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5" r:id="rId2"/>
  </p:sldMasterIdLst>
  <p:notesMasterIdLst>
    <p:notesMasterId r:id="rId78"/>
  </p:notesMasterIdLst>
  <p:handoutMasterIdLst>
    <p:handoutMasterId r:id="rId79"/>
  </p:handoutMasterIdLst>
  <p:sldIdLst>
    <p:sldId id="287" r:id="rId3"/>
    <p:sldId id="269" r:id="rId4"/>
    <p:sldId id="293" r:id="rId5"/>
    <p:sldId id="555" r:id="rId6"/>
    <p:sldId id="430" r:id="rId7"/>
    <p:sldId id="470" r:id="rId8"/>
    <p:sldId id="474" r:id="rId9"/>
    <p:sldId id="475" r:id="rId10"/>
    <p:sldId id="476" r:id="rId11"/>
    <p:sldId id="477" r:id="rId12"/>
    <p:sldId id="478" r:id="rId13"/>
    <p:sldId id="479" r:id="rId14"/>
    <p:sldId id="480" r:id="rId15"/>
    <p:sldId id="481" r:id="rId16"/>
    <p:sldId id="541" r:id="rId17"/>
    <p:sldId id="542" r:id="rId18"/>
    <p:sldId id="543" r:id="rId19"/>
    <p:sldId id="544" r:id="rId20"/>
    <p:sldId id="486" r:id="rId21"/>
    <p:sldId id="487" r:id="rId22"/>
    <p:sldId id="471" r:id="rId23"/>
    <p:sldId id="492" r:id="rId24"/>
    <p:sldId id="545" r:id="rId25"/>
    <p:sldId id="498" r:id="rId26"/>
    <p:sldId id="489" r:id="rId27"/>
    <p:sldId id="490" r:id="rId28"/>
    <p:sldId id="491" r:id="rId29"/>
    <p:sldId id="499" r:id="rId30"/>
    <p:sldId id="500" r:id="rId31"/>
    <p:sldId id="501" r:id="rId32"/>
    <p:sldId id="546" r:id="rId33"/>
    <p:sldId id="547" r:id="rId34"/>
    <p:sldId id="548" r:id="rId35"/>
    <p:sldId id="503" r:id="rId36"/>
    <p:sldId id="549" r:id="rId37"/>
    <p:sldId id="506" r:id="rId38"/>
    <p:sldId id="507" r:id="rId39"/>
    <p:sldId id="508" r:id="rId40"/>
    <p:sldId id="509" r:id="rId41"/>
    <p:sldId id="510" r:id="rId42"/>
    <p:sldId id="511" r:id="rId43"/>
    <p:sldId id="514" r:id="rId44"/>
    <p:sldId id="551" r:id="rId45"/>
    <p:sldId id="517" r:id="rId46"/>
    <p:sldId id="550" r:id="rId47"/>
    <p:sldId id="552" r:id="rId48"/>
    <p:sldId id="518" r:id="rId49"/>
    <p:sldId id="519" r:id="rId50"/>
    <p:sldId id="520" r:id="rId51"/>
    <p:sldId id="521" r:id="rId52"/>
    <p:sldId id="522" r:id="rId53"/>
    <p:sldId id="523" r:id="rId54"/>
    <p:sldId id="472" r:id="rId55"/>
    <p:sldId id="524" r:id="rId56"/>
    <p:sldId id="525" r:id="rId57"/>
    <p:sldId id="526" r:id="rId58"/>
    <p:sldId id="527" r:id="rId59"/>
    <p:sldId id="528" r:id="rId60"/>
    <p:sldId id="529" r:id="rId61"/>
    <p:sldId id="530" r:id="rId62"/>
    <p:sldId id="473" r:id="rId63"/>
    <p:sldId id="531" r:id="rId64"/>
    <p:sldId id="532" r:id="rId65"/>
    <p:sldId id="443" r:id="rId66"/>
    <p:sldId id="553" r:id="rId67"/>
    <p:sldId id="444" r:id="rId68"/>
    <p:sldId id="318" r:id="rId69"/>
    <p:sldId id="533" r:id="rId70"/>
    <p:sldId id="534" r:id="rId71"/>
    <p:sldId id="535" r:id="rId72"/>
    <p:sldId id="536" r:id="rId73"/>
    <p:sldId id="537" r:id="rId74"/>
    <p:sldId id="538" r:id="rId75"/>
    <p:sldId id="539" r:id="rId76"/>
    <p:sldId id="540" r:id="rId77"/>
  </p:sldIdLst>
  <p:sldSz cx="9144000" cy="6858000" type="screen4x3"/>
  <p:notesSz cx="6858000" cy="9144000"/>
  <p:custDataLst>
    <p:tags r:id="rId80"/>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DDDDD"/>
    <a:srgbClr val="A0A0A0"/>
    <a:srgbClr val="000000"/>
    <a:srgbClr val="FF00FF"/>
    <a:srgbClr val="4D4D4D"/>
    <a:srgbClr val="B60D27"/>
    <a:srgbClr val="043882"/>
    <a:srgbClr val="C0C0C0"/>
    <a:srgbClr val="2894FF"/>
    <a:srgbClr val="DAE1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8" autoAdjust="0"/>
    <p:restoredTop sz="94660"/>
  </p:normalViewPr>
  <p:slideViewPr>
    <p:cSldViewPr snapToGrid="0" showGuides="1">
      <p:cViewPr varScale="1">
        <p:scale>
          <a:sx n="109" d="100"/>
          <a:sy n="109" d="100"/>
        </p:scale>
        <p:origin x="-126" y="-78"/>
      </p:cViewPr>
      <p:guideLst>
        <p:guide orient="horz" pos="4148"/>
        <p:guide orient="horz" pos="105"/>
        <p:guide orient="horz" pos="2160"/>
        <p:guide pos="2880"/>
        <p:guide pos="233"/>
        <p:guide pos="5527"/>
      </p:guideLst>
    </p:cSldViewPr>
  </p:slideViewPr>
  <p:notesTextViewPr>
    <p:cViewPr>
      <p:scale>
        <a:sx n="100" d="100"/>
        <a:sy n="100" d="100"/>
      </p:scale>
      <p:origin x="0" y="0"/>
    </p:cViewPr>
  </p:notesTextViewPr>
  <p:sorterViewPr>
    <p:cViewPr>
      <p:scale>
        <a:sx n="200" d="100"/>
        <a:sy n="200" d="100"/>
      </p:scale>
      <p:origin x="0" y="143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24/06/2015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322" b="26987"/>
          <a:stretch/>
        </p:blipFill>
        <p:spPr>
          <a:xfrm>
            <a:off x="0" y="1588520"/>
            <a:ext cx="9144000" cy="4431279"/>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5" y="1689463"/>
            <a:ext cx="3730626" cy="1484854"/>
          </a:xfrm>
        </p:spPr>
        <p:txBody>
          <a:bodyPr anchor="t"/>
          <a:lstStyle>
            <a:lvl1pPr marL="0" indent="0" algn="l">
              <a:buFontTx/>
              <a:buNone/>
              <a:defRPr b="1" u="none">
                <a:solidFill>
                  <a:schemeClr val="tx2"/>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1631322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8173495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5944404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1963898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9435025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3646243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xmlns="" val="26201917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59549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0923277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080583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2108430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2240403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25808095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xmlns="" val="21531403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3" r:id="rId1"/>
    <p:sldLayoutId id="2147483656" r:id="rId2"/>
    <p:sldLayoutId id="2147483650" r:id="rId3"/>
    <p:sldLayoutId id="2147483664" r:id="rId4"/>
    <p:sldLayoutId id="2147483651" r:id="rId5"/>
    <p:sldLayoutId id="2147483652" r:id="rId6"/>
    <p:sldLayoutId id="2147483654" r:id="rId7"/>
    <p:sldLayoutId id="2147483655"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770274066"/>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6.xml"/><Relationship Id="rId1" Type="http://schemas.openxmlformats.org/officeDocument/2006/relationships/slideLayout" Target="../slideLayouts/slideLayout3.xml"/><Relationship Id="rId5" Type="http://schemas.openxmlformats.org/officeDocument/2006/relationships/slide" Target="slide61.xml"/><Relationship Id="rId4" Type="http://schemas.openxmlformats.org/officeDocument/2006/relationships/slide" Target="slide5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GI SLIDE DECK 2015</a:t>
            </a:r>
            <a:br>
              <a:rPr lang="en-US" dirty="0" smtClean="0"/>
            </a:br>
            <a:r>
              <a:rPr lang="en-US" sz="2800" b="0" dirty="0" smtClean="0"/>
              <a:t>Selected Abstracts on </a:t>
            </a:r>
            <a:r>
              <a:rPr lang="en-US" sz="2800" dirty="0" smtClean="0"/>
              <a:t>Non-Colorectal </a:t>
            </a:r>
            <a:r>
              <a:rPr lang="en-US" sz="2800" dirty="0"/>
              <a:t>C</a:t>
            </a:r>
            <a:r>
              <a:rPr lang="en-US" sz="2800" dirty="0" smtClean="0"/>
              <a:t>ancer </a:t>
            </a:r>
            <a:r>
              <a:rPr lang="en-US" sz="2800" b="0" dirty="0" smtClean="0"/>
              <a:t>from:</a:t>
            </a:r>
            <a:endParaRPr lang="en-GB" sz="2800" b="0" dirty="0"/>
          </a:p>
        </p:txBody>
      </p:sp>
      <p:sp>
        <p:nvSpPr>
          <p:cNvPr id="5" name="Subtitle 4"/>
          <p:cNvSpPr>
            <a:spLocks noGrp="1"/>
          </p:cNvSpPr>
          <p:nvPr>
            <p:ph type="subTitle" idx="1"/>
          </p:nvPr>
        </p:nvSpPr>
        <p:spPr/>
        <p:txBody>
          <a:bodyPr/>
          <a:lstStyle/>
          <a:p>
            <a:r>
              <a:rPr lang="en-US" dirty="0" smtClean="0"/>
              <a:t>ASCO Annual Meeting 2015</a:t>
            </a:r>
          </a:p>
          <a:p>
            <a:r>
              <a:rPr lang="en-GB" sz="1600" b="0" dirty="0"/>
              <a:t>29 May – 2 Jun </a:t>
            </a:r>
            <a:r>
              <a:rPr lang="en-GB" sz="1600" b="0" dirty="0" smtClean="0"/>
              <a:t>2015 </a:t>
            </a:r>
            <a:br>
              <a:rPr lang="en-GB" sz="1600" b="0" dirty="0" smtClean="0"/>
            </a:br>
            <a:r>
              <a:rPr lang="en-GB" sz="1600" b="0" dirty="0" smtClean="0"/>
              <a:t>Chicago, USA</a:t>
            </a:r>
            <a:endParaRPr lang="en-GB" sz="1600" b="0" dirty="0"/>
          </a:p>
        </p:txBody>
      </p:sp>
    </p:spTree>
    <p:extLst>
      <p:ext uri="{BB962C8B-B14F-4D97-AF65-F5344CB8AC3E}">
        <p14:creationId xmlns:p14="http://schemas.microsoft.com/office/powerpoint/2010/main" xmlns="" val="1946066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504786" cy="5055230"/>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36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assess the efficacy and safety of the anti-PD-1 </a:t>
            </a:r>
            <a:r>
              <a:rPr lang="en-GB" sz="1600" dirty="0" err="1" smtClean="0">
                <a:solidFill>
                  <a:srgbClr val="4D4D4D"/>
                </a:solidFill>
              </a:rPr>
              <a:t>mAb</a:t>
            </a:r>
            <a:r>
              <a:rPr lang="en-GB" sz="1600" dirty="0" smtClean="0">
                <a:solidFill>
                  <a:srgbClr val="4D4D4D"/>
                </a:solidFill>
              </a:rPr>
              <a:t> nivolumab in patients with advanced HCC with either progression after systemic therapy or </a:t>
            </a:r>
            <a:r>
              <a:rPr lang="en-GB" sz="1600" dirty="0" err="1" smtClean="0">
                <a:solidFill>
                  <a:srgbClr val="4D4D4D"/>
                </a:solidFill>
              </a:rPr>
              <a:t>sorafenib</a:t>
            </a:r>
            <a:r>
              <a:rPr lang="en-GB" sz="1600" dirty="0" smtClean="0">
                <a:solidFill>
                  <a:srgbClr val="4D4D4D"/>
                </a:solidFill>
              </a:rPr>
              <a:t> intolerance</a:t>
            </a: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300"/>
              </a:spcBef>
              <a:spcAft>
                <a:spcPts val="0"/>
              </a:spcAft>
              <a:buClr>
                <a:srgbClr val="043882"/>
              </a:buClr>
              <a:buFont typeface="Arial" panose="020B0604020202020204" pitchFamily="34" charset="0"/>
              <a:buChar char="•"/>
            </a:pPr>
            <a:r>
              <a:rPr lang="en-GB" sz="1600" dirty="0" smtClean="0">
                <a:solidFill>
                  <a:srgbClr val="4D4D4D"/>
                </a:solidFill>
              </a:rPr>
              <a:t>Study comprised a phase 1 dose escalation phase and a phase 2 expansion phase</a:t>
            </a:r>
          </a:p>
          <a:p>
            <a:pPr marL="742950" lvl="2" indent="-285750">
              <a:spcBef>
                <a:spcPts val="0"/>
              </a:spcBef>
              <a:spcAft>
                <a:spcPts val="0"/>
              </a:spcAft>
              <a:buClr>
                <a:srgbClr val="043882"/>
              </a:buClr>
              <a:buFont typeface="Arial" panose="020B0604020202020204" pitchFamily="34" charset="0"/>
              <a:buChar char="•"/>
            </a:pPr>
            <a:r>
              <a:rPr lang="en-GB" sz="1600" dirty="0" smtClean="0">
                <a:solidFill>
                  <a:srgbClr val="4D4D4D"/>
                </a:solidFill>
              </a:rPr>
              <a:t>3 kg/mg dose was selected for all groups (except HBV infected) for expansion phase</a:t>
            </a:r>
          </a:p>
        </p:txBody>
      </p:sp>
      <p:sp>
        <p:nvSpPr>
          <p:cNvPr id="6" name="Title 5"/>
          <p:cNvSpPr>
            <a:spLocks noGrp="1"/>
          </p:cNvSpPr>
          <p:nvPr>
            <p:ph type="title"/>
          </p:nvPr>
        </p:nvSpPr>
        <p:spPr/>
        <p:txBody>
          <a:bodyPr/>
          <a:lstStyle/>
          <a:p>
            <a:r>
              <a:rPr lang="en-GB" sz="1800" dirty="0" smtClean="0"/>
              <a:t>LBA101</a:t>
            </a:r>
            <a:r>
              <a:rPr lang="en-GB" sz="1800" dirty="0"/>
              <a:t>: Phase I/II safety and antitumor activity of nivolumab in patients with advanced hepatocellular carcinoma (HCC): </a:t>
            </a:r>
            <a:r>
              <a:rPr lang="en-GB" sz="1800" dirty="0" smtClean="0"/>
              <a:t>CA209-040 </a:t>
            </a:r>
            <a:br>
              <a:rPr lang="en-GB" sz="1800" dirty="0" smtClean="0"/>
            </a:br>
            <a:r>
              <a:rPr lang="en-GB" sz="1800" dirty="0" smtClean="0"/>
              <a:t>– El-</a:t>
            </a:r>
            <a:r>
              <a:rPr lang="en-GB" sz="1800" dirty="0" err="1" smtClean="0"/>
              <a:t>Khoueiry</a:t>
            </a:r>
            <a:r>
              <a:rPr lang="en-GB" sz="1800" dirty="0" smtClean="0"/>
              <a:t> AB, </a:t>
            </a:r>
            <a:r>
              <a:rPr lang="en-GB" sz="1800" dirty="0"/>
              <a:t>et al</a:t>
            </a:r>
          </a:p>
        </p:txBody>
      </p:sp>
      <p:sp>
        <p:nvSpPr>
          <p:cNvPr id="7" name="Text Placeholder 6"/>
          <p:cNvSpPr>
            <a:spLocks noGrp="1"/>
          </p:cNvSpPr>
          <p:nvPr>
            <p:ph type="body" sz="quarter" idx="10"/>
          </p:nvPr>
        </p:nvSpPr>
        <p:spPr>
          <a:xfrm>
            <a:off x="365125" y="6096000"/>
            <a:ext cx="4294657" cy="487363"/>
          </a:xfrm>
        </p:spPr>
        <p:txBody>
          <a:bodyPr/>
          <a:lstStyle/>
          <a:p>
            <a:r>
              <a:rPr lang="en-US" dirty="0" smtClean="0">
                <a:solidFill>
                  <a:srgbClr val="363636"/>
                </a:solidFill>
              </a:rPr>
              <a:t>*Sorafenib </a:t>
            </a:r>
            <a:r>
              <a:rPr lang="en-US" dirty="0" err="1" smtClean="0">
                <a:solidFill>
                  <a:srgbClr val="363636"/>
                </a:solidFill>
              </a:rPr>
              <a:t>progressors</a:t>
            </a:r>
            <a:r>
              <a:rPr lang="en-US" dirty="0" smtClean="0">
                <a:solidFill>
                  <a:srgbClr val="363636"/>
                </a:solidFill>
              </a:rPr>
              <a:t> or </a:t>
            </a:r>
            <a:r>
              <a:rPr lang="en-US" dirty="0" err="1" smtClean="0">
                <a:solidFill>
                  <a:srgbClr val="363636"/>
                </a:solidFill>
              </a:rPr>
              <a:t>sorafenib</a:t>
            </a:r>
            <a:r>
              <a:rPr lang="en-US" dirty="0">
                <a:solidFill>
                  <a:srgbClr val="363636"/>
                </a:solidFill>
              </a:rPr>
              <a:t>-naïve </a:t>
            </a:r>
            <a:r>
              <a:rPr lang="en-US" dirty="0" smtClean="0">
                <a:solidFill>
                  <a:srgbClr val="363636"/>
                </a:solidFill>
              </a:rPr>
              <a:t>patients (n=50 each) </a:t>
            </a:r>
            <a:endParaRPr lang="en-US" dirty="0">
              <a:solidFill>
                <a:srgbClr val="363636"/>
              </a:solidFill>
            </a:endParaRPr>
          </a:p>
        </p:txBody>
      </p:sp>
      <p:sp>
        <p:nvSpPr>
          <p:cNvPr id="8" name="Text Placeholder 7"/>
          <p:cNvSpPr>
            <a:spLocks noGrp="1"/>
          </p:cNvSpPr>
          <p:nvPr>
            <p:ph type="body" sz="quarter" idx="11"/>
          </p:nvPr>
        </p:nvSpPr>
        <p:spPr>
          <a:xfrm>
            <a:off x="4648200" y="6096000"/>
            <a:ext cx="4343400" cy="487363"/>
          </a:xfrm>
        </p:spPr>
        <p:txBody>
          <a:bodyPr/>
          <a:lstStyle/>
          <a:p>
            <a:r>
              <a:rPr lang="en-GB" dirty="0" smtClean="0"/>
              <a:t>El-</a:t>
            </a:r>
            <a:r>
              <a:rPr lang="en-GB" dirty="0" err="1" smtClean="0"/>
              <a:t>Khoueiry</a:t>
            </a:r>
            <a:r>
              <a:rPr lang="en-GB" dirty="0" smtClean="0"/>
              <a:t> </a:t>
            </a:r>
            <a:r>
              <a:rPr lang="fr-FR" dirty="0"/>
              <a:t>et al. J Clin </a:t>
            </a:r>
            <a:r>
              <a:rPr lang="fr-FR" dirty="0" err="1"/>
              <a:t>Oncol</a:t>
            </a:r>
            <a:r>
              <a:rPr lang="fr-FR" dirty="0"/>
              <a:t> 2015; 33 (</a:t>
            </a:r>
            <a:r>
              <a:rPr lang="fr-FR" dirty="0" err="1" smtClean="0"/>
              <a:t>suppl</a:t>
            </a:r>
            <a:r>
              <a:rPr lang="fr-FR" dirty="0" smtClean="0"/>
              <a:t>): </a:t>
            </a:r>
            <a:r>
              <a:rPr lang="fr-FR" dirty="0" err="1"/>
              <a:t>abstr</a:t>
            </a:r>
            <a:r>
              <a:rPr lang="fr-FR" dirty="0"/>
              <a:t> </a:t>
            </a:r>
            <a:r>
              <a:rPr lang="fr-FR" dirty="0" smtClean="0"/>
              <a:t>LBA101</a:t>
            </a:r>
            <a:endParaRPr lang="en-GB" dirty="0"/>
          </a:p>
        </p:txBody>
      </p:sp>
      <p:sp>
        <p:nvSpPr>
          <p:cNvPr id="25" name="Oval 14"/>
          <p:cNvSpPr>
            <a:spLocks noChangeArrowheads="1"/>
          </p:cNvSpPr>
          <p:nvPr/>
        </p:nvSpPr>
        <p:spPr bwMode="auto">
          <a:xfrm>
            <a:off x="3568707" y="326139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27" name="AutoShape 15"/>
          <p:cNvCxnSpPr>
            <a:cxnSpLocks noChangeShapeType="1"/>
            <a:stCxn id="25" idx="0"/>
            <a:endCxn id="37" idx="1"/>
          </p:cNvCxnSpPr>
          <p:nvPr/>
        </p:nvCxnSpPr>
        <p:spPr bwMode="auto">
          <a:xfrm rot="5400000" flipH="1" flipV="1">
            <a:off x="3873445" y="2642364"/>
            <a:ext cx="606094" cy="631975"/>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5" idx="4"/>
            <a:endCxn id="35" idx="1"/>
          </p:cNvCxnSpPr>
          <p:nvPr/>
        </p:nvCxnSpPr>
        <p:spPr bwMode="auto">
          <a:xfrm rot="16200000" flipH="1">
            <a:off x="3867232" y="3838870"/>
            <a:ext cx="618521" cy="631975"/>
          </a:xfrm>
          <a:prstGeom prst="bentConnector2">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8270415" y="4199800"/>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30" name="AutoShape 12"/>
          <p:cNvSpPr>
            <a:spLocks noChangeArrowheads="1"/>
          </p:cNvSpPr>
          <p:nvPr/>
        </p:nvSpPr>
        <p:spPr bwMode="auto">
          <a:xfrm>
            <a:off x="8270415" y="239098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33" name="AutoShape 20"/>
          <p:cNvCxnSpPr>
            <a:cxnSpLocks noChangeShapeType="1"/>
          </p:cNvCxnSpPr>
          <p:nvPr/>
        </p:nvCxnSpPr>
        <p:spPr bwMode="auto">
          <a:xfrm>
            <a:off x="7696200" y="4464119"/>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34" name="AutoShape 21"/>
          <p:cNvCxnSpPr>
            <a:cxnSpLocks noChangeShapeType="1"/>
          </p:cNvCxnSpPr>
          <p:nvPr/>
        </p:nvCxnSpPr>
        <p:spPr bwMode="auto">
          <a:xfrm>
            <a:off x="7697780" y="2655304"/>
            <a:ext cx="572635" cy="0"/>
          </a:xfrm>
          <a:prstGeom prst="straightConnector1">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4492480" y="4053751"/>
            <a:ext cx="341761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b="1" dirty="0" smtClean="0">
                <a:solidFill>
                  <a:schemeClr val="tx2"/>
                </a:solidFill>
                <a:ea typeface="SimSun" pitchFamily="2" charset="-122"/>
              </a:rPr>
              <a:t>HBV infected</a:t>
            </a:r>
          </a:p>
          <a:p>
            <a:pPr algn="ctr" defTabSz="892175" eaLnBrk="0" hangingPunct="0"/>
            <a:r>
              <a:rPr lang="en-GB" altLang="zh-CN" dirty="0">
                <a:solidFill>
                  <a:schemeClr val="tx2"/>
                </a:solidFill>
                <a:ea typeface="SimSun" pitchFamily="2" charset="-122"/>
              </a:rPr>
              <a:t>Nivolumab 0.1–10 mg/kg </a:t>
            </a:r>
            <a:r>
              <a:rPr lang="en-GB" altLang="zh-CN" dirty="0" smtClean="0">
                <a:solidFill>
                  <a:schemeClr val="tx2"/>
                </a:solidFill>
                <a:ea typeface="SimSun" pitchFamily="2" charset="-122"/>
              </a:rPr>
              <a:t>q2w</a:t>
            </a:r>
          </a:p>
          <a:p>
            <a:pPr algn="ctr" defTabSz="892175" eaLnBrk="0" hangingPunct="0"/>
            <a:r>
              <a:rPr lang="en-GB" altLang="zh-CN" dirty="0" smtClean="0">
                <a:solidFill>
                  <a:schemeClr val="tx2"/>
                </a:solidFill>
                <a:ea typeface="SimSun" pitchFamily="2" charset="-122"/>
              </a:rPr>
              <a:t>(n=50)</a:t>
            </a:r>
            <a:endParaRPr lang="en-GB" altLang="zh-CN" dirty="0">
              <a:solidFill>
                <a:schemeClr val="tx2"/>
              </a:solidFill>
              <a:ea typeface="SimSun" pitchFamily="2" charset="-122"/>
            </a:endParaRPr>
          </a:p>
        </p:txBody>
      </p:sp>
      <p:sp>
        <p:nvSpPr>
          <p:cNvPr id="37" name="AutoShape 8"/>
          <p:cNvSpPr>
            <a:spLocks noChangeArrowheads="1"/>
          </p:cNvSpPr>
          <p:nvPr/>
        </p:nvSpPr>
        <p:spPr bwMode="auto">
          <a:xfrm>
            <a:off x="4492480" y="2244935"/>
            <a:ext cx="341962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chemeClr val="tx2"/>
                </a:solidFill>
                <a:ea typeface="SimSun" pitchFamily="2" charset="-122"/>
              </a:rPr>
              <a:t>Uninfected (HCV/HBV)*</a:t>
            </a:r>
          </a:p>
          <a:p>
            <a:pPr algn="ctr" defTabSz="892175" eaLnBrk="0" hangingPunct="0"/>
            <a:r>
              <a:rPr lang="en-GB" altLang="zh-CN" dirty="0" smtClean="0">
                <a:solidFill>
                  <a:schemeClr val="tx2"/>
                </a:solidFill>
                <a:ea typeface="SimSun" pitchFamily="2" charset="-122"/>
              </a:rPr>
              <a:t>Nivolumab 0.1–10 mg/kg q2w</a:t>
            </a:r>
          </a:p>
          <a:p>
            <a:pPr algn="ctr" defTabSz="892175" eaLnBrk="0" hangingPunct="0"/>
            <a:r>
              <a:rPr lang="en-GB" altLang="zh-CN" dirty="0" smtClean="0">
                <a:solidFill>
                  <a:schemeClr val="tx2"/>
                </a:solidFill>
                <a:ea typeface="SimSun" pitchFamily="2" charset="-122"/>
              </a:rPr>
              <a:t>(n=100)</a:t>
            </a:r>
            <a:endParaRPr lang="en-GB" altLang="zh-CN" dirty="0">
              <a:solidFill>
                <a:schemeClr val="tx2"/>
              </a:solidFill>
              <a:ea typeface="SimSun" pitchFamily="2" charset="-122"/>
            </a:endParaRPr>
          </a:p>
        </p:txBody>
      </p:sp>
      <p:sp>
        <p:nvSpPr>
          <p:cNvPr id="39" name="AutoShape 12"/>
          <p:cNvSpPr>
            <a:spLocks noChangeArrowheads="1"/>
          </p:cNvSpPr>
          <p:nvPr/>
        </p:nvSpPr>
        <p:spPr bwMode="auto">
          <a:xfrm>
            <a:off x="8270415" y="328918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40" name="AutoShape 21"/>
          <p:cNvCxnSpPr>
            <a:cxnSpLocks noChangeShapeType="1"/>
          </p:cNvCxnSpPr>
          <p:nvPr/>
        </p:nvCxnSpPr>
        <p:spPr bwMode="auto">
          <a:xfrm>
            <a:off x="7697780" y="3553498"/>
            <a:ext cx="572635" cy="0"/>
          </a:xfrm>
          <a:prstGeom prst="straightConnector1">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4492480" y="3143130"/>
            <a:ext cx="3419627"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b="1" dirty="0" smtClean="0">
                <a:ea typeface="SimSun" pitchFamily="2" charset="-122"/>
              </a:rPr>
              <a:t>HCV infected</a:t>
            </a:r>
            <a:endParaRPr lang="en-GB" altLang="zh-CN" b="1" baseline="30000" dirty="0" smtClean="0">
              <a:ea typeface="SimSun" pitchFamily="2" charset="-122"/>
            </a:endParaRPr>
          </a:p>
          <a:p>
            <a:pPr algn="ctr" defTabSz="892175" eaLnBrk="0" hangingPunct="0"/>
            <a:r>
              <a:rPr lang="en-GB" altLang="zh-CN" dirty="0">
                <a:ea typeface="SimSun" pitchFamily="2" charset="-122"/>
              </a:rPr>
              <a:t>Nivolumab </a:t>
            </a:r>
            <a:r>
              <a:rPr lang="en-GB" altLang="zh-CN" dirty="0" smtClean="0">
                <a:ea typeface="SimSun" pitchFamily="2" charset="-122"/>
              </a:rPr>
              <a:t>0.3–10 </a:t>
            </a:r>
            <a:r>
              <a:rPr lang="en-GB" altLang="zh-CN" dirty="0">
                <a:ea typeface="SimSun" pitchFamily="2" charset="-122"/>
              </a:rPr>
              <a:t>mg/kg </a:t>
            </a:r>
            <a:r>
              <a:rPr lang="en-GB" altLang="zh-CN" dirty="0" smtClean="0">
                <a:ea typeface="SimSun" pitchFamily="2" charset="-122"/>
              </a:rPr>
              <a:t>q2w (n=50)</a:t>
            </a:r>
            <a:endParaRPr lang="en-GB" altLang="zh-CN" dirty="0">
              <a:ea typeface="SimSun" pitchFamily="2" charset="-122"/>
            </a:endParaRPr>
          </a:p>
        </p:txBody>
      </p:sp>
      <p:cxnSp>
        <p:nvCxnSpPr>
          <p:cNvPr id="42" name="AutoShape 19"/>
          <p:cNvCxnSpPr>
            <a:cxnSpLocks noChangeShapeType="1"/>
          </p:cNvCxnSpPr>
          <p:nvPr/>
        </p:nvCxnSpPr>
        <p:spPr bwMode="auto">
          <a:xfrm flipV="1">
            <a:off x="4152302" y="3552948"/>
            <a:ext cx="340178" cy="1101"/>
          </a:xfrm>
          <a:prstGeom prst="straightConnector1">
            <a:avLst/>
          </a:prstGeom>
          <a:noFill/>
          <a:ln w="57150">
            <a:solidFill>
              <a:schemeClr val="bg2">
                <a:lumMod val="60000"/>
                <a:lumOff val="40000"/>
              </a:schemeClr>
            </a:solidFill>
            <a:round/>
            <a:headEnd/>
            <a:tailEnd type="triangle" w="med" len="med"/>
          </a:ln>
        </p:spPr>
      </p:cxnSp>
      <p:sp>
        <p:nvSpPr>
          <p:cNvPr id="43" name="Rectangle 9"/>
          <p:cNvSpPr txBox="1">
            <a:spLocks noChangeArrowheads="1"/>
          </p:cNvSpPr>
          <p:nvPr/>
        </p:nvSpPr>
        <p:spPr>
          <a:xfrm>
            <a:off x="373833" y="4912056"/>
            <a:ext cx="4130676" cy="91440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200"/>
              </a:spcAft>
              <a:buFontTx/>
              <a:buNone/>
            </a:pPr>
            <a:r>
              <a:rPr lang="en-GB" sz="1600" b="1" kern="0" dirty="0" smtClean="0">
                <a:solidFill>
                  <a:schemeClr val="bg2"/>
                </a:solidFill>
              </a:rPr>
              <a:t>PRIMARY ENDPOINTS</a:t>
            </a:r>
          </a:p>
          <a:p>
            <a:pPr>
              <a:spcAft>
                <a:spcPts val="200"/>
              </a:spcAft>
            </a:pPr>
            <a:r>
              <a:rPr lang="en-GB" sz="1600" kern="0" dirty="0" smtClean="0"/>
              <a:t>Safety, dose-limiting toxicities, maximum tolerated dose</a:t>
            </a:r>
          </a:p>
        </p:txBody>
      </p:sp>
      <p:sp>
        <p:nvSpPr>
          <p:cNvPr id="44" name="Content Placeholder 26"/>
          <p:cNvSpPr txBox="1">
            <a:spLocks/>
          </p:cNvSpPr>
          <p:nvPr/>
        </p:nvSpPr>
        <p:spPr>
          <a:xfrm>
            <a:off x="4743999" y="4884760"/>
            <a:ext cx="4130675" cy="91440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200"/>
              </a:spcAft>
              <a:buFontTx/>
              <a:buNone/>
            </a:pPr>
            <a:r>
              <a:rPr lang="en-GB" sz="1600" b="1" kern="0" dirty="0" smtClean="0">
                <a:solidFill>
                  <a:schemeClr val="bg2"/>
                </a:solidFill>
              </a:rPr>
              <a:t>SECONDARY ENDPOINT</a:t>
            </a:r>
          </a:p>
          <a:p>
            <a:pPr>
              <a:spcAft>
                <a:spcPts val="200"/>
              </a:spcAft>
            </a:pPr>
            <a:r>
              <a:rPr lang="en-GB" sz="1600" kern="0" dirty="0" smtClean="0"/>
              <a:t>ORR</a:t>
            </a:r>
          </a:p>
        </p:txBody>
      </p:sp>
      <p:cxnSp>
        <p:nvCxnSpPr>
          <p:cNvPr id="45" name="AutoShape 19"/>
          <p:cNvCxnSpPr>
            <a:cxnSpLocks noChangeShapeType="1"/>
          </p:cNvCxnSpPr>
          <p:nvPr/>
        </p:nvCxnSpPr>
        <p:spPr bwMode="auto">
          <a:xfrm>
            <a:off x="3321848" y="3553498"/>
            <a:ext cx="256723" cy="0"/>
          </a:xfrm>
          <a:prstGeom prst="straightConnector1">
            <a:avLst/>
          </a:prstGeom>
          <a:noFill/>
          <a:ln w="57150">
            <a:solidFill>
              <a:schemeClr val="bg2">
                <a:lumMod val="60000"/>
                <a:lumOff val="40000"/>
              </a:schemeClr>
            </a:solidFill>
            <a:round/>
            <a:headEnd/>
            <a:tailEnd type="triangle" w="med" len="med"/>
          </a:ln>
        </p:spPr>
      </p:cxnSp>
      <p:sp>
        <p:nvSpPr>
          <p:cNvPr id="48" name="AutoShape 9"/>
          <p:cNvSpPr>
            <a:spLocks noChangeArrowheads="1"/>
          </p:cNvSpPr>
          <p:nvPr/>
        </p:nvSpPr>
        <p:spPr bwMode="auto">
          <a:xfrm>
            <a:off x="174170" y="2215488"/>
            <a:ext cx="3147677" cy="2736647"/>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ts val="200"/>
              </a:spcAft>
            </a:pPr>
            <a:r>
              <a:rPr lang="en-US" altLang="zh-CN" dirty="0" smtClean="0">
                <a:solidFill>
                  <a:schemeClr val="bg1"/>
                </a:solidFill>
                <a:ea typeface="SimSun" pitchFamily="2" charset="-122"/>
              </a:rPr>
              <a:t>Key patient inclusion criteria</a:t>
            </a:r>
            <a:endParaRPr lang="en-GB" altLang="zh-CN" dirty="0" smtClean="0">
              <a:solidFill>
                <a:schemeClr val="bg1"/>
              </a:solidFill>
              <a:ea typeface="SimSun" pitchFamily="2" charset="-122"/>
            </a:endParaRPr>
          </a:p>
          <a:p>
            <a:pPr marL="228600" indent="-228600" defTabSz="892175" eaLnBrk="0" hangingPunct="0">
              <a:spcAft>
                <a:spcPts val="200"/>
              </a:spcAft>
              <a:buFont typeface="Arial" pitchFamily="34" charset="0"/>
              <a:buChar char="•"/>
            </a:pPr>
            <a:r>
              <a:rPr lang="en-GB" altLang="zh-CN" dirty="0" smtClean="0">
                <a:solidFill>
                  <a:schemeClr val="bg1"/>
                </a:solidFill>
                <a:ea typeface="SimSun" pitchFamily="2" charset="-122"/>
              </a:rPr>
              <a:t>Advanced HCC</a:t>
            </a:r>
          </a:p>
          <a:p>
            <a:pPr marL="228600" indent="-228600" defTabSz="892175" eaLnBrk="0" hangingPunct="0">
              <a:spcAft>
                <a:spcPts val="200"/>
              </a:spcAft>
              <a:buFont typeface="Arial" pitchFamily="34" charset="0"/>
              <a:buChar char="•"/>
            </a:pPr>
            <a:r>
              <a:rPr lang="en-GB" altLang="zh-CN" dirty="0" smtClean="0">
                <a:solidFill>
                  <a:schemeClr val="bg1"/>
                </a:solidFill>
                <a:ea typeface="SimSun" pitchFamily="2" charset="-122"/>
              </a:rPr>
              <a:t>Child Pugh A or B</a:t>
            </a:r>
          </a:p>
          <a:p>
            <a:pPr marL="228600" indent="-228600" defTabSz="892175" eaLnBrk="0" hangingPunct="0">
              <a:spcAft>
                <a:spcPts val="200"/>
              </a:spcAft>
              <a:buFont typeface="Arial" pitchFamily="34" charset="0"/>
              <a:buChar char="•"/>
            </a:pPr>
            <a:r>
              <a:rPr lang="en-GB" altLang="zh-CN" dirty="0" smtClean="0">
                <a:solidFill>
                  <a:schemeClr val="bg1"/>
                </a:solidFill>
                <a:ea typeface="SimSun" pitchFamily="2" charset="-122"/>
              </a:rPr>
              <a:t>Progression after ≥1 first-line therapy or intolerant to sorafenib</a:t>
            </a:r>
          </a:p>
          <a:p>
            <a:pPr marL="228600" indent="-228600" defTabSz="892175" eaLnBrk="0" hangingPunct="0">
              <a:spcAft>
                <a:spcPts val="200"/>
              </a:spcAft>
              <a:buFont typeface="Arial" pitchFamily="34" charset="0"/>
              <a:buChar char="•"/>
            </a:pPr>
            <a:r>
              <a:rPr lang="en-GB" altLang="zh-CN" dirty="0" smtClean="0">
                <a:solidFill>
                  <a:schemeClr val="bg1"/>
                </a:solidFill>
                <a:ea typeface="SimSun" pitchFamily="2" charset="-122"/>
              </a:rPr>
              <a:t>AST/ALN ≤5x ULN</a:t>
            </a:r>
          </a:p>
          <a:p>
            <a:pPr marL="228600" indent="-228600" defTabSz="892175" eaLnBrk="0" hangingPunct="0">
              <a:spcAft>
                <a:spcPts val="200"/>
              </a:spcAft>
              <a:buFont typeface="Arial" pitchFamily="34" charset="0"/>
              <a:buChar char="•"/>
            </a:pPr>
            <a:r>
              <a:rPr lang="en-GB" altLang="zh-CN" dirty="0" smtClean="0">
                <a:solidFill>
                  <a:schemeClr val="bg1"/>
                </a:solidFill>
                <a:ea typeface="SimSun" pitchFamily="2" charset="-122"/>
              </a:rPr>
              <a:t>Bilirubin ≤3 mg/</a:t>
            </a:r>
            <a:r>
              <a:rPr lang="en-GB" altLang="zh-CN" dirty="0" err="1" smtClean="0">
                <a:solidFill>
                  <a:schemeClr val="bg1"/>
                </a:solidFill>
                <a:ea typeface="SimSun" pitchFamily="2" charset="-122"/>
              </a:rPr>
              <a:t>dL</a:t>
            </a:r>
            <a:endParaRPr lang="en-GB" altLang="zh-CN" dirty="0" smtClean="0">
              <a:solidFill>
                <a:schemeClr val="bg1"/>
              </a:solidFill>
              <a:ea typeface="SimSun" pitchFamily="2" charset="-122"/>
            </a:endParaRPr>
          </a:p>
          <a:p>
            <a:pPr marL="292100" indent="-292100" defTabSz="892175" eaLnBrk="0" hangingPunct="0">
              <a:spcAft>
                <a:spcPts val="200"/>
              </a:spcAft>
            </a:pPr>
            <a:r>
              <a:rPr lang="en-GB" altLang="zh-CN" dirty="0" smtClean="0">
                <a:solidFill>
                  <a:schemeClr val="bg1"/>
                </a:solidFill>
                <a:ea typeface="SimSun" pitchFamily="2" charset="-122"/>
              </a:rPr>
              <a:t>(n=200)</a:t>
            </a:r>
            <a:endParaRPr lang="en-GB" altLang="zh-CN" dirty="0">
              <a:solidFill>
                <a:schemeClr val="bg1"/>
              </a:solidFill>
              <a:ea typeface="SimSun" pitchFamily="2" charset="-122"/>
            </a:endParaRPr>
          </a:p>
        </p:txBody>
      </p:sp>
    </p:spTree>
    <p:extLst>
      <p:ext uri="{BB962C8B-B14F-4D97-AF65-F5344CB8AC3E}">
        <p14:creationId xmlns:p14="http://schemas.microsoft.com/office/powerpoint/2010/main" xmlns="" val="2398260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LBA101</a:t>
            </a:r>
            <a:r>
              <a:rPr lang="en-GB" sz="1800" dirty="0"/>
              <a:t>: Phase I/II safety and antitumor activity of nivolumab in patients with advanced hepatocellular carcinoma (HCC): </a:t>
            </a:r>
            <a:r>
              <a:rPr lang="en-GB" sz="1800" dirty="0" smtClean="0"/>
              <a:t>CA209-040 </a:t>
            </a:r>
            <a:br>
              <a:rPr lang="en-GB" sz="1800" dirty="0" smtClean="0"/>
            </a:br>
            <a:r>
              <a:rPr lang="en-GB" sz="1800" dirty="0" smtClean="0"/>
              <a:t>– El-</a:t>
            </a:r>
            <a:r>
              <a:rPr lang="en-GB" sz="1800" dirty="0" err="1" smtClean="0"/>
              <a:t>Khoueiry</a:t>
            </a:r>
            <a:r>
              <a:rPr lang="en-GB" sz="1800" dirty="0" smtClean="0"/>
              <a:t> AB,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a:t>El-</a:t>
            </a:r>
            <a:r>
              <a:rPr lang="en-GB" dirty="0" err="1"/>
              <a:t>Khoueiry</a:t>
            </a:r>
            <a:r>
              <a:rPr lang="en-GB" dirty="0"/>
              <a:t> </a:t>
            </a:r>
            <a:r>
              <a:rPr lang="fr-FR" dirty="0"/>
              <a:t>et al. J Clin </a:t>
            </a:r>
            <a:r>
              <a:rPr lang="fr-FR" dirty="0" err="1"/>
              <a:t>Oncol</a:t>
            </a:r>
            <a:r>
              <a:rPr lang="fr-FR" dirty="0"/>
              <a:t> 2015; 33 (</a:t>
            </a:r>
            <a:r>
              <a:rPr lang="fr-FR" dirty="0" err="1"/>
              <a:t>suppl</a:t>
            </a:r>
            <a:r>
              <a:rPr lang="fr-FR" dirty="0"/>
              <a:t>): </a:t>
            </a:r>
            <a:r>
              <a:rPr lang="fr-FR" dirty="0" err="1"/>
              <a:t>abstr</a:t>
            </a:r>
            <a:r>
              <a:rPr lang="fr-FR" dirty="0"/>
              <a:t> LBA101</a:t>
            </a:r>
            <a:endParaRPr lang="en-GB" dirty="0"/>
          </a:p>
        </p:txBody>
      </p:sp>
      <p:sp>
        <p:nvSpPr>
          <p:cNvPr id="36" name="TextBox 35"/>
          <p:cNvSpPr txBox="1"/>
          <p:nvPr/>
        </p:nvSpPr>
        <p:spPr>
          <a:xfrm>
            <a:off x="369888" y="1295400"/>
            <a:ext cx="8404225" cy="5016758"/>
          </a:xfrm>
          <a:prstGeom prst="rect">
            <a:avLst/>
          </a:prstGeom>
          <a:noFill/>
        </p:spPr>
        <p:txBody>
          <a:bodyPr wrap="square" lIns="0" rtlCol="0">
            <a:spAutoFit/>
          </a:bodyPr>
          <a:lstStyle/>
          <a:p>
            <a:pPr>
              <a:buClr>
                <a:srgbClr val="043882"/>
              </a:buClr>
            </a:pPr>
            <a:r>
              <a:rPr lang="en-GB" sz="1600" b="1" dirty="0" smtClean="0">
                <a:solidFill>
                  <a:srgbClr val="4D4D4D"/>
                </a:solidFill>
              </a:rPr>
              <a:t>Key results</a:t>
            </a: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r>
              <a:rPr lang="en-GB" sz="1600" dirty="0" smtClean="0">
                <a:solidFill>
                  <a:srgbClr val="4D4D4D"/>
                </a:solidFill>
              </a:rPr>
              <a:t>Prior use of </a:t>
            </a:r>
            <a:r>
              <a:rPr lang="en-GB" sz="1600" dirty="0" err="1" smtClean="0">
                <a:solidFill>
                  <a:srgbClr val="4D4D4D"/>
                </a:solidFill>
              </a:rPr>
              <a:t>sorafenib</a:t>
            </a:r>
            <a:r>
              <a:rPr lang="en-GB" sz="1600" dirty="0" smtClean="0">
                <a:solidFill>
                  <a:srgbClr val="4D4D4D"/>
                </a:solidFill>
              </a:rPr>
              <a:t> therapy was: 63% in uninfected; 50% in HCV and 100% in HBV</a:t>
            </a: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r>
              <a:rPr lang="en-GB" sz="1600" dirty="0" smtClean="0">
                <a:solidFill>
                  <a:srgbClr val="4D4D4D"/>
                </a:solidFill>
              </a:rPr>
              <a:t>No grade 5 TEAEs were reported </a:t>
            </a:r>
          </a:p>
        </p:txBody>
      </p:sp>
      <p:graphicFrame>
        <p:nvGraphicFramePr>
          <p:cNvPr id="2" name="Table 1"/>
          <p:cNvGraphicFramePr>
            <a:graphicFrameLocks noGrp="1"/>
          </p:cNvGraphicFramePr>
          <p:nvPr>
            <p:extLst>
              <p:ext uri="{D42A27DB-BD31-4B8C-83A1-F6EECF244321}">
                <p14:modId xmlns:p14="http://schemas.microsoft.com/office/powerpoint/2010/main" xmlns="" val="2260147769"/>
              </p:ext>
            </p:extLst>
          </p:nvPr>
        </p:nvGraphicFramePr>
        <p:xfrm>
          <a:off x="337344" y="1921119"/>
          <a:ext cx="8469312" cy="3962400"/>
        </p:xfrm>
        <a:graphic>
          <a:graphicData uri="http://schemas.openxmlformats.org/drawingml/2006/table">
            <a:tbl>
              <a:tblPr firstRow="1" bandRow="1">
                <a:tableStyleId>{69012ECD-51FC-41F1-AA8D-1B2483CD663E}</a:tableStyleId>
              </a:tblPr>
              <a:tblGrid>
                <a:gridCol w="2373312"/>
                <a:gridCol w="2032000"/>
                <a:gridCol w="2032000"/>
                <a:gridCol w="2032000"/>
              </a:tblGrid>
              <a:tr h="266192">
                <a:tc>
                  <a:txBody>
                    <a:bodyPr/>
                    <a:lstStyle/>
                    <a:p>
                      <a:r>
                        <a:rPr lang="en-GB" sz="1400" b="1" dirty="0" smtClean="0">
                          <a:solidFill>
                            <a:schemeClr val="tx2"/>
                          </a:solidFill>
                        </a:rPr>
                        <a:t>TEAEs in ≥5% patients, %</a:t>
                      </a:r>
                      <a:endParaRPr lang="en-GB" sz="1400" b="1" dirty="0">
                        <a:solidFill>
                          <a:schemeClr val="tx2"/>
                        </a:solidFill>
                      </a:endParaRPr>
                    </a:p>
                  </a:txBody>
                  <a:tcPr anchor="ctr"/>
                </a:tc>
                <a:tc>
                  <a:txBody>
                    <a:bodyPr/>
                    <a:lstStyle/>
                    <a:p>
                      <a:pPr algn="ctr"/>
                      <a:r>
                        <a:rPr lang="en-GB" sz="1400" b="1" dirty="0" smtClean="0">
                          <a:solidFill>
                            <a:schemeClr val="tx2"/>
                          </a:solidFill>
                        </a:rPr>
                        <a:t>Any grade</a:t>
                      </a:r>
                      <a:endParaRPr lang="en-GB" sz="1400" b="1" dirty="0">
                        <a:solidFill>
                          <a:schemeClr val="tx2"/>
                        </a:solidFill>
                      </a:endParaRPr>
                    </a:p>
                  </a:txBody>
                  <a:tcPr anchor="ctr"/>
                </a:tc>
                <a:tc>
                  <a:txBody>
                    <a:bodyPr/>
                    <a:lstStyle/>
                    <a:p>
                      <a:pPr algn="ctr"/>
                      <a:r>
                        <a:rPr lang="en-GB" sz="1400" b="1" dirty="0" smtClean="0">
                          <a:solidFill>
                            <a:schemeClr val="tx2"/>
                          </a:solidFill>
                        </a:rPr>
                        <a:t>Grade 3</a:t>
                      </a:r>
                      <a:endParaRPr lang="en-GB" sz="1400" b="1" dirty="0">
                        <a:solidFill>
                          <a:schemeClr val="tx2"/>
                        </a:solidFill>
                      </a:endParaRPr>
                    </a:p>
                  </a:txBody>
                  <a:tcPr anchor="ctr"/>
                </a:tc>
                <a:tc>
                  <a:txBody>
                    <a:bodyPr/>
                    <a:lstStyle/>
                    <a:p>
                      <a:pPr algn="ctr"/>
                      <a:r>
                        <a:rPr lang="en-GB" sz="1400" b="1" dirty="0" smtClean="0">
                          <a:solidFill>
                            <a:schemeClr val="tx2"/>
                          </a:solidFill>
                        </a:rPr>
                        <a:t>Grade 4</a:t>
                      </a:r>
                      <a:endParaRPr lang="en-GB" sz="1400" b="1" dirty="0">
                        <a:solidFill>
                          <a:schemeClr val="tx2"/>
                        </a:solidFill>
                      </a:endParaRPr>
                    </a:p>
                  </a:txBody>
                  <a:tcPr anchor="ctr"/>
                </a:tc>
              </a:tr>
              <a:tr h="266192">
                <a:tc>
                  <a:txBody>
                    <a:bodyPr/>
                    <a:lstStyle/>
                    <a:p>
                      <a:r>
                        <a:rPr lang="en-GB" sz="1400" b="1" dirty="0" smtClean="0">
                          <a:solidFill>
                            <a:schemeClr val="tx1"/>
                          </a:solidFill>
                        </a:rPr>
                        <a:t>AST increased</a:t>
                      </a:r>
                      <a:endParaRPr lang="en-GB" sz="1400" b="1" dirty="0">
                        <a:solidFill>
                          <a:schemeClr val="tx1"/>
                        </a:solidFill>
                      </a:endParaRPr>
                    </a:p>
                  </a:txBody>
                  <a:tcPr anchor="ctr"/>
                </a:tc>
                <a:tc>
                  <a:txBody>
                    <a:bodyPr/>
                    <a:lstStyle/>
                    <a:p>
                      <a:pPr algn="ctr"/>
                      <a:r>
                        <a:rPr lang="en-GB" sz="1400" b="1" dirty="0" smtClean="0">
                          <a:solidFill>
                            <a:schemeClr val="tx1"/>
                          </a:solidFill>
                        </a:rPr>
                        <a:t>19</a:t>
                      </a:r>
                      <a:endParaRPr lang="en-GB" sz="1400" b="1" dirty="0">
                        <a:solidFill>
                          <a:schemeClr val="tx1"/>
                        </a:solidFill>
                      </a:endParaRPr>
                    </a:p>
                  </a:txBody>
                  <a:tcPr anchor="ctr"/>
                </a:tc>
                <a:tc>
                  <a:txBody>
                    <a:bodyPr/>
                    <a:lstStyle/>
                    <a:p>
                      <a:pPr algn="ctr"/>
                      <a:r>
                        <a:rPr lang="en-GB" sz="1400" b="1" dirty="0" smtClean="0">
                          <a:solidFill>
                            <a:schemeClr val="tx1"/>
                          </a:solidFill>
                        </a:rPr>
                        <a:t>11</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r>
              <a:tr h="266192">
                <a:tc>
                  <a:txBody>
                    <a:bodyPr/>
                    <a:lstStyle/>
                    <a:p>
                      <a:r>
                        <a:rPr lang="en-GB" sz="1400" b="1" dirty="0" smtClean="0">
                          <a:solidFill>
                            <a:schemeClr val="tx1"/>
                          </a:solidFill>
                        </a:rPr>
                        <a:t>Lipase</a:t>
                      </a:r>
                      <a:r>
                        <a:rPr lang="en-GB" sz="1400" b="1" baseline="0" dirty="0" smtClean="0">
                          <a:solidFill>
                            <a:schemeClr val="tx1"/>
                          </a:solidFill>
                        </a:rPr>
                        <a:t> increased</a:t>
                      </a:r>
                      <a:endParaRPr lang="en-GB" sz="1400" b="1" dirty="0">
                        <a:solidFill>
                          <a:schemeClr val="tx1"/>
                        </a:solidFill>
                      </a:endParaRPr>
                    </a:p>
                  </a:txBody>
                  <a:tcPr anchor="ctr"/>
                </a:tc>
                <a:tc>
                  <a:txBody>
                    <a:bodyPr/>
                    <a:lstStyle/>
                    <a:p>
                      <a:pPr algn="ctr"/>
                      <a:r>
                        <a:rPr lang="en-GB" sz="1400" b="1" dirty="0" smtClean="0">
                          <a:solidFill>
                            <a:schemeClr val="tx1"/>
                          </a:solidFill>
                        </a:rPr>
                        <a:t>17</a:t>
                      </a:r>
                      <a:endParaRPr lang="en-GB" sz="1400" b="1" dirty="0">
                        <a:solidFill>
                          <a:schemeClr val="tx1"/>
                        </a:solidFill>
                      </a:endParaRPr>
                    </a:p>
                  </a:txBody>
                  <a:tcPr anchor="ctr"/>
                </a:tc>
                <a:tc>
                  <a:txBody>
                    <a:bodyPr/>
                    <a:lstStyle/>
                    <a:p>
                      <a:pPr algn="ctr"/>
                      <a:r>
                        <a:rPr lang="en-GB" sz="1400" b="1" dirty="0" smtClean="0">
                          <a:solidFill>
                            <a:schemeClr val="tx1"/>
                          </a:solidFill>
                        </a:rPr>
                        <a:t>6</a:t>
                      </a:r>
                      <a:endParaRPr lang="en-GB" sz="1400" b="1" dirty="0">
                        <a:solidFill>
                          <a:schemeClr val="tx1"/>
                        </a:solidFill>
                      </a:endParaRPr>
                    </a:p>
                  </a:txBody>
                  <a:tcPr anchor="ctr"/>
                </a:tc>
                <a:tc>
                  <a:txBody>
                    <a:bodyPr/>
                    <a:lstStyle/>
                    <a:p>
                      <a:pPr algn="ctr"/>
                      <a:r>
                        <a:rPr lang="en-GB" sz="1400" b="1" dirty="0" smtClean="0">
                          <a:solidFill>
                            <a:schemeClr val="tx1"/>
                          </a:solidFill>
                        </a:rPr>
                        <a:t>2</a:t>
                      </a:r>
                      <a:endParaRPr lang="en-GB" sz="1400" b="1" dirty="0">
                        <a:solidFill>
                          <a:schemeClr val="tx1"/>
                        </a:solidFill>
                      </a:endParaRPr>
                    </a:p>
                  </a:txBody>
                  <a:tcPr anchor="ctr"/>
                </a:tc>
              </a:tr>
              <a:tr h="266192">
                <a:tc>
                  <a:txBody>
                    <a:bodyPr/>
                    <a:lstStyle/>
                    <a:p>
                      <a:r>
                        <a:rPr lang="en-GB" sz="1400" b="1" dirty="0" smtClean="0">
                          <a:solidFill>
                            <a:schemeClr val="tx1"/>
                          </a:solidFill>
                        </a:rPr>
                        <a:t>Rash</a:t>
                      </a:r>
                      <a:endParaRPr lang="en-GB" sz="1400" b="1" dirty="0">
                        <a:solidFill>
                          <a:schemeClr val="tx1"/>
                        </a:solidFill>
                      </a:endParaRPr>
                    </a:p>
                  </a:txBody>
                  <a:tcPr anchor="ctr"/>
                </a:tc>
                <a:tc>
                  <a:txBody>
                    <a:bodyPr/>
                    <a:lstStyle/>
                    <a:p>
                      <a:pPr algn="ctr"/>
                      <a:r>
                        <a:rPr lang="en-GB" sz="1400" b="1" dirty="0" smtClean="0">
                          <a:solidFill>
                            <a:schemeClr val="tx1"/>
                          </a:solidFill>
                        </a:rPr>
                        <a:t>17</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r>
              <a:tr h="266192">
                <a:tc>
                  <a:txBody>
                    <a:bodyPr/>
                    <a:lstStyle/>
                    <a:p>
                      <a:r>
                        <a:rPr lang="en-GB" sz="1400" b="1" dirty="0" smtClean="0">
                          <a:solidFill>
                            <a:schemeClr val="tx1"/>
                          </a:solidFill>
                        </a:rPr>
                        <a:t>ALT increased</a:t>
                      </a:r>
                      <a:endParaRPr lang="en-GB" sz="1400" b="1" dirty="0">
                        <a:solidFill>
                          <a:schemeClr val="tx1"/>
                        </a:solidFill>
                      </a:endParaRPr>
                    </a:p>
                  </a:txBody>
                  <a:tcPr anchor="ctr"/>
                </a:tc>
                <a:tc>
                  <a:txBody>
                    <a:bodyPr/>
                    <a:lstStyle/>
                    <a:p>
                      <a:pPr algn="ctr"/>
                      <a:r>
                        <a:rPr lang="en-GB" sz="1400" b="1" dirty="0" smtClean="0">
                          <a:solidFill>
                            <a:schemeClr val="tx1"/>
                          </a:solidFill>
                        </a:rPr>
                        <a:t>15</a:t>
                      </a:r>
                      <a:endParaRPr lang="en-GB" sz="1400" b="1" dirty="0">
                        <a:solidFill>
                          <a:schemeClr val="tx1"/>
                        </a:solidFill>
                      </a:endParaRPr>
                    </a:p>
                  </a:txBody>
                  <a:tcPr anchor="ctr"/>
                </a:tc>
                <a:tc>
                  <a:txBody>
                    <a:bodyPr/>
                    <a:lstStyle/>
                    <a:p>
                      <a:pPr algn="ctr"/>
                      <a:r>
                        <a:rPr lang="en-GB" sz="1400" b="1" dirty="0" smtClean="0">
                          <a:solidFill>
                            <a:schemeClr val="tx1"/>
                          </a:solidFill>
                        </a:rPr>
                        <a:t>9</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r>
              <a:tr h="266192">
                <a:tc>
                  <a:txBody>
                    <a:bodyPr/>
                    <a:lstStyle/>
                    <a:p>
                      <a:r>
                        <a:rPr lang="en-GB" sz="1400" b="1" dirty="0" smtClean="0">
                          <a:solidFill>
                            <a:schemeClr val="tx1"/>
                          </a:solidFill>
                        </a:rPr>
                        <a:t>Amylase increased</a:t>
                      </a:r>
                      <a:endParaRPr lang="en-GB" sz="1400" b="1" dirty="0">
                        <a:solidFill>
                          <a:schemeClr val="tx1"/>
                        </a:solidFill>
                      </a:endParaRPr>
                    </a:p>
                  </a:txBody>
                  <a:tcPr anchor="ctr"/>
                </a:tc>
                <a:tc>
                  <a:txBody>
                    <a:bodyPr/>
                    <a:lstStyle/>
                    <a:p>
                      <a:pPr algn="ctr"/>
                      <a:r>
                        <a:rPr lang="en-GB" sz="1400" b="1" dirty="0" smtClean="0">
                          <a:solidFill>
                            <a:schemeClr val="tx1"/>
                          </a:solidFill>
                        </a:rPr>
                        <a:t>15</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r>
              <a:tr h="266192">
                <a:tc>
                  <a:txBody>
                    <a:bodyPr/>
                    <a:lstStyle/>
                    <a:p>
                      <a:r>
                        <a:rPr lang="en-GB" sz="1400" b="1" dirty="0" smtClean="0">
                          <a:solidFill>
                            <a:schemeClr val="tx1"/>
                          </a:solidFill>
                        </a:rPr>
                        <a:t>Pruritus</a:t>
                      </a:r>
                      <a:endParaRPr lang="en-GB" sz="1400" b="1" dirty="0">
                        <a:solidFill>
                          <a:schemeClr val="tx1"/>
                        </a:solidFill>
                      </a:endParaRPr>
                    </a:p>
                  </a:txBody>
                  <a:tcPr anchor="ctr"/>
                </a:tc>
                <a:tc>
                  <a:txBody>
                    <a:bodyPr/>
                    <a:lstStyle/>
                    <a:p>
                      <a:pPr algn="ctr"/>
                      <a:r>
                        <a:rPr lang="en-GB" sz="1400" b="1" dirty="0" smtClean="0">
                          <a:solidFill>
                            <a:schemeClr val="tx1"/>
                          </a:solidFill>
                        </a:rPr>
                        <a:t>13</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r>
              <a:tr h="266192">
                <a:tc>
                  <a:txBody>
                    <a:bodyPr/>
                    <a:lstStyle/>
                    <a:p>
                      <a:r>
                        <a:rPr lang="en-GB" sz="1400" b="1" dirty="0" err="1" smtClean="0">
                          <a:solidFill>
                            <a:schemeClr val="tx1"/>
                          </a:solidFill>
                        </a:rPr>
                        <a:t>Hypoalbuminemia</a:t>
                      </a:r>
                      <a:endParaRPr lang="en-GB" sz="1400" b="1" dirty="0">
                        <a:solidFill>
                          <a:schemeClr val="tx1"/>
                        </a:solidFill>
                      </a:endParaRPr>
                    </a:p>
                  </a:txBody>
                  <a:tcPr anchor="ctr"/>
                </a:tc>
                <a:tc>
                  <a:txBody>
                    <a:bodyPr/>
                    <a:lstStyle/>
                    <a:p>
                      <a:pPr algn="ctr"/>
                      <a:r>
                        <a:rPr lang="en-GB" sz="1400" b="1" dirty="0" smtClean="0">
                          <a:solidFill>
                            <a:schemeClr val="tx1"/>
                          </a:solidFill>
                        </a:rPr>
                        <a:t>9</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r>
              <a:tr h="266192">
                <a:tc>
                  <a:txBody>
                    <a:bodyPr/>
                    <a:lstStyle/>
                    <a:p>
                      <a:r>
                        <a:rPr lang="en-GB" sz="1400" b="1" dirty="0" smtClean="0">
                          <a:solidFill>
                            <a:schemeClr val="tx1"/>
                          </a:solidFill>
                        </a:rPr>
                        <a:t>Anaemia</a:t>
                      </a:r>
                      <a:endParaRPr lang="en-GB" sz="1400" b="1" dirty="0">
                        <a:solidFill>
                          <a:schemeClr val="tx1"/>
                        </a:solidFill>
                      </a:endParaRPr>
                    </a:p>
                  </a:txBody>
                  <a:tcPr anchor="ctr"/>
                </a:tc>
                <a:tc>
                  <a:txBody>
                    <a:bodyPr/>
                    <a:lstStyle/>
                    <a:p>
                      <a:pPr algn="ctr"/>
                      <a:r>
                        <a:rPr lang="en-GB" sz="1400" b="1" dirty="0" smtClean="0">
                          <a:solidFill>
                            <a:schemeClr val="tx1"/>
                          </a:solidFill>
                        </a:rPr>
                        <a:t>6</a:t>
                      </a:r>
                      <a:endParaRPr lang="en-GB" sz="1400" b="1" dirty="0">
                        <a:solidFill>
                          <a:schemeClr val="tx1"/>
                        </a:solidFill>
                      </a:endParaRPr>
                    </a:p>
                  </a:txBody>
                  <a:tcPr anchor="ctr"/>
                </a:tc>
                <a:tc>
                  <a:txBody>
                    <a:bodyPr/>
                    <a:lstStyle/>
                    <a:p>
                      <a:pPr algn="ctr"/>
                      <a:r>
                        <a:rPr lang="en-GB" sz="1400" b="1" dirty="0" smtClean="0">
                          <a:solidFill>
                            <a:schemeClr val="tx1"/>
                          </a:solidFill>
                        </a:rPr>
                        <a:t>2</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r>
              <a:tr h="266192">
                <a:tc>
                  <a:txBody>
                    <a:bodyPr/>
                    <a:lstStyle/>
                    <a:p>
                      <a:r>
                        <a:rPr lang="en-GB" sz="1400" b="1" dirty="0" smtClean="0">
                          <a:solidFill>
                            <a:schemeClr val="tx1"/>
                          </a:solidFill>
                        </a:rPr>
                        <a:t>Fatigue</a:t>
                      </a:r>
                      <a:endParaRPr lang="en-GB" sz="1400" b="1" dirty="0">
                        <a:solidFill>
                          <a:schemeClr val="tx1"/>
                        </a:solidFill>
                      </a:endParaRPr>
                    </a:p>
                  </a:txBody>
                  <a:tcPr anchor="ctr"/>
                </a:tc>
                <a:tc>
                  <a:txBody>
                    <a:bodyPr/>
                    <a:lstStyle/>
                    <a:p>
                      <a:pPr algn="ctr"/>
                      <a:r>
                        <a:rPr lang="en-GB" sz="1400" b="1" dirty="0" smtClean="0">
                          <a:solidFill>
                            <a:schemeClr val="tx1"/>
                          </a:solidFill>
                        </a:rPr>
                        <a:t>6</a:t>
                      </a:r>
                      <a:endParaRPr lang="en-GB" sz="1400" b="1" dirty="0">
                        <a:solidFill>
                          <a:schemeClr val="tx1"/>
                        </a:solidFill>
                      </a:endParaRPr>
                    </a:p>
                  </a:txBody>
                  <a:tcPr anchor="ctr"/>
                </a:tc>
                <a:tc>
                  <a:txBody>
                    <a:bodyPr/>
                    <a:lstStyle/>
                    <a:p>
                      <a:pPr algn="ctr"/>
                      <a:r>
                        <a:rPr lang="en-GB" sz="1400" b="1" dirty="0" smtClean="0">
                          <a:solidFill>
                            <a:schemeClr val="tx1"/>
                          </a:solidFill>
                        </a:rPr>
                        <a:t>2</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r>
              <a:tr h="266192">
                <a:tc>
                  <a:txBody>
                    <a:bodyPr/>
                    <a:lstStyle/>
                    <a:p>
                      <a:r>
                        <a:rPr lang="en-GB" sz="1400" b="1" dirty="0" smtClean="0">
                          <a:solidFill>
                            <a:schemeClr val="tx1"/>
                          </a:solidFill>
                        </a:rPr>
                        <a:t>Asthenia</a:t>
                      </a:r>
                      <a:endParaRPr lang="en-GB" sz="1400" b="1" dirty="0">
                        <a:solidFill>
                          <a:schemeClr val="tx1"/>
                        </a:solidFill>
                      </a:endParaRPr>
                    </a:p>
                  </a:txBody>
                  <a:tcPr anchor="ctr"/>
                </a:tc>
                <a:tc>
                  <a:txBody>
                    <a:bodyPr/>
                    <a:lstStyle/>
                    <a:p>
                      <a:pPr algn="ctr"/>
                      <a:r>
                        <a:rPr lang="en-GB" sz="1400" b="1" dirty="0" smtClean="0">
                          <a:solidFill>
                            <a:schemeClr val="tx1"/>
                          </a:solidFill>
                        </a:rPr>
                        <a:t>6</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r>
              <a:tr h="266192">
                <a:tc>
                  <a:txBody>
                    <a:bodyPr/>
                    <a:lstStyle/>
                    <a:p>
                      <a:r>
                        <a:rPr lang="en-GB" sz="1400" b="1" dirty="0" smtClean="0">
                          <a:solidFill>
                            <a:schemeClr val="tx1"/>
                          </a:solidFill>
                        </a:rPr>
                        <a:t>Diarrhoea</a:t>
                      </a:r>
                      <a:endParaRPr lang="en-GB" sz="1400" b="1" dirty="0">
                        <a:solidFill>
                          <a:schemeClr val="tx1"/>
                        </a:solidFill>
                      </a:endParaRPr>
                    </a:p>
                  </a:txBody>
                  <a:tcPr anchor="ctr"/>
                </a:tc>
                <a:tc>
                  <a:txBody>
                    <a:bodyPr/>
                    <a:lstStyle/>
                    <a:p>
                      <a:pPr algn="ctr"/>
                      <a:r>
                        <a:rPr lang="en-GB" sz="1400" b="1" dirty="0" smtClean="0">
                          <a:solidFill>
                            <a:schemeClr val="tx1"/>
                          </a:solidFill>
                        </a:rPr>
                        <a:t>6</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r>
              <a:tr h="266192">
                <a:tc>
                  <a:txBody>
                    <a:bodyPr/>
                    <a:lstStyle/>
                    <a:p>
                      <a:r>
                        <a:rPr lang="en-GB" sz="1400" b="1" dirty="0" err="1" smtClean="0">
                          <a:solidFill>
                            <a:schemeClr val="tx1"/>
                          </a:solidFill>
                        </a:rPr>
                        <a:t>Hyponatremia</a:t>
                      </a:r>
                      <a:endParaRPr lang="en-GB" sz="1400" b="1"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D4D4D"/>
                          </a:solidFill>
                          <a:effectLst/>
                          <a:uLnTx/>
                          <a:uFillTx/>
                          <a:latin typeface="+mn-lt"/>
                          <a:ea typeface="+mn-ea"/>
                          <a:cs typeface="+mn-cs"/>
                        </a:rPr>
                        <a:t>6</a:t>
                      </a: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c>
                  <a:txBody>
                    <a:bodyPr/>
                    <a:lstStyle/>
                    <a:p>
                      <a:pPr algn="ctr"/>
                      <a:r>
                        <a:rPr lang="en-GB" sz="1400" b="1" dirty="0" smtClean="0">
                          <a:solidFill>
                            <a:schemeClr val="tx1"/>
                          </a:solidFill>
                        </a:rPr>
                        <a:t>0</a:t>
                      </a:r>
                      <a:endParaRPr lang="en-GB" sz="1400" b="1" dirty="0">
                        <a:solidFill>
                          <a:schemeClr val="tx1"/>
                        </a:solidFill>
                      </a:endParaRPr>
                    </a:p>
                  </a:txBody>
                  <a:tcPr anchor="ctr"/>
                </a:tc>
              </a:tr>
            </a:tbl>
          </a:graphicData>
        </a:graphic>
      </p:graphicFrame>
    </p:spTree>
    <p:extLst>
      <p:ext uri="{BB962C8B-B14F-4D97-AF65-F5344CB8AC3E}">
        <p14:creationId xmlns:p14="http://schemas.microsoft.com/office/powerpoint/2010/main" xmlns="" val="31424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LBA101</a:t>
            </a:r>
            <a:r>
              <a:rPr lang="en-GB" sz="1800" dirty="0"/>
              <a:t>: Phase I/II safety and antitumor activity of nivolumab in patients with advanced hepatocellular carcinoma (HCC): </a:t>
            </a:r>
            <a:r>
              <a:rPr lang="en-GB" sz="1800" dirty="0" smtClean="0"/>
              <a:t>CA209-040 </a:t>
            </a:r>
            <a:br>
              <a:rPr lang="en-GB" sz="1800" dirty="0" smtClean="0"/>
            </a:br>
            <a:r>
              <a:rPr lang="en-GB" sz="1800" dirty="0" smtClean="0"/>
              <a:t>– El-</a:t>
            </a:r>
            <a:r>
              <a:rPr lang="en-GB" sz="1800" dirty="0" err="1" smtClean="0"/>
              <a:t>Khoueiry</a:t>
            </a:r>
            <a:r>
              <a:rPr lang="en-GB" sz="1800" dirty="0" smtClean="0"/>
              <a:t> AB,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smtClean="0"/>
              <a:t>El-</a:t>
            </a:r>
            <a:r>
              <a:rPr lang="en-GB" dirty="0" err="1" smtClean="0"/>
              <a:t>Khoueiry</a:t>
            </a:r>
            <a:r>
              <a:rPr lang="en-GB" dirty="0" smtClean="0"/>
              <a:t> </a:t>
            </a:r>
            <a:r>
              <a:rPr lang="fr-FR" dirty="0"/>
              <a:t>et al. J Clin </a:t>
            </a:r>
            <a:r>
              <a:rPr lang="fr-FR" dirty="0" err="1"/>
              <a:t>Oncol</a:t>
            </a:r>
            <a:r>
              <a:rPr lang="fr-FR" dirty="0"/>
              <a:t> 2015; 33 (</a:t>
            </a:r>
            <a:r>
              <a:rPr lang="fr-FR" dirty="0" err="1" smtClean="0"/>
              <a:t>suppl</a:t>
            </a:r>
            <a:r>
              <a:rPr lang="fr-FR" dirty="0" smtClean="0"/>
              <a:t>): </a:t>
            </a:r>
            <a:r>
              <a:rPr lang="fr-FR" dirty="0" err="1"/>
              <a:t>abstr</a:t>
            </a:r>
            <a:r>
              <a:rPr lang="fr-FR" dirty="0"/>
              <a:t> </a:t>
            </a:r>
            <a:r>
              <a:rPr lang="fr-FR" dirty="0" smtClean="0"/>
              <a:t>LBA101</a:t>
            </a:r>
            <a:endParaRPr lang="en-GB" dirty="0"/>
          </a:p>
        </p:txBody>
      </p:sp>
      <p:sp>
        <p:nvSpPr>
          <p:cNvPr id="11" name="TextBox 10"/>
          <p:cNvSpPr txBox="1"/>
          <p:nvPr/>
        </p:nvSpPr>
        <p:spPr>
          <a:xfrm>
            <a:off x="369888" y="1295400"/>
            <a:ext cx="8404225" cy="4524315"/>
          </a:xfrm>
          <a:prstGeom prst="rect">
            <a:avLst/>
          </a:prstGeom>
          <a:noFill/>
        </p:spPr>
        <p:txBody>
          <a:bodyPr wrap="square" lIns="0" rtlCol="0">
            <a:spAutoFit/>
          </a:bodyPr>
          <a:lstStyle/>
          <a:p>
            <a:pPr>
              <a:buClr>
                <a:srgbClr val="043882"/>
              </a:buClr>
            </a:pPr>
            <a:r>
              <a:rPr lang="en-GB" sz="1600" b="1" dirty="0" smtClean="0">
                <a:solidFill>
                  <a:srgbClr val="4D4D4D"/>
                </a:solidFill>
              </a:rPr>
              <a:t>Key results (cont.)</a:t>
            </a: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858385167"/>
              </p:ext>
            </p:extLst>
          </p:nvPr>
        </p:nvGraphicFramePr>
        <p:xfrm>
          <a:off x="762000" y="1676400"/>
          <a:ext cx="7619996" cy="2595880"/>
        </p:xfrm>
        <a:graphic>
          <a:graphicData uri="http://schemas.openxmlformats.org/drawingml/2006/table">
            <a:tbl>
              <a:tblPr firstRow="1" bandRow="1">
                <a:tableStyleId>{69012ECD-51FC-41F1-AA8D-1B2483CD663E}</a:tableStyleId>
              </a:tblPr>
              <a:tblGrid>
                <a:gridCol w="2209799"/>
                <a:gridCol w="1803399"/>
                <a:gridCol w="1803399"/>
                <a:gridCol w="1803399"/>
              </a:tblGrid>
              <a:tr h="370840">
                <a:tc>
                  <a:txBody>
                    <a:bodyPr/>
                    <a:lstStyle/>
                    <a:p>
                      <a:pPr algn="ctr"/>
                      <a:endParaRPr lang="en-GB" sz="1400" dirty="0">
                        <a:solidFill>
                          <a:schemeClr val="tx2"/>
                        </a:solidFill>
                      </a:endParaRPr>
                    </a:p>
                  </a:txBody>
                  <a:tcPr anchor="ctr"/>
                </a:tc>
                <a:tc>
                  <a:txBody>
                    <a:bodyPr/>
                    <a:lstStyle/>
                    <a:p>
                      <a:pPr algn="ctr"/>
                      <a:r>
                        <a:rPr lang="en-GB" sz="1400" dirty="0" smtClean="0">
                          <a:solidFill>
                            <a:schemeClr val="tx2"/>
                          </a:solidFill>
                        </a:rPr>
                        <a:t>Uninfected (n=21)</a:t>
                      </a:r>
                      <a:endParaRPr lang="en-GB" sz="1400" dirty="0">
                        <a:solidFill>
                          <a:schemeClr val="tx2"/>
                        </a:solidFill>
                      </a:endParaRPr>
                    </a:p>
                  </a:txBody>
                  <a:tcPr anchor="ctr"/>
                </a:tc>
                <a:tc>
                  <a:txBody>
                    <a:bodyPr/>
                    <a:lstStyle/>
                    <a:p>
                      <a:pPr algn="ctr"/>
                      <a:r>
                        <a:rPr lang="en-GB" sz="1400" dirty="0" smtClean="0">
                          <a:solidFill>
                            <a:schemeClr val="tx2"/>
                          </a:solidFill>
                        </a:rPr>
                        <a:t>HCV (n=11)</a:t>
                      </a:r>
                      <a:endParaRPr lang="en-GB" sz="1400" dirty="0">
                        <a:solidFill>
                          <a:schemeClr val="tx2"/>
                        </a:solidFill>
                      </a:endParaRPr>
                    </a:p>
                  </a:txBody>
                  <a:tcPr anchor="ctr"/>
                </a:tc>
                <a:tc>
                  <a:txBody>
                    <a:bodyPr/>
                    <a:lstStyle/>
                    <a:p>
                      <a:pPr algn="ctr"/>
                      <a:r>
                        <a:rPr lang="en-GB" sz="1400" dirty="0" smtClean="0">
                          <a:solidFill>
                            <a:schemeClr val="tx2"/>
                          </a:solidFill>
                        </a:rPr>
                        <a:t>HBV (n=42)</a:t>
                      </a:r>
                      <a:endParaRPr lang="en-GB" sz="1400" dirty="0">
                        <a:solidFill>
                          <a:schemeClr val="tx2"/>
                        </a:solidFill>
                      </a:endParaRPr>
                    </a:p>
                  </a:txBody>
                  <a:tcPr anchor="ctr"/>
                </a:tc>
              </a:tr>
              <a:tr h="370840">
                <a:tc>
                  <a:txBody>
                    <a:bodyPr/>
                    <a:lstStyle/>
                    <a:p>
                      <a:pPr algn="l"/>
                      <a:r>
                        <a:rPr lang="en-GB" sz="1400" dirty="0" smtClean="0"/>
                        <a:t>ORR, %</a:t>
                      </a:r>
                      <a:endParaRPr lang="en-GB" sz="1400" dirty="0"/>
                    </a:p>
                  </a:txBody>
                  <a:tcPr anchor="ctr"/>
                </a:tc>
                <a:tc>
                  <a:txBody>
                    <a:bodyPr/>
                    <a:lstStyle/>
                    <a:p>
                      <a:pPr algn="ctr"/>
                      <a:r>
                        <a:rPr lang="en-GB" sz="1400" dirty="0" smtClean="0"/>
                        <a:t>14</a:t>
                      </a:r>
                      <a:endParaRPr lang="en-GB" sz="1400" dirty="0"/>
                    </a:p>
                  </a:txBody>
                  <a:tcPr anchor="ctr"/>
                </a:tc>
                <a:tc>
                  <a:txBody>
                    <a:bodyPr/>
                    <a:lstStyle/>
                    <a:p>
                      <a:pPr algn="ctr"/>
                      <a:r>
                        <a:rPr lang="en-GB" sz="1400" dirty="0" smtClean="0"/>
                        <a:t>36</a:t>
                      </a:r>
                      <a:endParaRPr lang="en-GB" sz="1400" dirty="0"/>
                    </a:p>
                  </a:txBody>
                  <a:tcPr anchor="ctr"/>
                </a:tc>
                <a:tc>
                  <a:txBody>
                    <a:bodyPr/>
                    <a:lstStyle/>
                    <a:p>
                      <a:pPr algn="ctr"/>
                      <a:r>
                        <a:rPr lang="en-GB" sz="1400" dirty="0" smtClean="0"/>
                        <a:t>10</a:t>
                      </a:r>
                      <a:endParaRPr lang="en-GB" sz="1400" dirty="0"/>
                    </a:p>
                  </a:txBody>
                  <a:tcPr anchor="ctr"/>
                </a:tc>
              </a:tr>
              <a:tr h="370840">
                <a:tc>
                  <a:txBody>
                    <a:bodyPr/>
                    <a:lstStyle/>
                    <a:p>
                      <a:pPr marL="180000" algn="l"/>
                      <a:r>
                        <a:rPr lang="en-GB" sz="1400" dirty="0" smtClean="0"/>
                        <a:t>CR</a:t>
                      </a:r>
                      <a:endParaRPr lang="en-GB" sz="1400" dirty="0"/>
                    </a:p>
                  </a:txBody>
                  <a:tcPr anchor="ctr"/>
                </a:tc>
                <a:tc>
                  <a:txBody>
                    <a:bodyPr/>
                    <a:lstStyle/>
                    <a:p>
                      <a:pPr algn="ctr"/>
                      <a:r>
                        <a:rPr lang="en-GB" sz="1400" dirty="0" smtClean="0"/>
                        <a:t>10</a:t>
                      </a:r>
                      <a:endParaRPr lang="en-GB" sz="1400" dirty="0"/>
                    </a:p>
                  </a:txBody>
                  <a:tcPr anchor="ctr"/>
                </a:tc>
                <a:tc>
                  <a:txBody>
                    <a:bodyPr/>
                    <a:lstStyle/>
                    <a:p>
                      <a:pPr algn="ctr"/>
                      <a:r>
                        <a:rPr lang="en-GB" sz="1400" dirty="0" smtClean="0"/>
                        <a:t>0</a:t>
                      </a:r>
                      <a:endParaRPr lang="en-GB" sz="1400" dirty="0"/>
                    </a:p>
                  </a:txBody>
                  <a:tcPr anchor="ctr"/>
                </a:tc>
                <a:tc>
                  <a:txBody>
                    <a:bodyPr/>
                    <a:lstStyle/>
                    <a:p>
                      <a:pPr algn="ctr"/>
                      <a:r>
                        <a:rPr lang="en-GB" sz="1400" dirty="0" smtClean="0"/>
                        <a:t>0</a:t>
                      </a:r>
                      <a:endParaRPr lang="en-GB" sz="1400" dirty="0"/>
                    </a:p>
                  </a:txBody>
                  <a:tcPr anchor="ctr"/>
                </a:tc>
              </a:tr>
              <a:tr h="370840">
                <a:tc>
                  <a:txBody>
                    <a:bodyPr/>
                    <a:lstStyle/>
                    <a:p>
                      <a:pPr marL="180000" algn="l"/>
                      <a:r>
                        <a:rPr lang="en-GB" sz="1400" dirty="0" smtClean="0"/>
                        <a:t>PR</a:t>
                      </a:r>
                      <a:endParaRPr lang="en-GB" sz="1400" dirty="0"/>
                    </a:p>
                  </a:txBody>
                  <a:tcPr anchor="ctr"/>
                </a:tc>
                <a:tc>
                  <a:txBody>
                    <a:bodyPr/>
                    <a:lstStyle/>
                    <a:p>
                      <a:pPr algn="ctr"/>
                      <a:r>
                        <a:rPr lang="en-GB" sz="1400" dirty="0" smtClean="0"/>
                        <a:t>5</a:t>
                      </a:r>
                      <a:endParaRPr lang="en-GB" sz="1400" dirty="0"/>
                    </a:p>
                  </a:txBody>
                  <a:tcPr anchor="ctr"/>
                </a:tc>
                <a:tc>
                  <a:txBody>
                    <a:bodyPr/>
                    <a:lstStyle/>
                    <a:p>
                      <a:pPr algn="ctr"/>
                      <a:r>
                        <a:rPr lang="en-GB" sz="1400" dirty="0" smtClean="0"/>
                        <a:t>36</a:t>
                      </a:r>
                      <a:endParaRPr lang="en-GB" sz="1400" dirty="0"/>
                    </a:p>
                  </a:txBody>
                  <a:tcPr anchor="ctr"/>
                </a:tc>
                <a:tc>
                  <a:txBody>
                    <a:bodyPr/>
                    <a:lstStyle/>
                    <a:p>
                      <a:pPr algn="ctr"/>
                      <a:r>
                        <a:rPr lang="en-GB" sz="1400" dirty="0" smtClean="0"/>
                        <a:t>10</a:t>
                      </a:r>
                      <a:endParaRPr lang="en-GB" sz="1400" dirty="0"/>
                    </a:p>
                  </a:txBody>
                  <a:tcPr anchor="ctr"/>
                </a:tc>
              </a:tr>
              <a:tr h="370840">
                <a:tc>
                  <a:txBody>
                    <a:bodyPr/>
                    <a:lstStyle/>
                    <a:p>
                      <a:pPr marL="180000" algn="l"/>
                      <a:r>
                        <a:rPr lang="en-GB" sz="1400" dirty="0" smtClean="0"/>
                        <a:t>SD</a:t>
                      </a:r>
                      <a:endParaRPr lang="en-GB" sz="1400" dirty="0"/>
                    </a:p>
                  </a:txBody>
                  <a:tcPr anchor="ctr"/>
                </a:tc>
                <a:tc>
                  <a:txBody>
                    <a:bodyPr/>
                    <a:lstStyle/>
                    <a:p>
                      <a:pPr algn="ctr"/>
                      <a:r>
                        <a:rPr lang="en-GB" sz="1400" dirty="0" smtClean="0"/>
                        <a:t>48</a:t>
                      </a:r>
                      <a:endParaRPr lang="en-GB" sz="1400" dirty="0"/>
                    </a:p>
                  </a:txBody>
                  <a:tcPr anchor="ctr"/>
                </a:tc>
                <a:tc>
                  <a:txBody>
                    <a:bodyPr/>
                    <a:lstStyle/>
                    <a:p>
                      <a:pPr algn="ctr"/>
                      <a:r>
                        <a:rPr lang="en-GB" sz="1400" dirty="0" smtClean="0"/>
                        <a:t>45*</a:t>
                      </a:r>
                      <a:endParaRPr lang="en-GB" sz="1400" dirty="0"/>
                    </a:p>
                  </a:txBody>
                  <a:tcPr anchor="ctr"/>
                </a:tc>
                <a:tc>
                  <a:txBody>
                    <a:bodyPr/>
                    <a:lstStyle/>
                    <a:p>
                      <a:pPr algn="ctr"/>
                      <a:r>
                        <a:rPr lang="en-GB" sz="1400" dirty="0" smtClean="0"/>
                        <a:t>50</a:t>
                      </a:r>
                      <a:endParaRPr lang="en-GB" sz="1400" dirty="0"/>
                    </a:p>
                  </a:txBody>
                  <a:tcPr anchor="ctr"/>
                </a:tc>
              </a:tr>
              <a:tr h="370840">
                <a:tc>
                  <a:txBody>
                    <a:bodyPr/>
                    <a:lstStyle/>
                    <a:p>
                      <a:pPr marL="180000" algn="l"/>
                      <a:r>
                        <a:rPr lang="en-GB" sz="1400" dirty="0" smtClean="0"/>
                        <a:t>PD</a:t>
                      </a:r>
                      <a:endParaRPr lang="en-GB" sz="1400" dirty="0"/>
                    </a:p>
                  </a:txBody>
                  <a:tcPr anchor="ctr"/>
                </a:tc>
                <a:tc>
                  <a:txBody>
                    <a:bodyPr/>
                    <a:lstStyle/>
                    <a:p>
                      <a:pPr algn="ctr"/>
                      <a:r>
                        <a:rPr lang="en-GB" sz="1400" dirty="0" smtClean="0"/>
                        <a:t>38</a:t>
                      </a:r>
                      <a:endParaRPr lang="en-GB" sz="1400" dirty="0"/>
                    </a:p>
                  </a:txBody>
                  <a:tcPr anchor="ctr"/>
                </a:tc>
                <a:tc>
                  <a:txBody>
                    <a:bodyPr/>
                    <a:lstStyle/>
                    <a:p>
                      <a:pPr algn="ctr"/>
                      <a:r>
                        <a:rPr lang="en-GB" sz="1400" dirty="0" smtClean="0"/>
                        <a:t>18</a:t>
                      </a:r>
                      <a:endParaRPr lang="en-GB" sz="1400" dirty="0"/>
                    </a:p>
                  </a:txBody>
                  <a:tcPr anchor="ctr"/>
                </a:tc>
                <a:tc>
                  <a:txBody>
                    <a:bodyPr/>
                    <a:lstStyle/>
                    <a:p>
                      <a:pPr algn="ctr"/>
                      <a:r>
                        <a:rPr lang="en-GB" sz="1400" dirty="0" smtClean="0"/>
                        <a:t>40</a:t>
                      </a:r>
                      <a:endParaRPr lang="en-GB" sz="1400" dirty="0"/>
                    </a:p>
                  </a:txBody>
                  <a:tcPr anchor="ctr"/>
                </a:tc>
              </a:tr>
              <a:tr h="370840">
                <a:tc>
                  <a:txBody>
                    <a:bodyPr/>
                    <a:lstStyle/>
                    <a:p>
                      <a:pPr algn="l"/>
                      <a:r>
                        <a:rPr lang="en-GB" sz="1400" dirty="0" smtClean="0"/>
                        <a:t>Ongoing response, %</a:t>
                      </a:r>
                      <a:endParaRPr lang="en-GB" sz="1400" dirty="0"/>
                    </a:p>
                  </a:txBody>
                  <a:tcPr anchor="ctr"/>
                </a:tc>
                <a:tc>
                  <a:txBody>
                    <a:bodyPr/>
                    <a:lstStyle/>
                    <a:p>
                      <a:pPr algn="ctr"/>
                      <a:r>
                        <a:rPr lang="en-GB" sz="1400" dirty="0" smtClean="0"/>
                        <a:t>100</a:t>
                      </a:r>
                      <a:endParaRPr lang="en-GB" sz="1400" dirty="0"/>
                    </a:p>
                  </a:txBody>
                  <a:tcPr anchor="ctr"/>
                </a:tc>
                <a:tc>
                  <a:txBody>
                    <a:bodyPr/>
                    <a:lstStyle/>
                    <a:p>
                      <a:pPr algn="ctr"/>
                      <a:r>
                        <a:rPr lang="en-GB" sz="1400" dirty="0" smtClean="0"/>
                        <a:t>75</a:t>
                      </a:r>
                      <a:endParaRPr lang="en-GB" sz="1400" dirty="0"/>
                    </a:p>
                  </a:txBody>
                  <a:tcPr anchor="ctr"/>
                </a:tc>
                <a:tc>
                  <a:txBody>
                    <a:bodyPr/>
                    <a:lstStyle/>
                    <a:p>
                      <a:pPr algn="ctr"/>
                      <a:r>
                        <a:rPr lang="en-GB" sz="1400" dirty="0" smtClean="0"/>
                        <a:t>0</a:t>
                      </a:r>
                      <a:endParaRPr lang="en-GB" sz="1400" dirty="0"/>
                    </a:p>
                  </a:txBody>
                  <a:tcPr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4130372839"/>
              </p:ext>
            </p:extLst>
          </p:nvPr>
        </p:nvGraphicFramePr>
        <p:xfrm>
          <a:off x="762000" y="4700620"/>
          <a:ext cx="5080000" cy="1046480"/>
        </p:xfrm>
        <a:graphic>
          <a:graphicData uri="http://schemas.openxmlformats.org/drawingml/2006/table">
            <a:tbl>
              <a:tblPr firstRow="1" bandRow="1">
                <a:tableStyleId>{69012ECD-51FC-41F1-AA8D-1B2483CD663E}</a:tableStyleId>
              </a:tblPr>
              <a:tblGrid>
                <a:gridCol w="2362200"/>
                <a:gridCol w="2717800"/>
              </a:tblGrid>
              <a:tr h="0">
                <a:tc>
                  <a:txBody>
                    <a:bodyPr/>
                    <a:lstStyle/>
                    <a:p>
                      <a:r>
                        <a:rPr lang="en-GB" sz="1400" dirty="0" smtClean="0">
                          <a:solidFill>
                            <a:schemeClr val="tx2"/>
                          </a:solidFill>
                        </a:rPr>
                        <a:t>OS rate, % (95%CI)</a:t>
                      </a:r>
                    </a:p>
                  </a:txBody>
                  <a:tcPr anchor="ctr"/>
                </a:tc>
                <a:tc>
                  <a:txBody>
                    <a:bodyPr/>
                    <a:lstStyle/>
                    <a:p>
                      <a:pPr algn="ctr"/>
                      <a:r>
                        <a:rPr lang="en-GB" sz="1400" dirty="0" smtClean="0">
                          <a:solidFill>
                            <a:schemeClr val="tx2"/>
                          </a:solidFill>
                        </a:rPr>
                        <a:t>Total</a:t>
                      </a:r>
                      <a:r>
                        <a:rPr lang="en-GB" sz="1400" baseline="0" dirty="0" smtClean="0">
                          <a:solidFill>
                            <a:schemeClr val="tx2"/>
                          </a:solidFill>
                        </a:rPr>
                        <a:t> (n=47)</a:t>
                      </a:r>
                      <a:endParaRPr lang="en-GB" sz="1400" dirty="0">
                        <a:solidFill>
                          <a:schemeClr val="tx2"/>
                        </a:solidFill>
                      </a:endParaRPr>
                    </a:p>
                  </a:txBody>
                  <a:tcPr anchor="ctr"/>
                </a:tc>
              </a:tr>
              <a:tr h="370840">
                <a:tc>
                  <a:txBody>
                    <a:bodyPr/>
                    <a:lstStyle/>
                    <a:p>
                      <a:r>
                        <a:rPr lang="en-GB" sz="1400" dirty="0" smtClean="0"/>
                        <a:t>9-month</a:t>
                      </a:r>
                      <a:endParaRPr lang="en-GB" sz="1400" dirty="0"/>
                    </a:p>
                  </a:txBody>
                  <a:tcPr anchor="ctr"/>
                </a:tc>
                <a:tc>
                  <a:txBody>
                    <a:bodyPr/>
                    <a:lstStyle/>
                    <a:p>
                      <a:pPr algn="ctr"/>
                      <a:r>
                        <a:rPr lang="en-GB" sz="1400" dirty="0" smtClean="0"/>
                        <a:t>70 (52, 82)</a:t>
                      </a:r>
                      <a:endParaRPr lang="en-GB" sz="1400" dirty="0"/>
                    </a:p>
                  </a:txBody>
                  <a:tcPr anchor="ctr"/>
                </a:tc>
              </a:tr>
              <a:tr h="370840">
                <a:tc>
                  <a:txBody>
                    <a:bodyPr/>
                    <a:lstStyle/>
                    <a:p>
                      <a:r>
                        <a:rPr lang="en-GB" sz="1400" dirty="0" smtClean="0"/>
                        <a:t>12-month</a:t>
                      </a:r>
                      <a:endParaRPr lang="en-GB" sz="1400" dirty="0"/>
                    </a:p>
                  </a:txBody>
                  <a:tcPr anchor="ctr"/>
                </a:tc>
                <a:tc>
                  <a:txBody>
                    <a:bodyPr/>
                    <a:lstStyle/>
                    <a:p>
                      <a:pPr algn="ctr"/>
                      <a:r>
                        <a:rPr lang="en-GB" sz="1400" dirty="0" smtClean="0"/>
                        <a:t>62 (42,</a:t>
                      </a:r>
                      <a:r>
                        <a:rPr lang="en-GB" sz="1400" baseline="0" dirty="0" smtClean="0"/>
                        <a:t> 76)</a:t>
                      </a:r>
                      <a:endParaRPr lang="en-GB" sz="1400" dirty="0"/>
                    </a:p>
                  </a:txBody>
                  <a:tcPr anchor="ctr"/>
                </a:tc>
              </a:tr>
            </a:tbl>
          </a:graphicData>
        </a:graphic>
      </p:graphicFrame>
      <p:sp>
        <p:nvSpPr>
          <p:cNvPr id="9" name="TextBox 8"/>
          <p:cNvSpPr txBox="1"/>
          <p:nvPr/>
        </p:nvSpPr>
        <p:spPr>
          <a:xfrm>
            <a:off x="738766" y="4304386"/>
            <a:ext cx="2443298" cy="261610"/>
          </a:xfrm>
          <a:prstGeom prst="rect">
            <a:avLst/>
          </a:prstGeom>
          <a:noFill/>
        </p:spPr>
        <p:txBody>
          <a:bodyPr wrap="none" rtlCol="0">
            <a:spAutoFit/>
          </a:bodyPr>
          <a:lstStyle/>
          <a:p>
            <a:pPr fontAlgn="base">
              <a:spcBef>
                <a:spcPct val="0"/>
              </a:spcBef>
              <a:spcAft>
                <a:spcPct val="0"/>
              </a:spcAft>
            </a:pPr>
            <a:r>
              <a:rPr lang="en-GB" sz="1100" dirty="0" smtClean="0">
                <a:solidFill>
                  <a:srgbClr val="4D4D4D"/>
                </a:solidFill>
              </a:rPr>
              <a:t>*Patient with resolved HCV infection</a:t>
            </a:r>
            <a:endParaRPr lang="en-GB" sz="1100" baseline="30000" dirty="0">
              <a:solidFill>
                <a:srgbClr val="4D4D4D"/>
              </a:solidFill>
            </a:endParaRPr>
          </a:p>
        </p:txBody>
      </p:sp>
    </p:spTree>
    <p:extLst>
      <p:ext uri="{BB962C8B-B14F-4D97-AF65-F5344CB8AC3E}">
        <p14:creationId xmlns:p14="http://schemas.microsoft.com/office/powerpoint/2010/main" xmlns="" val="1545888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9888" y="1295400"/>
            <a:ext cx="8404225" cy="4524315"/>
          </a:xfrm>
          <a:prstGeom prst="rect">
            <a:avLst/>
          </a:prstGeom>
          <a:noFill/>
        </p:spPr>
        <p:txBody>
          <a:bodyPr wrap="square" lIns="0" rtlCol="0">
            <a:spAutoFit/>
          </a:bodyPr>
          <a:lstStyle/>
          <a:p>
            <a:pPr>
              <a:buClr>
                <a:srgbClr val="043882"/>
              </a:buClr>
            </a:pPr>
            <a:r>
              <a:rPr lang="en-GB" sz="1600" b="1" dirty="0" smtClean="0">
                <a:solidFill>
                  <a:srgbClr val="4D4D4D"/>
                </a:solidFill>
              </a:rPr>
              <a:t>Key results (cont.)</a:t>
            </a: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en-GB" sz="1800" dirty="0" smtClean="0"/>
              <a:t>LBA101</a:t>
            </a:r>
            <a:r>
              <a:rPr lang="en-GB" sz="1800" dirty="0"/>
              <a:t>: Phase I/II safety and antitumor activity of nivolumab in patients with advanced hepatocellular carcinoma (HCC): </a:t>
            </a:r>
            <a:r>
              <a:rPr lang="en-GB" sz="1800" dirty="0" smtClean="0"/>
              <a:t>CA209-040 </a:t>
            </a:r>
            <a:br>
              <a:rPr lang="en-GB" sz="1800" dirty="0" smtClean="0"/>
            </a:br>
            <a:r>
              <a:rPr lang="en-GB" sz="1800" dirty="0" smtClean="0"/>
              <a:t>– El-</a:t>
            </a:r>
            <a:r>
              <a:rPr lang="en-GB" sz="1800" dirty="0" err="1" smtClean="0"/>
              <a:t>Khoueiry</a:t>
            </a:r>
            <a:r>
              <a:rPr lang="en-GB" sz="1800" dirty="0" smtClean="0"/>
              <a:t> AB,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a:t>El-</a:t>
            </a:r>
            <a:r>
              <a:rPr lang="en-GB" dirty="0" err="1"/>
              <a:t>Khoueiry</a:t>
            </a:r>
            <a:r>
              <a:rPr lang="en-GB" dirty="0"/>
              <a:t> </a:t>
            </a:r>
            <a:r>
              <a:rPr lang="fr-FR" dirty="0"/>
              <a:t>et al. J Clin </a:t>
            </a:r>
            <a:r>
              <a:rPr lang="fr-FR" dirty="0" err="1"/>
              <a:t>Oncol</a:t>
            </a:r>
            <a:r>
              <a:rPr lang="fr-FR" dirty="0"/>
              <a:t> 2015; 33 (</a:t>
            </a:r>
            <a:r>
              <a:rPr lang="fr-FR" dirty="0" err="1"/>
              <a:t>suppl</a:t>
            </a:r>
            <a:r>
              <a:rPr lang="fr-FR" dirty="0"/>
              <a:t>): </a:t>
            </a:r>
            <a:r>
              <a:rPr lang="fr-FR" dirty="0" err="1"/>
              <a:t>abstr</a:t>
            </a:r>
            <a:r>
              <a:rPr lang="fr-FR" dirty="0"/>
              <a:t> LBA101</a:t>
            </a:r>
            <a:endParaRPr lang="en-GB" dirty="0"/>
          </a:p>
        </p:txBody>
      </p:sp>
      <p:grpSp>
        <p:nvGrpSpPr>
          <p:cNvPr id="10" name="Group 9"/>
          <p:cNvGrpSpPr/>
          <p:nvPr/>
        </p:nvGrpSpPr>
        <p:grpSpPr>
          <a:xfrm>
            <a:off x="403352" y="1790786"/>
            <a:ext cx="8430277" cy="4141146"/>
            <a:chOff x="403352" y="1727875"/>
            <a:chExt cx="8430277" cy="4141146"/>
          </a:xfrm>
        </p:grpSpPr>
        <p:sp>
          <p:nvSpPr>
            <p:cNvPr id="11" name="TextBox 10"/>
            <p:cNvSpPr txBox="1"/>
            <p:nvPr/>
          </p:nvSpPr>
          <p:spPr>
            <a:xfrm>
              <a:off x="2135033" y="1727875"/>
              <a:ext cx="5532284" cy="369332"/>
            </a:xfrm>
            <a:prstGeom prst="rect">
              <a:avLst/>
            </a:prstGeom>
            <a:noFill/>
          </p:spPr>
          <p:txBody>
            <a:bodyPr wrap="none" rtlCol="0">
              <a:spAutoFit/>
            </a:bodyPr>
            <a:lstStyle/>
            <a:p>
              <a:pPr fontAlgn="base">
                <a:spcBef>
                  <a:spcPct val="0"/>
                </a:spcBef>
                <a:spcAft>
                  <a:spcPct val="0"/>
                </a:spcAft>
              </a:pPr>
              <a:r>
                <a:rPr lang="en-GB" b="1" dirty="0">
                  <a:solidFill>
                    <a:srgbClr val="4D4D4D"/>
                  </a:solidFill>
                </a:rPr>
                <a:t>Maximum change from baseline in target legions</a:t>
              </a:r>
            </a:p>
          </p:txBody>
        </p:sp>
        <p:cxnSp>
          <p:nvCxnSpPr>
            <p:cNvPr id="12" name="Straight Connector 11"/>
            <p:cNvCxnSpPr/>
            <p:nvPr/>
          </p:nvCxnSpPr>
          <p:spPr>
            <a:xfrm>
              <a:off x="1394324" y="2097207"/>
              <a:ext cx="0" cy="3420025"/>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12394" y="2427436"/>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12394" y="2116058"/>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12394" y="2734429"/>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12394" y="3041422"/>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12394" y="3348415"/>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12394" y="3665275"/>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12394" y="4292417"/>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12394" y="4605988"/>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12394" y="4912981"/>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12394" y="5219974"/>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12394" y="5526967"/>
              <a:ext cx="81930"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1259923" y="3657765"/>
              <a:ext cx="3634328" cy="307777"/>
            </a:xfrm>
            <a:prstGeom prst="rect">
              <a:avLst/>
            </a:prstGeom>
            <a:noFill/>
          </p:spPr>
          <p:txBody>
            <a:bodyPr wrap="none" rtlCol="0">
              <a:spAutoFit/>
            </a:bodyPr>
            <a:lstStyle/>
            <a:p>
              <a:pPr algn="ctr"/>
              <a:r>
                <a:rPr lang="en-GB" sz="1400" b="1" dirty="0" smtClean="0">
                  <a:solidFill>
                    <a:srgbClr val="4D4D4D"/>
                  </a:solidFill>
                </a:rPr>
                <a:t>Change in target lesion from baseline, %</a:t>
              </a:r>
              <a:endParaRPr lang="en-GB" sz="1400" b="1" dirty="0">
                <a:solidFill>
                  <a:srgbClr val="4D4D4D"/>
                </a:solidFill>
              </a:endParaRPr>
            </a:p>
          </p:txBody>
        </p:sp>
        <p:sp>
          <p:nvSpPr>
            <p:cNvPr id="25" name="TextBox 24"/>
            <p:cNvSpPr txBox="1"/>
            <p:nvPr/>
          </p:nvSpPr>
          <p:spPr>
            <a:xfrm>
              <a:off x="886720" y="1970950"/>
              <a:ext cx="482824" cy="307777"/>
            </a:xfrm>
            <a:prstGeom prst="rect">
              <a:avLst/>
            </a:prstGeom>
            <a:noFill/>
          </p:spPr>
          <p:txBody>
            <a:bodyPr wrap="none" rtlCol="0">
              <a:spAutoFit/>
            </a:bodyPr>
            <a:lstStyle/>
            <a:p>
              <a:pPr algn="r"/>
              <a:r>
                <a:rPr lang="en-GB" sz="1400" b="1" dirty="0" smtClean="0">
                  <a:solidFill>
                    <a:srgbClr val="4D4D4D"/>
                  </a:solidFill>
                </a:rPr>
                <a:t>120</a:t>
              </a:r>
              <a:endParaRPr lang="en-GB" sz="1400" b="1" dirty="0">
                <a:solidFill>
                  <a:srgbClr val="4D4D4D"/>
                </a:solidFill>
              </a:endParaRPr>
            </a:p>
          </p:txBody>
        </p:sp>
        <p:sp>
          <p:nvSpPr>
            <p:cNvPr id="26" name="TextBox 25"/>
            <p:cNvSpPr txBox="1"/>
            <p:nvPr/>
          </p:nvSpPr>
          <p:spPr>
            <a:xfrm>
              <a:off x="1085492" y="3834016"/>
              <a:ext cx="284052" cy="307777"/>
            </a:xfrm>
            <a:prstGeom prst="rect">
              <a:avLst/>
            </a:prstGeom>
            <a:noFill/>
          </p:spPr>
          <p:txBody>
            <a:bodyPr wrap="none" rtlCol="0">
              <a:spAutoFit/>
            </a:bodyPr>
            <a:lstStyle/>
            <a:p>
              <a:pPr algn="r"/>
              <a:r>
                <a:rPr lang="en-GB" sz="1400" b="1" dirty="0" smtClean="0">
                  <a:solidFill>
                    <a:srgbClr val="4D4D4D"/>
                  </a:solidFill>
                </a:rPr>
                <a:t>0</a:t>
              </a:r>
              <a:endParaRPr lang="en-GB" sz="1400" b="1" dirty="0">
                <a:solidFill>
                  <a:srgbClr val="4D4D4D"/>
                </a:solidFill>
              </a:endParaRPr>
            </a:p>
          </p:txBody>
        </p:sp>
        <p:sp>
          <p:nvSpPr>
            <p:cNvPr id="27" name="TextBox 26"/>
            <p:cNvSpPr txBox="1"/>
            <p:nvPr/>
          </p:nvSpPr>
          <p:spPr>
            <a:xfrm>
              <a:off x="787333" y="5387592"/>
              <a:ext cx="582211" cy="307777"/>
            </a:xfrm>
            <a:prstGeom prst="rect">
              <a:avLst/>
            </a:prstGeom>
            <a:noFill/>
          </p:spPr>
          <p:txBody>
            <a:bodyPr wrap="none" rtlCol="0">
              <a:spAutoFit/>
            </a:bodyPr>
            <a:lstStyle/>
            <a:p>
              <a:pPr algn="r"/>
              <a:r>
                <a:rPr lang="en-GB" sz="1400" b="1" dirty="0">
                  <a:solidFill>
                    <a:srgbClr val="4D4D4D"/>
                  </a:solidFill>
                </a:rPr>
                <a:t>–100</a:t>
              </a:r>
            </a:p>
          </p:txBody>
        </p:sp>
        <p:sp>
          <p:nvSpPr>
            <p:cNvPr id="28" name="TextBox 27"/>
            <p:cNvSpPr txBox="1"/>
            <p:nvPr/>
          </p:nvSpPr>
          <p:spPr>
            <a:xfrm>
              <a:off x="886720" y="2285275"/>
              <a:ext cx="482824" cy="307777"/>
            </a:xfrm>
            <a:prstGeom prst="rect">
              <a:avLst/>
            </a:prstGeom>
            <a:noFill/>
          </p:spPr>
          <p:txBody>
            <a:bodyPr wrap="none" rtlCol="0">
              <a:spAutoFit/>
            </a:bodyPr>
            <a:lstStyle/>
            <a:p>
              <a:pPr algn="r"/>
              <a:r>
                <a:rPr lang="en-GB" sz="1400" b="1" dirty="0" smtClean="0">
                  <a:solidFill>
                    <a:srgbClr val="4D4D4D"/>
                  </a:solidFill>
                </a:rPr>
                <a:t>100</a:t>
              </a:r>
              <a:endParaRPr lang="en-GB" sz="1400" b="1" dirty="0">
                <a:solidFill>
                  <a:srgbClr val="4D4D4D"/>
                </a:solidFill>
              </a:endParaRPr>
            </a:p>
          </p:txBody>
        </p:sp>
        <p:sp>
          <p:nvSpPr>
            <p:cNvPr id="29" name="TextBox 28"/>
            <p:cNvSpPr txBox="1"/>
            <p:nvPr/>
          </p:nvSpPr>
          <p:spPr>
            <a:xfrm>
              <a:off x="986106" y="2590075"/>
              <a:ext cx="383438" cy="307777"/>
            </a:xfrm>
            <a:prstGeom prst="rect">
              <a:avLst/>
            </a:prstGeom>
            <a:noFill/>
          </p:spPr>
          <p:txBody>
            <a:bodyPr wrap="none" rtlCol="0">
              <a:spAutoFit/>
            </a:bodyPr>
            <a:lstStyle/>
            <a:p>
              <a:pPr algn="r"/>
              <a:r>
                <a:rPr lang="en-GB" sz="1400" b="1" dirty="0" smtClean="0">
                  <a:solidFill>
                    <a:srgbClr val="4D4D4D"/>
                  </a:solidFill>
                </a:rPr>
                <a:t>80</a:t>
              </a:r>
              <a:endParaRPr lang="en-GB" sz="1400" b="1" dirty="0">
                <a:solidFill>
                  <a:srgbClr val="4D4D4D"/>
                </a:solidFill>
              </a:endParaRPr>
            </a:p>
          </p:txBody>
        </p:sp>
        <p:sp>
          <p:nvSpPr>
            <p:cNvPr id="30" name="TextBox 29"/>
            <p:cNvSpPr txBox="1"/>
            <p:nvPr/>
          </p:nvSpPr>
          <p:spPr>
            <a:xfrm>
              <a:off x="986106" y="2894875"/>
              <a:ext cx="383438" cy="307777"/>
            </a:xfrm>
            <a:prstGeom prst="rect">
              <a:avLst/>
            </a:prstGeom>
            <a:noFill/>
          </p:spPr>
          <p:txBody>
            <a:bodyPr wrap="none" rtlCol="0">
              <a:spAutoFit/>
            </a:bodyPr>
            <a:lstStyle/>
            <a:p>
              <a:pPr algn="r"/>
              <a:r>
                <a:rPr lang="en-GB" sz="1400" b="1" dirty="0" smtClean="0">
                  <a:solidFill>
                    <a:srgbClr val="4D4D4D"/>
                  </a:solidFill>
                </a:rPr>
                <a:t>60</a:t>
              </a:r>
              <a:endParaRPr lang="en-GB" sz="1400" b="1" dirty="0">
                <a:solidFill>
                  <a:srgbClr val="4D4D4D"/>
                </a:solidFill>
              </a:endParaRPr>
            </a:p>
          </p:txBody>
        </p:sp>
        <p:sp>
          <p:nvSpPr>
            <p:cNvPr id="31" name="TextBox 30"/>
            <p:cNvSpPr txBox="1"/>
            <p:nvPr/>
          </p:nvSpPr>
          <p:spPr>
            <a:xfrm>
              <a:off x="986106" y="3199675"/>
              <a:ext cx="383438" cy="307777"/>
            </a:xfrm>
            <a:prstGeom prst="rect">
              <a:avLst/>
            </a:prstGeom>
            <a:noFill/>
          </p:spPr>
          <p:txBody>
            <a:bodyPr wrap="none" rtlCol="0">
              <a:spAutoFit/>
            </a:bodyPr>
            <a:lstStyle/>
            <a:p>
              <a:pPr algn="r"/>
              <a:r>
                <a:rPr lang="en-GB" sz="1400" b="1" dirty="0" smtClean="0">
                  <a:solidFill>
                    <a:srgbClr val="4D4D4D"/>
                  </a:solidFill>
                </a:rPr>
                <a:t>40</a:t>
              </a:r>
              <a:endParaRPr lang="en-GB" sz="1400" b="1" dirty="0">
                <a:solidFill>
                  <a:srgbClr val="4D4D4D"/>
                </a:solidFill>
              </a:endParaRPr>
            </a:p>
          </p:txBody>
        </p:sp>
        <p:sp>
          <p:nvSpPr>
            <p:cNvPr id="32" name="TextBox 31"/>
            <p:cNvSpPr txBox="1"/>
            <p:nvPr/>
          </p:nvSpPr>
          <p:spPr>
            <a:xfrm>
              <a:off x="986106" y="3504475"/>
              <a:ext cx="383438" cy="307777"/>
            </a:xfrm>
            <a:prstGeom prst="rect">
              <a:avLst/>
            </a:prstGeom>
            <a:noFill/>
          </p:spPr>
          <p:txBody>
            <a:bodyPr wrap="none" rtlCol="0">
              <a:spAutoFit/>
            </a:bodyPr>
            <a:lstStyle/>
            <a:p>
              <a:pPr algn="r"/>
              <a:r>
                <a:rPr lang="en-GB" sz="1400" b="1" dirty="0" smtClean="0">
                  <a:solidFill>
                    <a:srgbClr val="4D4D4D"/>
                  </a:solidFill>
                </a:rPr>
                <a:t>20</a:t>
              </a:r>
              <a:endParaRPr lang="en-GB" sz="1400" b="1" dirty="0">
                <a:solidFill>
                  <a:srgbClr val="4D4D4D"/>
                </a:solidFill>
              </a:endParaRPr>
            </a:p>
          </p:txBody>
        </p:sp>
        <p:sp>
          <p:nvSpPr>
            <p:cNvPr id="33" name="TextBox 32"/>
            <p:cNvSpPr txBox="1"/>
            <p:nvPr/>
          </p:nvSpPr>
          <p:spPr>
            <a:xfrm>
              <a:off x="886720" y="5066085"/>
              <a:ext cx="482824" cy="307777"/>
            </a:xfrm>
            <a:prstGeom prst="rect">
              <a:avLst/>
            </a:prstGeom>
            <a:noFill/>
          </p:spPr>
          <p:txBody>
            <a:bodyPr wrap="none" rtlCol="0">
              <a:spAutoFit/>
            </a:bodyPr>
            <a:lstStyle/>
            <a:p>
              <a:pPr algn="r"/>
              <a:r>
                <a:rPr lang="en-GB" sz="1400" b="1" dirty="0" smtClean="0">
                  <a:solidFill>
                    <a:srgbClr val="4D4D4D"/>
                  </a:solidFill>
                </a:rPr>
                <a:t>–80</a:t>
              </a:r>
              <a:endParaRPr lang="en-GB" sz="1400" b="1" dirty="0">
                <a:solidFill>
                  <a:srgbClr val="4D4D4D"/>
                </a:solidFill>
              </a:endParaRPr>
            </a:p>
          </p:txBody>
        </p:sp>
        <p:sp>
          <p:nvSpPr>
            <p:cNvPr id="34" name="TextBox 33"/>
            <p:cNvSpPr txBox="1"/>
            <p:nvPr/>
          </p:nvSpPr>
          <p:spPr>
            <a:xfrm>
              <a:off x="886720" y="4754103"/>
              <a:ext cx="482824" cy="307777"/>
            </a:xfrm>
            <a:prstGeom prst="rect">
              <a:avLst/>
            </a:prstGeom>
            <a:noFill/>
          </p:spPr>
          <p:txBody>
            <a:bodyPr wrap="none" rtlCol="0">
              <a:spAutoFit/>
            </a:bodyPr>
            <a:lstStyle/>
            <a:p>
              <a:pPr algn="r"/>
              <a:r>
                <a:rPr lang="en-GB" sz="1400" b="1" dirty="0" smtClean="0">
                  <a:solidFill>
                    <a:srgbClr val="4D4D4D"/>
                  </a:solidFill>
                </a:rPr>
                <a:t>–60</a:t>
              </a:r>
              <a:endParaRPr lang="en-GB" sz="1400" b="1" dirty="0">
                <a:solidFill>
                  <a:srgbClr val="4D4D4D"/>
                </a:solidFill>
              </a:endParaRPr>
            </a:p>
          </p:txBody>
        </p:sp>
        <p:sp>
          <p:nvSpPr>
            <p:cNvPr id="35" name="TextBox 34"/>
            <p:cNvSpPr txBox="1"/>
            <p:nvPr/>
          </p:nvSpPr>
          <p:spPr>
            <a:xfrm>
              <a:off x="886720" y="4442121"/>
              <a:ext cx="482824" cy="307777"/>
            </a:xfrm>
            <a:prstGeom prst="rect">
              <a:avLst/>
            </a:prstGeom>
            <a:noFill/>
          </p:spPr>
          <p:txBody>
            <a:bodyPr wrap="none" rtlCol="0">
              <a:spAutoFit/>
            </a:bodyPr>
            <a:lstStyle/>
            <a:p>
              <a:pPr algn="r"/>
              <a:r>
                <a:rPr lang="en-GB" sz="1400" b="1" dirty="0" smtClean="0">
                  <a:solidFill>
                    <a:srgbClr val="4D4D4D"/>
                  </a:solidFill>
                </a:rPr>
                <a:t>–40</a:t>
              </a:r>
              <a:endParaRPr lang="en-GB" sz="1400" b="1" dirty="0">
                <a:solidFill>
                  <a:srgbClr val="4D4D4D"/>
                </a:solidFill>
              </a:endParaRPr>
            </a:p>
          </p:txBody>
        </p:sp>
        <p:sp>
          <p:nvSpPr>
            <p:cNvPr id="36" name="TextBox 35"/>
            <p:cNvSpPr txBox="1"/>
            <p:nvPr/>
          </p:nvSpPr>
          <p:spPr>
            <a:xfrm>
              <a:off x="886720" y="4130139"/>
              <a:ext cx="482824" cy="307777"/>
            </a:xfrm>
            <a:prstGeom prst="rect">
              <a:avLst/>
            </a:prstGeom>
            <a:noFill/>
          </p:spPr>
          <p:txBody>
            <a:bodyPr wrap="none" rtlCol="0">
              <a:spAutoFit/>
            </a:bodyPr>
            <a:lstStyle/>
            <a:p>
              <a:pPr algn="r"/>
              <a:r>
                <a:rPr lang="en-GB" sz="1400" b="1" dirty="0" smtClean="0">
                  <a:solidFill>
                    <a:srgbClr val="4D4D4D"/>
                  </a:solidFill>
                </a:rPr>
                <a:t>–20</a:t>
              </a:r>
              <a:endParaRPr lang="en-GB" sz="1400" b="1" dirty="0">
                <a:solidFill>
                  <a:srgbClr val="4D4D4D"/>
                </a:solidFill>
              </a:endParaRPr>
            </a:p>
          </p:txBody>
        </p:sp>
        <p:sp>
          <p:nvSpPr>
            <p:cNvPr id="37" name="TextBox 36"/>
            <p:cNvSpPr txBox="1"/>
            <p:nvPr/>
          </p:nvSpPr>
          <p:spPr>
            <a:xfrm>
              <a:off x="3642900" y="5499689"/>
              <a:ext cx="1858201" cy="369332"/>
            </a:xfrm>
            <a:prstGeom prst="rect">
              <a:avLst/>
            </a:prstGeom>
            <a:noFill/>
          </p:spPr>
          <p:txBody>
            <a:bodyPr wrap="none" rtlCol="0">
              <a:spAutoFit/>
            </a:bodyPr>
            <a:lstStyle/>
            <a:p>
              <a:pPr fontAlgn="base">
                <a:spcBef>
                  <a:spcPct val="0"/>
                </a:spcBef>
                <a:spcAft>
                  <a:spcPct val="0"/>
                </a:spcAft>
              </a:pPr>
              <a:r>
                <a:rPr lang="en-GB" b="1" dirty="0" smtClean="0">
                  <a:solidFill>
                    <a:srgbClr val="4D4D4D"/>
                  </a:solidFill>
                </a:rPr>
                <a:t>Patients (n=40)</a:t>
              </a:r>
              <a:endParaRPr lang="en-GB" b="1" baseline="30000" dirty="0">
                <a:solidFill>
                  <a:srgbClr val="4D4D4D"/>
                </a:solidFill>
              </a:endParaRPr>
            </a:p>
          </p:txBody>
        </p:sp>
        <p:sp>
          <p:nvSpPr>
            <p:cNvPr id="38" name="Rectangle 37"/>
            <p:cNvSpPr/>
            <p:nvPr/>
          </p:nvSpPr>
          <p:spPr>
            <a:xfrm>
              <a:off x="1525870" y="2513198"/>
              <a:ext cx="89757" cy="1456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2066084" y="3429000"/>
              <a:ext cx="89757" cy="549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2238739" y="3591762"/>
              <a:ext cx="89757" cy="3961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2952714" y="3621024"/>
              <a:ext cx="89757" cy="357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3666682" y="3745381"/>
              <a:ext cx="89757" cy="2197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4556204" y="3834016"/>
              <a:ext cx="89757" cy="135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1703853" y="3405227"/>
              <a:ext cx="89757" cy="57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4201737" y="3799934"/>
              <a:ext cx="89757" cy="1703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1881985" y="3428234"/>
              <a:ext cx="89757" cy="5498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2418433" y="3591761"/>
              <a:ext cx="89757" cy="389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2596436" y="3598438"/>
              <a:ext cx="89757" cy="389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2774439" y="3590995"/>
              <a:ext cx="89757" cy="3894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3131659" y="3674838"/>
              <a:ext cx="89757" cy="3018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3305979" y="3678205"/>
              <a:ext cx="89757" cy="3018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3491273" y="3688887"/>
              <a:ext cx="89757" cy="28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3844811" y="3763671"/>
              <a:ext cx="89757" cy="2065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4019125" y="3810876"/>
              <a:ext cx="89757" cy="1578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4383631" y="3814050"/>
              <a:ext cx="89757" cy="1578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4737163" y="3885093"/>
              <a:ext cx="89757" cy="900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4911473" y="3883038"/>
              <a:ext cx="89757" cy="900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5090423" y="3901893"/>
              <a:ext cx="89757" cy="64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5614053" y="3970254"/>
              <a:ext cx="89757"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6342141" y="3968289"/>
              <a:ext cx="89757" cy="1581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6517931" y="3969771"/>
              <a:ext cx="89757" cy="2437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7055823" y="3965116"/>
              <a:ext cx="89757" cy="5556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7235278" y="3965116"/>
              <a:ext cx="89757" cy="5556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7407264" y="3960696"/>
              <a:ext cx="89757" cy="8673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7948668" y="3962938"/>
              <a:ext cx="89757" cy="10699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8124312" y="3965180"/>
              <a:ext cx="89757" cy="10699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5803874" y="3971434"/>
              <a:ext cx="89757" cy="67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5985333" y="3971047"/>
              <a:ext cx="89757" cy="67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6161859" y="3968289"/>
              <a:ext cx="89757" cy="706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6688491" y="3968289"/>
              <a:ext cx="89757" cy="274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6872079" y="3961742"/>
              <a:ext cx="89757" cy="3222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7582299" y="3955195"/>
              <a:ext cx="89757" cy="9204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7762352" y="3960696"/>
              <a:ext cx="89757" cy="1038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8296049" y="3966418"/>
              <a:ext cx="89757" cy="15508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8480224" y="3963279"/>
              <a:ext cx="89757" cy="15508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Connector 75"/>
            <p:cNvCxnSpPr/>
            <p:nvPr/>
          </p:nvCxnSpPr>
          <p:spPr>
            <a:xfrm>
              <a:off x="1360974" y="4454534"/>
              <a:ext cx="7418177" cy="0"/>
            </a:xfrm>
            <a:prstGeom prst="line">
              <a:avLst/>
            </a:prstGeom>
            <a:ln w="19050">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360974" y="3671180"/>
              <a:ext cx="7418177" cy="0"/>
            </a:xfrm>
            <a:prstGeom prst="line">
              <a:avLst/>
            </a:prstGeom>
            <a:ln w="19050">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3793898" y="2313094"/>
              <a:ext cx="180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3793898" y="2541048"/>
              <a:ext cx="180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3793898" y="2769003"/>
              <a:ext cx="180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4019125" y="2235373"/>
              <a:ext cx="1925527" cy="954107"/>
            </a:xfrm>
            <a:prstGeom prst="rect">
              <a:avLst/>
            </a:prstGeom>
            <a:noFill/>
          </p:spPr>
          <p:txBody>
            <a:bodyPr wrap="none" rtlCol="0">
              <a:spAutoFit/>
            </a:bodyPr>
            <a:lstStyle/>
            <a:p>
              <a:r>
                <a:rPr lang="en-GB" sz="1400" b="1" dirty="0" smtClean="0">
                  <a:solidFill>
                    <a:srgbClr val="4D4D4D"/>
                  </a:solidFill>
                </a:rPr>
                <a:t>Uninfected</a:t>
              </a:r>
            </a:p>
            <a:p>
              <a:r>
                <a:rPr lang="en-GB" sz="1400" b="1" dirty="0" smtClean="0">
                  <a:solidFill>
                    <a:srgbClr val="4D4D4D"/>
                  </a:solidFill>
                </a:rPr>
                <a:t>HCV</a:t>
              </a:r>
            </a:p>
            <a:p>
              <a:r>
                <a:rPr lang="en-GB" sz="1400" b="1" dirty="0" smtClean="0">
                  <a:solidFill>
                    <a:srgbClr val="4D4D4D"/>
                  </a:solidFill>
                </a:rPr>
                <a:t>HBV</a:t>
              </a:r>
            </a:p>
            <a:p>
              <a:r>
                <a:rPr lang="en-GB" sz="1400" b="1" dirty="0" smtClean="0">
                  <a:solidFill>
                    <a:srgbClr val="4D4D4D"/>
                  </a:solidFill>
                </a:rPr>
                <a:t>Confirmed response</a:t>
              </a:r>
              <a:endParaRPr lang="en-GB" sz="1400" b="1" dirty="0">
                <a:solidFill>
                  <a:srgbClr val="4D4D4D"/>
                </a:solidFill>
              </a:endParaRPr>
            </a:p>
          </p:txBody>
        </p:sp>
        <p:sp>
          <p:nvSpPr>
            <p:cNvPr id="82" name="TextBox 81"/>
            <p:cNvSpPr txBox="1"/>
            <p:nvPr/>
          </p:nvSpPr>
          <p:spPr>
            <a:xfrm>
              <a:off x="6951226" y="4446052"/>
              <a:ext cx="284052" cy="400110"/>
            </a:xfrm>
            <a:prstGeom prst="rect">
              <a:avLst/>
            </a:prstGeom>
            <a:noFill/>
          </p:spPr>
          <p:txBody>
            <a:bodyPr wrap="none" rtlCol="0">
              <a:spAutoFit/>
            </a:bodyPr>
            <a:lstStyle/>
            <a:p>
              <a:r>
                <a:rPr lang="en-GB" sz="2000" dirty="0" smtClean="0"/>
                <a:t>*</a:t>
              </a:r>
              <a:endParaRPr lang="en-GB" sz="2000" dirty="0"/>
            </a:p>
          </p:txBody>
        </p:sp>
        <p:sp>
          <p:nvSpPr>
            <p:cNvPr id="83" name="TextBox 82"/>
            <p:cNvSpPr txBox="1"/>
            <p:nvPr/>
          </p:nvSpPr>
          <p:spPr>
            <a:xfrm>
              <a:off x="7123506" y="4451340"/>
              <a:ext cx="284052" cy="400110"/>
            </a:xfrm>
            <a:prstGeom prst="rect">
              <a:avLst/>
            </a:prstGeom>
            <a:noFill/>
          </p:spPr>
          <p:txBody>
            <a:bodyPr wrap="none" rtlCol="0">
              <a:spAutoFit/>
            </a:bodyPr>
            <a:lstStyle/>
            <a:p>
              <a:r>
                <a:rPr lang="en-GB" sz="2000" dirty="0" smtClean="0"/>
                <a:t>*</a:t>
              </a:r>
              <a:endParaRPr lang="en-GB" sz="2000" dirty="0"/>
            </a:p>
          </p:txBody>
        </p:sp>
        <p:sp>
          <p:nvSpPr>
            <p:cNvPr id="84" name="TextBox 83"/>
            <p:cNvSpPr txBox="1"/>
            <p:nvPr/>
          </p:nvSpPr>
          <p:spPr>
            <a:xfrm>
              <a:off x="7311690" y="4746876"/>
              <a:ext cx="284052" cy="400110"/>
            </a:xfrm>
            <a:prstGeom prst="rect">
              <a:avLst/>
            </a:prstGeom>
            <a:noFill/>
          </p:spPr>
          <p:txBody>
            <a:bodyPr wrap="none" rtlCol="0">
              <a:spAutoFit/>
            </a:bodyPr>
            <a:lstStyle/>
            <a:p>
              <a:r>
                <a:rPr lang="en-GB" sz="2000" dirty="0" smtClean="0"/>
                <a:t>*</a:t>
              </a:r>
              <a:endParaRPr lang="en-GB" sz="2000" dirty="0"/>
            </a:p>
          </p:txBody>
        </p:sp>
        <p:sp>
          <p:nvSpPr>
            <p:cNvPr id="85" name="TextBox 84"/>
            <p:cNvSpPr txBox="1"/>
            <p:nvPr/>
          </p:nvSpPr>
          <p:spPr>
            <a:xfrm>
              <a:off x="7483970" y="4819756"/>
              <a:ext cx="284052" cy="400110"/>
            </a:xfrm>
            <a:prstGeom prst="rect">
              <a:avLst/>
            </a:prstGeom>
            <a:noFill/>
          </p:spPr>
          <p:txBody>
            <a:bodyPr wrap="none" rtlCol="0">
              <a:spAutoFit/>
            </a:bodyPr>
            <a:lstStyle/>
            <a:p>
              <a:r>
                <a:rPr lang="en-GB" sz="2000" dirty="0" smtClean="0"/>
                <a:t>*</a:t>
              </a:r>
              <a:endParaRPr lang="en-GB" sz="2000" dirty="0"/>
            </a:p>
          </p:txBody>
        </p:sp>
        <p:sp>
          <p:nvSpPr>
            <p:cNvPr id="86" name="TextBox 85"/>
            <p:cNvSpPr txBox="1"/>
            <p:nvPr/>
          </p:nvSpPr>
          <p:spPr>
            <a:xfrm>
              <a:off x="7660226" y="4956252"/>
              <a:ext cx="284052" cy="400110"/>
            </a:xfrm>
            <a:prstGeom prst="rect">
              <a:avLst/>
            </a:prstGeom>
            <a:noFill/>
          </p:spPr>
          <p:txBody>
            <a:bodyPr wrap="none" rtlCol="0">
              <a:spAutoFit/>
            </a:bodyPr>
            <a:lstStyle/>
            <a:p>
              <a:r>
                <a:rPr lang="en-GB" sz="2000" dirty="0" smtClean="0"/>
                <a:t>*</a:t>
              </a:r>
              <a:endParaRPr lang="en-GB" sz="2000" dirty="0"/>
            </a:p>
          </p:txBody>
        </p:sp>
        <p:sp>
          <p:nvSpPr>
            <p:cNvPr id="87" name="TextBox 86"/>
            <p:cNvSpPr txBox="1"/>
            <p:nvPr/>
          </p:nvSpPr>
          <p:spPr>
            <a:xfrm>
              <a:off x="8019378" y="4965516"/>
              <a:ext cx="284052" cy="400110"/>
            </a:xfrm>
            <a:prstGeom prst="rect">
              <a:avLst/>
            </a:prstGeom>
            <a:noFill/>
          </p:spPr>
          <p:txBody>
            <a:bodyPr wrap="none" rtlCol="0">
              <a:spAutoFit/>
            </a:bodyPr>
            <a:lstStyle/>
            <a:p>
              <a:r>
                <a:rPr lang="en-GB" sz="2000" dirty="0" smtClean="0"/>
                <a:t>*</a:t>
              </a:r>
              <a:endParaRPr lang="en-GB" sz="2000" dirty="0"/>
            </a:p>
          </p:txBody>
        </p:sp>
        <p:sp>
          <p:nvSpPr>
            <p:cNvPr id="88" name="TextBox 87"/>
            <p:cNvSpPr txBox="1"/>
            <p:nvPr/>
          </p:nvSpPr>
          <p:spPr>
            <a:xfrm>
              <a:off x="8378530" y="5439972"/>
              <a:ext cx="284052" cy="400110"/>
            </a:xfrm>
            <a:prstGeom prst="rect">
              <a:avLst/>
            </a:prstGeom>
            <a:noFill/>
          </p:spPr>
          <p:txBody>
            <a:bodyPr wrap="none" rtlCol="0">
              <a:spAutoFit/>
            </a:bodyPr>
            <a:lstStyle/>
            <a:p>
              <a:r>
                <a:rPr lang="en-GB" sz="2000" dirty="0" smtClean="0"/>
                <a:t>*</a:t>
              </a:r>
              <a:endParaRPr lang="en-GB" sz="2000" dirty="0"/>
            </a:p>
          </p:txBody>
        </p:sp>
        <p:sp>
          <p:nvSpPr>
            <p:cNvPr id="89" name="TextBox 88"/>
            <p:cNvSpPr txBox="1"/>
            <p:nvPr/>
          </p:nvSpPr>
          <p:spPr>
            <a:xfrm>
              <a:off x="8199610" y="5439972"/>
              <a:ext cx="284052" cy="400110"/>
            </a:xfrm>
            <a:prstGeom prst="rect">
              <a:avLst/>
            </a:prstGeom>
            <a:noFill/>
          </p:spPr>
          <p:txBody>
            <a:bodyPr wrap="none" rtlCol="0">
              <a:spAutoFit/>
            </a:bodyPr>
            <a:lstStyle/>
            <a:p>
              <a:r>
                <a:rPr lang="en-GB" sz="2000" dirty="0" smtClean="0"/>
                <a:t>*</a:t>
              </a:r>
              <a:endParaRPr lang="en-GB" sz="2000" dirty="0"/>
            </a:p>
          </p:txBody>
        </p:sp>
        <p:sp>
          <p:nvSpPr>
            <p:cNvPr id="90" name="TextBox 89"/>
            <p:cNvSpPr txBox="1"/>
            <p:nvPr/>
          </p:nvSpPr>
          <p:spPr>
            <a:xfrm>
              <a:off x="3740932" y="2870323"/>
              <a:ext cx="284052" cy="400110"/>
            </a:xfrm>
            <a:prstGeom prst="rect">
              <a:avLst/>
            </a:prstGeom>
            <a:noFill/>
          </p:spPr>
          <p:txBody>
            <a:bodyPr wrap="none" rtlCol="0">
              <a:spAutoFit/>
            </a:bodyPr>
            <a:lstStyle/>
            <a:p>
              <a:r>
                <a:rPr lang="en-GB" sz="2000" dirty="0" smtClean="0"/>
                <a:t>*</a:t>
              </a:r>
              <a:endParaRPr lang="en-GB" sz="2000" dirty="0"/>
            </a:p>
          </p:txBody>
        </p:sp>
        <p:cxnSp>
          <p:nvCxnSpPr>
            <p:cNvPr id="91" name="Straight Connector 90"/>
            <p:cNvCxnSpPr/>
            <p:nvPr/>
          </p:nvCxnSpPr>
          <p:spPr>
            <a:xfrm flipV="1">
              <a:off x="1318290" y="3966623"/>
              <a:ext cx="7515339" cy="1815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599173" y="6001512"/>
            <a:ext cx="2467342" cy="261610"/>
          </a:xfrm>
          <a:prstGeom prst="rect">
            <a:avLst/>
          </a:prstGeom>
          <a:noFill/>
        </p:spPr>
        <p:txBody>
          <a:bodyPr wrap="none" rtlCol="0">
            <a:spAutoFit/>
          </a:bodyPr>
          <a:lstStyle/>
          <a:p>
            <a:pPr fontAlgn="base">
              <a:spcBef>
                <a:spcPct val="0"/>
              </a:spcBef>
              <a:spcAft>
                <a:spcPct val="0"/>
              </a:spcAft>
            </a:pPr>
            <a:r>
              <a:rPr lang="en-GB" sz="1100" baseline="30000" dirty="0">
                <a:solidFill>
                  <a:srgbClr val="4D4D4D"/>
                </a:solidFill>
              </a:rPr>
              <a:t>†</a:t>
            </a:r>
            <a:r>
              <a:rPr lang="en-GB" sz="1100" dirty="0" smtClean="0">
                <a:solidFill>
                  <a:srgbClr val="4D4D4D"/>
                </a:solidFill>
              </a:rPr>
              <a:t>Patient with resolved HCV infection</a:t>
            </a:r>
            <a:endParaRPr lang="en-GB" sz="1100" baseline="30000" dirty="0">
              <a:solidFill>
                <a:srgbClr val="4D4D4D"/>
              </a:solidFill>
            </a:endParaRPr>
          </a:p>
        </p:txBody>
      </p:sp>
      <p:sp>
        <p:nvSpPr>
          <p:cNvPr id="93" name="TextBox 92"/>
          <p:cNvSpPr txBox="1"/>
          <p:nvPr/>
        </p:nvSpPr>
        <p:spPr>
          <a:xfrm>
            <a:off x="4123512" y="3722675"/>
            <a:ext cx="251992" cy="235962"/>
          </a:xfrm>
          <a:prstGeom prst="rect">
            <a:avLst/>
          </a:prstGeom>
          <a:noFill/>
        </p:spPr>
        <p:txBody>
          <a:bodyPr wrap="none" rtlCol="0">
            <a:spAutoFit/>
          </a:bodyPr>
          <a:lstStyle/>
          <a:p>
            <a:r>
              <a:rPr lang="en-GB" sz="1400" baseline="30000" dirty="0" smtClean="0"/>
              <a:t>†</a:t>
            </a:r>
            <a:endParaRPr lang="en-GB" sz="1400" baseline="30000" dirty="0"/>
          </a:p>
        </p:txBody>
      </p:sp>
    </p:spTree>
    <p:extLst>
      <p:ext uri="{BB962C8B-B14F-4D97-AF65-F5344CB8AC3E}">
        <p14:creationId xmlns:p14="http://schemas.microsoft.com/office/powerpoint/2010/main" xmlns="" val="2500785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9888" y="1295400"/>
            <a:ext cx="8404225" cy="5016758"/>
          </a:xfrm>
          <a:prstGeom prst="rect">
            <a:avLst/>
          </a:prstGeom>
          <a:noFill/>
        </p:spPr>
        <p:txBody>
          <a:bodyPr wrap="square" lIns="0" rtlCol="0">
            <a:spAutoFit/>
          </a:bodyPr>
          <a:lstStyle/>
          <a:p>
            <a:pPr>
              <a:buClr>
                <a:srgbClr val="043882"/>
              </a:buClr>
            </a:pPr>
            <a:r>
              <a:rPr lang="en-GB" sz="1600" b="1" dirty="0" smtClean="0">
                <a:solidFill>
                  <a:srgbClr val="4D4D4D"/>
                </a:solidFill>
              </a:rPr>
              <a:t>Key results (cont.)</a:t>
            </a: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0" lvl="1">
              <a:spcBef>
                <a:spcPts val="0"/>
              </a:spcBef>
              <a:spcAft>
                <a:spcPts val="0"/>
              </a:spcAft>
              <a:buClr>
                <a:srgbClr val="043882"/>
              </a:buClr>
            </a:pPr>
            <a:r>
              <a:rPr lang="en-GB" sz="1600" b="1" dirty="0" smtClean="0">
                <a:solidFill>
                  <a:srgbClr val="4D4D4D"/>
                </a:solidFill>
              </a:rPr>
              <a:t>Conclusions</a:t>
            </a:r>
            <a:endParaRPr lang="en-GB" sz="1600" b="1"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r>
              <a:rPr lang="en-GB" sz="1600" b="1" dirty="0" smtClean="0">
                <a:solidFill>
                  <a:srgbClr val="4D4D4D"/>
                </a:solidFill>
              </a:rPr>
              <a:t>Nivolumab had a manageable safety profile in patients with advanced HCC, including those with HCV or HBV infection</a:t>
            </a:r>
          </a:p>
          <a:p>
            <a:pPr marL="285750" lvl="1" indent="-285750">
              <a:spcBef>
                <a:spcPts val="0"/>
              </a:spcBef>
              <a:spcAft>
                <a:spcPts val="0"/>
              </a:spcAft>
              <a:buClr>
                <a:srgbClr val="043882"/>
              </a:buClr>
              <a:buFont typeface="Arial" panose="020B0604020202020204" pitchFamily="34" charset="0"/>
              <a:buChar char="•"/>
            </a:pPr>
            <a:r>
              <a:rPr lang="en-GB" sz="1600" b="1" spc="-10" dirty="0" smtClean="0">
                <a:solidFill>
                  <a:srgbClr val="4D4D4D"/>
                </a:solidFill>
              </a:rPr>
              <a:t>Durable responses were observed in hepatitis infected and uninfected patients</a:t>
            </a:r>
          </a:p>
          <a:p>
            <a:pPr marL="285750" lvl="1" indent="-285750">
              <a:spcBef>
                <a:spcPts val="0"/>
              </a:spcBef>
              <a:spcAft>
                <a:spcPts val="0"/>
              </a:spcAft>
              <a:buClr>
                <a:srgbClr val="043882"/>
              </a:buClr>
              <a:buFont typeface="Arial" panose="020B0604020202020204" pitchFamily="34" charset="0"/>
              <a:buChar char="•"/>
            </a:pPr>
            <a:r>
              <a:rPr lang="en-GB" sz="1600" b="1" dirty="0" smtClean="0">
                <a:solidFill>
                  <a:srgbClr val="4D4D4D"/>
                </a:solidFill>
              </a:rPr>
              <a:t>12-month OS rates </a:t>
            </a:r>
            <a:r>
              <a:rPr lang="en-GB" sz="1600" b="1" dirty="0">
                <a:solidFill>
                  <a:srgbClr val="4D4D4D"/>
                </a:solidFill>
              </a:rPr>
              <a:t>with </a:t>
            </a:r>
            <a:r>
              <a:rPr lang="en-GB" sz="1600" b="1" dirty="0" smtClean="0">
                <a:solidFill>
                  <a:srgbClr val="4D4D4D"/>
                </a:solidFill>
              </a:rPr>
              <a:t>nivolumab were encouraging</a:t>
            </a:r>
          </a:p>
          <a:p>
            <a:pPr marL="285750" lvl="1" indent="-285750">
              <a:spcBef>
                <a:spcPts val="0"/>
              </a:spcBef>
              <a:spcAft>
                <a:spcPts val="0"/>
              </a:spcAft>
              <a:buClr>
                <a:srgbClr val="043882"/>
              </a:buClr>
              <a:buFont typeface="Arial" panose="020B0604020202020204" pitchFamily="34" charset="0"/>
              <a:buChar char="•"/>
            </a:pPr>
            <a:r>
              <a:rPr lang="en-GB" sz="1600" b="1" dirty="0" smtClean="0">
                <a:solidFill>
                  <a:srgbClr val="4D4D4D"/>
                </a:solidFill>
              </a:rPr>
              <a:t>These preliminary data support the ongoing dose expansion phase and continued exploration of nivolumab in patients with HCC</a:t>
            </a:r>
            <a:endParaRPr lang="en-GB" sz="1600" dirty="0" smtClean="0">
              <a:solidFill>
                <a:srgbClr val="4D4D4D"/>
              </a:solidFill>
            </a:endParaRPr>
          </a:p>
        </p:txBody>
      </p:sp>
      <p:sp>
        <p:nvSpPr>
          <p:cNvPr id="6" name="Title 5"/>
          <p:cNvSpPr>
            <a:spLocks noGrp="1"/>
          </p:cNvSpPr>
          <p:nvPr>
            <p:ph type="title"/>
          </p:nvPr>
        </p:nvSpPr>
        <p:spPr/>
        <p:txBody>
          <a:bodyPr/>
          <a:lstStyle/>
          <a:p>
            <a:r>
              <a:rPr lang="en-GB" sz="1800" dirty="0" smtClean="0"/>
              <a:t>LBA101</a:t>
            </a:r>
            <a:r>
              <a:rPr lang="en-GB" sz="1800" dirty="0"/>
              <a:t>: Phase I/II safety and antitumor activity of nivolumab in patients with advanced hepatocellular carcinoma (HCC): </a:t>
            </a:r>
            <a:r>
              <a:rPr lang="en-GB" sz="1800" dirty="0" smtClean="0"/>
              <a:t>CA209-040 </a:t>
            </a:r>
            <a:br>
              <a:rPr lang="en-GB" sz="1800" dirty="0" smtClean="0"/>
            </a:br>
            <a:r>
              <a:rPr lang="en-GB" sz="1800" dirty="0" smtClean="0"/>
              <a:t>– El-</a:t>
            </a:r>
            <a:r>
              <a:rPr lang="en-GB" sz="1800" dirty="0" err="1" smtClean="0"/>
              <a:t>Khoueiry</a:t>
            </a:r>
            <a:r>
              <a:rPr lang="en-GB" sz="1800" dirty="0" smtClean="0"/>
              <a:t> AB,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a:t>El-</a:t>
            </a:r>
            <a:r>
              <a:rPr lang="en-GB" dirty="0" err="1"/>
              <a:t>Khoueiry</a:t>
            </a:r>
            <a:r>
              <a:rPr lang="en-GB" dirty="0"/>
              <a:t> </a:t>
            </a:r>
            <a:r>
              <a:rPr lang="fr-FR" dirty="0"/>
              <a:t>et al. J Clin </a:t>
            </a:r>
            <a:r>
              <a:rPr lang="fr-FR" dirty="0" err="1"/>
              <a:t>Oncol</a:t>
            </a:r>
            <a:r>
              <a:rPr lang="fr-FR" dirty="0"/>
              <a:t> 2015; 33 (</a:t>
            </a:r>
            <a:r>
              <a:rPr lang="fr-FR" dirty="0" err="1"/>
              <a:t>suppl</a:t>
            </a:r>
            <a:r>
              <a:rPr lang="fr-FR" dirty="0"/>
              <a:t>): </a:t>
            </a:r>
            <a:r>
              <a:rPr lang="fr-FR" dirty="0" err="1"/>
              <a:t>abstr</a:t>
            </a:r>
            <a:r>
              <a:rPr lang="fr-FR" dirty="0"/>
              <a:t> LBA101</a:t>
            </a:r>
            <a:endParaRPr lang="en-GB" dirty="0"/>
          </a:p>
        </p:txBody>
      </p:sp>
      <p:grpSp>
        <p:nvGrpSpPr>
          <p:cNvPr id="9" name="Group 8"/>
          <p:cNvGrpSpPr/>
          <p:nvPr/>
        </p:nvGrpSpPr>
        <p:grpSpPr>
          <a:xfrm>
            <a:off x="693330" y="1516040"/>
            <a:ext cx="7757340" cy="2876225"/>
            <a:chOff x="487623" y="1557276"/>
            <a:chExt cx="7757340" cy="2876225"/>
          </a:xfrm>
        </p:grpSpPr>
        <p:sp>
          <p:nvSpPr>
            <p:cNvPr id="10" name="TextBox 9"/>
            <p:cNvSpPr txBox="1"/>
            <p:nvPr/>
          </p:nvSpPr>
          <p:spPr>
            <a:xfrm>
              <a:off x="2682920" y="1557276"/>
              <a:ext cx="3950762" cy="369332"/>
            </a:xfrm>
            <a:prstGeom prst="rect">
              <a:avLst/>
            </a:prstGeom>
            <a:noFill/>
          </p:spPr>
          <p:txBody>
            <a:bodyPr wrap="none" rtlCol="0">
              <a:spAutoFit/>
            </a:bodyPr>
            <a:lstStyle/>
            <a:p>
              <a:pPr fontAlgn="base">
                <a:spcBef>
                  <a:spcPct val="0"/>
                </a:spcBef>
                <a:spcAft>
                  <a:spcPct val="0"/>
                </a:spcAft>
              </a:pPr>
              <a:r>
                <a:rPr lang="en-GB" b="1" dirty="0">
                  <a:solidFill>
                    <a:srgbClr val="4D4D4D"/>
                  </a:solidFill>
                </a:rPr>
                <a:t>Time to and durability of response</a:t>
              </a:r>
            </a:p>
          </p:txBody>
        </p:sp>
        <p:sp>
          <p:nvSpPr>
            <p:cNvPr id="12" name="Rectangle 11"/>
            <p:cNvSpPr/>
            <p:nvPr/>
          </p:nvSpPr>
          <p:spPr>
            <a:xfrm>
              <a:off x="6030005" y="2426930"/>
              <a:ext cx="180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030005" y="2654480"/>
              <a:ext cx="1800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030005" y="2897469"/>
              <a:ext cx="180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282566" y="2363839"/>
              <a:ext cx="1962397" cy="1384995"/>
            </a:xfrm>
            <a:prstGeom prst="rect">
              <a:avLst/>
            </a:prstGeom>
            <a:noFill/>
          </p:spPr>
          <p:txBody>
            <a:bodyPr wrap="none" rtlCol="0">
              <a:spAutoFit/>
            </a:bodyPr>
            <a:lstStyle/>
            <a:p>
              <a:r>
                <a:rPr lang="en-GB" sz="1400" b="1" dirty="0" smtClean="0">
                  <a:solidFill>
                    <a:srgbClr val="4D4D4D"/>
                  </a:solidFill>
                </a:rPr>
                <a:t>Uninfected</a:t>
              </a:r>
            </a:p>
            <a:p>
              <a:r>
                <a:rPr lang="en-GB" sz="1400" b="1" dirty="0" smtClean="0">
                  <a:solidFill>
                    <a:srgbClr val="4D4D4D"/>
                  </a:solidFill>
                </a:rPr>
                <a:t>HCV</a:t>
              </a:r>
            </a:p>
            <a:p>
              <a:r>
                <a:rPr lang="en-GB" sz="1400" b="1" dirty="0" smtClean="0">
                  <a:solidFill>
                    <a:srgbClr val="4D4D4D"/>
                  </a:solidFill>
                </a:rPr>
                <a:t>HBV</a:t>
              </a:r>
            </a:p>
            <a:p>
              <a:r>
                <a:rPr lang="en-GB" sz="1400" b="1" dirty="0" smtClean="0">
                  <a:solidFill>
                    <a:srgbClr val="4D4D4D"/>
                  </a:solidFill>
                </a:rPr>
                <a:t>First response</a:t>
              </a:r>
            </a:p>
            <a:p>
              <a:r>
                <a:rPr lang="en-GB" sz="1400" b="1" dirty="0" smtClean="0">
                  <a:solidFill>
                    <a:srgbClr val="4D4D4D"/>
                  </a:solidFill>
                </a:rPr>
                <a:t>Last nivolumab dose</a:t>
              </a:r>
            </a:p>
            <a:p>
              <a:r>
                <a:rPr lang="en-GB" sz="1400" b="1" dirty="0" smtClean="0">
                  <a:solidFill>
                    <a:srgbClr val="4D4D4D"/>
                  </a:solidFill>
                </a:rPr>
                <a:t>Ongoing response</a:t>
              </a:r>
              <a:endParaRPr lang="en-GB" sz="1400" b="1" dirty="0">
                <a:solidFill>
                  <a:srgbClr val="4D4D4D"/>
                </a:solidFill>
              </a:endParaRPr>
            </a:p>
          </p:txBody>
        </p:sp>
        <p:sp>
          <p:nvSpPr>
            <p:cNvPr id="16" name="Oval 15"/>
            <p:cNvSpPr/>
            <p:nvPr/>
          </p:nvSpPr>
          <p:spPr>
            <a:xfrm>
              <a:off x="6064803" y="3129180"/>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p:cNvSpPr/>
            <p:nvPr/>
          </p:nvSpPr>
          <p:spPr>
            <a:xfrm>
              <a:off x="6055971" y="3313846"/>
              <a:ext cx="128068" cy="1104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p:nvPr/>
          </p:nvCxnSpPr>
          <p:spPr>
            <a:xfrm>
              <a:off x="6001512" y="3604813"/>
              <a:ext cx="2369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715736" y="2005206"/>
              <a:ext cx="2306425"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715736" y="2303277"/>
              <a:ext cx="1809106"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715736" y="2596697"/>
              <a:ext cx="1051496"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2731262" y="2896416"/>
              <a:ext cx="1435924"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729711" y="3150484"/>
              <a:ext cx="1240829"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728160" y="3367459"/>
              <a:ext cx="473723"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726610" y="3529068"/>
              <a:ext cx="333156"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2718841" y="3737053"/>
              <a:ext cx="156968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087597" y="1920632"/>
              <a:ext cx="1587293" cy="2062103"/>
            </a:xfrm>
            <a:prstGeom prst="rect">
              <a:avLst/>
            </a:prstGeom>
            <a:noFill/>
          </p:spPr>
          <p:txBody>
            <a:bodyPr wrap="none" rtlCol="0">
              <a:spAutoFit/>
            </a:bodyPr>
            <a:lstStyle/>
            <a:p>
              <a:pPr algn="r">
                <a:spcBef>
                  <a:spcPts val="600"/>
                </a:spcBef>
              </a:pPr>
              <a:r>
                <a:rPr lang="en-GB" sz="1400" dirty="0" smtClean="0">
                  <a:solidFill>
                    <a:srgbClr val="4D4D4D"/>
                  </a:solidFill>
                </a:rPr>
                <a:t>Uninfected 1 mg</a:t>
              </a:r>
            </a:p>
            <a:p>
              <a:pPr algn="r">
                <a:spcBef>
                  <a:spcPts val="600"/>
                </a:spcBef>
              </a:pPr>
              <a:r>
                <a:rPr lang="en-GB" sz="1400" dirty="0" smtClean="0">
                  <a:solidFill>
                    <a:srgbClr val="4D4D4D"/>
                  </a:solidFill>
                </a:rPr>
                <a:t>Uninfected 3 mg</a:t>
              </a:r>
            </a:p>
            <a:p>
              <a:pPr algn="r">
                <a:spcBef>
                  <a:spcPts val="600"/>
                </a:spcBef>
              </a:pPr>
              <a:r>
                <a:rPr lang="en-GB" sz="1400" dirty="0" smtClean="0">
                  <a:solidFill>
                    <a:srgbClr val="4D4D4D"/>
                  </a:solidFill>
                </a:rPr>
                <a:t>Uninfected 10 mg</a:t>
              </a:r>
            </a:p>
            <a:p>
              <a:pPr algn="r">
                <a:spcBef>
                  <a:spcPts val="600"/>
                </a:spcBef>
              </a:pPr>
              <a:r>
                <a:rPr lang="en-GB" sz="1400" dirty="0" smtClean="0">
                  <a:solidFill>
                    <a:srgbClr val="4D4D4D"/>
                  </a:solidFill>
                </a:rPr>
                <a:t>HCV 0.3 mg</a:t>
              </a:r>
            </a:p>
            <a:p>
              <a:pPr algn="r">
                <a:spcBef>
                  <a:spcPts val="600"/>
                </a:spcBef>
              </a:pPr>
              <a:r>
                <a:rPr lang="en-GB" sz="1400" dirty="0" smtClean="0">
                  <a:solidFill>
                    <a:srgbClr val="4D4D4D"/>
                  </a:solidFill>
                </a:rPr>
                <a:t>HCV 1 mg</a:t>
              </a:r>
            </a:p>
            <a:p>
              <a:pPr algn="r">
                <a:spcBef>
                  <a:spcPts val="600"/>
                </a:spcBef>
              </a:pPr>
              <a:r>
                <a:rPr lang="en-GB" sz="1400" dirty="0" smtClean="0">
                  <a:solidFill>
                    <a:srgbClr val="4D4D4D"/>
                  </a:solidFill>
                </a:rPr>
                <a:t>HCV 3 mg</a:t>
              </a:r>
            </a:p>
            <a:p>
              <a:pPr algn="r">
                <a:spcBef>
                  <a:spcPts val="600"/>
                </a:spcBef>
              </a:pPr>
              <a:r>
                <a:rPr lang="en-GB" sz="1400" dirty="0" smtClean="0">
                  <a:solidFill>
                    <a:srgbClr val="4D4D4D"/>
                  </a:solidFill>
                </a:rPr>
                <a:t>HBV 0.1 mg</a:t>
              </a:r>
              <a:endParaRPr lang="en-GB" sz="1400" dirty="0">
                <a:solidFill>
                  <a:srgbClr val="4D4D4D"/>
                </a:solidFill>
              </a:endParaRPr>
            </a:p>
          </p:txBody>
        </p:sp>
        <p:sp>
          <p:nvSpPr>
            <p:cNvPr id="28" name="Left Brace 27"/>
            <p:cNvSpPr/>
            <p:nvPr/>
          </p:nvSpPr>
          <p:spPr>
            <a:xfrm>
              <a:off x="863257" y="1942510"/>
              <a:ext cx="152076" cy="530345"/>
            </a:xfrm>
            <a:prstGeom prst="leftBrace">
              <a:avLst/>
            </a:prstGeom>
            <a:ln>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solidFill>
                  <a:srgbClr val="4D4D4D"/>
                </a:solidFill>
              </a:endParaRPr>
            </a:p>
          </p:txBody>
        </p:sp>
        <p:sp>
          <p:nvSpPr>
            <p:cNvPr id="29" name="Left Brace 28"/>
            <p:cNvSpPr/>
            <p:nvPr/>
          </p:nvSpPr>
          <p:spPr>
            <a:xfrm>
              <a:off x="865907" y="2537794"/>
              <a:ext cx="152076" cy="1373512"/>
            </a:xfrm>
            <a:prstGeom prst="leftBrace">
              <a:avLst/>
            </a:prstGeom>
            <a:ln>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solidFill>
                  <a:srgbClr val="4D4D4D"/>
                </a:solidFill>
              </a:endParaRPr>
            </a:p>
          </p:txBody>
        </p:sp>
        <p:sp>
          <p:nvSpPr>
            <p:cNvPr id="30" name="TextBox 29"/>
            <p:cNvSpPr txBox="1"/>
            <p:nvPr/>
          </p:nvSpPr>
          <p:spPr>
            <a:xfrm>
              <a:off x="487623" y="2056062"/>
              <a:ext cx="444352" cy="307777"/>
            </a:xfrm>
            <a:prstGeom prst="rect">
              <a:avLst/>
            </a:prstGeom>
            <a:noFill/>
          </p:spPr>
          <p:txBody>
            <a:bodyPr wrap="none" rtlCol="0">
              <a:spAutoFit/>
            </a:bodyPr>
            <a:lstStyle/>
            <a:p>
              <a:r>
                <a:rPr lang="en-GB" sz="1400" dirty="0" smtClean="0"/>
                <a:t>CR</a:t>
              </a:r>
              <a:endParaRPr lang="en-GB" sz="1400" dirty="0"/>
            </a:p>
          </p:txBody>
        </p:sp>
        <p:sp>
          <p:nvSpPr>
            <p:cNvPr id="31" name="TextBox 30"/>
            <p:cNvSpPr txBox="1"/>
            <p:nvPr/>
          </p:nvSpPr>
          <p:spPr>
            <a:xfrm>
              <a:off x="487623" y="3070661"/>
              <a:ext cx="444352" cy="307777"/>
            </a:xfrm>
            <a:prstGeom prst="rect">
              <a:avLst/>
            </a:prstGeom>
            <a:noFill/>
          </p:spPr>
          <p:txBody>
            <a:bodyPr wrap="none" rtlCol="0">
              <a:spAutoFit/>
            </a:bodyPr>
            <a:lstStyle/>
            <a:p>
              <a:r>
                <a:rPr lang="en-GB" sz="1400" dirty="0" smtClean="0">
                  <a:solidFill>
                    <a:srgbClr val="4D4D4D"/>
                  </a:solidFill>
                </a:rPr>
                <a:t>PR</a:t>
              </a:r>
              <a:endParaRPr lang="en-GB" sz="1400" dirty="0">
                <a:solidFill>
                  <a:srgbClr val="4D4D4D"/>
                </a:solidFill>
              </a:endParaRPr>
            </a:p>
          </p:txBody>
        </p:sp>
        <p:sp>
          <p:nvSpPr>
            <p:cNvPr id="32" name="Oval 31"/>
            <p:cNvSpPr/>
            <p:nvPr/>
          </p:nvSpPr>
          <p:spPr>
            <a:xfrm>
              <a:off x="2965217" y="2022004"/>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970503" y="2320075"/>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2848925" y="2613495"/>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155513" y="2913214"/>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2938787" y="3167282"/>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2965217" y="3384257"/>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2843639" y="3545866"/>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2833067" y="3753851"/>
              <a:ext cx="110404" cy="110404"/>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p:cNvCxnSpPr/>
            <p:nvPr/>
          </p:nvCxnSpPr>
          <p:spPr>
            <a:xfrm>
              <a:off x="2715737" y="3942050"/>
              <a:ext cx="2892749"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86193" y="3942050"/>
              <a:ext cx="0" cy="5557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444747" y="3942050"/>
              <a:ext cx="0" cy="5557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03301" y="3942050"/>
              <a:ext cx="0" cy="5557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61855" y="3942050"/>
              <a:ext cx="0" cy="5557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20409" y="3942050"/>
              <a:ext cx="0" cy="5557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878963" y="3942050"/>
              <a:ext cx="0" cy="5557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237517" y="3942050"/>
              <a:ext cx="0" cy="5557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96071" y="3942050"/>
              <a:ext cx="0" cy="5557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575445" y="3920473"/>
              <a:ext cx="284052"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en-GB" dirty="0" smtClean="0"/>
                <a:t>0</a:t>
              </a:r>
              <a:endParaRPr lang="en-GB" dirty="0"/>
            </a:p>
          </p:txBody>
        </p:sp>
        <p:sp>
          <p:nvSpPr>
            <p:cNvPr id="50" name="TextBox 49"/>
            <p:cNvSpPr txBox="1"/>
            <p:nvPr/>
          </p:nvSpPr>
          <p:spPr>
            <a:xfrm>
              <a:off x="2944571" y="3920473"/>
              <a:ext cx="284052"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en-GB" dirty="0" smtClean="0"/>
                <a:t>3</a:t>
              </a:r>
              <a:endParaRPr lang="en-GB" dirty="0"/>
            </a:p>
          </p:txBody>
        </p:sp>
        <p:sp>
          <p:nvSpPr>
            <p:cNvPr id="51" name="TextBox 50"/>
            <p:cNvSpPr txBox="1"/>
            <p:nvPr/>
          </p:nvSpPr>
          <p:spPr>
            <a:xfrm>
              <a:off x="3303125" y="3920473"/>
              <a:ext cx="284052"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en-GB" dirty="0" smtClean="0"/>
                <a:t>6</a:t>
              </a:r>
              <a:endParaRPr lang="en-GB" dirty="0"/>
            </a:p>
          </p:txBody>
        </p:sp>
        <p:sp>
          <p:nvSpPr>
            <p:cNvPr id="52" name="TextBox 51"/>
            <p:cNvSpPr txBox="1"/>
            <p:nvPr/>
          </p:nvSpPr>
          <p:spPr>
            <a:xfrm>
              <a:off x="3661679" y="3920473"/>
              <a:ext cx="284052"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en-GB" dirty="0" smtClean="0"/>
                <a:t>9</a:t>
              </a:r>
              <a:endParaRPr lang="en-GB" dirty="0"/>
            </a:p>
          </p:txBody>
        </p:sp>
        <p:sp>
          <p:nvSpPr>
            <p:cNvPr id="53" name="TextBox 52"/>
            <p:cNvSpPr txBox="1"/>
            <p:nvPr/>
          </p:nvSpPr>
          <p:spPr>
            <a:xfrm>
              <a:off x="3970540" y="3920473"/>
              <a:ext cx="383438"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en-GB" dirty="0" smtClean="0"/>
                <a:t>12</a:t>
              </a:r>
              <a:endParaRPr lang="en-GB" dirty="0"/>
            </a:p>
          </p:txBody>
        </p:sp>
        <p:sp>
          <p:nvSpPr>
            <p:cNvPr id="54" name="TextBox 53"/>
            <p:cNvSpPr txBox="1"/>
            <p:nvPr/>
          </p:nvSpPr>
          <p:spPr>
            <a:xfrm>
              <a:off x="4329094" y="3920473"/>
              <a:ext cx="383438"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en-GB" dirty="0" smtClean="0"/>
                <a:t>15</a:t>
              </a:r>
              <a:endParaRPr lang="en-GB" dirty="0"/>
            </a:p>
          </p:txBody>
        </p:sp>
        <p:sp>
          <p:nvSpPr>
            <p:cNvPr id="55" name="TextBox 54"/>
            <p:cNvSpPr txBox="1"/>
            <p:nvPr/>
          </p:nvSpPr>
          <p:spPr>
            <a:xfrm>
              <a:off x="4687648" y="3920473"/>
              <a:ext cx="383438"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en-GB" dirty="0" smtClean="0"/>
                <a:t>18</a:t>
              </a:r>
              <a:endParaRPr lang="en-GB" dirty="0"/>
            </a:p>
          </p:txBody>
        </p:sp>
        <p:sp>
          <p:nvSpPr>
            <p:cNvPr id="56" name="TextBox 55"/>
            <p:cNvSpPr txBox="1"/>
            <p:nvPr/>
          </p:nvSpPr>
          <p:spPr>
            <a:xfrm>
              <a:off x="5046202" y="3920473"/>
              <a:ext cx="383438"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en-GB" dirty="0" smtClean="0"/>
                <a:t>21</a:t>
              </a:r>
              <a:endParaRPr lang="en-GB" dirty="0"/>
            </a:p>
          </p:txBody>
        </p:sp>
        <p:sp>
          <p:nvSpPr>
            <p:cNvPr id="57" name="TextBox 56"/>
            <p:cNvSpPr txBox="1"/>
            <p:nvPr/>
          </p:nvSpPr>
          <p:spPr>
            <a:xfrm>
              <a:off x="5404756" y="3920473"/>
              <a:ext cx="383438"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en-GB" dirty="0" smtClean="0"/>
                <a:t>24</a:t>
              </a:r>
              <a:endParaRPr lang="en-GB" dirty="0"/>
            </a:p>
          </p:txBody>
        </p:sp>
        <p:sp>
          <p:nvSpPr>
            <p:cNvPr id="58" name="TextBox 57"/>
            <p:cNvSpPr txBox="1"/>
            <p:nvPr/>
          </p:nvSpPr>
          <p:spPr>
            <a:xfrm>
              <a:off x="2879943" y="4125724"/>
              <a:ext cx="2574487" cy="307777"/>
            </a:xfrm>
            <a:prstGeom prst="rect">
              <a:avLst/>
            </a:prstGeom>
            <a:noFill/>
          </p:spPr>
          <p:txBody>
            <a:bodyPr wrap="none" rtlCol="0">
              <a:spAutoFit/>
            </a:bodyPr>
            <a:lstStyle>
              <a:defPPr>
                <a:defRPr lang="en-US"/>
              </a:defPPr>
              <a:lvl1pPr algn="r">
                <a:spcBef>
                  <a:spcPts val="600"/>
                </a:spcBef>
                <a:defRPr sz="1400">
                  <a:solidFill>
                    <a:srgbClr val="4D4D4D"/>
                  </a:solidFill>
                </a:defRPr>
              </a:lvl1pPr>
            </a:lstStyle>
            <a:p>
              <a:pPr algn="ctr"/>
              <a:r>
                <a:rPr lang="en-GB" dirty="0" smtClean="0"/>
                <a:t>Time since first dose (months)</a:t>
              </a:r>
              <a:endParaRPr lang="en-GB" dirty="0"/>
            </a:p>
          </p:txBody>
        </p:sp>
        <p:sp>
          <p:nvSpPr>
            <p:cNvPr id="59" name="Isosceles Triangle 58"/>
            <p:cNvSpPr/>
            <p:nvPr/>
          </p:nvSpPr>
          <p:spPr>
            <a:xfrm>
              <a:off x="3586377" y="2022004"/>
              <a:ext cx="128068" cy="1104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3165191" y="2320075"/>
              <a:ext cx="128068" cy="1104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3137849" y="3545866"/>
              <a:ext cx="128068" cy="1104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61"/>
            <p:cNvSpPr/>
            <p:nvPr/>
          </p:nvSpPr>
          <p:spPr>
            <a:xfrm>
              <a:off x="4139648" y="3753851"/>
              <a:ext cx="128068" cy="1104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Arrow Connector 62"/>
            <p:cNvCxnSpPr/>
            <p:nvPr/>
          </p:nvCxnSpPr>
          <p:spPr>
            <a:xfrm>
              <a:off x="5071086" y="2077206"/>
              <a:ext cx="47397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602381" y="2375277"/>
              <a:ext cx="47397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814548" y="2668697"/>
              <a:ext cx="47397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238559" y="2968416"/>
              <a:ext cx="47397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050869" y="3222484"/>
              <a:ext cx="47397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293259" y="3439459"/>
              <a:ext cx="47397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0" idx="0"/>
            </p:cNvCxnSpPr>
            <p:nvPr/>
          </p:nvCxnSpPr>
          <p:spPr>
            <a:xfrm flipH="1" flipV="1">
              <a:off x="3080907" y="1958368"/>
              <a:ext cx="5690" cy="1962105"/>
            </a:xfrm>
            <a:prstGeom prst="line">
              <a:avLst/>
            </a:prstGeom>
            <a:ln w="28575">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715737" y="1958368"/>
              <a:ext cx="0" cy="2040225"/>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820410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4018: </a:t>
            </a:r>
            <a:r>
              <a:rPr lang="en-GB" sz="1800" dirty="0"/>
              <a:t>A randomized, double-blind, placebo-controlled phase III study of S-1 in patients with sorafenib-refractory advanced hepatocellular carcinoma </a:t>
            </a:r>
            <a:r>
              <a:rPr lang="en-GB" sz="1800" dirty="0" smtClean="0"/>
              <a:t/>
            </a:r>
            <a:br>
              <a:rPr lang="en-GB" sz="1800" dirty="0" smtClean="0"/>
            </a:br>
            <a:r>
              <a:rPr lang="en-GB" sz="1800" dirty="0" smtClean="0"/>
              <a:t>(</a:t>
            </a:r>
            <a:r>
              <a:rPr lang="en-GB" sz="1800" dirty="0"/>
              <a:t>S-CUBE</a:t>
            </a:r>
            <a:r>
              <a:rPr lang="en-GB" sz="1800" dirty="0" smtClean="0"/>
              <a:t>) – </a:t>
            </a:r>
            <a:r>
              <a:rPr lang="en-GB" sz="1800" dirty="0" err="1" smtClean="0"/>
              <a:t>Kudo</a:t>
            </a:r>
            <a:r>
              <a:rPr lang="en-GB" sz="1800" dirty="0" smtClean="0"/>
              <a:t> M,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Objective</a:t>
            </a:r>
          </a:p>
          <a:p>
            <a:r>
              <a:rPr lang="en-GB" dirty="0"/>
              <a:t>To verify the superiority of S-1 treatment </a:t>
            </a:r>
            <a:r>
              <a:rPr lang="en-GB" dirty="0" smtClean="0"/>
              <a:t>vs. </a:t>
            </a:r>
            <a:r>
              <a:rPr lang="en-GB" dirty="0"/>
              <a:t>placebo in </a:t>
            </a:r>
            <a:r>
              <a:rPr lang="en-GB" dirty="0" smtClean="0"/>
              <a:t>Japanese patients </a:t>
            </a:r>
            <a:r>
              <a:rPr lang="en-GB" dirty="0"/>
              <a:t>with </a:t>
            </a:r>
            <a:r>
              <a:rPr lang="en-GB" dirty="0" err="1" smtClean="0"/>
              <a:t>sorafenib</a:t>
            </a:r>
            <a:r>
              <a:rPr lang="en-GB" dirty="0" smtClean="0"/>
              <a:t>-refractory advanced HCC</a:t>
            </a:r>
            <a:endParaRPr lang="en-GB" dirty="0"/>
          </a:p>
        </p:txBody>
      </p:sp>
      <p:sp>
        <p:nvSpPr>
          <p:cNvPr id="4" name="Text Placeholder 3"/>
          <p:cNvSpPr>
            <a:spLocks noGrp="1"/>
          </p:cNvSpPr>
          <p:nvPr>
            <p:ph type="body" sz="quarter" idx="10"/>
          </p:nvPr>
        </p:nvSpPr>
        <p:spPr/>
        <p:txBody>
          <a:bodyPr/>
          <a:lstStyle/>
          <a:p>
            <a:r>
              <a:rPr lang="en-GB" dirty="0" smtClean="0"/>
              <a:t>*Discontinued sorafenib treatment due to PD or AE</a:t>
            </a:r>
            <a:endParaRPr lang="en-GB" dirty="0"/>
          </a:p>
        </p:txBody>
      </p:sp>
      <p:sp>
        <p:nvSpPr>
          <p:cNvPr id="5" name="Text Placeholder 4"/>
          <p:cNvSpPr>
            <a:spLocks noGrp="1"/>
          </p:cNvSpPr>
          <p:nvPr>
            <p:ph type="body" sz="quarter" idx="11"/>
          </p:nvPr>
        </p:nvSpPr>
        <p:spPr>
          <a:xfrm>
            <a:off x="4860925" y="6096000"/>
            <a:ext cx="4130675" cy="487363"/>
          </a:xfrm>
        </p:spPr>
        <p:txBody>
          <a:bodyPr/>
          <a:lstStyle/>
          <a:p>
            <a:r>
              <a:rPr lang="en-GB" dirty="0" err="1" smtClean="0"/>
              <a:t>Kudo</a:t>
            </a:r>
            <a:r>
              <a:rPr lang="en-GB" dirty="0" smtClean="0"/>
              <a:t> et </a:t>
            </a:r>
            <a:r>
              <a:rPr lang="en-GB" dirty="0"/>
              <a:t>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smtClean="0"/>
              <a:t>abstr</a:t>
            </a:r>
            <a:r>
              <a:rPr lang="en-GB" dirty="0" smtClean="0"/>
              <a:t> 4018</a:t>
            </a:r>
            <a:endParaRPr lang="en-GB" dirty="0"/>
          </a:p>
        </p:txBody>
      </p:sp>
      <p:sp>
        <p:nvSpPr>
          <p:cNvPr id="6" name="Oval 14"/>
          <p:cNvSpPr>
            <a:spLocks noChangeArrowheads="1"/>
          </p:cNvSpPr>
          <p:nvPr/>
        </p:nvSpPr>
        <p:spPr bwMode="auto">
          <a:xfrm>
            <a:off x="3950246" y="346656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latin typeface="Arial"/>
                <a:ea typeface="SimSun" pitchFamily="2" charset="-122"/>
                <a:cs typeface="Arial"/>
              </a:rPr>
              <a:t>R</a:t>
            </a:r>
          </a:p>
          <a:p>
            <a:pPr algn="ctr"/>
            <a:r>
              <a:rPr lang="en-GB" altLang="zh-CN" b="1" dirty="0" smtClean="0">
                <a:solidFill>
                  <a:srgbClr val="043882"/>
                </a:solidFill>
                <a:latin typeface="Arial"/>
                <a:ea typeface="SimSun" pitchFamily="2" charset="-122"/>
                <a:cs typeface="Arial"/>
              </a:rPr>
              <a:t>2:1</a:t>
            </a:r>
            <a:endParaRPr lang="en-GB" altLang="zh-CN" b="1" dirty="0">
              <a:solidFill>
                <a:srgbClr val="043882"/>
              </a:solidFill>
              <a:latin typeface="Arial"/>
              <a:ea typeface="SimSun" pitchFamily="2" charset="-122"/>
              <a:cs typeface="Arial"/>
            </a:endParaRPr>
          </a:p>
        </p:txBody>
      </p:sp>
      <p:cxnSp>
        <p:nvCxnSpPr>
          <p:cNvPr id="7" name="AutoShape 15"/>
          <p:cNvCxnSpPr>
            <a:cxnSpLocks noChangeShapeType="1"/>
            <a:stCxn id="6" idx="0"/>
            <a:endCxn id="11" idx="1"/>
          </p:cNvCxnSpPr>
          <p:nvPr/>
        </p:nvCxnSpPr>
        <p:spPr bwMode="auto">
          <a:xfrm rot="5400000" flipH="1" flipV="1">
            <a:off x="4226079" y="2818623"/>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25144" y="253833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9" name="AutoShape 19"/>
          <p:cNvCxnSpPr>
            <a:cxnSpLocks noChangeShapeType="1"/>
          </p:cNvCxnSpPr>
          <p:nvPr/>
        </p:nvCxnSpPr>
        <p:spPr bwMode="auto">
          <a:xfrm>
            <a:off x="3693523" y="3758662"/>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52509" y="2802657"/>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74019" y="2392288"/>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latin typeface="Arial"/>
                <a:ea typeface="SimSun" pitchFamily="2" charset="-122"/>
                <a:cs typeface="Arial"/>
              </a:rPr>
              <a:t>S-1</a:t>
            </a:r>
            <a:br>
              <a:rPr lang="en-GB" altLang="zh-CN" dirty="0" smtClean="0">
                <a:solidFill>
                  <a:srgbClr val="FFFFFF"/>
                </a:solidFill>
                <a:latin typeface="Arial"/>
                <a:ea typeface="SimSun" pitchFamily="2" charset="-122"/>
                <a:cs typeface="Arial"/>
              </a:rPr>
            </a:br>
            <a:r>
              <a:rPr lang="en-GB" altLang="zh-CN" dirty="0" smtClean="0">
                <a:solidFill>
                  <a:srgbClr val="FFFFFF"/>
                </a:solidFill>
                <a:latin typeface="Arial"/>
                <a:ea typeface="SimSun" pitchFamily="2" charset="-122"/>
                <a:cs typeface="Arial"/>
              </a:rPr>
              <a:t>40–60 mg bid D1–28 </a:t>
            </a:r>
          </a:p>
          <a:p>
            <a:pPr algn="ctr" defTabSz="892175" eaLnBrk="0" hangingPunct="0"/>
            <a:r>
              <a:rPr lang="en-GB" altLang="zh-CN" dirty="0" smtClean="0">
                <a:solidFill>
                  <a:srgbClr val="FFFFFF"/>
                </a:solidFill>
                <a:latin typeface="Arial"/>
                <a:ea typeface="SimSun" pitchFamily="2" charset="-122"/>
                <a:cs typeface="Arial"/>
              </a:rPr>
              <a:t>(n=222)</a:t>
            </a:r>
            <a:endParaRPr lang="en-GB" altLang="zh-CN" dirty="0">
              <a:solidFill>
                <a:srgbClr val="FFFFFF"/>
              </a:solidFill>
              <a:latin typeface="Arial"/>
              <a:ea typeface="SimSun" pitchFamily="2" charset="-122"/>
              <a:cs typeface="Arial"/>
            </a:endParaRPr>
          </a:p>
        </p:txBody>
      </p:sp>
      <p:sp>
        <p:nvSpPr>
          <p:cNvPr id="12" name="AutoShape 9"/>
          <p:cNvSpPr>
            <a:spLocks noChangeArrowheads="1"/>
          </p:cNvSpPr>
          <p:nvPr/>
        </p:nvSpPr>
        <p:spPr bwMode="auto">
          <a:xfrm>
            <a:off x="382542" y="2218509"/>
            <a:ext cx="3319690" cy="3081356"/>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043882"/>
                </a:solidFill>
                <a:latin typeface="Arial"/>
                <a:ea typeface="SimSun" pitchFamily="2" charset="-122"/>
                <a:cs typeface="Arial"/>
              </a:rPr>
              <a:t>Key patient inclusion criteria</a:t>
            </a:r>
            <a:endParaRPr lang="en-GB" altLang="zh-CN" dirty="0">
              <a:solidFill>
                <a:srgbClr val="043882"/>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err="1" smtClean="0">
                <a:solidFill>
                  <a:srgbClr val="043882"/>
                </a:solidFill>
                <a:latin typeface="Arial"/>
                <a:ea typeface="SimSun" pitchFamily="2" charset="-122"/>
                <a:cs typeface="Arial"/>
              </a:rPr>
              <a:t>Sorafenib</a:t>
            </a:r>
            <a:r>
              <a:rPr lang="en-GB" altLang="zh-CN" dirty="0" smtClean="0">
                <a:solidFill>
                  <a:srgbClr val="043882"/>
                </a:solidFill>
                <a:latin typeface="Arial"/>
                <a:ea typeface="SimSun" pitchFamily="2" charset="-122"/>
                <a:cs typeface="Arial"/>
              </a:rPr>
              <a:t>-refractory* </a:t>
            </a:r>
            <a:r>
              <a:rPr lang="en-GB" altLang="zh-CN" dirty="0">
                <a:solidFill>
                  <a:srgbClr val="043882"/>
                </a:solidFill>
                <a:latin typeface="Arial"/>
                <a:ea typeface="SimSun" pitchFamily="2" charset="-122"/>
                <a:cs typeface="Arial"/>
              </a:rPr>
              <a:t>advanced </a:t>
            </a:r>
            <a:r>
              <a:rPr lang="en-GB" altLang="zh-CN" dirty="0" smtClean="0">
                <a:solidFill>
                  <a:srgbClr val="043882"/>
                </a:solidFill>
                <a:latin typeface="Arial"/>
                <a:ea typeface="SimSun" pitchFamily="2" charset="-122"/>
                <a:cs typeface="Arial"/>
              </a:rPr>
              <a:t>HCC</a:t>
            </a: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Ineligible for surgical or local-regional therapy</a:t>
            </a: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≥1 target lesion</a:t>
            </a: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Child-Pugh score 5–7</a:t>
            </a: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ECOG PS 0–1</a:t>
            </a:r>
          </a:p>
          <a:p>
            <a:pPr marL="292100" indent="-292100" defTabSz="892175" eaLnBrk="0" hangingPunct="0">
              <a:spcAft>
                <a:spcPct val="30000"/>
              </a:spcAft>
              <a:buFont typeface="Wingdings" pitchFamily="2" charset="2"/>
              <a:buNone/>
            </a:pPr>
            <a:r>
              <a:rPr lang="en-GB" altLang="zh-CN" dirty="0" smtClean="0">
                <a:solidFill>
                  <a:srgbClr val="043882"/>
                </a:solidFill>
                <a:latin typeface="Arial"/>
                <a:ea typeface="SimSun" pitchFamily="2" charset="-122"/>
                <a:cs typeface="Arial"/>
              </a:rPr>
              <a:t>(n=334)</a:t>
            </a:r>
            <a:endParaRPr lang="en-GB" altLang="zh-CN" dirty="0">
              <a:solidFill>
                <a:srgbClr val="043882"/>
              </a:solidFill>
              <a:latin typeface="Arial"/>
              <a:ea typeface="SimSun" pitchFamily="2" charset="-122"/>
              <a:cs typeface="Arial"/>
            </a:endParaRPr>
          </a:p>
        </p:txBody>
      </p:sp>
      <p:cxnSp>
        <p:nvCxnSpPr>
          <p:cNvPr id="13" name="AutoShape 16"/>
          <p:cNvCxnSpPr>
            <a:cxnSpLocks noChangeShapeType="1"/>
            <a:endCxn id="16" idx="1"/>
          </p:cNvCxnSpPr>
          <p:nvPr/>
        </p:nvCxnSpPr>
        <p:spPr bwMode="auto">
          <a:xfrm rot="16200000" flipH="1">
            <a:off x="4224028" y="4068777"/>
            <a:ext cx="668006" cy="631975"/>
          </a:xfrm>
          <a:prstGeom prst="bentConnector2">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8125144" y="445444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15" name="AutoShape 20"/>
          <p:cNvCxnSpPr>
            <a:cxnSpLocks noChangeShapeType="1"/>
          </p:cNvCxnSpPr>
          <p:nvPr/>
        </p:nvCxnSpPr>
        <p:spPr bwMode="auto">
          <a:xfrm>
            <a:off x="7550929" y="471876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6" name="AutoShape 12"/>
          <p:cNvSpPr>
            <a:spLocks noChangeArrowheads="1"/>
          </p:cNvSpPr>
          <p:nvPr/>
        </p:nvSpPr>
        <p:spPr bwMode="auto">
          <a:xfrm>
            <a:off x="4874019" y="4308400"/>
            <a:ext cx="267691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latin typeface="Arial"/>
                <a:ea typeface="SimSun" pitchFamily="2" charset="-122"/>
                <a:cs typeface="Arial"/>
              </a:rPr>
              <a:t>Placebo</a:t>
            </a:r>
          </a:p>
          <a:p>
            <a:pPr algn="ctr" defTabSz="892175" eaLnBrk="0" hangingPunct="0"/>
            <a:r>
              <a:rPr lang="en-GB" altLang="zh-CN" dirty="0" smtClean="0">
                <a:solidFill>
                  <a:srgbClr val="FFFFFF"/>
                </a:solidFill>
                <a:latin typeface="Arial"/>
                <a:ea typeface="SimSun" pitchFamily="2" charset="-122"/>
                <a:cs typeface="Arial"/>
              </a:rPr>
              <a:t>(n=111)</a:t>
            </a:r>
            <a:endParaRPr lang="en-GB" altLang="zh-CN" dirty="0">
              <a:solidFill>
                <a:srgbClr val="FFFFFF"/>
              </a:solidFill>
              <a:latin typeface="Arial"/>
              <a:ea typeface="SimSun" pitchFamily="2" charset="-122"/>
              <a:cs typeface="Arial"/>
            </a:endParaRPr>
          </a:p>
        </p:txBody>
      </p:sp>
      <p:sp>
        <p:nvSpPr>
          <p:cNvPr id="17" name="Content Placeholder 26"/>
          <p:cNvSpPr txBox="1">
            <a:spLocks/>
          </p:cNvSpPr>
          <p:nvPr/>
        </p:nvSpPr>
        <p:spPr bwMode="auto">
          <a:xfrm>
            <a:off x="4864645" y="3224346"/>
            <a:ext cx="3260499" cy="892175"/>
          </a:xfrm>
          <a:prstGeom prst="rect">
            <a:avLst/>
          </a:prstGeom>
          <a:noFill/>
          <a:ln w="9525">
            <a:noFill/>
            <a:miter lim="800000"/>
            <a:headEnd/>
            <a:tailEnd/>
          </a:ln>
        </p:spPr>
        <p:txBody>
          <a:bodyPr/>
          <a:lstStyle/>
          <a:p>
            <a:pPr marL="190500" indent="-190500">
              <a:spcBef>
                <a:spcPts val="0"/>
              </a:spcBef>
              <a:spcAft>
                <a:spcPts val="0"/>
              </a:spcAft>
              <a:defRPr/>
            </a:pPr>
            <a:r>
              <a:rPr lang="en-GB" sz="16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600" dirty="0" smtClean="0">
                <a:solidFill>
                  <a:srgbClr val="4D4D4D"/>
                </a:solidFill>
                <a:latin typeface="Arial"/>
              </a:rPr>
              <a:t>Medical institution</a:t>
            </a:r>
          </a:p>
          <a:p>
            <a:pPr marL="203200" indent="-203200">
              <a:spcBef>
                <a:spcPts val="0"/>
              </a:spcBef>
              <a:spcAft>
                <a:spcPts val="0"/>
              </a:spcAft>
              <a:buFont typeface="Arial" pitchFamily="34" charset="0"/>
              <a:buChar char="•"/>
              <a:defRPr/>
            </a:pPr>
            <a:r>
              <a:rPr lang="en-GB" sz="1600" dirty="0" smtClean="0">
                <a:solidFill>
                  <a:srgbClr val="4D4D4D"/>
                </a:solidFill>
                <a:latin typeface="Arial"/>
              </a:rPr>
              <a:t>Extrahepatic metastasis and/or vascular invasion</a:t>
            </a:r>
            <a:endParaRPr lang="en-GB" sz="1600" dirty="0">
              <a:solidFill>
                <a:srgbClr val="4D4D4D"/>
              </a:solidFill>
              <a:latin typeface="Arial"/>
            </a:endParaRPr>
          </a:p>
        </p:txBody>
      </p:sp>
      <p:sp>
        <p:nvSpPr>
          <p:cNvPr id="18" name="Rectangle 9"/>
          <p:cNvSpPr txBox="1">
            <a:spLocks noChangeArrowheads="1"/>
          </p:cNvSpPr>
          <p:nvPr/>
        </p:nvSpPr>
        <p:spPr bwMode="auto">
          <a:xfrm>
            <a:off x="365124" y="5392616"/>
            <a:ext cx="4130676" cy="779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OS</a:t>
            </a:r>
          </a:p>
        </p:txBody>
      </p:sp>
      <p:sp>
        <p:nvSpPr>
          <p:cNvPr id="19" name="Content Placeholder 26"/>
          <p:cNvSpPr txBox="1">
            <a:spLocks/>
          </p:cNvSpPr>
          <p:nvPr/>
        </p:nvSpPr>
        <p:spPr>
          <a:xfrm>
            <a:off x="4419600" y="5392616"/>
            <a:ext cx="4130675" cy="77958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PFS, TTF, ORR, safety</a:t>
            </a:r>
          </a:p>
        </p:txBody>
      </p:sp>
    </p:spTree>
    <p:extLst>
      <p:ext uri="{BB962C8B-B14F-4D97-AF65-F5344CB8AC3E}">
        <p14:creationId xmlns:p14="http://schemas.microsoft.com/office/powerpoint/2010/main" xmlns="" val="482866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smtClean="0"/>
              <a:t>Key results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pPr>
              <a:spcBef>
                <a:spcPts val="1800"/>
              </a:spcBef>
            </a:pPr>
            <a:r>
              <a:rPr lang="en-GB" dirty="0" smtClean="0"/>
              <a:t>Any grade AEs (occurring in &gt;25%) with S-1 were: decreased </a:t>
            </a:r>
            <a:r>
              <a:rPr lang="en-GB" dirty="0"/>
              <a:t>appetite, fatigue, </a:t>
            </a:r>
            <a:r>
              <a:rPr lang="en-GB" dirty="0" smtClean="0"/>
              <a:t>increased blood bilirubin, diarrhoea, nausea, peripheral oedema, ascites</a:t>
            </a:r>
            <a:endParaRPr lang="en-GB" dirty="0"/>
          </a:p>
          <a:p>
            <a:pPr marL="0" indent="0">
              <a:buNone/>
            </a:pPr>
            <a:r>
              <a:rPr lang="en-GB" b="1" dirty="0" smtClean="0"/>
              <a:t>Conclusions</a:t>
            </a:r>
          </a:p>
          <a:p>
            <a:pPr>
              <a:spcAft>
                <a:spcPts val="200"/>
              </a:spcAft>
            </a:pPr>
            <a:r>
              <a:rPr lang="en-GB" b="1" spc="-30" dirty="0" smtClean="0"/>
              <a:t>S-1 </a:t>
            </a:r>
            <a:r>
              <a:rPr lang="en-GB" b="1" spc="-30" dirty="0"/>
              <a:t>did not </a:t>
            </a:r>
            <a:r>
              <a:rPr lang="en-GB" b="1" spc="-30" dirty="0" smtClean="0"/>
              <a:t>improve OS vs. placebo </a:t>
            </a:r>
            <a:r>
              <a:rPr lang="en-GB" b="1" spc="-30" dirty="0"/>
              <a:t>in patients with sorafenib-refractory advanced </a:t>
            </a:r>
            <a:r>
              <a:rPr lang="en-GB" b="1" spc="-30" dirty="0" smtClean="0"/>
              <a:t>HCC</a:t>
            </a:r>
            <a:endParaRPr lang="en-GB" b="1" spc="-30" dirty="0"/>
          </a:p>
          <a:p>
            <a:pPr>
              <a:spcAft>
                <a:spcPts val="200"/>
              </a:spcAft>
            </a:pPr>
            <a:r>
              <a:rPr lang="en-GB" b="1" dirty="0" smtClean="0"/>
              <a:t>S-1 improved </a:t>
            </a:r>
            <a:r>
              <a:rPr lang="en-GB" b="1" dirty="0"/>
              <a:t>OS </a:t>
            </a:r>
            <a:r>
              <a:rPr lang="en-GB" b="1" dirty="0" smtClean="0"/>
              <a:t>in a subgroup of patients with stage </a:t>
            </a:r>
            <a:r>
              <a:rPr lang="en-GB" b="1" dirty="0"/>
              <a:t>III/IV </a:t>
            </a:r>
            <a:r>
              <a:rPr lang="en-GB" b="1" dirty="0" smtClean="0"/>
              <a:t>+ Child-Pugh A HCC</a:t>
            </a:r>
          </a:p>
          <a:p>
            <a:pPr>
              <a:spcAft>
                <a:spcPts val="200"/>
              </a:spcAft>
            </a:pPr>
            <a:r>
              <a:rPr lang="en-GB" b="1" dirty="0" smtClean="0"/>
              <a:t>Most AEs </a:t>
            </a:r>
            <a:r>
              <a:rPr lang="en-GB" b="1" dirty="0"/>
              <a:t>of S-1 were manageable </a:t>
            </a:r>
            <a:r>
              <a:rPr lang="en-GB" b="1" dirty="0" smtClean="0"/>
              <a:t>and mild </a:t>
            </a:r>
            <a:r>
              <a:rPr lang="en-GB" b="1" dirty="0"/>
              <a:t>to </a:t>
            </a:r>
            <a:r>
              <a:rPr lang="en-GB" b="1" dirty="0" smtClean="0"/>
              <a:t>moderate in severity</a:t>
            </a:r>
            <a:endParaRPr lang="en-GB" b="1" dirty="0"/>
          </a:p>
        </p:txBody>
      </p:sp>
      <p:sp>
        <p:nvSpPr>
          <p:cNvPr id="2" name="Title 1"/>
          <p:cNvSpPr>
            <a:spLocks noGrp="1"/>
          </p:cNvSpPr>
          <p:nvPr>
            <p:ph type="title"/>
          </p:nvPr>
        </p:nvSpPr>
        <p:spPr/>
        <p:txBody>
          <a:bodyPr/>
          <a:lstStyle/>
          <a:p>
            <a:r>
              <a:rPr lang="en-GB" sz="1800" dirty="0" smtClean="0"/>
              <a:t>4018: </a:t>
            </a:r>
            <a:r>
              <a:rPr lang="en-GB" sz="1800" dirty="0"/>
              <a:t>A randomized, double-blind, placebo-controlled phase III study of S-1 in patients with sorafenib-refractory advanced hepatocellular carcinoma </a:t>
            </a:r>
            <a:r>
              <a:rPr lang="en-GB" sz="1800" dirty="0" smtClean="0"/>
              <a:t/>
            </a:r>
            <a:br>
              <a:rPr lang="en-GB" sz="1800" dirty="0" smtClean="0"/>
            </a:br>
            <a:r>
              <a:rPr lang="en-GB" sz="1800" dirty="0" smtClean="0"/>
              <a:t>(</a:t>
            </a:r>
            <a:r>
              <a:rPr lang="en-GB" sz="1800" dirty="0"/>
              <a:t>S-CUBE</a:t>
            </a:r>
            <a:r>
              <a:rPr lang="en-GB" sz="1800" dirty="0" smtClean="0"/>
              <a:t>) – </a:t>
            </a:r>
            <a:r>
              <a:rPr lang="en-GB" sz="1800" dirty="0" err="1" smtClean="0"/>
              <a:t>Kudo</a:t>
            </a:r>
            <a:r>
              <a:rPr lang="en-GB" sz="1800" dirty="0" smtClean="0"/>
              <a:t> M, et al</a:t>
            </a:r>
            <a:endParaRPr lang="en-GB" sz="1800" dirty="0"/>
          </a:p>
        </p:txBody>
      </p:sp>
      <p:graphicFrame>
        <p:nvGraphicFramePr>
          <p:cNvPr id="71" name="Group 88"/>
          <p:cNvGraphicFramePr>
            <a:graphicFrameLocks noGrp="1"/>
          </p:cNvGraphicFramePr>
          <p:nvPr>
            <p:extLst>
              <p:ext uri="{D42A27DB-BD31-4B8C-83A1-F6EECF244321}">
                <p14:modId xmlns:p14="http://schemas.microsoft.com/office/powerpoint/2010/main" xmlns="" val="3555808623"/>
              </p:ext>
            </p:extLst>
          </p:nvPr>
        </p:nvGraphicFramePr>
        <p:xfrm>
          <a:off x="367506" y="1617956"/>
          <a:ext cx="8408988" cy="1127760"/>
        </p:xfrm>
        <a:graphic>
          <a:graphicData uri="http://schemas.openxmlformats.org/drawingml/2006/table">
            <a:tbl>
              <a:tblPr firstRow="1" bandRow="1">
                <a:tableStyleId>{69012ECD-51FC-41F1-AA8D-1B2483CD663E}</a:tableStyleId>
              </a:tblPr>
              <a:tblGrid>
                <a:gridCol w="1611312"/>
                <a:gridCol w="1699419"/>
                <a:gridCol w="1699419"/>
                <a:gridCol w="1699419"/>
                <a:gridCol w="1699419"/>
              </a:tblGrid>
              <a:tr h="1623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S-1</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mn-cs"/>
                        </a:rPr>
                        <a:t>Placebo</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HR (95%CI) </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defRPr/>
                      </a:pPr>
                      <a:r>
                        <a:rPr kumimoji="0" lang="en-GB" sz="1400" u="none" strike="noStrike" cap="none" normalizeH="0" baseline="0" dirty="0" smtClean="0">
                          <a:ln>
                            <a:noFill/>
                          </a:ln>
                          <a:solidFill>
                            <a:schemeClr val="tx2"/>
                          </a:solidFill>
                          <a:effectLst/>
                        </a:rPr>
                        <a:t>p-value</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623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1" u="none" strike="noStrike" cap="none" normalizeH="0" baseline="0" dirty="0" err="1" smtClean="0">
                          <a:ln>
                            <a:noFill/>
                          </a:ln>
                          <a:effectLst/>
                        </a:rPr>
                        <a:t>mOS</a:t>
                      </a:r>
                      <a:r>
                        <a:rPr kumimoji="0" lang="en-GB" sz="1400" b="1" u="none" strike="noStrike" cap="none" normalizeH="0" baseline="0" dirty="0" smtClean="0">
                          <a:ln>
                            <a:noFill/>
                          </a:ln>
                          <a:effectLst/>
                        </a:rPr>
                        <a:t>, days</a:t>
                      </a:r>
                      <a:endParaRPr kumimoji="0" lang="en-GB"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337.5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340.0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0.86 (0.67, 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0.2201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23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1" u="none" strike="noStrike" cap="none" normalizeH="0" baseline="0" dirty="0" err="1" smtClean="0">
                          <a:ln>
                            <a:noFill/>
                          </a:ln>
                          <a:effectLst/>
                        </a:rPr>
                        <a:t>mPFS</a:t>
                      </a:r>
                      <a:r>
                        <a:rPr kumimoji="0" lang="en-GB" sz="1400" b="1" u="none" strike="noStrike" cap="none" normalizeH="0" baseline="0" dirty="0" smtClean="0">
                          <a:ln>
                            <a:noFill/>
                          </a:ln>
                          <a:effectLst/>
                        </a:rPr>
                        <a:t>, days</a:t>
                      </a:r>
                      <a:endParaRPr kumimoji="0" lang="en-GB"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0.60 (0.46, 0.77)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623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1" u="none" strike="noStrike" cap="none" normalizeH="0" baseline="0" dirty="0" smtClean="0">
                          <a:ln>
                            <a:noFill/>
                          </a:ln>
                          <a:effectLst/>
                        </a:rPr>
                        <a:t>ORR, %</a:t>
                      </a:r>
                      <a:endParaRPr kumimoji="0" lang="en-GB"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67" name="Table 66"/>
          <p:cNvGraphicFramePr>
            <a:graphicFrameLocks noGrp="1"/>
          </p:cNvGraphicFramePr>
          <p:nvPr>
            <p:extLst>
              <p:ext uri="{D42A27DB-BD31-4B8C-83A1-F6EECF244321}">
                <p14:modId xmlns:p14="http://schemas.microsoft.com/office/powerpoint/2010/main" xmlns="" val="2745243857"/>
              </p:ext>
            </p:extLst>
          </p:nvPr>
        </p:nvGraphicFramePr>
        <p:xfrm>
          <a:off x="340742" y="2915127"/>
          <a:ext cx="8429182" cy="1187695"/>
        </p:xfrm>
        <a:graphic>
          <a:graphicData uri="http://schemas.openxmlformats.org/drawingml/2006/table">
            <a:tbl>
              <a:tblPr/>
              <a:tblGrid>
                <a:gridCol w="1568525"/>
                <a:gridCol w="513573"/>
                <a:gridCol w="766163"/>
                <a:gridCol w="741851"/>
                <a:gridCol w="890528"/>
                <a:gridCol w="1896764"/>
                <a:gridCol w="1121127"/>
                <a:gridCol w="930651"/>
              </a:tblGrid>
              <a:tr h="415039">
                <a:tc grid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10000"/>
                        </a:lnSpc>
                      </a:pPr>
                      <a:endParaRPr lang="en-US" sz="1100" b="0" i="0" u="none" strike="noStrike" dirty="0">
                        <a:solidFill>
                          <a:srgbClr val="080808"/>
                        </a:solidFill>
                        <a:effectLst/>
                        <a:latin typeface="+mn-l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10000"/>
                        </a:lnSpc>
                      </a:pPr>
                      <a:r>
                        <a:rPr lang="en-US" altLang="ja-JP" sz="1100" b="1" i="0" u="none" strike="noStrike" dirty="0" smtClean="0">
                          <a:solidFill>
                            <a:srgbClr val="080808"/>
                          </a:solidFill>
                          <a:effectLst/>
                          <a:latin typeface="+mn-lt"/>
                          <a:cs typeface="Arial" panose="020B0604020202020204" pitchFamily="34" charset="0"/>
                        </a:rPr>
                        <a:t>S-1</a:t>
                      </a:r>
                      <a:endParaRPr lang="ja-JP" altLang="en-US" sz="1100" b="1" i="0" u="none" strike="noStrike" dirty="0">
                        <a:solidFill>
                          <a:srgbClr val="080808"/>
                        </a:solidFill>
                        <a:effectLst/>
                        <a:latin typeface="+mn-lt"/>
                        <a:cs typeface="Arial" panose="020B0604020202020204" pitchFamily="34" charset="0"/>
                      </a:endParaRPr>
                    </a:p>
                    <a:p>
                      <a:pPr algn="ctr" fontAlgn="ctr">
                        <a:lnSpc>
                          <a:spcPct val="110000"/>
                        </a:lnSpc>
                      </a:pPr>
                      <a:r>
                        <a:rPr lang="en-US" altLang="ja-JP" sz="1100" b="1" i="0" u="none" strike="noStrike" dirty="0" smtClean="0">
                          <a:solidFill>
                            <a:srgbClr val="080808"/>
                          </a:solidFill>
                          <a:effectLst/>
                          <a:latin typeface="+mn-lt"/>
                          <a:cs typeface="Arial" panose="020B0604020202020204" pitchFamily="34" charset="0"/>
                        </a:rPr>
                        <a:t>events/N</a:t>
                      </a:r>
                      <a:endParaRPr lang="ja-JP" altLang="en-US" sz="1100" b="1" i="0" u="none" strike="noStrike" dirty="0">
                        <a:solidFill>
                          <a:srgbClr val="080808"/>
                        </a:solidFill>
                        <a:effectLst/>
                        <a:latin typeface="+mn-l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10000"/>
                        </a:lnSpc>
                      </a:pPr>
                      <a:r>
                        <a:rPr lang="en-US" altLang="ja-JP" sz="1100" b="1" i="0" u="none" strike="noStrike" dirty="0" smtClean="0">
                          <a:solidFill>
                            <a:srgbClr val="080808"/>
                          </a:solidFill>
                          <a:effectLst/>
                          <a:latin typeface="+mn-lt"/>
                          <a:cs typeface="Arial" panose="020B0604020202020204" pitchFamily="34" charset="0"/>
                        </a:rPr>
                        <a:t>Placebo</a:t>
                      </a:r>
                      <a:endParaRPr lang="ja-JP" altLang="en-US" sz="1100" b="1" i="0" u="none" strike="noStrike" dirty="0">
                        <a:solidFill>
                          <a:srgbClr val="080808"/>
                        </a:solidFill>
                        <a:effectLst/>
                        <a:latin typeface="+mn-lt"/>
                        <a:cs typeface="Arial" panose="020B0604020202020204" pitchFamily="34" charset="0"/>
                      </a:endParaRPr>
                    </a:p>
                    <a:p>
                      <a:pPr algn="ctr" fontAlgn="ctr">
                        <a:lnSpc>
                          <a:spcPct val="110000"/>
                        </a:lnSpc>
                      </a:pPr>
                      <a:r>
                        <a:rPr lang="en-US" altLang="ja-JP" sz="1100" b="1" i="0" u="none" strike="noStrike" dirty="0" smtClean="0">
                          <a:solidFill>
                            <a:srgbClr val="080808"/>
                          </a:solidFill>
                          <a:effectLst/>
                          <a:latin typeface="+mn-lt"/>
                          <a:cs typeface="Arial" panose="020B0604020202020204" pitchFamily="34" charset="0"/>
                        </a:rPr>
                        <a:t>events/N</a:t>
                      </a:r>
                      <a:endParaRPr lang="ja-JP" altLang="en-US" sz="1100" b="1" i="0" u="none" strike="noStrike" dirty="0">
                        <a:solidFill>
                          <a:srgbClr val="080808"/>
                        </a:solidFill>
                        <a:effectLst/>
                        <a:latin typeface="+mn-l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10000"/>
                        </a:lnSpc>
                      </a:pPr>
                      <a:r>
                        <a:rPr lang="en-GB" altLang="ja-JP" sz="1100" b="1" i="0" u="none" strike="noStrike" dirty="0" smtClean="0">
                          <a:solidFill>
                            <a:srgbClr val="080808"/>
                          </a:solidFill>
                          <a:effectLst/>
                          <a:latin typeface="+mn-lt"/>
                          <a:cs typeface="Arial" panose="020B0604020202020204" pitchFamily="34" charset="0"/>
                        </a:rPr>
                        <a:t>Favours S-1</a:t>
                      </a:r>
                      <a:endParaRPr lang="ja-JP" altLang="en-US" sz="1100" b="1" i="0" u="none" strike="noStrike" dirty="0">
                        <a:solidFill>
                          <a:srgbClr val="080808"/>
                        </a:solidFill>
                        <a:effectLst/>
                        <a:latin typeface="+mn-l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0000"/>
                        </a:lnSpc>
                      </a:pPr>
                      <a:r>
                        <a:rPr lang="en-GB" altLang="ja-JP" sz="1100" b="1" i="0" u="none" strike="noStrike" dirty="0" smtClean="0">
                          <a:solidFill>
                            <a:srgbClr val="080808"/>
                          </a:solidFill>
                          <a:effectLst/>
                          <a:latin typeface="+mn-lt"/>
                          <a:cs typeface="Arial" panose="020B0604020202020204" pitchFamily="34" charset="0"/>
                        </a:rPr>
                        <a:t>Favours </a:t>
                      </a:r>
                      <a:r>
                        <a:rPr kumimoji="1" lang="en-GB" altLang="ja-JP" sz="1100" b="1" i="0" u="none" strike="noStrike" kern="1200" dirty="0" smtClean="0">
                          <a:solidFill>
                            <a:srgbClr val="080808"/>
                          </a:solidFill>
                          <a:effectLst/>
                          <a:latin typeface="+mn-lt"/>
                          <a:ea typeface="+mn-ea"/>
                          <a:cs typeface="Arial" panose="020B0604020202020204" pitchFamily="34" charset="0"/>
                        </a:rPr>
                        <a:t>placebo</a:t>
                      </a:r>
                      <a:endParaRPr kumimoji="1" lang="ja-JP" altLang="en-US" sz="1100" b="1" i="0" u="none" strike="noStrike" kern="1200" dirty="0">
                        <a:solidFill>
                          <a:srgbClr val="080808"/>
                        </a:solidFill>
                        <a:effectLst/>
                        <a:latin typeface="+mn-lt"/>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10000"/>
                        </a:lnSpc>
                      </a:pPr>
                      <a:r>
                        <a:rPr lang="en-US" altLang="ja-JP" sz="1100" b="1" i="0" u="none" strike="noStrike" dirty="0" smtClean="0">
                          <a:solidFill>
                            <a:srgbClr val="080808"/>
                          </a:solidFill>
                          <a:effectLst/>
                          <a:latin typeface="+mn-lt"/>
                          <a:cs typeface="Arial" panose="020B0604020202020204" pitchFamily="34" charset="0"/>
                        </a:rPr>
                        <a:t>Hazard ratio</a:t>
                      </a:r>
                    </a:p>
                    <a:p>
                      <a:pPr algn="ctr" fontAlgn="ctr">
                        <a:lnSpc>
                          <a:spcPct val="110000"/>
                        </a:lnSpc>
                      </a:pPr>
                      <a:r>
                        <a:rPr lang="en-US" altLang="ja-JP" sz="1100" b="1" i="0" u="none" strike="noStrike" dirty="0" smtClean="0">
                          <a:solidFill>
                            <a:srgbClr val="080808"/>
                          </a:solidFill>
                          <a:effectLst/>
                          <a:latin typeface="+mn-lt"/>
                          <a:cs typeface="Arial" panose="020B0604020202020204" pitchFamily="34" charset="0"/>
                        </a:rPr>
                        <a:t>(95%CI)</a:t>
                      </a:r>
                      <a:endParaRPr lang="ja-JP" altLang="en-US" sz="1100" b="1" i="0" u="none" strike="noStrike" dirty="0">
                        <a:solidFill>
                          <a:srgbClr val="080808"/>
                        </a:solidFill>
                        <a:effectLst/>
                        <a:latin typeface="+mn-l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10000"/>
                        </a:lnSpc>
                      </a:pPr>
                      <a:r>
                        <a:rPr lang="en-GB" altLang="ja-JP" sz="1100" b="1" i="0" u="none" strike="noStrike" dirty="0" smtClean="0">
                          <a:solidFill>
                            <a:srgbClr val="080808"/>
                          </a:solidFill>
                          <a:effectLst/>
                          <a:latin typeface="+mn-lt"/>
                          <a:cs typeface="Arial" panose="020B0604020202020204" pitchFamily="34" charset="0"/>
                        </a:rPr>
                        <a:t>p-value</a:t>
                      </a:r>
                      <a:endParaRPr lang="ja-JP" altLang="en-US" sz="1100" b="1" i="0" u="none" strike="noStrike" dirty="0">
                        <a:solidFill>
                          <a:srgbClr val="080808"/>
                        </a:solidFill>
                        <a:effectLst/>
                        <a:latin typeface="+mn-l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8497">
                <a:tc row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srgbClr val="080808"/>
                          </a:solidFill>
                          <a:effectLst/>
                          <a:uLnTx/>
                          <a:uFillTx/>
                          <a:latin typeface="Arial"/>
                          <a:ea typeface="+mn-ea"/>
                          <a:cs typeface="+mn-cs"/>
                        </a:rPr>
                        <a:t>TNM stage</a:t>
                      </a:r>
                      <a:endParaRPr kumimoji="0" lang="en-GB" sz="1200" b="1" i="0" u="none" strike="noStrike" kern="1200" cap="none" spc="0" normalizeH="0" baseline="0" noProof="0" dirty="0">
                        <a:ln>
                          <a:noFill/>
                        </a:ln>
                        <a:solidFill>
                          <a:srgbClr val="080808"/>
                        </a:solidFill>
                        <a:effectLst/>
                        <a:uLnTx/>
                        <a:uFillTx/>
                        <a:latin typeface="Arial"/>
                        <a:ea typeface="+mn-ea"/>
                        <a:cs typeface="+mn-cs"/>
                      </a:endParaRPr>
                    </a:p>
                  </a:txBody>
                  <a:tcPr marL="36000" marR="6695" marT="44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00000"/>
                        </a:lnSpc>
                      </a:pPr>
                      <a:r>
                        <a:rPr lang="en-US" sz="1100" b="0" i="0" u="none" strike="noStrike" dirty="0" smtClean="0">
                          <a:solidFill>
                            <a:srgbClr val="080808"/>
                          </a:solidFill>
                          <a:effectLst/>
                          <a:latin typeface="Arial" panose="020B0604020202020204" pitchFamily="34" charset="0"/>
                          <a:cs typeface="Arial" panose="020B0604020202020204" pitchFamily="34" charset="0"/>
                        </a:rPr>
                        <a:t>I/II</a:t>
                      </a:r>
                      <a:endParaRPr lang="en-US" sz="1100" b="0" i="0" u="none" strike="noStrike" dirty="0">
                        <a:solidFill>
                          <a:srgbClr val="080808"/>
                        </a:solidFill>
                        <a:effectLst/>
                        <a:latin typeface="Arial" panose="020B0604020202020204" pitchFamily="34" charset="0"/>
                        <a:cs typeface="Arial" panose="020B0604020202020204" pitchFamily="34" charset="0"/>
                      </a:endParaRPr>
                    </a:p>
                  </a:txBody>
                  <a:tcPr marL="6695" marR="6695" marT="44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en-US" altLang="ja-JP" sz="1100" b="0" i="0" u="none" strike="noStrike" dirty="0" smtClean="0">
                          <a:solidFill>
                            <a:srgbClr val="080808"/>
                          </a:solidFill>
                          <a:effectLst/>
                          <a:latin typeface="Arial" panose="020B0604020202020204" pitchFamily="34" charset="0"/>
                          <a:cs typeface="Arial" panose="020B0604020202020204" pitchFamily="34" charset="0"/>
                        </a:rPr>
                        <a:t>13/38</a:t>
                      </a:r>
                      <a:endParaRPr lang="en-US" altLang="ja-JP" sz="1100" b="0" i="0" u="none" strike="noStrike" dirty="0">
                        <a:solidFill>
                          <a:srgbClr val="080808"/>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en-US" altLang="ja-JP" sz="1100" b="0" i="0" u="none" strike="noStrike" dirty="0" smtClean="0">
                          <a:solidFill>
                            <a:srgbClr val="080808"/>
                          </a:solidFill>
                          <a:effectLst/>
                          <a:latin typeface="Arial" panose="020B0604020202020204" pitchFamily="34" charset="0"/>
                          <a:cs typeface="Arial" panose="020B0604020202020204" pitchFamily="34" charset="0"/>
                        </a:rPr>
                        <a:t>4/9</a:t>
                      </a:r>
                      <a:endParaRPr lang="en-US" altLang="ja-JP" sz="1100" b="0" i="0" u="none" strike="noStrike" dirty="0">
                        <a:solidFill>
                          <a:srgbClr val="080808"/>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grid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10000"/>
                        </a:lnSpc>
                      </a:pPr>
                      <a:endParaRPr lang="en-US" sz="1100" b="0" i="0" u="none" strike="noStrike" dirty="0">
                        <a:solidFill>
                          <a:srgbClr val="080808"/>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hMerge="1">
                  <a:txBody>
                    <a:bodyPr/>
                    <a:lstStyle/>
                    <a:p>
                      <a:endParaRPr lang="en-GB"/>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en-US" altLang="ja-JP" sz="1100" b="0" i="0" u="none" strike="noStrike" dirty="0" smtClean="0">
                          <a:solidFill>
                            <a:srgbClr val="080808"/>
                          </a:solidFill>
                          <a:effectLst/>
                          <a:latin typeface="Arial" panose="020B0604020202020204" pitchFamily="34" charset="0"/>
                          <a:cs typeface="Arial" panose="020B0604020202020204" pitchFamily="34" charset="0"/>
                        </a:rPr>
                        <a:t>2.08 (0.67, 6.42)</a:t>
                      </a:r>
                      <a:endParaRPr lang="en-US" altLang="ja-JP" sz="1100" b="0" i="0" u="none" strike="noStrike" dirty="0">
                        <a:solidFill>
                          <a:srgbClr val="080808"/>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ctr" defTabSz="737464" rtl="0" eaLnBrk="1" fontAlgn="ctr" latinLnBrk="0" hangingPunct="1">
                        <a:lnSpc>
                          <a:spcPct val="110000"/>
                        </a:lnSpc>
                        <a:spcBef>
                          <a:spcPts val="0"/>
                        </a:spcBef>
                        <a:spcAft>
                          <a:spcPts val="0"/>
                        </a:spcAft>
                        <a:buClrTx/>
                        <a:buSzTx/>
                        <a:buFontTx/>
                        <a:buNone/>
                        <a:tabLst/>
                        <a:defRPr/>
                      </a:pPr>
                      <a:r>
                        <a:rPr lang="en-US" altLang="ja-JP" sz="1100" dirty="0" smtClean="0">
                          <a:solidFill>
                            <a:srgbClr val="080808"/>
                          </a:solidFill>
                          <a:latin typeface="Arial" panose="020B0604020202020204" pitchFamily="34" charset="0"/>
                          <a:cs typeface="Arial" panose="020B0604020202020204" pitchFamily="34" charset="0"/>
                        </a:rPr>
                        <a:t>0.0969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8497">
                <a:tc vMerge="1">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fontAlgn="ctr">
                        <a:lnSpc>
                          <a:spcPct val="100000"/>
                        </a:lnSpc>
                      </a:pPr>
                      <a:endParaRPr lang="ja-JP" altLang="en-US" sz="1100" b="0" i="0" u="none" strike="noStrike" dirty="0">
                        <a:solidFill>
                          <a:schemeClr val="tx1"/>
                        </a:solidFill>
                        <a:effectLst/>
                        <a:latin typeface="Arial" panose="020B0604020202020204" pitchFamily="34" charset="0"/>
                        <a:cs typeface="Arial" panose="020B0604020202020204" pitchFamily="34" charset="0"/>
                      </a:endParaRPr>
                    </a:p>
                  </a:txBody>
                  <a:tcPr marL="6695" marR="6695" marT="4489" marB="0" anchor="ctr">
                    <a:lnL w="12700" cap="flat" cmpd="sng" algn="ctr">
                      <a:solidFill>
                        <a:schemeClr val="tx2"/>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0DDDC"/>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00000"/>
                        </a:lnSpc>
                      </a:pPr>
                      <a:r>
                        <a:rPr lang="en-US" sz="1100" b="0" i="0" u="none" strike="noStrike" dirty="0" smtClean="0">
                          <a:solidFill>
                            <a:srgbClr val="080808"/>
                          </a:solidFill>
                          <a:effectLst/>
                          <a:latin typeface="Arial" panose="020B0604020202020204" pitchFamily="34" charset="0"/>
                          <a:cs typeface="Arial" panose="020B0604020202020204" pitchFamily="34" charset="0"/>
                        </a:rPr>
                        <a:t>III/IV</a:t>
                      </a:r>
                      <a:endParaRPr lang="en-US" sz="1100" b="0" i="0" u="none" strike="noStrike" dirty="0">
                        <a:solidFill>
                          <a:srgbClr val="080808"/>
                        </a:solidFill>
                        <a:effectLst/>
                        <a:latin typeface="Arial" panose="020B0604020202020204" pitchFamily="34" charset="0"/>
                        <a:cs typeface="Arial" panose="020B0604020202020204" pitchFamily="34" charset="0"/>
                      </a:endParaRPr>
                    </a:p>
                  </a:txBody>
                  <a:tcPr marL="6695" marR="6695" marT="44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en-US" altLang="ja-JP" sz="1100" b="0" i="0" u="none" strike="noStrike" dirty="0" smtClean="0">
                          <a:solidFill>
                            <a:srgbClr val="080808"/>
                          </a:solidFill>
                          <a:effectLst/>
                          <a:latin typeface="Arial" panose="020B0604020202020204" pitchFamily="34" charset="0"/>
                          <a:cs typeface="Arial" panose="020B0604020202020204" pitchFamily="34" charset="0"/>
                        </a:rPr>
                        <a:t>170/204</a:t>
                      </a:r>
                      <a:endParaRPr lang="en-US" altLang="ja-JP" sz="1100" b="0" i="0" u="none" strike="noStrike" dirty="0">
                        <a:solidFill>
                          <a:srgbClr val="080808"/>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en-US" altLang="ja-JP" sz="1100" b="0" i="0" u="none" strike="noStrike" dirty="0" smtClean="0">
                          <a:solidFill>
                            <a:srgbClr val="080808"/>
                          </a:solidFill>
                          <a:effectLst/>
                          <a:latin typeface="Arial" panose="020B0604020202020204" pitchFamily="34" charset="0"/>
                          <a:cs typeface="Arial" panose="020B0604020202020204" pitchFamily="34" charset="0"/>
                        </a:rPr>
                        <a:t>96/102</a:t>
                      </a:r>
                      <a:endParaRPr lang="en-US" altLang="ja-JP" sz="1100" b="0" i="0" u="none" strike="noStrike" dirty="0">
                        <a:solidFill>
                          <a:srgbClr val="080808"/>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fontAlgn="ctr">
                        <a:lnSpc>
                          <a:spcPct val="110000"/>
                        </a:lnSpc>
                      </a:pPr>
                      <a:endParaRPr lang="en-US" sz="1100" b="0" i="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2B2B2">
                        <a:lumMod val="40000"/>
                        <a:lumOff val="60000"/>
                      </a:srgbClr>
                    </a:solidFill>
                  </a:tcPr>
                </a:tc>
                <a:tc hMerge="1" vMerge="1">
                  <a:txBody>
                    <a:bodyPr/>
                    <a:lstStyle/>
                    <a:p>
                      <a:endParaRPr lang="en-GB"/>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en-US" altLang="ja-JP" sz="1100" b="0" i="0" u="none" strike="noStrike" dirty="0" smtClean="0">
                          <a:solidFill>
                            <a:srgbClr val="080808"/>
                          </a:solidFill>
                          <a:effectLst/>
                          <a:latin typeface="Arial" panose="020B0604020202020204" pitchFamily="34" charset="0"/>
                          <a:cs typeface="Arial" panose="020B0604020202020204" pitchFamily="34" charset="0"/>
                        </a:rPr>
                        <a:t>0.79 </a:t>
                      </a:r>
                      <a:r>
                        <a:rPr lang="en-US" altLang="ja-JP" sz="1100" b="0" i="0" u="none" strike="noStrike" dirty="0">
                          <a:solidFill>
                            <a:srgbClr val="080808"/>
                          </a:solidFill>
                          <a:effectLst/>
                          <a:latin typeface="Arial" panose="020B0604020202020204" pitchFamily="34" charset="0"/>
                          <a:cs typeface="Arial" panose="020B0604020202020204" pitchFamily="34" charset="0"/>
                        </a:rPr>
                        <a:t>(</a:t>
                      </a:r>
                      <a:r>
                        <a:rPr lang="en-US" altLang="ja-JP" sz="1100" b="0" i="0" u="none" strike="noStrike" dirty="0" smtClean="0">
                          <a:solidFill>
                            <a:srgbClr val="080808"/>
                          </a:solidFill>
                          <a:effectLst/>
                          <a:latin typeface="Arial" panose="020B0604020202020204" pitchFamily="34" charset="0"/>
                          <a:cs typeface="Arial" panose="020B0604020202020204" pitchFamily="34" charset="0"/>
                        </a:rPr>
                        <a:t>0.61, 1.02)</a:t>
                      </a:r>
                      <a:endParaRPr lang="en-US" altLang="ja-JP" sz="1100" b="0" i="0" u="none" strike="noStrike" dirty="0">
                        <a:solidFill>
                          <a:srgbClr val="080808"/>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10000"/>
                        </a:lnSpc>
                      </a:pPr>
                      <a:endParaRPr lang="ja-JP" altLang="en-US" sz="1100" b="0" i="0" u="none" strike="noStrike" dirty="0">
                        <a:solidFill>
                          <a:srgbClr val="080808"/>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5436">
                <a:tc row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srgbClr val="080808"/>
                          </a:solidFill>
                          <a:effectLst/>
                          <a:uLnTx/>
                          <a:uFillTx/>
                          <a:latin typeface="Arial"/>
                          <a:ea typeface="+mn-ea"/>
                          <a:cs typeface="+mn-cs"/>
                        </a:rPr>
                        <a:t>Child-Pugh class</a:t>
                      </a:r>
                      <a:endParaRPr kumimoji="0" lang="en-GB" sz="1200" b="1" i="0" u="none" strike="noStrike" kern="1200" cap="none" spc="0" normalizeH="0" baseline="0" noProof="0" dirty="0">
                        <a:ln>
                          <a:noFill/>
                        </a:ln>
                        <a:solidFill>
                          <a:srgbClr val="080808"/>
                        </a:solidFill>
                        <a:effectLst/>
                        <a:uLnTx/>
                        <a:uFillTx/>
                        <a:latin typeface="Arial"/>
                        <a:ea typeface="+mn-ea"/>
                        <a:cs typeface="+mn-cs"/>
                      </a:endParaRPr>
                    </a:p>
                  </a:txBody>
                  <a:tcPr marL="36000" marR="6695" marT="44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00000"/>
                        </a:lnSpc>
                      </a:pPr>
                      <a:r>
                        <a:rPr lang="en-US" sz="1100" b="0" i="0" u="none" strike="noStrike" dirty="0" smtClean="0">
                          <a:solidFill>
                            <a:srgbClr val="080808"/>
                          </a:solidFill>
                          <a:effectLst/>
                          <a:latin typeface="Arial" panose="020B0604020202020204" pitchFamily="34" charset="0"/>
                          <a:cs typeface="Arial" panose="020B0604020202020204" pitchFamily="34" charset="0"/>
                        </a:rPr>
                        <a:t>A</a:t>
                      </a:r>
                      <a:endParaRPr lang="en-US" sz="1100" b="0" i="0" u="none" strike="noStrike" dirty="0">
                        <a:solidFill>
                          <a:srgbClr val="080808"/>
                        </a:solidFill>
                        <a:effectLst/>
                        <a:latin typeface="Arial" panose="020B0604020202020204" pitchFamily="34" charset="0"/>
                        <a:cs typeface="Arial" panose="020B0604020202020204" pitchFamily="34" charset="0"/>
                      </a:endParaRPr>
                    </a:p>
                  </a:txBody>
                  <a:tcPr marL="6695" marR="6695" marT="44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en-US" altLang="ja-JP" sz="1100" b="0" i="0" u="none" strike="noStrike" dirty="0" smtClean="0">
                          <a:solidFill>
                            <a:srgbClr val="080808"/>
                          </a:solidFill>
                          <a:effectLst/>
                          <a:latin typeface="Arial" panose="020B0604020202020204" pitchFamily="34" charset="0"/>
                          <a:cs typeface="Arial" panose="020B0604020202020204" pitchFamily="34" charset="0"/>
                        </a:rPr>
                        <a:t>143/180</a:t>
                      </a:r>
                      <a:endParaRPr lang="en-US" altLang="ja-JP" sz="1100" b="0" i="0" u="none" strike="noStrike" dirty="0">
                        <a:solidFill>
                          <a:srgbClr val="080808"/>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en-US" altLang="ja-JP" sz="1100" b="0" i="0" u="none" strike="noStrike" dirty="0" smtClean="0">
                          <a:solidFill>
                            <a:srgbClr val="080808"/>
                          </a:solidFill>
                          <a:effectLst/>
                          <a:latin typeface="Arial" panose="020B0604020202020204" pitchFamily="34" charset="0"/>
                          <a:cs typeface="Arial" panose="020B0604020202020204" pitchFamily="34" charset="0"/>
                        </a:rPr>
                        <a:t>81/90</a:t>
                      </a:r>
                      <a:endParaRPr lang="en-US" altLang="ja-JP" sz="1100" b="0" i="0" u="none" strike="noStrike" dirty="0">
                        <a:solidFill>
                          <a:srgbClr val="080808"/>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fontAlgn="ctr">
                        <a:lnSpc>
                          <a:spcPct val="110000"/>
                        </a:lnSpc>
                      </a:pPr>
                      <a:endParaRPr lang="en-US" sz="1100" b="0" i="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2B2B2">
                        <a:lumMod val="40000"/>
                        <a:lumOff val="60000"/>
                      </a:srgbClr>
                    </a:solidFill>
                  </a:tcPr>
                </a:tc>
                <a:tc hMerge="1" vMerge="1">
                  <a:txBody>
                    <a:bodyPr/>
                    <a:lstStyle/>
                    <a:p>
                      <a:endParaRPr lang="en-GB"/>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en-US" altLang="ja-JP" sz="1100" b="0" i="0" u="none" strike="noStrike" dirty="0" smtClean="0">
                          <a:solidFill>
                            <a:srgbClr val="080808"/>
                          </a:solidFill>
                          <a:effectLst/>
                          <a:latin typeface="Arial" panose="020B0604020202020204" pitchFamily="34" charset="0"/>
                          <a:cs typeface="Arial" panose="020B0604020202020204" pitchFamily="34" charset="0"/>
                        </a:rPr>
                        <a:t>0.79 </a:t>
                      </a:r>
                      <a:r>
                        <a:rPr lang="en-US" altLang="ja-JP" sz="1100" b="0" i="0" u="none" strike="noStrike" dirty="0">
                          <a:solidFill>
                            <a:srgbClr val="080808"/>
                          </a:solidFill>
                          <a:effectLst/>
                          <a:latin typeface="Arial" panose="020B0604020202020204" pitchFamily="34" charset="0"/>
                          <a:cs typeface="Arial" panose="020B0604020202020204" pitchFamily="34" charset="0"/>
                        </a:rPr>
                        <a:t>(</a:t>
                      </a:r>
                      <a:r>
                        <a:rPr lang="en-US" altLang="ja-JP" sz="1100" b="0" i="0" u="none" strike="noStrike" dirty="0" smtClean="0">
                          <a:solidFill>
                            <a:srgbClr val="080808"/>
                          </a:solidFill>
                          <a:effectLst/>
                          <a:latin typeface="Arial" panose="020B0604020202020204" pitchFamily="34" charset="0"/>
                          <a:cs typeface="Arial" panose="020B0604020202020204" pitchFamily="34" charset="0"/>
                        </a:rPr>
                        <a:t>0.60, 1.04)</a:t>
                      </a:r>
                      <a:endParaRPr lang="en-US" altLang="ja-JP" sz="1100" b="0" i="0" u="none" strike="noStrike" dirty="0">
                        <a:solidFill>
                          <a:srgbClr val="080808"/>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ctr" defTabSz="737464" rtl="0" eaLnBrk="1" fontAlgn="ctr" latinLnBrk="0" hangingPunct="1">
                        <a:lnSpc>
                          <a:spcPct val="110000"/>
                        </a:lnSpc>
                        <a:spcBef>
                          <a:spcPts val="0"/>
                        </a:spcBef>
                        <a:spcAft>
                          <a:spcPts val="0"/>
                        </a:spcAft>
                        <a:buClrTx/>
                        <a:buSzTx/>
                        <a:buFontTx/>
                        <a:buNone/>
                        <a:tabLst/>
                        <a:defRPr/>
                      </a:pPr>
                      <a:r>
                        <a:rPr lang="en-US" altLang="ja-JP" sz="1100" dirty="0" smtClean="0">
                          <a:solidFill>
                            <a:srgbClr val="080808"/>
                          </a:solidFill>
                          <a:latin typeface="Arial" panose="020B0604020202020204" pitchFamily="34" charset="0"/>
                          <a:cs typeface="Arial" panose="020B0604020202020204" pitchFamily="34" charset="0"/>
                        </a:rPr>
                        <a:t>0.1119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8497">
                <a:tc vMerge="1">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fontAlgn="ctr">
                        <a:lnSpc>
                          <a:spcPct val="100000"/>
                        </a:lnSpc>
                      </a:pPr>
                      <a:endParaRPr lang="ja-JP" altLang="en-US" sz="1100" b="0" i="0" u="none" strike="noStrike" dirty="0">
                        <a:solidFill>
                          <a:schemeClr val="tx1"/>
                        </a:solidFill>
                        <a:effectLst/>
                        <a:latin typeface="Arial" panose="020B0604020202020204" pitchFamily="34" charset="0"/>
                        <a:cs typeface="Arial" panose="020B0604020202020204" pitchFamily="34" charset="0"/>
                      </a:endParaRPr>
                    </a:p>
                  </a:txBody>
                  <a:tcPr marL="6695" marR="6695" marT="4489" marB="0" anchor="ctr">
                    <a:lnL w="12700" cap="flat" cmpd="sng" algn="ctr">
                      <a:solidFill>
                        <a:schemeClr val="tx2"/>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DDDC"/>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00000"/>
                        </a:lnSpc>
                      </a:pPr>
                      <a:r>
                        <a:rPr lang="en-US" sz="1100" b="0" i="0" u="none" strike="noStrike" dirty="0" smtClean="0">
                          <a:solidFill>
                            <a:srgbClr val="080808"/>
                          </a:solidFill>
                          <a:effectLst/>
                          <a:latin typeface="Arial" panose="020B0604020202020204" pitchFamily="34" charset="0"/>
                          <a:cs typeface="Arial" panose="020B0604020202020204" pitchFamily="34" charset="0"/>
                        </a:rPr>
                        <a:t>B</a:t>
                      </a:r>
                      <a:endParaRPr lang="en-US" sz="1100" b="0" i="0" u="none" strike="noStrike" dirty="0">
                        <a:solidFill>
                          <a:srgbClr val="080808"/>
                        </a:solidFill>
                        <a:effectLst/>
                        <a:latin typeface="Arial" panose="020B0604020202020204" pitchFamily="34" charset="0"/>
                        <a:cs typeface="Arial" panose="020B0604020202020204" pitchFamily="34" charset="0"/>
                      </a:endParaRPr>
                    </a:p>
                  </a:txBody>
                  <a:tcPr marL="6695" marR="6695" marT="44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en-US" altLang="ja-JP" sz="1100" b="0" i="0" u="none" strike="noStrike" dirty="0" smtClean="0">
                          <a:solidFill>
                            <a:srgbClr val="080808"/>
                          </a:solidFill>
                          <a:effectLst/>
                          <a:latin typeface="Arial" panose="020B0604020202020204" pitchFamily="34" charset="0"/>
                          <a:cs typeface="Arial" panose="020B0604020202020204" pitchFamily="34" charset="0"/>
                        </a:rPr>
                        <a:t>40/42</a:t>
                      </a:r>
                      <a:endParaRPr lang="en-US" altLang="ja-JP" sz="1100" b="0" i="0" u="none" strike="noStrike" dirty="0">
                        <a:solidFill>
                          <a:srgbClr val="080808"/>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en-US" altLang="ja-JP" sz="1100" b="0" i="0" u="none" strike="noStrike" dirty="0" smtClean="0">
                          <a:solidFill>
                            <a:srgbClr val="080808"/>
                          </a:solidFill>
                          <a:effectLst/>
                          <a:latin typeface="Arial" panose="020B0604020202020204" pitchFamily="34" charset="0"/>
                          <a:cs typeface="Arial" panose="020B0604020202020204" pitchFamily="34" charset="0"/>
                        </a:rPr>
                        <a:t>19/21</a:t>
                      </a:r>
                      <a:endParaRPr lang="en-US" altLang="ja-JP" sz="1100" b="0" i="0" u="none" strike="noStrike" dirty="0">
                        <a:solidFill>
                          <a:srgbClr val="080808"/>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fontAlgn="ctr">
                        <a:lnSpc>
                          <a:spcPct val="110000"/>
                        </a:lnSpc>
                      </a:pPr>
                      <a:endParaRPr lang="en-US" sz="1100" b="0" i="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2B2B2">
                        <a:lumMod val="40000"/>
                        <a:lumOff val="60000"/>
                      </a:srgbClr>
                    </a:solidFill>
                  </a:tcPr>
                </a:tc>
                <a:tc hMerge="1" vMerge="1">
                  <a:txBody>
                    <a:bodyPr/>
                    <a:lstStyle/>
                    <a:p>
                      <a:endParaRPr lang="en-GB"/>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r>
                        <a:rPr lang="en-US" altLang="ja-JP" sz="1100" b="0" i="0" u="none" strike="noStrike" dirty="0" smtClean="0">
                          <a:solidFill>
                            <a:srgbClr val="080808"/>
                          </a:solidFill>
                          <a:effectLst/>
                          <a:latin typeface="Arial" panose="020B0604020202020204" pitchFamily="34" charset="0"/>
                          <a:cs typeface="Arial" panose="020B0604020202020204" pitchFamily="34" charset="0"/>
                        </a:rPr>
                        <a:t>1.19 </a:t>
                      </a:r>
                      <a:r>
                        <a:rPr lang="en-US" altLang="ja-JP" sz="1100" b="0" i="0" u="none" strike="noStrike" dirty="0">
                          <a:solidFill>
                            <a:srgbClr val="080808"/>
                          </a:solidFill>
                          <a:effectLst/>
                          <a:latin typeface="Arial" panose="020B0604020202020204" pitchFamily="34" charset="0"/>
                          <a:cs typeface="Arial" panose="020B0604020202020204" pitchFamily="34" charset="0"/>
                        </a:rPr>
                        <a:t>(</a:t>
                      </a:r>
                      <a:r>
                        <a:rPr lang="en-US" altLang="ja-JP" sz="1100" b="0" i="0" u="none" strike="noStrike" dirty="0" smtClean="0">
                          <a:solidFill>
                            <a:srgbClr val="080808"/>
                          </a:solidFill>
                          <a:effectLst/>
                          <a:latin typeface="Arial" panose="020B0604020202020204" pitchFamily="34" charset="0"/>
                          <a:cs typeface="Arial" panose="020B0604020202020204" pitchFamily="34" charset="0"/>
                        </a:rPr>
                        <a:t>0.68, 2.09)</a:t>
                      </a:r>
                      <a:endParaRPr lang="en-US" altLang="ja-JP" sz="1100" b="0" i="0" u="none" strike="noStrike" dirty="0">
                        <a:solidFill>
                          <a:srgbClr val="080808"/>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fontAlgn="ctr">
                        <a:lnSpc>
                          <a:spcPct val="110000"/>
                        </a:lnSpc>
                      </a:pPr>
                      <a:endParaRPr lang="ja-JP" altLang="en-US" sz="1100" b="0" i="0" u="none" strike="noStrike" dirty="0">
                        <a:solidFill>
                          <a:srgbClr val="080808"/>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74" name="Straight Connector 73"/>
          <p:cNvCxnSpPr/>
          <p:nvPr/>
        </p:nvCxnSpPr>
        <p:spPr>
          <a:xfrm>
            <a:off x="3954435" y="4165910"/>
            <a:ext cx="268350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190531" y="4165910"/>
            <a:ext cx="0" cy="7239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244660" y="4165910"/>
            <a:ext cx="0" cy="7239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419131" y="3388172"/>
            <a:ext cx="105465" cy="105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2" name="Rectangle 81"/>
          <p:cNvSpPr/>
          <p:nvPr/>
        </p:nvSpPr>
        <p:spPr>
          <a:xfrm>
            <a:off x="4538663" y="3568807"/>
            <a:ext cx="95249" cy="105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3" name="Rectangle 82"/>
          <p:cNvSpPr/>
          <p:nvPr/>
        </p:nvSpPr>
        <p:spPr>
          <a:xfrm>
            <a:off x="4557713" y="3735155"/>
            <a:ext cx="95249" cy="105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4" name="Rectangle 83"/>
          <p:cNvSpPr/>
          <p:nvPr/>
        </p:nvSpPr>
        <p:spPr>
          <a:xfrm>
            <a:off x="4926806" y="3927682"/>
            <a:ext cx="97975" cy="105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5" name="TextBox 84"/>
          <p:cNvSpPr txBox="1"/>
          <p:nvPr/>
        </p:nvSpPr>
        <p:spPr>
          <a:xfrm>
            <a:off x="3991295" y="4249969"/>
            <a:ext cx="397866" cy="276999"/>
          </a:xfrm>
          <a:prstGeom prst="rect">
            <a:avLst/>
          </a:prstGeom>
          <a:noFill/>
        </p:spPr>
        <p:txBody>
          <a:bodyPr wrap="none" rtlCol="0">
            <a:spAutoFit/>
          </a:bodyPr>
          <a:lstStyle/>
          <a:p>
            <a:pPr algn="ctr"/>
            <a:r>
              <a:rPr lang="en-GB" sz="1200" dirty="0" smtClean="0">
                <a:solidFill>
                  <a:srgbClr val="4D4D4D"/>
                </a:solidFill>
              </a:rPr>
              <a:t>0.5</a:t>
            </a:r>
            <a:endParaRPr lang="en-GB" sz="1200" dirty="0">
              <a:solidFill>
                <a:srgbClr val="4D4D4D"/>
              </a:solidFill>
            </a:endParaRPr>
          </a:p>
        </p:txBody>
      </p:sp>
      <p:sp>
        <p:nvSpPr>
          <p:cNvPr id="86" name="TextBox 85"/>
          <p:cNvSpPr txBox="1"/>
          <p:nvPr/>
        </p:nvSpPr>
        <p:spPr>
          <a:xfrm>
            <a:off x="4674483" y="4249969"/>
            <a:ext cx="269625" cy="276999"/>
          </a:xfrm>
          <a:prstGeom prst="rect">
            <a:avLst/>
          </a:prstGeom>
          <a:noFill/>
        </p:spPr>
        <p:txBody>
          <a:bodyPr wrap="none" rtlCol="0">
            <a:spAutoFit/>
          </a:bodyPr>
          <a:lstStyle/>
          <a:p>
            <a:pPr algn="ctr"/>
            <a:r>
              <a:rPr lang="en-GB" sz="1200" dirty="0" smtClean="0">
                <a:solidFill>
                  <a:srgbClr val="4D4D4D"/>
                </a:solidFill>
              </a:rPr>
              <a:t>1</a:t>
            </a:r>
            <a:endParaRPr lang="en-GB" sz="1200" dirty="0">
              <a:solidFill>
                <a:srgbClr val="4D4D4D"/>
              </a:solidFill>
            </a:endParaRPr>
          </a:p>
        </p:txBody>
      </p:sp>
      <p:sp>
        <p:nvSpPr>
          <p:cNvPr id="87" name="TextBox 86"/>
          <p:cNvSpPr txBox="1"/>
          <p:nvPr/>
        </p:nvSpPr>
        <p:spPr>
          <a:xfrm>
            <a:off x="6109847" y="4249969"/>
            <a:ext cx="269625" cy="276999"/>
          </a:xfrm>
          <a:prstGeom prst="rect">
            <a:avLst/>
          </a:prstGeom>
          <a:noFill/>
        </p:spPr>
        <p:txBody>
          <a:bodyPr wrap="none" rtlCol="0">
            <a:spAutoFit/>
          </a:bodyPr>
          <a:lstStyle/>
          <a:p>
            <a:pPr algn="ctr"/>
            <a:r>
              <a:rPr lang="en-GB" sz="1200" dirty="0" smtClean="0">
                <a:solidFill>
                  <a:srgbClr val="4D4D4D"/>
                </a:solidFill>
              </a:rPr>
              <a:t>5</a:t>
            </a:r>
            <a:endParaRPr lang="en-GB" sz="1200" dirty="0">
              <a:solidFill>
                <a:srgbClr val="4D4D4D"/>
              </a:solidFill>
            </a:endParaRPr>
          </a:p>
        </p:txBody>
      </p:sp>
      <p:sp>
        <p:nvSpPr>
          <p:cNvPr id="88" name="TextBox 87"/>
          <p:cNvSpPr txBox="1"/>
          <p:nvPr/>
        </p:nvSpPr>
        <p:spPr>
          <a:xfrm>
            <a:off x="4476432" y="4452567"/>
            <a:ext cx="1669048" cy="276999"/>
          </a:xfrm>
          <a:prstGeom prst="rect">
            <a:avLst/>
          </a:prstGeom>
          <a:noFill/>
        </p:spPr>
        <p:txBody>
          <a:bodyPr wrap="none" rtlCol="0">
            <a:spAutoFit/>
          </a:bodyPr>
          <a:lstStyle/>
          <a:p>
            <a:pPr algn="ctr"/>
            <a:r>
              <a:rPr lang="en-GB" sz="1200" dirty="0" smtClean="0">
                <a:solidFill>
                  <a:srgbClr val="4D4D4D"/>
                </a:solidFill>
              </a:rPr>
              <a:t>Hazard ratio (95%CI)</a:t>
            </a:r>
            <a:endParaRPr lang="en-GB" sz="1200" dirty="0">
              <a:solidFill>
                <a:srgbClr val="4D4D4D"/>
              </a:solidFill>
            </a:endParaRPr>
          </a:p>
        </p:txBody>
      </p:sp>
      <p:cxnSp>
        <p:nvCxnSpPr>
          <p:cNvPr id="89" name="Straight Connector 88"/>
          <p:cNvCxnSpPr/>
          <p:nvPr/>
        </p:nvCxnSpPr>
        <p:spPr>
          <a:xfrm>
            <a:off x="344224" y="3316242"/>
            <a:ext cx="84096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40249" y="2912415"/>
            <a:ext cx="0" cy="1189337"/>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37467" y="4104207"/>
            <a:ext cx="84096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37467" y="2919890"/>
            <a:ext cx="84096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759388" y="2918734"/>
            <a:ext cx="0" cy="1189337"/>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808547" y="3074144"/>
            <a:ext cx="0" cy="116416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482116" y="3440904"/>
            <a:ext cx="20421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370197" y="3621539"/>
            <a:ext cx="4383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370197" y="3787887"/>
            <a:ext cx="49469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481096" y="3980414"/>
            <a:ext cx="102207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3955485" y="3249248"/>
            <a:ext cx="2739603" cy="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 Placeholder 4"/>
          <p:cNvSpPr>
            <a:spLocks noGrp="1"/>
          </p:cNvSpPr>
          <p:nvPr>
            <p:ph type="body" sz="quarter" idx="11"/>
          </p:nvPr>
        </p:nvSpPr>
        <p:spPr>
          <a:xfrm>
            <a:off x="4860925" y="6096000"/>
            <a:ext cx="4130675" cy="487363"/>
          </a:xfrm>
        </p:spPr>
        <p:txBody>
          <a:bodyPr/>
          <a:lstStyle/>
          <a:p>
            <a:r>
              <a:rPr lang="en-GB" dirty="0" err="1" smtClean="0"/>
              <a:t>Kudo</a:t>
            </a:r>
            <a:r>
              <a:rPr lang="en-GB" dirty="0" smtClean="0"/>
              <a:t> et </a:t>
            </a:r>
            <a:r>
              <a:rPr lang="en-GB" dirty="0"/>
              <a:t>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smtClean="0"/>
              <a:t>abstr</a:t>
            </a:r>
            <a:r>
              <a:rPr lang="en-GB" dirty="0" smtClean="0"/>
              <a:t> 4018</a:t>
            </a:r>
            <a:endParaRPr lang="en-GB" dirty="0"/>
          </a:p>
        </p:txBody>
      </p:sp>
    </p:spTree>
    <p:extLst>
      <p:ext uri="{BB962C8B-B14F-4D97-AF65-F5344CB8AC3E}">
        <p14:creationId xmlns:p14="http://schemas.microsoft.com/office/powerpoint/2010/main" xmlns="" val="96487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4020: Multi-institutional phase II study of high dose, </a:t>
            </a:r>
            <a:r>
              <a:rPr lang="en-GB" sz="1800" dirty="0" err="1"/>
              <a:t>hypofractionated</a:t>
            </a:r>
            <a:r>
              <a:rPr lang="en-GB" sz="1800" dirty="0"/>
              <a:t> proton beam therapy (HF-PBT) for unresectable primary liver cancers: Long term outcomes in patients (</a:t>
            </a:r>
            <a:r>
              <a:rPr lang="en-GB" sz="1800" dirty="0" err="1"/>
              <a:t>pts</a:t>
            </a:r>
            <a:r>
              <a:rPr lang="en-GB" sz="1800" dirty="0"/>
              <a:t>) with intrahepatic cholangiocarcinoma (ICC</a:t>
            </a:r>
            <a:r>
              <a:rPr lang="en-GB" sz="1800" dirty="0" smtClean="0"/>
              <a:t>) – Hong TS,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Objective</a:t>
            </a:r>
          </a:p>
          <a:p>
            <a:r>
              <a:rPr lang="en-GB" dirty="0" smtClean="0"/>
              <a:t>To assess long-term survival outcomes with high-dose proton beam therapy in patients with unresectable ICC</a:t>
            </a:r>
          </a:p>
          <a:p>
            <a:endParaRPr lang="en-GB" dirty="0"/>
          </a:p>
          <a:p>
            <a:pPr marL="0" indent="0">
              <a:buNone/>
            </a:pPr>
            <a:endParaRPr lang="en-GB" dirty="0" smtClean="0"/>
          </a:p>
          <a:p>
            <a:endParaRPr lang="en-GB" dirty="0"/>
          </a:p>
        </p:txBody>
      </p:sp>
      <p:sp>
        <p:nvSpPr>
          <p:cNvPr id="4" name="Text Placeholder 3"/>
          <p:cNvSpPr>
            <a:spLocks noGrp="1"/>
          </p:cNvSpPr>
          <p:nvPr>
            <p:ph type="body" sz="quarter" idx="10"/>
          </p:nvPr>
        </p:nvSpPr>
        <p:spPr/>
        <p:txBody>
          <a:bodyPr/>
          <a:lstStyle/>
          <a:p>
            <a:r>
              <a:rPr lang="en-GB" dirty="0" smtClean="0"/>
              <a:t>*Peripheral 67.5 </a:t>
            </a:r>
            <a:r>
              <a:rPr lang="en-GB" dirty="0" err="1" smtClean="0"/>
              <a:t>Gy</a:t>
            </a:r>
            <a:r>
              <a:rPr lang="en-GB" dirty="0" smtClean="0"/>
              <a:t>, central (≤2 cm </a:t>
            </a:r>
            <a:r>
              <a:rPr lang="en-GB" dirty="0" err="1" smtClean="0"/>
              <a:t>porta</a:t>
            </a:r>
            <a:r>
              <a:rPr lang="en-GB" dirty="0" smtClean="0"/>
              <a:t> </a:t>
            </a:r>
            <a:r>
              <a:rPr lang="en-GB" dirty="0" err="1" smtClean="0"/>
              <a:t>hepatis</a:t>
            </a:r>
            <a:r>
              <a:rPr lang="en-GB" dirty="0" smtClean="0"/>
              <a:t>) 58 </a:t>
            </a:r>
            <a:r>
              <a:rPr lang="en-GB" dirty="0" err="1" smtClean="0"/>
              <a:t>Gy</a:t>
            </a:r>
            <a:r>
              <a:rPr lang="en-GB" dirty="0" smtClean="0"/>
              <a:t>, dose de-escalated based on </a:t>
            </a:r>
            <a:r>
              <a:rPr lang="en-GB" dirty="0" err="1" smtClean="0"/>
              <a:t>Veff</a:t>
            </a:r>
            <a:r>
              <a:rPr lang="en-GB" dirty="0" smtClean="0"/>
              <a:t> of uninvolved liver </a:t>
            </a:r>
            <a:endParaRPr lang="en-GB" dirty="0"/>
          </a:p>
        </p:txBody>
      </p:sp>
      <p:sp>
        <p:nvSpPr>
          <p:cNvPr id="5" name="Text Placeholder 4"/>
          <p:cNvSpPr>
            <a:spLocks noGrp="1"/>
          </p:cNvSpPr>
          <p:nvPr>
            <p:ph type="body" sz="quarter" idx="11"/>
          </p:nvPr>
        </p:nvSpPr>
        <p:spPr>
          <a:xfrm>
            <a:off x="4860925" y="6096000"/>
            <a:ext cx="4130675" cy="487363"/>
          </a:xfrm>
        </p:spPr>
        <p:txBody>
          <a:bodyPr/>
          <a:lstStyle/>
          <a:p>
            <a:r>
              <a:rPr lang="en-GB" dirty="0" smtClean="0"/>
              <a:t>Hong et </a:t>
            </a:r>
            <a:r>
              <a:rPr lang="en-GB" dirty="0"/>
              <a:t>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smtClean="0"/>
              <a:t>abstr</a:t>
            </a:r>
            <a:r>
              <a:rPr lang="en-GB" dirty="0" smtClean="0"/>
              <a:t> 4020</a:t>
            </a:r>
            <a:endParaRPr lang="en-GB" dirty="0"/>
          </a:p>
        </p:txBody>
      </p:sp>
      <p:sp>
        <p:nvSpPr>
          <p:cNvPr id="9" name="AutoShape 12"/>
          <p:cNvSpPr>
            <a:spLocks noChangeArrowheads="1"/>
          </p:cNvSpPr>
          <p:nvPr/>
        </p:nvSpPr>
        <p:spPr bwMode="auto">
          <a:xfrm>
            <a:off x="4870802" y="3271627"/>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latin typeface="Arial"/>
                <a:ea typeface="SimSun" pitchFamily="2" charset="-122"/>
                <a:cs typeface="Arial"/>
              </a:rPr>
              <a:t>High-dose proton beam therapy </a:t>
            </a:r>
            <a:br>
              <a:rPr lang="en-GB" altLang="zh-CN" dirty="0" smtClean="0">
                <a:solidFill>
                  <a:srgbClr val="FFFFFF"/>
                </a:solidFill>
                <a:latin typeface="Arial"/>
                <a:ea typeface="SimSun" pitchFamily="2" charset="-122"/>
                <a:cs typeface="Arial"/>
              </a:rPr>
            </a:br>
            <a:r>
              <a:rPr lang="en-GB" altLang="zh-CN" dirty="0" smtClean="0">
                <a:solidFill>
                  <a:srgbClr val="FFFFFF"/>
                </a:solidFill>
                <a:latin typeface="Arial"/>
                <a:ea typeface="SimSun" pitchFamily="2" charset="-122"/>
                <a:cs typeface="Arial"/>
              </a:rPr>
              <a:t>15 fractions* </a:t>
            </a:r>
            <a:br>
              <a:rPr lang="en-GB" altLang="zh-CN" dirty="0" smtClean="0">
                <a:solidFill>
                  <a:srgbClr val="FFFFFF"/>
                </a:solidFill>
                <a:latin typeface="Arial"/>
                <a:ea typeface="SimSun" pitchFamily="2" charset="-122"/>
                <a:cs typeface="Arial"/>
              </a:rPr>
            </a:br>
            <a:r>
              <a:rPr lang="en-GB" altLang="zh-CN" dirty="0" smtClean="0">
                <a:solidFill>
                  <a:srgbClr val="FFFFFF"/>
                </a:solidFill>
                <a:latin typeface="Arial"/>
                <a:ea typeface="SimSun" pitchFamily="2" charset="-122"/>
                <a:cs typeface="Arial"/>
              </a:rPr>
              <a:t>(n=39)</a:t>
            </a:r>
            <a:endParaRPr lang="en-GB" altLang="zh-CN" dirty="0">
              <a:solidFill>
                <a:srgbClr val="FFFFFF"/>
              </a:solidFill>
              <a:latin typeface="Arial"/>
              <a:ea typeface="SimSun" pitchFamily="2" charset="-122"/>
              <a:cs typeface="Arial"/>
            </a:endParaRPr>
          </a:p>
        </p:txBody>
      </p:sp>
      <p:cxnSp>
        <p:nvCxnSpPr>
          <p:cNvPr id="10" name="AutoShape 19"/>
          <p:cNvCxnSpPr>
            <a:cxnSpLocks noChangeShapeType="1"/>
          </p:cNvCxnSpPr>
          <p:nvPr/>
        </p:nvCxnSpPr>
        <p:spPr bwMode="auto">
          <a:xfrm>
            <a:off x="3937375" y="3855827"/>
            <a:ext cx="933427"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9" idx="3"/>
          </p:cNvCxnSpPr>
          <p:nvPr/>
        </p:nvCxnSpPr>
        <p:spPr bwMode="auto">
          <a:xfrm>
            <a:off x="7431969" y="3855827"/>
            <a:ext cx="680866" cy="1"/>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112835" y="3591509"/>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sp>
        <p:nvSpPr>
          <p:cNvPr id="13" name="AutoShape 9"/>
          <p:cNvSpPr>
            <a:spLocks noChangeArrowheads="1"/>
          </p:cNvSpPr>
          <p:nvPr/>
        </p:nvSpPr>
        <p:spPr bwMode="auto">
          <a:xfrm>
            <a:off x="365123" y="2414951"/>
            <a:ext cx="3786403" cy="2887457"/>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043882"/>
                </a:solidFill>
                <a:latin typeface="Arial"/>
                <a:ea typeface="SimSun" pitchFamily="2" charset="-122"/>
                <a:cs typeface="Arial"/>
              </a:rPr>
              <a:t>Key patient inclusion criteria</a:t>
            </a:r>
            <a:endParaRPr lang="en-GB" altLang="zh-CN" dirty="0">
              <a:solidFill>
                <a:srgbClr val="043882"/>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Unresectable ICC</a:t>
            </a: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No cirrhosis or Child-Pugh A/B</a:t>
            </a: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ECOG PS 0–2 </a:t>
            </a: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No </a:t>
            </a:r>
            <a:r>
              <a:rPr lang="en-GB" altLang="zh-CN" dirty="0" err="1" smtClean="0">
                <a:solidFill>
                  <a:srgbClr val="043882"/>
                </a:solidFill>
                <a:latin typeface="Arial"/>
                <a:ea typeface="SimSun" pitchFamily="2" charset="-122"/>
                <a:cs typeface="Arial"/>
              </a:rPr>
              <a:t>extrahepatic</a:t>
            </a:r>
            <a:r>
              <a:rPr lang="en-GB" altLang="zh-CN" dirty="0" smtClean="0">
                <a:solidFill>
                  <a:srgbClr val="043882"/>
                </a:solidFill>
                <a:latin typeface="Arial"/>
                <a:ea typeface="SimSun" pitchFamily="2" charset="-122"/>
                <a:cs typeface="Arial"/>
              </a:rPr>
              <a:t> disease</a:t>
            </a: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No prior RT</a:t>
            </a: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Tumour size ≤12 cm</a:t>
            </a:r>
          </a:p>
          <a:p>
            <a:pPr marL="292100" indent="-292100" defTabSz="892175" eaLnBrk="0" hangingPunct="0">
              <a:spcAft>
                <a:spcPct val="30000"/>
              </a:spcAft>
              <a:buFont typeface="Wingdings" pitchFamily="2" charset="2"/>
              <a:buNone/>
            </a:pPr>
            <a:r>
              <a:rPr lang="en-GB" altLang="zh-CN" dirty="0" smtClean="0">
                <a:solidFill>
                  <a:srgbClr val="043882"/>
                </a:solidFill>
                <a:latin typeface="Arial"/>
                <a:ea typeface="SimSun" pitchFamily="2" charset="-122"/>
                <a:cs typeface="Arial"/>
              </a:rPr>
              <a:t>(n=43)</a:t>
            </a:r>
            <a:endParaRPr lang="en-GB" altLang="zh-CN" dirty="0">
              <a:solidFill>
                <a:srgbClr val="043882"/>
              </a:solidFill>
              <a:latin typeface="Arial"/>
              <a:ea typeface="SimSun" pitchFamily="2" charset="-122"/>
              <a:cs typeface="Arial"/>
            </a:endParaRPr>
          </a:p>
        </p:txBody>
      </p:sp>
    </p:spTree>
    <p:extLst>
      <p:ext uri="{BB962C8B-B14F-4D97-AF65-F5344CB8AC3E}">
        <p14:creationId xmlns:p14="http://schemas.microsoft.com/office/powerpoint/2010/main" xmlns="" val="1018939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4020: Multi-institutional phase II study of high dose, </a:t>
            </a:r>
            <a:r>
              <a:rPr lang="en-GB" sz="1800" dirty="0" err="1"/>
              <a:t>hypofractionated</a:t>
            </a:r>
            <a:r>
              <a:rPr lang="en-GB" sz="1800" dirty="0"/>
              <a:t> proton beam therapy (HF-PBT) for </a:t>
            </a:r>
            <a:r>
              <a:rPr lang="en-GB" sz="1800" dirty="0" err="1"/>
              <a:t>unresectable</a:t>
            </a:r>
            <a:r>
              <a:rPr lang="en-GB" sz="1800" dirty="0"/>
              <a:t> primary liver cancers: Long term outcomes in patients (</a:t>
            </a:r>
            <a:r>
              <a:rPr lang="en-GB" sz="1800" dirty="0" err="1"/>
              <a:t>pts</a:t>
            </a:r>
            <a:r>
              <a:rPr lang="en-GB" sz="1800" dirty="0"/>
              <a:t>) with intrahepatic </a:t>
            </a:r>
            <a:r>
              <a:rPr lang="en-GB" sz="1800" dirty="0" err="1"/>
              <a:t>cholangiocarcinoma</a:t>
            </a:r>
            <a:r>
              <a:rPr lang="en-GB" sz="1800" dirty="0"/>
              <a:t> (ICC) – Hong TS, et al</a:t>
            </a:r>
          </a:p>
        </p:txBody>
      </p:sp>
      <p:sp>
        <p:nvSpPr>
          <p:cNvPr id="3" name="Content Placeholder 2"/>
          <p:cNvSpPr>
            <a:spLocks noGrp="1"/>
          </p:cNvSpPr>
          <p:nvPr>
            <p:ph idx="1"/>
          </p:nvPr>
        </p:nvSpPr>
        <p:spPr/>
        <p:txBody>
          <a:bodyPr/>
          <a:lstStyle/>
          <a:p>
            <a:pPr marL="0" indent="0">
              <a:buNone/>
            </a:pPr>
            <a:r>
              <a:rPr lang="en-GB" b="1" dirty="0" smtClean="0"/>
              <a:t>Key results</a:t>
            </a:r>
          </a:p>
          <a:p>
            <a:r>
              <a:rPr lang="en-GB" dirty="0" smtClean="0"/>
              <a:t>Median follow-up duration among 19 survivors: 13.2 months (range 0.6–50.4 months)</a:t>
            </a:r>
          </a:p>
          <a:p>
            <a:pPr marL="0" indent="0">
              <a:buNone/>
            </a:pP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smtClean="0"/>
          </a:p>
          <a:p>
            <a:endParaRPr lang="en-GB" dirty="0"/>
          </a:p>
          <a:p>
            <a:pPr marL="0" indent="0">
              <a:buNone/>
            </a:pPr>
            <a:endParaRPr lang="en-GB" b="1" dirty="0" smtClean="0"/>
          </a:p>
          <a:p>
            <a:pPr marL="0" indent="0">
              <a:spcBef>
                <a:spcPts val="1200"/>
              </a:spcBef>
              <a:spcAft>
                <a:spcPts val="200"/>
              </a:spcAft>
              <a:buNone/>
            </a:pPr>
            <a:r>
              <a:rPr lang="en-GB" b="1" dirty="0" smtClean="0"/>
              <a:t>Conclusion</a:t>
            </a:r>
            <a:endParaRPr lang="en-GB" b="1" dirty="0"/>
          </a:p>
          <a:p>
            <a:pPr>
              <a:spcAft>
                <a:spcPts val="200"/>
              </a:spcAft>
            </a:pPr>
            <a:r>
              <a:rPr lang="en-GB" b="1" dirty="0" smtClean="0"/>
              <a:t>High-dose protein beam therapy </a:t>
            </a:r>
            <a:r>
              <a:rPr lang="en-GB" b="1" dirty="0"/>
              <a:t>for </a:t>
            </a:r>
            <a:r>
              <a:rPr lang="en-GB" b="1" dirty="0" smtClean="0"/>
              <a:t>patients with unresectable ICC resulted </a:t>
            </a:r>
            <a:r>
              <a:rPr lang="en-GB" b="1" dirty="0"/>
              <a:t>in high </a:t>
            </a:r>
            <a:r>
              <a:rPr lang="en-GB" b="1" dirty="0" smtClean="0"/>
              <a:t>rates of local control </a:t>
            </a:r>
            <a:r>
              <a:rPr lang="en-GB" b="1" dirty="0"/>
              <a:t>and </a:t>
            </a:r>
            <a:r>
              <a:rPr lang="en-GB" b="1" dirty="0" smtClean="0"/>
              <a:t>OS</a:t>
            </a:r>
          </a:p>
          <a:p>
            <a:pPr>
              <a:spcAft>
                <a:spcPts val="200"/>
              </a:spcAft>
            </a:pPr>
            <a:r>
              <a:rPr lang="en-GB" b="1" dirty="0" smtClean="0"/>
              <a:t>These </a:t>
            </a:r>
            <a:r>
              <a:rPr lang="en-GB" b="1" dirty="0"/>
              <a:t>data forms the basis for the ongoing NRG GI-001 study</a:t>
            </a:r>
          </a:p>
        </p:txBody>
      </p:sp>
      <p:graphicFrame>
        <p:nvGraphicFramePr>
          <p:cNvPr id="7" name="Group 88"/>
          <p:cNvGraphicFramePr>
            <a:graphicFrameLocks noGrp="1"/>
          </p:cNvGraphicFramePr>
          <p:nvPr>
            <p:extLst>
              <p:ext uri="{D42A27DB-BD31-4B8C-83A1-F6EECF244321}">
                <p14:modId xmlns:p14="http://schemas.microsoft.com/office/powerpoint/2010/main" xmlns="" val="1616444384"/>
              </p:ext>
            </p:extLst>
          </p:nvPr>
        </p:nvGraphicFramePr>
        <p:xfrm>
          <a:off x="577652" y="1943125"/>
          <a:ext cx="8018535" cy="1219200"/>
        </p:xfrm>
        <a:graphic>
          <a:graphicData uri="http://schemas.openxmlformats.org/drawingml/2006/table">
            <a:tbl>
              <a:tblPr firstRow="1" bandRow="1">
                <a:tableStyleId>{69012ECD-51FC-41F1-AA8D-1B2483CD663E}</a:tableStyleId>
              </a:tblPr>
              <a:tblGrid>
                <a:gridCol w="2116893"/>
                <a:gridCol w="2950821"/>
                <a:gridCol w="2950821"/>
              </a:tblGrid>
              <a:tr h="2370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1-year,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2-year,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77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Local control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70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70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xmlns="" val="991348885"/>
              </p:ext>
            </p:extLst>
          </p:nvPr>
        </p:nvGraphicFramePr>
        <p:xfrm>
          <a:off x="577652" y="3246859"/>
          <a:ext cx="4896544" cy="1828800"/>
        </p:xfrm>
        <a:graphic>
          <a:graphicData uri="http://schemas.openxmlformats.org/drawingml/2006/table">
            <a:tbl>
              <a:tblPr firstRow="1" bandRow="1">
                <a:tableStyleId>{69012ECD-51FC-41F1-AA8D-1B2483CD663E}</a:tableStyleId>
              </a:tblPr>
              <a:tblGrid>
                <a:gridCol w="2698204"/>
                <a:gridCol w="2198340"/>
              </a:tblGrid>
              <a:tr h="2031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PFS status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31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Local only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31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Local + haematogenous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31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Haematogenous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48.7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31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Death, no progression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31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Alive, no progression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
        <p:nvSpPr>
          <p:cNvPr id="8" name="Text Placeholder 4"/>
          <p:cNvSpPr>
            <a:spLocks noGrp="1"/>
          </p:cNvSpPr>
          <p:nvPr>
            <p:ph type="body" sz="quarter" idx="11"/>
          </p:nvPr>
        </p:nvSpPr>
        <p:spPr>
          <a:xfrm>
            <a:off x="4860925" y="6096000"/>
            <a:ext cx="4130675" cy="487363"/>
          </a:xfrm>
        </p:spPr>
        <p:txBody>
          <a:bodyPr/>
          <a:lstStyle/>
          <a:p>
            <a:r>
              <a:rPr lang="en-GB" dirty="0" smtClean="0"/>
              <a:t>Hong et </a:t>
            </a:r>
            <a:r>
              <a:rPr lang="en-GB" dirty="0"/>
              <a:t>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smtClean="0"/>
              <a:t>abstr</a:t>
            </a:r>
            <a:r>
              <a:rPr lang="en-GB" dirty="0" smtClean="0"/>
              <a:t> 4020</a:t>
            </a:r>
            <a:endParaRPr lang="en-GB" dirty="0"/>
          </a:p>
        </p:txBody>
      </p:sp>
    </p:spTree>
    <p:extLst>
      <p:ext uri="{BB962C8B-B14F-4D97-AF65-F5344CB8AC3E}">
        <p14:creationId xmlns:p14="http://schemas.microsoft.com/office/powerpoint/2010/main" xmlns="" val="1300595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016758"/>
          </a:xfrm>
          <a:prstGeom prst="rect">
            <a:avLst/>
          </a:prstGeom>
          <a:noFill/>
        </p:spPr>
        <p:txBody>
          <a:bodyPr wrap="square" lIns="0" rtlCol="0">
            <a:spAutoFit/>
          </a:bodyPr>
          <a:lstStyle/>
          <a:p>
            <a:pPr>
              <a:buClr>
                <a:srgbClr val="043882"/>
              </a:buClr>
            </a:pPr>
            <a:r>
              <a:rPr lang="en-GB" sz="1600" b="1" dirty="0" smtClean="0">
                <a:solidFill>
                  <a:srgbClr val="4D4D4D"/>
                </a:solidFill>
              </a:rPr>
              <a:t>Discussion of abstract 4018</a:t>
            </a:r>
          </a:p>
          <a:p>
            <a:pPr marL="285750" indent="-285750">
              <a:buClr>
                <a:srgbClr val="043882"/>
              </a:buClr>
              <a:buFont typeface="Arial" panose="020B0604020202020204" pitchFamily="34" charset="0"/>
              <a:buChar char="•"/>
            </a:pPr>
            <a:r>
              <a:rPr lang="en-GB" sz="1600" i="1" dirty="0" smtClean="0">
                <a:solidFill>
                  <a:srgbClr val="4D4D4D"/>
                </a:solidFill>
              </a:rPr>
              <a:t>Why were PFS and RR improved but not OS (primary endpoint)?</a:t>
            </a:r>
          </a:p>
          <a:p>
            <a:pPr marL="531813" lvl="1" indent="-258763">
              <a:buClr>
                <a:srgbClr val="043882"/>
              </a:buClr>
              <a:buFont typeface="Arial" panose="020B0604020202020204" pitchFamily="34" charset="0"/>
              <a:buChar char="–"/>
            </a:pPr>
            <a:r>
              <a:rPr lang="en-GB" sz="1600" dirty="0" smtClean="0">
                <a:solidFill>
                  <a:srgbClr val="4D4D4D"/>
                </a:solidFill>
              </a:rPr>
              <a:t>It is difficult </a:t>
            </a:r>
            <a:r>
              <a:rPr lang="en-GB" sz="1600" dirty="0">
                <a:solidFill>
                  <a:srgbClr val="4D4D4D"/>
                </a:solidFill>
              </a:rPr>
              <a:t>to blind drugs with characteristic symptomatic </a:t>
            </a:r>
            <a:r>
              <a:rPr lang="en-GB" sz="1600" dirty="0" smtClean="0">
                <a:solidFill>
                  <a:srgbClr val="4D4D4D"/>
                </a:solidFill>
              </a:rPr>
              <a:t>toxicity (e.g. diarrhoea) and a lack of true blinding can influence local assessments</a:t>
            </a:r>
            <a:endParaRPr lang="en-GB" sz="1600" dirty="0">
              <a:solidFill>
                <a:srgbClr val="4D4D4D"/>
              </a:solidFill>
            </a:endParaRPr>
          </a:p>
          <a:p>
            <a:pPr marL="531813" lvl="1" indent="-258763">
              <a:buClr>
                <a:srgbClr val="043882"/>
              </a:buClr>
              <a:buFont typeface="Arial" panose="020B0604020202020204" pitchFamily="34" charset="0"/>
              <a:buChar char="–"/>
            </a:pPr>
            <a:r>
              <a:rPr lang="en-GB" sz="1600" dirty="0" smtClean="0">
                <a:solidFill>
                  <a:srgbClr val="4D4D4D"/>
                </a:solidFill>
              </a:rPr>
              <a:t>In the placebo group, the extremely </a:t>
            </a:r>
            <a:r>
              <a:rPr lang="en-GB" sz="1600" dirty="0">
                <a:solidFill>
                  <a:srgbClr val="4D4D4D"/>
                </a:solidFill>
              </a:rPr>
              <a:t>short </a:t>
            </a:r>
            <a:r>
              <a:rPr lang="en-GB" sz="1600" dirty="0" err="1">
                <a:solidFill>
                  <a:srgbClr val="4D4D4D"/>
                </a:solidFill>
              </a:rPr>
              <a:t>mPFS</a:t>
            </a:r>
            <a:r>
              <a:rPr lang="en-GB" sz="1600" dirty="0">
                <a:solidFill>
                  <a:srgbClr val="4D4D4D"/>
                </a:solidFill>
              </a:rPr>
              <a:t> </a:t>
            </a:r>
            <a:r>
              <a:rPr lang="en-GB" sz="1600" dirty="0" smtClean="0">
                <a:solidFill>
                  <a:srgbClr val="4D4D4D"/>
                </a:solidFill>
              </a:rPr>
              <a:t>(1.5 months) was in contrast to the very long </a:t>
            </a:r>
            <a:r>
              <a:rPr lang="en-GB" sz="1600" dirty="0" err="1" smtClean="0">
                <a:solidFill>
                  <a:srgbClr val="4D4D4D"/>
                </a:solidFill>
              </a:rPr>
              <a:t>mOS</a:t>
            </a:r>
            <a:r>
              <a:rPr lang="en-GB" sz="1600" dirty="0" smtClean="0">
                <a:solidFill>
                  <a:srgbClr val="4D4D4D"/>
                </a:solidFill>
              </a:rPr>
              <a:t> (12.1 </a:t>
            </a:r>
            <a:r>
              <a:rPr lang="en-GB" sz="1600" dirty="0">
                <a:solidFill>
                  <a:srgbClr val="4D4D4D"/>
                </a:solidFill>
              </a:rPr>
              <a:t>months</a:t>
            </a:r>
            <a:r>
              <a:rPr lang="en-GB" sz="1600" dirty="0" smtClean="0">
                <a:solidFill>
                  <a:srgbClr val="4D4D4D"/>
                </a:solidFill>
              </a:rPr>
              <a:t>), which may have been owing </a:t>
            </a:r>
            <a:r>
              <a:rPr lang="en-GB" sz="1600" dirty="0">
                <a:solidFill>
                  <a:srgbClr val="4D4D4D"/>
                </a:solidFill>
              </a:rPr>
              <a:t>to local assessment of clinical </a:t>
            </a:r>
            <a:r>
              <a:rPr lang="en-GB" sz="1600" dirty="0" smtClean="0">
                <a:solidFill>
                  <a:srgbClr val="4D4D4D"/>
                </a:solidFill>
              </a:rPr>
              <a:t>progression; potentially due to an awareness of placebo allocation</a:t>
            </a:r>
            <a:endParaRPr lang="en-GB" sz="1600" dirty="0">
              <a:solidFill>
                <a:srgbClr val="4D4D4D"/>
              </a:solidFill>
            </a:endParaRPr>
          </a:p>
          <a:p>
            <a:pPr marL="285750" indent="-285750">
              <a:buClr>
                <a:srgbClr val="043882"/>
              </a:buClr>
              <a:buFont typeface="Arial" panose="020B0604020202020204" pitchFamily="34" charset="0"/>
              <a:buChar char="•"/>
            </a:pPr>
            <a:r>
              <a:rPr lang="en-GB" sz="1600" i="1" dirty="0" smtClean="0">
                <a:solidFill>
                  <a:srgbClr val="4D4D4D"/>
                </a:solidFill>
              </a:rPr>
              <a:t>Why did second-line placebo OS outcome exceed expectation?</a:t>
            </a:r>
          </a:p>
          <a:p>
            <a:pPr marL="531813" lvl="1" indent="-258763">
              <a:buClr>
                <a:srgbClr val="043882"/>
              </a:buClr>
              <a:buFont typeface="Arial" panose="020B0604020202020204" pitchFamily="34" charset="0"/>
              <a:buChar char="–"/>
            </a:pPr>
            <a:r>
              <a:rPr lang="en-GB" sz="1600" dirty="0">
                <a:solidFill>
                  <a:srgbClr val="4D4D4D"/>
                </a:solidFill>
              </a:rPr>
              <a:t>The drop out of poor prognosis subsets during first-line therapy, leaving better prognosis patients to enter second-line trials</a:t>
            </a:r>
          </a:p>
          <a:p>
            <a:pPr marL="531813" lvl="1" indent="-258763">
              <a:buClr>
                <a:srgbClr val="043882"/>
              </a:buClr>
              <a:buFont typeface="Arial" panose="020B0604020202020204" pitchFamily="34" charset="0"/>
              <a:buChar char="–"/>
            </a:pPr>
            <a:r>
              <a:rPr lang="en-GB" sz="1600" dirty="0">
                <a:solidFill>
                  <a:srgbClr val="4D4D4D"/>
                </a:solidFill>
              </a:rPr>
              <a:t>In addition, the study population was notable for enrichment with clinical features associated with favourable prognosis (intermediate stage ~30%, &lt;20% vascular invasion)</a:t>
            </a:r>
          </a:p>
          <a:p>
            <a:pPr marL="285750" indent="-285750">
              <a:buClr>
                <a:srgbClr val="043882"/>
              </a:buClr>
              <a:buFont typeface="Arial" panose="020B0604020202020204" pitchFamily="34" charset="0"/>
              <a:buChar char="•"/>
            </a:pPr>
            <a:r>
              <a:rPr lang="en-GB" sz="1600" dirty="0" smtClean="0">
                <a:solidFill>
                  <a:srgbClr val="4D4D4D"/>
                </a:solidFill>
              </a:rPr>
              <a:t>The long placebo OS in this study is a reminder that the study population matters</a:t>
            </a:r>
          </a:p>
          <a:p>
            <a:pPr marL="531813" lvl="1" indent="-258763">
              <a:buClr>
                <a:srgbClr val="043882"/>
              </a:buClr>
              <a:buFont typeface="Arial" panose="020B0604020202020204" pitchFamily="34" charset="0"/>
              <a:buChar char="–"/>
            </a:pPr>
            <a:r>
              <a:rPr lang="en-GB" sz="1600" dirty="0">
                <a:solidFill>
                  <a:srgbClr val="4D4D4D"/>
                </a:solidFill>
              </a:rPr>
              <a:t>Future second-line studies should be conducted in carefully defined, similar populations</a:t>
            </a:r>
          </a:p>
          <a:p>
            <a:pPr>
              <a:buClr>
                <a:srgbClr val="043882"/>
              </a:buClr>
            </a:pPr>
            <a:r>
              <a:rPr lang="en-GB" sz="1600" b="1" dirty="0" smtClean="0">
                <a:solidFill>
                  <a:srgbClr val="4D4D4D"/>
                </a:solidFill>
              </a:rPr>
              <a:t>Conclusion</a:t>
            </a:r>
            <a:endParaRPr lang="en-GB" sz="1600" b="1" dirty="0">
              <a:solidFill>
                <a:srgbClr val="4D4D4D"/>
              </a:solidFill>
            </a:endParaRPr>
          </a:p>
          <a:p>
            <a:pPr marL="285750" indent="-285750">
              <a:buClr>
                <a:srgbClr val="043882"/>
              </a:buClr>
              <a:buFont typeface="Arial" panose="020B0604020202020204" pitchFamily="34" charset="0"/>
              <a:buChar char="•"/>
            </a:pPr>
            <a:r>
              <a:rPr lang="en-GB" sz="1600" b="1" dirty="0">
                <a:solidFill>
                  <a:srgbClr val="4D4D4D"/>
                </a:solidFill>
              </a:rPr>
              <a:t>S-1 did not improve </a:t>
            </a:r>
            <a:r>
              <a:rPr lang="en-GB" sz="1600" b="1" dirty="0" smtClean="0">
                <a:solidFill>
                  <a:srgbClr val="4D4D4D"/>
                </a:solidFill>
              </a:rPr>
              <a:t>OS, </a:t>
            </a:r>
            <a:r>
              <a:rPr lang="en-GB" sz="1600" b="1" dirty="0">
                <a:solidFill>
                  <a:srgbClr val="4D4D4D"/>
                </a:solidFill>
              </a:rPr>
              <a:t>but provides an important benchmark for contemporary </a:t>
            </a:r>
            <a:r>
              <a:rPr lang="en-GB" sz="1600" b="1" dirty="0" smtClean="0">
                <a:solidFill>
                  <a:srgbClr val="4D4D4D"/>
                </a:solidFill>
              </a:rPr>
              <a:t>second-line </a:t>
            </a:r>
            <a:r>
              <a:rPr lang="en-GB" sz="1600" b="1" dirty="0">
                <a:solidFill>
                  <a:srgbClr val="4D4D4D"/>
                </a:solidFill>
              </a:rPr>
              <a:t>HCC outcomes in a Japanese cohort</a:t>
            </a:r>
          </a:p>
          <a:p>
            <a:pPr marL="742950" lvl="1" indent="-285750">
              <a:buClr>
                <a:srgbClr val="043882"/>
              </a:buClr>
              <a:buFont typeface="Arial" panose="020B0604020202020204" pitchFamily="34" charset="0"/>
              <a:buChar char="•"/>
            </a:pPr>
            <a:endParaRPr lang="en-GB" sz="1600" dirty="0">
              <a:solidFill>
                <a:srgbClr val="4D4D4D"/>
              </a:solidFill>
            </a:endParaRPr>
          </a:p>
        </p:txBody>
      </p:sp>
      <p:sp>
        <p:nvSpPr>
          <p:cNvPr id="6" name="Title 5"/>
          <p:cNvSpPr>
            <a:spLocks noGrp="1"/>
          </p:cNvSpPr>
          <p:nvPr>
            <p:ph type="title"/>
          </p:nvPr>
        </p:nvSpPr>
        <p:spPr/>
        <p:txBody>
          <a:bodyPr/>
          <a:lstStyle/>
          <a:p>
            <a:r>
              <a:rPr lang="en-GB" sz="1800" dirty="0" err="1" smtClean="0"/>
              <a:t>Hepatobiliary</a:t>
            </a:r>
            <a:r>
              <a:rPr lang="en-GB" sz="1800" dirty="0" smtClean="0"/>
              <a:t> cancers</a:t>
            </a:r>
            <a:r>
              <a:rPr lang="en-GB" sz="1800" dirty="0"/>
              <a:t>: Looking </a:t>
            </a:r>
            <a:r>
              <a:rPr lang="en-GB" sz="1800" dirty="0" smtClean="0"/>
              <a:t>through </a:t>
            </a:r>
            <a:r>
              <a:rPr lang="en-GB" sz="1800" dirty="0"/>
              <a:t>the </a:t>
            </a:r>
            <a:r>
              <a:rPr lang="en-GB" sz="1800" dirty="0" smtClean="0"/>
              <a:t>prism </a:t>
            </a:r>
            <a:r>
              <a:rPr lang="en-GB" sz="1800" dirty="0"/>
              <a:t>– </a:t>
            </a:r>
            <a:r>
              <a:rPr lang="en-GB" sz="1800" dirty="0" smtClean="0"/>
              <a:t>Kelley RK</a:t>
            </a:r>
            <a:endParaRPr lang="en-GB" sz="1800" dirty="0"/>
          </a:p>
        </p:txBody>
      </p:sp>
    </p:spTree>
    <p:extLst>
      <p:ext uri="{BB962C8B-B14F-4D97-AF65-F5344CB8AC3E}">
        <p14:creationId xmlns:p14="http://schemas.microsoft.com/office/powerpoint/2010/main" xmlns="" val="3809946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Letter from ESDO</a:t>
            </a:r>
            <a:endParaRPr lang="en-US" dirty="0" smtClean="0"/>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en-GB" sz="1400" b="1" dirty="0" smtClean="0">
                <a:solidFill>
                  <a:schemeClr val="bg2"/>
                </a:solidFill>
              </a:rPr>
              <a:t>DEAR COLLEAGUES</a:t>
            </a:r>
            <a:endParaRPr lang="en-US" sz="1400" b="1" dirty="0" smtClean="0">
              <a:solidFill>
                <a:schemeClr val="bg2"/>
              </a:solidFill>
            </a:endParaRPr>
          </a:p>
          <a:p>
            <a:pPr marL="0" indent="0">
              <a:spcBef>
                <a:spcPts val="0"/>
              </a:spcBef>
              <a:buFontTx/>
              <a:buNone/>
              <a:tabLst>
                <a:tab pos="441325" algn="l"/>
              </a:tabLst>
              <a:defRPr/>
            </a:pPr>
            <a:r>
              <a:rPr lang="en-US" sz="1400" dirty="0" smtClean="0"/>
              <a:t>It is my pleasure to present this ESDO slide set which has been designed to highlight and summarise key findings in digestive cancers from the major congresses in 2015. This slide set specifically focuses on Non-Colorectal Cancer from the American Society of Clinical Oncology Annual Meeting.</a:t>
            </a:r>
          </a:p>
          <a:p>
            <a:pPr marL="0" indent="0">
              <a:buNone/>
              <a:tabLst>
                <a:tab pos="441325" algn="l"/>
              </a:tabLst>
              <a:defRPr/>
            </a:pPr>
            <a:r>
              <a:rPr lang="en-GB" sz="1400" dirty="0" smtClean="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smtClean="0">
                <a:solidFill>
                  <a:schemeClr val="bg1"/>
                </a:solidFill>
              </a:rPr>
              <a:t>.</a:t>
            </a:r>
            <a:endParaRPr lang="en-GB" sz="1400" dirty="0" smtClean="0">
              <a:solidFill>
                <a:srgbClr val="FF0000"/>
              </a:solidFill>
            </a:endParaRPr>
          </a:p>
          <a:p>
            <a:pPr marL="0" indent="0">
              <a:spcBef>
                <a:spcPts val="0"/>
              </a:spcBef>
              <a:spcAft>
                <a:spcPts val="1200"/>
              </a:spcAft>
              <a:buFontTx/>
              <a:buNone/>
              <a:tabLst>
                <a:tab pos="441325" algn="l"/>
              </a:tabLst>
              <a:defRPr/>
            </a:pPr>
            <a:r>
              <a:rPr lang="en-US" sz="1400" dirty="0" smtClean="0"/>
              <a:t>And finally, we are also very grateful to Lilly Oncology for their financial, </a:t>
            </a:r>
            <a:r>
              <a:rPr lang="en-US" sz="1400" dirty="0" err="1" smtClean="0"/>
              <a:t>administerial</a:t>
            </a:r>
            <a:r>
              <a:rPr lang="en-US" sz="1400" dirty="0" smtClean="0"/>
              <a:t> and logistical support in the realisation of this activity.</a:t>
            </a:r>
          </a:p>
          <a:p>
            <a:pPr marL="0" indent="0">
              <a:buNone/>
              <a:tabLst>
                <a:tab pos="441325" algn="l"/>
              </a:tabLst>
              <a:defRPr/>
            </a:pPr>
            <a:r>
              <a:rPr lang="en-US" sz="1400" dirty="0" smtClean="0">
                <a:solidFill>
                  <a:schemeClr val="tx1"/>
                </a:solidFill>
              </a:rPr>
              <a:t>Yours sincerely, </a:t>
            </a:r>
            <a:endParaRPr lang="en-US" sz="1400" dirty="0">
              <a:solidFill>
                <a:schemeClr val="tx1"/>
              </a:solidFill>
            </a:endParaRPr>
          </a:p>
          <a:p>
            <a:pPr marL="0" indent="0">
              <a:buNone/>
              <a:tabLst>
                <a:tab pos="441325" algn="l"/>
              </a:tabLst>
              <a:defRPr/>
            </a:pPr>
            <a:r>
              <a:rPr lang="en-GB" sz="1400" b="1" dirty="0" smtClean="0">
                <a:solidFill>
                  <a:schemeClr val="tx1"/>
                </a:solidFill>
              </a:rPr>
              <a:t>Eric </a:t>
            </a:r>
            <a:r>
              <a:rPr lang="en-GB" sz="1400" b="1" dirty="0">
                <a:solidFill>
                  <a:schemeClr val="tx1"/>
                </a:solidFill>
              </a:rPr>
              <a:t>Van </a:t>
            </a:r>
            <a:r>
              <a:rPr lang="en-GB" sz="1400" b="1" dirty="0" err="1" smtClean="0">
                <a:solidFill>
                  <a:schemeClr val="tx1"/>
                </a:solidFill>
              </a:rPr>
              <a:t>Cutsem</a:t>
            </a:r>
            <a:r>
              <a:rPr lang="en-GB" sz="1400" b="1" dirty="0">
                <a:solidFill>
                  <a:schemeClr val="tx1"/>
                </a:solidFill>
              </a:rPr>
              <a:t/>
            </a:r>
            <a:br>
              <a:rPr lang="en-GB" sz="1400" b="1" dirty="0">
                <a:solidFill>
                  <a:schemeClr val="tx1"/>
                </a:solidFill>
              </a:rPr>
            </a:br>
            <a:r>
              <a:rPr lang="en-GB" sz="1400" b="1" dirty="0" smtClean="0">
                <a:solidFill>
                  <a:schemeClr val="tx1"/>
                </a:solidFill>
              </a:rPr>
              <a:t>Wolff </a:t>
            </a:r>
            <a:r>
              <a:rPr lang="en-GB" sz="1400" b="1" dirty="0" err="1" smtClean="0">
                <a:solidFill>
                  <a:schemeClr val="tx1"/>
                </a:solidFill>
              </a:rPr>
              <a:t>Schmiegel</a:t>
            </a:r>
            <a:r>
              <a:rPr lang="en-GB" sz="1400" b="1" dirty="0">
                <a:solidFill>
                  <a:schemeClr val="tx1"/>
                </a:solidFill>
              </a:rPr>
              <a:t/>
            </a:r>
            <a:br>
              <a:rPr lang="en-GB" sz="1400" b="1" dirty="0">
                <a:solidFill>
                  <a:schemeClr val="tx1"/>
                </a:solidFill>
              </a:rPr>
            </a:br>
            <a:r>
              <a:rPr lang="en-GB" sz="1400" b="1" dirty="0" err="1" smtClean="0">
                <a:solidFill>
                  <a:schemeClr val="tx1"/>
                </a:solidFill>
              </a:rPr>
              <a:t>Phillippe</a:t>
            </a:r>
            <a:r>
              <a:rPr lang="en-GB" sz="1400" b="1" dirty="0" smtClean="0">
                <a:solidFill>
                  <a:schemeClr val="tx1"/>
                </a:solidFill>
              </a:rPr>
              <a:t> </a:t>
            </a:r>
            <a:r>
              <a:rPr lang="en-GB" sz="1400" b="1" dirty="0" err="1" smtClean="0">
                <a:solidFill>
                  <a:schemeClr val="tx1"/>
                </a:solidFill>
              </a:rPr>
              <a:t>Rougier</a:t>
            </a:r>
            <a:r>
              <a:rPr lang="en-GB" sz="1400" b="1" dirty="0">
                <a:solidFill>
                  <a:schemeClr val="tx1"/>
                </a:solidFill>
              </a:rPr>
              <a:t/>
            </a:r>
            <a:br>
              <a:rPr lang="en-GB" sz="1400" b="1" dirty="0">
                <a:solidFill>
                  <a:schemeClr val="tx1"/>
                </a:solidFill>
              </a:rPr>
            </a:br>
            <a:r>
              <a:rPr lang="en-GB" sz="1400" b="1" dirty="0" smtClean="0">
                <a:solidFill>
                  <a:schemeClr val="tx1"/>
                </a:solidFill>
              </a:rPr>
              <a:t>Thomas </a:t>
            </a:r>
            <a:r>
              <a:rPr lang="en-GB" sz="1400" b="1" dirty="0" err="1" smtClean="0">
                <a:solidFill>
                  <a:schemeClr val="tx1"/>
                </a:solidFill>
              </a:rPr>
              <a:t>Seufferlein</a:t>
            </a:r>
            <a:endParaRPr lang="en-GB" sz="1400" dirty="0">
              <a:solidFill>
                <a:schemeClr val="tx1"/>
              </a:solidFill>
            </a:endParaRPr>
          </a:p>
          <a:p>
            <a:pPr marL="0" indent="0">
              <a:buNone/>
              <a:tabLst>
                <a:tab pos="441325" algn="l"/>
              </a:tabLst>
              <a:defRPr/>
            </a:pPr>
            <a:r>
              <a:rPr lang="en-GB" sz="1400" dirty="0" smtClean="0">
                <a:solidFill>
                  <a:schemeClr val="tx1"/>
                </a:solidFill>
              </a:rPr>
              <a:t>(ESDO </a:t>
            </a:r>
            <a:r>
              <a:rPr lang="en-GB" sz="1400" dirty="0">
                <a:solidFill>
                  <a:schemeClr val="tx1"/>
                </a:solidFill>
              </a:rPr>
              <a:t>Governing Board)</a:t>
            </a:r>
            <a:endParaRPr lang="en-GB"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5079" y="4644541"/>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601260"/>
          </a:xfrm>
          <a:prstGeom prst="rect">
            <a:avLst/>
          </a:prstGeom>
          <a:noFill/>
        </p:spPr>
        <p:txBody>
          <a:bodyPr wrap="square" lIns="0" rtlCol="0">
            <a:spAutoFit/>
          </a:bodyPr>
          <a:lstStyle/>
          <a:p>
            <a:pPr>
              <a:buClr>
                <a:srgbClr val="043882"/>
              </a:buClr>
            </a:pPr>
            <a:r>
              <a:rPr lang="en-GB" sz="1600" b="1" dirty="0" smtClean="0">
                <a:solidFill>
                  <a:srgbClr val="4D4D4D"/>
                </a:solidFill>
              </a:rPr>
              <a:t>Discussion of abstract 4020</a:t>
            </a:r>
          </a:p>
          <a:p>
            <a:pPr marL="285750" indent="-285750">
              <a:buClr>
                <a:srgbClr val="043882"/>
              </a:buClr>
              <a:buFont typeface="Arial" panose="020B0604020202020204" pitchFamily="34" charset="0"/>
              <a:buChar char="•"/>
            </a:pPr>
            <a:r>
              <a:rPr lang="en-GB" sz="1600" dirty="0" smtClean="0">
                <a:solidFill>
                  <a:srgbClr val="4D4D4D"/>
                </a:solidFill>
              </a:rPr>
              <a:t>Local control rates exceeded OS and PFS rates at 1- and 2-years, due to censoring of deceased patients with local control regardless of </a:t>
            </a:r>
            <a:r>
              <a:rPr lang="en-GB" sz="1600" dirty="0" err="1" smtClean="0">
                <a:solidFill>
                  <a:srgbClr val="4D4D4D"/>
                </a:solidFill>
              </a:rPr>
              <a:t>extrahepatic</a:t>
            </a:r>
            <a:r>
              <a:rPr lang="en-GB" sz="1600" dirty="0" smtClean="0">
                <a:solidFill>
                  <a:srgbClr val="4D4D4D"/>
                </a:solidFill>
              </a:rPr>
              <a:t> disease</a:t>
            </a:r>
          </a:p>
          <a:p>
            <a:pPr marL="285750" indent="-285750">
              <a:buClr>
                <a:srgbClr val="043882"/>
              </a:buClr>
              <a:buFont typeface="Arial" panose="020B0604020202020204" pitchFamily="34" charset="0"/>
              <a:buChar char="•"/>
            </a:pPr>
            <a:r>
              <a:rPr lang="en-GB" sz="1600" dirty="0" smtClean="0">
                <a:solidFill>
                  <a:srgbClr val="4D4D4D"/>
                </a:solidFill>
              </a:rPr>
              <a:t>High local </a:t>
            </a:r>
            <a:r>
              <a:rPr lang="en-GB" sz="1600" dirty="0">
                <a:solidFill>
                  <a:srgbClr val="4D4D4D"/>
                </a:solidFill>
              </a:rPr>
              <a:t>control rates must be interpreted in </a:t>
            </a:r>
            <a:r>
              <a:rPr lang="en-GB" sz="1600" dirty="0" smtClean="0">
                <a:solidFill>
                  <a:srgbClr val="4D4D4D"/>
                </a:solidFill>
              </a:rPr>
              <a:t>the context of the </a:t>
            </a:r>
            <a:r>
              <a:rPr lang="en-GB" sz="1600" dirty="0">
                <a:solidFill>
                  <a:srgbClr val="4D4D4D"/>
                </a:solidFill>
              </a:rPr>
              <a:t>overall </a:t>
            </a:r>
            <a:r>
              <a:rPr lang="en-GB" sz="1600" dirty="0" smtClean="0">
                <a:solidFill>
                  <a:srgbClr val="4D4D4D"/>
                </a:solidFill>
              </a:rPr>
              <a:t>tumour status</a:t>
            </a:r>
            <a:endParaRPr lang="en-GB" sz="1600" dirty="0">
              <a:solidFill>
                <a:srgbClr val="4D4D4D"/>
              </a:solidFill>
            </a:endParaRPr>
          </a:p>
          <a:p>
            <a:pPr marL="531813" lvl="1" indent="-258763">
              <a:buClr>
                <a:srgbClr val="043882"/>
              </a:buClr>
              <a:buFont typeface="Arial" panose="020B0604020202020204" pitchFamily="34" charset="0"/>
              <a:buChar char="–"/>
            </a:pPr>
            <a:r>
              <a:rPr lang="en-GB" sz="1600" dirty="0" smtClean="0">
                <a:solidFill>
                  <a:srgbClr val="4D4D4D"/>
                </a:solidFill>
              </a:rPr>
              <a:t>High rates of </a:t>
            </a:r>
            <a:r>
              <a:rPr lang="en-GB" sz="1600" dirty="0" err="1" smtClean="0">
                <a:solidFill>
                  <a:srgbClr val="4D4D4D"/>
                </a:solidFill>
              </a:rPr>
              <a:t>extrahepatic</a:t>
            </a:r>
            <a:r>
              <a:rPr lang="en-GB" sz="1600" dirty="0" smtClean="0">
                <a:solidFill>
                  <a:srgbClr val="4D4D4D"/>
                </a:solidFill>
              </a:rPr>
              <a:t> </a:t>
            </a:r>
            <a:r>
              <a:rPr lang="en-GB" sz="1600" dirty="0">
                <a:solidFill>
                  <a:srgbClr val="4D4D4D"/>
                </a:solidFill>
              </a:rPr>
              <a:t>spread </a:t>
            </a:r>
            <a:r>
              <a:rPr lang="en-GB" sz="1600" dirty="0" smtClean="0">
                <a:solidFill>
                  <a:srgbClr val="4D4D4D"/>
                </a:solidFill>
              </a:rPr>
              <a:t>was common in this population</a:t>
            </a:r>
          </a:p>
          <a:p>
            <a:pPr marL="531813" lvl="1" indent="-258763">
              <a:buClr>
                <a:srgbClr val="043882"/>
              </a:buClr>
              <a:buFont typeface="Arial" panose="020B0604020202020204" pitchFamily="34" charset="0"/>
              <a:buChar char="–"/>
            </a:pPr>
            <a:r>
              <a:rPr lang="en-GB" sz="1600" dirty="0" smtClean="0">
                <a:solidFill>
                  <a:srgbClr val="4D4D4D"/>
                </a:solidFill>
              </a:rPr>
              <a:t>Local </a:t>
            </a:r>
            <a:r>
              <a:rPr lang="en-GB" sz="1600" dirty="0">
                <a:solidFill>
                  <a:srgbClr val="4D4D4D"/>
                </a:solidFill>
              </a:rPr>
              <a:t>complication rate (i.e. biliary obstruction, hepatic failure) is a meaningful endpoint</a:t>
            </a:r>
          </a:p>
          <a:p>
            <a:pPr marL="285750" indent="-285750">
              <a:buClr>
                <a:srgbClr val="043882"/>
              </a:buClr>
              <a:buFont typeface="Arial" panose="020B0604020202020204" pitchFamily="34" charset="0"/>
              <a:buChar char="•"/>
            </a:pPr>
            <a:r>
              <a:rPr lang="en-GB" sz="1600" dirty="0" smtClean="0"/>
              <a:t>Where does proton </a:t>
            </a:r>
            <a:r>
              <a:rPr lang="en-GB" sz="1600" dirty="0"/>
              <a:t>b</a:t>
            </a:r>
            <a:r>
              <a:rPr lang="en-GB" sz="1600" dirty="0" smtClean="0"/>
              <a:t>eam therapy fit among </a:t>
            </a:r>
            <a:r>
              <a:rPr lang="en-GB" sz="1600" dirty="0"/>
              <a:t>the other local therapy </a:t>
            </a:r>
            <a:r>
              <a:rPr lang="en-GB" sz="1600" dirty="0" smtClean="0"/>
              <a:t>options? </a:t>
            </a:r>
          </a:p>
          <a:p>
            <a:pPr marL="531813" lvl="1" indent="-258763">
              <a:buClr>
                <a:srgbClr val="043882"/>
              </a:buClr>
              <a:buFont typeface="Arial" panose="020B0604020202020204" pitchFamily="34" charset="0"/>
              <a:buChar char="–"/>
            </a:pPr>
            <a:r>
              <a:rPr lang="en-GB" sz="1600" dirty="0">
                <a:solidFill>
                  <a:srgbClr val="4D4D4D"/>
                </a:solidFill>
              </a:rPr>
              <a:t>Comparative studies for each modality are not feasible</a:t>
            </a:r>
          </a:p>
          <a:p>
            <a:pPr marL="531813" lvl="1" indent="-258763">
              <a:buClr>
                <a:srgbClr val="043882"/>
              </a:buClr>
              <a:buFont typeface="Arial" panose="020B0604020202020204" pitchFamily="34" charset="0"/>
              <a:buChar char="–"/>
            </a:pPr>
            <a:r>
              <a:rPr lang="en-GB" sz="1600" dirty="0">
                <a:solidFill>
                  <a:srgbClr val="4D4D4D"/>
                </a:solidFill>
              </a:rPr>
              <a:t>Instead, pooled analyses with carefully defined endpoints are necessary</a:t>
            </a:r>
          </a:p>
          <a:p>
            <a:pPr marL="531813" lvl="1" indent="-258763">
              <a:buClr>
                <a:srgbClr val="043882"/>
              </a:buClr>
              <a:buFont typeface="Arial" panose="020B0604020202020204" pitchFamily="34" charset="0"/>
              <a:buChar char="–"/>
            </a:pPr>
            <a:r>
              <a:rPr lang="en-GB" sz="1600" dirty="0">
                <a:solidFill>
                  <a:srgbClr val="4D4D4D"/>
                </a:solidFill>
              </a:rPr>
              <a:t>Prospective trials require pragmatic “lumping” (i.e. NRG GI-001: allows SBRT, IMRT, or PBT) for accrual</a:t>
            </a:r>
          </a:p>
          <a:p>
            <a:pPr>
              <a:spcBef>
                <a:spcPts val="600"/>
              </a:spcBef>
              <a:buClr>
                <a:srgbClr val="043882"/>
              </a:buClr>
            </a:pPr>
            <a:r>
              <a:rPr lang="en-GB" sz="1600" b="1" dirty="0" smtClean="0"/>
              <a:t>Conclusions</a:t>
            </a:r>
          </a:p>
          <a:p>
            <a:pPr marL="285750" indent="-285750">
              <a:buClr>
                <a:srgbClr val="043882"/>
              </a:buClr>
              <a:buFont typeface="Arial" panose="020B0604020202020204" pitchFamily="34" charset="0"/>
              <a:buChar char="•"/>
            </a:pPr>
            <a:r>
              <a:rPr lang="en-GB" sz="1600" b="1" dirty="0" smtClean="0"/>
              <a:t>Proton </a:t>
            </a:r>
            <a:r>
              <a:rPr lang="en-GB" sz="1600" b="1" dirty="0"/>
              <a:t>beam therapy has promising local control and safety rates – among many other local therapy options</a:t>
            </a:r>
          </a:p>
          <a:p>
            <a:pPr marL="285750" indent="-285750">
              <a:buClr>
                <a:srgbClr val="043882"/>
              </a:buClr>
              <a:buFont typeface="Arial" panose="020B0604020202020204" pitchFamily="34" charset="0"/>
              <a:buChar char="•"/>
            </a:pPr>
            <a:r>
              <a:rPr lang="en-GB" sz="1600" b="1" dirty="0" smtClean="0"/>
              <a:t>The upcoming NRG GI-001 trial </a:t>
            </a:r>
            <a:r>
              <a:rPr lang="en-GB" sz="1600" b="1" dirty="0"/>
              <a:t>will determine </a:t>
            </a:r>
            <a:r>
              <a:rPr lang="en-GB" sz="1600" b="1" dirty="0" smtClean="0"/>
              <a:t>if </a:t>
            </a:r>
            <a:r>
              <a:rPr lang="en-GB" sz="1600" b="1" dirty="0"/>
              <a:t>adding radiation to systemic therapy improves survival in unresectable intrahepatic cholangiocarcinoma</a:t>
            </a:r>
          </a:p>
          <a:p>
            <a:pPr marL="285750" indent="-285750">
              <a:buClr>
                <a:srgbClr val="043882"/>
              </a:buClr>
              <a:buFont typeface="Arial" panose="020B0604020202020204" pitchFamily="34" charset="0"/>
              <a:buChar char="•"/>
            </a:pPr>
            <a:endParaRPr lang="en-GB" sz="1600" dirty="0" smtClean="0"/>
          </a:p>
        </p:txBody>
      </p:sp>
      <p:sp>
        <p:nvSpPr>
          <p:cNvPr id="6" name="Title 5"/>
          <p:cNvSpPr>
            <a:spLocks noGrp="1"/>
          </p:cNvSpPr>
          <p:nvPr>
            <p:ph type="title"/>
          </p:nvPr>
        </p:nvSpPr>
        <p:spPr/>
        <p:txBody>
          <a:bodyPr/>
          <a:lstStyle/>
          <a:p>
            <a:r>
              <a:rPr lang="en-GB" sz="1800" dirty="0" err="1" smtClean="0"/>
              <a:t>Hepatobiliary</a:t>
            </a:r>
            <a:r>
              <a:rPr lang="en-GB" sz="1800" dirty="0" smtClean="0"/>
              <a:t> </a:t>
            </a:r>
            <a:r>
              <a:rPr lang="en-GB" sz="1800" dirty="0"/>
              <a:t>c</a:t>
            </a:r>
            <a:r>
              <a:rPr lang="en-GB" sz="1800" dirty="0" smtClean="0"/>
              <a:t>ancers</a:t>
            </a:r>
            <a:r>
              <a:rPr lang="en-GB" sz="1800" dirty="0"/>
              <a:t>: Looking </a:t>
            </a:r>
            <a:r>
              <a:rPr lang="en-GB" sz="1800" dirty="0" smtClean="0"/>
              <a:t>through </a:t>
            </a:r>
            <a:r>
              <a:rPr lang="en-GB" sz="1800" dirty="0"/>
              <a:t>the </a:t>
            </a:r>
            <a:r>
              <a:rPr lang="en-GB" sz="1800" dirty="0" smtClean="0"/>
              <a:t>prism </a:t>
            </a:r>
            <a:r>
              <a:rPr lang="en-GB" sz="1800" dirty="0"/>
              <a:t>– </a:t>
            </a:r>
            <a:r>
              <a:rPr lang="en-GB" sz="1800" dirty="0" smtClean="0"/>
              <a:t>Kelley RK</a:t>
            </a:r>
            <a:endParaRPr lang="en-GB" sz="1800" dirty="0"/>
          </a:p>
        </p:txBody>
      </p:sp>
    </p:spTree>
    <p:extLst>
      <p:ext uri="{BB962C8B-B14F-4D97-AF65-F5344CB8AC3E}">
        <p14:creationId xmlns:p14="http://schemas.microsoft.com/office/powerpoint/2010/main" xmlns="" val="1703671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4072" y="4406900"/>
            <a:ext cx="8421688" cy="1362075"/>
          </a:xfrm>
        </p:spPr>
        <p:txBody>
          <a:bodyPr/>
          <a:lstStyle/>
          <a:p>
            <a:r>
              <a:rPr lang="en-GB" dirty="0" smtClean="0"/>
              <a:t>Oesophageal </a:t>
            </a:r>
            <a:r>
              <a:rPr lang="de-DE" dirty="0" smtClean="0"/>
              <a:t>and </a:t>
            </a:r>
            <a:br>
              <a:rPr lang="de-DE" dirty="0" smtClean="0"/>
            </a:br>
            <a:r>
              <a:rPr lang="de-DE" dirty="0" smtClean="0"/>
              <a:t>gastric Cancer</a:t>
            </a:r>
            <a:endParaRPr lang="en-US" dirty="0"/>
          </a:p>
        </p:txBody>
      </p:sp>
    </p:spTree>
    <p:extLst>
      <p:ext uri="{BB962C8B-B14F-4D97-AF65-F5344CB8AC3E}">
        <p14:creationId xmlns:p14="http://schemas.microsoft.com/office/powerpoint/2010/main" xmlns="" val="303717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4002</a:t>
            </a:r>
            <a:r>
              <a:rPr lang="en-GB" sz="1800" dirty="0"/>
              <a:t>: </a:t>
            </a:r>
            <a:r>
              <a:rPr lang="en-GB" sz="1800" dirty="0" err="1"/>
              <a:t>Neoadjuvant</a:t>
            </a:r>
            <a:r>
              <a:rPr lang="en-GB" sz="1800" dirty="0"/>
              <a:t> chemotherapy for </a:t>
            </a:r>
            <a:r>
              <a:rPr lang="en-GB" sz="1800" dirty="0" err="1"/>
              <a:t>resectable</a:t>
            </a:r>
            <a:r>
              <a:rPr lang="en-GB" sz="1800" dirty="0"/>
              <a:t> oesophageal and junctional adenocarcinoma: </a:t>
            </a:r>
            <a:r>
              <a:rPr lang="en-GB" sz="1800" dirty="0" smtClean="0"/>
              <a:t>Results </a:t>
            </a:r>
            <a:r>
              <a:rPr lang="en-GB" sz="1800" dirty="0"/>
              <a:t>from the UK Medical Research Council randomised OEO5 trial (ISRCTN 01852072) – </a:t>
            </a:r>
            <a:r>
              <a:rPr lang="en-GB" sz="1800" dirty="0" smtClean="0"/>
              <a:t>Alderson D,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smtClean="0"/>
              <a:t>Alderson </a:t>
            </a:r>
            <a:r>
              <a:rPr lang="fr-FR" dirty="0" smtClean="0"/>
              <a:t>et </a:t>
            </a:r>
            <a:r>
              <a:rPr lang="fr-FR" dirty="0"/>
              <a:t>al. J Clin </a:t>
            </a:r>
            <a:r>
              <a:rPr lang="fr-FR" dirty="0" err="1"/>
              <a:t>Oncol</a:t>
            </a:r>
            <a:r>
              <a:rPr lang="fr-FR" dirty="0"/>
              <a:t> 2015; 33 (</a:t>
            </a:r>
            <a:r>
              <a:rPr lang="fr-FR" dirty="0" err="1" smtClean="0"/>
              <a:t>suppl</a:t>
            </a:r>
            <a:r>
              <a:rPr lang="fr-FR" dirty="0" smtClean="0"/>
              <a:t>): </a:t>
            </a:r>
            <a:r>
              <a:rPr lang="fr-FR" dirty="0" err="1"/>
              <a:t>abstr</a:t>
            </a:r>
            <a:r>
              <a:rPr lang="fr-FR" dirty="0"/>
              <a:t> </a:t>
            </a:r>
            <a:r>
              <a:rPr lang="fr-FR" dirty="0" smtClean="0"/>
              <a:t>4002</a:t>
            </a:r>
            <a:endParaRPr lang="en-GB" dirty="0"/>
          </a:p>
        </p:txBody>
      </p:sp>
      <p:sp>
        <p:nvSpPr>
          <p:cNvPr id="26" name="TextBox 25"/>
          <p:cNvSpPr txBox="1"/>
          <p:nvPr/>
        </p:nvSpPr>
        <p:spPr>
          <a:xfrm>
            <a:off x="369888" y="1295400"/>
            <a:ext cx="8525395" cy="830997"/>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24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determine whether </a:t>
            </a:r>
            <a:r>
              <a:rPr lang="en-GB" sz="1600" dirty="0" err="1" smtClean="0">
                <a:solidFill>
                  <a:srgbClr val="4D4D4D"/>
                </a:solidFill>
              </a:rPr>
              <a:t>epirubicin</a:t>
            </a:r>
            <a:r>
              <a:rPr lang="en-GB" sz="1600" dirty="0" smtClean="0">
                <a:solidFill>
                  <a:srgbClr val="4D4D4D"/>
                </a:solidFill>
              </a:rPr>
              <a:t>/</a:t>
            </a:r>
            <a:r>
              <a:rPr lang="en-GB" sz="1600" dirty="0" err="1" smtClean="0">
                <a:solidFill>
                  <a:srgbClr val="4D4D4D"/>
                </a:solidFill>
              </a:rPr>
              <a:t>cisplatin</a:t>
            </a:r>
            <a:r>
              <a:rPr lang="en-GB" sz="1600" dirty="0" smtClean="0">
                <a:solidFill>
                  <a:srgbClr val="4D4D4D"/>
                </a:solidFill>
              </a:rPr>
              <a:t>/</a:t>
            </a:r>
            <a:r>
              <a:rPr lang="en-GB" sz="1600" dirty="0" err="1" smtClean="0">
                <a:solidFill>
                  <a:srgbClr val="4D4D4D"/>
                </a:solidFill>
              </a:rPr>
              <a:t>capecitabine</a:t>
            </a:r>
            <a:r>
              <a:rPr lang="en-GB" sz="1600" dirty="0" smtClean="0">
                <a:solidFill>
                  <a:srgbClr val="4D4D4D"/>
                </a:solidFill>
              </a:rPr>
              <a:t> (ECX) </a:t>
            </a:r>
            <a:r>
              <a:rPr lang="en-GB" sz="1600" dirty="0">
                <a:solidFill>
                  <a:srgbClr val="4D4D4D"/>
                </a:solidFill>
              </a:rPr>
              <a:t>improve outcomes in patients with oesophageal cancer compared with </a:t>
            </a:r>
            <a:r>
              <a:rPr lang="en-GB" sz="1600" dirty="0" err="1" smtClean="0">
                <a:solidFill>
                  <a:srgbClr val="4D4D4D"/>
                </a:solidFill>
              </a:rPr>
              <a:t>cisplatin</a:t>
            </a:r>
            <a:r>
              <a:rPr lang="en-GB" sz="1600" dirty="0" smtClean="0">
                <a:solidFill>
                  <a:srgbClr val="4D4D4D"/>
                </a:solidFill>
              </a:rPr>
              <a:t>/5FU (CF)</a:t>
            </a:r>
          </a:p>
        </p:txBody>
      </p:sp>
      <p:sp>
        <p:nvSpPr>
          <p:cNvPr id="9" name="Oval 14"/>
          <p:cNvSpPr>
            <a:spLocks noChangeArrowheads="1"/>
          </p:cNvSpPr>
          <p:nvPr/>
        </p:nvSpPr>
        <p:spPr bwMode="auto">
          <a:xfrm>
            <a:off x="3950246" y="328368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latin typeface="Arial"/>
                <a:ea typeface="SimSun" pitchFamily="2" charset="-122"/>
                <a:cs typeface="Arial"/>
              </a:rPr>
              <a:t>R</a:t>
            </a:r>
          </a:p>
        </p:txBody>
      </p:sp>
      <p:cxnSp>
        <p:nvCxnSpPr>
          <p:cNvPr id="10" name="AutoShape 15"/>
          <p:cNvCxnSpPr>
            <a:cxnSpLocks noChangeShapeType="1"/>
            <a:stCxn id="9" idx="0"/>
            <a:endCxn id="14" idx="1"/>
          </p:cNvCxnSpPr>
          <p:nvPr/>
        </p:nvCxnSpPr>
        <p:spPr bwMode="auto">
          <a:xfrm rot="5400000" flipH="1" flipV="1">
            <a:off x="4166607" y="2695220"/>
            <a:ext cx="663905" cy="513031"/>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850461" y="2355463"/>
            <a:ext cx="117459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latin typeface="Arial"/>
                <a:ea typeface="SimSun" pitchFamily="2" charset="-122"/>
                <a:cs typeface="Arial"/>
              </a:rPr>
              <a:t>Surgery</a:t>
            </a:r>
            <a:r>
              <a:rPr lang="en-GB" altLang="zh-CN" b="1" baseline="30000" dirty="0" smtClean="0">
                <a:solidFill>
                  <a:srgbClr val="FFFFFF"/>
                </a:solidFill>
                <a:latin typeface="Arial"/>
                <a:ea typeface="SimSun" pitchFamily="2" charset="-122"/>
                <a:cs typeface="Arial"/>
              </a:rPr>
              <a:t>‡</a:t>
            </a:r>
            <a:endParaRPr lang="en-GB" altLang="zh-CN" b="1" baseline="30000" dirty="0">
              <a:solidFill>
                <a:srgbClr val="FFFFFF"/>
              </a:solidFill>
              <a:latin typeface="Arial"/>
              <a:ea typeface="SimSun" pitchFamily="2" charset="-122"/>
              <a:cs typeface="Arial"/>
            </a:endParaRPr>
          </a:p>
        </p:txBody>
      </p:sp>
      <p:cxnSp>
        <p:nvCxnSpPr>
          <p:cNvPr id="12" name="AutoShape 19"/>
          <p:cNvCxnSpPr>
            <a:cxnSpLocks noChangeShapeType="1"/>
          </p:cNvCxnSpPr>
          <p:nvPr/>
        </p:nvCxnSpPr>
        <p:spPr bwMode="auto">
          <a:xfrm>
            <a:off x="3693523" y="3575787"/>
            <a:ext cx="256723" cy="0"/>
          </a:xfrm>
          <a:prstGeom prst="straightConnector1">
            <a:avLst/>
          </a:prstGeom>
          <a:noFill/>
          <a:ln w="57150">
            <a:solidFill>
              <a:schemeClr val="bg2">
                <a:lumMod val="60000"/>
                <a:lumOff val="40000"/>
              </a:schemeClr>
            </a:solidFill>
            <a:round/>
            <a:headEnd/>
            <a:tailEnd type="triangle" w="med" len="med"/>
          </a:ln>
        </p:spPr>
      </p:cxnSp>
      <p:cxnSp>
        <p:nvCxnSpPr>
          <p:cNvPr id="13" name="AutoShape 21"/>
          <p:cNvCxnSpPr>
            <a:cxnSpLocks noChangeShapeType="1"/>
            <a:stCxn id="14" idx="3"/>
            <a:endCxn id="11" idx="1"/>
          </p:cNvCxnSpPr>
          <p:nvPr/>
        </p:nvCxnSpPr>
        <p:spPr bwMode="auto">
          <a:xfrm>
            <a:off x="7433565" y="2619782"/>
            <a:ext cx="416896"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755075" y="2209413"/>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latin typeface="Arial"/>
                <a:ea typeface="SimSun" pitchFamily="2" charset="-122"/>
                <a:cs typeface="Arial"/>
              </a:rPr>
              <a:t>ECX* 4 cycles</a:t>
            </a:r>
          </a:p>
          <a:p>
            <a:pPr algn="ctr" defTabSz="892175" eaLnBrk="0" hangingPunct="0"/>
            <a:r>
              <a:rPr lang="en-GB" altLang="zh-CN" dirty="0" smtClean="0">
                <a:solidFill>
                  <a:srgbClr val="FFFFFF"/>
                </a:solidFill>
                <a:latin typeface="Arial"/>
                <a:ea typeface="SimSun" pitchFamily="2" charset="-122"/>
                <a:cs typeface="Arial"/>
              </a:rPr>
              <a:t>(n=446)</a:t>
            </a:r>
            <a:endParaRPr lang="en-GB" altLang="zh-CN" dirty="0">
              <a:solidFill>
                <a:srgbClr val="FFFFFF"/>
              </a:solidFill>
              <a:latin typeface="Arial"/>
              <a:ea typeface="SimSun" pitchFamily="2" charset="-122"/>
              <a:cs typeface="Arial"/>
            </a:endParaRPr>
          </a:p>
        </p:txBody>
      </p:sp>
      <p:sp>
        <p:nvSpPr>
          <p:cNvPr id="15" name="AutoShape 9"/>
          <p:cNvSpPr>
            <a:spLocks noChangeArrowheads="1"/>
          </p:cNvSpPr>
          <p:nvPr/>
        </p:nvSpPr>
        <p:spPr bwMode="auto">
          <a:xfrm>
            <a:off x="382542" y="2437959"/>
            <a:ext cx="3319690" cy="227806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043882"/>
                </a:solidFill>
                <a:latin typeface="Arial"/>
                <a:ea typeface="SimSun" pitchFamily="2" charset="-122"/>
                <a:cs typeface="Arial"/>
              </a:rPr>
              <a:t>Key patient inclusion criteria</a:t>
            </a:r>
            <a:endParaRPr lang="en-GB" altLang="zh-CN" dirty="0">
              <a:solidFill>
                <a:srgbClr val="043882"/>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Histologically confirmed oesophageal or </a:t>
            </a:r>
            <a:r>
              <a:rPr lang="en-GB" altLang="zh-CN" dirty="0" err="1" smtClean="0">
                <a:solidFill>
                  <a:srgbClr val="043882"/>
                </a:solidFill>
                <a:latin typeface="Arial"/>
                <a:ea typeface="SimSun" pitchFamily="2" charset="-122"/>
                <a:cs typeface="Arial"/>
              </a:rPr>
              <a:t>oesophogastric</a:t>
            </a:r>
            <a:r>
              <a:rPr lang="en-GB" altLang="zh-CN" dirty="0" smtClean="0">
                <a:solidFill>
                  <a:srgbClr val="043882"/>
                </a:solidFill>
                <a:latin typeface="Arial"/>
                <a:ea typeface="SimSun" pitchFamily="2" charset="-122"/>
                <a:cs typeface="Arial"/>
              </a:rPr>
              <a:t> junction adenocarcinoma </a:t>
            </a:r>
          </a:p>
          <a:p>
            <a:pPr marL="228600" indent="-228600" defTabSz="892175" eaLnBrk="0" hangingPunct="0">
              <a:spcAft>
                <a:spcPct val="30000"/>
              </a:spcAft>
              <a:buFont typeface="Arial" pitchFamily="34" charset="0"/>
              <a:buChar char="•"/>
            </a:pPr>
            <a:r>
              <a:rPr lang="en-GB" altLang="zh-CN" dirty="0" err="1" smtClean="0">
                <a:solidFill>
                  <a:srgbClr val="043882"/>
                </a:solidFill>
                <a:latin typeface="Arial"/>
                <a:ea typeface="SimSun" pitchFamily="2" charset="-122"/>
                <a:cs typeface="Arial"/>
              </a:rPr>
              <a:t>Resectable</a:t>
            </a:r>
            <a:endParaRPr lang="en-GB" altLang="zh-CN" dirty="0" smtClean="0">
              <a:solidFill>
                <a:srgbClr val="043882"/>
              </a:solidFill>
              <a:latin typeface="Arial"/>
              <a:ea typeface="SimSun" pitchFamily="2" charset="-122"/>
              <a:cs typeface="Arial"/>
            </a:endParaRPr>
          </a:p>
          <a:p>
            <a:pPr marL="292100" indent="-292100" defTabSz="892175" eaLnBrk="0" hangingPunct="0">
              <a:spcAft>
                <a:spcPct val="30000"/>
              </a:spcAft>
              <a:buFont typeface="Wingdings" pitchFamily="2" charset="2"/>
              <a:buNone/>
            </a:pPr>
            <a:r>
              <a:rPr lang="en-GB" altLang="zh-CN" dirty="0" smtClean="0">
                <a:solidFill>
                  <a:srgbClr val="043882"/>
                </a:solidFill>
                <a:latin typeface="Arial"/>
                <a:ea typeface="SimSun" pitchFamily="2" charset="-122"/>
                <a:cs typeface="Arial"/>
              </a:rPr>
              <a:t>(n=897)</a:t>
            </a:r>
            <a:endParaRPr lang="en-GB" altLang="zh-CN" dirty="0">
              <a:solidFill>
                <a:srgbClr val="043882"/>
              </a:solidFill>
              <a:latin typeface="Arial"/>
              <a:ea typeface="SimSun" pitchFamily="2" charset="-122"/>
              <a:cs typeface="Arial"/>
            </a:endParaRPr>
          </a:p>
        </p:txBody>
      </p:sp>
      <p:cxnSp>
        <p:nvCxnSpPr>
          <p:cNvPr id="16" name="AutoShape 16"/>
          <p:cNvCxnSpPr>
            <a:cxnSpLocks noChangeShapeType="1"/>
            <a:stCxn id="9" idx="4"/>
            <a:endCxn id="19" idx="1"/>
          </p:cNvCxnSpPr>
          <p:nvPr/>
        </p:nvCxnSpPr>
        <p:spPr bwMode="auto">
          <a:xfrm rot="16200000" flipH="1">
            <a:off x="4164556" y="3945374"/>
            <a:ext cx="668006" cy="513031"/>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850461" y="4271574"/>
            <a:ext cx="117459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latin typeface="Arial"/>
                <a:ea typeface="SimSun" pitchFamily="2" charset="-122"/>
                <a:cs typeface="Arial"/>
              </a:rPr>
              <a:t>Surgery</a:t>
            </a:r>
            <a:r>
              <a:rPr lang="en-GB" altLang="zh-CN" b="1" baseline="30000" dirty="0" smtClean="0">
                <a:solidFill>
                  <a:srgbClr val="FFFFFF"/>
                </a:solidFill>
                <a:latin typeface="Arial"/>
                <a:ea typeface="SimSun" pitchFamily="2" charset="-122"/>
                <a:cs typeface="Arial"/>
              </a:rPr>
              <a:t>‡</a:t>
            </a:r>
            <a:endParaRPr lang="en-GB" altLang="zh-CN" b="1" dirty="0">
              <a:solidFill>
                <a:srgbClr val="FFFFFF"/>
              </a:solidFill>
              <a:latin typeface="Arial"/>
              <a:ea typeface="SimSun" pitchFamily="2" charset="-122"/>
              <a:cs typeface="Arial"/>
            </a:endParaRPr>
          </a:p>
        </p:txBody>
      </p:sp>
      <p:cxnSp>
        <p:nvCxnSpPr>
          <p:cNvPr id="18" name="AutoShape 20"/>
          <p:cNvCxnSpPr>
            <a:cxnSpLocks noChangeShapeType="1"/>
            <a:stCxn id="19" idx="3"/>
            <a:endCxn id="17" idx="1"/>
          </p:cNvCxnSpPr>
          <p:nvPr/>
        </p:nvCxnSpPr>
        <p:spPr bwMode="auto">
          <a:xfrm>
            <a:off x="7431985" y="4535893"/>
            <a:ext cx="418476"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755075" y="4125525"/>
            <a:ext cx="267691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latin typeface="Arial"/>
                <a:ea typeface="SimSun" pitchFamily="2" charset="-122"/>
                <a:cs typeface="Arial"/>
              </a:rPr>
              <a:t>CF</a:t>
            </a:r>
            <a:r>
              <a:rPr lang="en-GB" altLang="zh-CN" baseline="30000" dirty="0" smtClean="0">
                <a:solidFill>
                  <a:srgbClr val="FFFFFF"/>
                </a:solidFill>
                <a:latin typeface="Arial"/>
                <a:ea typeface="SimSun" pitchFamily="2" charset="-122"/>
                <a:cs typeface="Arial"/>
              </a:rPr>
              <a:t>†</a:t>
            </a:r>
            <a:r>
              <a:rPr lang="en-GB" altLang="zh-CN" dirty="0" smtClean="0">
                <a:solidFill>
                  <a:srgbClr val="FFFFFF"/>
                </a:solidFill>
                <a:latin typeface="Arial"/>
                <a:ea typeface="SimSun" pitchFamily="2" charset="-122"/>
                <a:cs typeface="Arial"/>
              </a:rPr>
              <a:t> 2 cycles</a:t>
            </a:r>
          </a:p>
          <a:p>
            <a:pPr algn="ctr" defTabSz="892175" eaLnBrk="0" hangingPunct="0"/>
            <a:r>
              <a:rPr lang="en-GB" altLang="zh-CN" dirty="0" smtClean="0">
                <a:solidFill>
                  <a:srgbClr val="FFFFFF"/>
                </a:solidFill>
                <a:latin typeface="Arial"/>
                <a:ea typeface="SimSun" pitchFamily="2" charset="-122"/>
                <a:cs typeface="Arial"/>
              </a:rPr>
              <a:t>(n=451)</a:t>
            </a:r>
            <a:endParaRPr lang="en-GB" altLang="zh-CN" dirty="0">
              <a:solidFill>
                <a:srgbClr val="FFFFFF"/>
              </a:solidFill>
              <a:latin typeface="Arial"/>
              <a:ea typeface="SimSun" pitchFamily="2" charset="-122"/>
              <a:cs typeface="Arial"/>
            </a:endParaRPr>
          </a:p>
        </p:txBody>
      </p:sp>
      <p:sp>
        <p:nvSpPr>
          <p:cNvPr id="20" name="Content Placeholder 26"/>
          <p:cNvSpPr txBox="1">
            <a:spLocks/>
          </p:cNvSpPr>
          <p:nvPr/>
        </p:nvSpPr>
        <p:spPr bwMode="auto">
          <a:xfrm>
            <a:off x="4864645" y="3041471"/>
            <a:ext cx="3260499" cy="892175"/>
          </a:xfrm>
          <a:prstGeom prst="rect">
            <a:avLst/>
          </a:prstGeom>
          <a:noFill/>
          <a:ln w="9525">
            <a:noFill/>
            <a:miter lim="800000"/>
            <a:headEnd/>
            <a:tailEnd/>
          </a:ln>
        </p:spPr>
        <p:txBody>
          <a:bodyPr/>
          <a:lstStyle/>
          <a:p>
            <a:pPr marL="190500" indent="-190500">
              <a:spcBef>
                <a:spcPts val="0"/>
              </a:spcBef>
              <a:spcAft>
                <a:spcPts val="0"/>
              </a:spcAft>
              <a:defRPr/>
            </a:pPr>
            <a:r>
              <a:rPr lang="en-GB" sz="16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600" dirty="0" smtClean="0">
                <a:solidFill>
                  <a:srgbClr val="4D4D4D"/>
                </a:solidFill>
                <a:latin typeface="Arial"/>
              </a:rPr>
              <a:t>Medical institution</a:t>
            </a:r>
          </a:p>
          <a:p>
            <a:pPr marL="203200" indent="-203200">
              <a:spcBef>
                <a:spcPts val="0"/>
              </a:spcBef>
              <a:spcAft>
                <a:spcPts val="0"/>
              </a:spcAft>
              <a:buFont typeface="Arial" pitchFamily="34" charset="0"/>
              <a:buChar char="•"/>
              <a:defRPr/>
            </a:pPr>
            <a:r>
              <a:rPr lang="en-GB" sz="1600" dirty="0" smtClean="0">
                <a:solidFill>
                  <a:srgbClr val="4D4D4D"/>
                </a:solidFill>
                <a:latin typeface="Arial"/>
              </a:rPr>
              <a:t>Extrahepatic metastasis and/or vascular invasion</a:t>
            </a:r>
            <a:endParaRPr lang="en-GB" sz="1600" dirty="0">
              <a:solidFill>
                <a:srgbClr val="4D4D4D"/>
              </a:solidFill>
              <a:latin typeface="Arial"/>
            </a:endParaRPr>
          </a:p>
        </p:txBody>
      </p:sp>
      <p:sp>
        <p:nvSpPr>
          <p:cNvPr id="21" name="Rectangle 9"/>
          <p:cNvSpPr txBox="1">
            <a:spLocks noChangeArrowheads="1"/>
          </p:cNvSpPr>
          <p:nvPr/>
        </p:nvSpPr>
        <p:spPr bwMode="auto">
          <a:xfrm>
            <a:off x="365124" y="4990291"/>
            <a:ext cx="4130676" cy="779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OS</a:t>
            </a:r>
          </a:p>
        </p:txBody>
      </p:sp>
      <p:sp>
        <p:nvSpPr>
          <p:cNvPr id="22" name="Content Placeholder 26"/>
          <p:cNvSpPr txBox="1">
            <a:spLocks/>
          </p:cNvSpPr>
          <p:nvPr/>
        </p:nvSpPr>
        <p:spPr>
          <a:xfrm>
            <a:off x="4419600" y="4990291"/>
            <a:ext cx="4130675" cy="77958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marL="285750" lvl="1" indent="-285750">
              <a:spcAft>
                <a:spcPts val="1200"/>
              </a:spcAft>
              <a:buClr>
                <a:srgbClr val="043882"/>
              </a:buClr>
              <a:buFont typeface="Arial" panose="020B0604020202020204" pitchFamily="34" charset="0"/>
              <a:buChar char="•"/>
            </a:pPr>
            <a:r>
              <a:rPr lang="en-GB" dirty="0"/>
              <a:t>DFS, PFS, pathological R0 resection rate, </a:t>
            </a:r>
            <a:r>
              <a:rPr lang="en-GB" dirty="0" err="1"/>
              <a:t>Mandard</a:t>
            </a:r>
            <a:r>
              <a:rPr lang="en-GB" dirty="0"/>
              <a:t> grade and </a:t>
            </a:r>
            <a:r>
              <a:rPr lang="en-GB" dirty="0" err="1"/>
              <a:t>QoL</a:t>
            </a:r>
            <a:endParaRPr lang="en-GB" dirty="0"/>
          </a:p>
        </p:txBody>
      </p:sp>
      <p:sp>
        <p:nvSpPr>
          <p:cNvPr id="27" name="Text Placeholder 3"/>
          <p:cNvSpPr>
            <a:spLocks noGrp="1"/>
          </p:cNvSpPr>
          <p:nvPr>
            <p:ph type="body" sz="quarter" idx="10"/>
          </p:nvPr>
        </p:nvSpPr>
        <p:spPr>
          <a:xfrm>
            <a:off x="365125" y="6096000"/>
            <a:ext cx="4704309" cy="487363"/>
          </a:xfrm>
        </p:spPr>
        <p:txBody>
          <a:bodyPr/>
          <a:lstStyle/>
          <a:p>
            <a:pPr marL="0" lvl="1" indent="0">
              <a:spcAft>
                <a:spcPts val="1200"/>
              </a:spcAft>
              <a:buClr>
                <a:srgbClr val="043882"/>
              </a:buClr>
              <a:buNone/>
            </a:pPr>
            <a:r>
              <a:rPr lang="en-GB" sz="1200" dirty="0" smtClean="0"/>
              <a:t>*</a:t>
            </a:r>
            <a:r>
              <a:rPr lang="en-GB" sz="1200" dirty="0" err="1" smtClean="0"/>
              <a:t>Epirubicin</a:t>
            </a:r>
            <a:r>
              <a:rPr lang="en-GB" sz="1200" dirty="0" smtClean="0"/>
              <a:t> 50 mg/m</a:t>
            </a:r>
            <a:r>
              <a:rPr lang="en-GB" sz="1200" baseline="30000" dirty="0" smtClean="0"/>
              <a:t>2</a:t>
            </a:r>
            <a:r>
              <a:rPr lang="en-GB" sz="1200" dirty="0" smtClean="0"/>
              <a:t> D1, </a:t>
            </a:r>
            <a:r>
              <a:rPr lang="en-GB" sz="1200" dirty="0" err="1" smtClean="0"/>
              <a:t>cisplatin</a:t>
            </a:r>
            <a:r>
              <a:rPr lang="en-GB" sz="1200" dirty="0" smtClean="0"/>
              <a:t> 60 mg/m</a:t>
            </a:r>
            <a:r>
              <a:rPr lang="en-GB" sz="1200" baseline="30000" dirty="0"/>
              <a:t>2</a:t>
            </a:r>
            <a:r>
              <a:rPr lang="en-GB" sz="1200" dirty="0" smtClean="0"/>
              <a:t> D1, </a:t>
            </a:r>
            <a:r>
              <a:rPr lang="en-GB" sz="1200" dirty="0" err="1" smtClean="0"/>
              <a:t>capecitabine</a:t>
            </a:r>
            <a:r>
              <a:rPr lang="en-GB" sz="1200" dirty="0" smtClean="0"/>
              <a:t> </a:t>
            </a:r>
            <a:br>
              <a:rPr lang="en-GB" sz="1200" dirty="0" smtClean="0"/>
            </a:br>
            <a:r>
              <a:rPr lang="en-GB" sz="1200" dirty="0" smtClean="0"/>
              <a:t>1,250 mg/m</a:t>
            </a:r>
            <a:r>
              <a:rPr lang="en-GB" sz="1200" baseline="30000" dirty="0"/>
              <a:t>2</a:t>
            </a:r>
            <a:r>
              <a:rPr lang="en-GB" sz="1200" dirty="0" smtClean="0"/>
              <a:t>/day; </a:t>
            </a:r>
            <a:r>
              <a:rPr lang="en-GB" sz="1200" baseline="30000" dirty="0" smtClean="0"/>
              <a:t>†</a:t>
            </a:r>
            <a:r>
              <a:rPr lang="en-GB" sz="1200" dirty="0" err="1" smtClean="0"/>
              <a:t>cisplatin</a:t>
            </a:r>
            <a:r>
              <a:rPr lang="en-GB" sz="1200" dirty="0" smtClean="0"/>
              <a:t> 80 mg/m</a:t>
            </a:r>
            <a:r>
              <a:rPr lang="en-GB" sz="1200" baseline="30000" dirty="0"/>
              <a:t>2</a:t>
            </a:r>
            <a:r>
              <a:rPr lang="en-GB" sz="1200" dirty="0" smtClean="0"/>
              <a:t> D1, 5FU 1 g/m</a:t>
            </a:r>
            <a:r>
              <a:rPr lang="en-GB" sz="1200" baseline="30000" dirty="0"/>
              <a:t>2</a:t>
            </a:r>
            <a:r>
              <a:rPr lang="en-GB" sz="1200" dirty="0" smtClean="0"/>
              <a:t> D1–4; </a:t>
            </a:r>
            <a:r>
              <a:rPr lang="en-GB" sz="1200" baseline="30000" dirty="0" smtClean="0"/>
              <a:t>‡</a:t>
            </a:r>
            <a:r>
              <a:rPr lang="en-GB" sz="1200" dirty="0" err="1"/>
              <a:t>o</a:t>
            </a:r>
            <a:r>
              <a:rPr lang="en-GB" sz="1200" dirty="0" err="1" smtClean="0"/>
              <a:t>esophagectomy</a:t>
            </a:r>
            <a:r>
              <a:rPr lang="en-GB" sz="1200" dirty="0" smtClean="0"/>
              <a:t> </a:t>
            </a:r>
            <a:r>
              <a:rPr lang="en-GB" sz="1200" dirty="0"/>
              <a:t>with 2-field lymphadenectomy for lower oesophageal and </a:t>
            </a:r>
            <a:r>
              <a:rPr lang="en-GB" sz="1200" dirty="0" err="1"/>
              <a:t>junctional</a:t>
            </a:r>
            <a:r>
              <a:rPr lang="en-GB" sz="1200" dirty="0"/>
              <a:t> (types I and II) adenocarcinoma</a:t>
            </a:r>
          </a:p>
        </p:txBody>
      </p:sp>
    </p:spTree>
    <p:extLst>
      <p:ext uri="{BB962C8B-B14F-4D97-AF65-F5344CB8AC3E}">
        <p14:creationId xmlns:p14="http://schemas.microsoft.com/office/powerpoint/2010/main" xmlns="" val="619303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4002</a:t>
            </a:r>
            <a:r>
              <a:rPr lang="en-GB" sz="1800" dirty="0"/>
              <a:t>: </a:t>
            </a:r>
            <a:r>
              <a:rPr lang="en-GB" sz="1800" dirty="0" err="1"/>
              <a:t>Neoadjuvant</a:t>
            </a:r>
            <a:r>
              <a:rPr lang="en-GB" sz="1800" dirty="0"/>
              <a:t> chemotherapy for </a:t>
            </a:r>
            <a:r>
              <a:rPr lang="en-GB" sz="1800" dirty="0" err="1"/>
              <a:t>resectable</a:t>
            </a:r>
            <a:r>
              <a:rPr lang="en-GB" sz="1800" dirty="0"/>
              <a:t> oesophageal and junctional adenocarcinoma: </a:t>
            </a:r>
            <a:r>
              <a:rPr lang="en-GB" sz="1800" dirty="0" smtClean="0"/>
              <a:t>Results </a:t>
            </a:r>
            <a:r>
              <a:rPr lang="en-GB" sz="1800" dirty="0"/>
              <a:t>from the UK Medical Research Council randomised OEO5 trial (ISRCTN 01852072) – </a:t>
            </a:r>
            <a:r>
              <a:rPr lang="en-GB" sz="1800" dirty="0" smtClean="0"/>
              <a:t>Alderson D,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a:t>Alderson </a:t>
            </a:r>
            <a:r>
              <a:rPr lang="fr-FR" dirty="0"/>
              <a:t>et al. J Clin </a:t>
            </a:r>
            <a:r>
              <a:rPr lang="fr-FR" dirty="0" err="1"/>
              <a:t>Oncol</a:t>
            </a:r>
            <a:r>
              <a:rPr lang="fr-FR" dirty="0"/>
              <a:t> 2015; 33 (</a:t>
            </a:r>
            <a:r>
              <a:rPr lang="fr-FR" dirty="0" err="1"/>
              <a:t>suppl</a:t>
            </a:r>
            <a:r>
              <a:rPr lang="fr-FR" dirty="0"/>
              <a:t>): </a:t>
            </a:r>
            <a:r>
              <a:rPr lang="fr-FR" dirty="0" err="1"/>
              <a:t>abstr</a:t>
            </a:r>
            <a:r>
              <a:rPr lang="fr-FR" dirty="0"/>
              <a:t> 4002</a:t>
            </a:r>
            <a:endParaRPr lang="en-GB" dirty="0"/>
          </a:p>
        </p:txBody>
      </p:sp>
      <p:sp>
        <p:nvSpPr>
          <p:cNvPr id="5" name="TextBox 4"/>
          <p:cNvSpPr txBox="1"/>
          <p:nvPr/>
        </p:nvSpPr>
        <p:spPr>
          <a:xfrm>
            <a:off x="369888" y="1295400"/>
            <a:ext cx="8404225" cy="2021066"/>
          </a:xfrm>
          <a:prstGeom prst="rect">
            <a:avLst/>
          </a:prstGeom>
          <a:noFill/>
        </p:spPr>
        <p:txBody>
          <a:bodyPr wrap="square" lIns="0" rtlCol="0">
            <a:spAutoFit/>
          </a:bodyPr>
          <a:lstStyle/>
          <a:p>
            <a:pPr marL="0" lvl="1">
              <a:spcBef>
                <a:spcPts val="0"/>
              </a:spcBef>
              <a:spcAft>
                <a:spcPts val="400"/>
              </a:spcAft>
              <a:buClr>
                <a:srgbClr val="043882"/>
              </a:buClr>
            </a:pPr>
            <a:r>
              <a:rPr lang="en-GB" sz="1600" b="1" dirty="0" smtClean="0">
                <a:solidFill>
                  <a:srgbClr val="4D4D4D"/>
                </a:solidFill>
              </a:rPr>
              <a:t>Key results</a:t>
            </a:r>
          </a:p>
          <a:p>
            <a:pPr marL="285750" lvl="1" indent="-285750">
              <a:spcBef>
                <a:spcPts val="0"/>
              </a:spcBef>
              <a:spcAft>
                <a:spcPts val="400"/>
              </a:spcAft>
              <a:buClr>
                <a:srgbClr val="043882"/>
              </a:buClr>
              <a:buFont typeface="Arial" panose="020B0604020202020204" pitchFamily="34" charset="0"/>
              <a:buChar char="•"/>
            </a:pPr>
            <a:r>
              <a:rPr lang="en-GB" sz="1600" dirty="0">
                <a:solidFill>
                  <a:srgbClr val="4D4D4D"/>
                </a:solidFill>
              </a:rPr>
              <a:t>89% of ECX patients received &gt;3 cycles, while 96% of CF group received 2 </a:t>
            </a:r>
            <a:r>
              <a:rPr lang="en-GB" sz="1600" dirty="0" smtClean="0">
                <a:solidFill>
                  <a:srgbClr val="4D4D4D"/>
                </a:solidFill>
              </a:rPr>
              <a:t>cycles</a:t>
            </a:r>
          </a:p>
          <a:p>
            <a:pPr marL="285750" lvl="1" indent="-285750">
              <a:spcBef>
                <a:spcPts val="0"/>
              </a:spcBef>
              <a:spcAft>
                <a:spcPts val="400"/>
              </a:spcAft>
              <a:buClr>
                <a:srgbClr val="043882"/>
              </a:buClr>
              <a:buFont typeface="Arial" panose="020B0604020202020204" pitchFamily="34" charset="0"/>
              <a:buChar char="•"/>
            </a:pPr>
            <a:r>
              <a:rPr lang="en-GB" sz="1600" dirty="0">
                <a:solidFill>
                  <a:srgbClr val="4D4D4D"/>
                </a:solidFill>
              </a:rPr>
              <a:t>Among patients undergoing resection, R0 rates were 67% ECX vs. 60% CF (p=0.059), with tumour regression (assessed by </a:t>
            </a:r>
            <a:r>
              <a:rPr lang="en-GB" sz="1600" dirty="0" err="1">
                <a:solidFill>
                  <a:srgbClr val="4D4D4D"/>
                </a:solidFill>
              </a:rPr>
              <a:t>Mandard</a:t>
            </a:r>
            <a:r>
              <a:rPr lang="en-GB" sz="1600" dirty="0">
                <a:solidFill>
                  <a:srgbClr val="4D4D4D"/>
                </a:solidFill>
              </a:rPr>
              <a:t> grade ≤3) achieved in 32% ECX vs. 15% CF (p&lt;0.001)</a:t>
            </a:r>
          </a:p>
          <a:p>
            <a:pPr marL="742950" lvl="2" indent="-285750">
              <a:spcBef>
                <a:spcPts val="0"/>
              </a:spcBef>
              <a:spcAft>
                <a:spcPts val="400"/>
              </a:spcAft>
              <a:buClr>
                <a:srgbClr val="043882"/>
              </a:buClr>
              <a:buFont typeface="Arial" panose="020B0604020202020204" pitchFamily="34" charset="0"/>
              <a:buChar char="•"/>
            </a:pPr>
            <a:r>
              <a:rPr lang="en-GB" sz="1600" dirty="0">
                <a:solidFill>
                  <a:srgbClr val="4D4D4D"/>
                </a:solidFill>
              </a:rPr>
              <a:t>11 vs. 3% patients achieved complete response</a:t>
            </a:r>
          </a:p>
          <a:p>
            <a:pPr marL="285750" lvl="1" indent="-285750">
              <a:spcBef>
                <a:spcPts val="0"/>
              </a:spcBef>
              <a:spcAft>
                <a:spcPts val="400"/>
              </a:spcAft>
              <a:buClr>
                <a:srgbClr val="043882"/>
              </a:buClr>
              <a:buFont typeface="Arial" panose="020B0604020202020204" pitchFamily="34" charset="0"/>
              <a:buChar char="•"/>
            </a:pPr>
            <a:r>
              <a:rPr lang="en-GB" sz="1600" dirty="0" smtClean="0">
                <a:solidFill>
                  <a:srgbClr val="4D4D4D"/>
                </a:solidFill>
              </a:rPr>
              <a:t>3-year </a:t>
            </a:r>
            <a:r>
              <a:rPr lang="en-GB" sz="1600" dirty="0">
                <a:solidFill>
                  <a:srgbClr val="4D4D4D"/>
                </a:solidFill>
              </a:rPr>
              <a:t>survival rates </a:t>
            </a:r>
            <a:r>
              <a:rPr lang="en-GB" sz="1600" dirty="0" smtClean="0">
                <a:solidFill>
                  <a:srgbClr val="4D4D4D"/>
                </a:solidFill>
              </a:rPr>
              <a:t>were similar: </a:t>
            </a:r>
            <a:r>
              <a:rPr lang="en-GB" sz="1600" dirty="0">
                <a:solidFill>
                  <a:srgbClr val="4D4D4D"/>
                </a:solidFill>
              </a:rPr>
              <a:t>42</a:t>
            </a:r>
            <a:r>
              <a:rPr lang="en-GB" sz="1600" dirty="0" smtClean="0">
                <a:solidFill>
                  <a:srgbClr val="4D4D4D"/>
                </a:solidFill>
              </a:rPr>
              <a:t>% ECX vs.</a:t>
            </a:r>
            <a:r>
              <a:rPr lang="en-GB" sz="1600" dirty="0">
                <a:solidFill>
                  <a:srgbClr val="4D4D4D"/>
                </a:solidFill>
              </a:rPr>
              <a:t> 39</a:t>
            </a:r>
            <a:r>
              <a:rPr lang="en-GB" sz="1600" dirty="0" smtClean="0">
                <a:solidFill>
                  <a:srgbClr val="4D4D4D"/>
                </a:solidFill>
              </a:rPr>
              <a:t>% CF</a:t>
            </a:r>
            <a:endParaRPr lang="en-GB" sz="1600" b="1" dirty="0" smtClean="0">
              <a:solidFill>
                <a:srgbClr val="4D4D4D"/>
              </a:solidFill>
            </a:endParaRPr>
          </a:p>
        </p:txBody>
      </p:sp>
      <p:sp>
        <p:nvSpPr>
          <p:cNvPr id="3" name="TextBox 2"/>
          <p:cNvSpPr txBox="1"/>
          <p:nvPr/>
        </p:nvSpPr>
        <p:spPr>
          <a:xfrm>
            <a:off x="942364" y="3316466"/>
            <a:ext cx="481222" cy="338554"/>
          </a:xfrm>
          <a:prstGeom prst="rect">
            <a:avLst/>
          </a:prstGeom>
          <a:noFill/>
        </p:spPr>
        <p:txBody>
          <a:bodyPr wrap="none" rtlCol="0">
            <a:spAutoFit/>
          </a:bodyPr>
          <a:lstStyle/>
          <a:p>
            <a:r>
              <a:rPr lang="en-GB" sz="1600" b="1" dirty="0" smtClean="0"/>
              <a:t>OS</a:t>
            </a:r>
            <a:endParaRPr lang="en-GB" sz="1600" b="1" dirty="0"/>
          </a:p>
        </p:txBody>
      </p:sp>
      <p:sp>
        <p:nvSpPr>
          <p:cNvPr id="57" name="TextBox 56"/>
          <p:cNvSpPr txBox="1"/>
          <p:nvPr/>
        </p:nvSpPr>
        <p:spPr>
          <a:xfrm>
            <a:off x="5353064" y="3324237"/>
            <a:ext cx="582211" cy="338554"/>
          </a:xfrm>
          <a:prstGeom prst="rect">
            <a:avLst/>
          </a:prstGeom>
          <a:noFill/>
        </p:spPr>
        <p:txBody>
          <a:bodyPr wrap="none" rtlCol="0">
            <a:spAutoFit/>
          </a:bodyPr>
          <a:lstStyle/>
          <a:p>
            <a:r>
              <a:rPr lang="en-GB" sz="1600" b="1" dirty="0" smtClean="0"/>
              <a:t>PFS</a:t>
            </a:r>
            <a:endParaRPr lang="en-GB" sz="1600" b="1" dirty="0"/>
          </a:p>
        </p:txBody>
      </p:sp>
      <p:grpSp>
        <p:nvGrpSpPr>
          <p:cNvPr id="93" name="Group 92"/>
          <p:cNvGrpSpPr/>
          <p:nvPr/>
        </p:nvGrpSpPr>
        <p:grpSpPr>
          <a:xfrm>
            <a:off x="231339" y="3584803"/>
            <a:ext cx="4147433" cy="2267216"/>
            <a:chOff x="231339" y="3584803"/>
            <a:chExt cx="4147433" cy="2267216"/>
          </a:xfrm>
        </p:grpSpPr>
        <p:grpSp>
          <p:nvGrpSpPr>
            <p:cNvPr id="58" name="Groupe 136"/>
            <p:cNvGrpSpPr/>
            <p:nvPr/>
          </p:nvGrpSpPr>
          <p:grpSpPr>
            <a:xfrm>
              <a:off x="231339" y="3584803"/>
              <a:ext cx="4147433" cy="2267216"/>
              <a:chOff x="753582" y="2106878"/>
              <a:chExt cx="5747152" cy="3636144"/>
            </a:xfrm>
          </p:grpSpPr>
          <p:cxnSp>
            <p:nvCxnSpPr>
              <p:cNvPr id="59" name="Connecteur droit 137"/>
              <p:cNvCxnSpPr/>
              <p:nvPr/>
            </p:nvCxnSpPr>
            <p:spPr>
              <a:xfrm>
                <a:off x="1575269" y="2133092"/>
                <a:ext cx="0" cy="2888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ZoneTexte 139"/>
              <p:cNvSpPr txBox="1"/>
              <p:nvPr/>
            </p:nvSpPr>
            <p:spPr>
              <a:xfrm>
                <a:off x="1497350" y="5022378"/>
                <a:ext cx="264287" cy="372153"/>
              </a:xfrm>
              <a:prstGeom prst="rect">
                <a:avLst/>
              </a:prstGeom>
              <a:noFill/>
            </p:spPr>
            <p:txBody>
              <a:bodyPr wrap="square" rtlCol="0">
                <a:spAutoFit/>
              </a:bodyPr>
              <a:lstStyle/>
              <a:p>
                <a:pPr algn="ctr" fontAlgn="base">
                  <a:spcBef>
                    <a:spcPct val="0"/>
                  </a:spcBef>
                  <a:spcAft>
                    <a:spcPct val="0"/>
                  </a:spcAft>
                </a:pPr>
                <a:r>
                  <a:rPr lang="fr-FR" sz="1000" dirty="0"/>
                  <a:t>0</a:t>
                </a:r>
              </a:p>
            </p:txBody>
          </p:sp>
          <p:sp>
            <p:nvSpPr>
              <p:cNvPr id="62" name="ZoneTexte 140"/>
              <p:cNvSpPr txBox="1"/>
              <p:nvPr/>
            </p:nvSpPr>
            <p:spPr>
              <a:xfrm>
                <a:off x="2021599" y="5022382"/>
                <a:ext cx="264287" cy="372153"/>
              </a:xfrm>
              <a:prstGeom prst="rect">
                <a:avLst/>
              </a:prstGeom>
              <a:noFill/>
            </p:spPr>
            <p:txBody>
              <a:bodyPr wrap="square" rtlCol="0">
                <a:spAutoFit/>
              </a:bodyPr>
              <a:lstStyle/>
              <a:p>
                <a:pPr algn="ctr" fontAlgn="base">
                  <a:spcBef>
                    <a:spcPct val="0"/>
                  </a:spcBef>
                  <a:spcAft>
                    <a:spcPct val="0"/>
                  </a:spcAft>
                </a:pPr>
                <a:r>
                  <a:rPr lang="fr-FR" sz="1000" dirty="0"/>
                  <a:t>1</a:t>
                </a:r>
              </a:p>
            </p:txBody>
          </p:sp>
          <p:sp>
            <p:nvSpPr>
              <p:cNvPr id="63" name="ZoneTexte 141"/>
              <p:cNvSpPr txBox="1"/>
              <p:nvPr/>
            </p:nvSpPr>
            <p:spPr>
              <a:xfrm>
                <a:off x="3068418" y="5022382"/>
                <a:ext cx="264287" cy="372153"/>
              </a:xfrm>
              <a:prstGeom prst="rect">
                <a:avLst/>
              </a:prstGeom>
              <a:noFill/>
            </p:spPr>
            <p:txBody>
              <a:bodyPr wrap="square" rtlCol="0">
                <a:spAutoFit/>
              </a:bodyPr>
              <a:lstStyle/>
              <a:p>
                <a:pPr algn="ctr" fontAlgn="base">
                  <a:spcBef>
                    <a:spcPct val="0"/>
                  </a:spcBef>
                  <a:spcAft>
                    <a:spcPct val="0"/>
                  </a:spcAft>
                </a:pPr>
                <a:r>
                  <a:rPr lang="fr-FR" sz="1000" dirty="0"/>
                  <a:t>3</a:t>
                </a:r>
              </a:p>
            </p:txBody>
          </p:sp>
          <p:sp>
            <p:nvSpPr>
              <p:cNvPr id="64" name="ZoneTexte 142"/>
              <p:cNvSpPr txBox="1"/>
              <p:nvPr/>
            </p:nvSpPr>
            <p:spPr>
              <a:xfrm>
                <a:off x="3582559" y="5022382"/>
                <a:ext cx="264287" cy="372153"/>
              </a:xfrm>
              <a:prstGeom prst="rect">
                <a:avLst/>
              </a:prstGeom>
              <a:noFill/>
            </p:spPr>
            <p:txBody>
              <a:bodyPr wrap="square" rtlCol="0">
                <a:spAutoFit/>
              </a:bodyPr>
              <a:lstStyle/>
              <a:p>
                <a:pPr algn="ctr" fontAlgn="base">
                  <a:spcBef>
                    <a:spcPct val="0"/>
                  </a:spcBef>
                  <a:spcAft>
                    <a:spcPct val="0"/>
                  </a:spcAft>
                </a:pPr>
                <a:r>
                  <a:rPr lang="fr-FR" sz="1000" dirty="0"/>
                  <a:t>4</a:t>
                </a:r>
              </a:p>
            </p:txBody>
          </p:sp>
          <p:sp>
            <p:nvSpPr>
              <p:cNvPr id="65" name="ZoneTexte 143"/>
              <p:cNvSpPr txBox="1"/>
              <p:nvPr/>
            </p:nvSpPr>
            <p:spPr>
              <a:xfrm>
                <a:off x="5077867" y="5022382"/>
                <a:ext cx="377240" cy="372153"/>
              </a:xfrm>
              <a:prstGeom prst="rect">
                <a:avLst/>
              </a:prstGeom>
              <a:noFill/>
            </p:spPr>
            <p:txBody>
              <a:bodyPr wrap="square" rtlCol="0">
                <a:spAutoFit/>
              </a:bodyPr>
              <a:lstStyle/>
              <a:p>
                <a:pPr algn="ctr" fontAlgn="base">
                  <a:spcBef>
                    <a:spcPct val="0"/>
                  </a:spcBef>
                  <a:spcAft>
                    <a:spcPct val="0"/>
                  </a:spcAft>
                </a:pPr>
                <a:r>
                  <a:rPr lang="fr-FR" sz="1000" dirty="0"/>
                  <a:t>7</a:t>
                </a:r>
              </a:p>
            </p:txBody>
          </p:sp>
          <p:sp>
            <p:nvSpPr>
              <p:cNvPr id="66" name="ZoneTexte 144"/>
              <p:cNvSpPr txBox="1"/>
              <p:nvPr/>
            </p:nvSpPr>
            <p:spPr>
              <a:xfrm>
                <a:off x="5529045" y="5022381"/>
                <a:ext cx="508692" cy="372153"/>
              </a:xfrm>
              <a:prstGeom prst="rect">
                <a:avLst/>
              </a:prstGeom>
              <a:noFill/>
            </p:spPr>
            <p:txBody>
              <a:bodyPr wrap="square" rtlCol="0">
                <a:spAutoFit/>
              </a:bodyPr>
              <a:lstStyle/>
              <a:p>
                <a:pPr algn="ctr" fontAlgn="base">
                  <a:spcBef>
                    <a:spcPct val="0"/>
                  </a:spcBef>
                  <a:spcAft>
                    <a:spcPct val="0"/>
                  </a:spcAft>
                </a:pPr>
                <a:r>
                  <a:rPr lang="fr-FR" sz="1000" dirty="0"/>
                  <a:t>8</a:t>
                </a:r>
              </a:p>
            </p:txBody>
          </p:sp>
          <p:sp>
            <p:nvSpPr>
              <p:cNvPr id="67" name="Line 486"/>
              <p:cNvSpPr>
                <a:spLocks noChangeShapeType="1"/>
              </p:cNvSpPr>
              <p:nvPr/>
            </p:nvSpPr>
            <p:spPr bwMode="auto">
              <a:xfrm>
                <a:off x="2154301" y="5019807"/>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68" name="ZoneTexte 146"/>
              <p:cNvSpPr txBox="1"/>
              <p:nvPr/>
            </p:nvSpPr>
            <p:spPr>
              <a:xfrm>
                <a:off x="2542370" y="5022382"/>
                <a:ext cx="264287" cy="372153"/>
              </a:xfrm>
              <a:prstGeom prst="rect">
                <a:avLst/>
              </a:prstGeom>
              <a:noFill/>
            </p:spPr>
            <p:txBody>
              <a:bodyPr wrap="square" rtlCol="0">
                <a:spAutoFit/>
              </a:bodyPr>
              <a:lstStyle/>
              <a:p>
                <a:pPr algn="ctr" fontAlgn="base">
                  <a:spcBef>
                    <a:spcPct val="0"/>
                  </a:spcBef>
                  <a:spcAft>
                    <a:spcPct val="0"/>
                  </a:spcAft>
                </a:pPr>
                <a:r>
                  <a:rPr lang="fr-FR" sz="1000" dirty="0"/>
                  <a:t>2</a:t>
                </a:r>
              </a:p>
            </p:txBody>
          </p:sp>
          <p:sp>
            <p:nvSpPr>
              <p:cNvPr id="69" name="Line 486"/>
              <p:cNvSpPr>
                <a:spLocks noChangeShapeType="1"/>
              </p:cNvSpPr>
              <p:nvPr/>
            </p:nvSpPr>
            <p:spPr bwMode="auto">
              <a:xfrm>
                <a:off x="2673693" y="5019807"/>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70" name="Line 486"/>
              <p:cNvSpPr>
                <a:spLocks noChangeShapeType="1"/>
              </p:cNvSpPr>
              <p:nvPr/>
            </p:nvSpPr>
            <p:spPr bwMode="auto">
              <a:xfrm>
                <a:off x="3193085" y="5019807"/>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71" name="Line 486"/>
              <p:cNvSpPr>
                <a:spLocks noChangeShapeType="1"/>
              </p:cNvSpPr>
              <p:nvPr/>
            </p:nvSpPr>
            <p:spPr bwMode="auto">
              <a:xfrm>
                <a:off x="3712477" y="5019807"/>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72" name="Line 486"/>
              <p:cNvSpPr>
                <a:spLocks noChangeShapeType="1"/>
              </p:cNvSpPr>
              <p:nvPr/>
            </p:nvSpPr>
            <p:spPr bwMode="auto">
              <a:xfrm>
                <a:off x="5270653" y="5019807"/>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73" name="Line 486"/>
              <p:cNvSpPr>
                <a:spLocks noChangeShapeType="1"/>
              </p:cNvSpPr>
              <p:nvPr/>
            </p:nvSpPr>
            <p:spPr bwMode="auto">
              <a:xfrm>
                <a:off x="1575270" y="5022384"/>
                <a:ext cx="4920469"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74" name="Line 486"/>
              <p:cNvSpPr>
                <a:spLocks noChangeShapeType="1"/>
              </p:cNvSpPr>
              <p:nvPr/>
            </p:nvSpPr>
            <p:spPr bwMode="auto">
              <a:xfrm>
                <a:off x="1634909" y="5019807"/>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75" name="Rectangle 443"/>
              <p:cNvSpPr>
                <a:spLocks noChangeArrowheads="1"/>
              </p:cNvSpPr>
              <p:nvPr/>
            </p:nvSpPr>
            <p:spPr bwMode="auto">
              <a:xfrm>
                <a:off x="1175182" y="4785045"/>
                <a:ext cx="285221" cy="24422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050" dirty="0" smtClean="0">
                    <a:latin typeface="Arial"/>
                  </a:rPr>
                  <a:t>0.00</a:t>
                </a:r>
                <a:endParaRPr lang="en-US" altLang="en-US" sz="1050" dirty="0">
                  <a:latin typeface="Arial"/>
                </a:endParaRPr>
              </a:p>
            </p:txBody>
          </p:sp>
          <p:sp>
            <p:nvSpPr>
              <p:cNvPr id="76" name="Rectangle 453"/>
              <p:cNvSpPr>
                <a:spLocks noChangeArrowheads="1"/>
              </p:cNvSpPr>
              <p:nvPr/>
            </p:nvSpPr>
            <p:spPr bwMode="auto">
              <a:xfrm>
                <a:off x="1175182" y="3454943"/>
                <a:ext cx="285221" cy="24422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050" dirty="0" smtClean="0">
                    <a:latin typeface="Arial"/>
                  </a:rPr>
                  <a:t>0.50</a:t>
                </a:r>
                <a:endParaRPr lang="en-US" altLang="en-US" sz="1050" dirty="0">
                  <a:latin typeface="Arial"/>
                </a:endParaRPr>
              </a:p>
            </p:txBody>
          </p:sp>
          <p:sp>
            <p:nvSpPr>
              <p:cNvPr id="77" name="Rectangle 457"/>
              <p:cNvSpPr>
                <a:spLocks noChangeArrowheads="1"/>
              </p:cNvSpPr>
              <p:nvPr/>
            </p:nvSpPr>
            <p:spPr bwMode="auto">
              <a:xfrm>
                <a:off x="1175182" y="2767709"/>
                <a:ext cx="285221" cy="24422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050" dirty="0" smtClean="0">
                    <a:latin typeface="Arial"/>
                  </a:rPr>
                  <a:t>0.75</a:t>
                </a:r>
                <a:endParaRPr lang="en-US" altLang="en-US" sz="1050" dirty="0">
                  <a:latin typeface="Arial"/>
                </a:endParaRPr>
              </a:p>
            </p:txBody>
          </p:sp>
          <p:sp>
            <p:nvSpPr>
              <p:cNvPr id="78" name="Rectangle 463"/>
              <p:cNvSpPr>
                <a:spLocks noChangeArrowheads="1"/>
              </p:cNvSpPr>
              <p:nvPr/>
            </p:nvSpPr>
            <p:spPr bwMode="auto">
              <a:xfrm>
                <a:off x="1175182" y="2106878"/>
                <a:ext cx="285221" cy="244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050" dirty="0" smtClean="0">
                    <a:latin typeface="Arial"/>
                  </a:rPr>
                  <a:t>1.00</a:t>
                </a:r>
              </a:p>
            </p:txBody>
          </p:sp>
          <p:sp>
            <p:nvSpPr>
              <p:cNvPr id="79" name="Rectangle 505"/>
              <p:cNvSpPr>
                <a:spLocks noChangeArrowheads="1"/>
              </p:cNvSpPr>
              <p:nvPr/>
            </p:nvSpPr>
            <p:spPr bwMode="auto">
              <a:xfrm>
                <a:off x="1175182" y="4130056"/>
                <a:ext cx="285221" cy="24422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050" dirty="0" smtClean="0">
                    <a:latin typeface="Arial"/>
                  </a:rPr>
                  <a:t>0.25</a:t>
                </a:r>
                <a:endParaRPr lang="en-US" altLang="en-US" sz="1050" dirty="0">
                  <a:latin typeface="Arial"/>
                </a:endParaRPr>
              </a:p>
            </p:txBody>
          </p:sp>
          <p:sp>
            <p:nvSpPr>
              <p:cNvPr id="80" name="Line 518"/>
              <p:cNvSpPr>
                <a:spLocks noChangeShapeType="1"/>
              </p:cNvSpPr>
              <p:nvPr/>
            </p:nvSpPr>
            <p:spPr bwMode="auto">
              <a:xfrm flipH="1">
                <a:off x="1528682" y="2240601"/>
                <a:ext cx="54303"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81" name="ZoneTexte 159"/>
              <p:cNvSpPr txBox="1"/>
              <p:nvPr/>
            </p:nvSpPr>
            <p:spPr>
              <a:xfrm>
                <a:off x="4096395" y="5022382"/>
                <a:ext cx="264287" cy="372153"/>
              </a:xfrm>
              <a:prstGeom prst="rect">
                <a:avLst/>
              </a:prstGeom>
              <a:noFill/>
            </p:spPr>
            <p:txBody>
              <a:bodyPr wrap="square" rtlCol="0">
                <a:spAutoFit/>
              </a:bodyPr>
              <a:lstStyle/>
              <a:p>
                <a:pPr algn="ctr" fontAlgn="base">
                  <a:spcBef>
                    <a:spcPct val="0"/>
                  </a:spcBef>
                  <a:spcAft>
                    <a:spcPct val="0"/>
                  </a:spcAft>
                </a:pPr>
                <a:r>
                  <a:rPr lang="fr-FR" sz="1000" dirty="0"/>
                  <a:t>5</a:t>
                </a:r>
              </a:p>
            </p:txBody>
          </p:sp>
          <p:sp>
            <p:nvSpPr>
              <p:cNvPr id="82" name="Line 486"/>
              <p:cNvSpPr>
                <a:spLocks noChangeShapeType="1"/>
              </p:cNvSpPr>
              <p:nvPr/>
            </p:nvSpPr>
            <p:spPr bwMode="auto">
              <a:xfrm>
                <a:off x="4231869" y="5019807"/>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83" name="ZoneTexte 161"/>
              <p:cNvSpPr txBox="1"/>
              <p:nvPr/>
            </p:nvSpPr>
            <p:spPr>
              <a:xfrm>
                <a:off x="4605237" y="5022382"/>
                <a:ext cx="264287" cy="372153"/>
              </a:xfrm>
              <a:prstGeom prst="rect">
                <a:avLst/>
              </a:prstGeom>
              <a:noFill/>
            </p:spPr>
            <p:txBody>
              <a:bodyPr wrap="square" rtlCol="0">
                <a:spAutoFit/>
              </a:bodyPr>
              <a:lstStyle/>
              <a:p>
                <a:pPr algn="ctr" fontAlgn="base">
                  <a:spcBef>
                    <a:spcPct val="0"/>
                  </a:spcBef>
                  <a:spcAft>
                    <a:spcPct val="0"/>
                  </a:spcAft>
                </a:pPr>
                <a:r>
                  <a:rPr lang="fr-FR" sz="1000" dirty="0"/>
                  <a:t>6</a:t>
                </a:r>
              </a:p>
            </p:txBody>
          </p:sp>
          <p:sp>
            <p:nvSpPr>
              <p:cNvPr id="84" name="Line 486"/>
              <p:cNvSpPr>
                <a:spLocks noChangeShapeType="1"/>
              </p:cNvSpPr>
              <p:nvPr/>
            </p:nvSpPr>
            <p:spPr bwMode="auto">
              <a:xfrm>
                <a:off x="4751261" y="5019807"/>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85" name="Line 518"/>
              <p:cNvSpPr>
                <a:spLocks noChangeShapeType="1"/>
              </p:cNvSpPr>
              <p:nvPr/>
            </p:nvSpPr>
            <p:spPr bwMode="auto">
              <a:xfrm flipH="1">
                <a:off x="1528682" y="4919475"/>
                <a:ext cx="54303"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86" name="Line 518"/>
              <p:cNvSpPr>
                <a:spLocks noChangeShapeType="1"/>
              </p:cNvSpPr>
              <p:nvPr/>
            </p:nvSpPr>
            <p:spPr bwMode="auto">
              <a:xfrm flipH="1">
                <a:off x="1528682" y="4249755"/>
                <a:ext cx="54303"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87" name="Line 518"/>
              <p:cNvSpPr>
                <a:spLocks noChangeShapeType="1"/>
              </p:cNvSpPr>
              <p:nvPr/>
            </p:nvSpPr>
            <p:spPr bwMode="auto">
              <a:xfrm flipH="1">
                <a:off x="1528682" y="3580037"/>
                <a:ext cx="54303"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88" name="Line 518"/>
              <p:cNvSpPr>
                <a:spLocks noChangeShapeType="1"/>
              </p:cNvSpPr>
              <p:nvPr/>
            </p:nvSpPr>
            <p:spPr bwMode="auto">
              <a:xfrm flipH="1">
                <a:off x="1528682" y="2910319"/>
                <a:ext cx="54303"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89" name="Rectangle 463"/>
              <p:cNvSpPr>
                <a:spLocks noChangeArrowheads="1"/>
              </p:cNvSpPr>
              <p:nvPr/>
            </p:nvSpPr>
            <p:spPr bwMode="auto">
              <a:xfrm rot="16200000">
                <a:off x="-169906" y="3498498"/>
                <a:ext cx="2047328" cy="200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dirty="0" smtClean="0">
                    <a:solidFill>
                      <a:srgbClr val="4D4D4D"/>
                    </a:solidFill>
                    <a:latin typeface="Arial"/>
                  </a:rPr>
                  <a:t>Proportion surviving</a:t>
                </a:r>
              </a:p>
            </p:txBody>
          </p:sp>
          <p:sp>
            <p:nvSpPr>
              <p:cNvPr id="90" name="ZoneTexte 168"/>
              <p:cNvSpPr txBox="1"/>
              <p:nvPr/>
            </p:nvSpPr>
            <p:spPr>
              <a:xfrm>
                <a:off x="2411899" y="5324349"/>
                <a:ext cx="2601155" cy="418673"/>
              </a:xfrm>
              <a:prstGeom prst="rect">
                <a:avLst/>
              </a:prstGeom>
              <a:noFill/>
            </p:spPr>
            <p:txBody>
              <a:bodyPr wrap="none" rtlCol="0">
                <a:spAutoFit/>
              </a:bodyPr>
              <a:lstStyle/>
              <a:p>
                <a:pPr algn="ctr" fontAlgn="base">
                  <a:spcBef>
                    <a:spcPct val="0"/>
                  </a:spcBef>
                  <a:spcAft>
                    <a:spcPct val="0"/>
                  </a:spcAft>
                </a:pPr>
                <a:r>
                  <a:rPr lang="fr-FR" sz="1200" dirty="0"/>
                  <a:t>Time </a:t>
                </a:r>
                <a:r>
                  <a:rPr lang="fr-FR" sz="1200" dirty="0" err="1"/>
                  <a:t>from</a:t>
                </a:r>
                <a:r>
                  <a:rPr lang="fr-FR" sz="1200" dirty="0"/>
                  <a:t> randomisation (</a:t>
                </a:r>
                <a:r>
                  <a:rPr lang="fr-FR" sz="1200" dirty="0" err="1"/>
                  <a:t>years</a:t>
                </a:r>
                <a:r>
                  <a:rPr lang="fr-FR" sz="1200" dirty="0"/>
                  <a:t>)</a:t>
                </a:r>
              </a:p>
            </p:txBody>
          </p:sp>
          <p:sp>
            <p:nvSpPr>
              <p:cNvPr id="91" name="Forme libre 169"/>
              <p:cNvSpPr/>
              <p:nvPr/>
            </p:nvSpPr>
            <p:spPr>
              <a:xfrm>
                <a:off x="1723869" y="2223541"/>
                <a:ext cx="4776865" cy="1918741"/>
              </a:xfrm>
              <a:custGeom>
                <a:avLst/>
                <a:gdLst>
                  <a:gd name="connsiteX0" fmla="*/ 0 w 4776865"/>
                  <a:gd name="connsiteY0" fmla="*/ 0 h 1918741"/>
                  <a:gd name="connsiteX1" fmla="*/ 0 w 4776865"/>
                  <a:gd name="connsiteY1" fmla="*/ 0 h 1918741"/>
                  <a:gd name="connsiteX2" fmla="*/ 59961 w 4776865"/>
                  <a:gd name="connsiteY2" fmla="*/ 4997 h 1918741"/>
                  <a:gd name="connsiteX3" fmla="*/ 74951 w 4776865"/>
                  <a:gd name="connsiteY3" fmla="*/ 14990 h 1918741"/>
                  <a:gd name="connsiteX4" fmla="*/ 119921 w 4776865"/>
                  <a:gd name="connsiteY4" fmla="*/ 39974 h 1918741"/>
                  <a:gd name="connsiteX5" fmla="*/ 144905 w 4776865"/>
                  <a:gd name="connsiteY5" fmla="*/ 64957 h 1918741"/>
                  <a:gd name="connsiteX6" fmla="*/ 144905 w 4776865"/>
                  <a:gd name="connsiteY6" fmla="*/ 64957 h 1918741"/>
                  <a:gd name="connsiteX7" fmla="*/ 199869 w 4776865"/>
                  <a:gd name="connsiteY7" fmla="*/ 124918 h 1918741"/>
                  <a:gd name="connsiteX8" fmla="*/ 224852 w 4776865"/>
                  <a:gd name="connsiteY8" fmla="*/ 164892 h 1918741"/>
                  <a:gd name="connsiteX9" fmla="*/ 299803 w 4776865"/>
                  <a:gd name="connsiteY9" fmla="*/ 284813 h 1918741"/>
                  <a:gd name="connsiteX10" fmla="*/ 354767 w 4776865"/>
                  <a:gd name="connsiteY10" fmla="*/ 394741 h 1918741"/>
                  <a:gd name="connsiteX11" fmla="*/ 409731 w 4776865"/>
                  <a:gd name="connsiteY11" fmla="*/ 479685 h 1918741"/>
                  <a:gd name="connsiteX12" fmla="*/ 474688 w 4776865"/>
                  <a:gd name="connsiteY12" fmla="*/ 564629 h 1918741"/>
                  <a:gd name="connsiteX13" fmla="*/ 549639 w 4776865"/>
                  <a:gd name="connsiteY13" fmla="*/ 664564 h 1918741"/>
                  <a:gd name="connsiteX14" fmla="*/ 624590 w 4776865"/>
                  <a:gd name="connsiteY14" fmla="*/ 724525 h 1918741"/>
                  <a:gd name="connsiteX15" fmla="*/ 654570 w 4776865"/>
                  <a:gd name="connsiteY15" fmla="*/ 814466 h 1918741"/>
                  <a:gd name="connsiteX16" fmla="*/ 739515 w 4776865"/>
                  <a:gd name="connsiteY16" fmla="*/ 899410 h 1918741"/>
                  <a:gd name="connsiteX17" fmla="*/ 779488 w 4776865"/>
                  <a:gd name="connsiteY17" fmla="*/ 954374 h 1918741"/>
                  <a:gd name="connsiteX18" fmla="*/ 794479 w 4776865"/>
                  <a:gd name="connsiteY18" fmla="*/ 984354 h 1918741"/>
                  <a:gd name="connsiteX19" fmla="*/ 814465 w 4776865"/>
                  <a:gd name="connsiteY19" fmla="*/ 1044315 h 1918741"/>
                  <a:gd name="connsiteX20" fmla="*/ 879423 w 4776865"/>
                  <a:gd name="connsiteY20" fmla="*/ 1124262 h 1918741"/>
                  <a:gd name="connsiteX21" fmla="*/ 929390 w 4776865"/>
                  <a:gd name="connsiteY21" fmla="*/ 1179226 h 1918741"/>
                  <a:gd name="connsiteX22" fmla="*/ 959370 w 4776865"/>
                  <a:gd name="connsiteY22" fmla="*/ 1199213 h 1918741"/>
                  <a:gd name="connsiteX23" fmla="*/ 1024328 w 4776865"/>
                  <a:gd name="connsiteY23" fmla="*/ 1339121 h 1918741"/>
                  <a:gd name="connsiteX24" fmla="*/ 1069298 w 4776865"/>
                  <a:gd name="connsiteY24" fmla="*/ 1339121 h 1918741"/>
                  <a:gd name="connsiteX25" fmla="*/ 1124262 w 4776865"/>
                  <a:gd name="connsiteY25" fmla="*/ 1389089 h 1918741"/>
                  <a:gd name="connsiteX26" fmla="*/ 1174229 w 4776865"/>
                  <a:gd name="connsiteY26" fmla="*/ 1469036 h 1918741"/>
                  <a:gd name="connsiteX27" fmla="*/ 1269167 w 4776865"/>
                  <a:gd name="connsiteY27" fmla="*/ 1469036 h 1918741"/>
                  <a:gd name="connsiteX28" fmla="*/ 1334124 w 4776865"/>
                  <a:gd name="connsiteY28" fmla="*/ 1524000 h 1918741"/>
                  <a:gd name="connsiteX29" fmla="*/ 1399082 w 4776865"/>
                  <a:gd name="connsiteY29" fmla="*/ 1553980 h 1918741"/>
                  <a:gd name="connsiteX30" fmla="*/ 1479029 w 4776865"/>
                  <a:gd name="connsiteY30" fmla="*/ 1573967 h 1918741"/>
                  <a:gd name="connsiteX31" fmla="*/ 1514006 w 4776865"/>
                  <a:gd name="connsiteY31" fmla="*/ 1568970 h 1918741"/>
                  <a:gd name="connsiteX32" fmla="*/ 1598951 w 4776865"/>
                  <a:gd name="connsiteY32" fmla="*/ 1643921 h 1918741"/>
                  <a:gd name="connsiteX33" fmla="*/ 1658911 w 4776865"/>
                  <a:gd name="connsiteY33" fmla="*/ 1643921 h 1918741"/>
                  <a:gd name="connsiteX34" fmla="*/ 1713875 w 4776865"/>
                  <a:gd name="connsiteY34" fmla="*/ 1663908 h 1918741"/>
                  <a:gd name="connsiteX35" fmla="*/ 1723869 w 4776865"/>
                  <a:gd name="connsiteY35" fmla="*/ 1698885 h 1918741"/>
                  <a:gd name="connsiteX36" fmla="*/ 1838793 w 4776865"/>
                  <a:gd name="connsiteY36" fmla="*/ 1728866 h 1918741"/>
                  <a:gd name="connsiteX37" fmla="*/ 1853783 w 4776865"/>
                  <a:gd name="connsiteY37" fmla="*/ 1758846 h 1918741"/>
                  <a:gd name="connsiteX38" fmla="*/ 1943724 w 4776865"/>
                  <a:gd name="connsiteY38" fmla="*/ 1778833 h 1918741"/>
                  <a:gd name="connsiteX39" fmla="*/ 2063646 w 4776865"/>
                  <a:gd name="connsiteY39" fmla="*/ 1783829 h 1918741"/>
                  <a:gd name="connsiteX40" fmla="*/ 2133600 w 4776865"/>
                  <a:gd name="connsiteY40" fmla="*/ 1808813 h 1918741"/>
                  <a:gd name="connsiteX41" fmla="*/ 2203554 w 4776865"/>
                  <a:gd name="connsiteY41" fmla="*/ 1823803 h 1918741"/>
                  <a:gd name="connsiteX42" fmla="*/ 2283501 w 4776865"/>
                  <a:gd name="connsiteY42" fmla="*/ 1838793 h 1918741"/>
                  <a:gd name="connsiteX43" fmla="*/ 2408420 w 4776865"/>
                  <a:gd name="connsiteY43" fmla="*/ 1868774 h 1918741"/>
                  <a:gd name="connsiteX44" fmla="*/ 2528341 w 4776865"/>
                  <a:gd name="connsiteY44" fmla="*/ 1878767 h 1918741"/>
                  <a:gd name="connsiteX45" fmla="*/ 2968052 w 4776865"/>
                  <a:gd name="connsiteY45" fmla="*/ 1878767 h 1918741"/>
                  <a:gd name="connsiteX46" fmla="*/ 2968052 w 4776865"/>
                  <a:gd name="connsiteY46" fmla="*/ 1898754 h 1918741"/>
                  <a:gd name="connsiteX47" fmla="*/ 3247869 w 4776865"/>
                  <a:gd name="connsiteY47" fmla="*/ 1898754 h 1918741"/>
                  <a:gd name="connsiteX48" fmla="*/ 3247869 w 4776865"/>
                  <a:gd name="connsiteY48" fmla="*/ 1918741 h 1918741"/>
                  <a:gd name="connsiteX49" fmla="*/ 4776865 w 4776865"/>
                  <a:gd name="connsiteY49" fmla="*/ 1918741 h 191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76865" h="1918741">
                    <a:moveTo>
                      <a:pt x="0" y="0"/>
                    </a:moveTo>
                    <a:lnTo>
                      <a:pt x="0" y="0"/>
                    </a:lnTo>
                    <a:cubicBezTo>
                      <a:pt x="49936" y="5549"/>
                      <a:pt x="29888" y="4997"/>
                      <a:pt x="59961" y="4997"/>
                    </a:cubicBezTo>
                    <a:lnTo>
                      <a:pt x="74951" y="14990"/>
                    </a:lnTo>
                    <a:lnTo>
                      <a:pt x="119921" y="39974"/>
                    </a:lnTo>
                    <a:lnTo>
                      <a:pt x="144905" y="64957"/>
                    </a:lnTo>
                    <a:lnTo>
                      <a:pt x="144905" y="64957"/>
                    </a:lnTo>
                    <a:lnTo>
                      <a:pt x="199869" y="124918"/>
                    </a:lnTo>
                    <a:lnTo>
                      <a:pt x="224852" y="164892"/>
                    </a:lnTo>
                    <a:lnTo>
                      <a:pt x="299803" y="284813"/>
                    </a:lnTo>
                    <a:lnTo>
                      <a:pt x="354767" y="394741"/>
                    </a:lnTo>
                    <a:lnTo>
                      <a:pt x="409731" y="479685"/>
                    </a:lnTo>
                    <a:lnTo>
                      <a:pt x="474688" y="564629"/>
                    </a:lnTo>
                    <a:lnTo>
                      <a:pt x="549639" y="664564"/>
                    </a:lnTo>
                    <a:lnTo>
                      <a:pt x="624590" y="724525"/>
                    </a:lnTo>
                    <a:lnTo>
                      <a:pt x="654570" y="814466"/>
                    </a:lnTo>
                    <a:lnTo>
                      <a:pt x="739515" y="899410"/>
                    </a:lnTo>
                    <a:lnTo>
                      <a:pt x="779488" y="954374"/>
                    </a:lnTo>
                    <a:lnTo>
                      <a:pt x="794479" y="984354"/>
                    </a:lnTo>
                    <a:lnTo>
                      <a:pt x="814465" y="1044315"/>
                    </a:lnTo>
                    <a:lnTo>
                      <a:pt x="879423" y="1124262"/>
                    </a:lnTo>
                    <a:lnTo>
                      <a:pt x="929390" y="1179226"/>
                    </a:lnTo>
                    <a:lnTo>
                      <a:pt x="959370" y="1199213"/>
                    </a:lnTo>
                    <a:lnTo>
                      <a:pt x="1024328" y="1339121"/>
                    </a:lnTo>
                    <a:lnTo>
                      <a:pt x="1069298" y="1339121"/>
                    </a:lnTo>
                    <a:lnTo>
                      <a:pt x="1124262" y="1389089"/>
                    </a:lnTo>
                    <a:lnTo>
                      <a:pt x="1174229" y="1469036"/>
                    </a:lnTo>
                    <a:lnTo>
                      <a:pt x="1269167" y="1469036"/>
                    </a:lnTo>
                    <a:lnTo>
                      <a:pt x="1334124" y="1524000"/>
                    </a:lnTo>
                    <a:lnTo>
                      <a:pt x="1399082" y="1553980"/>
                    </a:lnTo>
                    <a:lnTo>
                      <a:pt x="1479029" y="1573967"/>
                    </a:lnTo>
                    <a:lnTo>
                      <a:pt x="1514006" y="1568970"/>
                    </a:lnTo>
                    <a:lnTo>
                      <a:pt x="1598951" y="1643921"/>
                    </a:lnTo>
                    <a:lnTo>
                      <a:pt x="1658911" y="1643921"/>
                    </a:lnTo>
                    <a:lnTo>
                      <a:pt x="1713875" y="1663908"/>
                    </a:lnTo>
                    <a:lnTo>
                      <a:pt x="1723869" y="1698885"/>
                    </a:lnTo>
                    <a:lnTo>
                      <a:pt x="1838793" y="1728866"/>
                    </a:lnTo>
                    <a:lnTo>
                      <a:pt x="1853783" y="1758846"/>
                    </a:lnTo>
                    <a:lnTo>
                      <a:pt x="1943724" y="1778833"/>
                    </a:lnTo>
                    <a:lnTo>
                      <a:pt x="2063646" y="1783829"/>
                    </a:lnTo>
                    <a:lnTo>
                      <a:pt x="2133600" y="1808813"/>
                    </a:lnTo>
                    <a:lnTo>
                      <a:pt x="2203554" y="1823803"/>
                    </a:lnTo>
                    <a:lnTo>
                      <a:pt x="2283501" y="1838793"/>
                    </a:lnTo>
                    <a:lnTo>
                      <a:pt x="2408420" y="1868774"/>
                    </a:lnTo>
                    <a:lnTo>
                      <a:pt x="2528341" y="1878767"/>
                    </a:lnTo>
                    <a:lnTo>
                      <a:pt x="2968052" y="1878767"/>
                    </a:lnTo>
                    <a:lnTo>
                      <a:pt x="2968052" y="1898754"/>
                    </a:lnTo>
                    <a:lnTo>
                      <a:pt x="3247869" y="1898754"/>
                    </a:lnTo>
                    <a:lnTo>
                      <a:pt x="3247869" y="1918741"/>
                    </a:lnTo>
                    <a:lnTo>
                      <a:pt x="4776865" y="1918741"/>
                    </a:ln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sz="2000">
                  <a:solidFill>
                    <a:srgbClr val="4D4D4D"/>
                  </a:solidFill>
                </a:endParaRPr>
              </a:p>
            </p:txBody>
          </p:sp>
          <p:sp>
            <p:nvSpPr>
              <p:cNvPr id="92" name="Forme libre 170"/>
              <p:cNvSpPr/>
              <p:nvPr/>
            </p:nvSpPr>
            <p:spPr>
              <a:xfrm>
                <a:off x="1738859" y="2228538"/>
                <a:ext cx="4756879" cy="2088629"/>
              </a:xfrm>
              <a:custGeom>
                <a:avLst/>
                <a:gdLst>
                  <a:gd name="connsiteX0" fmla="*/ 0 w 4756879"/>
                  <a:gd name="connsiteY0" fmla="*/ 0 h 2088629"/>
                  <a:gd name="connsiteX1" fmla="*/ 74951 w 4756879"/>
                  <a:gd name="connsiteY1" fmla="*/ 14990 h 2088629"/>
                  <a:gd name="connsiteX2" fmla="*/ 124918 w 4756879"/>
                  <a:gd name="connsiteY2" fmla="*/ 64957 h 2088629"/>
                  <a:gd name="connsiteX3" fmla="*/ 169889 w 4756879"/>
                  <a:gd name="connsiteY3" fmla="*/ 159895 h 2088629"/>
                  <a:gd name="connsiteX4" fmla="*/ 269823 w 4756879"/>
                  <a:gd name="connsiteY4" fmla="*/ 249836 h 2088629"/>
                  <a:gd name="connsiteX5" fmla="*/ 329784 w 4756879"/>
                  <a:gd name="connsiteY5" fmla="*/ 369757 h 2088629"/>
                  <a:gd name="connsiteX6" fmla="*/ 369757 w 4756879"/>
                  <a:gd name="connsiteY6" fmla="*/ 404734 h 2088629"/>
                  <a:gd name="connsiteX7" fmla="*/ 394741 w 4756879"/>
                  <a:gd name="connsiteY7" fmla="*/ 494675 h 2088629"/>
                  <a:gd name="connsiteX8" fmla="*/ 454702 w 4756879"/>
                  <a:gd name="connsiteY8" fmla="*/ 584616 h 2088629"/>
                  <a:gd name="connsiteX9" fmla="*/ 514662 w 4756879"/>
                  <a:gd name="connsiteY9" fmla="*/ 679554 h 2088629"/>
                  <a:gd name="connsiteX10" fmla="*/ 529652 w 4756879"/>
                  <a:gd name="connsiteY10" fmla="*/ 724524 h 2088629"/>
                  <a:gd name="connsiteX11" fmla="*/ 564630 w 4756879"/>
                  <a:gd name="connsiteY11" fmla="*/ 764498 h 2088629"/>
                  <a:gd name="connsiteX12" fmla="*/ 599607 w 4756879"/>
                  <a:gd name="connsiteY12" fmla="*/ 809469 h 2088629"/>
                  <a:gd name="connsiteX13" fmla="*/ 624590 w 4756879"/>
                  <a:gd name="connsiteY13" fmla="*/ 899410 h 2088629"/>
                  <a:gd name="connsiteX14" fmla="*/ 624590 w 4756879"/>
                  <a:gd name="connsiteY14" fmla="*/ 934387 h 2088629"/>
                  <a:gd name="connsiteX15" fmla="*/ 699541 w 4756879"/>
                  <a:gd name="connsiteY15" fmla="*/ 994347 h 2088629"/>
                  <a:gd name="connsiteX16" fmla="*/ 729521 w 4756879"/>
                  <a:gd name="connsiteY16" fmla="*/ 1069298 h 2088629"/>
                  <a:gd name="connsiteX17" fmla="*/ 764498 w 4756879"/>
                  <a:gd name="connsiteY17" fmla="*/ 1129259 h 2088629"/>
                  <a:gd name="connsiteX18" fmla="*/ 799475 w 4756879"/>
                  <a:gd name="connsiteY18" fmla="*/ 1164236 h 2088629"/>
                  <a:gd name="connsiteX19" fmla="*/ 854439 w 4756879"/>
                  <a:gd name="connsiteY19" fmla="*/ 1204210 h 2088629"/>
                  <a:gd name="connsiteX20" fmla="*/ 924393 w 4756879"/>
                  <a:gd name="connsiteY20" fmla="*/ 1274164 h 2088629"/>
                  <a:gd name="connsiteX21" fmla="*/ 999344 w 4756879"/>
                  <a:gd name="connsiteY21" fmla="*/ 1339121 h 2088629"/>
                  <a:gd name="connsiteX22" fmla="*/ 1059305 w 4756879"/>
                  <a:gd name="connsiteY22" fmla="*/ 1414072 h 2088629"/>
                  <a:gd name="connsiteX23" fmla="*/ 1179226 w 4756879"/>
                  <a:gd name="connsiteY23" fmla="*/ 1479029 h 2088629"/>
                  <a:gd name="connsiteX24" fmla="*/ 1269167 w 4756879"/>
                  <a:gd name="connsiteY24" fmla="*/ 1528996 h 2088629"/>
                  <a:gd name="connsiteX25" fmla="*/ 1434059 w 4756879"/>
                  <a:gd name="connsiteY25" fmla="*/ 1608944 h 2088629"/>
                  <a:gd name="connsiteX26" fmla="*/ 1533993 w 4756879"/>
                  <a:gd name="connsiteY26" fmla="*/ 1643921 h 2088629"/>
                  <a:gd name="connsiteX27" fmla="*/ 1578964 w 4756879"/>
                  <a:gd name="connsiteY27" fmla="*/ 1653914 h 2088629"/>
                  <a:gd name="connsiteX28" fmla="*/ 1718872 w 4756879"/>
                  <a:gd name="connsiteY28" fmla="*/ 1698885 h 2088629"/>
                  <a:gd name="connsiteX29" fmla="*/ 1918741 w 4756879"/>
                  <a:gd name="connsiteY29" fmla="*/ 1758846 h 2088629"/>
                  <a:gd name="connsiteX30" fmla="*/ 1968708 w 4756879"/>
                  <a:gd name="connsiteY30" fmla="*/ 1773836 h 2088629"/>
                  <a:gd name="connsiteX31" fmla="*/ 2163580 w 4756879"/>
                  <a:gd name="connsiteY31" fmla="*/ 1808813 h 2088629"/>
                  <a:gd name="connsiteX32" fmla="*/ 2323475 w 4756879"/>
                  <a:gd name="connsiteY32" fmla="*/ 1923737 h 2088629"/>
                  <a:gd name="connsiteX33" fmla="*/ 2493364 w 4756879"/>
                  <a:gd name="connsiteY33" fmla="*/ 1938728 h 2088629"/>
                  <a:gd name="connsiteX34" fmla="*/ 2688236 w 4756879"/>
                  <a:gd name="connsiteY34" fmla="*/ 1938728 h 2088629"/>
                  <a:gd name="connsiteX35" fmla="*/ 2778177 w 4756879"/>
                  <a:gd name="connsiteY35" fmla="*/ 1983698 h 2088629"/>
                  <a:gd name="connsiteX36" fmla="*/ 2938072 w 4756879"/>
                  <a:gd name="connsiteY36" fmla="*/ 1973705 h 2088629"/>
                  <a:gd name="connsiteX37" fmla="*/ 2998033 w 4756879"/>
                  <a:gd name="connsiteY37" fmla="*/ 2008682 h 2088629"/>
                  <a:gd name="connsiteX38" fmla="*/ 3232879 w 4756879"/>
                  <a:gd name="connsiteY38" fmla="*/ 2003685 h 2088629"/>
                  <a:gd name="connsiteX39" fmla="*/ 3347803 w 4756879"/>
                  <a:gd name="connsiteY39" fmla="*/ 2048655 h 2088629"/>
                  <a:gd name="connsiteX40" fmla="*/ 3617626 w 4756879"/>
                  <a:gd name="connsiteY40" fmla="*/ 2048655 h 2088629"/>
                  <a:gd name="connsiteX41" fmla="*/ 3657600 w 4756879"/>
                  <a:gd name="connsiteY41" fmla="*/ 2088629 h 2088629"/>
                  <a:gd name="connsiteX42" fmla="*/ 4756879 w 4756879"/>
                  <a:gd name="connsiteY42" fmla="*/ 2088629 h 208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756879" h="2088629">
                    <a:moveTo>
                      <a:pt x="0" y="0"/>
                    </a:moveTo>
                    <a:lnTo>
                      <a:pt x="74951" y="14990"/>
                    </a:lnTo>
                    <a:lnTo>
                      <a:pt x="124918" y="64957"/>
                    </a:lnTo>
                    <a:lnTo>
                      <a:pt x="169889" y="159895"/>
                    </a:lnTo>
                    <a:lnTo>
                      <a:pt x="269823" y="249836"/>
                    </a:lnTo>
                    <a:lnTo>
                      <a:pt x="329784" y="369757"/>
                    </a:lnTo>
                    <a:lnTo>
                      <a:pt x="369757" y="404734"/>
                    </a:lnTo>
                    <a:lnTo>
                      <a:pt x="394741" y="494675"/>
                    </a:lnTo>
                    <a:lnTo>
                      <a:pt x="454702" y="584616"/>
                    </a:lnTo>
                    <a:lnTo>
                      <a:pt x="514662" y="679554"/>
                    </a:lnTo>
                    <a:lnTo>
                      <a:pt x="529652" y="724524"/>
                    </a:lnTo>
                    <a:lnTo>
                      <a:pt x="564630" y="764498"/>
                    </a:lnTo>
                    <a:lnTo>
                      <a:pt x="599607" y="809469"/>
                    </a:lnTo>
                    <a:lnTo>
                      <a:pt x="624590" y="899410"/>
                    </a:lnTo>
                    <a:lnTo>
                      <a:pt x="624590" y="934387"/>
                    </a:lnTo>
                    <a:lnTo>
                      <a:pt x="699541" y="994347"/>
                    </a:lnTo>
                    <a:lnTo>
                      <a:pt x="729521" y="1069298"/>
                    </a:lnTo>
                    <a:lnTo>
                      <a:pt x="764498" y="1129259"/>
                    </a:lnTo>
                    <a:lnTo>
                      <a:pt x="799475" y="1164236"/>
                    </a:lnTo>
                    <a:lnTo>
                      <a:pt x="854439" y="1204210"/>
                    </a:lnTo>
                    <a:lnTo>
                      <a:pt x="924393" y="1274164"/>
                    </a:lnTo>
                    <a:lnTo>
                      <a:pt x="999344" y="1339121"/>
                    </a:lnTo>
                    <a:lnTo>
                      <a:pt x="1059305" y="1414072"/>
                    </a:lnTo>
                    <a:lnTo>
                      <a:pt x="1179226" y="1479029"/>
                    </a:lnTo>
                    <a:lnTo>
                      <a:pt x="1269167" y="1528996"/>
                    </a:lnTo>
                    <a:lnTo>
                      <a:pt x="1434059" y="1608944"/>
                    </a:lnTo>
                    <a:lnTo>
                      <a:pt x="1533993" y="1643921"/>
                    </a:lnTo>
                    <a:lnTo>
                      <a:pt x="1578964" y="1653914"/>
                    </a:lnTo>
                    <a:lnTo>
                      <a:pt x="1718872" y="1698885"/>
                    </a:lnTo>
                    <a:lnTo>
                      <a:pt x="1918741" y="1758846"/>
                    </a:lnTo>
                    <a:lnTo>
                      <a:pt x="1968708" y="1773836"/>
                    </a:lnTo>
                    <a:lnTo>
                      <a:pt x="2163580" y="1808813"/>
                    </a:lnTo>
                    <a:lnTo>
                      <a:pt x="2323475" y="1923737"/>
                    </a:lnTo>
                    <a:lnTo>
                      <a:pt x="2493364" y="1938728"/>
                    </a:lnTo>
                    <a:lnTo>
                      <a:pt x="2688236" y="1938728"/>
                    </a:lnTo>
                    <a:lnTo>
                      <a:pt x="2778177" y="1983698"/>
                    </a:lnTo>
                    <a:lnTo>
                      <a:pt x="2938072" y="1973705"/>
                    </a:lnTo>
                    <a:lnTo>
                      <a:pt x="2998033" y="2008682"/>
                    </a:lnTo>
                    <a:lnTo>
                      <a:pt x="3232879" y="2003685"/>
                    </a:lnTo>
                    <a:lnTo>
                      <a:pt x="3347803" y="2048655"/>
                    </a:lnTo>
                    <a:lnTo>
                      <a:pt x="3617626" y="2048655"/>
                    </a:lnTo>
                    <a:lnTo>
                      <a:pt x="3657600" y="2088629"/>
                    </a:lnTo>
                    <a:lnTo>
                      <a:pt x="4756879" y="2088629"/>
                    </a:ln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sz="2000">
                  <a:solidFill>
                    <a:srgbClr val="4D4D4D"/>
                  </a:solidFill>
                </a:endParaRPr>
              </a:p>
            </p:txBody>
          </p:sp>
        </p:grpSp>
        <p:sp>
          <p:nvSpPr>
            <p:cNvPr id="95" name="Line 486"/>
            <p:cNvSpPr>
              <a:spLocks noChangeShapeType="1"/>
            </p:cNvSpPr>
            <p:nvPr/>
          </p:nvSpPr>
          <p:spPr bwMode="auto">
            <a:xfrm>
              <a:off x="3851462" y="5408406"/>
              <a:ext cx="0" cy="33015"/>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a:p>
          </p:txBody>
        </p:sp>
      </p:grpSp>
      <p:graphicFrame>
        <p:nvGraphicFramePr>
          <p:cNvPr id="96" name="Tableau 5"/>
          <p:cNvGraphicFramePr>
            <a:graphicFrameLocks noGrp="1"/>
          </p:cNvGraphicFramePr>
          <p:nvPr>
            <p:extLst>
              <p:ext uri="{D42A27DB-BD31-4B8C-83A1-F6EECF244321}">
                <p14:modId xmlns:p14="http://schemas.microsoft.com/office/powerpoint/2010/main" xmlns="" val="243291776"/>
              </p:ext>
            </p:extLst>
          </p:nvPr>
        </p:nvGraphicFramePr>
        <p:xfrm>
          <a:off x="2162932" y="3358438"/>
          <a:ext cx="2412239" cy="1219193"/>
        </p:xfrm>
        <a:graphic>
          <a:graphicData uri="http://schemas.openxmlformats.org/drawingml/2006/table">
            <a:tbl>
              <a:tblPr firstRow="1" bandRow="1">
                <a:tableStyleId>{5C22544A-7EE6-4342-B048-85BDC9FD1C3A}</a:tableStyleId>
              </a:tblPr>
              <a:tblGrid>
                <a:gridCol w="854125"/>
                <a:gridCol w="1558114"/>
              </a:tblGrid>
              <a:tr h="187515">
                <a:tc gridSpan="2">
                  <a:txBody>
                    <a:bodyPr/>
                    <a:lstStyle/>
                    <a:p>
                      <a:pPr algn="ctr">
                        <a:lnSpc>
                          <a:spcPct val="100000"/>
                        </a:lnSpc>
                      </a:pPr>
                      <a:r>
                        <a:rPr lang="fr-FR" sz="1200" b="0" dirty="0" err="1" smtClean="0"/>
                        <a:t>Median</a:t>
                      </a:r>
                      <a:r>
                        <a:rPr lang="fr-FR" sz="1200" b="0" dirty="0" smtClean="0"/>
                        <a:t> OS (95%CI)</a:t>
                      </a:r>
                      <a:endParaRPr lang="fr-FR"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r>
              <a:tr h="191172">
                <a:tc>
                  <a:txBody>
                    <a:bodyPr/>
                    <a:lstStyle/>
                    <a:p>
                      <a:pPr marL="0" indent="60325" algn="l">
                        <a:lnSpc>
                          <a:spcPct val="100000"/>
                        </a:lnSpc>
                      </a:pPr>
                      <a:r>
                        <a:rPr lang="fr-FR" sz="1200" b="0" dirty="0" smtClean="0">
                          <a:solidFill>
                            <a:schemeClr val="accent1"/>
                          </a:solidFill>
                        </a:rPr>
                        <a:t>CF</a:t>
                      </a:r>
                    </a:p>
                    <a:p>
                      <a:pPr marL="0" indent="60325" algn="l">
                        <a:lnSpc>
                          <a:spcPct val="100000"/>
                        </a:lnSpc>
                      </a:pPr>
                      <a:r>
                        <a:rPr lang="fr-FR" sz="1200" b="0" dirty="0" smtClean="0">
                          <a:solidFill>
                            <a:schemeClr val="accent3"/>
                          </a:solidFill>
                        </a:rPr>
                        <a:t>ECX</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lnSpc>
                          <a:spcPct val="100000"/>
                        </a:lnSpc>
                      </a:pPr>
                      <a:r>
                        <a:rPr lang="fr-FR" sz="1200" b="0" kern="1200" dirty="0" smtClean="0">
                          <a:solidFill>
                            <a:schemeClr val="accent1"/>
                          </a:solidFill>
                          <a:latin typeface="+mn-lt"/>
                          <a:ea typeface="+mn-ea"/>
                          <a:cs typeface="+mn-cs"/>
                        </a:rPr>
                        <a:t>2.02 (1.80, 2.38)</a:t>
                      </a:r>
                    </a:p>
                    <a:p>
                      <a:pPr marL="0" algn="ctr" defTabSz="457200" rtl="0" eaLnBrk="1" latinLnBrk="0" hangingPunct="1">
                        <a:lnSpc>
                          <a:spcPct val="100000"/>
                        </a:lnSpc>
                      </a:pPr>
                      <a:r>
                        <a:rPr lang="fr-FR" sz="1200" b="0" kern="1200" dirty="0" smtClean="0">
                          <a:solidFill>
                            <a:schemeClr val="accent3"/>
                          </a:solidFill>
                          <a:latin typeface="+mn-lt"/>
                          <a:ea typeface="+mn-ea"/>
                          <a:cs typeface="+mn-cs"/>
                        </a:rPr>
                        <a:t>2.15 (1.93, 2.53)</a:t>
                      </a:r>
                      <a:endParaRPr lang="fr-FR" sz="1200" b="0" kern="1200" dirty="0">
                        <a:solidFill>
                          <a:schemeClr val="accent3"/>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87673">
                <a:tc>
                  <a:txBody>
                    <a:bodyPr/>
                    <a:lstStyle/>
                    <a:p>
                      <a:pPr marL="0" indent="60325">
                        <a:lnSpc>
                          <a:spcPct val="100000"/>
                        </a:lnSpc>
                      </a:pPr>
                      <a:r>
                        <a:rPr lang="fr-FR" sz="1200" b="0" dirty="0" smtClean="0">
                          <a:solidFill>
                            <a:schemeClr val="tx1"/>
                          </a:solidFill>
                        </a:rPr>
                        <a:t>HR</a:t>
                      </a:r>
                    </a:p>
                    <a:p>
                      <a:pPr marL="0" indent="60325">
                        <a:lnSpc>
                          <a:spcPct val="100000"/>
                        </a:lnSpc>
                      </a:pPr>
                      <a:r>
                        <a:rPr lang="fr-FR" sz="1200" b="0" i="0" dirty="0" smtClean="0">
                          <a:solidFill>
                            <a:schemeClr val="tx1"/>
                          </a:solidFill>
                        </a:rPr>
                        <a:t>p</a:t>
                      </a:r>
                      <a:r>
                        <a:rPr lang="fr-FR" sz="1200" b="0" i="1" dirty="0" smtClean="0">
                          <a:solidFill>
                            <a:schemeClr val="tx1"/>
                          </a:solidFill>
                        </a:rPr>
                        <a:t>-</a:t>
                      </a:r>
                      <a:r>
                        <a:rPr lang="fr-FR" sz="1200" b="0" dirty="0" smtClean="0">
                          <a:solidFill>
                            <a:schemeClr val="tx1"/>
                          </a:solidFill>
                        </a:rPr>
                        <a:t>value</a:t>
                      </a:r>
                      <a:endParaRPr lang="fr-FR"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lnSpc>
                          <a:spcPct val="100000"/>
                        </a:lnSpc>
                      </a:pPr>
                      <a:r>
                        <a:rPr lang="fr-FR" sz="1200" b="0" kern="1200" dirty="0" smtClean="0">
                          <a:solidFill>
                            <a:schemeClr val="tx1"/>
                          </a:solidFill>
                          <a:latin typeface="+mn-lt"/>
                          <a:ea typeface="+mn-ea"/>
                          <a:cs typeface="+mn-cs"/>
                        </a:rPr>
                        <a:t>0.92 (0.79, 1.08)</a:t>
                      </a:r>
                    </a:p>
                    <a:p>
                      <a:pPr marL="0" algn="ctr" defTabSz="457200" rtl="0" eaLnBrk="1" latinLnBrk="0" hangingPunct="1">
                        <a:lnSpc>
                          <a:spcPct val="100000"/>
                        </a:lnSpc>
                      </a:pPr>
                      <a:r>
                        <a:rPr lang="fr-FR" sz="1200" b="0" kern="1200" dirty="0" smtClean="0">
                          <a:solidFill>
                            <a:schemeClr val="tx1"/>
                          </a:solidFill>
                          <a:latin typeface="+mn-lt"/>
                          <a:ea typeface="+mn-ea"/>
                          <a:cs typeface="+mn-cs"/>
                        </a:rPr>
                        <a:t>0.8582</a:t>
                      </a:r>
                      <a:endParaRPr lang="fr-FR" sz="12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7" name="ZoneTexte 74"/>
          <p:cNvSpPr txBox="1"/>
          <p:nvPr/>
        </p:nvSpPr>
        <p:spPr>
          <a:xfrm>
            <a:off x="-58520" y="5655507"/>
            <a:ext cx="832135" cy="553998"/>
          </a:xfrm>
          <a:prstGeom prst="rect">
            <a:avLst/>
          </a:prstGeom>
          <a:noFill/>
        </p:spPr>
        <p:txBody>
          <a:bodyPr wrap="square" rtlCol="0">
            <a:spAutoFit/>
          </a:bodyPr>
          <a:lstStyle/>
          <a:p>
            <a:pPr algn="r" fontAlgn="base">
              <a:spcBef>
                <a:spcPct val="0"/>
              </a:spcBef>
              <a:spcAft>
                <a:spcPct val="0"/>
              </a:spcAft>
            </a:pPr>
            <a:r>
              <a:rPr lang="fr-FR" sz="1000" dirty="0" smtClean="0"/>
              <a:t>No. </a:t>
            </a:r>
            <a:r>
              <a:rPr lang="fr-FR" sz="1000" dirty="0" err="1" smtClean="0"/>
              <a:t>at</a:t>
            </a:r>
            <a:r>
              <a:rPr lang="fr-FR" sz="1000" dirty="0" smtClean="0"/>
              <a:t> </a:t>
            </a:r>
            <a:r>
              <a:rPr lang="fr-FR" sz="1000" dirty="0" err="1" smtClean="0"/>
              <a:t>risk</a:t>
            </a:r>
            <a:endParaRPr lang="fr-FR" sz="1000" dirty="0" smtClean="0"/>
          </a:p>
          <a:p>
            <a:pPr algn="r" fontAlgn="base">
              <a:spcBef>
                <a:spcPct val="0"/>
              </a:spcBef>
              <a:spcAft>
                <a:spcPct val="0"/>
              </a:spcAft>
            </a:pPr>
            <a:r>
              <a:rPr lang="fr-FR" sz="1000" dirty="0" smtClean="0">
                <a:solidFill>
                  <a:schemeClr val="accent1"/>
                </a:solidFill>
              </a:rPr>
              <a:t>CF</a:t>
            </a:r>
            <a:endParaRPr lang="fr-FR" sz="1000" dirty="0">
              <a:solidFill>
                <a:schemeClr val="accent1"/>
              </a:solidFill>
            </a:endParaRPr>
          </a:p>
          <a:p>
            <a:pPr algn="r" fontAlgn="base">
              <a:spcBef>
                <a:spcPct val="0"/>
              </a:spcBef>
              <a:spcAft>
                <a:spcPct val="0"/>
              </a:spcAft>
            </a:pPr>
            <a:r>
              <a:rPr lang="fr-FR" sz="1000" dirty="0">
                <a:solidFill>
                  <a:schemeClr val="accent3"/>
                </a:solidFill>
              </a:rPr>
              <a:t>ECX</a:t>
            </a:r>
          </a:p>
        </p:txBody>
      </p:sp>
      <p:sp>
        <p:nvSpPr>
          <p:cNvPr id="98" name="ZoneTexte 75"/>
          <p:cNvSpPr txBox="1"/>
          <p:nvPr/>
        </p:nvSpPr>
        <p:spPr>
          <a:xfrm>
            <a:off x="603686"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451</a:t>
            </a:r>
          </a:p>
          <a:p>
            <a:pPr algn="ctr" fontAlgn="base">
              <a:spcBef>
                <a:spcPct val="0"/>
              </a:spcBef>
              <a:spcAft>
                <a:spcPct val="0"/>
              </a:spcAft>
            </a:pPr>
            <a:r>
              <a:rPr lang="fr-FR" sz="1000" dirty="0"/>
              <a:t>446</a:t>
            </a:r>
          </a:p>
        </p:txBody>
      </p:sp>
      <p:sp>
        <p:nvSpPr>
          <p:cNvPr id="99" name="ZoneTexte 78"/>
          <p:cNvSpPr txBox="1"/>
          <p:nvPr/>
        </p:nvSpPr>
        <p:spPr>
          <a:xfrm>
            <a:off x="941081"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345</a:t>
            </a:r>
          </a:p>
          <a:p>
            <a:pPr algn="ctr" fontAlgn="base">
              <a:spcBef>
                <a:spcPct val="0"/>
              </a:spcBef>
              <a:spcAft>
                <a:spcPct val="0"/>
              </a:spcAft>
            </a:pPr>
            <a:r>
              <a:rPr lang="fr-FR" sz="1000" dirty="0"/>
              <a:t>343</a:t>
            </a:r>
          </a:p>
        </p:txBody>
      </p:sp>
      <p:sp>
        <p:nvSpPr>
          <p:cNvPr id="100" name="ZoneTexte 79"/>
          <p:cNvSpPr txBox="1"/>
          <p:nvPr/>
        </p:nvSpPr>
        <p:spPr>
          <a:xfrm>
            <a:off x="1324258"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227</a:t>
            </a:r>
          </a:p>
          <a:p>
            <a:pPr algn="ctr" fontAlgn="base">
              <a:spcBef>
                <a:spcPct val="0"/>
              </a:spcBef>
              <a:spcAft>
                <a:spcPct val="0"/>
              </a:spcAft>
            </a:pPr>
            <a:r>
              <a:rPr lang="fr-FR" sz="1000" dirty="0"/>
              <a:t>229</a:t>
            </a:r>
          </a:p>
        </p:txBody>
      </p:sp>
      <p:sp>
        <p:nvSpPr>
          <p:cNvPr id="101" name="ZoneTexte 80"/>
          <p:cNvSpPr txBox="1"/>
          <p:nvPr/>
        </p:nvSpPr>
        <p:spPr>
          <a:xfrm>
            <a:off x="1707950"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167</a:t>
            </a:r>
          </a:p>
          <a:p>
            <a:pPr algn="ctr" fontAlgn="base">
              <a:spcBef>
                <a:spcPct val="0"/>
              </a:spcBef>
              <a:spcAft>
                <a:spcPct val="0"/>
              </a:spcAft>
            </a:pPr>
            <a:r>
              <a:rPr lang="fr-FR" sz="1000" dirty="0"/>
              <a:t>172</a:t>
            </a:r>
          </a:p>
        </p:txBody>
      </p:sp>
      <p:sp>
        <p:nvSpPr>
          <p:cNvPr id="102" name="ZoneTexte 81"/>
          <p:cNvSpPr txBox="1"/>
          <p:nvPr/>
        </p:nvSpPr>
        <p:spPr>
          <a:xfrm>
            <a:off x="2087727"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121</a:t>
            </a:r>
          </a:p>
          <a:p>
            <a:pPr algn="ctr" fontAlgn="base">
              <a:spcBef>
                <a:spcPct val="0"/>
              </a:spcBef>
              <a:spcAft>
                <a:spcPct val="0"/>
              </a:spcAft>
            </a:pPr>
            <a:r>
              <a:rPr lang="fr-FR" sz="1000" dirty="0"/>
              <a:t>124</a:t>
            </a:r>
          </a:p>
        </p:txBody>
      </p:sp>
      <p:sp>
        <p:nvSpPr>
          <p:cNvPr id="103" name="ZoneTexte 82"/>
          <p:cNvSpPr txBox="1"/>
          <p:nvPr/>
        </p:nvSpPr>
        <p:spPr>
          <a:xfrm>
            <a:off x="2460189"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71</a:t>
            </a:r>
          </a:p>
          <a:p>
            <a:pPr algn="ctr" fontAlgn="base">
              <a:spcBef>
                <a:spcPct val="0"/>
              </a:spcBef>
              <a:spcAft>
                <a:spcPct val="0"/>
              </a:spcAft>
            </a:pPr>
            <a:r>
              <a:rPr lang="fr-FR" sz="1000" dirty="0"/>
              <a:t>91</a:t>
            </a:r>
          </a:p>
        </p:txBody>
      </p:sp>
      <p:sp>
        <p:nvSpPr>
          <p:cNvPr id="104" name="ZoneTexte 83"/>
          <p:cNvSpPr txBox="1"/>
          <p:nvPr/>
        </p:nvSpPr>
        <p:spPr>
          <a:xfrm>
            <a:off x="2832000"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46</a:t>
            </a:r>
          </a:p>
          <a:p>
            <a:pPr algn="ctr" fontAlgn="base">
              <a:spcBef>
                <a:spcPct val="0"/>
              </a:spcBef>
              <a:spcAft>
                <a:spcPct val="0"/>
              </a:spcAft>
            </a:pPr>
            <a:r>
              <a:rPr lang="fr-FR" sz="1000" dirty="0"/>
              <a:t>70</a:t>
            </a:r>
          </a:p>
        </p:txBody>
      </p:sp>
      <p:sp>
        <p:nvSpPr>
          <p:cNvPr id="105" name="ZoneTexte 84"/>
          <p:cNvSpPr txBox="1"/>
          <p:nvPr/>
        </p:nvSpPr>
        <p:spPr>
          <a:xfrm>
            <a:off x="3189849"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21</a:t>
            </a:r>
          </a:p>
          <a:p>
            <a:pPr algn="ctr" fontAlgn="base">
              <a:spcBef>
                <a:spcPct val="0"/>
              </a:spcBef>
              <a:spcAft>
                <a:spcPct val="0"/>
              </a:spcAft>
            </a:pPr>
            <a:r>
              <a:rPr lang="fr-FR" sz="1000" dirty="0"/>
              <a:t>45</a:t>
            </a:r>
          </a:p>
        </p:txBody>
      </p:sp>
      <p:sp>
        <p:nvSpPr>
          <p:cNvPr id="106" name="ZoneTexte 85"/>
          <p:cNvSpPr txBox="1"/>
          <p:nvPr/>
        </p:nvSpPr>
        <p:spPr>
          <a:xfrm>
            <a:off x="3566919"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13</a:t>
            </a:r>
          </a:p>
          <a:p>
            <a:pPr algn="ctr" fontAlgn="base">
              <a:spcBef>
                <a:spcPct val="0"/>
              </a:spcBef>
              <a:spcAft>
                <a:spcPct val="0"/>
              </a:spcAft>
            </a:pPr>
            <a:r>
              <a:rPr lang="fr-FR" sz="1000" dirty="0"/>
              <a:t>23</a:t>
            </a:r>
          </a:p>
        </p:txBody>
      </p:sp>
      <p:cxnSp>
        <p:nvCxnSpPr>
          <p:cNvPr id="107" name="Straight Connector 106"/>
          <p:cNvCxnSpPr/>
          <p:nvPr/>
        </p:nvCxnSpPr>
        <p:spPr>
          <a:xfrm>
            <a:off x="1997202" y="3759028"/>
            <a:ext cx="21198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997202" y="3933373"/>
            <a:ext cx="21198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1" name="Groupe 58"/>
          <p:cNvGrpSpPr/>
          <p:nvPr/>
        </p:nvGrpSpPr>
        <p:grpSpPr>
          <a:xfrm>
            <a:off x="4621752" y="3551379"/>
            <a:ext cx="4250170" cy="2314640"/>
            <a:chOff x="968198" y="2301229"/>
            <a:chExt cx="5794911" cy="3567691"/>
          </a:xfrm>
        </p:grpSpPr>
        <p:cxnSp>
          <p:nvCxnSpPr>
            <p:cNvPr id="182" name="Connecteur droit 59"/>
            <p:cNvCxnSpPr/>
            <p:nvPr/>
          </p:nvCxnSpPr>
          <p:spPr>
            <a:xfrm>
              <a:off x="1802047" y="2328099"/>
              <a:ext cx="0" cy="2888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Connecteur droit 60"/>
            <p:cNvCxnSpPr/>
            <p:nvPr/>
          </p:nvCxnSpPr>
          <p:spPr>
            <a:xfrm>
              <a:off x="1801722" y="5211352"/>
              <a:ext cx="4961387"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4" name="ZoneTexte 61"/>
            <p:cNvSpPr txBox="1"/>
            <p:nvPr/>
          </p:nvSpPr>
          <p:spPr>
            <a:xfrm>
              <a:off x="1724128" y="5217386"/>
              <a:ext cx="264287" cy="379515"/>
            </a:xfrm>
            <a:prstGeom prst="rect">
              <a:avLst/>
            </a:prstGeom>
            <a:noFill/>
          </p:spPr>
          <p:txBody>
            <a:bodyPr wrap="square" rtlCol="0">
              <a:spAutoFit/>
            </a:bodyPr>
            <a:lstStyle/>
            <a:p>
              <a:pPr algn="ctr" fontAlgn="base">
                <a:spcBef>
                  <a:spcPct val="0"/>
                </a:spcBef>
                <a:spcAft>
                  <a:spcPct val="0"/>
                </a:spcAft>
              </a:pPr>
              <a:r>
                <a:rPr lang="fr-FR" sz="1000" dirty="0"/>
                <a:t>0</a:t>
              </a:r>
            </a:p>
          </p:txBody>
        </p:sp>
        <p:sp>
          <p:nvSpPr>
            <p:cNvPr id="185" name="ZoneTexte 62"/>
            <p:cNvSpPr txBox="1"/>
            <p:nvPr/>
          </p:nvSpPr>
          <p:spPr>
            <a:xfrm>
              <a:off x="2248377" y="5217389"/>
              <a:ext cx="264287" cy="379515"/>
            </a:xfrm>
            <a:prstGeom prst="rect">
              <a:avLst/>
            </a:prstGeom>
            <a:noFill/>
          </p:spPr>
          <p:txBody>
            <a:bodyPr wrap="square" rtlCol="0">
              <a:spAutoFit/>
            </a:bodyPr>
            <a:lstStyle/>
            <a:p>
              <a:pPr algn="ctr" fontAlgn="base">
                <a:spcBef>
                  <a:spcPct val="0"/>
                </a:spcBef>
                <a:spcAft>
                  <a:spcPct val="0"/>
                </a:spcAft>
              </a:pPr>
              <a:r>
                <a:rPr lang="fr-FR" sz="1000" dirty="0"/>
                <a:t>1</a:t>
              </a:r>
            </a:p>
          </p:txBody>
        </p:sp>
        <p:sp>
          <p:nvSpPr>
            <p:cNvPr id="186" name="ZoneTexte 63"/>
            <p:cNvSpPr txBox="1"/>
            <p:nvPr/>
          </p:nvSpPr>
          <p:spPr>
            <a:xfrm>
              <a:off x="3295196" y="5217389"/>
              <a:ext cx="264287" cy="379515"/>
            </a:xfrm>
            <a:prstGeom prst="rect">
              <a:avLst/>
            </a:prstGeom>
            <a:noFill/>
          </p:spPr>
          <p:txBody>
            <a:bodyPr wrap="square" rtlCol="0">
              <a:spAutoFit/>
            </a:bodyPr>
            <a:lstStyle/>
            <a:p>
              <a:pPr algn="ctr" fontAlgn="base">
                <a:spcBef>
                  <a:spcPct val="0"/>
                </a:spcBef>
                <a:spcAft>
                  <a:spcPct val="0"/>
                </a:spcAft>
              </a:pPr>
              <a:r>
                <a:rPr lang="fr-FR" sz="1000" dirty="0"/>
                <a:t>3</a:t>
              </a:r>
            </a:p>
          </p:txBody>
        </p:sp>
        <p:sp>
          <p:nvSpPr>
            <p:cNvPr id="187" name="ZoneTexte 64"/>
            <p:cNvSpPr txBox="1"/>
            <p:nvPr/>
          </p:nvSpPr>
          <p:spPr>
            <a:xfrm>
              <a:off x="3809337" y="5217389"/>
              <a:ext cx="264287" cy="379515"/>
            </a:xfrm>
            <a:prstGeom prst="rect">
              <a:avLst/>
            </a:prstGeom>
            <a:noFill/>
          </p:spPr>
          <p:txBody>
            <a:bodyPr wrap="square" rtlCol="0">
              <a:spAutoFit/>
            </a:bodyPr>
            <a:lstStyle/>
            <a:p>
              <a:pPr algn="ctr" fontAlgn="base">
                <a:spcBef>
                  <a:spcPct val="0"/>
                </a:spcBef>
                <a:spcAft>
                  <a:spcPct val="0"/>
                </a:spcAft>
              </a:pPr>
              <a:r>
                <a:rPr lang="fr-FR" sz="1000" dirty="0"/>
                <a:t>4</a:t>
              </a:r>
            </a:p>
          </p:txBody>
        </p:sp>
        <p:sp>
          <p:nvSpPr>
            <p:cNvPr id="188" name="ZoneTexte 65"/>
            <p:cNvSpPr txBox="1"/>
            <p:nvPr/>
          </p:nvSpPr>
          <p:spPr>
            <a:xfrm>
              <a:off x="5304645" y="5217389"/>
              <a:ext cx="377241" cy="379515"/>
            </a:xfrm>
            <a:prstGeom prst="rect">
              <a:avLst/>
            </a:prstGeom>
            <a:noFill/>
          </p:spPr>
          <p:txBody>
            <a:bodyPr wrap="square" rtlCol="0">
              <a:spAutoFit/>
            </a:bodyPr>
            <a:lstStyle/>
            <a:p>
              <a:pPr algn="ctr" fontAlgn="base">
                <a:spcBef>
                  <a:spcPct val="0"/>
                </a:spcBef>
                <a:spcAft>
                  <a:spcPct val="0"/>
                </a:spcAft>
              </a:pPr>
              <a:r>
                <a:rPr lang="fr-FR" sz="1000" dirty="0"/>
                <a:t>7</a:t>
              </a:r>
            </a:p>
          </p:txBody>
        </p:sp>
        <p:sp>
          <p:nvSpPr>
            <p:cNvPr id="189" name="ZoneTexte 66"/>
            <p:cNvSpPr txBox="1"/>
            <p:nvPr/>
          </p:nvSpPr>
          <p:spPr>
            <a:xfrm>
              <a:off x="5755823" y="5217387"/>
              <a:ext cx="508692" cy="379515"/>
            </a:xfrm>
            <a:prstGeom prst="rect">
              <a:avLst/>
            </a:prstGeom>
            <a:noFill/>
          </p:spPr>
          <p:txBody>
            <a:bodyPr wrap="square" rtlCol="0">
              <a:spAutoFit/>
            </a:bodyPr>
            <a:lstStyle/>
            <a:p>
              <a:pPr algn="ctr" fontAlgn="base">
                <a:spcBef>
                  <a:spcPct val="0"/>
                </a:spcBef>
                <a:spcAft>
                  <a:spcPct val="0"/>
                </a:spcAft>
              </a:pPr>
              <a:r>
                <a:rPr lang="fr-FR" sz="1000" dirty="0"/>
                <a:t>8</a:t>
              </a:r>
            </a:p>
          </p:txBody>
        </p:sp>
        <p:sp>
          <p:nvSpPr>
            <p:cNvPr id="190" name="Line 486"/>
            <p:cNvSpPr>
              <a:spLocks noChangeShapeType="1"/>
            </p:cNvSpPr>
            <p:nvPr/>
          </p:nvSpPr>
          <p:spPr bwMode="auto">
            <a:xfrm>
              <a:off x="2381079"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191" name="ZoneTexte 68"/>
            <p:cNvSpPr txBox="1"/>
            <p:nvPr/>
          </p:nvSpPr>
          <p:spPr>
            <a:xfrm>
              <a:off x="2769149" y="5217389"/>
              <a:ext cx="264287" cy="379515"/>
            </a:xfrm>
            <a:prstGeom prst="rect">
              <a:avLst/>
            </a:prstGeom>
            <a:noFill/>
          </p:spPr>
          <p:txBody>
            <a:bodyPr wrap="square" rtlCol="0">
              <a:spAutoFit/>
            </a:bodyPr>
            <a:lstStyle/>
            <a:p>
              <a:pPr algn="ctr" fontAlgn="base">
                <a:spcBef>
                  <a:spcPct val="0"/>
                </a:spcBef>
                <a:spcAft>
                  <a:spcPct val="0"/>
                </a:spcAft>
              </a:pPr>
              <a:r>
                <a:rPr lang="fr-FR" sz="1000" dirty="0"/>
                <a:t>2</a:t>
              </a:r>
            </a:p>
          </p:txBody>
        </p:sp>
        <p:sp>
          <p:nvSpPr>
            <p:cNvPr id="192" name="Line 486"/>
            <p:cNvSpPr>
              <a:spLocks noChangeShapeType="1"/>
            </p:cNvSpPr>
            <p:nvPr/>
          </p:nvSpPr>
          <p:spPr bwMode="auto">
            <a:xfrm>
              <a:off x="2900471"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193" name="Line 486"/>
            <p:cNvSpPr>
              <a:spLocks noChangeShapeType="1"/>
            </p:cNvSpPr>
            <p:nvPr/>
          </p:nvSpPr>
          <p:spPr bwMode="auto">
            <a:xfrm>
              <a:off x="3419863"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194" name="Line 486"/>
            <p:cNvSpPr>
              <a:spLocks noChangeShapeType="1"/>
            </p:cNvSpPr>
            <p:nvPr/>
          </p:nvSpPr>
          <p:spPr bwMode="auto">
            <a:xfrm>
              <a:off x="3939255"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195" name="Line 486"/>
            <p:cNvSpPr>
              <a:spLocks noChangeShapeType="1"/>
            </p:cNvSpPr>
            <p:nvPr/>
          </p:nvSpPr>
          <p:spPr bwMode="auto">
            <a:xfrm>
              <a:off x="5497431"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196" name="Line 486"/>
            <p:cNvSpPr>
              <a:spLocks noChangeShapeType="1"/>
            </p:cNvSpPr>
            <p:nvPr/>
          </p:nvSpPr>
          <p:spPr bwMode="auto">
            <a:xfrm>
              <a:off x="6016820"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197" name="Line 486"/>
            <p:cNvSpPr>
              <a:spLocks noChangeShapeType="1"/>
            </p:cNvSpPr>
            <p:nvPr/>
          </p:nvSpPr>
          <p:spPr bwMode="auto">
            <a:xfrm>
              <a:off x="1861687"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198" name="Rectangle 443"/>
            <p:cNvSpPr>
              <a:spLocks noChangeArrowheads="1"/>
            </p:cNvSpPr>
            <p:nvPr/>
          </p:nvSpPr>
          <p:spPr bwMode="auto">
            <a:xfrm>
              <a:off x="1350596" y="5012345"/>
              <a:ext cx="336585" cy="23719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000" dirty="0" smtClean="0">
                  <a:latin typeface="Arial"/>
                </a:rPr>
                <a:t>0.00</a:t>
              </a:r>
              <a:endParaRPr lang="en-US" altLang="en-US" sz="1000" dirty="0">
                <a:latin typeface="Arial"/>
              </a:endParaRPr>
            </a:p>
          </p:txBody>
        </p:sp>
        <p:sp>
          <p:nvSpPr>
            <p:cNvPr id="199" name="Rectangle 453"/>
            <p:cNvSpPr>
              <a:spLocks noChangeArrowheads="1"/>
            </p:cNvSpPr>
            <p:nvPr/>
          </p:nvSpPr>
          <p:spPr bwMode="auto">
            <a:xfrm>
              <a:off x="1350596" y="3649294"/>
              <a:ext cx="336585" cy="23719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000" dirty="0" smtClean="0">
                  <a:latin typeface="Arial"/>
                </a:rPr>
                <a:t>0.50</a:t>
              </a:r>
              <a:endParaRPr lang="en-US" altLang="en-US" sz="1000" dirty="0">
                <a:latin typeface="Arial"/>
              </a:endParaRPr>
            </a:p>
          </p:txBody>
        </p:sp>
        <p:sp>
          <p:nvSpPr>
            <p:cNvPr id="200" name="Rectangle 457"/>
            <p:cNvSpPr>
              <a:spLocks noChangeArrowheads="1"/>
            </p:cNvSpPr>
            <p:nvPr/>
          </p:nvSpPr>
          <p:spPr bwMode="auto">
            <a:xfrm>
              <a:off x="1350596" y="2984171"/>
              <a:ext cx="336585" cy="23719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000" dirty="0" smtClean="0">
                  <a:latin typeface="Arial"/>
                </a:rPr>
                <a:t>0.75</a:t>
              </a:r>
              <a:endParaRPr lang="en-US" altLang="en-US" sz="1000" dirty="0">
                <a:latin typeface="Arial"/>
              </a:endParaRPr>
            </a:p>
          </p:txBody>
        </p:sp>
        <p:sp>
          <p:nvSpPr>
            <p:cNvPr id="201" name="Rectangle 463"/>
            <p:cNvSpPr>
              <a:spLocks noChangeArrowheads="1"/>
            </p:cNvSpPr>
            <p:nvPr/>
          </p:nvSpPr>
          <p:spPr bwMode="auto">
            <a:xfrm>
              <a:off x="1350596" y="2301229"/>
              <a:ext cx="336585" cy="237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000" dirty="0" smtClean="0">
                  <a:latin typeface="Arial"/>
                </a:rPr>
                <a:t>1.00</a:t>
              </a:r>
            </a:p>
          </p:txBody>
        </p:sp>
        <p:sp>
          <p:nvSpPr>
            <p:cNvPr id="202" name="Rectangle 505"/>
            <p:cNvSpPr>
              <a:spLocks noChangeArrowheads="1"/>
            </p:cNvSpPr>
            <p:nvPr/>
          </p:nvSpPr>
          <p:spPr bwMode="auto">
            <a:xfrm>
              <a:off x="1350596" y="4324406"/>
              <a:ext cx="336585" cy="23719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000" dirty="0" smtClean="0">
                  <a:latin typeface="Arial"/>
                </a:rPr>
                <a:t>0.25</a:t>
              </a:r>
              <a:endParaRPr lang="en-US" altLang="en-US" sz="1000" dirty="0">
                <a:latin typeface="Arial"/>
              </a:endParaRPr>
            </a:p>
          </p:txBody>
        </p:sp>
        <p:sp>
          <p:nvSpPr>
            <p:cNvPr id="203" name="Line 518"/>
            <p:cNvSpPr>
              <a:spLocks noChangeShapeType="1"/>
            </p:cNvSpPr>
            <p:nvPr/>
          </p:nvSpPr>
          <p:spPr bwMode="auto">
            <a:xfrm flipH="1">
              <a:off x="1735187" y="2435608"/>
              <a:ext cx="54304"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204" name="ZoneTexte 81"/>
            <p:cNvSpPr txBox="1"/>
            <p:nvPr/>
          </p:nvSpPr>
          <p:spPr>
            <a:xfrm>
              <a:off x="4323173" y="5217389"/>
              <a:ext cx="264287" cy="379515"/>
            </a:xfrm>
            <a:prstGeom prst="rect">
              <a:avLst/>
            </a:prstGeom>
            <a:noFill/>
          </p:spPr>
          <p:txBody>
            <a:bodyPr wrap="square" rtlCol="0">
              <a:spAutoFit/>
            </a:bodyPr>
            <a:lstStyle/>
            <a:p>
              <a:pPr algn="ctr" fontAlgn="base">
                <a:spcBef>
                  <a:spcPct val="0"/>
                </a:spcBef>
                <a:spcAft>
                  <a:spcPct val="0"/>
                </a:spcAft>
              </a:pPr>
              <a:r>
                <a:rPr lang="fr-FR" sz="1000" dirty="0"/>
                <a:t>5</a:t>
              </a:r>
            </a:p>
          </p:txBody>
        </p:sp>
        <p:sp>
          <p:nvSpPr>
            <p:cNvPr id="205" name="Line 486"/>
            <p:cNvSpPr>
              <a:spLocks noChangeShapeType="1"/>
            </p:cNvSpPr>
            <p:nvPr/>
          </p:nvSpPr>
          <p:spPr bwMode="auto">
            <a:xfrm>
              <a:off x="4458647"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206" name="ZoneTexte 83"/>
            <p:cNvSpPr txBox="1"/>
            <p:nvPr/>
          </p:nvSpPr>
          <p:spPr>
            <a:xfrm>
              <a:off x="4832015" y="5217389"/>
              <a:ext cx="264287" cy="379515"/>
            </a:xfrm>
            <a:prstGeom prst="rect">
              <a:avLst/>
            </a:prstGeom>
            <a:noFill/>
          </p:spPr>
          <p:txBody>
            <a:bodyPr wrap="square" rtlCol="0">
              <a:spAutoFit/>
            </a:bodyPr>
            <a:lstStyle/>
            <a:p>
              <a:pPr algn="ctr" fontAlgn="base">
                <a:spcBef>
                  <a:spcPct val="0"/>
                </a:spcBef>
                <a:spcAft>
                  <a:spcPct val="0"/>
                </a:spcAft>
              </a:pPr>
              <a:r>
                <a:rPr lang="fr-FR" sz="1000" dirty="0"/>
                <a:t>6</a:t>
              </a:r>
            </a:p>
          </p:txBody>
        </p:sp>
        <p:sp>
          <p:nvSpPr>
            <p:cNvPr id="207" name="Line 486"/>
            <p:cNvSpPr>
              <a:spLocks noChangeShapeType="1"/>
            </p:cNvSpPr>
            <p:nvPr/>
          </p:nvSpPr>
          <p:spPr bwMode="auto">
            <a:xfrm>
              <a:off x="4978039" y="5214814"/>
              <a:ext cx="0" cy="49901"/>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208" name="Line 518"/>
            <p:cNvSpPr>
              <a:spLocks noChangeShapeType="1"/>
            </p:cNvSpPr>
            <p:nvPr/>
          </p:nvSpPr>
          <p:spPr bwMode="auto">
            <a:xfrm flipH="1">
              <a:off x="1735187" y="5114481"/>
              <a:ext cx="54304"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209" name="Line 518"/>
            <p:cNvSpPr>
              <a:spLocks noChangeShapeType="1"/>
            </p:cNvSpPr>
            <p:nvPr/>
          </p:nvSpPr>
          <p:spPr bwMode="auto">
            <a:xfrm flipH="1">
              <a:off x="1735187" y="4444762"/>
              <a:ext cx="54304"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210" name="Line 518"/>
            <p:cNvSpPr>
              <a:spLocks noChangeShapeType="1"/>
            </p:cNvSpPr>
            <p:nvPr/>
          </p:nvSpPr>
          <p:spPr bwMode="auto">
            <a:xfrm flipH="1">
              <a:off x="1735187" y="3775044"/>
              <a:ext cx="54304"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211" name="Line 518"/>
            <p:cNvSpPr>
              <a:spLocks noChangeShapeType="1"/>
            </p:cNvSpPr>
            <p:nvPr/>
          </p:nvSpPr>
          <p:spPr bwMode="auto">
            <a:xfrm flipH="1">
              <a:off x="1735187" y="3105326"/>
              <a:ext cx="54304"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b="1">
                <a:solidFill>
                  <a:srgbClr val="4D4D4D"/>
                </a:solidFill>
              </a:endParaRPr>
            </a:p>
          </p:txBody>
        </p:sp>
        <p:sp>
          <p:nvSpPr>
            <p:cNvPr id="212" name="Rectangle 463"/>
            <p:cNvSpPr>
              <a:spLocks noChangeArrowheads="1"/>
            </p:cNvSpPr>
            <p:nvPr/>
          </p:nvSpPr>
          <p:spPr bwMode="auto">
            <a:xfrm rot="16200000">
              <a:off x="-337740" y="3662878"/>
              <a:ext cx="2863660" cy="251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latin typeface="Arial"/>
                </a:rPr>
                <a:t>Proportion progression free</a:t>
              </a:r>
            </a:p>
          </p:txBody>
        </p:sp>
        <p:sp>
          <p:nvSpPr>
            <p:cNvPr id="213" name="ZoneTexte 90"/>
            <p:cNvSpPr txBox="1"/>
            <p:nvPr/>
          </p:nvSpPr>
          <p:spPr>
            <a:xfrm>
              <a:off x="2304805" y="5441965"/>
              <a:ext cx="3268899" cy="426955"/>
            </a:xfrm>
            <a:prstGeom prst="rect">
              <a:avLst/>
            </a:prstGeom>
            <a:noFill/>
          </p:spPr>
          <p:txBody>
            <a:bodyPr wrap="none" rtlCol="0">
              <a:spAutoFit/>
            </a:bodyPr>
            <a:lstStyle/>
            <a:p>
              <a:pPr algn="ctr" fontAlgn="base">
                <a:spcBef>
                  <a:spcPct val="0"/>
                </a:spcBef>
                <a:spcAft>
                  <a:spcPct val="0"/>
                </a:spcAft>
              </a:pPr>
              <a:r>
                <a:rPr lang="fr-FR" sz="1200" dirty="0"/>
                <a:t>Time </a:t>
              </a:r>
              <a:r>
                <a:rPr lang="fr-FR" sz="1200" dirty="0" err="1"/>
                <a:t>from</a:t>
              </a:r>
              <a:r>
                <a:rPr lang="fr-FR" sz="1200" dirty="0"/>
                <a:t> randomisation (</a:t>
              </a:r>
              <a:r>
                <a:rPr lang="fr-FR" sz="1200" dirty="0" err="1"/>
                <a:t>years</a:t>
              </a:r>
              <a:r>
                <a:rPr lang="fr-FR" sz="1200" dirty="0"/>
                <a:t>)</a:t>
              </a:r>
            </a:p>
          </p:txBody>
        </p:sp>
        <p:sp>
          <p:nvSpPr>
            <p:cNvPr id="214" name="Forme libre 91"/>
            <p:cNvSpPr/>
            <p:nvPr/>
          </p:nvSpPr>
          <p:spPr>
            <a:xfrm>
              <a:off x="1923691" y="2458528"/>
              <a:ext cx="4813539" cy="1988389"/>
            </a:xfrm>
            <a:custGeom>
              <a:avLst/>
              <a:gdLst>
                <a:gd name="connsiteX0" fmla="*/ 0 w 4813539"/>
                <a:gd name="connsiteY0" fmla="*/ 0 h 1988389"/>
                <a:gd name="connsiteX1" fmla="*/ 69011 w 4813539"/>
                <a:gd name="connsiteY1" fmla="*/ 8627 h 1988389"/>
                <a:gd name="connsiteX2" fmla="*/ 129396 w 4813539"/>
                <a:gd name="connsiteY2" fmla="*/ 30193 h 1988389"/>
                <a:gd name="connsiteX3" fmla="*/ 159588 w 4813539"/>
                <a:gd name="connsiteY3" fmla="*/ 81951 h 1988389"/>
                <a:gd name="connsiteX4" fmla="*/ 207034 w 4813539"/>
                <a:gd name="connsiteY4" fmla="*/ 120770 h 1988389"/>
                <a:gd name="connsiteX5" fmla="*/ 219973 w 4813539"/>
                <a:gd name="connsiteY5" fmla="*/ 155276 h 1988389"/>
                <a:gd name="connsiteX6" fmla="*/ 232913 w 4813539"/>
                <a:gd name="connsiteY6" fmla="*/ 207034 h 1988389"/>
                <a:gd name="connsiteX7" fmla="*/ 263105 w 4813539"/>
                <a:gd name="connsiteY7" fmla="*/ 241540 h 1988389"/>
                <a:gd name="connsiteX8" fmla="*/ 280358 w 4813539"/>
                <a:gd name="connsiteY8" fmla="*/ 297612 h 1988389"/>
                <a:gd name="connsiteX9" fmla="*/ 301924 w 4813539"/>
                <a:gd name="connsiteY9" fmla="*/ 349370 h 1988389"/>
                <a:gd name="connsiteX10" fmla="*/ 319177 w 4813539"/>
                <a:gd name="connsiteY10" fmla="*/ 422695 h 1988389"/>
                <a:gd name="connsiteX11" fmla="*/ 327803 w 4813539"/>
                <a:gd name="connsiteY11" fmla="*/ 487393 h 1988389"/>
                <a:gd name="connsiteX12" fmla="*/ 366622 w 4813539"/>
                <a:gd name="connsiteY12" fmla="*/ 543464 h 1988389"/>
                <a:gd name="connsiteX13" fmla="*/ 392501 w 4813539"/>
                <a:gd name="connsiteY13" fmla="*/ 595223 h 1988389"/>
                <a:gd name="connsiteX14" fmla="*/ 414067 w 4813539"/>
                <a:gd name="connsiteY14" fmla="*/ 664234 h 1988389"/>
                <a:gd name="connsiteX15" fmla="*/ 439947 w 4813539"/>
                <a:gd name="connsiteY15" fmla="*/ 720306 h 1988389"/>
                <a:gd name="connsiteX16" fmla="*/ 461513 w 4813539"/>
                <a:gd name="connsiteY16" fmla="*/ 746185 h 1988389"/>
                <a:gd name="connsiteX17" fmla="*/ 487392 w 4813539"/>
                <a:gd name="connsiteY17" fmla="*/ 767751 h 1988389"/>
                <a:gd name="connsiteX18" fmla="*/ 517584 w 4813539"/>
                <a:gd name="connsiteY18" fmla="*/ 797944 h 1988389"/>
                <a:gd name="connsiteX19" fmla="*/ 552090 w 4813539"/>
                <a:gd name="connsiteY19" fmla="*/ 858329 h 1988389"/>
                <a:gd name="connsiteX20" fmla="*/ 565030 w 4813539"/>
                <a:gd name="connsiteY20" fmla="*/ 901461 h 1988389"/>
                <a:gd name="connsiteX21" fmla="*/ 573656 w 4813539"/>
                <a:gd name="connsiteY21" fmla="*/ 944593 h 1988389"/>
                <a:gd name="connsiteX22" fmla="*/ 612475 w 4813539"/>
                <a:gd name="connsiteY22" fmla="*/ 979098 h 1988389"/>
                <a:gd name="connsiteX23" fmla="*/ 685800 w 4813539"/>
                <a:gd name="connsiteY23" fmla="*/ 1004978 h 1988389"/>
                <a:gd name="connsiteX24" fmla="*/ 694426 w 4813539"/>
                <a:gd name="connsiteY24" fmla="*/ 1061049 h 1988389"/>
                <a:gd name="connsiteX25" fmla="*/ 707366 w 4813539"/>
                <a:gd name="connsiteY25" fmla="*/ 1095555 h 1988389"/>
                <a:gd name="connsiteX26" fmla="*/ 763437 w 4813539"/>
                <a:gd name="connsiteY26" fmla="*/ 1151627 h 1988389"/>
                <a:gd name="connsiteX27" fmla="*/ 789317 w 4813539"/>
                <a:gd name="connsiteY27" fmla="*/ 1173193 h 1988389"/>
                <a:gd name="connsiteX28" fmla="*/ 819509 w 4813539"/>
                <a:gd name="connsiteY28" fmla="*/ 1199072 h 1988389"/>
                <a:gd name="connsiteX29" fmla="*/ 862641 w 4813539"/>
                <a:gd name="connsiteY29" fmla="*/ 1255144 h 1988389"/>
                <a:gd name="connsiteX30" fmla="*/ 897147 w 4813539"/>
                <a:gd name="connsiteY30" fmla="*/ 1293963 h 1988389"/>
                <a:gd name="connsiteX31" fmla="*/ 918713 w 4813539"/>
                <a:gd name="connsiteY31" fmla="*/ 1350034 h 1988389"/>
                <a:gd name="connsiteX32" fmla="*/ 970471 w 4813539"/>
                <a:gd name="connsiteY32" fmla="*/ 1410419 h 1988389"/>
                <a:gd name="connsiteX33" fmla="*/ 1030856 w 4813539"/>
                <a:gd name="connsiteY33" fmla="*/ 1444925 h 1988389"/>
                <a:gd name="connsiteX34" fmla="*/ 1073988 w 4813539"/>
                <a:gd name="connsiteY34" fmla="*/ 1475117 h 1988389"/>
                <a:gd name="connsiteX35" fmla="*/ 1108494 w 4813539"/>
                <a:gd name="connsiteY35" fmla="*/ 1526876 h 1988389"/>
                <a:gd name="connsiteX36" fmla="*/ 1125747 w 4813539"/>
                <a:gd name="connsiteY36" fmla="*/ 1531189 h 1988389"/>
                <a:gd name="connsiteX37" fmla="*/ 1186132 w 4813539"/>
                <a:gd name="connsiteY37" fmla="*/ 1578634 h 1988389"/>
                <a:gd name="connsiteX38" fmla="*/ 1259456 w 4813539"/>
                <a:gd name="connsiteY38" fmla="*/ 1608827 h 1988389"/>
                <a:gd name="connsiteX39" fmla="*/ 1319841 w 4813539"/>
                <a:gd name="connsiteY39" fmla="*/ 1608827 h 1988389"/>
                <a:gd name="connsiteX40" fmla="*/ 1358660 w 4813539"/>
                <a:gd name="connsiteY40" fmla="*/ 1651959 h 1988389"/>
                <a:gd name="connsiteX41" fmla="*/ 1449237 w 4813539"/>
                <a:gd name="connsiteY41" fmla="*/ 1664898 h 1988389"/>
                <a:gd name="connsiteX42" fmla="*/ 1500996 w 4813539"/>
                <a:gd name="connsiteY42" fmla="*/ 1673525 h 1988389"/>
                <a:gd name="connsiteX43" fmla="*/ 1548441 w 4813539"/>
                <a:gd name="connsiteY43" fmla="*/ 1677838 h 1988389"/>
                <a:gd name="connsiteX44" fmla="*/ 1643332 w 4813539"/>
                <a:gd name="connsiteY44" fmla="*/ 1729597 h 1988389"/>
                <a:gd name="connsiteX45" fmla="*/ 1690777 w 4813539"/>
                <a:gd name="connsiteY45" fmla="*/ 1746849 h 1988389"/>
                <a:gd name="connsiteX46" fmla="*/ 1815860 w 4813539"/>
                <a:gd name="connsiteY46" fmla="*/ 1768415 h 1988389"/>
                <a:gd name="connsiteX47" fmla="*/ 2057400 w 4813539"/>
                <a:gd name="connsiteY47" fmla="*/ 1768415 h 1988389"/>
                <a:gd name="connsiteX48" fmla="*/ 2225615 w 4813539"/>
                <a:gd name="connsiteY48" fmla="*/ 1811547 h 1988389"/>
                <a:gd name="connsiteX49" fmla="*/ 2734573 w 4813539"/>
                <a:gd name="connsiteY49" fmla="*/ 1802921 h 1988389"/>
                <a:gd name="connsiteX50" fmla="*/ 2734573 w 4813539"/>
                <a:gd name="connsiteY50" fmla="*/ 1802921 h 1988389"/>
                <a:gd name="connsiteX51" fmla="*/ 3053751 w 4813539"/>
                <a:gd name="connsiteY51" fmla="*/ 1802921 h 1988389"/>
                <a:gd name="connsiteX52" fmla="*/ 3053751 w 4813539"/>
                <a:gd name="connsiteY52" fmla="*/ 1846053 h 1988389"/>
                <a:gd name="connsiteX53" fmla="*/ 3282351 w 4813539"/>
                <a:gd name="connsiteY53" fmla="*/ 1846053 h 1988389"/>
                <a:gd name="connsiteX54" fmla="*/ 3282351 w 4813539"/>
                <a:gd name="connsiteY54" fmla="*/ 1846053 h 1988389"/>
                <a:gd name="connsiteX55" fmla="*/ 3730924 w 4813539"/>
                <a:gd name="connsiteY55" fmla="*/ 1846053 h 1988389"/>
                <a:gd name="connsiteX56" fmla="*/ 3730924 w 4813539"/>
                <a:gd name="connsiteY56" fmla="*/ 1910751 h 1988389"/>
                <a:gd name="connsiteX57" fmla="*/ 3843067 w 4813539"/>
                <a:gd name="connsiteY57" fmla="*/ 1910751 h 1988389"/>
                <a:gd name="connsiteX58" fmla="*/ 3843067 w 4813539"/>
                <a:gd name="connsiteY58" fmla="*/ 1932317 h 1988389"/>
                <a:gd name="connsiteX59" fmla="*/ 3946584 w 4813539"/>
                <a:gd name="connsiteY59" fmla="*/ 1932317 h 1988389"/>
                <a:gd name="connsiteX60" fmla="*/ 3946584 w 4813539"/>
                <a:gd name="connsiteY60" fmla="*/ 1932317 h 1988389"/>
                <a:gd name="connsiteX61" fmla="*/ 4127739 w 4813539"/>
                <a:gd name="connsiteY61" fmla="*/ 1932317 h 1988389"/>
                <a:gd name="connsiteX62" fmla="*/ 4127739 w 4813539"/>
                <a:gd name="connsiteY62" fmla="*/ 1988389 h 1988389"/>
                <a:gd name="connsiteX63" fmla="*/ 4813539 w 4813539"/>
                <a:gd name="connsiteY63" fmla="*/ 1988389 h 198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13539" h="1988389">
                  <a:moveTo>
                    <a:pt x="0" y="0"/>
                  </a:moveTo>
                  <a:lnTo>
                    <a:pt x="69011" y="8627"/>
                  </a:lnTo>
                  <a:lnTo>
                    <a:pt x="129396" y="30193"/>
                  </a:lnTo>
                  <a:lnTo>
                    <a:pt x="159588" y="81951"/>
                  </a:lnTo>
                  <a:lnTo>
                    <a:pt x="207034" y="120770"/>
                  </a:lnTo>
                  <a:lnTo>
                    <a:pt x="219973" y="155276"/>
                  </a:lnTo>
                  <a:lnTo>
                    <a:pt x="232913" y="207034"/>
                  </a:lnTo>
                  <a:lnTo>
                    <a:pt x="263105" y="241540"/>
                  </a:lnTo>
                  <a:lnTo>
                    <a:pt x="280358" y="297612"/>
                  </a:lnTo>
                  <a:lnTo>
                    <a:pt x="301924" y="349370"/>
                  </a:lnTo>
                  <a:lnTo>
                    <a:pt x="319177" y="422695"/>
                  </a:lnTo>
                  <a:lnTo>
                    <a:pt x="327803" y="487393"/>
                  </a:lnTo>
                  <a:lnTo>
                    <a:pt x="366622" y="543464"/>
                  </a:lnTo>
                  <a:lnTo>
                    <a:pt x="392501" y="595223"/>
                  </a:lnTo>
                  <a:lnTo>
                    <a:pt x="414067" y="664234"/>
                  </a:lnTo>
                  <a:lnTo>
                    <a:pt x="439947" y="720306"/>
                  </a:lnTo>
                  <a:lnTo>
                    <a:pt x="461513" y="746185"/>
                  </a:lnTo>
                  <a:lnTo>
                    <a:pt x="487392" y="767751"/>
                  </a:lnTo>
                  <a:lnTo>
                    <a:pt x="517584" y="797944"/>
                  </a:lnTo>
                  <a:lnTo>
                    <a:pt x="552090" y="858329"/>
                  </a:lnTo>
                  <a:lnTo>
                    <a:pt x="565030" y="901461"/>
                  </a:lnTo>
                  <a:lnTo>
                    <a:pt x="573656" y="944593"/>
                  </a:lnTo>
                  <a:lnTo>
                    <a:pt x="612475" y="979098"/>
                  </a:lnTo>
                  <a:lnTo>
                    <a:pt x="685800" y="1004978"/>
                  </a:lnTo>
                  <a:lnTo>
                    <a:pt x="694426" y="1061049"/>
                  </a:lnTo>
                  <a:lnTo>
                    <a:pt x="707366" y="1095555"/>
                  </a:lnTo>
                  <a:lnTo>
                    <a:pt x="763437" y="1151627"/>
                  </a:lnTo>
                  <a:lnTo>
                    <a:pt x="789317" y="1173193"/>
                  </a:lnTo>
                  <a:lnTo>
                    <a:pt x="819509" y="1199072"/>
                  </a:lnTo>
                  <a:lnTo>
                    <a:pt x="862641" y="1255144"/>
                  </a:lnTo>
                  <a:lnTo>
                    <a:pt x="897147" y="1293963"/>
                  </a:lnTo>
                  <a:lnTo>
                    <a:pt x="918713" y="1350034"/>
                  </a:lnTo>
                  <a:lnTo>
                    <a:pt x="970471" y="1410419"/>
                  </a:lnTo>
                  <a:lnTo>
                    <a:pt x="1030856" y="1444925"/>
                  </a:lnTo>
                  <a:lnTo>
                    <a:pt x="1073988" y="1475117"/>
                  </a:lnTo>
                  <a:lnTo>
                    <a:pt x="1108494" y="1526876"/>
                  </a:lnTo>
                  <a:lnTo>
                    <a:pt x="1125747" y="1531189"/>
                  </a:lnTo>
                  <a:lnTo>
                    <a:pt x="1186132" y="1578634"/>
                  </a:lnTo>
                  <a:lnTo>
                    <a:pt x="1259456" y="1608827"/>
                  </a:lnTo>
                  <a:lnTo>
                    <a:pt x="1319841" y="1608827"/>
                  </a:lnTo>
                  <a:lnTo>
                    <a:pt x="1358660" y="1651959"/>
                  </a:lnTo>
                  <a:lnTo>
                    <a:pt x="1449237" y="1664898"/>
                  </a:lnTo>
                  <a:lnTo>
                    <a:pt x="1500996" y="1673525"/>
                  </a:lnTo>
                  <a:lnTo>
                    <a:pt x="1548441" y="1677838"/>
                  </a:lnTo>
                  <a:lnTo>
                    <a:pt x="1643332" y="1729597"/>
                  </a:lnTo>
                  <a:lnTo>
                    <a:pt x="1690777" y="1746849"/>
                  </a:lnTo>
                  <a:lnTo>
                    <a:pt x="1815860" y="1768415"/>
                  </a:lnTo>
                  <a:lnTo>
                    <a:pt x="2057400" y="1768415"/>
                  </a:lnTo>
                  <a:lnTo>
                    <a:pt x="2225615" y="1811547"/>
                  </a:lnTo>
                  <a:lnTo>
                    <a:pt x="2734573" y="1802921"/>
                  </a:lnTo>
                  <a:lnTo>
                    <a:pt x="2734573" y="1802921"/>
                  </a:lnTo>
                  <a:lnTo>
                    <a:pt x="3053751" y="1802921"/>
                  </a:lnTo>
                  <a:lnTo>
                    <a:pt x="3053751" y="1846053"/>
                  </a:lnTo>
                  <a:lnTo>
                    <a:pt x="3282351" y="1846053"/>
                  </a:lnTo>
                  <a:lnTo>
                    <a:pt x="3282351" y="1846053"/>
                  </a:lnTo>
                  <a:lnTo>
                    <a:pt x="3730924" y="1846053"/>
                  </a:lnTo>
                  <a:lnTo>
                    <a:pt x="3730924" y="1910751"/>
                  </a:lnTo>
                  <a:lnTo>
                    <a:pt x="3843067" y="1910751"/>
                  </a:lnTo>
                  <a:lnTo>
                    <a:pt x="3843067" y="1932317"/>
                  </a:lnTo>
                  <a:lnTo>
                    <a:pt x="3946584" y="1932317"/>
                  </a:lnTo>
                  <a:lnTo>
                    <a:pt x="3946584" y="1932317"/>
                  </a:lnTo>
                  <a:lnTo>
                    <a:pt x="4127739" y="1932317"/>
                  </a:lnTo>
                  <a:lnTo>
                    <a:pt x="4127739" y="1988389"/>
                  </a:lnTo>
                  <a:lnTo>
                    <a:pt x="4813539" y="1988389"/>
                  </a:ln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sz="1000">
                <a:solidFill>
                  <a:srgbClr val="4D4D4D"/>
                </a:solidFill>
              </a:endParaRPr>
            </a:p>
          </p:txBody>
        </p:sp>
        <p:sp>
          <p:nvSpPr>
            <p:cNvPr id="215" name="Forme libre 92"/>
            <p:cNvSpPr/>
            <p:nvPr/>
          </p:nvSpPr>
          <p:spPr>
            <a:xfrm>
              <a:off x="1945257" y="2462842"/>
              <a:ext cx="4817852" cy="2298939"/>
            </a:xfrm>
            <a:custGeom>
              <a:avLst/>
              <a:gdLst>
                <a:gd name="connsiteX0" fmla="*/ 0 w 4817852"/>
                <a:gd name="connsiteY0" fmla="*/ 0 h 2298939"/>
                <a:gd name="connsiteX1" fmla="*/ 69011 w 4817852"/>
                <a:gd name="connsiteY1" fmla="*/ 64698 h 2298939"/>
                <a:gd name="connsiteX2" fmla="*/ 120769 w 4817852"/>
                <a:gd name="connsiteY2" fmla="*/ 133709 h 2298939"/>
                <a:gd name="connsiteX3" fmla="*/ 155275 w 4817852"/>
                <a:gd name="connsiteY3" fmla="*/ 194094 h 2298939"/>
                <a:gd name="connsiteX4" fmla="*/ 181154 w 4817852"/>
                <a:gd name="connsiteY4" fmla="*/ 224286 h 2298939"/>
                <a:gd name="connsiteX5" fmla="*/ 202720 w 4817852"/>
                <a:gd name="connsiteY5" fmla="*/ 310550 h 2298939"/>
                <a:gd name="connsiteX6" fmla="*/ 224286 w 4817852"/>
                <a:gd name="connsiteY6" fmla="*/ 392501 h 2298939"/>
                <a:gd name="connsiteX7" fmla="*/ 267418 w 4817852"/>
                <a:gd name="connsiteY7" fmla="*/ 452886 h 2298939"/>
                <a:gd name="connsiteX8" fmla="*/ 319177 w 4817852"/>
                <a:gd name="connsiteY8" fmla="*/ 517584 h 2298939"/>
                <a:gd name="connsiteX9" fmla="*/ 332117 w 4817852"/>
                <a:gd name="connsiteY9" fmla="*/ 646981 h 2298939"/>
                <a:gd name="connsiteX10" fmla="*/ 405441 w 4817852"/>
                <a:gd name="connsiteY10" fmla="*/ 772064 h 2298939"/>
                <a:gd name="connsiteX11" fmla="*/ 431320 w 4817852"/>
                <a:gd name="connsiteY11" fmla="*/ 823822 h 2298939"/>
                <a:gd name="connsiteX12" fmla="*/ 474452 w 4817852"/>
                <a:gd name="connsiteY12" fmla="*/ 901460 h 2298939"/>
                <a:gd name="connsiteX13" fmla="*/ 517585 w 4817852"/>
                <a:gd name="connsiteY13" fmla="*/ 1030856 h 2298939"/>
                <a:gd name="connsiteX14" fmla="*/ 552090 w 4817852"/>
                <a:gd name="connsiteY14" fmla="*/ 1078301 h 2298939"/>
                <a:gd name="connsiteX15" fmla="*/ 603849 w 4817852"/>
                <a:gd name="connsiteY15" fmla="*/ 1155939 h 2298939"/>
                <a:gd name="connsiteX16" fmla="*/ 621101 w 4817852"/>
                <a:gd name="connsiteY16" fmla="*/ 1168879 h 2298939"/>
                <a:gd name="connsiteX17" fmla="*/ 668547 w 4817852"/>
                <a:gd name="connsiteY17" fmla="*/ 1216324 h 2298939"/>
                <a:gd name="connsiteX18" fmla="*/ 707366 w 4817852"/>
                <a:gd name="connsiteY18" fmla="*/ 1259456 h 2298939"/>
                <a:gd name="connsiteX19" fmla="*/ 741871 w 4817852"/>
                <a:gd name="connsiteY19" fmla="*/ 1328467 h 2298939"/>
                <a:gd name="connsiteX20" fmla="*/ 785003 w 4817852"/>
                <a:gd name="connsiteY20" fmla="*/ 1362973 h 2298939"/>
                <a:gd name="connsiteX21" fmla="*/ 836762 w 4817852"/>
                <a:gd name="connsiteY21" fmla="*/ 1431984 h 2298939"/>
                <a:gd name="connsiteX22" fmla="*/ 923026 w 4817852"/>
                <a:gd name="connsiteY22" fmla="*/ 1475116 h 2298939"/>
                <a:gd name="connsiteX23" fmla="*/ 979098 w 4817852"/>
                <a:gd name="connsiteY23" fmla="*/ 1513935 h 2298939"/>
                <a:gd name="connsiteX24" fmla="*/ 1043796 w 4817852"/>
                <a:gd name="connsiteY24" fmla="*/ 1574320 h 2298939"/>
                <a:gd name="connsiteX25" fmla="*/ 1099868 w 4817852"/>
                <a:gd name="connsiteY25" fmla="*/ 1608826 h 2298939"/>
                <a:gd name="connsiteX26" fmla="*/ 1164566 w 4817852"/>
                <a:gd name="connsiteY26" fmla="*/ 1639018 h 2298939"/>
                <a:gd name="connsiteX27" fmla="*/ 1276709 w 4817852"/>
                <a:gd name="connsiteY27" fmla="*/ 1673524 h 2298939"/>
                <a:gd name="connsiteX28" fmla="*/ 1345720 w 4817852"/>
                <a:gd name="connsiteY28" fmla="*/ 1703716 h 2298939"/>
                <a:gd name="connsiteX29" fmla="*/ 1419045 w 4817852"/>
                <a:gd name="connsiteY29" fmla="*/ 1725283 h 2298939"/>
                <a:gd name="connsiteX30" fmla="*/ 1492369 w 4817852"/>
                <a:gd name="connsiteY30" fmla="*/ 1742535 h 2298939"/>
                <a:gd name="connsiteX31" fmla="*/ 1578634 w 4817852"/>
                <a:gd name="connsiteY31" fmla="*/ 1777041 h 2298939"/>
                <a:gd name="connsiteX32" fmla="*/ 1673524 w 4817852"/>
                <a:gd name="connsiteY32" fmla="*/ 1828800 h 2298939"/>
                <a:gd name="connsiteX33" fmla="*/ 1777041 w 4817852"/>
                <a:gd name="connsiteY33" fmla="*/ 1841739 h 2298939"/>
                <a:gd name="connsiteX34" fmla="*/ 1876245 w 4817852"/>
                <a:gd name="connsiteY34" fmla="*/ 1867618 h 2298939"/>
                <a:gd name="connsiteX35" fmla="*/ 1962509 w 4817852"/>
                <a:gd name="connsiteY35" fmla="*/ 1876245 h 2298939"/>
                <a:gd name="connsiteX36" fmla="*/ 2070339 w 4817852"/>
                <a:gd name="connsiteY36" fmla="*/ 1880558 h 2298939"/>
                <a:gd name="connsiteX37" fmla="*/ 2135037 w 4817852"/>
                <a:gd name="connsiteY37" fmla="*/ 1906437 h 2298939"/>
                <a:gd name="connsiteX38" fmla="*/ 2199735 w 4817852"/>
                <a:gd name="connsiteY38" fmla="*/ 1928003 h 2298939"/>
                <a:gd name="connsiteX39" fmla="*/ 2393830 w 4817852"/>
                <a:gd name="connsiteY39" fmla="*/ 1936630 h 2298939"/>
                <a:gd name="connsiteX40" fmla="*/ 2445588 w 4817852"/>
                <a:gd name="connsiteY40" fmla="*/ 1949569 h 2298939"/>
                <a:gd name="connsiteX41" fmla="*/ 2622430 w 4817852"/>
                <a:gd name="connsiteY41" fmla="*/ 1984075 h 2298939"/>
                <a:gd name="connsiteX42" fmla="*/ 2760452 w 4817852"/>
                <a:gd name="connsiteY42" fmla="*/ 1984075 h 2298939"/>
                <a:gd name="connsiteX43" fmla="*/ 2950234 w 4817852"/>
                <a:gd name="connsiteY43" fmla="*/ 1984075 h 2298939"/>
                <a:gd name="connsiteX44" fmla="*/ 3209026 w 4817852"/>
                <a:gd name="connsiteY44" fmla="*/ 1979762 h 2298939"/>
                <a:gd name="connsiteX45" fmla="*/ 3299603 w 4817852"/>
                <a:gd name="connsiteY45" fmla="*/ 2053086 h 2298939"/>
                <a:gd name="connsiteX46" fmla="*/ 3963837 w 4817852"/>
                <a:gd name="connsiteY46" fmla="*/ 2053086 h 2298939"/>
                <a:gd name="connsiteX47" fmla="*/ 3963837 w 4817852"/>
                <a:gd name="connsiteY47" fmla="*/ 2087592 h 2298939"/>
                <a:gd name="connsiteX48" fmla="*/ 4188124 w 4817852"/>
                <a:gd name="connsiteY48" fmla="*/ 2087592 h 2298939"/>
                <a:gd name="connsiteX49" fmla="*/ 4188124 w 4817852"/>
                <a:gd name="connsiteY49" fmla="*/ 2126411 h 2298939"/>
                <a:gd name="connsiteX50" fmla="*/ 4710022 w 4817852"/>
                <a:gd name="connsiteY50" fmla="*/ 2126411 h 2298939"/>
                <a:gd name="connsiteX51" fmla="*/ 4710022 w 4817852"/>
                <a:gd name="connsiteY51" fmla="*/ 2298939 h 2298939"/>
                <a:gd name="connsiteX52" fmla="*/ 4817852 w 4817852"/>
                <a:gd name="connsiteY52" fmla="*/ 2298939 h 229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17852" h="2298939">
                  <a:moveTo>
                    <a:pt x="0" y="0"/>
                  </a:moveTo>
                  <a:lnTo>
                    <a:pt x="69011" y="64698"/>
                  </a:lnTo>
                  <a:lnTo>
                    <a:pt x="120769" y="133709"/>
                  </a:lnTo>
                  <a:lnTo>
                    <a:pt x="155275" y="194094"/>
                  </a:lnTo>
                  <a:lnTo>
                    <a:pt x="181154" y="224286"/>
                  </a:lnTo>
                  <a:lnTo>
                    <a:pt x="202720" y="310550"/>
                  </a:lnTo>
                  <a:lnTo>
                    <a:pt x="224286" y="392501"/>
                  </a:lnTo>
                  <a:lnTo>
                    <a:pt x="267418" y="452886"/>
                  </a:lnTo>
                  <a:lnTo>
                    <a:pt x="319177" y="517584"/>
                  </a:lnTo>
                  <a:lnTo>
                    <a:pt x="332117" y="646981"/>
                  </a:lnTo>
                  <a:lnTo>
                    <a:pt x="405441" y="772064"/>
                  </a:lnTo>
                  <a:lnTo>
                    <a:pt x="431320" y="823822"/>
                  </a:lnTo>
                  <a:lnTo>
                    <a:pt x="474452" y="901460"/>
                  </a:lnTo>
                  <a:lnTo>
                    <a:pt x="517585" y="1030856"/>
                  </a:lnTo>
                  <a:lnTo>
                    <a:pt x="552090" y="1078301"/>
                  </a:lnTo>
                  <a:lnTo>
                    <a:pt x="603849" y="1155939"/>
                  </a:lnTo>
                  <a:lnTo>
                    <a:pt x="621101" y="1168879"/>
                  </a:lnTo>
                  <a:lnTo>
                    <a:pt x="668547" y="1216324"/>
                  </a:lnTo>
                  <a:lnTo>
                    <a:pt x="707366" y="1259456"/>
                  </a:lnTo>
                  <a:lnTo>
                    <a:pt x="741871" y="1328467"/>
                  </a:lnTo>
                  <a:lnTo>
                    <a:pt x="785003" y="1362973"/>
                  </a:lnTo>
                  <a:lnTo>
                    <a:pt x="836762" y="1431984"/>
                  </a:lnTo>
                  <a:lnTo>
                    <a:pt x="923026" y="1475116"/>
                  </a:lnTo>
                  <a:lnTo>
                    <a:pt x="979098" y="1513935"/>
                  </a:lnTo>
                  <a:lnTo>
                    <a:pt x="1043796" y="1574320"/>
                  </a:lnTo>
                  <a:lnTo>
                    <a:pt x="1099868" y="1608826"/>
                  </a:lnTo>
                  <a:lnTo>
                    <a:pt x="1164566" y="1639018"/>
                  </a:lnTo>
                  <a:lnTo>
                    <a:pt x="1276709" y="1673524"/>
                  </a:lnTo>
                  <a:lnTo>
                    <a:pt x="1345720" y="1703716"/>
                  </a:lnTo>
                  <a:lnTo>
                    <a:pt x="1419045" y="1725283"/>
                  </a:lnTo>
                  <a:lnTo>
                    <a:pt x="1492369" y="1742535"/>
                  </a:lnTo>
                  <a:lnTo>
                    <a:pt x="1578634" y="1777041"/>
                  </a:lnTo>
                  <a:lnTo>
                    <a:pt x="1673524" y="1828800"/>
                  </a:lnTo>
                  <a:lnTo>
                    <a:pt x="1777041" y="1841739"/>
                  </a:lnTo>
                  <a:lnTo>
                    <a:pt x="1876245" y="1867618"/>
                  </a:lnTo>
                  <a:lnTo>
                    <a:pt x="1962509" y="1876245"/>
                  </a:lnTo>
                  <a:lnTo>
                    <a:pt x="2070339" y="1880558"/>
                  </a:lnTo>
                  <a:lnTo>
                    <a:pt x="2135037" y="1906437"/>
                  </a:lnTo>
                  <a:lnTo>
                    <a:pt x="2199735" y="1928003"/>
                  </a:lnTo>
                  <a:lnTo>
                    <a:pt x="2393830" y="1936630"/>
                  </a:lnTo>
                  <a:lnTo>
                    <a:pt x="2445588" y="1949569"/>
                  </a:lnTo>
                  <a:lnTo>
                    <a:pt x="2622430" y="1984075"/>
                  </a:lnTo>
                  <a:lnTo>
                    <a:pt x="2760452" y="1984075"/>
                  </a:lnTo>
                  <a:lnTo>
                    <a:pt x="2950234" y="1984075"/>
                  </a:lnTo>
                  <a:lnTo>
                    <a:pt x="3209026" y="1979762"/>
                  </a:lnTo>
                  <a:lnTo>
                    <a:pt x="3299603" y="2053086"/>
                  </a:lnTo>
                  <a:lnTo>
                    <a:pt x="3963837" y="2053086"/>
                  </a:lnTo>
                  <a:lnTo>
                    <a:pt x="3963837" y="2087592"/>
                  </a:lnTo>
                  <a:lnTo>
                    <a:pt x="4188124" y="2087592"/>
                  </a:lnTo>
                  <a:lnTo>
                    <a:pt x="4188124" y="2126411"/>
                  </a:lnTo>
                  <a:lnTo>
                    <a:pt x="4710022" y="2126411"/>
                  </a:lnTo>
                  <a:lnTo>
                    <a:pt x="4710022" y="2298939"/>
                  </a:lnTo>
                  <a:lnTo>
                    <a:pt x="4817852" y="2298939"/>
                  </a:ln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sz="1000">
                <a:solidFill>
                  <a:srgbClr val="4D4D4D"/>
                </a:solidFill>
              </a:endParaRPr>
            </a:p>
          </p:txBody>
        </p:sp>
      </p:grpSp>
      <p:graphicFrame>
        <p:nvGraphicFramePr>
          <p:cNvPr id="217" name="Tableau 56"/>
          <p:cNvGraphicFramePr>
            <a:graphicFrameLocks noGrp="1"/>
          </p:cNvGraphicFramePr>
          <p:nvPr>
            <p:extLst>
              <p:ext uri="{D42A27DB-BD31-4B8C-83A1-F6EECF244321}">
                <p14:modId xmlns:p14="http://schemas.microsoft.com/office/powerpoint/2010/main" xmlns="" val="2004840625"/>
              </p:ext>
            </p:extLst>
          </p:nvPr>
        </p:nvGraphicFramePr>
        <p:xfrm>
          <a:off x="6519617" y="3358438"/>
          <a:ext cx="2565244" cy="1205958"/>
        </p:xfrm>
        <a:graphic>
          <a:graphicData uri="http://schemas.openxmlformats.org/drawingml/2006/table">
            <a:tbl>
              <a:tblPr firstRow="1" bandRow="1">
                <a:tableStyleId>{5C22544A-7EE6-4342-B048-85BDC9FD1C3A}</a:tableStyleId>
              </a:tblPr>
              <a:tblGrid>
                <a:gridCol w="854293"/>
                <a:gridCol w="1710951"/>
              </a:tblGrid>
              <a:tr h="330438">
                <a:tc gridSpan="2">
                  <a:txBody>
                    <a:bodyPr/>
                    <a:lstStyle/>
                    <a:p>
                      <a:pPr algn="ctr">
                        <a:lnSpc>
                          <a:spcPct val="100000"/>
                        </a:lnSpc>
                      </a:pPr>
                      <a:r>
                        <a:rPr lang="fr-FR" sz="1200" b="0" dirty="0" err="1" smtClean="0">
                          <a:solidFill>
                            <a:schemeClr val="tx1"/>
                          </a:solidFill>
                        </a:rPr>
                        <a:t>Median</a:t>
                      </a:r>
                      <a:r>
                        <a:rPr lang="fr-FR" sz="1200" b="0" dirty="0" smtClean="0">
                          <a:solidFill>
                            <a:schemeClr val="tx1"/>
                          </a:solidFill>
                        </a:rPr>
                        <a:t> PFS (95%CI)</a:t>
                      </a:r>
                      <a:endParaRPr lang="fr-FR" sz="1200" b="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r>
              <a:tr h="370840">
                <a:tc>
                  <a:txBody>
                    <a:bodyPr/>
                    <a:lstStyle/>
                    <a:p>
                      <a:pPr marL="0" indent="60325" algn="l">
                        <a:lnSpc>
                          <a:spcPct val="100000"/>
                        </a:lnSpc>
                      </a:pPr>
                      <a:r>
                        <a:rPr lang="fr-FR" sz="1200" b="0" dirty="0" smtClean="0">
                          <a:solidFill>
                            <a:schemeClr val="accent1"/>
                          </a:solidFill>
                        </a:rPr>
                        <a:t>CF</a:t>
                      </a:r>
                    </a:p>
                    <a:p>
                      <a:pPr marL="0" indent="60325" algn="l">
                        <a:lnSpc>
                          <a:spcPct val="100000"/>
                        </a:lnSpc>
                      </a:pPr>
                      <a:r>
                        <a:rPr lang="fr-FR" sz="1200" b="0" dirty="0" smtClean="0">
                          <a:solidFill>
                            <a:schemeClr val="accent3"/>
                          </a:solidFill>
                        </a:rPr>
                        <a:t>ECX</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lnSpc>
                          <a:spcPct val="100000"/>
                        </a:lnSpc>
                      </a:pPr>
                      <a:r>
                        <a:rPr lang="fr-FR" sz="1200" b="0" kern="1200" dirty="0" smtClean="0">
                          <a:solidFill>
                            <a:schemeClr val="accent1"/>
                          </a:solidFill>
                          <a:latin typeface="+mn-lt"/>
                          <a:ea typeface="+mn-ea"/>
                          <a:cs typeface="+mn-cs"/>
                        </a:rPr>
                        <a:t>1.53 (1.29, 2.74)</a:t>
                      </a:r>
                    </a:p>
                    <a:p>
                      <a:pPr marL="0" algn="ctr" defTabSz="457200" rtl="0" eaLnBrk="1" latinLnBrk="0" hangingPunct="1">
                        <a:lnSpc>
                          <a:spcPct val="100000"/>
                        </a:lnSpc>
                      </a:pPr>
                      <a:r>
                        <a:rPr lang="fr-FR" sz="1200" b="0" kern="1200" dirty="0" smtClean="0">
                          <a:solidFill>
                            <a:schemeClr val="accent3"/>
                          </a:solidFill>
                          <a:latin typeface="+mn-lt"/>
                          <a:ea typeface="+mn-ea"/>
                          <a:cs typeface="+mn-cs"/>
                        </a:rPr>
                        <a:t>1.78 (1.61, 2.00)</a:t>
                      </a:r>
                      <a:endParaRPr lang="fr-FR" sz="1200" b="0" kern="1200" dirty="0">
                        <a:solidFill>
                          <a:schemeClr val="accent3"/>
                        </a:solidFill>
                        <a:latin typeface="+mn-lt"/>
                        <a:ea typeface="+mn-ea"/>
                        <a:cs typeface="+mn-cs"/>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indent="60325">
                        <a:lnSpc>
                          <a:spcPct val="100000"/>
                        </a:lnSpc>
                      </a:pPr>
                      <a:r>
                        <a:rPr lang="fr-FR" sz="1200" b="0" dirty="0" smtClean="0">
                          <a:solidFill>
                            <a:schemeClr val="tx1"/>
                          </a:solidFill>
                        </a:rPr>
                        <a:t>HR</a:t>
                      </a:r>
                    </a:p>
                    <a:p>
                      <a:pPr marL="0" indent="60325">
                        <a:lnSpc>
                          <a:spcPct val="100000"/>
                        </a:lnSpc>
                      </a:pPr>
                      <a:r>
                        <a:rPr lang="fr-FR" sz="1200" b="0" i="0" dirty="0" smtClean="0">
                          <a:solidFill>
                            <a:schemeClr val="tx1"/>
                          </a:solidFill>
                        </a:rPr>
                        <a:t>p</a:t>
                      </a:r>
                      <a:r>
                        <a:rPr lang="fr-FR" sz="1200" b="0" dirty="0" smtClean="0">
                          <a:solidFill>
                            <a:schemeClr val="tx1"/>
                          </a:solidFill>
                        </a:rPr>
                        <a:t>-value</a:t>
                      </a:r>
                      <a:endParaRPr lang="fr-FR" sz="1200" b="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lnSpc>
                          <a:spcPct val="100000"/>
                        </a:lnSpc>
                      </a:pPr>
                      <a:r>
                        <a:rPr lang="fr-FR" sz="1200" b="0" kern="1200" dirty="0" smtClean="0">
                          <a:solidFill>
                            <a:schemeClr val="tx1"/>
                          </a:solidFill>
                          <a:latin typeface="+mn-lt"/>
                          <a:ea typeface="+mn-ea"/>
                          <a:cs typeface="+mn-cs"/>
                        </a:rPr>
                        <a:t>0.86 (0.74, 1.01)</a:t>
                      </a:r>
                    </a:p>
                    <a:p>
                      <a:pPr marL="0" algn="ctr" defTabSz="457200" rtl="0" eaLnBrk="1" latinLnBrk="0" hangingPunct="1">
                        <a:lnSpc>
                          <a:spcPct val="100000"/>
                        </a:lnSpc>
                      </a:pPr>
                      <a:r>
                        <a:rPr lang="fr-FR" sz="1200" b="0" kern="1200" dirty="0" smtClean="0">
                          <a:solidFill>
                            <a:schemeClr val="tx1"/>
                          </a:solidFill>
                          <a:latin typeface="+mn-lt"/>
                          <a:ea typeface="+mn-ea"/>
                          <a:cs typeface="+mn-cs"/>
                        </a:rPr>
                        <a:t>0.0580</a:t>
                      </a:r>
                      <a:endParaRPr lang="fr-FR" sz="1200" b="0" kern="1200" dirty="0">
                        <a:solidFill>
                          <a:schemeClr val="tx1"/>
                        </a:solidFill>
                        <a:latin typeface="+mn-lt"/>
                        <a:ea typeface="+mn-ea"/>
                        <a:cs typeface="+mn-cs"/>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18" name="ZoneTexte 9"/>
          <p:cNvSpPr txBox="1"/>
          <p:nvPr/>
        </p:nvSpPr>
        <p:spPr>
          <a:xfrm>
            <a:off x="4330964" y="5655507"/>
            <a:ext cx="835185" cy="553998"/>
          </a:xfrm>
          <a:prstGeom prst="rect">
            <a:avLst/>
          </a:prstGeom>
          <a:noFill/>
        </p:spPr>
        <p:txBody>
          <a:bodyPr wrap="square" rtlCol="0">
            <a:spAutoFit/>
          </a:bodyPr>
          <a:lstStyle/>
          <a:p>
            <a:pPr algn="r" fontAlgn="base">
              <a:spcBef>
                <a:spcPct val="0"/>
              </a:spcBef>
              <a:spcAft>
                <a:spcPts val="0"/>
              </a:spcAft>
            </a:pPr>
            <a:r>
              <a:rPr lang="fr-FR" sz="1000" dirty="0" smtClean="0"/>
              <a:t>No. </a:t>
            </a:r>
            <a:r>
              <a:rPr lang="fr-FR" sz="1000" dirty="0" err="1" smtClean="0"/>
              <a:t>at</a:t>
            </a:r>
            <a:r>
              <a:rPr lang="fr-FR" sz="1000" dirty="0" smtClean="0"/>
              <a:t> </a:t>
            </a:r>
            <a:r>
              <a:rPr lang="fr-FR" sz="1000" dirty="0" err="1" smtClean="0"/>
              <a:t>risk</a:t>
            </a:r>
            <a:endParaRPr lang="fr-FR" sz="1000" dirty="0" smtClean="0"/>
          </a:p>
          <a:p>
            <a:pPr algn="r" fontAlgn="base">
              <a:spcBef>
                <a:spcPct val="0"/>
              </a:spcBef>
              <a:spcAft>
                <a:spcPts val="0"/>
              </a:spcAft>
            </a:pPr>
            <a:r>
              <a:rPr lang="fr-FR" sz="1000" dirty="0" smtClean="0">
                <a:solidFill>
                  <a:schemeClr val="accent1"/>
                </a:solidFill>
              </a:rPr>
              <a:t>CF</a:t>
            </a:r>
            <a:endParaRPr lang="fr-FR" sz="1000" dirty="0">
              <a:solidFill>
                <a:schemeClr val="accent1"/>
              </a:solidFill>
            </a:endParaRPr>
          </a:p>
          <a:p>
            <a:pPr algn="r" fontAlgn="base">
              <a:spcBef>
                <a:spcPct val="0"/>
              </a:spcBef>
              <a:spcAft>
                <a:spcPts val="0"/>
              </a:spcAft>
            </a:pPr>
            <a:r>
              <a:rPr lang="fr-FR" sz="1000" dirty="0">
                <a:solidFill>
                  <a:schemeClr val="accent3"/>
                </a:solidFill>
              </a:rPr>
              <a:t>ECX</a:t>
            </a:r>
          </a:p>
        </p:txBody>
      </p:sp>
      <p:sp>
        <p:nvSpPr>
          <p:cNvPr id="219" name="ZoneTexte 10"/>
          <p:cNvSpPr txBox="1"/>
          <p:nvPr/>
        </p:nvSpPr>
        <p:spPr>
          <a:xfrm>
            <a:off x="4990589"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451</a:t>
            </a:r>
          </a:p>
          <a:p>
            <a:pPr algn="ctr" fontAlgn="base">
              <a:spcBef>
                <a:spcPct val="0"/>
              </a:spcBef>
              <a:spcAft>
                <a:spcPct val="0"/>
              </a:spcAft>
            </a:pPr>
            <a:r>
              <a:rPr lang="fr-FR" sz="1000" dirty="0"/>
              <a:t>446</a:t>
            </a:r>
          </a:p>
        </p:txBody>
      </p:sp>
      <p:sp>
        <p:nvSpPr>
          <p:cNvPr id="220" name="ZoneTexte 11"/>
          <p:cNvSpPr txBox="1"/>
          <p:nvPr/>
        </p:nvSpPr>
        <p:spPr>
          <a:xfrm>
            <a:off x="5363446"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292</a:t>
            </a:r>
          </a:p>
          <a:p>
            <a:pPr algn="ctr" fontAlgn="base">
              <a:spcBef>
                <a:spcPct val="0"/>
              </a:spcBef>
              <a:spcAft>
                <a:spcPct val="0"/>
              </a:spcAft>
            </a:pPr>
            <a:r>
              <a:rPr lang="fr-FR" sz="1000" dirty="0"/>
              <a:t>309</a:t>
            </a:r>
          </a:p>
        </p:txBody>
      </p:sp>
      <p:sp>
        <p:nvSpPr>
          <p:cNvPr id="221" name="ZoneTexte 12"/>
          <p:cNvSpPr txBox="1"/>
          <p:nvPr/>
        </p:nvSpPr>
        <p:spPr>
          <a:xfrm>
            <a:off x="5757236"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188</a:t>
            </a:r>
          </a:p>
          <a:p>
            <a:pPr algn="ctr" fontAlgn="base">
              <a:spcBef>
                <a:spcPct val="0"/>
              </a:spcBef>
              <a:spcAft>
                <a:spcPct val="0"/>
              </a:spcAft>
            </a:pPr>
            <a:r>
              <a:rPr lang="fr-FR" sz="1000" dirty="0"/>
              <a:t>198</a:t>
            </a:r>
          </a:p>
        </p:txBody>
      </p:sp>
      <p:sp>
        <p:nvSpPr>
          <p:cNvPr id="222" name="ZoneTexte 13"/>
          <p:cNvSpPr txBox="1"/>
          <p:nvPr/>
        </p:nvSpPr>
        <p:spPr>
          <a:xfrm>
            <a:off x="6143711"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141</a:t>
            </a:r>
          </a:p>
          <a:p>
            <a:pPr algn="ctr" fontAlgn="base">
              <a:spcBef>
                <a:spcPct val="0"/>
              </a:spcBef>
              <a:spcAft>
                <a:spcPct val="0"/>
              </a:spcAft>
            </a:pPr>
            <a:r>
              <a:rPr lang="fr-FR" sz="1000" dirty="0"/>
              <a:t>149</a:t>
            </a:r>
          </a:p>
        </p:txBody>
      </p:sp>
      <p:sp>
        <p:nvSpPr>
          <p:cNvPr id="223" name="ZoneTexte 14"/>
          <p:cNvSpPr txBox="1"/>
          <p:nvPr/>
        </p:nvSpPr>
        <p:spPr>
          <a:xfrm>
            <a:off x="6530186"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103</a:t>
            </a:r>
          </a:p>
          <a:p>
            <a:pPr algn="ctr" fontAlgn="base">
              <a:spcBef>
                <a:spcPct val="0"/>
              </a:spcBef>
              <a:spcAft>
                <a:spcPct val="0"/>
              </a:spcAft>
            </a:pPr>
            <a:r>
              <a:rPr lang="fr-FR" sz="1000" dirty="0"/>
              <a:t>115</a:t>
            </a:r>
          </a:p>
        </p:txBody>
      </p:sp>
      <p:sp>
        <p:nvSpPr>
          <p:cNvPr id="224" name="ZoneTexte 15"/>
          <p:cNvSpPr txBox="1"/>
          <p:nvPr/>
        </p:nvSpPr>
        <p:spPr>
          <a:xfrm>
            <a:off x="6887402"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66</a:t>
            </a:r>
          </a:p>
          <a:p>
            <a:pPr algn="ctr" fontAlgn="base">
              <a:spcBef>
                <a:spcPct val="0"/>
              </a:spcBef>
              <a:spcAft>
                <a:spcPct val="0"/>
              </a:spcAft>
            </a:pPr>
            <a:r>
              <a:rPr lang="fr-FR" sz="1000" dirty="0"/>
              <a:t>91</a:t>
            </a:r>
          </a:p>
        </p:txBody>
      </p:sp>
      <p:sp>
        <p:nvSpPr>
          <p:cNvPr id="225" name="ZoneTexte 16"/>
          <p:cNvSpPr txBox="1"/>
          <p:nvPr/>
        </p:nvSpPr>
        <p:spPr>
          <a:xfrm>
            <a:off x="7276573"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45</a:t>
            </a:r>
          </a:p>
          <a:p>
            <a:pPr algn="ctr" fontAlgn="base">
              <a:spcBef>
                <a:spcPct val="0"/>
              </a:spcBef>
              <a:spcAft>
                <a:spcPct val="0"/>
              </a:spcAft>
            </a:pPr>
            <a:r>
              <a:rPr lang="fr-FR" sz="1000" dirty="0"/>
              <a:t>70</a:t>
            </a:r>
          </a:p>
        </p:txBody>
      </p:sp>
      <p:sp>
        <p:nvSpPr>
          <p:cNvPr id="226" name="ZoneTexte 17"/>
          <p:cNvSpPr txBox="1"/>
          <p:nvPr/>
        </p:nvSpPr>
        <p:spPr>
          <a:xfrm>
            <a:off x="7664657"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20</a:t>
            </a:r>
          </a:p>
          <a:p>
            <a:pPr algn="ctr" fontAlgn="base">
              <a:spcBef>
                <a:spcPct val="0"/>
              </a:spcBef>
              <a:spcAft>
                <a:spcPct val="0"/>
              </a:spcAft>
            </a:pPr>
            <a:r>
              <a:rPr lang="fr-FR" sz="1000" dirty="0"/>
              <a:t>45</a:t>
            </a:r>
          </a:p>
        </p:txBody>
      </p:sp>
      <p:sp>
        <p:nvSpPr>
          <p:cNvPr id="227" name="ZoneTexte 18"/>
          <p:cNvSpPr txBox="1"/>
          <p:nvPr/>
        </p:nvSpPr>
        <p:spPr>
          <a:xfrm>
            <a:off x="8039508" y="5475971"/>
            <a:ext cx="579776" cy="733534"/>
          </a:xfrm>
          <a:prstGeom prst="rect">
            <a:avLst/>
          </a:prstGeom>
          <a:noFill/>
        </p:spPr>
        <p:txBody>
          <a:bodyPr wrap="square" rtlCol="0">
            <a:spAutoFit/>
          </a:bodyPr>
          <a:lstStyle/>
          <a:p>
            <a:pPr algn="ctr" fontAlgn="base">
              <a:spcBef>
                <a:spcPct val="0"/>
              </a:spcBef>
              <a:spcAft>
                <a:spcPts val="1400"/>
              </a:spcAft>
            </a:pPr>
            <a:endParaRPr lang="fr-FR" sz="1000" dirty="0"/>
          </a:p>
          <a:p>
            <a:pPr algn="ctr" fontAlgn="base">
              <a:spcBef>
                <a:spcPct val="0"/>
              </a:spcBef>
              <a:spcAft>
                <a:spcPct val="0"/>
              </a:spcAft>
            </a:pPr>
            <a:r>
              <a:rPr lang="fr-FR" sz="1000" dirty="0"/>
              <a:t>13</a:t>
            </a:r>
          </a:p>
          <a:p>
            <a:pPr algn="ctr" fontAlgn="base">
              <a:spcBef>
                <a:spcPct val="0"/>
              </a:spcBef>
              <a:spcAft>
                <a:spcPct val="0"/>
              </a:spcAft>
            </a:pPr>
            <a:r>
              <a:rPr lang="fr-FR" sz="1000" dirty="0"/>
              <a:t>23</a:t>
            </a:r>
          </a:p>
        </p:txBody>
      </p:sp>
    </p:spTree>
    <p:extLst>
      <p:ext uri="{BB962C8B-B14F-4D97-AF65-F5344CB8AC3E}">
        <p14:creationId xmlns:p14="http://schemas.microsoft.com/office/powerpoint/2010/main" xmlns="" val="3550631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4002</a:t>
            </a:r>
            <a:r>
              <a:rPr lang="en-GB" sz="1800" dirty="0"/>
              <a:t>: </a:t>
            </a:r>
            <a:r>
              <a:rPr lang="en-GB" sz="1800" dirty="0" err="1"/>
              <a:t>Neoadjuvant</a:t>
            </a:r>
            <a:r>
              <a:rPr lang="en-GB" sz="1800" dirty="0"/>
              <a:t> chemotherapy for </a:t>
            </a:r>
            <a:r>
              <a:rPr lang="en-GB" sz="1800" dirty="0" err="1"/>
              <a:t>resectable</a:t>
            </a:r>
            <a:r>
              <a:rPr lang="en-GB" sz="1800" dirty="0"/>
              <a:t> oesophageal and junctional adenocarcinoma: </a:t>
            </a:r>
            <a:r>
              <a:rPr lang="en-GB" sz="1800" dirty="0" smtClean="0"/>
              <a:t>Results </a:t>
            </a:r>
            <a:r>
              <a:rPr lang="en-GB" sz="1800" dirty="0"/>
              <a:t>from the UK Medical Research Council randomised OEO5 trial (ISRCTN 01852072) – </a:t>
            </a:r>
            <a:r>
              <a:rPr lang="en-GB" sz="1800" dirty="0" smtClean="0"/>
              <a:t>Alderson D,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a:t>Alderson </a:t>
            </a:r>
            <a:r>
              <a:rPr lang="fr-FR" dirty="0"/>
              <a:t>et al. J Clin </a:t>
            </a:r>
            <a:r>
              <a:rPr lang="fr-FR" dirty="0" err="1"/>
              <a:t>Oncol</a:t>
            </a:r>
            <a:r>
              <a:rPr lang="fr-FR" dirty="0"/>
              <a:t> 2015; 33 (</a:t>
            </a:r>
            <a:r>
              <a:rPr lang="fr-FR" dirty="0" err="1"/>
              <a:t>suppl</a:t>
            </a:r>
            <a:r>
              <a:rPr lang="fr-FR" dirty="0"/>
              <a:t>): </a:t>
            </a:r>
            <a:r>
              <a:rPr lang="fr-FR" dirty="0" err="1"/>
              <a:t>abstr</a:t>
            </a:r>
            <a:r>
              <a:rPr lang="fr-FR" dirty="0"/>
              <a:t> 4002</a:t>
            </a:r>
            <a:endParaRPr lang="en-GB" dirty="0"/>
          </a:p>
        </p:txBody>
      </p:sp>
      <p:sp>
        <p:nvSpPr>
          <p:cNvPr id="5" name="TextBox 4"/>
          <p:cNvSpPr txBox="1"/>
          <p:nvPr/>
        </p:nvSpPr>
        <p:spPr>
          <a:xfrm>
            <a:off x="369888" y="1295400"/>
            <a:ext cx="8404225" cy="3652282"/>
          </a:xfrm>
          <a:prstGeom prst="rect">
            <a:avLst/>
          </a:prstGeom>
          <a:noFill/>
        </p:spPr>
        <p:txBody>
          <a:bodyPr wrap="square" lIns="0" rtlCol="0">
            <a:spAutoFit/>
          </a:bodyPr>
          <a:lstStyle/>
          <a:p>
            <a:pPr marL="0" lvl="1">
              <a:spcBef>
                <a:spcPts val="0"/>
              </a:spcBef>
              <a:spcAft>
                <a:spcPts val="400"/>
              </a:spcAft>
              <a:buClr>
                <a:srgbClr val="043882"/>
              </a:buClr>
            </a:pPr>
            <a:r>
              <a:rPr lang="en-GB" sz="1600" b="1" dirty="0" smtClean="0">
                <a:solidFill>
                  <a:srgbClr val="4D4D4D"/>
                </a:solidFill>
              </a:rPr>
              <a:t>Key results (cont.)</a:t>
            </a:r>
          </a:p>
          <a:p>
            <a:pPr marL="285750" lvl="1" indent="-285750">
              <a:spcBef>
                <a:spcPts val="0"/>
              </a:spcBef>
              <a:spcAft>
                <a:spcPts val="400"/>
              </a:spcAft>
              <a:buClr>
                <a:srgbClr val="043882"/>
              </a:buClr>
              <a:buFont typeface="Arial" panose="020B0604020202020204" pitchFamily="34" charset="0"/>
              <a:buChar char="•"/>
            </a:pPr>
            <a:r>
              <a:rPr lang="en-GB" sz="1600" dirty="0">
                <a:solidFill>
                  <a:srgbClr val="4D4D4D"/>
                </a:solidFill>
              </a:rPr>
              <a:t>Postoperative complications were similar (ECX 62% vs. CF 57%) as were deaths at 30 (ECX 2%, CF 2%) and 90 days post-surgery (ECX 5% vs. CF 4%)</a:t>
            </a:r>
          </a:p>
          <a:p>
            <a:pPr marL="285750" lvl="1" indent="-285750">
              <a:spcBef>
                <a:spcPts val="0"/>
              </a:spcBef>
              <a:spcAft>
                <a:spcPts val="400"/>
              </a:spcAft>
              <a:buClr>
                <a:srgbClr val="043882"/>
              </a:buClr>
              <a:buFont typeface="Arial" panose="020B0604020202020204" pitchFamily="34" charset="0"/>
              <a:buChar char="•"/>
            </a:pPr>
            <a:r>
              <a:rPr lang="en-GB" sz="1600" dirty="0" smtClean="0">
                <a:solidFill>
                  <a:srgbClr val="4D4D4D"/>
                </a:solidFill>
              </a:rPr>
              <a:t>Overall grade </a:t>
            </a:r>
            <a:r>
              <a:rPr lang="en-GB" sz="1600" dirty="0">
                <a:solidFill>
                  <a:srgbClr val="4D4D4D"/>
                </a:solidFill>
              </a:rPr>
              <a:t>3/4 toxicity was </a:t>
            </a:r>
            <a:r>
              <a:rPr lang="en-GB" sz="1600" dirty="0" smtClean="0">
                <a:solidFill>
                  <a:srgbClr val="4D4D4D"/>
                </a:solidFill>
              </a:rPr>
              <a:t>higher with ECX than CF (47 vs. 30%; p&lt;0.001)</a:t>
            </a:r>
          </a:p>
          <a:p>
            <a:pPr marL="742950" lvl="2" indent="-285750">
              <a:spcBef>
                <a:spcPts val="0"/>
              </a:spcBef>
              <a:spcAft>
                <a:spcPts val="600"/>
              </a:spcAft>
              <a:buClr>
                <a:srgbClr val="043882"/>
              </a:buClr>
              <a:buFont typeface="Arial" panose="020B0604020202020204" pitchFamily="34" charset="0"/>
              <a:buChar char="•"/>
            </a:pPr>
            <a:r>
              <a:rPr lang="en-GB" sz="1600" dirty="0" smtClean="0">
                <a:solidFill>
                  <a:srgbClr val="4D4D4D"/>
                </a:solidFill>
              </a:rPr>
              <a:t>There were significantly higher rates of grade 3/4 diarrhoea (p&lt;0.001), neutropenia (p&lt;0.001), infection/febrile neutropenia (p=0.007) and PPE (p&lt;0.001) with ECX vs. CF and significantly higher rates of grade 3/4 stomatitis (p=0.002) with CF vs. ECX</a:t>
            </a:r>
          </a:p>
          <a:p>
            <a:pPr marL="0" lvl="1">
              <a:spcBef>
                <a:spcPts val="0"/>
              </a:spcBef>
              <a:spcAft>
                <a:spcPts val="400"/>
              </a:spcAft>
              <a:buClr>
                <a:srgbClr val="043882"/>
              </a:buClr>
            </a:pPr>
            <a:r>
              <a:rPr lang="en-GB" sz="1600" b="1" dirty="0" smtClean="0">
                <a:solidFill>
                  <a:srgbClr val="4D4D4D"/>
                </a:solidFill>
              </a:rPr>
              <a:t>Conclusions</a:t>
            </a:r>
          </a:p>
          <a:p>
            <a:pPr marL="285750" lvl="1" indent="-285750">
              <a:spcBef>
                <a:spcPts val="0"/>
              </a:spcBef>
              <a:spcAft>
                <a:spcPts val="400"/>
              </a:spcAft>
              <a:buClr>
                <a:srgbClr val="043882"/>
              </a:buClr>
              <a:buFont typeface="Arial" panose="020B0604020202020204" pitchFamily="34" charset="0"/>
              <a:buChar char="•"/>
            </a:pPr>
            <a:r>
              <a:rPr lang="en-GB" sz="1600" b="1" dirty="0" smtClean="0">
                <a:solidFill>
                  <a:srgbClr val="4D4D4D"/>
                </a:solidFill>
              </a:rPr>
              <a:t>Treatment with ECX resulted in a trend towards prolonged PFS and DFS and a higher tumour regression at resection compared with CF, but this did not translate into a benefit in OS </a:t>
            </a:r>
          </a:p>
          <a:p>
            <a:pPr marL="285750" lvl="1" indent="-285750">
              <a:spcBef>
                <a:spcPts val="0"/>
              </a:spcBef>
              <a:spcAft>
                <a:spcPts val="400"/>
              </a:spcAft>
              <a:buClr>
                <a:srgbClr val="043882"/>
              </a:buClr>
              <a:buFont typeface="Arial" panose="020B0604020202020204" pitchFamily="34" charset="0"/>
              <a:buChar char="•"/>
            </a:pPr>
            <a:r>
              <a:rPr lang="en-GB" sz="1600" b="1" dirty="0" smtClean="0">
                <a:solidFill>
                  <a:srgbClr val="4D4D4D"/>
                </a:solidFill>
              </a:rPr>
              <a:t>ECX had higher toxicity compared with CF</a:t>
            </a:r>
          </a:p>
          <a:p>
            <a:pPr marL="285750" lvl="1" indent="-285750">
              <a:spcBef>
                <a:spcPts val="0"/>
              </a:spcBef>
              <a:spcAft>
                <a:spcPts val="400"/>
              </a:spcAft>
              <a:buClr>
                <a:srgbClr val="043882"/>
              </a:buClr>
              <a:buFont typeface="Arial" panose="020B0604020202020204" pitchFamily="34" charset="0"/>
              <a:buChar char="•"/>
            </a:pPr>
            <a:r>
              <a:rPr lang="en-GB" sz="1600" b="1" dirty="0" smtClean="0">
                <a:solidFill>
                  <a:srgbClr val="4D4D4D"/>
                </a:solidFill>
              </a:rPr>
              <a:t>The two regimens (ECX and CF) may be used as </a:t>
            </a:r>
            <a:r>
              <a:rPr lang="en-GB" sz="1600" b="1" dirty="0" err="1" smtClean="0">
                <a:solidFill>
                  <a:srgbClr val="4D4D4D"/>
                </a:solidFill>
              </a:rPr>
              <a:t>neoadjuvant</a:t>
            </a:r>
            <a:r>
              <a:rPr lang="en-GB" sz="1600" b="1" dirty="0" smtClean="0">
                <a:solidFill>
                  <a:srgbClr val="4D4D4D"/>
                </a:solidFill>
              </a:rPr>
              <a:t> treatment</a:t>
            </a:r>
            <a:endParaRPr lang="en-GB" b="1" dirty="0" smtClean="0">
              <a:solidFill>
                <a:srgbClr val="4D4D4D"/>
              </a:solidFill>
            </a:endParaRPr>
          </a:p>
        </p:txBody>
      </p:sp>
    </p:spTree>
    <p:extLst>
      <p:ext uri="{BB962C8B-B14F-4D97-AF65-F5344CB8AC3E}">
        <p14:creationId xmlns:p14="http://schemas.microsoft.com/office/powerpoint/2010/main" xmlns="" val="2261883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700" dirty="0"/>
              <a:t>4016: Pathological response to neoadjuvant 5-FU, oxaliplatin, and docetaxel (FLOT) versus </a:t>
            </a:r>
            <a:r>
              <a:rPr lang="en-GB" sz="1700" dirty="0" err="1"/>
              <a:t>epirubicin</a:t>
            </a:r>
            <a:r>
              <a:rPr lang="en-GB" sz="1700" dirty="0"/>
              <a:t>, cisplatin, and 5-FU (ECF) in patients with locally advanced, </a:t>
            </a:r>
            <a:r>
              <a:rPr lang="en-GB" sz="1700" dirty="0" err="1"/>
              <a:t>resectable</a:t>
            </a:r>
            <a:r>
              <a:rPr lang="en-GB" sz="1700" dirty="0"/>
              <a:t> gastric/</a:t>
            </a:r>
            <a:r>
              <a:rPr lang="en-GB" sz="1700" dirty="0" err="1"/>
              <a:t>esophagogastric</a:t>
            </a:r>
            <a:r>
              <a:rPr lang="en-GB" sz="1700" dirty="0"/>
              <a:t> junction (EGJ) cancer: Data from the phase II part of the FLOT4 phase III study of the AIO – </a:t>
            </a:r>
            <a:r>
              <a:rPr lang="en-GB" sz="1700" dirty="0" err="1"/>
              <a:t>Pauligk</a:t>
            </a:r>
            <a:r>
              <a:rPr lang="en-GB" sz="1700" dirty="0"/>
              <a:t> C</a:t>
            </a:r>
            <a:r>
              <a:rPr lang="en-GB" sz="1700" dirty="0" smtClean="0"/>
              <a:t>, </a:t>
            </a:r>
            <a:r>
              <a:rPr lang="en-GB" sz="1700" dirty="0"/>
              <a:t>et </a:t>
            </a:r>
            <a:r>
              <a:rPr lang="en-GB" sz="1700" dirty="0" smtClean="0"/>
              <a:t>al</a:t>
            </a:r>
            <a:endParaRPr lang="en-GB" sz="1700" dirty="0"/>
          </a:p>
        </p:txBody>
      </p:sp>
      <p:sp>
        <p:nvSpPr>
          <p:cNvPr id="3" name="Content Placeholder 2"/>
          <p:cNvSpPr>
            <a:spLocks noGrp="1"/>
          </p:cNvSpPr>
          <p:nvPr>
            <p:ph idx="1"/>
          </p:nvPr>
        </p:nvSpPr>
        <p:spPr/>
        <p:txBody>
          <a:bodyPr/>
          <a:lstStyle/>
          <a:p>
            <a:pPr marL="0" indent="0">
              <a:buNone/>
            </a:pPr>
            <a:r>
              <a:rPr lang="en-GB" b="1" dirty="0" smtClean="0"/>
              <a:t>Objective</a:t>
            </a:r>
          </a:p>
          <a:p>
            <a:r>
              <a:rPr lang="en-GB" dirty="0" smtClean="0"/>
              <a:t>To assess pathological responses with neoadjuvant FLOT vs. ECF or ECX in patients with locally advanced, </a:t>
            </a:r>
            <a:r>
              <a:rPr lang="en-GB" dirty="0" err="1" smtClean="0"/>
              <a:t>resectable</a:t>
            </a:r>
            <a:r>
              <a:rPr lang="en-GB" dirty="0" smtClean="0"/>
              <a:t> gastric or GEJ adenocarcinoma</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Pathological </a:t>
            </a:r>
            <a:r>
              <a:rPr lang="en-GB" dirty="0"/>
              <a:t>s</a:t>
            </a:r>
            <a:r>
              <a:rPr lang="en-GB" dirty="0" smtClean="0"/>
              <a:t>amples from </a:t>
            </a:r>
            <a:r>
              <a:rPr lang="en-GB" dirty="0"/>
              <a:t>157 </a:t>
            </a:r>
            <a:r>
              <a:rPr lang="en-GB" dirty="0" smtClean="0"/>
              <a:t>patients </a:t>
            </a:r>
            <a:r>
              <a:rPr lang="en-GB" dirty="0"/>
              <a:t>of the </a:t>
            </a:r>
            <a:r>
              <a:rPr lang="en-GB" dirty="0" smtClean="0"/>
              <a:t>phase 2 </a:t>
            </a:r>
            <a:r>
              <a:rPr lang="en-GB" dirty="0"/>
              <a:t>part of the study were </a:t>
            </a:r>
            <a:r>
              <a:rPr lang="en-GB" dirty="0" smtClean="0"/>
              <a:t>analysed</a:t>
            </a:r>
          </a:p>
          <a:p>
            <a:pPr lvl="1"/>
            <a:r>
              <a:rPr lang="en-GB" dirty="0" smtClean="0"/>
              <a:t>Central pathology was performed according to Becker classification</a:t>
            </a:r>
            <a:endParaRPr lang="en-GB" dirty="0"/>
          </a:p>
        </p:txBody>
      </p:sp>
      <p:sp>
        <p:nvSpPr>
          <p:cNvPr id="4" name="Text Placeholder 3"/>
          <p:cNvSpPr>
            <a:spLocks noGrp="1"/>
          </p:cNvSpPr>
          <p:nvPr>
            <p:ph type="body" sz="quarter" idx="10"/>
          </p:nvPr>
        </p:nvSpPr>
        <p:spPr>
          <a:xfrm>
            <a:off x="374499" y="6093296"/>
            <a:ext cx="4557541" cy="487363"/>
          </a:xfrm>
        </p:spPr>
        <p:txBody>
          <a:bodyPr/>
          <a:lstStyle/>
          <a:p>
            <a:r>
              <a:rPr lang="en-GB" sz="1050" spc="-10" dirty="0" smtClean="0"/>
              <a:t>*Docetaxel 50 mg/m</a:t>
            </a:r>
            <a:r>
              <a:rPr lang="en-GB" sz="1050" spc="-10" baseline="30000" dirty="0" smtClean="0"/>
              <a:t>2</a:t>
            </a:r>
            <a:r>
              <a:rPr lang="en-GB" sz="1050" spc="-10" dirty="0" smtClean="0"/>
              <a:t> D1, 5FU 2,600 mg/m² D1, </a:t>
            </a:r>
            <a:r>
              <a:rPr lang="en-GB" sz="1050" spc="-10" dirty="0" err="1"/>
              <a:t>leucovorin</a:t>
            </a:r>
            <a:r>
              <a:rPr lang="en-GB" sz="1050" spc="-10" dirty="0"/>
              <a:t> </a:t>
            </a:r>
            <a:r>
              <a:rPr lang="en-GB" sz="1050" spc="-10" dirty="0" smtClean="0"/>
              <a:t>200 mg/m² D1, </a:t>
            </a:r>
            <a:r>
              <a:rPr lang="en-GB" sz="1050" spc="-10" dirty="0"/>
              <a:t>oxaliplatin 85 mg/m², </a:t>
            </a:r>
            <a:r>
              <a:rPr lang="en-GB" sz="1050" spc="-10" dirty="0" smtClean="0"/>
              <a:t>D1</a:t>
            </a:r>
            <a:r>
              <a:rPr lang="en-GB" sz="1050" spc="-10" dirty="0"/>
              <a:t>, </a:t>
            </a:r>
            <a:r>
              <a:rPr lang="en-GB" sz="1050" spc="-10" dirty="0" smtClean="0"/>
              <a:t>q2w ; </a:t>
            </a:r>
            <a:r>
              <a:rPr lang="en-GB" altLang="zh-CN" sz="1050" spc="-10" baseline="30000" dirty="0" smtClean="0">
                <a:ea typeface="SimSun" pitchFamily="2" charset="-122"/>
              </a:rPr>
              <a:t>†</a:t>
            </a:r>
            <a:r>
              <a:rPr lang="sv-SE" sz="1050" spc="-10" dirty="0" smtClean="0"/>
              <a:t>Epirubicin </a:t>
            </a:r>
            <a:r>
              <a:rPr lang="sv-SE" sz="1050" spc="-10" dirty="0"/>
              <a:t>50 </a:t>
            </a:r>
            <a:r>
              <a:rPr lang="sv-SE" sz="1050" spc="-10" dirty="0" smtClean="0"/>
              <a:t>mg/m</a:t>
            </a:r>
            <a:r>
              <a:rPr lang="sv-SE" sz="1050" spc="-10" baseline="30000" dirty="0" smtClean="0"/>
              <a:t>2</a:t>
            </a:r>
            <a:r>
              <a:rPr lang="sv-SE" sz="1050" spc="-10" dirty="0" smtClean="0"/>
              <a:t> D1, cisplatin </a:t>
            </a:r>
            <a:r>
              <a:rPr lang="en-GB" sz="1050" spc="-10" dirty="0" smtClean="0"/>
              <a:t>60 mg/m² D1, 5FU </a:t>
            </a:r>
            <a:r>
              <a:rPr lang="en-GB" sz="1050" spc="-10" dirty="0"/>
              <a:t>200 mg/m² (or </a:t>
            </a:r>
            <a:r>
              <a:rPr lang="en-GB" sz="1050" spc="-10" dirty="0" err="1"/>
              <a:t>capecitabine</a:t>
            </a:r>
            <a:r>
              <a:rPr lang="en-GB" sz="1050" spc="-10" dirty="0"/>
              <a:t> </a:t>
            </a:r>
            <a:r>
              <a:rPr lang="en-GB" sz="1050" spc="-10" dirty="0" smtClean="0"/>
              <a:t>1,250 </a:t>
            </a:r>
            <a:r>
              <a:rPr lang="en-GB" sz="1050" spc="-10" dirty="0"/>
              <a:t>mg/m² </a:t>
            </a:r>
            <a:r>
              <a:rPr lang="en-GB" sz="1050" spc="-10" dirty="0" err="1" smtClean="0"/>
              <a:t>po</a:t>
            </a:r>
            <a:r>
              <a:rPr lang="en-GB" sz="1050" spc="-10" dirty="0" smtClean="0"/>
              <a:t>) D1–21 q3w)</a:t>
            </a:r>
            <a:endParaRPr lang="en-GB" sz="1050" spc="-10" dirty="0"/>
          </a:p>
        </p:txBody>
      </p:sp>
      <p:sp>
        <p:nvSpPr>
          <p:cNvPr id="5" name="Text Placeholder 4"/>
          <p:cNvSpPr>
            <a:spLocks noGrp="1"/>
          </p:cNvSpPr>
          <p:nvPr>
            <p:ph type="body" sz="quarter" idx="11"/>
          </p:nvPr>
        </p:nvSpPr>
        <p:spPr>
          <a:xfrm>
            <a:off x="4860925" y="6096000"/>
            <a:ext cx="4130675" cy="487363"/>
          </a:xfrm>
        </p:spPr>
        <p:txBody>
          <a:bodyPr/>
          <a:lstStyle/>
          <a:p>
            <a:r>
              <a:rPr lang="en-GB" dirty="0" err="1"/>
              <a:t>Pauligk</a:t>
            </a:r>
            <a:r>
              <a:rPr lang="en-GB" dirty="0" smtClean="0"/>
              <a:t> et 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smtClean="0"/>
              <a:t>abstr</a:t>
            </a:r>
            <a:r>
              <a:rPr lang="en-GB" dirty="0" smtClean="0"/>
              <a:t> 4016</a:t>
            </a:r>
            <a:endParaRPr lang="en-GB" dirty="0"/>
          </a:p>
        </p:txBody>
      </p:sp>
      <p:sp>
        <p:nvSpPr>
          <p:cNvPr id="9" name="Oval 14"/>
          <p:cNvSpPr>
            <a:spLocks noChangeArrowheads="1"/>
          </p:cNvSpPr>
          <p:nvPr/>
        </p:nvSpPr>
        <p:spPr bwMode="auto">
          <a:xfrm>
            <a:off x="3941537" y="346656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latin typeface="Arial"/>
                <a:ea typeface="SimSun" pitchFamily="2" charset="-122"/>
                <a:cs typeface="Arial"/>
              </a:rPr>
              <a:t>R</a:t>
            </a:r>
          </a:p>
        </p:txBody>
      </p:sp>
      <p:cxnSp>
        <p:nvCxnSpPr>
          <p:cNvPr id="10" name="AutoShape 15"/>
          <p:cNvCxnSpPr>
            <a:cxnSpLocks noChangeShapeType="1"/>
            <a:stCxn id="9" idx="0"/>
            <a:endCxn id="15" idx="1"/>
          </p:cNvCxnSpPr>
          <p:nvPr/>
        </p:nvCxnSpPr>
        <p:spPr bwMode="auto">
          <a:xfrm rot="5400000" flipH="1" flipV="1">
            <a:off x="4217370" y="2818623"/>
            <a:ext cx="663905" cy="631975"/>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6435" y="253833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13" name="AutoShape 19"/>
          <p:cNvCxnSpPr>
            <a:cxnSpLocks noChangeShapeType="1"/>
          </p:cNvCxnSpPr>
          <p:nvPr/>
        </p:nvCxnSpPr>
        <p:spPr bwMode="auto">
          <a:xfrm>
            <a:off x="3684814" y="3758662"/>
            <a:ext cx="256723" cy="0"/>
          </a:xfrm>
          <a:prstGeom prst="straightConnector1">
            <a:avLst/>
          </a:prstGeom>
          <a:noFill/>
          <a:ln w="57150">
            <a:solidFill>
              <a:schemeClr val="bg2">
                <a:lumMod val="60000"/>
                <a:lumOff val="40000"/>
              </a:schemeClr>
            </a:solidFill>
            <a:round/>
            <a:headEnd/>
            <a:tailEnd type="triangle" w="med" len="med"/>
          </a:ln>
        </p:spPr>
      </p:cxnSp>
      <p:cxnSp>
        <p:nvCxnSpPr>
          <p:cNvPr id="14" name="AutoShape 21"/>
          <p:cNvCxnSpPr>
            <a:cxnSpLocks noChangeShapeType="1"/>
          </p:cNvCxnSpPr>
          <p:nvPr/>
        </p:nvCxnSpPr>
        <p:spPr bwMode="auto">
          <a:xfrm>
            <a:off x="7543800" y="2802657"/>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865310" y="2392288"/>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latin typeface="Arial"/>
                <a:ea typeface="SimSun" pitchFamily="2" charset="-122"/>
                <a:cs typeface="Arial"/>
              </a:rPr>
              <a:t>FLOT*, 4+4 perioperative cycles</a:t>
            </a:r>
          </a:p>
          <a:p>
            <a:pPr algn="ctr" defTabSz="892175" eaLnBrk="0" hangingPunct="0"/>
            <a:r>
              <a:rPr lang="en-GB" altLang="zh-CN" dirty="0" smtClean="0">
                <a:solidFill>
                  <a:srgbClr val="FFFFFF"/>
                </a:solidFill>
                <a:latin typeface="Arial"/>
                <a:ea typeface="SimSun" pitchFamily="2" charset="-122"/>
                <a:cs typeface="Arial"/>
              </a:rPr>
              <a:t>(n=128)</a:t>
            </a:r>
            <a:endParaRPr lang="en-GB" altLang="zh-CN" dirty="0">
              <a:solidFill>
                <a:srgbClr val="FFFFFF"/>
              </a:solidFill>
              <a:latin typeface="Arial"/>
              <a:ea typeface="SimSun" pitchFamily="2" charset="-122"/>
              <a:cs typeface="Arial"/>
            </a:endParaRPr>
          </a:p>
        </p:txBody>
      </p:sp>
      <p:sp>
        <p:nvSpPr>
          <p:cNvPr id="16" name="AutoShape 9"/>
          <p:cNvSpPr>
            <a:spLocks noChangeArrowheads="1"/>
          </p:cNvSpPr>
          <p:nvPr/>
        </p:nvSpPr>
        <p:spPr bwMode="auto">
          <a:xfrm>
            <a:off x="365124" y="2716138"/>
            <a:ext cx="3319690" cy="208416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043882"/>
                </a:solidFill>
                <a:latin typeface="Arial"/>
                <a:ea typeface="SimSun" pitchFamily="2" charset="-122"/>
                <a:cs typeface="Arial"/>
              </a:rPr>
              <a:t>Key patient inclusion criteria</a:t>
            </a:r>
            <a:endParaRPr lang="en-GB" altLang="zh-CN" dirty="0">
              <a:solidFill>
                <a:srgbClr val="043882"/>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GC or GEJ cancer type I–III</a:t>
            </a: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Medically or technically operable stages</a:t>
            </a: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T2–4 and/or N+, M0 </a:t>
            </a:r>
          </a:p>
          <a:p>
            <a:pPr marL="292100" indent="-292100" defTabSz="892175" eaLnBrk="0" hangingPunct="0">
              <a:spcAft>
                <a:spcPct val="30000"/>
              </a:spcAft>
              <a:buFont typeface="Wingdings" pitchFamily="2" charset="2"/>
              <a:buNone/>
            </a:pPr>
            <a:r>
              <a:rPr lang="en-GB" altLang="zh-CN" dirty="0" smtClean="0">
                <a:solidFill>
                  <a:srgbClr val="043882"/>
                </a:solidFill>
                <a:latin typeface="Arial"/>
                <a:ea typeface="SimSun" pitchFamily="2" charset="-122"/>
                <a:cs typeface="Arial"/>
              </a:rPr>
              <a:t>(n=714)</a:t>
            </a:r>
            <a:endParaRPr lang="en-GB" altLang="zh-CN" dirty="0">
              <a:solidFill>
                <a:srgbClr val="043882"/>
              </a:solidFill>
              <a:latin typeface="Arial"/>
              <a:ea typeface="SimSun" pitchFamily="2" charset="-122"/>
              <a:cs typeface="Arial"/>
            </a:endParaRPr>
          </a:p>
        </p:txBody>
      </p:sp>
      <p:cxnSp>
        <p:nvCxnSpPr>
          <p:cNvPr id="19" name="AutoShape 16"/>
          <p:cNvCxnSpPr>
            <a:cxnSpLocks noChangeShapeType="1"/>
            <a:endCxn id="22" idx="1"/>
          </p:cNvCxnSpPr>
          <p:nvPr/>
        </p:nvCxnSpPr>
        <p:spPr bwMode="auto">
          <a:xfrm rot="16200000" flipH="1">
            <a:off x="4215319" y="4068777"/>
            <a:ext cx="668006"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16435" y="445444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21" name="AutoShape 20"/>
          <p:cNvCxnSpPr>
            <a:cxnSpLocks noChangeShapeType="1"/>
          </p:cNvCxnSpPr>
          <p:nvPr/>
        </p:nvCxnSpPr>
        <p:spPr bwMode="auto">
          <a:xfrm>
            <a:off x="7542220" y="471876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10" y="4308400"/>
            <a:ext cx="267691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latin typeface="Arial"/>
                <a:ea typeface="SimSun" pitchFamily="2" charset="-122"/>
                <a:cs typeface="Arial"/>
              </a:rPr>
              <a:t>ECF/ECX</a:t>
            </a:r>
            <a:r>
              <a:rPr lang="en-GB" altLang="zh-CN" baseline="30000" dirty="0" smtClean="0">
                <a:solidFill>
                  <a:srgbClr val="FFFFFF"/>
                </a:solidFill>
                <a:latin typeface="Arial"/>
                <a:ea typeface="SimSun" pitchFamily="2" charset="-122"/>
                <a:cs typeface="Arial"/>
              </a:rPr>
              <a:t>†</a:t>
            </a:r>
            <a:r>
              <a:rPr lang="en-GB" altLang="zh-CN" dirty="0" smtClean="0">
                <a:solidFill>
                  <a:srgbClr val="FFFFFF"/>
                </a:solidFill>
                <a:latin typeface="Arial"/>
                <a:ea typeface="SimSun" pitchFamily="2" charset="-122"/>
                <a:cs typeface="Arial"/>
              </a:rPr>
              <a:t>, 3+3 perioperative cycles</a:t>
            </a:r>
          </a:p>
          <a:p>
            <a:pPr algn="ctr" defTabSz="892175" eaLnBrk="0" hangingPunct="0"/>
            <a:r>
              <a:rPr lang="en-GB" altLang="zh-CN" dirty="0" smtClean="0">
                <a:solidFill>
                  <a:srgbClr val="FFFFFF"/>
                </a:solidFill>
                <a:latin typeface="Arial"/>
                <a:ea typeface="SimSun" pitchFamily="2" charset="-122"/>
                <a:cs typeface="Arial"/>
              </a:rPr>
              <a:t>(n=137)</a:t>
            </a:r>
            <a:endParaRPr lang="en-GB" altLang="zh-CN" dirty="0">
              <a:solidFill>
                <a:srgbClr val="FFFFFF"/>
              </a:solidFill>
              <a:latin typeface="Arial"/>
              <a:ea typeface="SimSun" pitchFamily="2" charset="-122"/>
              <a:cs typeface="Arial"/>
            </a:endParaRPr>
          </a:p>
        </p:txBody>
      </p:sp>
    </p:spTree>
    <p:extLst>
      <p:ext uri="{BB962C8B-B14F-4D97-AF65-F5344CB8AC3E}">
        <p14:creationId xmlns:p14="http://schemas.microsoft.com/office/powerpoint/2010/main" xmlns="" val="372477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700" dirty="0"/>
              <a:t>4016: Pathological response to neoadjuvant 5-FU, oxaliplatin, and docetaxel (FLOT) versus </a:t>
            </a:r>
            <a:r>
              <a:rPr lang="en-GB" sz="1700" dirty="0" err="1"/>
              <a:t>epirubicin</a:t>
            </a:r>
            <a:r>
              <a:rPr lang="en-GB" sz="1700" dirty="0"/>
              <a:t>, cisplatin, and 5-FU (ECF) in patients with locally advanced, </a:t>
            </a:r>
            <a:r>
              <a:rPr lang="en-GB" sz="1700" dirty="0" err="1"/>
              <a:t>resectable</a:t>
            </a:r>
            <a:r>
              <a:rPr lang="en-GB" sz="1700" dirty="0"/>
              <a:t> gastric/</a:t>
            </a:r>
            <a:r>
              <a:rPr lang="en-GB" sz="1700" dirty="0" err="1"/>
              <a:t>esophagogastric</a:t>
            </a:r>
            <a:r>
              <a:rPr lang="en-GB" sz="1700" dirty="0"/>
              <a:t> junction (EGJ) cancer: Data from the phase II part of the FLOT4 phase III study of the AIO – </a:t>
            </a:r>
            <a:r>
              <a:rPr lang="en-GB" sz="1700" dirty="0" err="1"/>
              <a:t>Pauligk</a:t>
            </a:r>
            <a:r>
              <a:rPr lang="en-GB" sz="1700" dirty="0"/>
              <a:t> C</a:t>
            </a:r>
            <a:r>
              <a:rPr lang="en-GB" sz="1700" dirty="0" smtClean="0"/>
              <a:t>, </a:t>
            </a:r>
            <a:r>
              <a:rPr lang="en-GB" sz="1700" dirty="0"/>
              <a:t>et </a:t>
            </a:r>
            <a:r>
              <a:rPr lang="en-GB" sz="1700" dirty="0" smtClean="0"/>
              <a:t>al</a:t>
            </a:r>
            <a:endParaRPr lang="en-GB" sz="1700" dirty="0"/>
          </a:p>
        </p:txBody>
      </p:sp>
      <p:sp>
        <p:nvSpPr>
          <p:cNvPr id="3" name="Content Placeholder 2"/>
          <p:cNvSpPr>
            <a:spLocks noGrp="1"/>
          </p:cNvSpPr>
          <p:nvPr>
            <p:ph idx="1"/>
          </p:nvPr>
        </p:nvSpPr>
        <p:spPr/>
        <p:txBody>
          <a:bodyPr/>
          <a:lstStyle/>
          <a:p>
            <a:pPr marL="0" indent="0">
              <a:buNone/>
            </a:pPr>
            <a:r>
              <a:rPr lang="en-GB" b="1" dirty="0" smtClean="0"/>
              <a:t>Key results</a:t>
            </a:r>
          </a:p>
          <a:p>
            <a:pPr marL="0" indent="0">
              <a:buNone/>
            </a:pPr>
            <a:endParaRPr lang="en-GB" b="1" dirty="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buNone/>
            </a:pPr>
            <a:r>
              <a:rPr lang="en-GB" b="1" dirty="0" smtClean="0"/>
              <a:t>Conclusion</a:t>
            </a:r>
          </a:p>
          <a:p>
            <a:r>
              <a:rPr lang="en-GB" b="1" dirty="0" smtClean="0"/>
              <a:t>FLOT was associated with significantly higher rates of complete pathological remission vs. ECF/ECX in </a:t>
            </a:r>
            <a:r>
              <a:rPr lang="en-GB" b="1" dirty="0"/>
              <a:t>patients with locally advanced, </a:t>
            </a:r>
            <a:r>
              <a:rPr lang="en-GB" b="1" dirty="0" err="1"/>
              <a:t>resectable</a:t>
            </a:r>
            <a:r>
              <a:rPr lang="en-GB" b="1" dirty="0"/>
              <a:t> </a:t>
            </a:r>
            <a:r>
              <a:rPr lang="en-GB" b="1" dirty="0" smtClean="0"/>
              <a:t>gastric cancer or </a:t>
            </a:r>
            <a:r>
              <a:rPr lang="en-GB" b="1" dirty="0"/>
              <a:t>GEJ </a:t>
            </a:r>
            <a:r>
              <a:rPr lang="en-GB" b="1" dirty="0" smtClean="0"/>
              <a:t>adenocarcinoma</a:t>
            </a:r>
          </a:p>
          <a:p>
            <a:r>
              <a:rPr lang="en-GB" b="1" dirty="0" smtClean="0"/>
              <a:t>The phase 3 part of the study will determine whether </a:t>
            </a:r>
            <a:r>
              <a:rPr lang="en-GB" b="1" dirty="0"/>
              <a:t>pathological remission </a:t>
            </a:r>
            <a:r>
              <a:rPr lang="en-GB" b="1" dirty="0" smtClean="0"/>
              <a:t>is associated with improved survival</a:t>
            </a:r>
            <a:endParaRPr lang="en-GB" b="1" dirty="0"/>
          </a:p>
        </p:txBody>
      </p:sp>
      <p:graphicFrame>
        <p:nvGraphicFramePr>
          <p:cNvPr id="18" name="Group 88"/>
          <p:cNvGraphicFramePr>
            <a:graphicFrameLocks noGrp="1"/>
          </p:cNvGraphicFramePr>
          <p:nvPr>
            <p:extLst>
              <p:ext uri="{D42A27DB-BD31-4B8C-83A1-F6EECF244321}">
                <p14:modId xmlns:p14="http://schemas.microsoft.com/office/powerpoint/2010/main" xmlns="" val="718148972"/>
              </p:ext>
            </p:extLst>
          </p:nvPr>
        </p:nvGraphicFramePr>
        <p:xfrm>
          <a:off x="418716" y="1700808"/>
          <a:ext cx="8191885" cy="2694432"/>
        </p:xfrm>
        <a:graphic>
          <a:graphicData uri="http://schemas.openxmlformats.org/drawingml/2006/table">
            <a:tbl>
              <a:tblPr firstRow="1" bandRow="1">
                <a:tableStyleId>{69012ECD-51FC-41F1-AA8D-1B2483CD663E}</a:tableStyleId>
              </a:tblPr>
              <a:tblGrid>
                <a:gridCol w="3794839"/>
                <a:gridCol w="1528877"/>
                <a:gridCol w="1858061"/>
                <a:gridCol w="1010108"/>
              </a:tblGrid>
              <a:tr h="2610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Pathological remission,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(ITT population)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FLOT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ECF/ECX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17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10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Subtotal response (SR; &lt;10% residual)*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610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CR+SR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22.6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17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PR (10–50% residual)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20.4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610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Minor response (MR; &gt;50% residual)</a:t>
                      </a:r>
                      <a:r>
                        <a:rPr kumimoji="0" lang="en-GB" sz="1400" b="0" i="0" u="none" strike="noStrike" cap="none" normalizeH="0" baseline="3000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10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No response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2610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Not </a:t>
                      </a:r>
                      <a:r>
                        <a:rPr kumimoji="0" lang="en-GB" sz="1400" b="0" i="0" u="none" strike="noStrike" cap="none" normalizeH="0" baseline="0" dirty="0" err="1" smtClean="0">
                          <a:ln>
                            <a:noFill/>
                          </a:ln>
                          <a:solidFill>
                            <a:schemeClr val="tx1"/>
                          </a:solidFill>
                          <a:effectLst/>
                          <a:latin typeface="Arial" charset="0"/>
                          <a:cs typeface="Arial" charset="0"/>
                        </a:rPr>
                        <a:t>resectable</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7" name="Text Placeholder 4"/>
          <p:cNvSpPr>
            <a:spLocks noGrp="1"/>
          </p:cNvSpPr>
          <p:nvPr>
            <p:ph type="body" sz="quarter" idx="11"/>
          </p:nvPr>
        </p:nvSpPr>
        <p:spPr>
          <a:xfrm>
            <a:off x="4860925" y="6096000"/>
            <a:ext cx="4130675" cy="487363"/>
          </a:xfrm>
        </p:spPr>
        <p:txBody>
          <a:bodyPr/>
          <a:lstStyle/>
          <a:p>
            <a:r>
              <a:rPr lang="en-GB" dirty="0" err="1"/>
              <a:t>Pauligk</a:t>
            </a:r>
            <a:r>
              <a:rPr lang="en-GB" dirty="0" smtClean="0"/>
              <a:t> et 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smtClean="0"/>
              <a:t>abstr</a:t>
            </a:r>
            <a:r>
              <a:rPr lang="en-GB" dirty="0" smtClean="0"/>
              <a:t> 4016</a:t>
            </a:r>
            <a:endParaRPr lang="en-GB" dirty="0"/>
          </a:p>
        </p:txBody>
      </p:sp>
    </p:spTree>
    <p:extLst>
      <p:ext uri="{BB962C8B-B14F-4D97-AF65-F5344CB8AC3E}">
        <p14:creationId xmlns:p14="http://schemas.microsoft.com/office/powerpoint/2010/main" xmlns="" val="908566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416594"/>
          </a:xfrm>
          <a:prstGeom prst="rect">
            <a:avLst/>
          </a:prstGeom>
          <a:noFill/>
        </p:spPr>
        <p:txBody>
          <a:bodyPr wrap="square" lIns="0" rtlCol="0">
            <a:spAutoFit/>
          </a:bodyPr>
          <a:lstStyle/>
          <a:p>
            <a:pPr>
              <a:spcBef>
                <a:spcPts val="0"/>
              </a:spcBef>
              <a:spcAft>
                <a:spcPts val="300"/>
              </a:spcAft>
            </a:pPr>
            <a:r>
              <a:rPr lang="en-GB" sz="1600" b="1" dirty="0">
                <a:solidFill>
                  <a:srgbClr val="4D4D4D"/>
                </a:solidFill>
              </a:rPr>
              <a:t>Discussion of </a:t>
            </a:r>
            <a:r>
              <a:rPr lang="en-GB" sz="1600" b="1" dirty="0" smtClean="0">
                <a:solidFill>
                  <a:srgbClr val="4D4D4D"/>
                </a:solidFill>
              </a:rPr>
              <a:t>abstract 4016</a:t>
            </a:r>
            <a:endParaRPr lang="en-GB" sz="1600" b="1" dirty="0">
              <a:solidFill>
                <a:srgbClr val="4D4D4D"/>
              </a:solidFill>
            </a:endParaRPr>
          </a:p>
          <a:p>
            <a:pPr marL="285750" indent="-285750">
              <a:spcBef>
                <a:spcPts val="0"/>
              </a:spcBef>
              <a:spcAft>
                <a:spcPts val="300"/>
              </a:spcAft>
              <a:buClr>
                <a:srgbClr val="043882"/>
              </a:buClr>
              <a:buFont typeface="Arial" panose="020B0604020202020204" pitchFamily="34" charset="0"/>
              <a:buChar char="•"/>
            </a:pPr>
            <a:r>
              <a:rPr lang="en-GB" sz="1600" dirty="0" smtClean="0">
                <a:solidFill>
                  <a:srgbClr val="4D4D4D"/>
                </a:solidFill>
              </a:rPr>
              <a:t>Is </a:t>
            </a:r>
            <a:r>
              <a:rPr lang="en-GB" sz="1600" dirty="0">
                <a:solidFill>
                  <a:srgbClr val="4D4D4D"/>
                </a:solidFill>
              </a:rPr>
              <a:t>pathological response to preoperative CT a surrogate for survival?</a:t>
            </a:r>
          </a:p>
          <a:p>
            <a:pPr marL="531813" lvl="1" indent="-258763">
              <a:spcBef>
                <a:spcPts val="0"/>
              </a:spcBef>
              <a:spcAft>
                <a:spcPts val="300"/>
              </a:spcAft>
              <a:buClr>
                <a:srgbClr val="043882"/>
              </a:buClr>
              <a:buFont typeface="Arial" panose="020B0604020202020204" pitchFamily="34" charset="0"/>
              <a:buChar char="–"/>
            </a:pPr>
            <a:r>
              <a:rPr lang="en-GB" sz="1600" dirty="0">
                <a:solidFill>
                  <a:srgbClr val="4D4D4D"/>
                </a:solidFill>
              </a:rPr>
              <a:t>Previous studies indicate that high pathological responses do not translate to an OS benefit</a:t>
            </a:r>
          </a:p>
          <a:p>
            <a:pPr marL="285750" indent="-285750">
              <a:spcBef>
                <a:spcPts val="0"/>
              </a:spcBef>
              <a:spcAft>
                <a:spcPts val="300"/>
              </a:spcAft>
              <a:buClr>
                <a:srgbClr val="043882"/>
              </a:buClr>
              <a:buFont typeface="Arial" panose="020B0604020202020204" pitchFamily="34" charset="0"/>
              <a:buChar char="•"/>
            </a:pPr>
            <a:r>
              <a:rPr lang="en-GB" sz="1600" dirty="0">
                <a:solidFill>
                  <a:srgbClr val="4D4D4D"/>
                </a:solidFill>
              </a:rPr>
              <a:t>How do we interpret the pathological response data for FLOT vs. </a:t>
            </a:r>
            <a:r>
              <a:rPr lang="en-GB" sz="1600" dirty="0" smtClean="0">
                <a:solidFill>
                  <a:srgbClr val="4D4D4D"/>
                </a:solidFill>
              </a:rPr>
              <a:t>ECF/ECX?</a:t>
            </a:r>
            <a:endParaRPr lang="en-GB" sz="1600" dirty="0">
              <a:solidFill>
                <a:srgbClr val="4D4D4D"/>
              </a:solidFill>
            </a:endParaRPr>
          </a:p>
          <a:p>
            <a:pPr marL="531813" lvl="1" indent="-258763">
              <a:spcBef>
                <a:spcPts val="0"/>
              </a:spcBef>
              <a:spcAft>
                <a:spcPts val="300"/>
              </a:spcAft>
              <a:buClr>
                <a:srgbClr val="043882"/>
              </a:buClr>
              <a:buFont typeface="Arial" panose="020B0604020202020204" pitchFamily="34" charset="0"/>
              <a:buChar char="–"/>
            </a:pPr>
            <a:r>
              <a:rPr lang="en-GB" sz="1600" dirty="0">
                <a:solidFill>
                  <a:srgbClr val="4D4D4D"/>
                </a:solidFill>
              </a:rPr>
              <a:t>Phase 2 data are very encouraging, but OS and response data are pending the full trial analysis</a:t>
            </a:r>
          </a:p>
          <a:p>
            <a:pPr marL="531813" lvl="1" indent="-258763">
              <a:spcBef>
                <a:spcPts val="0"/>
              </a:spcBef>
              <a:spcAft>
                <a:spcPts val="300"/>
              </a:spcAft>
              <a:buClr>
                <a:srgbClr val="043882"/>
              </a:buClr>
              <a:buFont typeface="Arial" panose="020B0604020202020204" pitchFamily="34" charset="0"/>
              <a:buChar char="–"/>
            </a:pPr>
            <a:r>
              <a:rPr lang="en-GB" sz="1600" dirty="0">
                <a:solidFill>
                  <a:srgbClr val="4D4D4D"/>
                </a:solidFill>
              </a:rPr>
              <a:t>However, pathological response to preoperative CT is not currently a validated endpoint</a:t>
            </a:r>
          </a:p>
          <a:p>
            <a:pPr marL="285750" indent="-285750">
              <a:spcBef>
                <a:spcPts val="0"/>
              </a:spcBef>
              <a:spcAft>
                <a:spcPts val="300"/>
              </a:spcAft>
              <a:buClr>
                <a:srgbClr val="043882"/>
              </a:buClr>
              <a:buFont typeface="Arial" panose="020B0604020202020204" pitchFamily="34" charset="0"/>
              <a:buChar char="•"/>
            </a:pPr>
            <a:r>
              <a:rPr lang="en-GB" sz="1600" dirty="0">
                <a:solidFill>
                  <a:srgbClr val="4D4D4D"/>
                </a:solidFill>
              </a:rPr>
              <a:t>Future directions</a:t>
            </a:r>
          </a:p>
          <a:p>
            <a:pPr marL="531813" lvl="1" indent="-258763">
              <a:spcBef>
                <a:spcPts val="0"/>
              </a:spcBef>
              <a:spcAft>
                <a:spcPts val="300"/>
              </a:spcAft>
              <a:buClr>
                <a:srgbClr val="043882"/>
              </a:buClr>
              <a:buFont typeface="Arial" panose="020B0604020202020204" pitchFamily="34" charset="0"/>
              <a:buChar char="–"/>
            </a:pPr>
            <a:r>
              <a:rPr lang="en-GB" sz="1600" dirty="0">
                <a:solidFill>
                  <a:srgbClr val="4D4D4D"/>
                </a:solidFill>
              </a:rPr>
              <a:t>Further large adjuvant trials studying CT permutations in OC may not be warranted</a:t>
            </a:r>
          </a:p>
          <a:p>
            <a:pPr marL="531813" lvl="1" indent="-258763">
              <a:spcBef>
                <a:spcPts val="0"/>
              </a:spcBef>
              <a:spcAft>
                <a:spcPts val="300"/>
              </a:spcAft>
              <a:buClr>
                <a:srgbClr val="043882"/>
              </a:buClr>
              <a:buFont typeface="Arial" panose="020B0604020202020204" pitchFamily="34" charset="0"/>
              <a:buChar char="–"/>
            </a:pPr>
            <a:r>
              <a:rPr lang="en-GB" sz="1600" dirty="0">
                <a:solidFill>
                  <a:srgbClr val="4D4D4D"/>
                </a:solidFill>
              </a:rPr>
              <a:t>Instead, the focus should be on developing novel targeted agents</a:t>
            </a:r>
          </a:p>
          <a:p>
            <a:pPr marL="804863" lvl="2" indent="-273050">
              <a:spcBef>
                <a:spcPts val="0"/>
              </a:spcBef>
              <a:spcAft>
                <a:spcPts val="300"/>
              </a:spcAft>
              <a:buClr>
                <a:srgbClr val="043882"/>
              </a:buClr>
              <a:buFont typeface="Arial" panose="020B0604020202020204" pitchFamily="34" charset="0"/>
              <a:buChar char="•"/>
            </a:pPr>
            <a:r>
              <a:rPr lang="en-GB" sz="1600" dirty="0" smtClean="0">
                <a:solidFill>
                  <a:srgbClr val="4D4D4D"/>
                </a:solidFill>
              </a:rPr>
              <a:t>e.g</a:t>
            </a:r>
            <a:r>
              <a:rPr lang="en-GB" sz="1600" dirty="0">
                <a:solidFill>
                  <a:srgbClr val="4D4D4D"/>
                </a:solidFill>
              </a:rPr>
              <a:t>. </a:t>
            </a:r>
            <a:r>
              <a:rPr lang="en-GB" sz="1600" dirty="0" smtClean="0">
                <a:solidFill>
                  <a:srgbClr val="4D4D4D"/>
                </a:solidFill>
              </a:rPr>
              <a:t>VEGF-targeted agents (MAGIC </a:t>
            </a:r>
            <a:r>
              <a:rPr lang="en-GB" sz="1600" dirty="0">
                <a:solidFill>
                  <a:srgbClr val="4D4D4D"/>
                </a:solidFill>
              </a:rPr>
              <a:t>B </a:t>
            </a:r>
            <a:r>
              <a:rPr lang="en-GB" sz="1600" dirty="0" smtClean="0">
                <a:solidFill>
                  <a:srgbClr val="4D4D4D"/>
                </a:solidFill>
              </a:rPr>
              <a:t>trial); </a:t>
            </a:r>
            <a:r>
              <a:rPr lang="en-GB" sz="1600" dirty="0">
                <a:solidFill>
                  <a:srgbClr val="4D4D4D"/>
                </a:solidFill>
              </a:rPr>
              <a:t>HER2-directed </a:t>
            </a:r>
            <a:r>
              <a:rPr lang="en-GB" sz="1600" dirty="0" smtClean="0">
                <a:solidFill>
                  <a:srgbClr val="4D4D4D"/>
                </a:solidFill>
              </a:rPr>
              <a:t>agents (phase 2/3 </a:t>
            </a:r>
            <a:r>
              <a:rPr lang="en-GB" sz="1600" dirty="0">
                <a:solidFill>
                  <a:srgbClr val="4D4D4D"/>
                </a:solidFill>
              </a:rPr>
              <a:t>studies are </a:t>
            </a:r>
            <a:r>
              <a:rPr lang="en-GB" sz="1600" dirty="0" smtClean="0">
                <a:solidFill>
                  <a:srgbClr val="4D4D4D"/>
                </a:solidFill>
              </a:rPr>
              <a:t>ongoing); immunotherapy</a:t>
            </a:r>
            <a:endParaRPr lang="en-GB" sz="1600" dirty="0">
              <a:solidFill>
                <a:srgbClr val="4D4D4D"/>
              </a:solidFill>
            </a:endParaRPr>
          </a:p>
          <a:p>
            <a:pPr marL="531813" lvl="1" indent="-258763">
              <a:spcBef>
                <a:spcPts val="0"/>
              </a:spcBef>
              <a:spcAft>
                <a:spcPts val="300"/>
              </a:spcAft>
              <a:buClr>
                <a:srgbClr val="043882"/>
              </a:buClr>
              <a:buFont typeface="Arial" panose="020B0604020202020204" pitchFamily="34" charset="0"/>
              <a:buChar char="–"/>
            </a:pPr>
            <a:r>
              <a:rPr lang="en-GB" sz="1600" dirty="0">
                <a:solidFill>
                  <a:srgbClr val="4D4D4D"/>
                </a:solidFill>
              </a:rPr>
              <a:t>Validated biomarkers are also needed to guide therapy selection (e.g. PET scan to direct treatment) </a:t>
            </a:r>
          </a:p>
        </p:txBody>
      </p:sp>
      <p:sp>
        <p:nvSpPr>
          <p:cNvPr id="6" name="Title 5"/>
          <p:cNvSpPr>
            <a:spLocks noGrp="1"/>
          </p:cNvSpPr>
          <p:nvPr>
            <p:ph type="title"/>
          </p:nvPr>
        </p:nvSpPr>
        <p:spPr/>
        <p:txBody>
          <a:bodyPr/>
          <a:lstStyle/>
          <a:p>
            <a:r>
              <a:rPr lang="en-GB" sz="1800" dirty="0" err="1" smtClean="0"/>
              <a:t>Resectable</a:t>
            </a:r>
            <a:r>
              <a:rPr lang="en-GB" sz="1800" dirty="0" smtClean="0"/>
              <a:t> gastric </a:t>
            </a:r>
            <a:r>
              <a:rPr lang="en-GB" sz="1800" dirty="0"/>
              <a:t>and </a:t>
            </a:r>
            <a:r>
              <a:rPr lang="en-GB" sz="1800" dirty="0" err="1" smtClean="0"/>
              <a:t>esophageal</a:t>
            </a:r>
            <a:r>
              <a:rPr lang="en-GB" sz="1800" dirty="0" smtClean="0"/>
              <a:t> cancer</a:t>
            </a:r>
            <a:r>
              <a:rPr lang="en-GB" sz="1800" dirty="0"/>
              <a:t>: Increasing the </a:t>
            </a:r>
            <a:r>
              <a:rPr lang="en-GB" sz="1800" dirty="0" smtClean="0"/>
              <a:t>likelihood </a:t>
            </a:r>
            <a:r>
              <a:rPr lang="en-GB" sz="1800" dirty="0"/>
              <a:t>of </a:t>
            </a:r>
            <a:r>
              <a:rPr lang="en-GB" sz="1800" dirty="0" smtClean="0"/>
              <a:t>cure </a:t>
            </a:r>
            <a:r>
              <a:rPr lang="en-GB" sz="1800" dirty="0"/>
              <a:t>– </a:t>
            </a:r>
            <a:r>
              <a:rPr lang="en-GB" sz="1800" dirty="0" err="1" smtClean="0"/>
              <a:t>Ilson</a:t>
            </a:r>
            <a:r>
              <a:rPr lang="en-GB" sz="1800" dirty="0" smtClean="0"/>
              <a:t> DH</a:t>
            </a:r>
            <a:endParaRPr lang="en-GB" sz="1800" dirty="0"/>
          </a:p>
        </p:txBody>
      </p:sp>
    </p:spTree>
    <p:extLst>
      <p:ext uri="{BB962C8B-B14F-4D97-AF65-F5344CB8AC3E}">
        <p14:creationId xmlns:p14="http://schemas.microsoft.com/office/powerpoint/2010/main" xmlns="" val="565352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AutoShape 21"/>
          <p:cNvCxnSpPr>
            <a:cxnSpLocks noChangeShapeType="1"/>
          </p:cNvCxnSpPr>
          <p:nvPr/>
        </p:nvCxnSpPr>
        <p:spPr bwMode="auto">
          <a:xfrm>
            <a:off x="7837487" y="3122962"/>
            <a:ext cx="572635" cy="0"/>
          </a:xfrm>
          <a:prstGeom prst="straightConnector1">
            <a:avLst/>
          </a:prstGeom>
          <a:noFill/>
          <a:ln w="57150">
            <a:solidFill>
              <a:schemeClr val="bg2">
                <a:lumMod val="60000"/>
                <a:lumOff val="40000"/>
              </a:schemeClr>
            </a:solidFill>
            <a:round/>
            <a:headEnd/>
            <a:tailEnd type="triangle" w="med" len="med"/>
          </a:ln>
        </p:spPr>
      </p:cxnSp>
      <p:cxnSp>
        <p:nvCxnSpPr>
          <p:cNvPr id="22" name="AutoShape 21"/>
          <p:cNvCxnSpPr>
            <a:cxnSpLocks noChangeShapeType="1"/>
          </p:cNvCxnSpPr>
          <p:nvPr/>
        </p:nvCxnSpPr>
        <p:spPr bwMode="auto">
          <a:xfrm>
            <a:off x="7837487" y="4452033"/>
            <a:ext cx="572635" cy="0"/>
          </a:xfrm>
          <a:prstGeom prst="straightConnector1">
            <a:avLst/>
          </a:prstGeom>
          <a:noFill/>
          <a:ln w="57150">
            <a:solidFill>
              <a:schemeClr val="bg2">
                <a:lumMod val="60000"/>
                <a:lumOff val="40000"/>
              </a:schemeClr>
            </a:solidFill>
            <a:round/>
            <a:headEnd/>
            <a:tailEnd type="triangle" w="med" len="med"/>
          </a:ln>
        </p:spPr>
      </p:cxnSp>
      <p:sp>
        <p:nvSpPr>
          <p:cNvPr id="16" name="TextBox 15"/>
          <p:cNvSpPr txBox="1"/>
          <p:nvPr/>
        </p:nvSpPr>
        <p:spPr>
          <a:xfrm>
            <a:off x="369888" y="1295400"/>
            <a:ext cx="8697912" cy="4924425"/>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evaluate </a:t>
            </a:r>
            <a:r>
              <a:rPr lang="en-GB" sz="1600" dirty="0">
                <a:solidFill>
                  <a:srgbClr val="4D4D4D"/>
                </a:solidFill>
              </a:rPr>
              <a:t>the efficacy and safety of </a:t>
            </a:r>
            <a:r>
              <a:rPr lang="en-GB" sz="1600" dirty="0" err="1" smtClean="0">
                <a:solidFill>
                  <a:srgbClr val="4D4D4D"/>
                </a:solidFill>
              </a:rPr>
              <a:t>rilotumumab</a:t>
            </a:r>
            <a:r>
              <a:rPr lang="en-GB" sz="1600" dirty="0" smtClean="0">
                <a:solidFill>
                  <a:srgbClr val="4D4D4D"/>
                </a:solidFill>
              </a:rPr>
              <a:t> +</a:t>
            </a:r>
            <a:r>
              <a:rPr lang="en-GB" sz="1600" dirty="0">
                <a:solidFill>
                  <a:srgbClr val="4D4D4D"/>
                </a:solidFill>
              </a:rPr>
              <a:t> </a:t>
            </a:r>
            <a:r>
              <a:rPr lang="en-GB" sz="1600" dirty="0" err="1" smtClean="0">
                <a:solidFill>
                  <a:srgbClr val="4D4D4D"/>
                </a:solidFill>
              </a:rPr>
              <a:t>epirubicin</a:t>
            </a:r>
            <a:r>
              <a:rPr lang="en-GB" sz="1600" dirty="0" smtClean="0">
                <a:solidFill>
                  <a:srgbClr val="4D4D4D"/>
                </a:solidFill>
              </a:rPr>
              <a:t>/</a:t>
            </a:r>
            <a:r>
              <a:rPr lang="en-GB" sz="1600" dirty="0" err="1" smtClean="0">
                <a:solidFill>
                  <a:srgbClr val="4D4D4D"/>
                </a:solidFill>
              </a:rPr>
              <a:t>cisplatin</a:t>
            </a:r>
            <a:r>
              <a:rPr lang="en-GB" sz="1600" dirty="0" smtClean="0">
                <a:solidFill>
                  <a:srgbClr val="4D4D4D"/>
                </a:solidFill>
              </a:rPr>
              <a:t>/</a:t>
            </a:r>
            <a:r>
              <a:rPr lang="en-GB" sz="1600" dirty="0" err="1" smtClean="0">
                <a:solidFill>
                  <a:srgbClr val="4D4D4D"/>
                </a:solidFill>
              </a:rPr>
              <a:t>capecitabine</a:t>
            </a:r>
            <a:r>
              <a:rPr lang="en-GB" sz="1600" dirty="0">
                <a:solidFill>
                  <a:srgbClr val="4D4D4D"/>
                </a:solidFill>
              </a:rPr>
              <a:t> </a:t>
            </a:r>
            <a:r>
              <a:rPr lang="en-GB" sz="1600" dirty="0" smtClean="0">
                <a:solidFill>
                  <a:srgbClr val="4D4D4D"/>
                </a:solidFill>
              </a:rPr>
              <a:t>(ECX) as first-line treatment in patients with </a:t>
            </a:r>
            <a:r>
              <a:rPr lang="en-GB" sz="1600" i="1" dirty="0" smtClean="0">
                <a:solidFill>
                  <a:srgbClr val="4D4D4D"/>
                </a:solidFill>
              </a:rPr>
              <a:t>MET</a:t>
            </a:r>
            <a:r>
              <a:rPr lang="en-GB" sz="1600" dirty="0" smtClean="0">
                <a:solidFill>
                  <a:srgbClr val="4D4D4D"/>
                </a:solidFill>
              </a:rPr>
              <a:t>+ advanced gastric </a:t>
            </a:r>
            <a:r>
              <a:rPr lang="en-GB" sz="1600" dirty="0">
                <a:solidFill>
                  <a:srgbClr val="4D4D4D"/>
                </a:solidFill>
              </a:rPr>
              <a:t>or </a:t>
            </a:r>
            <a:r>
              <a:rPr lang="en-GB" sz="1600" dirty="0" err="1" smtClean="0">
                <a:solidFill>
                  <a:srgbClr val="4D4D4D"/>
                </a:solidFill>
              </a:rPr>
              <a:t>gastroesophageal</a:t>
            </a:r>
            <a:r>
              <a:rPr lang="en-GB" sz="1600" dirty="0" smtClean="0">
                <a:solidFill>
                  <a:srgbClr val="4D4D4D"/>
                </a:solidFill>
              </a:rPr>
              <a:t> </a:t>
            </a:r>
            <a:r>
              <a:rPr lang="en-GB" sz="1600" dirty="0">
                <a:solidFill>
                  <a:srgbClr val="4D4D4D"/>
                </a:solidFill>
              </a:rPr>
              <a:t>junction</a:t>
            </a:r>
            <a:r>
              <a:rPr lang="en-GB" sz="1600" dirty="0" smtClean="0">
                <a:solidFill>
                  <a:srgbClr val="4D4D4D"/>
                </a:solidFill>
              </a:rPr>
              <a:t> cancer (G/GEJ)</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en-GB" sz="1600" dirty="0" smtClean="0"/>
              <a:t>4000</a:t>
            </a:r>
            <a:r>
              <a:rPr lang="en-GB" sz="1600" dirty="0"/>
              <a:t>: Phase III, randomized, double-blind, </a:t>
            </a:r>
            <a:r>
              <a:rPr lang="en-GB" sz="1600" dirty="0" err="1"/>
              <a:t>multicenter</a:t>
            </a:r>
            <a:r>
              <a:rPr lang="en-GB" sz="1600" dirty="0"/>
              <a:t>, placebo (P)-controlled trial of </a:t>
            </a:r>
            <a:r>
              <a:rPr lang="en-GB" sz="1600" dirty="0" err="1"/>
              <a:t>rilotumumab</a:t>
            </a:r>
            <a:r>
              <a:rPr lang="en-GB" sz="1600" dirty="0"/>
              <a:t> (R) plus </a:t>
            </a:r>
            <a:r>
              <a:rPr lang="en-GB" sz="1600" dirty="0" err="1"/>
              <a:t>epirubicin</a:t>
            </a:r>
            <a:r>
              <a:rPr lang="en-GB" sz="1600" dirty="0"/>
              <a:t>, </a:t>
            </a:r>
            <a:r>
              <a:rPr lang="en-GB" sz="1600" dirty="0" err="1"/>
              <a:t>cisplatin</a:t>
            </a:r>
            <a:r>
              <a:rPr lang="en-GB" sz="1600" dirty="0"/>
              <a:t> and </a:t>
            </a:r>
            <a:r>
              <a:rPr lang="en-GB" sz="1600" dirty="0" err="1"/>
              <a:t>capecitabine</a:t>
            </a:r>
            <a:r>
              <a:rPr lang="en-GB" sz="1600" dirty="0"/>
              <a:t> (ECX) as first-line therapy in patients (</a:t>
            </a:r>
            <a:r>
              <a:rPr lang="en-GB" sz="1600" dirty="0" err="1"/>
              <a:t>pts</a:t>
            </a:r>
            <a:r>
              <a:rPr lang="en-GB" sz="1600" dirty="0"/>
              <a:t>) with advanced MET-positive (</a:t>
            </a:r>
            <a:r>
              <a:rPr lang="en-GB" sz="1600" dirty="0" err="1"/>
              <a:t>pos</a:t>
            </a:r>
            <a:r>
              <a:rPr lang="en-GB" sz="1600" dirty="0"/>
              <a:t>) gastric or </a:t>
            </a:r>
            <a:r>
              <a:rPr lang="en-GB" sz="1600" dirty="0" err="1"/>
              <a:t>gastroesophageal</a:t>
            </a:r>
            <a:r>
              <a:rPr lang="en-GB" sz="1600" dirty="0"/>
              <a:t> junction (G/GEJ) cancer: RILOMET-1 study – </a:t>
            </a:r>
            <a:r>
              <a:rPr lang="en-GB" sz="1600" dirty="0" smtClean="0"/>
              <a:t>Cunningham D, </a:t>
            </a:r>
            <a:r>
              <a:rPr lang="en-GB" sz="1600" dirty="0"/>
              <a:t>et al</a:t>
            </a:r>
          </a:p>
        </p:txBody>
      </p:sp>
      <p:sp>
        <p:nvSpPr>
          <p:cNvPr id="8" name="Text Placeholder 7"/>
          <p:cNvSpPr>
            <a:spLocks noGrp="1"/>
          </p:cNvSpPr>
          <p:nvPr>
            <p:ph type="body" sz="quarter" idx="11"/>
          </p:nvPr>
        </p:nvSpPr>
        <p:spPr>
          <a:xfrm>
            <a:off x="4343400" y="6096000"/>
            <a:ext cx="4648200" cy="487363"/>
          </a:xfrm>
        </p:spPr>
        <p:txBody>
          <a:bodyPr/>
          <a:lstStyle/>
          <a:p>
            <a:r>
              <a:rPr lang="en-GB" dirty="0" smtClean="0"/>
              <a:t>Cunningham </a:t>
            </a:r>
            <a:r>
              <a:rPr lang="fr-FR" dirty="0" smtClean="0"/>
              <a:t>et </a:t>
            </a:r>
            <a:r>
              <a:rPr lang="fr-FR" dirty="0"/>
              <a:t>al. </a:t>
            </a:r>
            <a:r>
              <a:rPr lang="en-GB" dirty="0"/>
              <a:t>J </a:t>
            </a:r>
            <a:r>
              <a:rPr lang="en-GB" dirty="0" err="1"/>
              <a:t>Clin</a:t>
            </a:r>
            <a:r>
              <a:rPr lang="en-GB" dirty="0"/>
              <a:t> </a:t>
            </a:r>
            <a:r>
              <a:rPr lang="en-GB" dirty="0" err="1" smtClean="0"/>
              <a:t>Oncol</a:t>
            </a:r>
            <a:r>
              <a:rPr lang="en-GB" dirty="0" smtClean="0"/>
              <a:t> 2015; 33 </a:t>
            </a:r>
            <a:r>
              <a:rPr lang="en-GB" dirty="0"/>
              <a:t>(</a:t>
            </a:r>
            <a:r>
              <a:rPr lang="en-GB" dirty="0" err="1" smtClean="0"/>
              <a:t>suppl</a:t>
            </a:r>
            <a:r>
              <a:rPr lang="en-GB" dirty="0" smtClean="0"/>
              <a:t>): </a:t>
            </a:r>
            <a:r>
              <a:rPr lang="en-GB" dirty="0" err="1"/>
              <a:t>abstr</a:t>
            </a:r>
            <a:r>
              <a:rPr lang="en-GB" dirty="0"/>
              <a:t> </a:t>
            </a:r>
            <a:r>
              <a:rPr lang="en-GB" dirty="0" smtClean="0"/>
              <a:t>4000</a:t>
            </a:r>
            <a:endParaRPr lang="en-GB" dirty="0"/>
          </a:p>
        </p:txBody>
      </p:sp>
      <p:sp>
        <p:nvSpPr>
          <p:cNvPr id="25" name="Oval 14"/>
          <p:cNvSpPr>
            <a:spLocks noChangeArrowheads="1"/>
          </p:cNvSpPr>
          <p:nvPr/>
        </p:nvSpPr>
        <p:spPr bwMode="auto">
          <a:xfrm>
            <a:off x="3941537" y="353227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27" name="AutoShape 15"/>
          <p:cNvCxnSpPr>
            <a:cxnSpLocks noChangeShapeType="1"/>
            <a:stCxn id="25" idx="0"/>
            <a:endCxn id="37" idx="1"/>
          </p:cNvCxnSpPr>
          <p:nvPr/>
        </p:nvCxnSpPr>
        <p:spPr bwMode="auto">
          <a:xfrm rot="5400000" flipH="1" flipV="1">
            <a:off x="4345277" y="3012247"/>
            <a:ext cx="408090" cy="631975"/>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5" idx="4"/>
            <a:endCxn id="41" idx="1"/>
          </p:cNvCxnSpPr>
          <p:nvPr/>
        </p:nvCxnSpPr>
        <p:spPr bwMode="auto">
          <a:xfrm rot="16200000" flipH="1">
            <a:off x="4373925" y="3975888"/>
            <a:ext cx="350794" cy="631975"/>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bwMode="auto">
          <a:xfrm>
            <a:off x="3371736" y="4722433"/>
            <a:ext cx="4812144" cy="905977"/>
          </a:xfrm>
          <a:prstGeom prst="rect">
            <a:avLst/>
          </a:prstGeom>
          <a:noFill/>
          <a:ln w="9525">
            <a:noFill/>
            <a:miter lim="800000"/>
            <a:headEnd/>
            <a:tailEnd/>
          </a:ln>
        </p:spPr>
        <p:txBody>
          <a:bodyPr/>
          <a:lstStyle/>
          <a:p>
            <a:pPr marL="190500" indent="-190500">
              <a:lnSpc>
                <a:spcPts val="1800"/>
              </a:lnSpc>
              <a:spcBef>
                <a:spcPts val="0"/>
              </a:spcBef>
              <a:spcAft>
                <a:spcPts val="0"/>
              </a:spcAft>
              <a:defRPr/>
            </a:pPr>
            <a:r>
              <a:rPr lang="en-GB" sz="1600" b="1" dirty="0">
                <a:solidFill>
                  <a:srgbClr val="043882"/>
                </a:solidFill>
                <a:latin typeface="Arial"/>
              </a:rPr>
              <a:t>Stratification</a:t>
            </a:r>
          </a:p>
          <a:p>
            <a:pPr marL="203200" indent="-203200">
              <a:lnSpc>
                <a:spcPts val="1800"/>
              </a:lnSpc>
              <a:spcBef>
                <a:spcPts val="0"/>
              </a:spcBef>
              <a:spcAft>
                <a:spcPts val="0"/>
              </a:spcAft>
              <a:buFont typeface="Arial" pitchFamily="34" charset="0"/>
              <a:buChar char="•"/>
              <a:defRPr/>
            </a:pPr>
            <a:r>
              <a:rPr lang="en-GB" sz="1600" dirty="0" smtClean="0">
                <a:solidFill>
                  <a:srgbClr val="4D4D4D"/>
                </a:solidFill>
              </a:rPr>
              <a:t>Disease </a:t>
            </a:r>
            <a:r>
              <a:rPr lang="en-GB" sz="1600" dirty="0">
                <a:solidFill>
                  <a:srgbClr val="4D4D4D"/>
                </a:solidFill>
              </a:rPr>
              <a:t>extent (locally advanced </a:t>
            </a:r>
            <a:r>
              <a:rPr lang="en-GB" sz="1600" dirty="0" smtClean="0">
                <a:solidFill>
                  <a:srgbClr val="4D4D4D"/>
                </a:solidFill>
              </a:rPr>
              <a:t>vs. metastatic)</a:t>
            </a:r>
          </a:p>
          <a:p>
            <a:pPr marL="203200" indent="-203200">
              <a:lnSpc>
                <a:spcPts val="1800"/>
              </a:lnSpc>
              <a:spcBef>
                <a:spcPts val="0"/>
              </a:spcBef>
              <a:spcAft>
                <a:spcPts val="0"/>
              </a:spcAft>
              <a:buFont typeface="Arial" pitchFamily="34" charset="0"/>
              <a:buChar char="•"/>
              <a:defRPr/>
            </a:pPr>
            <a:r>
              <a:rPr lang="en-GB" sz="1600" dirty="0" smtClean="0">
                <a:solidFill>
                  <a:srgbClr val="4D4D4D"/>
                </a:solidFill>
              </a:rPr>
              <a:t>ECOG PS (0 vs. 1)</a:t>
            </a:r>
            <a:endParaRPr lang="pt-BR" sz="1600" dirty="0">
              <a:solidFill>
                <a:srgbClr val="4D4D4D"/>
              </a:solidFill>
            </a:endParaRPr>
          </a:p>
        </p:txBody>
      </p:sp>
      <p:cxnSp>
        <p:nvCxnSpPr>
          <p:cNvPr id="32" name="AutoShape 19"/>
          <p:cNvCxnSpPr>
            <a:cxnSpLocks noChangeShapeType="1"/>
            <a:stCxn id="48" idx="3"/>
            <a:endCxn id="25" idx="2"/>
          </p:cNvCxnSpPr>
          <p:nvPr/>
        </p:nvCxnSpPr>
        <p:spPr bwMode="auto">
          <a:xfrm flipV="1">
            <a:off x="3371736" y="3824379"/>
            <a:ext cx="569801" cy="2814"/>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4865310" y="2723937"/>
            <a:ext cx="3059490" cy="80050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err="1" smtClean="0">
                <a:solidFill>
                  <a:srgbClr val="FFFFFF"/>
                </a:solidFill>
                <a:ea typeface="SimSun" pitchFamily="2" charset="-122"/>
              </a:rPr>
              <a:t>Rilotumumab</a:t>
            </a:r>
            <a:r>
              <a:rPr lang="en-GB" altLang="zh-CN" sz="1400" dirty="0" smtClean="0">
                <a:solidFill>
                  <a:srgbClr val="FFFFFF"/>
                </a:solidFill>
                <a:ea typeface="SimSun" pitchFamily="2" charset="-122"/>
              </a:rPr>
              <a:t> 15 mg/kg IV + ECX*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q3w (n=304)</a:t>
            </a:r>
            <a:endParaRPr lang="en-GB" altLang="zh-CN" sz="1400" dirty="0">
              <a:solidFill>
                <a:srgbClr val="FFFFFF"/>
              </a:solidFill>
              <a:ea typeface="SimSun" pitchFamily="2" charset="-122"/>
            </a:endParaRPr>
          </a:p>
        </p:txBody>
      </p:sp>
      <p:sp>
        <p:nvSpPr>
          <p:cNvPr id="41" name="AutoShape 8"/>
          <p:cNvSpPr>
            <a:spLocks noChangeArrowheads="1"/>
          </p:cNvSpPr>
          <p:nvPr/>
        </p:nvSpPr>
        <p:spPr bwMode="auto">
          <a:xfrm>
            <a:off x="4865310" y="4067021"/>
            <a:ext cx="3059490" cy="800503"/>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Placebo + ECX*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q3w (n=305)</a:t>
            </a:r>
            <a:endParaRPr lang="en-GB" altLang="zh-CN" sz="1400" dirty="0">
              <a:solidFill>
                <a:srgbClr val="FFFFFF"/>
              </a:solidFill>
              <a:ea typeface="SimSun" pitchFamily="2" charset="-122"/>
            </a:endParaRPr>
          </a:p>
        </p:txBody>
      </p:sp>
      <p:sp>
        <p:nvSpPr>
          <p:cNvPr id="43" name="Rectangle 9"/>
          <p:cNvSpPr txBox="1">
            <a:spLocks noChangeArrowheads="1"/>
          </p:cNvSpPr>
          <p:nvPr/>
        </p:nvSpPr>
        <p:spPr>
          <a:xfrm>
            <a:off x="373833" y="5463876"/>
            <a:ext cx="4130676" cy="1226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PRIMARY ENDPOINT</a:t>
            </a:r>
          </a:p>
          <a:p>
            <a:pPr>
              <a:buClr>
                <a:srgbClr val="043882"/>
              </a:buClr>
            </a:pPr>
            <a:r>
              <a:rPr lang="en-GB" sz="1600" kern="0" dirty="0" smtClean="0"/>
              <a:t>OS</a:t>
            </a:r>
          </a:p>
        </p:txBody>
      </p:sp>
      <p:sp>
        <p:nvSpPr>
          <p:cNvPr id="44" name="Content Placeholder 26"/>
          <p:cNvSpPr txBox="1">
            <a:spLocks/>
          </p:cNvSpPr>
          <p:nvPr/>
        </p:nvSpPr>
        <p:spPr>
          <a:xfrm>
            <a:off x="4743999" y="5463876"/>
            <a:ext cx="4130675" cy="1226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SECONDARY ENDPOINTS</a:t>
            </a:r>
          </a:p>
          <a:p>
            <a:pPr>
              <a:buClr>
                <a:srgbClr val="043882"/>
              </a:buClr>
            </a:pPr>
            <a:r>
              <a:rPr lang="en-GB" sz="1600" kern="0" dirty="0" smtClean="0"/>
              <a:t>PFS</a:t>
            </a:r>
            <a:r>
              <a:rPr lang="en-GB" sz="1600" kern="0" dirty="0"/>
              <a:t>, </a:t>
            </a:r>
            <a:r>
              <a:rPr lang="en-GB" sz="1600" kern="0" dirty="0" smtClean="0"/>
              <a:t>ORR, DCR, safety </a:t>
            </a:r>
            <a:r>
              <a:rPr lang="en-GB" sz="1600" kern="0" dirty="0"/>
              <a:t>and pharmacokinetics </a:t>
            </a:r>
            <a:endParaRPr lang="en-GB" sz="1600" kern="0" dirty="0" smtClean="0"/>
          </a:p>
        </p:txBody>
      </p:sp>
      <p:sp>
        <p:nvSpPr>
          <p:cNvPr id="48" name="AutoShape 9"/>
          <p:cNvSpPr>
            <a:spLocks noChangeArrowheads="1"/>
          </p:cNvSpPr>
          <p:nvPr/>
        </p:nvSpPr>
        <p:spPr bwMode="auto">
          <a:xfrm>
            <a:off x="228600" y="2371153"/>
            <a:ext cx="3143136" cy="2912079"/>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smtClean="0">
                <a:solidFill>
                  <a:srgbClr val="043882"/>
                </a:solidFill>
                <a:ea typeface="SimSun" pitchFamily="2" charset="-122"/>
              </a:rPr>
              <a:t>Key patient inclusion criteria</a:t>
            </a:r>
            <a:endParaRPr lang="en-GB" altLang="zh-CN" sz="1400" dirty="0" smtClean="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Age ≥18 years</a:t>
            </a: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No prior therapy</a:t>
            </a: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Pathologically </a:t>
            </a:r>
            <a:r>
              <a:rPr lang="en-GB" altLang="zh-CN" sz="1400" dirty="0">
                <a:solidFill>
                  <a:srgbClr val="043882"/>
                </a:solidFill>
                <a:ea typeface="SimSun" pitchFamily="2" charset="-122"/>
              </a:rPr>
              <a:t>confirmed </a:t>
            </a:r>
            <a:r>
              <a:rPr lang="en-GB" altLang="zh-CN" sz="1400" dirty="0" err="1">
                <a:solidFill>
                  <a:srgbClr val="043882"/>
                </a:solidFill>
                <a:ea typeface="SimSun" pitchFamily="2" charset="-122"/>
              </a:rPr>
              <a:t>unresectable</a:t>
            </a:r>
            <a:r>
              <a:rPr lang="en-GB" altLang="zh-CN" sz="1400" dirty="0">
                <a:solidFill>
                  <a:srgbClr val="043882"/>
                </a:solidFill>
                <a:ea typeface="SimSun" pitchFamily="2" charset="-122"/>
              </a:rPr>
              <a:t> advanced </a:t>
            </a:r>
            <a:r>
              <a:rPr lang="en-GB" altLang="zh-CN" sz="1400" dirty="0" smtClean="0">
                <a:solidFill>
                  <a:srgbClr val="043882"/>
                </a:solidFill>
                <a:ea typeface="SimSun" pitchFamily="2" charset="-122"/>
              </a:rPr>
              <a:t>or metastatic G/GEJ adenocarcinoma</a:t>
            </a: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ECOG PS 0–1</a:t>
            </a: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Tumour </a:t>
            </a:r>
            <a:r>
              <a:rPr lang="en-GB" altLang="zh-CN" sz="1400" i="1" dirty="0" smtClean="0">
                <a:solidFill>
                  <a:srgbClr val="043882"/>
                </a:solidFill>
                <a:ea typeface="SimSun" pitchFamily="2" charset="-122"/>
              </a:rPr>
              <a:t>MET</a:t>
            </a:r>
            <a:r>
              <a:rPr lang="en-GB" altLang="zh-CN" sz="1400" dirty="0" smtClean="0">
                <a:solidFill>
                  <a:srgbClr val="043882"/>
                </a:solidFill>
                <a:ea typeface="SimSun" pitchFamily="2" charset="-122"/>
              </a:rPr>
              <a:t>+ </a:t>
            </a:r>
            <a:r>
              <a:rPr lang="en-GB" altLang="zh-CN" sz="1400" dirty="0">
                <a:solidFill>
                  <a:srgbClr val="043882"/>
                </a:solidFill>
                <a:ea typeface="SimSun" pitchFamily="2" charset="-122"/>
              </a:rPr>
              <a:t>by </a:t>
            </a:r>
            <a:r>
              <a:rPr lang="en-GB" altLang="zh-CN" sz="1400" dirty="0" smtClean="0">
                <a:solidFill>
                  <a:srgbClr val="043882"/>
                </a:solidFill>
                <a:ea typeface="SimSun" pitchFamily="2" charset="-122"/>
              </a:rPr>
              <a:t>IHC</a:t>
            </a: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HER2-negative</a:t>
            </a:r>
          </a:p>
          <a:p>
            <a:pPr defTabSz="892175" eaLnBrk="0" hangingPunct="0">
              <a:spcAft>
                <a:spcPct val="30000"/>
              </a:spcAft>
            </a:pPr>
            <a:r>
              <a:rPr lang="en-GB" altLang="zh-CN" sz="1400" dirty="0" smtClean="0">
                <a:solidFill>
                  <a:srgbClr val="043882"/>
                </a:solidFill>
                <a:ea typeface="SimSun" pitchFamily="2" charset="-122"/>
              </a:rPr>
              <a:t>(n=609)</a:t>
            </a:r>
            <a:endParaRPr lang="en-GB" altLang="zh-CN" sz="1400" dirty="0">
              <a:solidFill>
                <a:srgbClr val="043882"/>
              </a:solidFill>
              <a:ea typeface="SimSun" pitchFamily="2" charset="-122"/>
            </a:endParaRPr>
          </a:p>
        </p:txBody>
      </p:sp>
      <p:sp>
        <p:nvSpPr>
          <p:cNvPr id="21" name="AutoShape 12"/>
          <p:cNvSpPr>
            <a:spLocks noChangeArrowheads="1"/>
          </p:cNvSpPr>
          <p:nvPr/>
        </p:nvSpPr>
        <p:spPr bwMode="auto">
          <a:xfrm>
            <a:off x="8410122" y="418771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23" name="Text Placeholder 6"/>
          <p:cNvSpPr>
            <a:spLocks noGrp="1"/>
          </p:cNvSpPr>
          <p:nvPr>
            <p:ph type="body" sz="quarter" idx="10"/>
          </p:nvPr>
        </p:nvSpPr>
        <p:spPr>
          <a:xfrm>
            <a:off x="365125" y="6096000"/>
            <a:ext cx="4130675" cy="487363"/>
          </a:xfrm>
        </p:spPr>
        <p:txBody>
          <a:bodyPr/>
          <a:lstStyle/>
          <a:p>
            <a:pPr defTabSz="892175" eaLnBrk="0" hangingPunct="0"/>
            <a:r>
              <a:rPr lang="en-GB" altLang="zh-CN" dirty="0" smtClean="0">
                <a:ea typeface="SimSun" pitchFamily="2" charset="-122"/>
              </a:rPr>
              <a:t>*</a:t>
            </a:r>
            <a:r>
              <a:rPr lang="en-GB" altLang="zh-CN" dirty="0" err="1">
                <a:ea typeface="SimSun" pitchFamily="2" charset="-122"/>
              </a:rPr>
              <a:t>E</a:t>
            </a:r>
            <a:r>
              <a:rPr lang="en-GB" altLang="zh-CN" dirty="0" err="1" smtClean="0">
                <a:ea typeface="SimSun" pitchFamily="2" charset="-122"/>
              </a:rPr>
              <a:t>pirubicin</a:t>
            </a:r>
            <a:r>
              <a:rPr lang="en-GB" altLang="zh-CN" dirty="0" smtClean="0">
                <a:ea typeface="SimSun" pitchFamily="2" charset="-122"/>
              </a:rPr>
              <a:t> 50 </a:t>
            </a:r>
            <a:r>
              <a:rPr lang="en-GB" altLang="zh-CN" dirty="0">
                <a:ea typeface="SimSun" pitchFamily="2" charset="-122"/>
              </a:rPr>
              <a:t>mg/m</a:t>
            </a:r>
            <a:r>
              <a:rPr lang="en-GB" altLang="zh-CN" baseline="30000" dirty="0">
                <a:ea typeface="SimSun" pitchFamily="2" charset="-122"/>
              </a:rPr>
              <a:t>2</a:t>
            </a:r>
            <a:r>
              <a:rPr lang="en-GB" altLang="zh-CN" dirty="0">
                <a:ea typeface="SimSun" pitchFamily="2" charset="-122"/>
              </a:rPr>
              <a:t> IV D1; </a:t>
            </a:r>
            <a:r>
              <a:rPr lang="en-GB" altLang="zh-CN" dirty="0" err="1" smtClean="0">
                <a:ea typeface="SimSun" pitchFamily="2" charset="-122"/>
              </a:rPr>
              <a:t>cisplatin</a:t>
            </a:r>
            <a:r>
              <a:rPr lang="en-GB" altLang="zh-CN" dirty="0" smtClean="0">
                <a:ea typeface="SimSun" pitchFamily="2" charset="-122"/>
              </a:rPr>
              <a:t> </a:t>
            </a:r>
            <a:r>
              <a:rPr lang="en-GB" altLang="zh-CN" dirty="0">
                <a:ea typeface="SimSun" pitchFamily="2" charset="-122"/>
              </a:rPr>
              <a:t>60 mg/m</a:t>
            </a:r>
            <a:r>
              <a:rPr lang="en-GB" altLang="zh-CN" baseline="30000" dirty="0">
                <a:ea typeface="SimSun" pitchFamily="2" charset="-122"/>
              </a:rPr>
              <a:t>2</a:t>
            </a:r>
            <a:r>
              <a:rPr lang="en-GB" altLang="zh-CN" dirty="0">
                <a:ea typeface="SimSun" pitchFamily="2" charset="-122"/>
              </a:rPr>
              <a:t> IV D1;</a:t>
            </a:r>
            <a:br>
              <a:rPr lang="en-GB" altLang="zh-CN" dirty="0">
                <a:ea typeface="SimSun" pitchFamily="2" charset="-122"/>
              </a:rPr>
            </a:br>
            <a:r>
              <a:rPr lang="en-GB" altLang="zh-CN" dirty="0" err="1" smtClean="0">
                <a:ea typeface="SimSun" pitchFamily="2" charset="-122"/>
              </a:rPr>
              <a:t>capecitabine</a:t>
            </a:r>
            <a:r>
              <a:rPr lang="en-GB" altLang="zh-CN" dirty="0" smtClean="0">
                <a:ea typeface="SimSun" pitchFamily="2" charset="-122"/>
              </a:rPr>
              <a:t> </a:t>
            </a:r>
            <a:r>
              <a:rPr lang="en-GB" altLang="zh-CN" dirty="0">
                <a:ea typeface="SimSun" pitchFamily="2" charset="-122"/>
              </a:rPr>
              <a:t>625 mg/m</a:t>
            </a:r>
            <a:r>
              <a:rPr lang="en-GB" altLang="zh-CN" baseline="30000" dirty="0">
                <a:ea typeface="SimSun" pitchFamily="2" charset="-122"/>
              </a:rPr>
              <a:t>2</a:t>
            </a:r>
            <a:r>
              <a:rPr lang="en-GB" altLang="zh-CN" dirty="0">
                <a:ea typeface="SimSun" pitchFamily="2" charset="-122"/>
              </a:rPr>
              <a:t> </a:t>
            </a:r>
            <a:r>
              <a:rPr lang="en-GB" altLang="zh-CN" dirty="0" smtClean="0">
                <a:ea typeface="SimSun" pitchFamily="2" charset="-122"/>
              </a:rPr>
              <a:t>bid </a:t>
            </a:r>
            <a:r>
              <a:rPr lang="en-GB" altLang="zh-CN" dirty="0">
                <a:ea typeface="SimSun" pitchFamily="2" charset="-122"/>
              </a:rPr>
              <a:t>orally, D1−</a:t>
            </a:r>
            <a:r>
              <a:rPr lang="en-GB" altLang="zh-CN" dirty="0" smtClean="0">
                <a:ea typeface="SimSun" pitchFamily="2" charset="-122"/>
              </a:rPr>
              <a:t>21</a:t>
            </a:r>
            <a:endParaRPr lang="en-GB" altLang="zh-CN" dirty="0">
              <a:ea typeface="SimSun" pitchFamily="2" charset="-122"/>
            </a:endParaRPr>
          </a:p>
        </p:txBody>
      </p:sp>
      <p:sp>
        <p:nvSpPr>
          <p:cNvPr id="19" name="AutoShape 12"/>
          <p:cNvSpPr>
            <a:spLocks noChangeArrowheads="1"/>
          </p:cNvSpPr>
          <p:nvPr/>
        </p:nvSpPr>
        <p:spPr bwMode="auto">
          <a:xfrm>
            <a:off x="8410122" y="285864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Tree>
    <p:extLst>
      <p:ext uri="{BB962C8B-B14F-4D97-AF65-F5344CB8AC3E}">
        <p14:creationId xmlns:p14="http://schemas.microsoft.com/office/powerpoint/2010/main" xmlns="" val="2105461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539430"/>
          </a:xfrm>
          <a:prstGeom prst="rect">
            <a:avLst/>
          </a:prstGeom>
          <a:noFill/>
        </p:spPr>
        <p:txBody>
          <a:bodyPr wrap="square" lIns="0" rtlCol="0">
            <a:spAutoFit/>
          </a:bodyPr>
          <a:lstStyle/>
          <a:p>
            <a:pPr>
              <a:buClr>
                <a:srgbClr val="043882"/>
              </a:buClr>
            </a:pPr>
            <a:r>
              <a:rPr lang="en-GB" sz="1600" b="1" dirty="0" smtClean="0">
                <a:solidFill>
                  <a:srgbClr val="4D4D4D"/>
                </a:solidFill>
              </a:rPr>
              <a:t>Key results</a:t>
            </a:r>
          </a:p>
          <a:p>
            <a:pPr marL="285750" indent="-285750">
              <a:buClr>
                <a:srgbClr val="043882"/>
              </a:buClr>
              <a:buFont typeface="Arial" panose="020B0604020202020204" pitchFamily="34" charset="0"/>
              <a:buChar char="•"/>
            </a:pPr>
            <a:r>
              <a:rPr lang="en-GB" sz="1600" dirty="0">
                <a:solidFill>
                  <a:srgbClr val="4D4D4D"/>
                </a:solidFill>
              </a:rPr>
              <a:t>The study was stopped early based on an imbalance in deaths </a:t>
            </a:r>
            <a:r>
              <a:rPr lang="en-GB" sz="1600" dirty="0" smtClean="0">
                <a:solidFill>
                  <a:srgbClr val="4D4D4D"/>
                </a:solidFill>
              </a:rPr>
              <a:t>(</a:t>
            </a:r>
            <a:r>
              <a:rPr lang="en-GB" sz="1600" dirty="0" err="1" smtClean="0">
                <a:solidFill>
                  <a:srgbClr val="4D4D4D"/>
                </a:solidFill>
              </a:rPr>
              <a:t>rilotumumab</a:t>
            </a:r>
            <a:r>
              <a:rPr lang="en-GB" sz="1600" dirty="0" smtClean="0">
                <a:solidFill>
                  <a:srgbClr val="4D4D4D"/>
                </a:solidFill>
              </a:rPr>
              <a:t> vs. placebo: </a:t>
            </a:r>
            <a:r>
              <a:rPr lang="en-GB" sz="1600" dirty="0">
                <a:solidFill>
                  <a:srgbClr val="4D4D4D"/>
                </a:solidFill>
              </a:rPr>
              <a:t>128 </a:t>
            </a:r>
            <a:r>
              <a:rPr lang="en-GB" sz="1600" dirty="0" smtClean="0">
                <a:solidFill>
                  <a:srgbClr val="4D4D4D"/>
                </a:solidFill>
              </a:rPr>
              <a:t>vs. </a:t>
            </a:r>
            <a:r>
              <a:rPr lang="en-GB" sz="1600" dirty="0">
                <a:solidFill>
                  <a:srgbClr val="4D4D4D"/>
                </a:solidFill>
              </a:rPr>
              <a:t>107 deaths, data </a:t>
            </a:r>
            <a:r>
              <a:rPr lang="en-GB" sz="1600" dirty="0" smtClean="0">
                <a:solidFill>
                  <a:srgbClr val="4D4D4D"/>
                </a:solidFill>
              </a:rPr>
              <a:t>cut-off</a:t>
            </a:r>
            <a:r>
              <a:rPr lang="en-GB" sz="1600" dirty="0">
                <a:solidFill>
                  <a:srgbClr val="4D4D4D"/>
                </a:solidFill>
              </a:rPr>
              <a:t>: 27 Nov 2014</a:t>
            </a:r>
            <a:r>
              <a:rPr lang="en-GB" sz="1600" dirty="0" smtClean="0">
                <a:solidFill>
                  <a:srgbClr val="4D4D4D"/>
                </a:solidFill>
              </a:rPr>
              <a:t>) primarily due to disease progression</a:t>
            </a: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en-GB" sz="1600" dirty="0" smtClean="0"/>
              <a:t>4000</a:t>
            </a:r>
            <a:r>
              <a:rPr lang="en-GB" sz="1600" dirty="0"/>
              <a:t>: Phase III, randomized, double-blind, </a:t>
            </a:r>
            <a:r>
              <a:rPr lang="en-GB" sz="1600" dirty="0" err="1"/>
              <a:t>multicenter</a:t>
            </a:r>
            <a:r>
              <a:rPr lang="en-GB" sz="1600" dirty="0"/>
              <a:t>, placebo (P)-controlled trial of </a:t>
            </a:r>
            <a:r>
              <a:rPr lang="en-GB" sz="1600" dirty="0" err="1"/>
              <a:t>rilotumumab</a:t>
            </a:r>
            <a:r>
              <a:rPr lang="en-GB" sz="1600" dirty="0"/>
              <a:t> (R) plus </a:t>
            </a:r>
            <a:r>
              <a:rPr lang="en-GB" sz="1600" dirty="0" err="1"/>
              <a:t>epirubicin</a:t>
            </a:r>
            <a:r>
              <a:rPr lang="en-GB" sz="1600" dirty="0"/>
              <a:t>, </a:t>
            </a:r>
            <a:r>
              <a:rPr lang="en-GB" sz="1600" dirty="0" err="1"/>
              <a:t>cisplatin</a:t>
            </a:r>
            <a:r>
              <a:rPr lang="en-GB" sz="1600" dirty="0"/>
              <a:t> and </a:t>
            </a:r>
            <a:r>
              <a:rPr lang="en-GB" sz="1600" dirty="0" err="1"/>
              <a:t>capecitabine</a:t>
            </a:r>
            <a:r>
              <a:rPr lang="en-GB" sz="1600" dirty="0"/>
              <a:t> (ECX) as first-line therapy in patients (</a:t>
            </a:r>
            <a:r>
              <a:rPr lang="en-GB" sz="1600" dirty="0" err="1"/>
              <a:t>pts</a:t>
            </a:r>
            <a:r>
              <a:rPr lang="en-GB" sz="1600" dirty="0"/>
              <a:t>) with advanced MET-positive (</a:t>
            </a:r>
            <a:r>
              <a:rPr lang="en-GB" sz="1600" dirty="0" err="1"/>
              <a:t>pos</a:t>
            </a:r>
            <a:r>
              <a:rPr lang="en-GB" sz="1600" dirty="0"/>
              <a:t>) gastric or </a:t>
            </a:r>
            <a:r>
              <a:rPr lang="en-GB" sz="1600" dirty="0" err="1"/>
              <a:t>gastroesophageal</a:t>
            </a:r>
            <a:r>
              <a:rPr lang="en-GB" sz="1600" dirty="0"/>
              <a:t> junction (G/GEJ) cancer: RILOMET-1 study – </a:t>
            </a:r>
            <a:r>
              <a:rPr lang="en-GB" sz="1600" dirty="0" smtClean="0"/>
              <a:t>Cunningham D, </a:t>
            </a:r>
            <a:r>
              <a:rPr lang="en-GB" sz="1600" dirty="0"/>
              <a:t>et al</a:t>
            </a:r>
          </a:p>
        </p:txBody>
      </p:sp>
      <p:sp>
        <p:nvSpPr>
          <p:cNvPr id="11" name="TextBox 10"/>
          <p:cNvSpPr txBox="1"/>
          <p:nvPr/>
        </p:nvSpPr>
        <p:spPr>
          <a:xfrm>
            <a:off x="3290399" y="2362200"/>
            <a:ext cx="1715534" cy="338554"/>
          </a:xfrm>
          <a:prstGeom prst="rect">
            <a:avLst/>
          </a:prstGeom>
          <a:noFill/>
        </p:spPr>
        <p:txBody>
          <a:bodyPr wrap="none" rtlCol="0">
            <a:spAutoFit/>
          </a:bodyPr>
          <a:lstStyle/>
          <a:p>
            <a:r>
              <a:rPr lang="en-GB" sz="1600" b="1" dirty="0" smtClean="0">
                <a:solidFill>
                  <a:srgbClr val="4D4D4D"/>
                </a:solidFill>
              </a:rPr>
              <a:t>Overall survival</a:t>
            </a:r>
            <a:endParaRPr lang="en-GB" sz="1600" b="1" dirty="0">
              <a:solidFill>
                <a:srgbClr val="4D4D4D"/>
              </a:solidFill>
            </a:endParaRPr>
          </a:p>
        </p:txBody>
      </p:sp>
      <p:sp>
        <p:nvSpPr>
          <p:cNvPr id="12" name="Freeform 11"/>
          <p:cNvSpPr>
            <a:spLocks/>
          </p:cNvSpPr>
          <p:nvPr/>
        </p:nvSpPr>
        <p:spPr bwMode="auto">
          <a:xfrm>
            <a:off x="1610235" y="3158546"/>
            <a:ext cx="6347132" cy="16946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 name="Line 6"/>
          <p:cNvSpPr>
            <a:spLocks noChangeShapeType="1"/>
          </p:cNvSpPr>
          <p:nvPr/>
        </p:nvSpPr>
        <p:spPr bwMode="auto">
          <a:xfrm>
            <a:off x="1524600" y="3301849"/>
            <a:ext cx="756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 name="Line 7"/>
          <p:cNvSpPr>
            <a:spLocks noChangeShapeType="1"/>
          </p:cNvSpPr>
          <p:nvPr/>
        </p:nvSpPr>
        <p:spPr bwMode="auto">
          <a:xfrm>
            <a:off x="1524600" y="3524825"/>
            <a:ext cx="756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 name="Line 8"/>
          <p:cNvSpPr>
            <a:spLocks noChangeShapeType="1"/>
          </p:cNvSpPr>
          <p:nvPr/>
        </p:nvSpPr>
        <p:spPr bwMode="auto">
          <a:xfrm>
            <a:off x="1524600" y="3768272"/>
            <a:ext cx="756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 name="Line 9"/>
          <p:cNvSpPr>
            <a:spLocks noChangeShapeType="1"/>
          </p:cNvSpPr>
          <p:nvPr/>
        </p:nvSpPr>
        <p:spPr bwMode="auto">
          <a:xfrm>
            <a:off x="1524600" y="4004896"/>
            <a:ext cx="756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 name="Line 10"/>
          <p:cNvSpPr>
            <a:spLocks noChangeShapeType="1"/>
          </p:cNvSpPr>
          <p:nvPr/>
        </p:nvSpPr>
        <p:spPr bwMode="auto">
          <a:xfrm>
            <a:off x="1524600" y="4241519"/>
            <a:ext cx="756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11"/>
          <p:cNvSpPr>
            <a:spLocks noChangeShapeType="1"/>
          </p:cNvSpPr>
          <p:nvPr/>
        </p:nvSpPr>
        <p:spPr bwMode="auto">
          <a:xfrm>
            <a:off x="1524600" y="4478143"/>
            <a:ext cx="756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 name="Line 12"/>
          <p:cNvSpPr>
            <a:spLocks noChangeShapeType="1"/>
          </p:cNvSpPr>
          <p:nvPr/>
        </p:nvSpPr>
        <p:spPr bwMode="auto">
          <a:xfrm>
            <a:off x="5906704" y="4853463"/>
            <a:ext cx="0" cy="75042"/>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13"/>
          <p:cNvSpPr>
            <a:spLocks noChangeShapeType="1"/>
          </p:cNvSpPr>
          <p:nvPr/>
        </p:nvSpPr>
        <p:spPr bwMode="auto">
          <a:xfrm>
            <a:off x="5108605" y="4853463"/>
            <a:ext cx="0" cy="75042"/>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14"/>
          <p:cNvSpPr>
            <a:spLocks noChangeShapeType="1"/>
          </p:cNvSpPr>
          <p:nvPr/>
        </p:nvSpPr>
        <p:spPr bwMode="auto">
          <a:xfrm>
            <a:off x="7538560" y="4853463"/>
            <a:ext cx="0" cy="75042"/>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15"/>
          <p:cNvSpPr>
            <a:spLocks noChangeShapeType="1"/>
          </p:cNvSpPr>
          <p:nvPr/>
        </p:nvSpPr>
        <p:spPr bwMode="auto">
          <a:xfrm>
            <a:off x="6733637" y="4853463"/>
            <a:ext cx="0" cy="75042"/>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18"/>
          <p:cNvSpPr>
            <a:spLocks noChangeShapeType="1"/>
          </p:cNvSpPr>
          <p:nvPr/>
        </p:nvSpPr>
        <p:spPr bwMode="auto">
          <a:xfrm>
            <a:off x="4297776" y="4853463"/>
            <a:ext cx="0" cy="75042"/>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19"/>
          <p:cNvSpPr>
            <a:spLocks noChangeShapeType="1"/>
          </p:cNvSpPr>
          <p:nvPr/>
        </p:nvSpPr>
        <p:spPr bwMode="auto">
          <a:xfrm>
            <a:off x="3486215" y="4853463"/>
            <a:ext cx="0" cy="75042"/>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20"/>
          <p:cNvSpPr>
            <a:spLocks noChangeShapeType="1"/>
          </p:cNvSpPr>
          <p:nvPr/>
        </p:nvSpPr>
        <p:spPr bwMode="auto">
          <a:xfrm>
            <a:off x="2674469" y="4853463"/>
            <a:ext cx="0" cy="75042"/>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Line 21"/>
          <p:cNvSpPr>
            <a:spLocks noChangeShapeType="1"/>
          </p:cNvSpPr>
          <p:nvPr/>
        </p:nvSpPr>
        <p:spPr bwMode="auto">
          <a:xfrm>
            <a:off x="1869546" y="4853463"/>
            <a:ext cx="0" cy="75042"/>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TextBox 27"/>
          <p:cNvSpPr txBox="1"/>
          <p:nvPr/>
        </p:nvSpPr>
        <p:spPr>
          <a:xfrm rot="16200000">
            <a:off x="111204" y="3741952"/>
            <a:ext cx="1515158" cy="276999"/>
          </a:xfrm>
          <a:prstGeom prst="rect">
            <a:avLst/>
          </a:prstGeom>
          <a:noFill/>
        </p:spPr>
        <p:txBody>
          <a:bodyPr wrap="none" rtlCol="0">
            <a:spAutoFit/>
          </a:bodyPr>
          <a:lstStyle/>
          <a:p>
            <a:pPr algn="ctr"/>
            <a:r>
              <a:rPr lang="en-GB" sz="1200" dirty="0" smtClean="0">
                <a:solidFill>
                  <a:srgbClr val="363636"/>
                </a:solidFill>
              </a:rPr>
              <a:t>Overall survival (%)</a:t>
            </a:r>
            <a:endParaRPr lang="en-GB" sz="1200" dirty="0">
              <a:solidFill>
                <a:srgbClr val="363636"/>
              </a:solidFill>
            </a:endParaRPr>
          </a:p>
        </p:txBody>
      </p:sp>
      <p:sp>
        <p:nvSpPr>
          <p:cNvPr id="29" name="TextBox 28"/>
          <p:cNvSpPr txBox="1"/>
          <p:nvPr/>
        </p:nvSpPr>
        <p:spPr>
          <a:xfrm>
            <a:off x="4108379" y="5077720"/>
            <a:ext cx="1169616" cy="276999"/>
          </a:xfrm>
          <a:prstGeom prst="rect">
            <a:avLst/>
          </a:prstGeom>
          <a:noFill/>
        </p:spPr>
        <p:txBody>
          <a:bodyPr wrap="none" rtlCol="0">
            <a:spAutoFit/>
          </a:bodyPr>
          <a:lstStyle/>
          <a:p>
            <a:pPr algn="ctr"/>
            <a:r>
              <a:rPr lang="en-GB" sz="1200" dirty="0" smtClean="0">
                <a:solidFill>
                  <a:srgbClr val="363636"/>
                </a:solidFill>
              </a:rPr>
              <a:t>Time (months)</a:t>
            </a:r>
            <a:endParaRPr lang="en-GB" sz="1200" dirty="0">
              <a:solidFill>
                <a:srgbClr val="363636"/>
              </a:solidFill>
            </a:endParaRPr>
          </a:p>
        </p:txBody>
      </p:sp>
      <p:sp>
        <p:nvSpPr>
          <p:cNvPr id="30" name="TextBox 29"/>
          <p:cNvSpPr txBox="1"/>
          <p:nvPr/>
        </p:nvSpPr>
        <p:spPr>
          <a:xfrm>
            <a:off x="1160656" y="3168914"/>
            <a:ext cx="439544" cy="276999"/>
          </a:xfrm>
          <a:prstGeom prst="rect">
            <a:avLst/>
          </a:prstGeom>
          <a:noFill/>
        </p:spPr>
        <p:txBody>
          <a:bodyPr wrap="none" rtlCol="0" anchor="ctr" anchorCtr="0">
            <a:spAutoFit/>
          </a:bodyPr>
          <a:lstStyle/>
          <a:p>
            <a:pPr algn="r"/>
            <a:r>
              <a:rPr lang="en-GB" sz="1200" dirty="0" smtClean="0">
                <a:solidFill>
                  <a:srgbClr val="4D4D4D"/>
                </a:solidFill>
              </a:rPr>
              <a:t>100</a:t>
            </a:r>
            <a:endParaRPr lang="en-GB" sz="1200" dirty="0">
              <a:solidFill>
                <a:srgbClr val="4D4D4D"/>
              </a:solidFill>
            </a:endParaRPr>
          </a:p>
        </p:txBody>
      </p:sp>
      <p:sp>
        <p:nvSpPr>
          <p:cNvPr id="31" name="TextBox 30"/>
          <p:cNvSpPr txBox="1"/>
          <p:nvPr/>
        </p:nvSpPr>
        <p:spPr>
          <a:xfrm>
            <a:off x="1245616" y="3385777"/>
            <a:ext cx="354584" cy="276999"/>
          </a:xfrm>
          <a:prstGeom prst="rect">
            <a:avLst/>
          </a:prstGeom>
          <a:noFill/>
        </p:spPr>
        <p:txBody>
          <a:bodyPr wrap="none" rtlCol="0" anchor="ctr" anchorCtr="0">
            <a:spAutoFit/>
          </a:bodyPr>
          <a:lstStyle/>
          <a:p>
            <a:pPr algn="r"/>
            <a:r>
              <a:rPr lang="en-GB" sz="1200" dirty="0" smtClean="0">
                <a:solidFill>
                  <a:srgbClr val="4D4D4D"/>
                </a:solidFill>
              </a:rPr>
              <a:t>80</a:t>
            </a:r>
            <a:endParaRPr lang="en-GB" sz="1200" dirty="0">
              <a:solidFill>
                <a:srgbClr val="4D4D4D"/>
              </a:solidFill>
            </a:endParaRPr>
          </a:p>
        </p:txBody>
      </p:sp>
      <p:sp>
        <p:nvSpPr>
          <p:cNvPr id="32" name="TextBox 31"/>
          <p:cNvSpPr txBox="1"/>
          <p:nvPr/>
        </p:nvSpPr>
        <p:spPr>
          <a:xfrm>
            <a:off x="1245616" y="3629074"/>
            <a:ext cx="354584" cy="276999"/>
          </a:xfrm>
          <a:prstGeom prst="rect">
            <a:avLst/>
          </a:prstGeom>
          <a:noFill/>
        </p:spPr>
        <p:txBody>
          <a:bodyPr wrap="none" rtlCol="0" anchor="ctr" anchorCtr="0">
            <a:spAutoFit/>
          </a:bodyPr>
          <a:lstStyle/>
          <a:p>
            <a:pPr algn="r"/>
            <a:r>
              <a:rPr lang="en-GB" sz="1200" dirty="0" smtClean="0">
                <a:solidFill>
                  <a:srgbClr val="4D4D4D"/>
                </a:solidFill>
              </a:rPr>
              <a:t>60</a:t>
            </a:r>
            <a:endParaRPr lang="en-GB" sz="1200" dirty="0">
              <a:solidFill>
                <a:srgbClr val="4D4D4D"/>
              </a:solidFill>
            </a:endParaRPr>
          </a:p>
        </p:txBody>
      </p:sp>
      <p:sp>
        <p:nvSpPr>
          <p:cNvPr id="33" name="TextBox 32"/>
          <p:cNvSpPr txBox="1"/>
          <p:nvPr/>
        </p:nvSpPr>
        <p:spPr>
          <a:xfrm>
            <a:off x="1245616" y="3865546"/>
            <a:ext cx="354584" cy="276999"/>
          </a:xfrm>
          <a:prstGeom prst="rect">
            <a:avLst/>
          </a:prstGeom>
          <a:noFill/>
        </p:spPr>
        <p:txBody>
          <a:bodyPr wrap="none" rtlCol="0" anchor="ctr" anchorCtr="0">
            <a:spAutoFit/>
          </a:bodyPr>
          <a:lstStyle/>
          <a:p>
            <a:pPr algn="r"/>
            <a:r>
              <a:rPr lang="en-GB" sz="1200" dirty="0" smtClean="0">
                <a:solidFill>
                  <a:srgbClr val="4D4D4D"/>
                </a:solidFill>
              </a:rPr>
              <a:t>40</a:t>
            </a:r>
            <a:endParaRPr lang="en-GB" sz="1200" dirty="0">
              <a:solidFill>
                <a:srgbClr val="4D4D4D"/>
              </a:solidFill>
            </a:endParaRPr>
          </a:p>
        </p:txBody>
      </p:sp>
      <p:sp>
        <p:nvSpPr>
          <p:cNvPr id="34" name="TextBox 33"/>
          <p:cNvSpPr txBox="1"/>
          <p:nvPr/>
        </p:nvSpPr>
        <p:spPr>
          <a:xfrm>
            <a:off x="1245616" y="4102019"/>
            <a:ext cx="354584" cy="276999"/>
          </a:xfrm>
          <a:prstGeom prst="rect">
            <a:avLst/>
          </a:prstGeom>
          <a:noFill/>
        </p:spPr>
        <p:txBody>
          <a:bodyPr wrap="none" rtlCol="0" anchor="ctr" anchorCtr="0">
            <a:spAutoFit/>
          </a:bodyPr>
          <a:lstStyle/>
          <a:p>
            <a:pPr algn="r"/>
            <a:r>
              <a:rPr lang="en-GB" sz="1200" dirty="0" smtClean="0">
                <a:solidFill>
                  <a:srgbClr val="4D4D4D"/>
                </a:solidFill>
              </a:rPr>
              <a:t>20</a:t>
            </a:r>
            <a:endParaRPr lang="en-GB" sz="1200" dirty="0">
              <a:solidFill>
                <a:srgbClr val="4D4D4D"/>
              </a:solidFill>
            </a:endParaRPr>
          </a:p>
        </p:txBody>
      </p:sp>
      <p:sp>
        <p:nvSpPr>
          <p:cNvPr id="35" name="TextBox 34"/>
          <p:cNvSpPr txBox="1"/>
          <p:nvPr/>
        </p:nvSpPr>
        <p:spPr>
          <a:xfrm>
            <a:off x="1151355" y="4364113"/>
            <a:ext cx="448845" cy="225757"/>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36" name="TextBox 35"/>
          <p:cNvSpPr txBox="1"/>
          <p:nvPr/>
        </p:nvSpPr>
        <p:spPr>
          <a:xfrm>
            <a:off x="1742812" y="4865869"/>
            <a:ext cx="269626" cy="276999"/>
          </a:xfrm>
          <a:prstGeom prst="rect">
            <a:avLst/>
          </a:prstGeom>
          <a:noFill/>
        </p:spPr>
        <p:txBody>
          <a:bodyPr wrap="none" rtlCol="0" anchor="ctr" anchorCtr="0">
            <a:spAutoFit/>
          </a:bodyPr>
          <a:lstStyle/>
          <a:p>
            <a:pPr algn="ctr"/>
            <a:r>
              <a:rPr lang="en-GB" sz="1200" dirty="0" smtClean="0">
                <a:solidFill>
                  <a:srgbClr val="4D4D4D"/>
                </a:solidFill>
              </a:rPr>
              <a:t>0</a:t>
            </a:r>
          </a:p>
        </p:txBody>
      </p:sp>
      <p:sp>
        <p:nvSpPr>
          <p:cNvPr id="37" name="TextBox 36"/>
          <p:cNvSpPr txBox="1"/>
          <p:nvPr/>
        </p:nvSpPr>
        <p:spPr>
          <a:xfrm>
            <a:off x="2539136" y="4865869"/>
            <a:ext cx="269625" cy="276999"/>
          </a:xfrm>
          <a:prstGeom prst="rect">
            <a:avLst/>
          </a:prstGeom>
          <a:noFill/>
        </p:spPr>
        <p:txBody>
          <a:bodyPr wrap="none" rtlCol="0" anchor="ctr" anchorCtr="0">
            <a:spAutoFit/>
          </a:bodyPr>
          <a:lstStyle/>
          <a:p>
            <a:pPr algn="ctr"/>
            <a:r>
              <a:rPr lang="en-GB" sz="1200" dirty="0" smtClean="0">
                <a:solidFill>
                  <a:srgbClr val="4D4D4D"/>
                </a:solidFill>
              </a:rPr>
              <a:t>3</a:t>
            </a:r>
            <a:endParaRPr lang="en-GB" sz="1200" dirty="0">
              <a:solidFill>
                <a:srgbClr val="4D4D4D"/>
              </a:solidFill>
            </a:endParaRPr>
          </a:p>
        </p:txBody>
      </p:sp>
      <p:sp>
        <p:nvSpPr>
          <p:cNvPr id="38" name="TextBox 37"/>
          <p:cNvSpPr txBox="1"/>
          <p:nvPr/>
        </p:nvSpPr>
        <p:spPr>
          <a:xfrm>
            <a:off x="3354462" y="4865869"/>
            <a:ext cx="269625" cy="276999"/>
          </a:xfrm>
          <a:prstGeom prst="rect">
            <a:avLst/>
          </a:prstGeom>
          <a:noFill/>
        </p:spPr>
        <p:txBody>
          <a:bodyPr wrap="none" rtlCol="0" anchor="ctr" anchorCtr="0">
            <a:spAutoFit/>
          </a:bodyPr>
          <a:lstStyle/>
          <a:p>
            <a:pPr algn="ctr"/>
            <a:r>
              <a:rPr lang="en-GB" sz="1200" dirty="0" smtClean="0">
                <a:solidFill>
                  <a:srgbClr val="4D4D4D"/>
                </a:solidFill>
              </a:rPr>
              <a:t>6</a:t>
            </a:r>
            <a:endParaRPr lang="en-GB" sz="1200" dirty="0">
              <a:solidFill>
                <a:srgbClr val="4D4D4D"/>
              </a:solidFill>
            </a:endParaRPr>
          </a:p>
        </p:txBody>
      </p:sp>
      <p:sp>
        <p:nvSpPr>
          <p:cNvPr id="39" name="TextBox 38"/>
          <p:cNvSpPr txBox="1"/>
          <p:nvPr/>
        </p:nvSpPr>
        <p:spPr>
          <a:xfrm>
            <a:off x="4162964" y="4865869"/>
            <a:ext cx="269625" cy="276999"/>
          </a:xfrm>
          <a:prstGeom prst="rect">
            <a:avLst/>
          </a:prstGeom>
          <a:noFill/>
        </p:spPr>
        <p:txBody>
          <a:bodyPr wrap="none" rtlCol="0" anchor="ctr" anchorCtr="0">
            <a:spAutoFit/>
          </a:bodyPr>
          <a:lstStyle/>
          <a:p>
            <a:pPr algn="ctr"/>
            <a:r>
              <a:rPr lang="en-GB" sz="1200" dirty="0" smtClean="0">
                <a:solidFill>
                  <a:srgbClr val="4D4D4D"/>
                </a:solidFill>
              </a:rPr>
              <a:t>9</a:t>
            </a:r>
            <a:endParaRPr lang="en-GB" sz="1200" dirty="0">
              <a:solidFill>
                <a:srgbClr val="4D4D4D"/>
              </a:solidFill>
            </a:endParaRPr>
          </a:p>
        </p:txBody>
      </p:sp>
      <p:sp>
        <p:nvSpPr>
          <p:cNvPr id="40" name="TextBox 39"/>
          <p:cNvSpPr txBox="1"/>
          <p:nvPr/>
        </p:nvSpPr>
        <p:spPr>
          <a:xfrm>
            <a:off x="4925104" y="4865869"/>
            <a:ext cx="354584" cy="276999"/>
          </a:xfrm>
          <a:prstGeom prst="rect">
            <a:avLst/>
          </a:prstGeom>
          <a:noFill/>
        </p:spPr>
        <p:txBody>
          <a:bodyPr wrap="none" rtlCol="0" anchor="ctr" anchorCtr="0">
            <a:spAutoFit/>
          </a:bodyPr>
          <a:lstStyle/>
          <a:p>
            <a:pPr algn="ctr"/>
            <a:r>
              <a:rPr lang="en-GB" sz="1200" dirty="0" smtClean="0">
                <a:solidFill>
                  <a:srgbClr val="4D4D4D"/>
                </a:solidFill>
              </a:rPr>
              <a:t>12</a:t>
            </a:r>
            <a:endParaRPr lang="en-GB" sz="1200" dirty="0">
              <a:solidFill>
                <a:srgbClr val="4D4D4D"/>
              </a:solidFill>
            </a:endParaRPr>
          </a:p>
        </p:txBody>
      </p:sp>
      <p:sp>
        <p:nvSpPr>
          <p:cNvPr id="41" name="TextBox 40"/>
          <p:cNvSpPr txBox="1"/>
          <p:nvPr/>
        </p:nvSpPr>
        <p:spPr>
          <a:xfrm>
            <a:off x="5738960" y="4865869"/>
            <a:ext cx="354584" cy="276999"/>
          </a:xfrm>
          <a:prstGeom prst="rect">
            <a:avLst/>
          </a:prstGeom>
          <a:noFill/>
        </p:spPr>
        <p:txBody>
          <a:bodyPr wrap="none" rtlCol="0" anchor="ctr" anchorCtr="0">
            <a:spAutoFit/>
          </a:bodyPr>
          <a:lstStyle/>
          <a:p>
            <a:pPr algn="ctr"/>
            <a:r>
              <a:rPr lang="en-GB" sz="1200" dirty="0" smtClean="0">
                <a:solidFill>
                  <a:srgbClr val="4D4D4D"/>
                </a:solidFill>
              </a:rPr>
              <a:t>15</a:t>
            </a:r>
            <a:endParaRPr lang="en-GB" sz="1200" dirty="0">
              <a:solidFill>
                <a:srgbClr val="4D4D4D"/>
              </a:solidFill>
            </a:endParaRPr>
          </a:p>
        </p:txBody>
      </p:sp>
      <p:sp>
        <p:nvSpPr>
          <p:cNvPr id="42" name="TextBox 41"/>
          <p:cNvSpPr txBox="1"/>
          <p:nvPr/>
        </p:nvSpPr>
        <p:spPr>
          <a:xfrm>
            <a:off x="6562580" y="4865869"/>
            <a:ext cx="354584" cy="276999"/>
          </a:xfrm>
          <a:prstGeom prst="rect">
            <a:avLst/>
          </a:prstGeom>
          <a:noFill/>
        </p:spPr>
        <p:txBody>
          <a:bodyPr wrap="none" rtlCol="0" anchor="ctr" anchorCtr="0">
            <a:spAutoFit/>
          </a:bodyPr>
          <a:lstStyle/>
          <a:p>
            <a:pPr algn="ctr"/>
            <a:r>
              <a:rPr lang="en-GB" sz="1200" dirty="0" smtClean="0">
                <a:solidFill>
                  <a:srgbClr val="4D4D4D"/>
                </a:solidFill>
              </a:rPr>
              <a:t>18</a:t>
            </a:r>
            <a:endParaRPr lang="en-GB" sz="1200" dirty="0">
              <a:solidFill>
                <a:srgbClr val="4D4D4D"/>
              </a:solidFill>
            </a:endParaRPr>
          </a:p>
        </p:txBody>
      </p:sp>
      <p:sp>
        <p:nvSpPr>
          <p:cNvPr id="43" name="TextBox 42"/>
          <p:cNvSpPr txBox="1"/>
          <p:nvPr/>
        </p:nvSpPr>
        <p:spPr>
          <a:xfrm>
            <a:off x="7358905" y="4865869"/>
            <a:ext cx="354584" cy="276999"/>
          </a:xfrm>
          <a:prstGeom prst="rect">
            <a:avLst/>
          </a:prstGeom>
          <a:noFill/>
        </p:spPr>
        <p:txBody>
          <a:bodyPr wrap="none" rtlCol="0" anchor="ctr" anchorCtr="0">
            <a:spAutoFit/>
          </a:bodyPr>
          <a:lstStyle/>
          <a:p>
            <a:pPr algn="ctr"/>
            <a:r>
              <a:rPr lang="en-GB" sz="1200" dirty="0" smtClean="0">
                <a:solidFill>
                  <a:srgbClr val="4D4D4D"/>
                </a:solidFill>
              </a:rPr>
              <a:t>21</a:t>
            </a:r>
            <a:endParaRPr lang="en-GB" sz="1200" dirty="0">
              <a:solidFill>
                <a:srgbClr val="4D4D4D"/>
              </a:solidFill>
            </a:endParaRPr>
          </a:p>
        </p:txBody>
      </p:sp>
      <p:sp>
        <p:nvSpPr>
          <p:cNvPr id="44" name="TextBox 43"/>
          <p:cNvSpPr txBox="1"/>
          <p:nvPr/>
        </p:nvSpPr>
        <p:spPr>
          <a:xfrm>
            <a:off x="1651029" y="5419458"/>
            <a:ext cx="439544" cy="461665"/>
          </a:xfrm>
          <a:prstGeom prst="rect">
            <a:avLst/>
          </a:prstGeom>
          <a:noFill/>
        </p:spPr>
        <p:txBody>
          <a:bodyPr wrap="none" rtlCol="0">
            <a:spAutoFit/>
          </a:bodyPr>
          <a:lstStyle/>
          <a:p>
            <a:pPr algn="ctr"/>
            <a:r>
              <a:rPr lang="en-GB" sz="1200" dirty="0" smtClean="0">
                <a:solidFill>
                  <a:srgbClr val="4D4D4D"/>
                </a:solidFill>
              </a:rPr>
              <a:t>304</a:t>
            </a:r>
          </a:p>
          <a:p>
            <a:pPr algn="ctr"/>
            <a:r>
              <a:rPr lang="en-GB" sz="1200" dirty="0" smtClean="0">
                <a:solidFill>
                  <a:srgbClr val="4D4D4D"/>
                </a:solidFill>
              </a:rPr>
              <a:t>305</a:t>
            </a:r>
            <a:endParaRPr lang="en-GB" sz="1200" dirty="0">
              <a:solidFill>
                <a:srgbClr val="4D4D4D"/>
              </a:solidFill>
            </a:endParaRPr>
          </a:p>
        </p:txBody>
      </p:sp>
      <p:sp>
        <p:nvSpPr>
          <p:cNvPr id="45" name="TextBox 44"/>
          <p:cNvSpPr txBox="1"/>
          <p:nvPr/>
        </p:nvSpPr>
        <p:spPr>
          <a:xfrm>
            <a:off x="2466737" y="5419458"/>
            <a:ext cx="439543" cy="461665"/>
          </a:xfrm>
          <a:prstGeom prst="rect">
            <a:avLst/>
          </a:prstGeom>
          <a:noFill/>
        </p:spPr>
        <p:txBody>
          <a:bodyPr wrap="none" rtlCol="0">
            <a:spAutoFit/>
          </a:bodyPr>
          <a:lstStyle/>
          <a:p>
            <a:pPr algn="ctr"/>
            <a:r>
              <a:rPr lang="en-GB" sz="1200" dirty="0" smtClean="0">
                <a:solidFill>
                  <a:srgbClr val="4D4D4D"/>
                </a:solidFill>
              </a:rPr>
              <a:t>209</a:t>
            </a:r>
          </a:p>
          <a:p>
            <a:pPr algn="ctr"/>
            <a:r>
              <a:rPr lang="en-GB" sz="1200" dirty="0" smtClean="0">
                <a:solidFill>
                  <a:srgbClr val="4D4D4D"/>
                </a:solidFill>
              </a:rPr>
              <a:t>241</a:t>
            </a:r>
            <a:endParaRPr lang="en-GB" sz="1200" dirty="0">
              <a:solidFill>
                <a:srgbClr val="4D4D4D"/>
              </a:solidFill>
            </a:endParaRPr>
          </a:p>
        </p:txBody>
      </p:sp>
      <p:sp>
        <p:nvSpPr>
          <p:cNvPr id="46" name="TextBox 45"/>
          <p:cNvSpPr txBox="1"/>
          <p:nvPr/>
        </p:nvSpPr>
        <p:spPr>
          <a:xfrm>
            <a:off x="3268796" y="5419458"/>
            <a:ext cx="439543" cy="461665"/>
          </a:xfrm>
          <a:prstGeom prst="rect">
            <a:avLst/>
          </a:prstGeom>
          <a:noFill/>
        </p:spPr>
        <p:txBody>
          <a:bodyPr wrap="none" rtlCol="0">
            <a:spAutoFit/>
          </a:bodyPr>
          <a:lstStyle/>
          <a:p>
            <a:pPr algn="ctr"/>
            <a:r>
              <a:rPr lang="en-GB" sz="1200" dirty="0" smtClean="0">
                <a:solidFill>
                  <a:srgbClr val="4D4D4D"/>
                </a:solidFill>
              </a:rPr>
              <a:t>121</a:t>
            </a:r>
          </a:p>
          <a:p>
            <a:pPr algn="ctr"/>
            <a:r>
              <a:rPr lang="en-GB" sz="1200" dirty="0" smtClean="0">
                <a:solidFill>
                  <a:srgbClr val="4D4D4D"/>
                </a:solidFill>
              </a:rPr>
              <a:t>140</a:t>
            </a:r>
            <a:endParaRPr lang="en-GB" sz="1200" dirty="0">
              <a:solidFill>
                <a:srgbClr val="4D4D4D"/>
              </a:solidFill>
            </a:endParaRPr>
          </a:p>
        </p:txBody>
      </p:sp>
      <p:sp>
        <p:nvSpPr>
          <p:cNvPr id="47" name="TextBox 46"/>
          <p:cNvSpPr txBox="1"/>
          <p:nvPr/>
        </p:nvSpPr>
        <p:spPr>
          <a:xfrm>
            <a:off x="4106510" y="5419458"/>
            <a:ext cx="354584" cy="461665"/>
          </a:xfrm>
          <a:prstGeom prst="rect">
            <a:avLst/>
          </a:prstGeom>
          <a:noFill/>
        </p:spPr>
        <p:txBody>
          <a:bodyPr wrap="none" rtlCol="0">
            <a:spAutoFit/>
          </a:bodyPr>
          <a:lstStyle/>
          <a:p>
            <a:pPr algn="ctr"/>
            <a:r>
              <a:rPr lang="en-GB" sz="1200" dirty="0" smtClean="0">
                <a:solidFill>
                  <a:srgbClr val="4D4D4D"/>
                </a:solidFill>
              </a:rPr>
              <a:t>66</a:t>
            </a:r>
          </a:p>
          <a:p>
            <a:pPr algn="ctr"/>
            <a:r>
              <a:rPr lang="en-GB" sz="1200" dirty="0" smtClean="0">
                <a:solidFill>
                  <a:srgbClr val="4D4D4D"/>
                </a:solidFill>
              </a:rPr>
              <a:t>81</a:t>
            </a:r>
            <a:endParaRPr lang="en-GB" sz="1200" dirty="0">
              <a:solidFill>
                <a:srgbClr val="4D4D4D"/>
              </a:solidFill>
            </a:endParaRPr>
          </a:p>
        </p:txBody>
      </p:sp>
      <p:sp>
        <p:nvSpPr>
          <p:cNvPr id="48" name="TextBox 47"/>
          <p:cNvSpPr txBox="1"/>
          <p:nvPr/>
        </p:nvSpPr>
        <p:spPr>
          <a:xfrm>
            <a:off x="4937400" y="5419458"/>
            <a:ext cx="354584" cy="461665"/>
          </a:xfrm>
          <a:prstGeom prst="rect">
            <a:avLst/>
          </a:prstGeom>
          <a:noFill/>
        </p:spPr>
        <p:txBody>
          <a:bodyPr wrap="none" rtlCol="0">
            <a:spAutoFit/>
          </a:bodyPr>
          <a:lstStyle/>
          <a:p>
            <a:pPr algn="ctr"/>
            <a:r>
              <a:rPr lang="en-GB" sz="1200" dirty="0" smtClean="0">
                <a:solidFill>
                  <a:srgbClr val="4D4D4D"/>
                </a:solidFill>
              </a:rPr>
              <a:t>32</a:t>
            </a:r>
          </a:p>
          <a:p>
            <a:pPr algn="ctr"/>
            <a:r>
              <a:rPr lang="en-GB" sz="1200" dirty="0" smtClean="0">
                <a:solidFill>
                  <a:srgbClr val="4D4D4D"/>
                </a:solidFill>
              </a:rPr>
              <a:t>41</a:t>
            </a:r>
            <a:endParaRPr lang="en-GB" sz="1200" dirty="0">
              <a:solidFill>
                <a:srgbClr val="4D4D4D"/>
              </a:solidFill>
            </a:endParaRPr>
          </a:p>
        </p:txBody>
      </p:sp>
      <p:sp>
        <p:nvSpPr>
          <p:cNvPr id="49" name="TextBox 48"/>
          <p:cNvSpPr txBox="1"/>
          <p:nvPr/>
        </p:nvSpPr>
        <p:spPr>
          <a:xfrm>
            <a:off x="5754642" y="5419458"/>
            <a:ext cx="354584" cy="461665"/>
          </a:xfrm>
          <a:prstGeom prst="rect">
            <a:avLst/>
          </a:prstGeom>
          <a:noFill/>
        </p:spPr>
        <p:txBody>
          <a:bodyPr wrap="none" rtlCol="0">
            <a:spAutoFit/>
          </a:bodyPr>
          <a:lstStyle/>
          <a:p>
            <a:pPr algn="ctr"/>
            <a:r>
              <a:rPr lang="en-GB" sz="1200" dirty="0" smtClean="0">
                <a:solidFill>
                  <a:srgbClr val="4D4D4D"/>
                </a:solidFill>
              </a:rPr>
              <a:t>15</a:t>
            </a:r>
          </a:p>
          <a:p>
            <a:pPr algn="ctr"/>
            <a:r>
              <a:rPr lang="en-GB" sz="1200" dirty="0" smtClean="0">
                <a:solidFill>
                  <a:srgbClr val="4D4D4D"/>
                </a:solidFill>
              </a:rPr>
              <a:t>13</a:t>
            </a:r>
            <a:endParaRPr lang="en-GB" sz="1200" dirty="0">
              <a:solidFill>
                <a:srgbClr val="4D4D4D"/>
              </a:solidFill>
            </a:endParaRPr>
          </a:p>
        </p:txBody>
      </p:sp>
      <p:sp>
        <p:nvSpPr>
          <p:cNvPr id="50" name="TextBox 49"/>
          <p:cNvSpPr txBox="1"/>
          <p:nvPr/>
        </p:nvSpPr>
        <p:spPr>
          <a:xfrm>
            <a:off x="6628011" y="5419458"/>
            <a:ext cx="269626" cy="461665"/>
          </a:xfrm>
          <a:prstGeom prst="rect">
            <a:avLst/>
          </a:prstGeom>
          <a:noFill/>
        </p:spPr>
        <p:txBody>
          <a:bodyPr wrap="none" rtlCol="0">
            <a:spAutoFit/>
          </a:bodyPr>
          <a:lstStyle/>
          <a:p>
            <a:pPr algn="ctr"/>
            <a:r>
              <a:rPr lang="en-GB" sz="1200" dirty="0" smtClean="0">
                <a:solidFill>
                  <a:srgbClr val="4D4D4D"/>
                </a:solidFill>
              </a:rPr>
              <a:t>3</a:t>
            </a:r>
          </a:p>
          <a:p>
            <a:pPr algn="ctr"/>
            <a:r>
              <a:rPr lang="en-GB" sz="1200" dirty="0">
                <a:solidFill>
                  <a:srgbClr val="4D4D4D"/>
                </a:solidFill>
              </a:rPr>
              <a:t>1</a:t>
            </a:r>
          </a:p>
        </p:txBody>
      </p:sp>
      <p:sp>
        <p:nvSpPr>
          <p:cNvPr id="51" name="TextBox 50"/>
          <p:cNvSpPr txBox="1"/>
          <p:nvPr/>
        </p:nvSpPr>
        <p:spPr>
          <a:xfrm>
            <a:off x="7405844" y="5419458"/>
            <a:ext cx="269626" cy="461665"/>
          </a:xfrm>
          <a:prstGeom prst="rect">
            <a:avLst/>
          </a:prstGeom>
          <a:noFill/>
        </p:spPr>
        <p:txBody>
          <a:bodyPr wrap="none" rtlCol="0">
            <a:spAutoFit/>
          </a:bodyPr>
          <a:lstStyle/>
          <a:p>
            <a:pPr algn="ctr"/>
            <a:r>
              <a:rPr lang="en-GB" sz="1200" dirty="0" smtClean="0">
                <a:solidFill>
                  <a:srgbClr val="4D4D4D"/>
                </a:solidFill>
              </a:rPr>
              <a:t>1</a:t>
            </a:r>
          </a:p>
          <a:p>
            <a:pPr algn="ctr"/>
            <a:r>
              <a:rPr lang="en-GB" sz="1200" dirty="0">
                <a:solidFill>
                  <a:srgbClr val="4D4D4D"/>
                </a:solidFill>
              </a:rPr>
              <a:t>1</a:t>
            </a:r>
          </a:p>
        </p:txBody>
      </p:sp>
      <p:sp>
        <p:nvSpPr>
          <p:cNvPr id="52" name="TextBox 51"/>
          <p:cNvSpPr txBox="1"/>
          <p:nvPr/>
        </p:nvSpPr>
        <p:spPr>
          <a:xfrm>
            <a:off x="458075" y="5234792"/>
            <a:ext cx="1192954" cy="646331"/>
          </a:xfrm>
          <a:prstGeom prst="rect">
            <a:avLst/>
          </a:prstGeom>
          <a:noFill/>
        </p:spPr>
        <p:txBody>
          <a:bodyPr wrap="none" rtlCol="0">
            <a:spAutoFit/>
          </a:bodyPr>
          <a:lstStyle/>
          <a:p>
            <a:pPr algn="r"/>
            <a:r>
              <a:rPr lang="en-GB" sz="1200" dirty="0" smtClean="0">
                <a:solidFill>
                  <a:srgbClr val="4D4D4D"/>
                </a:solidFill>
              </a:rPr>
              <a:t>Patients at risk</a:t>
            </a:r>
          </a:p>
          <a:p>
            <a:pPr algn="r"/>
            <a:r>
              <a:rPr lang="en-GB" sz="1200" dirty="0" err="1" smtClean="0">
                <a:solidFill>
                  <a:srgbClr val="4D4D4D"/>
                </a:solidFill>
              </a:rPr>
              <a:t>Rilotumumab</a:t>
            </a:r>
            <a:endParaRPr lang="en-GB" sz="1200" dirty="0" smtClean="0">
              <a:solidFill>
                <a:srgbClr val="4D4D4D"/>
              </a:solidFill>
            </a:endParaRPr>
          </a:p>
          <a:p>
            <a:pPr algn="r"/>
            <a:r>
              <a:rPr lang="en-GB" sz="1200" dirty="0" smtClean="0">
                <a:solidFill>
                  <a:srgbClr val="4D4D4D"/>
                </a:solidFill>
              </a:rPr>
              <a:t>Placebo</a:t>
            </a:r>
            <a:endParaRPr lang="en-GB" sz="1200" dirty="0">
              <a:solidFill>
                <a:srgbClr val="4D4D4D"/>
              </a:solidFill>
            </a:endParaRPr>
          </a:p>
        </p:txBody>
      </p:sp>
      <p:graphicFrame>
        <p:nvGraphicFramePr>
          <p:cNvPr id="53" name="Table 52"/>
          <p:cNvGraphicFramePr>
            <a:graphicFrameLocks noGrp="1"/>
          </p:cNvGraphicFramePr>
          <p:nvPr>
            <p:extLst>
              <p:ext uri="{D42A27DB-BD31-4B8C-83A1-F6EECF244321}">
                <p14:modId xmlns:p14="http://schemas.microsoft.com/office/powerpoint/2010/main" xmlns="" val="3314165775"/>
              </p:ext>
            </p:extLst>
          </p:nvPr>
        </p:nvGraphicFramePr>
        <p:xfrm>
          <a:off x="4478763" y="2526439"/>
          <a:ext cx="4284237" cy="883920"/>
        </p:xfrm>
        <a:graphic>
          <a:graphicData uri="http://schemas.openxmlformats.org/drawingml/2006/table">
            <a:tbl>
              <a:tblPr firstRow="1" bandRow="1">
                <a:tableStyleId>{69012ECD-51FC-41F1-AA8D-1B2483CD663E}</a:tableStyleId>
              </a:tblPr>
              <a:tblGrid>
                <a:gridCol w="974655"/>
                <a:gridCol w="1009935"/>
                <a:gridCol w="873456"/>
                <a:gridCol w="1426191"/>
              </a:tblGrid>
              <a:tr h="0">
                <a:tc>
                  <a:txBody>
                    <a:bodyPr/>
                    <a:lstStyle/>
                    <a:p>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Censored</a:t>
                      </a:r>
                      <a:br>
                        <a:rPr lang="en-GB" sz="1000" dirty="0" smtClean="0">
                          <a:solidFill>
                            <a:schemeClr val="tx1"/>
                          </a:solidFill>
                        </a:rPr>
                      </a:br>
                      <a:r>
                        <a:rPr lang="en-GB" sz="1000" dirty="0" err="1" smtClean="0">
                          <a:solidFill>
                            <a:schemeClr val="tx1"/>
                          </a:solidFill>
                        </a:rPr>
                        <a:t>nN</a:t>
                      </a:r>
                      <a:r>
                        <a:rPr lang="en-GB" sz="1000" dirty="0" smtClean="0">
                          <a:solidFill>
                            <a:schemeClr val="tx1"/>
                          </a:solidFill>
                        </a:rPr>
                        <a:t> (%)</a:t>
                      </a:r>
                      <a:endParaRPr lang="en-GB" sz="1000" dirty="0">
                        <a:solidFill>
                          <a:schemeClr val="tx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Events</a:t>
                      </a:r>
                      <a:br>
                        <a:rPr lang="en-GB" sz="1000" dirty="0" smtClean="0">
                          <a:solidFill>
                            <a:schemeClr val="tx1"/>
                          </a:solidFill>
                        </a:rPr>
                      </a:br>
                      <a:r>
                        <a:rPr lang="en-GB" sz="1000" dirty="0" smtClean="0">
                          <a:solidFill>
                            <a:schemeClr val="tx1"/>
                          </a:solidFill>
                        </a:rPr>
                        <a:t>n (%)</a:t>
                      </a:r>
                      <a:endParaRPr lang="en-GB" sz="1000" dirty="0">
                        <a:solidFill>
                          <a:schemeClr val="tx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Median OS months (95%CI)</a:t>
                      </a:r>
                      <a:endParaRPr lang="en-GB" sz="100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err="1" smtClean="0"/>
                        <a:t>Rilotumumab</a:t>
                      </a:r>
                      <a:endParaRPr lang="en-GB" sz="1000" dirty="0" smtClean="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00" dirty="0" smtClean="0">
                          <a:solidFill>
                            <a:schemeClr val="tx1"/>
                          </a:solidFill>
                        </a:rPr>
                        <a:t>176/304 (57.9)</a:t>
                      </a:r>
                      <a:endParaRPr lang="en-GB" sz="1000" dirty="0">
                        <a:solidFill>
                          <a:schemeClr val="tx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00" dirty="0" smtClean="0">
                          <a:solidFill>
                            <a:schemeClr val="tx1"/>
                          </a:solidFill>
                        </a:rPr>
                        <a:t>128 (42.1)</a:t>
                      </a:r>
                      <a:endParaRPr lang="en-GB" sz="1000" dirty="0">
                        <a:solidFill>
                          <a:schemeClr val="tx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00" dirty="0" smtClean="0">
                          <a:solidFill>
                            <a:schemeClr val="tx1"/>
                          </a:solidFill>
                        </a:rPr>
                        <a:t>9.6 (7.9, 11.4)</a:t>
                      </a:r>
                      <a:endParaRPr lang="en-GB" sz="100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r>
                        <a:rPr lang="en-GB" sz="1000" dirty="0" smtClean="0"/>
                        <a:t>Placebo</a:t>
                      </a:r>
                      <a:endParaRPr lang="en-GB" sz="1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00" dirty="0" smtClean="0">
                          <a:solidFill>
                            <a:schemeClr val="tx1"/>
                          </a:solidFill>
                        </a:rPr>
                        <a:t>198/305 (64.9)</a:t>
                      </a:r>
                      <a:endParaRPr lang="en-GB" sz="1000" dirty="0">
                        <a:solidFill>
                          <a:schemeClr val="tx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00" dirty="0" smtClean="0">
                          <a:solidFill>
                            <a:schemeClr val="tx1"/>
                          </a:solidFill>
                        </a:rPr>
                        <a:t>107 (35.1)</a:t>
                      </a:r>
                      <a:endParaRPr lang="en-GB" sz="1000" dirty="0">
                        <a:solidFill>
                          <a:schemeClr val="tx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00" dirty="0" smtClean="0">
                          <a:solidFill>
                            <a:schemeClr val="tx1"/>
                          </a:solidFill>
                        </a:rPr>
                        <a:t>11.5 (9.7, 13.1)</a:t>
                      </a:r>
                      <a:endParaRPr lang="en-GB" sz="100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cxnSp>
        <p:nvCxnSpPr>
          <p:cNvPr id="54" name="Straight Connector 53"/>
          <p:cNvCxnSpPr/>
          <p:nvPr/>
        </p:nvCxnSpPr>
        <p:spPr>
          <a:xfrm>
            <a:off x="4208122" y="3046511"/>
            <a:ext cx="261784"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55" name="TextBox 54"/>
          <p:cNvSpPr txBox="1"/>
          <p:nvPr/>
        </p:nvSpPr>
        <p:spPr>
          <a:xfrm>
            <a:off x="5466791" y="3382531"/>
            <a:ext cx="3143809" cy="246221"/>
          </a:xfrm>
          <a:prstGeom prst="rect">
            <a:avLst/>
          </a:prstGeom>
          <a:noFill/>
        </p:spPr>
        <p:txBody>
          <a:bodyPr wrap="none" rtlCol="0">
            <a:spAutoFit/>
          </a:bodyPr>
          <a:lstStyle/>
          <a:p>
            <a:r>
              <a:rPr lang="en-GB" sz="1000" dirty="0" err="1" smtClean="0">
                <a:solidFill>
                  <a:srgbClr val="4D4D4D"/>
                </a:solidFill>
              </a:rPr>
              <a:t>Unstratified</a:t>
            </a:r>
            <a:r>
              <a:rPr lang="en-GB" sz="1000" dirty="0" smtClean="0">
                <a:solidFill>
                  <a:srgbClr val="4D4D4D"/>
                </a:solidFill>
              </a:rPr>
              <a:t> HR (95%CI) 1.36 (1.05, 1.75); </a:t>
            </a:r>
            <a:r>
              <a:rPr lang="en-GB" sz="1000" dirty="0">
                <a:solidFill>
                  <a:srgbClr val="4D4D4D"/>
                </a:solidFill>
              </a:rPr>
              <a:t>p</a:t>
            </a:r>
            <a:r>
              <a:rPr lang="en-GB" sz="1000" dirty="0" smtClean="0">
                <a:solidFill>
                  <a:srgbClr val="4D4D4D"/>
                </a:solidFill>
              </a:rPr>
              <a:t>=0.021</a:t>
            </a:r>
            <a:endParaRPr lang="en-GB" sz="1000" dirty="0">
              <a:solidFill>
                <a:srgbClr val="4D4D4D"/>
              </a:solidFill>
            </a:endParaRPr>
          </a:p>
        </p:txBody>
      </p:sp>
      <p:cxnSp>
        <p:nvCxnSpPr>
          <p:cNvPr id="56" name="Straight Connector 55"/>
          <p:cNvCxnSpPr/>
          <p:nvPr/>
        </p:nvCxnSpPr>
        <p:spPr>
          <a:xfrm rot="5400000">
            <a:off x="2115745" y="3298733"/>
            <a:ext cx="144000" cy="0"/>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grpSp>
        <p:nvGrpSpPr>
          <p:cNvPr id="57" name="Group 56"/>
          <p:cNvGrpSpPr/>
          <p:nvPr/>
        </p:nvGrpSpPr>
        <p:grpSpPr>
          <a:xfrm>
            <a:off x="1877625" y="3217930"/>
            <a:ext cx="5884690" cy="1095589"/>
            <a:chOff x="1635226" y="3092045"/>
            <a:chExt cx="5884690" cy="1095589"/>
          </a:xfrm>
        </p:grpSpPr>
        <p:grpSp>
          <p:nvGrpSpPr>
            <p:cNvPr id="58" name="Group 57"/>
            <p:cNvGrpSpPr/>
            <p:nvPr/>
          </p:nvGrpSpPr>
          <p:grpSpPr>
            <a:xfrm>
              <a:off x="1635226" y="3183009"/>
              <a:ext cx="5884690" cy="1004625"/>
              <a:chOff x="1635226" y="3183009"/>
              <a:chExt cx="5884690" cy="1004625"/>
            </a:xfrm>
          </p:grpSpPr>
          <p:sp>
            <p:nvSpPr>
              <p:cNvPr id="107" name="Freeform 2"/>
              <p:cNvSpPr>
                <a:spLocks/>
              </p:cNvSpPr>
              <p:nvPr/>
            </p:nvSpPr>
            <p:spPr bwMode="auto">
              <a:xfrm>
                <a:off x="1635226" y="3183009"/>
                <a:ext cx="5884690" cy="931623"/>
              </a:xfrm>
              <a:custGeom>
                <a:avLst/>
                <a:gdLst>
                  <a:gd name="T0" fmla="*/ 350 w 462"/>
                  <a:gd name="T1" fmla="*/ 75 h 75"/>
                  <a:gd name="T2" fmla="*/ 347 w 462"/>
                  <a:gd name="T3" fmla="*/ 72 h 75"/>
                  <a:gd name="T4" fmla="*/ 337 w 462"/>
                  <a:gd name="T5" fmla="*/ 71 h 75"/>
                  <a:gd name="T6" fmla="*/ 330 w 462"/>
                  <a:gd name="T7" fmla="*/ 68 h 75"/>
                  <a:gd name="T8" fmla="*/ 295 w 462"/>
                  <a:gd name="T9" fmla="*/ 66 h 75"/>
                  <a:gd name="T10" fmla="*/ 287 w 462"/>
                  <a:gd name="T11" fmla="*/ 63 h 75"/>
                  <a:gd name="T12" fmla="*/ 278 w 462"/>
                  <a:gd name="T13" fmla="*/ 61 h 75"/>
                  <a:gd name="T14" fmla="*/ 265 w 462"/>
                  <a:gd name="T15" fmla="*/ 59 h 75"/>
                  <a:gd name="T16" fmla="*/ 251 w 462"/>
                  <a:gd name="T17" fmla="*/ 57 h 75"/>
                  <a:gd name="T18" fmla="*/ 243 w 462"/>
                  <a:gd name="T19" fmla="*/ 53 h 75"/>
                  <a:gd name="T20" fmla="*/ 238 w 462"/>
                  <a:gd name="T21" fmla="*/ 52 h 75"/>
                  <a:gd name="T22" fmla="*/ 226 w 462"/>
                  <a:gd name="T23" fmla="*/ 49 h 75"/>
                  <a:gd name="T24" fmla="*/ 221 w 462"/>
                  <a:gd name="T25" fmla="*/ 47 h 75"/>
                  <a:gd name="T26" fmla="*/ 208 w 462"/>
                  <a:gd name="T27" fmla="*/ 45 h 75"/>
                  <a:gd name="T28" fmla="*/ 200 w 462"/>
                  <a:gd name="T29" fmla="*/ 43 h 75"/>
                  <a:gd name="T30" fmla="*/ 174 w 462"/>
                  <a:gd name="T31" fmla="*/ 41 h 75"/>
                  <a:gd name="T32" fmla="*/ 169 w 462"/>
                  <a:gd name="T33" fmla="*/ 38 h 75"/>
                  <a:gd name="T34" fmla="*/ 163 w 462"/>
                  <a:gd name="T35" fmla="*/ 36 h 75"/>
                  <a:gd name="T36" fmla="*/ 154 w 462"/>
                  <a:gd name="T37" fmla="*/ 34 h 75"/>
                  <a:gd name="T38" fmla="*/ 144 w 462"/>
                  <a:gd name="T39" fmla="*/ 32 h 75"/>
                  <a:gd name="T40" fmla="*/ 139 w 462"/>
                  <a:gd name="T41" fmla="*/ 30 h 75"/>
                  <a:gd name="T42" fmla="*/ 131 w 462"/>
                  <a:gd name="T43" fmla="*/ 28 h 75"/>
                  <a:gd name="T44" fmla="*/ 123 w 462"/>
                  <a:gd name="T45" fmla="*/ 25 h 75"/>
                  <a:gd name="T46" fmla="*/ 110 w 462"/>
                  <a:gd name="T47" fmla="*/ 25 h 75"/>
                  <a:gd name="T48" fmla="*/ 97 w 462"/>
                  <a:gd name="T49" fmla="*/ 23 h 75"/>
                  <a:gd name="T50" fmla="*/ 83 w 462"/>
                  <a:gd name="T51" fmla="*/ 21 h 75"/>
                  <a:gd name="T52" fmla="*/ 75 w 462"/>
                  <a:gd name="T53" fmla="*/ 19 h 75"/>
                  <a:gd name="T54" fmla="*/ 64 w 462"/>
                  <a:gd name="T55" fmla="*/ 17 h 75"/>
                  <a:gd name="T56" fmla="*/ 57 w 462"/>
                  <a:gd name="T57" fmla="*/ 14 h 75"/>
                  <a:gd name="T58" fmla="*/ 50 w 462"/>
                  <a:gd name="T59" fmla="*/ 12 h 75"/>
                  <a:gd name="T60" fmla="*/ 38 w 462"/>
                  <a:gd name="T61" fmla="*/ 8 h 75"/>
                  <a:gd name="T62" fmla="*/ 33 w 462"/>
                  <a:gd name="T63" fmla="*/ 6 h 75"/>
                  <a:gd name="T64" fmla="*/ 30 w 462"/>
                  <a:gd name="T65" fmla="*/ 4 h 75"/>
                  <a:gd name="T66" fmla="*/ 25 w 462"/>
                  <a:gd name="T67" fmla="*/ 2 h 75"/>
                  <a:gd name="T68" fmla="*/ 15 w 462"/>
                  <a:gd name="T69" fmla="*/ 0 h 75"/>
                  <a:gd name="T70" fmla="*/ 0 w 462"/>
                  <a:gd name="T7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2" h="75">
                    <a:moveTo>
                      <a:pt x="462" y="75"/>
                    </a:moveTo>
                    <a:lnTo>
                      <a:pt x="350" y="75"/>
                    </a:lnTo>
                    <a:lnTo>
                      <a:pt x="350" y="72"/>
                    </a:lnTo>
                    <a:lnTo>
                      <a:pt x="347" y="72"/>
                    </a:lnTo>
                    <a:lnTo>
                      <a:pt x="347" y="71"/>
                    </a:lnTo>
                    <a:lnTo>
                      <a:pt x="337" y="71"/>
                    </a:lnTo>
                    <a:lnTo>
                      <a:pt x="337" y="68"/>
                    </a:lnTo>
                    <a:lnTo>
                      <a:pt x="330" y="68"/>
                    </a:lnTo>
                    <a:lnTo>
                      <a:pt x="330" y="66"/>
                    </a:lnTo>
                    <a:lnTo>
                      <a:pt x="295" y="66"/>
                    </a:lnTo>
                    <a:lnTo>
                      <a:pt x="295" y="63"/>
                    </a:lnTo>
                    <a:lnTo>
                      <a:pt x="287" y="63"/>
                    </a:lnTo>
                    <a:lnTo>
                      <a:pt x="287" y="61"/>
                    </a:lnTo>
                    <a:lnTo>
                      <a:pt x="278" y="61"/>
                    </a:lnTo>
                    <a:lnTo>
                      <a:pt x="278" y="59"/>
                    </a:lnTo>
                    <a:lnTo>
                      <a:pt x="265" y="59"/>
                    </a:lnTo>
                    <a:lnTo>
                      <a:pt x="265" y="57"/>
                    </a:lnTo>
                    <a:lnTo>
                      <a:pt x="251" y="57"/>
                    </a:lnTo>
                    <a:lnTo>
                      <a:pt x="251" y="53"/>
                    </a:lnTo>
                    <a:lnTo>
                      <a:pt x="243" y="53"/>
                    </a:lnTo>
                    <a:lnTo>
                      <a:pt x="243" y="52"/>
                    </a:lnTo>
                    <a:lnTo>
                      <a:pt x="238" y="52"/>
                    </a:lnTo>
                    <a:lnTo>
                      <a:pt x="238" y="49"/>
                    </a:lnTo>
                    <a:lnTo>
                      <a:pt x="226" y="49"/>
                    </a:lnTo>
                    <a:lnTo>
                      <a:pt x="221" y="49"/>
                    </a:lnTo>
                    <a:lnTo>
                      <a:pt x="221" y="47"/>
                    </a:lnTo>
                    <a:lnTo>
                      <a:pt x="208" y="47"/>
                    </a:lnTo>
                    <a:lnTo>
                      <a:pt x="208" y="45"/>
                    </a:lnTo>
                    <a:lnTo>
                      <a:pt x="200" y="45"/>
                    </a:lnTo>
                    <a:lnTo>
                      <a:pt x="200" y="43"/>
                    </a:lnTo>
                    <a:lnTo>
                      <a:pt x="174" y="43"/>
                    </a:lnTo>
                    <a:lnTo>
                      <a:pt x="174" y="41"/>
                    </a:lnTo>
                    <a:lnTo>
                      <a:pt x="169" y="41"/>
                    </a:lnTo>
                    <a:lnTo>
                      <a:pt x="169" y="38"/>
                    </a:lnTo>
                    <a:lnTo>
                      <a:pt x="163" y="38"/>
                    </a:lnTo>
                    <a:lnTo>
                      <a:pt x="163" y="36"/>
                    </a:lnTo>
                    <a:lnTo>
                      <a:pt x="154" y="36"/>
                    </a:lnTo>
                    <a:lnTo>
                      <a:pt x="154" y="34"/>
                    </a:lnTo>
                    <a:lnTo>
                      <a:pt x="144" y="34"/>
                    </a:lnTo>
                    <a:lnTo>
                      <a:pt x="144" y="32"/>
                    </a:lnTo>
                    <a:lnTo>
                      <a:pt x="139" y="32"/>
                    </a:lnTo>
                    <a:lnTo>
                      <a:pt x="139" y="30"/>
                    </a:lnTo>
                    <a:lnTo>
                      <a:pt x="131" y="30"/>
                    </a:lnTo>
                    <a:lnTo>
                      <a:pt x="131" y="28"/>
                    </a:lnTo>
                    <a:lnTo>
                      <a:pt x="123" y="28"/>
                    </a:lnTo>
                    <a:lnTo>
                      <a:pt x="123" y="25"/>
                    </a:lnTo>
                    <a:lnTo>
                      <a:pt x="115" y="25"/>
                    </a:lnTo>
                    <a:lnTo>
                      <a:pt x="110" y="25"/>
                    </a:lnTo>
                    <a:lnTo>
                      <a:pt x="110" y="23"/>
                    </a:lnTo>
                    <a:lnTo>
                      <a:pt x="97" y="23"/>
                    </a:lnTo>
                    <a:lnTo>
                      <a:pt x="97" y="21"/>
                    </a:lnTo>
                    <a:lnTo>
                      <a:pt x="83" y="21"/>
                    </a:lnTo>
                    <a:lnTo>
                      <a:pt x="83" y="19"/>
                    </a:lnTo>
                    <a:lnTo>
                      <a:pt x="75" y="19"/>
                    </a:lnTo>
                    <a:lnTo>
                      <a:pt x="75" y="17"/>
                    </a:lnTo>
                    <a:lnTo>
                      <a:pt x="64" y="17"/>
                    </a:lnTo>
                    <a:lnTo>
                      <a:pt x="64" y="14"/>
                    </a:lnTo>
                    <a:lnTo>
                      <a:pt x="57" y="14"/>
                    </a:lnTo>
                    <a:lnTo>
                      <a:pt x="57" y="12"/>
                    </a:lnTo>
                    <a:lnTo>
                      <a:pt x="50" y="12"/>
                    </a:lnTo>
                    <a:lnTo>
                      <a:pt x="50" y="8"/>
                    </a:lnTo>
                    <a:lnTo>
                      <a:pt x="38" y="8"/>
                    </a:lnTo>
                    <a:lnTo>
                      <a:pt x="38" y="6"/>
                    </a:lnTo>
                    <a:lnTo>
                      <a:pt x="33" y="6"/>
                    </a:lnTo>
                    <a:lnTo>
                      <a:pt x="33" y="4"/>
                    </a:lnTo>
                    <a:lnTo>
                      <a:pt x="30" y="4"/>
                    </a:lnTo>
                    <a:lnTo>
                      <a:pt x="25" y="4"/>
                    </a:lnTo>
                    <a:lnTo>
                      <a:pt x="25" y="2"/>
                    </a:lnTo>
                    <a:lnTo>
                      <a:pt x="15" y="2"/>
                    </a:lnTo>
                    <a:lnTo>
                      <a:pt x="15" y="0"/>
                    </a:lnTo>
                    <a:lnTo>
                      <a:pt x="7"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08" name="Straight Connector 107"/>
              <p:cNvCxnSpPr/>
              <p:nvPr/>
            </p:nvCxnSpPr>
            <p:spPr>
              <a:xfrm rot="5400000">
                <a:off x="7447916" y="4115634"/>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9" name="Straight Connector 108"/>
              <p:cNvCxnSpPr/>
              <p:nvPr/>
            </p:nvCxnSpPr>
            <p:spPr>
              <a:xfrm rot="5400000">
                <a:off x="6503864" y="4114800"/>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0" name="Straight Connector 109"/>
              <p:cNvCxnSpPr/>
              <p:nvPr/>
            </p:nvCxnSpPr>
            <p:spPr>
              <a:xfrm rot="5400000">
                <a:off x="6415698" y="4114800"/>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1" name="Straight Connector 110"/>
              <p:cNvCxnSpPr/>
              <p:nvPr/>
            </p:nvCxnSpPr>
            <p:spPr>
              <a:xfrm rot="5400000">
                <a:off x="6354222" y="4114632"/>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2" name="Straight Connector 111"/>
              <p:cNvCxnSpPr/>
              <p:nvPr/>
            </p:nvCxnSpPr>
            <p:spPr>
              <a:xfrm rot="5400000">
                <a:off x="6266056" y="4114632"/>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3" name="Straight Connector 112"/>
              <p:cNvCxnSpPr/>
              <p:nvPr/>
            </p:nvCxnSpPr>
            <p:spPr>
              <a:xfrm rot="5400000">
                <a:off x="6201822" y="4114800"/>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grpSp>
        <p:grpSp>
          <p:nvGrpSpPr>
            <p:cNvPr id="59" name="Group 58"/>
            <p:cNvGrpSpPr/>
            <p:nvPr/>
          </p:nvGrpSpPr>
          <p:grpSpPr>
            <a:xfrm>
              <a:off x="1718900" y="3092045"/>
              <a:ext cx="4283324" cy="1036379"/>
              <a:chOff x="1718900" y="3092045"/>
              <a:chExt cx="4283324" cy="1036379"/>
            </a:xfrm>
          </p:grpSpPr>
          <p:cxnSp>
            <p:nvCxnSpPr>
              <p:cNvPr id="60" name="Straight Connector 59"/>
              <p:cNvCxnSpPr/>
              <p:nvPr/>
            </p:nvCxnSpPr>
            <p:spPr>
              <a:xfrm rot="5400000">
                <a:off x="5551536" y="3989781"/>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 name="Straight Connector 60"/>
              <p:cNvCxnSpPr/>
              <p:nvPr/>
            </p:nvCxnSpPr>
            <p:spPr>
              <a:xfrm rot="5400000">
                <a:off x="5930224" y="4056256"/>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 name="Straight Connector 61"/>
              <p:cNvCxnSpPr/>
              <p:nvPr/>
            </p:nvCxnSpPr>
            <p:spPr>
              <a:xfrm rot="5400000">
                <a:off x="5865990" y="4056424"/>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 name="Straight Connector 62"/>
              <p:cNvCxnSpPr/>
              <p:nvPr/>
            </p:nvCxnSpPr>
            <p:spPr>
              <a:xfrm rot="5400000">
                <a:off x="5519822" y="3998057"/>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 name="Straight Connector 63"/>
              <p:cNvCxnSpPr/>
              <p:nvPr/>
            </p:nvCxnSpPr>
            <p:spPr>
              <a:xfrm rot="5400000">
                <a:off x="5455588" y="3998225"/>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 name="Straight Connector 64"/>
              <p:cNvCxnSpPr/>
              <p:nvPr/>
            </p:nvCxnSpPr>
            <p:spPr>
              <a:xfrm rot="5400000">
                <a:off x="5233547" y="3951979"/>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 name="Straight Connector 65"/>
              <p:cNvCxnSpPr/>
              <p:nvPr/>
            </p:nvCxnSpPr>
            <p:spPr>
              <a:xfrm rot="5400000">
                <a:off x="5169313" y="3952147"/>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 name="Straight Connector 66"/>
              <p:cNvCxnSpPr/>
              <p:nvPr/>
            </p:nvCxnSpPr>
            <p:spPr>
              <a:xfrm rot="5400000">
                <a:off x="4935275" y="3897673"/>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 name="Straight Connector 67"/>
              <p:cNvCxnSpPr/>
              <p:nvPr/>
            </p:nvCxnSpPr>
            <p:spPr>
              <a:xfrm rot="5400000">
                <a:off x="4871041" y="3897841"/>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 name="Straight Connector 68"/>
              <p:cNvCxnSpPr/>
              <p:nvPr/>
            </p:nvCxnSpPr>
            <p:spPr>
              <a:xfrm rot="5400000">
                <a:off x="4700273" y="3843367"/>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 name="Straight Connector 69"/>
              <p:cNvCxnSpPr/>
              <p:nvPr/>
            </p:nvCxnSpPr>
            <p:spPr>
              <a:xfrm rot="5400000">
                <a:off x="4636039" y="3843535"/>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1" name="Straight Connector 70"/>
              <p:cNvCxnSpPr/>
              <p:nvPr/>
            </p:nvCxnSpPr>
            <p:spPr>
              <a:xfrm rot="5400000">
                <a:off x="4465271" y="3789061"/>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2" name="Straight Connector 71"/>
              <p:cNvCxnSpPr/>
              <p:nvPr/>
            </p:nvCxnSpPr>
            <p:spPr>
              <a:xfrm rot="5400000">
                <a:off x="4401037" y="3789229"/>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 name="Straight Connector 72"/>
              <p:cNvCxnSpPr/>
              <p:nvPr/>
            </p:nvCxnSpPr>
            <p:spPr>
              <a:xfrm rot="5400000">
                <a:off x="3983377" y="3714387"/>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 name="Straight Connector 73"/>
              <p:cNvCxnSpPr/>
              <p:nvPr/>
            </p:nvCxnSpPr>
            <p:spPr>
              <a:xfrm rot="5400000">
                <a:off x="3919143" y="3714555"/>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 name="Straight Connector 74"/>
              <p:cNvCxnSpPr/>
              <p:nvPr/>
            </p:nvCxnSpPr>
            <p:spPr>
              <a:xfrm rot="5400000">
                <a:off x="3848565" y="3699535"/>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 name="Straight Connector 75"/>
              <p:cNvCxnSpPr/>
              <p:nvPr/>
            </p:nvCxnSpPr>
            <p:spPr>
              <a:xfrm rot="5400000">
                <a:off x="3784331" y="3699703"/>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7" name="Straight Connector 76"/>
              <p:cNvCxnSpPr/>
              <p:nvPr/>
            </p:nvCxnSpPr>
            <p:spPr>
              <a:xfrm rot="5400000">
                <a:off x="3709504" y="3654008"/>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8" name="Straight Connector 77"/>
              <p:cNvCxnSpPr/>
              <p:nvPr/>
            </p:nvCxnSpPr>
            <p:spPr>
              <a:xfrm rot="5400000">
                <a:off x="3645270" y="3654176"/>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9" name="Straight Connector 78"/>
              <p:cNvCxnSpPr/>
              <p:nvPr/>
            </p:nvCxnSpPr>
            <p:spPr>
              <a:xfrm rot="5400000">
                <a:off x="3580111" y="3627703"/>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0" name="Straight Connector 79"/>
              <p:cNvCxnSpPr/>
              <p:nvPr/>
            </p:nvCxnSpPr>
            <p:spPr>
              <a:xfrm rot="5400000">
                <a:off x="3515877" y="3627871"/>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 name="Straight Connector 80"/>
              <p:cNvCxnSpPr/>
              <p:nvPr/>
            </p:nvCxnSpPr>
            <p:spPr>
              <a:xfrm rot="5400000">
                <a:off x="3450718" y="3601398"/>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2" name="Straight Connector 81"/>
              <p:cNvCxnSpPr/>
              <p:nvPr/>
            </p:nvCxnSpPr>
            <p:spPr>
              <a:xfrm rot="5400000">
                <a:off x="3386484" y="3601566"/>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 name="Straight Connector 82"/>
              <p:cNvCxnSpPr/>
              <p:nvPr/>
            </p:nvCxnSpPr>
            <p:spPr>
              <a:xfrm rot="5400000">
                <a:off x="3257091" y="3541045"/>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4" name="Straight Connector 83"/>
              <p:cNvCxnSpPr/>
              <p:nvPr/>
            </p:nvCxnSpPr>
            <p:spPr>
              <a:xfrm rot="5400000">
                <a:off x="3162737" y="3529566"/>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5" name="Straight Connector 84"/>
              <p:cNvCxnSpPr/>
              <p:nvPr/>
            </p:nvCxnSpPr>
            <p:spPr>
              <a:xfrm rot="5400000">
                <a:off x="3098503" y="3529734"/>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6" name="Straight Connector 85"/>
              <p:cNvCxnSpPr/>
              <p:nvPr/>
            </p:nvCxnSpPr>
            <p:spPr>
              <a:xfrm rot="5400000">
                <a:off x="3008264" y="3498563"/>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7" name="Straight Connector 86"/>
              <p:cNvCxnSpPr/>
              <p:nvPr/>
            </p:nvCxnSpPr>
            <p:spPr>
              <a:xfrm rot="5400000">
                <a:off x="2944030" y="3498731"/>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8" name="Straight Connector 87"/>
              <p:cNvCxnSpPr/>
              <p:nvPr/>
            </p:nvCxnSpPr>
            <p:spPr>
              <a:xfrm rot="5400000">
                <a:off x="2853791" y="3457734"/>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 name="Straight Connector 88"/>
              <p:cNvCxnSpPr/>
              <p:nvPr/>
            </p:nvCxnSpPr>
            <p:spPr>
              <a:xfrm rot="5400000">
                <a:off x="2789557" y="3457902"/>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0" name="Straight Connector 89"/>
              <p:cNvCxnSpPr/>
              <p:nvPr/>
            </p:nvCxnSpPr>
            <p:spPr>
              <a:xfrm rot="5400000">
                <a:off x="2699318" y="3450009"/>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1" name="Straight Connector 90"/>
              <p:cNvCxnSpPr/>
              <p:nvPr/>
            </p:nvCxnSpPr>
            <p:spPr>
              <a:xfrm rot="5400000">
                <a:off x="2635084" y="3450177"/>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2" name="Straight Connector 91"/>
              <p:cNvCxnSpPr/>
              <p:nvPr/>
            </p:nvCxnSpPr>
            <p:spPr>
              <a:xfrm rot="5400000">
                <a:off x="2544845" y="3413318"/>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3" name="Straight Connector 92"/>
              <p:cNvCxnSpPr/>
              <p:nvPr/>
            </p:nvCxnSpPr>
            <p:spPr>
              <a:xfrm rot="5400000">
                <a:off x="2480611" y="3413486"/>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4" name="Straight Connector 93"/>
              <p:cNvCxnSpPr/>
              <p:nvPr/>
            </p:nvCxnSpPr>
            <p:spPr>
              <a:xfrm rot="5400000">
                <a:off x="2431752" y="3376627"/>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5" name="Straight Connector 94"/>
              <p:cNvCxnSpPr/>
              <p:nvPr/>
            </p:nvCxnSpPr>
            <p:spPr>
              <a:xfrm rot="5400000">
                <a:off x="2367518" y="3376795"/>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6" name="Straight Connector 95"/>
              <p:cNvCxnSpPr/>
              <p:nvPr/>
            </p:nvCxnSpPr>
            <p:spPr>
              <a:xfrm rot="5400000">
                <a:off x="2326935" y="3348212"/>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7" name="Straight Connector 96"/>
              <p:cNvCxnSpPr/>
              <p:nvPr/>
            </p:nvCxnSpPr>
            <p:spPr>
              <a:xfrm rot="5400000">
                <a:off x="2262701" y="3348380"/>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8" name="Straight Connector 97"/>
              <p:cNvCxnSpPr/>
              <p:nvPr/>
            </p:nvCxnSpPr>
            <p:spPr>
              <a:xfrm rot="5400000">
                <a:off x="2222118" y="3299107"/>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9" name="Straight Connector 98"/>
              <p:cNvCxnSpPr/>
              <p:nvPr/>
            </p:nvCxnSpPr>
            <p:spPr>
              <a:xfrm rot="5400000">
                <a:off x="2117301" y="3283106"/>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0" name="Straight Connector 99"/>
              <p:cNvCxnSpPr/>
              <p:nvPr/>
            </p:nvCxnSpPr>
            <p:spPr>
              <a:xfrm rot="5400000">
                <a:off x="2053067" y="3283274"/>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1" name="Straight Connector 100"/>
              <p:cNvCxnSpPr/>
              <p:nvPr/>
            </p:nvCxnSpPr>
            <p:spPr>
              <a:xfrm rot="5400000">
                <a:off x="2012484" y="3250553"/>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2" name="Straight Connector 101"/>
              <p:cNvCxnSpPr/>
              <p:nvPr/>
            </p:nvCxnSpPr>
            <p:spPr>
              <a:xfrm rot="5400000">
                <a:off x="1948250" y="3250721"/>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3" name="Straight Connector 102"/>
              <p:cNvCxnSpPr/>
              <p:nvPr/>
            </p:nvCxnSpPr>
            <p:spPr>
              <a:xfrm rot="5400000">
                <a:off x="1907667" y="3218000"/>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4" name="Straight Connector 103"/>
              <p:cNvCxnSpPr/>
              <p:nvPr/>
            </p:nvCxnSpPr>
            <p:spPr>
              <a:xfrm rot="5400000">
                <a:off x="1843433" y="3218168"/>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5" name="Straight Connector 104"/>
              <p:cNvCxnSpPr/>
              <p:nvPr/>
            </p:nvCxnSpPr>
            <p:spPr>
              <a:xfrm rot="5400000">
                <a:off x="1646900" y="3181528"/>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6" name="Straight Connector 105"/>
              <p:cNvCxnSpPr/>
              <p:nvPr/>
            </p:nvCxnSpPr>
            <p:spPr>
              <a:xfrm rot="5400000">
                <a:off x="1755631" y="3164045"/>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grpSp>
      </p:grpSp>
      <p:grpSp>
        <p:nvGrpSpPr>
          <p:cNvPr id="114" name="Group 113"/>
          <p:cNvGrpSpPr/>
          <p:nvPr/>
        </p:nvGrpSpPr>
        <p:grpSpPr>
          <a:xfrm>
            <a:off x="1877625" y="3209127"/>
            <a:ext cx="5706366" cy="956462"/>
            <a:chOff x="1635226" y="3083242"/>
            <a:chExt cx="5706366" cy="956462"/>
          </a:xfrm>
        </p:grpSpPr>
        <p:sp>
          <p:nvSpPr>
            <p:cNvPr id="115" name="Freeform 3"/>
            <p:cNvSpPr>
              <a:spLocks/>
            </p:cNvSpPr>
            <p:nvPr/>
          </p:nvSpPr>
          <p:spPr bwMode="auto">
            <a:xfrm>
              <a:off x="1635226" y="3170587"/>
              <a:ext cx="5706366" cy="794985"/>
            </a:xfrm>
            <a:custGeom>
              <a:avLst/>
              <a:gdLst>
                <a:gd name="T0" fmla="*/ 448 w 448"/>
                <a:gd name="T1" fmla="*/ 64 h 64"/>
                <a:gd name="T2" fmla="*/ 324 w 448"/>
                <a:gd name="T3" fmla="*/ 64 h 64"/>
                <a:gd name="T4" fmla="*/ 324 w 448"/>
                <a:gd name="T5" fmla="*/ 60 h 64"/>
                <a:gd name="T6" fmla="*/ 316 w 448"/>
                <a:gd name="T7" fmla="*/ 60 h 64"/>
                <a:gd name="T8" fmla="*/ 316 w 448"/>
                <a:gd name="T9" fmla="*/ 58 h 64"/>
                <a:gd name="T10" fmla="*/ 298 w 448"/>
                <a:gd name="T11" fmla="*/ 58 h 64"/>
                <a:gd name="T12" fmla="*/ 298 w 448"/>
                <a:gd name="T13" fmla="*/ 56 h 64"/>
                <a:gd name="T14" fmla="*/ 277 w 448"/>
                <a:gd name="T15" fmla="*/ 56 h 64"/>
                <a:gd name="T16" fmla="*/ 277 w 448"/>
                <a:gd name="T17" fmla="*/ 52 h 64"/>
                <a:gd name="T18" fmla="*/ 273 w 448"/>
                <a:gd name="T19" fmla="*/ 52 h 64"/>
                <a:gd name="T20" fmla="*/ 273 w 448"/>
                <a:gd name="T21" fmla="*/ 50 h 64"/>
                <a:gd name="T22" fmla="*/ 263 w 448"/>
                <a:gd name="T23" fmla="*/ 50 h 64"/>
                <a:gd name="T24" fmla="*/ 263 w 448"/>
                <a:gd name="T25" fmla="*/ 48 h 64"/>
                <a:gd name="T26" fmla="*/ 260 w 448"/>
                <a:gd name="T27" fmla="*/ 48 h 64"/>
                <a:gd name="T28" fmla="*/ 260 w 448"/>
                <a:gd name="T29" fmla="*/ 46 h 64"/>
                <a:gd name="T30" fmla="*/ 243 w 448"/>
                <a:gd name="T31" fmla="*/ 46 h 64"/>
                <a:gd name="T32" fmla="*/ 243 w 448"/>
                <a:gd name="T33" fmla="*/ 44 h 64"/>
                <a:gd name="T34" fmla="*/ 223 w 448"/>
                <a:gd name="T35" fmla="*/ 44 h 64"/>
                <a:gd name="T36" fmla="*/ 223 w 448"/>
                <a:gd name="T37" fmla="*/ 42 h 64"/>
                <a:gd name="T38" fmla="*/ 219 w 448"/>
                <a:gd name="T39" fmla="*/ 42 h 64"/>
                <a:gd name="T40" fmla="*/ 214 w 448"/>
                <a:gd name="T41" fmla="*/ 42 h 64"/>
                <a:gd name="T42" fmla="*/ 214 w 448"/>
                <a:gd name="T43" fmla="*/ 39 h 64"/>
                <a:gd name="T44" fmla="*/ 204 w 448"/>
                <a:gd name="T45" fmla="*/ 39 h 64"/>
                <a:gd name="T46" fmla="*/ 204 w 448"/>
                <a:gd name="T47" fmla="*/ 37 h 64"/>
                <a:gd name="T48" fmla="*/ 196 w 448"/>
                <a:gd name="T49" fmla="*/ 37 h 64"/>
                <a:gd name="T50" fmla="*/ 196 w 448"/>
                <a:gd name="T51" fmla="*/ 34 h 64"/>
                <a:gd name="T52" fmla="*/ 182 w 448"/>
                <a:gd name="T53" fmla="*/ 34 h 64"/>
                <a:gd name="T54" fmla="*/ 182 w 448"/>
                <a:gd name="T55" fmla="*/ 32 h 64"/>
                <a:gd name="T56" fmla="*/ 164 w 448"/>
                <a:gd name="T57" fmla="*/ 32 h 64"/>
                <a:gd name="T58" fmla="*/ 159 w 448"/>
                <a:gd name="T59" fmla="*/ 32 h 64"/>
                <a:gd name="T60" fmla="*/ 154 w 448"/>
                <a:gd name="T61" fmla="*/ 32 h 64"/>
                <a:gd name="T62" fmla="*/ 154 w 448"/>
                <a:gd name="T63" fmla="*/ 29 h 64"/>
                <a:gd name="T64" fmla="*/ 146 w 448"/>
                <a:gd name="T65" fmla="*/ 29 h 64"/>
                <a:gd name="T66" fmla="*/ 146 w 448"/>
                <a:gd name="T67" fmla="*/ 27 h 64"/>
                <a:gd name="T68" fmla="*/ 134 w 448"/>
                <a:gd name="T69" fmla="*/ 27 h 64"/>
                <a:gd name="T70" fmla="*/ 134 w 448"/>
                <a:gd name="T71" fmla="*/ 25 h 64"/>
                <a:gd name="T72" fmla="*/ 126 w 448"/>
                <a:gd name="T73" fmla="*/ 25 h 64"/>
                <a:gd name="T74" fmla="*/ 126 w 448"/>
                <a:gd name="T75" fmla="*/ 23 h 64"/>
                <a:gd name="T76" fmla="*/ 116 w 448"/>
                <a:gd name="T77" fmla="*/ 23 h 64"/>
                <a:gd name="T78" fmla="*/ 116 w 448"/>
                <a:gd name="T79" fmla="*/ 20 h 64"/>
                <a:gd name="T80" fmla="*/ 102 w 448"/>
                <a:gd name="T81" fmla="*/ 20 h 64"/>
                <a:gd name="T82" fmla="*/ 102 w 448"/>
                <a:gd name="T83" fmla="*/ 18 h 64"/>
                <a:gd name="T84" fmla="*/ 96 w 448"/>
                <a:gd name="T85" fmla="*/ 18 h 64"/>
                <a:gd name="T86" fmla="*/ 96 w 448"/>
                <a:gd name="T87" fmla="*/ 16 h 64"/>
                <a:gd name="T88" fmla="*/ 93 w 448"/>
                <a:gd name="T89" fmla="*/ 16 h 64"/>
                <a:gd name="T90" fmla="*/ 93 w 448"/>
                <a:gd name="T91" fmla="*/ 13 h 64"/>
                <a:gd name="T92" fmla="*/ 85 w 448"/>
                <a:gd name="T93" fmla="*/ 13 h 64"/>
                <a:gd name="T94" fmla="*/ 79 w 448"/>
                <a:gd name="T95" fmla="*/ 13 h 64"/>
                <a:gd name="T96" fmla="*/ 79 w 448"/>
                <a:gd name="T97" fmla="*/ 10 h 64"/>
                <a:gd name="T98" fmla="*/ 69 w 448"/>
                <a:gd name="T99" fmla="*/ 10 h 64"/>
                <a:gd name="T100" fmla="*/ 69 w 448"/>
                <a:gd name="T101" fmla="*/ 6 h 64"/>
                <a:gd name="T102" fmla="*/ 58 w 448"/>
                <a:gd name="T103" fmla="*/ 6 h 64"/>
                <a:gd name="T104" fmla="*/ 58 w 448"/>
                <a:gd name="T105" fmla="*/ 5 h 64"/>
                <a:gd name="T106" fmla="*/ 44 w 448"/>
                <a:gd name="T107" fmla="*/ 5 h 64"/>
                <a:gd name="T108" fmla="*/ 44 w 448"/>
                <a:gd name="T109" fmla="*/ 2 h 64"/>
                <a:gd name="T110" fmla="*/ 34 w 448"/>
                <a:gd name="T111" fmla="*/ 2 h 64"/>
                <a:gd name="T112" fmla="*/ 34 w 448"/>
                <a:gd name="T113" fmla="*/ 0 h 64"/>
                <a:gd name="T114" fmla="*/ 18 w 448"/>
                <a:gd name="T115" fmla="*/ 0 h 64"/>
                <a:gd name="T116" fmla="*/ 0 w 448"/>
                <a:gd name="T1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8" h="64">
                  <a:moveTo>
                    <a:pt x="448" y="64"/>
                  </a:moveTo>
                  <a:lnTo>
                    <a:pt x="324" y="64"/>
                  </a:lnTo>
                  <a:lnTo>
                    <a:pt x="324" y="60"/>
                  </a:lnTo>
                  <a:lnTo>
                    <a:pt x="316" y="60"/>
                  </a:lnTo>
                  <a:lnTo>
                    <a:pt x="316" y="58"/>
                  </a:lnTo>
                  <a:lnTo>
                    <a:pt x="298" y="58"/>
                  </a:lnTo>
                  <a:lnTo>
                    <a:pt x="298" y="56"/>
                  </a:lnTo>
                  <a:lnTo>
                    <a:pt x="277" y="56"/>
                  </a:lnTo>
                  <a:lnTo>
                    <a:pt x="277" y="52"/>
                  </a:lnTo>
                  <a:lnTo>
                    <a:pt x="273" y="52"/>
                  </a:lnTo>
                  <a:lnTo>
                    <a:pt x="273" y="50"/>
                  </a:lnTo>
                  <a:lnTo>
                    <a:pt x="263" y="50"/>
                  </a:lnTo>
                  <a:lnTo>
                    <a:pt x="263" y="48"/>
                  </a:lnTo>
                  <a:lnTo>
                    <a:pt x="260" y="48"/>
                  </a:lnTo>
                  <a:lnTo>
                    <a:pt x="260" y="46"/>
                  </a:lnTo>
                  <a:lnTo>
                    <a:pt x="243" y="46"/>
                  </a:lnTo>
                  <a:lnTo>
                    <a:pt x="243" y="44"/>
                  </a:lnTo>
                  <a:lnTo>
                    <a:pt x="223" y="44"/>
                  </a:lnTo>
                  <a:lnTo>
                    <a:pt x="223" y="42"/>
                  </a:lnTo>
                  <a:lnTo>
                    <a:pt x="219" y="42"/>
                  </a:lnTo>
                  <a:lnTo>
                    <a:pt x="214" y="42"/>
                  </a:lnTo>
                  <a:lnTo>
                    <a:pt x="214" y="39"/>
                  </a:lnTo>
                  <a:lnTo>
                    <a:pt x="204" y="39"/>
                  </a:lnTo>
                  <a:lnTo>
                    <a:pt x="204" y="37"/>
                  </a:lnTo>
                  <a:lnTo>
                    <a:pt x="196" y="37"/>
                  </a:lnTo>
                  <a:lnTo>
                    <a:pt x="196" y="34"/>
                  </a:lnTo>
                  <a:lnTo>
                    <a:pt x="182" y="34"/>
                  </a:lnTo>
                  <a:lnTo>
                    <a:pt x="182" y="32"/>
                  </a:lnTo>
                  <a:lnTo>
                    <a:pt x="164" y="32"/>
                  </a:lnTo>
                  <a:lnTo>
                    <a:pt x="159" y="32"/>
                  </a:lnTo>
                  <a:lnTo>
                    <a:pt x="154" y="32"/>
                  </a:lnTo>
                  <a:lnTo>
                    <a:pt x="154" y="29"/>
                  </a:lnTo>
                  <a:lnTo>
                    <a:pt x="146" y="29"/>
                  </a:lnTo>
                  <a:lnTo>
                    <a:pt x="146" y="27"/>
                  </a:lnTo>
                  <a:lnTo>
                    <a:pt x="134" y="27"/>
                  </a:lnTo>
                  <a:lnTo>
                    <a:pt x="134" y="25"/>
                  </a:lnTo>
                  <a:lnTo>
                    <a:pt x="126" y="25"/>
                  </a:lnTo>
                  <a:lnTo>
                    <a:pt x="126" y="23"/>
                  </a:lnTo>
                  <a:lnTo>
                    <a:pt x="116" y="23"/>
                  </a:lnTo>
                  <a:lnTo>
                    <a:pt x="116" y="20"/>
                  </a:lnTo>
                  <a:lnTo>
                    <a:pt x="102" y="20"/>
                  </a:lnTo>
                  <a:lnTo>
                    <a:pt x="102" y="18"/>
                  </a:lnTo>
                  <a:lnTo>
                    <a:pt x="96" y="18"/>
                  </a:lnTo>
                  <a:lnTo>
                    <a:pt x="96" y="16"/>
                  </a:lnTo>
                  <a:lnTo>
                    <a:pt x="93" y="16"/>
                  </a:lnTo>
                  <a:lnTo>
                    <a:pt x="93" y="13"/>
                  </a:lnTo>
                  <a:lnTo>
                    <a:pt x="85" y="13"/>
                  </a:lnTo>
                  <a:lnTo>
                    <a:pt x="79" y="13"/>
                  </a:lnTo>
                  <a:lnTo>
                    <a:pt x="79" y="10"/>
                  </a:lnTo>
                  <a:lnTo>
                    <a:pt x="69" y="10"/>
                  </a:lnTo>
                  <a:lnTo>
                    <a:pt x="69" y="6"/>
                  </a:lnTo>
                  <a:lnTo>
                    <a:pt x="58" y="6"/>
                  </a:lnTo>
                  <a:lnTo>
                    <a:pt x="58" y="5"/>
                  </a:lnTo>
                  <a:lnTo>
                    <a:pt x="44" y="5"/>
                  </a:lnTo>
                  <a:lnTo>
                    <a:pt x="44" y="2"/>
                  </a:lnTo>
                  <a:lnTo>
                    <a:pt x="34" y="2"/>
                  </a:lnTo>
                  <a:lnTo>
                    <a:pt x="34" y="0"/>
                  </a:lnTo>
                  <a:lnTo>
                    <a:pt x="18" y="0"/>
                  </a:lnTo>
                  <a:lnTo>
                    <a:pt x="0" y="0"/>
                  </a:lnTo>
                </a:path>
              </a:pathLst>
            </a:cu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16" name="Straight Connector 115"/>
            <p:cNvCxnSpPr/>
            <p:nvPr/>
          </p:nvCxnSpPr>
          <p:spPr>
            <a:xfrm>
              <a:off x="3965723" y="3154610"/>
              <a:ext cx="261784"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7" name="Straight Connector 116"/>
            <p:cNvCxnSpPr/>
            <p:nvPr/>
          </p:nvCxnSpPr>
          <p:spPr>
            <a:xfrm rot="5400000">
              <a:off x="3192857" y="3541213"/>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8" name="Straight Connector 117"/>
            <p:cNvCxnSpPr/>
            <p:nvPr/>
          </p:nvCxnSpPr>
          <p:spPr>
            <a:xfrm rot="5400000">
              <a:off x="2157884" y="329927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9" name="Straight Connector 118"/>
            <p:cNvCxnSpPr/>
            <p:nvPr/>
          </p:nvCxnSpPr>
          <p:spPr>
            <a:xfrm rot="5400000">
              <a:off x="1802850" y="3177171"/>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0" name="Straight Connector 119"/>
            <p:cNvCxnSpPr/>
            <p:nvPr/>
          </p:nvCxnSpPr>
          <p:spPr>
            <a:xfrm rot="5400000">
              <a:off x="1738616" y="3177339"/>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1" name="Straight Connector 120"/>
            <p:cNvCxnSpPr/>
            <p:nvPr/>
          </p:nvCxnSpPr>
          <p:spPr>
            <a:xfrm rot="5400000">
              <a:off x="7269592" y="396770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2" name="Straight Connector 121"/>
            <p:cNvCxnSpPr/>
            <p:nvPr/>
          </p:nvCxnSpPr>
          <p:spPr>
            <a:xfrm rot="5400000">
              <a:off x="6314489" y="395664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3" name="Straight Connector 122"/>
            <p:cNvCxnSpPr/>
            <p:nvPr/>
          </p:nvCxnSpPr>
          <p:spPr>
            <a:xfrm rot="5400000">
              <a:off x="6266056" y="395664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4" name="Straight Connector 123"/>
            <p:cNvCxnSpPr/>
            <p:nvPr/>
          </p:nvCxnSpPr>
          <p:spPr>
            <a:xfrm rot="5400000">
              <a:off x="6217623" y="395664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5" name="Straight Connector 124"/>
            <p:cNvCxnSpPr/>
            <p:nvPr/>
          </p:nvCxnSpPr>
          <p:spPr>
            <a:xfrm rot="5400000">
              <a:off x="6169190" y="395664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6" name="Straight Connector 125"/>
            <p:cNvCxnSpPr/>
            <p:nvPr/>
          </p:nvCxnSpPr>
          <p:spPr>
            <a:xfrm rot="5400000">
              <a:off x="6105219" y="395664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7" name="Straight Connector 126"/>
            <p:cNvCxnSpPr/>
            <p:nvPr/>
          </p:nvCxnSpPr>
          <p:spPr>
            <a:xfrm rot="5400000">
              <a:off x="6056786" y="395664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8" name="Straight Connector 127"/>
            <p:cNvCxnSpPr/>
            <p:nvPr/>
          </p:nvCxnSpPr>
          <p:spPr>
            <a:xfrm rot="5400000">
              <a:off x="5989895" y="3959776"/>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9" name="Straight Connector 128"/>
            <p:cNvCxnSpPr/>
            <p:nvPr/>
          </p:nvCxnSpPr>
          <p:spPr>
            <a:xfrm rot="5400000">
              <a:off x="5724401" y="3954770"/>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0" name="Straight Connector 129"/>
            <p:cNvCxnSpPr/>
            <p:nvPr/>
          </p:nvCxnSpPr>
          <p:spPr>
            <a:xfrm rot="5400000">
              <a:off x="5372182" y="3861061"/>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1" name="Straight Connector 130"/>
            <p:cNvCxnSpPr/>
            <p:nvPr/>
          </p:nvCxnSpPr>
          <p:spPr>
            <a:xfrm rot="5400000">
              <a:off x="5323749" y="3861061"/>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2" name="Straight Connector 131"/>
            <p:cNvCxnSpPr/>
            <p:nvPr/>
          </p:nvCxnSpPr>
          <p:spPr>
            <a:xfrm rot="5400000">
              <a:off x="5276329" y="3852188"/>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3" name="Straight Connector 132"/>
            <p:cNvCxnSpPr/>
            <p:nvPr/>
          </p:nvCxnSpPr>
          <p:spPr>
            <a:xfrm rot="5400000">
              <a:off x="5227896" y="3852188"/>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4" name="Straight Connector 133"/>
            <p:cNvCxnSpPr/>
            <p:nvPr/>
          </p:nvCxnSpPr>
          <p:spPr>
            <a:xfrm rot="5400000">
              <a:off x="5064625" y="3810770"/>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5" name="Straight Connector 134"/>
            <p:cNvCxnSpPr/>
            <p:nvPr/>
          </p:nvCxnSpPr>
          <p:spPr>
            <a:xfrm rot="5400000">
              <a:off x="5016192" y="3810770"/>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6" name="Straight Connector 135"/>
            <p:cNvCxnSpPr/>
            <p:nvPr/>
          </p:nvCxnSpPr>
          <p:spPr>
            <a:xfrm rot="5400000">
              <a:off x="4750753" y="374456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7" name="Straight Connector 136"/>
            <p:cNvCxnSpPr/>
            <p:nvPr/>
          </p:nvCxnSpPr>
          <p:spPr>
            <a:xfrm rot="5400000">
              <a:off x="4702320" y="374456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8" name="Straight Connector 137"/>
            <p:cNvCxnSpPr/>
            <p:nvPr/>
          </p:nvCxnSpPr>
          <p:spPr>
            <a:xfrm rot="5400000">
              <a:off x="4865848" y="3739661"/>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9" name="Straight Connector 138"/>
            <p:cNvCxnSpPr/>
            <p:nvPr/>
          </p:nvCxnSpPr>
          <p:spPr>
            <a:xfrm rot="5400000">
              <a:off x="4817415" y="3739661"/>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0" name="Straight Connector 139"/>
            <p:cNvCxnSpPr/>
            <p:nvPr/>
          </p:nvCxnSpPr>
          <p:spPr>
            <a:xfrm rot="5400000">
              <a:off x="4543057" y="3715472"/>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1" name="Straight Connector 140"/>
            <p:cNvCxnSpPr/>
            <p:nvPr/>
          </p:nvCxnSpPr>
          <p:spPr>
            <a:xfrm rot="5400000">
              <a:off x="4609719" y="3710568"/>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2" name="Straight Connector 141"/>
            <p:cNvCxnSpPr/>
            <p:nvPr/>
          </p:nvCxnSpPr>
          <p:spPr>
            <a:xfrm rot="5400000">
              <a:off x="4438909" y="371455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3" name="Straight Connector 142"/>
            <p:cNvCxnSpPr/>
            <p:nvPr/>
          </p:nvCxnSpPr>
          <p:spPr>
            <a:xfrm rot="5400000">
              <a:off x="4505571" y="371455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4" name="Straight Connector 143"/>
            <p:cNvCxnSpPr/>
            <p:nvPr/>
          </p:nvCxnSpPr>
          <p:spPr>
            <a:xfrm rot="5400000">
              <a:off x="4160984" y="3638568"/>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5" name="Straight Connector 144"/>
            <p:cNvCxnSpPr/>
            <p:nvPr/>
          </p:nvCxnSpPr>
          <p:spPr>
            <a:xfrm rot="5400000">
              <a:off x="4227646" y="3638568"/>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6" name="Straight Connector 145"/>
            <p:cNvCxnSpPr/>
            <p:nvPr/>
          </p:nvCxnSpPr>
          <p:spPr>
            <a:xfrm rot="5400000">
              <a:off x="4043269" y="3613213"/>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7" name="Straight Connector 146"/>
            <p:cNvCxnSpPr/>
            <p:nvPr/>
          </p:nvCxnSpPr>
          <p:spPr>
            <a:xfrm rot="5400000">
              <a:off x="4109931" y="3613213"/>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8" name="Straight Connector 147"/>
            <p:cNvCxnSpPr/>
            <p:nvPr/>
          </p:nvCxnSpPr>
          <p:spPr>
            <a:xfrm rot="5400000">
              <a:off x="3925554" y="3587858"/>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9" name="Straight Connector 148"/>
            <p:cNvCxnSpPr/>
            <p:nvPr/>
          </p:nvCxnSpPr>
          <p:spPr>
            <a:xfrm rot="5400000">
              <a:off x="3992216" y="3587858"/>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0" name="Straight Connector 149"/>
            <p:cNvCxnSpPr/>
            <p:nvPr/>
          </p:nvCxnSpPr>
          <p:spPr>
            <a:xfrm rot="5400000">
              <a:off x="3807839" y="3562503"/>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1" name="Straight Connector 150"/>
            <p:cNvCxnSpPr/>
            <p:nvPr/>
          </p:nvCxnSpPr>
          <p:spPr>
            <a:xfrm rot="5400000">
              <a:off x="3874501" y="3562503"/>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2" name="Straight Connector 151"/>
            <p:cNvCxnSpPr/>
            <p:nvPr/>
          </p:nvCxnSpPr>
          <p:spPr>
            <a:xfrm rot="5400000">
              <a:off x="3690124" y="3574390"/>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3" name="Straight Connector 152"/>
            <p:cNvCxnSpPr/>
            <p:nvPr/>
          </p:nvCxnSpPr>
          <p:spPr>
            <a:xfrm rot="5400000">
              <a:off x="3756786" y="3574390"/>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4" name="Straight Connector 153"/>
            <p:cNvCxnSpPr/>
            <p:nvPr/>
          </p:nvCxnSpPr>
          <p:spPr>
            <a:xfrm rot="5400000">
              <a:off x="3572409" y="356972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5" name="Straight Connector 154"/>
            <p:cNvCxnSpPr/>
            <p:nvPr/>
          </p:nvCxnSpPr>
          <p:spPr>
            <a:xfrm rot="5400000">
              <a:off x="3639071" y="356972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6" name="Straight Connector 155"/>
            <p:cNvCxnSpPr/>
            <p:nvPr/>
          </p:nvCxnSpPr>
          <p:spPr>
            <a:xfrm rot="5400000">
              <a:off x="3454694" y="3552646"/>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7" name="Straight Connector 156"/>
            <p:cNvCxnSpPr/>
            <p:nvPr/>
          </p:nvCxnSpPr>
          <p:spPr>
            <a:xfrm rot="5400000">
              <a:off x="3521356" y="3552646"/>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8" name="Straight Connector 157"/>
            <p:cNvCxnSpPr/>
            <p:nvPr/>
          </p:nvCxnSpPr>
          <p:spPr>
            <a:xfrm rot="5400000">
              <a:off x="3336979" y="3510739"/>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9" name="Straight Connector 158"/>
            <p:cNvCxnSpPr/>
            <p:nvPr/>
          </p:nvCxnSpPr>
          <p:spPr>
            <a:xfrm rot="5400000">
              <a:off x="3403641" y="3510739"/>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0" name="Straight Connector 159"/>
            <p:cNvCxnSpPr/>
            <p:nvPr/>
          </p:nvCxnSpPr>
          <p:spPr>
            <a:xfrm rot="5400000">
              <a:off x="3219264" y="3501936"/>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1" name="Straight Connector 160"/>
            <p:cNvCxnSpPr/>
            <p:nvPr/>
          </p:nvCxnSpPr>
          <p:spPr>
            <a:xfrm rot="5400000">
              <a:off x="3285926" y="3501936"/>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2" name="Straight Connector 161"/>
            <p:cNvCxnSpPr/>
            <p:nvPr/>
          </p:nvCxnSpPr>
          <p:spPr>
            <a:xfrm rot="5400000">
              <a:off x="3101549" y="3464167"/>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3" name="Straight Connector 162"/>
            <p:cNvCxnSpPr/>
            <p:nvPr/>
          </p:nvCxnSpPr>
          <p:spPr>
            <a:xfrm rot="5400000">
              <a:off x="3168211" y="3464167"/>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4" name="Straight Connector 163"/>
            <p:cNvCxnSpPr/>
            <p:nvPr/>
          </p:nvCxnSpPr>
          <p:spPr>
            <a:xfrm rot="5400000">
              <a:off x="2983834" y="3438812"/>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5" name="Straight Connector 164"/>
            <p:cNvCxnSpPr/>
            <p:nvPr/>
          </p:nvCxnSpPr>
          <p:spPr>
            <a:xfrm rot="5400000">
              <a:off x="3050496" y="3438812"/>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6" name="Straight Connector 165"/>
            <p:cNvCxnSpPr/>
            <p:nvPr/>
          </p:nvCxnSpPr>
          <p:spPr>
            <a:xfrm rot="5400000">
              <a:off x="2866119" y="3413457"/>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7" name="Straight Connector 166"/>
            <p:cNvCxnSpPr/>
            <p:nvPr/>
          </p:nvCxnSpPr>
          <p:spPr>
            <a:xfrm rot="5400000">
              <a:off x="2932781" y="3413457"/>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8" name="Straight Connector 167"/>
            <p:cNvCxnSpPr/>
            <p:nvPr/>
          </p:nvCxnSpPr>
          <p:spPr>
            <a:xfrm rot="5400000">
              <a:off x="2748404" y="338396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9" name="Straight Connector 168"/>
            <p:cNvCxnSpPr/>
            <p:nvPr/>
          </p:nvCxnSpPr>
          <p:spPr>
            <a:xfrm rot="5400000">
              <a:off x="2815066" y="338396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0" name="Straight Connector 169"/>
            <p:cNvCxnSpPr/>
            <p:nvPr/>
          </p:nvCxnSpPr>
          <p:spPr>
            <a:xfrm rot="5400000">
              <a:off x="2630689" y="3342057"/>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1" name="Straight Connector 170"/>
            <p:cNvCxnSpPr/>
            <p:nvPr/>
          </p:nvCxnSpPr>
          <p:spPr>
            <a:xfrm rot="5400000">
              <a:off x="2697351" y="3342057"/>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2" name="Straight Connector 171"/>
            <p:cNvCxnSpPr/>
            <p:nvPr/>
          </p:nvCxnSpPr>
          <p:spPr>
            <a:xfrm rot="5400000">
              <a:off x="2512974" y="3300150"/>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3" name="Straight Connector 172"/>
            <p:cNvCxnSpPr/>
            <p:nvPr/>
          </p:nvCxnSpPr>
          <p:spPr>
            <a:xfrm rot="5400000">
              <a:off x="2579636" y="3300150"/>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4" name="Straight Connector 173"/>
            <p:cNvCxnSpPr/>
            <p:nvPr/>
          </p:nvCxnSpPr>
          <p:spPr>
            <a:xfrm rot="5400000">
              <a:off x="2395259" y="325410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5" name="Straight Connector 174"/>
            <p:cNvCxnSpPr/>
            <p:nvPr/>
          </p:nvCxnSpPr>
          <p:spPr>
            <a:xfrm rot="5400000">
              <a:off x="2461921" y="325410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6" name="Straight Connector 175"/>
            <p:cNvCxnSpPr/>
            <p:nvPr/>
          </p:nvCxnSpPr>
          <p:spPr>
            <a:xfrm rot="5400000">
              <a:off x="2277544" y="3245302"/>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7" name="Straight Connector 176"/>
            <p:cNvCxnSpPr/>
            <p:nvPr/>
          </p:nvCxnSpPr>
          <p:spPr>
            <a:xfrm rot="5400000">
              <a:off x="2344206" y="3245302"/>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8" name="Straight Connector 177"/>
            <p:cNvCxnSpPr/>
            <p:nvPr/>
          </p:nvCxnSpPr>
          <p:spPr>
            <a:xfrm rot="5400000">
              <a:off x="2159829" y="3219947"/>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9" name="Straight Connector 178"/>
            <p:cNvCxnSpPr/>
            <p:nvPr/>
          </p:nvCxnSpPr>
          <p:spPr>
            <a:xfrm rot="5400000">
              <a:off x="2226491" y="3219947"/>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0" name="Straight Connector 179"/>
            <p:cNvCxnSpPr/>
            <p:nvPr/>
          </p:nvCxnSpPr>
          <p:spPr>
            <a:xfrm rot="5400000">
              <a:off x="2042114" y="319045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1" name="Straight Connector 180"/>
            <p:cNvCxnSpPr/>
            <p:nvPr/>
          </p:nvCxnSpPr>
          <p:spPr>
            <a:xfrm rot="5400000">
              <a:off x="2108776" y="3190454"/>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2" name="Straight Connector 181"/>
            <p:cNvCxnSpPr/>
            <p:nvPr/>
          </p:nvCxnSpPr>
          <p:spPr>
            <a:xfrm rot="5400000">
              <a:off x="1924399" y="3181651"/>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3" name="Straight Connector 182"/>
            <p:cNvCxnSpPr/>
            <p:nvPr/>
          </p:nvCxnSpPr>
          <p:spPr>
            <a:xfrm rot="5400000">
              <a:off x="1991061" y="3181651"/>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4" name="Straight Connector 183"/>
            <p:cNvCxnSpPr/>
            <p:nvPr/>
          </p:nvCxnSpPr>
          <p:spPr>
            <a:xfrm rot="5400000">
              <a:off x="1806684" y="3172848"/>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5" name="Straight Connector 184"/>
            <p:cNvCxnSpPr/>
            <p:nvPr/>
          </p:nvCxnSpPr>
          <p:spPr>
            <a:xfrm rot="5400000">
              <a:off x="1688969" y="3164045"/>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6" name="Straight Connector 185"/>
            <p:cNvCxnSpPr/>
            <p:nvPr/>
          </p:nvCxnSpPr>
          <p:spPr>
            <a:xfrm rot="5400000">
              <a:off x="1571254" y="3155242"/>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7" name="Straight Connector 186"/>
            <p:cNvCxnSpPr/>
            <p:nvPr/>
          </p:nvCxnSpPr>
          <p:spPr>
            <a:xfrm rot="5400000">
              <a:off x="1637916" y="3155242"/>
              <a:ext cx="14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grpSp>
      <p:sp>
        <p:nvSpPr>
          <p:cNvPr id="188" name="Text Placeholder 7"/>
          <p:cNvSpPr>
            <a:spLocks noGrp="1"/>
          </p:cNvSpPr>
          <p:nvPr>
            <p:ph type="body" sz="quarter" idx="11"/>
          </p:nvPr>
        </p:nvSpPr>
        <p:spPr>
          <a:xfrm>
            <a:off x="4343400" y="6096000"/>
            <a:ext cx="4648200" cy="487363"/>
          </a:xfrm>
        </p:spPr>
        <p:txBody>
          <a:bodyPr/>
          <a:lstStyle/>
          <a:p>
            <a:r>
              <a:rPr lang="en-GB" dirty="0"/>
              <a:t>Cunningham </a:t>
            </a:r>
            <a:r>
              <a:rPr lang="fr-FR" dirty="0"/>
              <a:t>et al. </a:t>
            </a:r>
            <a:r>
              <a:rPr lang="en-GB" dirty="0"/>
              <a:t>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4000</a:t>
            </a:r>
          </a:p>
        </p:txBody>
      </p:sp>
    </p:spTree>
    <p:extLst>
      <p:ext uri="{BB962C8B-B14F-4D97-AF65-F5344CB8AC3E}">
        <p14:creationId xmlns:p14="http://schemas.microsoft.com/office/powerpoint/2010/main" xmlns="" val="2489790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ESDO Medical Oncology Slide Deck </a:t>
            </a:r>
            <a:br>
              <a:rPr lang="en-GB" dirty="0" smtClean="0"/>
            </a:br>
            <a:r>
              <a:rPr lang="en-GB" b="0" dirty="0" smtClean="0"/>
              <a:t>Editors 2015</a:t>
            </a:r>
            <a:endParaRPr lang="en-GB"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BIOMARKERS</a:t>
              </a:r>
              <a:endParaRPr lang="en-GB" sz="1200" b="1" dirty="0">
                <a:solidFill>
                  <a:srgbClr val="043882"/>
                </a:solidFill>
              </a:endParaRPr>
            </a:p>
            <a:p>
              <a:pPr>
                <a:lnSpc>
                  <a:spcPct val="150000"/>
                </a:lnSpc>
                <a:spcAft>
                  <a:spcPts val="0"/>
                </a:spcAft>
                <a:tabLst>
                  <a:tab pos="2155825" algn="l"/>
                </a:tabLst>
              </a:pPr>
              <a:r>
                <a:rPr lang="en-GB" sz="1200" b="1" dirty="0">
                  <a:solidFill>
                    <a:srgbClr val="4D4D4D"/>
                  </a:solidFill>
                </a:rPr>
                <a:t>Prof Eric Van </a:t>
              </a:r>
              <a:r>
                <a:rPr lang="en-GB" sz="1200" b="1" dirty="0" err="1" smtClean="0">
                  <a:solidFill>
                    <a:srgbClr val="4D4D4D"/>
                  </a:solidFill>
                </a:rPr>
                <a:t>Cutsem</a:t>
              </a:r>
              <a:r>
                <a:rPr lang="en-GB" sz="1200" b="1" dirty="0" smtClean="0">
                  <a:solidFill>
                    <a:srgbClr val="4D4D4D"/>
                  </a:solidFill>
                </a:rPr>
                <a:t>	</a:t>
              </a:r>
              <a:r>
                <a:rPr lang="en-GB" sz="1200" dirty="0" smtClean="0">
                  <a:solidFill>
                    <a:srgbClr val="4D4D4D"/>
                  </a:solidFill>
                </a:rPr>
                <a:t>Digestive Oncology, </a:t>
              </a:r>
              <a:r>
                <a:rPr lang="en-GB" sz="1200" dirty="0">
                  <a:solidFill>
                    <a:srgbClr val="4D4D4D"/>
                  </a:solidFill>
                </a:rPr>
                <a:t>University </a:t>
              </a:r>
              <a:r>
                <a:rPr lang="en-GB" sz="1200" dirty="0" smtClean="0">
                  <a:solidFill>
                    <a:srgbClr val="4D4D4D"/>
                  </a:solidFill>
                </a:rPr>
                <a:t>Hospitals, Leuven</a:t>
              </a:r>
              <a:r>
                <a:rPr lang="en-GB" sz="1200" dirty="0">
                  <a:solidFill>
                    <a:srgbClr val="4D4D4D"/>
                  </a:solidFill>
                </a:rPr>
                <a:t>, Belgium</a:t>
              </a:r>
            </a:p>
            <a:p>
              <a:pPr>
                <a:lnSpc>
                  <a:spcPct val="150000"/>
                </a:lnSpc>
                <a:spcAft>
                  <a:spcPts val="0"/>
                </a:spcAft>
                <a:tabLst>
                  <a:tab pos="2155825" algn="l"/>
                </a:tabLst>
              </a:pPr>
              <a:r>
                <a:rPr lang="en-GB" sz="1200" b="1" dirty="0" smtClean="0">
                  <a:solidFill>
                    <a:srgbClr val="4D4D4D"/>
                  </a:solidFill>
                </a:rPr>
                <a:t>Prof </a:t>
              </a:r>
              <a:r>
                <a:rPr lang="en-GB" sz="1200" b="1" dirty="0">
                  <a:solidFill>
                    <a:srgbClr val="4D4D4D"/>
                  </a:solidFill>
                </a:rPr>
                <a:t>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a:t>
              </a:r>
              <a:r>
                <a:rPr lang="en-GB" sz="1200" dirty="0">
                  <a:solidFill>
                    <a:srgbClr val="4D4D4D"/>
                  </a:solidFill>
                </a:rPr>
                <a:t>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GASTRO-OESOPHAGEAL AND NEUROENDOCRINE TUMOURS </a:t>
              </a:r>
            </a:p>
            <a:p>
              <a:pPr>
                <a:lnSpc>
                  <a:spcPct val="150000"/>
                </a:lnSpc>
                <a:spcAft>
                  <a:spcPts val="0"/>
                </a:spcAft>
                <a:tabLst>
                  <a:tab pos="2155825" algn="l"/>
                </a:tabLst>
              </a:pPr>
              <a:r>
                <a:rPr lang="en-GB" sz="1200" b="1" dirty="0" smtClean="0">
                  <a:solidFill>
                    <a:srgbClr val="4D4D4D"/>
                  </a:solidFill>
                </a:rPr>
                <a:t>Prof Philippe </a:t>
              </a:r>
              <a:r>
                <a:rPr lang="en-GB" sz="1200" b="1" dirty="0" err="1" smtClean="0">
                  <a:solidFill>
                    <a:srgbClr val="4D4D4D"/>
                  </a:solidFill>
                </a:rPr>
                <a:t>Rougier</a:t>
              </a:r>
              <a:r>
                <a:rPr lang="en-GB" sz="1200" b="1" dirty="0" smtClean="0">
                  <a:solidFill>
                    <a:srgbClr val="4D4D4D"/>
                  </a:solidFill>
                </a:rPr>
                <a:t>	</a:t>
              </a:r>
              <a:r>
                <a:rPr lang="en-GB" sz="1200" dirty="0" smtClean="0">
                  <a:solidFill>
                    <a:srgbClr val="4D4D4D"/>
                  </a:solidFill>
                </a:rPr>
                <a:t>Digestive Oncology, Hospital Georges Pompidou, Paris, France</a:t>
              </a:r>
            </a:p>
            <a:p>
              <a:pPr>
                <a:lnSpc>
                  <a:spcPct val="150000"/>
                </a:lnSpc>
                <a:spcAft>
                  <a:spcPts val="0"/>
                </a:spcAft>
                <a:tabLst>
                  <a:tab pos="2155825" algn="l"/>
                </a:tabLst>
              </a:pPr>
              <a:r>
                <a:rPr lang="en-GB" sz="1200" b="1" dirty="0" smtClean="0">
                  <a:solidFill>
                    <a:srgbClr val="4D4D4D"/>
                  </a:solidFill>
                </a:rPr>
                <a:t>Prof Côme Lepage	</a:t>
              </a:r>
              <a:r>
                <a:rPr lang="en-GB" sz="1200" dirty="0" smtClean="0">
                  <a:solidFill>
                    <a:srgbClr val="4D4D4D"/>
                  </a:solidFill>
                </a:rPr>
                <a:t>University Hospital &amp; INSERM, Dijon, France</a:t>
              </a:r>
              <a:endParaRPr lang="en-GB"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smtClean="0">
                  <a:solidFill>
                    <a:srgbClr val="043882"/>
                  </a:solidFill>
                </a:rPr>
                <a:t>PANCREATIC CANCER AND HEPATOBILIARY TUMOURS</a:t>
              </a:r>
            </a:p>
            <a:p>
              <a:pPr marL="0" indent="0" fontAlgn="auto">
                <a:lnSpc>
                  <a:spcPct val="150000"/>
                </a:lnSpc>
                <a:spcBef>
                  <a:spcPts val="0"/>
                </a:spcBef>
                <a:spcAft>
                  <a:spcPts val="0"/>
                </a:spcAft>
                <a:buClrTx/>
                <a:buSzTx/>
                <a:buFontTx/>
                <a:buNone/>
                <a:tabLst>
                  <a:tab pos="2155825" algn="l"/>
                </a:tabLst>
              </a:pPr>
              <a:r>
                <a:rPr lang="en-GB" sz="1200" b="1" dirty="0" smtClean="0">
                  <a:solidFill>
                    <a:srgbClr val="4D4D4D"/>
                  </a:solidFill>
                </a:rPr>
                <a:t>Prof Jean-Luc Van </a:t>
              </a:r>
              <a:r>
                <a:rPr lang="en-GB" sz="1200" b="1" dirty="0" err="1" smtClean="0">
                  <a:solidFill>
                    <a:srgbClr val="4D4D4D"/>
                  </a:solidFill>
                </a:rPr>
                <a:t>Laethem</a:t>
              </a:r>
              <a:r>
                <a:rPr lang="en-GB" sz="1200" b="1" dirty="0" smtClean="0">
                  <a:solidFill>
                    <a:srgbClr val="4D4D4D"/>
                  </a:solidFill>
                </a:rPr>
                <a:t>	</a:t>
              </a:r>
              <a:r>
                <a:rPr lang="en-GB" sz="1200" dirty="0" smtClean="0">
                  <a:solidFill>
                    <a:srgbClr val="4D4D4D"/>
                  </a:solidFill>
                </a:rPr>
                <a:t>Digestive Oncology, </a:t>
              </a:r>
              <a:r>
                <a:rPr lang="en-GB" sz="1200" dirty="0" err="1" smtClean="0">
                  <a:solidFill>
                    <a:srgbClr val="4D4D4D"/>
                  </a:solidFill>
                </a:rPr>
                <a:t>Erasme</a:t>
              </a:r>
              <a:r>
                <a:rPr lang="en-GB" sz="1200" dirty="0" smtClean="0">
                  <a:solidFill>
                    <a:srgbClr val="4D4D4D"/>
                  </a:solidFill>
                </a:rPr>
                <a:t> University Hospital, Brussels, Belgium</a:t>
              </a:r>
            </a:p>
            <a:p>
              <a:pPr marL="0" indent="0" fontAlgn="auto">
                <a:lnSpc>
                  <a:spcPct val="150000"/>
                </a:lnSpc>
                <a:spcBef>
                  <a:spcPts val="0"/>
                </a:spcBef>
                <a:spcAft>
                  <a:spcPts val="0"/>
                </a:spcAft>
                <a:buClrTx/>
                <a:buSzTx/>
                <a:buFontTx/>
                <a:buNone/>
                <a:tabLst>
                  <a:tab pos="2155825" algn="l"/>
                </a:tabLst>
              </a:pPr>
              <a:r>
                <a:rPr lang="en-GB" sz="1200" b="1" dirty="0" smtClean="0">
                  <a:solidFill>
                    <a:srgbClr val="4D4D4D"/>
                  </a:solidFill>
                </a:rPr>
                <a:t>Prof 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of Internal Medicine I, University of Ulm, Ulm, Germany</a:t>
              </a:r>
              <a:endParaRPr lang="en-GB"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COLORECTAL CANCERS</a:t>
              </a:r>
            </a:p>
            <a:p>
              <a:pPr>
                <a:lnSpc>
                  <a:spcPct val="150000"/>
                </a:lnSpc>
                <a:spcAft>
                  <a:spcPts val="0"/>
                </a:spcAft>
                <a:tabLst>
                  <a:tab pos="2155825" algn="l"/>
                </a:tabLst>
              </a:pPr>
              <a:r>
                <a:rPr lang="en-GB" sz="1200" b="1" dirty="0" smtClean="0">
                  <a:solidFill>
                    <a:srgbClr val="4D4D4D"/>
                  </a:solidFill>
                </a:rPr>
                <a:t>Prof Eric Van </a:t>
              </a:r>
              <a:r>
                <a:rPr lang="en-GB" sz="1200" b="1" dirty="0" err="1" smtClean="0">
                  <a:solidFill>
                    <a:srgbClr val="4D4D4D"/>
                  </a:solidFill>
                </a:rPr>
                <a:t>Cutsem</a:t>
              </a:r>
              <a:r>
                <a:rPr lang="en-GB" sz="1200" b="1" dirty="0">
                  <a:solidFill>
                    <a:srgbClr val="4D4D4D"/>
                  </a:solidFill>
                </a:rPr>
                <a:t>	</a:t>
              </a:r>
              <a:r>
                <a:rPr lang="en-GB" sz="1200" dirty="0" smtClean="0">
                  <a:solidFill>
                    <a:srgbClr val="4D4D4D"/>
                  </a:solidFill>
                </a:rPr>
                <a:t>Digestive Oncology, University Hospitals, Leuven, Belgium</a:t>
              </a:r>
            </a:p>
            <a:p>
              <a:pPr>
                <a:lnSpc>
                  <a:spcPct val="150000"/>
                </a:lnSpc>
                <a:spcAft>
                  <a:spcPts val="0"/>
                </a:spcAft>
                <a:tabLst>
                  <a:tab pos="2155825" algn="l"/>
                </a:tabLst>
              </a:pPr>
              <a:r>
                <a:rPr lang="en-GB" sz="1200" b="1" dirty="0" smtClean="0">
                  <a:solidFill>
                    <a:srgbClr val="4D4D4D"/>
                  </a:solidFill>
                </a:rPr>
                <a:t>Prof Wolff </a:t>
              </a:r>
              <a:r>
                <a:rPr lang="en-GB" sz="1200" b="1" dirty="0" err="1" smtClean="0">
                  <a:solidFill>
                    <a:srgbClr val="4D4D4D"/>
                  </a:solidFill>
                </a:rPr>
                <a:t>Schmiegel</a:t>
              </a:r>
              <a:r>
                <a:rPr lang="en-GB" sz="1200" dirty="0" smtClean="0">
                  <a:solidFill>
                    <a:srgbClr val="4D4D4D"/>
                  </a:solidFill>
                </a:rPr>
                <a:t> 	Department of Medicine, Ruhr University, Bochum, Germany</a:t>
              </a:r>
            </a:p>
            <a:p>
              <a:pPr>
                <a:lnSpc>
                  <a:spcPct val="150000"/>
                </a:lnSpc>
                <a:spcAft>
                  <a:spcPts val="0"/>
                </a:spcAft>
                <a:tabLst>
                  <a:tab pos="2155825" algn="l"/>
                </a:tabLst>
              </a:pPr>
              <a:r>
                <a:rPr lang="en-GB" sz="1200" b="1" dirty="0">
                  <a:solidFill>
                    <a:srgbClr val="4D4D4D"/>
                  </a:solidFill>
                </a:rPr>
                <a:t>Prof Thomas </a:t>
              </a:r>
              <a:r>
                <a:rPr lang="en-GB" sz="1200" b="1" dirty="0" err="1" smtClean="0">
                  <a:solidFill>
                    <a:srgbClr val="4D4D4D"/>
                  </a:solidFill>
                </a:rPr>
                <a:t>Gruenberger</a:t>
              </a:r>
              <a:r>
                <a:rPr lang="en-GB" sz="1200" b="1" dirty="0" smtClean="0">
                  <a:solidFill>
                    <a:srgbClr val="4D4D4D"/>
                  </a:solidFill>
                </a:rPr>
                <a:t>	</a:t>
              </a:r>
              <a:r>
                <a:rPr lang="en-GB" sz="1200" dirty="0" smtClean="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xmlns=""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29551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667432" cy="5262979"/>
          </a:xfrm>
          <a:prstGeom prst="rect">
            <a:avLst/>
          </a:prstGeom>
          <a:noFill/>
        </p:spPr>
        <p:txBody>
          <a:bodyPr wrap="square" lIns="0" rtlCol="0">
            <a:spAutoFit/>
          </a:bodyPr>
          <a:lstStyle/>
          <a:p>
            <a:pPr>
              <a:buClr>
                <a:srgbClr val="043882"/>
              </a:buClr>
            </a:pPr>
            <a:r>
              <a:rPr lang="en-GB" sz="1600" b="1" dirty="0" smtClean="0">
                <a:solidFill>
                  <a:srgbClr val="4D4D4D"/>
                </a:solidFill>
              </a:rPr>
              <a:t>Key results (cont.)</a:t>
            </a:r>
          </a:p>
          <a:p>
            <a:pPr>
              <a:buClr>
                <a:srgbClr val="043882"/>
              </a:buClr>
            </a:pPr>
            <a:endParaRPr lang="en-GB" sz="1600" b="1" dirty="0" smtClean="0">
              <a:solidFill>
                <a:srgbClr val="4D4D4D"/>
              </a:solidFill>
            </a:endParaRPr>
          </a:p>
          <a:p>
            <a:pPr>
              <a:buClr>
                <a:srgbClr val="043882"/>
              </a:buCl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a:solidFill>
                <a:srgbClr val="4D4D4D"/>
              </a:solidFill>
            </a:endParaRPr>
          </a:p>
          <a:p>
            <a:pPr marL="285750" indent="-285750">
              <a:buClr>
                <a:srgbClr val="043882"/>
              </a:buClr>
              <a:buFont typeface="Arial" panose="020B0604020202020204" pitchFamily="34" charset="0"/>
              <a:buChar char="•"/>
            </a:pPr>
            <a:r>
              <a:rPr lang="en-GB" sz="1600" dirty="0">
                <a:solidFill>
                  <a:srgbClr val="4D4D4D"/>
                </a:solidFill>
              </a:rPr>
              <a:t>No </a:t>
            </a:r>
            <a:r>
              <a:rPr lang="en-GB" sz="1600" dirty="0" smtClean="0">
                <a:solidFill>
                  <a:srgbClr val="4D4D4D"/>
                </a:solidFill>
              </a:rPr>
              <a:t>subgroups within the selected </a:t>
            </a:r>
            <a:r>
              <a:rPr lang="en-GB" sz="1600" i="1" dirty="0" smtClean="0">
                <a:solidFill>
                  <a:srgbClr val="4D4D4D"/>
                </a:solidFill>
              </a:rPr>
              <a:t>MET</a:t>
            </a:r>
            <a:r>
              <a:rPr lang="en-GB" sz="1600" dirty="0" smtClean="0">
                <a:solidFill>
                  <a:srgbClr val="4D4D4D"/>
                </a:solidFill>
              </a:rPr>
              <a:t>+ population saw a </a:t>
            </a:r>
            <a:r>
              <a:rPr lang="en-GB" sz="1600" dirty="0">
                <a:solidFill>
                  <a:srgbClr val="4D4D4D"/>
                </a:solidFill>
              </a:rPr>
              <a:t>benefit </a:t>
            </a:r>
            <a:r>
              <a:rPr lang="en-GB" sz="1600" dirty="0" smtClean="0">
                <a:solidFill>
                  <a:srgbClr val="4D4D4D"/>
                </a:solidFill>
              </a:rPr>
              <a:t>in OS with </a:t>
            </a:r>
            <a:r>
              <a:rPr lang="en-GB" sz="1600" dirty="0" err="1">
                <a:solidFill>
                  <a:srgbClr val="4D4D4D"/>
                </a:solidFill>
              </a:rPr>
              <a:t>rilotumumab</a:t>
            </a:r>
            <a:r>
              <a:rPr lang="en-GB" sz="1600" dirty="0">
                <a:solidFill>
                  <a:srgbClr val="4D4D4D"/>
                </a:solidFill>
              </a:rPr>
              <a:t>, including those with higher percentages of cells with ≥1+ </a:t>
            </a:r>
            <a:r>
              <a:rPr lang="en-GB" sz="1600" i="1" dirty="0">
                <a:solidFill>
                  <a:srgbClr val="4D4D4D"/>
                </a:solidFill>
              </a:rPr>
              <a:t>MET</a:t>
            </a:r>
            <a:r>
              <a:rPr lang="en-GB" sz="1600" dirty="0">
                <a:solidFill>
                  <a:srgbClr val="4D4D4D"/>
                </a:solidFill>
              </a:rPr>
              <a:t> expression</a:t>
            </a:r>
          </a:p>
          <a:p>
            <a:pPr marL="285750" indent="-285750">
              <a:buClr>
                <a:srgbClr val="043882"/>
              </a:buClr>
              <a:buFont typeface="Arial" panose="020B0604020202020204" pitchFamily="34" charset="0"/>
              <a:buChar char="•"/>
            </a:pPr>
            <a:r>
              <a:rPr lang="en-GB" sz="1600" dirty="0" smtClean="0">
                <a:solidFill>
                  <a:srgbClr val="4D4D4D"/>
                </a:solidFill>
              </a:rPr>
              <a:t>AEs </a:t>
            </a:r>
            <a:r>
              <a:rPr lang="en-GB" sz="1600" dirty="0">
                <a:solidFill>
                  <a:srgbClr val="4D4D4D"/>
                </a:solidFill>
              </a:rPr>
              <a:t>that </a:t>
            </a:r>
            <a:r>
              <a:rPr lang="en-GB" sz="1600" dirty="0" smtClean="0">
                <a:solidFill>
                  <a:srgbClr val="4D4D4D"/>
                </a:solidFill>
              </a:rPr>
              <a:t>were significantly </a:t>
            </a:r>
            <a:r>
              <a:rPr lang="en-GB" sz="1600" dirty="0">
                <a:solidFill>
                  <a:srgbClr val="4D4D4D"/>
                </a:solidFill>
              </a:rPr>
              <a:t>higher </a:t>
            </a:r>
            <a:r>
              <a:rPr lang="en-GB" sz="1600" dirty="0" smtClean="0">
                <a:solidFill>
                  <a:srgbClr val="4D4D4D"/>
                </a:solidFill>
              </a:rPr>
              <a:t>in the </a:t>
            </a:r>
            <a:r>
              <a:rPr lang="en-GB" sz="1600" dirty="0" err="1" smtClean="0">
                <a:solidFill>
                  <a:srgbClr val="4D4D4D"/>
                </a:solidFill>
              </a:rPr>
              <a:t>rilotumumab</a:t>
            </a:r>
            <a:r>
              <a:rPr lang="en-GB" sz="1600" dirty="0" smtClean="0">
                <a:solidFill>
                  <a:srgbClr val="4D4D4D"/>
                </a:solidFill>
              </a:rPr>
              <a:t> arm were: </a:t>
            </a:r>
            <a:r>
              <a:rPr lang="en-GB" sz="1600" dirty="0">
                <a:solidFill>
                  <a:srgbClr val="4D4D4D"/>
                </a:solidFill>
              </a:rPr>
              <a:t>peripheral </a:t>
            </a:r>
            <a:r>
              <a:rPr lang="en-GB" sz="1600" dirty="0" smtClean="0">
                <a:solidFill>
                  <a:srgbClr val="4D4D4D"/>
                </a:solidFill>
              </a:rPr>
              <a:t>oedema (28.5 vs. 12.0%), </a:t>
            </a:r>
            <a:r>
              <a:rPr lang="en-GB" sz="1600" dirty="0" err="1" smtClean="0">
                <a:solidFill>
                  <a:srgbClr val="4D4D4D"/>
                </a:solidFill>
              </a:rPr>
              <a:t>hypoalbuminemia</a:t>
            </a:r>
            <a:r>
              <a:rPr lang="en-GB" sz="1600" dirty="0" smtClean="0">
                <a:solidFill>
                  <a:srgbClr val="4D4D4D"/>
                </a:solidFill>
              </a:rPr>
              <a:t> (11.1% vs. 2.7%), </a:t>
            </a:r>
            <a:r>
              <a:rPr lang="en-GB" sz="1600" dirty="0">
                <a:solidFill>
                  <a:srgbClr val="4D4D4D"/>
                </a:solidFill>
              </a:rPr>
              <a:t>deep vein </a:t>
            </a:r>
            <a:r>
              <a:rPr lang="en-GB" sz="1600" dirty="0" smtClean="0">
                <a:solidFill>
                  <a:srgbClr val="4D4D4D"/>
                </a:solidFill>
              </a:rPr>
              <a:t>thrombosis (9.1 vs. 3.3%) </a:t>
            </a:r>
            <a:r>
              <a:rPr lang="en-GB" sz="1600" dirty="0">
                <a:solidFill>
                  <a:srgbClr val="4D4D4D"/>
                </a:solidFill>
              </a:rPr>
              <a:t>and </a:t>
            </a:r>
            <a:r>
              <a:rPr lang="en-GB" sz="1600" dirty="0" smtClean="0">
                <a:solidFill>
                  <a:srgbClr val="4D4D4D"/>
                </a:solidFill>
              </a:rPr>
              <a:t>hypocalcaemia (9.4 vs. 2.3%)</a:t>
            </a:r>
            <a:endParaRPr lang="en-GB" sz="1600" dirty="0">
              <a:solidFill>
                <a:srgbClr val="4D4D4D"/>
              </a:solidFill>
            </a:endParaRPr>
          </a:p>
          <a:p>
            <a:pPr>
              <a:buClr>
                <a:srgbClr val="043882"/>
              </a:buClr>
            </a:pPr>
            <a:endParaRPr lang="en-GB" sz="1600" b="1" dirty="0" smtClean="0">
              <a:solidFill>
                <a:srgbClr val="4D4D4D"/>
              </a:solidFill>
            </a:endParaRPr>
          </a:p>
          <a:p>
            <a:pPr>
              <a:buClr>
                <a:srgbClr val="043882"/>
              </a:buClr>
            </a:pPr>
            <a:r>
              <a:rPr lang="en-GB" sz="1600" b="1" dirty="0" smtClean="0">
                <a:solidFill>
                  <a:srgbClr val="4D4D4D"/>
                </a:solidFill>
              </a:rPr>
              <a:t>Conclusion</a:t>
            </a:r>
          </a:p>
          <a:p>
            <a:pPr marL="285750" indent="-285750">
              <a:buClr>
                <a:srgbClr val="043882"/>
              </a:buClr>
              <a:buFont typeface="Arial" panose="020B0604020202020204" pitchFamily="34" charset="0"/>
              <a:buChar char="•"/>
            </a:pPr>
            <a:r>
              <a:rPr lang="en-GB" sz="1600" b="1" dirty="0">
                <a:solidFill>
                  <a:srgbClr val="4D4D4D"/>
                </a:solidFill>
              </a:rPr>
              <a:t>RILOMET-1 did not meet its primary endpoint; </a:t>
            </a:r>
            <a:r>
              <a:rPr lang="en-GB" sz="1600" b="1" dirty="0" smtClean="0">
                <a:solidFill>
                  <a:srgbClr val="4D4D4D"/>
                </a:solidFill>
              </a:rPr>
              <a:t>survival was significantly </a:t>
            </a:r>
            <a:r>
              <a:rPr lang="en-GB" sz="1600" b="1" dirty="0">
                <a:solidFill>
                  <a:srgbClr val="4D4D4D"/>
                </a:solidFill>
              </a:rPr>
              <a:t>worse with </a:t>
            </a:r>
            <a:r>
              <a:rPr lang="en-GB" sz="1600" b="1" dirty="0" err="1" smtClean="0">
                <a:solidFill>
                  <a:srgbClr val="4D4D4D"/>
                </a:solidFill>
              </a:rPr>
              <a:t>rilotumumab</a:t>
            </a:r>
            <a:r>
              <a:rPr lang="en-GB" sz="1600" b="1" dirty="0" smtClean="0">
                <a:solidFill>
                  <a:srgbClr val="4D4D4D"/>
                </a:solidFill>
              </a:rPr>
              <a:t> in previously untreated patients with MET+ G/GEJ cancer regardless of the MET+ expression level</a:t>
            </a:r>
          </a:p>
        </p:txBody>
      </p:sp>
      <p:sp>
        <p:nvSpPr>
          <p:cNvPr id="6" name="Title 5"/>
          <p:cNvSpPr>
            <a:spLocks noGrp="1"/>
          </p:cNvSpPr>
          <p:nvPr>
            <p:ph type="title"/>
          </p:nvPr>
        </p:nvSpPr>
        <p:spPr/>
        <p:txBody>
          <a:bodyPr/>
          <a:lstStyle/>
          <a:p>
            <a:r>
              <a:rPr lang="en-GB" sz="1600" dirty="0" smtClean="0"/>
              <a:t>4000</a:t>
            </a:r>
            <a:r>
              <a:rPr lang="en-GB" sz="1600" dirty="0"/>
              <a:t>: Phase III, randomized, double-blind, </a:t>
            </a:r>
            <a:r>
              <a:rPr lang="en-GB" sz="1600" dirty="0" err="1"/>
              <a:t>multicenter</a:t>
            </a:r>
            <a:r>
              <a:rPr lang="en-GB" sz="1600" dirty="0"/>
              <a:t>, placebo (P)-controlled trial of </a:t>
            </a:r>
            <a:r>
              <a:rPr lang="en-GB" sz="1600" dirty="0" err="1"/>
              <a:t>rilotumumab</a:t>
            </a:r>
            <a:r>
              <a:rPr lang="en-GB" sz="1600" dirty="0"/>
              <a:t> (R) plus </a:t>
            </a:r>
            <a:r>
              <a:rPr lang="en-GB" sz="1600" dirty="0" err="1"/>
              <a:t>epirubicin</a:t>
            </a:r>
            <a:r>
              <a:rPr lang="en-GB" sz="1600" dirty="0"/>
              <a:t>, </a:t>
            </a:r>
            <a:r>
              <a:rPr lang="en-GB" sz="1600" dirty="0" err="1"/>
              <a:t>cisplatin</a:t>
            </a:r>
            <a:r>
              <a:rPr lang="en-GB" sz="1600" dirty="0"/>
              <a:t> and </a:t>
            </a:r>
            <a:r>
              <a:rPr lang="en-GB" sz="1600" dirty="0" err="1"/>
              <a:t>capecitabine</a:t>
            </a:r>
            <a:r>
              <a:rPr lang="en-GB" sz="1600" dirty="0"/>
              <a:t> (ECX) as first-line therapy in patients (</a:t>
            </a:r>
            <a:r>
              <a:rPr lang="en-GB" sz="1600" dirty="0" err="1"/>
              <a:t>pts</a:t>
            </a:r>
            <a:r>
              <a:rPr lang="en-GB" sz="1600" dirty="0"/>
              <a:t>) with advanced MET-positive (</a:t>
            </a:r>
            <a:r>
              <a:rPr lang="en-GB" sz="1600" dirty="0" err="1"/>
              <a:t>pos</a:t>
            </a:r>
            <a:r>
              <a:rPr lang="en-GB" sz="1600" dirty="0"/>
              <a:t>) gastric or </a:t>
            </a:r>
            <a:r>
              <a:rPr lang="en-GB" sz="1600" dirty="0" err="1"/>
              <a:t>gastroesophageal</a:t>
            </a:r>
            <a:r>
              <a:rPr lang="en-GB" sz="1600" dirty="0"/>
              <a:t> junction (G/GEJ) cancer: RILOMET-1 study – </a:t>
            </a:r>
            <a:r>
              <a:rPr lang="en-GB" sz="1600" dirty="0" smtClean="0"/>
              <a:t>Cunningham D, </a:t>
            </a:r>
            <a:r>
              <a:rPr lang="en-GB" sz="1600" dirty="0"/>
              <a:t>et al</a:t>
            </a:r>
          </a:p>
        </p:txBody>
      </p:sp>
      <p:sp>
        <p:nvSpPr>
          <p:cNvPr id="7" name="TextBox 6"/>
          <p:cNvSpPr txBox="1"/>
          <p:nvPr/>
        </p:nvSpPr>
        <p:spPr>
          <a:xfrm>
            <a:off x="625289" y="2080204"/>
            <a:ext cx="2335831" cy="954107"/>
          </a:xfrm>
          <a:prstGeom prst="rect">
            <a:avLst/>
          </a:prstGeom>
          <a:noFill/>
        </p:spPr>
        <p:txBody>
          <a:bodyPr wrap="none" rtlCol="0">
            <a:spAutoFit/>
          </a:bodyPr>
          <a:lstStyle/>
          <a:p>
            <a:pPr algn="r"/>
            <a:r>
              <a:rPr lang="en-GB" sz="1400" dirty="0" err="1" smtClean="0">
                <a:solidFill>
                  <a:srgbClr val="4D4D4D"/>
                </a:solidFill>
              </a:rPr>
              <a:t>cMET</a:t>
            </a:r>
            <a:r>
              <a:rPr lang="en-GB" sz="1400" dirty="0" smtClean="0">
                <a:solidFill>
                  <a:srgbClr val="4D4D4D"/>
                </a:solidFill>
              </a:rPr>
              <a:t> expression </a:t>
            </a:r>
            <a:r>
              <a:rPr lang="en-GB" sz="1400" dirty="0" err="1" smtClean="0">
                <a:solidFill>
                  <a:srgbClr val="4D4D4D"/>
                </a:solidFill>
              </a:rPr>
              <a:t>tertile</a:t>
            </a:r>
            <a:r>
              <a:rPr lang="en-GB" sz="1400" dirty="0" smtClean="0">
                <a:solidFill>
                  <a:srgbClr val="4D4D4D"/>
                </a:solidFill>
              </a:rPr>
              <a:t>:</a:t>
            </a:r>
          </a:p>
          <a:p>
            <a:pPr algn="r"/>
            <a:r>
              <a:rPr lang="en-GB" sz="1400" dirty="0" smtClean="0">
                <a:solidFill>
                  <a:srgbClr val="4D4D4D"/>
                </a:solidFill>
              </a:rPr>
              <a:t>Lower MET (25% to &lt;45%)</a:t>
            </a:r>
          </a:p>
          <a:p>
            <a:pPr algn="r"/>
            <a:r>
              <a:rPr lang="en-GB" sz="1400" dirty="0" smtClean="0">
                <a:solidFill>
                  <a:srgbClr val="4D4D4D"/>
                </a:solidFill>
              </a:rPr>
              <a:t>Mid </a:t>
            </a:r>
            <a:r>
              <a:rPr lang="en-GB" sz="1400" dirty="0">
                <a:solidFill>
                  <a:srgbClr val="4D4D4D"/>
                </a:solidFill>
              </a:rPr>
              <a:t>MET </a:t>
            </a:r>
            <a:r>
              <a:rPr lang="en-GB" sz="1400" dirty="0" smtClean="0">
                <a:solidFill>
                  <a:srgbClr val="4D4D4D"/>
                </a:solidFill>
              </a:rPr>
              <a:t>(45% to &lt;80%)</a:t>
            </a:r>
            <a:endParaRPr lang="en-GB" sz="1400" dirty="0">
              <a:solidFill>
                <a:srgbClr val="4D4D4D"/>
              </a:solidFill>
            </a:endParaRPr>
          </a:p>
          <a:p>
            <a:pPr algn="r"/>
            <a:r>
              <a:rPr lang="en-GB" sz="1400" dirty="0" smtClean="0">
                <a:solidFill>
                  <a:srgbClr val="4D4D4D"/>
                </a:solidFill>
              </a:rPr>
              <a:t>Upper </a:t>
            </a:r>
            <a:r>
              <a:rPr lang="en-GB" sz="1400" dirty="0">
                <a:solidFill>
                  <a:srgbClr val="4D4D4D"/>
                </a:solidFill>
              </a:rPr>
              <a:t>MET </a:t>
            </a:r>
            <a:r>
              <a:rPr lang="en-GB" sz="1400" dirty="0" smtClean="0">
                <a:solidFill>
                  <a:srgbClr val="4D4D4D"/>
                </a:solidFill>
              </a:rPr>
              <a:t>(≥80%)</a:t>
            </a:r>
            <a:endParaRPr lang="en-GB" sz="1400" dirty="0">
              <a:solidFill>
                <a:srgbClr val="4D4D4D"/>
              </a:solidFill>
            </a:endParaRPr>
          </a:p>
        </p:txBody>
      </p:sp>
      <p:sp>
        <p:nvSpPr>
          <p:cNvPr id="11" name="TextBox 10"/>
          <p:cNvSpPr txBox="1"/>
          <p:nvPr/>
        </p:nvSpPr>
        <p:spPr>
          <a:xfrm>
            <a:off x="6230132" y="2295647"/>
            <a:ext cx="631968" cy="738664"/>
          </a:xfrm>
          <a:prstGeom prst="rect">
            <a:avLst/>
          </a:prstGeom>
          <a:noFill/>
        </p:spPr>
        <p:txBody>
          <a:bodyPr wrap="none" rtlCol="0">
            <a:spAutoFit/>
          </a:bodyPr>
          <a:lstStyle/>
          <a:p>
            <a:pPr algn="r"/>
            <a:r>
              <a:rPr lang="en-GB" sz="1400" dirty="0" smtClean="0">
                <a:solidFill>
                  <a:srgbClr val="4D4D4D"/>
                </a:solidFill>
              </a:rPr>
              <a:t>43/37</a:t>
            </a:r>
          </a:p>
          <a:p>
            <a:pPr algn="r"/>
            <a:r>
              <a:rPr lang="en-GB" sz="1400" dirty="0" smtClean="0">
                <a:solidFill>
                  <a:srgbClr val="4D4D4D"/>
                </a:solidFill>
              </a:rPr>
              <a:t>41/39</a:t>
            </a:r>
          </a:p>
          <a:p>
            <a:pPr algn="r"/>
            <a:r>
              <a:rPr lang="en-GB" sz="1400" dirty="0" smtClean="0">
                <a:solidFill>
                  <a:srgbClr val="4D4D4D"/>
                </a:solidFill>
              </a:rPr>
              <a:t>44/31</a:t>
            </a:r>
            <a:endParaRPr lang="en-GB" sz="1400" dirty="0">
              <a:solidFill>
                <a:srgbClr val="4D4D4D"/>
              </a:solidFill>
            </a:endParaRPr>
          </a:p>
        </p:txBody>
      </p:sp>
      <p:sp>
        <p:nvSpPr>
          <p:cNvPr id="12" name="TextBox 11"/>
          <p:cNvSpPr txBox="1"/>
          <p:nvPr/>
        </p:nvSpPr>
        <p:spPr>
          <a:xfrm>
            <a:off x="6950490" y="2295647"/>
            <a:ext cx="532582" cy="738664"/>
          </a:xfrm>
          <a:prstGeom prst="rect">
            <a:avLst/>
          </a:prstGeom>
          <a:noFill/>
        </p:spPr>
        <p:txBody>
          <a:bodyPr wrap="none" rtlCol="0">
            <a:spAutoFit/>
          </a:bodyPr>
          <a:lstStyle/>
          <a:p>
            <a:pPr algn="r"/>
            <a:r>
              <a:rPr lang="en-GB" sz="1400" dirty="0" smtClean="0">
                <a:solidFill>
                  <a:srgbClr val="4D4D4D"/>
                </a:solidFill>
              </a:rPr>
              <a:t>1.53</a:t>
            </a:r>
          </a:p>
          <a:p>
            <a:pPr algn="r"/>
            <a:r>
              <a:rPr lang="en-GB" sz="1400" dirty="0" smtClean="0">
                <a:solidFill>
                  <a:srgbClr val="4D4D4D"/>
                </a:solidFill>
              </a:rPr>
              <a:t>1.28</a:t>
            </a:r>
          </a:p>
          <a:p>
            <a:pPr algn="r"/>
            <a:r>
              <a:rPr lang="en-GB" sz="1400" dirty="0" smtClean="0">
                <a:solidFill>
                  <a:srgbClr val="4D4D4D"/>
                </a:solidFill>
              </a:rPr>
              <a:t>1.32</a:t>
            </a:r>
            <a:endParaRPr lang="en-GB" sz="1400" dirty="0">
              <a:solidFill>
                <a:srgbClr val="4D4D4D"/>
              </a:solidFill>
            </a:endParaRPr>
          </a:p>
        </p:txBody>
      </p:sp>
      <p:sp>
        <p:nvSpPr>
          <p:cNvPr id="13" name="TextBox 12"/>
          <p:cNvSpPr txBox="1"/>
          <p:nvPr/>
        </p:nvSpPr>
        <p:spPr>
          <a:xfrm>
            <a:off x="3808842" y="1752600"/>
            <a:ext cx="1526315" cy="307777"/>
          </a:xfrm>
          <a:prstGeom prst="rect">
            <a:avLst/>
          </a:prstGeom>
          <a:noFill/>
        </p:spPr>
        <p:txBody>
          <a:bodyPr wrap="none" rtlCol="0">
            <a:spAutoFit/>
          </a:bodyPr>
          <a:lstStyle/>
          <a:p>
            <a:pPr algn="ctr"/>
            <a:r>
              <a:rPr lang="en-GB" sz="1400" dirty="0" smtClean="0">
                <a:solidFill>
                  <a:srgbClr val="4D4D4D"/>
                </a:solidFill>
              </a:rPr>
              <a:t>OS by MET level</a:t>
            </a:r>
            <a:endParaRPr lang="en-GB" sz="1400" dirty="0">
              <a:solidFill>
                <a:srgbClr val="4D4D4D"/>
              </a:solidFill>
            </a:endParaRPr>
          </a:p>
        </p:txBody>
      </p:sp>
      <p:sp>
        <p:nvSpPr>
          <p:cNvPr id="14" name="TextBox 13"/>
          <p:cNvSpPr txBox="1"/>
          <p:nvPr/>
        </p:nvSpPr>
        <p:spPr>
          <a:xfrm>
            <a:off x="7814581" y="2295647"/>
            <a:ext cx="532518" cy="307777"/>
          </a:xfrm>
          <a:prstGeom prst="rect">
            <a:avLst/>
          </a:prstGeom>
          <a:noFill/>
        </p:spPr>
        <p:txBody>
          <a:bodyPr wrap="none" rtlCol="0">
            <a:spAutoFit/>
          </a:bodyPr>
          <a:lstStyle/>
          <a:p>
            <a:pPr algn="r"/>
            <a:r>
              <a:rPr lang="en-GB" sz="1400" dirty="0" smtClean="0">
                <a:solidFill>
                  <a:srgbClr val="4D4D4D"/>
                </a:solidFill>
              </a:rPr>
              <a:t>0.84</a:t>
            </a:r>
            <a:endParaRPr lang="en-GB" sz="1400" dirty="0">
              <a:solidFill>
                <a:srgbClr val="4D4D4D"/>
              </a:solidFill>
            </a:endParaRPr>
          </a:p>
        </p:txBody>
      </p:sp>
      <p:sp>
        <p:nvSpPr>
          <p:cNvPr id="15" name="TextBox 14"/>
          <p:cNvSpPr txBox="1"/>
          <p:nvPr/>
        </p:nvSpPr>
        <p:spPr>
          <a:xfrm>
            <a:off x="6224554" y="1798767"/>
            <a:ext cx="643125" cy="523220"/>
          </a:xfrm>
          <a:prstGeom prst="rect">
            <a:avLst/>
          </a:prstGeom>
          <a:noFill/>
        </p:spPr>
        <p:txBody>
          <a:bodyPr wrap="none" rtlCol="0">
            <a:spAutoFit/>
          </a:bodyPr>
          <a:lstStyle/>
          <a:p>
            <a:pPr algn="ctr"/>
            <a:r>
              <a:rPr lang="en-GB" sz="1400" dirty="0" smtClean="0">
                <a:solidFill>
                  <a:srgbClr val="4D4D4D"/>
                </a:solidFill>
              </a:rPr>
              <a:t>Event</a:t>
            </a:r>
            <a:br>
              <a:rPr lang="en-GB" sz="1400" dirty="0" smtClean="0">
                <a:solidFill>
                  <a:srgbClr val="4D4D4D"/>
                </a:solidFill>
              </a:rPr>
            </a:br>
            <a:r>
              <a:rPr lang="en-GB" sz="1400" dirty="0" smtClean="0">
                <a:solidFill>
                  <a:srgbClr val="4D4D4D"/>
                </a:solidFill>
              </a:rPr>
              <a:t>(R/P)</a:t>
            </a:r>
            <a:endParaRPr lang="en-GB" sz="1400" dirty="0">
              <a:solidFill>
                <a:srgbClr val="4D4D4D"/>
              </a:solidFill>
            </a:endParaRPr>
          </a:p>
        </p:txBody>
      </p:sp>
      <p:sp>
        <p:nvSpPr>
          <p:cNvPr id="17" name="TextBox 16"/>
          <p:cNvSpPr txBox="1"/>
          <p:nvPr/>
        </p:nvSpPr>
        <p:spPr>
          <a:xfrm>
            <a:off x="6835908" y="1798767"/>
            <a:ext cx="761747" cy="523220"/>
          </a:xfrm>
          <a:prstGeom prst="rect">
            <a:avLst/>
          </a:prstGeom>
          <a:noFill/>
        </p:spPr>
        <p:txBody>
          <a:bodyPr wrap="none" rtlCol="0">
            <a:spAutoFit/>
          </a:bodyPr>
          <a:lstStyle/>
          <a:p>
            <a:pPr algn="ctr"/>
            <a:r>
              <a:rPr lang="en-GB" sz="1400" dirty="0" smtClean="0">
                <a:solidFill>
                  <a:srgbClr val="4D4D4D"/>
                </a:solidFill>
              </a:rPr>
              <a:t>Hazard</a:t>
            </a:r>
            <a:br>
              <a:rPr lang="en-GB" sz="1400" dirty="0" smtClean="0">
                <a:solidFill>
                  <a:srgbClr val="4D4D4D"/>
                </a:solidFill>
              </a:rPr>
            </a:br>
            <a:r>
              <a:rPr lang="en-GB" sz="1400" dirty="0" smtClean="0">
                <a:solidFill>
                  <a:srgbClr val="4D4D4D"/>
                </a:solidFill>
              </a:rPr>
              <a:t>ratio</a:t>
            </a:r>
            <a:endParaRPr lang="en-GB" sz="1400" dirty="0">
              <a:solidFill>
                <a:srgbClr val="4D4D4D"/>
              </a:solidFill>
            </a:endParaRPr>
          </a:p>
        </p:txBody>
      </p:sp>
      <p:sp>
        <p:nvSpPr>
          <p:cNvPr id="18" name="TextBox 17"/>
          <p:cNvSpPr txBox="1"/>
          <p:nvPr/>
        </p:nvSpPr>
        <p:spPr>
          <a:xfrm>
            <a:off x="7695159" y="2014210"/>
            <a:ext cx="771365" cy="307777"/>
          </a:xfrm>
          <a:prstGeom prst="rect">
            <a:avLst/>
          </a:prstGeom>
          <a:noFill/>
        </p:spPr>
        <p:txBody>
          <a:bodyPr wrap="none" rtlCol="0">
            <a:spAutoFit/>
          </a:bodyPr>
          <a:lstStyle/>
          <a:p>
            <a:pPr algn="ctr"/>
            <a:r>
              <a:rPr lang="en-GB" sz="1400" dirty="0" smtClean="0">
                <a:solidFill>
                  <a:srgbClr val="4D4D4D"/>
                </a:solidFill>
              </a:rPr>
              <a:t>p-value</a:t>
            </a:r>
            <a:endParaRPr lang="en-GB" sz="1400" dirty="0">
              <a:solidFill>
                <a:srgbClr val="4D4D4D"/>
              </a:solidFill>
            </a:endParaRPr>
          </a:p>
        </p:txBody>
      </p:sp>
      <p:sp>
        <p:nvSpPr>
          <p:cNvPr id="19" name="TextBox 18"/>
          <p:cNvSpPr txBox="1"/>
          <p:nvPr/>
        </p:nvSpPr>
        <p:spPr>
          <a:xfrm>
            <a:off x="3260759" y="3386746"/>
            <a:ext cx="2691764" cy="307777"/>
          </a:xfrm>
          <a:prstGeom prst="rect">
            <a:avLst/>
          </a:prstGeom>
          <a:noFill/>
        </p:spPr>
        <p:txBody>
          <a:bodyPr wrap="none" rtlCol="0">
            <a:spAutoFit/>
          </a:bodyPr>
          <a:lstStyle/>
          <a:p>
            <a:pPr algn="ctr"/>
            <a:r>
              <a:rPr lang="en-GB" sz="1400" dirty="0" smtClean="0">
                <a:solidFill>
                  <a:srgbClr val="4D4D4D"/>
                </a:solidFill>
              </a:rPr>
              <a:t>HR for </a:t>
            </a:r>
            <a:r>
              <a:rPr lang="en-GB" sz="1400" dirty="0" err="1">
                <a:solidFill>
                  <a:srgbClr val="4D4D4D"/>
                </a:solidFill>
              </a:rPr>
              <a:t>r</a:t>
            </a:r>
            <a:r>
              <a:rPr lang="en-GB" sz="1400" dirty="0" err="1" smtClean="0">
                <a:solidFill>
                  <a:srgbClr val="4D4D4D"/>
                </a:solidFill>
              </a:rPr>
              <a:t>ilotumumab</a:t>
            </a:r>
            <a:r>
              <a:rPr lang="en-GB" sz="1400" dirty="0" smtClean="0">
                <a:solidFill>
                  <a:srgbClr val="4D4D4D"/>
                </a:solidFill>
              </a:rPr>
              <a:t> vs. </a:t>
            </a:r>
            <a:r>
              <a:rPr lang="en-GB" sz="1400" dirty="0">
                <a:solidFill>
                  <a:srgbClr val="4D4D4D"/>
                </a:solidFill>
              </a:rPr>
              <a:t>p</a:t>
            </a:r>
            <a:r>
              <a:rPr lang="en-GB" sz="1400" dirty="0" smtClean="0">
                <a:solidFill>
                  <a:srgbClr val="4D4D4D"/>
                </a:solidFill>
              </a:rPr>
              <a:t>lacebo</a:t>
            </a:r>
            <a:endParaRPr lang="en-GB" sz="1400" dirty="0">
              <a:solidFill>
                <a:srgbClr val="4D4D4D"/>
              </a:solidFill>
            </a:endParaRPr>
          </a:p>
        </p:txBody>
      </p:sp>
      <p:cxnSp>
        <p:nvCxnSpPr>
          <p:cNvPr id="20" name="Straight Connector 19"/>
          <p:cNvCxnSpPr/>
          <p:nvPr/>
        </p:nvCxnSpPr>
        <p:spPr>
          <a:xfrm>
            <a:off x="3048000" y="3078761"/>
            <a:ext cx="3176554"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680727" y="2216150"/>
            <a:ext cx="0" cy="920750"/>
          </a:xfrm>
          <a:prstGeom prst="line">
            <a:avLst/>
          </a:prstGeom>
          <a:ln w="19050">
            <a:solidFill>
              <a:srgbClr val="B2C0D8"/>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73850" y="3135972"/>
            <a:ext cx="532518" cy="307777"/>
          </a:xfrm>
          <a:prstGeom prst="rect">
            <a:avLst/>
          </a:prstGeom>
          <a:noFill/>
        </p:spPr>
        <p:txBody>
          <a:bodyPr wrap="none" rtlCol="0">
            <a:spAutoFit/>
          </a:bodyPr>
          <a:lstStyle/>
          <a:p>
            <a:pPr algn="ctr"/>
            <a:r>
              <a:rPr lang="en-GB" sz="1400" dirty="0" smtClean="0">
                <a:solidFill>
                  <a:srgbClr val="4D4D4D"/>
                </a:solidFill>
              </a:rPr>
              <a:t>0.01</a:t>
            </a:r>
            <a:endParaRPr lang="en-GB" sz="1400" dirty="0">
              <a:solidFill>
                <a:srgbClr val="4D4D4D"/>
              </a:solidFill>
            </a:endParaRPr>
          </a:p>
        </p:txBody>
      </p:sp>
      <p:cxnSp>
        <p:nvCxnSpPr>
          <p:cNvPr id="23" name="Straight Connector 22"/>
          <p:cNvCxnSpPr/>
          <p:nvPr/>
        </p:nvCxnSpPr>
        <p:spPr>
          <a:xfrm flipV="1">
            <a:off x="3140109" y="3076612"/>
            <a:ext cx="0" cy="7200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910482" y="3078761"/>
            <a:ext cx="0" cy="7200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680855" y="3080910"/>
            <a:ext cx="0" cy="7200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451228" y="3083059"/>
            <a:ext cx="0" cy="7200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216577" y="3085208"/>
            <a:ext cx="0" cy="7200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680727" y="2460679"/>
            <a:ext cx="303255"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9" name="Straight Connector 28"/>
          <p:cNvCxnSpPr/>
          <p:nvPr/>
        </p:nvCxnSpPr>
        <p:spPr>
          <a:xfrm flipV="1">
            <a:off x="4832354" y="2424679"/>
            <a:ext cx="0" cy="7200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0" name="Straight Connector 29"/>
          <p:cNvCxnSpPr/>
          <p:nvPr/>
        </p:nvCxnSpPr>
        <p:spPr>
          <a:xfrm flipH="1">
            <a:off x="4606640" y="2663884"/>
            <a:ext cx="303255"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1" name="Straight Connector 30"/>
          <p:cNvCxnSpPr/>
          <p:nvPr/>
        </p:nvCxnSpPr>
        <p:spPr>
          <a:xfrm flipV="1">
            <a:off x="4758267" y="2627884"/>
            <a:ext cx="0" cy="7200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2" name="Straight Connector 31"/>
          <p:cNvCxnSpPr/>
          <p:nvPr/>
        </p:nvCxnSpPr>
        <p:spPr>
          <a:xfrm flipH="1">
            <a:off x="4622313" y="2867089"/>
            <a:ext cx="303255"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3" name="Straight Connector 32"/>
          <p:cNvCxnSpPr/>
          <p:nvPr/>
        </p:nvCxnSpPr>
        <p:spPr>
          <a:xfrm flipV="1">
            <a:off x="4773940" y="2831089"/>
            <a:ext cx="0" cy="7200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34" name="TextBox 33"/>
          <p:cNvSpPr txBox="1"/>
          <p:nvPr/>
        </p:nvSpPr>
        <p:spPr>
          <a:xfrm>
            <a:off x="3667487" y="3135972"/>
            <a:ext cx="482824" cy="307777"/>
          </a:xfrm>
          <a:prstGeom prst="rect">
            <a:avLst/>
          </a:prstGeom>
          <a:noFill/>
        </p:spPr>
        <p:txBody>
          <a:bodyPr wrap="none" rtlCol="0">
            <a:spAutoFit/>
          </a:bodyPr>
          <a:lstStyle/>
          <a:p>
            <a:pPr algn="ctr"/>
            <a:r>
              <a:rPr lang="en-GB" sz="1400" dirty="0" smtClean="0">
                <a:solidFill>
                  <a:srgbClr val="4D4D4D"/>
                </a:solidFill>
              </a:rPr>
              <a:t>0. 1</a:t>
            </a:r>
            <a:endParaRPr lang="en-GB" sz="1400" dirty="0">
              <a:solidFill>
                <a:srgbClr val="4D4D4D"/>
              </a:solidFill>
            </a:endParaRPr>
          </a:p>
        </p:txBody>
      </p:sp>
      <p:sp>
        <p:nvSpPr>
          <p:cNvPr id="35" name="TextBox 34"/>
          <p:cNvSpPr txBox="1"/>
          <p:nvPr/>
        </p:nvSpPr>
        <p:spPr>
          <a:xfrm>
            <a:off x="4543604" y="3135972"/>
            <a:ext cx="284052" cy="307777"/>
          </a:xfrm>
          <a:prstGeom prst="rect">
            <a:avLst/>
          </a:prstGeom>
          <a:noFill/>
        </p:spPr>
        <p:txBody>
          <a:bodyPr wrap="none" rtlCol="0">
            <a:spAutoFit/>
          </a:bodyPr>
          <a:lstStyle/>
          <a:p>
            <a:pPr algn="ctr"/>
            <a:r>
              <a:rPr lang="en-GB" sz="1400" dirty="0" smtClean="0">
                <a:solidFill>
                  <a:srgbClr val="4D4D4D"/>
                </a:solidFill>
              </a:rPr>
              <a:t>1</a:t>
            </a:r>
            <a:endParaRPr lang="en-GB" sz="1400" dirty="0">
              <a:solidFill>
                <a:srgbClr val="4D4D4D"/>
              </a:solidFill>
            </a:endParaRPr>
          </a:p>
        </p:txBody>
      </p:sp>
      <p:sp>
        <p:nvSpPr>
          <p:cNvPr id="36" name="TextBox 35"/>
          <p:cNvSpPr txBox="1"/>
          <p:nvPr/>
        </p:nvSpPr>
        <p:spPr>
          <a:xfrm>
            <a:off x="5259509" y="3135972"/>
            <a:ext cx="383438" cy="307777"/>
          </a:xfrm>
          <a:prstGeom prst="rect">
            <a:avLst/>
          </a:prstGeom>
          <a:noFill/>
        </p:spPr>
        <p:txBody>
          <a:bodyPr wrap="none" rtlCol="0">
            <a:spAutoFit/>
          </a:bodyPr>
          <a:lstStyle/>
          <a:p>
            <a:pPr algn="ctr"/>
            <a:r>
              <a:rPr lang="en-GB" sz="1400" dirty="0" smtClean="0">
                <a:solidFill>
                  <a:srgbClr val="4D4D4D"/>
                </a:solidFill>
              </a:rPr>
              <a:t>10</a:t>
            </a:r>
            <a:endParaRPr lang="en-GB" sz="1400" dirty="0">
              <a:solidFill>
                <a:srgbClr val="4D4D4D"/>
              </a:solidFill>
            </a:endParaRPr>
          </a:p>
        </p:txBody>
      </p:sp>
      <p:sp>
        <p:nvSpPr>
          <p:cNvPr id="37" name="TextBox 36"/>
          <p:cNvSpPr txBox="1"/>
          <p:nvPr/>
        </p:nvSpPr>
        <p:spPr>
          <a:xfrm>
            <a:off x="5973295" y="3135972"/>
            <a:ext cx="482824" cy="307777"/>
          </a:xfrm>
          <a:prstGeom prst="rect">
            <a:avLst/>
          </a:prstGeom>
          <a:noFill/>
        </p:spPr>
        <p:txBody>
          <a:bodyPr wrap="none" rtlCol="0">
            <a:spAutoFit/>
          </a:bodyPr>
          <a:lstStyle/>
          <a:p>
            <a:pPr algn="ctr"/>
            <a:r>
              <a:rPr lang="en-GB" sz="1400" dirty="0" smtClean="0">
                <a:solidFill>
                  <a:srgbClr val="4D4D4D"/>
                </a:solidFill>
              </a:rPr>
              <a:t>100</a:t>
            </a:r>
            <a:endParaRPr lang="en-GB" sz="1400" dirty="0">
              <a:solidFill>
                <a:srgbClr val="4D4D4D"/>
              </a:solidFill>
            </a:endParaRPr>
          </a:p>
        </p:txBody>
      </p:sp>
      <p:sp>
        <p:nvSpPr>
          <p:cNvPr id="38" name="Text Placeholder 7"/>
          <p:cNvSpPr>
            <a:spLocks noGrp="1"/>
          </p:cNvSpPr>
          <p:nvPr>
            <p:ph type="body" sz="quarter" idx="11"/>
          </p:nvPr>
        </p:nvSpPr>
        <p:spPr>
          <a:xfrm>
            <a:off x="4343400" y="6096000"/>
            <a:ext cx="4648200" cy="487363"/>
          </a:xfrm>
        </p:spPr>
        <p:txBody>
          <a:bodyPr/>
          <a:lstStyle/>
          <a:p>
            <a:r>
              <a:rPr lang="en-GB" dirty="0"/>
              <a:t>Cunningham </a:t>
            </a:r>
            <a:r>
              <a:rPr lang="fr-FR" dirty="0"/>
              <a:t>et al. </a:t>
            </a:r>
            <a:r>
              <a:rPr lang="en-GB" dirty="0"/>
              <a:t>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4000</a:t>
            </a:r>
          </a:p>
        </p:txBody>
      </p:sp>
    </p:spTree>
    <p:extLst>
      <p:ext uri="{BB962C8B-B14F-4D97-AF65-F5344CB8AC3E}">
        <p14:creationId xmlns:p14="http://schemas.microsoft.com/office/powerpoint/2010/main" xmlns="" val="3360904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69888" y="1295400"/>
            <a:ext cx="8404225" cy="4811574"/>
          </a:xfrm>
          <a:prstGeom prst="rect">
            <a:avLst/>
          </a:prstGeom>
          <a:noFill/>
        </p:spPr>
        <p:txBody>
          <a:bodyPr wrap="square" lIns="0" rtlCol="0">
            <a:spAutoFit/>
          </a:bodyPr>
          <a:lstStyle/>
          <a:p>
            <a:pPr>
              <a:buClr>
                <a:srgbClr val="043882"/>
              </a:buClr>
            </a:pPr>
            <a:r>
              <a:rPr lang="en-GB" sz="1600" b="1" dirty="0">
                <a:solidFill>
                  <a:srgbClr val="4D4D4D"/>
                </a:solidFill>
              </a:rPr>
              <a:t>Study objective</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assess the safety and efficacy of the anti-PD-1 monoclonal antibody pembrolizumab in patients with PD-L1-positive advanced gastric cancer in the KEYNOTE-012 </a:t>
            </a:r>
            <a:r>
              <a:rPr lang="en-GB" sz="1600" dirty="0" smtClean="0">
                <a:solidFill>
                  <a:srgbClr val="4D4D4D"/>
                </a:solidFill>
              </a:rPr>
              <a:t>trial</a:t>
            </a:r>
          </a:p>
          <a:p>
            <a:pPr marL="285750" lvl="1" indent="-285750">
              <a:spcBef>
                <a:spcPts val="26000"/>
              </a:spcBef>
              <a:spcAft>
                <a:spcPts val="1200"/>
              </a:spcAft>
              <a:buClr>
                <a:srgbClr val="043882"/>
              </a:buClr>
              <a:buFont typeface="Arial" panose="020B0604020202020204" pitchFamily="34" charset="0"/>
              <a:buChar char="•"/>
            </a:pPr>
            <a:r>
              <a:rPr lang="en-GB" sz="1600" dirty="0" smtClean="0">
                <a:solidFill>
                  <a:srgbClr val="4D4D4D"/>
                </a:solidFill>
              </a:rPr>
              <a:t>Archived </a:t>
            </a:r>
            <a:r>
              <a:rPr lang="en-GB" sz="1600" dirty="0">
                <a:solidFill>
                  <a:srgbClr val="4D4D4D"/>
                </a:solidFill>
              </a:rPr>
              <a:t>tumour samples were screened for PD-L1 expression using an IHC-based </a:t>
            </a:r>
            <a:r>
              <a:rPr lang="en-GB" sz="1600" dirty="0" smtClean="0">
                <a:solidFill>
                  <a:srgbClr val="4D4D4D"/>
                </a:solidFill>
              </a:rPr>
              <a:t>assay</a:t>
            </a:r>
            <a:endParaRPr lang="en-GB" sz="1600" dirty="0">
              <a:solidFill>
                <a:srgbClr val="4D4D4D"/>
              </a:solidFill>
            </a:endParaRPr>
          </a:p>
        </p:txBody>
      </p:sp>
      <p:sp>
        <p:nvSpPr>
          <p:cNvPr id="6" name="Title 5"/>
          <p:cNvSpPr>
            <a:spLocks noGrp="1"/>
          </p:cNvSpPr>
          <p:nvPr>
            <p:ph type="title"/>
          </p:nvPr>
        </p:nvSpPr>
        <p:spPr/>
        <p:txBody>
          <a:bodyPr/>
          <a:lstStyle/>
          <a:p>
            <a:r>
              <a:rPr lang="en-GB" sz="1800" dirty="0"/>
              <a:t>4001: Relationship between PD-L1 expression and clinical outcomes in patients with advanced gastric cancer treated with the anti-PD-1 monoclonal antibody pembrolizumab (MK-3475) in KEYNOTE-012 </a:t>
            </a:r>
            <a:br>
              <a:rPr lang="en-GB" sz="1800" dirty="0"/>
            </a:br>
            <a:r>
              <a:rPr lang="en-GB" sz="1800" dirty="0"/>
              <a:t>– Bang YJ, et al</a:t>
            </a:r>
          </a:p>
        </p:txBody>
      </p:sp>
      <p:sp>
        <p:nvSpPr>
          <p:cNvPr id="11" name="AutoShape 12"/>
          <p:cNvSpPr>
            <a:spLocks noChangeArrowheads="1"/>
          </p:cNvSpPr>
          <p:nvPr/>
        </p:nvSpPr>
        <p:spPr bwMode="auto">
          <a:xfrm>
            <a:off x="4623005" y="3283142"/>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Pembrolizumab </a:t>
            </a:r>
            <a:br>
              <a:rPr lang="en-GB" altLang="zh-CN" dirty="0">
                <a:solidFill>
                  <a:srgbClr val="FFFFFF"/>
                </a:solidFill>
                <a:ea typeface="SimSun" pitchFamily="2" charset="-122"/>
              </a:rPr>
            </a:br>
            <a:r>
              <a:rPr lang="en-GB" altLang="zh-CN" dirty="0">
                <a:solidFill>
                  <a:srgbClr val="FFFFFF"/>
                </a:solidFill>
                <a:ea typeface="SimSun" pitchFamily="2" charset="-122"/>
              </a:rPr>
              <a:t>10 mg/kg q2w</a:t>
            </a:r>
          </a:p>
          <a:p>
            <a:pPr algn="ctr" defTabSz="892175" eaLnBrk="0" hangingPunct="0"/>
            <a:r>
              <a:rPr lang="en-GB" altLang="zh-CN" dirty="0">
                <a:solidFill>
                  <a:srgbClr val="FFFFFF"/>
                </a:solidFill>
                <a:ea typeface="SimSun" pitchFamily="2" charset="-122"/>
              </a:rPr>
              <a:t>(N=39)</a:t>
            </a:r>
          </a:p>
        </p:txBody>
      </p:sp>
      <p:cxnSp>
        <p:nvCxnSpPr>
          <p:cNvPr id="12" name="AutoShape 19"/>
          <p:cNvCxnSpPr>
            <a:cxnSpLocks noChangeShapeType="1"/>
          </p:cNvCxnSpPr>
          <p:nvPr/>
        </p:nvCxnSpPr>
        <p:spPr bwMode="auto">
          <a:xfrm>
            <a:off x="3689578" y="3867342"/>
            <a:ext cx="933427" cy="0"/>
          </a:xfrm>
          <a:prstGeom prst="straightConnector1">
            <a:avLst/>
          </a:prstGeom>
          <a:noFill/>
          <a:ln w="57150">
            <a:solidFill>
              <a:schemeClr val="bg2">
                <a:lumMod val="60000"/>
                <a:lumOff val="40000"/>
              </a:schemeClr>
            </a:solidFill>
            <a:round/>
            <a:headEnd/>
            <a:tailEnd type="triangle" w="med" len="med"/>
          </a:ln>
        </p:spPr>
      </p:cxnSp>
      <p:cxnSp>
        <p:nvCxnSpPr>
          <p:cNvPr id="13" name="AutoShape 21"/>
          <p:cNvCxnSpPr>
            <a:cxnSpLocks noChangeShapeType="1"/>
          </p:cNvCxnSpPr>
          <p:nvPr/>
        </p:nvCxnSpPr>
        <p:spPr bwMode="auto">
          <a:xfrm>
            <a:off x="7179408" y="3867342"/>
            <a:ext cx="933427" cy="1"/>
          </a:xfrm>
          <a:prstGeom prst="straightConnector1">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8112835" y="3603024"/>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6" name="AutoShape 9"/>
          <p:cNvSpPr>
            <a:spLocks noChangeArrowheads="1"/>
          </p:cNvSpPr>
          <p:nvPr/>
        </p:nvSpPr>
        <p:spPr bwMode="auto">
          <a:xfrm>
            <a:off x="369888" y="2374148"/>
            <a:ext cx="3920273" cy="2998257"/>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chemeClr val="bg1"/>
                </a:solidFill>
                <a:ea typeface="SimSun" pitchFamily="2" charset="-122"/>
              </a:rPr>
              <a:t>Key patient inclusion criteria</a:t>
            </a:r>
            <a:endParaRPr lang="en-GB" altLang="zh-CN" dirty="0">
              <a:solidFill>
                <a:schemeClr val="bg1"/>
              </a:solidFill>
              <a:ea typeface="SimSun" pitchFamily="2" charset="-122"/>
            </a:endParaRPr>
          </a:p>
          <a:p>
            <a:pPr marL="228600" indent="-228600" defTabSz="892175" eaLnBrk="0" hangingPunct="0">
              <a:spcAft>
                <a:spcPct val="30000"/>
              </a:spcAft>
              <a:buFont typeface="Arial" pitchFamily="34" charset="0"/>
              <a:buChar char="•"/>
            </a:pPr>
            <a:r>
              <a:rPr lang="en-US" altLang="zh-CN" dirty="0">
                <a:solidFill>
                  <a:schemeClr val="bg1"/>
                </a:solidFill>
                <a:ea typeface="SimSun" pitchFamily="2" charset="-122"/>
              </a:rPr>
              <a:t>Recurrent or metastatic adenocarcinoma of the stomach or GEJ</a:t>
            </a:r>
          </a:p>
          <a:p>
            <a:pPr marL="228600" indent="-228600" defTabSz="892175" eaLnBrk="0" hangingPunct="0">
              <a:spcAft>
                <a:spcPct val="30000"/>
              </a:spcAft>
              <a:buFont typeface="Arial" pitchFamily="34" charset="0"/>
              <a:buChar char="•"/>
            </a:pPr>
            <a:r>
              <a:rPr lang="en-US" altLang="zh-CN" dirty="0">
                <a:solidFill>
                  <a:schemeClr val="bg1"/>
                </a:solidFill>
                <a:ea typeface="SimSun" pitchFamily="2" charset="-122"/>
              </a:rPr>
              <a:t>ECOG PS 0–1; PD-L1*-positive </a:t>
            </a:r>
          </a:p>
          <a:p>
            <a:pPr marL="228600" indent="-228600" defTabSz="892175" eaLnBrk="0" hangingPunct="0">
              <a:spcAft>
                <a:spcPct val="30000"/>
              </a:spcAft>
              <a:buFont typeface="Arial" pitchFamily="34" charset="0"/>
              <a:buChar char="•"/>
            </a:pPr>
            <a:r>
              <a:rPr lang="en-US" altLang="zh-CN" dirty="0">
                <a:solidFill>
                  <a:schemeClr val="bg1"/>
                </a:solidFill>
                <a:ea typeface="SimSun" pitchFamily="2" charset="-122"/>
              </a:rPr>
              <a:t>No systemic steroid therapy </a:t>
            </a:r>
          </a:p>
          <a:p>
            <a:pPr marL="228600" indent="-228600" defTabSz="892175" eaLnBrk="0" hangingPunct="0">
              <a:spcAft>
                <a:spcPct val="30000"/>
              </a:spcAft>
              <a:buFont typeface="Arial" pitchFamily="34" charset="0"/>
              <a:buChar char="•"/>
            </a:pPr>
            <a:r>
              <a:rPr lang="en-US" altLang="zh-CN" dirty="0">
                <a:solidFill>
                  <a:schemeClr val="bg1"/>
                </a:solidFill>
                <a:ea typeface="SimSun" pitchFamily="2" charset="-122"/>
              </a:rPr>
              <a:t>No autoimmune disease or active brain metastases</a:t>
            </a:r>
          </a:p>
          <a:p>
            <a:pPr marL="292100" indent="-292100" defTabSz="892175" eaLnBrk="0" hangingPunct="0">
              <a:spcAft>
                <a:spcPct val="30000"/>
              </a:spcAft>
            </a:pPr>
            <a:r>
              <a:rPr lang="en-GB" altLang="zh-CN" dirty="0">
                <a:solidFill>
                  <a:schemeClr val="bg1"/>
                </a:solidFill>
                <a:ea typeface="SimSun" pitchFamily="2" charset="-122"/>
              </a:rPr>
              <a:t>(n=65)</a:t>
            </a:r>
          </a:p>
        </p:txBody>
      </p:sp>
      <p:sp>
        <p:nvSpPr>
          <p:cNvPr id="17" name="Text Placeholder 7"/>
          <p:cNvSpPr>
            <a:spLocks noGrp="1"/>
          </p:cNvSpPr>
          <p:nvPr>
            <p:ph type="body" sz="quarter" idx="11"/>
          </p:nvPr>
        </p:nvSpPr>
        <p:spPr>
          <a:xfrm>
            <a:off x="2473122" y="6096000"/>
            <a:ext cx="6518478" cy="487363"/>
          </a:xfrm>
        </p:spPr>
        <p:txBody>
          <a:bodyPr/>
          <a:lstStyle/>
          <a:p>
            <a:r>
              <a:rPr lang="fr-FR" dirty="0" err="1" smtClean="0"/>
              <a:t>Presented</a:t>
            </a:r>
            <a:r>
              <a:rPr lang="fr-FR" dirty="0" smtClean="0"/>
              <a:t> </a:t>
            </a:r>
            <a:r>
              <a:rPr lang="fr-FR" dirty="0" err="1" smtClean="0"/>
              <a:t>at</a:t>
            </a:r>
            <a:r>
              <a:rPr lang="fr-FR" dirty="0" smtClean="0"/>
              <a:t> ASCO GI: </a:t>
            </a:r>
            <a:r>
              <a:rPr lang="fr-FR" dirty="0" err="1" smtClean="0"/>
              <a:t>Muro</a:t>
            </a:r>
            <a:r>
              <a:rPr lang="fr-FR" dirty="0" smtClean="0"/>
              <a:t>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3</a:t>
            </a:r>
            <a:r>
              <a:rPr lang="fr-FR" dirty="0" smtClean="0"/>
              <a:t>)</a:t>
            </a:r>
            <a:br>
              <a:rPr lang="fr-FR" dirty="0" smtClean="0"/>
            </a:br>
            <a:r>
              <a:rPr lang="fr-FR" dirty="0" smtClean="0"/>
              <a:t>Bang et </a:t>
            </a:r>
            <a:r>
              <a:rPr lang="fr-FR" dirty="0"/>
              <a:t>al. </a:t>
            </a:r>
            <a:r>
              <a:rPr lang="en-GB" dirty="0"/>
              <a:t>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a:t>
            </a:r>
            <a:r>
              <a:rPr lang="en-GB" dirty="0" smtClean="0"/>
              <a:t>4001</a:t>
            </a:r>
            <a:endParaRPr lang="en-GB" dirty="0"/>
          </a:p>
        </p:txBody>
      </p:sp>
    </p:spTree>
    <p:extLst>
      <p:ext uri="{BB962C8B-B14F-4D97-AF65-F5344CB8AC3E}">
        <p14:creationId xmlns:p14="http://schemas.microsoft.com/office/powerpoint/2010/main" xmlns="" val="2456478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4001: Relationship between PD-L1 expression and clinical outcomes in patients with advanced gastric cancer treated with the anti-PD-1 monoclonal antibody pembrolizumab (MK-3475) in KEYNOTE-012 </a:t>
            </a:r>
            <a:br>
              <a:rPr lang="en-GB" sz="1800" dirty="0"/>
            </a:br>
            <a:r>
              <a:rPr lang="en-GB" sz="1800" dirty="0"/>
              <a:t>– Bang YJ,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Key results</a:t>
            </a:r>
          </a:p>
          <a:p>
            <a:pPr>
              <a:buClr>
                <a:srgbClr val="043882"/>
              </a:buClr>
            </a:pPr>
            <a:r>
              <a:rPr lang="en-GB" sz="1600" dirty="0">
                <a:solidFill>
                  <a:schemeClr val="tx1"/>
                </a:solidFill>
              </a:rPr>
              <a:t>AEs occurred in 26/29 (66.7%) patients</a:t>
            </a:r>
          </a:p>
          <a:p>
            <a:pPr lvl="1">
              <a:buClr>
                <a:srgbClr val="043882"/>
              </a:buClr>
            </a:pPr>
            <a:r>
              <a:rPr lang="en-GB" sz="1600" dirty="0">
                <a:solidFill>
                  <a:schemeClr val="tx1"/>
                </a:solidFill>
              </a:rPr>
              <a:t>Most frequent (occurring in &gt;7%) were: fatigue (17.9%), decreased appetite (12.8%), hypothyroidism (12.8%), nausea (7.7%) and pruritus (7.7%)</a:t>
            </a:r>
          </a:p>
          <a:p>
            <a:pPr>
              <a:buClr>
                <a:srgbClr val="043882"/>
              </a:buClr>
            </a:pPr>
            <a:r>
              <a:rPr lang="en-GB" sz="1600" dirty="0">
                <a:solidFill>
                  <a:schemeClr val="tx1"/>
                </a:solidFill>
              </a:rPr>
              <a:t>Grade 3–5 treatment-related AEs occurred 4/39 (10.3%) patients</a:t>
            </a:r>
          </a:p>
          <a:p>
            <a:pPr lvl="1">
              <a:buClr>
                <a:srgbClr val="043882"/>
              </a:buClr>
            </a:pPr>
            <a:r>
              <a:rPr lang="en-GB" sz="1600" dirty="0">
                <a:solidFill>
                  <a:schemeClr val="tx1"/>
                </a:solidFill>
              </a:rPr>
              <a:t>Grade 3: decreased appetite, fatigue, periphery sensory neuropathy (each n=1)</a:t>
            </a:r>
          </a:p>
          <a:p>
            <a:pPr lvl="1">
              <a:buClr>
                <a:srgbClr val="043882"/>
              </a:buClr>
            </a:pPr>
            <a:r>
              <a:rPr lang="en-GB" sz="1600" dirty="0">
                <a:solidFill>
                  <a:schemeClr val="tx1"/>
                </a:solidFill>
              </a:rPr>
              <a:t>Grade 4: pneumonitis (n=1); Grade 5: hypoxia (n=1), resulting in </a:t>
            </a:r>
            <a:r>
              <a:rPr lang="en-GB" sz="1600" dirty="0" smtClean="0">
                <a:solidFill>
                  <a:schemeClr val="tx1"/>
                </a:solidFill>
              </a:rPr>
              <a:t>death</a:t>
            </a:r>
            <a:endParaRPr lang="en-GB" sz="1600" dirty="0">
              <a:solidFill>
                <a:schemeClr val="tx1"/>
              </a:solidFill>
            </a:endParaRPr>
          </a:p>
        </p:txBody>
      </p:sp>
      <p:graphicFrame>
        <p:nvGraphicFramePr>
          <p:cNvPr id="6" name="Group 88"/>
          <p:cNvGraphicFramePr>
            <a:graphicFrameLocks noGrp="1"/>
          </p:cNvGraphicFramePr>
          <p:nvPr>
            <p:extLst>
              <p:ext uri="{D42A27DB-BD31-4B8C-83A1-F6EECF244321}">
                <p14:modId xmlns:p14="http://schemas.microsoft.com/office/powerpoint/2010/main" xmlns="" val="2688147384"/>
              </p:ext>
            </p:extLst>
          </p:nvPr>
        </p:nvGraphicFramePr>
        <p:xfrm>
          <a:off x="369888" y="3418739"/>
          <a:ext cx="8200908" cy="2346960"/>
        </p:xfrm>
        <a:graphic>
          <a:graphicData uri="http://schemas.openxmlformats.org/drawingml/2006/table">
            <a:tbl>
              <a:tblPr firstRow="1" bandRow="1">
                <a:tableStyleId>{69012ECD-51FC-41F1-AA8D-1B2483CD663E}</a:tableStyleId>
              </a:tblPr>
              <a:tblGrid>
                <a:gridCol w="2496142"/>
                <a:gridCol w="2852383"/>
                <a:gridCol w="2852383"/>
              </a:tblGrid>
              <a:tr h="170622">
                <a:tc>
                  <a:txBody>
                    <a:bodyPr/>
                    <a:lstStyle/>
                    <a:p>
                      <a:r>
                        <a:rPr lang="en-GB" sz="1400" dirty="0" smtClean="0">
                          <a:solidFill>
                            <a:schemeClr val="tx2"/>
                          </a:solidFill>
                        </a:rPr>
                        <a:t>Best overall response (RECIST v1.1)</a:t>
                      </a:r>
                      <a:endParaRPr lang="en-GB" sz="1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Central review </a:t>
                      </a:r>
                    </a:p>
                    <a:p>
                      <a:pPr algn="ctr"/>
                      <a:r>
                        <a:rPr lang="en-GB" sz="1400" dirty="0" smtClean="0">
                          <a:solidFill>
                            <a:schemeClr val="tx2"/>
                          </a:solidFill>
                        </a:rPr>
                        <a:t>(N=36)</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Investigator review </a:t>
                      </a:r>
                    </a:p>
                    <a:p>
                      <a:pPr algn="ctr"/>
                      <a:r>
                        <a:rPr lang="en-GB" sz="1400" dirty="0" smtClean="0">
                          <a:solidFill>
                            <a:schemeClr val="tx2"/>
                          </a:solidFill>
                        </a:rPr>
                        <a:t>(N=39)</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4295">
                <a:tc>
                  <a:txBody>
                    <a:bodyPr/>
                    <a:lstStyle/>
                    <a:p>
                      <a:r>
                        <a:rPr lang="en-GB" sz="1400" dirty="0" smtClean="0"/>
                        <a:t>ORR, % (95% CI)</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22.2 (10.1, 39.2)</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33.3 (19.1, 50.2)</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9729">
                <a:tc>
                  <a:txBody>
                    <a:bodyPr/>
                    <a:lstStyle/>
                    <a:p>
                      <a:r>
                        <a:rPr lang="en-GB" sz="1400" dirty="0" smtClean="0"/>
                        <a:t>Best overall</a:t>
                      </a:r>
                      <a:r>
                        <a:rPr lang="en-GB" sz="1400" baseline="0" dirty="0" smtClean="0"/>
                        <a:t> response, n (%)</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2459">
                <a:tc>
                  <a:txBody>
                    <a:bodyPr/>
                    <a:lstStyle/>
                    <a:p>
                      <a:pPr marL="180000">
                        <a:spcBef>
                          <a:spcPts val="0"/>
                        </a:spcBef>
                      </a:pPr>
                      <a:r>
                        <a:rPr lang="en-GB" sz="1400" dirty="0" smtClean="0"/>
                        <a:t>CR</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0</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0</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180000">
                        <a:spcBef>
                          <a:spcPts val="0"/>
                        </a:spcBef>
                      </a:pPr>
                      <a:r>
                        <a:rPr lang="en-GB" sz="1400" dirty="0" smtClean="0"/>
                        <a:t>PR</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8 (22.2)</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13 (33.3)</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180000">
                        <a:spcBef>
                          <a:spcPts val="0"/>
                        </a:spcBef>
                      </a:pPr>
                      <a:r>
                        <a:rPr lang="en-GB" sz="1400" dirty="0" smtClean="0"/>
                        <a:t>SD</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5 (13.9)</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5 (12.8)</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6056">
                <a:tc>
                  <a:txBody>
                    <a:bodyPr/>
                    <a:lstStyle/>
                    <a:p>
                      <a:pPr marL="180000">
                        <a:spcBef>
                          <a:spcPts val="0"/>
                        </a:spcBef>
                      </a:pPr>
                      <a:r>
                        <a:rPr lang="en-GB" sz="1400" dirty="0" smtClean="0"/>
                        <a:t>PD</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19 (52.8)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solidFill>
                            <a:schemeClr val="tx1"/>
                          </a:solidFill>
                        </a:rPr>
                        <a:t>21 (53.8)</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9" name="Text Placeholder 7"/>
          <p:cNvSpPr>
            <a:spLocks noGrp="1"/>
          </p:cNvSpPr>
          <p:nvPr>
            <p:ph type="body" sz="quarter" idx="11"/>
          </p:nvPr>
        </p:nvSpPr>
        <p:spPr>
          <a:xfrm>
            <a:off x="2473122" y="6096000"/>
            <a:ext cx="6518478" cy="487363"/>
          </a:xfrm>
        </p:spPr>
        <p:txBody>
          <a:bodyPr/>
          <a:lstStyle/>
          <a:p>
            <a:r>
              <a:rPr lang="fr-FR" dirty="0" err="1" smtClean="0"/>
              <a:t>Presented</a:t>
            </a:r>
            <a:r>
              <a:rPr lang="fr-FR" dirty="0" smtClean="0"/>
              <a:t> </a:t>
            </a:r>
            <a:r>
              <a:rPr lang="fr-FR" dirty="0" err="1" smtClean="0"/>
              <a:t>at</a:t>
            </a:r>
            <a:r>
              <a:rPr lang="fr-FR" dirty="0" smtClean="0"/>
              <a:t> ASCO GI: </a:t>
            </a:r>
            <a:r>
              <a:rPr lang="fr-FR" dirty="0" err="1" smtClean="0"/>
              <a:t>Muro</a:t>
            </a:r>
            <a:r>
              <a:rPr lang="fr-FR" dirty="0" smtClean="0"/>
              <a:t>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3</a:t>
            </a:r>
            <a:r>
              <a:rPr lang="fr-FR" dirty="0" smtClean="0"/>
              <a:t>)</a:t>
            </a:r>
            <a:br>
              <a:rPr lang="fr-FR" dirty="0" smtClean="0"/>
            </a:br>
            <a:r>
              <a:rPr lang="fr-FR" dirty="0" smtClean="0"/>
              <a:t>Bang et </a:t>
            </a:r>
            <a:r>
              <a:rPr lang="fr-FR" dirty="0"/>
              <a:t>al. </a:t>
            </a:r>
            <a:r>
              <a:rPr lang="en-GB" dirty="0"/>
              <a:t>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a:t>
            </a:r>
            <a:r>
              <a:rPr lang="en-GB" dirty="0" smtClean="0"/>
              <a:t>4001</a:t>
            </a:r>
            <a:endParaRPr lang="en-GB" dirty="0"/>
          </a:p>
        </p:txBody>
      </p:sp>
    </p:spTree>
    <p:extLst>
      <p:ext uri="{BB962C8B-B14F-4D97-AF65-F5344CB8AC3E}">
        <p14:creationId xmlns:p14="http://schemas.microsoft.com/office/powerpoint/2010/main" xmlns="" val="22040840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4001: Relationship between PD-L1 expression and clinical outcomes in patients with advanced gastric cancer treated with the anti-PD-1 monoclonal antibody pembrolizumab (MK-3475) in KEYNOTE-012 </a:t>
            </a:r>
            <a:br>
              <a:rPr lang="en-GB" sz="1800" dirty="0"/>
            </a:br>
            <a:r>
              <a:rPr lang="en-GB" sz="1800" dirty="0"/>
              <a:t>– Bang YJ,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Key results (cont.)</a:t>
            </a:r>
          </a:p>
          <a:p>
            <a:pPr>
              <a:buClr>
                <a:srgbClr val="043882"/>
              </a:buClr>
            </a:pPr>
            <a:r>
              <a:rPr lang="en-GB" sz="1600" dirty="0">
                <a:solidFill>
                  <a:schemeClr val="tx1"/>
                </a:solidFill>
              </a:rPr>
              <a:t>6-month PFS rate: 24%; 6-month OS rate: 69%</a:t>
            </a:r>
          </a:p>
          <a:p>
            <a:pPr>
              <a:buClr>
                <a:srgbClr val="043882"/>
              </a:buClr>
            </a:pPr>
            <a:r>
              <a:rPr lang="en-GB" sz="1600" dirty="0" err="1">
                <a:solidFill>
                  <a:schemeClr val="tx1"/>
                </a:solidFill>
              </a:rPr>
              <a:t>mPFS</a:t>
            </a:r>
            <a:r>
              <a:rPr lang="en-GB" sz="1600" dirty="0">
                <a:solidFill>
                  <a:schemeClr val="tx1"/>
                </a:solidFill>
              </a:rPr>
              <a:t>: 1.9 (95% CI 1.8, 3.5) months; </a:t>
            </a:r>
            <a:r>
              <a:rPr lang="en-GB" sz="1600" dirty="0" err="1">
                <a:solidFill>
                  <a:schemeClr val="tx1"/>
                </a:solidFill>
              </a:rPr>
              <a:t>mOS</a:t>
            </a:r>
            <a:r>
              <a:rPr lang="en-GB" sz="1600" dirty="0">
                <a:solidFill>
                  <a:schemeClr val="tx1"/>
                </a:solidFill>
              </a:rPr>
              <a:t>: not reached</a:t>
            </a:r>
          </a:p>
          <a:p>
            <a:pPr>
              <a:buClr>
                <a:srgbClr val="043882"/>
              </a:buClr>
            </a:pPr>
            <a:r>
              <a:rPr lang="en-GB" sz="1600" dirty="0">
                <a:solidFill>
                  <a:schemeClr val="tx1"/>
                </a:solidFill>
              </a:rPr>
              <a:t>A trend towards improved OS, ORR and PFS was observed with higher levels of </a:t>
            </a:r>
            <a:br>
              <a:rPr lang="en-GB" sz="1600" dirty="0">
                <a:solidFill>
                  <a:schemeClr val="tx1"/>
                </a:solidFill>
              </a:rPr>
            </a:br>
            <a:r>
              <a:rPr lang="en-GB" sz="1600" dirty="0">
                <a:solidFill>
                  <a:schemeClr val="tx1"/>
                </a:solidFill>
              </a:rPr>
              <a:t>PD-L1 expression, although this did not reach statistical significance</a:t>
            </a:r>
          </a:p>
          <a:p>
            <a:pPr lvl="1">
              <a:buClr>
                <a:srgbClr val="043882"/>
              </a:buClr>
            </a:pPr>
            <a:endParaRPr lang="en-GB" sz="1600" dirty="0">
              <a:solidFill>
                <a:schemeClr val="tx1"/>
              </a:solidFill>
            </a:endParaRPr>
          </a:p>
          <a:p>
            <a:pPr marL="0" indent="0">
              <a:buClr>
                <a:srgbClr val="043882"/>
              </a:buClr>
              <a:buNone/>
            </a:pPr>
            <a:r>
              <a:rPr lang="en-GB" sz="1600" b="1" dirty="0">
                <a:solidFill>
                  <a:schemeClr val="tx1"/>
                </a:solidFill>
              </a:rPr>
              <a:t>Conclusions</a:t>
            </a:r>
          </a:p>
          <a:p>
            <a:pPr>
              <a:buClr>
                <a:srgbClr val="043882"/>
              </a:buClr>
            </a:pPr>
            <a:r>
              <a:rPr lang="en-GB" sz="1600" b="1" dirty="0">
                <a:solidFill>
                  <a:schemeClr val="tx1"/>
                </a:solidFill>
              </a:rPr>
              <a:t>Pembrolizumab had an acceptable safety and tolerability profile in patients with </a:t>
            </a:r>
            <a:br>
              <a:rPr lang="en-GB" sz="1600" b="1" dirty="0">
                <a:solidFill>
                  <a:schemeClr val="tx1"/>
                </a:solidFill>
              </a:rPr>
            </a:br>
            <a:r>
              <a:rPr lang="en-GB" sz="1600" b="1" dirty="0">
                <a:solidFill>
                  <a:schemeClr val="tx1"/>
                </a:solidFill>
              </a:rPr>
              <a:t>PD-L1-positive advanced gastric cancer</a:t>
            </a:r>
          </a:p>
          <a:p>
            <a:pPr>
              <a:buClr>
                <a:srgbClr val="043882"/>
              </a:buClr>
            </a:pPr>
            <a:r>
              <a:rPr lang="en-GB" sz="1600" b="1" dirty="0">
                <a:solidFill>
                  <a:schemeClr val="tx1"/>
                </a:solidFill>
              </a:rPr>
              <a:t>Pembrolizumab demonstrated a durable </a:t>
            </a:r>
            <a:r>
              <a:rPr lang="en-GB" sz="1600" b="1" dirty="0" err="1">
                <a:solidFill>
                  <a:schemeClr val="tx1"/>
                </a:solidFill>
              </a:rPr>
              <a:t>antitumour</a:t>
            </a:r>
            <a:r>
              <a:rPr lang="en-GB" sz="1600" b="1" dirty="0">
                <a:solidFill>
                  <a:schemeClr val="tx1"/>
                </a:solidFill>
              </a:rPr>
              <a:t> response in 22% of patients assessed by RECIST v1.1 </a:t>
            </a:r>
          </a:p>
          <a:p>
            <a:pPr>
              <a:buClr>
                <a:srgbClr val="043882"/>
              </a:buClr>
            </a:pPr>
            <a:r>
              <a:rPr lang="en-GB" sz="1600" b="1" dirty="0">
                <a:solidFill>
                  <a:schemeClr val="tx1"/>
                </a:solidFill>
              </a:rPr>
              <a:t>There was a trend towards improved overall response with higher PD-L1 </a:t>
            </a:r>
            <a:r>
              <a:rPr lang="en-GB" sz="1600" b="1" dirty="0" smtClean="0">
                <a:solidFill>
                  <a:schemeClr val="tx1"/>
                </a:solidFill>
              </a:rPr>
              <a:t>expression</a:t>
            </a:r>
            <a:endParaRPr lang="en-GB" dirty="0">
              <a:solidFill>
                <a:schemeClr val="tx1"/>
              </a:solidFill>
            </a:endParaRPr>
          </a:p>
        </p:txBody>
      </p:sp>
      <p:sp>
        <p:nvSpPr>
          <p:cNvPr id="6" name="Text Placeholder 7"/>
          <p:cNvSpPr>
            <a:spLocks noGrp="1"/>
          </p:cNvSpPr>
          <p:nvPr>
            <p:ph type="body" sz="quarter" idx="11"/>
          </p:nvPr>
        </p:nvSpPr>
        <p:spPr>
          <a:xfrm>
            <a:off x="2473122" y="6096000"/>
            <a:ext cx="6518478" cy="487363"/>
          </a:xfrm>
        </p:spPr>
        <p:txBody>
          <a:bodyPr/>
          <a:lstStyle/>
          <a:p>
            <a:r>
              <a:rPr lang="fr-FR" dirty="0" err="1" smtClean="0"/>
              <a:t>Presented</a:t>
            </a:r>
            <a:r>
              <a:rPr lang="fr-FR" dirty="0" smtClean="0"/>
              <a:t> </a:t>
            </a:r>
            <a:r>
              <a:rPr lang="fr-FR" dirty="0" err="1" smtClean="0"/>
              <a:t>at</a:t>
            </a:r>
            <a:r>
              <a:rPr lang="fr-FR" dirty="0" smtClean="0"/>
              <a:t> ASCO GI: </a:t>
            </a:r>
            <a:r>
              <a:rPr lang="fr-FR" dirty="0" err="1" smtClean="0"/>
              <a:t>Muro</a:t>
            </a:r>
            <a:r>
              <a:rPr lang="fr-FR" dirty="0" smtClean="0"/>
              <a:t>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3</a:t>
            </a:r>
            <a:r>
              <a:rPr lang="fr-FR" dirty="0" smtClean="0"/>
              <a:t>)</a:t>
            </a:r>
            <a:br>
              <a:rPr lang="fr-FR" dirty="0" smtClean="0"/>
            </a:br>
            <a:r>
              <a:rPr lang="fr-FR" dirty="0" smtClean="0"/>
              <a:t>Bang et </a:t>
            </a:r>
            <a:r>
              <a:rPr lang="fr-FR" dirty="0"/>
              <a:t>al. </a:t>
            </a:r>
            <a:r>
              <a:rPr lang="en-GB" dirty="0"/>
              <a:t>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a:t>
            </a:r>
            <a:r>
              <a:rPr lang="en-GB" dirty="0" smtClean="0"/>
              <a:t>4001</a:t>
            </a:r>
            <a:endParaRPr lang="en-GB" dirty="0"/>
          </a:p>
        </p:txBody>
      </p:sp>
    </p:spTree>
    <p:extLst>
      <p:ext uri="{BB962C8B-B14F-4D97-AF65-F5344CB8AC3E}">
        <p14:creationId xmlns:p14="http://schemas.microsoft.com/office/powerpoint/2010/main" xmlns="" val="2357848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697912" cy="3631763"/>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evaluate </a:t>
            </a:r>
            <a:r>
              <a:rPr lang="en-GB" sz="1600" dirty="0">
                <a:solidFill>
                  <a:srgbClr val="4D4D4D"/>
                </a:solidFill>
              </a:rPr>
              <a:t>the </a:t>
            </a:r>
            <a:r>
              <a:rPr lang="en-GB" sz="1600" dirty="0" smtClean="0">
                <a:solidFill>
                  <a:srgbClr val="4D4D4D"/>
                </a:solidFill>
              </a:rPr>
              <a:t>efficacy and </a:t>
            </a:r>
            <a:r>
              <a:rPr lang="en-GB" sz="1600" dirty="0">
                <a:solidFill>
                  <a:srgbClr val="4D4D4D"/>
                </a:solidFill>
              </a:rPr>
              <a:t>safety </a:t>
            </a:r>
            <a:r>
              <a:rPr lang="en-GB" sz="1600" dirty="0" smtClean="0">
                <a:solidFill>
                  <a:srgbClr val="4D4D4D"/>
                </a:solidFill>
              </a:rPr>
              <a:t>of </a:t>
            </a:r>
            <a:r>
              <a:rPr lang="en-GB" sz="1600" dirty="0" err="1" smtClean="0">
                <a:solidFill>
                  <a:srgbClr val="4D4D4D"/>
                </a:solidFill>
              </a:rPr>
              <a:t>regorafenib</a:t>
            </a:r>
            <a:r>
              <a:rPr lang="en-GB" sz="1600" dirty="0" smtClean="0">
                <a:solidFill>
                  <a:srgbClr val="4D4D4D"/>
                </a:solidFill>
              </a:rPr>
              <a:t> in refractory advanced </a:t>
            </a:r>
            <a:r>
              <a:rPr lang="en-GB" sz="1600" dirty="0" err="1" smtClean="0">
                <a:solidFill>
                  <a:srgbClr val="4D4D4D"/>
                </a:solidFill>
              </a:rPr>
              <a:t>oesophagogastric</a:t>
            </a:r>
            <a:r>
              <a:rPr lang="en-GB" sz="1600" dirty="0" smtClean="0">
                <a:solidFill>
                  <a:srgbClr val="4D4D4D"/>
                </a:solidFill>
              </a:rPr>
              <a:t> cancer (AOGC) following failure of 1</a:t>
            </a:r>
            <a:r>
              <a:rPr lang="en-GB" sz="1600" baseline="30000" dirty="0" smtClean="0">
                <a:solidFill>
                  <a:srgbClr val="4D4D4D"/>
                </a:solidFill>
              </a:rPr>
              <a:t>st</a:t>
            </a:r>
            <a:r>
              <a:rPr lang="en-GB" sz="1600" dirty="0" smtClean="0">
                <a:solidFill>
                  <a:srgbClr val="4D4D4D"/>
                </a:solidFill>
              </a:rPr>
              <a:t> or 2</a:t>
            </a:r>
            <a:r>
              <a:rPr lang="en-GB" sz="1600" baseline="30000" dirty="0" smtClean="0">
                <a:solidFill>
                  <a:srgbClr val="4D4D4D"/>
                </a:solidFill>
              </a:rPr>
              <a:t>nd</a:t>
            </a:r>
            <a:r>
              <a:rPr lang="en-GB" sz="1600" dirty="0" smtClean="0">
                <a:solidFill>
                  <a:srgbClr val="4D4D4D"/>
                </a:solidFill>
              </a:rPr>
              <a:t> line chemotherapy</a:t>
            </a:r>
          </a:p>
          <a:p>
            <a:pPr marL="0" lvl="1">
              <a:spcAft>
                <a:spcPts val="1200"/>
              </a:spcAft>
              <a:buClr>
                <a:srgbClr val="043882"/>
              </a:buClr>
            </a:pPr>
            <a:endParaRPr lang="en-GB" sz="1600" dirty="0">
              <a:solidFill>
                <a:srgbClr val="4D4D4D"/>
              </a:solidFill>
            </a:endParaRPr>
          </a:p>
          <a:p>
            <a:pPr marL="0" lvl="1">
              <a:spcAft>
                <a:spcPts val="1200"/>
              </a:spcAft>
              <a:buClr>
                <a:srgbClr val="043882"/>
              </a:buClr>
            </a:pPr>
            <a:endParaRPr lang="en-GB" sz="1600" dirty="0" smtClean="0">
              <a:solidFill>
                <a:srgbClr val="4D4D4D"/>
              </a:solidFill>
            </a:endParaRPr>
          </a:p>
          <a:p>
            <a:pPr marL="0" lvl="1">
              <a:spcAft>
                <a:spcPts val="1200"/>
              </a:spcAft>
              <a:buClr>
                <a:srgbClr val="043882"/>
              </a:buClr>
            </a:pPr>
            <a:endParaRPr lang="en-GB" sz="1600" dirty="0" smtClean="0">
              <a:solidFill>
                <a:srgbClr val="4D4D4D"/>
              </a:solidFill>
            </a:endParaRPr>
          </a:p>
          <a:p>
            <a:pPr marL="0" lvl="1">
              <a:spcAft>
                <a:spcPts val="1200"/>
              </a:spcAft>
              <a:buClr>
                <a:srgbClr val="043882"/>
              </a:buClr>
            </a:pPr>
            <a:endParaRPr lang="en-GB" sz="1600" dirty="0">
              <a:solidFill>
                <a:srgbClr val="4D4D4D"/>
              </a:solidFill>
            </a:endParaRPr>
          </a:p>
          <a:p>
            <a:pPr marL="0" lvl="1">
              <a:spcAft>
                <a:spcPts val="1200"/>
              </a:spcAft>
              <a:buClr>
                <a:srgbClr val="043882"/>
              </a:buClr>
            </a:pPr>
            <a:endParaRPr lang="en-GB" sz="1600" dirty="0">
              <a:solidFill>
                <a:srgbClr val="4D4D4D"/>
              </a:solidFill>
            </a:endParaRPr>
          </a:p>
          <a:p>
            <a:pPr marL="0" lvl="1">
              <a:spcAft>
                <a:spcPts val="1200"/>
              </a:spcAft>
              <a:buClr>
                <a:srgbClr val="043882"/>
              </a:buClr>
            </a:pPr>
            <a:endParaRPr lang="en-GB" sz="1600" dirty="0" smtClean="0">
              <a:solidFill>
                <a:srgbClr val="4D4D4D"/>
              </a:solidFill>
            </a:endParaRPr>
          </a:p>
          <a:p>
            <a:pPr marL="0" lvl="1">
              <a:spcBef>
                <a:spcPts val="0"/>
              </a:spcBef>
              <a:spcAft>
                <a:spcPts val="0"/>
              </a:spcAft>
              <a:buClr>
                <a:srgbClr val="043882"/>
              </a:buClr>
            </a:pPr>
            <a:endParaRPr lang="en-GB" sz="1600" dirty="0" smtClean="0">
              <a:solidFill>
                <a:srgbClr val="4D4D4D"/>
              </a:solidFill>
            </a:endParaRPr>
          </a:p>
        </p:txBody>
      </p:sp>
      <p:sp>
        <p:nvSpPr>
          <p:cNvPr id="6" name="Title 5"/>
          <p:cNvSpPr>
            <a:spLocks noGrp="1"/>
          </p:cNvSpPr>
          <p:nvPr>
            <p:ph type="title"/>
          </p:nvPr>
        </p:nvSpPr>
        <p:spPr/>
        <p:txBody>
          <a:bodyPr/>
          <a:lstStyle/>
          <a:p>
            <a:r>
              <a:rPr lang="en-GB" sz="1800" dirty="0" smtClean="0"/>
              <a:t>4003</a:t>
            </a:r>
            <a:r>
              <a:rPr lang="en-GB" sz="1800" dirty="0"/>
              <a:t>: INTEGRATE: A randomized, phase II, double-blind, placebo-controlled study of </a:t>
            </a:r>
            <a:r>
              <a:rPr lang="en-GB" sz="1800" dirty="0" err="1"/>
              <a:t>regorafenib</a:t>
            </a:r>
            <a:r>
              <a:rPr lang="en-GB" sz="1800" dirty="0"/>
              <a:t> in refractory advanced </a:t>
            </a:r>
            <a:r>
              <a:rPr lang="en-GB" sz="1800" dirty="0" err="1"/>
              <a:t>oesophagogastric</a:t>
            </a:r>
            <a:r>
              <a:rPr lang="en-GB" sz="1800" dirty="0"/>
              <a:t> cancer (AOGC): A study by the Australasian Gastrointestinal Trials Group (AGITG)—Final overall and subgroup results – </a:t>
            </a:r>
            <a:r>
              <a:rPr lang="en-GB" sz="1800" dirty="0" err="1" smtClean="0"/>
              <a:t>Pavlakis</a:t>
            </a:r>
            <a:r>
              <a:rPr lang="en-GB" sz="1800" dirty="0" smtClean="0"/>
              <a:t> N,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err="1" smtClean="0"/>
              <a:t>Pavlakis</a:t>
            </a:r>
            <a:r>
              <a:rPr lang="en-GB" dirty="0" smtClean="0"/>
              <a:t> </a:t>
            </a:r>
            <a:r>
              <a:rPr lang="fr-FR" dirty="0" smtClean="0"/>
              <a:t>et </a:t>
            </a:r>
            <a:r>
              <a:rPr lang="fr-FR" dirty="0"/>
              <a:t>al. J Clin </a:t>
            </a:r>
            <a:r>
              <a:rPr lang="fr-FR" dirty="0" err="1"/>
              <a:t>Oncol</a:t>
            </a:r>
            <a:r>
              <a:rPr lang="fr-FR" dirty="0"/>
              <a:t> 2015; 33 (</a:t>
            </a:r>
            <a:r>
              <a:rPr lang="fr-FR" dirty="0" err="1" smtClean="0"/>
              <a:t>suppl</a:t>
            </a:r>
            <a:r>
              <a:rPr lang="fr-FR" dirty="0" smtClean="0"/>
              <a:t>): </a:t>
            </a:r>
            <a:r>
              <a:rPr lang="fr-FR" dirty="0" err="1"/>
              <a:t>abstr</a:t>
            </a:r>
            <a:r>
              <a:rPr lang="fr-FR" dirty="0"/>
              <a:t> </a:t>
            </a:r>
            <a:r>
              <a:rPr lang="fr-FR" dirty="0" smtClean="0"/>
              <a:t>4003</a:t>
            </a:r>
            <a:endParaRPr lang="en-GB" dirty="0"/>
          </a:p>
        </p:txBody>
      </p:sp>
      <p:sp>
        <p:nvSpPr>
          <p:cNvPr id="9" name="Oval 14"/>
          <p:cNvSpPr>
            <a:spLocks noChangeArrowheads="1"/>
          </p:cNvSpPr>
          <p:nvPr/>
        </p:nvSpPr>
        <p:spPr bwMode="auto">
          <a:xfrm>
            <a:off x="4235224" y="328893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2:1</a:t>
            </a:r>
            <a:endParaRPr lang="en-GB" altLang="zh-CN" sz="2400" b="1" dirty="0">
              <a:solidFill>
                <a:srgbClr val="043882"/>
              </a:solidFill>
              <a:ea typeface="SimSun" pitchFamily="2" charset="-122"/>
            </a:endParaRPr>
          </a:p>
        </p:txBody>
      </p:sp>
      <p:cxnSp>
        <p:nvCxnSpPr>
          <p:cNvPr id="10" name="AutoShape 15"/>
          <p:cNvCxnSpPr>
            <a:cxnSpLocks noChangeShapeType="1"/>
            <a:stCxn id="9" idx="0"/>
            <a:endCxn id="13" idx="1"/>
          </p:cNvCxnSpPr>
          <p:nvPr/>
        </p:nvCxnSpPr>
        <p:spPr bwMode="auto">
          <a:xfrm rot="5400000" flipH="1" flipV="1">
            <a:off x="4620978" y="2750916"/>
            <a:ext cx="444063" cy="631975"/>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410122" y="259697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2" name="AutoShape 21"/>
          <p:cNvCxnSpPr>
            <a:cxnSpLocks noChangeShapeType="1"/>
          </p:cNvCxnSpPr>
          <p:nvPr/>
        </p:nvCxnSpPr>
        <p:spPr bwMode="auto">
          <a:xfrm>
            <a:off x="7837487" y="2861292"/>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158997" y="2272471"/>
            <a:ext cx="2678490" cy="11448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err="1" smtClean="0">
                <a:solidFill>
                  <a:srgbClr val="FFFFFF"/>
                </a:solidFill>
                <a:ea typeface="SimSun" pitchFamily="2" charset="-122"/>
              </a:rPr>
              <a:t>Regorafenib</a:t>
            </a:r>
            <a:r>
              <a:rPr lang="en-GB" altLang="zh-CN" sz="1600" dirty="0" smtClean="0">
                <a:solidFill>
                  <a:srgbClr val="FFFFFF"/>
                </a:solidFill>
                <a:ea typeface="SimSun" pitchFamily="2" charset="-122"/>
              </a:rPr>
              <a:t> 160 mg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(40 mg </a:t>
            </a:r>
            <a:r>
              <a:rPr lang="en-GB" altLang="zh-CN" sz="1600" dirty="0" err="1" smtClean="0">
                <a:solidFill>
                  <a:srgbClr val="FFFFFF"/>
                </a:solidFill>
                <a:ea typeface="SimSun" pitchFamily="2" charset="-122"/>
              </a:rPr>
              <a:t>qid</a:t>
            </a:r>
            <a:r>
              <a:rPr lang="en-GB" altLang="zh-CN" sz="1600" dirty="0" smtClean="0">
                <a:solidFill>
                  <a:srgbClr val="FFFFFF"/>
                </a:solidFill>
                <a:ea typeface="SimSun" pitchFamily="2" charset="-122"/>
              </a:rPr>
              <a:t>) orally, D1−21 q4w + BS</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 (N=97)</a:t>
            </a:r>
            <a:endParaRPr lang="en-GB" altLang="zh-CN" sz="1600" dirty="0">
              <a:solidFill>
                <a:srgbClr val="FFFFFF"/>
              </a:solidFill>
              <a:ea typeface="SimSun" pitchFamily="2" charset="-122"/>
            </a:endParaRPr>
          </a:p>
        </p:txBody>
      </p:sp>
      <p:sp>
        <p:nvSpPr>
          <p:cNvPr id="14" name="AutoShape 12"/>
          <p:cNvSpPr>
            <a:spLocks noChangeArrowheads="1"/>
          </p:cNvSpPr>
          <p:nvPr/>
        </p:nvSpPr>
        <p:spPr bwMode="auto">
          <a:xfrm>
            <a:off x="8410122" y="3981239"/>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5" name="AutoShape 21"/>
          <p:cNvCxnSpPr>
            <a:cxnSpLocks noChangeShapeType="1"/>
          </p:cNvCxnSpPr>
          <p:nvPr/>
        </p:nvCxnSpPr>
        <p:spPr bwMode="auto">
          <a:xfrm>
            <a:off x="7837487" y="4245557"/>
            <a:ext cx="572635"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5158997" y="3705332"/>
            <a:ext cx="2678490" cy="1143000"/>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Placebo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orally D1</a:t>
            </a:r>
            <a:r>
              <a:rPr lang="en-GB" altLang="zh-CN" sz="1600" dirty="0">
                <a:solidFill>
                  <a:srgbClr val="FFFFFF"/>
                </a:solidFill>
                <a:ea typeface="SimSun" pitchFamily="2" charset="-122"/>
              </a:rPr>
              <a:t>−21 </a:t>
            </a:r>
            <a:r>
              <a:rPr lang="en-GB" altLang="zh-CN" sz="1600" dirty="0" smtClean="0">
                <a:solidFill>
                  <a:srgbClr val="FFFFFF"/>
                </a:solidFill>
                <a:ea typeface="SimSun" pitchFamily="2" charset="-122"/>
              </a:rPr>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q4w </a:t>
            </a:r>
            <a:r>
              <a:rPr lang="en-GB" altLang="zh-CN" sz="1600" dirty="0">
                <a:solidFill>
                  <a:srgbClr val="FFFFFF"/>
                </a:solidFill>
                <a:ea typeface="SimSun" pitchFamily="2" charset="-122"/>
              </a:rPr>
              <a:t>+ </a:t>
            </a:r>
            <a:r>
              <a:rPr lang="en-GB" altLang="zh-CN" sz="1600" dirty="0" smtClean="0">
                <a:solidFill>
                  <a:srgbClr val="FFFFFF"/>
                </a:solidFill>
                <a:ea typeface="SimSun" pitchFamily="2" charset="-122"/>
              </a:rPr>
              <a:t>BSC</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(N=50</a:t>
            </a:r>
            <a:r>
              <a:rPr lang="en-GB" altLang="zh-CN" sz="1600" dirty="0">
                <a:solidFill>
                  <a:srgbClr val="FFFFFF"/>
                </a:solidFill>
                <a:ea typeface="SimSun" pitchFamily="2" charset="-122"/>
              </a:rPr>
              <a:t>)</a:t>
            </a:r>
          </a:p>
        </p:txBody>
      </p:sp>
      <p:cxnSp>
        <p:nvCxnSpPr>
          <p:cNvPr id="18" name="AutoShape 19"/>
          <p:cNvCxnSpPr>
            <a:cxnSpLocks noChangeShapeType="1"/>
          </p:cNvCxnSpPr>
          <p:nvPr/>
        </p:nvCxnSpPr>
        <p:spPr bwMode="auto">
          <a:xfrm>
            <a:off x="3094827" y="3581034"/>
            <a:ext cx="1116000" cy="0"/>
          </a:xfrm>
          <a:prstGeom prst="straightConnector1">
            <a:avLst/>
          </a:prstGeom>
          <a:noFill/>
          <a:ln w="57150">
            <a:solidFill>
              <a:schemeClr val="bg2">
                <a:lumMod val="60000"/>
                <a:lumOff val="40000"/>
              </a:schemeClr>
            </a:solidFill>
            <a:round/>
            <a:headEnd/>
            <a:tailEnd type="triangle" w="med" len="med"/>
          </a:ln>
        </p:spPr>
      </p:cxnSp>
      <p:sp>
        <p:nvSpPr>
          <p:cNvPr id="19" name="AutoShape 9"/>
          <p:cNvSpPr>
            <a:spLocks noChangeArrowheads="1"/>
          </p:cNvSpPr>
          <p:nvPr/>
        </p:nvSpPr>
        <p:spPr bwMode="auto">
          <a:xfrm>
            <a:off x="174170" y="2200667"/>
            <a:ext cx="3559630" cy="2782813"/>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smtClean="0">
                <a:solidFill>
                  <a:srgbClr val="043882"/>
                </a:solidFill>
                <a:ea typeface="SimSun" pitchFamily="2" charset="-122"/>
              </a:rPr>
              <a:t>Key patient inclusion criteria</a:t>
            </a:r>
            <a:endParaRPr lang="en-GB" altLang="zh-CN" sz="1400" dirty="0" smtClean="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Metastatic or locally recurrent AOGC occurring in any primary </a:t>
            </a:r>
            <a:r>
              <a:rPr lang="en-GB" altLang="zh-CN" sz="1400" dirty="0" err="1" smtClean="0">
                <a:solidFill>
                  <a:srgbClr val="043882"/>
                </a:solidFill>
                <a:ea typeface="SimSun" pitchFamily="2" charset="-122"/>
              </a:rPr>
              <a:t>oesophagogastric</a:t>
            </a:r>
            <a:r>
              <a:rPr lang="en-GB" altLang="zh-CN" sz="1400" dirty="0" smtClean="0">
                <a:solidFill>
                  <a:srgbClr val="043882"/>
                </a:solidFill>
                <a:ea typeface="SimSun" pitchFamily="2" charset="-122"/>
              </a:rPr>
              <a:t> site and is of adenocarcinoma or undifferentiated carcinoma histology</a:t>
            </a: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Measurable according to RECIST v1.1</a:t>
            </a: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Refractory to 1</a:t>
            </a:r>
            <a:r>
              <a:rPr lang="en-GB" altLang="zh-CN" sz="1400" baseline="30000" dirty="0" smtClean="0">
                <a:solidFill>
                  <a:srgbClr val="043882"/>
                </a:solidFill>
                <a:ea typeface="SimSun" pitchFamily="2" charset="-122"/>
              </a:rPr>
              <a:t>st</a:t>
            </a:r>
            <a:r>
              <a:rPr lang="en-GB" altLang="zh-CN" sz="1400" dirty="0" smtClean="0">
                <a:solidFill>
                  <a:srgbClr val="043882"/>
                </a:solidFill>
                <a:ea typeface="SimSun" pitchFamily="2" charset="-122"/>
              </a:rPr>
              <a:t> or 2</a:t>
            </a:r>
            <a:r>
              <a:rPr lang="en-GB" altLang="zh-CN" sz="1400" baseline="30000" dirty="0" smtClean="0">
                <a:solidFill>
                  <a:srgbClr val="043882"/>
                </a:solidFill>
                <a:ea typeface="SimSun" pitchFamily="2" charset="-122"/>
              </a:rPr>
              <a:t>nd </a:t>
            </a:r>
            <a:r>
              <a:rPr lang="en-GB" altLang="zh-CN" sz="1400" dirty="0" smtClean="0">
                <a:solidFill>
                  <a:srgbClr val="043882"/>
                </a:solidFill>
                <a:ea typeface="SimSun" pitchFamily="2" charset="-122"/>
              </a:rPr>
              <a:t>line chemotherapy</a:t>
            </a:r>
          </a:p>
          <a:p>
            <a:pPr marL="228600" indent="-228600" defTabSz="892175" eaLnBrk="0" hangingPunct="0">
              <a:spcAft>
                <a:spcPct val="30000"/>
              </a:spcAft>
              <a:buFont typeface="Arial" pitchFamily="34" charset="0"/>
              <a:buChar char="•"/>
            </a:pPr>
            <a:r>
              <a:rPr lang="en-GB" altLang="zh-CN" sz="1400" dirty="0" smtClean="0">
                <a:solidFill>
                  <a:srgbClr val="043882"/>
                </a:solidFill>
                <a:ea typeface="SimSun" pitchFamily="2" charset="-122"/>
              </a:rPr>
              <a:t>ECOG PS 0–1</a:t>
            </a:r>
          </a:p>
          <a:p>
            <a:pPr defTabSz="892175" eaLnBrk="0" hangingPunct="0">
              <a:spcAft>
                <a:spcPct val="30000"/>
              </a:spcAft>
            </a:pPr>
            <a:r>
              <a:rPr lang="en-GB" altLang="zh-CN" sz="1400" dirty="0" smtClean="0">
                <a:solidFill>
                  <a:srgbClr val="043882"/>
                </a:solidFill>
                <a:ea typeface="SimSun" pitchFamily="2" charset="-122"/>
              </a:rPr>
              <a:t>(n=152)</a:t>
            </a:r>
          </a:p>
        </p:txBody>
      </p:sp>
      <p:cxnSp>
        <p:nvCxnSpPr>
          <p:cNvPr id="20" name="AutoShape 16"/>
          <p:cNvCxnSpPr>
            <a:cxnSpLocks noChangeShapeType="1"/>
          </p:cNvCxnSpPr>
          <p:nvPr/>
        </p:nvCxnSpPr>
        <p:spPr bwMode="auto">
          <a:xfrm rot="16200000" flipH="1">
            <a:off x="4663009" y="3767020"/>
            <a:ext cx="360000" cy="631975"/>
          </a:xfrm>
          <a:prstGeom prst="bentConnector2">
            <a:avLst/>
          </a:prstGeom>
          <a:noFill/>
          <a:ln w="57150">
            <a:solidFill>
              <a:schemeClr val="bg2">
                <a:lumMod val="60000"/>
                <a:lumOff val="40000"/>
              </a:schemeClr>
            </a:solidFill>
            <a:round/>
            <a:headEnd/>
            <a:tailEnd type="triangle" w="med" len="med"/>
          </a:ln>
        </p:spPr>
      </p:cxnSp>
      <p:sp>
        <p:nvSpPr>
          <p:cNvPr id="21" name="Rectangle 9"/>
          <p:cNvSpPr txBox="1">
            <a:spLocks noChangeArrowheads="1"/>
          </p:cNvSpPr>
          <p:nvPr/>
        </p:nvSpPr>
        <p:spPr>
          <a:xfrm>
            <a:off x="373833" y="5524836"/>
            <a:ext cx="4130676" cy="845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PRIMARY ENDPOINT</a:t>
            </a:r>
          </a:p>
          <a:p>
            <a:pPr>
              <a:buClr>
                <a:srgbClr val="043882"/>
              </a:buClr>
            </a:pPr>
            <a:r>
              <a:rPr lang="en-GB" sz="1600" kern="0" dirty="0" smtClean="0"/>
              <a:t>PFS</a:t>
            </a:r>
          </a:p>
        </p:txBody>
      </p:sp>
      <p:sp>
        <p:nvSpPr>
          <p:cNvPr id="22" name="Content Placeholder 26"/>
          <p:cNvSpPr txBox="1">
            <a:spLocks/>
          </p:cNvSpPr>
          <p:nvPr/>
        </p:nvSpPr>
        <p:spPr>
          <a:xfrm>
            <a:off x="4743999" y="5524836"/>
            <a:ext cx="4130675" cy="845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SECONDARY ENDPOINTS</a:t>
            </a:r>
          </a:p>
          <a:p>
            <a:pPr>
              <a:buClr>
                <a:srgbClr val="043882"/>
              </a:buClr>
            </a:pPr>
            <a:r>
              <a:rPr lang="en-GB" sz="1600" kern="0" dirty="0" smtClean="0"/>
              <a:t>Objective tumour response rate, clinical benefit at 2 months, OS, safety, </a:t>
            </a:r>
            <a:r>
              <a:rPr lang="en-GB" sz="1600" kern="0" dirty="0" err="1" smtClean="0"/>
              <a:t>QoL</a:t>
            </a:r>
            <a:r>
              <a:rPr lang="en-GB" sz="1600" kern="0" dirty="0" smtClean="0"/>
              <a:t> </a:t>
            </a:r>
          </a:p>
        </p:txBody>
      </p:sp>
      <p:sp>
        <p:nvSpPr>
          <p:cNvPr id="23" name="Content Placeholder 26"/>
          <p:cNvSpPr txBox="1">
            <a:spLocks/>
          </p:cNvSpPr>
          <p:nvPr/>
        </p:nvSpPr>
        <p:spPr bwMode="auto">
          <a:xfrm>
            <a:off x="3733800" y="4781426"/>
            <a:ext cx="4812144" cy="905977"/>
          </a:xfrm>
          <a:prstGeom prst="rect">
            <a:avLst/>
          </a:prstGeom>
          <a:noFill/>
          <a:ln w="9525">
            <a:noFill/>
            <a:miter lim="800000"/>
            <a:headEnd/>
            <a:tailEnd/>
          </a:ln>
        </p:spPr>
        <p:txBody>
          <a:bodyPr/>
          <a:lstStyle/>
          <a:p>
            <a:pPr marL="190500" indent="-190500">
              <a:lnSpc>
                <a:spcPts val="1800"/>
              </a:lnSpc>
              <a:spcBef>
                <a:spcPts val="0"/>
              </a:spcBef>
              <a:spcAft>
                <a:spcPts val="0"/>
              </a:spcAft>
              <a:defRPr/>
            </a:pPr>
            <a:r>
              <a:rPr lang="en-GB" sz="1600" b="1" dirty="0">
                <a:solidFill>
                  <a:srgbClr val="043882"/>
                </a:solidFill>
                <a:latin typeface="Arial"/>
              </a:rPr>
              <a:t>Stratification</a:t>
            </a:r>
          </a:p>
          <a:p>
            <a:pPr marL="203200" indent="-203200">
              <a:lnSpc>
                <a:spcPts val="1800"/>
              </a:lnSpc>
              <a:spcBef>
                <a:spcPts val="0"/>
              </a:spcBef>
              <a:spcAft>
                <a:spcPts val="0"/>
              </a:spcAft>
              <a:buFont typeface="Arial" pitchFamily="34" charset="0"/>
              <a:buChar char="•"/>
              <a:defRPr/>
            </a:pPr>
            <a:r>
              <a:rPr lang="en-GB" sz="1600" dirty="0" smtClean="0">
                <a:solidFill>
                  <a:srgbClr val="4D4D4D"/>
                </a:solidFill>
              </a:rPr>
              <a:t>Line of therapy (1</a:t>
            </a:r>
            <a:r>
              <a:rPr lang="en-GB" sz="1600" baseline="30000" dirty="0" smtClean="0">
                <a:solidFill>
                  <a:srgbClr val="4D4D4D"/>
                </a:solidFill>
              </a:rPr>
              <a:t>st</a:t>
            </a:r>
            <a:r>
              <a:rPr lang="en-GB" sz="1600" dirty="0" smtClean="0">
                <a:solidFill>
                  <a:srgbClr val="4D4D4D"/>
                </a:solidFill>
              </a:rPr>
              <a:t> vs. 2</a:t>
            </a:r>
            <a:r>
              <a:rPr lang="en-GB" sz="1600" baseline="30000" dirty="0" smtClean="0">
                <a:solidFill>
                  <a:srgbClr val="4D4D4D"/>
                </a:solidFill>
              </a:rPr>
              <a:t>nd</a:t>
            </a:r>
            <a:r>
              <a:rPr lang="en-GB" sz="1600" dirty="0">
                <a:solidFill>
                  <a:srgbClr val="4D4D4D"/>
                </a:solidFill>
              </a:rPr>
              <a:t>)</a:t>
            </a:r>
            <a:endParaRPr lang="en-GB" sz="1600" dirty="0" smtClean="0">
              <a:solidFill>
                <a:srgbClr val="4D4D4D"/>
              </a:solidFill>
            </a:endParaRPr>
          </a:p>
          <a:p>
            <a:pPr marL="203200" indent="-203200">
              <a:lnSpc>
                <a:spcPts val="1800"/>
              </a:lnSpc>
              <a:spcBef>
                <a:spcPts val="0"/>
              </a:spcBef>
              <a:spcAft>
                <a:spcPts val="0"/>
              </a:spcAft>
              <a:buFont typeface="Arial" pitchFamily="34" charset="0"/>
              <a:buChar char="•"/>
              <a:defRPr/>
            </a:pPr>
            <a:r>
              <a:rPr lang="en-GB" sz="1600" dirty="0" smtClean="0">
                <a:solidFill>
                  <a:srgbClr val="4D4D4D"/>
                </a:solidFill>
              </a:rPr>
              <a:t>Geographic region</a:t>
            </a:r>
            <a:endParaRPr lang="pt-BR" sz="1600" dirty="0">
              <a:solidFill>
                <a:srgbClr val="4D4D4D"/>
              </a:solidFill>
            </a:endParaRPr>
          </a:p>
        </p:txBody>
      </p:sp>
    </p:spTree>
    <p:extLst>
      <p:ext uri="{BB962C8B-B14F-4D97-AF65-F5344CB8AC3E}">
        <p14:creationId xmlns:p14="http://schemas.microsoft.com/office/powerpoint/2010/main" xmlns="" val="3972925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50555" cy="4108817"/>
          </a:xfrm>
          <a:prstGeom prst="rect">
            <a:avLst/>
          </a:prstGeom>
          <a:noFill/>
        </p:spPr>
        <p:txBody>
          <a:bodyPr wrap="square" lIns="0" rtlCol="0">
            <a:spAutoFit/>
          </a:bodyPr>
          <a:lstStyle/>
          <a:p>
            <a:pPr>
              <a:buClr>
                <a:srgbClr val="043882"/>
              </a:buClr>
            </a:pPr>
            <a:r>
              <a:rPr lang="en-GB" sz="1600" b="1" dirty="0" smtClean="0">
                <a:solidFill>
                  <a:srgbClr val="4D4D4D"/>
                </a:solidFill>
              </a:rPr>
              <a:t>Key results</a:t>
            </a:r>
          </a:p>
          <a:p>
            <a:pPr marL="285750" lvl="1" indent="-285750">
              <a:buClr>
                <a:srgbClr val="043882"/>
              </a:buClr>
              <a:buFont typeface="Arial" panose="020B0604020202020204" pitchFamily="34" charset="0"/>
              <a:buChar char="•"/>
            </a:pPr>
            <a:r>
              <a:rPr lang="en-GB" sz="1600" dirty="0">
                <a:solidFill>
                  <a:srgbClr val="4D4D4D"/>
                </a:solidFill>
              </a:rPr>
              <a:t>Median OS for </a:t>
            </a:r>
            <a:r>
              <a:rPr lang="en-GB" sz="1600" dirty="0" err="1">
                <a:solidFill>
                  <a:srgbClr val="4D4D4D"/>
                </a:solidFill>
              </a:rPr>
              <a:t>regorafenib</a:t>
            </a:r>
            <a:r>
              <a:rPr lang="en-GB" sz="1600" dirty="0">
                <a:solidFill>
                  <a:srgbClr val="4D4D4D"/>
                </a:solidFill>
              </a:rPr>
              <a:t> vs. placebo was 5.8 vs. 4.5 months (HR 0.74 [95%CI 0.51, 1.08]; p=0.11)</a:t>
            </a:r>
          </a:p>
          <a:p>
            <a:pPr>
              <a:buClr>
                <a:srgbClr val="043882"/>
              </a:buClr>
            </a:pPr>
            <a:endParaRPr lang="en-GB" sz="1600" b="1"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p:txBody>
      </p:sp>
      <p:sp>
        <p:nvSpPr>
          <p:cNvPr id="9" name="Title 5"/>
          <p:cNvSpPr>
            <a:spLocks noGrp="1"/>
          </p:cNvSpPr>
          <p:nvPr>
            <p:ph type="title"/>
          </p:nvPr>
        </p:nvSpPr>
        <p:spPr>
          <a:xfrm>
            <a:off x="365124" y="179614"/>
            <a:ext cx="8238945" cy="807720"/>
          </a:xfrm>
        </p:spPr>
        <p:txBody>
          <a:bodyPr/>
          <a:lstStyle/>
          <a:p>
            <a:r>
              <a:rPr lang="en-GB" sz="1800" dirty="0" smtClean="0"/>
              <a:t>4003</a:t>
            </a:r>
            <a:r>
              <a:rPr lang="en-GB" sz="1800" dirty="0"/>
              <a:t>: INTEGRATE: A randomized, phase II, double-blind, placebo-controlled study of </a:t>
            </a:r>
            <a:r>
              <a:rPr lang="en-GB" sz="1800" dirty="0" err="1"/>
              <a:t>regorafenib</a:t>
            </a:r>
            <a:r>
              <a:rPr lang="en-GB" sz="1800" dirty="0"/>
              <a:t> in refractory advanced </a:t>
            </a:r>
            <a:r>
              <a:rPr lang="en-GB" sz="1800" dirty="0" err="1"/>
              <a:t>oesophagogastric</a:t>
            </a:r>
            <a:r>
              <a:rPr lang="en-GB" sz="1800" dirty="0"/>
              <a:t> cancer (AOGC): A study by the Australasian Gastrointestinal Trials Group (AGITG)—Final overall and subgroup results – </a:t>
            </a:r>
            <a:r>
              <a:rPr lang="en-GB" sz="1800" dirty="0" err="1" smtClean="0"/>
              <a:t>Pavlakis</a:t>
            </a:r>
            <a:r>
              <a:rPr lang="en-GB" sz="1800" dirty="0" smtClean="0"/>
              <a:t> N, </a:t>
            </a:r>
            <a:r>
              <a:rPr lang="en-GB" sz="1800" dirty="0"/>
              <a:t>et al</a:t>
            </a:r>
          </a:p>
        </p:txBody>
      </p:sp>
      <p:sp>
        <p:nvSpPr>
          <p:cNvPr id="11" name="Text Placeholder 7"/>
          <p:cNvSpPr>
            <a:spLocks noGrp="1"/>
          </p:cNvSpPr>
          <p:nvPr>
            <p:ph type="body" sz="quarter" idx="11"/>
          </p:nvPr>
        </p:nvSpPr>
        <p:spPr>
          <a:xfrm>
            <a:off x="4648200" y="6096000"/>
            <a:ext cx="4343400" cy="487363"/>
          </a:xfrm>
        </p:spPr>
        <p:txBody>
          <a:bodyPr/>
          <a:lstStyle/>
          <a:p>
            <a:r>
              <a:rPr lang="en-GB" dirty="0" err="1"/>
              <a:t>Pavlakis</a:t>
            </a:r>
            <a:r>
              <a:rPr lang="en-GB" dirty="0"/>
              <a:t> </a:t>
            </a:r>
            <a:r>
              <a:rPr lang="fr-FR" dirty="0"/>
              <a:t>et al. J Clin </a:t>
            </a:r>
            <a:r>
              <a:rPr lang="fr-FR" dirty="0" err="1"/>
              <a:t>Oncol</a:t>
            </a:r>
            <a:r>
              <a:rPr lang="fr-FR" dirty="0"/>
              <a:t> 2015; 33 (</a:t>
            </a:r>
            <a:r>
              <a:rPr lang="fr-FR" dirty="0" err="1"/>
              <a:t>suppl</a:t>
            </a:r>
            <a:r>
              <a:rPr lang="fr-FR" dirty="0"/>
              <a:t>): </a:t>
            </a:r>
            <a:r>
              <a:rPr lang="fr-FR" dirty="0" err="1"/>
              <a:t>abstr</a:t>
            </a:r>
            <a:r>
              <a:rPr lang="fr-FR" dirty="0"/>
              <a:t> 4003</a:t>
            </a:r>
            <a:endParaRPr lang="en-GB" dirty="0"/>
          </a:p>
        </p:txBody>
      </p:sp>
      <p:grpSp>
        <p:nvGrpSpPr>
          <p:cNvPr id="6" name="Groupe 59"/>
          <p:cNvGrpSpPr/>
          <p:nvPr/>
        </p:nvGrpSpPr>
        <p:grpSpPr>
          <a:xfrm>
            <a:off x="1601977" y="2442247"/>
            <a:ext cx="6124489" cy="3414496"/>
            <a:chOff x="1401569" y="1674588"/>
            <a:chExt cx="6124489" cy="3414496"/>
          </a:xfrm>
        </p:grpSpPr>
        <p:cxnSp>
          <p:nvCxnSpPr>
            <p:cNvPr id="8" name="Connecteur droit 60"/>
            <p:cNvCxnSpPr/>
            <p:nvPr/>
          </p:nvCxnSpPr>
          <p:spPr>
            <a:xfrm>
              <a:off x="2021963" y="1711981"/>
              <a:ext cx="0" cy="28613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61"/>
            <p:cNvCxnSpPr>
              <a:endCxn id="25" idx="0"/>
            </p:cNvCxnSpPr>
            <p:nvPr/>
          </p:nvCxnSpPr>
          <p:spPr>
            <a:xfrm>
              <a:off x="1987057" y="4567437"/>
              <a:ext cx="5223425" cy="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ZoneTexte 62"/>
            <p:cNvSpPr txBox="1"/>
            <p:nvPr/>
          </p:nvSpPr>
          <p:spPr>
            <a:xfrm>
              <a:off x="1925404" y="4582464"/>
              <a:ext cx="327511" cy="261610"/>
            </a:xfrm>
            <a:prstGeom prst="rect">
              <a:avLst/>
            </a:prstGeom>
            <a:noFill/>
          </p:spPr>
          <p:txBody>
            <a:bodyPr wrap="square" rtlCol="0">
              <a:spAutoFit/>
            </a:bodyPr>
            <a:lstStyle/>
            <a:p>
              <a:pPr algn="ctr" fontAlgn="base">
                <a:spcBef>
                  <a:spcPct val="0"/>
                </a:spcBef>
                <a:spcAft>
                  <a:spcPct val="0"/>
                </a:spcAft>
              </a:pPr>
              <a:r>
                <a:rPr lang="fr-FR" sz="1100" dirty="0"/>
                <a:t>0</a:t>
              </a:r>
            </a:p>
          </p:txBody>
        </p:sp>
        <p:sp>
          <p:nvSpPr>
            <p:cNvPr id="13" name="ZoneTexte 63"/>
            <p:cNvSpPr txBox="1"/>
            <p:nvPr/>
          </p:nvSpPr>
          <p:spPr>
            <a:xfrm>
              <a:off x="2575063" y="4582466"/>
              <a:ext cx="327511" cy="268692"/>
            </a:xfrm>
            <a:prstGeom prst="rect">
              <a:avLst/>
            </a:prstGeom>
            <a:noFill/>
          </p:spPr>
          <p:txBody>
            <a:bodyPr wrap="square" rtlCol="0">
              <a:spAutoFit/>
            </a:bodyPr>
            <a:lstStyle/>
            <a:p>
              <a:pPr algn="ctr" fontAlgn="base">
                <a:spcBef>
                  <a:spcPct val="0"/>
                </a:spcBef>
                <a:spcAft>
                  <a:spcPct val="0"/>
                </a:spcAft>
              </a:pPr>
              <a:r>
                <a:rPr lang="fr-FR" sz="1100" dirty="0"/>
                <a:t>1</a:t>
              </a:r>
            </a:p>
          </p:txBody>
        </p:sp>
        <p:sp>
          <p:nvSpPr>
            <p:cNvPr id="14" name="ZoneTexte 64"/>
            <p:cNvSpPr txBox="1"/>
            <p:nvPr/>
          </p:nvSpPr>
          <p:spPr>
            <a:xfrm>
              <a:off x="3850735" y="4582466"/>
              <a:ext cx="327511" cy="268692"/>
            </a:xfrm>
            <a:prstGeom prst="rect">
              <a:avLst/>
            </a:prstGeom>
            <a:noFill/>
          </p:spPr>
          <p:txBody>
            <a:bodyPr wrap="square" rtlCol="0">
              <a:spAutoFit/>
            </a:bodyPr>
            <a:lstStyle/>
            <a:p>
              <a:pPr algn="ctr" fontAlgn="base">
                <a:spcBef>
                  <a:spcPct val="0"/>
                </a:spcBef>
                <a:spcAft>
                  <a:spcPct val="0"/>
                </a:spcAft>
              </a:pPr>
              <a:r>
                <a:rPr lang="fr-FR" sz="1100" dirty="0"/>
                <a:t>3</a:t>
              </a:r>
            </a:p>
          </p:txBody>
        </p:sp>
        <p:sp>
          <p:nvSpPr>
            <p:cNvPr id="15" name="ZoneTexte 65"/>
            <p:cNvSpPr txBox="1"/>
            <p:nvPr/>
          </p:nvSpPr>
          <p:spPr>
            <a:xfrm>
              <a:off x="4492181" y="4582466"/>
              <a:ext cx="327511" cy="268692"/>
            </a:xfrm>
            <a:prstGeom prst="rect">
              <a:avLst/>
            </a:prstGeom>
            <a:noFill/>
          </p:spPr>
          <p:txBody>
            <a:bodyPr wrap="square" rtlCol="0">
              <a:spAutoFit/>
            </a:bodyPr>
            <a:lstStyle/>
            <a:p>
              <a:pPr algn="ctr" fontAlgn="base">
                <a:spcBef>
                  <a:spcPct val="0"/>
                </a:spcBef>
                <a:spcAft>
                  <a:spcPct val="0"/>
                </a:spcAft>
              </a:pPr>
              <a:r>
                <a:rPr lang="fr-FR" sz="1100" dirty="0"/>
                <a:t>4</a:t>
              </a:r>
            </a:p>
          </p:txBody>
        </p:sp>
        <p:sp>
          <p:nvSpPr>
            <p:cNvPr id="17" name="ZoneTexte 66"/>
            <p:cNvSpPr txBox="1"/>
            <p:nvPr/>
          </p:nvSpPr>
          <p:spPr>
            <a:xfrm>
              <a:off x="6340882" y="4582466"/>
              <a:ext cx="467484" cy="261610"/>
            </a:xfrm>
            <a:prstGeom prst="rect">
              <a:avLst/>
            </a:prstGeom>
            <a:noFill/>
          </p:spPr>
          <p:txBody>
            <a:bodyPr wrap="square" rtlCol="0">
              <a:spAutoFit/>
            </a:bodyPr>
            <a:lstStyle/>
            <a:p>
              <a:pPr algn="ctr" fontAlgn="base">
                <a:spcBef>
                  <a:spcPct val="0"/>
                </a:spcBef>
                <a:spcAft>
                  <a:spcPct val="0"/>
                </a:spcAft>
              </a:pPr>
              <a:r>
                <a:rPr lang="fr-FR" sz="1100" dirty="0"/>
                <a:t>7</a:t>
              </a:r>
            </a:p>
          </p:txBody>
        </p:sp>
        <p:sp>
          <p:nvSpPr>
            <p:cNvPr id="18" name="ZoneTexte 67"/>
            <p:cNvSpPr txBox="1"/>
            <p:nvPr/>
          </p:nvSpPr>
          <p:spPr>
            <a:xfrm>
              <a:off x="6895677" y="4582465"/>
              <a:ext cx="630381" cy="261610"/>
            </a:xfrm>
            <a:prstGeom prst="rect">
              <a:avLst/>
            </a:prstGeom>
            <a:noFill/>
          </p:spPr>
          <p:txBody>
            <a:bodyPr wrap="square" rtlCol="0">
              <a:spAutoFit/>
            </a:bodyPr>
            <a:lstStyle/>
            <a:p>
              <a:pPr algn="ctr" fontAlgn="base">
                <a:spcBef>
                  <a:spcPct val="0"/>
                </a:spcBef>
                <a:spcAft>
                  <a:spcPct val="0"/>
                </a:spcAft>
              </a:pPr>
              <a:r>
                <a:rPr lang="fr-FR" sz="1100" dirty="0"/>
                <a:t>8</a:t>
              </a:r>
            </a:p>
          </p:txBody>
        </p:sp>
        <p:sp>
          <p:nvSpPr>
            <p:cNvPr id="19" name="Line 486"/>
            <p:cNvSpPr>
              <a:spLocks noChangeShapeType="1"/>
            </p:cNvSpPr>
            <p:nvPr/>
          </p:nvSpPr>
          <p:spPr bwMode="auto">
            <a:xfrm>
              <a:off x="2735197"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20" name="ZoneTexte 69"/>
            <p:cNvSpPr txBox="1"/>
            <p:nvPr/>
          </p:nvSpPr>
          <p:spPr>
            <a:xfrm>
              <a:off x="3220413" y="4582466"/>
              <a:ext cx="327511" cy="268692"/>
            </a:xfrm>
            <a:prstGeom prst="rect">
              <a:avLst/>
            </a:prstGeom>
            <a:noFill/>
          </p:spPr>
          <p:txBody>
            <a:bodyPr wrap="square" rtlCol="0">
              <a:spAutoFit/>
            </a:bodyPr>
            <a:lstStyle/>
            <a:p>
              <a:pPr algn="ctr" fontAlgn="base">
                <a:spcBef>
                  <a:spcPct val="0"/>
                </a:spcBef>
                <a:spcAft>
                  <a:spcPct val="0"/>
                </a:spcAft>
              </a:pPr>
              <a:r>
                <a:rPr lang="fr-FR" sz="1100" dirty="0"/>
                <a:t>2</a:t>
              </a:r>
            </a:p>
          </p:txBody>
        </p:sp>
        <p:sp>
          <p:nvSpPr>
            <p:cNvPr id="21" name="Line 486"/>
            <p:cNvSpPr>
              <a:spLocks noChangeShapeType="1"/>
            </p:cNvSpPr>
            <p:nvPr/>
          </p:nvSpPr>
          <p:spPr bwMode="auto">
            <a:xfrm>
              <a:off x="3374524"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22" name="Line 486"/>
            <p:cNvSpPr>
              <a:spLocks noChangeShapeType="1"/>
            </p:cNvSpPr>
            <p:nvPr/>
          </p:nvSpPr>
          <p:spPr bwMode="auto">
            <a:xfrm>
              <a:off x="4013851"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23" name="Line 486"/>
            <p:cNvSpPr>
              <a:spLocks noChangeShapeType="1"/>
            </p:cNvSpPr>
            <p:nvPr/>
          </p:nvSpPr>
          <p:spPr bwMode="auto">
            <a:xfrm>
              <a:off x="4653178"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24" name="Line 486"/>
            <p:cNvSpPr>
              <a:spLocks noChangeShapeType="1"/>
            </p:cNvSpPr>
            <p:nvPr/>
          </p:nvSpPr>
          <p:spPr bwMode="auto">
            <a:xfrm>
              <a:off x="6571159"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25" name="Line 486"/>
            <p:cNvSpPr>
              <a:spLocks noChangeShapeType="1"/>
            </p:cNvSpPr>
            <p:nvPr/>
          </p:nvSpPr>
          <p:spPr bwMode="auto">
            <a:xfrm>
              <a:off x="7210483"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26" name="Line 486"/>
            <p:cNvSpPr>
              <a:spLocks noChangeShapeType="1"/>
            </p:cNvSpPr>
            <p:nvPr/>
          </p:nvSpPr>
          <p:spPr bwMode="auto">
            <a:xfrm>
              <a:off x="2095870"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27" name="Rectangle 443"/>
            <p:cNvSpPr>
              <a:spLocks noChangeArrowheads="1"/>
            </p:cNvSpPr>
            <p:nvPr/>
          </p:nvSpPr>
          <p:spPr bwMode="auto">
            <a:xfrm>
              <a:off x="1705862" y="4382600"/>
              <a:ext cx="195566" cy="1692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100" dirty="0" smtClean="0">
                  <a:latin typeface="Arial"/>
                </a:rPr>
                <a:t>0.0</a:t>
              </a:r>
              <a:endParaRPr lang="en-US" altLang="en-US" sz="1100" dirty="0">
                <a:latin typeface="Arial"/>
              </a:endParaRPr>
            </a:p>
          </p:txBody>
        </p:sp>
        <p:sp>
          <p:nvSpPr>
            <p:cNvPr id="28" name="Rectangle 453"/>
            <p:cNvSpPr>
              <a:spLocks noChangeArrowheads="1"/>
            </p:cNvSpPr>
            <p:nvPr/>
          </p:nvSpPr>
          <p:spPr bwMode="auto">
            <a:xfrm>
              <a:off x="1705862" y="3302016"/>
              <a:ext cx="195566" cy="1692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100" dirty="0" smtClean="0">
                  <a:latin typeface="Arial"/>
                </a:rPr>
                <a:t>0.4</a:t>
              </a:r>
              <a:endParaRPr lang="en-US" altLang="en-US" sz="1100" dirty="0">
                <a:latin typeface="Arial"/>
              </a:endParaRPr>
            </a:p>
          </p:txBody>
        </p:sp>
        <p:sp>
          <p:nvSpPr>
            <p:cNvPr id="29" name="Rectangle 457"/>
            <p:cNvSpPr>
              <a:spLocks noChangeArrowheads="1"/>
            </p:cNvSpPr>
            <p:nvPr/>
          </p:nvSpPr>
          <p:spPr bwMode="auto">
            <a:xfrm>
              <a:off x="1705862" y="2216400"/>
              <a:ext cx="195566" cy="1692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100" dirty="0" smtClean="0">
                  <a:latin typeface="Arial"/>
                </a:rPr>
                <a:t>0.8</a:t>
              </a:r>
              <a:endParaRPr lang="en-US" altLang="en-US" sz="1100" dirty="0">
                <a:latin typeface="Arial"/>
              </a:endParaRPr>
            </a:p>
          </p:txBody>
        </p:sp>
        <p:sp>
          <p:nvSpPr>
            <p:cNvPr id="30" name="Rectangle 463"/>
            <p:cNvSpPr>
              <a:spLocks noChangeArrowheads="1"/>
            </p:cNvSpPr>
            <p:nvPr/>
          </p:nvSpPr>
          <p:spPr bwMode="auto">
            <a:xfrm>
              <a:off x="1705862" y="1674588"/>
              <a:ext cx="195566"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100" dirty="0" smtClean="0">
                  <a:latin typeface="Arial"/>
                </a:rPr>
                <a:t>1.0</a:t>
              </a:r>
            </a:p>
          </p:txBody>
        </p:sp>
        <p:sp>
          <p:nvSpPr>
            <p:cNvPr id="31" name="Rectangle 505"/>
            <p:cNvSpPr>
              <a:spLocks noChangeArrowheads="1"/>
            </p:cNvSpPr>
            <p:nvPr/>
          </p:nvSpPr>
          <p:spPr bwMode="auto">
            <a:xfrm>
              <a:off x="1705862" y="3840334"/>
              <a:ext cx="195566" cy="1692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100" dirty="0" smtClean="0">
                  <a:latin typeface="Arial"/>
                </a:rPr>
                <a:t>0.2</a:t>
              </a:r>
              <a:endParaRPr lang="en-US" altLang="en-US" sz="1100" dirty="0">
                <a:latin typeface="Arial"/>
              </a:endParaRPr>
            </a:p>
          </p:txBody>
        </p:sp>
        <p:sp>
          <p:nvSpPr>
            <p:cNvPr id="32" name="Line 518"/>
            <p:cNvSpPr>
              <a:spLocks noChangeShapeType="1"/>
            </p:cNvSpPr>
            <p:nvPr/>
          </p:nvSpPr>
          <p:spPr bwMode="auto">
            <a:xfrm flipH="1">
              <a:off x="1965366" y="1752291"/>
              <a:ext cx="67295"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33" name="ZoneTexte 82"/>
            <p:cNvSpPr txBox="1"/>
            <p:nvPr/>
          </p:nvSpPr>
          <p:spPr>
            <a:xfrm>
              <a:off x="5124624" y="4582466"/>
              <a:ext cx="327511" cy="261610"/>
            </a:xfrm>
            <a:prstGeom prst="rect">
              <a:avLst/>
            </a:prstGeom>
            <a:noFill/>
          </p:spPr>
          <p:txBody>
            <a:bodyPr wrap="square" rtlCol="0">
              <a:spAutoFit/>
            </a:bodyPr>
            <a:lstStyle/>
            <a:p>
              <a:pPr algn="ctr" fontAlgn="base">
                <a:spcBef>
                  <a:spcPct val="0"/>
                </a:spcBef>
                <a:spcAft>
                  <a:spcPct val="0"/>
                </a:spcAft>
              </a:pPr>
              <a:r>
                <a:rPr lang="fr-FR" sz="1100" dirty="0"/>
                <a:t>5</a:t>
              </a:r>
            </a:p>
          </p:txBody>
        </p:sp>
        <p:sp>
          <p:nvSpPr>
            <p:cNvPr id="34" name="Line 486"/>
            <p:cNvSpPr>
              <a:spLocks noChangeShapeType="1"/>
            </p:cNvSpPr>
            <p:nvPr/>
          </p:nvSpPr>
          <p:spPr bwMode="auto">
            <a:xfrm>
              <a:off x="5292505"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35" name="ZoneTexte 84"/>
            <p:cNvSpPr txBox="1"/>
            <p:nvPr/>
          </p:nvSpPr>
          <p:spPr>
            <a:xfrm>
              <a:off x="5763816" y="4582466"/>
              <a:ext cx="327511" cy="261610"/>
            </a:xfrm>
            <a:prstGeom prst="rect">
              <a:avLst/>
            </a:prstGeom>
            <a:noFill/>
          </p:spPr>
          <p:txBody>
            <a:bodyPr wrap="square" rtlCol="0">
              <a:spAutoFit/>
            </a:bodyPr>
            <a:lstStyle/>
            <a:p>
              <a:pPr algn="ctr" fontAlgn="base">
                <a:spcBef>
                  <a:spcPct val="0"/>
                </a:spcBef>
                <a:spcAft>
                  <a:spcPct val="0"/>
                </a:spcAft>
              </a:pPr>
              <a:r>
                <a:rPr lang="fr-FR" sz="1100" dirty="0"/>
                <a:t>6</a:t>
              </a:r>
            </a:p>
          </p:txBody>
        </p:sp>
        <p:sp>
          <p:nvSpPr>
            <p:cNvPr id="36" name="Line 486"/>
            <p:cNvSpPr>
              <a:spLocks noChangeShapeType="1"/>
            </p:cNvSpPr>
            <p:nvPr/>
          </p:nvSpPr>
          <p:spPr bwMode="auto">
            <a:xfrm>
              <a:off x="5931832" y="4571109"/>
              <a:ext cx="0" cy="5293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37" name="Line 518"/>
            <p:cNvSpPr>
              <a:spLocks noChangeShapeType="1"/>
            </p:cNvSpPr>
            <p:nvPr/>
          </p:nvSpPr>
          <p:spPr bwMode="auto">
            <a:xfrm flipH="1">
              <a:off x="1965366" y="4464670"/>
              <a:ext cx="67295"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38" name="Line 518"/>
            <p:cNvSpPr>
              <a:spLocks noChangeShapeType="1"/>
            </p:cNvSpPr>
            <p:nvPr/>
          </p:nvSpPr>
          <p:spPr bwMode="auto">
            <a:xfrm flipH="1">
              <a:off x="1965366" y="3922195"/>
              <a:ext cx="67295"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39" name="Line 518"/>
            <p:cNvSpPr>
              <a:spLocks noChangeShapeType="1"/>
            </p:cNvSpPr>
            <p:nvPr/>
          </p:nvSpPr>
          <p:spPr bwMode="auto">
            <a:xfrm flipH="1">
              <a:off x="1965366" y="2837243"/>
              <a:ext cx="67295"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40" name="Rectangle 463"/>
            <p:cNvSpPr>
              <a:spLocks noChangeArrowheads="1"/>
            </p:cNvSpPr>
            <p:nvPr/>
          </p:nvSpPr>
          <p:spPr bwMode="auto">
            <a:xfrm rot="16200000">
              <a:off x="777359" y="2987428"/>
              <a:ext cx="143308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latin typeface="Arial"/>
                </a:rPr>
                <a:t>Proportion event free</a:t>
              </a:r>
            </a:p>
          </p:txBody>
        </p:sp>
        <p:sp>
          <p:nvSpPr>
            <p:cNvPr id="41" name="ZoneTexte 90"/>
            <p:cNvSpPr txBox="1"/>
            <p:nvPr/>
          </p:nvSpPr>
          <p:spPr>
            <a:xfrm>
              <a:off x="4326426" y="4812085"/>
              <a:ext cx="688009" cy="276999"/>
            </a:xfrm>
            <a:prstGeom prst="rect">
              <a:avLst/>
            </a:prstGeom>
            <a:noFill/>
          </p:spPr>
          <p:txBody>
            <a:bodyPr wrap="none" rtlCol="0">
              <a:spAutoFit/>
            </a:bodyPr>
            <a:lstStyle/>
            <a:p>
              <a:pPr algn="ctr" fontAlgn="base">
                <a:spcBef>
                  <a:spcPct val="0"/>
                </a:spcBef>
                <a:spcAft>
                  <a:spcPct val="0"/>
                </a:spcAft>
              </a:pPr>
              <a:r>
                <a:rPr lang="fr-FR" sz="1200" dirty="0" err="1"/>
                <a:t>Months</a:t>
              </a:r>
              <a:endParaRPr lang="fr-FR" sz="1200" dirty="0"/>
            </a:p>
          </p:txBody>
        </p:sp>
        <p:sp>
          <p:nvSpPr>
            <p:cNvPr id="42" name="Line 518"/>
            <p:cNvSpPr>
              <a:spLocks noChangeShapeType="1"/>
            </p:cNvSpPr>
            <p:nvPr/>
          </p:nvSpPr>
          <p:spPr bwMode="auto">
            <a:xfrm flipH="1">
              <a:off x="1965366" y="2294767"/>
              <a:ext cx="67295"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43" name="Line 518"/>
            <p:cNvSpPr>
              <a:spLocks noChangeShapeType="1"/>
            </p:cNvSpPr>
            <p:nvPr/>
          </p:nvSpPr>
          <p:spPr bwMode="auto">
            <a:xfrm flipH="1">
              <a:off x="1965366" y="3379719"/>
              <a:ext cx="67295"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b="1">
                <a:solidFill>
                  <a:srgbClr val="4D4D4D"/>
                </a:solidFill>
              </a:endParaRPr>
            </a:p>
          </p:txBody>
        </p:sp>
        <p:sp>
          <p:nvSpPr>
            <p:cNvPr id="44" name="Rectangle 453"/>
            <p:cNvSpPr>
              <a:spLocks noChangeArrowheads="1"/>
            </p:cNvSpPr>
            <p:nvPr/>
          </p:nvSpPr>
          <p:spPr bwMode="auto">
            <a:xfrm>
              <a:off x="1705862" y="2752430"/>
              <a:ext cx="195566" cy="1692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100" dirty="0" smtClean="0">
                  <a:latin typeface="Arial"/>
                </a:rPr>
                <a:t>0.6</a:t>
              </a:r>
              <a:endParaRPr lang="en-US" altLang="en-US" sz="1100" dirty="0">
                <a:latin typeface="Arial"/>
              </a:endParaRPr>
            </a:p>
          </p:txBody>
        </p:sp>
        <p:sp>
          <p:nvSpPr>
            <p:cNvPr id="45" name="Forme libre 94"/>
            <p:cNvSpPr/>
            <p:nvPr/>
          </p:nvSpPr>
          <p:spPr>
            <a:xfrm>
              <a:off x="2138947" y="1764632"/>
              <a:ext cx="5085348" cy="2438400"/>
            </a:xfrm>
            <a:custGeom>
              <a:avLst/>
              <a:gdLst>
                <a:gd name="connsiteX0" fmla="*/ 0 w 5085348"/>
                <a:gd name="connsiteY0" fmla="*/ 0 h 2438400"/>
                <a:gd name="connsiteX1" fmla="*/ 326190 w 5085348"/>
                <a:gd name="connsiteY1" fmla="*/ 0 h 2438400"/>
                <a:gd name="connsiteX2" fmla="*/ 347579 w 5085348"/>
                <a:gd name="connsiteY2" fmla="*/ 53473 h 2438400"/>
                <a:gd name="connsiteX3" fmla="*/ 433137 w 5085348"/>
                <a:gd name="connsiteY3" fmla="*/ 53473 h 2438400"/>
                <a:gd name="connsiteX4" fmla="*/ 438485 w 5085348"/>
                <a:gd name="connsiteY4" fmla="*/ 80210 h 2438400"/>
                <a:gd name="connsiteX5" fmla="*/ 438485 w 5085348"/>
                <a:gd name="connsiteY5" fmla="*/ 80210 h 2438400"/>
                <a:gd name="connsiteX6" fmla="*/ 475916 w 5085348"/>
                <a:gd name="connsiteY6" fmla="*/ 90905 h 2438400"/>
                <a:gd name="connsiteX7" fmla="*/ 497306 w 5085348"/>
                <a:gd name="connsiteY7" fmla="*/ 160421 h 2438400"/>
                <a:gd name="connsiteX8" fmla="*/ 497306 w 5085348"/>
                <a:gd name="connsiteY8" fmla="*/ 171115 h 2438400"/>
                <a:gd name="connsiteX9" fmla="*/ 529390 w 5085348"/>
                <a:gd name="connsiteY9" fmla="*/ 192505 h 2438400"/>
                <a:gd name="connsiteX10" fmla="*/ 540085 w 5085348"/>
                <a:gd name="connsiteY10" fmla="*/ 224589 h 2438400"/>
                <a:gd name="connsiteX11" fmla="*/ 550779 w 5085348"/>
                <a:gd name="connsiteY11" fmla="*/ 299452 h 2438400"/>
                <a:gd name="connsiteX12" fmla="*/ 556127 w 5085348"/>
                <a:gd name="connsiteY12" fmla="*/ 379663 h 2438400"/>
                <a:gd name="connsiteX13" fmla="*/ 566821 w 5085348"/>
                <a:gd name="connsiteY13" fmla="*/ 427789 h 2438400"/>
                <a:gd name="connsiteX14" fmla="*/ 593558 w 5085348"/>
                <a:gd name="connsiteY14" fmla="*/ 443831 h 2438400"/>
                <a:gd name="connsiteX15" fmla="*/ 593558 w 5085348"/>
                <a:gd name="connsiteY15" fmla="*/ 550779 h 2438400"/>
                <a:gd name="connsiteX16" fmla="*/ 604253 w 5085348"/>
                <a:gd name="connsiteY16" fmla="*/ 598905 h 2438400"/>
                <a:gd name="connsiteX17" fmla="*/ 604253 w 5085348"/>
                <a:gd name="connsiteY17" fmla="*/ 716547 h 2438400"/>
                <a:gd name="connsiteX18" fmla="*/ 620295 w 5085348"/>
                <a:gd name="connsiteY18" fmla="*/ 764673 h 2438400"/>
                <a:gd name="connsiteX19" fmla="*/ 663074 w 5085348"/>
                <a:gd name="connsiteY19" fmla="*/ 844884 h 2438400"/>
                <a:gd name="connsiteX20" fmla="*/ 700506 w 5085348"/>
                <a:gd name="connsiteY20" fmla="*/ 887663 h 2438400"/>
                <a:gd name="connsiteX21" fmla="*/ 791411 w 5085348"/>
                <a:gd name="connsiteY21" fmla="*/ 946484 h 2438400"/>
                <a:gd name="connsiteX22" fmla="*/ 1069474 w 5085348"/>
                <a:gd name="connsiteY22" fmla="*/ 946484 h 2438400"/>
                <a:gd name="connsiteX23" fmla="*/ 1106906 w 5085348"/>
                <a:gd name="connsiteY23" fmla="*/ 999957 h 2438400"/>
                <a:gd name="connsiteX24" fmla="*/ 1122948 w 5085348"/>
                <a:gd name="connsiteY24" fmla="*/ 1058779 h 2438400"/>
                <a:gd name="connsiteX25" fmla="*/ 1155032 w 5085348"/>
                <a:gd name="connsiteY25" fmla="*/ 1117600 h 2438400"/>
                <a:gd name="connsiteX26" fmla="*/ 1160379 w 5085348"/>
                <a:gd name="connsiteY26" fmla="*/ 1160379 h 2438400"/>
                <a:gd name="connsiteX27" fmla="*/ 1192464 w 5085348"/>
                <a:gd name="connsiteY27" fmla="*/ 1197810 h 2438400"/>
                <a:gd name="connsiteX28" fmla="*/ 1240590 w 5085348"/>
                <a:gd name="connsiteY28" fmla="*/ 1224547 h 2438400"/>
                <a:gd name="connsiteX29" fmla="*/ 1240590 w 5085348"/>
                <a:gd name="connsiteY29" fmla="*/ 1272673 h 2438400"/>
                <a:gd name="connsiteX30" fmla="*/ 1427748 w 5085348"/>
                <a:gd name="connsiteY30" fmla="*/ 1272673 h 2438400"/>
                <a:gd name="connsiteX31" fmla="*/ 1427748 w 5085348"/>
                <a:gd name="connsiteY31" fmla="*/ 1320800 h 2438400"/>
                <a:gd name="connsiteX32" fmla="*/ 1604211 w 5085348"/>
                <a:gd name="connsiteY32" fmla="*/ 1320800 h 2438400"/>
                <a:gd name="connsiteX33" fmla="*/ 1657685 w 5085348"/>
                <a:gd name="connsiteY33" fmla="*/ 1368926 h 2438400"/>
                <a:gd name="connsiteX34" fmla="*/ 1700464 w 5085348"/>
                <a:gd name="connsiteY34" fmla="*/ 1384968 h 2438400"/>
                <a:gd name="connsiteX35" fmla="*/ 1732548 w 5085348"/>
                <a:gd name="connsiteY35" fmla="*/ 1390315 h 2438400"/>
                <a:gd name="connsiteX36" fmla="*/ 1732548 w 5085348"/>
                <a:gd name="connsiteY36" fmla="*/ 1390315 h 2438400"/>
                <a:gd name="connsiteX37" fmla="*/ 1759285 w 5085348"/>
                <a:gd name="connsiteY37" fmla="*/ 1513305 h 2438400"/>
                <a:gd name="connsiteX38" fmla="*/ 1753937 w 5085348"/>
                <a:gd name="connsiteY38" fmla="*/ 1550736 h 2438400"/>
                <a:gd name="connsiteX39" fmla="*/ 1780674 w 5085348"/>
                <a:gd name="connsiteY39" fmla="*/ 1582821 h 2438400"/>
                <a:gd name="connsiteX40" fmla="*/ 1925053 w 5085348"/>
                <a:gd name="connsiteY40" fmla="*/ 1582821 h 2438400"/>
                <a:gd name="connsiteX41" fmla="*/ 1925053 w 5085348"/>
                <a:gd name="connsiteY41" fmla="*/ 1582821 h 2438400"/>
                <a:gd name="connsiteX42" fmla="*/ 1951790 w 5085348"/>
                <a:gd name="connsiteY42" fmla="*/ 1609558 h 2438400"/>
                <a:gd name="connsiteX43" fmla="*/ 2122906 w 5085348"/>
                <a:gd name="connsiteY43" fmla="*/ 1609558 h 2438400"/>
                <a:gd name="connsiteX44" fmla="*/ 2122906 w 5085348"/>
                <a:gd name="connsiteY44" fmla="*/ 1673726 h 2438400"/>
                <a:gd name="connsiteX45" fmla="*/ 2320758 w 5085348"/>
                <a:gd name="connsiteY45" fmla="*/ 1673726 h 2438400"/>
                <a:gd name="connsiteX46" fmla="*/ 2358190 w 5085348"/>
                <a:gd name="connsiteY46" fmla="*/ 1753936 h 2438400"/>
                <a:gd name="connsiteX47" fmla="*/ 2491874 w 5085348"/>
                <a:gd name="connsiteY47" fmla="*/ 1753936 h 2438400"/>
                <a:gd name="connsiteX48" fmla="*/ 2502569 w 5085348"/>
                <a:gd name="connsiteY48" fmla="*/ 1807410 h 2438400"/>
                <a:gd name="connsiteX49" fmla="*/ 2540000 w 5085348"/>
                <a:gd name="connsiteY49" fmla="*/ 1796715 h 2438400"/>
                <a:gd name="connsiteX50" fmla="*/ 2604169 w 5085348"/>
                <a:gd name="connsiteY50" fmla="*/ 1823452 h 2438400"/>
                <a:gd name="connsiteX51" fmla="*/ 2641600 w 5085348"/>
                <a:gd name="connsiteY51" fmla="*/ 1823452 h 2438400"/>
                <a:gd name="connsiteX52" fmla="*/ 2652295 w 5085348"/>
                <a:gd name="connsiteY52" fmla="*/ 1876926 h 2438400"/>
                <a:gd name="connsiteX53" fmla="*/ 2662990 w 5085348"/>
                <a:gd name="connsiteY53" fmla="*/ 1914357 h 2438400"/>
                <a:gd name="connsiteX54" fmla="*/ 2711116 w 5085348"/>
                <a:gd name="connsiteY54" fmla="*/ 1935747 h 2438400"/>
                <a:gd name="connsiteX55" fmla="*/ 2721811 w 5085348"/>
                <a:gd name="connsiteY55" fmla="*/ 1967831 h 2438400"/>
                <a:gd name="connsiteX56" fmla="*/ 2780632 w 5085348"/>
                <a:gd name="connsiteY56" fmla="*/ 1967831 h 2438400"/>
                <a:gd name="connsiteX57" fmla="*/ 2780632 w 5085348"/>
                <a:gd name="connsiteY57" fmla="*/ 2037347 h 2438400"/>
                <a:gd name="connsiteX58" fmla="*/ 3096127 w 5085348"/>
                <a:gd name="connsiteY58" fmla="*/ 2037347 h 2438400"/>
                <a:gd name="connsiteX59" fmla="*/ 3181685 w 5085348"/>
                <a:gd name="connsiteY59" fmla="*/ 2144294 h 2438400"/>
                <a:gd name="connsiteX60" fmla="*/ 3208421 w 5085348"/>
                <a:gd name="connsiteY60" fmla="*/ 2144294 h 2438400"/>
                <a:gd name="connsiteX61" fmla="*/ 3208421 w 5085348"/>
                <a:gd name="connsiteY61" fmla="*/ 2144294 h 2438400"/>
                <a:gd name="connsiteX62" fmla="*/ 3427664 w 5085348"/>
                <a:gd name="connsiteY62" fmla="*/ 2144294 h 2438400"/>
                <a:gd name="connsiteX63" fmla="*/ 3470442 w 5085348"/>
                <a:gd name="connsiteY63" fmla="*/ 2267284 h 2438400"/>
                <a:gd name="connsiteX64" fmla="*/ 3903579 w 5085348"/>
                <a:gd name="connsiteY64" fmla="*/ 2267284 h 2438400"/>
                <a:gd name="connsiteX65" fmla="*/ 3903579 w 5085348"/>
                <a:gd name="connsiteY65" fmla="*/ 2310063 h 2438400"/>
                <a:gd name="connsiteX66" fmla="*/ 4149558 w 5085348"/>
                <a:gd name="connsiteY66" fmla="*/ 2310063 h 2438400"/>
                <a:gd name="connsiteX67" fmla="*/ 4149558 w 5085348"/>
                <a:gd name="connsiteY67" fmla="*/ 2310063 h 2438400"/>
                <a:gd name="connsiteX68" fmla="*/ 4261853 w 5085348"/>
                <a:gd name="connsiteY68" fmla="*/ 2310063 h 2438400"/>
                <a:gd name="connsiteX69" fmla="*/ 4261853 w 5085348"/>
                <a:gd name="connsiteY69" fmla="*/ 2352842 h 2438400"/>
                <a:gd name="connsiteX70" fmla="*/ 4299285 w 5085348"/>
                <a:gd name="connsiteY70" fmla="*/ 2352842 h 2438400"/>
                <a:gd name="connsiteX71" fmla="*/ 4299285 w 5085348"/>
                <a:gd name="connsiteY71" fmla="*/ 2400968 h 2438400"/>
                <a:gd name="connsiteX72" fmla="*/ 4646864 w 5085348"/>
                <a:gd name="connsiteY72" fmla="*/ 2400968 h 2438400"/>
                <a:gd name="connsiteX73" fmla="*/ 4646864 w 5085348"/>
                <a:gd name="connsiteY73" fmla="*/ 2438400 h 2438400"/>
                <a:gd name="connsiteX74" fmla="*/ 5085348 w 5085348"/>
                <a:gd name="connsiteY74"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85348" h="2438400">
                  <a:moveTo>
                    <a:pt x="0" y="0"/>
                  </a:moveTo>
                  <a:lnTo>
                    <a:pt x="326190" y="0"/>
                  </a:lnTo>
                  <a:lnTo>
                    <a:pt x="347579" y="53473"/>
                  </a:lnTo>
                  <a:lnTo>
                    <a:pt x="433137" y="53473"/>
                  </a:lnTo>
                  <a:lnTo>
                    <a:pt x="438485" y="80210"/>
                  </a:lnTo>
                  <a:lnTo>
                    <a:pt x="438485" y="80210"/>
                  </a:lnTo>
                  <a:lnTo>
                    <a:pt x="475916" y="90905"/>
                  </a:lnTo>
                  <a:lnTo>
                    <a:pt x="497306" y="160421"/>
                  </a:lnTo>
                  <a:lnTo>
                    <a:pt x="497306" y="171115"/>
                  </a:lnTo>
                  <a:lnTo>
                    <a:pt x="529390" y="192505"/>
                  </a:lnTo>
                  <a:lnTo>
                    <a:pt x="540085" y="224589"/>
                  </a:lnTo>
                  <a:lnTo>
                    <a:pt x="550779" y="299452"/>
                  </a:lnTo>
                  <a:lnTo>
                    <a:pt x="556127" y="379663"/>
                  </a:lnTo>
                  <a:lnTo>
                    <a:pt x="566821" y="427789"/>
                  </a:lnTo>
                  <a:lnTo>
                    <a:pt x="593558" y="443831"/>
                  </a:lnTo>
                  <a:lnTo>
                    <a:pt x="593558" y="550779"/>
                  </a:lnTo>
                  <a:lnTo>
                    <a:pt x="604253" y="598905"/>
                  </a:lnTo>
                  <a:lnTo>
                    <a:pt x="604253" y="716547"/>
                  </a:lnTo>
                  <a:lnTo>
                    <a:pt x="620295" y="764673"/>
                  </a:lnTo>
                  <a:lnTo>
                    <a:pt x="663074" y="844884"/>
                  </a:lnTo>
                  <a:lnTo>
                    <a:pt x="700506" y="887663"/>
                  </a:lnTo>
                  <a:lnTo>
                    <a:pt x="791411" y="946484"/>
                  </a:lnTo>
                  <a:lnTo>
                    <a:pt x="1069474" y="946484"/>
                  </a:lnTo>
                  <a:lnTo>
                    <a:pt x="1106906" y="999957"/>
                  </a:lnTo>
                  <a:lnTo>
                    <a:pt x="1122948" y="1058779"/>
                  </a:lnTo>
                  <a:lnTo>
                    <a:pt x="1155032" y="1117600"/>
                  </a:lnTo>
                  <a:lnTo>
                    <a:pt x="1160379" y="1160379"/>
                  </a:lnTo>
                  <a:lnTo>
                    <a:pt x="1192464" y="1197810"/>
                  </a:lnTo>
                  <a:lnTo>
                    <a:pt x="1240590" y="1224547"/>
                  </a:lnTo>
                  <a:lnTo>
                    <a:pt x="1240590" y="1272673"/>
                  </a:lnTo>
                  <a:lnTo>
                    <a:pt x="1427748" y="1272673"/>
                  </a:lnTo>
                  <a:lnTo>
                    <a:pt x="1427748" y="1320800"/>
                  </a:lnTo>
                  <a:lnTo>
                    <a:pt x="1604211" y="1320800"/>
                  </a:lnTo>
                  <a:lnTo>
                    <a:pt x="1657685" y="1368926"/>
                  </a:lnTo>
                  <a:lnTo>
                    <a:pt x="1700464" y="1384968"/>
                  </a:lnTo>
                  <a:lnTo>
                    <a:pt x="1732548" y="1390315"/>
                  </a:lnTo>
                  <a:lnTo>
                    <a:pt x="1732548" y="1390315"/>
                  </a:lnTo>
                  <a:lnTo>
                    <a:pt x="1759285" y="1513305"/>
                  </a:lnTo>
                  <a:lnTo>
                    <a:pt x="1753937" y="1550736"/>
                  </a:lnTo>
                  <a:lnTo>
                    <a:pt x="1780674" y="1582821"/>
                  </a:lnTo>
                  <a:lnTo>
                    <a:pt x="1925053" y="1582821"/>
                  </a:lnTo>
                  <a:lnTo>
                    <a:pt x="1925053" y="1582821"/>
                  </a:lnTo>
                  <a:lnTo>
                    <a:pt x="1951790" y="1609558"/>
                  </a:lnTo>
                  <a:lnTo>
                    <a:pt x="2122906" y="1609558"/>
                  </a:lnTo>
                  <a:lnTo>
                    <a:pt x="2122906" y="1673726"/>
                  </a:lnTo>
                  <a:lnTo>
                    <a:pt x="2320758" y="1673726"/>
                  </a:lnTo>
                  <a:lnTo>
                    <a:pt x="2358190" y="1753936"/>
                  </a:lnTo>
                  <a:lnTo>
                    <a:pt x="2491874" y="1753936"/>
                  </a:lnTo>
                  <a:lnTo>
                    <a:pt x="2502569" y="1807410"/>
                  </a:lnTo>
                  <a:lnTo>
                    <a:pt x="2540000" y="1796715"/>
                  </a:lnTo>
                  <a:lnTo>
                    <a:pt x="2604169" y="1823452"/>
                  </a:lnTo>
                  <a:lnTo>
                    <a:pt x="2641600" y="1823452"/>
                  </a:lnTo>
                  <a:lnTo>
                    <a:pt x="2652295" y="1876926"/>
                  </a:lnTo>
                  <a:lnTo>
                    <a:pt x="2662990" y="1914357"/>
                  </a:lnTo>
                  <a:lnTo>
                    <a:pt x="2711116" y="1935747"/>
                  </a:lnTo>
                  <a:lnTo>
                    <a:pt x="2721811" y="1967831"/>
                  </a:lnTo>
                  <a:lnTo>
                    <a:pt x="2780632" y="1967831"/>
                  </a:lnTo>
                  <a:lnTo>
                    <a:pt x="2780632" y="2037347"/>
                  </a:lnTo>
                  <a:lnTo>
                    <a:pt x="3096127" y="2037347"/>
                  </a:lnTo>
                  <a:lnTo>
                    <a:pt x="3181685" y="2144294"/>
                  </a:lnTo>
                  <a:lnTo>
                    <a:pt x="3208421" y="2144294"/>
                  </a:lnTo>
                  <a:lnTo>
                    <a:pt x="3208421" y="2144294"/>
                  </a:lnTo>
                  <a:lnTo>
                    <a:pt x="3427664" y="2144294"/>
                  </a:lnTo>
                  <a:lnTo>
                    <a:pt x="3470442" y="2267284"/>
                  </a:lnTo>
                  <a:lnTo>
                    <a:pt x="3903579" y="2267284"/>
                  </a:lnTo>
                  <a:lnTo>
                    <a:pt x="3903579" y="2310063"/>
                  </a:lnTo>
                  <a:lnTo>
                    <a:pt x="4149558" y="2310063"/>
                  </a:lnTo>
                  <a:lnTo>
                    <a:pt x="4149558" y="2310063"/>
                  </a:lnTo>
                  <a:lnTo>
                    <a:pt x="4261853" y="2310063"/>
                  </a:lnTo>
                  <a:lnTo>
                    <a:pt x="4261853" y="2352842"/>
                  </a:lnTo>
                  <a:lnTo>
                    <a:pt x="4299285" y="2352842"/>
                  </a:lnTo>
                  <a:lnTo>
                    <a:pt x="4299285" y="2400968"/>
                  </a:lnTo>
                  <a:lnTo>
                    <a:pt x="4646864" y="2400968"/>
                  </a:lnTo>
                  <a:lnTo>
                    <a:pt x="4646864" y="2438400"/>
                  </a:lnTo>
                  <a:lnTo>
                    <a:pt x="5085348" y="2438400"/>
                  </a:ln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a:solidFill>
                  <a:srgbClr val="4D4D4D"/>
                </a:solidFill>
              </a:endParaRPr>
            </a:p>
          </p:txBody>
        </p:sp>
        <p:sp>
          <p:nvSpPr>
            <p:cNvPr id="46" name="Forme libre 95"/>
            <p:cNvSpPr/>
            <p:nvPr/>
          </p:nvSpPr>
          <p:spPr>
            <a:xfrm>
              <a:off x="2299368" y="1748589"/>
              <a:ext cx="4443664" cy="2737853"/>
            </a:xfrm>
            <a:custGeom>
              <a:avLst/>
              <a:gdLst>
                <a:gd name="connsiteX0" fmla="*/ 0 w 4443664"/>
                <a:gd name="connsiteY0" fmla="*/ 0 h 2737853"/>
                <a:gd name="connsiteX1" fmla="*/ 0 w 4443664"/>
                <a:gd name="connsiteY1" fmla="*/ 64169 h 2737853"/>
                <a:gd name="connsiteX2" fmla="*/ 117643 w 4443664"/>
                <a:gd name="connsiteY2" fmla="*/ 64169 h 2737853"/>
                <a:gd name="connsiteX3" fmla="*/ 117643 w 4443664"/>
                <a:gd name="connsiteY3" fmla="*/ 133685 h 2737853"/>
                <a:gd name="connsiteX4" fmla="*/ 219243 w 4443664"/>
                <a:gd name="connsiteY4" fmla="*/ 133685 h 2737853"/>
                <a:gd name="connsiteX5" fmla="*/ 219243 w 4443664"/>
                <a:gd name="connsiteY5" fmla="*/ 235285 h 2737853"/>
                <a:gd name="connsiteX6" fmla="*/ 267369 w 4443664"/>
                <a:gd name="connsiteY6" fmla="*/ 235285 h 2737853"/>
                <a:gd name="connsiteX7" fmla="*/ 304800 w 4443664"/>
                <a:gd name="connsiteY7" fmla="*/ 320843 h 2737853"/>
                <a:gd name="connsiteX8" fmla="*/ 310148 w 4443664"/>
                <a:gd name="connsiteY8" fmla="*/ 358274 h 2737853"/>
                <a:gd name="connsiteX9" fmla="*/ 310148 w 4443664"/>
                <a:gd name="connsiteY9" fmla="*/ 358274 h 2737853"/>
                <a:gd name="connsiteX10" fmla="*/ 342232 w 4443664"/>
                <a:gd name="connsiteY10" fmla="*/ 427790 h 2737853"/>
                <a:gd name="connsiteX11" fmla="*/ 374316 w 4443664"/>
                <a:gd name="connsiteY11" fmla="*/ 481264 h 2737853"/>
                <a:gd name="connsiteX12" fmla="*/ 374316 w 4443664"/>
                <a:gd name="connsiteY12" fmla="*/ 737937 h 2737853"/>
                <a:gd name="connsiteX13" fmla="*/ 401053 w 4443664"/>
                <a:gd name="connsiteY13" fmla="*/ 753979 h 2737853"/>
                <a:gd name="connsiteX14" fmla="*/ 401053 w 4443664"/>
                <a:gd name="connsiteY14" fmla="*/ 1112253 h 2737853"/>
                <a:gd name="connsiteX15" fmla="*/ 422443 w 4443664"/>
                <a:gd name="connsiteY15" fmla="*/ 1112253 h 2737853"/>
                <a:gd name="connsiteX16" fmla="*/ 422443 w 4443664"/>
                <a:gd name="connsiteY16" fmla="*/ 1390316 h 2737853"/>
                <a:gd name="connsiteX17" fmla="*/ 443832 w 4443664"/>
                <a:gd name="connsiteY17" fmla="*/ 1390316 h 2737853"/>
                <a:gd name="connsiteX18" fmla="*/ 438485 w 4443664"/>
                <a:gd name="connsiteY18" fmla="*/ 1684422 h 2737853"/>
                <a:gd name="connsiteX19" fmla="*/ 502653 w 4443664"/>
                <a:gd name="connsiteY19" fmla="*/ 1941095 h 2737853"/>
                <a:gd name="connsiteX20" fmla="*/ 828843 w 4443664"/>
                <a:gd name="connsiteY20" fmla="*/ 1941095 h 2737853"/>
                <a:gd name="connsiteX21" fmla="*/ 828843 w 4443664"/>
                <a:gd name="connsiteY21" fmla="*/ 1999916 h 2737853"/>
                <a:gd name="connsiteX22" fmla="*/ 941137 w 4443664"/>
                <a:gd name="connsiteY22" fmla="*/ 1999916 h 2737853"/>
                <a:gd name="connsiteX23" fmla="*/ 941137 w 4443664"/>
                <a:gd name="connsiteY23" fmla="*/ 2096169 h 2737853"/>
                <a:gd name="connsiteX24" fmla="*/ 999958 w 4443664"/>
                <a:gd name="connsiteY24" fmla="*/ 2229853 h 2737853"/>
                <a:gd name="connsiteX25" fmla="*/ 1475874 w 4443664"/>
                <a:gd name="connsiteY25" fmla="*/ 2229853 h 2737853"/>
                <a:gd name="connsiteX26" fmla="*/ 1475874 w 4443664"/>
                <a:gd name="connsiteY26" fmla="*/ 2256590 h 2737853"/>
                <a:gd name="connsiteX27" fmla="*/ 1534695 w 4443664"/>
                <a:gd name="connsiteY27" fmla="*/ 2256590 h 2737853"/>
                <a:gd name="connsiteX28" fmla="*/ 1534695 w 4443664"/>
                <a:gd name="connsiteY28" fmla="*/ 2465137 h 2737853"/>
                <a:gd name="connsiteX29" fmla="*/ 2010611 w 4443664"/>
                <a:gd name="connsiteY29" fmla="*/ 2465137 h 2737853"/>
                <a:gd name="connsiteX30" fmla="*/ 2010611 w 4443664"/>
                <a:gd name="connsiteY30" fmla="*/ 2529306 h 2737853"/>
                <a:gd name="connsiteX31" fmla="*/ 2438400 w 4443664"/>
                <a:gd name="connsiteY31" fmla="*/ 2529306 h 2737853"/>
                <a:gd name="connsiteX32" fmla="*/ 2438400 w 4443664"/>
                <a:gd name="connsiteY32" fmla="*/ 2582779 h 2737853"/>
                <a:gd name="connsiteX33" fmla="*/ 2700421 w 4443664"/>
                <a:gd name="connsiteY33" fmla="*/ 2582779 h 2737853"/>
                <a:gd name="connsiteX34" fmla="*/ 2700421 w 4443664"/>
                <a:gd name="connsiteY34" fmla="*/ 2641600 h 2737853"/>
                <a:gd name="connsiteX35" fmla="*/ 4443664 w 4443664"/>
                <a:gd name="connsiteY35" fmla="*/ 2641600 h 2737853"/>
                <a:gd name="connsiteX36" fmla="*/ 4443664 w 4443664"/>
                <a:gd name="connsiteY36" fmla="*/ 2737853 h 273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3664" h="2737853">
                  <a:moveTo>
                    <a:pt x="0" y="0"/>
                  </a:moveTo>
                  <a:lnTo>
                    <a:pt x="0" y="64169"/>
                  </a:lnTo>
                  <a:lnTo>
                    <a:pt x="117643" y="64169"/>
                  </a:lnTo>
                  <a:lnTo>
                    <a:pt x="117643" y="133685"/>
                  </a:lnTo>
                  <a:lnTo>
                    <a:pt x="219243" y="133685"/>
                  </a:lnTo>
                  <a:lnTo>
                    <a:pt x="219243" y="235285"/>
                  </a:lnTo>
                  <a:lnTo>
                    <a:pt x="267369" y="235285"/>
                  </a:lnTo>
                  <a:lnTo>
                    <a:pt x="304800" y="320843"/>
                  </a:lnTo>
                  <a:lnTo>
                    <a:pt x="310148" y="358274"/>
                  </a:lnTo>
                  <a:lnTo>
                    <a:pt x="310148" y="358274"/>
                  </a:lnTo>
                  <a:lnTo>
                    <a:pt x="342232" y="427790"/>
                  </a:lnTo>
                  <a:lnTo>
                    <a:pt x="374316" y="481264"/>
                  </a:lnTo>
                  <a:lnTo>
                    <a:pt x="374316" y="737937"/>
                  </a:lnTo>
                  <a:lnTo>
                    <a:pt x="401053" y="753979"/>
                  </a:lnTo>
                  <a:lnTo>
                    <a:pt x="401053" y="1112253"/>
                  </a:lnTo>
                  <a:lnTo>
                    <a:pt x="422443" y="1112253"/>
                  </a:lnTo>
                  <a:lnTo>
                    <a:pt x="422443" y="1390316"/>
                  </a:lnTo>
                  <a:lnTo>
                    <a:pt x="443832" y="1390316"/>
                  </a:lnTo>
                  <a:cubicBezTo>
                    <a:pt x="442050" y="1488351"/>
                    <a:pt x="440267" y="1586387"/>
                    <a:pt x="438485" y="1684422"/>
                  </a:cubicBezTo>
                  <a:lnTo>
                    <a:pt x="502653" y="1941095"/>
                  </a:lnTo>
                  <a:lnTo>
                    <a:pt x="828843" y="1941095"/>
                  </a:lnTo>
                  <a:lnTo>
                    <a:pt x="828843" y="1999916"/>
                  </a:lnTo>
                  <a:lnTo>
                    <a:pt x="941137" y="1999916"/>
                  </a:lnTo>
                  <a:lnTo>
                    <a:pt x="941137" y="2096169"/>
                  </a:lnTo>
                  <a:lnTo>
                    <a:pt x="999958" y="2229853"/>
                  </a:lnTo>
                  <a:lnTo>
                    <a:pt x="1475874" y="2229853"/>
                  </a:lnTo>
                  <a:lnTo>
                    <a:pt x="1475874" y="2256590"/>
                  </a:lnTo>
                  <a:lnTo>
                    <a:pt x="1534695" y="2256590"/>
                  </a:lnTo>
                  <a:lnTo>
                    <a:pt x="1534695" y="2465137"/>
                  </a:lnTo>
                  <a:lnTo>
                    <a:pt x="2010611" y="2465137"/>
                  </a:lnTo>
                  <a:lnTo>
                    <a:pt x="2010611" y="2529306"/>
                  </a:lnTo>
                  <a:lnTo>
                    <a:pt x="2438400" y="2529306"/>
                  </a:lnTo>
                  <a:lnTo>
                    <a:pt x="2438400" y="2582779"/>
                  </a:lnTo>
                  <a:lnTo>
                    <a:pt x="2700421" y="2582779"/>
                  </a:lnTo>
                  <a:lnTo>
                    <a:pt x="2700421" y="2641600"/>
                  </a:lnTo>
                  <a:lnTo>
                    <a:pt x="4443664" y="2641600"/>
                  </a:lnTo>
                  <a:lnTo>
                    <a:pt x="4443664" y="2737853"/>
                  </a:ln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a:solidFill>
                  <a:srgbClr val="4D4D4D"/>
                </a:solidFill>
              </a:endParaRPr>
            </a:p>
          </p:txBody>
        </p:sp>
      </p:grpSp>
      <p:sp>
        <p:nvSpPr>
          <p:cNvPr id="47" name="Espace réservé du contenu 2"/>
          <p:cNvSpPr txBox="1">
            <a:spLocks/>
          </p:cNvSpPr>
          <p:nvPr/>
        </p:nvSpPr>
        <p:spPr>
          <a:xfrm>
            <a:off x="4737951" y="2435974"/>
            <a:ext cx="4074162" cy="98977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sz="1400" b="1" dirty="0" err="1" smtClean="0"/>
              <a:t>Median</a:t>
            </a:r>
            <a:r>
              <a:rPr lang="fr-FR" sz="1400" b="1" dirty="0" smtClean="0"/>
              <a:t> PFS</a:t>
            </a:r>
          </a:p>
          <a:p>
            <a:pPr marL="0" indent="0">
              <a:buFontTx/>
              <a:buNone/>
            </a:pPr>
            <a:r>
              <a:rPr lang="fr-FR" sz="1400" b="1" dirty="0" err="1" smtClean="0"/>
              <a:t>Regorafenib</a:t>
            </a:r>
            <a:r>
              <a:rPr lang="fr-FR" sz="1400" b="1" dirty="0" smtClean="0"/>
              <a:t> vs. placebo: 2.6 vs. 0.9 </a:t>
            </a:r>
            <a:r>
              <a:rPr lang="fr-FR" sz="1400" b="1" dirty="0" err="1" smtClean="0"/>
              <a:t>months</a:t>
            </a:r>
            <a:endParaRPr lang="fr-FR" sz="1400" b="1" dirty="0" smtClean="0"/>
          </a:p>
          <a:p>
            <a:pPr marL="0" indent="0">
              <a:spcBef>
                <a:spcPts val="600"/>
              </a:spcBef>
              <a:buFontTx/>
              <a:buNone/>
            </a:pPr>
            <a:r>
              <a:rPr lang="fr-FR" sz="1400" b="1" dirty="0" smtClean="0"/>
              <a:t>HR 0.40 </a:t>
            </a:r>
            <a:r>
              <a:rPr lang="fr-FR" sz="1400" dirty="0" smtClean="0"/>
              <a:t>(95%CI 0.28, 0.59)</a:t>
            </a:r>
          </a:p>
          <a:p>
            <a:pPr marL="0" indent="0">
              <a:buFontTx/>
              <a:buNone/>
            </a:pPr>
            <a:r>
              <a:rPr lang="fr-FR" sz="1400" dirty="0" smtClean="0"/>
              <a:t>Log-</a:t>
            </a:r>
            <a:r>
              <a:rPr lang="fr-FR" sz="1400" dirty="0" err="1" smtClean="0"/>
              <a:t>rank</a:t>
            </a:r>
            <a:r>
              <a:rPr lang="fr-FR" sz="1400" dirty="0" smtClean="0"/>
              <a:t> p&lt;0.0001</a:t>
            </a:r>
            <a:endParaRPr lang="fr-FR" sz="1400" dirty="0"/>
          </a:p>
        </p:txBody>
      </p:sp>
      <p:sp>
        <p:nvSpPr>
          <p:cNvPr id="48" name="ZoneTexte 9"/>
          <p:cNvSpPr txBox="1"/>
          <p:nvPr/>
        </p:nvSpPr>
        <p:spPr>
          <a:xfrm>
            <a:off x="504650" y="5645430"/>
            <a:ext cx="1333866" cy="646331"/>
          </a:xfrm>
          <a:prstGeom prst="rect">
            <a:avLst/>
          </a:prstGeom>
          <a:noFill/>
        </p:spPr>
        <p:txBody>
          <a:bodyPr wrap="square" rtlCol="0">
            <a:spAutoFit/>
          </a:bodyPr>
          <a:lstStyle/>
          <a:p>
            <a:pPr algn="r" fontAlgn="base">
              <a:spcBef>
                <a:spcPct val="0"/>
              </a:spcBef>
              <a:spcAft>
                <a:spcPts val="0"/>
              </a:spcAft>
            </a:pPr>
            <a:r>
              <a:rPr lang="fr-FR" sz="1200" dirty="0" smtClean="0"/>
              <a:t>No. </a:t>
            </a:r>
            <a:r>
              <a:rPr lang="fr-FR" sz="1200" dirty="0" err="1" smtClean="0"/>
              <a:t>at</a:t>
            </a:r>
            <a:r>
              <a:rPr lang="fr-FR" sz="1200" dirty="0" smtClean="0"/>
              <a:t> </a:t>
            </a:r>
            <a:r>
              <a:rPr lang="fr-FR" sz="1200" dirty="0" err="1" smtClean="0"/>
              <a:t>risk</a:t>
            </a:r>
            <a:endParaRPr lang="fr-FR" sz="1200" dirty="0" smtClean="0"/>
          </a:p>
          <a:p>
            <a:pPr algn="r" fontAlgn="base">
              <a:spcBef>
                <a:spcPct val="0"/>
              </a:spcBef>
              <a:spcAft>
                <a:spcPts val="0"/>
              </a:spcAft>
            </a:pPr>
            <a:r>
              <a:rPr lang="fr-FR" sz="1200" dirty="0" smtClean="0">
                <a:solidFill>
                  <a:schemeClr val="accent1"/>
                </a:solidFill>
              </a:rPr>
              <a:t>Placebo</a:t>
            </a:r>
            <a:endParaRPr lang="fr-FR" sz="1200" dirty="0">
              <a:solidFill>
                <a:schemeClr val="accent1"/>
              </a:solidFill>
            </a:endParaRPr>
          </a:p>
          <a:p>
            <a:pPr algn="r" fontAlgn="base">
              <a:spcBef>
                <a:spcPct val="0"/>
              </a:spcBef>
              <a:spcAft>
                <a:spcPts val="0"/>
              </a:spcAft>
            </a:pPr>
            <a:r>
              <a:rPr lang="fr-FR" sz="1200" dirty="0" err="1" smtClean="0">
                <a:solidFill>
                  <a:schemeClr val="accent3"/>
                </a:solidFill>
              </a:rPr>
              <a:t>Regorafenib</a:t>
            </a:r>
            <a:endParaRPr lang="fr-FR" sz="1200" dirty="0">
              <a:solidFill>
                <a:schemeClr val="accent3"/>
              </a:solidFill>
            </a:endParaRPr>
          </a:p>
        </p:txBody>
      </p:sp>
      <p:sp>
        <p:nvSpPr>
          <p:cNvPr id="49" name="ZoneTexte 10"/>
          <p:cNvSpPr txBox="1"/>
          <p:nvPr/>
        </p:nvSpPr>
        <p:spPr>
          <a:xfrm>
            <a:off x="2005151" y="5830096"/>
            <a:ext cx="579776" cy="461665"/>
          </a:xfrm>
          <a:prstGeom prst="rect">
            <a:avLst/>
          </a:prstGeom>
          <a:noFill/>
        </p:spPr>
        <p:txBody>
          <a:bodyPr wrap="square" rtlCol="0">
            <a:spAutoFit/>
          </a:bodyPr>
          <a:lstStyle/>
          <a:p>
            <a:pPr algn="ctr" fontAlgn="base">
              <a:spcBef>
                <a:spcPct val="0"/>
              </a:spcBef>
              <a:spcAft>
                <a:spcPts val="0"/>
              </a:spcAft>
            </a:pPr>
            <a:r>
              <a:rPr lang="fr-FR" sz="1200" dirty="0" smtClean="0"/>
              <a:t>50</a:t>
            </a:r>
            <a:endParaRPr lang="fr-FR" sz="1200" dirty="0"/>
          </a:p>
          <a:p>
            <a:pPr algn="ctr" fontAlgn="base">
              <a:spcBef>
                <a:spcPct val="0"/>
              </a:spcBef>
              <a:spcAft>
                <a:spcPts val="0"/>
              </a:spcAft>
            </a:pPr>
            <a:r>
              <a:rPr lang="fr-FR" sz="1200" dirty="0"/>
              <a:t>97</a:t>
            </a:r>
          </a:p>
        </p:txBody>
      </p:sp>
      <p:sp>
        <p:nvSpPr>
          <p:cNvPr id="50" name="ZoneTexte 11"/>
          <p:cNvSpPr txBox="1"/>
          <p:nvPr/>
        </p:nvSpPr>
        <p:spPr>
          <a:xfrm>
            <a:off x="2638402" y="5830096"/>
            <a:ext cx="579776" cy="461665"/>
          </a:xfrm>
          <a:prstGeom prst="rect">
            <a:avLst/>
          </a:prstGeom>
          <a:noFill/>
        </p:spPr>
        <p:txBody>
          <a:bodyPr wrap="square" rtlCol="0">
            <a:spAutoFit/>
          </a:bodyPr>
          <a:lstStyle/>
          <a:p>
            <a:pPr algn="ctr" fontAlgn="base">
              <a:spcBef>
                <a:spcPct val="0"/>
              </a:spcBef>
              <a:spcAft>
                <a:spcPts val="0"/>
              </a:spcAft>
            </a:pPr>
            <a:r>
              <a:rPr lang="fr-FR" sz="1200" dirty="0" smtClean="0"/>
              <a:t>16</a:t>
            </a:r>
            <a:endParaRPr lang="fr-FR" sz="1200" dirty="0"/>
          </a:p>
          <a:p>
            <a:pPr algn="ctr" fontAlgn="base">
              <a:spcBef>
                <a:spcPct val="0"/>
              </a:spcBef>
              <a:spcAft>
                <a:spcPts val="0"/>
              </a:spcAft>
            </a:pPr>
            <a:r>
              <a:rPr lang="fr-FR" sz="1200" dirty="0"/>
              <a:t>63</a:t>
            </a:r>
          </a:p>
        </p:txBody>
      </p:sp>
      <p:sp>
        <p:nvSpPr>
          <p:cNvPr id="51" name="ZoneTexte 12"/>
          <p:cNvSpPr txBox="1"/>
          <p:nvPr/>
        </p:nvSpPr>
        <p:spPr>
          <a:xfrm>
            <a:off x="3277729" y="5830096"/>
            <a:ext cx="579776" cy="461665"/>
          </a:xfrm>
          <a:prstGeom prst="rect">
            <a:avLst/>
          </a:prstGeom>
          <a:noFill/>
        </p:spPr>
        <p:txBody>
          <a:bodyPr wrap="square" rtlCol="0">
            <a:spAutoFit/>
          </a:bodyPr>
          <a:lstStyle/>
          <a:p>
            <a:pPr algn="ctr" fontAlgn="base">
              <a:spcBef>
                <a:spcPct val="0"/>
              </a:spcBef>
              <a:spcAft>
                <a:spcPts val="0"/>
              </a:spcAft>
            </a:pPr>
            <a:r>
              <a:rPr lang="fr-FR" sz="1200" dirty="0" smtClean="0"/>
              <a:t>9</a:t>
            </a:r>
            <a:endParaRPr lang="fr-FR" sz="1200" dirty="0"/>
          </a:p>
          <a:p>
            <a:pPr algn="ctr" fontAlgn="base">
              <a:spcBef>
                <a:spcPct val="0"/>
              </a:spcBef>
              <a:spcAft>
                <a:spcPts val="0"/>
              </a:spcAft>
            </a:pPr>
            <a:r>
              <a:rPr lang="fr-FR" sz="1200" dirty="0"/>
              <a:t>48</a:t>
            </a:r>
          </a:p>
        </p:txBody>
      </p:sp>
      <p:sp>
        <p:nvSpPr>
          <p:cNvPr id="52" name="ZoneTexte 13"/>
          <p:cNvSpPr txBox="1"/>
          <p:nvPr/>
        </p:nvSpPr>
        <p:spPr>
          <a:xfrm>
            <a:off x="3917056" y="5830096"/>
            <a:ext cx="579776" cy="461665"/>
          </a:xfrm>
          <a:prstGeom prst="rect">
            <a:avLst/>
          </a:prstGeom>
          <a:noFill/>
        </p:spPr>
        <p:txBody>
          <a:bodyPr wrap="square" rtlCol="0">
            <a:spAutoFit/>
          </a:bodyPr>
          <a:lstStyle/>
          <a:p>
            <a:pPr algn="ctr" fontAlgn="base">
              <a:spcBef>
                <a:spcPct val="0"/>
              </a:spcBef>
              <a:spcAft>
                <a:spcPts val="0"/>
              </a:spcAft>
            </a:pPr>
            <a:r>
              <a:rPr lang="fr-FR" sz="1200" dirty="0" smtClean="0"/>
              <a:t>4</a:t>
            </a:r>
            <a:endParaRPr lang="fr-FR" sz="1200" dirty="0"/>
          </a:p>
          <a:p>
            <a:pPr algn="ctr" fontAlgn="base">
              <a:spcBef>
                <a:spcPct val="0"/>
              </a:spcBef>
              <a:spcAft>
                <a:spcPts val="0"/>
              </a:spcAft>
            </a:pPr>
            <a:r>
              <a:rPr lang="fr-FR" sz="1200" dirty="0"/>
              <a:t>34</a:t>
            </a:r>
          </a:p>
        </p:txBody>
      </p:sp>
      <p:sp>
        <p:nvSpPr>
          <p:cNvPr id="53" name="ZoneTexte 14"/>
          <p:cNvSpPr txBox="1"/>
          <p:nvPr/>
        </p:nvSpPr>
        <p:spPr>
          <a:xfrm>
            <a:off x="4570303" y="5830096"/>
            <a:ext cx="579776" cy="461665"/>
          </a:xfrm>
          <a:prstGeom prst="rect">
            <a:avLst/>
          </a:prstGeom>
          <a:noFill/>
        </p:spPr>
        <p:txBody>
          <a:bodyPr wrap="square" rtlCol="0">
            <a:spAutoFit/>
          </a:bodyPr>
          <a:lstStyle/>
          <a:p>
            <a:pPr algn="ctr" fontAlgn="base">
              <a:spcBef>
                <a:spcPct val="0"/>
              </a:spcBef>
              <a:spcAft>
                <a:spcPts val="0"/>
              </a:spcAft>
            </a:pPr>
            <a:r>
              <a:rPr lang="fr-FR" sz="1200" dirty="0" smtClean="0"/>
              <a:t>3</a:t>
            </a:r>
            <a:endParaRPr lang="fr-FR" sz="1200" dirty="0"/>
          </a:p>
          <a:p>
            <a:pPr algn="ctr" fontAlgn="base">
              <a:spcBef>
                <a:spcPct val="0"/>
              </a:spcBef>
              <a:spcAft>
                <a:spcPts val="0"/>
              </a:spcAft>
            </a:pPr>
            <a:r>
              <a:rPr lang="fr-FR" sz="1200" dirty="0"/>
              <a:t>27</a:t>
            </a:r>
          </a:p>
        </p:txBody>
      </p:sp>
      <p:sp>
        <p:nvSpPr>
          <p:cNvPr id="54" name="ZoneTexte 15"/>
          <p:cNvSpPr txBox="1"/>
          <p:nvPr/>
        </p:nvSpPr>
        <p:spPr>
          <a:xfrm>
            <a:off x="5215653" y="5830096"/>
            <a:ext cx="579776" cy="461665"/>
          </a:xfrm>
          <a:prstGeom prst="rect">
            <a:avLst/>
          </a:prstGeom>
          <a:noFill/>
        </p:spPr>
        <p:txBody>
          <a:bodyPr wrap="square" rtlCol="0">
            <a:spAutoFit/>
          </a:bodyPr>
          <a:lstStyle/>
          <a:p>
            <a:pPr algn="ctr" fontAlgn="base">
              <a:spcBef>
                <a:spcPct val="0"/>
              </a:spcBef>
              <a:spcAft>
                <a:spcPts val="0"/>
              </a:spcAft>
            </a:pPr>
            <a:r>
              <a:rPr lang="fr-FR" sz="1200" dirty="0" smtClean="0"/>
              <a:t>1</a:t>
            </a:r>
            <a:endParaRPr lang="fr-FR" sz="1200" dirty="0"/>
          </a:p>
          <a:p>
            <a:pPr algn="ctr" fontAlgn="base">
              <a:spcBef>
                <a:spcPct val="0"/>
              </a:spcBef>
              <a:spcAft>
                <a:spcPts val="0"/>
              </a:spcAft>
            </a:pPr>
            <a:r>
              <a:rPr lang="fr-FR" sz="1200" dirty="0"/>
              <a:t>17</a:t>
            </a:r>
          </a:p>
        </p:txBody>
      </p:sp>
      <p:sp>
        <p:nvSpPr>
          <p:cNvPr id="55" name="ZoneTexte 16"/>
          <p:cNvSpPr txBox="1"/>
          <p:nvPr/>
        </p:nvSpPr>
        <p:spPr>
          <a:xfrm>
            <a:off x="5835037" y="5830096"/>
            <a:ext cx="579776" cy="461665"/>
          </a:xfrm>
          <a:prstGeom prst="rect">
            <a:avLst/>
          </a:prstGeom>
          <a:noFill/>
        </p:spPr>
        <p:txBody>
          <a:bodyPr wrap="square" rtlCol="0">
            <a:spAutoFit/>
          </a:bodyPr>
          <a:lstStyle/>
          <a:p>
            <a:pPr algn="ctr" fontAlgn="base">
              <a:spcBef>
                <a:spcPct val="0"/>
              </a:spcBef>
              <a:spcAft>
                <a:spcPts val="0"/>
              </a:spcAft>
            </a:pPr>
            <a:r>
              <a:rPr lang="fr-FR" sz="1200" dirty="0" smtClean="0"/>
              <a:t>1</a:t>
            </a:r>
            <a:endParaRPr lang="fr-FR" sz="1200" dirty="0"/>
          </a:p>
          <a:p>
            <a:pPr algn="ctr" fontAlgn="base">
              <a:spcBef>
                <a:spcPct val="0"/>
              </a:spcBef>
              <a:spcAft>
                <a:spcPts val="0"/>
              </a:spcAft>
            </a:pPr>
            <a:r>
              <a:rPr lang="fr-FR" sz="1200" dirty="0"/>
              <a:t>13</a:t>
            </a:r>
          </a:p>
        </p:txBody>
      </p:sp>
      <p:sp>
        <p:nvSpPr>
          <p:cNvPr id="56" name="ZoneTexte 17"/>
          <p:cNvSpPr txBox="1"/>
          <p:nvPr/>
        </p:nvSpPr>
        <p:spPr>
          <a:xfrm>
            <a:off x="6493372" y="5830096"/>
            <a:ext cx="579776" cy="461665"/>
          </a:xfrm>
          <a:prstGeom prst="rect">
            <a:avLst/>
          </a:prstGeom>
          <a:noFill/>
        </p:spPr>
        <p:txBody>
          <a:bodyPr wrap="square" rtlCol="0">
            <a:spAutoFit/>
          </a:bodyPr>
          <a:lstStyle/>
          <a:p>
            <a:pPr algn="ctr" fontAlgn="base">
              <a:spcBef>
                <a:spcPct val="0"/>
              </a:spcBef>
              <a:spcAft>
                <a:spcPts val="0"/>
              </a:spcAft>
            </a:pPr>
            <a:r>
              <a:rPr lang="fr-FR" sz="1200" dirty="0" smtClean="0"/>
              <a:t>1</a:t>
            </a:r>
            <a:endParaRPr lang="fr-FR" sz="1200" dirty="0"/>
          </a:p>
          <a:p>
            <a:pPr algn="ctr" fontAlgn="base">
              <a:spcBef>
                <a:spcPct val="0"/>
              </a:spcBef>
              <a:spcAft>
                <a:spcPts val="0"/>
              </a:spcAft>
            </a:pPr>
            <a:r>
              <a:rPr lang="fr-FR" sz="1200" dirty="0"/>
              <a:t>9</a:t>
            </a:r>
          </a:p>
        </p:txBody>
      </p:sp>
      <p:sp>
        <p:nvSpPr>
          <p:cNvPr id="57" name="ZoneTexte 18"/>
          <p:cNvSpPr txBox="1"/>
          <p:nvPr/>
        </p:nvSpPr>
        <p:spPr>
          <a:xfrm>
            <a:off x="7117430" y="5830096"/>
            <a:ext cx="579776" cy="461665"/>
          </a:xfrm>
          <a:prstGeom prst="rect">
            <a:avLst/>
          </a:prstGeom>
          <a:noFill/>
        </p:spPr>
        <p:txBody>
          <a:bodyPr wrap="square" rtlCol="0">
            <a:spAutoFit/>
          </a:bodyPr>
          <a:lstStyle/>
          <a:p>
            <a:pPr algn="ctr" fontAlgn="base">
              <a:spcBef>
                <a:spcPct val="0"/>
              </a:spcBef>
              <a:spcAft>
                <a:spcPts val="0"/>
              </a:spcAft>
            </a:pPr>
            <a:r>
              <a:rPr lang="fr-FR" sz="1200" dirty="0" smtClean="0"/>
              <a:t>0</a:t>
            </a:r>
            <a:endParaRPr lang="fr-FR" sz="1200" dirty="0"/>
          </a:p>
          <a:p>
            <a:pPr algn="ctr" fontAlgn="base">
              <a:spcBef>
                <a:spcPct val="0"/>
              </a:spcBef>
              <a:spcAft>
                <a:spcPts val="0"/>
              </a:spcAft>
            </a:pPr>
            <a:r>
              <a:rPr lang="fr-FR" sz="1200" dirty="0"/>
              <a:t>8</a:t>
            </a:r>
          </a:p>
        </p:txBody>
      </p:sp>
      <p:sp>
        <p:nvSpPr>
          <p:cNvPr id="2" name="TextBox 1"/>
          <p:cNvSpPr txBox="1"/>
          <p:nvPr/>
        </p:nvSpPr>
        <p:spPr>
          <a:xfrm>
            <a:off x="2268173" y="2058285"/>
            <a:ext cx="633507" cy="369332"/>
          </a:xfrm>
          <a:prstGeom prst="rect">
            <a:avLst/>
          </a:prstGeom>
          <a:noFill/>
        </p:spPr>
        <p:txBody>
          <a:bodyPr wrap="none" rtlCol="0">
            <a:spAutoFit/>
          </a:bodyPr>
          <a:lstStyle/>
          <a:p>
            <a:r>
              <a:rPr lang="en-GB" b="1" dirty="0" smtClean="0"/>
              <a:t>PFS</a:t>
            </a:r>
            <a:endParaRPr lang="en-GB" b="1" dirty="0"/>
          </a:p>
        </p:txBody>
      </p:sp>
    </p:spTree>
    <p:extLst>
      <p:ext uri="{BB962C8B-B14F-4D97-AF65-F5344CB8AC3E}">
        <p14:creationId xmlns:p14="http://schemas.microsoft.com/office/powerpoint/2010/main" xmlns="" val="2739831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50555" cy="4924425"/>
          </a:xfrm>
          <a:prstGeom prst="rect">
            <a:avLst/>
          </a:prstGeom>
          <a:noFill/>
        </p:spPr>
        <p:txBody>
          <a:bodyPr wrap="square" lIns="0" rtlCol="0">
            <a:spAutoFit/>
          </a:bodyPr>
          <a:lstStyle/>
          <a:p>
            <a:pPr>
              <a:spcAft>
                <a:spcPts val="600"/>
              </a:spcAft>
              <a:buClr>
                <a:srgbClr val="043882"/>
              </a:buClr>
            </a:pPr>
            <a:r>
              <a:rPr lang="en-GB" sz="1600" b="1" dirty="0" smtClean="0">
                <a:solidFill>
                  <a:srgbClr val="4D4D4D"/>
                </a:solidFill>
              </a:rPr>
              <a:t>Key results (cont.)</a:t>
            </a: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smtClean="0">
              <a:solidFill>
                <a:srgbClr val="4D4D4D"/>
              </a:solidFill>
            </a:endParaRPr>
          </a:p>
          <a:p>
            <a:pPr marL="285750" indent="-285750">
              <a:spcAft>
                <a:spcPts val="600"/>
              </a:spcAft>
              <a:buClr>
                <a:srgbClr val="043882"/>
              </a:buClr>
              <a:buFont typeface="Arial" panose="020B0604020202020204" pitchFamily="34" charset="0"/>
              <a:buChar char="•"/>
            </a:pPr>
            <a:r>
              <a:rPr lang="en-GB" sz="1600" dirty="0" smtClean="0">
                <a:solidFill>
                  <a:srgbClr val="4D4D4D"/>
                </a:solidFill>
              </a:rPr>
              <a:t>Grade 3–5 AEs occurring in ≥5% of the </a:t>
            </a:r>
            <a:r>
              <a:rPr lang="en-GB" sz="1600" dirty="0" err="1" smtClean="0">
                <a:solidFill>
                  <a:srgbClr val="4D4D4D"/>
                </a:solidFill>
              </a:rPr>
              <a:t>regorafenib</a:t>
            </a:r>
            <a:r>
              <a:rPr lang="en-GB" sz="1600" dirty="0" smtClean="0">
                <a:solidFill>
                  <a:srgbClr val="4D4D4D"/>
                </a:solidFill>
              </a:rPr>
              <a:t> arm included: anorexia, hypertension,  abdominal pain, </a:t>
            </a:r>
            <a:r>
              <a:rPr lang="en-GB" sz="1600" dirty="0">
                <a:solidFill>
                  <a:srgbClr val="4D4D4D"/>
                </a:solidFill>
              </a:rPr>
              <a:t>increased aspartate </a:t>
            </a:r>
            <a:r>
              <a:rPr lang="en-GB" sz="1600" dirty="0" smtClean="0">
                <a:solidFill>
                  <a:srgbClr val="4D4D4D"/>
                </a:solidFill>
              </a:rPr>
              <a:t>aminotransferase and increased alanine aminotransferase</a:t>
            </a:r>
            <a:endParaRPr lang="en-GB" sz="1600" b="1" dirty="0" smtClean="0">
              <a:solidFill>
                <a:srgbClr val="4D4D4D"/>
              </a:solidFill>
            </a:endParaRPr>
          </a:p>
          <a:p>
            <a:pPr>
              <a:buClr>
                <a:srgbClr val="043882"/>
              </a:buClr>
            </a:pPr>
            <a:r>
              <a:rPr lang="en-GB" sz="1600" b="1" dirty="0" smtClean="0">
                <a:solidFill>
                  <a:srgbClr val="4D4D4D"/>
                </a:solidFill>
              </a:rPr>
              <a:t>Conclusion</a:t>
            </a:r>
          </a:p>
          <a:p>
            <a:pPr marL="285750" indent="-285750">
              <a:buClr>
                <a:srgbClr val="043882"/>
              </a:buClr>
              <a:buFont typeface="Arial" panose="020B0604020202020204" pitchFamily="34" charset="0"/>
              <a:buChar char="•"/>
            </a:pPr>
            <a:r>
              <a:rPr lang="en-GB" sz="1600" b="1" dirty="0" smtClean="0">
                <a:solidFill>
                  <a:srgbClr val="4D4D4D"/>
                </a:solidFill>
              </a:rPr>
              <a:t>In this phase 2 study, </a:t>
            </a:r>
            <a:r>
              <a:rPr lang="en-GB" sz="1600" b="1" dirty="0" err="1" smtClean="0">
                <a:solidFill>
                  <a:srgbClr val="4D4D4D"/>
                </a:solidFill>
              </a:rPr>
              <a:t>regorafenib</a:t>
            </a:r>
            <a:r>
              <a:rPr lang="en-GB" sz="1600" b="1" dirty="0" smtClean="0">
                <a:solidFill>
                  <a:srgbClr val="4D4D4D"/>
                </a:solidFill>
              </a:rPr>
              <a:t> was highly effective in all regions and subgroups prolonging PFS, with a trend towards a longer OS, but a confirmatory phase 3 trial is required</a:t>
            </a:r>
          </a:p>
        </p:txBody>
      </p:sp>
      <p:sp>
        <p:nvSpPr>
          <p:cNvPr id="9" name="Title 5"/>
          <p:cNvSpPr>
            <a:spLocks noGrp="1"/>
          </p:cNvSpPr>
          <p:nvPr>
            <p:ph type="title"/>
          </p:nvPr>
        </p:nvSpPr>
        <p:spPr>
          <a:xfrm>
            <a:off x="365124" y="179614"/>
            <a:ext cx="8238945" cy="807720"/>
          </a:xfrm>
        </p:spPr>
        <p:txBody>
          <a:bodyPr/>
          <a:lstStyle/>
          <a:p>
            <a:r>
              <a:rPr lang="en-GB" sz="1800" dirty="0" smtClean="0"/>
              <a:t>4003</a:t>
            </a:r>
            <a:r>
              <a:rPr lang="en-GB" sz="1800" dirty="0"/>
              <a:t>: INTEGRATE: A randomized, phase II, double-blind, placebo-controlled study of </a:t>
            </a:r>
            <a:r>
              <a:rPr lang="en-GB" sz="1800" dirty="0" err="1"/>
              <a:t>regorafenib</a:t>
            </a:r>
            <a:r>
              <a:rPr lang="en-GB" sz="1800" dirty="0"/>
              <a:t> in refractory advanced </a:t>
            </a:r>
            <a:r>
              <a:rPr lang="en-GB" sz="1800" dirty="0" err="1"/>
              <a:t>oesophagogastric</a:t>
            </a:r>
            <a:r>
              <a:rPr lang="en-GB" sz="1800" dirty="0"/>
              <a:t> cancer (AOGC): A study by the Australasian Gastrointestinal Trials Group (AGITG)—Final overall and subgroup results – </a:t>
            </a:r>
            <a:r>
              <a:rPr lang="en-GB" sz="1800" dirty="0" err="1" smtClean="0"/>
              <a:t>Pavlakis</a:t>
            </a:r>
            <a:r>
              <a:rPr lang="en-GB" sz="1800" dirty="0" smtClean="0"/>
              <a:t> N, </a:t>
            </a:r>
            <a:r>
              <a:rPr lang="en-GB" sz="1800" dirty="0"/>
              <a:t>et al</a:t>
            </a:r>
          </a:p>
        </p:txBody>
      </p:sp>
      <p:sp>
        <p:nvSpPr>
          <p:cNvPr id="11" name="Text Placeholder 7"/>
          <p:cNvSpPr>
            <a:spLocks noGrp="1"/>
          </p:cNvSpPr>
          <p:nvPr>
            <p:ph type="body" sz="quarter" idx="11"/>
          </p:nvPr>
        </p:nvSpPr>
        <p:spPr>
          <a:xfrm>
            <a:off x="4648200" y="6096000"/>
            <a:ext cx="4343400" cy="487363"/>
          </a:xfrm>
        </p:spPr>
        <p:txBody>
          <a:bodyPr/>
          <a:lstStyle/>
          <a:p>
            <a:r>
              <a:rPr lang="en-GB" dirty="0" err="1"/>
              <a:t>Pavlakis</a:t>
            </a:r>
            <a:r>
              <a:rPr lang="en-GB" dirty="0"/>
              <a:t> </a:t>
            </a:r>
            <a:r>
              <a:rPr lang="fr-FR" dirty="0"/>
              <a:t>et al. J Clin </a:t>
            </a:r>
            <a:r>
              <a:rPr lang="fr-FR" dirty="0" err="1"/>
              <a:t>Oncol</a:t>
            </a:r>
            <a:r>
              <a:rPr lang="fr-FR" dirty="0"/>
              <a:t> 2015; 33 (</a:t>
            </a:r>
            <a:r>
              <a:rPr lang="fr-FR" dirty="0" err="1"/>
              <a:t>suppl</a:t>
            </a:r>
            <a:r>
              <a:rPr lang="fr-FR" dirty="0"/>
              <a:t>): </a:t>
            </a:r>
            <a:r>
              <a:rPr lang="fr-FR" dirty="0" err="1"/>
              <a:t>abstr</a:t>
            </a:r>
            <a:r>
              <a:rPr lang="fr-FR" dirty="0"/>
              <a:t> 4003</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649750093"/>
              </p:ext>
            </p:extLst>
          </p:nvPr>
        </p:nvGraphicFramePr>
        <p:xfrm>
          <a:off x="381000" y="1636613"/>
          <a:ext cx="8408988" cy="2640090"/>
        </p:xfrm>
        <a:graphic>
          <a:graphicData uri="http://schemas.openxmlformats.org/drawingml/2006/table">
            <a:tbl>
              <a:tblPr firstRow="1" bandRow="1">
                <a:tableStyleId>{69012ECD-51FC-41F1-AA8D-1B2483CD663E}</a:tableStyleId>
              </a:tblPr>
              <a:tblGrid>
                <a:gridCol w="3048000"/>
                <a:gridCol w="1905000"/>
                <a:gridCol w="1447800"/>
                <a:gridCol w="2008188"/>
              </a:tblGrid>
              <a:tr h="2504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Key subgroups</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PFS HR (95%CI)</a:t>
                      </a:r>
                      <a:endParaRPr kumimoji="0" lang="en-GB" sz="1400" b="1" i="0" u="none" strike="noStrike" cap="none" normalizeH="0" baseline="0" dirty="0" smtClean="0">
                        <a:ln>
                          <a:noFill/>
                        </a:ln>
                        <a:solidFill>
                          <a:schemeClr val="tx2"/>
                        </a:solidFill>
                        <a:effectLst/>
                        <a:latin typeface="Arial" charset="0"/>
                        <a:cs typeface="Arial" charset="0"/>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p-value</a:t>
                      </a:r>
                      <a:endParaRPr kumimoji="0" lang="en-GB" sz="1400" b="1" i="0" u="none" strike="noStrike" cap="none" normalizeH="0" baseline="0" dirty="0" smtClean="0">
                        <a:ln>
                          <a:noFill/>
                        </a:ln>
                        <a:solidFill>
                          <a:schemeClr val="tx2"/>
                        </a:solidFill>
                        <a:effectLst/>
                        <a:latin typeface="Arial" charset="0"/>
                        <a:cs typeface="Arial" charset="0"/>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Interaction p-value</a:t>
                      </a:r>
                      <a:endParaRPr kumimoji="0" lang="en-GB" sz="1400" b="1" i="0" u="none" strike="noStrike" cap="none" normalizeH="0" baseline="0" dirty="0" smtClean="0">
                        <a:ln>
                          <a:noFill/>
                        </a:ln>
                        <a:solidFill>
                          <a:schemeClr val="tx2"/>
                        </a:solidFill>
                        <a:effectLst/>
                        <a:latin typeface="Arial" charset="0"/>
                        <a:cs typeface="Arial" charset="0"/>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0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ANZ/Canada (n=93)</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Korea (n=54)</a:t>
                      </a:r>
                      <a:endParaRPr kumimoji="0" lang="en-GB" sz="1400" b="0" i="0" u="none" strike="noStrike" cap="none" normalizeH="0" baseline="0" dirty="0" smtClean="0">
                        <a:ln>
                          <a:noFill/>
                        </a:ln>
                        <a:solidFill>
                          <a:schemeClr val="tx1"/>
                        </a:solidFill>
                        <a:effectLst/>
                        <a:latin typeface="Arial" charset="0"/>
                        <a:cs typeface="Arial" charset="0"/>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0.61 (0.39,</a:t>
                      </a:r>
                      <a:r>
                        <a:rPr lang="en-GB" sz="1400" baseline="0" dirty="0" smtClean="0">
                          <a:solidFill>
                            <a:schemeClr val="tx1"/>
                          </a:solidFill>
                        </a:rPr>
                        <a:t> </a:t>
                      </a:r>
                      <a:r>
                        <a:rPr lang="en-GB" sz="1400" dirty="0" smtClean="0">
                          <a:solidFill>
                            <a:schemeClr val="tx1"/>
                          </a:solidFill>
                        </a:rPr>
                        <a:t>0.97)</a:t>
                      </a:r>
                      <a:endParaRPr kumimoji="0" lang="en-GB" sz="1400" b="0" i="0" u="none" strike="noStrike" cap="none" normalizeH="0" baseline="0" dirty="0" smtClean="0">
                        <a:ln>
                          <a:noFill/>
                        </a:ln>
                        <a:solidFill>
                          <a:schemeClr val="tx1"/>
                        </a:solidFill>
                        <a:effectLst/>
                        <a:latin typeface="Arial" charset="0"/>
                        <a:cs typeface="Arial" charset="0"/>
                      </a:endParaRPr>
                    </a:p>
                    <a:p>
                      <a:pPr algn="ctr"/>
                      <a:r>
                        <a:rPr lang="en-GB" sz="1400" dirty="0" smtClean="0">
                          <a:solidFill>
                            <a:schemeClr val="tx1"/>
                          </a:solidFill>
                        </a:rPr>
                        <a:t>0.12 (0.06,</a:t>
                      </a:r>
                      <a:r>
                        <a:rPr lang="en-GB" sz="1400" baseline="0" dirty="0" smtClean="0">
                          <a:solidFill>
                            <a:schemeClr val="tx1"/>
                          </a:solidFill>
                        </a:rPr>
                        <a:t> </a:t>
                      </a:r>
                      <a:r>
                        <a:rPr lang="en-GB" sz="1400" dirty="0" smtClean="0">
                          <a:solidFill>
                            <a:schemeClr val="tx1"/>
                          </a:solidFill>
                        </a:rPr>
                        <a:t>0.27)</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GB" sz="1400" dirty="0" smtClean="0">
                          <a:solidFill>
                            <a:schemeClr val="tx1"/>
                          </a:solidFill>
                        </a:rPr>
                        <a:t>0.0324</a:t>
                      </a:r>
                    </a:p>
                    <a:p>
                      <a:pPr algn="ctr"/>
                      <a:r>
                        <a:rPr lang="en-GB" sz="1400" dirty="0" smtClean="0">
                          <a:solidFill>
                            <a:schemeClr val="tx1"/>
                          </a:solidFill>
                        </a:rPr>
                        <a:t>&lt;0.0001</a:t>
                      </a:r>
                      <a:endParaRPr lang="en-GB" sz="1400" dirty="0">
                        <a:solidFill>
                          <a:schemeClr val="tx1"/>
                        </a:solidFill>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GB" sz="1400" dirty="0" smtClean="0">
                          <a:solidFill>
                            <a:schemeClr val="tx1"/>
                          </a:solidFill>
                        </a:rPr>
                        <a:t>0.0009</a:t>
                      </a:r>
                      <a:endParaRPr lang="en-GB" sz="1400" dirty="0">
                        <a:solidFill>
                          <a:schemeClr val="tx1"/>
                        </a:solidFill>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601100">
                <a:tc>
                  <a:txBody>
                    <a:bodyPr/>
                    <a:lstStyle/>
                    <a:p>
                      <a:r>
                        <a:rPr lang="en-GB" sz="1400" dirty="0" smtClean="0">
                          <a:solidFill>
                            <a:schemeClr val="tx1"/>
                          </a:solidFill>
                        </a:rPr>
                        <a:t>Lines of prior therapy</a:t>
                      </a:r>
                    </a:p>
                    <a:p>
                      <a:r>
                        <a:rPr lang="en-GB" sz="1400" dirty="0" smtClean="0">
                          <a:solidFill>
                            <a:schemeClr val="tx1"/>
                          </a:solidFill>
                        </a:rPr>
                        <a:t>     1</a:t>
                      </a:r>
                      <a:r>
                        <a:rPr lang="en-GB" sz="1400" baseline="30000" dirty="0" smtClean="0">
                          <a:solidFill>
                            <a:schemeClr val="tx1"/>
                          </a:solidFill>
                        </a:rPr>
                        <a:t>st</a:t>
                      </a:r>
                      <a:r>
                        <a:rPr lang="en-GB" sz="1400" dirty="0" smtClean="0">
                          <a:solidFill>
                            <a:schemeClr val="tx1"/>
                          </a:solidFill>
                        </a:rPr>
                        <a:t> (n=62)</a:t>
                      </a:r>
                    </a:p>
                    <a:p>
                      <a:r>
                        <a:rPr lang="en-GB" sz="1400" baseline="0" dirty="0" smtClean="0">
                          <a:solidFill>
                            <a:schemeClr val="tx1"/>
                          </a:solidFill>
                        </a:rPr>
                        <a:t>     2</a:t>
                      </a:r>
                      <a:r>
                        <a:rPr lang="en-GB" sz="1400" baseline="30000" dirty="0" smtClean="0">
                          <a:solidFill>
                            <a:schemeClr val="tx1"/>
                          </a:solidFill>
                        </a:rPr>
                        <a:t>nd</a:t>
                      </a:r>
                      <a:r>
                        <a:rPr lang="en-GB" sz="1400" baseline="0" dirty="0" smtClean="0">
                          <a:solidFill>
                            <a:schemeClr val="tx1"/>
                          </a:solidFill>
                        </a:rPr>
                        <a:t> (n=85)</a:t>
                      </a:r>
                      <a:endParaRPr kumimoji="0" lang="en-GB" sz="1400" b="0" i="0" u="none" strike="noStrike" cap="none" normalizeH="0" baseline="0" dirty="0" smtClean="0">
                        <a:ln>
                          <a:noFill/>
                        </a:ln>
                        <a:solidFill>
                          <a:schemeClr val="tx1"/>
                        </a:solidFill>
                        <a:effectLst/>
                        <a:latin typeface="Arial" charset="0"/>
                        <a:cs typeface="Arial" charset="0"/>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smtClean="0">
                        <a:solidFill>
                          <a:schemeClr val="tx1"/>
                        </a:solidFill>
                      </a:endParaRPr>
                    </a:p>
                    <a:p>
                      <a:pPr algn="ctr"/>
                      <a:r>
                        <a:rPr lang="en-GB" sz="1400" dirty="0" smtClean="0">
                          <a:solidFill>
                            <a:schemeClr val="tx1"/>
                          </a:solidFill>
                        </a:rPr>
                        <a:t>0.49 (0.28,</a:t>
                      </a:r>
                      <a:r>
                        <a:rPr lang="en-GB" sz="1400" baseline="0" dirty="0" smtClean="0">
                          <a:solidFill>
                            <a:schemeClr val="tx1"/>
                          </a:solidFill>
                        </a:rPr>
                        <a:t> </a:t>
                      </a:r>
                      <a:r>
                        <a:rPr lang="en-GB" sz="1400" dirty="0" smtClean="0">
                          <a:solidFill>
                            <a:schemeClr val="tx1"/>
                          </a:solidFill>
                        </a:rPr>
                        <a:t>0.86)</a:t>
                      </a:r>
                    </a:p>
                    <a:p>
                      <a:pPr algn="ctr"/>
                      <a:r>
                        <a:rPr lang="en-GB" sz="1400" dirty="0" smtClean="0">
                          <a:solidFill>
                            <a:schemeClr val="tx1"/>
                          </a:solidFill>
                        </a:rPr>
                        <a:t>0.32 (0.19,</a:t>
                      </a:r>
                      <a:r>
                        <a:rPr lang="en-GB" sz="1400" baseline="0" dirty="0" smtClean="0">
                          <a:solidFill>
                            <a:schemeClr val="tx1"/>
                          </a:solidFill>
                        </a:rPr>
                        <a:t> </a:t>
                      </a:r>
                      <a:r>
                        <a:rPr lang="en-GB" sz="1400" dirty="0" smtClean="0">
                          <a:solidFill>
                            <a:schemeClr val="tx1"/>
                          </a:solidFill>
                        </a:rPr>
                        <a:t>0.55)</a:t>
                      </a:r>
                      <a:endParaRPr kumimoji="0" lang="en-GB" sz="1400" b="0" i="0" u="none" strike="noStrike" cap="none" normalizeH="0" baseline="0" dirty="0" smtClean="0">
                        <a:ln>
                          <a:noFill/>
                        </a:ln>
                        <a:solidFill>
                          <a:schemeClr val="tx1"/>
                        </a:solidFill>
                        <a:effectLst/>
                        <a:latin typeface="Arial" charset="0"/>
                        <a:cs typeface="Arial" charset="0"/>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en-GB" sz="1400" dirty="0" smtClean="0">
                        <a:solidFill>
                          <a:schemeClr val="tx1"/>
                        </a:solidFill>
                      </a:endParaRPr>
                    </a:p>
                    <a:p>
                      <a:pPr algn="ctr"/>
                      <a:r>
                        <a:rPr lang="en-GB" sz="1400" dirty="0" smtClean="0">
                          <a:solidFill>
                            <a:schemeClr val="tx1"/>
                          </a:solidFill>
                        </a:rPr>
                        <a:t>0.01</a:t>
                      </a:r>
                    </a:p>
                    <a:p>
                      <a:pPr algn="ctr"/>
                      <a:r>
                        <a:rPr lang="en-GB" sz="1400" dirty="0" smtClean="0">
                          <a:solidFill>
                            <a:schemeClr val="tx1"/>
                          </a:solidFill>
                        </a:rPr>
                        <a:t>&lt;0.0001</a:t>
                      </a:r>
                      <a:endParaRPr lang="en-GB" sz="1400" dirty="0">
                        <a:solidFill>
                          <a:schemeClr val="tx1"/>
                        </a:solidFill>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0.50</a:t>
                      </a:r>
                      <a:endParaRPr kumimoji="0" lang="en-GB" sz="1400" b="0" i="0" u="none" strike="noStrike" cap="none" normalizeH="0" baseline="0" dirty="0" smtClean="0">
                        <a:ln>
                          <a:noFill/>
                        </a:ln>
                        <a:solidFill>
                          <a:schemeClr val="tx1"/>
                        </a:solidFill>
                        <a:effectLst/>
                        <a:latin typeface="Arial" charset="0"/>
                        <a:cs typeface="Arial" charset="0"/>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601100">
                <a:tc>
                  <a:txBody>
                    <a:bodyPr/>
                    <a:lstStyle/>
                    <a:p>
                      <a:r>
                        <a:rPr lang="en-GB" sz="1400" dirty="0" smtClean="0">
                          <a:solidFill>
                            <a:schemeClr val="tx1"/>
                          </a:solidFill>
                        </a:rPr>
                        <a:t>Neutrophil-lymphocyte ratio (NLR)</a:t>
                      </a:r>
                    </a:p>
                    <a:p>
                      <a:r>
                        <a:rPr lang="en-GB" sz="1400" dirty="0" smtClean="0">
                          <a:solidFill>
                            <a:schemeClr val="tx1"/>
                          </a:solidFill>
                        </a:rPr>
                        <a:t>     &lt;3 (n=71)</a:t>
                      </a:r>
                    </a:p>
                    <a:p>
                      <a:r>
                        <a:rPr lang="en-GB" sz="1400" dirty="0" smtClean="0">
                          <a:solidFill>
                            <a:schemeClr val="tx1"/>
                          </a:solidFill>
                        </a:rPr>
                        <a:t>     ≥3 (n=76)</a:t>
                      </a:r>
                      <a:endParaRPr kumimoji="0" lang="en-GB" sz="1400" b="0" i="0" u="none" strike="noStrike" cap="none" normalizeH="0" baseline="0" dirty="0" smtClean="0">
                        <a:ln>
                          <a:noFill/>
                        </a:ln>
                        <a:solidFill>
                          <a:schemeClr val="tx1"/>
                        </a:solidFill>
                        <a:effectLst/>
                        <a:latin typeface="Arial" charset="0"/>
                        <a:cs typeface="Arial" charset="0"/>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dirty="0" smtClean="0">
                        <a:solidFill>
                          <a:schemeClr val="tx1"/>
                        </a:solidFill>
                      </a:endParaRPr>
                    </a:p>
                    <a:p>
                      <a:pPr algn="ctr"/>
                      <a:r>
                        <a:rPr lang="en-GB" sz="1400" dirty="0" smtClean="0">
                          <a:solidFill>
                            <a:schemeClr val="tx1"/>
                          </a:solidFill>
                        </a:rPr>
                        <a:t>0.41 (0.23,</a:t>
                      </a:r>
                      <a:r>
                        <a:rPr lang="en-GB" sz="1400" baseline="0" dirty="0" smtClean="0">
                          <a:solidFill>
                            <a:schemeClr val="tx1"/>
                          </a:solidFill>
                        </a:rPr>
                        <a:t> </a:t>
                      </a:r>
                      <a:r>
                        <a:rPr lang="en-GB" sz="1400" dirty="0" smtClean="0">
                          <a:solidFill>
                            <a:schemeClr val="tx1"/>
                          </a:solidFill>
                        </a:rPr>
                        <a:t>0.70)</a:t>
                      </a:r>
                    </a:p>
                    <a:p>
                      <a:pPr algn="ctr"/>
                      <a:r>
                        <a:rPr lang="en-GB" sz="1400" dirty="0" smtClean="0">
                          <a:solidFill>
                            <a:schemeClr val="tx1"/>
                          </a:solidFill>
                        </a:rPr>
                        <a:t>0.37 (0.22,</a:t>
                      </a:r>
                      <a:r>
                        <a:rPr lang="en-GB" sz="1400" baseline="0" dirty="0" smtClean="0">
                          <a:solidFill>
                            <a:schemeClr val="tx1"/>
                          </a:solidFill>
                        </a:rPr>
                        <a:t> </a:t>
                      </a:r>
                      <a:r>
                        <a:rPr lang="en-GB" sz="1400" dirty="0" smtClean="0">
                          <a:solidFill>
                            <a:schemeClr val="tx1"/>
                          </a:solidFill>
                        </a:rPr>
                        <a:t>0.64)</a:t>
                      </a:r>
                      <a:endParaRPr kumimoji="0" lang="en-GB" sz="1400" b="0" i="0" u="none" strike="noStrike" cap="none" normalizeH="0" baseline="0" dirty="0" smtClean="0">
                        <a:ln>
                          <a:noFill/>
                        </a:ln>
                        <a:solidFill>
                          <a:schemeClr val="tx1"/>
                        </a:solidFill>
                        <a:effectLst/>
                        <a:latin typeface="Arial" charset="0"/>
                        <a:cs typeface="Arial" charset="0"/>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baseline="0" dirty="0" smtClean="0">
                        <a:solidFill>
                          <a:schemeClr val="tx1"/>
                        </a:solidFill>
                      </a:endParaRPr>
                    </a:p>
                    <a:p>
                      <a:pPr algn="ctr"/>
                      <a:r>
                        <a:rPr lang="en-GB" sz="1400" baseline="0" dirty="0" smtClean="0">
                          <a:solidFill>
                            <a:schemeClr val="tx1"/>
                          </a:solidFill>
                        </a:rPr>
                        <a:t>0.0007</a:t>
                      </a:r>
                    </a:p>
                    <a:p>
                      <a:pPr algn="ctr"/>
                      <a:r>
                        <a:rPr lang="en-GB" sz="1400" baseline="0" dirty="0" smtClean="0">
                          <a:solidFill>
                            <a:schemeClr val="tx1"/>
                          </a:solidFill>
                        </a:rPr>
                        <a:t>0.0001</a:t>
                      </a:r>
                      <a:endParaRPr lang="en-GB" sz="1400" dirty="0">
                        <a:solidFill>
                          <a:schemeClr val="tx1"/>
                        </a:solidFill>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0.72</a:t>
                      </a:r>
                      <a:endParaRPr kumimoji="0" lang="en-GB" sz="1400" b="0" i="0" u="none" strike="noStrike" cap="none" normalizeH="0" baseline="0" dirty="0" smtClean="0">
                        <a:ln>
                          <a:noFill/>
                        </a:ln>
                        <a:solidFill>
                          <a:schemeClr val="tx1"/>
                        </a:solidFill>
                        <a:effectLst/>
                        <a:latin typeface="Arial" charset="0"/>
                        <a:cs typeface="Arial" charset="0"/>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601100">
                <a:tc>
                  <a:txBody>
                    <a:bodyPr/>
                    <a:lstStyle/>
                    <a:p>
                      <a:r>
                        <a:rPr lang="en-GB" sz="1400" dirty="0" smtClean="0">
                          <a:solidFill>
                            <a:schemeClr val="tx1"/>
                          </a:solidFill>
                        </a:rPr>
                        <a:t>Plasma VEGF-A (</a:t>
                      </a:r>
                      <a:r>
                        <a:rPr lang="en-GB" sz="1400" dirty="0" err="1" smtClean="0">
                          <a:solidFill>
                            <a:schemeClr val="tx1"/>
                          </a:solidFill>
                        </a:rPr>
                        <a:t>pg</a:t>
                      </a:r>
                      <a:r>
                        <a:rPr lang="en-GB" sz="1400" dirty="0" smtClean="0">
                          <a:solidFill>
                            <a:schemeClr val="tx1"/>
                          </a:solidFill>
                        </a:rPr>
                        <a:t>/mL)</a:t>
                      </a:r>
                    </a:p>
                    <a:p>
                      <a:r>
                        <a:rPr lang="en-GB" sz="1400" dirty="0" smtClean="0">
                          <a:solidFill>
                            <a:schemeClr val="tx1"/>
                          </a:solidFill>
                        </a:rPr>
                        <a:t>     Low (≤0.14), (n=82)</a:t>
                      </a:r>
                    </a:p>
                    <a:p>
                      <a:r>
                        <a:rPr lang="en-GB" sz="1400" dirty="0" smtClean="0">
                          <a:solidFill>
                            <a:schemeClr val="tx1"/>
                          </a:solidFill>
                        </a:rPr>
                        <a:t>     High (&gt;0.14), (n=62)</a:t>
                      </a:r>
                      <a:endParaRPr kumimoji="0" lang="en-GB" sz="1400" b="0" i="0" u="none" strike="noStrike" cap="none" normalizeH="0" baseline="0" dirty="0" smtClean="0">
                        <a:ln>
                          <a:noFill/>
                        </a:ln>
                        <a:solidFill>
                          <a:schemeClr val="tx1"/>
                        </a:solidFill>
                        <a:effectLst/>
                        <a:latin typeface="Arial" charset="0"/>
                        <a:cs typeface="Arial" charset="0"/>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smtClean="0">
                        <a:solidFill>
                          <a:schemeClr val="tx1"/>
                        </a:solidFill>
                      </a:endParaRPr>
                    </a:p>
                    <a:p>
                      <a:pPr algn="ctr"/>
                      <a:r>
                        <a:rPr lang="en-GB" sz="1400" dirty="0" smtClean="0">
                          <a:solidFill>
                            <a:schemeClr val="tx1"/>
                          </a:solidFill>
                        </a:rPr>
                        <a:t>0.39</a:t>
                      </a:r>
                      <a:r>
                        <a:rPr lang="en-GB" sz="1400" baseline="0" dirty="0" smtClean="0">
                          <a:solidFill>
                            <a:schemeClr val="tx1"/>
                          </a:solidFill>
                        </a:rPr>
                        <a:t> (0.24, </a:t>
                      </a:r>
                      <a:r>
                        <a:rPr lang="en-GB" sz="1400" dirty="0" smtClean="0">
                          <a:solidFill>
                            <a:schemeClr val="tx1"/>
                          </a:solidFill>
                        </a:rPr>
                        <a:t>0.65)</a:t>
                      </a:r>
                    </a:p>
                    <a:p>
                      <a:pPr algn="ctr"/>
                      <a:r>
                        <a:rPr lang="en-GB" sz="1400" dirty="0" smtClean="0">
                          <a:solidFill>
                            <a:schemeClr val="tx1"/>
                          </a:solidFill>
                        </a:rPr>
                        <a:t>0.42 (0.23,</a:t>
                      </a:r>
                      <a:r>
                        <a:rPr lang="en-GB" sz="1400" baseline="0" dirty="0" smtClean="0">
                          <a:solidFill>
                            <a:schemeClr val="tx1"/>
                          </a:solidFill>
                        </a:rPr>
                        <a:t> </a:t>
                      </a:r>
                      <a:r>
                        <a:rPr lang="en-GB" sz="1400" dirty="0" smtClean="0">
                          <a:solidFill>
                            <a:schemeClr val="tx1"/>
                          </a:solidFill>
                        </a:rPr>
                        <a:t>0.78)</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smtClean="0">
                        <a:solidFill>
                          <a:schemeClr val="tx1"/>
                        </a:solidFill>
                      </a:endParaRPr>
                    </a:p>
                    <a:p>
                      <a:pPr algn="ctr"/>
                      <a:r>
                        <a:rPr lang="en-GB" sz="1400" dirty="0" smtClean="0">
                          <a:solidFill>
                            <a:schemeClr val="tx1"/>
                          </a:solidFill>
                        </a:rPr>
                        <a:t>0.0001</a:t>
                      </a:r>
                    </a:p>
                    <a:p>
                      <a:pPr algn="ctr"/>
                      <a:r>
                        <a:rPr lang="en-GB" sz="1400" dirty="0" smtClean="0">
                          <a:solidFill>
                            <a:schemeClr val="tx1"/>
                          </a:solidFill>
                        </a:rPr>
                        <a:t>0.003</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0.72</a:t>
                      </a: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xmlns="" val="2632923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Searching for positive signals in </a:t>
            </a:r>
            <a:r>
              <a:rPr lang="en-GB" sz="1800" dirty="0" err="1" smtClean="0"/>
              <a:t>gastroesophageal</a:t>
            </a:r>
            <a:r>
              <a:rPr lang="en-GB" sz="1800" dirty="0" smtClean="0"/>
              <a:t> cancer </a:t>
            </a:r>
            <a:r>
              <a:rPr lang="en-GB" sz="1800" dirty="0"/>
              <a:t>– </a:t>
            </a:r>
            <a:r>
              <a:rPr lang="en-GB" sz="1800" dirty="0" smtClean="0"/>
              <a:t>Ku GY</a:t>
            </a:r>
            <a:endParaRPr lang="en-GB" sz="1800" dirty="0"/>
          </a:p>
        </p:txBody>
      </p:sp>
      <p:sp>
        <p:nvSpPr>
          <p:cNvPr id="9" name="TextBox 8"/>
          <p:cNvSpPr txBox="1"/>
          <p:nvPr/>
        </p:nvSpPr>
        <p:spPr>
          <a:xfrm>
            <a:off x="369888" y="1295400"/>
            <a:ext cx="8404225" cy="4247317"/>
          </a:xfrm>
          <a:prstGeom prst="rect">
            <a:avLst/>
          </a:prstGeom>
          <a:noFill/>
        </p:spPr>
        <p:txBody>
          <a:bodyPr wrap="square" lIns="0" rtlCol="0">
            <a:spAutoFit/>
          </a:bodyPr>
          <a:lstStyle/>
          <a:p>
            <a:pPr>
              <a:spcAft>
                <a:spcPts val="300"/>
              </a:spcAft>
              <a:buClr>
                <a:srgbClr val="043882"/>
              </a:buClr>
            </a:pPr>
            <a:r>
              <a:rPr lang="en-GB" sz="1600" b="1" dirty="0" smtClean="0">
                <a:solidFill>
                  <a:srgbClr val="4D4D4D"/>
                </a:solidFill>
              </a:rPr>
              <a:t>Discussion of abstract 4000</a:t>
            </a:r>
            <a:endParaRPr lang="en-GB" sz="1600" dirty="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Inferior outcomes were seen in the RILOMET-1 study compared with results from the randomised phase </a:t>
            </a:r>
            <a:r>
              <a:rPr lang="en-GB" sz="1600" dirty="0">
                <a:solidFill>
                  <a:srgbClr val="4D4D4D"/>
                </a:solidFill>
              </a:rPr>
              <a:t>2</a:t>
            </a:r>
            <a:r>
              <a:rPr lang="en-GB" sz="1600" dirty="0" smtClean="0">
                <a:solidFill>
                  <a:srgbClr val="4D4D4D"/>
                </a:solidFill>
              </a:rPr>
              <a:t> trial</a:t>
            </a:r>
            <a:r>
              <a:rPr lang="en-GB" sz="1600" baseline="30000" dirty="0" smtClean="0">
                <a:solidFill>
                  <a:srgbClr val="4D4D4D"/>
                </a:solidFill>
              </a:rPr>
              <a:t>1</a:t>
            </a:r>
            <a:r>
              <a:rPr lang="en-GB" sz="1600" dirty="0" smtClean="0">
                <a:solidFill>
                  <a:srgbClr val="4D4D4D"/>
                </a:solidFill>
              </a:rPr>
              <a:t> that preceded RILOMET-1</a:t>
            </a:r>
          </a:p>
          <a:p>
            <a:pPr marL="531813" lvl="2" indent="-258763">
              <a:spcAft>
                <a:spcPts val="300"/>
              </a:spcAft>
              <a:buClr>
                <a:srgbClr val="043882"/>
              </a:buClr>
              <a:buFont typeface="Arial" panose="020B0604020202020204" pitchFamily="34" charset="0"/>
              <a:buChar char="−"/>
            </a:pPr>
            <a:r>
              <a:rPr lang="en-GB" sz="1500" dirty="0">
                <a:solidFill>
                  <a:srgbClr val="4D4D4D"/>
                </a:solidFill>
              </a:rPr>
              <a:t>Differences in baseline </a:t>
            </a:r>
            <a:r>
              <a:rPr lang="en-GB" sz="1500" dirty="0" smtClean="0">
                <a:solidFill>
                  <a:srgbClr val="4D4D4D"/>
                </a:solidFill>
              </a:rPr>
              <a:t>factors such as a higher proportion of patients with gastro-oesophageal junction (GEJ) tumours and fewer Asian patients in RILOMET-1 and the choice of antibodies </a:t>
            </a:r>
            <a:r>
              <a:rPr lang="en-GB" sz="1500" dirty="0">
                <a:solidFill>
                  <a:srgbClr val="4D4D4D"/>
                </a:solidFill>
              </a:rPr>
              <a:t>used for IHC </a:t>
            </a:r>
            <a:r>
              <a:rPr lang="en-GB" sz="1500" dirty="0" smtClean="0">
                <a:solidFill>
                  <a:srgbClr val="4D4D4D"/>
                </a:solidFill>
              </a:rPr>
              <a:t>(more patients found to be MET-positive in RILOMET-1) could </a:t>
            </a:r>
            <a:r>
              <a:rPr lang="en-GB" sz="1500" dirty="0">
                <a:solidFill>
                  <a:srgbClr val="4D4D4D"/>
                </a:solidFill>
              </a:rPr>
              <a:t>account for the differences observed in survival </a:t>
            </a:r>
            <a:r>
              <a:rPr lang="en-GB" sz="1500" dirty="0" smtClean="0">
                <a:solidFill>
                  <a:srgbClr val="4D4D4D"/>
                </a:solidFill>
              </a:rPr>
              <a:t>outcomes between the two studies</a:t>
            </a:r>
            <a:endParaRPr lang="en-GB" sz="1500" dirty="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a:solidFill>
                  <a:srgbClr val="4D4D4D"/>
                </a:solidFill>
              </a:rPr>
              <a:t>RILOMET-1 and the </a:t>
            </a:r>
            <a:r>
              <a:rPr lang="en-GB" sz="1600" dirty="0" smtClean="0">
                <a:solidFill>
                  <a:srgbClr val="4D4D4D"/>
                </a:solidFill>
              </a:rPr>
              <a:t>phase </a:t>
            </a:r>
            <a:r>
              <a:rPr lang="en-GB" sz="1600" dirty="0">
                <a:solidFill>
                  <a:srgbClr val="4D4D4D"/>
                </a:solidFill>
              </a:rPr>
              <a:t>2</a:t>
            </a:r>
            <a:r>
              <a:rPr lang="en-GB" sz="1600" dirty="0" smtClean="0">
                <a:solidFill>
                  <a:srgbClr val="4D4D4D"/>
                </a:solidFill>
              </a:rPr>
              <a:t> trial</a:t>
            </a:r>
            <a:r>
              <a:rPr lang="en-GB" sz="1600" baseline="30000" dirty="0" smtClean="0">
                <a:solidFill>
                  <a:srgbClr val="4D4D4D"/>
                </a:solidFill>
              </a:rPr>
              <a:t>1</a:t>
            </a:r>
            <a:r>
              <a:rPr lang="en-GB" sz="1600" dirty="0" smtClean="0">
                <a:solidFill>
                  <a:srgbClr val="4D4D4D"/>
                </a:solidFill>
              </a:rPr>
              <a:t> </a:t>
            </a:r>
            <a:r>
              <a:rPr lang="en-GB" sz="1600" dirty="0">
                <a:solidFill>
                  <a:srgbClr val="4D4D4D"/>
                </a:solidFill>
              </a:rPr>
              <a:t>provide no rational for additional evaluation of anti-MET pathway antibodies in </a:t>
            </a:r>
            <a:r>
              <a:rPr lang="en-GB" sz="1600" dirty="0" smtClean="0">
                <a:solidFill>
                  <a:srgbClr val="4D4D4D"/>
                </a:solidFill>
              </a:rPr>
              <a:t>biomarker-selected oesophageal gastric cancer populations</a:t>
            </a:r>
          </a:p>
          <a:p>
            <a:pPr>
              <a:spcAft>
                <a:spcPts val="300"/>
              </a:spcAft>
              <a:buClr>
                <a:srgbClr val="043882"/>
              </a:buClr>
            </a:pPr>
            <a:r>
              <a:rPr lang="en-GB" sz="1600" b="1" dirty="0">
                <a:solidFill>
                  <a:srgbClr val="4D4D4D"/>
                </a:solidFill>
              </a:rPr>
              <a:t>Discussion of abstract 4001</a:t>
            </a:r>
            <a:endParaRPr lang="en-GB" sz="1600" dirty="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The study reported </a:t>
            </a:r>
            <a:r>
              <a:rPr lang="en-GB" sz="1600" dirty="0">
                <a:solidFill>
                  <a:srgbClr val="4D4D4D"/>
                </a:solidFill>
              </a:rPr>
              <a:t>encouraging survival rates in a group of patients with tumours over-expressing PD-L1 who were treated with the anti-PD-1 antibody pembrolizumab</a:t>
            </a:r>
          </a:p>
          <a:p>
            <a:pPr marL="285750" lvl="1" indent="-285750">
              <a:spcAft>
                <a:spcPts val="300"/>
              </a:spcAft>
              <a:buClr>
                <a:srgbClr val="043882"/>
              </a:buClr>
              <a:buFont typeface="Arial" panose="020B0604020202020204" pitchFamily="34" charset="0"/>
              <a:buChar char="•"/>
            </a:pPr>
            <a:r>
              <a:rPr lang="en-GB" sz="1600" dirty="0">
                <a:solidFill>
                  <a:srgbClr val="4D4D4D"/>
                </a:solidFill>
              </a:rPr>
              <a:t>KEYNOTE-012 corroborated the significant activity observed with immune checkpoint inhibitors in oesophageal gastric cancer</a:t>
            </a:r>
          </a:p>
          <a:p>
            <a:pPr marL="531813" lvl="2" indent="-258763">
              <a:spcAft>
                <a:spcPts val="300"/>
              </a:spcAft>
              <a:buClr>
                <a:srgbClr val="043882"/>
              </a:buClr>
              <a:buFont typeface="Arial" panose="020B0604020202020204" pitchFamily="34" charset="0"/>
              <a:buChar char="−"/>
            </a:pPr>
            <a:r>
              <a:rPr lang="en-GB" sz="1500" dirty="0">
                <a:solidFill>
                  <a:srgbClr val="4D4D4D"/>
                </a:solidFill>
              </a:rPr>
              <a:t>PD-L1 IHC has been proposed as a biomarker but this remains to be validated </a:t>
            </a:r>
          </a:p>
          <a:p>
            <a:pPr marL="531813" lvl="2" indent="-258763">
              <a:spcAft>
                <a:spcPts val="300"/>
              </a:spcAft>
              <a:buClr>
                <a:srgbClr val="043882"/>
              </a:buClr>
              <a:buFont typeface="Arial" panose="020B0604020202020204" pitchFamily="34" charset="0"/>
              <a:buChar char="−"/>
            </a:pPr>
            <a:r>
              <a:rPr lang="en-GB" sz="1500" dirty="0">
                <a:solidFill>
                  <a:srgbClr val="4D4D4D"/>
                </a:solidFill>
              </a:rPr>
              <a:t>Alternatively gene signatures have been proposed to be predictive of response and </a:t>
            </a:r>
            <a:r>
              <a:rPr lang="en-GB" sz="1500" dirty="0" smtClean="0">
                <a:solidFill>
                  <a:srgbClr val="4D4D4D"/>
                </a:solidFill>
              </a:rPr>
              <a:t>survival</a:t>
            </a:r>
            <a:endParaRPr lang="en-GB" sz="1500" dirty="0">
              <a:solidFill>
                <a:srgbClr val="4D4D4D"/>
              </a:solidFill>
            </a:endParaRPr>
          </a:p>
        </p:txBody>
      </p:sp>
      <p:sp>
        <p:nvSpPr>
          <p:cNvPr id="5" name="Text Placeholder 3"/>
          <p:cNvSpPr>
            <a:spLocks noGrp="1"/>
          </p:cNvSpPr>
          <p:nvPr>
            <p:ph type="body" sz="quarter" idx="10"/>
          </p:nvPr>
        </p:nvSpPr>
        <p:spPr>
          <a:xfrm>
            <a:off x="365125" y="6324600"/>
            <a:ext cx="4130675" cy="258763"/>
          </a:xfrm>
        </p:spPr>
        <p:txBody>
          <a:bodyPr/>
          <a:lstStyle/>
          <a:p>
            <a:r>
              <a:rPr lang="en-GB" dirty="0" smtClean="0"/>
              <a:t> 1. Shah et al. </a:t>
            </a:r>
            <a:r>
              <a:rPr lang="fr-FR" dirty="0"/>
              <a:t>J Clin </a:t>
            </a:r>
            <a:r>
              <a:rPr lang="fr-FR" dirty="0" err="1"/>
              <a:t>Oncol</a:t>
            </a:r>
            <a:r>
              <a:rPr lang="fr-FR" dirty="0"/>
              <a:t> 2015; 33 (</a:t>
            </a:r>
            <a:r>
              <a:rPr lang="fr-FR" dirty="0" err="1" smtClean="0"/>
              <a:t>suppl</a:t>
            </a:r>
            <a:r>
              <a:rPr lang="fr-FR" dirty="0" smtClean="0"/>
              <a:t>): </a:t>
            </a:r>
            <a:r>
              <a:rPr lang="fr-FR" dirty="0" err="1"/>
              <a:t>abstr</a:t>
            </a:r>
            <a:r>
              <a:rPr lang="fr-FR" dirty="0"/>
              <a:t> </a:t>
            </a:r>
            <a:r>
              <a:rPr lang="en-GB" dirty="0" smtClean="0"/>
              <a:t>02</a:t>
            </a:r>
            <a:endParaRPr lang="en-GB" dirty="0"/>
          </a:p>
        </p:txBody>
      </p:sp>
    </p:spTree>
    <p:extLst>
      <p:ext uri="{BB962C8B-B14F-4D97-AF65-F5344CB8AC3E}">
        <p14:creationId xmlns:p14="http://schemas.microsoft.com/office/powerpoint/2010/main" xmlns="" val="1081744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Searching for positive signals in </a:t>
            </a:r>
            <a:r>
              <a:rPr lang="en-GB" sz="1800" dirty="0" err="1" smtClean="0"/>
              <a:t>gastroesophageal</a:t>
            </a:r>
            <a:r>
              <a:rPr lang="en-GB" sz="1800" dirty="0" smtClean="0"/>
              <a:t> cancer </a:t>
            </a:r>
            <a:r>
              <a:rPr lang="en-GB" sz="1800" dirty="0"/>
              <a:t>– </a:t>
            </a:r>
            <a:r>
              <a:rPr lang="en-GB" sz="1800" dirty="0" smtClean="0"/>
              <a:t>Ku GY</a:t>
            </a:r>
            <a:endParaRPr lang="en-GB" sz="1800" dirty="0"/>
          </a:p>
        </p:txBody>
      </p:sp>
      <p:sp>
        <p:nvSpPr>
          <p:cNvPr id="9" name="TextBox 8"/>
          <p:cNvSpPr txBox="1"/>
          <p:nvPr/>
        </p:nvSpPr>
        <p:spPr>
          <a:xfrm>
            <a:off x="369888" y="1295400"/>
            <a:ext cx="8404225" cy="5324535"/>
          </a:xfrm>
          <a:prstGeom prst="rect">
            <a:avLst/>
          </a:prstGeom>
          <a:noFill/>
        </p:spPr>
        <p:txBody>
          <a:bodyPr wrap="square" lIns="0" rtlCol="0">
            <a:spAutoFit/>
          </a:bodyPr>
          <a:lstStyle/>
          <a:p>
            <a:pPr marL="0" lvl="1">
              <a:spcAft>
                <a:spcPts val="300"/>
              </a:spcAft>
              <a:buClr>
                <a:srgbClr val="043882"/>
              </a:buClr>
            </a:pPr>
            <a:r>
              <a:rPr lang="en-GB" sz="1600" b="1" dirty="0">
                <a:solidFill>
                  <a:srgbClr val="4D4D4D"/>
                </a:solidFill>
              </a:rPr>
              <a:t>Discussion of abstract 4002</a:t>
            </a:r>
          </a:p>
          <a:p>
            <a:pPr marL="285750" lvl="1" indent="-285750">
              <a:spcAft>
                <a:spcPts val="300"/>
              </a:spcAft>
              <a:buClr>
                <a:srgbClr val="043882"/>
              </a:buClr>
              <a:buFont typeface="Arial" panose="020B0604020202020204" pitchFamily="34" charset="0"/>
              <a:buChar char="•"/>
            </a:pPr>
            <a:r>
              <a:rPr lang="en-GB" sz="1600" dirty="0">
                <a:solidFill>
                  <a:srgbClr val="4D4D4D"/>
                </a:solidFill>
              </a:rPr>
              <a:t>The OEO5 study revealed no OS benefit for the intensification of preoperative therapy with the </a:t>
            </a:r>
            <a:r>
              <a:rPr lang="en-GB" sz="1600" dirty="0" err="1">
                <a:solidFill>
                  <a:srgbClr val="4D4D4D"/>
                </a:solidFill>
              </a:rPr>
              <a:t>epirubicin</a:t>
            </a:r>
            <a:r>
              <a:rPr lang="en-GB" sz="1600" dirty="0">
                <a:solidFill>
                  <a:srgbClr val="4D4D4D"/>
                </a:solidFill>
              </a:rPr>
              <a:t>, </a:t>
            </a:r>
            <a:r>
              <a:rPr lang="en-GB" sz="1600" dirty="0" err="1">
                <a:solidFill>
                  <a:srgbClr val="4D4D4D"/>
                </a:solidFill>
              </a:rPr>
              <a:t>cisplatin</a:t>
            </a:r>
            <a:r>
              <a:rPr lang="en-GB" sz="1600" dirty="0">
                <a:solidFill>
                  <a:srgbClr val="4D4D4D"/>
                </a:solidFill>
              </a:rPr>
              <a:t> and </a:t>
            </a:r>
            <a:r>
              <a:rPr lang="en-GB" sz="1600" dirty="0" err="1">
                <a:solidFill>
                  <a:srgbClr val="4D4D4D"/>
                </a:solidFill>
              </a:rPr>
              <a:t>capecitabine</a:t>
            </a:r>
            <a:r>
              <a:rPr lang="en-GB" sz="1600" dirty="0">
                <a:solidFill>
                  <a:srgbClr val="4D4D4D"/>
                </a:solidFill>
              </a:rPr>
              <a:t> (ECX) regimen vs. </a:t>
            </a:r>
            <a:r>
              <a:rPr lang="en-GB" sz="1600" dirty="0" smtClean="0">
                <a:solidFill>
                  <a:srgbClr val="4D4D4D"/>
                </a:solidFill>
              </a:rPr>
              <a:t>5FU/</a:t>
            </a:r>
            <a:r>
              <a:rPr lang="en-GB" sz="1600" dirty="0" err="1" smtClean="0">
                <a:solidFill>
                  <a:srgbClr val="4D4D4D"/>
                </a:solidFill>
              </a:rPr>
              <a:t>cisplatin</a:t>
            </a:r>
            <a:r>
              <a:rPr lang="en-GB" sz="1600" dirty="0">
                <a:solidFill>
                  <a:srgbClr val="4D4D4D"/>
                </a:solidFill>
              </a:rPr>
              <a:t>, although there was a trend towards improvement in PFS</a:t>
            </a:r>
          </a:p>
          <a:p>
            <a:pPr marL="531813" lvl="2" indent="-258763">
              <a:spcAft>
                <a:spcPts val="300"/>
              </a:spcAft>
              <a:buClr>
                <a:srgbClr val="043882"/>
              </a:buClr>
              <a:buFont typeface="Arial" panose="020B0604020202020204" pitchFamily="34" charset="0"/>
              <a:buChar char="−"/>
            </a:pPr>
            <a:r>
              <a:rPr lang="en-GB" sz="1500" dirty="0">
                <a:solidFill>
                  <a:srgbClr val="4D4D4D"/>
                </a:solidFill>
              </a:rPr>
              <a:t>No role for </a:t>
            </a:r>
            <a:r>
              <a:rPr lang="en-GB" sz="1500" dirty="0" err="1">
                <a:solidFill>
                  <a:srgbClr val="4D4D4D"/>
                </a:solidFill>
              </a:rPr>
              <a:t>antracyclines</a:t>
            </a:r>
            <a:r>
              <a:rPr lang="en-GB" sz="1500" dirty="0">
                <a:solidFill>
                  <a:srgbClr val="4D4D4D"/>
                </a:solidFill>
              </a:rPr>
              <a:t> as preoperative therapy for oesophageal/GEJ adenocarcinoma</a:t>
            </a:r>
          </a:p>
          <a:p>
            <a:pPr marL="531813" lvl="2" indent="-258763">
              <a:spcAft>
                <a:spcPts val="300"/>
              </a:spcAft>
              <a:buClr>
                <a:srgbClr val="043882"/>
              </a:buClr>
              <a:buFont typeface="Arial" panose="020B0604020202020204" pitchFamily="34" charset="0"/>
              <a:buChar char="−"/>
            </a:pPr>
            <a:r>
              <a:rPr lang="en-GB" sz="1500" dirty="0">
                <a:solidFill>
                  <a:srgbClr val="4D4D4D"/>
                </a:solidFill>
              </a:rPr>
              <a:t>No benefit for prolonged chemotherapy with </a:t>
            </a:r>
            <a:r>
              <a:rPr lang="en-GB" sz="1500" dirty="0" err="1">
                <a:solidFill>
                  <a:srgbClr val="4D4D4D"/>
                </a:solidFill>
              </a:rPr>
              <a:t>fluoropyrimidine</a:t>
            </a:r>
            <a:r>
              <a:rPr lang="en-GB" sz="1500" dirty="0">
                <a:solidFill>
                  <a:srgbClr val="4D4D4D"/>
                </a:solidFill>
              </a:rPr>
              <a:t>/platinum</a:t>
            </a:r>
          </a:p>
          <a:p>
            <a:pPr marL="531813" lvl="2" indent="-258763">
              <a:spcAft>
                <a:spcPts val="300"/>
              </a:spcAft>
              <a:buClr>
                <a:srgbClr val="043882"/>
              </a:buClr>
              <a:buFont typeface="Arial" panose="020B0604020202020204" pitchFamily="34" charset="0"/>
              <a:buChar char="−"/>
            </a:pPr>
            <a:r>
              <a:rPr lang="en-GB" sz="1500" dirty="0">
                <a:solidFill>
                  <a:srgbClr val="4D4D4D"/>
                </a:solidFill>
              </a:rPr>
              <a:t>No benefit of induction chemotherapy prior to preoperative </a:t>
            </a:r>
            <a:r>
              <a:rPr lang="en-GB" sz="1500" dirty="0" err="1">
                <a:solidFill>
                  <a:srgbClr val="4D4D4D"/>
                </a:solidFill>
              </a:rPr>
              <a:t>chemoradiation</a:t>
            </a:r>
            <a:endParaRPr lang="en-GB" sz="1500" dirty="0">
              <a:solidFill>
                <a:srgbClr val="4D4D4D"/>
              </a:solidFill>
            </a:endParaRPr>
          </a:p>
          <a:p>
            <a:pPr marL="531813" lvl="2" indent="-258763">
              <a:spcAft>
                <a:spcPts val="300"/>
              </a:spcAft>
              <a:buClr>
                <a:srgbClr val="043882"/>
              </a:buClr>
              <a:buFont typeface="Arial" panose="020B0604020202020204" pitchFamily="34" charset="0"/>
              <a:buChar char="−"/>
            </a:pPr>
            <a:r>
              <a:rPr lang="en-GB" sz="1500" dirty="0">
                <a:solidFill>
                  <a:srgbClr val="4D4D4D"/>
                </a:solidFill>
              </a:rPr>
              <a:t>Preoperative </a:t>
            </a:r>
            <a:r>
              <a:rPr lang="en-GB" sz="1500" dirty="0" err="1">
                <a:solidFill>
                  <a:srgbClr val="4D4D4D"/>
                </a:solidFill>
              </a:rPr>
              <a:t>fluoropyrimidine</a:t>
            </a:r>
            <a:r>
              <a:rPr lang="en-GB" sz="1500" dirty="0">
                <a:solidFill>
                  <a:srgbClr val="4D4D4D"/>
                </a:solidFill>
              </a:rPr>
              <a:t>/platinum for 6 weeks for oesophageal/GEJ adenocarcinoma remains a standard of care</a:t>
            </a:r>
          </a:p>
          <a:p>
            <a:pPr marL="285750" lvl="1" indent="-285750">
              <a:spcAft>
                <a:spcPts val="300"/>
              </a:spcAft>
              <a:buClr>
                <a:srgbClr val="043882"/>
              </a:buClr>
              <a:buFont typeface="Arial" panose="020B0604020202020204" pitchFamily="34" charset="0"/>
              <a:buChar char="•"/>
            </a:pPr>
            <a:r>
              <a:rPr lang="en-GB" sz="1600" dirty="0">
                <a:solidFill>
                  <a:srgbClr val="4D4D4D"/>
                </a:solidFill>
              </a:rPr>
              <a:t>Important to identify and validate a biomarker early in clinical development of a drug</a:t>
            </a:r>
          </a:p>
          <a:p>
            <a:pPr marL="0" lvl="1">
              <a:spcAft>
                <a:spcPts val="300"/>
              </a:spcAft>
              <a:buClr>
                <a:srgbClr val="043882"/>
              </a:buClr>
            </a:pPr>
            <a:r>
              <a:rPr lang="en-GB" sz="1600" b="1" dirty="0" smtClean="0">
                <a:solidFill>
                  <a:srgbClr val="4D4D4D"/>
                </a:solidFill>
              </a:rPr>
              <a:t>Discussion of abstract 4003</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The INTEGRATE study showed that there was a significant difference in PFS for 2</a:t>
            </a:r>
            <a:r>
              <a:rPr lang="en-GB" sz="1600" baseline="30000" dirty="0" smtClean="0">
                <a:solidFill>
                  <a:srgbClr val="4D4D4D"/>
                </a:solidFill>
              </a:rPr>
              <a:t>nd</a:t>
            </a:r>
            <a:r>
              <a:rPr lang="en-GB" sz="1600" dirty="0" smtClean="0">
                <a:solidFill>
                  <a:srgbClr val="4D4D4D"/>
                </a:solidFill>
              </a:rPr>
              <a:t> or 3</a:t>
            </a:r>
            <a:r>
              <a:rPr lang="en-GB" sz="1600" baseline="30000" dirty="0" smtClean="0">
                <a:solidFill>
                  <a:srgbClr val="4D4D4D"/>
                </a:solidFill>
              </a:rPr>
              <a:t>rd</a:t>
            </a:r>
            <a:r>
              <a:rPr lang="en-GB" sz="1600" dirty="0" smtClean="0">
                <a:solidFill>
                  <a:srgbClr val="4D4D4D"/>
                </a:solidFill>
              </a:rPr>
              <a:t> line </a:t>
            </a:r>
            <a:r>
              <a:rPr lang="en-GB" sz="1600" dirty="0" err="1" smtClean="0">
                <a:solidFill>
                  <a:srgbClr val="4D4D4D"/>
                </a:solidFill>
              </a:rPr>
              <a:t>regorafenib</a:t>
            </a:r>
            <a:r>
              <a:rPr lang="en-GB" sz="1600" dirty="0" smtClean="0">
                <a:solidFill>
                  <a:srgbClr val="4D4D4D"/>
                </a:solidFill>
              </a:rPr>
              <a:t>, but not OS possibly because the study was under powered and patients could be switched to </a:t>
            </a:r>
            <a:r>
              <a:rPr lang="en-GB" sz="1600" dirty="0" err="1" smtClean="0">
                <a:solidFill>
                  <a:srgbClr val="4D4D4D"/>
                </a:solidFill>
              </a:rPr>
              <a:t>regorafenib</a:t>
            </a:r>
            <a:endParaRPr lang="en-GB" sz="1600" dirty="0" smtClean="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A phase 3 trial with </a:t>
            </a:r>
            <a:r>
              <a:rPr lang="en-GB" sz="1600" dirty="0" err="1" smtClean="0">
                <a:solidFill>
                  <a:srgbClr val="4D4D4D"/>
                </a:solidFill>
              </a:rPr>
              <a:t>regorafenib</a:t>
            </a:r>
            <a:r>
              <a:rPr lang="en-GB" sz="1600" dirty="0" smtClean="0">
                <a:solidFill>
                  <a:srgbClr val="4D4D4D"/>
                </a:solidFill>
              </a:rPr>
              <a:t> is warranted and should include patients who have been treated with ramucirumab to provide real-world applicability of the results (</a:t>
            </a:r>
            <a:r>
              <a:rPr lang="en-GB" sz="1600" dirty="0" err="1" smtClean="0">
                <a:solidFill>
                  <a:srgbClr val="4D4D4D"/>
                </a:solidFill>
              </a:rPr>
              <a:t>regorafenib</a:t>
            </a:r>
            <a:r>
              <a:rPr lang="en-GB" sz="1600" dirty="0" smtClean="0">
                <a:solidFill>
                  <a:srgbClr val="4D4D4D"/>
                </a:solidFill>
              </a:rPr>
              <a:t> has shown activity in the CORRECT study </a:t>
            </a:r>
            <a:r>
              <a:rPr lang="en-GB" sz="1600" dirty="0">
                <a:solidFill>
                  <a:srgbClr val="4D4D4D"/>
                </a:solidFill>
              </a:rPr>
              <a:t>in chemo-refractory patients </a:t>
            </a:r>
            <a:r>
              <a:rPr lang="en-GB" sz="1600" dirty="0" smtClean="0">
                <a:solidFill>
                  <a:srgbClr val="4D4D4D"/>
                </a:solidFill>
              </a:rPr>
              <a:t>who had received </a:t>
            </a:r>
            <a:r>
              <a:rPr lang="en-GB" sz="1600" dirty="0" err="1" smtClean="0">
                <a:solidFill>
                  <a:srgbClr val="4D4D4D"/>
                </a:solidFill>
              </a:rPr>
              <a:t>bevacizumab</a:t>
            </a:r>
            <a:r>
              <a:rPr lang="en-GB" sz="1600" dirty="0" smtClean="0">
                <a:solidFill>
                  <a:srgbClr val="4D4D4D"/>
                </a:solidFill>
              </a:rPr>
              <a:t>)</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Although these benefits must be weighted against toxicity and financial impact of end-of-life medications</a:t>
            </a:r>
            <a:endParaRPr lang="en-GB" sz="1600" dirty="0">
              <a:solidFill>
                <a:srgbClr val="4D4D4D"/>
              </a:solidFill>
            </a:endParaRPr>
          </a:p>
        </p:txBody>
      </p:sp>
    </p:spTree>
    <p:extLst>
      <p:ext uri="{BB962C8B-B14F-4D97-AF65-F5344CB8AC3E}">
        <p14:creationId xmlns:p14="http://schemas.microsoft.com/office/powerpoint/2010/main" xmlns="" val="48462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678204"/>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assess the </a:t>
            </a:r>
            <a:r>
              <a:rPr lang="en-GB" sz="1600" dirty="0">
                <a:solidFill>
                  <a:srgbClr val="4D4D4D"/>
                </a:solidFill>
              </a:rPr>
              <a:t>efficacy </a:t>
            </a:r>
            <a:r>
              <a:rPr lang="en-GB" sz="1600" dirty="0" smtClean="0">
                <a:solidFill>
                  <a:srgbClr val="4D4D4D"/>
                </a:solidFill>
              </a:rPr>
              <a:t>and </a:t>
            </a:r>
            <a:r>
              <a:rPr lang="en-GB" sz="1600" dirty="0">
                <a:solidFill>
                  <a:srgbClr val="4D4D4D"/>
                </a:solidFill>
              </a:rPr>
              <a:t>safety of pembrolizumab (</a:t>
            </a:r>
            <a:r>
              <a:rPr lang="en-GB" sz="1600" dirty="0" smtClean="0">
                <a:solidFill>
                  <a:srgbClr val="4D4D4D"/>
                </a:solidFill>
              </a:rPr>
              <a:t>anti-PD-1 </a:t>
            </a:r>
            <a:r>
              <a:rPr lang="en-GB" sz="1600" dirty="0" err="1" smtClean="0">
                <a:solidFill>
                  <a:srgbClr val="4D4D4D"/>
                </a:solidFill>
              </a:rPr>
              <a:t>mAb</a:t>
            </a:r>
            <a:r>
              <a:rPr lang="en-GB" sz="1600" dirty="0" smtClean="0">
                <a:solidFill>
                  <a:srgbClr val="4D4D4D"/>
                </a:solidFill>
              </a:rPr>
              <a:t>) </a:t>
            </a:r>
            <a:r>
              <a:rPr lang="en-GB" sz="1600" dirty="0">
                <a:solidFill>
                  <a:srgbClr val="4D4D4D"/>
                </a:solidFill>
              </a:rPr>
              <a:t>in </a:t>
            </a:r>
            <a:r>
              <a:rPr lang="en-GB" sz="1600" dirty="0" smtClean="0">
                <a:solidFill>
                  <a:srgbClr val="4D4D4D"/>
                </a:solidFill>
              </a:rPr>
              <a:t>patients </a:t>
            </a:r>
            <a:r>
              <a:rPr lang="en-GB" sz="1600" dirty="0">
                <a:solidFill>
                  <a:srgbClr val="4D4D4D"/>
                </a:solidFill>
              </a:rPr>
              <a:t>with </a:t>
            </a:r>
            <a:r>
              <a:rPr lang="en-GB" sz="1600" dirty="0" smtClean="0">
                <a:solidFill>
                  <a:srgbClr val="4D4D4D"/>
                </a:solidFill>
              </a:rPr>
              <a:t/>
            </a:r>
            <a:br>
              <a:rPr lang="en-GB" sz="1600" dirty="0" smtClean="0">
                <a:solidFill>
                  <a:srgbClr val="4D4D4D"/>
                </a:solidFill>
              </a:rPr>
            </a:br>
            <a:r>
              <a:rPr lang="en-GB" sz="1600" dirty="0" smtClean="0">
                <a:solidFill>
                  <a:srgbClr val="4D4D4D"/>
                </a:solidFill>
              </a:rPr>
              <a:t>PD-L1</a:t>
            </a:r>
            <a:r>
              <a:rPr lang="en-GB" sz="1600" dirty="0">
                <a:solidFill>
                  <a:srgbClr val="4D4D4D"/>
                </a:solidFill>
              </a:rPr>
              <a:t>+ </a:t>
            </a:r>
            <a:r>
              <a:rPr lang="en-GB" sz="1600" dirty="0" smtClean="0">
                <a:solidFill>
                  <a:srgbClr val="4D4D4D"/>
                </a:solidFill>
              </a:rPr>
              <a:t>oesophageal carcinoma</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a:xfrm>
            <a:off x="365124" y="179614"/>
            <a:ext cx="8321676" cy="807720"/>
          </a:xfrm>
        </p:spPr>
        <p:txBody>
          <a:bodyPr/>
          <a:lstStyle/>
          <a:p>
            <a:r>
              <a:rPr lang="en-GB" sz="1800" dirty="0" smtClean="0"/>
              <a:t>4010: Pembrolizumab (MK-3475) for patients (</a:t>
            </a:r>
            <a:r>
              <a:rPr lang="en-GB" sz="1800" dirty="0" err="1" smtClean="0"/>
              <a:t>pts</a:t>
            </a:r>
            <a:r>
              <a:rPr lang="en-GB" sz="1800" dirty="0" smtClean="0"/>
              <a:t>) with advanced </a:t>
            </a:r>
            <a:r>
              <a:rPr lang="en-GB" sz="1800" dirty="0" err="1" smtClean="0"/>
              <a:t>esophageal</a:t>
            </a:r>
            <a:r>
              <a:rPr lang="en-GB" sz="1800" dirty="0" smtClean="0"/>
              <a:t> carcinoma: Preliminary results from KEYNOTE-028 – </a:t>
            </a:r>
            <a:r>
              <a:rPr lang="en-GB" sz="1800" dirty="0" err="1" smtClean="0"/>
              <a:t>Doi</a:t>
            </a:r>
            <a:r>
              <a:rPr lang="en-GB" sz="1800" dirty="0" smtClean="0"/>
              <a:t> T, et al</a:t>
            </a:r>
            <a:endParaRPr lang="en-GB" sz="1800" dirty="0"/>
          </a:p>
        </p:txBody>
      </p:sp>
      <p:sp>
        <p:nvSpPr>
          <p:cNvPr id="7" name="Text Placeholder 6"/>
          <p:cNvSpPr>
            <a:spLocks noGrp="1"/>
          </p:cNvSpPr>
          <p:nvPr>
            <p:ph type="body" sz="quarter" idx="10"/>
          </p:nvPr>
        </p:nvSpPr>
        <p:spPr>
          <a:xfrm>
            <a:off x="365125" y="6265607"/>
            <a:ext cx="4816475" cy="317756"/>
          </a:xfrm>
        </p:spPr>
        <p:txBody>
          <a:bodyPr/>
          <a:lstStyle/>
          <a:p>
            <a:r>
              <a:rPr lang="en-GB" dirty="0" smtClean="0">
                <a:solidFill>
                  <a:schemeClr val="tx1"/>
                </a:solidFill>
              </a:rPr>
              <a:t>*≥1</a:t>
            </a:r>
            <a:r>
              <a:rPr lang="en-GB" dirty="0">
                <a:solidFill>
                  <a:schemeClr val="tx1"/>
                </a:solidFill>
              </a:rPr>
              <a:t>% of cells in tumour nests or PD-L1+ stromal </a:t>
            </a:r>
            <a:r>
              <a:rPr lang="en-GB" dirty="0" smtClean="0">
                <a:solidFill>
                  <a:schemeClr val="tx1"/>
                </a:solidFill>
              </a:rPr>
              <a:t>bands</a:t>
            </a:r>
            <a:endParaRPr lang="en-US" dirty="0">
              <a:solidFill>
                <a:schemeClr val="tx1"/>
              </a:solidFill>
            </a:endParaRPr>
          </a:p>
        </p:txBody>
      </p:sp>
      <p:sp>
        <p:nvSpPr>
          <p:cNvPr id="8" name="Text Placeholder 7"/>
          <p:cNvSpPr>
            <a:spLocks noGrp="1"/>
          </p:cNvSpPr>
          <p:nvPr>
            <p:ph type="body" sz="quarter" idx="11"/>
          </p:nvPr>
        </p:nvSpPr>
        <p:spPr>
          <a:xfrm>
            <a:off x="4648200" y="6096000"/>
            <a:ext cx="4343400" cy="487363"/>
          </a:xfrm>
        </p:spPr>
        <p:txBody>
          <a:bodyPr/>
          <a:lstStyle/>
          <a:p>
            <a:r>
              <a:rPr lang="en-GB" dirty="0" err="1" smtClean="0"/>
              <a:t>Doi</a:t>
            </a:r>
            <a:r>
              <a:rPr lang="en-GB" dirty="0" smtClean="0"/>
              <a:t> </a:t>
            </a:r>
            <a:r>
              <a:rPr lang="fr-FR" dirty="0" smtClean="0"/>
              <a:t>et </a:t>
            </a:r>
            <a:r>
              <a:rPr lang="fr-FR" dirty="0"/>
              <a:t>al. J Clin </a:t>
            </a:r>
            <a:r>
              <a:rPr lang="fr-FR" dirty="0" err="1"/>
              <a:t>Oncol</a:t>
            </a:r>
            <a:r>
              <a:rPr lang="fr-FR" dirty="0"/>
              <a:t> 2015; 33 (</a:t>
            </a:r>
            <a:r>
              <a:rPr lang="fr-FR" dirty="0" err="1" smtClean="0"/>
              <a:t>suppl</a:t>
            </a:r>
            <a:r>
              <a:rPr lang="fr-FR" dirty="0" smtClean="0"/>
              <a:t>): </a:t>
            </a:r>
            <a:r>
              <a:rPr lang="fr-FR" dirty="0" err="1"/>
              <a:t>abstr</a:t>
            </a:r>
            <a:r>
              <a:rPr lang="fr-FR" dirty="0"/>
              <a:t> </a:t>
            </a:r>
            <a:r>
              <a:rPr lang="fr-FR" dirty="0" smtClean="0"/>
              <a:t>4010</a:t>
            </a:r>
            <a:endParaRPr lang="en-GB" dirty="0"/>
          </a:p>
        </p:txBody>
      </p:sp>
      <p:sp>
        <p:nvSpPr>
          <p:cNvPr id="43" name="Rectangle 9"/>
          <p:cNvSpPr txBox="1">
            <a:spLocks noChangeArrowheads="1"/>
          </p:cNvSpPr>
          <p:nvPr/>
        </p:nvSpPr>
        <p:spPr>
          <a:xfrm>
            <a:off x="373833" y="5174316"/>
            <a:ext cx="4130676" cy="8675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PRIMARY ENDPOINTS</a:t>
            </a:r>
          </a:p>
          <a:p>
            <a:pPr>
              <a:buClr>
                <a:srgbClr val="043882"/>
              </a:buClr>
            </a:pPr>
            <a:r>
              <a:rPr lang="en-GB" sz="1600" dirty="0"/>
              <a:t>ORR per RECIST v1.1</a:t>
            </a:r>
            <a:endParaRPr lang="en-GB" sz="1600" kern="0" dirty="0"/>
          </a:p>
          <a:p>
            <a:pPr>
              <a:buClr>
                <a:srgbClr val="043882"/>
              </a:buClr>
            </a:pPr>
            <a:r>
              <a:rPr lang="en-GB" sz="1600" dirty="0" smtClean="0"/>
              <a:t>Safety </a:t>
            </a:r>
          </a:p>
        </p:txBody>
      </p:sp>
      <p:cxnSp>
        <p:nvCxnSpPr>
          <p:cNvPr id="14" name="AutoShape 19"/>
          <p:cNvCxnSpPr>
            <a:cxnSpLocks noChangeShapeType="1"/>
          </p:cNvCxnSpPr>
          <p:nvPr/>
        </p:nvCxnSpPr>
        <p:spPr bwMode="auto">
          <a:xfrm>
            <a:off x="3902539" y="3661412"/>
            <a:ext cx="933427" cy="0"/>
          </a:xfrm>
          <a:prstGeom prst="straightConnector1">
            <a:avLst/>
          </a:prstGeom>
          <a:noFill/>
          <a:ln w="57150">
            <a:solidFill>
              <a:schemeClr val="bg2">
                <a:lumMod val="60000"/>
                <a:lumOff val="40000"/>
              </a:schemeClr>
            </a:solidFill>
            <a:round/>
            <a:headEnd/>
            <a:tailEnd type="triangle" w="med" len="med"/>
          </a:ln>
        </p:spPr>
      </p:cxnSp>
      <p:cxnSp>
        <p:nvCxnSpPr>
          <p:cNvPr id="15" name="AutoShape 21"/>
          <p:cNvCxnSpPr>
            <a:cxnSpLocks noChangeShapeType="1"/>
          </p:cNvCxnSpPr>
          <p:nvPr/>
        </p:nvCxnSpPr>
        <p:spPr bwMode="auto">
          <a:xfrm>
            <a:off x="7179408" y="3661412"/>
            <a:ext cx="933427" cy="1"/>
          </a:xfrm>
          <a:prstGeom prst="straightConnector1">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2835" y="3397094"/>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8" name="AutoShape 9"/>
          <p:cNvSpPr>
            <a:spLocks noChangeArrowheads="1"/>
          </p:cNvSpPr>
          <p:nvPr/>
        </p:nvSpPr>
        <p:spPr bwMode="auto">
          <a:xfrm>
            <a:off x="365124" y="2264052"/>
            <a:ext cx="3673476" cy="2804357"/>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043882"/>
                </a:solidFill>
                <a:ea typeface="SimSun" pitchFamily="2" charset="-122"/>
              </a:rPr>
              <a:t>Key patient inclusion criteria</a:t>
            </a:r>
            <a:endParaRPr lang="en-GB" altLang="zh-CN" dirty="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SCC or ADC of </a:t>
            </a:r>
            <a:r>
              <a:rPr lang="en-GB" altLang="zh-CN" dirty="0">
                <a:solidFill>
                  <a:srgbClr val="043882"/>
                </a:solidFill>
                <a:ea typeface="SimSun" pitchFamily="2" charset="-122"/>
              </a:rPr>
              <a:t>the </a:t>
            </a:r>
            <a:r>
              <a:rPr lang="en-GB" altLang="zh-CN" dirty="0" smtClean="0">
                <a:solidFill>
                  <a:srgbClr val="043882"/>
                </a:solidFill>
                <a:ea typeface="SimSun" pitchFamily="2" charset="-122"/>
              </a:rPr>
              <a:t>oesophagus or GEJ </a:t>
            </a:r>
            <a:endParaRPr lang="en-GB" altLang="zh-CN" dirty="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043882"/>
                </a:solidFill>
                <a:ea typeface="SimSun" pitchFamily="2" charset="-122"/>
              </a:rPr>
              <a:t>PD-L1 </a:t>
            </a:r>
            <a:r>
              <a:rPr lang="en-GB" altLang="zh-CN" dirty="0" smtClean="0">
                <a:solidFill>
                  <a:srgbClr val="043882"/>
                </a:solidFill>
                <a:ea typeface="SimSun" pitchFamily="2" charset="-122"/>
              </a:rPr>
              <a:t>positivity*</a:t>
            </a:r>
            <a:endParaRPr lang="en-GB" altLang="zh-CN" dirty="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043882"/>
                </a:solidFill>
                <a:ea typeface="SimSun" pitchFamily="2" charset="-122"/>
              </a:rPr>
              <a:t>Failure of standard therapy </a:t>
            </a:r>
          </a:p>
          <a:p>
            <a:pPr marL="228600" indent="-228600" defTabSz="892175" eaLnBrk="0" hangingPunct="0">
              <a:spcAft>
                <a:spcPct val="30000"/>
              </a:spcAft>
              <a:buFont typeface="Arial" pitchFamily="34" charset="0"/>
              <a:buChar char="•"/>
            </a:pPr>
            <a:r>
              <a:rPr lang="en-GB" altLang="zh-CN" dirty="0">
                <a:solidFill>
                  <a:srgbClr val="043882"/>
                </a:solidFill>
                <a:ea typeface="SimSun" pitchFamily="2" charset="-122"/>
              </a:rPr>
              <a:t>ECOG PS </a:t>
            </a:r>
            <a:r>
              <a:rPr lang="en-GB" altLang="zh-CN" dirty="0" smtClean="0">
                <a:solidFill>
                  <a:srgbClr val="043882"/>
                </a:solidFill>
                <a:ea typeface="SimSun" pitchFamily="2" charset="-122"/>
              </a:rPr>
              <a:t>0–1</a:t>
            </a: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≥1 measurable legion</a:t>
            </a: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No autoimmune disease</a:t>
            </a:r>
            <a:endParaRPr lang="en-GB" altLang="zh-CN" dirty="0">
              <a:solidFill>
                <a:srgbClr val="043882"/>
              </a:solidFill>
              <a:ea typeface="SimSun" pitchFamily="2" charset="-122"/>
            </a:endParaRPr>
          </a:p>
        </p:txBody>
      </p:sp>
      <p:sp>
        <p:nvSpPr>
          <p:cNvPr id="19" name="Content Placeholder 26"/>
          <p:cNvSpPr txBox="1">
            <a:spLocks/>
          </p:cNvSpPr>
          <p:nvPr/>
        </p:nvSpPr>
        <p:spPr>
          <a:xfrm>
            <a:off x="4648200" y="5174316"/>
            <a:ext cx="4130675" cy="79928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PFS, OS, duration of response</a:t>
            </a:r>
          </a:p>
        </p:txBody>
      </p:sp>
      <p:sp>
        <p:nvSpPr>
          <p:cNvPr id="13" name="AutoShape 12"/>
          <p:cNvSpPr>
            <a:spLocks noChangeArrowheads="1"/>
          </p:cNvSpPr>
          <p:nvPr/>
        </p:nvSpPr>
        <p:spPr bwMode="auto">
          <a:xfrm>
            <a:off x="4835966" y="3077212"/>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Pembrolizumab </a:t>
            </a:r>
            <a:r>
              <a:rPr lang="en-GB" altLang="zh-CN" dirty="0" smtClean="0">
                <a:solidFill>
                  <a:srgbClr val="FFFFFF"/>
                </a:solidFill>
                <a:ea typeface="SimSun" pitchFamily="2" charset="-122"/>
              </a:rPr>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10 mg/kg IV q2w</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(n=23</a:t>
            </a:r>
            <a:r>
              <a:rPr lang="en-GB" altLang="zh-CN" dirty="0">
                <a:solidFill>
                  <a:srgbClr val="FFFFFF"/>
                </a:solidFill>
                <a:ea typeface="SimSun" pitchFamily="2" charset="-122"/>
              </a:rPr>
              <a:t>)</a:t>
            </a:r>
          </a:p>
        </p:txBody>
      </p:sp>
    </p:spTree>
    <p:extLst>
      <p:ext uri="{BB962C8B-B14F-4D97-AF65-F5344CB8AC3E}">
        <p14:creationId xmlns:p14="http://schemas.microsoft.com/office/powerpoint/2010/main" xmlns="" val="3020533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2000" dirty="0" smtClean="0"/>
              <a:t>Glossary</a:t>
            </a:r>
            <a:endParaRPr lang="en-GB" dirty="0"/>
          </a:p>
        </p:txBody>
      </p:sp>
      <p:sp>
        <p:nvSpPr>
          <p:cNvPr id="5123" name="Rectangle 3"/>
          <p:cNvSpPr>
            <a:spLocks noGrp="1" noChangeArrowheads="1"/>
          </p:cNvSpPr>
          <p:nvPr>
            <p:ph type="body" idx="1"/>
          </p:nvPr>
        </p:nvSpPr>
        <p:spPr>
          <a:xfrm>
            <a:off x="365124" y="1254035"/>
            <a:ext cx="8413751" cy="4491672"/>
          </a:xfrm>
        </p:spPr>
        <p:txBody>
          <a:bodyPr numCol="2"/>
          <a:lstStyle/>
          <a:p>
            <a:pPr marL="0" indent="0">
              <a:lnSpc>
                <a:spcPct val="90000"/>
              </a:lnSpc>
              <a:spcAft>
                <a:spcPts val="0"/>
              </a:spcAft>
              <a:buNone/>
              <a:tabLst>
                <a:tab pos="987425" algn="l"/>
              </a:tabLst>
            </a:pPr>
            <a:r>
              <a:rPr lang="en-GB" sz="1000" dirty="0" smtClean="0"/>
              <a:t>5FU	5-fluorouracil</a:t>
            </a:r>
            <a:endParaRPr lang="en-GB" sz="1000" dirty="0"/>
          </a:p>
          <a:p>
            <a:pPr marL="0" indent="0">
              <a:lnSpc>
                <a:spcPct val="90000"/>
              </a:lnSpc>
              <a:spcAft>
                <a:spcPts val="0"/>
              </a:spcAft>
              <a:buNone/>
              <a:tabLst>
                <a:tab pos="987425" algn="l"/>
              </a:tabLst>
            </a:pPr>
            <a:r>
              <a:rPr lang="en-GB" sz="1000" dirty="0" smtClean="0"/>
              <a:t>ADC	adenocarcinoma</a:t>
            </a:r>
            <a:endParaRPr lang="en-GB" sz="1000" dirty="0"/>
          </a:p>
          <a:p>
            <a:pPr marL="0" indent="0">
              <a:lnSpc>
                <a:spcPct val="90000"/>
              </a:lnSpc>
              <a:spcAft>
                <a:spcPts val="0"/>
              </a:spcAft>
              <a:buNone/>
              <a:tabLst>
                <a:tab pos="987425" algn="l"/>
              </a:tabLst>
            </a:pPr>
            <a:r>
              <a:rPr lang="en-GB" sz="1000" dirty="0" smtClean="0"/>
              <a:t>AE	adverse </a:t>
            </a:r>
            <a:r>
              <a:rPr lang="en-GB" sz="1000" dirty="0"/>
              <a:t>event</a:t>
            </a:r>
          </a:p>
          <a:p>
            <a:pPr marL="0" indent="0">
              <a:lnSpc>
                <a:spcPct val="90000"/>
              </a:lnSpc>
              <a:spcAft>
                <a:spcPts val="0"/>
              </a:spcAft>
              <a:buNone/>
              <a:tabLst>
                <a:tab pos="987425" algn="l"/>
              </a:tabLst>
            </a:pPr>
            <a:r>
              <a:rPr lang="en-GB" sz="1000" dirty="0" smtClean="0"/>
              <a:t>AFP	alpha-fetoprotein</a:t>
            </a:r>
          </a:p>
          <a:p>
            <a:pPr marL="0" indent="0">
              <a:lnSpc>
                <a:spcPct val="90000"/>
              </a:lnSpc>
              <a:spcAft>
                <a:spcPts val="0"/>
              </a:spcAft>
              <a:buNone/>
              <a:tabLst>
                <a:tab pos="987425" algn="l"/>
              </a:tabLst>
            </a:pPr>
            <a:r>
              <a:rPr lang="en-GB" sz="1000" dirty="0" smtClean="0"/>
              <a:t>ALT	alanine </a:t>
            </a:r>
            <a:r>
              <a:rPr lang="en-GB" sz="1000" dirty="0"/>
              <a:t>transaminase</a:t>
            </a:r>
          </a:p>
          <a:p>
            <a:pPr marL="0" indent="0">
              <a:lnSpc>
                <a:spcPct val="90000"/>
              </a:lnSpc>
              <a:spcAft>
                <a:spcPts val="0"/>
              </a:spcAft>
              <a:buNone/>
              <a:tabLst>
                <a:tab pos="987425" algn="l"/>
              </a:tabLst>
            </a:pPr>
            <a:r>
              <a:rPr lang="en-GB" sz="1000" dirty="0" smtClean="0"/>
              <a:t>AOGC	advanced </a:t>
            </a:r>
            <a:r>
              <a:rPr lang="en-GB" sz="1000" dirty="0" err="1" smtClean="0"/>
              <a:t>oesophagogastric</a:t>
            </a:r>
            <a:r>
              <a:rPr lang="en-GB" sz="1000" dirty="0" smtClean="0"/>
              <a:t> cancer</a:t>
            </a:r>
          </a:p>
          <a:p>
            <a:pPr marL="0" indent="0">
              <a:lnSpc>
                <a:spcPct val="90000"/>
              </a:lnSpc>
              <a:spcAft>
                <a:spcPts val="0"/>
              </a:spcAft>
              <a:buNone/>
              <a:tabLst>
                <a:tab pos="987425" algn="l"/>
              </a:tabLst>
            </a:pPr>
            <a:r>
              <a:rPr lang="en-GB" sz="1000" dirty="0" smtClean="0"/>
              <a:t>AST	aspartate </a:t>
            </a:r>
            <a:r>
              <a:rPr lang="en-GB" sz="1000" dirty="0"/>
              <a:t>aminotransferase</a:t>
            </a:r>
          </a:p>
          <a:p>
            <a:pPr marL="0" indent="0">
              <a:lnSpc>
                <a:spcPct val="90000"/>
              </a:lnSpc>
              <a:spcAft>
                <a:spcPts val="0"/>
              </a:spcAft>
              <a:buNone/>
              <a:tabLst>
                <a:tab pos="987425" algn="l"/>
              </a:tabLst>
            </a:pPr>
            <a:r>
              <a:rPr lang="en-GB" sz="1000" dirty="0" smtClean="0"/>
              <a:t>bid	twice </a:t>
            </a:r>
            <a:r>
              <a:rPr lang="en-GB" sz="1000" dirty="0"/>
              <a:t>daily</a:t>
            </a:r>
          </a:p>
          <a:p>
            <a:pPr marL="0" indent="0">
              <a:lnSpc>
                <a:spcPct val="90000"/>
              </a:lnSpc>
              <a:spcAft>
                <a:spcPts val="0"/>
              </a:spcAft>
              <a:buNone/>
              <a:tabLst>
                <a:tab pos="987425" algn="l"/>
              </a:tabLst>
            </a:pPr>
            <a:r>
              <a:rPr lang="en-GB" sz="1000" dirty="0" smtClean="0"/>
              <a:t>BSC	best supportive care</a:t>
            </a:r>
          </a:p>
          <a:p>
            <a:pPr marL="0" indent="0">
              <a:lnSpc>
                <a:spcPct val="90000"/>
              </a:lnSpc>
              <a:spcAft>
                <a:spcPts val="0"/>
              </a:spcAft>
              <a:buNone/>
              <a:tabLst>
                <a:tab pos="987425" algn="l"/>
              </a:tabLst>
            </a:pPr>
            <a:r>
              <a:rPr lang="en-GB" sz="1000" dirty="0" smtClean="0"/>
              <a:t>CI	confidence interval</a:t>
            </a:r>
            <a:endParaRPr lang="en-GB" sz="1000" dirty="0"/>
          </a:p>
          <a:p>
            <a:pPr marL="0" indent="0">
              <a:lnSpc>
                <a:spcPct val="90000"/>
              </a:lnSpc>
              <a:spcAft>
                <a:spcPts val="0"/>
              </a:spcAft>
              <a:buNone/>
              <a:tabLst>
                <a:tab pos="987425" algn="l"/>
              </a:tabLst>
            </a:pPr>
            <a:r>
              <a:rPr lang="en-GB" sz="1000" dirty="0" smtClean="0"/>
              <a:t>CF	</a:t>
            </a:r>
            <a:r>
              <a:rPr lang="en-GB" sz="1000" dirty="0" err="1" smtClean="0"/>
              <a:t>cisplatin</a:t>
            </a:r>
            <a:r>
              <a:rPr lang="en-GB" sz="1000" dirty="0" smtClean="0"/>
              <a:t>/5-fluorouracil</a:t>
            </a:r>
          </a:p>
          <a:p>
            <a:pPr marL="0" indent="0">
              <a:lnSpc>
                <a:spcPct val="90000"/>
              </a:lnSpc>
              <a:spcAft>
                <a:spcPts val="0"/>
              </a:spcAft>
              <a:buNone/>
              <a:tabLst>
                <a:tab pos="987425" algn="l"/>
              </a:tabLst>
            </a:pPr>
            <a:r>
              <a:rPr lang="en-GB" sz="1000" dirty="0" smtClean="0"/>
              <a:t>CLIP	Cancer of the Liver Italian Program</a:t>
            </a:r>
          </a:p>
          <a:p>
            <a:pPr marL="0" indent="0">
              <a:lnSpc>
                <a:spcPct val="90000"/>
              </a:lnSpc>
              <a:spcAft>
                <a:spcPts val="0"/>
              </a:spcAft>
              <a:buNone/>
              <a:tabLst>
                <a:tab pos="987425" algn="l"/>
              </a:tabLst>
            </a:pPr>
            <a:r>
              <a:rPr lang="en-GB" sz="1000" dirty="0" smtClean="0"/>
              <a:t>CR	complete response</a:t>
            </a:r>
          </a:p>
          <a:p>
            <a:pPr marL="0" indent="0">
              <a:lnSpc>
                <a:spcPct val="90000"/>
              </a:lnSpc>
              <a:spcAft>
                <a:spcPts val="0"/>
              </a:spcAft>
              <a:buNone/>
              <a:tabLst>
                <a:tab pos="987425" algn="l"/>
              </a:tabLst>
            </a:pPr>
            <a:r>
              <a:rPr lang="en-GB" sz="1000" dirty="0" smtClean="0"/>
              <a:t>CT	chemotherapy</a:t>
            </a:r>
            <a:endParaRPr lang="en-GB" sz="1000" dirty="0"/>
          </a:p>
          <a:p>
            <a:pPr marL="0" indent="0">
              <a:lnSpc>
                <a:spcPct val="90000"/>
              </a:lnSpc>
              <a:spcAft>
                <a:spcPts val="0"/>
              </a:spcAft>
              <a:buNone/>
              <a:tabLst>
                <a:tab pos="987425" algn="l"/>
              </a:tabLst>
            </a:pPr>
            <a:r>
              <a:rPr lang="en-GB" sz="1000" dirty="0" err="1" smtClean="0"/>
              <a:t>ctDNA</a:t>
            </a:r>
            <a:r>
              <a:rPr lang="en-GB" sz="1000" dirty="0" smtClean="0"/>
              <a:t>	circulating tumour DNA</a:t>
            </a:r>
          </a:p>
          <a:p>
            <a:pPr marL="0" indent="0">
              <a:lnSpc>
                <a:spcPct val="90000"/>
              </a:lnSpc>
              <a:spcAft>
                <a:spcPts val="0"/>
              </a:spcAft>
              <a:buNone/>
              <a:tabLst>
                <a:tab pos="987425" algn="l"/>
              </a:tabLst>
            </a:pPr>
            <a:r>
              <a:rPr lang="en-GB" sz="1000" dirty="0" smtClean="0"/>
              <a:t>DCR	disease </a:t>
            </a:r>
            <a:r>
              <a:rPr lang="en-GB" sz="1000" dirty="0"/>
              <a:t>control rate</a:t>
            </a:r>
          </a:p>
          <a:p>
            <a:pPr marL="0" indent="0">
              <a:lnSpc>
                <a:spcPct val="90000"/>
              </a:lnSpc>
              <a:spcAft>
                <a:spcPts val="0"/>
              </a:spcAft>
              <a:buNone/>
              <a:tabLst>
                <a:tab pos="987425" algn="l"/>
              </a:tabLst>
            </a:pPr>
            <a:r>
              <a:rPr lang="en-GB" sz="1000" dirty="0" smtClean="0"/>
              <a:t>DFS	disease-free survival</a:t>
            </a:r>
          </a:p>
          <a:p>
            <a:pPr marL="0" indent="0">
              <a:lnSpc>
                <a:spcPct val="90000"/>
              </a:lnSpc>
              <a:spcAft>
                <a:spcPts val="0"/>
              </a:spcAft>
              <a:buNone/>
              <a:tabLst>
                <a:tab pos="987425" algn="l"/>
              </a:tabLst>
            </a:pPr>
            <a:r>
              <a:rPr lang="en-GB" sz="1000" dirty="0" smtClean="0"/>
              <a:t>DGAC	diffuse gastric adenocarcinoma</a:t>
            </a:r>
          </a:p>
          <a:p>
            <a:pPr marL="0" indent="0">
              <a:lnSpc>
                <a:spcPct val="90000"/>
              </a:lnSpc>
              <a:spcAft>
                <a:spcPts val="0"/>
              </a:spcAft>
              <a:buNone/>
              <a:tabLst>
                <a:tab pos="987425" algn="l"/>
              </a:tabLst>
            </a:pPr>
            <a:r>
              <a:rPr lang="en-GB" sz="1000" dirty="0" smtClean="0"/>
              <a:t>DOR	duration of response</a:t>
            </a:r>
          </a:p>
          <a:p>
            <a:pPr marL="0" indent="0">
              <a:lnSpc>
                <a:spcPct val="90000"/>
              </a:lnSpc>
              <a:spcAft>
                <a:spcPts val="0"/>
              </a:spcAft>
              <a:buNone/>
              <a:tabLst>
                <a:tab pos="987425" algn="l"/>
              </a:tabLst>
            </a:pPr>
            <a:r>
              <a:rPr lang="en-GB" sz="1000" dirty="0" smtClean="0"/>
              <a:t>ECF	</a:t>
            </a:r>
            <a:r>
              <a:rPr lang="en-GB" sz="1000" dirty="0" err="1" smtClean="0"/>
              <a:t>epirubicin</a:t>
            </a:r>
            <a:r>
              <a:rPr lang="en-GB" sz="1000" dirty="0" smtClean="0"/>
              <a:t>/</a:t>
            </a:r>
            <a:r>
              <a:rPr lang="en-GB" sz="1000" dirty="0" err="1" smtClean="0"/>
              <a:t>cisplatin</a:t>
            </a:r>
            <a:r>
              <a:rPr lang="en-GB" sz="1000" dirty="0" smtClean="0"/>
              <a:t>/5-fluorouracil</a:t>
            </a:r>
          </a:p>
          <a:p>
            <a:pPr marL="0" indent="0">
              <a:lnSpc>
                <a:spcPct val="90000"/>
              </a:lnSpc>
              <a:spcAft>
                <a:spcPts val="0"/>
              </a:spcAft>
              <a:buNone/>
              <a:tabLst>
                <a:tab pos="987425" algn="l"/>
              </a:tabLst>
            </a:pPr>
            <a:r>
              <a:rPr lang="en-GB" sz="1000" dirty="0" smtClean="0"/>
              <a:t>ECOG</a:t>
            </a:r>
            <a:r>
              <a:rPr lang="en-GB" sz="1000" b="1" dirty="0" smtClean="0"/>
              <a:t>	</a:t>
            </a:r>
            <a:r>
              <a:rPr lang="en-GB" sz="1000" dirty="0" smtClean="0"/>
              <a:t>Eastern Cooperative Oncology Group</a:t>
            </a:r>
          </a:p>
          <a:p>
            <a:pPr marL="0" indent="0">
              <a:lnSpc>
                <a:spcPct val="90000"/>
              </a:lnSpc>
              <a:spcAft>
                <a:spcPts val="0"/>
              </a:spcAft>
              <a:buNone/>
              <a:tabLst>
                <a:tab pos="987425" algn="l"/>
              </a:tabLst>
            </a:pPr>
            <a:r>
              <a:rPr lang="en-GB" sz="1000" dirty="0" smtClean="0"/>
              <a:t>ECX	</a:t>
            </a:r>
            <a:r>
              <a:rPr lang="en-GB" sz="1000" dirty="0" err="1" smtClean="0"/>
              <a:t>epirubicin</a:t>
            </a:r>
            <a:r>
              <a:rPr lang="en-GB" sz="1000" dirty="0" smtClean="0"/>
              <a:t>/</a:t>
            </a:r>
            <a:r>
              <a:rPr lang="en-GB" sz="1000" dirty="0" err="1" smtClean="0"/>
              <a:t>cisplatin</a:t>
            </a:r>
            <a:r>
              <a:rPr lang="en-GB" sz="1000" dirty="0" smtClean="0"/>
              <a:t>/</a:t>
            </a:r>
            <a:r>
              <a:rPr lang="en-GB" sz="1000" dirty="0" err="1" smtClean="0"/>
              <a:t>capecitabine</a:t>
            </a:r>
            <a:endParaRPr lang="en-GB" sz="1000" dirty="0" smtClean="0"/>
          </a:p>
          <a:p>
            <a:pPr marL="0" indent="0">
              <a:lnSpc>
                <a:spcPct val="90000"/>
              </a:lnSpc>
              <a:spcAft>
                <a:spcPts val="0"/>
              </a:spcAft>
              <a:buNone/>
              <a:tabLst>
                <a:tab pos="987425" algn="l"/>
              </a:tabLst>
            </a:pPr>
            <a:r>
              <a:rPr lang="en-GB" sz="1000" dirty="0" smtClean="0"/>
              <a:t>EGFR	endothelial growth factor receptor</a:t>
            </a:r>
          </a:p>
          <a:p>
            <a:pPr marL="0" indent="0">
              <a:lnSpc>
                <a:spcPct val="90000"/>
              </a:lnSpc>
              <a:spcAft>
                <a:spcPts val="0"/>
              </a:spcAft>
              <a:buNone/>
              <a:tabLst>
                <a:tab pos="987425" algn="l"/>
              </a:tabLst>
            </a:pPr>
            <a:r>
              <a:rPr lang="en-GB" sz="1000" dirty="0" smtClean="0"/>
              <a:t>FGFR	fibroblast </a:t>
            </a:r>
            <a:r>
              <a:rPr lang="en-GB" sz="1000" dirty="0"/>
              <a:t>growth factor receptor</a:t>
            </a:r>
          </a:p>
          <a:p>
            <a:pPr marL="0" indent="0">
              <a:lnSpc>
                <a:spcPct val="90000"/>
              </a:lnSpc>
              <a:spcAft>
                <a:spcPts val="0"/>
              </a:spcAft>
              <a:buNone/>
              <a:tabLst>
                <a:tab pos="987425" algn="l"/>
              </a:tabLst>
            </a:pPr>
            <a:r>
              <a:rPr lang="en-GB" sz="1000" dirty="0" smtClean="0"/>
              <a:t>FISH	fluorescence in situ hybridisation </a:t>
            </a:r>
          </a:p>
          <a:p>
            <a:pPr marL="0" indent="0">
              <a:lnSpc>
                <a:spcPct val="90000"/>
              </a:lnSpc>
              <a:spcAft>
                <a:spcPts val="0"/>
              </a:spcAft>
              <a:buNone/>
              <a:tabLst>
                <a:tab pos="987425" algn="l"/>
              </a:tabLst>
            </a:pPr>
            <a:r>
              <a:rPr lang="en-GB" sz="1000" dirty="0" smtClean="0"/>
              <a:t>FLOT	</a:t>
            </a:r>
            <a:r>
              <a:rPr lang="en-GB" sz="1000" dirty="0" err="1" smtClean="0"/>
              <a:t>docetaxel</a:t>
            </a:r>
            <a:r>
              <a:rPr lang="en-GB" sz="1000" dirty="0" smtClean="0"/>
              <a:t>/5-fluorouracil/</a:t>
            </a:r>
            <a:r>
              <a:rPr lang="en-GB" sz="1000" dirty="0" err="1" smtClean="0"/>
              <a:t>leucovorin</a:t>
            </a:r>
            <a:r>
              <a:rPr lang="en-GB" sz="1000" dirty="0" smtClean="0"/>
              <a:t>/</a:t>
            </a:r>
            <a:r>
              <a:rPr lang="en-GB" sz="1000" dirty="0" err="1" smtClean="0"/>
              <a:t>oxaliplatin</a:t>
            </a:r>
            <a:endParaRPr lang="en-GB" sz="1000" dirty="0" smtClean="0"/>
          </a:p>
          <a:p>
            <a:pPr marL="0" indent="0">
              <a:lnSpc>
                <a:spcPct val="90000"/>
              </a:lnSpc>
              <a:spcAft>
                <a:spcPts val="0"/>
              </a:spcAft>
              <a:buNone/>
              <a:tabLst>
                <a:tab pos="987425" algn="l"/>
              </a:tabLst>
            </a:pPr>
            <a:r>
              <a:rPr lang="en-GB" sz="1000" dirty="0" smtClean="0"/>
              <a:t>FOLFIRINOX	</a:t>
            </a:r>
            <a:r>
              <a:rPr lang="en-GB" sz="1000" dirty="0" err="1" smtClean="0"/>
              <a:t>leucovorin</a:t>
            </a:r>
            <a:r>
              <a:rPr lang="en-GB" sz="1000" dirty="0"/>
              <a:t>, fluorouracil, irinotecan, oxaliplatin</a:t>
            </a:r>
          </a:p>
          <a:p>
            <a:pPr marL="0" indent="0">
              <a:lnSpc>
                <a:spcPct val="90000"/>
              </a:lnSpc>
              <a:spcAft>
                <a:spcPts val="0"/>
              </a:spcAft>
              <a:buNone/>
              <a:tabLst>
                <a:tab pos="987425" algn="l"/>
              </a:tabLst>
            </a:pPr>
            <a:r>
              <a:rPr lang="en-GB" sz="1000" dirty="0" smtClean="0"/>
              <a:t>FOLFOX	</a:t>
            </a:r>
            <a:r>
              <a:rPr lang="en-GB" sz="1000" dirty="0" err="1" smtClean="0"/>
              <a:t>oxaliplatin</a:t>
            </a:r>
            <a:r>
              <a:rPr lang="en-GB" sz="1000" dirty="0"/>
              <a:t>, fluorouracil, and </a:t>
            </a:r>
            <a:r>
              <a:rPr lang="en-GB" sz="1000" dirty="0" err="1"/>
              <a:t>leucovorin</a:t>
            </a:r>
            <a:endParaRPr lang="en-GB" sz="1000" dirty="0"/>
          </a:p>
          <a:p>
            <a:pPr marL="0" indent="0">
              <a:lnSpc>
                <a:spcPct val="90000"/>
              </a:lnSpc>
              <a:spcAft>
                <a:spcPts val="0"/>
              </a:spcAft>
              <a:buNone/>
              <a:tabLst>
                <a:tab pos="987425" algn="l"/>
              </a:tabLst>
            </a:pPr>
            <a:r>
              <a:rPr lang="en-GB" sz="1000" dirty="0" smtClean="0"/>
              <a:t>GEC	</a:t>
            </a:r>
            <a:r>
              <a:rPr lang="en-GB" sz="1000" dirty="0" err="1" smtClean="0"/>
              <a:t>gastroesophageal</a:t>
            </a:r>
            <a:r>
              <a:rPr lang="en-GB" sz="1000" dirty="0" smtClean="0"/>
              <a:t> </a:t>
            </a:r>
            <a:r>
              <a:rPr lang="en-GB" sz="1000" dirty="0"/>
              <a:t>adenocarcinoma</a:t>
            </a:r>
          </a:p>
          <a:p>
            <a:pPr marL="0" indent="0">
              <a:lnSpc>
                <a:spcPct val="90000"/>
              </a:lnSpc>
              <a:spcAft>
                <a:spcPts val="0"/>
              </a:spcAft>
              <a:buNone/>
              <a:tabLst>
                <a:tab pos="987425" algn="l"/>
              </a:tabLst>
            </a:pPr>
            <a:r>
              <a:rPr lang="en-GB" sz="1000" dirty="0" smtClean="0"/>
              <a:t>GEJ	</a:t>
            </a:r>
            <a:r>
              <a:rPr lang="en-GB" sz="1000" dirty="0" err="1" smtClean="0"/>
              <a:t>gastroesophageal</a:t>
            </a:r>
            <a:r>
              <a:rPr lang="en-GB" sz="1000" dirty="0" smtClean="0"/>
              <a:t> </a:t>
            </a:r>
            <a:r>
              <a:rPr lang="en-GB" sz="1000" dirty="0"/>
              <a:t>junction</a:t>
            </a:r>
          </a:p>
          <a:p>
            <a:pPr marL="0" indent="0">
              <a:lnSpc>
                <a:spcPct val="90000"/>
              </a:lnSpc>
              <a:spcAft>
                <a:spcPts val="0"/>
              </a:spcAft>
              <a:buNone/>
              <a:tabLst>
                <a:tab pos="987425" algn="l"/>
              </a:tabLst>
            </a:pPr>
            <a:r>
              <a:rPr lang="en-GB" sz="1000" dirty="0" smtClean="0"/>
              <a:t>GI	gastrointestinal</a:t>
            </a:r>
          </a:p>
          <a:p>
            <a:pPr marL="0" indent="0">
              <a:lnSpc>
                <a:spcPct val="90000"/>
              </a:lnSpc>
              <a:spcAft>
                <a:spcPts val="0"/>
              </a:spcAft>
              <a:buNone/>
              <a:tabLst>
                <a:tab pos="987425" algn="l"/>
              </a:tabLst>
            </a:pPr>
            <a:r>
              <a:rPr lang="en-GB" sz="1000" dirty="0" smtClean="0"/>
              <a:t>HA	</a:t>
            </a:r>
            <a:r>
              <a:rPr lang="en-GB" sz="1000" dirty="0" err="1" smtClean="0"/>
              <a:t>hyaluronan</a:t>
            </a:r>
            <a:endParaRPr lang="en-GB" sz="1000" dirty="0" smtClean="0"/>
          </a:p>
          <a:p>
            <a:pPr marL="0" indent="0">
              <a:lnSpc>
                <a:spcPct val="90000"/>
              </a:lnSpc>
              <a:spcAft>
                <a:spcPts val="0"/>
              </a:spcAft>
              <a:buNone/>
              <a:tabLst>
                <a:tab pos="987425" algn="l"/>
              </a:tabLst>
            </a:pPr>
            <a:r>
              <a:rPr lang="en-GB" sz="1000" dirty="0" smtClean="0"/>
              <a:t>HBV	hepatitis B virus</a:t>
            </a:r>
          </a:p>
          <a:p>
            <a:pPr marL="0" indent="0">
              <a:lnSpc>
                <a:spcPct val="90000"/>
              </a:lnSpc>
              <a:spcAft>
                <a:spcPts val="0"/>
              </a:spcAft>
              <a:buNone/>
              <a:tabLst>
                <a:tab pos="987425" algn="l"/>
              </a:tabLst>
            </a:pPr>
            <a:r>
              <a:rPr lang="en-GB" sz="1000" dirty="0" smtClean="0"/>
              <a:t>HCC	hepatocellular </a:t>
            </a:r>
            <a:r>
              <a:rPr lang="en-GB" sz="1000" dirty="0"/>
              <a:t>carcinoma</a:t>
            </a:r>
          </a:p>
          <a:p>
            <a:pPr marL="0" indent="0">
              <a:lnSpc>
                <a:spcPct val="90000"/>
              </a:lnSpc>
              <a:spcAft>
                <a:spcPts val="0"/>
              </a:spcAft>
              <a:buNone/>
              <a:tabLst>
                <a:tab pos="987425" algn="l"/>
              </a:tabLst>
            </a:pPr>
            <a:r>
              <a:rPr lang="en-GB" sz="1000" dirty="0" smtClean="0"/>
              <a:t>HCV	hepatitis C virus</a:t>
            </a:r>
          </a:p>
          <a:p>
            <a:pPr marL="0" indent="0">
              <a:lnSpc>
                <a:spcPct val="90000"/>
              </a:lnSpc>
              <a:spcAft>
                <a:spcPts val="0"/>
              </a:spcAft>
              <a:buNone/>
              <a:tabLst>
                <a:tab pos="987425" algn="l"/>
              </a:tabLst>
            </a:pPr>
            <a:r>
              <a:rPr lang="en-GB" sz="1000" dirty="0" smtClean="0"/>
              <a:t>HR	hazard </a:t>
            </a:r>
            <a:r>
              <a:rPr lang="en-GB" sz="1000" dirty="0"/>
              <a:t>ratio</a:t>
            </a:r>
          </a:p>
          <a:p>
            <a:pPr marL="0" indent="0">
              <a:lnSpc>
                <a:spcPct val="90000"/>
              </a:lnSpc>
              <a:spcAft>
                <a:spcPts val="0"/>
              </a:spcAft>
              <a:buNone/>
              <a:tabLst>
                <a:tab pos="987425" algn="l"/>
              </a:tabLst>
            </a:pPr>
            <a:r>
              <a:rPr lang="en-GB" sz="1000" dirty="0" smtClean="0"/>
              <a:t>ICC	intrahepatic </a:t>
            </a:r>
            <a:r>
              <a:rPr lang="en-GB" sz="1000" dirty="0" err="1" smtClean="0"/>
              <a:t>cholangiocarcinoma</a:t>
            </a:r>
            <a:endParaRPr lang="en-GB" sz="1000" dirty="0" smtClean="0"/>
          </a:p>
          <a:p>
            <a:pPr marL="0" indent="0">
              <a:lnSpc>
                <a:spcPct val="90000"/>
              </a:lnSpc>
              <a:spcAft>
                <a:spcPts val="0"/>
              </a:spcAft>
              <a:buNone/>
              <a:tabLst>
                <a:tab pos="987425" algn="l"/>
              </a:tabLst>
            </a:pPr>
            <a:r>
              <a:rPr lang="en-GB" sz="1000" dirty="0" smtClean="0"/>
              <a:t>IFN	interferon</a:t>
            </a:r>
          </a:p>
          <a:p>
            <a:pPr marL="0" indent="0">
              <a:lnSpc>
                <a:spcPct val="90000"/>
              </a:lnSpc>
              <a:spcAft>
                <a:spcPts val="0"/>
              </a:spcAft>
              <a:buNone/>
              <a:tabLst>
                <a:tab pos="987425" algn="l"/>
              </a:tabLst>
            </a:pPr>
            <a:r>
              <a:rPr lang="en-GB" sz="1000" dirty="0" smtClean="0"/>
              <a:t>IHC	immunohistochemistry</a:t>
            </a:r>
            <a:endParaRPr lang="en-GB" sz="1000" dirty="0"/>
          </a:p>
          <a:p>
            <a:pPr marL="0" indent="0">
              <a:lnSpc>
                <a:spcPct val="90000"/>
              </a:lnSpc>
              <a:spcAft>
                <a:spcPts val="0"/>
              </a:spcAft>
              <a:buNone/>
              <a:tabLst>
                <a:tab pos="987425" algn="l"/>
              </a:tabLst>
            </a:pPr>
            <a:r>
              <a:rPr lang="en-GB" sz="1000" dirty="0" smtClean="0"/>
              <a:t>ITT	intent-to-treat</a:t>
            </a:r>
          </a:p>
          <a:p>
            <a:pPr marL="0" indent="0">
              <a:lnSpc>
                <a:spcPct val="90000"/>
              </a:lnSpc>
              <a:spcAft>
                <a:spcPts val="0"/>
              </a:spcAft>
              <a:buNone/>
              <a:tabLst>
                <a:tab pos="987425" algn="l"/>
              </a:tabLst>
            </a:pPr>
            <a:r>
              <a:rPr lang="en-GB" sz="1000" dirty="0" smtClean="0"/>
              <a:t>IV	intravenous</a:t>
            </a:r>
            <a:endParaRPr lang="en-GB" sz="1000" dirty="0"/>
          </a:p>
          <a:p>
            <a:pPr marL="0" indent="0">
              <a:lnSpc>
                <a:spcPct val="90000"/>
              </a:lnSpc>
              <a:spcAft>
                <a:spcPts val="0"/>
              </a:spcAft>
              <a:buNone/>
              <a:tabLst>
                <a:tab pos="987425" algn="l"/>
              </a:tabLst>
            </a:pPr>
            <a:r>
              <a:rPr lang="en-GB" sz="1000" dirty="0" smtClean="0"/>
              <a:t>KPS	</a:t>
            </a:r>
            <a:r>
              <a:rPr lang="en-GB" sz="1000" dirty="0" err="1" smtClean="0"/>
              <a:t>Karnofsky</a:t>
            </a:r>
            <a:r>
              <a:rPr lang="en-GB" sz="1000" dirty="0" smtClean="0"/>
              <a:t> </a:t>
            </a:r>
            <a:r>
              <a:rPr lang="en-GB" sz="1000" dirty="0"/>
              <a:t>Performance Status</a:t>
            </a:r>
          </a:p>
          <a:p>
            <a:pPr marL="0" indent="0">
              <a:lnSpc>
                <a:spcPct val="90000"/>
              </a:lnSpc>
              <a:spcAft>
                <a:spcPts val="0"/>
              </a:spcAft>
              <a:buNone/>
              <a:tabLst>
                <a:tab pos="987425" algn="l"/>
              </a:tabLst>
            </a:pPr>
            <a:r>
              <a:rPr lang="en-GB" sz="1000" dirty="0" err="1" smtClean="0"/>
              <a:t>mAb</a:t>
            </a:r>
            <a:r>
              <a:rPr lang="en-GB" sz="1000" dirty="0" smtClean="0"/>
              <a:t>	monoclonal </a:t>
            </a:r>
            <a:r>
              <a:rPr lang="en-GB" sz="1000" dirty="0"/>
              <a:t>antibody</a:t>
            </a:r>
          </a:p>
          <a:p>
            <a:pPr marL="0" indent="0">
              <a:lnSpc>
                <a:spcPct val="90000"/>
              </a:lnSpc>
              <a:spcAft>
                <a:spcPts val="0"/>
              </a:spcAft>
              <a:buNone/>
              <a:tabLst>
                <a:tab pos="987425" algn="l"/>
              </a:tabLst>
            </a:pPr>
            <a:r>
              <a:rPr lang="en-GB" sz="1000" dirty="0" smtClean="0">
                <a:solidFill>
                  <a:schemeClr val="tx1"/>
                </a:solidFill>
              </a:rPr>
              <a:t>MR	minor response</a:t>
            </a:r>
          </a:p>
          <a:p>
            <a:pPr marL="0" indent="0">
              <a:lnSpc>
                <a:spcPct val="90000"/>
              </a:lnSpc>
              <a:spcAft>
                <a:spcPts val="0"/>
              </a:spcAft>
              <a:buNone/>
              <a:tabLst>
                <a:tab pos="987425" algn="l"/>
              </a:tabLst>
            </a:pPr>
            <a:r>
              <a:rPr lang="en-GB" sz="1000" dirty="0" smtClean="0">
                <a:solidFill>
                  <a:schemeClr val="tx1"/>
                </a:solidFill>
              </a:rPr>
              <a:t>MSI	microsatellite instability</a:t>
            </a:r>
          </a:p>
          <a:p>
            <a:pPr marL="0" indent="0">
              <a:lnSpc>
                <a:spcPct val="90000"/>
              </a:lnSpc>
              <a:spcAft>
                <a:spcPts val="0"/>
              </a:spcAft>
              <a:buNone/>
              <a:tabLst>
                <a:tab pos="987425" algn="l"/>
              </a:tabLst>
            </a:pPr>
            <a:r>
              <a:rPr lang="en-GB" sz="1000" dirty="0" smtClean="0">
                <a:solidFill>
                  <a:schemeClr val="tx1"/>
                </a:solidFill>
              </a:rPr>
              <a:t>NLR 	neutrophil-lymphocyte ratio</a:t>
            </a:r>
            <a:endParaRPr lang="en-GB" sz="1000" dirty="0" smtClean="0"/>
          </a:p>
          <a:p>
            <a:pPr marL="0" indent="0">
              <a:lnSpc>
                <a:spcPct val="90000"/>
              </a:lnSpc>
              <a:spcAft>
                <a:spcPts val="0"/>
              </a:spcAft>
              <a:buNone/>
              <a:tabLst>
                <a:tab pos="987425" algn="l"/>
              </a:tabLst>
            </a:pPr>
            <a:r>
              <a:rPr lang="en-GB" sz="1000" dirty="0" smtClean="0"/>
              <a:t>OC	oesophageal </a:t>
            </a:r>
            <a:r>
              <a:rPr lang="en-GB" sz="1000" dirty="0"/>
              <a:t>cancer</a:t>
            </a:r>
          </a:p>
          <a:p>
            <a:pPr marL="0" indent="0">
              <a:lnSpc>
                <a:spcPct val="90000"/>
              </a:lnSpc>
              <a:spcAft>
                <a:spcPts val="0"/>
              </a:spcAft>
              <a:buNone/>
              <a:tabLst>
                <a:tab pos="987425" algn="l"/>
              </a:tabLst>
            </a:pPr>
            <a:r>
              <a:rPr lang="en-GB" sz="1000" dirty="0" smtClean="0"/>
              <a:t>ORR	overall </a:t>
            </a:r>
            <a:r>
              <a:rPr lang="en-GB" sz="1000" dirty="0"/>
              <a:t>response rate</a:t>
            </a:r>
          </a:p>
          <a:p>
            <a:pPr marL="0" indent="0">
              <a:lnSpc>
                <a:spcPct val="90000"/>
              </a:lnSpc>
              <a:spcAft>
                <a:spcPts val="0"/>
              </a:spcAft>
              <a:buNone/>
              <a:tabLst>
                <a:tab pos="987425" algn="l"/>
              </a:tabLst>
            </a:pPr>
            <a:r>
              <a:rPr lang="en-GB" sz="1000" dirty="0" smtClean="0"/>
              <a:t>(m)OS	(median) overall </a:t>
            </a:r>
            <a:r>
              <a:rPr lang="en-GB" sz="1000" dirty="0"/>
              <a:t>survival</a:t>
            </a:r>
          </a:p>
          <a:p>
            <a:pPr marL="0" indent="0">
              <a:lnSpc>
                <a:spcPct val="90000"/>
              </a:lnSpc>
              <a:spcAft>
                <a:spcPts val="0"/>
              </a:spcAft>
              <a:buNone/>
              <a:tabLst>
                <a:tab pos="987425" algn="l"/>
              </a:tabLst>
            </a:pPr>
            <a:r>
              <a:rPr lang="en-GB" sz="1000" dirty="0" smtClean="0"/>
              <a:t>PAG	PEGPH20 + nab-paclitaxel/gemcitabine</a:t>
            </a:r>
          </a:p>
          <a:p>
            <a:pPr marL="0" indent="0">
              <a:lnSpc>
                <a:spcPct val="90000"/>
              </a:lnSpc>
              <a:spcAft>
                <a:spcPts val="0"/>
              </a:spcAft>
              <a:buNone/>
              <a:tabLst>
                <a:tab pos="987425" algn="l"/>
              </a:tabLst>
            </a:pPr>
            <a:r>
              <a:rPr lang="en-GB" sz="1000" dirty="0" smtClean="0"/>
              <a:t>PCR	polymerase </a:t>
            </a:r>
            <a:r>
              <a:rPr lang="en-GB" sz="1000" dirty="0"/>
              <a:t>chain reaction</a:t>
            </a:r>
          </a:p>
          <a:p>
            <a:pPr marL="0" indent="0">
              <a:lnSpc>
                <a:spcPct val="90000"/>
              </a:lnSpc>
              <a:spcAft>
                <a:spcPts val="0"/>
              </a:spcAft>
              <a:buNone/>
              <a:tabLst>
                <a:tab pos="987425" algn="l"/>
              </a:tabLst>
            </a:pPr>
            <a:r>
              <a:rPr lang="en-GB" sz="1000" dirty="0" smtClean="0"/>
              <a:t>PCR-NGS	PCR-next </a:t>
            </a:r>
            <a:r>
              <a:rPr lang="en-GB" sz="1000" dirty="0"/>
              <a:t>generation sequencing</a:t>
            </a:r>
          </a:p>
          <a:p>
            <a:pPr marL="0" indent="0">
              <a:lnSpc>
                <a:spcPct val="90000"/>
              </a:lnSpc>
              <a:spcAft>
                <a:spcPts val="0"/>
              </a:spcAft>
              <a:buNone/>
              <a:tabLst>
                <a:tab pos="987425" algn="l"/>
              </a:tabLst>
            </a:pPr>
            <a:r>
              <a:rPr lang="en-GB" sz="1000" dirty="0" smtClean="0"/>
              <a:t>PD	progressive </a:t>
            </a:r>
            <a:r>
              <a:rPr lang="en-GB" sz="1000" dirty="0"/>
              <a:t>disease</a:t>
            </a:r>
          </a:p>
          <a:p>
            <a:pPr marL="0" indent="0">
              <a:lnSpc>
                <a:spcPct val="90000"/>
              </a:lnSpc>
              <a:spcAft>
                <a:spcPts val="0"/>
              </a:spcAft>
              <a:buNone/>
              <a:tabLst>
                <a:tab pos="987425" algn="l"/>
              </a:tabLst>
            </a:pPr>
            <a:r>
              <a:rPr lang="en-GB" sz="1000" dirty="0" smtClean="0"/>
              <a:t>PD-1	programmed death 1</a:t>
            </a:r>
          </a:p>
          <a:p>
            <a:pPr marL="0" indent="0">
              <a:lnSpc>
                <a:spcPct val="90000"/>
              </a:lnSpc>
              <a:spcAft>
                <a:spcPts val="0"/>
              </a:spcAft>
              <a:buNone/>
              <a:tabLst>
                <a:tab pos="987425" algn="l"/>
              </a:tabLst>
            </a:pPr>
            <a:r>
              <a:rPr lang="en-GB" sz="1000" dirty="0" smtClean="0"/>
              <a:t>PD-L1	programmed death-ligand 1</a:t>
            </a:r>
          </a:p>
          <a:p>
            <a:pPr marL="0" indent="0">
              <a:lnSpc>
                <a:spcPct val="90000"/>
              </a:lnSpc>
              <a:spcAft>
                <a:spcPts val="0"/>
              </a:spcAft>
              <a:buNone/>
              <a:tabLst>
                <a:tab pos="987425" algn="l"/>
              </a:tabLst>
            </a:pPr>
            <a:r>
              <a:rPr lang="en-GB" sz="1000" dirty="0" smtClean="0"/>
              <a:t>PDAC	pancreatic ductal adenocarcinoma</a:t>
            </a:r>
          </a:p>
          <a:p>
            <a:pPr marL="0" indent="0">
              <a:lnSpc>
                <a:spcPct val="90000"/>
              </a:lnSpc>
              <a:spcAft>
                <a:spcPts val="0"/>
              </a:spcAft>
              <a:buNone/>
              <a:tabLst>
                <a:tab pos="987425" algn="l"/>
              </a:tabLst>
            </a:pPr>
            <a:r>
              <a:rPr lang="en-GB" sz="1000" dirty="0" smtClean="0"/>
              <a:t>PET	positron emission tomography</a:t>
            </a:r>
          </a:p>
          <a:p>
            <a:pPr marL="0" indent="0">
              <a:lnSpc>
                <a:spcPct val="90000"/>
              </a:lnSpc>
              <a:spcAft>
                <a:spcPts val="0"/>
              </a:spcAft>
              <a:buNone/>
              <a:tabLst>
                <a:tab pos="987425" algn="l"/>
              </a:tabLst>
            </a:pPr>
            <a:r>
              <a:rPr lang="en-GB" sz="1000" dirty="0" smtClean="0"/>
              <a:t>(p)NET	(pancreatic) neuroendocrine tumour</a:t>
            </a:r>
          </a:p>
          <a:p>
            <a:pPr marL="0" indent="0">
              <a:lnSpc>
                <a:spcPct val="90000"/>
              </a:lnSpc>
              <a:spcAft>
                <a:spcPts val="0"/>
              </a:spcAft>
              <a:buNone/>
              <a:tabLst>
                <a:tab pos="987425" algn="l"/>
              </a:tabLst>
            </a:pPr>
            <a:r>
              <a:rPr lang="en-GB" sz="1000" dirty="0" smtClean="0"/>
              <a:t>(m)PFS	(median) progression </a:t>
            </a:r>
            <a:r>
              <a:rPr lang="en-GB" sz="1000" dirty="0"/>
              <a:t>free survival</a:t>
            </a:r>
          </a:p>
          <a:p>
            <a:pPr marL="0" indent="0">
              <a:lnSpc>
                <a:spcPct val="90000"/>
              </a:lnSpc>
              <a:spcAft>
                <a:spcPts val="0"/>
              </a:spcAft>
              <a:buNone/>
              <a:tabLst>
                <a:tab pos="987425" algn="l"/>
              </a:tabLst>
            </a:pPr>
            <a:r>
              <a:rPr lang="en-GB" sz="1000" dirty="0" smtClean="0"/>
              <a:t>PR	partial </a:t>
            </a:r>
            <a:r>
              <a:rPr lang="en-GB" sz="1000" dirty="0"/>
              <a:t>response </a:t>
            </a:r>
          </a:p>
          <a:p>
            <a:pPr marL="0" indent="0">
              <a:lnSpc>
                <a:spcPct val="90000"/>
              </a:lnSpc>
              <a:spcAft>
                <a:spcPts val="0"/>
              </a:spcAft>
              <a:buNone/>
              <a:tabLst>
                <a:tab pos="987425" algn="l"/>
              </a:tabLst>
            </a:pPr>
            <a:r>
              <a:rPr lang="en-GB" sz="1000" dirty="0" smtClean="0"/>
              <a:t>RCT	randomised controlled trial</a:t>
            </a:r>
          </a:p>
          <a:p>
            <a:pPr marL="0" indent="0">
              <a:lnSpc>
                <a:spcPct val="90000"/>
              </a:lnSpc>
              <a:spcAft>
                <a:spcPts val="0"/>
              </a:spcAft>
              <a:buNone/>
              <a:tabLst>
                <a:tab pos="987425" algn="l"/>
              </a:tabLst>
            </a:pPr>
            <a:r>
              <a:rPr lang="en-GB" sz="1000" dirty="0" smtClean="0"/>
              <a:t>RECIST	Response </a:t>
            </a:r>
            <a:r>
              <a:rPr lang="en-GB" sz="1000" dirty="0"/>
              <a:t>Evaluation Criteria In Solid </a:t>
            </a:r>
            <a:r>
              <a:rPr lang="en-GB" sz="1000" dirty="0" err="1"/>
              <a:t>Tumors</a:t>
            </a:r>
            <a:endParaRPr lang="en-GB" sz="1000" dirty="0"/>
          </a:p>
          <a:p>
            <a:pPr marL="0" indent="0">
              <a:lnSpc>
                <a:spcPct val="90000"/>
              </a:lnSpc>
              <a:spcAft>
                <a:spcPts val="0"/>
              </a:spcAft>
              <a:buNone/>
              <a:tabLst>
                <a:tab pos="987425" algn="l"/>
              </a:tabLst>
            </a:pPr>
            <a:r>
              <a:rPr lang="en-GB" sz="1000" dirty="0" smtClean="0"/>
              <a:t>RFS	relapse-free survival</a:t>
            </a:r>
          </a:p>
          <a:p>
            <a:pPr marL="0" indent="0">
              <a:lnSpc>
                <a:spcPct val="90000"/>
              </a:lnSpc>
              <a:spcAft>
                <a:spcPts val="0"/>
              </a:spcAft>
              <a:buNone/>
              <a:tabLst>
                <a:tab pos="987425" algn="l"/>
              </a:tabLst>
            </a:pPr>
            <a:r>
              <a:rPr lang="en-GB" sz="1000" dirty="0" smtClean="0"/>
              <a:t>RR	response rate</a:t>
            </a:r>
          </a:p>
          <a:p>
            <a:pPr marL="0" indent="0">
              <a:lnSpc>
                <a:spcPct val="90000"/>
              </a:lnSpc>
              <a:spcAft>
                <a:spcPts val="0"/>
              </a:spcAft>
              <a:buNone/>
              <a:tabLst>
                <a:tab pos="987425" algn="l"/>
              </a:tabLst>
            </a:pPr>
            <a:r>
              <a:rPr lang="en-GB" sz="1000" dirty="0" smtClean="0"/>
              <a:t>RT	radiotherapy</a:t>
            </a:r>
            <a:endParaRPr lang="en-GB" sz="1000" dirty="0"/>
          </a:p>
          <a:p>
            <a:pPr marL="0" indent="0">
              <a:lnSpc>
                <a:spcPct val="90000"/>
              </a:lnSpc>
              <a:spcAft>
                <a:spcPts val="0"/>
              </a:spcAft>
              <a:buNone/>
              <a:tabLst>
                <a:tab pos="987425" algn="l"/>
              </a:tabLst>
            </a:pPr>
            <a:r>
              <a:rPr lang="en-GB" sz="1000" dirty="0" smtClean="0"/>
              <a:t>SAE	serious adverse event</a:t>
            </a:r>
          </a:p>
          <a:p>
            <a:pPr marL="0" indent="0">
              <a:lnSpc>
                <a:spcPct val="90000"/>
              </a:lnSpc>
              <a:spcAft>
                <a:spcPts val="0"/>
              </a:spcAft>
              <a:buNone/>
              <a:tabLst>
                <a:tab pos="987425" algn="l"/>
              </a:tabLst>
            </a:pPr>
            <a:r>
              <a:rPr lang="en-GB" sz="1000" dirty="0" smtClean="0"/>
              <a:t>SR	subtotal response</a:t>
            </a:r>
          </a:p>
          <a:p>
            <a:pPr marL="0" indent="0">
              <a:lnSpc>
                <a:spcPct val="90000"/>
              </a:lnSpc>
              <a:spcAft>
                <a:spcPts val="0"/>
              </a:spcAft>
              <a:buNone/>
              <a:tabLst>
                <a:tab pos="987425" algn="l"/>
              </a:tabLst>
            </a:pPr>
            <a:r>
              <a:rPr lang="en-GB" sz="1000" dirty="0" smtClean="0"/>
              <a:t>TEAE	treatment </a:t>
            </a:r>
            <a:r>
              <a:rPr lang="en-GB" sz="1000" dirty="0"/>
              <a:t>emergent adverse event</a:t>
            </a:r>
          </a:p>
          <a:p>
            <a:pPr marL="0" indent="0">
              <a:lnSpc>
                <a:spcPct val="90000"/>
              </a:lnSpc>
              <a:spcAft>
                <a:spcPts val="0"/>
              </a:spcAft>
              <a:buNone/>
              <a:tabLst>
                <a:tab pos="987425" algn="l"/>
              </a:tabLst>
            </a:pPr>
            <a:r>
              <a:rPr lang="en-GB" sz="1000" dirty="0" smtClean="0"/>
              <a:t>TKI	tyrosine kinase inhibitor</a:t>
            </a:r>
          </a:p>
          <a:p>
            <a:pPr marL="0" indent="0">
              <a:lnSpc>
                <a:spcPct val="90000"/>
              </a:lnSpc>
              <a:spcAft>
                <a:spcPts val="0"/>
              </a:spcAft>
              <a:buNone/>
              <a:tabLst>
                <a:tab pos="987425" algn="l"/>
              </a:tabLst>
            </a:pPr>
            <a:r>
              <a:rPr lang="en-GB" sz="1000" dirty="0" smtClean="0"/>
              <a:t>TSD	tumour </a:t>
            </a:r>
            <a:r>
              <a:rPr lang="en-GB" sz="1000" dirty="0" err="1" smtClean="0"/>
              <a:t>stroma</a:t>
            </a:r>
            <a:r>
              <a:rPr lang="en-GB" sz="1000" dirty="0" smtClean="0"/>
              <a:t> density</a:t>
            </a:r>
          </a:p>
          <a:p>
            <a:pPr marL="0" indent="0">
              <a:lnSpc>
                <a:spcPct val="90000"/>
              </a:lnSpc>
              <a:spcAft>
                <a:spcPts val="0"/>
              </a:spcAft>
              <a:buNone/>
              <a:tabLst>
                <a:tab pos="987425" algn="l"/>
              </a:tabLst>
            </a:pPr>
            <a:r>
              <a:rPr lang="en-GB" sz="1000" dirty="0" smtClean="0"/>
              <a:t>TTF	time to treatment failure</a:t>
            </a:r>
          </a:p>
          <a:p>
            <a:pPr marL="0" indent="0">
              <a:lnSpc>
                <a:spcPct val="90000"/>
              </a:lnSpc>
              <a:spcAft>
                <a:spcPts val="0"/>
              </a:spcAft>
              <a:buNone/>
              <a:tabLst>
                <a:tab pos="987425" algn="l"/>
              </a:tabLst>
            </a:pPr>
            <a:r>
              <a:rPr lang="en-GB" sz="1000" dirty="0" smtClean="0"/>
              <a:t>TTP	time </a:t>
            </a:r>
            <a:r>
              <a:rPr lang="en-GB" sz="1000" dirty="0"/>
              <a:t>to progression</a:t>
            </a:r>
          </a:p>
          <a:p>
            <a:pPr marL="0" indent="0">
              <a:lnSpc>
                <a:spcPct val="90000"/>
              </a:lnSpc>
              <a:spcAft>
                <a:spcPts val="0"/>
              </a:spcAft>
              <a:buNone/>
              <a:tabLst>
                <a:tab pos="987425" algn="l"/>
              </a:tabLst>
            </a:pPr>
            <a:r>
              <a:rPr lang="en-GB" sz="1000" dirty="0" smtClean="0"/>
              <a:t>ULN	upper </a:t>
            </a:r>
            <a:r>
              <a:rPr lang="en-GB" sz="1000" dirty="0"/>
              <a:t>limit of normal </a:t>
            </a:r>
          </a:p>
          <a:p>
            <a:pPr marL="0" indent="0">
              <a:lnSpc>
                <a:spcPct val="90000"/>
              </a:lnSpc>
              <a:spcAft>
                <a:spcPts val="0"/>
              </a:spcAft>
              <a:buNone/>
              <a:tabLst>
                <a:tab pos="987425" algn="l"/>
              </a:tabLst>
            </a:pPr>
            <a:r>
              <a:rPr lang="en-GB" sz="1000" dirty="0" err="1" smtClean="0"/>
              <a:t>QoL</a:t>
            </a:r>
            <a:r>
              <a:rPr lang="en-GB" sz="1000" dirty="0" smtClean="0"/>
              <a:t>	quality </a:t>
            </a:r>
            <a:r>
              <a:rPr lang="en-GB" sz="1000" dirty="0"/>
              <a:t>of life</a:t>
            </a:r>
          </a:p>
          <a:p>
            <a:pPr marL="0" indent="0">
              <a:lnSpc>
                <a:spcPct val="90000"/>
              </a:lnSpc>
              <a:spcAft>
                <a:spcPts val="0"/>
              </a:spcAft>
              <a:buNone/>
              <a:tabLst>
                <a:tab pos="987425" algn="l"/>
              </a:tabLst>
            </a:pPr>
            <a:r>
              <a:rPr lang="en-GB" sz="1000" dirty="0" smtClean="0"/>
              <a:t>SCC	squamous cell </a:t>
            </a:r>
            <a:r>
              <a:rPr lang="en-GB" sz="1000" dirty="0"/>
              <a:t>carcinoma</a:t>
            </a:r>
          </a:p>
          <a:p>
            <a:pPr marL="0" indent="0">
              <a:lnSpc>
                <a:spcPct val="90000"/>
              </a:lnSpc>
              <a:spcAft>
                <a:spcPts val="0"/>
              </a:spcAft>
              <a:buNone/>
              <a:tabLst>
                <a:tab pos="987425" algn="l"/>
              </a:tabLst>
            </a:pPr>
            <a:r>
              <a:rPr lang="en-GB" sz="1000" dirty="0" smtClean="0"/>
              <a:t>SD	stable disease</a:t>
            </a:r>
          </a:p>
          <a:p>
            <a:pPr marL="0" indent="0">
              <a:lnSpc>
                <a:spcPct val="90000"/>
              </a:lnSpc>
              <a:spcAft>
                <a:spcPts val="0"/>
              </a:spcAft>
              <a:buNone/>
              <a:tabLst>
                <a:tab pos="987425" algn="l"/>
              </a:tabLst>
            </a:pPr>
            <a:r>
              <a:rPr lang="en-GB" sz="1000" dirty="0" smtClean="0"/>
              <a:t>VEGF	</a:t>
            </a:r>
            <a:r>
              <a:rPr lang="en-GB" sz="1000" dirty="0"/>
              <a:t>vascular endothelial growth factor </a:t>
            </a:r>
          </a:p>
        </p:txBody>
      </p:sp>
    </p:spTree>
    <p:custDataLst>
      <p:tags r:id="rId1"/>
    </p:custDataLst>
    <p:extLst>
      <p:ext uri="{BB962C8B-B14F-4D97-AF65-F5344CB8AC3E}">
        <p14:creationId xmlns:p14="http://schemas.microsoft.com/office/powerpoint/2010/main" xmlns="" val="3399085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032147"/>
          </a:xfrm>
          <a:prstGeom prst="rect">
            <a:avLst/>
          </a:prstGeom>
          <a:noFill/>
        </p:spPr>
        <p:txBody>
          <a:bodyPr wrap="square" lIns="0" rtlCol="0">
            <a:spAutoFit/>
          </a:bodyPr>
          <a:lstStyle/>
          <a:p>
            <a:pPr>
              <a:spcAft>
                <a:spcPts val="1200"/>
              </a:spcAft>
              <a:buClr>
                <a:srgbClr val="043882"/>
              </a:buClr>
            </a:pPr>
            <a:r>
              <a:rPr lang="en-GB" sz="1600" b="1" dirty="0" smtClean="0">
                <a:solidFill>
                  <a:srgbClr val="4D4D4D"/>
                </a:solidFill>
              </a:rPr>
              <a:t>Key results</a:t>
            </a:r>
            <a:endParaRPr lang="en-GB" sz="1600" dirty="0">
              <a:solidFill>
                <a:srgbClr val="4D4D4D"/>
              </a:solidFill>
            </a:endParaRPr>
          </a:p>
          <a:p>
            <a:pPr marL="0" lvl="1">
              <a:spcBef>
                <a:spcPts val="600"/>
              </a:spcBef>
              <a:spcAft>
                <a:spcPts val="0"/>
              </a:spcAft>
              <a:buClr>
                <a:srgbClr val="043882"/>
              </a:buClr>
            </a:pPr>
            <a:endParaRPr lang="en-GB" sz="1600" b="1" dirty="0" smtClean="0">
              <a:solidFill>
                <a:srgbClr val="4D4D4D"/>
              </a:solidFill>
            </a:endParaRPr>
          </a:p>
          <a:p>
            <a:pPr marL="0" lvl="1">
              <a:spcBef>
                <a:spcPts val="600"/>
              </a:spcBef>
              <a:spcAft>
                <a:spcPts val="0"/>
              </a:spcAft>
              <a:buClr>
                <a:srgbClr val="043882"/>
              </a:buClr>
            </a:pPr>
            <a:endParaRPr lang="en-GB" sz="1600" b="1" dirty="0">
              <a:solidFill>
                <a:srgbClr val="4D4D4D"/>
              </a:solidFill>
            </a:endParaRPr>
          </a:p>
          <a:p>
            <a:pPr marL="0" lvl="1">
              <a:spcBef>
                <a:spcPts val="600"/>
              </a:spcBef>
              <a:spcAft>
                <a:spcPts val="0"/>
              </a:spcAft>
              <a:buClr>
                <a:srgbClr val="043882"/>
              </a:buClr>
            </a:pPr>
            <a:endParaRPr lang="en-GB" sz="1600" b="1" dirty="0" smtClean="0">
              <a:solidFill>
                <a:srgbClr val="4D4D4D"/>
              </a:solidFill>
            </a:endParaRPr>
          </a:p>
          <a:p>
            <a:pPr marL="0" lvl="1">
              <a:spcBef>
                <a:spcPts val="600"/>
              </a:spcBef>
              <a:spcAft>
                <a:spcPts val="0"/>
              </a:spcAft>
              <a:buClr>
                <a:srgbClr val="043882"/>
              </a:buClr>
            </a:pPr>
            <a:endParaRPr lang="en-GB" sz="1600" b="1" dirty="0">
              <a:solidFill>
                <a:srgbClr val="4D4D4D"/>
              </a:solidFill>
            </a:endParaRPr>
          </a:p>
          <a:p>
            <a:pPr marL="0" lvl="1">
              <a:spcBef>
                <a:spcPts val="600"/>
              </a:spcBef>
              <a:spcAft>
                <a:spcPts val="0"/>
              </a:spcAft>
              <a:buClr>
                <a:srgbClr val="043882"/>
              </a:buClr>
            </a:pPr>
            <a:endParaRPr lang="en-GB" sz="1600" b="1" dirty="0" smtClean="0">
              <a:solidFill>
                <a:srgbClr val="4D4D4D"/>
              </a:solidFill>
            </a:endParaRPr>
          </a:p>
          <a:p>
            <a:pPr marL="0" lvl="1">
              <a:spcBef>
                <a:spcPts val="600"/>
              </a:spcBef>
              <a:spcAft>
                <a:spcPts val="0"/>
              </a:spcAft>
              <a:buClr>
                <a:srgbClr val="043882"/>
              </a:buClr>
            </a:pPr>
            <a:endParaRPr lang="en-GB" sz="1600" b="1" dirty="0">
              <a:solidFill>
                <a:srgbClr val="4D4D4D"/>
              </a:solidFill>
            </a:endParaRPr>
          </a:p>
          <a:p>
            <a:pPr marL="0" lvl="1">
              <a:spcBef>
                <a:spcPts val="600"/>
              </a:spcBef>
              <a:spcAft>
                <a:spcPts val="0"/>
              </a:spcAft>
              <a:buClr>
                <a:srgbClr val="043882"/>
              </a:buClr>
            </a:pPr>
            <a:endParaRPr lang="en-GB" sz="1600" b="1" dirty="0" smtClean="0">
              <a:solidFill>
                <a:srgbClr val="4D4D4D"/>
              </a:solidFill>
            </a:endParaRPr>
          </a:p>
          <a:p>
            <a:pPr marL="285750" lvl="1" indent="-285750">
              <a:spcBef>
                <a:spcPts val="600"/>
              </a:spcBef>
              <a:spcAft>
                <a:spcPts val="0"/>
              </a:spcAft>
              <a:buClr>
                <a:srgbClr val="043882"/>
              </a:buClr>
              <a:buFont typeface="Arial" panose="020B0604020202020204" pitchFamily="34" charset="0"/>
              <a:buChar char="•"/>
            </a:pPr>
            <a:r>
              <a:rPr lang="en-GB" sz="1600" dirty="0" smtClean="0">
                <a:solidFill>
                  <a:srgbClr val="4D4D4D"/>
                </a:solidFill>
              </a:rPr>
              <a:t>ORR by histology: 29.4% for SCC and 40.0% for adenocarcinoma</a:t>
            </a:r>
          </a:p>
          <a:p>
            <a:pPr marL="285750" lvl="1" indent="-285750">
              <a:spcBef>
                <a:spcPts val="600"/>
              </a:spcBef>
              <a:spcAft>
                <a:spcPts val="0"/>
              </a:spcAft>
              <a:buClr>
                <a:srgbClr val="043882"/>
              </a:buClr>
              <a:buFont typeface="Arial" panose="020B0604020202020204" pitchFamily="34" charset="0"/>
              <a:buChar char="•"/>
            </a:pPr>
            <a:r>
              <a:rPr lang="en-GB" sz="1600" dirty="0" smtClean="0">
                <a:solidFill>
                  <a:srgbClr val="4D4D4D"/>
                </a:solidFill>
              </a:rPr>
              <a:t>52.2% patients showed reduced target lesion burden with pembrolizumab</a:t>
            </a:r>
          </a:p>
          <a:p>
            <a:pPr marL="0" lvl="1">
              <a:spcBef>
                <a:spcPts val="1200"/>
              </a:spcBef>
              <a:spcAft>
                <a:spcPts val="0"/>
              </a:spcAft>
              <a:buClr>
                <a:srgbClr val="043882"/>
              </a:buClr>
            </a:pPr>
            <a:r>
              <a:rPr lang="en-GB" sz="1600" b="1" dirty="0" smtClean="0">
                <a:solidFill>
                  <a:srgbClr val="4D4D4D"/>
                </a:solidFill>
              </a:rPr>
              <a:t>Conclusions</a:t>
            </a:r>
          </a:p>
          <a:p>
            <a:pPr marL="285750" lvl="1" indent="-285750">
              <a:spcBef>
                <a:spcPts val="0"/>
              </a:spcBef>
              <a:spcAft>
                <a:spcPts val="0"/>
              </a:spcAft>
              <a:buClr>
                <a:srgbClr val="043882"/>
              </a:buClr>
              <a:buFont typeface="Arial" panose="020B0604020202020204" pitchFamily="34" charset="0"/>
              <a:buChar char="•"/>
            </a:pPr>
            <a:r>
              <a:rPr lang="en-GB" sz="1600" b="1" dirty="0" smtClean="0">
                <a:solidFill>
                  <a:srgbClr val="4D4D4D"/>
                </a:solidFill>
              </a:rPr>
              <a:t>Pembrolizumab provided </a:t>
            </a:r>
            <a:r>
              <a:rPr lang="en-GB" sz="1600" b="1" dirty="0">
                <a:solidFill>
                  <a:srgbClr val="4D4D4D"/>
                </a:solidFill>
              </a:rPr>
              <a:t>promising </a:t>
            </a:r>
            <a:r>
              <a:rPr lang="en-GB" sz="1600" b="1" dirty="0" smtClean="0">
                <a:solidFill>
                  <a:srgbClr val="4D4D4D"/>
                </a:solidFill>
              </a:rPr>
              <a:t>anti-tumour </a:t>
            </a:r>
            <a:r>
              <a:rPr lang="en-GB" sz="1600" b="1" dirty="0">
                <a:solidFill>
                  <a:srgbClr val="4D4D4D"/>
                </a:solidFill>
              </a:rPr>
              <a:t>activity </a:t>
            </a:r>
            <a:r>
              <a:rPr lang="en-GB" sz="1600" b="1" dirty="0" smtClean="0">
                <a:solidFill>
                  <a:srgbClr val="4D4D4D"/>
                </a:solidFill>
              </a:rPr>
              <a:t>and had </a:t>
            </a:r>
            <a:r>
              <a:rPr lang="en-GB" sz="1600" b="1" dirty="0">
                <a:solidFill>
                  <a:srgbClr val="4D4D4D"/>
                </a:solidFill>
              </a:rPr>
              <a:t>a manageable toxicity profile in </a:t>
            </a:r>
            <a:r>
              <a:rPr lang="en-GB" sz="1600" b="1" dirty="0" smtClean="0">
                <a:solidFill>
                  <a:srgbClr val="4D4D4D"/>
                </a:solidFill>
              </a:rPr>
              <a:t>patients </a:t>
            </a:r>
            <a:r>
              <a:rPr lang="en-GB" sz="1600" b="1" dirty="0">
                <a:solidFill>
                  <a:srgbClr val="4D4D4D"/>
                </a:solidFill>
              </a:rPr>
              <a:t>with heavily </a:t>
            </a:r>
            <a:r>
              <a:rPr lang="en-GB" sz="1600" b="1" dirty="0" smtClean="0">
                <a:solidFill>
                  <a:srgbClr val="4D4D4D"/>
                </a:solidFill>
              </a:rPr>
              <a:t>pre-treated</a:t>
            </a:r>
            <a:r>
              <a:rPr lang="en-GB" sz="1600" b="1" dirty="0">
                <a:solidFill>
                  <a:srgbClr val="4D4D4D"/>
                </a:solidFill>
              </a:rPr>
              <a:t>, PD-L1+ </a:t>
            </a:r>
            <a:r>
              <a:rPr lang="en-GB" sz="1600" b="1" dirty="0" smtClean="0">
                <a:solidFill>
                  <a:srgbClr val="4D4D4D"/>
                </a:solidFill>
              </a:rPr>
              <a:t>advanced oesophageal carcinoma</a:t>
            </a:r>
          </a:p>
          <a:p>
            <a:pPr marL="285750" lvl="1" indent="-285750">
              <a:spcBef>
                <a:spcPts val="0"/>
              </a:spcBef>
              <a:spcAft>
                <a:spcPts val="0"/>
              </a:spcAft>
              <a:buClr>
                <a:srgbClr val="043882"/>
              </a:buClr>
              <a:buFont typeface="Arial" panose="020B0604020202020204" pitchFamily="34" charset="0"/>
              <a:buChar char="•"/>
            </a:pPr>
            <a:r>
              <a:rPr lang="en-GB" sz="1600" b="1" dirty="0" smtClean="0">
                <a:solidFill>
                  <a:srgbClr val="4D4D4D"/>
                </a:solidFill>
              </a:rPr>
              <a:t>Further investigation of pembrolizumab treatment in oesophageal carcinoma is warranted</a:t>
            </a:r>
          </a:p>
        </p:txBody>
      </p:sp>
      <p:sp>
        <p:nvSpPr>
          <p:cNvPr id="6" name="Title 5"/>
          <p:cNvSpPr>
            <a:spLocks noGrp="1"/>
          </p:cNvSpPr>
          <p:nvPr>
            <p:ph type="title"/>
          </p:nvPr>
        </p:nvSpPr>
        <p:spPr>
          <a:xfrm>
            <a:off x="365124" y="179614"/>
            <a:ext cx="8321676" cy="807720"/>
          </a:xfrm>
        </p:spPr>
        <p:txBody>
          <a:bodyPr/>
          <a:lstStyle/>
          <a:p>
            <a:r>
              <a:rPr lang="en-GB" sz="1800" dirty="0" smtClean="0"/>
              <a:t>4010</a:t>
            </a:r>
            <a:r>
              <a:rPr lang="en-GB" sz="1800" dirty="0"/>
              <a:t>: </a:t>
            </a:r>
            <a:r>
              <a:rPr lang="en-GB" sz="1800" dirty="0" err="1"/>
              <a:t>Pembrolizumab</a:t>
            </a:r>
            <a:r>
              <a:rPr lang="en-GB" sz="1800" dirty="0"/>
              <a:t> (MK-3475) for patients (</a:t>
            </a:r>
            <a:r>
              <a:rPr lang="en-GB" sz="1800" dirty="0" err="1"/>
              <a:t>pts</a:t>
            </a:r>
            <a:r>
              <a:rPr lang="en-GB" sz="1800" dirty="0"/>
              <a:t>) with advanced </a:t>
            </a:r>
            <a:r>
              <a:rPr lang="en-GB" sz="1800" dirty="0" err="1"/>
              <a:t>esophageal</a:t>
            </a:r>
            <a:r>
              <a:rPr lang="en-GB" sz="1800" dirty="0"/>
              <a:t> carcinoma: Preliminary results from KEYNOTE-028 – </a:t>
            </a:r>
            <a:r>
              <a:rPr lang="en-GB" sz="1800" dirty="0" err="1" smtClean="0"/>
              <a:t>Doi</a:t>
            </a:r>
            <a:r>
              <a:rPr lang="en-GB" sz="1800" dirty="0" smtClean="0"/>
              <a:t> T,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err="1"/>
              <a:t>Doi</a:t>
            </a:r>
            <a:r>
              <a:rPr lang="en-GB" dirty="0"/>
              <a:t> </a:t>
            </a:r>
            <a:r>
              <a:rPr lang="fr-FR" dirty="0"/>
              <a:t>et al. J Clin </a:t>
            </a:r>
            <a:r>
              <a:rPr lang="fr-FR" dirty="0" err="1"/>
              <a:t>Oncol</a:t>
            </a:r>
            <a:r>
              <a:rPr lang="fr-FR" dirty="0"/>
              <a:t> 2015; 33 (</a:t>
            </a:r>
            <a:r>
              <a:rPr lang="fr-FR" dirty="0" err="1"/>
              <a:t>suppl</a:t>
            </a:r>
            <a:r>
              <a:rPr lang="fr-FR" dirty="0"/>
              <a:t>): </a:t>
            </a:r>
            <a:r>
              <a:rPr lang="fr-FR" dirty="0" err="1"/>
              <a:t>abstr</a:t>
            </a:r>
            <a:r>
              <a:rPr lang="fr-FR" dirty="0"/>
              <a:t> 4010</a:t>
            </a:r>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xmlns="" val="3867317118"/>
              </p:ext>
            </p:extLst>
          </p:nvPr>
        </p:nvGraphicFramePr>
        <p:xfrm>
          <a:off x="5741127" y="1676400"/>
          <a:ext cx="3276600" cy="1922880"/>
        </p:xfrm>
        <a:graphic>
          <a:graphicData uri="http://schemas.openxmlformats.org/drawingml/2006/table">
            <a:tbl>
              <a:tblPr firstRow="1" bandRow="1">
                <a:tableStyleId>{69012ECD-51FC-41F1-AA8D-1B2483CD663E}</a:tableStyleId>
              </a:tblPr>
              <a:tblGrid>
                <a:gridCol w="1729317"/>
                <a:gridCol w="1547283"/>
              </a:tblGrid>
              <a:tr h="3352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Grade 3–4 AEs, </a:t>
                      </a:r>
                      <a:br>
                        <a:rPr kumimoji="0" lang="en-US" sz="1400" b="1" i="0" u="none" strike="noStrike" cap="none" normalizeH="0" baseline="0" dirty="0" smtClean="0">
                          <a:ln>
                            <a:noFill/>
                          </a:ln>
                          <a:solidFill>
                            <a:schemeClr val="tx2"/>
                          </a:solidFill>
                          <a:effectLst/>
                          <a:latin typeface="Arial" charset="0"/>
                          <a:cs typeface="Arial" charset="0"/>
                        </a:rPr>
                      </a:br>
                      <a:r>
                        <a:rPr kumimoji="0" lang="en-US" sz="1400" b="1" i="0" u="none" strike="noStrike" cap="none" normalizeH="0" baseline="0" dirty="0" smtClean="0">
                          <a:ln>
                            <a:noFill/>
                          </a:ln>
                          <a:solidFill>
                            <a:schemeClr val="tx2"/>
                          </a:solidFill>
                          <a:effectLst/>
                          <a:latin typeface="Arial" charset="0"/>
                          <a:cs typeface="Arial" charset="0"/>
                        </a:rPr>
                        <a:t>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Pembrolizumab (</a:t>
                      </a:r>
                      <a:r>
                        <a:rPr kumimoji="0" lang="en-GB" sz="1400" u="none" strike="noStrike" cap="none" normalizeH="0" baseline="0" dirty="0" smtClean="0">
                          <a:ln>
                            <a:noFill/>
                          </a:ln>
                          <a:solidFill>
                            <a:schemeClr val="tx2"/>
                          </a:solidFill>
                          <a:effectLst/>
                        </a:rPr>
                        <a:t>n=23)</a:t>
                      </a:r>
                      <a:endParaRPr kumimoji="0" lang="en-GB" sz="1400" b="1" i="0" u="none" strike="noStrike" cap="none" normalizeH="0" baseline="0" dirty="0" smtClean="0">
                        <a:ln>
                          <a:noFill/>
                        </a:ln>
                        <a:solidFill>
                          <a:schemeClr val="tx2"/>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6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Any (all grade 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(17.4)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4981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Lymphocytes decreased</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(8.7)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92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Appetite decreased</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(4.3)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27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Liver disorder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(4.3)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52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Pruritic rash</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(4.3)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xmlns="" val="1868834633"/>
              </p:ext>
            </p:extLst>
          </p:nvPr>
        </p:nvGraphicFramePr>
        <p:xfrm>
          <a:off x="188976" y="1676400"/>
          <a:ext cx="5333999" cy="2208240"/>
        </p:xfrm>
        <a:graphic>
          <a:graphicData uri="http://schemas.openxmlformats.org/drawingml/2006/table">
            <a:tbl>
              <a:tblPr firstRow="1" bandRow="1">
                <a:tableStyleId>{69012ECD-51FC-41F1-AA8D-1B2483CD663E}</a:tableStyleId>
              </a:tblPr>
              <a:tblGrid>
                <a:gridCol w="3614388"/>
                <a:gridCol w="1719611"/>
              </a:tblGrid>
              <a:tr h="25481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Efficacy outcomes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Pembrolizumab (n=23)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effectLst/>
                        </a:rPr>
                        <a:t>ORR, % (95% CI)</a:t>
                      </a:r>
                      <a:endParaRPr kumimoji="0" lang="en-GB" sz="1400" b="0" i="0" u="none" strike="noStrike" cap="none" normalizeH="0" baseline="0" dirty="0" smtClean="0">
                        <a:ln>
                          <a:noFill/>
                        </a:ln>
                        <a:solidFill>
                          <a:schemeClr val="tx1"/>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30.4 (13.2, 52.9)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18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effectLst/>
                        </a:rPr>
                        <a:t>CR</a:t>
                      </a:r>
                      <a:endParaRPr kumimoji="0" lang="en-GB" sz="1400" b="0" i="0" u="none" strike="noStrike" cap="none" normalizeH="0" baseline="0" dirty="0" smtClean="0">
                        <a:ln>
                          <a:noFill/>
                        </a:ln>
                        <a:solidFill>
                          <a:schemeClr val="tx1"/>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 (0.0, 14.8)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18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effectLst/>
                        </a:rPr>
                        <a:t>PR</a:t>
                      </a:r>
                      <a:endParaRPr kumimoji="0" lang="en-GB" sz="1400" b="0" i="0" u="none" strike="noStrike" cap="none" normalizeH="0" baseline="0" dirty="0" smtClean="0">
                        <a:ln>
                          <a:noFill/>
                        </a:ln>
                        <a:solidFill>
                          <a:schemeClr val="tx1"/>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30.4 (13.2, 52.9)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896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effectLst/>
                        </a:rPr>
                        <a:t>SD, % (95% CI)</a:t>
                      </a:r>
                      <a:endParaRPr kumimoji="0" lang="en-GB" sz="1400" b="0" i="0" u="none" strike="noStrike" cap="none" normalizeH="0" baseline="0" dirty="0" smtClean="0">
                        <a:ln>
                          <a:noFill/>
                        </a:ln>
                        <a:solidFill>
                          <a:schemeClr val="tx1"/>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13.0 (2.8, 33.6)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896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effectLst/>
                        </a:rPr>
                        <a:t>PD, % (95% CI)</a:t>
                      </a:r>
                      <a:endParaRPr kumimoji="0" lang="en-GB" sz="1400" b="0" i="0" u="none" strike="noStrike" cap="none" normalizeH="0" baseline="0" dirty="0" smtClean="0">
                        <a:ln>
                          <a:noFill/>
                        </a:ln>
                        <a:solidFill>
                          <a:schemeClr val="tx1"/>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56.5 (34.5, 76.8)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896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Median time to response, weeks (range)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16.0 (7.9, 36.0)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r h="21896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spc="-10" normalizeH="0" baseline="0" dirty="0" smtClean="0">
                          <a:ln>
                            <a:noFill/>
                          </a:ln>
                          <a:solidFill>
                            <a:schemeClr val="tx1"/>
                          </a:solidFill>
                          <a:effectLst/>
                          <a:latin typeface="Arial" charset="0"/>
                          <a:cs typeface="Arial" charset="0"/>
                        </a:rPr>
                        <a:t>Median duration of response, weeks (range)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40.0 (0.1, 40.0)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3794057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a:t>Potential </a:t>
            </a:r>
            <a:r>
              <a:rPr lang="en-GB" sz="1800" dirty="0" smtClean="0"/>
              <a:t>practice effects </a:t>
            </a:r>
            <a:r>
              <a:rPr lang="en-GB" sz="1800" dirty="0"/>
              <a:t>of </a:t>
            </a:r>
            <a:r>
              <a:rPr lang="en-GB" sz="1800" dirty="0" smtClean="0"/>
              <a:t>gastric </a:t>
            </a:r>
            <a:r>
              <a:rPr lang="en-GB" sz="1800" dirty="0"/>
              <a:t>and </a:t>
            </a:r>
            <a:r>
              <a:rPr lang="en-GB" sz="1800" dirty="0" err="1" smtClean="0"/>
              <a:t>esophageal</a:t>
            </a:r>
            <a:r>
              <a:rPr lang="en-GB" sz="1800" dirty="0" smtClean="0"/>
              <a:t> cancer subtyping </a:t>
            </a:r>
            <a:br>
              <a:rPr lang="en-GB" sz="1800" dirty="0" smtClean="0"/>
            </a:br>
            <a:r>
              <a:rPr lang="en-GB" sz="1800" dirty="0" smtClean="0"/>
              <a:t>– Fuchs CS</a:t>
            </a:r>
            <a:endParaRPr lang="en-GB" sz="1800" dirty="0"/>
          </a:p>
        </p:txBody>
      </p:sp>
      <p:sp>
        <p:nvSpPr>
          <p:cNvPr id="2" name="Content Placeholder 1"/>
          <p:cNvSpPr>
            <a:spLocks noGrp="1"/>
          </p:cNvSpPr>
          <p:nvPr>
            <p:ph idx="1"/>
          </p:nvPr>
        </p:nvSpPr>
        <p:spPr/>
        <p:txBody>
          <a:bodyPr/>
          <a:lstStyle/>
          <a:p>
            <a:pPr marL="0" indent="0">
              <a:spcAft>
                <a:spcPts val="300"/>
              </a:spcAft>
              <a:buNone/>
            </a:pPr>
            <a:r>
              <a:rPr lang="en-GB" b="1" dirty="0" smtClean="0"/>
              <a:t>Discussion of abstract 4010</a:t>
            </a:r>
          </a:p>
          <a:p>
            <a:pPr>
              <a:spcAft>
                <a:spcPts val="300"/>
              </a:spcAft>
            </a:pPr>
            <a:r>
              <a:rPr lang="en-GB" dirty="0" smtClean="0"/>
              <a:t>The incidence of OC is increasing</a:t>
            </a:r>
            <a:r>
              <a:rPr lang="en-GB" dirty="0"/>
              <a:t> in the US</a:t>
            </a:r>
            <a:r>
              <a:rPr lang="en-GB" dirty="0" smtClean="0"/>
              <a:t> whereas oesophageal SCC is declining</a:t>
            </a:r>
          </a:p>
          <a:p>
            <a:pPr>
              <a:spcAft>
                <a:spcPts val="300"/>
              </a:spcAft>
            </a:pPr>
            <a:r>
              <a:rPr lang="en-GB" dirty="0" smtClean="0"/>
              <a:t>A high rate of focal amplifications exist in upper vs. lower GI cancers </a:t>
            </a:r>
          </a:p>
          <a:p>
            <a:pPr marL="531813" lvl="1" indent="-279400">
              <a:spcAft>
                <a:spcPts val="300"/>
              </a:spcAft>
            </a:pPr>
            <a:r>
              <a:rPr lang="en-GB" dirty="0"/>
              <a:t>O</a:t>
            </a:r>
            <a:r>
              <a:rPr lang="en-GB" dirty="0" smtClean="0"/>
              <a:t>C has a distinct pattern of amplifications vs. </a:t>
            </a:r>
            <a:r>
              <a:rPr lang="en-GB" dirty="0"/>
              <a:t>oesophageal </a:t>
            </a:r>
            <a:r>
              <a:rPr lang="en-GB" dirty="0" smtClean="0"/>
              <a:t>SCC</a:t>
            </a:r>
          </a:p>
          <a:p>
            <a:pPr>
              <a:spcAft>
                <a:spcPts val="300"/>
              </a:spcAft>
            </a:pPr>
            <a:r>
              <a:rPr lang="en-GB" dirty="0" smtClean="0"/>
              <a:t>Elevated PD-L1 and PD-L2 expression is observed in EBV</a:t>
            </a:r>
            <a:r>
              <a:rPr lang="en-GB" baseline="30000" dirty="0" smtClean="0"/>
              <a:t>+</a:t>
            </a:r>
            <a:r>
              <a:rPr lang="en-GB" dirty="0" smtClean="0"/>
              <a:t> MSI-high gastric cancer</a:t>
            </a:r>
          </a:p>
          <a:p>
            <a:pPr marL="531813" lvl="1" indent="-279400">
              <a:spcAft>
                <a:spcPts val="300"/>
              </a:spcAft>
            </a:pPr>
            <a:r>
              <a:rPr lang="en-GB" dirty="0" smtClean="0"/>
              <a:t>A number of agents targeting PD-1 and PD-L1 are currently in development</a:t>
            </a:r>
          </a:p>
          <a:p>
            <a:pPr>
              <a:spcAft>
                <a:spcPts val="300"/>
              </a:spcAft>
            </a:pPr>
            <a:r>
              <a:rPr lang="en-GB" dirty="0" smtClean="0"/>
              <a:t>In the current study, pembrolizumab appeared to be efficacious and well tolerated</a:t>
            </a:r>
          </a:p>
          <a:p>
            <a:pPr marL="531813" lvl="1" indent="-279400">
              <a:spcAft>
                <a:spcPts val="300"/>
              </a:spcAft>
            </a:pPr>
            <a:r>
              <a:rPr lang="en-GB" dirty="0" smtClean="0"/>
              <a:t>These data are encouraging and appear to be </a:t>
            </a:r>
            <a:r>
              <a:rPr lang="en-GB" dirty="0"/>
              <a:t>similar to data in gastric cancer</a:t>
            </a:r>
          </a:p>
          <a:p>
            <a:pPr marL="531813" lvl="1" indent="-279400">
              <a:spcAft>
                <a:spcPts val="300"/>
              </a:spcAft>
            </a:pPr>
            <a:r>
              <a:rPr lang="en-GB" dirty="0" smtClean="0"/>
              <a:t>Larger studies are now needed with adequate power to examine both SCC and ADC</a:t>
            </a:r>
          </a:p>
          <a:p>
            <a:pPr>
              <a:spcAft>
                <a:spcPts val="300"/>
              </a:spcAft>
            </a:pPr>
            <a:r>
              <a:rPr lang="en-GB" dirty="0" smtClean="0"/>
              <a:t>Comprehensive evaluation of predictive biomarkers of PD-1 efficacy in OC is critical</a:t>
            </a:r>
          </a:p>
          <a:p>
            <a:pPr marL="531813" lvl="1" indent="-279400">
              <a:spcAft>
                <a:spcPts val="300"/>
              </a:spcAft>
            </a:pPr>
            <a:r>
              <a:rPr lang="en-GB" dirty="0" smtClean="0"/>
              <a:t>PD-L1 expression is a predictive biomarker, but responses have been observed in </a:t>
            </a:r>
            <a:br>
              <a:rPr lang="en-GB" dirty="0" smtClean="0"/>
            </a:br>
            <a:r>
              <a:rPr lang="en-GB" dirty="0" smtClean="0"/>
              <a:t>PD-L1-negative patients</a:t>
            </a:r>
          </a:p>
          <a:p>
            <a:pPr marL="531813" lvl="1" indent="-279400">
              <a:spcAft>
                <a:spcPts val="300"/>
              </a:spcAft>
            </a:pPr>
            <a:r>
              <a:rPr lang="en-GB" dirty="0" smtClean="0"/>
              <a:t>Other predictive biomarkers should also be examined in OC</a:t>
            </a:r>
          </a:p>
          <a:p>
            <a:pPr>
              <a:spcAft>
                <a:spcPts val="300"/>
              </a:spcAft>
            </a:pPr>
            <a:r>
              <a:rPr lang="en-GB" dirty="0" smtClean="0"/>
              <a:t>Future approaches in anti-PD-1/PD-L1 treatment in upper GI cancers include:</a:t>
            </a:r>
          </a:p>
          <a:p>
            <a:pPr marL="538163" lvl="1" indent="-285750">
              <a:spcAft>
                <a:spcPts val="300"/>
              </a:spcAft>
              <a:buFont typeface="Arial" panose="020B0604020202020204" pitchFamily="34" charset="0"/>
              <a:buChar char="–"/>
            </a:pPr>
            <a:r>
              <a:rPr lang="en-GB" dirty="0" smtClean="0"/>
              <a:t>Combination with VEGF pathway inhibitors; HER-2 directed therapy; CT ± RT</a:t>
            </a:r>
          </a:p>
          <a:p>
            <a:pPr marL="538163" lvl="1" indent="-285750">
              <a:spcAft>
                <a:spcPts val="300"/>
              </a:spcAft>
              <a:buFont typeface="Arial" panose="020B0604020202020204" pitchFamily="34" charset="0"/>
              <a:buChar char="–"/>
            </a:pPr>
            <a:r>
              <a:rPr lang="en-GB" dirty="0" smtClean="0"/>
              <a:t>Combination with other immunotherapies that may overcome primary or acquired resistance to PD-1-directed therapy</a:t>
            </a:r>
          </a:p>
        </p:txBody>
      </p:sp>
    </p:spTree>
    <p:extLst>
      <p:ext uri="{BB962C8B-B14F-4D97-AF65-F5344CB8AC3E}">
        <p14:creationId xmlns:p14="http://schemas.microsoft.com/office/powerpoint/2010/main" xmlns="" val="3675926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800" dirty="0" smtClean="0"/>
              <a:t>4012: </a:t>
            </a:r>
            <a:r>
              <a:rPr lang="en-GB" sz="1800" dirty="0" err="1" smtClean="0"/>
              <a:t>METGastric</a:t>
            </a:r>
            <a:r>
              <a:rPr lang="en-GB" sz="1800" dirty="0"/>
              <a:t>: A phase III study of onartuzumab plus mFOLFOX6 in patients with metastatic HER2-negative (HER2-) and MET-positive (MET+) adenocarcinoma of the stomach or </a:t>
            </a:r>
            <a:r>
              <a:rPr lang="en-GB" sz="1800" dirty="0" err="1"/>
              <a:t>gastroesophageal</a:t>
            </a:r>
            <a:r>
              <a:rPr lang="en-GB" sz="1800" dirty="0"/>
              <a:t> junction (GEC</a:t>
            </a:r>
            <a:r>
              <a:rPr lang="en-GB" sz="1800" dirty="0" smtClean="0"/>
              <a:t>)</a:t>
            </a:r>
            <a:r>
              <a:rPr lang="en-GB" sz="1800" dirty="0"/>
              <a:t> </a:t>
            </a:r>
            <a:r>
              <a:rPr lang="en-GB" sz="1800" dirty="0" smtClean="0"/>
              <a:t/>
            </a:r>
            <a:br>
              <a:rPr lang="en-GB" sz="1800" dirty="0" smtClean="0"/>
            </a:br>
            <a:r>
              <a:rPr lang="en-GB" sz="1800" dirty="0" smtClean="0"/>
              <a:t>– Shah MA, et al</a:t>
            </a:r>
            <a:endParaRPr lang="en-GB" sz="1800" dirty="0"/>
          </a:p>
        </p:txBody>
      </p:sp>
      <p:sp>
        <p:nvSpPr>
          <p:cNvPr id="5" name="Content Placeholder 4"/>
          <p:cNvSpPr>
            <a:spLocks noGrp="1"/>
          </p:cNvSpPr>
          <p:nvPr>
            <p:ph idx="1"/>
          </p:nvPr>
        </p:nvSpPr>
        <p:spPr/>
        <p:txBody>
          <a:bodyPr/>
          <a:lstStyle/>
          <a:p>
            <a:pPr marL="0" lvl="0" indent="0">
              <a:spcBef>
                <a:spcPct val="0"/>
              </a:spcBef>
              <a:spcAft>
                <a:spcPct val="0"/>
              </a:spcAft>
              <a:buClr>
                <a:srgbClr val="043882"/>
              </a:buClr>
              <a:buSzTx/>
              <a:buNone/>
            </a:pPr>
            <a:r>
              <a:rPr lang="en-GB" b="1" kern="1200" dirty="0">
                <a:latin typeface="Arial" charset="0"/>
                <a:cs typeface="Arial" charset="0"/>
              </a:rPr>
              <a:t>Study objective</a:t>
            </a:r>
            <a:r>
              <a:rPr lang="en-GB" kern="1200" dirty="0">
                <a:latin typeface="Arial" charset="0"/>
                <a:cs typeface="Arial" charset="0"/>
              </a:rPr>
              <a:t> </a:t>
            </a:r>
            <a:endParaRPr lang="en-GB" dirty="0" smtClean="0"/>
          </a:p>
          <a:p>
            <a:r>
              <a:rPr lang="en-GB" dirty="0" smtClean="0"/>
              <a:t>To examine the efficacy and safety of onartuzumab + mFOLFOX6 compared with placebo + mFOLFOX6 in patients with HER2</a:t>
            </a:r>
            <a:r>
              <a:rPr lang="en-GB" baseline="30000" dirty="0" smtClean="0"/>
              <a:t>–</a:t>
            </a:r>
            <a:r>
              <a:rPr lang="en-GB" dirty="0" smtClean="0"/>
              <a:t> MET</a:t>
            </a:r>
            <a:r>
              <a:rPr lang="en-GB" baseline="30000" dirty="0" smtClean="0"/>
              <a:t>+</a:t>
            </a:r>
            <a:r>
              <a:rPr lang="en-GB" dirty="0" smtClean="0"/>
              <a:t> GEC </a:t>
            </a:r>
            <a:endParaRPr lang="en-GB" dirty="0"/>
          </a:p>
        </p:txBody>
      </p:sp>
      <p:sp>
        <p:nvSpPr>
          <p:cNvPr id="6" name="Text Placeholder 5"/>
          <p:cNvSpPr>
            <a:spLocks noGrp="1"/>
          </p:cNvSpPr>
          <p:nvPr>
            <p:ph type="body" sz="quarter" idx="10"/>
          </p:nvPr>
        </p:nvSpPr>
        <p:spPr/>
        <p:txBody>
          <a:bodyPr/>
          <a:lstStyle/>
          <a:p>
            <a:r>
              <a:rPr lang="en-GB" dirty="0" smtClean="0"/>
              <a:t>*MET </a:t>
            </a:r>
            <a:r>
              <a:rPr lang="en-GB" altLang="zh-CN" dirty="0" smtClean="0">
                <a:ea typeface="SimSun" pitchFamily="2" charset="-122"/>
              </a:rPr>
              <a:t>1</a:t>
            </a:r>
            <a:r>
              <a:rPr lang="en-GB" altLang="zh-CN" baseline="30000" dirty="0">
                <a:ea typeface="SimSun" pitchFamily="2" charset="-122"/>
              </a:rPr>
              <a:t>+</a:t>
            </a:r>
            <a:r>
              <a:rPr lang="en-GB" altLang="zh-CN" dirty="0">
                <a:ea typeface="SimSun" pitchFamily="2" charset="-122"/>
              </a:rPr>
              <a:t>, 2</a:t>
            </a:r>
            <a:r>
              <a:rPr lang="en-GB" altLang="zh-CN" baseline="30000" dirty="0">
                <a:ea typeface="SimSun" pitchFamily="2" charset="-122"/>
              </a:rPr>
              <a:t>+</a:t>
            </a:r>
            <a:r>
              <a:rPr lang="en-GB" altLang="zh-CN" dirty="0">
                <a:ea typeface="SimSun" pitchFamily="2" charset="-122"/>
              </a:rPr>
              <a:t> or 3</a:t>
            </a:r>
            <a:r>
              <a:rPr lang="en-GB" altLang="zh-CN" baseline="30000" dirty="0">
                <a:ea typeface="SimSun" pitchFamily="2" charset="-122"/>
              </a:rPr>
              <a:t>+</a:t>
            </a:r>
            <a:r>
              <a:rPr lang="en-GB" dirty="0" smtClean="0"/>
              <a:t> </a:t>
            </a:r>
            <a:r>
              <a:rPr lang="en-GB" dirty="0"/>
              <a:t>c</a:t>
            </a:r>
            <a:r>
              <a:rPr lang="en-GB" dirty="0" smtClean="0"/>
              <a:t>orrelates with weak, moderate or strong staining, respectively </a:t>
            </a:r>
            <a:endParaRPr lang="en-GB" dirty="0"/>
          </a:p>
        </p:txBody>
      </p:sp>
      <p:sp>
        <p:nvSpPr>
          <p:cNvPr id="7" name="Text Placeholder 6"/>
          <p:cNvSpPr>
            <a:spLocks noGrp="1"/>
          </p:cNvSpPr>
          <p:nvPr>
            <p:ph type="body" sz="quarter" idx="11"/>
          </p:nvPr>
        </p:nvSpPr>
        <p:spPr>
          <a:xfrm>
            <a:off x="4860925" y="6096000"/>
            <a:ext cx="4130675" cy="487363"/>
          </a:xfrm>
        </p:spPr>
        <p:txBody>
          <a:bodyPr/>
          <a:lstStyle/>
          <a:p>
            <a:r>
              <a:rPr lang="en-GB" dirty="0" smtClean="0"/>
              <a:t>Shah et </a:t>
            </a:r>
            <a:r>
              <a:rPr lang="en-GB" dirty="0"/>
              <a:t>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a:t>abstr</a:t>
            </a:r>
            <a:r>
              <a:rPr lang="en-GB" dirty="0"/>
              <a:t> </a:t>
            </a:r>
            <a:r>
              <a:rPr lang="en-GB" dirty="0" smtClean="0"/>
              <a:t>4012</a:t>
            </a:r>
            <a:endParaRPr lang="en-GB" dirty="0"/>
          </a:p>
        </p:txBody>
      </p:sp>
      <p:sp>
        <p:nvSpPr>
          <p:cNvPr id="8" name="Oval 14"/>
          <p:cNvSpPr>
            <a:spLocks noChangeArrowheads="1"/>
          </p:cNvSpPr>
          <p:nvPr/>
        </p:nvSpPr>
        <p:spPr bwMode="auto">
          <a:xfrm>
            <a:off x="3941537" y="328817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latin typeface="Arial"/>
                <a:ea typeface="SimSun" pitchFamily="2" charset="-122"/>
                <a:cs typeface="Arial"/>
              </a:rPr>
              <a:t>R</a:t>
            </a:r>
          </a:p>
          <a:p>
            <a:pPr algn="ctr"/>
            <a:r>
              <a:rPr lang="en-GB" altLang="zh-CN" b="1" dirty="0" smtClean="0">
                <a:solidFill>
                  <a:srgbClr val="043882"/>
                </a:solidFill>
                <a:latin typeface="Arial"/>
                <a:ea typeface="SimSun" pitchFamily="2" charset="-122"/>
                <a:cs typeface="Arial"/>
              </a:rPr>
              <a:t>1:1</a:t>
            </a:r>
            <a:endParaRPr lang="en-GB" altLang="zh-CN" b="1" dirty="0">
              <a:solidFill>
                <a:srgbClr val="043882"/>
              </a:solidFill>
              <a:latin typeface="Arial"/>
              <a:ea typeface="SimSun" pitchFamily="2" charset="-122"/>
              <a:cs typeface="Arial"/>
            </a:endParaRPr>
          </a:p>
        </p:txBody>
      </p:sp>
      <p:cxnSp>
        <p:nvCxnSpPr>
          <p:cNvPr id="9" name="AutoShape 15"/>
          <p:cNvCxnSpPr>
            <a:cxnSpLocks noChangeShapeType="1"/>
            <a:stCxn id="8" idx="0"/>
            <a:endCxn id="14" idx="1"/>
          </p:cNvCxnSpPr>
          <p:nvPr/>
        </p:nvCxnSpPr>
        <p:spPr bwMode="auto">
          <a:xfrm rot="5400000" flipH="1" flipV="1">
            <a:off x="4148388" y="2709218"/>
            <a:ext cx="663905" cy="494010"/>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347962" y="2359951"/>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sp>
        <p:nvSpPr>
          <p:cNvPr id="11" name="Content Placeholder 26"/>
          <p:cNvSpPr txBox="1">
            <a:spLocks/>
          </p:cNvSpPr>
          <p:nvPr/>
        </p:nvSpPr>
        <p:spPr bwMode="auto">
          <a:xfrm>
            <a:off x="4855936" y="3069913"/>
            <a:ext cx="2819703" cy="892175"/>
          </a:xfrm>
          <a:prstGeom prst="rect">
            <a:avLst/>
          </a:prstGeom>
          <a:noFill/>
          <a:ln w="9525">
            <a:noFill/>
            <a:miter lim="800000"/>
            <a:headEnd/>
            <a:tailEnd/>
          </a:ln>
        </p:spPr>
        <p:txBody>
          <a:bodyPr/>
          <a:lstStyle/>
          <a:p>
            <a:pPr marL="190500" indent="-190500">
              <a:spcBef>
                <a:spcPts val="0"/>
              </a:spcBef>
              <a:spcAft>
                <a:spcPts val="0"/>
              </a:spcAft>
              <a:defRPr/>
            </a:pPr>
            <a:r>
              <a:rPr lang="en-GB" sz="1400" b="1" dirty="0">
                <a:solidFill>
                  <a:srgbClr val="043882"/>
                </a:solidFill>
                <a:latin typeface="Arial"/>
                <a:cs typeface="Arial"/>
              </a:rPr>
              <a:t>Stratification</a:t>
            </a:r>
          </a:p>
          <a:p>
            <a:pPr marL="203200" indent="-203200">
              <a:spcBef>
                <a:spcPts val="0"/>
              </a:spcBef>
              <a:spcAft>
                <a:spcPts val="0"/>
              </a:spcAft>
              <a:buFont typeface="Arial" pitchFamily="34" charset="0"/>
              <a:buChar char="•"/>
              <a:defRPr/>
            </a:pPr>
            <a:r>
              <a:rPr lang="en-GB" sz="1400" dirty="0" smtClean="0">
                <a:solidFill>
                  <a:srgbClr val="4D4D4D"/>
                </a:solidFill>
                <a:latin typeface="Arial"/>
                <a:cs typeface="Arial"/>
              </a:rPr>
              <a:t>MET IHC status</a:t>
            </a:r>
            <a:endParaRPr lang="en-GB" sz="1400" dirty="0">
              <a:solidFill>
                <a:srgbClr val="4D4D4D"/>
              </a:solidFill>
              <a:latin typeface="Arial"/>
              <a:cs typeface="Arial"/>
            </a:endParaRPr>
          </a:p>
          <a:p>
            <a:pPr marL="203200" indent="-203200">
              <a:spcBef>
                <a:spcPts val="0"/>
              </a:spcBef>
              <a:spcAft>
                <a:spcPts val="0"/>
              </a:spcAft>
              <a:buFont typeface="Arial" pitchFamily="34" charset="0"/>
              <a:buChar char="•"/>
              <a:defRPr/>
            </a:pPr>
            <a:r>
              <a:rPr lang="en-GB" sz="1400" dirty="0" smtClean="0">
                <a:solidFill>
                  <a:srgbClr val="4D4D4D"/>
                </a:solidFill>
                <a:latin typeface="Arial"/>
                <a:cs typeface="Arial"/>
              </a:rPr>
              <a:t>Geography</a:t>
            </a:r>
          </a:p>
          <a:p>
            <a:pPr marL="203200" indent="-203200">
              <a:spcBef>
                <a:spcPts val="0"/>
              </a:spcBef>
              <a:spcAft>
                <a:spcPts val="0"/>
              </a:spcAft>
              <a:buFont typeface="Arial" pitchFamily="34" charset="0"/>
              <a:buChar char="•"/>
              <a:defRPr/>
            </a:pPr>
            <a:r>
              <a:rPr lang="en-GB" sz="1400" dirty="0" smtClean="0">
                <a:solidFill>
                  <a:srgbClr val="4D4D4D"/>
                </a:solidFill>
                <a:latin typeface="Arial"/>
                <a:cs typeface="Arial"/>
              </a:rPr>
              <a:t>Prior gastrectomy</a:t>
            </a:r>
            <a:endParaRPr lang="en-GB" sz="1400" dirty="0">
              <a:solidFill>
                <a:srgbClr val="4D4D4D"/>
              </a:solidFill>
              <a:latin typeface="Arial"/>
              <a:cs typeface="Arial"/>
            </a:endParaRPr>
          </a:p>
        </p:txBody>
      </p:sp>
      <p:cxnSp>
        <p:nvCxnSpPr>
          <p:cNvPr id="12" name="AutoShape 19"/>
          <p:cNvCxnSpPr>
            <a:cxnSpLocks noChangeShapeType="1"/>
          </p:cNvCxnSpPr>
          <p:nvPr/>
        </p:nvCxnSpPr>
        <p:spPr bwMode="auto">
          <a:xfrm>
            <a:off x="3684814" y="3580275"/>
            <a:ext cx="256723" cy="0"/>
          </a:xfrm>
          <a:prstGeom prst="straightConnector1">
            <a:avLst/>
          </a:prstGeom>
          <a:noFill/>
          <a:ln w="57150">
            <a:solidFill>
              <a:schemeClr val="bg2">
                <a:lumMod val="60000"/>
                <a:lumOff val="40000"/>
              </a:schemeClr>
            </a:solidFill>
            <a:round/>
            <a:headEnd/>
            <a:tailEnd type="triangle" w="med" len="med"/>
          </a:ln>
        </p:spPr>
      </p:cxnSp>
      <p:cxnSp>
        <p:nvCxnSpPr>
          <p:cNvPr id="13" name="AutoShape 21"/>
          <p:cNvCxnSpPr>
            <a:cxnSpLocks noChangeShapeType="1"/>
          </p:cNvCxnSpPr>
          <p:nvPr/>
        </p:nvCxnSpPr>
        <p:spPr bwMode="auto">
          <a:xfrm>
            <a:off x="7775327" y="2624270"/>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727345" y="2213901"/>
            <a:ext cx="320422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err="1" smtClean="0">
                <a:solidFill>
                  <a:srgbClr val="FFFFFF"/>
                </a:solidFill>
                <a:latin typeface="Arial"/>
                <a:ea typeface="SimSun" pitchFamily="2" charset="-122"/>
                <a:cs typeface="Arial"/>
              </a:rPr>
              <a:t>Onartuzumab</a:t>
            </a:r>
            <a:r>
              <a:rPr lang="en-GB" altLang="zh-CN" dirty="0" smtClean="0">
                <a:solidFill>
                  <a:srgbClr val="FFFFFF"/>
                </a:solidFill>
                <a:latin typeface="Arial"/>
                <a:ea typeface="SimSun" pitchFamily="2" charset="-122"/>
                <a:cs typeface="Arial"/>
              </a:rPr>
              <a:t> (10 mg/kg</a:t>
            </a:r>
            <a:r>
              <a:rPr lang="en-GB" altLang="zh-CN" dirty="0">
                <a:solidFill>
                  <a:srgbClr val="FFFFFF"/>
                </a:solidFill>
                <a:latin typeface="Arial"/>
                <a:ea typeface="SimSun" pitchFamily="2" charset="-122"/>
                <a:cs typeface="Arial"/>
              </a:rPr>
              <a:t>) q2w</a:t>
            </a:r>
            <a:endParaRPr lang="en-GB" altLang="zh-CN" dirty="0" smtClean="0">
              <a:solidFill>
                <a:srgbClr val="FFFFFF"/>
              </a:solidFill>
              <a:latin typeface="Arial"/>
              <a:ea typeface="SimSun" pitchFamily="2" charset="-122"/>
              <a:cs typeface="Arial"/>
            </a:endParaRPr>
          </a:p>
          <a:p>
            <a:pPr algn="ctr" defTabSz="892175" eaLnBrk="0" hangingPunct="0"/>
            <a:r>
              <a:rPr lang="en-GB" altLang="zh-CN" dirty="0" smtClean="0">
                <a:solidFill>
                  <a:srgbClr val="FFFFFF"/>
                </a:solidFill>
                <a:latin typeface="Arial"/>
                <a:ea typeface="SimSun" pitchFamily="2" charset="-122"/>
                <a:cs typeface="Arial"/>
              </a:rPr>
              <a:t>+ mFOLFOX6</a:t>
            </a:r>
            <a:br>
              <a:rPr lang="en-GB" altLang="zh-CN" dirty="0" smtClean="0">
                <a:solidFill>
                  <a:srgbClr val="FFFFFF"/>
                </a:solidFill>
                <a:latin typeface="Arial"/>
                <a:ea typeface="SimSun" pitchFamily="2" charset="-122"/>
                <a:cs typeface="Arial"/>
              </a:rPr>
            </a:br>
            <a:r>
              <a:rPr lang="en-GB" altLang="zh-CN" dirty="0" smtClean="0">
                <a:solidFill>
                  <a:srgbClr val="FFFFFF"/>
                </a:solidFill>
                <a:latin typeface="Arial"/>
                <a:ea typeface="SimSun" pitchFamily="2" charset="-122"/>
                <a:cs typeface="Arial"/>
              </a:rPr>
              <a:t>(n=279) </a:t>
            </a:r>
          </a:p>
        </p:txBody>
      </p:sp>
      <p:sp>
        <p:nvSpPr>
          <p:cNvPr id="15" name="AutoShape 9"/>
          <p:cNvSpPr>
            <a:spLocks noChangeArrowheads="1"/>
          </p:cNvSpPr>
          <p:nvPr/>
        </p:nvSpPr>
        <p:spPr bwMode="auto">
          <a:xfrm>
            <a:off x="365124" y="2217056"/>
            <a:ext cx="3319690" cy="2721258"/>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043882"/>
                </a:solidFill>
                <a:latin typeface="Arial"/>
                <a:ea typeface="SimSun" pitchFamily="2" charset="-122"/>
                <a:cs typeface="Arial"/>
              </a:rPr>
              <a:t>Key patient inclusion criteria</a:t>
            </a:r>
            <a:endParaRPr lang="en-GB" altLang="zh-CN" dirty="0">
              <a:solidFill>
                <a:srgbClr val="043882"/>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dirty="0" smtClean="0">
                <a:solidFill>
                  <a:srgbClr val="043882"/>
                </a:solidFill>
                <a:latin typeface="Arial"/>
                <a:cs typeface="Arial"/>
              </a:rPr>
              <a:t>HER2</a:t>
            </a:r>
            <a:r>
              <a:rPr lang="en-GB" baseline="30000" dirty="0" smtClean="0">
                <a:solidFill>
                  <a:srgbClr val="043882"/>
                </a:solidFill>
                <a:latin typeface="Arial"/>
                <a:cs typeface="Arial"/>
              </a:rPr>
              <a:t>–</a:t>
            </a:r>
            <a:r>
              <a:rPr lang="en-GB" dirty="0" smtClean="0">
                <a:solidFill>
                  <a:srgbClr val="043882"/>
                </a:solidFill>
                <a:latin typeface="Arial"/>
                <a:cs typeface="Arial"/>
              </a:rPr>
              <a:t>, MET</a:t>
            </a:r>
            <a:r>
              <a:rPr lang="en-GB" baseline="30000" dirty="0" smtClean="0">
                <a:solidFill>
                  <a:srgbClr val="043882"/>
                </a:solidFill>
                <a:latin typeface="Arial"/>
                <a:cs typeface="Arial"/>
              </a:rPr>
              <a:t>+</a:t>
            </a:r>
            <a:r>
              <a:rPr lang="en-GB" altLang="zh-CN" dirty="0" smtClean="0">
                <a:solidFill>
                  <a:srgbClr val="043882"/>
                </a:solidFill>
                <a:latin typeface="Arial"/>
                <a:ea typeface="SimSun" pitchFamily="2" charset="-122"/>
                <a:cs typeface="Arial"/>
              </a:rPr>
              <a:t> (IHC* 1</a:t>
            </a:r>
            <a:r>
              <a:rPr lang="en-GB" altLang="zh-CN" baseline="30000" dirty="0" smtClean="0">
                <a:solidFill>
                  <a:srgbClr val="043882"/>
                </a:solidFill>
                <a:latin typeface="Arial"/>
                <a:ea typeface="SimSun" pitchFamily="2" charset="-122"/>
                <a:cs typeface="Arial"/>
              </a:rPr>
              <a:t>+</a:t>
            </a:r>
            <a:r>
              <a:rPr lang="en-GB" altLang="zh-CN" dirty="0" smtClean="0">
                <a:solidFill>
                  <a:srgbClr val="043882"/>
                </a:solidFill>
                <a:latin typeface="Arial"/>
                <a:ea typeface="SimSun" pitchFamily="2" charset="-122"/>
                <a:cs typeface="Arial"/>
              </a:rPr>
              <a:t>, 2</a:t>
            </a:r>
            <a:r>
              <a:rPr lang="en-GB" altLang="zh-CN" baseline="30000" dirty="0" smtClean="0">
                <a:solidFill>
                  <a:srgbClr val="043882"/>
                </a:solidFill>
                <a:latin typeface="Arial"/>
                <a:ea typeface="SimSun" pitchFamily="2" charset="-122"/>
                <a:cs typeface="Arial"/>
              </a:rPr>
              <a:t>+</a:t>
            </a:r>
            <a:r>
              <a:rPr lang="en-GB" altLang="zh-CN" dirty="0" smtClean="0">
                <a:solidFill>
                  <a:srgbClr val="043882"/>
                </a:solidFill>
                <a:latin typeface="Arial"/>
                <a:ea typeface="SimSun" pitchFamily="2" charset="-122"/>
                <a:cs typeface="Arial"/>
              </a:rPr>
              <a:t> </a:t>
            </a:r>
            <a:br>
              <a:rPr lang="en-GB" altLang="zh-CN" dirty="0" smtClean="0">
                <a:solidFill>
                  <a:srgbClr val="043882"/>
                </a:solidFill>
                <a:latin typeface="Arial"/>
                <a:ea typeface="SimSun" pitchFamily="2" charset="-122"/>
                <a:cs typeface="Arial"/>
              </a:rPr>
            </a:br>
            <a:r>
              <a:rPr lang="en-GB" altLang="zh-CN" dirty="0" smtClean="0">
                <a:solidFill>
                  <a:srgbClr val="043882"/>
                </a:solidFill>
                <a:latin typeface="Arial"/>
                <a:ea typeface="SimSun" pitchFamily="2" charset="-122"/>
                <a:cs typeface="Arial"/>
              </a:rPr>
              <a:t>or 3</a:t>
            </a:r>
            <a:r>
              <a:rPr lang="en-GB" altLang="zh-CN" baseline="30000" dirty="0" smtClean="0">
                <a:solidFill>
                  <a:srgbClr val="043882"/>
                </a:solidFill>
                <a:latin typeface="Arial"/>
                <a:ea typeface="SimSun" pitchFamily="2" charset="-122"/>
                <a:cs typeface="Arial"/>
              </a:rPr>
              <a:t>+</a:t>
            </a:r>
            <a:r>
              <a:rPr lang="en-GB" altLang="zh-CN" dirty="0" smtClean="0">
                <a:solidFill>
                  <a:srgbClr val="043882"/>
                </a:solidFill>
                <a:latin typeface="Arial"/>
                <a:ea typeface="SimSun" pitchFamily="2" charset="-122"/>
                <a:cs typeface="Arial"/>
              </a:rPr>
              <a:t>) GEC</a:t>
            </a: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No prior treatment for metastatic disease</a:t>
            </a: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Retained organ function</a:t>
            </a:r>
          </a:p>
          <a:p>
            <a:pPr marL="228600" indent="-228600" defTabSz="892175" eaLnBrk="0" hangingPunct="0">
              <a:spcAft>
                <a:spcPct val="30000"/>
              </a:spcAft>
              <a:buFont typeface="Arial" pitchFamily="34" charset="0"/>
              <a:buChar char="•"/>
            </a:pPr>
            <a:r>
              <a:rPr lang="en-GB" altLang="zh-CN" dirty="0" smtClean="0">
                <a:solidFill>
                  <a:srgbClr val="043882"/>
                </a:solidFill>
                <a:latin typeface="Arial"/>
                <a:ea typeface="SimSun" pitchFamily="2" charset="-122"/>
                <a:cs typeface="Arial"/>
              </a:rPr>
              <a:t>ECOG PS 0–1</a:t>
            </a:r>
          </a:p>
          <a:p>
            <a:pPr marL="292100" indent="-292100" defTabSz="892175" eaLnBrk="0" hangingPunct="0">
              <a:spcAft>
                <a:spcPct val="30000"/>
              </a:spcAft>
              <a:buFont typeface="Wingdings" pitchFamily="2" charset="2"/>
              <a:buNone/>
            </a:pPr>
            <a:r>
              <a:rPr lang="en-GB" altLang="zh-CN" dirty="0" smtClean="0">
                <a:solidFill>
                  <a:srgbClr val="043882"/>
                </a:solidFill>
                <a:latin typeface="Arial"/>
                <a:ea typeface="SimSun" pitchFamily="2" charset="-122"/>
                <a:cs typeface="Arial"/>
              </a:rPr>
              <a:t>(n=563)</a:t>
            </a:r>
            <a:endParaRPr lang="en-GB" altLang="zh-CN" dirty="0">
              <a:solidFill>
                <a:srgbClr val="043882"/>
              </a:solidFill>
              <a:latin typeface="Arial"/>
              <a:ea typeface="SimSun" pitchFamily="2" charset="-122"/>
              <a:cs typeface="Arial"/>
            </a:endParaRPr>
          </a:p>
        </p:txBody>
      </p:sp>
      <p:sp>
        <p:nvSpPr>
          <p:cNvPr id="16" name="Rectangle 9"/>
          <p:cNvSpPr txBox="1">
            <a:spLocks noChangeArrowheads="1"/>
          </p:cNvSpPr>
          <p:nvPr/>
        </p:nvSpPr>
        <p:spPr bwMode="auto">
          <a:xfrm>
            <a:off x="365124" y="5106325"/>
            <a:ext cx="4130676" cy="1072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OS (ITT population)</a:t>
            </a:r>
          </a:p>
          <a:p>
            <a:pPr>
              <a:buClr>
                <a:srgbClr val="043882"/>
              </a:buClr>
            </a:pPr>
            <a:r>
              <a:rPr lang="en-GB" kern="0" dirty="0" smtClean="0"/>
              <a:t>OS (MET 2</a:t>
            </a:r>
            <a:r>
              <a:rPr lang="en-GB" kern="0" baseline="30000" dirty="0" smtClean="0"/>
              <a:t>+</a:t>
            </a:r>
            <a:r>
              <a:rPr lang="en-GB" kern="0" dirty="0" smtClean="0"/>
              <a:t>/3</a:t>
            </a:r>
            <a:r>
              <a:rPr lang="en-GB" kern="0" baseline="30000" dirty="0" smtClean="0"/>
              <a:t>+</a:t>
            </a:r>
            <a:r>
              <a:rPr lang="en-GB" kern="0" dirty="0" smtClean="0"/>
              <a:t> subgroup) </a:t>
            </a:r>
          </a:p>
          <a:p>
            <a:pPr>
              <a:buClr>
                <a:srgbClr val="043882"/>
              </a:buClr>
            </a:pPr>
            <a:endParaRPr lang="en-GB" kern="0" dirty="0" smtClean="0"/>
          </a:p>
        </p:txBody>
      </p:sp>
      <p:sp>
        <p:nvSpPr>
          <p:cNvPr id="17" name="Content Placeholder 26"/>
          <p:cNvSpPr txBox="1">
            <a:spLocks/>
          </p:cNvSpPr>
          <p:nvPr/>
        </p:nvSpPr>
        <p:spPr>
          <a:xfrm>
            <a:off x="4648200" y="5106325"/>
            <a:ext cx="4130675" cy="107269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PFS, ORR, safety</a:t>
            </a:r>
          </a:p>
        </p:txBody>
      </p:sp>
      <p:cxnSp>
        <p:nvCxnSpPr>
          <p:cNvPr id="18" name="AutoShape 16"/>
          <p:cNvCxnSpPr>
            <a:cxnSpLocks noChangeShapeType="1"/>
            <a:stCxn id="8" idx="4"/>
            <a:endCxn id="21" idx="1"/>
          </p:cNvCxnSpPr>
          <p:nvPr/>
        </p:nvCxnSpPr>
        <p:spPr bwMode="auto">
          <a:xfrm rot="16200000" flipH="1">
            <a:off x="4146337" y="3959373"/>
            <a:ext cx="668006" cy="494010"/>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347962" y="4276062"/>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20" name="AutoShape 20"/>
          <p:cNvCxnSpPr>
            <a:cxnSpLocks noChangeShapeType="1"/>
          </p:cNvCxnSpPr>
          <p:nvPr/>
        </p:nvCxnSpPr>
        <p:spPr bwMode="auto">
          <a:xfrm>
            <a:off x="7773747" y="4540381"/>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727345" y="4130013"/>
            <a:ext cx="3202332"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latin typeface="Arial"/>
                <a:ea typeface="SimSun" pitchFamily="2" charset="-122"/>
                <a:cs typeface="Arial"/>
              </a:rPr>
              <a:t>Placebo q2w</a:t>
            </a:r>
            <a:br>
              <a:rPr lang="en-GB" altLang="zh-CN" dirty="0" smtClean="0">
                <a:solidFill>
                  <a:srgbClr val="FFFFFF"/>
                </a:solidFill>
                <a:latin typeface="Arial"/>
                <a:ea typeface="SimSun" pitchFamily="2" charset="-122"/>
                <a:cs typeface="Arial"/>
              </a:rPr>
            </a:br>
            <a:r>
              <a:rPr lang="en-GB" altLang="zh-CN" dirty="0" smtClean="0">
                <a:solidFill>
                  <a:srgbClr val="FFFFFF"/>
                </a:solidFill>
                <a:latin typeface="Arial"/>
                <a:ea typeface="SimSun" pitchFamily="2" charset="-122"/>
                <a:cs typeface="Arial"/>
              </a:rPr>
              <a:t>+ mFOLFOX6</a:t>
            </a:r>
            <a:br>
              <a:rPr lang="en-GB" altLang="zh-CN" dirty="0" smtClean="0">
                <a:solidFill>
                  <a:srgbClr val="FFFFFF"/>
                </a:solidFill>
                <a:latin typeface="Arial"/>
                <a:ea typeface="SimSun" pitchFamily="2" charset="-122"/>
                <a:cs typeface="Arial"/>
              </a:rPr>
            </a:br>
            <a:r>
              <a:rPr lang="en-GB" altLang="zh-CN" dirty="0" smtClean="0">
                <a:solidFill>
                  <a:srgbClr val="FFFFFF"/>
                </a:solidFill>
                <a:latin typeface="Arial"/>
                <a:ea typeface="SimSun" pitchFamily="2" charset="-122"/>
                <a:cs typeface="Arial"/>
              </a:rPr>
              <a:t>(n=283)</a:t>
            </a:r>
          </a:p>
        </p:txBody>
      </p:sp>
    </p:spTree>
    <p:extLst>
      <p:ext uri="{BB962C8B-B14F-4D97-AF65-F5344CB8AC3E}">
        <p14:creationId xmlns:p14="http://schemas.microsoft.com/office/powerpoint/2010/main" xmlns="" val="32411155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800" dirty="0" smtClean="0"/>
              <a:t>4012: </a:t>
            </a:r>
            <a:r>
              <a:rPr lang="en-GB" sz="1800" dirty="0" err="1" smtClean="0"/>
              <a:t>METGastric</a:t>
            </a:r>
            <a:r>
              <a:rPr lang="en-GB" sz="1800" dirty="0"/>
              <a:t>: A phase III study of onartuzumab plus mFOLFOX6 in patients with metastatic HER2-negative (HER2-) and MET-positive (MET+) adenocarcinoma of the stomach or </a:t>
            </a:r>
            <a:r>
              <a:rPr lang="en-GB" sz="1800" dirty="0" err="1"/>
              <a:t>gastroesophageal</a:t>
            </a:r>
            <a:r>
              <a:rPr lang="en-GB" sz="1800" dirty="0"/>
              <a:t> junction (GEC</a:t>
            </a:r>
            <a:r>
              <a:rPr lang="en-GB" sz="1800" dirty="0" smtClean="0"/>
              <a:t>)</a:t>
            </a:r>
            <a:r>
              <a:rPr lang="en-GB" sz="1800" dirty="0"/>
              <a:t> </a:t>
            </a:r>
            <a:r>
              <a:rPr lang="en-GB" sz="1800" dirty="0" smtClean="0"/>
              <a:t/>
            </a:r>
            <a:br>
              <a:rPr lang="en-GB" sz="1800" dirty="0" smtClean="0"/>
            </a:br>
            <a:r>
              <a:rPr lang="en-GB" sz="1800" dirty="0" smtClean="0"/>
              <a:t>– Shah MA, et al</a:t>
            </a:r>
            <a:endParaRPr lang="en-GB" sz="1800" dirty="0"/>
          </a:p>
        </p:txBody>
      </p:sp>
      <p:sp>
        <p:nvSpPr>
          <p:cNvPr id="5" name="Content Placeholder 4"/>
          <p:cNvSpPr>
            <a:spLocks noGrp="1"/>
          </p:cNvSpPr>
          <p:nvPr>
            <p:ph idx="1"/>
          </p:nvPr>
        </p:nvSpPr>
        <p:spPr/>
        <p:txBody>
          <a:bodyPr/>
          <a:lstStyle/>
          <a:p>
            <a:pPr marL="0" indent="0">
              <a:buNone/>
            </a:pPr>
            <a:r>
              <a:rPr lang="en-GB" b="1" dirty="0" smtClean="0"/>
              <a:t>Key results</a:t>
            </a:r>
          </a:p>
        </p:txBody>
      </p:sp>
      <p:sp>
        <p:nvSpPr>
          <p:cNvPr id="6" name="Text Placeholder 5"/>
          <p:cNvSpPr>
            <a:spLocks noGrp="1"/>
          </p:cNvSpPr>
          <p:nvPr>
            <p:ph type="body" sz="quarter" idx="10"/>
          </p:nvPr>
        </p:nvSpPr>
        <p:spPr>
          <a:xfrm>
            <a:off x="365125" y="6309320"/>
            <a:ext cx="4422899" cy="274043"/>
          </a:xfrm>
        </p:spPr>
        <p:txBody>
          <a:bodyPr/>
          <a:lstStyle/>
          <a:p>
            <a:r>
              <a:rPr lang="en-GB" dirty="0" smtClean="0"/>
              <a:t>*Moderate </a:t>
            </a:r>
            <a:r>
              <a:rPr lang="en-GB" dirty="0"/>
              <a:t>or </a:t>
            </a:r>
            <a:r>
              <a:rPr lang="en-GB" dirty="0" smtClean="0"/>
              <a:t>strong MET expression, respectively. </a:t>
            </a:r>
            <a:br>
              <a:rPr lang="en-GB" dirty="0" smtClean="0"/>
            </a:br>
            <a:r>
              <a:rPr lang="en-GB" dirty="0" smtClean="0"/>
              <a:t>O, onartuzumab; P, placebo</a:t>
            </a:r>
            <a:endParaRPr lang="en-GB" dirty="0"/>
          </a:p>
        </p:txBody>
      </p:sp>
      <p:sp>
        <p:nvSpPr>
          <p:cNvPr id="9" name="Text Placeholder 6"/>
          <p:cNvSpPr>
            <a:spLocks noGrp="1"/>
          </p:cNvSpPr>
          <p:nvPr>
            <p:ph type="body" sz="quarter" idx="11"/>
          </p:nvPr>
        </p:nvSpPr>
        <p:spPr>
          <a:xfrm>
            <a:off x="4860925" y="6096000"/>
            <a:ext cx="4130675" cy="487363"/>
          </a:xfrm>
        </p:spPr>
        <p:txBody>
          <a:bodyPr/>
          <a:lstStyle/>
          <a:p>
            <a:r>
              <a:rPr lang="en-GB" dirty="0" smtClean="0"/>
              <a:t>Shah et </a:t>
            </a:r>
            <a:r>
              <a:rPr lang="en-GB" dirty="0"/>
              <a:t>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a:t>abstr</a:t>
            </a:r>
            <a:r>
              <a:rPr lang="en-GB" dirty="0"/>
              <a:t> </a:t>
            </a:r>
            <a:r>
              <a:rPr lang="en-GB" dirty="0" smtClean="0"/>
              <a:t>4012</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1169528372"/>
              </p:ext>
            </p:extLst>
          </p:nvPr>
        </p:nvGraphicFramePr>
        <p:xfrm>
          <a:off x="421588" y="1594892"/>
          <a:ext cx="7500775" cy="1361505"/>
        </p:xfrm>
        <a:graphic>
          <a:graphicData uri="http://schemas.openxmlformats.org/drawingml/2006/table">
            <a:tbl>
              <a:tblPr firstRow="1" bandRow="1">
                <a:tableStyleId>{69012ECD-51FC-41F1-AA8D-1B2483CD663E}</a:tableStyleId>
              </a:tblPr>
              <a:tblGrid>
                <a:gridCol w="1502310"/>
                <a:gridCol w="1614221"/>
                <a:gridCol w="1614221"/>
                <a:gridCol w="1614221"/>
                <a:gridCol w="1155802"/>
              </a:tblGrid>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ITT population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spc="-10" normalizeH="0" baseline="0" dirty="0" smtClean="0">
                          <a:ln>
                            <a:noFill/>
                          </a:ln>
                          <a:solidFill>
                            <a:schemeClr val="tx2"/>
                          </a:solidFill>
                          <a:effectLst/>
                          <a:latin typeface="Arial" charset="0"/>
                          <a:cs typeface="Arial" charset="0"/>
                        </a:rPr>
                        <a:t>O + CT (n=279)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spc="-10" normalizeH="0" baseline="0" dirty="0" smtClean="0">
                          <a:ln>
                            <a:noFill/>
                          </a:ln>
                          <a:solidFill>
                            <a:schemeClr val="tx2"/>
                          </a:solidFill>
                          <a:effectLst/>
                          <a:latin typeface="Arial" charset="0"/>
                          <a:cs typeface="Arial" charset="0"/>
                        </a:rPr>
                        <a:t>P + CT (n=283)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spc="-10" normalizeH="0" baseline="0" dirty="0" smtClean="0">
                          <a:ln>
                            <a:noFill/>
                          </a:ln>
                          <a:solidFill>
                            <a:schemeClr val="tx2"/>
                          </a:solidFill>
                          <a:effectLst/>
                          <a:latin typeface="Arial" charset="0"/>
                          <a:cs typeface="Arial" charset="0"/>
                        </a:rPr>
                        <a:t>HR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1" i="0" u="none" strike="noStrike" cap="none" spc="-10" normalizeH="0" baseline="0" dirty="0" smtClean="0">
                          <a:ln>
                            <a:noFill/>
                          </a:ln>
                          <a:solidFill>
                            <a:schemeClr val="tx2"/>
                          </a:solidFill>
                          <a:effectLst/>
                          <a:latin typeface="Arial" charset="0"/>
                          <a:cs typeface="Arial" charset="0"/>
                        </a:rPr>
                        <a:t>p-value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mOS</a:t>
                      </a:r>
                      <a:r>
                        <a:rPr kumimoji="0" lang="en-GB" sz="1400" b="0" i="0" u="none" strike="noStrike" cap="none" normalizeH="0" baseline="0" dirty="0" smtClean="0">
                          <a:ln>
                            <a:noFill/>
                          </a:ln>
                          <a:solidFill>
                            <a:schemeClr val="tx1"/>
                          </a:solidFill>
                          <a:effectLst/>
                          <a:latin typeface="Arial" charset="0"/>
                          <a:cs typeface="Arial" charset="0"/>
                        </a:rPr>
                        <a:t>, m</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0.82 (0.59, 1.15)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0.24</a:t>
                      </a:r>
                      <a:endParaRPr lang="en-GB" sz="1400" dirty="0"/>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mPFS</a:t>
                      </a:r>
                      <a:r>
                        <a:rPr kumimoji="0" lang="en-GB" sz="1400" b="0" i="0" u="none" strike="noStrike" cap="none" normalizeH="0" baseline="0" dirty="0" smtClean="0">
                          <a:ln>
                            <a:noFill/>
                          </a:ln>
                          <a:solidFill>
                            <a:schemeClr val="tx1"/>
                          </a:solidFill>
                          <a:effectLst/>
                          <a:latin typeface="Arial" charset="0"/>
                          <a:cs typeface="Arial" charset="0"/>
                        </a:rPr>
                        <a:t>, m</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0.90 (0.71, 1.16)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0.429</a:t>
                      </a:r>
                      <a:endParaRPr lang="en-GB" sz="1400" dirty="0"/>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0.253</a:t>
                      </a:r>
                      <a:endParaRPr lang="en-GB" sz="1400" dirty="0"/>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DCR,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a:t>
                      </a:r>
                      <a:endParaRPr lang="en-GB" sz="1400" dirty="0"/>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0" name="ZoneTexte 12"/>
          <p:cNvSpPr txBox="1"/>
          <p:nvPr/>
        </p:nvSpPr>
        <p:spPr>
          <a:xfrm>
            <a:off x="1342668" y="4572571"/>
            <a:ext cx="2093774" cy="281295"/>
          </a:xfrm>
          <a:prstGeom prst="rect">
            <a:avLst/>
          </a:prstGeom>
          <a:noFill/>
        </p:spPr>
        <p:txBody>
          <a:bodyPr wrap="square" rtlCol="0">
            <a:spAutoFit/>
          </a:bodyPr>
          <a:lstStyle/>
          <a:p>
            <a:pPr fontAlgn="base">
              <a:lnSpc>
                <a:spcPts val="1600"/>
              </a:lnSpc>
              <a:spcBef>
                <a:spcPct val="0"/>
              </a:spcBef>
              <a:spcAft>
                <a:spcPct val="0"/>
              </a:spcAft>
            </a:pPr>
            <a:r>
              <a:rPr lang="fr-FR" sz="1200" dirty="0" smtClean="0">
                <a:solidFill>
                  <a:schemeClr val="accent1"/>
                </a:solidFill>
              </a:rPr>
              <a:t>P + CT (n=109</a:t>
            </a:r>
            <a:r>
              <a:rPr lang="fr-FR" sz="1200" dirty="0">
                <a:solidFill>
                  <a:schemeClr val="accent1"/>
                </a:solidFill>
              </a:rPr>
              <a:t>)</a:t>
            </a:r>
          </a:p>
        </p:txBody>
      </p:sp>
      <p:cxnSp>
        <p:nvCxnSpPr>
          <p:cNvPr id="11" name="Connecteur droit 13"/>
          <p:cNvCxnSpPr/>
          <p:nvPr/>
        </p:nvCxnSpPr>
        <p:spPr>
          <a:xfrm>
            <a:off x="1345021" y="3498536"/>
            <a:ext cx="0" cy="1816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4"/>
          <p:cNvCxnSpPr/>
          <p:nvPr/>
        </p:nvCxnSpPr>
        <p:spPr>
          <a:xfrm>
            <a:off x="1344640" y="5312329"/>
            <a:ext cx="2968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ZoneTexte 15"/>
          <p:cNvSpPr txBox="1"/>
          <p:nvPr/>
        </p:nvSpPr>
        <p:spPr>
          <a:xfrm>
            <a:off x="1340260" y="5342808"/>
            <a:ext cx="311125" cy="276999"/>
          </a:xfrm>
          <a:prstGeom prst="rect">
            <a:avLst/>
          </a:prstGeom>
          <a:noFill/>
        </p:spPr>
        <p:txBody>
          <a:bodyPr wrap="square" rtlCol="0">
            <a:spAutoFit/>
          </a:bodyPr>
          <a:lstStyle/>
          <a:p>
            <a:pPr algn="ctr" fontAlgn="base">
              <a:spcBef>
                <a:spcPct val="0"/>
              </a:spcBef>
              <a:spcAft>
                <a:spcPct val="0"/>
              </a:spcAft>
            </a:pPr>
            <a:r>
              <a:rPr lang="fr-FR" sz="1200" dirty="0"/>
              <a:t>0</a:t>
            </a:r>
          </a:p>
        </p:txBody>
      </p:sp>
      <p:sp>
        <p:nvSpPr>
          <p:cNvPr id="14" name="ZoneTexte 16"/>
          <p:cNvSpPr txBox="1"/>
          <p:nvPr/>
        </p:nvSpPr>
        <p:spPr>
          <a:xfrm>
            <a:off x="1888321" y="5342809"/>
            <a:ext cx="311125" cy="276999"/>
          </a:xfrm>
          <a:prstGeom prst="rect">
            <a:avLst/>
          </a:prstGeom>
          <a:noFill/>
        </p:spPr>
        <p:txBody>
          <a:bodyPr wrap="square" rtlCol="0">
            <a:spAutoFit/>
          </a:bodyPr>
          <a:lstStyle/>
          <a:p>
            <a:pPr algn="ctr" fontAlgn="base">
              <a:spcBef>
                <a:spcPct val="0"/>
              </a:spcBef>
              <a:spcAft>
                <a:spcPct val="0"/>
              </a:spcAft>
            </a:pPr>
            <a:r>
              <a:rPr lang="fr-FR" sz="1200" dirty="0"/>
              <a:t>3</a:t>
            </a:r>
          </a:p>
        </p:txBody>
      </p:sp>
      <p:sp>
        <p:nvSpPr>
          <p:cNvPr id="15" name="ZoneTexte 17"/>
          <p:cNvSpPr txBox="1"/>
          <p:nvPr/>
        </p:nvSpPr>
        <p:spPr>
          <a:xfrm>
            <a:off x="2963365" y="5342809"/>
            <a:ext cx="311125" cy="276999"/>
          </a:xfrm>
          <a:prstGeom prst="rect">
            <a:avLst/>
          </a:prstGeom>
          <a:noFill/>
        </p:spPr>
        <p:txBody>
          <a:bodyPr wrap="square" rtlCol="0">
            <a:spAutoFit/>
          </a:bodyPr>
          <a:lstStyle/>
          <a:p>
            <a:pPr algn="ctr" fontAlgn="base">
              <a:spcBef>
                <a:spcPct val="0"/>
              </a:spcBef>
              <a:spcAft>
                <a:spcPct val="0"/>
              </a:spcAft>
            </a:pPr>
            <a:r>
              <a:rPr lang="fr-FR" sz="1200" dirty="0"/>
              <a:t>9</a:t>
            </a:r>
          </a:p>
        </p:txBody>
      </p:sp>
      <p:sp>
        <p:nvSpPr>
          <p:cNvPr id="16" name="Rectangle 443"/>
          <p:cNvSpPr>
            <a:spLocks noChangeArrowheads="1"/>
          </p:cNvSpPr>
          <p:nvPr/>
        </p:nvSpPr>
        <p:spPr bwMode="auto">
          <a:xfrm>
            <a:off x="1124841" y="5193498"/>
            <a:ext cx="84959"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latin typeface="Arial"/>
              </a:rPr>
              <a:t>0</a:t>
            </a:r>
            <a:endParaRPr lang="en-US" altLang="en-US" sz="1200" dirty="0">
              <a:latin typeface="Arial"/>
            </a:endParaRPr>
          </a:p>
        </p:txBody>
      </p:sp>
      <p:sp>
        <p:nvSpPr>
          <p:cNvPr id="17" name="Rectangle 453"/>
          <p:cNvSpPr>
            <a:spLocks noChangeArrowheads="1"/>
          </p:cNvSpPr>
          <p:nvPr/>
        </p:nvSpPr>
        <p:spPr bwMode="auto">
          <a:xfrm>
            <a:off x="1039883" y="3764846"/>
            <a:ext cx="169918"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latin typeface="Arial"/>
              </a:rPr>
              <a:t>80</a:t>
            </a:r>
            <a:endParaRPr lang="en-US" altLang="en-US" sz="1200" dirty="0">
              <a:latin typeface="Arial"/>
            </a:endParaRPr>
          </a:p>
        </p:txBody>
      </p:sp>
      <p:sp>
        <p:nvSpPr>
          <p:cNvPr id="18" name="Rectangle 463"/>
          <p:cNvSpPr>
            <a:spLocks noChangeArrowheads="1"/>
          </p:cNvSpPr>
          <p:nvPr/>
        </p:nvSpPr>
        <p:spPr bwMode="auto">
          <a:xfrm>
            <a:off x="954923" y="3394660"/>
            <a:ext cx="25487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latin typeface="Arial"/>
              </a:rPr>
              <a:t>100</a:t>
            </a:r>
          </a:p>
        </p:txBody>
      </p:sp>
      <p:sp>
        <p:nvSpPr>
          <p:cNvPr id="19" name="Line 518"/>
          <p:cNvSpPr>
            <a:spLocks noChangeShapeType="1"/>
          </p:cNvSpPr>
          <p:nvPr/>
        </p:nvSpPr>
        <p:spPr bwMode="auto">
          <a:xfrm flipH="1">
            <a:off x="1277702" y="5310768"/>
            <a:ext cx="63928"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20" name="Rectangle 463"/>
          <p:cNvSpPr>
            <a:spLocks noChangeArrowheads="1"/>
          </p:cNvSpPr>
          <p:nvPr/>
        </p:nvSpPr>
        <p:spPr bwMode="auto">
          <a:xfrm rot="16200000">
            <a:off x="565404" y="4310952"/>
            <a:ext cx="50494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latin typeface="Arial"/>
              </a:rPr>
              <a:t>OS (%)</a:t>
            </a:r>
          </a:p>
        </p:txBody>
      </p:sp>
      <p:sp>
        <p:nvSpPr>
          <p:cNvPr id="21" name="Line 518"/>
          <p:cNvSpPr>
            <a:spLocks noChangeShapeType="1"/>
          </p:cNvSpPr>
          <p:nvPr/>
        </p:nvSpPr>
        <p:spPr bwMode="auto">
          <a:xfrm flipH="1">
            <a:off x="3217922" y="4418723"/>
            <a:ext cx="257387" cy="0"/>
          </a:xfrm>
          <a:prstGeom prst="line">
            <a:avLst/>
          </a:prstGeom>
          <a:noFill/>
          <a:ln w="12700">
            <a:solidFill>
              <a:schemeClr val="accent3"/>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22" name="ZoneTexte 24"/>
          <p:cNvSpPr txBox="1"/>
          <p:nvPr/>
        </p:nvSpPr>
        <p:spPr>
          <a:xfrm>
            <a:off x="3434772" y="5342809"/>
            <a:ext cx="417227" cy="276999"/>
          </a:xfrm>
          <a:prstGeom prst="rect">
            <a:avLst/>
          </a:prstGeom>
          <a:noFill/>
        </p:spPr>
        <p:txBody>
          <a:bodyPr wrap="square" rtlCol="0">
            <a:spAutoFit/>
          </a:bodyPr>
          <a:lstStyle/>
          <a:p>
            <a:pPr algn="ctr" fontAlgn="base">
              <a:spcBef>
                <a:spcPct val="0"/>
              </a:spcBef>
              <a:spcAft>
                <a:spcPct val="0"/>
              </a:spcAft>
            </a:pPr>
            <a:r>
              <a:rPr lang="fr-FR" sz="1200" dirty="0"/>
              <a:t>12</a:t>
            </a:r>
          </a:p>
        </p:txBody>
      </p:sp>
      <p:sp>
        <p:nvSpPr>
          <p:cNvPr id="23" name="ZoneTexte 25"/>
          <p:cNvSpPr txBox="1"/>
          <p:nvPr/>
        </p:nvSpPr>
        <p:spPr>
          <a:xfrm>
            <a:off x="2412526" y="5342809"/>
            <a:ext cx="311125" cy="276999"/>
          </a:xfrm>
          <a:prstGeom prst="rect">
            <a:avLst/>
          </a:prstGeom>
          <a:noFill/>
        </p:spPr>
        <p:txBody>
          <a:bodyPr wrap="square" rtlCol="0">
            <a:spAutoFit/>
          </a:bodyPr>
          <a:lstStyle/>
          <a:p>
            <a:pPr algn="ctr" fontAlgn="base">
              <a:spcBef>
                <a:spcPct val="0"/>
              </a:spcBef>
              <a:spcAft>
                <a:spcPct val="0"/>
              </a:spcAft>
            </a:pPr>
            <a:r>
              <a:rPr lang="fr-FR" sz="1200" dirty="0"/>
              <a:t>6</a:t>
            </a:r>
          </a:p>
        </p:txBody>
      </p:sp>
      <p:sp>
        <p:nvSpPr>
          <p:cNvPr id="24" name="Line 486"/>
          <p:cNvSpPr>
            <a:spLocks noChangeShapeType="1"/>
          </p:cNvSpPr>
          <p:nvPr/>
        </p:nvSpPr>
        <p:spPr bwMode="auto">
          <a:xfrm>
            <a:off x="3653470" y="5314183"/>
            <a:ext cx="0" cy="6519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25" name="Line 486"/>
          <p:cNvSpPr>
            <a:spLocks noChangeShapeType="1"/>
          </p:cNvSpPr>
          <p:nvPr/>
        </p:nvSpPr>
        <p:spPr bwMode="auto">
          <a:xfrm>
            <a:off x="3113363" y="5314183"/>
            <a:ext cx="0" cy="6519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26" name="Line 486"/>
          <p:cNvSpPr>
            <a:spLocks noChangeShapeType="1"/>
          </p:cNvSpPr>
          <p:nvPr/>
        </p:nvSpPr>
        <p:spPr bwMode="auto">
          <a:xfrm>
            <a:off x="2033151" y="5314183"/>
            <a:ext cx="0" cy="6519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27" name="Line 486"/>
          <p:cNvSpPr>
            <a:spLocks noChangeShapeType="1"/>
          </p:cNvSpPr>
          <p:nvPr/>
        </p:nvSpPr>
        <p:spPr bwMode="auto">
          <a:xfrm>
            <a:off x="1493045" y="5314183"/>
            <a:ext cx="0" cy="6519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28" name="Line 518"/>
          <p:cNvSpPr>
            <a:spLocks noChangeShapeType="1"/>
          </p:cNvSpPr>
          <p:nvPr/>
        </p:nvSpPr>
        <p:spPr bwMode="auto">
          <a:xfrm flipH="1">
            <a:off x="1277702" y="4948557"/>
            <a:ext cx="63928"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29" name="Line 518"/>
          <p:cNvSpPr>
            <a:spLocks noChangeShapeType="1"/>
          </p:cNvSpPr>
          <p:nvPr/>
        </p:nvSpPr>
        <p:spPr bwMode="auto">
          <a:xfrm flipH="1">
            <a:off x="1277702" y="4586347"/>
            <a:ext cx="63928"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30" name="Line 518"/>
          <p:cNvSpPr>
            <a:spLocks noChangeShapeType="1"/>
          </p:cNvSpPr>
          <p:nvPr/>
        </p:nvSpPr>
        <p:spPr bwMode="auto">
          <a:xfrm flipH="1">
            <a:off x="1277702" y="4224137"/>
            <a:ext cx="63928"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31" name="Line 518"/>
          <p:cNvSpPr>
            <a:spLocks noChangeShapeType="1"/>
          </p:cNvSpPr>
          <p:nvPr/>
        </p:nvSpPr>
        <p:spPr bwMode="auto">
          <a:xfrm flipH="1">
            <a:off x="1277702" y="3861927"/>
            <a:ext cx="63928"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32" name="Line 518"/>
          <p:cNvSpPr>
            <a:spLocks noChangeShapeType="1"/>
          </p:cNvSpPr>
          <p:nvPr/>
        </p:nvSpPr>
        <p:spPr bwMode="auto">
          <a:xfrm flipH="1">
            <a:off x="1285017" y="3499717"/>
            <a:ext cx="63928" cy="0"/>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33" name="Rectangle 453"/>
          <p:cNvSpPr>
            <a:spLocks noChangeArrowheads="1"/>
          </p:cNvSpPr>
          <p:nvPr/>
        </p:nvSpPr>
        <p:spPr bwMode="auto">
          <a:xfrm>
            <a:off x="1039883" y="4125667"/>
            <a:ext cx="169918"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latin typeface="Arial"/>
              </a:rPr>
              <a:t>60</a:t>
            </a:r>
            <a:endParaRPr lang="en-US" altLang="en-US" sz="1200" dirty="0">
              <a:latin typeface="Arial"/>
            </a:endParaRPr>
          </a:p>
        </p:txBody>
      </p:sp>
      <p:sp>
        <p:nvSpPr>
          <p:cNvPr id="34" name="Rectangle 453"/>
          <p:cNvSpPr>
            <a:spLocks noChangeArrowheads="1"/>
          </p:cNvSpPr>
          <p:nvPr/>
        </p:nvSpPr>
        <p:spPr bwMode="auto">
          <a:xfrm>
            <a:off x="1039883" y="4486488"/>
            <a:ext cx="169918"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latin typeface="Arial"/>
              </a:rPr>
              <a:t>40</a:t>
            </a:r>
            <a:endParaRPr lang="en-US" altLang="en-US" sz="1200" dirty="0">
              <a:latin typeface="Arial"/>
            </a:endParaRPr>
          </a:p>
        </p:txBody>
      </p:sp>
      <p:sp>
        <p:nvSpPr>
          <p:cNvPr id="35" name="Rectangle 453"/>
          <p:cNvSpPr>
            <a:spLocks noChangeArrowheads="1"/>
          </p:cNvSpPr>
          <p:nvPr/>
        </p:nvSpPr>
        <p:spPr bwMode="auto">
          <a:xfrm>
            <a:off x="1039883" y="4839994"/>
            <a:ext cx="169918"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latin typeface="Arial"/>
              </a:rPr>
              <a:t>20</a:t>
            </a:r>
            <a:endParaRPr lang="en-US" altLang="en-US" sz="1200" dirty="0">
              <a:latin typeface="Arial"/>
            </a:endParaRPr>
          </a:p>
        </p:txBody>
      </p:sp>
      <p:sp>
        <p:nvSpPr>
          <p:cNvPr id="36" name="ZoneTexte 38"/>
          <p:cNvSpPr txBox="1"/>
          <p:nvPr/>
        </p:nvSpPr>
        <p:spPr>
          <a:xfrm>
            <a:off x="1722481" y="3419914"/>
            <a:ext cx="2584030" cy="707886"/>
          </a:xfrm>
          <a:prstGeom prst="rect">
            <a:avLst/>
          </a:prstGeom>
          <a:noFill/>
        </p:spPr>
        <p:txBody>
          <a:bodyPr wrap="square" rtlCol="0">
            <a:spAutoFit/>
          </a:bodyPr>
          <a:lstStyle/>
          <a:p>
            <a:pPr algn="r" fontAlgn="base">
              <a:lnSpc>
                <a:spcPts val="1400"/>
              </a:lnSpc>
              <a:spcBef>
                <a:spcPct val="0"/>
              </a:spcBef>
              <a:spcAft>
                <a:spcPts val="600"/>
              </a:spcAft>
            </a:pPr>
            <a:r>
              <a:rPr lang="fr-FR" sz="1200" b="1" dirty="0"/>
              <a:t>HR (</a:t>
            </a:r>
            <a:r>
              <a:rPr lang="fr-FR" sz="1200" b="1" dirty="0" smtClean="0"/>
              <a:t>95%CI) </a:t>
            </a:r>
            <a:r>
              <a:rPr lang="fr-FR" sz="1200" b="1" dirty="0"/>
              <a:t/>
            </a:r>
            <a:br>
              <a:rPr lang="fr-FR" sz="1200" b="1" dirty="0"/>
            </a:br>
            <a:r>
              <a:rPr lang="fr-FR" sz="1200" b="1" dirty="0"/>
              <a:t>0.64 (0.40, 1.03)</a:t>
            </a:r>
          </a:p>
          <a:p>
            <a:pPr algn="r" fontAlgn="base">
              <a:lnSpc>
                <a:spcPts val="1400"/>
              </a:lnSpc>
              <a:spcBef>
                <a:spcPct val="0"/>
              </a:spcBef>
              <a:spcAft>
                <a:spcPct val="0"/>
              </a:spcAft>
            </a:pPr>
            <a:r>
              <a:rPr lang="fr-FR" sz="1200" b="1" dirty="0" smtClean="0"/>
              <a:t>p=0.062</a:t>
            </a:r>
            <a:endParaRPr lang="fr-FR" sz="1200" b="1" dirty="0"/>
          </a:p>
        </p:txBody>
      </p:sp>
      <p:sp>
        <p:nvSpPr>
          <p:cNvPr id="37" name="Line 486"/>
          <p:cNvSpPr>
            <a:spLocks noChangeShapeType="1"/>
          </p:cNvSpPr>
          <p:nvPr/>
        </p:nvSpPr>
        <p:spPr bwMode="auto">
          <a:xfrm>
            <a:off x="2573257" y="5314183"/>
            <a:ext cx="0" cy="65198"/>
          </a:xfrm>
          <a:prstGeom prst="line">
            <a:avLst/>
          </a:prstGeom>
          <a:noFill/>
          <a:ln w="1270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38" name="Line 518"/>
          <p:cNvSpPr>
            <a:spLocks noChangeShapeType="1"/>
          </p:cNvSpPr>
          <p:nvPr/>
        </p:nvSpPr>
        <p:spPr bwMode="auto">
          <a:xfrm rot="16200000" flipH="1">
            <a:off x="3034877" y="4870336"/>
            <a:ext cx="880868" cy="0"/>
          </a:xfrm>
          <a:prstGeom prst="line">
            <a:avLst/>
          </a:prstGeom>
          <a:noFill/>
          <a:ln w="12700">
            <a:solidFill>
              <a:schemeClr val="accent3"/>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39" name="Forme libre 41"/>
          <p:cNvSpPr/>
          <p:nvPr/>
        </p:nvSpPr>
        <p:spPr>
          <a:xfrm>
            <a:off x="1501267" y="3530742"/>
            <a:ext cx="2812211" cy="1035170"/>
          </a:xfrm>
          <a:custGeom>
            <a:avLst/>
            <a:gdLst>
              <a:gd name="connsiteX0" fmla="*/ 0 w 2812211"/>
              <a:gd name="connsiteY0" fmla="*/ 0 h 1035170"/>
              <a:gd name="connsiteX1" fmla="*/ 0 w 2812211"/>
              <a:gd name="connsiteY1" fmla="*/ 0 h 1035170"/>
              <a:gd name="connsiteX2" fmla="*/ 125083 w 2812211"/>
              <a:gd name="connsiteY2" fmla="*/ 12940 h 1035170"/>
              <a:gd name="connsiteX3" fmla="*/ 125083 w 2812211"/>
              <a:gd name="connsiteY3" fmla="*/ 12940 h 1035170"/>
              <a:gd name="connsiteX4" fmla="*/ 271732 w 2812211"/>
              <a:gd name="connsiteY4" fmla="*/ 51759 h 1035170"/>
              <a:gd name="connsiteX5" fmla="*/ 310550 w 2812211"/>
              <a:gd name="connsiteY5" fmla="*/ 103517 h 1035170"/>
              <a:gd name="connsiteX6" fmla="*/ 439947 w 2812211"/>
              <a:gd name="connsiteY6" fmla="*/ 107830 h 1035170"/>
              <a:gd name="connsiteX7" fmla="*/ 457200 w 2812211"/>
              <a:gd name="connsiteY7" fmla="*/ 142336 h 1035170"/>
              <a:gd name="connsiteX8" fmla="*/ 517584 w 2812211"/>
              <a:gd name="connsiteY8" fmla="*/ 146649 h 1035170"/>
              <a:gd name="connsiteX9" fmla="*/ 616788 w 2812211"/>
              <a:gd name="connsiteY9" fmla="*/ 232913 h 1035170"/>
              <a:gd name="connsiteX10" fmla="*/ 664234 w 2812211"/>
              <a:gd name="connsiteY10" fmla="*/ 241540 h 1035170"/>
              <a:gd name="connsiteX11" fmla="*/ 728932 w 2812211"/>
              <a:gd name="connsiteY11" fmla="*/ 267419 h 1035170"/>
              <a:gd name="connsiteX12" fmla="*/ 767750 w 2812211"/>
              <a:gd name="connsiteY12" fmla="*/ 293298 h 1035170"/>
              <a:gd name="connsiteX13" fmla="*/ 785003 w 2812211"/>
              <a:gd name="connsiteY13" fmla="*/ 332117 h 1035170"/>
              <a:gd name="connsiteX14" fmla="*/ 802256 w 2812211"/>
              <a:gd name="connsiteY14" fmla="*/ 345057 h 1035170"/>
              <a:gd name="connsiteX15" fmla="*/ 815196 w 2812211"/>
              <a:gd name="connsiteY15" fmla="*/ 383876 h 1035170"/>
              <a:gd name="connsiteX16" fmla="*/ 828135 w 2812211"/>
              <a:gd name="connsiteY16" fmla="*/ 388189 h 1035170"/>
              <a:gd name="connsiteX17" fmla="*/ 862641 w 2812211"/>
              <a:gd name="connsiteY17" fmla="*/ 388189 h 1035170"/>
              <a:gd name="connsiteX18" fmla="*/ 927339 w 2812211"/>
              <a:gd name="connsiteY18" fmla="*/ 422694 h 1035170"/>
              <a:gd name="connsiteX19" fmla="*/ 944592 w 2812211"/>
              <a:gd name="connsiteY19" fmla="*/ 457200 h 1035170"/>
              <a:gd name="connsiteX20" fmla="*/ 1000664 w 2812211"/>
              <a:gd name="connsiteY20" fmla="*/ 457200 h 1035170"/>
              <a:gd name="connsiteX21" fmla="*/ 1065362 w 2812211"/>
              <a:gd name="connsiteY21" fmla="*/ 513272 h 1035170"/>
              <a:gd name="connsiteX22" fmla="*/ 1078301 w 2812211"/>
              <a:gd name="connsiteY22" fmla="*/ 526211 h 1035170"/>
              <a:gd name="connsiteX23" fmla="*/ 1112807 w 2812211"/>
              <a:gd name="connsiteY23" fmla="*/ 539151 h 1035170"/>
              <a:gd name="connsiteX24" fmla="*/ 1134373 w 2812211"/>
              <a:gd name="connsiteY24" fmla="*/ 556404 h 1035170"/>
              <a:gd name="connsiteX25" fmla="*/ 1242203 w 2812211"/>
              <a:gd name="connsiteY25" fmla="*/ 560717 h 1035170"/>
              <a:gd name="connsiteX26" fmla="*/ 1311215 w 2812211"/>
              <a:gd name="connsiteY26" fmla="*/ 651294 h 1035170"/>
              <a:gd name="connsiteX27" fmla="*/ 1319841 w 2812211"/>
              <a:gd name="connsiteY27" fmla="*/ 668547 h 1035170"/>
              <a:gd name="connsiteX28" fmla="*/ 1380226 w 2812211"/>
              <a:gd name="connsiteY28" fmla="*/ 685800 h 1035170"/>
              <a:gd name="connsiteX29" fmla="*/ 1453550 w 2812211"/>
              <a:gd name="connsiteY29" fmla="*/ 711679 h 1035170"/>
              <a:gd name="connsiteX30" fmla="*/ 1462177 w 2812211"/>
              <a:gd name="connsiteY30" fmla="*/ 737559 h 1035170"/>
              <a:gd name="connsiteX31" fmla="*/ 1462177 w 2812211"/>
              <a:gd name="connsiteY31" fmla="*/ 737559 h 1035170"/>
              <a:gd name="connsiteX32" fmla="*/ 1496683 w 2812211"/>
              <a:gd name="connsiteY32" fmla="*/ 772064 h 1035170"/>
              <a:gd name="connsiteX33" fmla="*/ 1531188 w 2812211"/>
              <a:gd name="connsiteY33" fmla="*/ 793630 h 1035170"/>
              <a:gd name="connsiteX34" fmla="*/ 1531188 w 2812211"/>
              <a:gd name="connsiteY34" fmla="*/ 793630 h 1035170"/>
              <a:gd name="connsiteX35" fmla="*/ 1552754 w 2812211"/>
              <a:gd name="connsiteY35" fmla="*/ 841076 h 1035170"/>
              <a:gd name="connsiteX36" fmla="*/ 1720969 w 2812211"/>
              <a:gd name="connsiteY36" fmla="*/ 841076 h 1035170"/>
              <a:gd name="connsiteX37" fmla="*/ 1720969 w 2812211"/>
              <a:gd name="connsiteY37" fmla="*/ 931653 h 1035170"/>
              <a:gd name="connsiteX38" fmla="*/ 1902124 w 2812211"/>
              <a:gd name="connsiteY38" fmla="*/ 931653 h 1035170"/>
              <a:gd name="connsiteX39" fmla="*/ 1902124 w 2812211"/>
              <a:gd name="connsiteY39" fmla="*/ 983411 h 1035170"/>
              <a:gd name="connsiteX40" fmla="*/ 2027207 w 2812211"/>
              <a:gd name="connsiteY40" fmla="*/ 983411 h 1035170"/>
              <a:gd name="connsiteX41" fmla="*/ 2027207 w 2812211"/>
              <a:gd name="connsiteY41" fmla="*/ 1035170 h 1035170"/>
              <a:gd name="connsiteX42" fmla="*/ 2812211 w 2812211"/>
              <a:gd name="connsiteY42" fmla="*/ 1035170 h 103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12211" h="1035170">
                <a:moveTo>
                  <a:pt x="0" y="0"/>
                </a:moveTo>
                <a:lnTo>
                  <a:pt x="0" y="0"/>
                </a:lnTo>
                <a:cubicBezTo>
                  <a:pt x="66097" y="22034"/>
                  <a:pt x="25179" y="12940"/>
                  <a:pt x="125083" y="12940"/>
                </a:cubicBezTo>
                <a:lnTo>
                  <a:pt x="125083" y="12940"/>
                </a:lnTo>
                <a:lnTo>
                  <a:pt x="271732" y="51759"/>
                </a:lnTo>
                <a:lnTo>
                  <a:pt x="310550" y="103517"/>
                </a:lnTo>
                <a:lnTo>
                  <a:pt x="439947" y="107830"/>
                </a:lnTo>
                <a:lnTo>
                  <a:pt x="457200" y="142336"/>
                </a:lnTo>
                <a:lnTo>
                  <a:pt x="517584" y="146649"/>
                </a:lnTo>
                <a:lnTo>
                  <a:pt x="616788" y="232913"/>
                </a:lnTo>
                <a:lnTo>
                  <a:pt x="664234" y="241540"/>
                </a:lnTo>
                <a:lnTo>
                  <a:pt x="728932" y="267419"/>
                </a:lnTo>
                <a:lnTo>
                  <a:pt x="767750" y="293298"/>
                </a:lnTo>
                <a:lnTo>
                  <a:pt x="785003" y="332117"/>
                </a:lnTo>
                <a:lnTo>
                  <a:pt x="802256" y="345057"/>
                </a:lnTo>
                <a:lnTo>
                  <a:pt x="815196" y="383876"/>
                </a:lnTo>
                <a:lnTo>
                  <a:pt x="828135" y="388189"/>
                </a:lnTo>
                <a:lnTo>
                  <a:pt x="862641" y="388189"/>
                </a:lnTo>
                <a:lnTo>
                  <a:pt x="927339" y="422694"/>
                </a:lnTo>
                <a:lnTo>
                  <a:pt x="944592" y="457200"/>
                </a:lnTo>
                <a:lnTo>
                  <a:pt x="1000664" y="457200"/>
                </a:lnTo>
                <a:lnTo>
                  <a:pt x="1065362" y="513272"/>
                </a:lnTo>
                <a:lnTo>
                  <a:pt x="1078301" y="526211"/>
                </a:lnTo>
                <a:lnTo>
                  <a:pt x="1112807" y="539151"/>
                </a:lnTo>
                <a:lnTo>
                  <a:pt x="1134373" y="556404"/>
                </a:lnTo>
                <a:lnTo>
                  <a:pt x="1242203" y="560717"/>
                </a:lnTo>
                <a:lnTo>
                  <a:pt x="1311215" y="651294"/>
                </a:lnTo>
                <a:lnTo>
                  <a:pt x="1319841" y="668547"/>
                </a:lnTo>
                <a:lnTo>
                  <a:pt x="1380226" y="685800"/>
                </a:lnTo>
                <a:lnTo>
                  <a:pt x="1453550" y="711679"/>
                </a:lnTo>
                <a:lnTo>
                  <a:pt x="1462177" y="737559"/>
                </a:lnTo>
                <a:lnTo>
                  <a:pt x="1462177" y="737559"/>
                </a:lnTo>
                <a:lnTo>
                  <a:pt x="1496683" y="772064"/>
                </a:lnTo>
                <a:lnTo>
                  <a:pt x="1531188" y="793630"/>
                </a:lnTo>
                <a:lnTo>
                  <a:pt x="1531188" y="793630"/>
                </a:lnTo>
                <a:lnTo>
                  <a:pt x="1552754" y="841076"/>
                </a:lnTo>
                <a:lnTo>
                  <a:pt x="1720969" y="841076"/>
                </a:lnTo>
                <a:lnTo>
                  <a:pt x="1720969" y="931653"/>
                </a:lnTo>
                <a:lnTo>
                  <a:pt x="1902124" y="931653"/>
                </a:lnTo>
                <a:lnTo>
                  <a:pt x="1902124" y="983411"/>
                </a:lnTo>
                <a:lnTo>
                  <a:pt x="2027207" y="983411"/>
                </a:lnTo>
                <a:lnTo>
                  <a:pt x="2027207" y="1035170"/>
                </a:lnTo>
                <a:lnTo>
                  <a:pt x="2812211" y="1035170"/>
                </a:ln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a:solidFill>
                <a:srgbClr val="4D4D4D"/>
              </a:solidFill>
            </a:endParaRPr>
          </a:p>
        </p:txBody>
      </p:sp>
      <p:sp>
        <p:nvSpPr>
          <p:cNvPr id="40" name="Forme libre 42"/>
          <p:cNvSpPr/>
          <p:nvPr/>
        </p:nvSpPr>
        <p:spPr>
          <a:xfrm>
            <a:off x="1492640" y="3517802"/>
            <a:ext cx="2419710" cy="1272397"/>
          </a:xfrm>
          <a:custGeom>
            <a:avLst/>
            <a:gdLst>
              <a:gd name="connsiteX0" fmla="*/ 0 w 2419710"/>
              <a:gd name="connsiteY0" fmla="*/ 0 h 1272397"/>
              <a:gd name="connsiteX1" fmla="*/ 51759 w 2419710"/>
              <a:gd name="connsiteY1" fmla="*/ 21566 h 1272397"/>
              <a:gd name="connsiteX2" fmla="*/ 129396 w 2419710"/>
              <a:gd name="connsiteY2" fmla="*/ 12940 h 1272397"/>
              <a:gd name="connsiteX3" fmla="*/ 146649 w 2419710"/>
              <a:gd name="connsiteY3" fmla="*/ 21566 h 1272397"/>
              <a:gd name="connsiteX4" fmla="*/ 163902 w 2419710"/>
              <a:gd name="connsiteY4" fmla="*/ 47446 h 1272397"/>
              <a:gd name="connsiteX5" fmla="*/ 271732 w 2419710"/>
              <a:gd name="connsiteY5" fmla="*/ 64699 h 1272397"/>
              <a:gd name="connsiteX6" fmla="*/ 409755 w 2419710"/>
              <a:gd name="connsiteY6" fmla="*/ 64699 h 1272397"/>
              <a:gd name="connsiteX7" fmla="*/ 483079 w 2419710"/>
              <a:gd name="connsiteY7" fmla="*/ 64699 h 1272397"/>
              <a:gd name="connsiteX8" fmla="*/ 560717 w 2419710"/>
              <a:gd name="connsiteY8" fmla="*/ 125083 h 1272397"/>
              <a:gd name="connsiteX9" fmla="*/ 586596 w 2419710"/>
              <a:gd name="connsiteY9" fmla="*/ 146649 h 1272397"/>
              <a:gd name="connsiteX10" fmla="*/ 599536 w 2419710"/>
              <a:gd name="connsiteY10" fmla="*/ 181155 h 1272397"/>
              <a:gd name="connsiteX11" fmla="*/ 625415 w 2419710"/>
              <a:gd name="connsiteY11" fmla="*/ 194095 h 1272397"/>
              <a:gd name="connsiteX12" fmla="*/ 703053 w 2419710"/>
              <a:gd name="connsiteY12" fmla="*/ 207034 h 1272397"/>
              <a:gd name="connsiteX13" fmla="*/ 797944 w 2419710"/>
              <a:gd name="connsiteY13" fmla="*/ 219974 h 1272397"/>
              <a:gd name="connsiteX14" fmla="*/ 849702 w 2419710"/>
              <a:gd name="connsiteY14" fmla="*/ 219974 h 1272397"/>
              <a:gd name="connsiteX15" fmla="*/ 901461 w 2419710"/>
              <a:gd name="connsiteY15" fmla="*/ 228600 h 1272397"/>
              <a:gd name="connsiteX16" fmla="*/ 901461 w 2419710"/>
              <a:gd name="connsiteY16" fmla="*/ 258793 h 1272397"/>
              <a:gd name="connsiteX17" fmla="*/ 914400 w 2419710"/>
              <a:gd name="connsiteY17" fmla="*/ 280359 h 1272397"/>
              <a:gd name="connsiteX18" fmla="*/ 940279 w 2419710"/>
              <a:gd name="connsiteY18" fmla="*/ 297612 h 1272397"/>
              <a:gd name="connsiteX19" fmla="*/ 1017917 w 2419710"/>
              <a:gd name="connsiteY19" fmla="*/ 323491 h 1272397"/>
              <a:gd name="connsiteX20" fmla="*/ 1048110 w 2419710"/>
              <a:gd name="connsiteY20" fmla="*/ 345057 h 1272397"/>
              <a:gd name="connsiteX21" fmla="*/ 1125747 w 2419710"/>
              <a:gd name="connsiteY21" fmla="*/ 388189 h 1272397"/>
              <a:gd name="connsiteX22" fmla="*/ 1147313 w 2419710"/>
              <a:gd name="connsiteY22" fmla="*/ 401129 h 1272397"/>
              <a:gd name="connsiteX23" fmla="*/ 1242204 w 2419710"/>
              <a:gd name="connsiteY23" fmla="*/ 409755 h 1272397"/>
              <a:gd name="connsiteX24" fmla="*/ 1255144 w 2419710"/>
              <a:gd name="connsiteY24" fmla="*/ 427008 h 1272397"/>
              <a:gd name="connsiteX25" fmla="*/ 1289649 w 2419710"/>
              <a:gd name="connsiteY25" fmla="*/ 427008 h 1272397"/>
              <a:gd name="connsiteX26" fmla="*/ 1341408 w 2419710"/>
              <a:gd name="connsiteY26" fmla="*/ 465827 h 1272397"/>
              <a:gd name="connsiteX27" fmla="*/ 1354347 w 2419710"/>
              <a:gd name="connsiteY27" fmla="*/ 487393 h 1272397"/>
              <a:gd name="connsiteX28" fmla="*/ 1354347 w 2419710"/>
              <a:gd name="connsiteY28" fmla="*/ 487393 h 1272397"/>
              <a:gd name="connsiteX29" fmla="*/ 1453551 w 2419710"/>
              <a:gd name="connsiteY29" fmla="*/ 487393 h 1272397"/>
              <a:gd name="connsiteX30" fmla="*/ 1483744 w 2419710"/>
              <a:gd name="connsiteY30" fmla="*/ 582283 h 1272397"/>
              <a:gd name="connsiteX31" fmla="*/ 1483744 w 2419710"/>
              <a:gd name="connsiteY31" fmla="*/ 582283 h 1272397"/>
              <a:gd name="connsiteX32" fmla="*/ 1500996 w 2419710"/>
              <a:gd name="connsiteY32" fmla="*/ 612476 h 1272397"/>
              <a:gd name="connsiteX33" fmla="*/ 1582947 w 2419710"/>
              <a:gd name="connsiteY33" fmla="*/ 612476 h 1272397"/>
              <a:gd name="connsiteX34" fmla="*/ 1582947 w 2419710"/>
              <a:gd name="connsiteY34" fmla="*/ 655608 h 1272397"/>
              <a:gd name="connsiteX35" fmla="*/ 1617453 w 2419710"/>
              <a:gd name="connsiteY35" fmla="*/ 655608 h 1272397"/>
              <a:gd name="connsiteX36" fmla="*/ 1617453 w 2419710"/>
              <a:gd name="connsiteY36" fmla="*/ 711680 h 1272397"/>
              <a:gd name="connsiteX37" fmla="*/ 1746849 w 2419710"/>
              <a:gd name="connsiteY37" fmla="*/ 711680 h 1272397"/>
              <a:gd name="connsiteX38" fmla="*/ 1746849 w 2419710"/>
              <a:gd name="connsiteY38" fmla="*/ 750499 h 1272397"/>
              <a:gd name="connsiteX39" fmla="*/ 1789981 w 2419710"/>
              <a:gd name="connsiteY39" fmla="*/ 750499 h 1272397"/>
              <a:gd name="connsiteX40" fmla="*/ 1789981 w 2419710"/>
              <a:gd name="connsiteY40" fmla="*/ 810883 h 1272397"/>
              <a:gd name="connsiteX41" fmla="*/ 1953883 w 2419710"/>
              <a:gd name="connsiteY41" fmla="*/ 810883 h 1272397"/>
              <a:gd name="connsiteX42" fmla="*/ 1953883 w 2419710"/>
              <a:gd name="connsiteY42" fmla="*/ 901461 h 1272397"/>
              <a:gd name="connsiteX43" fmla="*/ 1988389 w 2419710"/>
              <a:gd name="connsiteY43" fmla="*/ 901461 h 1272397"/>
              <a:gd name="connsiteX44" fmla="*/ 1988389 w 2419710"/>
              <a:gd name="connsiteY44" fmla="*/ 1073989 h 1272397"/>
              <a:gd name="connsiteX45" fmla="*/ 2152291 w 2419710"/>
              <a:gd name="connsiteY45" fmla="*/ 1073989 h 1272397"/>
              <a:gd name="connsiteX46" fmla="*/ 2152291 w 2419710"/>
              <a:gd name="connsiteY46" fmla="*/ 1164566 h 1272397"/>
              <a:gd name="connsiteX47" fmla="*/ 2178170 w 2419710"/>
              <a:gd name="connsiteY47" fmla="*/ 1164566 h 1272397"/>
              <a:gd name="connsiteX48" fmla="*/ 2178170 w 2419710"/>
              <a:gd name="connsiteY48" fmla="*/ 1272397 h 1272397"/>
              <a:gd name="connsiteX49" fmla="*/ 2419710 w 2419710"/>
              <a:gd name="connsiteY49" fmla="*/ 1272397 h 12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419710" h="1272397">
                <a:moveTo>
                  <a:pt x="0" y="0"/>
                </a:moveTo>
                <a:lnTo>
                  <a:pt x="51759" y="21566"/>
                </a:lnTo>
                <a:lnTo>
                  <a:pt x="129396" y="12940"/>
                </a:lnTo>
                <a:lnTo>
                  <a:pt x="146649" y="21566"/>
                </a:lnTo>
                <a:lnTo>
                  <a:pt x="163902" y="47446"/>
                </a:lnTo>
                <a:lnTo>
                  <a:pt x="271732" y="64699"/>
                </a:lnTo>
                <a:lnTo>
                  <a:pt x="409755" y="64699"/>
                </a:lnTo>
                <a:lnTo>
                  <a:pt x="483079" y="64699"/>
                </a:lnTo>
                <a:lnTo>
                  <a:pt x="560717" y="125083"/>
                </a:lnTo>
                <a:lnTo>
                  <a:pt x="586596" y="146649"/>
                </a:lnTo>
                <a:lnTo>
                  <a:pt x="599536" y="181155"/>
                </a:lnTo>
                <a:lnTo>
                  <a:pt x="625415" y="194095"/>
                </a:lnTo>
                <a:lnTo>
                  <a:pt x="703053" y="207034"/>
                </a:lnTo>
                <a:lnTo>
                  <a:pt x="797944" y="219974"/>
                </a:lnTo>
                <a:lnTo>
                  <a:pt x="849702" y="219974"/>
                </a:lnTo>
                <a:lnTo>
                  <a:pt x="901461" y="228600"/>
                </a:lnTo>
                <a:lnTo>
                  <a:pt x="901461" y="258793"/>
                </a:lnTo>
                <a:lnTo>
                  <a:pt x="914400" y="280359"/>
                </a:lnTo>
                <a:lnTo>
                  <a:pt x="940279" y="297612"/>
                </a:lnTo>
                <a:lnTo>
                  <a:pt x="1017917" y="323491"/>
                </a:lnTo>
                <a:lnTo>
                  <a:pt x="1048110" y="345057"/>
                </a:lnTo>
                <a:lnTo>
                  <a:pt x="1125747" y="388189"/>
                </a:lnTo>
                <a:lnTo>
                  <a:pt x="1147313" y="401129"/>
                </a:lnTo>
                <a:lnTo>
                  <a:pt x="1242204" y="409755"/>
                </a:lnTo>
                <a:lnTo>
                  <a:pt x="1255144" y="427008"/>
                </a:lnTo>
                <a:lnTo>
                  <a:pt x="1289649" y="427008"/>
                </a:lnTo>
                <a:lnTo>
                  <a:pt x="1341408" y="465827"/>
                </a:lnTo>
                <a:lnTo>
                  <a:pt x="1354347" y="487393"/>
                </a:lnTo>
                <a:lnTo>
                  <a:pt x="1354347" y="487393"/>
                </a:lnTo>
                <a:lnTo>
                  <a:pt x="1453551" y="487393"/>
                </a:lnTo>
                <a:lnTo>
                  <a:pt x="1483744" y="582283"/>
                </a:lnTo>
                <a:lnTo>
                  <a:pt x="1483744" y="582283"/>
                </a:lnTo>
                <a:lnTo>
                  <a:pt x="1500996" y="612476"/>
                </a:lnTo>
                <a:lnTo>
                  <a:pt x="1582947" y="612476"/>
                </a:lnTo>
                <a:lnTo>
                  <a:pt x="1582947" y="655608"/>
                </a:lnTo>
                <a:lnTo>
                  <a:pt x="1617453" y="655608"/>
                </a:lnTo>
                <a:lnTo>
                  <a:pt x="1617453" y="711680"/>
                </a:lnTo>
                <a:lnTo>
                  <a:pt x="1746849" y="711680"/>
                </a:lnTo>
                <a:lnTo>
                  <a:pt x="1746849" y="750499"/>
                </a:lnTo>
                <a:lnTo>
                  <a:pt x="1789981" y="750499"/>
                </a:lnTo>
                <a:lnTo>
                  <a:pt x="1789981" y="810883"/>
                </a:lnTo>
                <a:lnTo>
                  <a:pt x="1953883" y="810883"/>
                </a:lnTo>
                <a:lnTo>
                  <a:pt x="1953883" y="901461"/>
                </a:lnTo>
                <a:lnTo>
                  <a:pt x="1988389" y="901461"/>
                </a:lnTo>
                <a:lnTo>
                  <a:pt x="1988389" y="1073989"/>
                </a:lnTo>
                <a:lnTo>
                  <a:pt x="2152291" y="1073989"/>
                </a:lnTo>
                <a:lnTo>
                  <a:pt x="2152291" y="1164566"/>
                </a:lnTo>
                <a:lnTo>
                  <a:pt x="2178170" y="1164566"/>
                </a:lnTo>
                <a:lnTo>
                  <a:pt x="2178170" y="1272397"/>
                </a:lnTo>
                <a:lnTo>
                  <a:pt x="2419710" y="1272397"/>
                </a:ln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a:solidFill>
                <a:srgbClr val="4D4D4D"/>
              </a:solidFill>
            </a:endParaRPr>
          </a:p>
        </p:txBody>
      </p:sp>
      <p:sp>
        <p:nvSpPr>
          <p:cNvPr id="41" name="ZoneTexte 43"/>
          <p:cNvSpPr txBox="1"/>
          <p:nvPr/>
        </p:nvSpPr>
        <p:spPr>
          <a:xfrm>
            <a:off x="1342668" y="4758311"/>
            <a:ext cx="2093774" cy="284180"/>
          </a:xfrm>
          <a:prstGeom prst="rect">
            <a:avLst/>
          </a:prstGeom>
          <a:noFill/>
        </p:spPr>
        <p:txBody>
          <a:bodyPr wrap="square" rtlCol="0">
            <a:spAutoFit/>
          </a:bodyPr>
          <a:lstStyle/>
          <a:p>
            <a:pPr fontAlgn="base">
              <a:lnSpc>
                <a:spcPts val="1600"/>
              </a:lnSpc>
              <a:spcBef>
                <a:spcPct val="0"/>
              </a:spcBef>
              <a:spcAft>
                <a:spcPct val="0"/>
              </a:spcAft>
            </a:pPr>
            <a:r>
              <a:rPr lang="fr-FR" sz="1200" dirty="0" smtClean="0">
                <a:solidFill>
                  <a:schemeClr val="accent3"/>
                </a:solidFill>
              </a:rPr>
              <a:t>O + CT (n=105</a:t>
            </a:r>
            <a:r>
              <a:rPr lang="fr-FR" sz="1200" dirty="0">
                <a:solidFill>
                  <a:schemeClr val="accent3"/>
                </a:solidFill>
              </a:rPr>
              <a:t>)</a:t>
            </a:r>
          </a:p>
        </p:txBody>
      </p:sp>
      <p:sp>
        <p:nvSpPr>
          <p:cNvPr id="42" name="ZoneTexte 44"/>
          <p:cNvSpPr txBox="1"/>
          <p:nvPr/>
        </p:nvSpPr>
        <p:spPr>
          <a:xfrm>
            <a:off x="2897456" y="5071319"/>
            <a:ext cx="397310" cy="276999"/>
          </a:xfrm>
          <a:prstGeom prst="rect">
            <a:avLst/>
          </a:prstGeom>
          <a:noFill/>
        </p:spPr>
        <p:txBody>
          <a:bodyPr wrap="square" rtlCol="0">
            <a:spAutoFit/>
          </a:bodyPr>
          <a:lstStyle/>
          <a:p>
            <a:pPr algn="ctr" fontAlgn="base">
              <a:spcBef>
                <a:spcPct val="0"/>
              </a:spcBef>
              <a:spcAft>
                <a:spcPct val="0"/>
              </a:spcAft>
            </a:pPr>
            <a:r>
              <a:rPr lang="fr-FR" sz="1200" b="1" dirty="0">
                <a:solidFill>
                  <a:schemeClr val="accent1"/>
                </a:solidFill>
              </a:rPr>
              <a:t>9.7</a:t>
            </a:r>
          </a:p>
        </p:txBody>
      </p:sp>
      <p:sp>
        <p:nvSpPr>
          <p:cNvPr id="43" name="ZoneTexte 45"/>
          <p:cNvSpPr txBox="1"/>
          <p:nvPr/>
        </p:nvSpPr>
        <p:spPr>
          <a:xfrm>
            <a:off x="3398743" y="5071319"/>
            <a:ext cx="560851" cy="276999"/>
          </a:xfrm>
          <a:prstGeom prst="rect">
            <a:avLst/>
          </a:prstGeom>
          <a:noFill/>
        </p:spPr>
        <p:txBody>
          <a:bodyPr wrap="square" rtlCol="0">
            <a:spAutoFit/>
          </a:bodyPr>
          <a:lstStyle/>
          <a:p>
            <a:pPr algn="ctr" fontAlgn="base">
              <a:spcBef>
                <a:spcPct val="0"/>
              </a:spcBef>
              <a:spcAft>
                <a:spcPct val="0"/>
              </a:spcAft>
            </a:pPr>
            <a:r>
              <a:rPr lang="fr-FR" sz="1200" b="1" dirty="0">
                <a:solidFill>
                  <a:schemeClr val="accent3"/>
                </a:solidFill>
              </a:rPr>
              <a:t>11.0</a:t>
            </a:r>
          </a:p>
        </p:txBody>
      </p:sp>
      <p:sp>
        <p:nvSpPr>
          <p:cNvPr id="44" name="Line 518"/>
          <p:cNvSpPr>
            <a:spLocks noChangeShapeType="1"/>
          </p:cNvSpPr>
          <p:nvPr/>
        </p:nvSpPr>
        <p:spPr bwMode="auto">
          <a:xfrm flipH="1">
            <a:off x="1345021" y="4418723"/>
            <a:ext cx="1887436" cy="0"/>
          </a:xfrm>
          <a:prstGeom prst="line">
            <a:avLst/>
          </a:prstGeom>
          <a:noFill/>
          <a:ln w="12700">
            <a:solidFill>
              <a:schemeClr val="accent1"/>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45" name="Line 518"/>
          <p:cNvSpPr>
            <a:spLocks noChangeShapeType="1"/>
          </p:cNvSpPr>
          <p:nvPr/>
        </p:nvSpPr>
        <p:spPr bwMode="auto">
          <a:xfrm rot="16200000" flipH="1">
            <a:off x="2792025" y="4870336"/>
            <a:ext cx="880868" cy="0"/>
          </a:xfrm>
          <a:prstGeom prst="line">
            <a:avLst/>
          </a:prstGeom>
          <a:noFill/>
          <a:ln w="12700">
            <a:solidFill>
              <a:schemeClr val="accent1"/>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b="1">
              <a:solidFill>
                <a:srgbClr val="4D4D4D"/>
              </a:solidFill>
            </a:endParaRPr>
          </a:p>
        </p:txBody>
      </p:sp>
      <p:sp>
        <p:nvSpPr>
          <p:cNvPr id="47" name="ZoneTexte 84"/>
          <p:cNvSpPr txBox="1"/>
          <p:nvPr/>
        </p:nvSpPr>
        <p:spPr>
          <a:xfrm>
            <a:off x="519371" y="5556149"/>
            <a:ext cx="836948" cy="600164"/>
          </a:xfrm>
          <a:prstGeom prst="rect">
            <a:avLst/>
          </a:prstGeom>
          <a:noFill/>
        </p:spPr>
        <p:txBody>
          <a:bodyPr wrap="square" rtlCol="0">
            <a:spAutoFit/>
          </a:bodyPr>
          <a:lstStyle/>
          <a:p>
            <a:pPr algn="r" fontAlgn="base">
              <a:spcBef>
                <a:spcPct val="0"/>
              </a:spcBef>
              <a:spcAft>
                <a:spcPts val="0"/>
              </a:spcAft>
            </a:pPr>
            <a:r>
              <a:rPr lang="fr-FR" sz="1100" dirty="0"/>
              <a:t>No. </a:t>
            </a:r>
            <a:r>
              <a:rPr lang="fr-FR" sz="1100" dirty="0" err="1" smtClean="0"/>
              <a:t>at</a:t>
            </a:r>
            <a:r>
              <a:rPr lang="fr-FR" sz="1100" dirty="0" smtClean="0"/>
              <a:t> </a:t>
            </a:r>
            <a:r>
              <a:rPr lang="fr-FR" sz="1100" dirty="0" err="1"/>
              <a:t>risk</a:t>
            </a:r>
            <a:endParaRPr lang="fr-FR" sz="1100" dirty="0"/>
          </a:p>
          <a:p>
            <a:pPr algn="r" fontAlgn="base">
              <a:spcBef>
                <a:spcPct val="0"/>
              </a:spcBef>
              <a:spcAft>
                <a:spcPts val="0"/>
              </a:spcAft>
            </a:pPr>
            <a:r>
              <a:rPr lang="fr-FR" sz="1100" dirty="0" smtClean="0">
                <a:solidFill>
                  <a:schemeClr val="accent1"/>
                </a:solidFill>
              </a:rPr>
              <a:t>P + CT</a:t>
            </a:r>
            <a:endParaRPr lang="fr-FR" sz="1100" dirty="0">
              <a:solidFill>
                <a:schemeClr val="accent1"/>
              </a:solidFill>
            </a:endParaRPr>
          </a:p>
          <a:p>
            <a:pPr algn="r" fontAlgn="base">
              <a:spcBef>
                <a:spcPct val="0"/>
              </a:spcBef>
              <a:spcAft>
                <a:spcPts val="0"/>
              </a:spcAft>
            </a:pPr>
            <a:r>
              <a:rPr lang="fr-FR" sz="1100" dirty="0" smtClean="0">
                <a:solidFill>
                  <a:schemeClr val="accent3"/>
                </a:solidFill>
              </a:rPr>
              <a:t>O + CT</a:t>
            </a:r>
            <a:endParaRPr lang="fr-FR" sz="1100" dirty="0">
              <a:solidFill>
                <a:schemeClr val="accent3"/>
              </a:solidFill>
            </a:endParaRPr>
          </a:p>
        </p:txBody>
      </p:sp>
      <p:sp>
        <p:nvSpPr>
          <p:cNvPr id="48" name="ZoneTexte 85"/>
          <p:cNvSpPr txBox="1"/>
          <p:nvPr/>
        </p:nvSpPr>
        <p:spPr>
          <a:xfrm>
            <a:off x="1177673" y="5725426"/>
            <a:ext cx="579776" cy="430887"/>
          </a:xfrm>
          <a:prstGeom prst="rect">
            <a:avLst/>
          </a:prstGeom>
          <a:noFill/>
        </p:spPr>
        <p:txBody>
          <a:bodyPr wrap="square" rtlCol="0">
            <a:spAutoFit/>
          </a:bodyPr>
          <a:lstStyle/>
          <a:p>
            <a:pPr algn="ctr" fontAlgn="base">
              <a:spcBef>
                <a:spcPct val="0"/>
              </a:spcBef>
              <a:spcAft>
                <a:spcPct val="0"/>
              </a:spcAft>
            </a:pPr>
            <a:r>
              <a:rPr lang="fr-FR" sz="1100" dirty="0" smtClean="0"/>
              <a:t>109</a:t>
            </a:r>
            <a:endParaRPr lang="fr-FR" sz="1100" dirty="0"/>
          </a:p>
          <a:p>
            <a:pPr algn="ctr" fontAlgn="base">
              <a:spcBef>
                <a:spcPct val="0"/>
              </a:spcBef>
              <a:spcAft>
                <a:spcPct val="0"/>
              </a:spcAft>
            </a:pPr>
            <a:r>
              <a:rPr lang="fr-FR" sz="1100" dirty="0"/>
              <a:t>105</a:t>
            </a:r>
          </a:p>
        </p:txBody>
      </p:sp>
      <p:sp>
        <p:nvSpPr>
          <p:cNvPr id="49" name="ZoneTexte 86"/>
          <p:cNvSpPr txBox="1"/>
          <p:nvPr/>
        </p:nvSpPr>
        <p:spPr>
          <a:xfrm>
            <a:off x="1715521" y="5725426"/>
            <a:ext cx="579776" cy="430887"/>
          </a:xfrm>
          <a:prstGeom prst="rect">
            <a:avLst/>
          </a:prstGeom>
          <a:noFill/>
        </p:spPr>
        <p:txBody>
          <a:bodyPr wrap="square" rtlCol="0">
            <a:spAutoFit/>
          </a:bodyPr>
          <a:lstStyle/>
          <a:p>
            <a:pPr algn="ctr" fontAlgn="base">
              <a:spcBef>
                <a:spcPct val="0"/>
              </a:spcBef>
              <a:spcAft>
                <a:spcPct val="0"/>
              </a:spcAft>
            </a:pPr>
            <a:r>
              <a:rPr lang="fr-FR" sz="1100" dirty="0" smtClean="0"/>
              <a:t>87</a:t>
            </a:r>
            <a:endParaRPr lang="fr-FR" sz="1100" dirty="0"/>
          </a:p>
          <a:p>
            <a:pPr algn="ctr" fontAlgn="base">
              <a:spcBef>
                <a:spcPct val="0"/>
              </a:spcBef>
              <a:spcAft>
                <a:spcPct val="0"/>
              </a:spcAft>
            </a:pPr>
            <a:r>
              <a:rPr lang="fr-FR" sz="1100" dirty="0"/>
              <a:t>89</a:t>
            </a:r>
          </a:p>
        </p:txBody>
      </p:sp>
      <p:sp>
        <p:nvSpPr>
          <p:cNvPr id="50" name="ZoneTexte 88"/>
          <p:cNvSpPr txBox="1"/>
          <p:nvPr/>
        </p:nvSpPr>
        <p:spPr>
          <a:xfrm>
            <a:off x="2248992" y="5725426"/>
            <a:ext cx="579776" cy="430887"/>
          </a:xfrm>
          <a:prstGeom prst="rect">
            <a:avLst/>
          </a:prstGeom>
          <a:noFill/>
        </p:spPr>
        <p:txBody>
          <a:bodyPr wrap="square" rtlCol="0">
            <a:spAutoFit/>
          </a:bodyPr>
          <a:lstStyle/>
          <a:p>
            <a:pPr algn="ctr" fontAlgn="base">
              <a:spcBef>
                <a:spcPct val="0"/>
              </a:spcBef>
              <a:spcAft>
                <a:spcPct val="0"/>
              </a:spcAft>
            </a:pPr>
            <a:r>
              <a:rPr lang="fr-FR" sz="1100" dirty="0" smtClean="0"/>
              <a:t>52</a:t>
            </a:r>
            <a:endParaRPr lang="fr-FR" sz="1100" dirty="0"/>
          </a:p>
          <a:p>
            <a:pPr algn="ctr" fontAlgn="base">
              <a:spcBef>
                <a:spcPct val="0"/>
              </a:spcBef>
              <a:spcAft>
                <a:spcPct val="0"/>
              </a:spcAft>
            </a:pPr>
            <a:r>
              <a:rPr lang="fr-FR" sz="1100" dirty="0"/>
              <a:t>61</a:t>
            </a:r>
          </a:p>
        </p:txBody>
      </p:sp>
      <p:sp>
        <p:nvSpPr>
          <p:cNvPr id="51" name="ZoneTexte 89"/>
          <p:cNvSpPr txBox="1"/>
          <p:nvPr/>
        </p:nvSpPr>
        <p:spPr>
          <a:xfrm>
            <a:off x="2806865" y="5725426"/>
            <a:ext cx="579776" cy="430887"/>
          </a:xfrm>
          <a:prstGeom prst="rect">
            <a:avLst/>
          </a:prstGeom>
          <a:noFill/>
        </p:spPr>
        <p:txBody>
          <a:bodyPr wrap="square" rtlCol="0">
            <a:spAutoFit/>
          </a:bodyPr>
          <a:lstStyle/>
          <a:p>
            <a:pPr algn="ctr" fontAlgn="base">
              <a:spcBef>
                <a:spcPct val="0"/>
              </a:spcBef>
              <a:spcAft>
                <a:spcPct val="0"/>
              </a:spcAft>
            </a:pPr>
            <a:r>
              <a:rPr lang="fr-FR" sz="1100" dirty="0" smtClean="0"/>
              <a:t>23</a:t>
            </a:r>
            <a:endParaRPr lang="fr-FR" sz="1100" dirty="0"/>
          </a:p>
          <a:p>
            <a:pPr algn="ctr" fontAlgn="base">
              <a:spcBef>
                <a:spcPct val="0"/>
              </a:spcBef>
              <a:spcAft>
                <a:spcPct val="0"/>
              </a:spcAft>
            </a:pPr>
            <a:r>
              <a:rPr lang="fr-FR" sz="1100" dirty="0"/>
              <a:t>23</a:t>
            </a:r>
          </a:p>
        </p:txBody>
      </p:sp>
      <p:sp>
        <p:nvSpPr>
          <p:cNvPr id="52" name="ZoneTexte 90"/>
          <p:cNvSpPr txBox="1"/>
          <p:nvPr/>
        </p:nvSpPr>
        <p:spPr>
          <a:xfrm>
            <a:off x="3343755" y="5725426"/>
            <a:ext cx="579776" cy="430887"/>
          </a:xfrm>
          <a:prstGeom prst="rect">
            <a:avLst/>
          </a:prstGeom>
          <a:noFill/>
        </p:spPr>
        <p:txBody>
          <a:bodyPr wrap="square" rtlCol="0">
            <a:spAutoFit/>
          </a:bodyPr>
          <a:lstStyle/>
          <a:p>
            <a:pPr algn="ctr" fontAlgn="base">
              <a:spcBef>
                <a:spcPct val="0"/>
              </a:spcBef>
              <a:spcAft>
                <a:spcPct val="0"/>
              </a:spcAft>
            </a:pPr>
            <a:r>
              <a:rPr lang="fr-FR" sz="1100" dirty="0" smtClean="0"/>
              <a:t>10</a:t>
            </a:r>
            <a:endParaRPr lang="fr-FR" sz="1100" dirty="0"/>
          </a:p>
          <a:p>
            <a:pPr algn="ctr" fontAlgn="base">
              <a:spcBef>
                <a:spcPct val="0"/>
              </a:spcBef>
              <a:spcAft>
                <a:spcPct val="0"/>
              </a:spcAft>
            </a:pPr>
            <a:r>
              <a:rPr lang="fr-FR" sz="1100" dirty="0"/>
              <a:t>6</a:t>
            </a:r>
          </a:p>
        </p:txBody>
      </p:sp>
      <p:sp>
        <p:nvSpPr>
          <p:cNvPr id="2" name="TextBox 1"/>
          <p:cNvSpPr txBox="1"/>
          <p:nvPr/>
        </p:nvSpPr>
        <p:spPr>
          <a:xfrm>
            <a:off x="1368094" y="3043354"/>
            <a:ext cx="2637260" cy="338554"/>
          </a:xfrm>
          <a:prstGeom prst="rect">
            <a:avLst/>
          </a:prstGeom>
          <a:noFill/>
        </p:spPr>
        <p:txBody>
          <a:bodyPr wrap="none" rtlCol="0">
            <a:spAutoFit/>
          </a:bodyPr>
          <a:lstStyle/>
          <a:p>
            <a:pPr lvl="0" algn="ctr"/>
            <a:r>
              <a:rPr lang="en-GB" sz="1600" b="1" dirty="0" smtClean="0"/>
              <a:t>OS </a:t>
            </a:r>
            <a:r>
              <a:rPr lang="en-GB" sz="1600" b="1" dirty="0"/>
              <a:t>MET 2+/3+ subgroup</a:t>
            </a:r>
            <a:r>
              <a:rPr lang="en-GB" sz="1600" b="1" dirty="0" smtClean="0"/>
              <a:t>*</a:t>
            </a:r>
            <a:endParaRPr lang="en-GB" sz="1600" b="1" dirty="0"/>
          </a:p>
        </p:txBody>
      </p:sp>
      <p:sp>
        <p:nvSpPr>
          <p:cNvPr id="53" name="Rectangle 463"/>
          <p:cNvSpPr>
            <a:spLocks noChangeArrowheads="1"/>
          </p:cNvSpPr>
          <p:nvPr/>
        </p:nvSpPr>
        <p:spPr bwMode="auto">
          <a:xfrm>
            <a:off x="2362291" y="5539565"/>
            <a:ext cx="50334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latin typeface="Arial"/>
              </a:rPr>
              <a:t>Months</a:t>
            </a:r>
          </a:p>
        </p:txBody>
      </p:sp>
      <p:cxnSp>
        <p:nvCxnSpPr>
          <p:cNvPr id="54" name="Connecteur droit 48"/>
          <p:cNvCxnSpPr/>
          <p:nvPr/>
        </p:nvCxnSpPr>
        <p:spPr>
          <a:xfrm>
            <a:off x="5248478" y="3496458"/>
            <a:ext cx="0" cy="181677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Connecteur droit 49"/>
          <p:cNvCxnSpPr/>
          <p:nvPr/>
        </p:nvCxnSpPr>
        <p:spPr>
          <a:xfrm>
            <a:off x="5248097" y="5310251"/>
            <a:ext cx="310622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ZoneTexte 50"/>
          <p:cNvSpPr txBox="1"/>
          <p:nvPr/>
        </p:nvSpPr>
        <p:spPr>
          <a:xfrm>
            <a:off x="5243717" y="5340730"/>
            <a:ext cx="311125" cy="276999"/>
          </a:xfrm>
          <a:prstGeom prst="rect">
            <a:avLst/>
          </a:prstGeom>
          <a:noFill/>
        </p:spPr>
        <p:txBody>
          <a:bodyPr wrap="square" rtlCol="0">
            <a:spAutoFit/>
          </a:bodyPr>
          <a:lstStyle/>
          <a:p>
            <a:pPr algn="ctr" fontAlgn="base">
              <a:spcBef>
                <a:spcPct val="0"/>
              </a:spcBef>
              <a:spcAft>
                <a:spcPct val="0"/>
              </a:spcAft>
            </a:pPr>
            <a:r>
              <a:rPr lang="fr-FR" sz="1200" dirty="0">
                <a:solidFill>
                  <a:srgbClr val="4D4D4D"/>
                </a:solidFill>
              </a:rPr>
              <a:t>0</a:t>
            </a:r>
          </a:p>
        </p:txBody>
      </p:sp>
      <p:sp>
        <p:nvSpPr>
          <p:cNvPr id="57" name="ZoneTexte 51"/>
          <p:cNvSpPr txBox="1"/>
          <p:nvPr/>
        </p:nvSpPr>
        <p:spPr>
          <a:xfrm>
            <a:off x="5818784" y="5340731"/>
            <a:ext cx="311125" cy="276999"/>
          </a:xfrm>
          <a:prstGeom prst="rect">
            <a:avLst/>
          </a:prstGeom>
          <a:noFill/>
        </p:spPr>
        <p:txBody>
          <a:bodyPr wrap="square" rtlCol="0">
            <a:spAutoFit/>
          </a:bodyPr>
          <a:lstStyle/>
          <a:p>
            <a:pPr algn="ctr" fontAlgn="base">
              <a:spcBef>
                <a:spcPct val="0"/>
              </a:spcBef>
              <a:spcAft>
                <a:spcPct val="0"/>
              </a:spcAft>
            </a:pPr>
            <a:r>
              <a:rPr lang="fr-FR" sz="1200" dirty="0">
                <a:solidFill>
                  <a:srgbClr val="4D4D4D"/>
                </a:solidFill>
              </a:rPr>
              <a:t>3</a:t>
            </a:r>
          </a:p>
        </p:txBody>
      </p:sp>
      <p:sp>
        <p:nvSpPr>
          <p:cNvPr id="58" name="ZoneTexte 52"/>
          <p:cNvSpPr txBox="1"/>
          <p:nvPr/>
        </p:nvSpPr>
        <p:spPr>
          <a:xfrm>
            <a:off x="7016820" y="5340731"/>
            <a:ext cx="311125" cy="276999"/>
          </a:xfrm>
          <a:prstGeom prst="rect">
            <a:avLst/>
          </a:prstGeom>
          <a:noFill/>
        </p:spPr>
        <p:txBody>
          <a:bodyPr wrap="square" rtlCol="0">
            <a:spAutoFit/>
          </a:bodyPr>
          <a:lstStyle/>
          <a:p>
            <a:pPr algn="ctr" fontAlgn="base">
              <a:spcBef>
                <a:spcPct val="0"/>
              </a:spcBef>
              <a:spcAft>
                <a:spcPct val="0"/>
              </a:spcAft>
            </a:pPr>
            <a:r>
              <a:rPr lang="fr-FR" sz="1200" dirty="0">
                <a:solidFill>
                  <a:srgbClr val="4D4D4D"/>
                </a:solidFill>
              </a:rPr>
              <a:t>9</a:t>
            </a:r>
          </a:p>
        </p:txBody>
      </p:sp>
      <p:sp>
        <p:nvSpPr>
          <p:cNvPr id="59" name="Rectangle 443"/>
          <p:cNvSpPr>
            <a:spLocks noChangeArrowheads="1"/>
          </p:cNvSpPr>
          <p:nvPr/>
        </p:nvSpPr>
        <p:spPr bwMode="auto">
          <a:xfrm>
            <a:off x="5028297" y="5220680"/>
            <a:ext cx="84960"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solidFill>
                  <a:srgbClr val="4D4D4D"/>
                </a:solidFill>
                <a:latin typeface="Arial"/>
              </a:rPr>
              <a:t>0</a:t>
            </a:r>
            <a:endParaRPr lang="en-US" altLang="en-US" sz="1200" dirty="0">
              <a:solidFill>
                <a:srgbClr val="4D4D4D"/>
              </a:solidFill>
              <a:latin typeface="Arial"/>
            </a:endParaRPr>
          </a:p>
        </p:txBody>
      </p:sp>
      <p:sp>
        <p:nvSpPr>
          <p:cNvPr id="60" name="Rectangle 453"/>
          <p:cNvSpPr>
            <a:spLocks noChangeArrowheads="1"/>
          </p:cNvSpPr>
          <p:nvPr/>
        </p:nvSpPr>
        <p:spPr bwMode="auto">
          <a:xfrm>
            <a:off x="4943340" y="3782202"/>
            <a:ext cx="169918"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solidFill>
                  <a:srgbClr val="4D4D4D"/>
                </a:solidFill>
                <a:latin typeface="Arial"/>
              </a:rPr>
              <a:t>80</a:t>
            </a:r>
            <a:endParaRPr lang="en-US" altLang="en-US" sz="1200" dirty="0">
              <a:solidFill>
                <a:srgbClr val="4D4D4D"/>
              </a:solidFill>
              <a:latin typeface="Arial"/>
            </a:endParaRPr>
          </a:p>
        </p:txBody>
      </p:sp>
      <p:sp>
        <p:nvSpPr>
          <p:cNvPr id="61" name="Rectangle 463"/>
          <p:cNvSpPr>
            <a:spLocks noChangeArrowheads="1"/>
          </p:cNvSpPr>
          <p:nvPr/>
        </p:nvSpPr>
        <p:spPr bwMode="auto">
          <a:xfrm>
            <a:off x="4858379" y="3429157"/>
            <a:ext cx="25487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solidFill>
                  <a:srgbClr val="4D4D4D"/>
                </a:solidFill>
                <a:latin typeface="Arial"/>
              </a:rPr>
              <a:t>100</a:t>
            </a:r>
          </a:p>
        </p:txBody>
      </p:sp>
      <p:sp>
        <p:nvSpPr>
          <p:cNvPr id="62" name="Line 518"/>
          <p:cNvSpPr>
            <a:spLocks noChangeShapeType="1"/>
          </p:cNvSpPr>
          <p:nvPr/>
        </p:nvSpPr>
        <p:spPr bwMode="auto">
          <a:xfrm flipH="1">
            <a:off x="5181159" y="5308690"/>
            <a:ext cx="63928"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63" name="Rectangle 463"/>
          <p:cNvSpPr>
            <a:spLocks noChangeArrowheads="1"/>
          </p:cNvSpPr>
          <p:nvPr/>
        </p:nvSpPr>
        <p:spPr bwMode="auto">
          <a:xfrm rot="16200000">
            <a:off x="4482960" y="4323171"/>
            <a:ext cx="58189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solidFill>
                  <a:srgbClr val="4D4D4D"/>
                </a:solidFill>
                <a:latin typeface="Arial"/>
              </a:rPr>
              <a:t>PFS (%)</a:t>
            </a:r>
          </a:p>
        </p:txBody>
      </p:sp>
      <p:sp>
        <p:nvSpPr>
          <p:cNvPr id="64" name="Line 518"/>
          <p:cNvSpPr>
            <a:spLocks noChangeShapeType="1"/>
          </p:cNvSpPr>
          <p:nvPr/>
        </p:nvSpPr>
        <p:spPr bwMode="auto">
          <a:xfrm flipH="1">
            <a:off x="6485340" y="4416645"/>
            <a:ext cx="257387" cy="0"/>
          </a:xfrm>
          <a:prstGeom prst="line">
            <a:avLst/>
          </a:prstGeom>
          <a:noFill/>
          <a:ln w="12700">
            <a:solidFill>
              <a:schemeClr val="accent3"/>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65" name="ZoneTexte 59"/>
          <p:cNvSpPr txBox="1"/>
          <p:nvPr/>
        </p:nvSpPr>
        <p:spPr>
          <a:xfrm>
            <a:off x="7564929" y="5340731"/>
            <a:ext cx="417227" cy="276999"/>
          </a:xfrm>
          <a:prstGeom prst="rect">
            <a:avLst/>
          </a:prstGeom>
          <a:noFill/>
        </p:spPr>
        <p:txBody>
          <a:bodyPr wrap="square" rtlCol="0">
            <a:spAutoFit/>
          </a:bodyPr>
          <a:lstStyle/>
          <a:p>
            <a:pPr algn="ctr" fontAlgn="base">
              <a:spcBef>
                <a:spcPct val="0"/>
              </a:spcBef>
              <a:spcAft>
                <a:spcPct val="0"/>
              </a:spcAft>
            </a:pPr>
            <a:r>
              <a:rPr lang="fr-FR" sz="1200" dirty="0">
                <a:solidFill>
                  <a:srgbClr val="4D4D4D"/>
                </a:solidFill>
              </a:rPr>
              <a:t>12</a:t>
            </a:r>
          </a:p>
        </p:txBody>
      </p:sp>
      <p:sp>
        <p:nvSpPr>
          <p:cNvPr id="66" name="ZoneTexte 60"/>
          <p:cNvSpPr txBox="1"/>
          <p:nvPr/>
        </p:nvSpPr>
        <p:spPr>
          <a:xfrm>
            <a:off x="6410831" y="5340731"/>
            <a:ext cx="311125" cy="276999"/>
          </a:xfrm>
          <a:prstGeom prst="rect">
            <a:avLst/>
          </a:prstGeom>
          <a:noFill/>
        </p:spPr>
        <p:txBody>
          <a:bodyPr wrap="square" rtlCol="0">
            <a:spAutoFit/>
          </a:bodyPr>
          <a:lstStyle/>
          <a:p>
            <a:pPr algn="ctr" fontAlgn="base">
              <a:spcBef>
                <a:spcPct val="0"/>
              </a:spcBef>
              <a:spcAft>
                <a:spcPct val="0"/>
              </a:spcAft>
            </a:pPr>
            <a:r>
              <a:rPr lang="fr-FR" sz="1200" dirty="0">
                <a:solidFill>
                  <a:srgbClr val="4D4D4D"/>
                </a:solidFill>
              </a:rPr>
              <a:t>6</a:t>
            </a:r>
          </a:p>
        </p:txBody>
      </p:sp>
      <p:sp>
        <p:nvSpPr>
          <p:cNvPr id="67" name="Line 486"/>
          <p:cNvSpPr>
            <a:spLocks noChangeShapeType="1"/>
          </p:cNvSpPr>
          <p:nvPr/>
        </p:nvSpPr>
        <p:spPr bwMode="auto">
          <a:xfrm>
            <a:off x="7761682" y="5312105"/>
            <a:ext cx="0" cy="65198"/>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68" name="Line 486"/>
          <p:cNvSpPr>
            <a:spLocks noChangeShapeType="1"/>
          </p:cNvSpPr>
          <p:nvPr/>
        </p:nvSpPr>
        <p:spPr bwMode="auto">
          <a:xfrm>
            <a:off x="7169424" y="5312105"/>
            <a:ext cx="0" cy="65198"/>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69" name="Line 486"/>
          <p:cNvSpPr>
            <a:spLocks noChangeShapeType="1"/>
          </p:cNvSpPr>
          <p:nvPr/>
        </p:nvSpPr>
        <p:spPr bwMode="auto">
          <a:xfrm>
            <a:off x="5984904" y="5312105"/>
            <a:ext cx="0" cy="65198"/>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70" name="Line 486"/>
          <p:cNvSpPr>
            <a:spLocks noChangeShapeType="1"/>
          </p:cNvSpPr>
          <p:nvPr/>
        </p:nvSpPr>
        <p:spPr bwMode="auto">
          <a:xfrm>
            <a:off x="5392644" y="5312105"/>
            <a:ext cx="0" cy="65198"/>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71" name="Line 518"/>
          <p:cNvSpPr>
            <a:spLocks noChangeShapeType="1"/>
          </p:cNvSpPr>
          <p:nvPr/>
        </p:nvSpPr>
        <p:spPr bwMode="auto">
          <a:xfrm flipH="1">
            <a:off x="5181159" y="4949522"/>
            <a:ext cx="63928"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72" name="Line 518"/>
          <p:cNvSpPr>
            <a:spLocks noChangeShapeType="1"/>
          </p:cNvSpPr>
          <p:nvPr/>
        </p:nvSpPr>
        <p:spPr bwMode="auto">
          <a:xfrm flipH="1">
            <a:off x="5181159" y="4573108"/>
            <a:ext cx="63928"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73" name="Line 518"/>
          <p:cNvSpPr>
            <a:spLocks noChangeShapeType="1"/>
          </p:cNvSpPr>
          <p:nvPr/>
        </p:nvSpPr>
        <p:spPr bwMode="auto">
          <a:xfrm flipH="1">
            <a:off x="5181159" y="4196694"/>
            <a:ext cx="63928"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74" name="Line 518"/>
          <p:cNvSpPr>
            <a:spLocks noChangeShapeType="1"/>
          </p:cNvSpPr>
          <p:nvPr/>
        </p:nvSpPr>
        <p:spPr bwMode="auto">
          <a:xfrm flipH="1">
            <a:off x="5181159" y="3874053"/>
            <a:ext cx="63928"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75" name="Line 518"/>
          <p:cNvSpPr>
            <a:spLocks noChangeShapeType="1"/>
          </p:cNvSpPr>
          <p:nvPr/>
        </p:nvSpPr>
        <p:spPr bwMode="auto">
          <a:xfrm flipH="1">
            <a:off x="5181159" y="3497639"/>
            <a:ext cx="63928" cy="0"/>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76" name="Rectangle 453"/>
          <p:cNvSpPr>
            <a:spLocks noChangeArrowheads="1"/>
          </p:cNvSpPr>
          <p:nvPr/>
        </p:nvSpPr>
        <p:spPr bwMode="auto">
          <a:xfrm>
            <a:off x="4943340" y="4089147"/>
            <a:ext cx="169918"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solidFill>
                  <a:srgbClr val="4D4D4D"/>
                </a:solidFill>
                <a:latin typeface="Arial"/>
              </a:rPr>
              <a:t>60</a:t>
            </a:r>
            <a:endParaRPr lang="en-US" altLang="en-US" sz="1200" dirty="0">
              <a:solidFill>
                <a:srgbClr val="4D4D4D"/>
              </a:solidFill>
              <a:latin typeface="Arial"/>
            </a:endParaRPr>
          </a:p>
        </p:txBody>
      </p:sp>
      <p:sp>
        <p:nvSpPr>
          <p:cNvPr id="77" name="Rectangle 453"/>
          <p:cNvSpPr>
            <a:spLocks noChangeArrowheads="1"/>
          </p:cNvSpPr>
          <p:nvPr/>
        </p:nvSpPr>
        <p:spPr bwMode="auto">
          <a:xfrm>
            <a:off x="4943340" y="4465561"/>
            <a:ext cx="169918"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solidFill>
                  <a:srgbClr val="4D4D4D"/>
                </a:solidFill>
                <a:latin typeface="Arial"/>
              </a:rPr>
              <a:t>40</a:t>
            </a:r>
            <a:endParaRPr lang="en-US" altLang="en-US" sz="1200" dirty="0">
              <a:solidFill>
                <a:srgbClr val="4D4D4D"/>
              </a:solidFill>
              <a:latin typeface="Arial"/>
            </a:endParaRPr>
          </a:p>
        </p:txBody>
      </p:sp>
      <p:sp>
        <p:nvSpPr>
          <p:cNvPr id="78" name="Rectangle 453"/>
          <p:cNvSpPr>
            <a:spLocks noChangeArrowheads="1"/>
          </p:cNvSpPr>
          <p:nvPr/>
        </p:nvSpPr>
        <p:spPr bwMode="auto">
          <a:xfrm>
            <a:off x="4943340" y="4841975"/>
            <a:ext cx="169918" cy="1846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solidFill>
                  <a:srgbClr val="4D4D4D"/>
                </a:solidFill>
                <a:latin typeface="Arial"/>
              </a:rPr>
              <a:t>20</a:t>
            </a:r>
            <a:endParaRPr lang="en-US" altLang="en-US" sz="1200" dirty="0">
              <a:solidFill>
                <a:srgbClr val="4D4D4D"/>
              </a:solidFill>
              <a:latin typeface="Arial"/>
            </a:endParaRPr>
          </a:p>
        </p:txBody>
      </p:sp>
      <p:sp>
        <p:nvSpPr>
          <p:cNvPr id="79" name="ZoneTexte 73"/>
          <p:cNvSpPr txBox="1"/>
          <p:nvPr/>
        </p:nvSpPr>
        <p:spPr>
          <a:xfrm>
            <a:off x="6721956" y="3419914"/>
            <a:ext cx="1565480" cy="707886"/>
          </a:xfrm>
          <a:prstGeom prst="rect">
            <a:avLst/>
          </a:prstGeom>
          <a:noFill/>
        </p:spPr>
        <p:txBody>
          <a:bodyPr wrap="square" rtlCol="0">
            <a:spAutoFit/>
          </a:bodyPr>
          <a:lstStyle/>
          <a:p>
            <a:pPr algn="r" fontAlgn="base">
              <a:lnSpc>
                <a:spcPts val="1400"/>
              </a:lnSpc>
              <a:spcBef>
                <a:spcPct val="0"/>
              </a:spcBef>
              <a:spcAft>
                <a:spcPts val="600"/>
              </a:spcAft>
            </a:pPr>
            <a:r>
              <a:rPr lang="fr-FR" sz="1200" b="1" dirty="0"/>
              <a:t>HR (</a:t>
            </a:r>
            <a:r>
              <a:rPr lang="fr-FR" sz="1200" b="1" dirty="0" smtClean="0"/>
              <a:t>95%CI) </a:t>
            </a:r>
            <a:r>
              <a:rPr lang="fr-FR" sz="1200" b="1" dirty="0"/>
              <a:t/>
            </a:r>
            <a:br>
              <a:rPr lang="fr-FR" sz="1200" b="1" dirty="0"/>
            </a:br>
            <a:r>
              <a:rPr lang="fr-FR" sz="1200" b="1" dirty="0"/>
              <a:t>0.79 (0.54, 1.15)</a:t>
            </a:r>
          </a:p>
          <a:p>
            <a:pPr algn="r" fontAlgn="base">
              <a:lnSpc>
                <a:spcPts val="1400"/>
              </a:lnSpc>
              <a:spcBef>
                <a:spcPct val="0"/>
              </a:spcBef>
              <a:spcAft>
                <a:spcPct val="0"/>
              </a:spcAft>
            </a:pPr>
            <a:r>
              <a:rPr lang="fr-FR" sz="1200" b="1" dirty="0" smtClean="0"/>
              <a:t>p=0.223</a:t>
            </a:r>
            <a:endParaRPr lang="fr-FR" sz="1200" b="1" dirty="0"/>
          </a:p>
        </p:txBody>
      </p:sp>
      <p:sp>
        <p:nvSpPr>
          <p:cNvPr id="80" name="Line 486"/>
          <p:cNvSpPr>
            <a:spLocks noChangeShapeType="1"/>
          </p:cNvSpPr>
          <p:nvPr/>
        </p:nvSpPr>
        <p:spPr bwMode="auto">
          <a:xfrm>
            <a:off x="6577164" y="5312105"/>
            <a:ext cx="0" cy="65198"/>
          </a:xfrm>
          <a:prstGeom prst="line">
            <a:avLst/>
          </a:prstGeom>
          <a:noFill/>
          <a:ln w="12700">
            <a:solidFill>
              <a:schemeClr val="bg1">
                <a:lumMod val="7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81" name="Line 518"/>
          <p:cNvSpPr>
            <a:spLocks noChangeShapeType="1"/>
          </p:cNvSpPr>
          <p:nvPr/>
        </p:nvSpPr>
        <p:spPr bwMode="auto">
          <a:xfrm rot="16200000" flipH="1">
            <a:off x="6302295" y="4868258"/>
            <a:ext cx="880868" cy="0"/>
          </a:xfrm>
          <a:prstGeom prst="line">
            <a:avLst/>
          </a:prstGeom>
          <a:noFill/>
          <a:ln w="12700">
            <a:solidFill>
              <a:schemeClr val="accent3"/>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82" name="ZoneTexte 77"/>
          <p:cNvSpPr txBox="1"/>
          <p:nvPr/>
        </p:nvSpPr>
        <p:spPr>
          <a:xfrm>
            <a:off x="6169084" y="5069241"/>
            <a:ext cx="397310" cy="276999"/>
          </a:xfrm>
          <a:prstGeom prst="rect">
            <a:avLst/>
          </a:prstGeom>
          <a:noFill/>
        </p:spPr>
        <p:txBody>
          <a:bodyPr wrap="square" rtlCol="0">
            <a:spAutoFit/>
          </a:bodyPr>
          <a:lstStyle/>
          <a:p>
            <a:pPr algn="ctr" fontAlgn="base">
              <a:spcBef>
                <a:spcPct val="0"/>
              </a:spcBef>
              <a:spcAft>
                <a:spcPct val="0"/>
              </a:spcAft>
            </a:pPr>
            <a:r>
              <a:rPr lang="fr-FR" sz="1200" b="1" dirty="0">
                <a:solidFill>
                  <a:schemeClr val="accent1"/>
                </a:solidFill>
              </a:rPr>
              <a:t>5.7</a:t>
            </a:r>
          </a:p>
        </p:txBody>
      </p:sp>
      <p:sp>
        <p:nvSpPr>
          <p:cNvPr id="83" name="ZoneTexte 78"/>
          <p:cNvSpPr txBox="1"/>
          <p:nvPr/>
        </p:nvSpPr>
        <p:spPr>
          <a:xfrm>
            <a:off x="6616403" y="5069241"/>
            <a:ext cx="560851" cy="276999"/>
          </a:xfrm>
          <a:prstGeom prst="rect">
            <a:avLst/>
          </a:prstGeom>
          <a:noFill/>
        </p:spPr>
        <p:txBody>
          <a:bodyPr wrap="square" rtlCol="0">
            <a:spAutoFit/>
          </a:bodyPr>
          <a:lstStyle/>
          <a:p>
            <a:pPr algn="ctr" fontAlgn="base">
              <a:spcBef>
                <a:spcPct val="0"/>
              </a:spcBef>
              <a:spcAft>
                <a:spcPct val="0"/>
              </a:spcAft>
            </a:pPr>
            <a:r>
              <a:rPr lang="fr-FR" sz="1200" b="1" dirty="0">
                <a:solidFill>
                  <a:schemeClr val="accent3"/>
                </a:solidFill>
              </a:rPr>
              <a:t>6.9</a:t>
            </a:r>
          </a:p>
        </p:txBody>
      </p:sp>
      <p:sp>
        <p:nvSpPr>
          <p:cNvPr id="84" name="Line 518"/>
          <p:cNvSpPr>
            <a:spLocks noChangeShapeType="1"/>
          </p:cNvSpPr>
          <p:nvPr/>
        </p:nvSpPr>
        <p:spPr bwMode="auto">
          <a:xfrm flipH="1">
            <a:off x="5248478" y="4416645"/>
            <a:ext cx="1253108" cy="0"/>
          </a:xfrm>
          <a:prstGeom prst="line">
            <a:avLst/>
          </a:prstGeom>
          <a:noFill/>
          <a:ln w="12700">
            <a:solidFill>
              <a:schemeClr val="accent1"/>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85" name="Line 518"/>
          <p:cNvSpPr>
            <a:spLocks noChangeShapeType="1"/>
          </p:cNvSpPr>
          <p:nvPr/>
        </p:nvSpPr>
        <p:spPr bwMode="auto">
          <a:xfrm rot="16200000" flipH="1">
            <a:off x="6061152" y="4868258"/>
            <a:ext cx="880868" cy="0"/>
          </a:xfrm>
          <a:prstGeom prst="line">
            <a:avLst/>
          </a:prstGeom>
          <a:noFill/>
          <a:ln w="12700">
            <a:solidFill>
              <a:schemeClr val="accent1"/>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b="1">
              <a:solidFill>
                <a:srgbClr val="4D4D4D"/>
              </a:solidFill>
            </a:endParaRPr>
          </a:p>
        </p:txBody>
      </p:sp>
      <p:sp>
        <p:nvSpPr>
          <p:cNvPr id="86" name="Forme libre 81"/>
          <p:cNvSpPr/>
          <p:nvPr/>
        </p:nvSpPr>
        <p:spPr>
          <a:xfrm>
            <a:off x="5371540" y="3538741"/>
            <a:ext cx="2982781" cy="1489394"/>
          </a:xfrm>
          <a:custGeom>
            <a:avLst/>
            <a:gdLst>
              <a:gd name="connsiteX0" fmla="*/ 0 w 2982781"/>
              <a:gd name="connsiteY0" fmla="*/ 0 h 1489394"/>
              <a:gd name="connsiteX1" fmla="*/ 123783 w 2982781"/>
              <a:gd name="connsiteY1" fmla="*/ 0 h 1489394"/>
              <a:gd name="connsiteX2" fmla="*/ 175693 w 2982781"/>
              <a:gd name="connsiteY2" fmla="*/ 0 h 1489394"/>
              <a:gd name="connsiteX3" fmla="*/ 203644 w 2982781"/>
              <a:gd name="connsiteY3" fmla="*/ 27951 h 1489394"/>
              <a:gd name="connsiteX4" fmla="*/ 243574 w 2982781"/>
              <a:gd name="connsiteY4" fmla="*/ 55902 h 1489394"/>
              <a:gd name="connsiteX5" fmla="*/ 275518 w 2982781"/>
              <a:gd name="connsiteY5" fmla="*/ 87846 h 1489394"/>
              <a:gd name="connsiteX6" fmla="*/ 295483 w 2982781"/>
              <a:gd name="connsiteY6" fmla="*/ 119790 h 1489394"/>
              <a:gd name="connsiteX7" fmla="*/ 295483 w 2982781"/>
              <a:gd name="connsiteY7" fmla="*/ 147741 h 1489394"/>
              <a:gd name="connsiteX8" fmla="*/ 303469 w 2982781"/>
              <a:gd name="connsiteY8" fmla="*/ 179685 h 1489394"/>
              <a:gd name="connsiteX9" fmla="*/ 323434 w 2982781"/>
              <a:gd name="connsiteY9" fmla="*/ 179685 h 1489394"/>
              <a:gd name="connsiteX10" fmla="*/ 351385 w 2982781"/>
              <a:gd name="connsiteY10" fmla="*/ 247567 h 1489394"/>
              <a:gd name="connsiteX11" fmla="*/ 475169 w 2982781"/>
              <a:gd name="connsiteY11" fmla="*/ 247567 h 1489394"/>
              <a:gd name="connsiteX12" fmla="*/ 511106 w 2982781"/>
              <a:gd name="connsiteY12" fmla="*/ 295483 h 1489394"/>
              <a:gd name="connsiteX13" fmla="*/ 543050 w 2982781"/>
              <a:gd name="connsiteY13" fmla="*/ 343399 h 1489394"/>
              <a:gd name="connsiteX14" fmla="*/ 574994 w 2982781"/>
              <a:gd name="connsiteY14" fmla="*/ 391315 h 1489394"/>
              <a:gd name="connsiteX15" fmla="*/ 582980 w 2982781"/>
              <a:gd name="connsiteY15" fmla="*/ 435238 h 1489394"/>
              <a:gd name="connsiteX16" fmla="*/ 606938 w 2982781"/>
              <a:gd name="connsiteY16" fmla="*/ 475168 h 1489394"/>
              <a:gd name="connsiteX17" fmla="*/ 610931 w 2982781"/>
              <a:gd name="connsiteY17" fmla="*/ 487147 h 1489394"/>
              <a:gd name="connsiteX18" fmla="*/ 634889 w 2982781"/>
              <a:gd name="connsiteY18" fmla="*/ 523084 h 1489394"/>
              <a:gd name="connsiteX19" fmla="*/ 714749 w 2982781"/>
              <a:gd name="connsiteY19" fmla="*/ 523084 h 1489394"/>
              <a:gd name="connsiteX20" fmla="*/ 714749 w 2982781"/>
              <a:gd name="connsiteY20" fmla="*/ 547043 h 1489394"/>
              <a:gd name="connsiteX21" fmla="*/ 770652 w 2982781"/>
              <a:gd name="connsiteY21" fmla="*/ 547043 h 1489394"/>
              <a:gd name="connsiteX22" fmla="*/ 774645 w 2982781"/>
              <a:gd name="connsiteY22" fmla="*/ 563015 h 1489394"/>
              <a:gd name="connsiteX23" fmla="*/ 830547 w 2982781"/>
              <a:gd name="connsiteY23" fmla="*/ 574994 h 1489394"/>
              <a:gd name="connsiteX24" fmla="*/ 834540 w 2982781"/>
              <a:gd name="connsiteY24" fmla="*/ 618917 h 1489394"/>
              <a:gd name="connsiteX25" fmla="*/ 862491 w 2982781"/>
              <a:gd name="connsiteY25" fmla="*/ 694784 h 1489394"/>
              <a:gd name="connsiteX26" fmla="*/ 894435 w 2982781"/>
              <a:gd name="connsiteY26" fmla="*/ 738707 h 1489394"/>
              <a:gd name="connsiteX27" fmla="*/ 978288 w 2982781"/>
              <a:gd name="connsiteY27" fmla="*/ 738707 h 1489394"/>
              <a:gd name="connsiteX28" fmla="*/ 1014225 w 2982781"/>
              <a:gd name="connsiteY28" fmla="*/ 734714 h 1489394"/>
              <a:gd name="connsiteX29" fmla="*/ 1042176 w 2982781"/>
              <a:gd name="connsiteY29" fmla="*/ 754679 h 1489394"/>
              <a:gd name="connsiteX30" fmla="*/ 1066135 w 2982781"/>
              <a:gd name="connsiteY30" fmla="*/ 742700 h 1489394"/>
              <a:gd name="connsiteX31" fmla="*/ 1102072 w 2982781"/>
              <a:gd name="connsiteY31" fmla="*/ 798602 h 1489394"/>
              <a:gd name="connsiteX32" fmla="*/ 1122037 w 2982781"/>
              <a:gd name="connsiteY32" fmla="*/ 862491 h 1489394"/>
              <a:gd name="connsiteX33" fmla="*/ 1130023 w 2982781"/>
              <a:gd name="connsiteY33" fmla="*/ 886449 h 1489394"/>
              <a:gd name="connsiteX34" fmla="*/ 1157974 w 2982781"/>
              <a:gd name="connsiteY34" fmla="*/ 902421 h 1489394"/>
              <a:gd name="connsiteX35" fmla="*/ 1193911 w 2982781"/>
              <a:gd name="connsiteY35" fmla="*/ 930372 h 1489394"/>
              <a:gd name="connsiteX36" fmla="*/ 1249813 w 2982781"/>
              <a:gd name="connsiteY36" fmla="*/ 942351 h 1489394"/>
              <a:gd name="connsiteX37" fmla="*/ 1277764 w 2982781"/>
              <a:gd name="connsiteY37" fmla="*/ 958323 h 1489394"/>
              <a:gd name="connsiteX38" fmla="*/ 1325680 w 2982781"/>
              <a:gd name="connsiteY38" fmla="*/ 982281 h 1489394"/>
              <a:gd name="connsiteX39" fmla="*/ 1365611 w 2982781"/>
              <a:gd name="connsiteY39" fmla="*/ 1022211 h 1489394"/>
              <a:gd name="connsiteX40" fmla="*/ 1393562 w 2982781"/>
              <a:gd name="connsiteY40" fmla="*/ 1094085 h 1489394"/>
              <a:gd name="connsiteX41" fmla="*/ 1397555 w 2982781"/>
              <a:gd name="connsiteY41" fmla="*/ 1122036 h 1489394"/>
              <a:gd name="connsiteX42" fmla="*/ 1617170 w 2982781"/>
              <a:gd name="connsiteY42" fmla="*/ 1122036 h 1489394"/>
              <a:gd name="connsiteX43" fmla="*/ 1617170 w 2982781"/>
              <a:gd name="connsiteY43" fmla="*/ 1153981 h 1489394"/>
              <a:gd name="connsiteX44" fmla="*/ 1657100 w 2982781"/>
              <a:gd name="connsiteY44" fmla="*/ 1153981 h 1489394"/>
              <a:gd name="connsiteX45" fmla="*/ 1657100 w 2982781"/>
              <a:gd name="connsiteY45" fmla="*/ 1221862 h 1489394"/>
              <a:gd name="connsiteX46" fmla="*/ 1716996 w 2982781"/>
              <a:gd name="connsiteY46" fmla="*/ 1221862 h 1489394"/>
              <a:gd name="connsiteX47" fmla="*/ 1716996 w 2982781"/>
              <a:gd name="connsiteY47" fmla="*/ 1337659 h 1489394"/>
              <a:gd name="connsiteX48" fmla="*/ 1780884 w 2982781"/>
              <a:gd name="connsiteY48" fmla="*/ 1337659 h 1489394"/>
              <a:gd name="connsiteX49" fmla="*/ 1780884 w 2982781"/>
              <a:gd name="connsiteY49" fmla="*/ 1389568 h 1489394"/>
              <a:gd name="connsiteX50" fmla="*/ 1924632 w 2982781"/>
              <a:gd name="connsiteY50" fmla="*/ 1389568 h 1489394"/>
              <a:gd name="connsiteX51" fmla="*/ 1924632 w 2982781"/>
              <a:gd name="connsiteY51" fmla="*/ 1433491 h 1489394"/>
              <a:gd name="connsiteX52" fmla="*/ 2200150 w 2982781"/>
              <a:gd name="connsiteY52" fmla="*/ 1433491 h 1489394"/>
              <a:gd name="connsiteX53" fmla="*/ 2200150 w 2982781"/>
              <a:gd name="connsiteY53" fmla="*/ 1489394 h 1489394"/>
              <a:gd name="connsiteX54" fmla="*/ 2982781 w 2982781"/>
              <a:gd name="connsiteY54" fmla="*/ 1489394 h 14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982781" h="1489394">
                <a:moveTo>
                  <a:pt x="0" y="0"/>
                </a:moveTo>
                <a:lnTo>
                  <a:pt x="123783" y="0"/>
                </a:lnTo>
                <a:lnTo>
                  <a:pt x="175693" y="0"/>
                </a:lnTo>
                <a:lnTo>
                  <a:pt x="203644" y="27951"/>
                </a:lnTo>
                <a:lnTo>
                  <a:pt x="243574" y="55902"/>
                </a:lnTo>
                <a:lnTo>
                  <a:pt x="275518" y="87846"/>
                </a:lnTo>
                <a:lnTo>
                  <a:pt x="295483" y="119790"/>
                </a:lnTo>
                <a:lnTo>
                  <a:pt x="295483" y="147741"/>
                </a:lnTo>
                <a:lnTo>
                  <a:pt x="303469" y="179685"/>
                </a:lnTo>
                <a:lnTo>
                  <a:pt x="323434" y="179685"/>
                </a:lnTo>
                <a:lnTo>
                  <a:pt x="351385" y="247567"/>
                </a:lnTo>
                <a:lnTo>
                  <a:pt x="475169" y="247567"/>
                </a:lnTo>
                <a:lnTo>
                  <a:pt x="511106" y="295483"/>
                </a:lnTo>
                <a:lnTo>
                  <a:pt x="543050" y="343399"/>
                </a:lnTo>
                <a:lnTo>
                  <a:pt x="574994" y="391315"/>
                </a:lnTo>
                <a:lnTo>
                  <a:pt x="582980" y="435238"/>
                </a:lnTo>
                <a:lnTo>
                  <a:pt x="606938" y="475168"/>
                </a:lnTo>
                <a:lnTo>
                  <a:pt x="610931" y="487147"/>
                </a:lnTo>
                <a:lnTo>
                  <a:pt x="634889" y="523084"/>
                </a:lnTo>
                <a:lnTo>
                  <a:pt x="714749" y="523084"/>
                </a:lnTo>
                <a:lnTo>
                  <a:pt x="714749" y="547043"/>
                </a:lnTo>
                <a:lnTo>
                  <a:pt x="770652" y="547043"/>
                </a:lnTo>
                <a:lnTo>
                  <a:pt x="774645" y="563015"/>
                </a:lnTo>
                <a:lnTo>
                  <a:pt x="830547" y="574994"/>
                </a:lnTo>
                <a:lnTo>
                  <a:pt x="834540" y="618917"/>
                </a:lnTo>
                <a:lnTo>
                  <a:pt x="862491" y="694784"/>
                </a:lnTo>
                <a:lnTo>
                  <a:pt x="894435" y="738707"/>
                </a:lnTo>
                <a:lnTo>
                  <a:pt x="978288" y="738707"/>
                </a:lnTo>
                <a:lnTo>
                  <a:pt x="1014225" y="734714"/>
                </a:lnTo>
                <a:lnTo>
                  <a:pt x="1042176" y="754679"/>
                </a:lnTo>
                <a:lnTo>
                  <a:pt x="1066135" y="742700"/>
                </a:lnTo>
                <a:lnTo>
                  <a:pt x="1102072" y="798602"/>
                </a:lnTo>
                <a:lnTo>
                  <a:pt x="1122037" y="862491"/>
                </a:lnTo>
                <a:lnTo>
                  <a:pt x="1130023" y="886449"/>
                </a:lnTo>
                <a:lnTo>
                  <a:pt x="1157974" y="902421"/>
                </a:lnTo>
                <a:lnTo>
                  <a:pt x="1193911" y="930372"/>
                </a:lnTo>
                <a:lnTo>
                  <a:pt x="1249813" y="942351"/>
                </a:lnTo>
                <a:lnTo>
                  <a:pt x="1277764" y="958323"/>
                </a:lnTo>
                <a:lnTo>
                  <a:pt x="1325680" y="982281"/>
                </a:lnTo>
                <a:lnTo>
                  <a:pt x="1365611" y="1022211"/>
                </a:lnTo>
                <a:lnTo>
                  <a:pt x="1393562" y="1094085"/>
                </a:lnTo>
                <a:lnTo>
                  <a:pt x="1397555" y="1122036"/>
                </a:lnTo>
                <a:lnTo>
                  <a:pt x="1617170" y="1122036"/>
                </a:lnTo>
                <a:lnTo>
                  <a:pt x="1617170" y="1153981"/>
                </a:lnTo>
                <a:lnTo>
                  <a:pt x="1657100" y="1153981"/>
                </a:lnTo>
                <a:lnTo>
                  <a:pt x="1657100" y="1221862"/>
                </a:lnTo>
                <a:lnTo>
                  <a:pt x="1716996" y="1221862"/>
                </a:lnTo>
                <a:lnTo>
                  <a:pt x="1716996" y="1337659"/>
                </a:lnTo>
                <a:lnTo>
                  <a:pt x="1780884" y="1337659"/>
                </a:lnTo>
                <a:lnTo>
                  <a:pt x="1780884" y="1389568"/>
                </a:lnTo>
                <a:lnTo>
                  <a:pt x="1924632" y="1389568"/>
                </a:lnTo>
                <a:lnTo>
                  <a:pt x="1924632" y="1433491"/>
                </a:lnTo>
                <a:lnTo>
                  <a:pt x="2200150" y="1433491"/>
                </a:lnTo>
                <a:lnTo>
                  <a:pt x="2200150" y="1489394"/>
                </a:lnTo>
                <a:lnTo>
                  <a:pt x="2982781" y="1489394"/>
                </a:ln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sz="1200">
              <a:solidFill>
                <a:srgbClr val="4D4D4D"/>
              </a:solidFill>
            </a:endParaRPr>
          </a:p>
        </p:txBody>
      </p:sp>
      <p:sp>
        <p:nvSpPr>
          <p:cNvPr id="87" name="Forme libre 82"/>
          <p:cNvSpPr/>
          <p:nvPr/>
        </p:nvSpPr>
        <p:spPr>
          <a:xfrm>
            <a:off x="5375533" y="3538741"/>
            <a:ext cx="2571501" cy="1549289"/>
          </a:xfrm>
          <a:custGeom>
            <a:avLst/>
            <a:gdLst>
              <a:gd name="connsiteX0" fmla="*/ 0 w 2571501"/>
              <a:gd name="connsiteY0" fmla="*/ 3993 h 1549289"/>
              <a:gd name="connsiteX1" fmla="*/ 123783 w 2571501"/>
              <a:gd name="connsiteY1" fmla="*/ 0 h 1549289"/>
              <a:gd name="connsiteX2" fmla="*/ 139756 w 2571501"/>
              <a:gd name="connsiteY2" fmla="*/ 19965 h 1549289"/>
              <a:gd name="connsiteX3" fmla="*/ 243574 w 2571501"/>
              <a:gd name="connsiteY3" fmla="*/ 35937 h 1549289"/>
              <a:gd name="connsiteX4" fmla="*/ 263539 w 2571501"/>
              <a:gd name="connsiteY4" fmla="*/ 59895 h 1549289"/>
              <a:gd name="connsiteX5" fmla="*/ 279511 w 2571501"/>
              <a:gd name="connsiteY5" fmla="*/ 91839 h 1549289"/>
              <a:gd name="connsiteX6" fmla="*/ 291490 w 2571501"/>
              <a:gd name="connsiteY6" fmla="*/ 131769 h 1549289"/>
              <a:gd name="connsiteX7" fmla="*/ 371350 w 2571501"/>
              <a:gd name="connsiteY7" fmla="*/ 135762 h 1549289"/>
              <a:gd name="connsiteX8" fmla="*/ 415273 w 2571501"/>
              <a:gd name="connsiteY8" fmla="*/ 151734 h 1549289"/>
              <a:gd name="connsiteX9" fmla="*/ 463190 w 2571501"/>
              <a:gd name="connsiteY9" fmla="*/ 167706 h 1549289"/>
              <a:gd name="connsiteX10" fmla="*/ 475169 w 2571501"/>
              <a:gd name="connsiteY10" fmla="*/ 195657 h 1549289"/>
              <a:gd name="connsiteX11" fmla="*/ 551036 w 2571501"/>
              <a:gd name="connsiteY11" fmla="*/ 215622 h 1549289"/>
              <a:gd name="connsiteX12" fmla="*/ 626903 w 2571501"/>
              <a:gd name="connsiteY12" fmla="*/ 271525 h 1549289"/>
              <a:gd name="connsiteX13" fmla="*/ 654854 w 2571501"/>
              <a:gd name="connsiteY13" fmla="*/ 299476 h 1549289"/>
              <a:gd name="connsiteX14" fmla="*/ 706763 w 2571501"/>
              <a:gd name="connsiteY14" fmla="*/ 323434 h 1549289"/>
              <a:gd name="connsiteX15" fmla="*/ 766659 w 2571501"/>
              <a:gd name="connsiteY15" fmla="*/ 343399 h 1549289"/>
              <a:gd name="connsiteX16" fmla="*/ 802596 w 2571501"/>
              <a:gd name="connsiteY16" fmla="*/ 363364 h 1549289"/>
              <a:gd name="connsiteX17" fmla="*/ 842526 w 2571501"/>
              <a:gd name="connsiteY17" fmla="*/ 447217 h 1549289"/>
              <a:gd name="connsiteX18" fmla="*/ 854505 w 2571501"/>
              <a:gd name="connsiteY18" fmla="*/ 463189 h 1549289"/>
              <a:gd name="connsiteX19" fmla="*/ 902421 w 2571501"/>
              <a:gd name="connsiteY19" fmla="*/ 463189 h 1549289"/>
              <a:gd name="connsiteX20" fmla="*/ 902421 w 2571501"/>
              <a:gd name="connsiteY20" fmla="*/ 487147 h 1549289"/>
              <a:gd name="connsiteX21" fmla="*/ 962316 w 2571501"/>
              <a:gd name="connsiteY21" fmla="*/ 495133 h 1549289"/>
              <a:gd name="connsiteX22" fmla="*/ 1006239 w 2571501"/>
              <a:gd name="connsiteY22" fmla="*/ 539057 h 1549289"/>
              <a:gd name="connsiteX23" fmla="*/ 1030197 w 2571501"/>
              <a:gd name="connsiteY23" fmla="*/ 551036 h 1549289"/>
              <a:gd name="connsiteX24" fmla="*/ 1086100 w 2571501"/>
              <a:gd name="connsiteY24" fmla="*/ 571001 h 1549289"/>
              <a:gd name="connsiteX25" fmla="*/ 1126030 w 2571501"/>
              <a:gd name="connsiteY25" fmla="*/ 654854 h 1549289"/>
              <a:gd name="connsiteX26" fmla="*/ 1134016 w 2571501"/>
              <a:gd name="connsiteY26" fmla="*/ 710756 h 1549289"/>
              <a:gd name="connsiteX27" fmla="*/ 1138009 w 2571501"/>
              <a:gd name="connsiteY27" fmla="*/ 726728 h 1549289"/>
              <a:gd name="connsiteX28" fmla="*/ 1161967 w 2571501"/>
              <a:gd name="connsiteY28" fmla="*/ 774644 h 1549289"/>
              <a:gd name="connsiteX29" fmla="*/ 1201897 w 2571501"/>
              <a:gd name="connsiteY29" fmla="*/ 794609 h 1549289"/>
              <a:gd name="connsiteX30" fmla="*/ 1201897 w 2571501"/>
              <a:gd name="connsiteY30" fmla="*/ 794609 h 1549289"/>
              <a:gd name="connsiteX31" fmla="*/ 1317694 w 2571501"/>
              <a:gd name="connsiteY31" fmla="*/ 834540 h 1549289"/>
              <a:gd name="connsiteX32" fmla="*/ 1373597 w 2571501"/>
              <a:gd name="connsiteY32" fmla="*/ 858498 h 1549289"/>
              <a:gd name="connsiteX33" fmla="*/ 1401548 w 2571501"/>
              <a:gd name="connsiteY33" fmla="*/ 922386 h 1549289"/>
              <a:gd name="connsiteX34" fmla="*/ 1465436 w 2571501"/>
              <a:gd name="connsiteY34" fmla="*/ 1038183 h 1549289"/>
              <a:gd name="connsiteX35" fmla="*/ 1489394 w 2571501"/>
              <a:gd name="connsiteY35" fmla="*/ 1078113 h 1549289"/>
              <a:gd name="connsiteX36" fmla="*/ 1533317 w 2571501"/>
              <a:gd name="connsiteY36" fmla="*/ 1078113 h 1549289"/>
              <a:gd name="connsiteX37" fmla="*/ 1541303 w 2571501"/>
              <a:gd name="connsiteY37" fmla="*/ 1145995 h 1549289"/>
              <a:gd name="connsiteX38" fmla="*/ 1597205 w 2571501"/>
              <a:gd name="connsiteY38" fmla="*/ 1145995 h 1549289"/>
              <a:gd name="connsiteX39" fmla="*/ 1625156 w 2571501"/>
              <a:gd name="connsiteY39" fmla="*/ 1221862 h 1549289"/>
              <a:gd name="connsiteX40" fmla="*/ 1653107 w 2571501"/>
              <a:gd name="connsiteY40" fmla="*/ 1317694 h 1549289"/>
              <a:gd name="connsiteX41" fmla="*/ 1920639 w 2571501"/>
              <a:gd name="connsiteY41" fmla="*/ 1309708 h 1549289"/>
              <a:gd name="connsiteX42" fmla="*/ 1920639 w 2571501"/>
              <a:gd name="connsiteY42" fmla="*/ 1381582 h 1549289"/>
              <a:gd name="connsiteX43" fmla="*/ 2000500 w 2571501"/>
              <a:gd name="connsiteY43" fmla="*/ 1393561 h 1549289"/>
              <a:gd name="connsiteX44" fmla="*/ 2000500 w 2571501"/>
              <a:gd name="connsiteY44" fmla="*/ 1469429 h 1549289"/>
              <a:gd name="connsiteX45" fmla="*/ 2240080 w 2571501"/>
              <a:gd name="connsiteY45" fmla="*/ 1457450 h 1549289"/>
              <a:gd name="connsiteX46" fmla="*/ 2244073 w 2571501"/>
              <a:gd name="connsiteY46" fmla="*/ 1541303 h 1549289"/>
              <a:gd name="connsiteX47" fmla="*/ 2571501 w 2571501"/>
              <a:gd name="connsiteY47" fmla="*/ 1549289 h 154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71501" h="1549289">
                <a:moveTo>
                  <a:pt x="0" y="3993"/>
                </a:moveTo>
                <a:lnTo>
                  <a:pt x="123783" y="0"/>
                </a:lnTo>
                <a:lnTo>
                  <a:pt x="139756" y="19965"/>
                </a:lnTo>
                <a:lnTo>
                  <a:pt x="243574" y="35937"/>
                </a:lnTo>
                <a:lnTo>
                  <a:pt x="263539" y="59895"/>
                </a:lnTo>
                <a:lnTo>
                  <a:pt x="279511" y="91839"/>
                </a:lnTo>
                <a:lnTo>
                  <a:pt x="291490" y="131769"/>
                </a:lnTo>
                <a:lnTo>
                  <a:pt x="371350" y="135762"/>
                </a:lnTo>
                <a:lnTo>
                  <a:pt x="415273" y="151734"/>
                </a:lnTo>
                <a:lnTo>
                  <a:pt x="463190" y="167706"/>
                </a:lnTo>
                <a:lnTo>
                  <a:pt x="475169" y="195657"/>
                </a:lnTo>
                <a:lnTo>
                  <a:pt x="551036" y="215622"/>
                </a:lnTo>
                <a:lnTo>
                  <a:pt x="626903" y="271525"/>
                </a:lnTo>
                <a:lnTo>
                  <a:pt x="654854" y="299476"/>
                </a:lnTo>
                <a:lnTo>
                  <a:pt x="706763" y="323434"/>
                </a:lnTo>
                <a:lnTo>
                  <a:pt x="766659" y="343399"/>
                </a:lnTo>
                <a:lnTo>
                  <a:pt x="802596" y="363364"/>
                </a:lnTo>
                <a:lnTo>
                  <a:pt x="842526" y="447217"/>
                </a:lnTo>
                <a:lnTo>
                  <a:pt x="854505" y="463189"/>
                </a:lnTo>
                <a:lnTo>
                  <a:pt x="902421" y="463189"/>
                </a:lnTo>
                <a:lnTo>
                  <a:pt x="902421" y="487147"/>
                </a:lnTo>
                <a:lnTo>
                  <a:pt x="962316" y="495133"/>
                </a:lnTo>
                <a:lnTo>
                  <a:pt x="1006239" y="539057"/>
                </a:lnTo>
                <a:lnTo>
                  <a:pt x="1030197" y="551036"/>
                </a:lnTo>
                <a:lnTo>
                  <a:pt x="1086100" y="571001"/>
                </a:lnTo>
                <a:lnTo>
                  <a:pt x="1126030" y="654854"/>
                </a:lnTo>
                <a:lnTo>
                  <a:pt x="1134016" y="710756"/>
                </a:lnTo>
                <a:lnTo>
                  <a:pt x="1138009" y="726728"/>
                </a:lnTo>
                <a:lnTo>
                  <a:pt x="1161967" y="774644"/>
                </a:lnTo>
                <a:lnTo>
                  <a:pt x="1201897" y="794609"/>
                </a:lnTo>
                <a:lnTo>
                  <a:pt x="1201897" y="794609"/>
                </a:lnTo>
                <a:lnTo>
                  <a:pt x="1317694" y="834540"/>
                </a:lnTo>
                <a:lnTo>
                  <a:pt x="1373597" y="858498"/>
                </a:lnTo>
                <a:lnTo>
                  <a:pt x="1401548" y="922386"/>
                </a:lnTo>
                <a:lnTo>
                  <a:pt x="1465436" y="1038183"/>
                </a:lnTo>
                <a:lnTo>
                  <a:pt x="1489394" y="1078113"/>
                </a:lnTo>
                <a:lnTo>
                  <a:pt x="1533317" y="1078113"/>
                </a:lnTo>
                <a:lnTo>
                  <a:pt x="1541303" y="1145995"/>
                </a:lnTo>
                <a:lnTo>
                  <a:pt x="1597205" y="1145995"/>
                </a:lnTo>
                <a:lnTo>
                  <a:pt x="1625156" y="1221862"/>
                </a:lnTo>
                <a:lnTo>
                  <a:pt x="1653107" y="1317694"/>
                </a:lnTo>
                <a:lnTo>
                  <a:pt x="1920639" y="1309708"/>
                </a:lnTo>
                <a:lnTo>
                  <a:pt x="1920639" y="1381582"/>
                </a:lnTo>
                <a:lnTo>
                  <a:pt x="2000500" y="1393561"/>
                </a:lnTo>
                <a:lnTo>
                  <a:pt x="2000500" y="1469429"/>
                </a:lnTo>
                <a:lnTo>
                  <a:pt x="2240080" y="1457450"/>
                </a:lnTo>
                <a:lnTo>
                  <a:pt x="2244073" y="1541303"/>
                </a:lnTo>
                <a:lnTo>
                  <a:pt x="2571501" y="1549289"/>
                </a:ln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sz="1200">
              <a:solidFill>
                <a:srgbClr val="4D4D4D"/>
              </a:solidFill>
            </a:endParaRPr>
          </a:p>
        </p:txBody>
      </p:sp>
      <p:sp>
        <p:nvSpPr>
          <p:cNvPr id="89" name="ZoneTexte 93"/>
          <p:cNvSpPr txBox="1"/>
          <p:nvPr/>
        </p:nvSpPr>
        <p:spPr>
          <a:xfrm>
            <a:off x="5093570" y="5654798"/>
            <a:ext cx="579776" cy="461665"/>
          </a:xfrm>
          <a:prstGeom prst="rect">
            <a:avLst/>
          </a:prstGeom>
          <a:noFill/>
        </p:spPr>
        <p:txBody>
          <a:bodyPr wrap="square" rtlCol="0">
            <a:spAutoFit/>
          </a:bodyPr>
          <a:lstStyle/>
          <a:p>
            <a:pPr algn="ctr" fontAlgn="base">
              <a:spcBef>
                <a:spcPct val="0"/>
              </a:spcBef>
              <a:spcAft>
                <a:spcPct val="0"/>
              </a:spcAft>
            </a:pPr>
            <a:r>
              <a:rPr lang="fr-FR" sz="1200" dirty="0" smtClean="0"/>
              <a:t>109</a:t>
            </a:r>
            <a:endParaRPr lang="fr-FR" sz="1200" dirty="0"/>
          </a:p>
          <a:p>
            <a:pPr algn="ctr" fontAlgn="base">
              <a:spcBef>
                <a:spcPct val="0"/>
              </a:spcBef>
              <a:spcAft>
                <a:spcPct val="0"/>
              </a:spcAft>
            </a:pPr>
            <a:r>
              <a:rPr lang="fr-FR" sz="1200" dirty="0"/>
              <a:t>105</a:t>
            </a:r>
          </a:p>
        </p:txBody>
      </p:sp>
      <p:sp>
        <p:nvSpPr>
          <p:cNvPr id="90" name="ZoneTexte 94"/>
          <p:cNvSpPr txBox="1"/>
          <p:nvPr/>
        </p:nvSpPr>
        <p:spPr>
          <a:xfrm>
            <a:off x="6277314" y="5654798"/>
            <a:ext cx="579776" cy="461665"/>
          </a:xfrm>
          <a:prstGeom prst="rect">
            <a:avLst/>
          </a:prstGeom>
          <a:noFill/>
        </p:spPr>
        <p:txBody>
          <a:bodyPr wrap="square" rtlCol="0">
            <a:spAutoFit/>
          </a:bodyPr>
          <a:lstStyle/>
          <a:p>
            <a:pPr algn="ctr" fontAlgn="base">
              <a:spcBef>
                <a:spcPct val="0"/>
              </a:spcBef>
              <a:spcAft>
                <a:spcPct val="0"/>
              </a:spcAft>
            </a:pPr>
            <a:r>
              <a:rPr lang="fr-FR" sz="1200" dirty="0" smtClean="0"/>
              <a:t>63</a:t>
            </a:r>
            <a:endParaRPr lang="fr-FR" sz="1200" dirty="0"/>
          </a:p>
          <a:p>
            <a:pPr algn="ctr" fontAlgn="base">
              <a:spcBef>
                <a:spcPct val="0"/>
              </a:spcBef>
              <a:spcAft>
                <a:spcPct val="0"/>
              </a:spcAft>
            </a:pPr>
            <a:r>
              <a:rPr lang="fr-FR" sz="1200" dirty="0"/>
              <a:t>74</a:t>
            </a:r>
          </a:p>
        </p:txBody>
      </p:sp>
      <p:sp>
        <p:nvSpPr>
          <p:cNvPr id="91" name="ZoneTexte 95"/>
          <p:cNvSpPr txBox="1"/>
          <p:nvPr/>
        </p:nvSpPr>
        <p:spPr>
          <a:xfrm>
            <a:off x="5689855" y="5654798"/>
            <a:ext cx="579776" cy="461665"/>
          </a:xfrm>
          <a:prstGeom prst="rect">
            <a:avLst/>
          </a:prstGeom>
          <a:noFill/>
        </p:spPr>
        <p:txBody>
          <a:bodyPr wrap="square" rtlCol="0">
            <a:spAutoFit/>
          </a:bodyPr>
          <a:lstStyle/>
          <a:p>
            <a:pPr algn="ctr" fontAlgn="base">
              <a:spcBef>
                <a:spcPct val="0"/>
              </a:spcBef>
              <a:spcAft>
                <a:spcPct val="0"/>
              </a:spcAft>
            </a:pPr>
            <a:r>
              <a:rPr lang="fr-FR" sz="1200" dirty="0" smtClean="0"/>
              <a:t>32</a:t>
            </a:r>
            <a:endParaRPr lang="fr-FR" sz="1200" dirty="0"/>
          </a:p>
          <a:p>
            <a:pPr algn="ctr" fontAlgn="base">
              <a:spcBef>
                <a:spcPct val="0"/>
              </a:spcBef>
              <a:spcAft>
                <a:spcPct val="0"/>
              </a:spcAft>
            </a:pPr>
            <a:r>
              <a:rPr lang="fr-FR" sz="1200" dirty="0"/>
              <a:t>28</a:t>
            </a:r>
          </a:p>
        </p:txBody>
      </p:sp>
      <p:sp>
        <p:nvSpPr>
          <p:cNvPr id="92" name="ZoneTexte 96"/>
          <p:cNvSpPr txBox="1"/>
          <p:nvPr/>
        </p:nvSpPr>
        <p:spPr>
          <a:xfrm>
            <a:off x="6886401" y="5654798"/>
            <a:ext cx="579776" cy="461665"/>
          </a:xfrm>
          <a:prstGeom prst="rect">
            <a:avLst/>
          </a:prstGeom>
          <a:noFill/>
        </p:spPr>
        <p:txBody>
          <a:bodyPr wrap="square" rtlCol="0">
            <a:spAutoFit/>
          </a:bodyPr>
          <a:lstStyle/>
          <a:p>
            <a:pPr algn="ctr" fontAlgn="base">
              <a:spcBef>
                <a:spcPct val="0"/>
              </a:spcBef>
              <a:spcAft>
                <a:spcPct val="0"/>
              </a:spcAft>
            </a:pPr>
            <a:r>
              <a:rPr lang="fr-FR" sz="1200" dirty="0" smtClean="0"/>
              <a:t>10</a:t>
            </a:r>
            <a:endParaRPr lang="fr-FR" sz="1200" dirty="0"/>
          </a:p>
          <a:p>
            <a:pPr algn="ctr" fontAlgn="base">
              <a:spcBef>
                <a:spcPct val="0"/>
              </a:spcBef>
              <a:spcAft>
                <a:spcPct val="0"/>
              </a:spcAft>
            </a:pPr>
            <a:r>
              <a:rPr lang="fr-FR" sz="1200" dirty="0"/>
              <a:t>6</a:t>
            </a:r>
          </a:p>
        </p:txBody>
      </p:sp>
      <p:sp>
        <p:nvSpPr>
          <p:cNvPr id="93" name="ZoneTexte 97"/>
          <p:cNvSpPr txBox="1"/>
          <p:nvPr/>
        </p:nvSpPr>
        <p:spPr>
          <a:xfrm>
            <a:off x="7488122" y="5654798"/>
            <a:ext cx="579776" cy="461665"/>
          </a:xfrm>
          <a:prstGeom prst="rect">
            <a:avLst/>
          </a:prstGeom>
          <a:noFill/>
        </p:spPr>
        <p:txBody>
          <a:bodyPr wrap="square" rtlCol="0">
            <a:spAutoFit/>
          </a:bodyPr>
          <a:lstStyle/>
          <a:p>
            <a:pPr algn="ctr" fontAlgn="base">
              <a:spcBef>
                <a:spcPct val="0"/>
              </a:spcBef>
              <a:spcAft>
                <a:spcPct val="0"/>
              </a:spcAft>
            </a:pPr>
            <a:r>
              <a:rPr lang="fr-FR" sz="1200" dirty="0" smtClean="0"/>
              <a:t>2</a:t>
            </a:r>
            <a:endParaRPr lang="fr-FR" sz="1200" dirty="0"/>
          </a:p>
          <a:p>
            <a:pPr algn="ctr" fontAlgn="base">
              <a:spcBef>
                <a:spcPct val="0"/>
              </a:spcBef>
              <a:spcAft>
                <a:spcPct val="0"/>
              </a:spcAft>
            </a:pPr>
            <a:r>
              <a:rPr lang="fr-FR" sz="1200" dirty="0"/>
              <a:t>2</a:t>
            </a:r>
          </a:p>
        </p:txBody>
      </p:sp>
      <p:sp>
        <p:nvSpPr>
          <p:cNvPr id="95" name="ZoneTexte 106"/>
          <p:cNvSpPr txBox="1"/>
          <p:nvPr/>
        </p:nvSpPr>
        <p:spPr>
          <a:xfrm>
            <a:off x="5204911" y="4572571"/>
            <a:ext cx="2093774" cy="281295"/>
          </a:xfrm>
          <a:prstGeom prst="rect">
            <a:avLst/>
          </a:prstGeom>
          <a:noFill/>
        </p:spPr>
        <p:txBody>
          <a:bodyPr wrap="square" rtlCol="0">
            <a:spAutoFit/>
          </a:bodyPr>
          <a:lstStyle/>
          <a:p>
            <a:pPr fontAlgn="base">
              <a:lnSpc>
                <a:spcPts val="1600"/>
              </a:lnSpc>
              <a:spcBef>
                <a:spcPct val="0"/>
              </a:spcBef>
              <a:spcAft>
                <a:spcPct val="0"/>
              </a:spcAft>
            </a:pPr>
            <a:r>
              <a:rPr lang="fr-FR" sz="1200" dirty="0" smtClean="0">
                <a:solidFill>
                  <a:schemeClr val="accent1"/>
                </a:solidFill>
              </a:rPr>
              <a:t>P + CT (n=109</a:t>
            </a:r>
            <a:r>
              <a:rPr lang="fr-FR" sz="1200" dirty="0">
                <a:solidFill>
                  <a:schemeClr val="accent1"/>
                </a:solidFill>
              </a:rPr>
              <a:t>)</a:t>
            </a:r>
          </a:p>
        </p:txBody>
      </p:sp>
      <p:sp>
        <p:nvSpPr>
          <p:cNvPr id="96" name="ZoneTexte 107"/>
          <p:cNvSpPr txBox="1"/>
          <p:nvPr/>
        </p:nvSpPr>
        <p:spPr>
          <a:xfrm>
            <a:off x="5204911" y="4758311"/>
            <a:ext cx="2093774" cy="281295"/>
          </a:xfrm>
          <a:prstGeom prst="rect">
            <a:avLst/>
          </a:prstGeom>
          <a:noFill/>
        </p:spPr>
        <p:txBody>
          <a:bodyPr wrap="square" rtlCol="0">
            <a:spAutoFit/>
          </a:bodyPr>
          <a:lstStyle/>
          <a:p>
            <a:pPr fontAlgn="base">
              <a:lnSpc>
                <a:spcPts val="1600"/>
              </a:lnSpc>
              <a:spcBef>
                <a:spcPct val="0"/>
              </a:spcBef>
              <a:spcAft>
                <a:spcPct val="0"/>
              </a:spcAft>
            </a:pPr>
            <a:r>
              <a:rPr lang="fr-FR" sz="1200" dirty="0" smtClean="0">
                <a:solidFill>
                  <a:schemeClr val="accent3"/>
                </a:solidFill>
              </a:rPr>
              <a:t>O + CT (n=105</a:t>
            </a:r>
            <a:r>
              <a:rPr lang="fr-FR" sz="1200" dirty="0">
                <a:solidFill>
                  <a:schemeClr val="accent3"/>
                </a:solidFill>
              </a:rPr>
              <a:t>)</a:t>
            </a:r>
          </a:p>
        </p:txBody>
      </p:sp>
      <p:sp>
        <p:nvSpPr>
          <p:cNvPr id="97" name="Rectangle 463"/>
          <p:cNvSpPr>
            <a:spLocks noChangeArrowheads="1"/>
          </p:cNvSpPr>
          <p:nvPr/>
        </p:nvSpPr>
        <p:spPr bwMode="auto">
          <a:xfrm>
            <a:off x="6327499" y="5539565"/>
            <a:ext cx="50334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dirty="0" smtClean="0">
                <a:latin typeface="Arial"/>
              </a:rPr>
              <a:t>Months</a:t>
            </a:r>
          </a:p>
        </p:txBody>
      </p:sp>
      <p:sp>
        <p:nvSpPr>
          <p:cNvPr id="98" name="ZoneTexte 84"/>
          <p:cNvSpPr txBox="1"/>
          <p:nvPr/>
        </p:nvSpPr>
        <p:spPr>
          <a:xfrm>
            <a:off x="4374490" y="5516299"/>
            <a:ext cx="829229" cy="600164"/>
          </a:xfrm>
          <a:prstGeom prst="rect">
            <a:avLst/>
          </a:prstGeom>
          <a:noFill/>
        </p:spPr>
        <p:txBody>
          <a:bodyPr wrap="square" rtlCol="0">
            <a:spAutoFit/>
          </a:bodyPr>
          <a:lstStyle/>
          <a:p>
            <a:pPr algn="r" fontAlgn="base">
              <a:spcBef>
                <a:spcPct val="0"/>
              </a:spcBef>
              <a:spcAft>
                <a:spcPts val="0"/>
              </a:spcAft>
            </a:pPr>
            <a:r>
              <a:rPr lang="fr-FR" sz="1100" dirty="0"/>
              <a:t>No. </a:t>
            </a:r>
            <a:r>
              <a:rPr lang="fr-FR" sz="1100" dirty="0" err="1" smtClean="0"/>
              <a:t>at</a:t>
            </a:r>
            <a:r>
              <a:rPr lang="fr-FR" sz="1100" dirty="0" smtClean="0"/>
              <a:t> </a:t>
            </a:r>
            <a:r>
              <a:rPr lang="fr-FR" sz="1100" dirty="0" err="1"/>
              <a:t>risk</a:t>
            </a:r>
            <a:endParaRPr lang="fr-FR" sz="1100" dirty="0"/>
          </a:p>
          <a:p>
            <a:pPr algn="r" fontAlgn="base">
              <a:spcBef>
                <a:spcPct val="0"/>
              </a:spcBef>
              <a:spcAft>
                <a:spcPts val="0"/>
              </a:spcAft>
            </a:pPr>
            <a:r>
              <a:rPr lang="fr-FR" sz="1100" dirty="0" smtClean="0">
                <a:solidFill>
                  <a:schemeClr val="accent1"/>
                </a:solidFill>
              </a:rPr>
              <a:t>P + CT</a:t>
            </a:r>
            <a:endParaRPr lang="fr-FR" sz="1100" dirty="0">
              <a:solidFill>
                <a:schemeClr val="accent1"/>
              </a:solidFill>
            </a:endParaRPr>
          </a:p>
          <a:p>
            <a:pPr algn="r" fontAlgn="base">
              <a:spcBef>
                <a:spcPct val="0"/>
              </a:spcBef>
              <a:spcAft>
                <a:spcPts val="0"/>
              </a:spcAft>
            </a:pPr>
            <a:r>
              <a:rPr lang="fr-FR" sz="1100" dirty="0" smtClean="0">
                <a:solidFill>
                  <a:schemeClr val="accent3"/>
                </a:solidFill>
              </a:rPr>
              <a:t>O + CT</a:t>
            </a:r>
            <a:endParaRPr lang="fr-FR" sz="1100" dirty="0">
              <a:solidFill>
                <a:schemeClr val="accent3"/>
              </a:solidFill>
            </a:endParaRPr>
          </a:p>
        </p:txBody>
      </p:sp>
      <p:sp>
        <p:nvSpPr>
          <p:cNvPr id="99" name="TextBox 98"/>
          <p:cNvSpPr txBox="1"/>
          <p:nvPr/>
        </p:nvSpPr>
        <p:spPr>
          <a:xfrm>
            <a:off x="5528556" y="3043354"/>
            <a:ext cx="2738250" cy="338554"/>
          </a:xfrm>
          <a:prstGeom prst="rect">
            <a:avLst/>
          </a:prstGeom>
          <a:noFill/>
        </p:spPr>
        <p:txBody>
          <a:bodyPr wrap="none" rtlCol="0">
            <a:spAutoFit/>
          </a:bodyPr>
          <a:lstStyle/>
          <a:p>
            <a:pPr lvl="0" algn="ctr"/>
            <a:r>
              <a:rPr lang="en-GB" sz="1600" b="1" dirty="0" smtClean="0"/>
              <a:t>PFS </a:t>
            </a:r>
            <a:r>
              <a:rPr lang="en-GB" sz="1600" b="1" dirty="0"/>
              <a:t>MET 2+/3+ subgroup</a:t>
            </a:r>
            <a:r>
              <a:rPr lang="en-GB" sz="1600" b="1" dirty="0" smtClean="0"/>
              <a:t>*</a:t>
            </a:r>
            <a:endParaRPr lang="en-GB" sz="1600" b="1" dirty="0"/>
          </a:p>
        </p:txBody>
      </p:sp>
    </p:spTree>
    <p:extLst>
      <p:ext uri="{BB962C8B-B14F-4D97-AF65-F5344CB8AC3E}">
        <p14:creationId xmlns:p14="http://schemas.microsoft.com/office/powerpoint/2010/main" xmlns="" val="2692418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800" dirty="0" smtClean="0"/>
              <a:t>4012: </a:t>
            </a:r>
            <a:r>
              <a:rPr lang="en-GB" sz="1800" dirty="0" err="1" smtClean="0"/>
              <a:t>METGastric</a:t>
            </a:r>
            <a:r>
              <a:rPr lang="en-GB" sz="1800" dirty="0"/>
              <a:t>: A phase III study of onartuzumab plus mFOLFOX6 in patients with metastatic HER2-negative (HER2-) and MET-positive (MET+) adenocarcinoma of the stomach or </a:t>
            </a:r>
            <a:r>
              <a:rPr lang="en-GB" sz="1800" dirty="0" err="1"/>
              <a:t>gastroesophageal</a:t>
            </a:r>
            <a:r>
              <a:rPr lang="en-GB" sz="1800" dirty="0"/>
              <a:t> junction (GEC</a:t>
            </a:r>
            <a:r>
              <a:rPr lang="en-GB" sz="1800" dirty="0" smtClean="0"/>
              <a:t>)</a:t>
            </a:r>
            <a:r>
              <a:rPr lang="en-GB" sz="1800" dirty="0"/>
              <a:t> </a:t>
            </a:r>
            <a:r>
              <a:rPr lang="en-GB" sz="1800" dirty="0" smtClean="0"/>
              <a:t/>
            </a:r>
            <a:br>
              <a:rPr lang="en-GB" sz="1800" dirty="0" smtClean="0"/>
            </a:br>
            <a:r>
              <a:rPr lang="en-GB" sz="1800" dirty="0" smtClean="0"/>
              <a:t>– Shah MA, et al</a:t>
            </a:r>
            <a:endParaRPr lang="en-GB" sz="1800" dirty="0"/>
          </a:p>
        </p:txBody>
      </p:sp>
      <p:sp>
        <p:nvSpPr>
          <p:cNvPr id="5" name="Content Placeholder 4"/>
          <p:cNvSpPr>
            <a:spLocks noGrp="1"/>
          </p:cNvSpPr>
          <p:nvPr>
            <p:ph idx="1"/>
          </p:nvPr>
        </p:nvSpPr>
        <p:spPr/>
        <p:txBody>
          <a:bodyPr/>
          <a:lstStyle/>
          <a:p>
            <a:pPr marL="0" indent="0">
              <a:buNone/>
            </a:pPr>
            <a:r>
              <a:rPr lang="en-GB" b="1" dirty="0" smtClean="0"/>
              <a:t>Key results (cont.)</a:t>
            </a:r>
          </a:p>
          <a:p>
            <a:r>
              <a:rPr lang="en-GB" dirty="0" smtClean="0"/>
              <a:t>In the MET 2</a:t>
            </a:r>
            <a:r>
              <a:rPr lang="en-GB" baseline="30000" dirty="0" smtClean="0"/>
              <a:t>+</a:t>
            </a:r>
            <a:r>
              <a:rPr lang="en-GB" dirty="0" smtClean="0"/>
              <a:t>/3</a:t>
            </a:r>
            <a:r>
              <a:rPr lang="en-GB" baseline="30000" dirty="0"/>
              <a:t>+</a:t>
            </a:r>
            <a:r>
              <a:rPr lang="en-GB" dirty="0" smtClean="0"/>
              <a:t> subgroups, ORR was 53.8 vs. 44.6% (p=0.228) for </a:t>
            </a:r>
            <a:r>
              <a:rPr lang="en-GB" dirty="0" err="1" smtClean="0"/>
              <a:t>onartuzumab</a:t>
            </a:r>
            <a:r>
              <a:rPr lang="en-GB" dirty="0" smtClean="0"/>
              <a:t> + mFOLFOX6 vs. placebo </a:t>
            </a:r>
            <a:r>
              <a:rPr lang="en-GB" dirty="0"/>
              <a:t>+ </a:t>
            </a:r>
            <a:r>
              <a:rPr lang="en-GB" dirty="0" smtClean="0"/>
              <a:t>mFOLFOX6</a:t>
            </a:r>
            <a:r>
              <a:rPr lang="en-GB" dirty="0"/>
              <a:t>, </a:t>
            </a:r>
            <a:r>
              <a:rPr lang="en-GB" dirty="0" smtClean="0"/>
              <a:t>and DCR was 79.5 vs. 71.7%, respectively</a:t>
            </a:r>
            <a:endParaRPr lang="en-GB" dirty="0"/>
          </a:p>
          <a:p>
            <a:r>
              <a:rPr lang="en-GB" dirty="0" smtClean="0"/>
              <a:t>Sub-analysis in non-Asian patients with MET</a:t>
            </a:r>
            <a:r>
              <a:rPr lang="en-GB" baseline="30000" dirty="0" smtClean="0"/>
              <a:t>+</a:t>
            </a:r>
            <a:r>
              <a:rPr lang="en-GB" dirty="0" smtClean="0"/>
              <a:t> GEC and no prior gastrectomy (n=125):</a:t>
            </a:r>
          </a:p>
          <a:p>
            <a:pPr lvl="1">
              <a:spcAft>
                <a:spcPts val="100"/>
              </a:spcAft>
            </a:pPr>
            <a:r>
              <a:rPr lang="en-GB" dirty="0" smtClean="0"/>
              <a:t>OS: 11.1 vs. 7.3 months (HR 0.51 [95%CI 0.29, 0.89]) </a:t>
            </a:r>
            <a:r>
              <a:rPr lang="en-GB" dirty="0"/>
              <a:t>for </a:t>
            </a:r>
            <a:r>
              <a:rPr lang="en-GB" dirty="0" err="1"/>
              <a:t>onartuzumab</a:t>
            </a:r>
            <a:r>
              <a:rPr lang="en-GB" dirty="0"/>
              <a:t> vs. placebo</a:t>
            </a:r>
            <a:endParaRPr lang="en-GB" dirty="0" smtClean="0"/>
          </a:p>
          <a:p>
            <a:pPr marL="0" indent="0">
              <a:spcBef>
                <a:spcPts val="16200"/>
              </a:spcBef>
              <a:spcAft>
                <a:spcPts val="200"/>
              </a:spcAft>
              <a:buNone/>
            </a:pPr>
            <a:r>
              <a:rPr lang="en-GB" b="1" dirty="0" smtClean="0"/>
              <a:t>Conclusions</a:t>
            </a:r>
          </a:p>
          <a:p>
            <a:pPr>
              <a:spcAft>
                <a:spcPts val="200"/>
              </a:spcAft>
            </a:pPr>
            <a:r>
              <a:rPr lang="en-GB" b="1" dirty="0"/>
              <a:t>Onartuzumab + mFOLFOX6 did not improve survival vs. placebo + mFOLFOX6 in patients with HER2</a:t>
            </a:r>
            <a:r>
              <a:rPr lang="en-GB" b="1" baseline="30000" dirty="0"/>
              <a:t>–</a:t>
            </a:r>
            <a:r>
              <a:rPr lang="en-GB" b="1" dirty="0"/>
              <a:t> MET</a:t>
            </a:r>
            <a:r>
              <a:rPr lang="en-GB" b="1" baseline="30000" dirty="0"/>
              <a:t>+</a:t>
            </a:r>
            <a:r>
              <a:rPr lang="en-GB" b="1" dirty="0"/>
              <a:t> </a:t>
            </a:r>
            <a:r>
              <a:rPr lang="en-GB" b="1" dirty="0" smtClean="0"/>
              <a:t>GEC; the </a:t>
            </a:r>
            <a:r>
              <a:rPr lang="en-GB" b="1" dirty="0"/>
              <a:t>safety profile was as expected for </a:t>
            </a:r>
            <a:r>
              <a:rPr lang="en-GB" b="1" dirty="0" smtClean="0"/>
              <a:t>onartuzumab</a:t>
            </a:r>
          </a:p>
          <a:p>
            <a:pPr>
              <a:spcAft>
                <a:spcPts val="200"/>
              </a:spcAft>
            </a:pPr>
            <a:r>
              <a:rPr lang="en-GB" b="1" dirty="0" smtClean="0"/>
              <a:t>There was </a:t>
            </a:r>
            <a:r>
              <a:rPr lang="en-GB" b="1" dirty="0"/>
              <a:t>a trend for a clinical benefit </a:t>
            </a:r>
            <a:r>
              <a:rPr lang="en-GB" b="1" dirty="0" smtClean="0"/>
              <a:t>in a MET</a:t>
            </a:r>
            <a:r>
              <a:rPr lang="en-GB" b="1" baseline="30000" dirty="0" smtClean="0"/>
              <a:t>+</a:t>
            </a:r>
            <a:r>
              <a:rPr lang="en-GB" b="1" dirty="0" smtClean="0"/>
              <a:t> non-Asian subgroup without </a:t>
            </a:r>
            <a:r>
              <a:rPr lang="en-GB" b="1" dirty="0"/>
              <a:t>prior </a:t>
            </a:r>
            <a:r>
              <a:rPr lang="en-GB" b="1" dirty="0" smtClean="0"/>
              <a:t>gastrectomy; suggesting a </a:t>
            </a:r>
            <a:r>
              <a:rPr lang="en-GB" b="1" dirty="0"/>
              <a:t>target population could still </a:t>
            </a:r>
            <a:r>
              <a:rPr lang="en-GB" b="1" dirty="0" smtClean="0"/>
              <a:t>benefit </a:t>
            </a:r>
            <a:r>
              <a:rPr lang="en-GB" b="1" dirty="0"/>
              <a:t>from </a:t>
            </a:r>
            <a:r>
              <a:rPr lang="en-GB" b="1" dirty="0" smtClean="0"/>
              <a:t>onartuzumab</a:t>
            </a:r>
          </a:p>
        </p:txBody>
      </p:sp>
      <p:sp>
        <p:nvSpPr>
          <p:cNvPr id="6" name="Text Placeholder 5"/>
          <p:cNvSpPr>
            <a:spLocks noGrp="1"/>
          </p:cNvSpPr>
          <p:nvPr>
            <p:ph type="body" sz="quarter" idx="10"/>
          </p:nvPr>
        </p:nvSpPr>
        <p:spPr>
          <a:xfrm>
            <a:off x="365125" y="6309320"/>
            <a:ext cx="4422899" cy="274043"/>
          </a:xfrm>
        </p:spPr>
        <p:txBody>
          <a:bodyPr/>
          <a:lstStyle/>
          <a:p>
            <a:r>
              <a:rPr lang="en-GB" dirty="0" smtClean="0"/>
              <a:t>*Moderate </a:t>
            </a:r>
            <a:r>
              <a:rPr lang="en-GB" dirty="0"/>
              <a:t>or </a:t>
            </a:r>
            <a:r>
              <a:rPr lang="en-GB" dirty="0" smtClean="0"/>
              <a:t>strong MET expression, respectively. </a:t>
            </a:r>
            <a:br>
              <a:rPr lang="en-GB" dirty="0" smtClean="0"/>
            </a:br>
            <a:r>
              <a:rPr lang="en-GB" dirty="0" smtClean="0"/>
              <a:t>O, onartuzumab; P, placebo</a:t>
            </a:r>
            <a:endParaRPr lang="en-GB" dirty="0"/>
          </a:p>
        </p:txBody>
      </p:sp>
      <p:sp>
        <p:nvSpPr>
          <p:cNvPr id="9" name="Text Placeholder 6"/>
          <p:cNvSpPr>
            <a:spLocks noGrp="1"/>
          </p:cNvSpPr>
          <p:nvPr>
            <p:ph type="body" sz="quarter" idx="11"/>
          </p:nvPr>
        </p:nvSpPr>
        <p:spPr>
          <a:xfrm>
            <a:off x="4860925" y="6096000"/>
            <a:ext cx="4130675" cy="487363"/>
          </a:xfrm>
        </p:spPr>
        <p:txBody>
          <a:bodyPr/>
          <a:lstStyle/>
          <a:p>
            <a:r>
              <a:rPr lang="en-GB" dirty="0" smtClean="0"/>
              <a:t>Shah et </a:t>
            </a:r>
            <a:r>
              <a:rPr lang="en-GB" dirty="0"/>
              <a:t>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a:t>abstr</a:t>
            </a:r>
            <a:r>
              <a:rPr lang="en-GB" dirty="0"/>
              <a:t> </a:t>
            </a:r>
            <a:r>
              <a:rPr lang="en-GB" dirty="0" smtClean="0"/>
              <a:t>4012</a:t>
            </a:r>
            <a:endParaRPr lang="en-GB" dirty="0"/>
          </a:p>
        </p:txBody>
      </p:sp>
      <p:graphicFrame>
        <p:nvGraphicFramePr>
          <p:cNvPr id="10" name="Group 88"/>
          <p:cNvGraphicFramePr>
            <a:graphicFrameLocks noGrp="1"/>
          </p:cNvGraphicFramePr>
          <p:nvPr>
            <p:extLst>
              <p:ext uri="{D42A27DB-BD31-4B8C-83A1-F6EECF244321}">
                <p14:modId xmlns:p14="http://schemas.microsoft.com/office/powerpoint/2010/main" xmlns="" val="2007923843"/>
              </p:ext>
            </p:extLst>
          </p:nvPr>
        </p:nvGraphicFramePr>
        <p:xfrm>
          <a:off x="655675" y="2867733"/>
          <a:ext cx="7537348" cy="1699101"/>
        </p:xfrm>
        <a:graphic>
          <a:graphicData uri="http://schemas.openxmlformats.org/drawingml/2006/table">
            <a:tbl>
              <a:tblPr firstRow="1" bandRow="1">
                <a:tableStyleId>{69012ECD-51FC-41F1-AA8D-1B2483CD663E}</a:tableStyleId>
              </a:tblPr>
              <a:tblGrid>
                <a:gridCol w="2393580"/>
                <a:gridCol w="2571884"/>
                <a:gridCol w="2571884"/>
              </a:tblGrid>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AE,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spc="-10" normalizeH="0" baseline="0" dirty="0" err="1" smtClean="0">
                          <a:ln>
                            <a:noFill/>
                          </a:ln>
                          <a:solidFill>
                            <a:schemeClr val="tx2"/>
                          </a:solidFill>
                          <a:effectLst/>
                          <a:latin typeface="Arial" charset="0"/>
                          <a:cs typeface="Arial" charset="0"/>
                        </a:rPr>
                        <a:t>Onartuzumab</a:t>
                      </a:r>
                      <a:r>
                        <a:rPr kumimoji="0" lang="en-GB" sz="1400" b="1" i="0" u="none" strike="noStrike" cap="none" spc="-10" normalizeH="0" baseline="0" dirty="0" smtClean="0">
                          <a:ln>
                            <a:noFill/>
                          </a:ln>
                          <a:solidFill>
                            <a:schemeClr val="tx2"/>
                          </a:solidFill>
                          <a:effectLst/>
                          <a:latin typeface="Arial" charset="0"/>
                          <a:cs typeface="Arial" charset="0"/>
                        </a:rPr>
                        <a:t> + mFOLFOX6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spc="-10" normalizeH="0" baseline="0" dirty="0" smtClean="0">
                          <a:ln>
                            <a:noFill/>
                          </a:ln>
                          <a:solidFill>
                            <a:schemeClr val="tx2"/>
                          </a:solidFill>
                          <a:effectLst/>
                          <a:latin typeface="Arial" charset="0"/>
                          <a:cs typeface="Arial" charset="0"/>
                        </a:rPr>
                        <a:t>Placebo + mFOLFOX6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least one 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274</a:t>
                      </a:r>
                      <a:r>
                        <a:rPr lang="en-GB" sz="1400" baseline="0" dirty="0" smtClean="0"/>
                        <a:t> (98.2)</a:t>
                      </a:r>
                      <a:endParaRPr lang="en-GB" sz="1400" dirty="0"/>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273</a:t>
                      </a:r>
                      <a:r>
                        <a:rPr lang="en-GB" sz="1400" baseline="0" dirty="0" smtClean="0"/>
                        <a:t> (97.5)</a:t>
                      </a:r>
                      <a:endParaRPr lang="en-GB" sz="1400" dirty="0"/>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Grade 3–5 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GB" sz="1400" dirty="0" smtClean="0"/>
                        <a:t>192 (68.8)</a:t>
                      </a:r>
                      <a:endParaRPr lang="en-GB" sz="1400" dirty="0"/>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GB" sz="1400" dirty="0" smtClean="0"/>
                        <a:t>187</a:t>
                      </a:r>
                      <a:r>
                        <a:rPr lang="en-GB" sz="1400" baseline="0" dirty="0" smtClean="0"/>
                        <a:t> (66.8)</a:t>
                      </a:r>
                      <a:endParaRPr lang="en-GB" sz="1400" dirty="0"/>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Deaths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en-GB" sz="1400" dirty="0" smtClean="0"/>
                        <a:t>70 (25.1)</a:t>
                      </a:r>
                      <a:endParaRPr lang="en-GB" sz="1400" dirty="0"/>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en-GB" sz="1400" dirty="0" smtClean="0"/>
                        <a:t>73 (26.1)</a:t>
                      </a:r>
                      <a:endParaRPr lang="en-GB" sz="1400" dirty="0"/>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SAEs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100 (35.8)</a:t>
                      </a:r>
                      <a:endParaRPr lang="en-GB" sz="1400" dirty="0"/>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91 (32.5)</a:t>
                      </a:r>
                      <a:endParaRPr lang="en-GB" sz="1400" dirty="0"/>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AE leading to withdrawal</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en-GB" sz="1400" dirty="0" smtClean="0"/>
                        <a:t>87 (31.2)</a:t>
                      </a:r>
                      <a:endParaRPr lang="en-GB" sz="1400" dirty="0"/>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61 (21.8)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bl>
          </a:graphicData>
        </a:graphic>
      </p:graphicFrame>
    </p:spTree>
    <p:extLst>
      <p:ext uri="{BB962C8B-B14F-4D97-AF65-F5344CB8AC3E}">
        <p14:creationId xmlns:p14="http://schemas.microsoft.com/office/powerpoint/2010/main" xmlns="" val="31970040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4013: FOLFOX alone or combined to </a:t>
            </a:r>
            <a:r>
              <a:rPr lang="en-GB" sz="1800" dirty="0" err="1" smtClean="0"/>
              <a:t>rilotumumab</a:t>
            </a:r>
            <a:r>
              <a:rPr lang="en-GB" sz="1800" dirty="0" smtClean="0"/>
              <a:t> or </a:t>
            </a:r>
            <a:r>
              <a:rPr lang="en-GB" sz="1800" dirty="0" err="1" smtClean="0"/>
              <a:t>panitumumab</a:t>
            </a:r>
            <a:r>
              <a:rPr lang="en-GB" sz="1800" dirty="0" smtClean="0"/>
              <a:t> as </a:t>
            </a:r>
            <a:br>
              <a:rPr lang="en-GB" sz="1800" dirty="0" smtClean="0"/>
            </a:br>
            <a:r>
              <a:rPr lang="en-GB" sz="1800" dirty="0" smtClean="0"/>
              <a:t>first-line treatment in patients (</a:t>
            </a:r>
            <a:r>
              <a:rPr lang="en-GB" sz="1800" dirty="0" err="1" smtClean="0"/>
              <a:t>pts</a:t>
            </a:r>
            <a:r>
              <a:rPr lang="en-GB" sz="1800" dirty="0" smtClean="0"/>
              <a:t>) with advanced </a:t>
            </a:r>
            <a:r>
              <a:rPr lang="en-GB" sz="1800" dirty="0" err="1" smtClean="0"/>
              <a:t>gastroesophageal</a:t>
            </a:r>
            <a:r>
              <a:rPr lang="en-GB" sz="1800" dirty="0" smtClean="0"/>
              <a:t> adenocarcinoma (AGEA): An open-label, randomized phase II trial (PRODIGE 17 ACCORD 20 MEGA) – </a:t>
            </a:r>
            <a:r>
              <a:rPr lang="en-GB" sz="1800" dirty="0" err="1" smtClean="0"/>
              <a:t>Malka</a:t>
            </a:r>
            <a:r>
              <a:rPr lang="en-GB" sz="1800" dirty="0" smtClean="0"/>
              <a:t> D, et al</a:t>
            </a:r>
            <a:endParaRPr lang="en-GB" sz="1800" dirty="0"/>
          </a:p>
        </p:txBody>
      </p:sp>
      <p:sp>
        <p:nvSpPr>
          <p:cNvPr id="3" name="Content Placeholder 2"/>
          <p:cNvSpPr>
            <a:spLocks noGrp="1"/>
          </p:cNvSpPr>
          <p:nvPr>
            <p:ph idx="1"/>
          </p:nvPr>
        </p:nvSpPr>
        <p:spPr>
          <a:xfrm>
            <a:off x="365124" y="1254035"/>
            <a:ext cx="8508214" cy="4746172"/>
          </a:xfrm>
        </p:spPr>
        <p:txBody>
          <a:bodyPr/>
          <a:lstStyle/>
          <a:p>
            <a:pPr marL="0" indent="0">
              <a:buNone/>
            </a:pPr>
            <a:r>
              <a:rPr lang="en-GB" b="1" dirty="0" smtClean="0"/>
              <a:t>Objective</a:t>
            </a:r>
          </a:p>
          <a:p>
            <a:r>
              <a:rPr lang="en-GB" dirty="0" smtClean="0"/>
              <a:t>To investigate the efficacy and safety of FOLFOX alone and in combination with either </a:t>
            </a:r>
            <a:r>
              <a:rPr lang="en-GB" dirty="0" err="1" smtClean="0"/>
              <a:t>rilotumumab</a:t>
            </a:r>
            <a:r>
              <a:rPr lang="en-GB" dirty="0" smtClean="0"/>
              <a:t> or </a:t>
            </a:r>
            <a:r>
              <a:rPr lang="en-GB" dirty="0" err="1" smtClean="0"/>
              <a:t>panitumumab</a:t>
            </a:r>
            <a:r>
              <a:rPr lang="en-GB" dirty="0" smtClean="0"/>
              <a:t> in patients with advanced </a:t>
            </a:r>
            <a:r>
              <a:rPr lang="en-GB" dirty="0" err="1" smtClean="0"/>
              <a:t>gastroesophageal</a:t>
            </a:r>
            <a:r>
              <a:rPr lang="en-GB" dirty="0" smtClean="0"/>
              <a:t> adenocarcinoma</a:t>
            </a:r>
            <a:endParaRPr lang="en-GB" dirty="0"/>
          </a:p>
        </p:txBody>
      </p:sp>
      <p:sp>
        <p:nvSpPr>
          <p:cNvPr id="4" name="Text Placeholder 3"/>
          <p:cNvSpPr>
            <a:spLocks noGrp="1"/>
          </p:cNvSpPr>
          <p:nvPr>
            <p:ph type="body" sz="quarter" idx="10"/>
          </p:nvPr>
        </p:nvSpPr>
        <p:spPr>
          <a:xfrm>
            <a:off x="365125" y="6096000"/>
            <a:ext cx="4490811" cy="487363"/>
          </a:xfrm>
        </p:spPr>
        <p:txBody>
          <a:bodyPr/>
          <a:lstStyle/>
          <a:p>
            <a:r>
              <a:rPr lang="en-GB" dirty="0" smtClean="0"/>
              <a:t>*</a:t>
            </a:r>
            <a:r>
              <a:rPr lang="en-GB" dirty="0" err="1" smtClean="0"/>
              <a:t>Oxaliplatin</a:t>
            </a:r>
            <a:r>
              <a:rPr lang="en-GB" dirty="0" smtClean="0"/>
              <a:t> 85 mg/m</a:t>
            </a:r>
            <a:r>
              <a:rPr lang="en-GB" baseline="30000" dirty="0" smtClean="0"/>
              <a:t>2</a:t>
            </a:r>
            <a:r>
              <a:rPr lang="en-GB" dirty="0" smtClean="0"/>
              <a:t>, </a:t>
            </a:r>
            <a:r>
              <a:rPr lang="en-GB" dirty="0" err="1" smtClean="0"/>
              <a:t>folinic</a:t>
            </a:r>
            <a:r>
              <a:rPr lang="en-GB" dirty="0" smtClean="0"/>
              <a:t> acid 400 mg/m</a:t>
            </a:r>
            <a:r>
              <a:rPr lang="en-GB" baseline="30000" dirty="0"/>
              <a:t>2</a:t>
            </a:r>
            <a:r>
              <a:rPr lang="en-GB" dirty="0" smtClean="0"/>
              <a:t>, </a:t>
            </a:r>
            <a:br>
              <a:rPr lang="en-GB" dirty="0" smtClean="0"/>
            </a:br>
            <a:r>
              <a:rPr lang="en-GB" dirty="0" smtClean="0"/>
              <a:t>fluorouracil 400 mg/m</a:t>
            </a:r>
            <a:r>
              <a:rPr lang="en-GB" baseline="30000" dirty="0"/>
              <a:t>2</a:t>
            </a:r>
            <a:r>
              <a:rPr lang="en-GB" dirty="0" smtClean="0"/>
              <a:t> bolus then 2,400 mg/m</a:t>
            </a:r>
            <a:r>
              <a:rPr lang="en-GB" baseline="30000" dirty="0"/>
              <a:t>2</a:t>
            </a:r>
            <a:r>
              <a:rPr lang="en-GB" dirty="0" smtClean="0"/>
              <a:t> over 46 h</a:t>
            </a:r>
            <a:endParaRPr lang="en-GB" dirty="0"/>
          </a:p>
        </p:txBody>
      </p:sp>
      <p:sp>
        <p:nvSpPr>
          <p:cNvPr id="5" name="Text Placeholder 4"/>
          <p:cNvSpPr>
            <a:spLocks noGrp="1"/>
          </p:cNvSpPr>
          <p:nvPr>
            <p:ph type="body" sz="quarter" idx="11"/>
          </p:nvPr>
        </p:nvSpPr>
        <p:spPr>
          <a:xfrm>
            <a:off x="4860925" y="6096000"/>
            <a:ext cx="4130675" cy="487363"/>
          </a:xfrm>
        </p:spPr>
        <p:txBody>
          <a:bodyPr/>
          <a:lstStyle/>
          <a:p>
            <a:r>
              <a:rPr lang="en-GB" dirty="0" err="1" smtClean="0"/>
              <a:t>Malka</a:t>
            </a:r>
            <a:r>
              <a:rPr lang="en-GB" dirty="0" smtClean="0"/>
              <a:t> et </a:t>
            </a:r>
            <a:r>
              <a:rPr lang="en-GB" dirty="0"/>
              <a:t>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smtClean="0"/>
              <a:t>abstr</a:t>
            </a:r>
            <a:r>
              <a:rPr lang="en-GB" dirty="0" smtClean="0"/>
              <a:t> 4013 </a:t>
            </a:r>
            <a:endParaRPr lang="en-GB" dirty="0"/>
          </a:p>
        </p:txBody>
      </p:sp>
      <p:sp>
        <p:nvSpPr>
          <p:cNvPr id="14" name="AutoShape 9"/>
          <p:cNvSpPr>
            <a:spLocks noChangeArrowheads="1"/>
          </p:cNvSpPr>
          <p:nvPr/>
        </p:nvSpPr>
        <p:spPr bwMode="auto">
          <a:xfrm>
            <a:off x="189564" y="2400236"/>
            <a:ext cx="3043759" cy="2361159"/>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043882"/>
                </a:solidFill>
                <a:ea typeface="SimSun" pitchFamily="2" charset="-122"/>
              </a:rPr>
              <a:t>Key patient inclusion criteria</a:t>
            </a:r>
            <a:endParaRPr lang="en-GB" altLang="zh-CN" dirty="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Measurable advanced </a:t>
            </a:r>
            <a:r>
              <a:rPr lang="en-GB" altLang="zh-CN" dirty="0" err="1" smtClean="0">
                <a:solidFill>
                  <a:srgbClr val="043882"/>
                </a:solidFill>
                <a:ea typeface="SimSun" pitchFamily="2" charset="-122"/>
              </a:rPr>
              <a:t>gastroesophageal</a:t>
            </a:r>
            <a:r>
              <a:rPr lang="en-GB" altLang="zh-CN" dirty="0" smtClean="0">
                <a:solidFill>
                  <a:srgbClr val="043882"/>
                </a:solidFill>
                <a:ea typeface="SimSun" pitchFamily="2" charset="-122"/>
              </a:rPr>
              <a:t> adenocarcinoma</a:t>
            </a: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Non-HER2</a:t>
            </a:r>
            <a:r>
              <a:rPr lang="en-GB" altLang="zh-CN" baseline="30000" dirty="0" smtClean="0">
                <a:solidFill>
                  <a:srgbClr val="043882"/>
                </a:solidFill>
                <a:ea typeface="SimSun" pitchFamily="2" charset="-122"/>
              </a:rPr>
              <a:t>+</a:t>
            </a:r>
            <a:endParaRPr lang="en-GB" altLang="zh-CN" i="1" baseline="30000" dirty="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043882"/>
                </a:solidFill>
                <a:ea typeface="SimSun" pitchFamily="2" charset="-122"/>
              </a:rPr>
              <a:t>ECOG PS 0–1</a:t>
            </a:r>
            <a:endParaRPr lang="en-US" altLang="zh-CN" baseline="30000" dirty="0" smtClean="0">
              <a:solidFill>
                <a:srgbClr val="043882"/>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043882"/>
                </a:solidFill>
                <a:ea typeface="SimSun" pitchFamily="2" charset="-122"/>
              </a:rPr>
              <a:t>(n=162)</a:t>
            </a:r>
            <a:endParaRPr lang="en-GB" altLang="zh-CN" dirty="0">
              <a:solidFill>
                <a:srgbClr val="043882"/>
              </a:solidFill>
              <a:ea typeface="SimSun" pitchFamily="2" charset="-122"/>
            </a:endParaRPr>
          </a:p>
        </p:txBody>
      </p:sp>
      <p:sp>
        <p:nvSpPr>
          <p:cNvPr id="15" name="Rectangle 9"/>
          <p:cNvSpPr txBox="1">
            <a:spLocks noChangeArrowheads="1"/>
          </p:cNvSpPr>
          <p:nvPr/>
        </p:nvSpPr>
        <p:spPr bwMode="auto">
          <a:xfrm>
            <a:off x="365124" y="5435500"/>
            <a:ext cx="4130676" cy="824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PFS</a:t>
            </a:r>
          </a:p>
          <a:p>
            <a:pPr>
              <a:buClr>
                <a:srgbClr val="043882"/>
              </a:buClr>
            </a:pPr>
            <a:endParaRPr lang="en-GB" kern="0" dirty="0" smtClean="0"/>
          </a:p>
        </p:txBody>
      </p:sp>
      <p:sp>
        <p:nvSpPr>
          <p:cNvPr id="21" name="Content Placeholder 26"/>
          <p:cNvSpPr txBox="1">
            <a:spLocks/>
          </p:cNvSpPr>
          <p:nvPr/>
        </p:nvSpPr>
        <p:spPr bwMode="auto">
          <a:xfrm>
            <a:off x="3047859" y="4734631"/>
            <a:ext cx="2819703" cy="892175"/>
          </a:xfrm>
          <a:prstGeom prst="rect">
            <a:avLst/>
          </a:prstGeom>
          <a:noFill/>
          <a:ln w="9525">
            <a:noFill/>
            <a:miter lim="800000"/>
            <a:headEnd/>
            <a:tailEnd/>
          </a:ln>
        </p:spPr>
        <p:txBody>
          <a:bodyPr/>
          <a:lstStyle/>
          <a:p>
            <a:pPr marL="190500" indent="-190500">
              <a:spcBef>
                <a:spcPts val="0"/>
              </a:spcBef>
              <a:spcAft>
                <a:spcPts val="200"/>
              </a:spcAft>
              <a:defRPr/>
            </a:pPr>
            <a:r>
              <a:rPr lang="en-GB" sz="1400" b="1" dirty="0" smtClean="0">
                <a:solidFill>
                  <a:srgbClr val="043882"/>
                </a:solidFill>
                <a:latin typeface="Arial"/>
              </a:rPr>
              <a:t>Stratification</a:t>
            </a:r>
          </a:p>
          <a:p>
            <a:pPr marL="203200" indent="-203200">
              <a:spcBef>
                <a:spcPts val="0"/>
              </a:spcBef>
              <a:spcAft>
                <a:spcPts val="200"/>
              </a:spcAft>
              <a:buFont typeface="Arial" pitchFamily="34" charset="0"/>
              <a:buChar char="•"/>
              <a:defRPr/>
            </a:pPr>
            <a:r>
              <a:rPr lang="en-GB" sz="1400" i="1" dirty="0" smtClean="0">
                <a:solidFill>
                  <a:srgbClr val="4D4D4D"/>
                </a:solidFill>
                <a:latin typeface="Arial"/>
              </a:rPr>
              <a:t>Lauren classification</a:t>
            </a:r>
            <a:endParaRPr lang="en-GB" sz="1400" dirty="0" smtClean="0">
              <a:solidFill>
                <a:srgbClr val="4D4D4D"/>
              </a:solidFill>
              <a:latin typeface="Arial"/>
            </a:endParaRPr>
          </a:p>
          <a:p>
            <a:pPr marL="203200" indent="-203200">
              <a:spcBef>
                <a:spcPts val="0"/>
              </a:spcBef>
              <a:spcAft>
                <a:spcPts val="200"/>
              </a:spcAft>
              <a:buFont typeface="Arial" pitchFamily="34" charset="0"/>
              <a:buChar char="•"/>
              <a:defRPr/>
            </a:pPr>
            <a:r>
              <a:rPr lang="en-GB" sz="1400" dirty="0" smtClean="0">
                <a:solidFill>
                  <a:srgbClr val="4D4D4D"/>
                </a:solidFill>
                <a:latin typeface="Arial"/>
              </a:rPr>
              <a:t>Disease stage</a:t>
            </a:r>
            <a:endParaRPr lang="en-GB" sz="1400" dirty="0">
              <a:solidFill>
                <a:srgbClr val="4D4D4D"/>
              </a:solidFill>
              <a:latin typeface="Arial"/>
            </a:endParaRPr>
          </a:p>
          <a:p>
            <a:pPr marL="203200" indent="-203200">
              <a:spcBef>
                <a:spcPts val="0"/>
              </a:spcBef>
              <a:spcAft>
                <a:spcPts val="200"/>
              </a:spcAft>
              <a:buFont typeface="Arial" pitchFamily="34" charset="0"/>
              <a:buChar char="•"/>
              <a:defRPr/>
            </a:pPr>
            <a:r>
              <a:rPr lang="en-GB" sz="1400" dirty="0" smtClean="0">
                <a:solidFill>
                  <a:srgbClr val="4D4D4D"/>
                </a:solidFill>
                <a:latin typeface="Arial"/>
              </a:rPr>
              <a:t>Centre</a:t>
            </a:r>
          </a:p>
        </p:txBody>
      </p:sp>
      <p:sp>
        <p:nvSpPr>
          <p:cNvPr id="23" name="Oval 14"/>
          <p:cNvSpPr>
            <a:spLocks noChangeArrowheads="1"/>
          </p:cNvSpPr>
          <p:nvPr/>
        </p:nvSpPr>
        <p:spPr bwMode="auto">
          <a:xfrm>
            <a:off x="3444352" y="326139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24" name="AutoShape 15"/>
          <p:cNvCxnSpPr>
            <a:cxnSpLocks noChangeShapeType="1"/>
            <a:stCxn id="23" idx="0"/>
            <a:endCxn id="31" idx="1"/>
          </p:cNvCxnSpPr>
          <p:nvPr/>
        </p:nvCxnSpPr>
        <p:spPr bwMode="auto">
          <a:xfrm rot="5400000" flipH="1" flipV="1">
            <a:off x="3697885" y="2693569"/>
            <a:ext cx="606094" cy="529565"/>
          </a:xfrm>
          <a:prstGeom prst="bentConnector2">
            <a:avLst/>
          </a:prstGeom>
          <a:noFill/>
          <a:ln w="57150">
            <a:solidFill>
              <a:schemeClr val="bg2">
                <a:lumMod val="60000"/>
                <a:lumOff val="40000"/>
              </a:schemeClr>
            </a:solidFill>
            <a:round/>
            <a:headEnd/>
            <a:tailEnd type="triangle" w="med" len="med"/>
          </a:ln>
        </p:spPr>
      </p:cxnSp>
      <p:cxnSp>
        <p:nvCxnSpPr>
          <p:cNvPr id="25" name="AutoShape 16"/>
          <p:cNvCxnSpPr>
            <a:cxnSpLocks noChangeShapeType="1"/>
            <a:stCxn id="23" idx="4"/>
            <a:endCxn id="30" idx="1"/>
          </p:cNvCxnSpPr>
          <p:nvPr/>
        </p:nvCxnSpPr>
        <p:spPr bwMode="auto">
          <a:xfrm rot="16200000" flipH="1">
            <a:off x="3691672" y="3890075"/>
            <a:ext cx="618521" cy="529565"/>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8036334" y="4199800"/>
            <a:ext cx="997943"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 or </a:t>
            </a:r>
            <a:r>
              <a:rPr lang="en-GB" altLang="zh-CN" b="1" dirty="0" smtClean="0">
                <a:solidFill>
                  <a:schemeClr val="tx2"/>
                </a:solidFill>
                <a:ea typeface="SimSun" pitchFamily="2" charset="-122"/>
              </a:rPr>
              <a:t>toxicity</a:t>
            </a:r>
            <a:endParaRPr lang="en-GB" altLang="zh-CN" b="1" dirty="0">
              <a:solidFill>
                <a:schemeClr val="tx2"/>
              </a:solidFill>
              <a:ea typeface="SimSun" pitchFamily="2" charset="-122"/>
            </a:endParaRPr>
          </a:p>
        </p:txBody>
      </p:sp>
      <p:sp>
        <p:nvSpPr>
          <p:cNvPr id="27" name="AutoShape 12"/>
          <p:cNvSpPr>
            <a:spLocks noChangeArrowheads="1"/>
          </p:cNvSpPr>
          <p:nvPr/>
        </p:nvSpPr>
        <p:spPr bwMode="auto">
          <a:xfrm>
            <a:off x="8036334" y="2390985"/>
            <a:ext cx="997944"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chemeClr val="tx2"/>
                </a:solidFill>
                <a:ea typeface="SimSun" pitchFamily="2" charset="-122"/>
              </a:rPr>
              <a:t>PD or toxicity</a:t>
            </a:r>
            <a:endParaRPr lang="en-GB" altLang="zh-CN" b="1" dirty="0">
              <a:solidFill>
                <a:schemeClr val="tx2"/>
              </a:solidFill>
              <a:ea typeface="SimSun" pitchFamily="2" charset="-122"/>
            </a:endParaRPr>
          </a:p>
        </p:txBody>
      </p:sp>
      <p:cxnSp>
        <p:nvCxnSpPr>
          <p:cNvPr id="28" name="AutoShape 20"/>
          <p:cNvCxnSpPr>
            <a:cxnSpLocks noChangeShapeType="1"/>
            <a:endCxn id="26" idx="1"/>
          </p:cNvCxnSpPr>
          <p:nvPr/>
        </p:nvCxnSpPr>
        <p:spPr bwMode="auto">
          <a:xfrm>
            <a:off x="7571845" y="4464119"/>
            <a:ext cx="464489" cy="0"/>
          </a:xfrm>
          <a:prstGeom prst="straightConnector1">
            <a:avLst/>
          </a:prstGeom>
          <a:noFill/>
          <a:ln w="57150">
            <a:solidFill>
              <a:schemeClr val="bg2">
                <a:lumMod val="60000"/>
                <a:lumOff val="40000"/>
              </a:schemeClr>
            </a:solidFill>
            <a:prstDash val="sysDot"/>
            <a:round/>
            <a:headEnd/>
            <a:tailEnd type="triangle" w="med" len="med"/>
          </a:ln>
        </p:spPr>
      </p:cxnSp>
      <p:cxnSp>
        <p:nvCxnSpPr>
          <p:cNvPr id="29" name="AutoShape 21"/>
          <p:cNvCxnSpPr>
            <a:cxnSpLocks noChangeShapeType="1"/>
            <a:endCxn id="27" idx="1"/>
          </p:cNvCxnSpPr>
          <p:nvPr/>
        </p:nvCxnSpPr>
        <p:spPr bwMode="auto">
          <a:xfrm>
            <a:off x="7573425" y="2655304"/>
            <a:ext cx="462909" cy="0"/>
          </a:xfrm>
          <a:prstGeom prst="straightConnector1">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4265715" y="4053751"/>
            <a:ext cx="341761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b="1" dirty="0" smtClean="0">
                <a:solidFill>
                  <a:schemeClr val="tx2"/>
                </a:solidFill>
                <a:ea typeface="SimSun" pitchFamily="2" charset="-122"/>
              </a:rPr>
              <a:t>FOLFOX*</a:t>
            </a:r>
            <a:endParaRPr lang="en-GB" altLang="zh-CN" dirty="0" smtClean="0">
              <a:solidFill>
                <a:schemeClr val="tx2"/>
              </a:solidFill>
              <a:ea typeface="SimSun" pitchFamily="2" charset="-122"/>
            </a:endParaRPr>
          </a:p>
          <a:p>
            <a:pPr algn="ctr" defTabSz="892175" eaLnBrk="0" hangingPunct="0"/>
            <a:r>
              <a:rPr lang="en-GB" altLang="zh-CN" dirty="0" smtClean="0">
                <a:solidFill>
                  <a:schemeClr val="tx2"/>
                </a:solidFill>
                <a:ea typeface="SimSun" pitchFamily="2" charset="-122"/>
              </a:rPr>
              <a:t>(n=56)</a:t>
            </a:r>
            <a:endParaRPr lang="en-GB" altLang="zh-CN" dirty="0">
              <a:solidFill>
                <a:schemeClr val="tx2"/>
              </a:solidFill>
              <a:ea typeface="SimSun" pitchFamily="2" charset="-122"/>
            </a:endParaRPr>
          </a:p>
        </p:txBody>
      </p:sp>
      <p:sp>
        <p:nvSpPr>
          <p:cNvPr id="31" name="AutoShape 8"/>
          <p:cNvSpPr>
            <a:spLocks noChangeArrowheads="1"/>
          </p:cNvSpPr>
          <p:nvPr/>
        </p:nvSpPr>
        <p:spPr bwMode="auto">
          <a:xfrm>
            <a:off x="4265715" y="2244935"/>
            <a:ext cx="341962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chemeClr val="tx2"/>
                </a:solidFill>
                <a:ea typeface="SimSun" pitchFamily="2" charset="-122"/>
              </a:rPr>
              <a:t>FOLFOX* + </a:t>
            </a:r>
            <a:br>
              <a:rPr lang="en-GB" altLang="zh-CN" b="1" dirty="0" smtClean="0">
                <a:solidFill>
                  <a:schemeClr val="tx2"/>
                </a:solidFill>
                <a:ea typeface="SimSun" pitchFamily="2" charset="-122"/>
              </a:rPr>
            </a:br>
            <a:r>
              <a:rPr lang="en-GB" altLang="zh-CN" b="1" dirty="0" err="1" smtClean="0">
                <a:solidFill>
                  <a:schemeClr val="tx2"/>
                </a:solidFill>
                <a:ea typeface="SimSun" pitchFamily="2" charset="-122"/>
              </a:rPr>
              <a:t>panitumumab</a:t>
            </a:r>
            <a:r>
              <a:rPr lang="en-GB" altLang="zh-CN" b="1" dirty="0" smtClean="0">
                <a:solidFill>
                  <a:schemeClr val="tx2"/>
                </a:solidFill>
                <a:ea typeface="SimSun" pitchFamily="2" charset="-122"/>
              </a:rPr>
              <a:t> 6 mg/kg q2w</a:t>
            </a:r>
            <a:endParaRPr lang="en-GB" altLang="zh-CN" dirty="0" smtClean="0">
              <a:solidFill>
                <a:schemeClr val="tx2"/>
              </a:solidFill>
              <a:ea typeface="SimSun" pitchFamily="2" charset="-122"/>
            </a:endParaRPr>
          </a:p>
          <a:p>
            <a:pPr algn="ctr" defTabSz="892175" eaLnBrk="0" hangingPunct="0"/>
            <a:r>
              <a:rPr lang="en-GB" altLang="zh-CN" dirty="0" smtClean="0">
                <a:solidFill>
                  <a:schemeClr val="tx2"/>
                </a:solidFill>
                <a:ea typeface="SimSun" pitchFamily="2" charset="-122"/>
              </a:rPr>
              <a:t>(n=49)</a:t>
            </a:r>
            <a:endParaRPr lang="en-GB" altLang="zh-CN" dirty="0">
              <a:solidFill>
                <a:schemeClr val="tx2"/>
              </a:solidFill>
              <a:ea typeface="SimSun" pitchFamily="2" charset="-122"/>
            </a:endParaRPr>
          </a:p>
        </p:txBody>
      </p:sp>
      <p:sp>
        <p:nvSpPr>
          <p:cNvPr id="32" name="AutoShape 12"/>
          <p:cNvSpPr>
            <a:spLocks noChangeArrowheads="1"/>
          </p:cNvSpPr>
          <p:nvPr/>
        </p:nvSpPr>
        <p:spPr bwMode="auto">
          <a:xfrm>
            <a:off x="8036334" y="3289180"/>
            <a:ext cx="997943"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 or </a:t>
            </a:r>
            <a:r>
              <a:rPr lang="en-GB" altLang="zh-CN" b="1" dirty="0" smtClean="0">
                <a:solidFill>
                  <a:schemeClr val="tx2"/>
                </a:solidFill>
                <a:ea typeface="SimSun" pitchFamily="2" charset="-122"/>
              </a:rPr>
              <a:t>toxicity</a:t>
            </a:r>
            <a:endParaRPr lang="en-GB" altLang="zh-CN" b="1" dirty="0">
              <a:solidFill>
                <a:schemeClr val="tx2"/>
              </a:solidFill>
              <a:ea typeface="SimSun" pitchFamily="2" charset="-122"/>
            </a:endParaRPr>
          </a:p>
        </p:txBody>
      </p:sp>
      <p:cxnSp>
        <p:nvCxnSpPr>
          <p:cNvPr id="33" name="AutoShape 21"/>
          <p:cNvCxnSpPr>
            <a:cxnSpLocks noChangeShapeType="1"/>
            <a:endCxn id="32" idx="1"/>
          </p:cNvCxnSpPr>
          <p:nvPr/>
        </p:nvCxnSpPr>
        <p:spPr bwMode="auto">
          <a:xfrm>
            <a:off x="7573425" y="3553498"/>
            <a:ext cx="462909" cy="1"/>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4265715" y="3143130"/>
            <a:ext cx="3419627"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b="1" dirty="0" smtClean="0">
                <a:ea typeface="SimSun" pitchFamily="2" charset="-122"/>
              </a:rPr>
              <a:t>FOLFOX* + </a:t>
            </a:r>
            <a:br>
              <a:rPr lang="en-GB" altLang="zh-CN" b="1" dirty="0" smtClean="0">
                <a:ea typeface="SimSun" pitchFamily="2" charset="-122"/>
              </a:rPr>
            </a:br>
            <a:r>
              <a:rPr lang="en-GB" altLang="zh-CN" b="1" dirty="0" err="1" smtClean="0">
                <a:ea typeface="SimSun" pitchFamily="2" charset="-122"/>
              </a:rPr>
              <a:t>rilotumumab</a:t>
            </a:r>
            <a:r>
              <a:rPr lang="en-GB" altLang="zh-CN" b="1" dirty="0" smtClean="0">
                <a:ea typeface="SimSun" pitchFamily="2" charset="-122"/>
              </a:rPr>
              <a:t> 10 mg/kg q2w</a:t>
            </a:r>
            <a:endParaRPr lang="en-GB" altLang="zh-CN" b="1" baseline="30000" dirty="0" smtClean="0">
              <a:ea typeface="SimSun" pitchFamily="2" charset="-122"/>
            </a:endParaRPr>
          </a:p>
          <a:p>
            <a:pPr algn="ctr" defTabSz="892175" eaLnBrk="0" hangingPunct="0"/>
            <a:r>
              <a:rPr lang="en-GB" altLang="zh-CN" dirty="0" smtClean="0">
                <a:ea typeface="SimSun" pitchFamily="2" charset="-122"/>
              </a:rPr>
              <a:t>(n=57)</a:t>
            </a:r>
            <a:endParaRPr lang="en-GB" altLang="zh-CN" dirty="0">
              <a:ea typeface="SimSun" pitchFamily="2" charset="-122"/>
            </a:endParaRPr>
          </a:p>
        </p:txBody>
      </p:sp>
      <p:cxnSp>
        <p:nvCxnSpPr>
          <p:cNvPr id="35" name="AutoShape 19"/>
          <p:cNvCxnSpPr>
            <a:cxnSpLocks noChangeShapeType="1"/>
            <a:endCxn id="34" idx="1"/>
          </p:cNvCxnSpPr>
          <p:nvPr/>
        </p:nvCxnSpPr>
        <p:spPr bwMode="auto">
          <a:xfrm flipV="1">
            <a:off x="4027947" y="3553499"/>
            <a:ext cx="237768" cy="551"/>
          </a:xfrm>
          <a:prstGeom prst="straightConnector1">
            <a:avLst/>
          </a:prstGeom>
          <a:noFill/>
          <a:ln w="57150">
            <a:solidFill>
              <a:schemeClr val="bg2">
                <a:lumMod val="60000"/>
                <a:lumOff val="40000"/>
              </a:schemeClr>
            </a:solidFill>
            <a:round/>
            <a:headEnd/>
            <a:tailEnd type="triangle" w="med" len="med"/>
          </a:ln>
        </p:spPr>
      </p:cxnSp>
      <p:cxnSp>
        <p:nvCxnSpPr>
          <p:cNvPr id="36" name="AutoShape 19"/>
          <p:cNvCxnSpPr>
            <a:cxnSpLocks noChangeShapeType="1"/>
          </p:cNvCxnSpPr>
          <p:nvPr/>
        </p:nvCxnSpPr>
        <p:spPr bwMode="auto">
          <a:xfrm>
            <a:off x="3197493" y="3553498"/>
            <a:ext cx="256723" cy="0"/>
          </a:xfrm>
          <a:prstGeom prst="straightConnector1">
            <a:avLst/>
          </a:prstGeom>
          <a:noFill/>
          <a:ln w="57150">
            <a:solidFill>
              <a:schemeClr val="bg2">
                <a:lumMod val="60000"/>
                <a:lumOff val="40000"/>
              </a:schemeClr>
            </a:solidFill>
            <a:round/>
            <a:headEnd/>
            <a:tailEnd type="triangle" w="med" len="med"/>
          </a:ln>
        </p:spPr>
      </p:cxnSp>
      <p:sp>
        <p:nvSpPr>
          <p:cNvPr id="41" name="Content Placeholder 26"/>
          <p:cNvSpPr txBox="1">
            <a:spLocks/>
          </p:cNvSpPr>
          <p:nvPr/>
        </p:nvSpPr>
        <p:spPr>
          <a:xfrm>
            <a:off x="4648200" y="5435500"/>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TTP, OS, safety</a:t>
            </a:r>
          </a:p>
        </p:txBody>
      </p:sp>
    </p:spTree>
    <p:extLst>
      <p:ext uri="{BB962C8B-B14F-4D97-AF65-F5344CB8AC3E}">
        <p14:creationId xmlns:p14="http://schemas.microsoft.com/office/powerpoint/2010/main" xmlns="" val="7328743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800" dirty="0"/>
              <a:t>4013: FOLFOX alone or combined to </a:t>
            </a:r>
            <a:r>
              <a:rPr lang="en-GB" sz="1800" dirty="0" err="1"/>
              <a:t>rilotumumab</a:t>
            </a:r>
            <a:r>
              <a:rPr lang="en-GB" sz="1800" dirty="0"/>
              <a:t> or </a:t>
            </a:r>
            <a:r>
              <a:rPr lang="en-GB" sz="1800" dirty="0" err="1"/>
              <a:t>panitumumab</a:t>
            </a:r>
            <a:r>
              <a:rPr lang="en-GB" sz="1800" dirty="0"/>
              <a:t> as </a:t>
            </a:r>
            <a:r>
              <a:rPr lang="en-GB" sz="1800" dirty="0" smtClean="0"/>
              <a:t/>
            </a:r>
            <a:br>
              <a:rPr lang="en-GB" sz="1800" dirty="0" smtClean="0"/>
            </a:br>
            <a:r>
              <a:rPr lang="en-GB" sz="1800" dirty="0" smtClean="0"/>
              <a:t>first-line </a:t>
            </a:r>
            <a:r>
              <a:rPr lang="en-GB" sz="1800" dirty="0"/>
              <a:t>treatment in patients (</a:t>
            </a:r>
            <a:r>
              <a:rPr lang="en-GB" sz="1800" dirty="0" err="1"/>
              <a:t>pts</a:t>
            </a:r>
            <a:r>
              <a:rPr lang="en-GB" sz="1800" dirty="0"/>
              <a:t>) with advanced </a:t>
            </a:r>
            <a:r>
              <a:rPr lang="en-GB" sz="1800" dirty="0" err="1"/>
              <a:t>gastroesophageal</a:t>
            </a:r>
            <a:r>
              <a:rPr lang="en-GB" sz="1800" dirty="0"/>
              <a:t> adenocarcinoma (AGEA): An open-label, randomized phase II trial (PRODIGE 17 ACCORD 20 MEGA) – </a:t>
            </a:r>
            <a:r>
              <a:rPr lang="en-GB" sz="1800" dirty="0" err="1"/>
              <a:t>Malka</a:t>
            </a:r>
            <a:r>
              <a:rPr lang="en-GB" sz="1800" dirty="0"/>
              <a:t> D, et al</a:t>
            </a:r>
          </a:p>
        </p:txBody>
      </p:sp>
      <p:sp>
        <p:nvSpPr>
          <p:cNvPr id="5" name="Content Placeholder 4"/>
          <p:cNvSpPr>
            <a:spLocks noGrp="1"/>
          </p:cNvSpPr>
          <p:nvPr>
            <p:ph idx="1"/>
          </p:nvPr>
        </p:nvSpPr>
        <p:spPr/>
        <p:txBody>
          <a:bodyPr/>
          <a:lstStyle/>
          <a:p>
            <a:pPr marL="0" indent="0">
              <a:spcAft>
                <a:spcPts val="29000"/>
              </a:spcAft>
              <a:buNone/>
            </a:pPr>
            <a:r>
              <a:rPr lang="en-GB" b="1" dirty="0" smtClean="0"/>
              <a:t>Key results</a:t>
            </a:r>
          </a:p>
          <a:p>
            <a:pPr marL="0" indent="0">
              <a:buNone/>
            </a:pPr>
            <a:r>
              <a:rPr lang="en-GB" b="1" dirty="0" smtClean="0"/>
              <a:t>Conclusions</a:t>
            </a:r>
          </a:p>
          <a:p>
            <a:r>
              <a:rPr lang="en-GB" b="1" dirty="0" smtClean="0"/>
              <a:t>PFS was reached in all treatment groups</a:t>
            </a:r>
          </a:p>
          <a:p>
            <a:r>
              <a:rPr lang="en-GB" b="1" dirty="0" smtClean="0"/>
              <a:t>Combining FOLFOX with either </a:t>
            </a:r>
            <a:r>
              <a:rPr lang="en-GB" b="1" dirty="0" err="1" smtClean="0"/>
              <a:t>panitumumab</a:t>
            </a:r>
            <a:r>
              <a:rPr lang="en-GB" b="1" dirty="0" smtClean="0"/>
              <a:t> or </a:t>
            </a:r>
            <a:r>
              <a:rPr lang="en-GB" b="1" dirty="0" err="1" smtClean="0"/>
              <a:t>rilotumumab</a:t>
            </a:r>
            <a:r>
              <a:rPr lang="en-GB" b="1" dirty="0" smtClean="0"/>
              <a:t> appeared to cause more toxicity and was not associated with greater efficacy</a:t>
            </a:r>
          </a:p>
        </p:txBody>
      </p:sp>
      <p:sp>
        <p:nvSpPr>
          <p:cNvPr id="9" name="Text Placeholder 6"/>
          <p:cNvSpPr>
            <a:spLocks noGrp="1"/>
          </p:cNvSpPr>
          <p:nvPr>
            <p:ph type="body" sz="quarter" idx="11"/>
          </p:nvPr>
        </p:nvSpPr>
        <p:spPr>
          <a:xfrm>
            <a:off x="4860925" y="6096000"/>
            <a:ext cx="4130675" cy="487363"/>
          </a:xfrm>
        </p:spPr>
        <p:txBody>
          <a:bodyPr/>
          <a:lstStyle/>
          <a:p>
            <a:r>
              <a:rPr lang="en-GB" dirty="0" err="1"/>
              <a:t>Malka</a:t>
            </a:r>
            <a:r>
              <a:rPr lang="en-GB" dirty="0"/>
              <a:t> et al. 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4013 </a:t>
            </a:r>
          </a:p>
        </p:txBody>
      </p:sp>
      <p:graphicFrame>
        <p:nvGraphicFramePr>
          <p:cNvPr id="100" name="Group 88"/>
          <p:cNvGraphicFramePr>
            <a:graphicFrameLocks noGrp="1"/>
          </p:cNvGraphicFramePr>
          <p:nvPr>
            <p:extLst>
              <p:ext uri="{D42A27DB-BD31-4B8C-83A1-F6EECF244321}">
                <p14:modId xmlns:p14="http://schemas.microsoft.com/office/powerpoint/2010/main" xmlns="" val="1353646465"/>
              </p:ext>
            </p:extLst>
          </p:nvPr>
        </p:nvGraphicFramePr>
        <p:xfrm>
          <a:off x="436218" y="1580266"/>
          <a:ext cx="8320076" cy="1506204"/>
        </p:xfrm>
        <a:graphic>
          <a:graphicData uri="http://schemas.openxmlformats.org/drawingml/2006/table">
            <a:tbl>
              <a:tblPr firstRow="1" bandRow="1">
                <a:tableStyleId>{69012ECD-51FC-41F1-AA8D-1B2483CD663E}</a:tableStyleId>
              </a:tblPr>
              <a:tblGrid>
                <a:gridCol w="2475232"/>
                <a:gridCol w="2275027"/>
                <a:gridCol w="2179929"/>
                <a:gridCol w="1389888"/>
              </a:tblGrid>
              <a:tr h="35095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endParaRPr kumimoji="0" lang="en-GB" sz="1400" b="1" i="0" u="none" strike="noStrike" cap="none" normalizeH="0" baseline="0" dirty="0" smtClean="0">
                        <a:ln>
                          <a:noFill/>
                        </a:ln>
                        <a:solidFill>
                          <a:schemeClr val="tx2"/>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spc="-10" normalizeH="0" baseline="0" dirty="0" smtClean="0">
                          <a:ln>
                            <a:noFill/>
                          </a:ln>
                          <a:solidFill>
                            <a:schemeClr val="tx2"/>
                          </a:solidFill>
                          <a:effectLst/>
                          <a:latin typeface="Arial" charset="0"/>
                          <a:cs typeface="Arial" charset="0"/>
                        </a:rPr>
                        <a:t>FOLFOX </a:t>
                      </a:r>
                      <a:r>
                        <a:rPr kumimoji="0" lang="en-GB" sz="1400" b="1" i="0" u="none" strike="noStrike" cap="none" spc="-10" normalizeH="0" baseline="0" smtClean="0">
                          <a:ln>
                            <a:noFill/>
                          </a:ln>
                          <a:solidFill>
                            <a:schemeClr val="tx2"/>
                          </a:solidFill>
                          <a:effectLst/>
                          <a:latin typeface="Arial" charset="0"/>
                          <a:cs typeface="Arial" charset="0"/>
                        </a:rPr>
                        <a:t>+ panitumumab</a:t>
                      </a:r>
                      <a:br>
                        <a:rPr kumimoji="0" lang="en-GB" sz="1400" b="1" i="0" u="none" strike="noStrike" cap="none" spc="-10" normalizeH="0" baseline="0" smtClean="0">
                          <a:ln>
                            <a:noFill/>
                          </a:ln>
                          <a:solidFill>
                            <a:schemeClr val="tx2"/>
                          </a:solidFill>
                          <a:effectLst/>
                          <a:latin typeface="Arial" charset="0"/>
                          <a:cs typeface="Arial" charset="0"/>
                        </a:rPr>
                      </a:br>
                      <a:r>
                        <a:rPr kumimoji="0" lang="en-GB" sz="1400" b="1" i="0" u="none" strike="noStrike" cap="none" spc="-10" normalizeH="0" baseline="0" smtClean="0">
                          <a:ln>
                            <a:noFill/>
                          </a:ln>
                          <a:solidFill>
                            <a:schemeClr val="tx2"/>
                          </a:solidFill>
                          <a:effectLst/>
                          <a:latin typeface="Arial" charset="0"/>
                          <a:cs typeface="Arial" charset="0"/>
                        </a:rPr>
                        <a:t>(n=49)</a:t>
                      </a:r>
                      <a:endParaRPr kumimoji="0" lang="en-GB" sz="1400" b="1" i="0" u="none" strike="noStrike" cap="none" spc="-10" normalizeH="0" baseline="0" dirty="0" smtClean="0">
                        <a:ln>
                          <a:noFill/>
                        </a:ln>
                        <a:solidFill>
                          <a:schemeClr val="tx2"/>
                        </a:solidFill>
                        <a:effectLst/>
                        <a:latin typeface="Arial" charset="0"/>
                        <a:cs typeface="Arial" charset="0"/>
                      </a:endParaRP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spc="-10" normalizeH="0" baseline="0" dirty="0" smtClean="0">
                          <a:ln>
                            <a:noFill/>
                          </a:ln>
                          <a:solidFill>
                            <a:schemeClr val="tx2"/>
                          </a:solidFill>
                          <a:effectLst/>
                          <a:latin typeface="Arial" charset="0"/>
                          <a:cs typeface="Arial" charset="0"/>
                        </a:rPr>
                        <a:t>FOLFOX + </a:t>
                      </a:r>
                      <a:r>
                        <a:rPr kumimoji="0" lang="en-GB" sz="1400" b="1" i="0" u="none" strike="noStrike" cap="none" spc="-10" normalizeH="0" baseline="0" dirty="0" err="1" smtClean="0">
                          <a:ln>
                            <a:noFill/>
                          </a:ln>
                          <a:solidFill>
                            <a:schemeClr val="tx2"/>
                          </a:solidFill>
                          <a:effectLst/>
                          <a:latin typeface="Arial" charset="0"/>
                          <a:cs typeface="Arial" charset="0"/>
                        </a:rPr>
                        <a:t>rilotumumab</a:t>
                      </a:r>
                      <a:r>
                        <a:rPr kumimoji="0" lang="en-GB" sz="1400" b="1" i="0" u="none" strike="noStrike" cap="none" spc="-10" normalizeH="0" baseline="0" dirty="0" smtClean="0">
                          <a:ln>
                            <a:noFill/>
                          </a:ln>
                          <a:solidFill>
                            <a:schemeClr val="tx2"/>
                          </a:solidFill>
                          <a:effectLst/>
                          <a:latin typeface="Arial" charset="0"/>
                          <a:cs typeface="Arial" charset="0"/>
                        </a:rPr>
                        <a:t/>
                      </a:r>
                      <a:br>
                        <a:rPr kumimoji="0" lang="en-GB" sz="1400" b="1" i="0" u="none" strike="noStrike" cap="none" spc="-10" normalizeH="0" baseline="0" dirty="0" smtClean="0">
                          <a:ln>
                            <a:noFill/>
                          </a:ln>
                          <a:solidFill>
                            <a:schemeClr val="tx2"/>
                          </a:solidFill>
                          <a:effectLst/>
                          <a:latin typeface="Arial" charset="0"/>
                          <a:cs typeface="Arial" charset="0"/>
                        </a:rPr>
                      </a:br>
                      <a:r>
                        <a:rPr kumimoji="0" lang="en-GB" sz="1400" b="1" i="0" u="none" strike="noStrike" cap="none" spc="-10" normalizeH="0" baseline="0" dirty="0" smtClean="0">
                          <a:ln>
                            <a:noFill/>
                          </a:ln>
                          <a:solidFill>
                            <a:schemeClr val="tx2"/>
                          </a:solidFill>
                          <a:effectLst/>
                          <a:latin typeface="Arial" charset="0"/>
                          <a:cs typeface="Arial" charset="0"/>
                        </a:rPr>
                        <a:t>(n=57)</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spc="-10" normalizeH="0" baseline="0" dirty="0" smtClean="0">
                          <a:ln>
                            <a:noFill/>
                          </a:ln>
                          <a:solidFill>
                            <a:schemeClr val="tx2"/>
                          </a:solidFill>
                          <a:effectLst/>
                          <a:latin typeface="Arial" charset="0"/>
                          <a:cs typeface="Arial" charset="0"/>
                        </a:rPr>
                        <a:t>FOLFOX</a:t>
                      </a:r>
                      <a:br>
                        <a:rPr kumimoji="0" lang="en-GB" sz="1400" b="1" i="0" u="none" strike="noStrike" cap="none" spc="-10" normalizeH="0" baseline="0" dirty="0" smtClean="0">
                          <a:ln>
                            <a:noFill/>
                          </a:ln>
                          <a:solidFill>
                            <a:schemeClr val="tx2"/>
                          </a:solidFill>
                          <a:effectLst/>
                          <a:latin typeface="Arial" charset="0"/>
                          <a:cs typeface="Arial" charset="0"/>
                        </a:rPr>
                      </a:br>
                      <a:r>
                        <a:rPr kumimoji="0" lang="en-GB" sz="1400" b="1" i="0" u="none" strike="noStrike" cap="none" spc="-10" normalizeH="0" baseline="0" dirty="0" smtClean="0">
                          <a:ln>
                            <a:noFill/>
                          </a:ln>
                          <a:solidFill>
                            <a:schemeClr val="tx2"/>
                          </a:solidFill>
                          <a:effectLst/>
                          <a:latin typeface="Arial" charset="0"/>
                          <a:cs typeface="Arial" charset="0"/>
                        </a:rPr>
                        <a:t>(n=56)</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PFS at 4 months, % (95%CI)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63 (48, 75)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63 (49, 74)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71 (57, 81)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TTP, months (range)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5.7 (4.3, 7.9)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7.8 (5.6, 9.9)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5.9 (5.5, 7.4)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Median PFS, months (range)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5.2 (3.7, 7.6)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7.6 (4.0, 9.0)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5.8 (5.2, 7.3)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230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Median OS, months (range)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8.3 (6.2, 13.2)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11.5 (7.9, 17.1)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smtClean="0">
                          <a:ln>
                            <a:noFill/>
                          </a:ln>
                          <a:solidFill>
                            <a:schemeClr val="tx1"/>
                          </a:solidFill>
                          <a:effectLst/>
                          <a:latin typeface="Arial" charset="0"/>
                          <a:cs typeface="Arial" charset="0"/>
                        </a:rPr>
                        <a:t>13.1 (8.7, 16.9)</a:t>
                      </a:r>
                      <a:endParaRPr kumimoji="0" lang="en-GB" sz="1400" b="0" i="0" u="none" strike="noStrike" cap="none" normalizeH="0" baseline="0" dirty="0" smtClean="0">
                        <a:ln>
                          <a:noFill/>
                        </a:ln>
                        <a:solidFill>
                          <a:schemeClr val="tx1"/>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01" name="Group 88"/>
          <p:cNvGraphicFramePr>
            <a:graphicFrameLocks noGrp="1"/>
          </p:cNvGraphicFramePr>
          <p:nvPr>
            <p:extLst>
              <p:ext uri="{D42A27DB-BD31-4B8C-83A1-F6EECF244321}">
                <p14:modId xmlns:p14="http://schemas.microsoft.com/office/powerpoint/2010/main" xmlns="" val="2305555782"/>
              </p:ext>
            </p:extLst>
          </p:nvPr>
        </p:nvGraphicFramePr>
        <p:xfrm>
          <a:off x="427684" y="3159136"/>
          <a:ext cx="8320076" cy="2038500"/>
        </p:xfrm>
        <a:graphic>
          <a:graphicData uri="http://schemas.openxmlformats.org/drawingml/2006/table">
            <a:tbl>
              <a:tblPr firstRow="1" bandRow="1">
                <a:tableStyleId>{69012ECD-51FC-41F1-AA8D-1B2483CD663E}</a:tableStyleId>
              </a:tblPr>
              <a:tblGrid>
                <a:gridCol w="1803452"/>
                <a:gridCol w="2673706"/>
                <a:gridCol w="2461564"/>
                <a:gridCol w="1381354"/>
              </a:tblGrid>
              <a:tr h="19854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chemeClr val="tx2"/>
                          </a:solidFill>
                          <a:effectLst/>
                          <a:latin typeface="Arial" charset="0"/>
                          <a:cs typeface="Arial" charset="0"/>
                        </a:rPr>
                        <a:t>AEs, %</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200" b="1" i="0" u="none" strike="noStrike" cap="none" spc="-10" normalizeH="0" baseline="0" dirty="0" smtClean="0">
                          <a:ln>
                            <a:noFill/>
                          </a:ln>
                          <a:solidFill>
                            <a:schemeClr val="tx2"/>
                          </a:solidFill>
                          <a:effectLst/>
                          <a:latin typeface="Arial" charset="0"/>
                          <a:cs typeface="Arial" charset="0"/>
                        </a:rPr>
                        <a:t>FOLFOX + </a:t>
                      </a:r>
                      <a:r>
                        <a:rPr kumimoji="0" lang="en-GB" sz="1200" b="1" i="0" u="none" strike="noStrike" cap="none" spc="-10" normalizeH="0" baseline="0" dirty="0" err="1" smtClean="0">
                          <a:ln>
                            <a:noFill/>
                          </a:ln>
                          <a:solidFill>
                            <a:schemeClr val="tx2"/>
                          </a:solidFill>
                          <a:effectLst/>
                          <a:latin typeface="Arial" charset="0"/>
                          <a:cs typeface="Arial" charset="0"/>
                        </a:rPr>
                        <a:t>panitumumab</a:t>
                      </a:r>
                      <a:r>
                        <a:rPr kumimoji="0" lang="en-GB" sz="1200" b="1" i="0" u="none" strike="noStrike" cap="none" spc="-10" normalizeH="0" baseline="0" dirty="0" smtClean="0">
                          <a:ln>
                            <a:noFill/>
                          </a:ln>
                          <a:solidFill>
                            <a:schemeClr val="tx2"/>
                          </a:solidFill>
                          <a:effectLst/>
                          <a:latin typeface="Arial" charset="0"/>
                          <a:cs typeface="Arial" charset="0"/>
                        </a:rPr>
                        <a:t> (n=49)</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200" b="1" i="0" u="none" strike="noStrike" cap="none" spc="-10" normalizeH="0" baseline="0" dirty="0" smtClean="0">
                          <a:ln>
                            <a:noFill/>
                          </a:ln>
                          <a:solidFill>
                            <a:schemeClr val="tx2"/>
                          </a:solidFill>
                          <a:effectLst/>
                          <a:latin typeface="Arial" charset="0"/>
                          <a:cs typeface="Arial" charset="0"/>
                        </a:rPr>
                        <a:t>FOLFOX + </a:t>
                      </a:r>
                      <a:r>
                        <a:rPr kumimoji="0" lang="en-GB" sz="1200" b="1" i="0" u="none" strike="noStrike" cap="none" spc="-10" normalizeH="0" baseline="0" dirty="0" err="1" smtClean="0">
                          <a:ln>
                            <a:noFill/>
                          </a:ln>
                          <a:solidFill>
                            <a:schemeClr val="tx2"/>
                          </a:solidFill>
                          <a:effectLst/>
                          <a:latin typeface="Arial" charset="0"/>
                          <a:cs typeface="Arial" charset="0"/>
                        </a:rPr>
                        <a:t>rilotumumab</a:t>
                      </a:r>
                      <a:r>
                        <a:rPr kumimoji="0" lang="en-GB" sz="1200" b="1" i="0" u="none" strike="noStrike" cap="none" spc="-10" normalizeH="0" baseline="0" dirty="0" smtClean="0">
                          <a:ln>
                            <a:noFill/>
                          </a:ln>
                          <a:solidFill>
                            <a:schemeClr val="tx2"/>
                          </a:solidFill>
                          <a:effectLst/>
                          <a:latin typeface="Arial" charset="0"/>
                          <a:cs typeface="Arial" charset="0"/>
                        </a:rPr>
                        <a:t> (n=57)</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200" b="1" i="0" u="none" strike="noStrike" cap="none" spc="-10" normalizeH="0" baseline="0" dirty="0" smtClean="0">
                          <a:ln>
                            <a:noFill/>
                          </a:ln>
                          <a:solidFill>
                            <a:schemeClr val="tx2"/>
                          </a:solidFill>
                          <a:effectLst/>
                          <a:latin typeface="Arial" charset="0"/>
                          <a:cs typeface="Arial" charset="0"/>
                        </a:rPr>
                        <a:t>FOLFOX (n=56)</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154616">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Grade ≥3 AEs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83</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90</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62</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8204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Peripheral neuropathy</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6</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33</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17</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2650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Neutropenia (febrile)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27 (8)</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28 (5)</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26 (0)</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1976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Asthenia</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17</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14</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6</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27659">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Diarrhoea</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en-GB" sz="1200" dirty="0" smtClean="0"/>
                        <a:t>15</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en-GB" sz="1200" dirty="0" smtClean="0"/>
                        <a:t>2</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en-GB" sz="1200" dirty="0" smtClean="0"/>
                        <a:t>4</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r h="10629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Anaemia</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10</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5</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4</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92235">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Vomiting</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en-GB" sz="1200" dirty="0" smtClean="0"/>
                        <a:t>10</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en-GB" sz="1200" dirty="0" smtClean="0"/>
                        <a:t>4</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en-GB" sz="1200" dirty="0" smtClean="0"/>
                        <a:t>4</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r h="107442">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Rash</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10</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2</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2</a:t>
                      </a:r>
                      <a:endParaRPr lang="en-GB" sz="12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19174890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4014: A randomized, open-label phase II study of AZD4547 (AZD) versus</a:t>
            </a:r>
            <a:br>
              <a:rPr lang="en-GB" sz="1800" dirty="0"/>
            </a:br>
            <a:r>
              <a:rPr lang="en-GB" sz="1800" dirty="0" smtClean="0"/>
              <a:t>paclitaxel </a:t>
            </a:r>
            <a:r>
              <a:rPr lang="en-GB" sz="1800" dirty="0"/>
              <a:t>(P) in previously treated patients with advanced gastric cancer</a:t>
            </a:r>
            <a:br>
              <a:rPr lang="en-GB" sz="1800" dirty="0"/>
            </a:br>
            <a:r>
              <a:rPr lang="en-GB" sz="1800" dirty="0"/>
              <a:t>(AGC) with </a:t>
            </a:r>
            <a:r>
              <a:rPr lang="en-GB" sz="1800" dirty="0" smtClean="0"/>
              <a:t>fibroblast growth factor receptor </a:t>
            </a:r>
            <a:r>
              <a:rPr lang="en-GB" sz="1800" dirty="0"/>
              <a:t>2 (FGFR2) </a:t>
            </a:r>
            <a:r>
              <a:rPr lang="en-GB" sz="1800" dirty="0" err="1"/>
              <a:t>polysomy</a:t>
            </a:r>
            <a:r>
              <a:rPr lang="en-GB" sz="1800" dirty="0"/>
              <a:t> or gene</a:t>
            </a:r>
            <a:br>
              <a:rPr lang="en-GB" sz="1800" dirty="0"/>
            </a:br>
            <a:r>
              <a:rPr lang="en-GB" sz="1800" dirty="0"/>
              <a:t>amplification (amp): SHINE </a:t>
            </a:r>
            <a:r>
              <a:rPr lang="en-GB" sz="1800" dirty="0" smtClean="0"/>
              <a:t>study – Bang Y,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Objective</a:t>
            </a:r>
          </a:p>
          <a:p>
            <a:r>
              <a:rPr lang="en-GB" dirty="0" smtClean="0"/>
              <a:t>To investigate the efficacy and safety of the AZD4547 (a selective </a:t>
            </a:r>
            <a:r>
              <a:rPr lang="en-GB" dirty="0"/>
              <a:t>inhibitor of the FGFR1, </a:t>
            </a:r>
            <a:r>
              <a:rPr lang="en-GB" dirty="0" smtClean="0"/>
              <a:t>2 </a:t>
            </a:r>
            <a:r>
              <a:rPr lang="en-GB" dirty="0"/>
              <a:t>and 3 tyrosine kinases) </a:t>
            </a:r>
            <a:r>
              <a:rPr lang="en-GB" dirty="0" smtClean="0"/>
              <a:t>in patients with advanced gastric cancer</a:t>
            </a:r>
            <a:endParaRPr lang="en-GB" dirty="0"/>
          </a:p>
        </p:txBody>
      </p:sp>
      <p:sp>
        <p:nvSpPr>
          <p:cNvPr id="4" name="Text Placeholder 3"/>
          <p:cNvSpPr>
            <a:spLocks noGrp="1"/>
          </p:cNvSpPr>
          <p:nvPr>
            <p:ph type="body" sz="quarter" idx="10"/>
          </p:nvPr>
        </p:nvSpPr>
        <p:spPr>
          <a:xfrm>
            <a:off x="365125" y="6096000"/>
            <a:ext cx="4490811" cy="487363"/>
          </a:xfrm>
        </p:spPr>
        <p:txBody>
          <a:bodyPr/>
          <a:lstStyle/>
          <a:p>
            <a:r>
              <a:rPr lang="en-GB" dirty="0"/>
              <a:t>*80 mg bid 2 weeks on, </a:t>
            </a:r>
            <a:r>
              <a:rPr lang="en-GB" dirty="0" smtClean="0"/>
              <a:t>1 week off q3w;</a:t>
            </a:r>
            <a:r>
              <a:rPr lang="en-GB" dirty="0" smtClean="0">
                <a:solidFill>
                  <a:schemeClr val="tx1"/>
                </a:solidFill>
              </a:rPr>
              <a:t> </a:t>
            </a:r>
            <a:br>
              <a:rPr lang="en-GB" dirty="0" smtClean="0">
                <a:solidFill>
                  <a:schemeClr val="tx1"/>
                </a:solidFill>
              </a:rPr>
            </a:br>
            <a:r>
              <a:rPr lang="en-GB" baseline="30000" dirty="0" smtClean="0">
                <a:solidFill>
                  <a:schemeClr val="tx1"/>
                </a:solidFill>
              </a:rPr>
              <a:t>‡</a:t>
            </a:r>
            <a:r>
              <a:rPr lang="en-GB" dirty="0" smtClean="0">
                <a:solidFill>
                  <a:schemeClr val="tx1"/>
                </a:solidFill>
              </a:rPr>
              <a:t>80 mg/m</a:t>
            </a:r>
            <a:r>
              <a:rPr lang="en-GB" baseline="30000" dirty="0" smtClean="0">
                <a:solidFill>
                  <a:schemeClr val="tx1"/>
                </a:solidFill>
              </a:rPr>
              <a:t>2</a:t>
            </a:r>
            <a:r>
              <a:rPr lang="en-GB" dirty="0" smtClean="0">
                <a:solidFill>
                  <a:schemeClr val="tx1"/>
                </a:solidFill>
              </a:rPr>
              <a:t> IV, D1, 8 and 15 q4w</a:t>
            </a:r>
            <a:br>
              <a:rPr lang="en-GB" dirty="0" smtClean="0">
                <a:solidFill>
                  <a:schemeClr val="tx1"/>
                </a:solidFill>
              </a:rPr>
            </a:br>
            <a:r>
              <a:rPr lang="en-US" altLang="zh-CN" baseline="30000" dirty="0" smtClean="0">
                <a:solidFill>
                  <a:schemeClr val="tx1"/>
                </a:solidFill>
                <a:ea typeface="SimSun" pitchFamily="2" charset="-122"/>
              </a:rPr>
              <a:t>†</a:t>
            </a:r>
            <a:r>
              <a:rPr lang="en-GB" dirty="0" smtClean="0"/>
              <a:t>Determined by FISH testing</a:t>
            </a:r>
            <a:endParaRPr lang="en-GB" dirty="0"/>
          </a:p>
        </p:txBody>
      </p:sp>
      <p:sp>
        <p:nvSpPr>
          <p:cNvPr id="5" name="Text Placeholder 4"/>
          <p:cNvSpPr>
            <a:spLocks noGrp="1"/>
          </p:cNvSpPr>
          <p:nvPr>
            <p:ph type="body" sz="quarter" idx="11"/>
          </p:nvPr>
        </p:nvSpPr>
        <p:spPr>
          <a:xfrm>
            <a:off x="4860925" y="6096000"/>
            <a:ext cx="4130675" cy="487363"/>
          </a:xfrm>
        </p:spPr>
        <p:txBody>
          <a:bodyPr/>
          <a:lstStyle/>
          <a:p>
            <a:r>
              <a:rPr lang="en-GB" dirty="0" smtClean="0"/>
              <a:t>Bang </a:t>
            </a:r>
            <a:r>
              <a:rPr lang="en-GB" dirty="0"/>
              <a:t>et 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smtClean="0"/>
              <a:t>abstr</a:t>
            </a:r>
            <a:r>
              <a:rPr lang="en-GB" dirty="0" smtClean="0"/>
              <a:t> 4014 </a:t>
            </a:r>
            <a:endParaRPr lang="en-GB" dirty="0"/>
          </a:p>
        </p:txBody>
      </p:sp>
      <p:sp>
        <p:nvSpPr>
          <p:cNvPr id="7" name="Oval 14"/>
          <p:cNvSpPr>
            <a:spLocks noChangeArrowheads="1"/>
          </p:cNvSpPr>
          <p:nvPr/>
        </p:nvSpPr>
        <p:spPr bwMode="auto">
          <a:xfrm>
            <a:off x="3941537" y="33772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8" name="AutoShape 15"/>
          <p:cNvCxnSpPr>
            <a:cxnSpLocks noChangeShapeType="1"/>
            <a:stCxn id="7" idx="0"/>
            <a:endCxn id="13" idx="1"/>
          </p:cNvCxnSpPr>
          <p:nvPr/>
        </p:nvCxnSpPr>
        <p:spPr bwMode="auto">
          <a:xfrm rot="5400000" flipH="1" flipV="1">
            <a:off x="4217370" y="2729331"/>
            <a:ext cx="663905"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244904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0" name="Content Placeholder 26"/>
          <p:cNvSpPr txBox="1">
            <a:spLocks/>
          </p:cNvSpPr>
          <p:nvPr/>
        </p:nvSpPr>
        <p:spPr bwMode="auto">
          <a:xfrm>
            <a:off x="4855936" y="3207502"/>
            <a:ext cx="2819703" cy="892175"/>
          </a:xfrm>
          <a:prstGeom prst="rect">
            <a:avLst/>
          </a:prstGeom>
          <a:noFill/>
          <a:ln w="9525">
            <a:noFill/>
            <a:miter lim="800000"/>
            <a:headEnd/>
            <a:tailEnd/>
          </a:ln>
        </p:spPr>
        <p:txBody>
          <a:bodyPr/>
          <a:lstStyle/>
          <a:p>
            <a:pPr marL="190500" indent="-190500">
              <a:spcBef>
                <a:spcPts val="0"/>
              </a:spcBef>
              <a:spcAft>
                <a:spcPts val="400"/>
              </a:spcAft>
              <a:defRPr/>
            </a:pPr>
            <a:endParaRPr lang="en-GB" sz="1600" dirty="0">
              <a:solidFill>
                <a:srgbClr val="4D4D4D"/>
              </a:solidFill>
              <a:latin typeface="Arial"/>
            </a:endParaRPr>
          </a:p>
        </p:txBody>
      </p:sp>
      <p:cxnSp>
        <p:nvCxnSpPr>
          <p:cNvPr id="11" name="AutoShape 19"/>
          <p:cNvCxnSpPr>
            <a:cxnSpLocks noChangeShapeType="1"/>
          </p:cNvCxnSpPr>
          <p:nvPr/>
        </p:nvCxnSpPr>
        <p:spPr bwMode="auto">
          <a:xfrm>
            <a:off x="3684814" y="3669370"/>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543800" y="2713365"/>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65310" y="230299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Oral AZD4547*</a:t>
            </a:r>
          </a:p>
          <a:p>
            <a:pPr algn="ctr" defTabSz="892175" eaLnBrk="0" hangingPunct="0"/>
            <a:r>
              <a:rPr lang="en-GB" altLang="zh-CN" dirty="0" smtClean="0">
                <a:solidFill>
                  <a:srgbClr val="FFFFFF"/>
                </a:solidFill>
                <a:ea typeface="SimSun" pitchFamily="2" charset="-122"/>
              </a:rPr>
              <a:t>(n=41)</a:t>
            </a:r>
            <a:endParaRPr lang="en-GB" altLang="zh-CN" dirty="0">
              <a:solidFill>
                <a:srgbClr val="FFFFFF"/>
              </a:solidFill>
              <a:ea typeface="SimSun" pitchFamily="2" charset="-122"/>
            </a:endParaRPr>
          </a:p>
        </p:txBody>
      </p:sp>
      <p:sp>
        <p:nvSpPr>
          <p:cNvPr id="14" name="AutoShape 9"/>
          <p:cNvSpPr>
            <a:spLocks noChangeArrowheads="1"/>
          </p:cNvSpPr>
          <p:nvPr/>
        </p:nvSpPr>
        <p:spPr bwMode="auto">
          <a:xfrm>
            <a:off x="365124" y="2627001"/>
            <a:ext cx="3319690" cy="208416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043882"/>
                </a:solidFill>
                <a:ea typeface="SimSun" pitchFamily="2" charset="-122"/>
              </a:rPr>
              <a:t>Key patient inclusion criteria</a:t>
            </a:r>
            <a:endParaRPr lang="en-GB" altLang="zh-CN" dirty="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Advanced gastric cancer</a:t>
            </a: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PD after first-line therapy</a:t>
            </a:r>
            <a:endParaRPr lang="en-GB" altLang="zh-CN" i="1" dirty="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US" altLang="zh-CN" i="1" dirty="0" smtClean="0">
                <a:solidFill>
                  <a:srgbClr val="043882"/>
                </a:solidFill>
                <a:ea typeface="SimSun" pitchFamily="2" charset="-122"/>
              </a:rPr>
              <a:t>FGFR2</a:t>
            </a:r>
            <a:r>
              <a:rPr lang="en-US" altLang="zh-CN" dirty="0" smtClean="0">
                <a:solidFill>
                  <a:srgbClr val="043882"/>
                </a:solidFill>
                <a:ea typeface="SimSun" pitchFamily="2" charset="-122"/>
              </a:rPr>
              <a:t> amplified or </a:t>
            </a:r>
            <a:r>
              <a:rPr lang="en-US" altLang="zh-CN" dirty="0" err="1" smtClean="0">
                <a:solidFill>
                  <a:srgbClr val="043882"/>
                </a:solidFill>
                <a:ea typeface="SimSun" pitchFamily="2" charset="-122"/>
              </a:rPr>
              <a:t>polysomy</a:t>
            </a:r>
            <a:r>
              <a:rPr lang="en-US" altLang="zh-CN" baseline="30000" dirty="0" smtClean="0">
                <a:solidFill>
                  <a:srgbClr val="043882"/>
                </a:solidFill>
                <a:ea typeface="SimSun" pitchFamily="2" charset="-122"/>
              </a:rPr>
              <a:t>†</a:t>
            </a:r>
          </a:p>
          <a:p>
            <a:pPr marL="292100" indent="-292100" defTabSz="892175" eaLnBrk="0" hangingPunct="0">
              <a:spcAft>
                <a:spcPct val="30000"/>
              </a:spcAft>
              <a:buFont typeface="Wingdings" pitchFamily="2" charset="2"/>
              <a:buNone/>
            </a:pPr>
            <a:r>
              <a:rPr lang="en-GB" altLang="zh-CN" dirty="0" smtClean="0">
                <a:solidFill>
                  <a:srgbClr val="043882"/>
                </a:solidFill>
                <a:ea typeface="SimSun" pitchFamily="2" charset="-122"/>
              </a:rPr>
              <a:t>(n=71)</a:t>
            </a:r>
            <a:endParaRPr lang="en-GB" altLang="zh-CN" dirty="0">
              <a:solidFill>
                <a:srgbClr val="043882"/>
              </a:solidFill>
              <a:ea typeface="SimSun" pitchFamily="2" charset="-122"/>
            </a:endParaRPr>
          </a:p>
        </p:txBody>
      </p:sp>
      <p:sp>
        <p:nvSpPr>
          <p:cNvPr id="15" name="Rectangle 9"/>
          <p:cNvSpPr txBox="1">
            <a:spLocks noChangeArrowheads="1"/>
          </p:cNvSpPr>
          <p:nvPr/>
        </p:nvSpPr>
        <p:spPr bwMode="auto">
          <a:xfrm>
            <a:off x="365124" y="5195420"/>
            <a:ext cx="4130676" cy="824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PFS, safety</a:t>
            </a:r>
          </a:p>
          <a:p>
            <a:pPr>
              <a:buClr>
                <a:srgbClr val="043882"/>
              </a:buClr>
            </a:pPr>
            <a:endParaRPr lang="en-GB" kern="0" dirty="0" smtClean="0"/>
          </a:p>
        </p:txBody>
      </p:sp>
      <p:sp>
        <p:nvSpPr>
          <p:cNvPr id="16" name="Content Placeholder 26"/>
          <p:cNvSpPr txBox="1">
            <a:spLocks/>
          </p:cNvSpPr>
          <p:nvPr/>
        </p:nvSpPr>
        <p:spPr>
          <a:xfrm>
            <a:off x="4648200" y="5195420"/>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a:t>
            </a:r>
          </a:p>
          <a:p>
            <a:pPr>
              <a:buClr>
                <a:srgbClr val="043882"/>
              </a:buClr>
            </a:pPr>
            <a:r>
              <a:rPr lang="en-GB" kern="0" dirty="0" smtClean="0"/>
              <a:t>OS, ORR, DOR, quality of life</a:t>
            </a:r>
          </a:p>
        </p:txBody>
      </p:sp>
      <p:cxnSp>
        <p:nvCxnSpPr>
          <p:cNvPr id="17" name="AutoShape 16"/>
          <p:cNvCxnSpPr>
            <a:cxnSpLocks noChangeShapeType="1"/>
            <a:endCxn id="20" idx="1"/>
          </p:cNvCxnSpPr>
          <p:nvPr/>
        </p:nvCxnSpPr>
        <p:spPr bwMode="auto">
          <a:xfrm rot="16200000" flipH="1">
            <a:off x="4215319" y="3979485"/>
            <a:ext cx="668006" cy="63197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436515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9" name="AutoShape 20"/>
          <p:cNvCxnSpPr>
            <a:cxnSpLocks noChangeShapeType="1"/>
          </p:cNvCxnSpPr>
          <p:nvPr/>
        </p:nvCxnSpPr>
        <p:spPr bwMode="auto">
          <a:xfrm>
            <a:off x="7542220" y="462947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865310" y="4219108"/>
            <a:ext cx="267691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Paclitaxel</a:t>
            </a:r>
            <a:r>
              <a:rPr lang="en-GB" altLang="zh-CN" baseline="30000" dirty="0" smtClean="0">
                <a:solidFill>
                  <a:srgbClr val="FFFFFF"/>
                </a:solidFill>
                <a:ea typeface="SimSun" pitchFamily="2" charset="-122"/>
              </a:rPr>
              <a:t>‡</a:t>
            </a:r>
            <a:r>
              <a:rPr lang="en-GB" altLang="zh-CN" dirty="0" smtClean="0">
                <a:solidFill>
                  <a:srgbClr val="FFFFFF"/>
                </a:solidFill>
                <a:ea typeface="SimSun" pitchFamily="2" charset="-122"/>
              </a:rPr>
              <a:t>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a:t>
            </a:r>
            <a:r>
              <a:rPr lang="en-GB" altLang="zh-CN" dirty="0">
                <a:solidFill>
                  <a:srgbClr val="FFFFFF"/>
                </a:solidFill>
                <a:ea typeface="SimSun" pitchFamily="2" charset="-122"/>
              </a:rPr>
              <a:t>n=30)</a:t>
            </a:r>
          </a:p>
        </p:txBody>
      </p:sp>
      <p:sp>
        <p:nvSpPr>
          <p:cNvPr id="21" name="Content Placeholder 26"/>
          <p:cNvSpPr txBox="1">
            <a:spLocks/>
          </p:cNvSpPr>
          <p:nvPr/>
        </p:nvSpPr>
        <p:spPr bwMode="auto">
          <a:xfrm>
            <a:off x="4540176" y="3209109"/>
            <a:ext cx="4589194" cy="892175"/>
          </a:xfrm>
          <a:prstGeom prst="rect">
            <a:avLst/>
          </a:prstGeom>
          <a:noFill/>
          <a:ln w="9525">
            <a:noFill/>
            <a:miter lim="800000"/>
            <a:headEnd/>
            <a:tailEnd/>
          </a:ln>
        </p:spPr>
        <p:txBody>
          <a:bodyPr/>
          <a:lstStyle/>
          <a:p>
            <a:pPr marL="190500" indent="-190500">
              <a:spcBef>
                <a:spcPts val="0"/>
              </a:spcBef>
              <a:spcAft>
                <a:spcPts val="200"/>
              </a:spcAft>
              <a:defRPr/>
            </a:pPr>
            <a:r>
              <a:rPr lang="en-GB" sz="1200" b="1" dirty="0" smtClean="0">
                <a:solidFill>
                  <a:srgbClr val="043882"/>
                </a:solidFill>
                <a:latin typeface="Arial"/>
              </a:rPr>
              <a:t>Stratification (by </a:t>
            </a:r>
            <a:r>
              <a:rPr lang="en-GB" sz="1200" b="1" i="1" dirty="0" smtClean="0">
                <a:solidFill>
                  <a:srgbClr val="043882"/>
                </a:solidFill>
                <a:latin typeface="Arial"/>
              </a:rPr>
              <a:t>FGFR2</a:t>
            </a:r>
            <a:r>
              <a:rPr lang="en-GB" sz="1200" b="1" dirty="0" smtClean="0">
                <a:solidFill>
                  <a:srgbClr val="043882"/>
                </a:solidFill>
                <a:latin typeface="Arial"/>
              </a:rPr>
              <a:t> status</a:t>
            </a:r>
            <a:r>
              <a:rPr lang="en-GB" sz="1200" b="1" baseline="30000" dirty="0" smtClean="0">
                <a:solidFill>
                  <a:srgbClr val="043882"/>
                </a:solidFill>
                <a:latin typeface="Arial"/>
              </a:rPr>
              <a:t>†</a:t>
            </a:r>
            <a:r>
              <a:rPr lang="en-GB" sz="1200" b="1" dirty="0" smtClean="0">
                <a:solidFill>
                  <a:srgbClr val="043882"/>
                </a:solidFill>
                <a:latin typeface="Arial"/>
              </a:rPr>
              <a:t>)</a:t>
            </a:r>
          </a:p>
          <a:p>
            <a:pPr marL="203200" indent="-203200">
              <a:spcBef>
                <a:spcPts val="0"/>
              </a:spcBef>
              <a:spcAft>
                <a:spcPts val="200"/>
              </a:spcAft>
              <a:buFont typeface="Arial" pitchFamily="34" charset="0"/>
              <a:buChar char="•"/>
              <a:defRPr/>
            </a:pPr>
            <a:r>
              <a:rPr lang="en-GB" sz="1200" dirty="0" err="1" smtClean="0">
                <a:solidFill>
                  <a:srgbClr val="4D4D4D"/>
                </a:solidFill>
                <a:latin typeface="Arial"/>
              </a:rPr>
              <a:t>Polysomy</a:t>
            </a:r>
            <a:r>
              <a:rPr lang="en-GB" sz="1200" dirty="0" smtClean="0">
                <a:solidFill>
                  <a:srgbClr val="4D4D4D"/>
                </a:solidFill>
                <a:latin typeface="Arial"/>
              </a:rPr>
              <a:t> (FISH4/5, ratio &lt;2.0 </a:t>
            </a:r>
            <a:r>
              <a:rPr lang="en-GB" sz="1200" dirty="0">
                <a:solidFill>
                  <a:srgbClr val="4D4D4D"/>
                </a:solidFill>
                <a:latin typeface="Arial"/>
              </a:rPr>
              <a:t>and </a:t>
            </a:r>
            <a:r>
              <a:rPr lang="en-GB" sz="1200" dirty="0" smtClean="0">
                <a:solidFill>
                  <a:srgbClr val="4D4D4D"/>
                </a:solidFill>
                <a:latin typeface="Arial"/>
              </a:rPr>
              <a:t>≥4 copies in ≥10% of cells)</a:t>
            </a:r>
          </a:p>
          <a:p>
            <a:pPr marL="203200" indent="-203200">
              <a:spcBef>
                <a:spcPts val="0"/>
              </a:spcBef>
              <a:spcAft>
                <a:spcPts val="200"/>
              </a:spcAft>
              <a:buFont typeface="Arial" pitchFamily="34" charset="0"/>
              <a:buChar char="•"/>
              <a:defRPr/>
            </a:pPr>
            <a:r>
              <a:rPr lang="en-GB" sz="1200" dirty="0" smtClean="0">
                <a:solidFill>
                  <a:srgbClr val="4D4D4D"/>
                </a:solidFill>
              </a:rPr>
              <a:t>Low amplification (FISH6, ratio &gt;2.0)</a:t>
            </a:r>
          </a:p>
          <a:p>
            <a:pPr marL="203200" indent="-203200">
              <a:spcBef>
                <a:spcPts val="0"/>
              </a:spcBef>
              <a:spcAft>
                <a:spcPts val="200"/>
              </a:spcAft>
              <a:buFont typeface="Arial" pitchFamily="34" charset="0"/>
              <a:buChar char="•"/>
              <a:defRPr/>
            </a:pPr>
            <a:r>
              <a:rPr lang="en-GB" sz="1200" dirty="0" smtClean="0">
                <a:solidFill>
                  <a:srgbClr val="4D4D4D"/>
                </a:solidFill>
              </a:rPr>
              <a:t>High amplification (FISH6, ratio </a:t>
            </a:r>
            <a:r>
              <a:rPr lang="en-GB" sz="1200" dirty="0" smtClean="0">
                <a:solidFill>
                  <a:srgbClr val="4D4D4D"/>
                </a:solidFill>
                <a:latin typeface="Arial"/>
              </a:rPr>
              <a:t>≥5.0)</a:t>
            </a:r>
            <a:endParaRPr lang="en-GB" sz="1200" dirty="0" smtClean="0">
              <a:solidFill>
                <a:srgbClr val="4D4D4D"/>
              </a:solidFill>
            </a:endParaRPr>
          </a:p>
          <a:p>
            <a:pPr marL="203200" indent="-203200">
              <a:spcBef>
                <a:spcPts val="0"/>
              </a:spcBef>
              <a:spcAft>
                <a:spcPts val="200"/>
              </a:spcAft>
              <a:buFont typeface="Arial" pitchFamily="34" charset="0"/>
              <a:buChar char="•"/>
              <a:defRPr/>
            </a:pPr>
            <a:endParaRPr lang="en-GB" sz="1200" dirty="0">
              <a:solidFill>
                <a:srgbClr val="4D4D4D"/>
              </a:solidFill>
              <a:latin typeface="Arial"/>
            </a:endParaRPr>
          </a:p>
        </p:txBody>
      </p:sp>
    </p:spTree>
    <p:extLst>
      <p:ext uri="{BB962C8B-B14F-4D97-AF65-F5344CB8AC3E}">
        <p14:creationId xmlns:p14="http://schemas.microsoft.com/office/powerpoint/2010/main" xmlns="" val="37388502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4014: A randomized, open-label phase II study of AZD4547 (AZD) versus</a:t>
            </a:r>
            <a:br>
              <a:rPr lang="en-GB" sz="1800" dirty="0"/>
            </a:br>
            <a:r>
              <a:rPr lang="en-GB" sz="1800" dirty="0"/>
              <a:t>paclitaxel (P) in previously treated patients with advanced gastric cancer</a:t>
            </a:r>
            <a:br>
              <a:rPr lang="en-GB" sz="1800" dirty="0"/>
            </a:br>
            <a:r>
              <a:rPr lang="en-GB" sz="1800" dirty="0"/>
              <a:t>(AGC) with fibroblast growth factor receptor 2 (FGFR2) </a:t>
            </a:r>
            <a:r>
              <a:rPr lang="en-GB" sz="1800" dirty="0" err="1"/>
              <a:t>polysomy</a:t>
            </a:r>
            <a:r>
              <a:rPr lang="en-GB" sz="1800" dirty="0"/>
              <a:t> or gene</a:t>
            </a:r>
            <a:br>
              <a:rPr lang="en-GB" sz="1800" dirty="0"/>
            </a:br>
            <a:r>
              <a:rPr lang="en-GB" sz="1800" dirty="0"/>
              <a:t>amplification (amp): SHINE study – Bang Y, et al</a:t>
            </a:r>
          </a:p>
        </p:txBody>
      </p:sp>
      <p:sp>
        <p:nvSpPr>
          <p:cNvPr id="3" name="Content Placeholder 2"/>
          <p:cNvSpPr>
            <a:spLocks noGrp="1"/>
          </p:cNvSpPr>
          <p:nvPr>
            <p:ph idx="1"/>
          </p:nvPr>
        </p:nvSpPr>
        <p:spPr/>
        <p:txBody>
          <a:bodyPr/>
          <a:lstStyle/>
          <a:p>
            <a:pPr marL="0" indent="0">
              <a:spcAft>
                <a:spcPts val="200"/>
              </a:spcAft>
              <a:buNone/>
            </a:pPr>
            <a:r>
              <a:rPr lang="en-GB" b="1" dirty="0" smtClean="0"/>
              <a:t>Key results</a:t>
            </a:r>
          </a:p>
          <a:p>
            <a:pPr>
              <a:spcAft>
                <a:spcPts val="200"/>
              </a:spcAft>
            </a:pPr>
            <a:r>
              <a:rPr lang="en-GB" dirty="0" smtClean="0"/>
              <a:t>The prevalence of </a:t>
            </a:r>
            <a:r>
              <a:rPr lang="en-GB" i="1" dirty="0"/>
              <a:t>FGFR2 </a:t>
            </a:r>
            <a:r>
              <a:rPr lang="en-GB" dirty="0" smtClean="0"/>
              <a:t>amplification was 9%</a:t>
            </a:r>
          </a:p>
          <a:p>
            <a:pPr>
              <a:spcAft>
                <a:spcPts val="200"/>
              </a:spcAft>
            </a:pPr>
            <a:endParaRPr lang="en-GB" dirty="0"/>
          </a:p>
          <a:p>
            <a:pPr>
              <a:spcAft>
                <a:spcPts val="200"/>
              </a:spcAft>
            </a:pPr>
            <a:endParaRPr lang="en-GB" dirty="0" smtClean="0"/>
          </a:p>
          <a:p>
            <a:pPr>
              <a:spcAft>
                <a:spcPts val="200"/>
              </a:spcAft>
            </a:pPr>
            <a:endParaRPr lang="en-GB" dirty="0"/>
          </a:p>
          <a:p>
            <a:pPr>
              <a:spcAft>
                <a:spcPts val="200"/>
              </a:spcAft>
            </a:pPr>
            <a:endParaRPr lang="en-GB" dirty="0" smtClean="0"/>
          </a:p>
          <a:p>
            <a:pPr>
              <a:spcAft>
                <a:spcPts val="200"/>
              </a:spcAft>
            </a:pPr>
            <a:r>
              <a:rPr lang="en-GB" dirty="0" smtClean="0"/>
              <a:t>Grade 3/4 AEs occurred in 35.0 vs. 44.4% for AZD4547 vs. paclitaxel</a:t>
            </a:r>
            <a:r>
              <a:rPr lang="en-GB" dirty="0"/>
              <a:t> </a:t>
            </a:r>
            <a:r>
              <a:rPr lang="en-GB" dirty="0" smtClean="0"/>
              <a:t>and AEs leading to discontinuation in 5.0 vs. 7.4%, respectively</a:t>
            </a:r>
          </a:p>
          <a:p>
            <a:pPr>
              <a:spcAft>
                <a:spcPts val="200"/>
              </a:spcAft>
            </a:pPr>
            <a:r>
              <a:rPr lang="en-GB" dirty="0"/>
              <a:t>Elevations in plasma phosphate were observed </a:t>
            </a:r>
            <a:r>
              <a:rPr lang="en-GB" dirty="0" smtClean="0"/>
              <a:t>in </a:t>
            </a:r>
            <a:r>
              <a:rPr lang="en-GB" dirty="0"/>
              <a:t>the </a:t>
            </a:r>
            <a:r>
              <a:rPr lang="en-GB" dirty="0" smtClean="0"/>
              <a:t>AZD4547 arm</a:t>
            </a:r>
          </a:p>
          <a:p>
            <a:pPr>
              <a:spcAft>
                <a:spcPts val="200"/>
              </a:spcAft>
            </a:pPr>
            <a:r>
              <a:rPr lang="en-GB" dirty="0" smtClean="0"/>
              <a:t>Only </a:t>
            </a:r>
            <a:r>
              <a:rPr lang="en-GB" dirty="0"/>
              <a:t>21% of </a:t>
            </a:r>
            <a:r>
              <a:rPr lang="en-GB" i="1" dirty="0" smtClean="0"/>
              <a:t>FGFR2-</a:t>
            </a:r>
            <a:r>
              <a:rPr lang="en-GB" dirty="0" smtClean="0"/>
              <a:t>amplified tumours had elevated </a:t>
            </a:r>
            <a:r>
              <a:rPr lang="en-GB" i="1" dirty="0" smtClean="0"/>
              <a:t>FGFR2</a:t>
            </a:r>
            <a:r>
              <a:rPr lang="en-GB" dirty="0" smtClean="0"/>
              <a:t> expression </a:t>
            </a:r>
          </a:p>
          <a:p>
            <a:pPr lvl="1">
              <a:spcAft>
                <a:spcPts val="200"/>
              </a:spcAft>
            </a:pPr>
            <a:r>
              <a:rPr lang="en-GB" spc="-20" dirty="0" smtClean="0"/>
              <a:t>4 of 7 tumours (highly </a:t>
            </a:r>
            <a:r>
              <a:rPr lang="en-GB" spc="-20" dirty="0"/>
              <a:t>amplified by </a:t>
            </a:r>
            <a:r>
              <a:rPr lang="en-GB" spc="-20" dirty="0" smtClean="0"/>
              <a:t>FISH) were </a:t>
            </a:r>
            <a:r>
              <a:rPr lang="en-GB" spc="-20" dirty="0"/>
              <a:t>amplified </a:t>
            </a:r>
            <a:r>
              <a:rPr lang="en-GB" spc="-20" dirty="0" smtClean="0"/>
              <a:t>in &lt;20</a:t>
            </a:r>
            <a:r>
              <a:rPr lang="en-GB" spc="-20" dirty="0"/>
              <a:t>% of </a:t>
            </a:r>
            <a:r>
              <a:rPr lang="en-GB" spc="-20" dirty="0" smtClean="0"/>
              <a:t>the tumour section</a:t>
            </a:r>
          </a:p>
          <a:p>
            <a:pPr marL="0" indent="0">
              <a:spcAft>
                <a:spcPts val="200"/>
              </a:spcAft>
              <a:buNone/>
            </a:pPr>
            <a:r>
              <a:rPr lang="en-GB" b="1" dirty="0" smtClean="0"/>
              <a:t>Conclusions</a:t>
            </a:r>
          </a:p>
          <a:p>
            <a:pPr>
              <a:spcAft>
                <a:spcPts val="200"/>
              </a:spcAft>
            </a:pPr>
            <a:r>
              <a:rPr lang="en-GB" b="1" dirty="0" smtClean="0"/>
              <a:t>AZD4547 did not improve PFS vs. paclitaxel in patients with </a:t>
            </a:r>
            <a:r>
              <a:rPr lang="en-GB" b="1" i="1" dirty="0" smtClean="0"/>
              <a:t>FGFR2-</a:t>
            </a:r>
            <a:r>
              <a:rPr lang="en-GB" b="1" dirty="0" smtClean="0"/>
              <a:t>amplified </a:t>
            </a:r>
            <a:r>
              <a:rPr lang="en-GB" b="1" dirty="0"/>
              <a:t>or </a:t>
            </a:r>
            <a:r>
              <a:rPr lang="en-GB" b="1" dirty="0" err="1"/>
              <a:t>polysomy</a:t>
            </a:r>
            <a:r>
              <a:rPr lang="en-GB" b="1" dirty="0"/>
              <a:t> </a:t>
            </a:r>
            <a:r>
              <a:rPr lang="en-GB" b="1" dirty="0" smtClean="0"/>
              <a:t>advanced gastric cancer but was well tolerated</a:t>
            </a:r>
          </a:p>
          <a:p>
            <a:pPr>
              <a:spcAft>
                <a:spcPts val="200"/>
              </a:spcAft>
            </a:pPr>
            <a:r>
              <a:rPr lang="en-GB" b="1" dirty="0" smtClean="0"/>
              <a:t>The observed increases in plasma </a:t>
            </a:r>
            <a:r>
              <a:rPr lang="en-GB" b="1" dirty="0"/>
              <a:t>phosphate </a:t>
            </a:r>
            <a:r>
              <a:rPr lang="en-GB" b="1" dirty="0" smtClean="0"/>
              <a:t>provides </a:t>
            </a:r>
            <a:r>
              <a:rPr lang="en-GB" b="1" dirty="0"/>
              <a:t>evidence that </a:t>
            </a:r>
            <a:r>
              <a:rPr lang="en-GB" b="1" dirty="0" smtClean="0"/>
              <a:t>AZD4547 causes pharmacological </a:t>
            </a:r>
            <a:r>
              <a:rPr lang="en-GB" b="1" dirty="0"/>
              <a:t>target </a:t>
            </a:r>
            <a:r>
              <a:rPr lang="en-GB" b="1" dirty="0" smtClean="0"/>
              <a:t>inhibition at this dose</a:t>
            </a:r>
            <a:endParaRPr lang="en-GB" b="1" dirty="0"/>
          </a:p>
        </p:txBody>
      </p:sp>
      <p:graphicFrame>
        <p:nvGraphicFramePr>
          <p:cNvPr id="6" name="Group 88"/>
          <p:cNvGraphicFramePr>
            <a:graphicFrameLocks noGrp="1"/>
          </p:cNvGraphicFramePr>
          <p:nvPr>
            <p:extLst>
              <p:ext uri="{D42A27DB-BD31-4B8C-83A1-F6EECF244321}">
                <p14:modId xmlns:p14="http://schemas.microsoft.com/office/powerpoint/2010/main" xmlns="" val="3622704491"/>
              </p:ext>
            </p:extLst>
          </p:nvPr>
        </p:nvGraphicFramePr>
        <p:xfrm>
          <a:off x="489744" y="1911528"/>
          <a:ext cx="8178767" cy="914400"/>
        </p:xfrm>
        <a:graphic>
          <a:graphicData uri="http://schemas.openxmlformats.org/drawingml/2006/table">
            <a:tbl>
              <a:tblPr firstRow="1" bandRow="1">
                <a:tableStyleId>{69012ECD-51FC-41F1-AA8D-1B2483CD663E}</a:tableStyleId>
              </a:tblPr>
              <a:tblGrid>
                <a:gridCol w="2672404"/>
                <a:gridCol w="1660935"/>
                <a:gridCol w="1922714"/>
                <a:gridCol w="1922714"/>
              </a:tblGrid>
              <a:tr h="213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err="1" smtClean="0">
                          <a:ln>
                            <a:noFill/>
                          </a:ln>
                          <a:solidFill>
                            <a:schemeClr val="tx2"/>
                          </a:solidFill>
                          <a:effectLst/>
                          <a:latin typeface="Arial" charset="0"/>
                          <a:cs typeface="Arial" charset="0"/>
                        </a:rPr>
                        <a:t>mPFS</a:t>
                      </a:r>
                      <a:r>
                        <a:rPr kumimoji="0" lang="en-US" sz="1400" b="1" i="0" u="none" strike="noStrike" cap="none" normalizeH="0" baseline="0" dirty="0" smtClean="0">
                          <a:ln>
                            <a:noFill/>
                          </a:ln>
                          <a:solidFill>
                            <a:schemeClr val="tx2"/>
                          </a:solidFill>
                          <a:effectLst/>
                          <a:latin typeface="Arial" charset="0"/>
                          <a:cs typeface="Arial" charset="0"/>
                        </a:rPr>
                        <a:t>,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AZD4547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Paclitaxel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(80%CI)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3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Overall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1.57 (1.12, 2.21)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3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1" u="none" strike="noStrike" cap="none" normalizeH="0" baseline="0" dirty="0" smtClean="0">
                          <a:ln>
                            <a:noFill/>
                          </a:ln>
                          <a:solidFill>
                            <a:schemeClr val="tx1"/>
                          </a:solidFill>
                          <a:effectLst/>
                          <a:latin typeface="Arial" charset="0"/>
                          <a:cs typeface="Arial" charset="0"/>
                        </a:rPr>
                        <a:t>FGFR2</a:t>
                      </a:r>
                      <a:r>
                        <a:rPr kumimoji="0" lang="en-GB" sz="1400" b="0" i="0" u="none" strike="noStrike" cap="none" normalizeH="0" baseline="0" dirty="0" smtClean="0">
                          <a:ln>
                            <a:noFill/>
                          </a:ln>
                          <a:solidFill>
                            <a:schemeClr val="tx1"/>
                          </a:solidFill>
                          <a:effectLst/>
                          <a:latin typeface="Arial" charset="0"/>
                          <a:cs typeface="Arial" charset="0"/>
                        </a:rPr>
                        <a:t>-amplified group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1.30 (0.81, 2.12)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7" name="Text Placeholder 4"/>
          <p:cNvSpPr>
            <a:spLocks noGrp="1"/>
          </p:cNvSpPr>
          <p:nvPr>
            <p:ph type="body" sz="quarter" idx="11"/>
          </p:nvPr>
        </p:nvSpPr>
        <p:spPr>
          <a:xfrm>
            <a:off x="4860925" y="6096000"/>
            <a:ext cx="4130675" cy="487363"/>
          </a:xfrm>
        </p:spPr>
        <p:txBody>
          <a:bodyPr/>
          <a:lstStyle/>
          <a:p>
            <a:r>
              <a:rPr lang="en-GB" dirty="0" smtClean="0"/>
              <a:t>Bang </a:t>
            </a:r>
            <a:r>
              <a:rPr lang="en-GB" dirty="0"/>
              <a:t>et 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smtClean="0"/>
              <a:t>abstr</a:t>
            </a:r>
            <a:r>
              <a:rPr lang="en-GB" dirty="0" smtClean="0"/>
              <a:t> 4014 </a:t>
            </a:r>
            <a:endParaRPr lang="en-GB" dirty="0"/>
          </a:p>
        </p:txBody>
      </p:sp>
    </p:spTree>
    <p:extLst>
      <p:ext uri="{BB962C8B-B14F-4D97-AF65-F5344CB8AC3E}">
        <p14:creationId xmlns:p14="http://schemas.microsoft.com/office/powerpoint/2010/main" xmlns="" val="21674861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4015: Untreated metastatic diffuse gastric adenocarcinoma (DGAC): Randomized phase III study of S-1 and cisplatin vs. 5-FU and cisplatin (the DIGEST trial</a:t>
            </a:r>
            <a:r>
              <a:rPr lang="en-GB" sz="1800" dirty="0" smtClean="0"/>
              <a:t>) – Ajani JA,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Objective </a:t>
            </a:r>
          </a:p>
          <a:p>
            <a:r>
              <a:rPr lang="en-GB" dirty="0" smtClean="0"/>
              <a:t>To investigate efficacy and safety of first-line S-1 + cisplatin vs. 5FU + cisplatin in patients with previously untreated metastatic DGAC</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The study was stopped early (initial target was 500 patients)</a:t>
            </a:r>
          </a:p>
        </p:txBody>
      </p:sp>
      <p:sp>
        <p:nvSpPr>
          <p:cNvPr id="4" name="Text Placeholder 3"/>
          <p:cNvSpPr>
            <a:spLocks noGrp="1"/>
          </p:cNvSpPr>
          <p:nvPr>
            <p:ph type="body" sz="quarter" idx="10"/>
          </p:nvPr>
        </p:nvSpPr>
        <p:spPr/>
        <p:txBody>
          <a:bodyPr/>
          <a:lstStyle/>
          <a:p>
            <a:r>
              <a:rPr lang="en-GB" dirty="0" smtClean="0"/>
              <a:t>*25 mg/m</a:t>
            </a:r>
            <a:r>
              <a:rPr lang="en-GB" baseline="30000" dirty="0" smtClean="0"/>
              <a:t>2</a:t>
            </a:r>
            <a:r>
              <a:rPr lang="en-GB" dirty="0" smtClean="0"/>
              <a:t> bid D1–21; </a:t>
            </a:r>
            <a:r>
              <a:rPr lang="en-GB" altLang="zh-CN" baseline="30000" dirty="0" smtClean="0">
                <a:solidFill>
                  <a:srgbClr val="000000"/>
                </a:solidFill>
                <a:ea typeface="SimSun" pitchFamily="2" charset="-122"/>
              </a:rPr>
              <a:t>†</a:t>
            </a:r>
            <a:r>
              <a:rPr lang="en-GB" dirty="0" smtClean="0"/>
              <a:t>800 mg D1–5</a:t>
            </a:r>
            <a:endParaRPr lang="en-GB" dirty="0"/>
          </a:p>
        </p:txBody>
      </p:sp>
      <p:sp>
        <p:nvSpPr>
          <p:cNvPr id="5" name="Text Placeholder 4"/>
          <p:cNvSpPr>
            <a:spLocks noGrp="1"/>
          </p:cNvSpPr>
          <p:nvPr>
            <p:ph type="body" sz="quarter" idx="11"/>
          </p:nvPr>
        </p:nvSpPr>
        <p:spPr>
          <a:xfrm>
            <a:off x="4860925" y="6096000"/>
            <a:ext cx="4130675" cy="487363"/>
          </a:xfrm>
        </p:spPr>
        <p:txBody>
          <a:bodyPr/>
          <a:lstStyle/>
          <a:p>
            <a:r>
              <a:rPr lang="en-GB" dirty="0" smtClean="0"/>
              <a:t>Ajani et 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smtClean="0"/>
              <a:t>abstr</a:t>
            </a:r>
            <a:r>
              <a:rPr lang="en-GB" dirty="0" smtClean="0"/>
              <a:t> 4015</a:t>
            </a:r>
            <a:endParaRPr lang="en-GB" dirty="0"/>
          </a:p>
        </p:txBody>
      </p:sp>
      <p:sp>
        <p:nvSpPr>
          <p:cNvPr id="8" name="Oval 14"/>
          <p:cNvSpPr>
            <a:spLocks noChangeArrowheads="1"/>
          </p:cNvSpPr>
          <p:nvPr/>
        </p:nvSpPr>
        <p:spPr bwMode="auto">
          <a:xfrm>
            <a:off x="3941537" y="32078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2:1</a:t>
            </a:r>
            <a:endParaRPr lang="en-GB" altLang="zh-CN" sz="1600" b="1" dirty="0">
              <a:solidFill>
                <a:srgbClr val="043882"/>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4217370" y="2559935"/>
            <a:ext cx="663905"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2796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2" name="AutoShape 19"/>
          <p:cNvCxnSpPr>
            <a:cxnSpLocks noChangeShapeType="1"/>
          </p:cNvCxnSpPr>
          <p:nvPr/>
        </p:nvCxnSpPr>
        <p:spPr bwMode="auto">
          <a:xfrm>
            <a:off x="3684814" y="3499974"/>
            <a:ext cx="256723" cy="0"/>
          </a:xfrm>
          <a:prstGeom prst="straightConnector1">
            <a:avLst/>
          </a:prstGeom>
          <a:noFill/>
          <a:ln w="57150">
            <a:solidFill>
              <a:schemeClr val="bg2">
                <a:lumMod val="60000"/>
                <a:lumOff val="40000"/>
              </a:schemeClr>
            </a:solidFill>
            <a:round/>
            <a:headEnd/>
            <a:tailEnd type="triangle" w="med" len="med"/>
          </a:ln>
        </p:spPr>
      </p:cxnSp>
      <p:cxnSp>
        <p:nvCxnSpPr>
          <p:cNvPr id="13" name="AutoShape 21"/>
          <p:cNvCxnSpPr>
            <a:cxnSpLocks noChangeShapeType="1"/>
          </p:cNvCxnSpPr>
          <p:nvPr/>
        </p:nvCxnSpPr>
        <p:spPr bwMode="auto">
          <a:xfrm>
            <a:off x="7543800" y="2543969"/>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865310" y="21336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S-1* + </a:t>
            </a:r>
            <a:r>
              <a:rPr lang="en-GB" altLang="zh-CN" dirty="0" err="1" smtClean="0">
                <a:solidFill>
                  <a:srgbClr val="FFFFFF"/>
                </a:solidFill>
                <a:ea typeface="SimSun" pitchFamily="2" charset="-122"/>
              </a:rPr>
              <a:t>cisplatin</a:t>
            </a:r>
            <a:endParaRPr lang="en-GB" altLang="zh-CN" baseline="30000" dirty="0" smtClean="0">
              <a:solidFill>
                <a:srgbClr val="FFFFFF"/>
              </a:solidFill>
              <a:ea typeface="SimSun" pitchFamily="2" charset="-122"/>
            </a:endParaRPr>
          </a:p>
          <a:p>
            <a:pPr algn="ctr" defTabSz="892175" eaLnBrk="0" hangingPunct="0"/>
            <a:r>
              <a:rPr lang="en-GB" altLang="zh-CN" dirty="0">
                <a:solidFill>
                  <a:srgbClr val="FFFFFF"/>
                </a:solidFill>
                <a:ea typeface="SimSun" pitchFamily="2" charset="-122"/>
              </a:rPr>
              <a:t>75 mg/m</a:t>
            </a:r>
            <a:r>
              <a:rPr lang="en-GB" altLang="zh-CN" baseline="30000" dirty="0">
                <a:solidFill>
                  <a:srgbClr val="FFFFFF"/>
                </a:solidFill>
                <a:ea typeface="SimSun" pitchFamily="2" charset="-122"/>
              </a:rPr>
              <a:t>2 </a:t>
            </a:r>
            <a:r>
              <a:rPr lang="en-GB" altLang="zh-CN" dirty="0">
                <a:solidFill>
                  <a:srgbClr val="FFFFFF"/>
                </a:solidFill>
                <a:ea typeface="SimSun" pitchFamily="2" charset="-122"/>
              </a:rPr>
              <a:t>D</a:t>
            </a:r>
            <a:r>
              <a:rPr lang="en-GB" altLang="zh-CN" dirty="0" smtClean="0">
                <a:solidFill>
                  <a:srgbClr val="FFFFFF"/>
                </a:solidFill>
                <a:ea typeface="SimSun" pitchFamily="2" charset="-122"/>
              </a:rPr>
              <a:t>1 q4w (n=239)</a:t>
            </a:r>
            <a:endParaRPr lang="en-GB" altLang="zh-CN" dirty="0">
              <a:solidFill>
                <a:srgbClr val="FFFFFF"/>
              </a:solidFill>
              <a:ea typeface="SimSun" pitchFamily="2" charset="-122"/>
            </a:endParaRPr>
          </a:p>
        </p:txBody>
      </p:sp>
      <p:sp>
        <p:nvSpPr>
          <p:cNvPr id="15" name="AutoShape 9"/>
          <p:cNvSpPr>
            <a:spLocks noChangeArrowheads="1"/>
          </p:cNvSpPr>
          <p:nvPr/>
        </p:nvSpPr>
        <p:spPr bwMode="auto">
          <a:xfrm>
            <a:off x="365124" y="2590464"/>
            <a:ext cx="3319690" cy="1807161"/>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043882"/>
                </a:solidFill>
                <a:ea typeface="SimSun" pitchFamily="2" charset="-122"/>
              </a:rPr>
              <a:t>Key patient inclusion criteria</a:t>
            </a:r>
            <a:endParaRPr lang="en-GB" altLang="zh-CN" dirty="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Metastatic DGAC</a:t>
            </a: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No prior chemotherapy</a:t>
            </a: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ECOG PS 0–1 </a:t>
            </a:r>
          </a:p>
          <a:p>
            <a:pPr marL="292100" indent="-292100" defTabSz="892175" eaLnBrk="0" hangingPunct="0">
              <a:spcAft>
                <a:spcPct val="30000"/>
              </a:spcAft>
              <a:buFont typeface="Wingdings" pitchFamily="2" charset="2"/>
              <a:buNone/>
            </a:pPr>
            <a:r>
              <a:rPr lang="en-GB" altLang="zh-CN" dirty="0" smtClean="0">
                <a:solidFill>
                  <a:srgbClr val="043882"/>
                </a:solidFill>
                <a:ea typeface="SimSun" pitchFamily="2" charset="-122"/>
              </a:rPr>
              <a:t>(n=361)</a:t>
            </a:r>
            <a:endParaRPr lang="en-GB" altLang="zh-CN" dirty="0">
              <a:solidFill>
                <a:srgbClr val="043882"/>
              </a:solidFill>
              <a:ea typeface="SimSun" pitchFamily="2" charset="-122"/>
            </a:endParaRPr>
          </a:p>
        </p:txBody>
      </p:sp>
      <p:sp>
        <p:nvSpPr>
          <p:cNvPr id="16" name="Rectangle 9"/>
          <p:cNvSpPr txBox="1">
            <a:spLocks noChangeArrowheads="1"/>
          </p:cNvSpPr>
          <p:nvPr/>
        </p:nvSpPr>
        <p:spPr bwMode="auto">
          <a:xfrm>
            <a:off x="365124" y="4911781"/>
            <a:ext cx="4130676" cy="906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OS</a:t>
            </a:r>
          </a:p>
          <a:p>
            <a:pPr>
              <a:buClr>
                <a:srgbClr val="043882"/>
              </a:buClr>
            </a:pPr>
            <a:endParaRPr lang="en-GB" kern="0" dirty="0" smtClean="0"/>
          </a:p>
        </p:txBody>
      </p:sp>
      <p:sp>
        <p:nvSpPr>
          <p:cNvPr id="17" name="Content Placeholder 26"/>
          <p:cNvSpPr txBox="1">
            <a:spLocks/>
          </p:cNvSpPr>
          <p:nvPr/>
        </p:nvSpPr>
        <p:spPr>
          <a:xfrm>
            <a:off x="4648200" y="4911781"/>
            <a:ext cx="4130675" cy="90681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PFS, TTF, ORR, safety</a:t>
            </a:r>
          </a:p>
        </p:txBody>
      </p:sp>
      <p:cxnSp>
        <p:nvCxnSpPr>
          <p:cNvPr id="18" name="AutoShape 16"/>
          <p:cNvCxnSpPr>
            <a:cxnSpLocks noChangeShapeType="1"/>
            <a:endCxn id="21" idx="1"/>
          </p:cNvCxnSpPr>
          <p:nvPr/>
        </p:nvCxnSpPr>
        <p:spPr bwMode="auto">
          <a:xfrm rot="16200000" flipH="1">
            <a:off x="4215319" y="3810089"/>
            <a:ext cx="668006"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1957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0" name="AutoShape 20"/>
          <p:cNvCxnSpPr>
            <a:cxnSpLocks noChangeShapeType="1"/>
          </p:cNvCxnSpPr>
          <p:nvPr/>
        </p:nvCxnSpPr>
        <p:spPr bwMode="auto">
          <a:xfrm>
            <a:off x="7542220" y="44600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4049712"/>
            <a:ext cx="267691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5FU</a:t>
            </a:r>
            <a:r>
              <a:rPr lang="en-GB" altLang="zh-CN" baseline="30000" dirty="0" smtClean="0">
                <a:solidFill>
                  <a:srgbClr val="FFFFFF"/>
                </a:solidFill>
                <a:ea typeface="SimSun" pitchFamily="2" charset="-122"/>
              </a:rPr>
              <a:t>†</a:t>
            </a:r>
            <a:r>
              <a:rPr lang="en-GB" altLang="zh-CN" dirty="0" smtClean="0">
                <a:solidFill>
                  <a:srgbClr val="FFFFFF"/>
                </a:solidFill>
                <a:ea typeface="SimSun" pitchFamily="2" charset="-122"/>
              </a:rPr>
              <a:t> </a:t>
            </a:r>
            <a:r>
              <a:rPr lang="en-GB" altLang="zh-CN" dirty="0">
                <a:solidFill>
                  <a:srgbClr val="FFFFFF"/>
                </a:solidFill>
                <a:ea typeface="SimSun" pitchFamily="2" charset="-122"/>
              </a:rPr>
              <a:t>+ </a:t>
            </a:r>
            <a:r>
              <a:rPr lang="en-GB" altLang="zh-CN" dirty="0" err="1" smtClean="0">
                <a:solidFill>
                  <a:srgbClr val="FFFFFF"/>
                </a:solidFill>
                <a:ea typeface="SimSun" pitchFamily="2" charset="-122"/>
              </a:rPr>
              <a:t>cisplatin</a:t>
            </a:r>
            <a:r>
              <a:rPr lang="en-GB" altLang="zh-CN" dirty="0" smtClean="0">
                <a:solidFill>
                  <a:srgbClr val="FFFFFF"/>
                </a:solidFill>
                <a:ea typeface="SimSun" pitchFamily="2" charset="-122"/>
              </a:rPr>
              <a:t>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80 </a:t>
            </a:r>
            <a:r>
              <a:rPr lang="en-GB" altLang="zh-CN" dirty="0">
                <a:solidFill>
                  <a:srgbClr val="FFFFFF"/>
                </a:solidFill>
                <a:ea typeface="SimSun" pitchFamily="2" charset="-122"/>
              </a:rPr>
              <a:t>mg/m</a:t>
            </a:r>
            <a:r>
              <a:rPr lang="en-GB" altLang="zh-CN" baseline="30000" dirty="0">
                <a:solidFill>
                  <a:srgbClr val="FFFFFF"/>
                </a:solidFill>
                <a:ea typeface="SimSun" pitchFamily="2" charset="-122"/>
              </a:rPr>
              <a:t>2</a:t>
            </a:r>
            <a:r>
              <a:rPr lang="en-GB" altLang="zh-CN" dirty="0">
                <a:solidFill>
                  <a:srgbClr val="FFFFFF"/>
                </a:solidFill>
                <a:ea typeface="SimSun" pitchFamily="2" charset="-122"/>
              </a:rPr>
              <a:t> </a:t>
            </a:r>
            <a:r>
              <a:rPr lang="en-GB" altLang="zh-CN" dirty="0" smtClean="0">
                <a:solidFill>
                  <a:srgbClr val="FFFFFF"/>
                </a:solidFill>
                <a:ea typeface="SimSun" pitchFamily="2" charset="-122"/>
              </a:rPr>
              <a:t>D1 q3w</a:t>
            </a:r>
          </a:p>
          <a:p>
            <a:pPr algn="ctr" defTabSz="892175" eaLnBrk="0" hangingPunct="0"/>
            <a:r>
              <a:rPr lang="en-GB" altLang="zh-CN" dirty="0" smtClean="0">
                <a:solidFill>
                  <a:srgbClr val="FFFFFF"/>
                </a:solidFill>
                <a:ea typeface="SimSun" pitchFamily="2" charset="-122"/>
              </a:rPr>
              <a:t>(n=122)</a:t>
            </a:r>
            <a:endParaRPr lang="en-GB" altLang="zh-CN" dirty="0">
              <a:solidFill>
                <a:srgbClr val="FFFFFF"/>
              </a:solidFill>
              <a:ea typeface="SimSun" pitchFamily="2" charset="-122"/>
            </a:endParaRPr>
          </a:p>
        </p:txBody>
      </p:sp>
      <p:grpSp>
        <p:nvGrpSpPr>
          <p:cNvPr id="23" name="Group 22"/>
          <p:cNvGrpSpPr/>
          <p:nvPr/>
        </p:nvGrpSpPr>
        <p:grpSpPr>
          <a:xfrm>
            <a:off x="4648200" y="3038106"/>
            <a:ext cx="3678464" cy="893478"/>
            <a:chOff x="4648200" y="3068922"/>
            <a:chExt cx="3678464" cy="893478"/>
          </a:xfrm>
        </p:grpSpPr>
        <p:sp>
          <p:nvSpPr>
            <p:cNvPr id="11" name="Content Placeholder 26"/>
            <p:cNvSpPr txBox="1">
              <a:spLocks/>
            </p:cNvSpPr>
            <p:nvPr/>
          </p:nvSpPr>
          <p:spPr bwMode="auto">
            <a:xfrm>
              <a:off x="4648200" y="3068922"/>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600" dirty="0" smtClean="0">
                  <a:solidFill>
                    <a:srgbClr val="4D4D4D"/>
                  </a:solidFill>
                  <a:latin typeface="Arial"/>
                </a:rPr>
                <a:t>Histological subtype</a:t>
              </a:r>
              <a:endParaRPr lang="en-GB" sz="1600" dirty="0">
                <a:solidFill>
                  <a:srgbClr val="4D4D4D"/>
                </a:solidFill>
                <a:latin typeface="Arial"/>
              </a:endParaRPr>
            </a:p>
            <a:p>
              <a:pPr marL="203200" indent="-203200">
                <a:spcBef>
                  <a:spcPts val="0"/>
                </a:spcBef>
                <a:spcAft>
                  <a:spcPts val="400"/>
                </a:spcAft>
                <a:buFont typeface="Arial" pitchFamily="34" charset="0"/>
                <a:buChar char="•"/>
                <a:defRPr/>
              </a:pPr>
              <a:r>
                <a:rPr lang="en-GB" sz="1600" dirty="0" smtClean="0">
                  <a:solidFill>
                    <a:srgbClr val="4D4D4D"/>
                  </a:solidFill>
                  <a:latin typeface="Arial"/>
                </a:rPr>
                <a:t>Extent of metastases</a:t>
              </a:r>
              <a:endParaRPr lang="en-GB" sz="1600" dirty="0">
                <a:solidFill>
                  <a:srgbClr val="4D4D4D"/>
                </a:solidFill>
                <a:latin typeface="Arial"/>
              </a:endParaRPr>
            </a:p>
          </p:txBody>
        </p:sp>
        <p:sp>
          <p:nvSpPr>
            <p:cNvPr id="22" name="Content Placeholder 26"/>
            <p:cNvSpPr txBox="1">
              <a:spLocks/>
            </p:cNvSpPr>
            <p:nvPr/>
          </p:nvSpPr>
          <p:spPr bwMode="auto">
            <a:xfrm>
              <a:off x="6916813" y="3070225"/>
              <a:ext cx="1409851" cy="892175"/>
            </a:xfrm>
            <a:prstGeom prst="rect">
              <a:avLst/>
            </a:prstGeom>
            <a:noFill/>
            <a:ln w="9525">
              <a:noFill/>
              <a:miter lim="800000"/>
              <a:headEnd/>
              <a:tailEnd/>
            </a:ln>
          </p:spPr>
          <p:txBody>
            <a:bodyPr/>
            <a:lstStyle/>
            <a:p>
              <a:pPr marL="190500" indent="-190500">
                <a:spcBef>
                  <a:spcPts val="0"/>
                </a:spcBef>
                <a:spcAft>
                  <a:spcPts val="400"/>
                </a:spcAft>
                <a:defRPr/>
              </a:pPr>
              <a:endParaRPr lang="en-GB" sz="1600" b="1" dirty="0" smtClean="0">
                <a:solidFill>
                  <a:srgbClr val="043882"/>
                </a:solidFill>
                <a:latin typeface="Arial"/>
              </a:endParaRPr>
            </a:p>
            <a:p>
              <a:pPr marL="203200" indent="-203200">
                <a:spcBef>
                  <a:spcPts val="0"/>
                </a:spcBef>
                <a:spcAft>
                  <a:spcPts val="400"/>
                </a:spcAft>
                <a:buFont typeface="Arial" pitchFamily="34" charset="0"/>
                <a:buChar char="•"/>
                <a:defRPr/>
              </a:pPr>
              <a:r>
                <a:rPr lang="en-GB" sz="1600" dirty="0" smtClean="0">
                  <a:solidFill>
                    <a:srgbClr val="4D4D4D"/>
                  </a:solidFill>
                  <a:latin typeface="Arial"/>
                </a:rPr>
                <a:t>ECOG PS</a:t>
              </a:r>
              <a:endParaRPr lang="en-GB" sz="1600" dirty="0">
                <a:solidFill>
                  <a:srgbClr val="4D4D4D"/>
                </a:solidFill>
                <a:latin typeface="Arial"/>
              </a:endParaRPr>
            </a:p>
            <a:p>
              <a:pPr marL="203200" indent="-203200">
                <a:spcBef>
                  <a:spcPts val="0"/>
                </a:spcBef>
                <a:spcAft>
                  <a:spcPts val="400"/>
                </a:spcAft>
                <a:buFont typeface="Arial" pitchFamily="34" charset="0"/>
                <a:buChar char="•"/>
                <a:defRPr/>
              </a:pPr>
              <a:r>
                <a:rPr lang="en-GB" sz="1600" dirty="0" smtClean="0">
                  <a:solidFill>
                    <a:srgbClr val="4D4D4D"/>
                  </a:solidFill>
                  <a:latin typeface="Arial"/>
                </a:rPr>
                <a:t>Region</a:t>
              </a:r>
              <a:endParaRPr lang="en-GB" sz="1600" dirty="0">
                <a:solidFill>
                  <a:srgbClr val="4D4D4D"/>
                </a:solidFill>
                <a:latin typeface="Arial"/>
              </a:endParaRPr>
            </a:p>
          </p:txBody>
        </p:sp>
      </p:grpSp>
    </p:spTree>
    <p:extLst>
      <p:ext uri="{BB962C8B-B14F-4D97-AF65-F5344CB8AC3E}">
        <p14:creationId xmlns:p14="http://schemas.microsoft.com/office/powerpoint/2010/main" xmlns="" val="1722308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5" name="Content Placeholder 4"/>
          <p:cNvSpPr>
            <a:spLocks noGrp="1"/>
          </p:cNvSpPr>
          <p:nvPr>
            <p:ph idx="1"/>
          </p:nvPr>
        </p:nvSpPr>
        <p:spPr/>
        <p:txBody>
          <a:bodyPr/>
          <a:lstStyle/>
          <a:p>
            <a:pPr>
              <a:spcAft>
                <a:spcPts val="1200"/>
              </a:spcAft>
              <a:tabLst>
                <a:tab pos="8256588" algn="r"/>
              </a:tabLst>
            </a:pPr>
            <a:r>
              <a:rPr lang="en-GB" sz="2000" dirty="0" smtClean="0">
                <a:solidFill>
                  <a:schemeClr val="accent1"/>
                </a:solidFill>
              </a:rPr>
              <a:t>Hepatocellular carcinoma</a:t>
            </a:r>
            <a:r>
              <a:rPr lang="en-GB" sz="2000" u="dotted" dirty="0" smtClean="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2" action="ppaction://hlinksldjump"/>
              </a:rPr>
              <a:t>6</a:t>
            </a:r>
            <a:endParaRPr lang="en-GB" sz="2000" dirty="0" smtClean="0">
              <a:solidFill>
                <a:schemeClr val="accent1"/>
              </a:solidFill>
            </a:endParaRPr>
          </a:p>
          <a:p>
            <a:pPr>
              <a:spcAft>
                <a:spcPts val="1200"/>
              </a:spcAft>
              <a:tabLst>
                <a:tab pos="8256588" algn="r"/>
              </a:tabLst>
            </a:pPr>
            <a:r>
              <a:rPr lang="en-GB" sz="2000" dirty="0" smtClean="0">
                <a:solidFill>
                  <a:schemeClr val="accent1"/>
                </a:solidFill>
              </a:rPr>
              <a:t>Oesophageal </a:t>
            </a:r>
            <a:r>
              <a:rPr lang="de-DE" sz="2000" dirty="0">
                <a:solidFill>
                  <a:schemeClr val="accent1"/>
                </a:solidFill>
              </a:rPr>
              <a:t>and gastric </a:t>
            </a:r>
            <a:r>
              <a:rPr lang="de-DE" sz="2000" dirty="0" smtClean="0">
                <a:solidFill>
                  <a:schemeClr val="accent1"/>
                </a:solidFill>
              </a:rPr>
              <a:t>cancer</a:t>
            </a:r>
            <a:r>
              <a:rPr lang="de-DE" sz="2000" u="dotted" dirty="0" smtClean="0">
                <a:solidFill>
                  <a:schemeClr val="accent1"/>
                </a:solidFill>
                <a:uFill>
                  <a:solidFill>
                    <a:schemeClr val="accent1"/>
                  </a:solidFill>
                </a:uFill>
              </a:rPr>
              <a:t>	</a:t>
            </a:r>
            <a:r>
              <a:rPr lang="de-DE" sz="2000" u="dotted" dirty="0" smtClean="0">
                <a:solidFill>
                  <a:schemeClr val="accent1"/>
                </a:solidFill>
                <a:uFill>
                  <a:solidFill>
                    <a:schemeClr val="accent1"/>
                  </a:solidFill>
                </a:uFill>
                <a:hlinkClick r:id="rId3" action="ppaction://hlinksldjump"/>
              </a:rPr>
              <a:t>21</a:t>
            </a:r>
            <a:endParaRPr lang="de-DE" sz="2000" dirty="0" smtClean="0">
              <a:solidFill>
                <a:schemeClr val="accent1"/>
              </a:solidFill>
            </a:endParaRPr>
          </a:p>
          <a:p>
            <a:pPr>
              <a:spcAft>
                <a:spcPts val="1200"/>
              </a:spcAft>
              <a:tabLst>
                <a:tab pos="8256588" algn="r"/>
              </a:tabLst>
            </a:pPr>
            <a:r>
              <a:rPr lang="de-DE" sz="2000" dirty="0" smtClean="0">
                <a:solidFill>
                  <a:schemeClr val="accent1"/>
                </a:solidFill>
              </a:rPr>
              <a:t>Neuroendocrine tumours</a:t>
            </a:r>
            <a:r>
              <a:rPr lang="de-DE" sz="2000" u="dotted" dirty="0" smtClean="0">
                <a:solidFill>
                  <a:schemeClr val="accent1"/>
                </a:solidFill>
                <a:uFill>
                  <a:solidFill>
                    <a:schemeClr val="accent1"/>
                  </a:solidFill>
                </a:uFill>
              </a:rPr>
              <a:t>	</a:t>
            </a:r>
            <a:r>
              <a:rPr lang="de-DE" sz="2000" u="dotted" dirty="0" smtClean="0">
                <a:solidFill>
                  <a:schemeClr val="accent1"/>
                </a:solidFill>
                <a:uFill>
                  <a:solidFill>
                    <a:schemeClr val="accent1"/>
                  </a:solidFill>
                </a:uFill>
                <a:hlinkClick r:id="rId4" action="ppaction://hlinksldjump"/>
              </a:rPr>
              <a:t>53</a:t>
            </a:r>
            <a:endParaRPr lang="de-DE" sz="2000" dirty="0" smtClean="0">
              <a:solidFill>
                <a:schemeClr val="accent1"/>
              </a:solidFill>
            </a:endParaRPr>
          </a:p>
          <a:p>
            <a:pPr>
              <a:spcAft>
                <a:spcPts val="1200"/>
              </a:spcAft>
              <a:tabLst>
                <a:tab pos="8256588" algn="r"/>
              </a:tabLst>
            </a:pPr>
            <a:r>
              <a:rPr lang="de-DE" sz="2000" dirty="0" smtClean="0">
                <a:solidFill>
                  <a:schemeClr val="accent1"/>
                </a:solidFill>
              </a:rPr>
              <a:t>Pancreatic cancer</a:t>
            </a:r>
            <a:r>
              <a:rPr lang="de-DE" sz="2000" u="dotted" dirty="0" smtClean="0">
                <a:solidFill>
                  <a:schemeClr val="accent1"/>
                </a:solidFill>
                <a:uFill>
                  <a:solidFill>
                    <a:schemeClr val="accent1"/>
                  </a:solidFill>
                </a:uFill>
              </a:rPr>
              <a:t>	</a:t>
            </a:r>
            <a:r>
              <a:rPr lang="de-DE" sz="2000" dirty="0" smtClean="0">
                <a:solidFill>
                  <a:schemeClr val="accent1"/>
                </a:solidFill>
                <a:hlinkClick r:id="rId5" action="ppaction://hlinksldjump"/>
              </a:rPr>
              <a:t>61</a:t>
            </a:r>
            <a:endParaRPr lang="en-GB" dirty="0">
              <a:solidFill>
                <a:schemeClr val="accent1"/>
              </a:solidFill>
            </a:endParaRPr>
          </a:p>
        </p:txBody>
      </p:sp>
      <p:sp>
        <p:nvSpPr>
          <p:cNvPr id="6"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chemeClr val="bg1"/>
                </a:solidFill>
              </a:rPr>
              <a:t>Note: To jump to a section, right click on the number and ‘Open Hyperlink’</a:t>
            </a:r>
          </a:p>
        </p:txBody>
      </p:sp>
    </p:spTree>
    <p:extLst>
      <p:ext uri="{BB962C8B-B14F-4D97-AF65-F5344CB8AC3E}">
        <p14:creationId xmlns:p14="http://schemas.microsoft.com/office/powerpoint/2010/main" xmlns="" val="25493395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4015: Untreated metastatic diffuse gastric adenocarcinoma (DGAC): Randomized phase III study of S-1 and cisplatin vs. 5-FU and cisplatin (the DIGEST trial</a:t>
            </a:r>
            <a:r>
              <a:rPr lang="en-GB" sz="1800" dirty="0" smtClean="0"/>
              <a:t>) – Ajani JA,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Key results </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spcBef>
                <a:spcPts val="600"/>
              </a:spcBef>
              <a:spcAft>
                <a:spcPts val="200"/>
              </a:spcAft>
              <a:buNone/>
            </a:pPr>
            <a:r>
              <a:rPr lang="en-GB" b="1" dirty="0" smtClean="0"/>
              <a:t>Conclusion</a:t>
            </a:r>
          </a:p>
          <a:p>
            <a:pPr>
              <a:spcAft>
                <a:spcPts val="200"/>
              </a:spcAft>
            </a:pPr>
            <a:r>
              <a:rPr lang="en-GB" b="1" spc="-20" dirty="0" smtClean="0"/>
              <a:t>S1 + cisplatin </a:t>
            </a:r>
            <a:r>
              <a:rPr lang="en-GB" b="1" spc="-20" dirty="0"/>
              <a:t>did not prolong </a:t>
            </a:r>
            <a:r>
              <a:rPr lang="en-GB" b="1" spc="-20" dirty="0" smtClean="0"/>
              <a:t>OS vs. 5FU + cisplatin in patients </a:t>
            </a:r>
            <a:r>
              <a:rPr lang="en-GB" b="1" spc="-20" dirty="0"/>
              <a:t>with metastatic </a:t>
            </a:r>
            <a:r>
              <a:rPr lang="en-GB" b="1" spc="-20" dirty="0" smtClean="0"/>
              <a:t>DGAC</a:t>
            </a:r>
          </a:p>
          <a:p>
            <a:pPr lvl="1">
              <a:spcAft>
                <a:spcPts val="200"/>
              </a:spcAft>
            </a:pPr>
            <a:r>
              <a:rPr lang="en-GB" b="1" dirty="0" smtClean="0"/>
              <a:t>Efficacy </a:t>
            </a:r>
            <a:r>
              <a:rPr lang="en-GB" b="1" dirty="0"/>
              <a:t>and safety were </a:t>
            </a:r>
            <a:r>
              <a:rPr lang="en-GB" b="1" dirty="0" smtClean="0"/>
              <a:t>similar between the two treatment groups</a:t>
            </a:r>
            <a:endParaRPr lang="en-GB" dirty="0"/>
          </a:p>
        </p:txBody>
      </p:sp>
      <p:graphicFrame>
        <p:nvGraphicFramePr>
          <p:cNvPr id="24" name="Group 88"/>
          <p:cNvGraphicFramePr>
            <a:graphicFrameLocks noGrp="1"/>
          </p:cNvGraphicFramePr>
          <p:nvPr>
            <p:extLst>
              <p:ext uri="{D42A27DB-BD31-4B8C-83A1-F6EECF244321}">
                <p14:modId xmlns:p14="http://schemas.microsoft.com/office/powerpoint/2010/main" xmlns="" val="2943511250"/>
              </p:ext>
            </p:extLst>
          </p:nvPr>
        </p:nvGraphicFramePr>
        <p:xfrm>
          <a:off x="369888" y="1591491"/>
          <a:ext cx="8408986" cy="2100000"/>
        </p:xfrm>
        <a:graphic>
          <a:graphicData uri="http://schemas.openxmlformats.org/drawingml/2006/table">
            <a:tbl>
              <a:tblPr firstRow="1" bandRow="1">
                <a:tableStyleId>{69012ECD-51FC-41F1-AA8D-1B2483CD663E}</a:tableStyleId>
              </a:tblPr>
              <a:tblGrid>
                <a:gridCol w="1382712"/>
                <a:gridCol w="2324100"/>
                <a:gridCol w="2324100"/>
                <a:gridCol w="1524000"/>
                <a:gridCol w="854074"/>
              </a:tblGrid>
              <a:tr h="178787">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S-1 + </a:t>
                      </a:r>
                      <a:r>
                        <a:rPr kumimoji="0" lang="en-GB" sz="1400" b="1" i="0" u="none" strike="noStrike" cap="none" normalizeH="0" baseline="0" dirty="0" err="1" smtClean="0">
                          <a:ln>
                            <a:noFill/>
                          </a:ln>
                          <a:solidFill>
                            <a:schemeClr val="tx2"/>
                          </a:solidFill>
                          <a:effectLst/>
                          <a:latin typeface="Arial" charset="0"/>
                          <a:cs typeface="Arial" charset="0"/>
                        </a:rPr>
                        <a:t>cisplatin</a:t>
                      </a:r>
                      <a:r>
                        <a:rPr kumimoji="0" lang="en-GB" sz="1400" b="1" i="0" u="none" strike="noStrike" cap="none" normalizeH="0" baseline="0" dirty="0" smtClean="0">
                          <a:ln>
                            <a:noFill/>
                          </a:ln>
                          <a:solidFill>
                            <a:schemeClr val="tx2"/>
                          </a:solidFill>
                          <a:effectLst/>
                          <a:latin typeface="Arial" charset="0"/>
                          <a:cs typeface="Arial" charset="0"/>
                        </a:rPr>
                        <a:t> (n=239)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5FU + </a:t>
                      </a:r>
                      <a:r>
                        <a:rPr kumimoji="0" lang="en-GB" sz="1400" b="1" i="0" u="none" strike="noStrike" cap="none" normalizeH="0" baseline="0" dirty="0" err="1" smtClean="0">
                          <a:ln>
                            <a:noFill/>
                          </a:ln>
                          <a:solidFill>
                            <a:schemeClr val="tx2"/>
                          </a:solidFill>
                          <a:effectLst/>
                          <a:latin typeface="Arial" charset="0"/>
                          <a:cs typeface="Arial" charset="0"/>
                        </a:rPr>
                        <a:t>cisplatin</a:t>
                      </a:r>
                      <a:r>
                        <a:rPr kumimoji="0" lang="en-GB" sz="1400" b="1" i="0" u="none" strike="noStrike" cap="none" normalizeH="0" baseline="0" dirty="0" smtClean="0">
                          <a:ln>
                            <a:noFill/>
                          </a:ln>
                          <a:solidFill>
                            <a:schemeClr val="tx2"/>
                          </a:solidFill>
                          <a:effectLst/>
                          <a:latin typeface="Arial" charset="0"/>
                          <a:cs typeface="Arial" charset="0"/>
                        </a:rPr>
                        <a:t> (n=122)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40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mOS</a:t>
                      </a:r>
                      <a:r>
                        <a:rPr kumimoji="0" lang="en-GB" sz="1400" b="0" i="0" u="none" strike="noStrike" cap="none" normalizeH="0" baseline="0" dirty="0" smtClean="0">
                          <a:ln>
                            <a:noFill/>
                          </a:ln>
                          <a:solidFill>
                            <a:schemeClr val="tx1"/>
                          </a:solidFill>
                          <a:effectLst/>
                          <a:latin typeface="Arial" charset="0"/>
                          <a:cs typeface="Arial" charset="0"/>
                        </a:rPr>
                        <a:t>, months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0.99 (0.76, 1.28)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0554">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mPFS</a:t>
                      </a:r>
                      <a:r>
                        <a:rPr kumimoji="0" lang="en-GB" sz="1400" b="0" i="0" u="none" strike="noStrike" cap="none" normalizeH="0" baseline="0" dirty="0" smtClean="0">
                          <a:ln>
                            <a:noFill/>
                          </a:ln>
                          <a:solidFill>
                            <a:schemeClr val="tx1"/>
                          </a:solidFill>
                          <a:effectLst/>
                          <a:latin typeface="Arial" charset="0"/>
                          <a:cs typeface="Arial" charset="0"/>
                        </a:rPr>
                        <a:t>, months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0.86 (0.65, 1.14)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0554">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CR + 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34.7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0554">
                <a:tc>
                  <a:txBody>
                    <a:bodyPr/>
                    <a:lstStyle/>
                    <a:p>
                      <a:pPr marL="18000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0554">
                <a:tc>
                  <a:txBody>
                    <a:bodyPr/>
                    <a:lstStyle/>
                    <a:p>
                      <a:pPr marL="18000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0554">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r h="200554">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Not evaluable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25" name="Group 88"/>
          <p:cNvGraphicFramePr>
            <a:graphicFrameLocks noGrp="1"/>
          </p:cNvGraphicFramePr>
          <p:nvPr>
            <p:extLst>
              <p:ext uri="{D42A27DB-BD31-4B8C-83A1-F6EECF244321}">
                <p14:modId xmlns:p14="http://schemas.microsoft.com/office/powerpoint/2010/main" xmlns="" val="734694800"/>
              </p:ext>
            </p:extLst>
          </p:nvPr>
        </p:nvGraphicFramePr>
        <p:xfrm>
          <a:off x="355258" y="3833909"/>
          <a:ext cx="8393112" cy="1575000"/>
        </p:xfrm>
        <a:graphic>
          <a:graphicData uri="http://schemas.openxmlformats.org/drawingml/2006/table">
            <a:tbl>
              <a:tblPr firstRow="1" bandRow="1">
                <a:tableStyleId>{69012ECD-51FC-41F1-AA8D-1B2483CD663E}</a:tableStyleId>
              </a:tblPr>
              <a:tblGrid>
                <a:gridCol w="3119462"/>
                <a:gridCol w="2636825"/>
                <a:gridCol w="2636825"/>
              </a:tblGrid>
              <a:tr h="152400">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Grade 3 AEs (occurring in &gt;5%),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S-1 + </a:t>
                      </a:r>
                      <a:r>
                        <a:rPr kumimoji="0" lang="en-GB" sz="1400" b="1" i="0" u="none" strike="noStrike" cap="none" normalizeH="0" baseline="0" dirty="0" err="1" smtClean="0">
                          <a:ln>
                            <a:noFill/>
                          </a:ln>
                          <a:solidFill>
                            <a:schemeClr val="tx2"/>
                          </a:solidFill>
                          <a:effectLst/>
                          <a:latin typeface="Arial" charset="0"/>
                          <a:cs typeface="Arial" charset="0"/>
                        </a:rPr>
                        <a:t>cisplatin</a:t>
                      </a:r>
                      <a:r>
                        <a:rPr kumimoji="0" lang="en-GB" sz="1400" b="1" i="0" u="none" strike="noStrike" cap="none" normalizeH="0" baseline="0" dirty="0" smtClean="0">
                          <a:ln>
                            <a:noFill/>
                          </a:ln>
                          <a:solidFill>
                            <a:schemeClr val="tx2"/>
                          </a:solidFill>
                          <a:effectLst/>
                          <a:latin typeface="Arial" charset="0"/>
                          <a:cs typeface="Arial" charset="0"/>
                        </a:rPr>
                        <a:t> (n=239)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5FU + </a:t>
                      </a:r>
                      <a:r>
                        <a:rPr kumimoji="0" lang="en-GB" sz="1400" b="1" i="0" u="none" strike="noStrike" cap="none" normalizeH="0" baseline="0" dirty="0" err="1" smtClean="0">
                          <a:ln>
                            <a:noFill/>
                          </a:ln>
                          <a:solidFill>
                            <a:schemeClr val="tx2"/>
                          </a:solidFill>
                          <a:effectLst/>
                          <a:latin typeface="Arial" charset="0"/>
                          <a:cs typeface="Arial" charset="0"/>
                        </a:rPr>
                        <a:t>cisplatin</a:t>
                      </a:r>
                      <a:r>
                        <a:rPr kumimoji="0" lang="en-GB" sz="1400" b="1" i="0" u="none" strike="noStrike" cap="none" normalizeH="0" baseline="0" dirty="0" smtClean="0">
                          <a:ln>
                            <a:noFill/>
                          </a:ln>
                          <a:solidFill>
                            <a:schemeClr val="tx2"/>
                          </a:solidFill>
                          <a:effectLst/>
                          <a:latin typeface="Arial" charset="0"/>
                          <a:cs typeface="Arial" charset="0"/>
                        </a:rPr>
                        <a:t> (n=122)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57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Any</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57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Decreased appetite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57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57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Asthenia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5735">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Abdominal pain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8" name="Text Placeholder 4"/>
          <p:cNvSpPr>
            <a:spLocks noGrp="1"/>
          </p:cNvSpPr>
          <p:nvPr>
            <p:ph type="body" sz="quarter" idx="11"/>
          </p:nvPr>
        </p:nvSpPr>
        <p:spPr>
          <a:xfrm>
            <a:off x="4860925" y="6096000"/>
            <a:ext cx="4130675" cy="487363"/>
          </a:xfrm>
        </p:spPr>
        <p:txBody>
          <a:bodyPr/>
          <a:lstStyle/>
          <a:p>
            <a:r>
              <a:rPr lang="en-GB" dirty="0" smtClean="0"/>
              <a:t>Ajani et 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smtClean="0"/>
              <a:t>abstr</a:t>
            </a:r>
            <a:r>
              <a:rPr lang="en-GB" dirty="0" smtClean="0"/>
              <a:t> 4015</a:t>
            </a:r>
            <a:endParaRPr lang="en-GB" dirty="0"/>
          </a:p>
        </p:txBody>
      </p:sp>
    </p:spTree>
    <p:extLst>
      <p:ext uri="{BB962C8B-B14F-4D97-AF65-F5344CB8AC3E}">
        <p14:creationId xmlns:p14="http://schemas.microsoft.com/office/powerpoint/2010/main" xmlns="" val="18083048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016758"/>
          </a:xfrm>
          <a:prstGeom prst="rect">
            <a:avLst/>
          </a:prstGeom>
          <a:noFill/>
        </p:spPr>
        <p:txBody>
          <a:bodyPr wrap="square" lIns="0" rtlCol="0">
            <a:spAutoFit/>
          </a:bodyPr>
          <a:lstStyle/>
          <a:p>
            <a:pPr>
              <a:buClr>
                <a:srgbClr val="043882"/>
              </a:buClr>
            </a:pPr>
            <a:r>
              <a:rPr lang="en-GB" sz="1600" b="1" dirty="0" smtClean="0">
                <a:solidFill>
                  <a:srgbClr val="4D4D4D"/>
                </a:solidFill>
              </a:rPr>
              <a:t>Discussion of abstract 4012 </a:t>
            </a:r>
          </a:p>
          <a:p>
            <a:pPr marL="285750" indent="-285750">
              <a:buClr>
                <a:srgbClr val="043882"/>
              </a:buClr>
              <a:buFont typeface="Arial" panose="020B0604020202020204" pitchFamily="34" charset="0"/>
              <a:buChar char="•"/>
            </a:pPr>
            <a:r>
              <a:rPr lang="en-GB" sz="1600" dirty="0" smtClean="0">
                <a:solidFill>
                  <a:srgbClr val="4D4D4D"/>
                </a:solidFill>
              </a:rPr>
              <a:t>No significant difference in OS or PFS with the addition of onartuzumab to CT</a:t>
            </a:r>
          </a:p>
          <a:p>
            <a:pPr marL="531813" lvl="1" indent="-258763">
              <a:buClr>
                <a:srgbClr val="043882"/>
              </a:buClr>
              <a:buFont typeface="Arial" panose="020B0604020202020204" pitchFamily="34" charset="0"/>
              <a:buChar char="–"/>
            </a:pPr>
            <a:r>
              <a:rPr lang="en-GB" sz="1600" dirty="0" smtClean="0">
                <a:solidFill>
                  <a:srgbClr val="4D4D4D"/>
                </a:solidFill>
              </a:rPr>
              <a:t>There was a non-significant trend towards improved survival in MET </a:t>
            </a:r>
            <a:r>
              <a:rPr lang="en-GB" sz="1600" dirty="0">
                <a:solidFill>
                  <a:srgbClr val="4D4D4D"/>
                </a:solidFill>
              </a:rPr>
              <a:t>2</a:t>
            </a:r>
            <a:r>
              <a:rPr lang="en-GB" sz="1600" baseline="30000" dirty="0">
                <a:solidFill>
                  <a:srgbClr val="4D4D4D"/>
                </a:solidFill>
              </a:rPr>
              <a:t>+</a:t>
            </a:r>
            <a:r>
              <a:rPr lang="en-GB" sz="1600" dirty="0">
                <a:solidFill>
                  <a:srgbClr val="4D4D4D"/>
                </a:solidFill>
              </a:rPr>
              <a:t>/3</a:t>
            </a:r>
            <a:r>
              <a:rPr lang="en-GB" sz="1600" baseline="30000" dirty="0" smtClean="0">
                <a:solidFill>
                  <a:srgbClr val="4D4D4D"/>
                </a:solidFill>
              </a:rPr>
              <a:t>+</a:t>
            </a:r>
            <a:r>
              <a:rPr lang="en-GB" sz="1600" dirty="0" smtClean="0">
                <a:solidFill>
                  <a:srgbClr val="4D4D4D"/>
                </a:solidFill>
              </a:rPr>
              <a:t> patients</a:t>
            </a:r>
          </a:p>
          <a:p>
            <a:pPr marL="285750" indent="-285750">
              <a:buClr>
                <a:srgbClr val="043882"/>
              </a:buClr>
              <a:buFont typeface="Arial" panose="020B0604020202020204" pitchFamily="34" charset="0"/>
              <a:buChar char="•"/>
            </a:pPr>
            <a:r>
              <a:rPr lang="en-GB" sz="1600" dirty="0" smtClean="0">
                <a:solidFill>
                  <a:srgbClr val="4D4D4D"/>
                </a:solidFill>
              </a:rPr>
              <a:t>Was there enough data to support an RCT?</a:t>
            </a:r>
          </a:p>
          <a:p>
            <a:pPr marL="531813" lvl="1" indent="-258763">
              <a:buClr>
                <a:srgbClr val="043882"/>
              </a:buClr>
              <a:buFont typeface="Arial" panose="020B0604020202020204" pitchFamily="34" charset="0"/>
              <a:buChar char="–"/>
            </a:pPr>
            <a:r>
              <a:rPr lang="en-GB" sz="1600" dirty="0">
                <a:solidFill>
                  <a:srgbClr val="4D4D4D"/>
                </a:solidFill>
              </a:rPr>
              <a:t>Data based on a phase 1 trial in which one patient achieved CR</a:t>
            </a:r>
          </a:p>
          <a:p>
            <a:pPr marL="285750" indent="-285750">
              <a:buClr>
                <a:srgbClr val="043882"/>
              </a:buClr>
              <a:buFont typeface="Arial" panose="020B0604020202020204" pitchFamily="34" charset="0"/>
              <a:buChar char="•"/>
            </a:pPr>
            <a:r>
              <a:rPr lang="en-GB" sz="1600" dirty="0" smtClean="0">
                <a:solidFill>
                  <a:srgbClr val="4D4D4D"/>
                </a:solidFill>
              </a:rPr>
              <a:t>What is optimal patient selection for targeting MET pathway</a:t>
            </a:r>
          </a:p>
          <a:p>
            <a:pPr marL="531813" lvl="1" indent="-258763">
              <a:buClr>
                <a:srgbClr val="043882"/>
              </a:buClr>
              <a:buFont typeface="Arial" panose="020B0604020202020204" pitchFamily="34" charset="0"/>
              <a:buChar char="–"/>
            </a:pPr>
            <a:r>
              <a:rPr lang="en-GB" sz="1600" dirty="0">
                <a:solidFill>
                  <a:srgbClr val="4D4D4D"/>
                </a:solidFill>
              </a:rPr>
              <a:t>The majority of studies evaluate MET using IHC</a:t>
            </a:r>
          </a:p>
          <a:p>
            <a:pPr marL="900113" lvl="2" indent="-273050">
              <a:buClr>
                <a:srgbClr val="043882"/>
              </a:buClr>
              <a:buFont typeface="Arial" panose="020B0604020202020204" pitchFamily="34" charset="0"/>
              <a:buChar char="•"/>
            </a:pPr>
            <a:r>
              <a:rPr lang="en-GB" sz="1600" dirty="0">
                <a:solidFill>
                  <a:srgbClr val="4D4D4D"/>
                </a:solidFill>
              </a:rPr>
              <a:t>P</a:t>
            </a:r>
            <a:r>
              <a:rPr lang="en-GB" sz="1600" dirty="0" smtClean="0">
                <a:solidFill>
                  <a:srgbClr val="4D4D4D"/>
                </a:solidFill>
              </a:rPr>
              <a:t>rotein expression does not always measure activation of the pathway</a:t>
            </a:r>
          </a:p>
          <a:p>
            <a:pPr marL="900113" lvl="2" indent="-273050">
              <a:buClr>
                <a:srgbClr val="043882"/>
              </a:buClr>
              <a:buFont typeface="Arial" panose="020B0604020202020204" pitchFamily="34" charset="0"/>
              <a:buChar char="•"/>
            </a:pPr>
            <a:r>
              <a:rPr lang="en-GB" sz="1600" dirty="0" smtClean="0">
                <a:solidFill>
                  <a:srgbClr val="4D4D4D"/>
                </a:solidFill>
              </a:rPr>
              <a:t>Antibody kits vary widely</a:t>
            </a:r>
          </a:p>
          <a:p>
            <a:pPr marL="900113" lvl="2" indent="-273050">
              <a:buClr>
                <a:srgbClr val="043882"/>
              </a:buClr>
              <a:buFont typeface="Arial" panose="020B0604020202020204" pitchFamily="34" charset="0"/>
              <a:buChar char="•"/>
            </a:pPr>
            <a:r>
              <a:rPr lang="en-GB" sz="1600" dirty="0" smtClean="0">
                <a:solidFill>
                  <a:srgbClr val="4D4D4D"/>
                </a:solidFill>
              </a:rPr>
              <a:t>FISH amplification has been reported in 5–10% of patients with gastric cancer but has not been examined yet with onartuzumab</a:t>
            </a:r>
          </a:p>
          <a:p>
            <a:pPr marL="285750" indent="-285750">
              <a:buClr>
                <a:srgbClr val="043882"/>
              </a:buClr>
              <a:buFont typeface="Arial" panose="020B0604020202020204" pitchFamily="34" charset="0"/>
              <a:buChar char="•"/>
            </a:pPr>
            <a:r>
              <a:rPr lang="en-GB" sz="1600" dirty="0" smtClean="0">
                <a:solidFill>
                  <a:srgbClr val="4D4D4D"/>
                </a:solidFill>
              </a:rPr>
              <a:t>Do we continue to investigate the MET pathway after three negative trials?</a:t>
            </a:r>
          </a:p>
          <a:p>
            <a:pPr marL="531813" lvl="1" indent="-258763">
              <a:buClr>
                <a:srgbClr val="043882"/>
              </a:buClr>
              <a:buFont typeface="Arial" panose="020B0604020202020204" pitchFamily="34" charset="0"/>
              <a:buChar char="–"/>
            </a:pPr>
            <a:r>
              <a:rPr lang="en-GB" sz="1600" dirty="0">
                <a:solidFill>
                  <a:srgbClr val="4D4D4D"/>
                </a:solidFill>
              </a:rPr>
              <a:t>Robust biomarker re-evaluation is needed before perusing any further studies </a:t>
            </a:r>
          </a:p>
          <a:p>
            <a:pPr marL="531813" lvl="1" indent="-258763">
              <a:buClr>
                <a:srgbClr val="043882"/>
              </a:buClr>
              <a:buFont typeface="Arial" panose="020B0604020202020204" pitchFamily="34" charset="0"/>
              <a:buChar char="–"/>
            </a:pPr>
            <a:r>
              <a:rPr lang="en-GB" sz="1600" dirty="0">
                <a:solidFill>
                  <a:srgbClr val="4D4D4D"/>
                </a:solidFill>
              </a:rPr>
              <a:t>Could consider multi-targeted therapies</a:t>
            </a:r>
          </a:p>
          <a:p>
            <a:pPr marL="285750" indent="-285750">
              <a:buClr>
                <a:srgbClr val="043882"/>
              </a:buClr>
              <a:buFont typeface="Arial" panose="020B0604020202020204" pitchFamily="34" charset="0"/>
              <a:buChar char="•"/>
            </a:pPr>
            <a:r>
              <a:rPr lang="en-GB" sz="1600" dirty="0" smtClean="0">
                <a:solidFill>
                  <a:srgbClr val="4D4D4D"/>
                </a:solidFill>
              </a:rPr>
              <a:t>Take home message:</a:t>
            </a:r>
          </a:p>
          <a:p>
            <a:pPr marL="531813" lvl="1" indent="-258763">
              <a:buClr>
                <a:srgbClr val="043882"/>
              </a:buClr>
              <a:buFont typeface="Arial" panose="020B0604020202020204" pitchFamily="34" charset="0"/>
              <a:buChar char="–"/>
            </a:pPr>
            <a:r>
              <a:rPr lang="en-GB" sz="1600" dirty="0">
                <a:solidFill>
                  <a:srgbClr val="4D4D4D"/>
                </a:solidFill>
              </a:rPr>
              <a:t>No further trials with MET inhibition with the current selection biomarker</a:t>
            </a:r>
          </a:p>
          <a:p>
            <a:pPr marL="285750" indent="-285750">
              <a:buClr>
                <a:srgbClr val="043882"/>
              </a:buClr>
              <a:buFont typeface="Arial" panose="020B0604020202020204" pitchFamily="34" charset="0"/>
              <a:buChar char="•"/>
            </a:pPr>
            <a:r>
              <a:rPr lang="en-GB" sz="1600" dirty="0" smtClean="0">
                <a:solidFill>
                  <a:srgbClr val="4D4D4D"/>
                </a:solidFill>
              </a:rPr>
              <a:t>Next steps</a:t>
            </a:r>
          </a:p>
          <a:p>
            <a:pPr marL="531813" lvl="1" indent="-258763">
              <a:buClr>
                <a:srgbClr val="043882"/>
              </a:buClr>
              <a:buFont typeface="Arial" panose="020B0604020202020204" pitchFamily="34" charset="0"/>
              <a:buChar char="–"/>
            </a:pPr>
            <a:r>
              <a:rPr lang="en-GB" sz="1600" dirty="0">
                <a:solidFill>
                  <a:srgbClr val="4D4D4D"/>
                </a:solidFill>
              </a:rPr>
              <a:t>‘Bucket trials’ (where patients are recruited via biomarker status rather than cancer type) of limited size to identify biomarkers, assessing several agents then selecting the most appropriate treatment and evaluating more </a:t>
            </a:r>
            <a:r>
              <a:rPr lang="en-GB" sz="1600" dirty="0" smtClean="0">
                <a:solidFill>
                  <a:srgbClr val="4D4D4D"/>
                </a:solidFill>
              </a:rPr>
              <a:t>rigorously</a:t>
            </a:r>
            <a:endParaRPr lang="en-GB" sz="1600" dirty="0">
              <a:solidFill>
                <a:srgbClr val="4D4D4D"/>
              </a:solidFill>
            </a:endParaRPr>
          </a:p>
        </p:txBody>
      </p:sp>
      <p:sp>
        <p:nvSpPr>
          <p:cNvPr id="6" name="Title 5"/>
          <p:cNvSpPr>
            <a:spLocks noGrp="1"/>
          </p:cNvSpPr>
          <p:nvPr>
            <p:ph type="title"/>
          </p:nvPr>
        </p:nvSpPr>
        <p:spPr/>
        <p:txBody>
          <a:bodyPr/>
          <a:lstStyle/>
          <a:p>
            <a:r>
              <a:rPr lang="en-GB" sz="1800" dirty="0" err="1" smtClean="0"/>
              <a:t>Gastroesophageal</a:t>
            </a:r>
            <a:r>
              <a:rPr lang="en-GB" sz="1800" dirty="0" smtClean="0"/>
              <a:t> cancers</a:t>
            </a:r>
            <a:r>
              <a:rPr lang="en-GB" sz="1800" dirty="0"/>
              <a:t>: Finding the </a:t>
            </a:r>
            <a:r>
              <a:rPr lang="en-GB" sz="1800" dirty="0" smtClean="0"/>
              <a:t>right targets </a:t>
            </a:r>
            <a:r>
              <a:rPr lang="en-GB" sz="1800" dirty="0"/>
              <a:t>– </a:t>
            </a:r>
            <a:r>
              <a:rPr lang="en-GB" sz="1800" dirty="0" err="1" smtClean="0"/>
              <a:t>Iqbal</a:t>
            </a:r>
            <a:r>
              <a:rPr lang="en-GB" sz="1800" dirty="0" smtClean="0"/>
              <a:t> S</a:t>
            </a:r>
            <a:endParaRPr lang="en-GB" sz="1800" dirty="0"/>
          </a:p>
        </p:txBody>
      </p:sp>
    </p:spTree>
    <p:extLst>
      <p:ext uri="{BB962C8B-B14F-4D97-AF65-F5344CB8AC3E}">
        <p14:creationId xmlns:p14="http://schemas.microsoft.com/office/powerpoint/2010/main" xmlns="" val="3208733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1800" dirty="0" err="1" smtClean="0">
                <a:solidFill>
                  <a:srgbClr val="043882"/>
                </a:solidFill>
              </a:rPr>
              <a:t>Gastroesophageal</a:t>
            </a:r>
            <a:r>
              <a:rPr lang="en-GB" sz="1800" dirty="0" smtClean="0">
                <a:solidFill>
                  <a:srgbClr val="043882"/>
                </a:solidFill>
              </a:rPr>
              <a:t> cancers: Finding the right targets – </a:t>
            </a:r>
            <a:r>
              <a:rPr lang="en-GB" sz="1800" dirty="0" err="1" smtClean="0">
                <a:solidFill>
                  <a:srgbClr val="043882"/>
                </a:solidFill>
              </a:rPr>
              <a:t>Iqbal</a:t>
            </a:r>
            <a:r>
              <a:rPr lang="en-GB" sz="1800" dirty="0" smtClean="0">
                <a:solidFill>
                  <a:srgbClr val="043882"/>
                </a:solidFill>
              </a:rPr>
              <a:t> S</a:t>
            </a:r>
            <a:endParaRPr lang="en-GB" dirty="0"/>
          </a:p>
        </p:txBody>
      </p:sp>
      <p:sp>
        <p:nvSpPr>
          <p:cNvPr id="6" name="Content Placeholder 5"/>
          <p:cNvSpPr>
            <a:spLocks noGrp="1"/>
          </p:cNvSpPr>
          <p:nvPr>
            <p:ph idx="1"/>
          </p:nvPr>
        </p:nvSpPr>
        <p:spPr/>
        <p:txBody>
          <a:bodyPr/>
          <a:lstStyle/>
          <a:p>
            <a:pPr marL="0" indent="0">
              <a:spcAft>
                <a:spcPts val="300"/>
              </a:spcAft>
              <a:buClr>
                <a:srgbClr val="043882"/>
              </a:buClr>
              <a:buNone/>
            </a:pPr>
            <a:r>
              <a:rPr lang="en-GB" b="1" dirty="0" smtClean="0"/>
              <a:t>Discussion </a:t>
            </a:r>
            <a:r>
              <a:rPr lang="en-GB" b="1" dirty="0"/>
              <a:t>of </a:t>
            </a:r>
            <a:r>
              <a:rPr lang="en-GB" b="1" dirty="0" smtClean="0"/>
              <a:t>abstract 4015</a:t>
            </a:r>
            <a:endParaRPr lang="en-GB" b="1" dirty="0"/>
          </a:p>
          <a:p>
            <a:pPr marL="285750" indent="-285750">
              <a:spcAft>
                <a:spcPts val="300"/>
              </a:spcAft>
              <a:buClr>
                <a:srgbClr val="043882"/>
              </a:buClr>
              <a:buFont typeface="Arial" panose="020B0604020202020204" pitchFamily="34" charset="0"/>
              <a:buChar char="•"/>
            </a:pPr>
            <a:r>
              <a:rPr lang="en-GB" dirty="0" smtClean="0"/>
              <a:t>A phase 3 trial </a:t>
            </a:r>
            <a:r>
              <a:rPr lang="en-GB" dirty="0"/>
              <a:t>in </a:t>
            </a:r>
            <a:r>
              <a:rPr lang="en-GB" dirty="0" smtClean="0"/>
              <a:t>DGAC </a:t>
            </a:r>
            <a:r>
              <a:rPr lang="en-GB" dirty="0"/>
              <a:t>initiated based on retrospective subgroup analysis</a:t>
            </a:r>
          </a:p>
          <a:p>
            <a:pPr marL="285750" indent="-285750">
              <a:spcAft>
                <a:spcPts val="300"/>
              </a:spcAft>
              <a:buClr>
                <a:srgbClr val="043882"/>
              </a:buClr>
              <a:buFont typeface="Arial" panose="020B0604020202020204" pitchFamily="34" charset="0"/>
              <a:buChar char="•"/>
            </a:pPr>
            <a:r>
              <a:rPr lang="en-GB" dirty="0"/>
              <a:t>Study stopped early due to lack of benefit between the two treatment </a:t>
            </a:r>
            <a:r>
              <a:rPr lang="en-GB" dirty="0" smtClean="0"/>
              <a:t>arms</a:t>
            </a:r>
            <a:endParaRPr lang="en-GB" dirty="0"/>
          </a:p>
          <a:p>
            <a:pPr marL="285750" indent="-285750">
              <a:spcAft>
                <a:spcPts val="300"/>
              </a:spcAft>
              <a:buClr>
                <a:srgbClr val="043882"/>
              </a:buClr>
              <a:buFont typeface="Arial" panose="020B0604020202020204" pitchFamily="34" charset="0"/>
              <a:buChar char="•"/>
            </a:pPr>
            <a:r>
              <a:rPr lang="en-GB" dirty="0"/>
              <a:t>Should we continue to study </a:t>
            </a:r>
            <a:r>
              <a:rPr lang="en-GB" dirty="0" smtClean="0"/>
              <a:t>S-1 </a:t>
            </a:r>
            <a:r>
              <a:rPr lang="en-GB" dirty="0"/>
              <a:t>in a Western population?</a:t>
            </a:r>
          </a:p>
          <a:p>
            <a:pPr marL="531813" lvl="1" indent="-258763">
              <a:spcAft>
                <a:spcPts val="300"/>
              </a:spcAft>
              <a:buClr>
                <a:srgbClr val="043882"/>
              </a:buClr>
              <a:buFont typeface="Arial" panose="020B0604020202020204" pitchFamily="34" charset="0"/>
              <a:buChar char="–"/>
            </a:pPr>
            <a:r>
              <a:rPr lang="en-GB" dirty="0"/>
              <a:t>This was a subgroup analysis </a:t>
            </a:r>
            <a:r>
              <a:rPr lang="en-GB" dirty="0" smtClean="0"/>
              <a:t>with no </a:t>
            </a:r>
            <a:r>
              <a:rPr lang="en-GB" dirty="0"/>
              <a:t>molecular characteristics evaluated</a:t>
            </a:r>
          </a:p>
          <a:p>
            <a:pPr marL="531813" lvl="1" indent="-258763">
              <a:spcAft>
                <a:spcPts val="300"/>
              </a:spcAft>
              <a:buClr>
                <a:srgbClr val="043882"/>
              </a:buClr>
              <a:buFont typeface="Arial" panose="020B0604020202020204" pitchFamily="34" charset="0"/>
              <a:buChar char="–"/>
            </a:pPr>
            <a:r>
              <a:rPr lang="en-GB" dirty="0" smtClean="0"/>
              <a:t>S-1 </a:t>
            </a:r>
            <a:r>
              <a:rPr lang="en-GB" dirty="0"/>
              <a:t>has not demonstrated superiority over </a:t>
            </a:r>
            <a:r>
              <a:rPr lang="en-GB" dirty="0" smtClean="0"/>
              <a:t>5FU </a:t>
            </a:r>
            <a:r>
              <a:rPr lang="en-GB" dirty="0"/>
              <a:t>and in the US the </a:t>
            </a:r>
            <a:r>
              <a:rPr lang="en-GB" dirty="0" smtClean="0"/>
              <a:t>standard of care remains 5FU + </a:t>
            </a:r>
            <a:r>
              <a:rPr lang="en-GB" spc="-10" dirty="0"/>
              <a:t>capecitabine</a:t>
            </a:r>
            <a:endParaRPr lang="en-GB" dirty="0"/>
          </a:p>
          <a:p>
            <a:pPr marL="531813" lvl="1" indent="-258763">
              <a:spcAft>
                <a:spcPts val="300"/>
              </a:spcAft>
              <a:buClr>
                <a:srgbClr val="043882"/>
              </a:buClr>
              <a:buFont typeface="Arial" panose="020B0604020202020204" pitchFamily="34" charset="0"/>
              <a:buChar char="–"/>
            </a:pPr>
            <a:r>
              <a:rPr lang="en-GB" dirty="0"/>
              <a:t>Future investigation for fluoropyrimidines should be driven by biology</a:t>
            </a:r>
          </a:p>
          <a:p>
            <a:pPr marL="285750" indent="-285750">
              <a:spcAft>
                <a:spcPts val="300"/>
              </a:spcAft>
              <a:buClr>
                <a:srgbClr val="043882"/>
              </a:buClr>
              <a:buFont typeface="Arial" panose="020B0604020202020204" pitchFamily="34" charset="0"/>
              <a:buChar char="•"/>
            </a:pPr>
            <a:r>
              <a:rPr lang="en-GB" dirty="0" smtClean="0"/>
              <a:t>How can trial design be improved?</a:t>
            </a:r>
          </a:p>
          <a:p>
            <a:pPr marL="531813" lvl="1" indent="-258763">
              <a:spcAft>
                <a:spcPts val="300"/>
              </a:spcAft>
              <a:buClr>
                <a:srgbClr val="043882"/>
              </a:buClr>
              <a:buFont typeface="Arial" panose="020B0604020202020204" pitchFamily="34" charset="0"/>
              <a:buChar char="–"/>
            </a:pPr>
            <a:r>
              <a:rPr lang="en-GB" dirty="0"/>
              <a:t>Preclinical work should continue to identify relevant pathways and biomarkers</a:t>
            </a:r>
          </a:p>
          <a:p>
            <a:pPr marL="531813" lvl="1" indent="-258763">
              <a:spcAft>
                <a:spcPts val="300"/>
              </a:spcAft>
              <a:buClr>
                <a:srgbClr val="043882"/>
              </a:buClr>
              <a:buFont typeface="Arial" panose="020B0604020202020204" pitchFamily="34" charset="0"/>
              <a:buChar char="–"/>
            </a:pPr>
            <a:r>
              <a:rPr lang="en-GB" dirty="0"/>
              <a:t>Phase 1 (with expansion cohorts), with serial biopsies and biomarker validation</a:t>
            </a:r>
          </a:p>
          <a:p>
            <a:pPr marL="531813" lvl="1" indent="-258763">
              <a:spcAft>
                <a:spcPts val="300"/>
              </a:spcAft>
              <a:buClr>
                <a:srgbClr val="043882"/>
              </a:buClr>
              <a:buFont typeface="Arial" panose="020B0604020202020204" pitchFamily="34" charset="0"/>
              <a:buChar char="–"/>
            </a:pPr>
            <a:r>
              <a:rPr lang="en-GB" dirty="0"/>
              <a:t>Randomised phase 2 studies to continue to validate biomarker with demonstrable efficacy</a:t>
            </a:r>
          </a:p>
          <a:p>
            <a:pPr marL="531813" lvl="1" indent="-258763">
              <a:spcAft>
                <a:spcPts val="300"/>
              </a:spcAft>
              <a:buClr>
                <a:srgbClr val="043882"/>
              </a:buClr>
              <a:buFont typeface="Arial" panose="020B0604020202020204" pitchFamily="34" charset="0"/>
              <a:buChar char="–"/>
            </a:pPr>
            <a:r>
              <a:rPr lang="en-GB" dirty="0"/>
              <a:t>Phase 3 trials with aggressive stopping rules to ensure patients are not accrued to negative studies</a:t>
            </a:r>
          </a:p>
          <a:p>
            <a:pPr marL="285750" indent="-285750">
              <a:spcAft>
                <a:spcPts val="300"/>
              </a:spcAft>
              <a:buClr>
                <a:srgbClr val="043882"/>
              </a:buClr>
              <a:buFont typeface="Arial" panose="020B0604020202020204" pitchFamily="34" charset="0"/>
              <a:buChar char="•"/>
            </a:pPr>
            <a:r>
              <a:rPr lang="en-GB" dirty="0" smtClean="0"/>
              <a:t>Take home message: </a:t>
            </a:r>
          </a:p>
          <a:p>
            <a:pPr marL="531813" lvl="1" indent="-258763">
              <a:spcAft>
                <a:spcPts val="300"/>
              </a:spcAft>
              <a:buClr>
                <a:srgbClr val="043882"/>
              </a:buClr>
              <a:buFont typeface="Arial" panose="020B0604020202020204" pitchFamily="34" charset="0"/>
              <a:buChar char="–"/>
            </a:pPr>
            <a:r>
              <a:rPr lang="en-GB" dirty="0"/>
              <a:t>S-1 equivalent to </a:t>
            </a:r>
            <a:r>
              <a:rPr lang="en-GB" dirty="0" smtClean="0"/>
              <a:t>5FU</a:t>
            </a:r>
            <a:endParaRPr lang="en-GB" dirty="0"/>
          </a:p>
        </p:txBody>
      </p:sp>
    </p:spTree>
    <p:extLst>
      <p:ext uri="{BB962C8B-B14F-4D97-AF65-F5344CB8AC3E}">
        <p14:creationId xmlns:p14="http://schemas.microsoft.com/office/powerpoint/2010/main" xmlns="" val="7031579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Neuroendocrine tumours</a:t>
            </a:r>
            <a:endParaRPr lang="en-US" dirty="0"/>
          </a:p>
        </p:txBody>
      </p:sp>
    </p:spTree>
    <p:extLst>
      <p:ext uri="{BB962C8B-B14F-4D97-AF65-F5344CB8AC3E}">
        <p14:creationId xmlns:p14="http://schemas.microsoft.com/office/powerpoint/2010/main" xmlns="" val="4034938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81000" y="1371600"/>
            <a:ext cx="8404225" cy="4678204"/>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compare the </a:t>
            </a:r>
            <a:r>
              <a:rPr lang="en-GB" sz="1600" dirty="0" err="1" smtClean="0">
                <a:solidFill>
                  <a:srgbClr val="4D4D4D"/>
                </a:solidFill>
              </a:rPr>
              <a:t>antitumour</a:t>
            </a:r>
            <a:r>
              <a:rPr lang="en-GB" sz="1600" dirty="0" smtClean="0">
                <a:solidFill>
                  <a:srgbClr val="4D4D4D"/>
                </a:solidFill>
              </a:rPr>
              <a:t> activity of </a:t>
            </a:r>
            <a:r>
              <a:rPr lang="en-GB" sz="1600" dirty="0" err="1" smtClean="0">
                <a:solidFill>
                  <a:srgbClr val="4D4D4D"/>
                </a:solidFill>
              </a:rPr>
              <a:t>bevacizumab</a:t>
            </a:r>
            <a:r>
              <a:rPr lang="en-GB" sz="1600" dirty="0" smtClean="0">
                <a:solidFill>
                  <a:srgbClr val="4D4D4D"/>
                </a:solidFill>
              </a:rPr>
              <a:t> plus </a:t>
            </a:r>
            <a:r>
              <a:rPr lang="en-GB" sz="1600" dirty="0" err="1" smtClean="0">
                <a:solidFill>
                  <a:srgbClr val="4D4D4D"/>
                </a:solidFill>
              </a:rPr>
              <a:t>octreotide</a:t>
            </a:r>
            <a:r>
              <a:rPr lang="en-GB" sz="1600" dirty="0" smtClean="0">
                <a:solidFill>
                  <a:srgbClr val="4D4D4D"/>
                </a:solidFill>
              </a:rPr>
              <a:t> with INF</a:t>
            </a:r>
            <a:r>
              <a:rPr lang="el-GR" sz="1600" dirty="0" smtClean="0">
                <a:solidFill>
                  <a:srgbClr val="4D4D4D"/>
                </a:solidFill>
              </a:rPr>
              <a:t>α</a:t>
            </a:r>
            <a:r>
              <a:rPr lang="en-GB" sz="1600" dirty="0" smtClean="0">
                <a:solidFill>
                  <a:srgbClr val="4D4D4D"/>
                </a:solidFill>
              </a:rPr>
              <a:t>-2b plus </a:t>
            </a:r>
            <a:r>
              <a:rPr lang="en-GB" sz="1600" dirty="0" err="1" smtClean="0">
                <a:solidFill>
                  <a:srgbClr val="4D4D4D"/>
                </a:solidFill>
              </a:rPr>
              <a:t>octreotide</a:t>
            </a:r>
            <a:r>
              <a:rPr lang="en-GB" sz="1600" dirty="0" smtClean="0">
                <a:solidFill>
                  <a:srgbClr val="4D4D4D"/>
                </a:solidFill>
              </a:rPr>
              <a:t> in patients with advanced carcinoid neuroendocrine tumours (NETs)</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en-GB" sz="1800" dirty="0" smtClean="0"/>
              <a:t>4004</a:t>
            </a:r>
            <a:r>
              <a:rPr lang="en-GB" sz="1800" dirty="0"/>
              <a:t>: SWOG S0518: Phase III prospective randomized comparison of depot </a:t>
            </a:r>
            <a:r>
              <a:rPr lang="en-GB" sz="1800" dirty="0" err="1"/>
              <a:t>octreotide</a:t>
            </a:r>
            <a:r>
              <a:rPr lang="en-GB" sz="1800" dirty="0"/>
              <a:t> plus interferon alpha-2b versus depot </a:t>
            </a:r>
            <a:r>
              <a:rPr lang="en-GB" sz="1800" dirty="0" err="1"/>
              <a:t>octreotide</a:t>
            </a:r>
            <a:r>
              <a:rPr lang="en-GB" sz="1800" dirty="0"/>
              <a:t> plus </a:t>
            </a:r>
            <a:r>
              <a:rPr lang="en-GB" sz="1800" dirty="0" err="1"/>
              <a:t>bevacizumab</a:t>
            </a:r>
            <a:r>
              <a:rPr lang="en-GB" sz="1800" dirty="0"/>
              <a:t> (NSC #704865) in advanced, poor prognosis carcinoid patients (NCT00569127) – </a:t>
            </a:r>
            <a:r>
              <a:rPr lang="en-GB" sz="1800" dirty="0" smtClean="0"/>
              <a:t>Yao JC,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smtClean="0"/>
              <a:t>Yao </a:t>
            </a:r>
            <a:r>
              <a:rPr lang="fr-FR" dirty="0" smtClean="0"/>
              <a:t>et </a:t>
            </a:r>
            <a:r>
              <a:rPr lang="fr-FR" dirty="0"/>
              <a:t>al. J Clin </a:t>
            </a:r>
            <a:r>
              <a:rPr lang="fr-FR" dirty="0" err="1"/>
              <a:t>Oncol</a:t>
            </a:r>
            <a:r>
              <a:rPr lang="fr-FR" dirty="0"/>
              <a:t> 2015; 33 (</a:t>
            </a:r>
            <a:r>
              <a:rPr lang="fr-FR" dirty="0" err="1" smtClean="0"/>
              <a:t>suppl</a:t>
            </a:r>
            <a:r>
              <a:rPr lang="fr-FR" dirty="0" smtClean="0"/>
              <a:t>): </a:t>
            </a:r>
            <a:r>
              <a:rPr lang="fr-FR" dirty="0" err="1"/>
              <a:t>abstr</a:t>
            </a:r>
            <a:r>
              <a:rPr lang="fr-FR" dirty="0"/>
              <a:t> </a:t>
            </a:r>
            <a:r>
              <a:rPr lang="fr-FR" dirty="0" smtClean="0"/>
              <a:t>4004</a:t>
            </a:r>
            <a:endParaRPr lang="en-GB" dirty="0"/>
          </a:p>
        </p:txBody>
      </p:sp>
      <p:sp>
        <p:nvSpPr>
          <p:cNvPr id="25" name="Oval 14"/>
          <p:cNvSpPr>
            <a:spLocks noChangeArrowheads="1"/>
          </p:cNvSpPr>
          <p:nvPr/>
        </p:nvSpPr>
        <p:spPr bwMode="auto">
          <a:xfrm>
            <a:off x="3941537" y="351929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27" name="AutoShape 15"/>
          <p:cNvCxnSpPr>
            <a:cxnSpLocks noChangeShapeType="1"/>
            <a:stCxn id="25" idx="0"/>
            <a:endCxn id="37" idx="1"/>
          </p:cNvCxnSpPr>
          <p:nvPr/>
        </p:nvCxnSpPr>
        <p:spPr bwMode="auto">
          <a:xfrm rot="5400000" flipH="1" flipV="1">
            <a:off x="4327291" y="2981273"/>
            <a:ext cx="444063" cy="631975"/>
          </a:xfrm>
          <a:prstGeom prst="bentConnector2">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8116435" y="282733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34" name="AutoShape 21"/>
          <p:cNvCxnSpPr>
            <a:cxnSpLocks noChangeShapeType="1"/>
          </p:cNvCxnSpPr>
          <p:nvPr/>
        </p:nvCxnSpPr>
        <p:spPr bwMode="auto">
          <a:xfrm>
            <a:off x="7543800" y="3091649"/>
            <a:ext cx="572635" cy="0"/>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4865310" y="2502828"/>
            <a:ext cx="2678490" cy="11448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Bevacizumab </a:t>
            </a:r>
            <a:r>
              <a:rPr lang="en-GB" altLang="zh-CN" sz="1600" dirty="0">
                <a:solidFill>
                  <a:srgbClr val="FFFFFF"/>
                </a:solidFill>
                <a:ea typeface="SimSun" pitchFamily="2" charset="-122"/>
              </a:rPr>
              <a:t>15 </a:t>
            </a:r>
            <a:r>
              <a:rPr lang="en-GB" altLang="zh-CN" sz="1600" dirty="0" smtClean="0">
                <a:solidFill>
                  <a:srgbClr val="FFFFFF"/>
                </a:solidFill>
                <a:ea typeface="SimSun" pitchFamily="2" charset="-122"/>
              </a:rPr>
              <a:t>mg/kg</a:t>
            </a:r>
          </a:p>
          <a:p>
            <a:pPr algn="ctr" defTabSz="892175" eaLnBrk="0" hangingPunct="0"/>
            <a:r>
              <a:rPr lang="en-GB" altLang="zh-CN" sz="1600" dirty="0">
                <a:solidFill>
                  <a:srgbClr val="FFFFFF"/>
                </a:solidFill>
                <a:ea typeface="SimSun" pitchFamily="2" charset="-122"/>
              </a:rPr>
              <a:t>+</a:t>
            </a:r>
          </a:p>
          <a:p>
            <a:pPr algn="ctr" defTabSz="892175" eaLnBrk="0" hangingPunct="0"/>
            <a:r>
              <a:rPr lang="en-GB" altLang="zh-CN" sz="1600" dirty="0" err="1" smtClean="0">
                <a:solidFill>
                  <a:srgbClr val="FFFFFF"/>
                </a:solidFill>
                <a:ea typeface="SimSun" pitchFamily="2" charset="-122"/>
              </a:rPr>
              <a:t>octreotide</a:t>
            </a:r>
            <a:r>
              <a:rPr lang="en-GB" altLang="zh-CN" sz="1600" dirty="0" smtClean="0">
                <a:solidFill>
                  <a:srgbClr val="FFFFFF"/>
                </a:solidFill>
                <a:ea typeface="SimSun" pitchFamily="2" charset="-122"/>
              </a:rPr>
              <a:t> LAR 20 mg q3w</a:t>
            </a:r>
          </a:p>
        </p:txBody>
      </p:sp>
      <p:sp>
        <p:nvSpPr>
          <p:cNvPr id="39" name="AutoShape 12"/>
          <p:cNvSpPr>
            <a:spLocks noChangeArrowheads="1"/>
          </p:cNvSpPr>
          <p:nvPr/>
        </p:nvSpPr>
        <p:spPr bwMode="auto">
          <a:xfrm>
            <a:off x="8116435" y="421159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40" name="AutoShape 21"/>
          <p:cNvCxnSpPr>
            <a:cxnSpLocks noChangeShapeType="1"/>
          </p:cNvCxnSpPr>
          <p:nvPr/>
        </p:nvCxnSpPr>
        <p:spPr bwMode="auto">
          <a:xfrm>
            <a:off x="7543800" y="4475914"/>
            <a:ext cx="572635" cy="0"/>
          </a:xfrm>
          <a:prstGeom prst="straightConnector1">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4865310" y="3935689"/>
            <a:ext cx="2678490" cy="1143000"/>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INF</a:t>
            </a:r>
            <a:r>
              <a:rPr lang="el-GR" altLang="zh-CN" sz="1600" dirty="0" smtClean="0">
                <a:solidFill>
                  <a:srgbClr val="FFFFFF"/>
                </a:solidFill>
                <a:ea typeface="SimSun" pitchFamily="2" charset="-122"/>
              </a:rPr>
              <a:t>α</a:t>
            </a:r>
            <a:r>
              <a:rPr lang="en-GB" altLang="zh-CN" sz="1600" dirty="0">
                <a:solidFill>
                  <a:srgbClr val="FFFFFF"/>
                </a:solidFill>
                <a:ea typeface="SimSun" pitchFamily="2" charset="-122"/>
              </a:rPr>
              <a:t>-2b 5 million units </a:t>
            </a:r>
            <a:r>
              <a:rPr lang="en-GB" altLang="zh-CN" sz="1600" dirty="0" smtClean="0">
                <a:solidFill>
                  <a:srgbClr val="FFFFFF"/>
                </a:solidFill>
                <a:ea typeface="SimSun" pitchFamily="2" charset="-122"/>
              </a:rPr>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3 days per week</a:t>
            </a:r>
          </a:p>
          <a:p>
            <a:pPr algn="ctr" defTabSz="892175" eaLnBrk="0" hangingPunct="0"/>
            <a:r>
              <a:rPr lang="en-GB" altLang="zh-CN" sz="1600" dirty="0">
                <a:solidFill>
                  <a:srgbClr val="FFFFFF"/>
                </a:solidFill>
                <a:ea typeface="SimSun" pitchFamily="2" charset="-122"/>
              </a:rPr>
              <a:t>+</a:t>
            </a:r>
          </a:p>
          <a:p>
            <a:pPr algn="ctr" defTabSz="892175" eaLnBrk="0" hangingPunct="0"/>
            <a:r>
              <a:rPr lang="en-GB" altLang="zh-CN" sz="1600" dirty="0" err="1" smtClean="0">
                <a:solidFill>
                  <a:srgbClr val="FFFFFF"/>
                </a:solidFill>
                <a:ea typeface="SimSun" pitchFamily="2" charset="-122"/>
              </a:rPr>
              <a:t>octreotide</a:t>
            </a:r>
            <a:r>
              <a:rPr lang="en-GB" altLang="zh-CN" sz="1600" dirty="0" smtClean="0">
                <a:solidFill>
                  <a:srgbClr val="FFFFFF"/>
                </a:solidFill>
                <a:ea typeface="SimSun" pitchFamily="2" charset="-122"/>
              </a:rPr>
              <a:t> </a:t>
            </a:r>
            <a:r>
              <a:rPr lang="en-GB" altLang="zh-CN" sz="1600" dirty="0">
                <a:solidFill>
                  <a:srgbClr val="FFFFFF"/>
                </a:solidFill>
                <a:ea typeface="SimSun" pitchFamily="2" charset="-122"/>
              </a:rPr>
              <a:t>LAR 20 mg </a:t>
            </a:r>
            <a:r>
              <a:rPr lang="en-GB" altLang="zh-CN" sz="1600" dirty="0" smtClean="0">
                <a:solidFill>
                  <a:srgbClr val="FFFFFF"/>
                </a:solidFill>
                <a:ea typeface="SimSun" pitchFamily="2" charset="-122"/>
              </a:rPr>
              <a:t>q3w</a:t>
            </a:r>
            <a:endParaRPr lang="en-GB" altLang="zh-CN" sz="1600" dirty="0">
              <a:solidFill>
                <a:srgbClr val="FFFFFF"/>
              </a:solidFill>
              <a:ea typeface="SimSun" pitchFamily="2" charset="-122"/>
            </a:endParaRPr>
          </a:p>
        </p:txBody>
      </p:sp>
      <p:sp>
        <p:nvSpPr>
          <p:cNvPr id="43" name="Rectangle 9"/>
          <p:cNvSpPr txBox="1">
            <a:spLocks noChangeArrowheads="1"/>
          </p:cNvSpPr>
          <p:nvPr/>
        </p:nvSpPr>
        <p:spPr>
          <a:xfrm>
            <a:off x="373833" y="5660156"/>
            <a:ext cx="4130676" cy="674796"/>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PRIMARY ENDPOINT</a:t>
            </a:r>
          </a:p>
          <a:p>
            <a:pPr>
              <a:buClr>
                <a:srgbClr val="043882"/>
              </a:buClr>
            </a:pPr>
            <a:r>
              <a:rPr lang="en-GB" sz="1600" kern="0" dirty="0" smtClean="0"/>
              <a:t>PFS by central review</a:t>
            </a:r>
          </a:p>
        </p:txBody>
      </p:sp>
      <p:cxnSp>
        <p:nvCxnSpPr>
          <p:cNvPr id="45" name="AutoShape 19"/>
          <p:cNvCxnSpPr>
            <a:cxnSpLocks noChangeShapeType="1"/>
          </p:cNvCxnSpPr>
          <p:nvPr/>
        </p:nvCxnSpPr>
        <p:spPr bwMode="auto">
          <a:xfrm>
            <a:off x="2801140" y="3811391"/>
            <a:ext cx="1116000" cy="0"/>
          </a:xfrm>
          <a:prstGeom prst="straightConnector1">
            <a:avLst/>
          </a:prstGeom>
          <a:noFill/>
          <a:ln w="57150">
            <a:solidFill>
              <a:schemeClr val="bg2">
                <a:lumMod val="60000"/>
                <a:lumOff val="40000"/>
              </a:schemeClr>
            </a:solidFill>
            <a:round/>
            <a:headEnd/>
            <a:tailEnd type="triangle" w="med" len="med"/>
          </a:ln>
        </p:spPr>
      </p:cxnSp>
      <p:sp>
        <p:nvSpPr>
          <p:cNvPr id="48" name="AutoShape 9"/>
          <p:cNvSpPr>
            <a:spLocks noChangeArrowheads="1"/>
          </p:cNvSpPr>
          <p:nvPr/>
        </p:nvSpPr>
        <p:spPr bwMode="auto">
          <a:xfrm>
            <a:off x="174170" y="2234486"/>
            <a:ext cx="2950029" cy="3167534"/>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043882"/>
                </a:solidFill>
                <a:ea typeface="SimSun" pitchFamily="2" charset="-122"/>
              </a:rPr>
              <a:t>Key patient inclusion criteria</a:t>
            </a:r>
            <a:endParaRPr lang="en-GB" altLang="zh-CN" sz="1600" dirty="0" smtClean="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sz="1600" dirty="0" err="1" smtClean="0">
                <a:solidFill>
                  <a:srgbClr val="043882"/>
                </a:solidFill>
                <a:ea typeface="SimSun" pitchFamily="2" charset="-122"/>
              </a:rPr>
              <a:t>Unresectable</a:t>
            </a:r>
            <a:r>
              <a:rPr lang="en-GB" altLang="zh-CN" sz="1600" dirty="0" smtClean="0">
                <a:solidFill>
                  <a:srgbClr val="043882"/>
                </a:solidFill>
                <a:ea typeface="SimSun" pitchFamily="2" charset="-122"/>
              </a:rPr>
              <a:t> metastatic or locally advanced, well-differentiated G1/2 NETs with progressive disease</a:t>
            </a:r>
          </a:p>
          <a:p>
            <a:pPr marL="228600" indent="-228600" defTabSz="892175" eaLnBrk="0" hangingPunct="0">
              <a:spcAft>
                <a:spcPct val="30000"/>
              </a:spcAft>
              <a:buFont typeface="Arial" pitchFamily="34" charset="0"/>
              <a:buChar char="•"/>
            </a:pPr>
            <a:r>
              <a:rPr lang="en-GB" altLang="zh-CN" sz="1600" dirty="0" smtClean="0">
                <a:solidFill>
                  <a:srgbClr val="043882"/>
                </a:solidFill>
                <a:ea typeface="SimSun" pitchFamily="2" charset="-122"/>
              </a:rPr>
              <a:t>G2 with 6+ lesion</a:t>
            </a:r>
          </a:p>
          <a:p>
            <a:pPr marL="228600" indent="-228600" defTabSz="892175" eaLnBrk="0" hangingPunct="0">
              <a:spcAft>
                <a:spcPct val="30000"/>
              </a:spcAft>
              <a:buFont typeface="Arial" pitchFamily="34" charset="0"/>
              <a:buChar char="•"/>
            </a:pPr>
            <a:r>
              <a:rPr lang="en-GB" altLang="zh-CN" sz="1600" dirty="0" smtClean="0">
                <a:solidFill>
                  <a:srgbClr val="043882"/>
                </a:solidFill>
                <a:ea typeface="SimSun" pitchFamily="2" charset="-122"/>
              </a:rPr>
              <a:t>Colorectal or gastric primary</a:t>
            </a:r>
          </a:p>
          <a:p>
            <a:pPr marL="228600" indent="-228600" defTabSz="892175" eaLnBrk="0" hangingPunct="0">
              <a:spcAft>
                <a:spcPct val="30000"/>
              </a:spcAft>
              <a:buFont typeface="Arial" pitchFamily="34" charset="0"/>
              <a:buChar char="•"/>
            </a:pPr>
            <a:r>
              <a:rPr lang="en-GB" altLang="zh-CN" sz="1600" dirty="0" smtClean="0">
                <a:solidFill>
                  <a:srgbClr val="043882"/>
                </a:solidFill>
                <a:ea typeface="SimSun" pitchFamily="2" charset="-122"/>
              </a:rPr>
              <a:t>Up to one prior cytotoxic chemotherapy</a:t>
            </a:r>
          </a:p>
          <a:p>
            <a:pPr defTabSz="892175" eaLnBrk="0" hangingPunct="0">
              <a:spcAft>
                <a:spcPct val="30000"/>
              </a:spcAft>
            </a:pPr>
            <a:r>
              <a:rPr lang="en-GB" altLang="zh-CN" sz="1600" dirty="0" smtClean="0">
                <a:solidFill>
                  <a:srgbClr val="043882"/>
                </a:solidFill>
                <a:ea typeface="SimSun" pitchFamily="2" charset="-122"/>
              </a:rPr>
              <a:t>(n=402)</a:t>
            </a:r>
          </a:p>
        </p:txBody>
      </p:sp>
      <p:cxnSp>
        <p:nvCxnSpPr>
          <p:cNvPr id="46" name="AutoShape 16"/>
          <p:cNvCxnSpPr>
            <a:cxnSpLocks noChangeShapeType="1"/>
          </p:cNvCxnSpPr>
          <p:nvPr/>
        </p:nvCxnSpPr>
        <p:spPr bwMode="auto">
          <a:xfrm rot="16200000" flipH="1">
            <a:off x="4369322" y="3997377"/>
            <a:ext cx="360000" cy="631975"/>
          </a:xfrm>
          <a:prstGeom prst="bentConnector2">
            <a:avLst/>
          </a:prstGeom>
          <a:noFill/>
          <a:ln w="57150">
            <a:solidFill>
              <a:schemeClr val="bg2">
                <a:lumMod val="60000"/>
                <a:lumOff val="40000"/>
              </a:schemeClr>
            </a:solidFill>
            <a:round/>
            <a:headEnd/>
            <a:tailEnd type="triangle" w="med" len="med"/>
          </a:ln>
        </p:spPr>
      </p:cxnSp>
      <p:sp>
        <p:nvSpPr>
          <p:cNvPr id="19" name="Content Placeholder 26"/>
          <p:cNvSpPr txBox="1">
            <a:spLocks/>
          </p:cNvSpPr>
          <p:nvPr/>
        </p:nvSpPr>
        <p:spPr bwMode="auto">
          <a:xfrm>
            <a:off x="3295536" y="4966903"/>
            <a:ext cx="4172064" cy="905977"/>
          </a:xfrm>
          <a:prstGeom prst="rect">
            <a:avLst/>
          </a:prstGeom>
          <a:noFill/>
          <a:ln w="9525">
            <a:noFill/>
            <a:miter lim="800000"/>
            <a:headEnd/>
            <a:tailEnd/>
          </a:ln>
        </p:spPr>
        <p:txBody>
          <a:bodyPr/>
          <a:lstStyle/>
          <a:p>
            <a:pPr marL="190500" indent="-190500">
              <a:lnSpc>
                <a:spcPts val="1800"/>
              </a:lnSpc>
              <a:spcBef>
                <a:spcPts val="0"/>
              </a:spcBef>
              <a:spcAft>
                <a:spcPts val="0"/>
              </a:spcAft>
              <a:defRPr/>
            </a:pPr>
            <a:r>
              <a:rPr lang="en-GB" sz="1400" b="1" dirty="0">
                <a:solidFill>
                  <a:srgbClr val="043882"/>
                </a:solidFill>
                <a:latin typeface="Arial"/>
              </a:rPr>
              <a:t>Stratification</a:t>
            </a:r>
          </a:p>
          <a:p>
            <a:pPr marL="203200" indent="-203200">
              <a:lnSpc>
                <a:spcPts val="1800"/>
              </a:lnSpc>
              <a:spcBef>
                <a:spcPts val="0"/>
              </a:spcBef>
              <a:spcAft>
                <a:spcPts val="0"/>
              </a:spcAft>
              <a:buFont typeface="Arial" pitchFamily="34" charset="0"/>
              <a:buChar char="•"/>
              <a:defRPr/>
            </a:pPr>
            <a:r>
              <a:rPr lang="en-GB" sz="1400" dirty="0" smtClean="0">
                <a:solidFill>
                  <a:srgbClr val="4D4D4D"/>
                </a:solidFill>
              </a:rPr>
              <a:t>Primary site (</a:t>
            </a:r>
            <a:r>
              <a:rPr lang="en-GB" sz="1400" dirty="0" err="1" smtClean="0">
                <a:solidFill>
                  <a:srgbClr val="4D4D4D"/>
                </a:solidFill>
              </a:rPr>
              <a:t>midgut</a:t>
            </a:r>
            <a:r>
              <a:rPr lang="en-GB" sz="1400" dirty="0" smtClean="0">
                <a:solidFill>
                  <a:srgbClr val="4D4D4D"/>
                </a:solidFill>
              </a:rPr>
              <a:t> vs. others)</a:t>
            </a:r>
          </a:p>
          <a:p>
            <a:pPr marL="203200" indent="-203200">
              <a:lnSpc>
                <a:spcPts val="1800"/>
              </a:lnSpc>
              <a:spcBef>
                <a:spcPts val="0"/>
              </a:spcBef>
              <a:spcAft>
                <a:spcPts val="0"/>
              </a:spcAft>
              <a:buFont typeface="Arial" pitchFamily="34" charset="0"/>
              <a:buChar char="•"/>
              <a:defRPr/>
            </a:pPr>
            <a:r>
              <a:rPr lang="en-GB" sz="1400" dirty="0" smtClean="0">
                <a:solidFill>
                  <a:srgbClr val="4D4D4D"/>
                </a:solidFill>
              </a:rPr>
              <a:t>RECIST PD since diagnosis</a:t>
            </a:r>
          </a:p>
          <a:p>
            <a:pPr marL="203200" indent="-203200">
              <a:lnSpc>
                <a:spcPts val="1800"/>
              </a:lnSpc>
              <a:spcBef>
                <a:spcPts val="0"/>
              </a:spcBef>
              <a:spcAft>
                <a:spcPts val="0"/>
              </a:spcAft>
              <a:buFont typeface="Arial" pitchFamily="34" charset="0"/>
              <a:buChar char="•"/>
              <a:defRPr/>
            </a:pPr>
            <a:r>
              <a:rPr lang="en-GB" sz="1400" dirty="0" smtClean="0">
                <a:solidFill>
                  <a:srgbClr val="4D4D4D"/>
                </a:solidFill>
              </a:rPr>
              <a:t>Histologic grade (G1 vs. G2)</a:t>
            </a:r>
          </a:p>
          <a:p>
            <a:pPr marL="203200" indent="-203200">
              <a:lnSpc>
                <a:spcPts val="1800"/>
              </a:lnSpc>
              <a:spcBef>
                <a:spcPts val="0"/>
              </a:spcBef>
              <a:spcAft>
                <a:spcPts val="0"/>
              </a:spcAft>
              <a:buFont typeface="Arial" pitchFamily="34" charset="0"/>
              <a:buChar char="•"/>
              <a:defRPr/>
            </a:pPr>
            <a:r>
              <a:rPr lang="en-GB" sz="1400" dirty="0" err="1" smtClean="0">
                <a:solidFill>
                  <a:srgbClr val="4D4D4D"/>
                </a:solidFill>
              </a:rPr>
              <a:t>Octreotide</a:t>
            </a:r>
            <a:r>
              <a:rPr lang="en-GB" sz="1400" dirty="0" smtClean="0">
                <a:solidFill>
                  <a:srgbClr val="4D4D4D"/>
                </a:solidFill>
              </a:rPr>
              <a:t> 2 months prior to registration</a:t>
            </a:r>
            <a:endParaRPr lang="pt-BR" sz="1400" dirty="0">
              <a:solidFill>
                <a:srgbClr val="4D4D4D"/>
              </a:solidFill>
            </a:endParaRPr>
          </a:p>
        </p:txBody>
      </p:sp>
    </p:spTree>
    <p:extLst>
      <p:ext uri="{BB962C8B-B14F-4D97-AF65-F5344CB8AC3E}">
        <p14:creationId xmlns:p14="http://schemas.microsoft.com/office/powerpoint/2010/main" xmlns="" val="3089600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38554"/>
          </a:xfrm>
          <a:prstGeom prst="rect">
            <a:avLst/>
          </a:prstGeom>
          <a:noFill/>
        </p:spPr>
        <p:txBody>
          <a:bodyPr wrap="square" lIns="0" rtlCol="0">
            <a:spAutoFit/>
          </a:bodyPr>
          <a:lstStyle/>
          <a:p>
            <a:pPr>
              <a:buClr>
                <a:srgbClr val="043882"/>
              </a:buClr>
            </a:pPr>
            <a:r>
              <a:rPr lang="en-GB" sz="1600" b="1" dirty="0" smtClean="0">
                <a:solidFill>
                  <a:srgbClr val="4D4D4D"/>
                </a:solidFill>
              </a:rPr>
              <a:t>Key results</a:t>
            </a:r>
          </a:p>
        </p:txBody>
      </p:sp>
      <p:sp>
        <p:nvSpPr>
          <p:cNvPr id="11" name="Text Placeholder 7"/>
          <p:cNvSpPr>
            <a:spLocks noGrp="1"/>
          </p:cNvSpPr>
          <p:nvPr>
            <p:ph type="body" sz="quarter" idx="11"/>
          </p:nvPr>
        </p:nvSpPr>
        <p:spPr>
          <a:xfrm>
            <a:off x="4648200" y="6096000"/>
            <a:ext cx="4343400" cy="487363"/>
          </a:xfrm>
        </p:spPr>
        <p:txBody>
          <a:bodyPr/>
          <a:lstStyle/>
          <a:p>
            <a:r>
              <a:rPr lang="en-GB" dirty="0"/>
              <a:t>Yao </a:t>
            </a:r>
            <a:r>
              <a:rPr lang="fr-FR" dirty="0"/>
              <a:t>et al. J Clin </a:t>
            </a:r>
            <a:r>
              <a:rPr lang="fr-FR" dirty="0" err="1"/>
              <a:t>Oncol</a:t>
            </a:r>
            <a:r>
              <a:rPr lang="fr-FR" dirty="0"/>
              <a:t> 2015; 33 (</a:t>
            </a:r>
            <a:r>
              <a:rPr lang="fr-FR" dirty="0" err="1"/>
              <a:t>suppl</a:t>
            </a:r>
            <a:r>
              <a:rPr lang="fr-FR" dirty="0"/>
              <a:t>): </a:t>
            </a:r>
            <a:r>
              <a:rPr lang="fr-FR" dirty="0" err="1"/>
              <a:t>abstr</a:t>
            </a:r>
            <a:r>
              <a:rPr lang="fr-FR" dirty="0"/>
              <a:t> 4004</a:t>
            </a:r>
            <a:endParaRPr lang="en-GB" dirty="0"/>
          </a:p>
        </p:txBody>
      </p:sp>
      <p:sp>
        <p:nvSpPr>
          <p:cNvPr id="8" name="Title 5"/>
          <p:cNvSpPr>
            <a:spLocks noGrp="1"/>
          </p:cNvSpPr>
          <p:nvPr>
            <p:ph type="title"/>
          </p:nvPr>
        </p:nvSpPr>
        <p:spPr>
          <a:xfrm>
            <a:off x="365124" y="179614"/>
            <a:ext cx="8238945" cy="807720"/>
          </a:xfrm>
        </p:spPr>
        <p:txBody>
          <a:bodyPr/>
          <a:lstStyle/>
          <a:p>
            <a:r>
              <a:rPr lang="en-GB" sz="1800" dirty="0" smtClean="0"/>
              <a:t>4004</a:t>
            </a:r>
            <a:r>
              <a:rPr lang="en-GB" sz="1800" dirty="0"/>
              <a:t>: SWOG S0518: Phase III prospective randomized comparison of depot </a:t>
            </a:r>
            <a:r>
              <a:rPr lang="en-GB" sz="1800" dirty="0" err="1"/>
              <a:t>octreotide</a:t>
            </a:r>
            <a:r>
              <a:rPr lang="en-GB" sz="1800" dirty="0"/>
              <a:t> plus interferon alpha-2b versus depot </a:t>
            </a:r>
            <a:r>
              <a:rPr lang="en-GB" sz="1800" dirty="0" err="1"/>
              <a:t>octreotide</a:t>
            </a:r>
            <a:r>
              <a:rPr lang="en-GB" sz="1800" dirty="0"/>
              <a:t> plus </a:t>
            </a:r>
            <a:r>
              <a:rPr lang="en-GB" sz="1800" dirty="0" err="1"/>
              <a:t>bevacizumab</a:t>
            </a:r>
            <a:r>
              <a:rPr lang="en-GB" sz="1800" dirty="0"/>
              <a:t> (NSC #704865) in advanced, poor prognosis carcinoid patients (NCT00569127) – </a:t>
            </a:r>
            <a:r>
              <a:rPr lang="en-GB" sz="1800" dirty="0" smtClean="0"/>
              <a:t>Yao JC, </a:t>
            </a:r>
            <a:r>
              <a:rPr lang="en-GB" sz="1800" dirty="0"/>
              <a:t>et al</a:t>
            </a:r>
          </a:p>
        </p:txBody>
      </p:sp>
      <p:grpSp>
        <p:nvGrpSpPr>
          <p:cNvPr id="14" name="Group 13"/>
          <p:cNvGrpSpPr/>
          <p:nvPr/>
        </p:nvGrpSpPr>
        <p:grpSpPr>
          <a:xfrm>
            <a:off x="556916" y="1930778"/>
            <a:ext cx="3113275" cy="1632712"/>
            <a:chOff x="966283" y="2024507"/>
            <a:chExt cx="3113275" cy="1632712"/>
          </a:xfrm>
        </p:grpSpPr>
        <p:sp>
          <p:nvSpPr>
            <p:cNvPr id="15" name="Line 414"/>
            <p:cNvSpPr>
              <a:spLocks noChangeShapeType="1"/>
            </p:cNvSpPr>
            <p:nvPr/>
          </p:nvSpPr>
          <p:spPr bwMode="auto">
            <a:xfrm>
              <a:off x="1050608" y="3577844"/>
              <a:ext cx="3028950"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 name="Line 420"/>
            <p:cNvSpPr>
              <a:spLocks noChangeShapeType="1"/>
            </p:cNvSpPr>
            <p:nvPr/>
          </p:nvSpPr>
          <p:spPr bwMode="auto">
            <a:xfrm>
              <a:off x="1143000" y="3581019"/>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 name="Line 421"/>
            <p:cNvSpPr>
              <a:spLocks noChangeShapeType="1"/>
            </p:cNvSpPr>
            <p:nvPr/>
          </p:nvSpPr>
          <p:spPr bwMode="auto">
            <a:xfrm>
              <a:off x="1648803" y="3581019"/>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 name="Line 422"/>
            <p:cNvSpPr>
              <a:spLocks noChangeShapeType="1"/>
            </p:cNvSpPr>
            <p:nvPr/>
          </p:nvSpPr>
          <p:spPr bwMode="auto">
            <a:xfrm>
              <a:off x="2154606" y="3581019"/>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Line 423"/>
            <p:cNvSpPr>
              <a:spLocks noChangeShapeType="1"/>
            </p:cNvSpPr>
            <p:nvPr/>
          </p:nvSpPr>
          <p:spPr bwMode="auto">
            <a:xfrm>
              <a:off x="2660409" y="3581019"/>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 name="Line 424"/>
            <p:cNvSpPr>
              <a:spLocks noChangeShapeType="1"/>
            </p:cNvSpPr>
            <p:nvPr/>
          </p:nvSpPr>
          <p:spPr bwMode="auto">
            <a:xfrm>
              <a:off x="3166212" y="3581019"/>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 name="Line 425"/>
            <p:cNvSpPr>
              <a:spLocks noChangeShapeType="1"/>
            </p:cNvSpPr>
            <p:nvPr/>
          </p:nvSpPr>
          <p:spPr bwMode="auto">
            <a:xfrm>
              <a:off x="3672015" y="3581019"/>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3" name="Group 22"/>
            <p:cNvGrpSpPr/>
            <p:nvPr/>
          </p:nvGrpSpPr>
          <p:grpSpPr>
            <a:xfrm>
              <a:off x="966283" y="2024507"/>
              <a:ext cx="3049775" cy="1552575"/>
              <a:chOff x="4033650" y="4267200"/>
              <a:chExt cx="3049775" cy="1552575"/>
            </a:xfrm>
          </p:grpSpPr>
          <p:sp>
            <p:nvSpPr>
              <p:cNvPr id="24" name="Line 94"/>
              <p:cNvSpPr>
                <a:spLocks noChangeShapeType="1"/>
              </p:cNvSpPr>
              <p:nvPr/>
            </p:nvSpPr>
            <p:spPr bwMode="auto">
              <a:xfrm>
                <a:off x="4033650" y="5511800"/>
                <a:ext cx="84325"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95"/>
              <p:cNvSpPr>
                <a:spLocks noChangeShapeType="1"/>
              </p:cNvSpPr>
              <p:nvPr/>
            </p:nvSpPr>
            <p:spPr bwMode="auto">
              <a:xfrm>
                <a:off x="4033650" y="5200650"/>
                <a:ext cx="84325"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96"/>
              <p:cNvSpPr>
                <a:spLocks noChangeShapeType="1"/>
              </p:cNvSpPr>
              <p:nvPr/>
            </p:nvSpPr>
            <p:spPr bwMode="auto">
              <a:xfrm>
                <a:off x="4033650" y="4892675"/>
                <a:ext cx="84325"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97"/>
              <p:cNvSpPr>
                <a:spLocks noChangeShapeType="1"/>
              </p:cNvSpPr>
              <p:nvPr/>
            </p:nvSpPr>
            <p:spPr bwMode="auto">
              <a:xfrm>
                <a:off x="4033650" y="4581525"/>
                <a:ext cx="84325"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98"/>
              <p:cNvSpPr>
                <a:spLocks noChangeShapeType="1"/>
              </p:cNvSpPr>
              <p:nvPr/>
            </p:nvSpPr>
            <p:spPr bwMode="auto">
              <a:xfrm>
                <a:off x="4033650" y="4270375"/>
                <a:ext cx="84325"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Line 99"/>
              <p:cNvSpPr>
                <a:spLocks noChangeShapeType="1"/>
              </p:cNvSpPr>
              <p:nvPr/>
            </p:nvSpPr>
            <p:spPr bwMode="auto">
              <a:xfrm>
                <a:off x="4276725" y="43180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100"/>
              <p:cNvSpPr>
                <a:spLocks noChangeShapeType="1"/>
              </p:cNvSpPr>
              <p:nvPr/>
            </p:nvSpPr>
            <p:spPr bwMode="auto">
              <a:xfrm>
                <a:off x="4251325" y="43434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Line 101"/>
              <p:cNvSpPr>
                <a:spLocks noChangeShapeType="1"/>
              </p:cNvSpPr>
              <p:nvPr/>
            </p:nvSpPr>
            <p:spPr bwMode="auto">
              <a:xfrm>
                <a:off x="4279900" y="43783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Line 102"/>
              <p:cNvSpPr>
                <a:spLocks noChangeShapeType="1"/>
              </p:cNvSpPr>
              <p:nvPr/>
            </p:nvSpPr>
            <p:spPr bwMode="auto">
              <a:xfrm>
                <a:off x="4254500" y="4400550"/>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103"/>
              <p:cNvSpPr>
                <a:spLocks noChangeShapeType="1"/>
              </p:cNvSpPr>
              <p:nvPr/>
            </p:nvSpPr>
            <p:spPr bwMode="auto">
              <a:xfrm>
                <a:off x="4279900" y="44100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104"/>
              <p:cNvSpPr>
                <a:spLocks noChangeShapeType="1"/>
              </p:cNvSpPr>
              <p:nvPr/>
            </p:nvSpPr>
            <p:spPr bwMode="auto">
              <a:xfrm>
                <a:off x="4254500" y="4432300"/>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105"/>
              <p:cNvSpPr>
                <a:spLocks noChangeShapeType="1"/>
              </p:cNvSpPr>
              <p:nvPr/>
            </p:nvSpPr>
            <p:spPr bwMode="auto">
              <a:xfrm>
                <a:off x="4283075" y="4473575"/>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Line 106"/>
              <p:cNvSpPr>
                <a:spLocks noChangeShapeType="1"/>
              </p:cNvSpPr>
              <p:nvPr/>
            </p:nvSpPr>
            <p:spPr bwMode="auto">
              <a:xfrm>
                <a:off x="4257675" y="44989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107"/>
              <p:cNvSpPr>
                <a:spLocks noChangeShapeType="1"/>
              </p:cNvSpPr>
              <p:nvPr/>
            </p:nvSpPr>
            <p:spPr bwMode="auto">
              <a:xfrm>
                <a:off x="4283075" y="45116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Line 108"/>
              <p:cNvSpPr>
                <a:spLocks noChangeShapeType="1"/>
              </p:cNvSpPr>
              <p:nvPr/>
            </p:nvSpPr>
            <p:spPr bwMode="auto">
              <a:xfrm>
                <a:off x="4257675" y="45339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Line 109"/>
              <p:cNvSpPr>
                <a:spLocks noChangeShapeType="1"/>
              </p:cNvSpPr>
              <p:nvPr/>
            </p:nvSpPr>
            <p:spPr bwMode="auto">
              <a:xfrm>
                <a:off x="4340225" y="45688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Line 110"/>
              <p:cNvSpPr>
                <a:spLocks noChangeShapeType="1"/>
              </p:cNvSpPr>
              <p:nvPr/>
            </p:nvSpPr>
            <p:spPr bwMode="auto">
              <a:xfrm>
                <a:off x="4318000" y="45942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Line 111"/>
              <p:cNvSpPr>
                <a:spLocks noChangeShapeType="1"/>
              </p:cNvSpPr>
              <p:nvPr/>
            </p:nvSpPr>
            <p:spPr bwMode="auto">
              <a:xfrm>
                <a:off x="4371975" y="46101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Line 112"/>
              <p:cNvSpPr>
                <a:spLocks noChangeShapeType="1"/>
              </p:cNvSpPr>
              <p:nvPr/>
            </p:nvSpPr>
            <p:spPr bwMode="auto">
              <a:xfrm>
                <a:off x="4346575" y="46355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Line 113"/>
              <p:cNvSpPr>
                <a:spLocks noChangeShapeType="1"/>
              </p:cNvSpPr>
              <p:nvPr/>
            </p:nvSpPr>
            <p:spPr bwMode="auto">
              <a:xfrm>
                <a:off x="4397375" y="46704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Line 114"/>
              <p:cNvSpPr>
                <a:spLocks noChangeShapeType="1"/>
              </p:cNvSpPr>
              <p:nvPr/>
            </p:nvSpPr>
            <p:spPr bwMode="auto">
              <a:xfrm>
                <a:off x="4371975" y="46958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Line 115"/>
              <p:cNvSpPr>
                <a:spLocks noChangeShapeType="1"/>
              </p:cNvSpPr>
              <p:nvPr/>
            </p:nvSpPr>
            <p:spPr bwMode="auto">
              <a:xfrm>
                <a:off x="4521200" y="4845050"/>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Line 116"/>
              <p:cNvSpPr>
                <a:spLocks noChangeShapeType="1"/>
              </p:cNvSpPr>
              <p:nvPr/>
            </p:nvSpPr>
            <p:spPr bwMode="auto">
              <a:xfrm>
                <a:off x="4498975" y="48704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Line 117"/>
              <p:cNvSpPr>
                <a:spLocks noChangeShapeType="1"/>
              </p:cNvSpPr>
              <p:nvPr/>
            </p:nvSpPr>
            <p:spPr bwMode="auto">
              <a:xfrm>
                <a:off x="4546600" y="48736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Line 118"/>
              <p:cNvSpPr>
                <a:spLocks noChangeShapeType="1"/>
              </p:cNvSpPr>
              <p:nvPr/>
            </p:nvSpPr>
            <p:spPr bwMode="auto">
              <a:xfrm>
                <a:off x="4524375" y="48958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119"/>
              <p:cNvSpPr>
                <a:spLocks noChangeShapeType="1"/>
              </p:cNvSpPr>
              <p:nvPr/>
            </p:nvSpPr>
            <p:spPr bwMode="auto">
              <a:xfrm>
                <a:off x="4556125" y="48736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120"/>
              <p:cNvSpPr>
                <a:spLocks noChangeShapeType="1"/>
              </p:cNvSpPr>
              <p:nvPr/>
            </p:nvSpPr>
            <p:spPr bwMode="auto">
              <a:xfrm>
                <a:off x="4530725" y="48958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121"/>
              <p:cNvSpPr>
                <a:spLocks noChangeShapeType="1"/>
              </p:cNvSpPr>
              <p:nvPr/>
            </p:nvSpPr>
            <p:spPr bwMode="auto">
              <a:xfrm>
                <a:off x="4565650" y="48736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122"/>
              <p:cNvSpPr>
                <a:spLocks noChangeShapeType="1"/>
              </p:cNvSpPr>
              <p:nvPr/>
            </p:nvSpPr>
            <p:spPr bwMode="auto">
              <a:xfrm>
                <a:off x="4540250" y="4895850"/>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123"/>
              <p:cNvSpPr>
                <a:spLocks noChangeShapeType="1"/>
              </p:cNvSpPr>
              <p:nvPr/>
            </p:nvSpPr>
            <p:spPr bwMode="auto">
              <a:xfrm>
                <a:off x="4613275" y="49180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124"/>
              <p:cNvSpPr>
                <a:spLocks noChangeShapeType="1"/>
              </p:cNvSpPr>
              <p:nvPr/>
            </p:nvSpPr>
            <p:spPr bwMode="auto">
              <a:xfrm>
                <a:off x="4587875" y="49434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125"/>
              <p:cNvSpPr>
                <a:spLocks noChangeShapeType="1"/>
              </p:cNvSpPr>
              <p:nvPr/>
            </p:nvSpPr>
            <p:spPr bwMode="auto">
              <a:xfrm>
                <a:off x="4651375" y="49657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126"/>
              <p:cNvSpPr>
                <a:spLocks noChangeShapeType="1"/>
              </p:cNvSpPr>
              <p:nvPr/>
            </p:nvSpPr>
            <p:spPr bwMode="auto">
              <a:xfrm>
                <a:off x="4625975" y="4991100"/>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127"/>
              <p:cNvSpPr>
                <a:spLocks noChangeShapeType="1"/>
              </p:cNvSpPr>
              <p:nvPr/>
            </p:nvSpPr>
            <p:spPr bwMode="auto">
              <a:xfrm>
                <a:off x="4714875" y="49847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128"/>
              <p:cNvSpPr>
                <a:spLocks noChangeShapeType="1"/>
              </p:cNvSpPr>
              <p:nvPr/>
            </p:nvSpPr>
            <p:spPr bwMode="auto">
              <a:xfrm>
                <a:off x="4689475" y="50069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129"/>
              <p:cNvSpPr>
                <a:spLocks noChangeShapeType="1"/>
              </p:cNvSpPr>
              <p:nvPr/>
            </p:nvSpPr>
            <p:spPr bwMode="auto">
              <a:xfrm>
                <a:off x="4730750" y="49847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130"/>
              <p:cNvSpPr>
                <a:spLocks noChangeShapeType="1"/>
              </p:cNvSpPr>
              <p:nvPr/>
            </p:nvSpPr>
            <p:spPr bwMode="auto">
              <a:xfrm>
                <a:off x="4708525" y="50069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131"/>
              <p:cNvSpPr>
                <a:spLocks noChangeShapeType="1"/>
              </p:cNvSpPr>
              <p:nvPr/>
            </p:nvSpPr>
            <p:spPr bwMode="auto">
              <a:xfrm>
                <a:off x="4743450" y="49847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132"/>
              <p:cNvSpPr>
                <a:spLocks noChangeShapeType="1"/>
              </p:cNvSpPr>
              <p:nvPr/>
            </p:nvSpPr>
            <p:spPr bwMode="auto">
              <a:xfrm>
                <a:off x="4718050" y="50069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133"/>
              <p:cNvSpPr>
                <a:spLocks noChangeShapeType="1"/>
              </p:cNvSpPr>
              <p:nvPr/>
            </p:nvSpPr>
            <p:spPr bwMode="auto">
              <a:xfrm>
                <a:off x="4752975" y="49847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134"/>
              <p:cNvSpPr>
                <a:spLocks noChangeShapeType="1"/>
              </p:cNvSpPr>
              <p:nvPr/>
            </p:nvSpPr>
            <p:spPr bwMode="auto">
              <a:xfrm>
                <a:off x="4730750" y="50069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135"/>
              <p:cNvSpPr>
                <a:spLocks noChangeShapeType="1"/>
              </p:cNvSpPr>
              <p:nvPr/>
            </p:nvSpPr>
            <p:spPr bwMode="auto">
              <a:xfrm>
                <a:off x="4806950" y="49942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136"/>
              <p:cNvSpPr>
                <a:spLocks noChangeShapeType="1"/>
              </p:cNvSpPr>
              <p:nvPr/>
            </p:nvSpPr>
            <p:spPr bwMode="auto">
              <a:xfrm>
                <a:off x="4781550" y="50165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137"/>
              <p:cNvSpPr>
                <a:spLocks noChangeShapeType="1"/>
              </p:cNvSpPr>
              <p:nvPr/>
            </p:nvSpPr>
            <p:spPr bwMode="auto">
              <a:xfrm>
                <a:off x="4841875" y="5019675"/>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138"/>
              <p:cNvSpPr>
                <a:spLocks noChangeShapeType="1"/>
              </p:cNvSpPr>
              <p:nvPr/>
            </p:nvSpPr>
            <p:spPr bwMode="auto">
              <a:xfrm>
                <a:off x="4819650" y="50450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139"/>
              <p:cNvSpPr>
                <a:spLocks noChangeShapeType="1"/>
              </p:cNvSpPr>
              <p:nvPr/>
            </p:nvSpPr>
            <p:spPr bwMode="auto">
              <a:xfrm>
                <a:off x="4848225" y="50419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140"/>
              <p:cNvSpPr>
                <a:spLocks noChangeShapeType="1"/>
              </p:cNvSpPr>
              <p:nvPr/>
            </p:nvSpPr>
            <p:spPr bwMode="auto">
              <a:xfrm>
                <a:off x="4826000" y="50673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141"/>
              <p:cNvSpPr>
                <a:spLocks noChangeShapeType="1"/>
              </p:cNvSpPr>
              <p:nvPr/>
            </p:nvSpPr>
            <p:spPr bwMode="auto">
              <a:xfrm>
                <a:off x="5013325" y="51657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142"/>
              <p:cNvSpPr>
                <a:spLocks noChangeShapeType="1"/>
              </p:cNvSpPr>
              <p:nvPr/>
            </p:nvSpPr>
            <p:spPr bwMode="auto">
              <a:xfrm>
                <a:off x="4987925" y="51879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143"/>
              <p:cNvSpPr>
                <a:spLocks noChangeShapeType="1"/>
              </p:cNvSpPr>
              <p:nvPr/>
            </p:nvSpPr>
            <p:spPr bwMode="auto">
              <a:xfrm>
                <a:off x="5026025" y="51657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144"/>
              <p:cNvSpPr>
                <a:spLocks noChangeShapeType="1"/>
              </p:cNvSpPr>
              <p:nvPr/>
            </p:nvSpPr>
            <p:spPr bwMode="auto">
              <a:xfrm>
                <a:off x="5000625" y="5187950"/>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145"/>
              <p:cNvSpPr>
                <a:spLocks noChangeShapeType="1"/>
              </p:cNvSpPr>
              <p:nvPr/>
            </p:nvSpPr>
            <p:spPr bwMode="auto">
              <a:xfrm>
                <a:off x="5041900" y="51657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146"/>
              <p:cNvSpPr>
                <a:spLocks noChangeShapeType="1"/>
              </p:cNvSpPr>
              <p:nvPr/>
            </p:nvSpPr>
            <p:spPr bwMode="auto">
              <a:xfrm>
                <a:off x="5016500" y="51879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147"/>
              <p:cNvSpPr>
                <a:spLocks noChangeShapeType="1"/>
              </p:cNvSpPr>
              <p:nvPr/>
            </p:nvSpPr>
            <p:spPr bwMode="auto">
              <a:xfrm>
                <a:off x="5064125" y="51847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148"/>
              <p:cNvSpPr>
                <a:spLocks noChangeShapeType="1"/>
              </p:cNvSpPr>
              <p:nvPr/>
            </p:nvSpPr>
            <p:spPr bwMode="auto">
              <a:xfrm>
                <a:off x="5041900" y="52101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149"/>
              <p:cNvSpPr>
                <a:spLocks noChangeShapeType="1"/>
              </p:cNvSpPr>
              <p:nvPr/>
            </p:nvSpPr>
            <p:spPr bwMode="auto">
              <a:xfrm>
                <a:off x="5111750" y="51974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150"/>
              <p:cNvSpPr>
                <a:spLocks noChangeShapeType="1"/>
              </p:cNvSpPr>
              <p:nvPr/>
            </p:nvSpPr>
            <p:spPr bwMode="auto">
              <a:xfrm>
                <a:off x="5089525" y="52197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151"/>
              <p:cNvSpPr>
                <a:spLocks noChangeShapeType="1"/>
              </p:cNvSpPr>
              <p:nvPr/>
            </p:nvSpPr>
            <p:spPr bwMode="auto">
              <a:xfrm>
                <a:off x="5127625" y="51974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152"/>
              <p:cNvSpPr>
                <a:spLocks noChangeShapeType="1"/>
              </p:cNvSpPr>
              <p:nvPr/>
            </p:nvSpPr>
            <p:spPr bwMode="auto">
              <a:xfrm>
                <a:off x="5105400" y="52197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153"/>
              <p:cNvSpPr>
                <a:spLocks noChangeShapeType="1"/>
              </p:cNvSpPr>
              <p:nvPr/>
            </p:nvSpPr>
            <p:spPr bwMode="auto">
              <a:xfrm>
                <a:off x="5168900" y="52451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154"/>
              <p:cNvSpPr>
                <a:spLocks noChangeShapeType="1"/>
              </p:cNvSpPr>
              <p:nvPr/>
            </p:nvSpPr>
            <p:spPr bwMode="auto">
              <a:xfrm>
                <a:off x="5146675" y="52673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155"/>
              <p:cNvSpPr>
                <a:spLocks noChangeShapeType="1"/>
              </p:cNvSpPr>
              <p:nvPr/>
            </p:nvSpPr>
            <p:spPr bwMode="auto">
              <a:xfrm>
                <a:off x="5207000" y="52546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156"/>
              <p:cNvSpPr>
                <a:spLocks noChangeShapeType="1"/>
              </p:cNvSpPr>
              <p:nvPr/>
            </p:nvSpPr>
            <p:spPr bwMode="auto">
              <a:xfrm>
                <a:off x="5181600" y="52768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157"/>
              <p:cNvSpPr>
                <a:spLocks noChangeShapeType="1"/>
              </p:cNvSpPr>
              <p:nvPr/>
            </p:nvSpPr>
            <p:spPr bwMode="auto">
              <a:xfrm>
                <a:off x="5232400" y="52546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158"/>
              <p:cNvSpPr>
                <a:spLocks noChangeShapeType="1"/>
              </p:cNvSpPr>
              <p:nvPr/>
            </p:nvSpPr>
            <p:spPr bwMode="auto">
              <a:xfrm>
                <a:off x="5207000" y="52768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159"/>
              <p:cNvSpPr>
                <a:spLocks noChangeShapeType="1"/>
              </p:cNvSpPr>
              <p:nvPr/>
            </p:nvSpPr>
            <p:spPr bwMode="auto">
              <a:xfrm>
                <a:off x="5241925" y="52705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160"/>
              <p:cNvSpPr>
                <a:spLocks noChangeShapeType="1"/>
              </p:cNvSpPr>
              <p:nvPr/>
            </p:nvSpPr>
            <p:spPr bwMode="auto">
              <a:xfrm>
                <a:off x="5216525" y="52927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161"/>
              <p:cNvSpPr>
                <a:spLocks noChangeShapeType="1"/>
              </p:cNvSpPr>
              <p:nvPr/>
            </p:nvSpPr>
            <p:spPr bwMode="auto">
              <a:xfrm>
                <a:off x="5267325" y="52705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162"/>
              <p:cNvSpPr>
                <a:spLocks noChangeShapeType="1"/>
              </p:cNvSpPr>
              <p:nvPr/>
            </p:nvSpPr>
            <p:spPr bwMode="auto">
              <a:xfrm>
                <a:off x="5241925" y="52927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163"/>
              <p:cNvSpPr>
                <a:spLocks noChangeShapeType="1"/>
              </p:cNvSpPr>
              <p:nvPr/>
            </p:nvSpPr>
            <p:spPr bwMode="auto">
              <a:xfrm>
                <a:off x="5280025" y="52705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164"/>
              <p:cNvSpPr>
                <a:spLocks noChangeShapeType="1"/>
              </p:cNvSpPr>
              <p:nvPr/>
            </p:nvSpPr>
            <p:spPr bwMode="auto">
              <a:xfrm>
                <a:off x="5254625" y="52927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165"/>
              <p:cNvSpPr>
                <a:spLocks noChangeShapeType="1"/>
              </p:cNvSpPr>
              <p:nvPr/>
            </p:nvSpPr>
            <p:spPr bwMode="auto">
              <a:xfrm>
                <a:off x="5372100" y="52800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166"/>
              <p:cNvSpPr>
                <a:spLocks noChangeShapeType="1"/>
              </p:cNvSpPr>
              <p:nvPr/>
            </p:nvSpPr>
            <p:spPr bwMode="auto">
              <a:xfrm>
                <a:off x="5349875" y="53054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167"/>
              <p:cNvSpPr>
                <a:spLocks noChangeShapeType="1"/>
              </p:cNvSpPr>
              <p:nvPr/>
            </p:nvSpPr>
            <p:spPr bwMode="auto">
              <a:xfrm>
                <a:off x="5391150" y="52800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168"/>
              <p:cNvSpPr>
                <a:spLocks noChangeShapeType="1"/>
              </p:cNvSpPr>
              <p:nvPr/>
            </p:nvSpPr>
            <p:spPr bwMode="auto">
              <a:xfrm>
                <a:off x="5365750" y="53054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169"/>
              <p:cNvSpPr>
                <a:spLocks noChangeShapeType="1"/>
              </p:cNvSpPr>
              <p:nvPr/>
            </p:nvSpPr>
            <p:spPr bwMode="auto">
              <a:xfrm>
                <a:off x="5426075" y="52800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170"/>
              <p:cNvSpPr>
                <a:spLocks noChangeShapeType="1"/>
              </p:cNvSpPr>
              <p:nvPr/>
            </p:nvSpPr>
            <p:spPr bwMode="auto">
              <a:xfrm>
                <a:off x="5403850" y="53054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171"/>
              <p:cNvSpPr>
                <a:spLocks noChangeShapeType="1"/>
              </p:cNvSpPr>
              <p:nvPr/>
            </p:nvSpPr>
            <p:spPr bwMode="auto">
              <a:xfrm>
                <a:off x="5441950" y="52800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172"/>
              <p:cNvSpPr>
                <a:spLocks noChangeShapeType="1"/>
              </p:cNvSpPr>
              <p:nvPr/>
            </p:nvSpPr>
            <p:spPr bwMode="auto">
              <a:xfrm>
                <a:off x="5419725" y="53054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173"/>
              <p:cNvSpPr>
                <a:spLocks noChangeShapeType="1"/>
              </p:cNvSpPr>
              <p:nvPr/>
            </p:nvSpPr>
            <p:spPr bwMode="auto">
              <a:xfrm>
                <a:off x="5454650" y="52800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174"/>
              <p:cNvSpPr>
                <a:spLocks noChangeShapeType="1"/>
              </p:cNvSpPr>
              <p:nvPr/>
            </p:nvSpPr>
            <p:spPr bwMode="auto">
              <a:xfrm>
                <a:off x="5429250" y="53054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175"/>
              <p:cNvSpPr>
                <a:spLocks noChangeShapeType="1"/>
              </p:cNvSpPr>
              <p:nvPr/>
            </p:nvSpPr>
            <p:spPr bwMode="auto">
              <a:xfrm>
                <a:off x="5565775" y="53498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176"/>
              <p:cNvSpPr>
                <a:spLocks noChangeShapeType="1"/>
              </p:cNvSpPr>
              <p:nvPr/>
            </p:nvSpPr>
            <p:spPr bwMode="auto">
              <a:xfrm>
                <a:off x="5540375" y="53752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177"/>
              <p:cNvSpPr>
                <a:spLocks noChangeShapeType="1"/>
              </p:cNvSpPr>
              <p:nvPr/>
            </p:nvSpPr>
            <p:spPr bwMode="auto">
              <a:xfrm>
                <a:off x="5619750" y="53721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178"/>
              <p:cNvSpPr>
                <a:spLocks noChangeShapeType="1"/>
              </p:cNvSpPr>
              <p:nvPr/>
            </p:nvSpPr>
            <p:spPr bwMode="auto">
              <a:xfrm>
                <a:off x="5594350" y="53943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179"/>
              <p:cNvSpPr>
                <a:spLocks noChangeShapeType="1"/>
              </p:cNvSpPr>
              <p:nvPr/>
            </p:nvSpPr>
            <p:spPr bwMode="auto">
              <a:xfrm>
                <a:off x="5680075" y="54102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180"/>
              <p:cNvSpPr>
                <a:spLocks noChangeShapeType="1"/>
              </p:cNvSpPr>
              <p:nvPr/>
            </p:nvSpPr>
            <p:spPr bwMode="auto">
              <a:xfrm>
                <a:off x="5654675" y="54356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181"/>
              <p:cNvSpPr>
                <a:spLocks noChangeShapeType="1"/>
              </p:cNvSpPr>
              <p:nvPr/>
            </p:nvSpPr>
            <p:spPr bwMode="auto">
              <a:xfrm>
                <a:off x="5772150" y="54705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182"/>
              <p:cNvSpPr>
                <a:spLocks noChangeShapeType="1"/>
              </p:cNvSpPr>
              <p:nvPr/>
            </p:nvSpPr>
            <p:spPr bwMode="auto">
              <a:xfrm>
                <a:off x="5746750" y="54959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183"/>
              <p:cNvSpPr>
                <a:spLocks noChangeShapeType="1"/>
              </p:cNvSpPr>
              <p:nvPr/>
            </p:nvSpPr>
            <p:spPr bwMode="auto">
              <a:xfrm>
                <a:off x="5794375" y="54705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184"/>
              <p:cNvSpPr>
                <a:spLocks noChangeShapeType="1"/>
              </p:cNvSpPr>
              <p:nvPr/>
            </p:nvSpPr>
            <p:spPr bwMode="auto">
              <a:xfrm>
                <a:off x="5772150" y="54959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185"/>
              <p:cNvSpPr>
                <a:spLocks noChangeShapeType="1"/>
              </p:cNvSpPr>
              <p:nvPr/>
            </p:nvSpPr>
            <p:spPr bwMode="auto">
              <a:xfrm>
                <a:off x="5826125" y="54705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186"/>
              <p:cNvSpPr>
                <a:spLocks noChangeShapeType="1"/>
              </p:cNvSpPr>
              <p:nvPr/>
            </p:nvSpPr>
            <p:spPr bwMode="auto">
              <a:xfrm>
                <a:off x="5803900" y="54959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187"/>
              <p:cNvSpPr>
                <a:spLocks noChangeShapeType="1"/>
              </p:cNvSpPr>
              <p:nvPr/>
            </p:nvSpPr>
            <p:spPr bwMode="auto">
              <a:xfrm>
                <a:off x="5895975" y="55022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188"/>
              <p:cNvSpPr>
                <a:spLocks noChangeShapeType="1"/>
              </p:cNvSpPr>
              <p:nvPr/>
            </p:nvSpPr>
            <p:spPr bwMode="auto">
              <a:xfrm>
                <a:off x="5873750" y="55276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189"/>
              <p:cNvSpPr>
                <a:spLocks noChangeShapeType="1"/>
              </p:cNvSpPr>
              <p:nvPr/>
            </p:nvSpPr>
            <p:spPr bwMode="auto">
              <a:xfrm>
                <a:off x="6019800" y="55308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190"/>
              <p:cNvSpPr>
                <a:spLocks noChangeShapeType="1"/>
              </p:cNvSpPr>
              <p:nvPr/>
            </p:nvSpPr>
            <p:spPr bwMode="auto">
              <a:xfrm>
                <a:off x="5997575" y="55562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191"/>
              <p:cNvSpPr>
                <a:spLocks noChangeShapeType="1"/>
              </p:cNvSpPr>
              <p:nvPr/>
            </p:nvSpPr>
            <p:spPr bwMode="auto">
              <a:xfrm>
                <a:off x="6042025" y="55308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192"/>
              <p:cNvSpPr>
                <a:spLocks noChangeShapeType="1"/>
              </p:cNvSpPr>
              <p:nvPr/>
            </p:nvSpPr>
            <p:spPr bwMode="auto">
              <a:xfrm>
                <a:off x="6019800" y="55562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193"/>
              <p:cNvSpPr>
                <a:spLocks noChangeShapeType="1"/>
              </p:cNvSpPr>
              <p:nvPr/>
            </p:nvSpPr>
            <p:spPr bwMode="auto">
              <a:xfrm>
                <a:off x="6054725" y="55308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194"/>
              <p:cNvSpPr>
                <a:spLocks noChangeShapeType="1"/>
              </p:cNvSpPr>
              <p:nvPr/>
            </p:nvSpPr>
            <p:spPr bwMode="auto">
              <a:xfrm>
                <a:off x="6032500" y="55562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195"/>
              <p:cNvSpPr>
                <a:spLocks noChangeShapeType="1"/>
              </p:cNvSpPr>
              <p:nvPr/>
            </p:nvSpPr>
            <p:spPr bwMode="auto">
              <a:xfrm>
                <a:off x="6464300" y="56419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196"/>
              <p:cNvSpPr>
                <a:spLocks noChangeShapeType="1"/>
              </p:cNvSpPr>
              <p:nvPr/>
            </p:nvSpPr>
            <p:spPr bwMode="auto">
              <a:xfrm>
                <a:off x="6438900" y="56642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197"/>
              <p:cNvSpPr>
                <a:spLocks noChangeShapeType="1"/>
              </p:cNvSpPr>
              <p:nvPr/>
            </p:nvSpPr>
            <p:spPr bwMode="auto">
              <a:xfrm>
                <a:off x="5343525" y="52832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198"/>
              <p:cNvSpPr>
                <a:spLocks noChangeShapeType="1"/>
              </p:cNvSpPr>
              <p:nvPr/>
            </p:nvSpPr>
            <p:spPr bwMode="auto">
              <a:xfrm>
                <a:off x="5321300" y="53054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199"/>
              <p:cNvSpPr>
                <a:spLocks noChangeShapeType="1"/>
              </p:cNvSpPr>
              <p:nvPr/>
            </p:nvSpPr>
            <p:spPr bwMode="auto">
              <a:xfrm>
                <a:off x="5353050" y="52832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200"/>
              <p:cNvSpPr>
                <a:spLocks noChangeShapeType="1"/>
              </p:cNvSpPr>
              <p:nvPr/>
            </p:nvSpPr>
            <p:spPr bwMode="auto">
              <a:xfrm>
                <a:off x="5327650" y="5305425"/>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Freeform 201"/>
              <p:cNvSpPr>
                <a:spLocks/>
              </p:cNvSpPr>
              <p:nvPr/>
            </p:nvSpPr>
            <p:spPr bwMode="auto">
              <a:xfrm>
                <a:off x="4194175" y="4270375"/>
                <a:ext cx="2867025" cy="1374775"/>
              </a:xfrm>
              <a:custGeom>
                <a:avLst/>
                <a:gdLst>
                  <a:gd name="T0" fmla="*/ 28 w 1806"/>
                  <a:gd name="T1" fmla="*/ 4 h 866"/>
                  <a:gd name="T2" fmla="*/ 40 w 1806"/>
                  <a:gd name="T3" fmla="*/ 20 h 866"/>
                  <a:gd name="T4" fmla="*/ 54 w 1806"/>
                  <a:gd name="T5" fmla="*/ 28 h 866"/>
                  <a:gd name="T6" fmla="*/ 62 w 1806"/>
                  <a:gd name="T7" fmla="*/ 108 h 866"/>
                  <a:gd name="T8" fmla="*/ 72 w 1806"/>
                  <a:gd name="T9" fmla="*/ 120 h 866"/>
                  <a:gd name="T10" fmla="*/ 86 w 1806"/>
                  <a:gd name="T11" fmla="*/ 126 h 866"/>
                  <a:gd name="T12" fmla="*/ 100 w 1806"/>
                  <a:gd name="T13" fmla="*/ 136 h 866"/>
                  <a:gd name="T14" fmla="*/ 108 w 1806"/>
                  <a:gd name="T15" fmla="*/ 156 h 866"/>
                  <a:gd name="T16" fmla="*/ 120 w 1806"/>
                  <a:gd name="T17" fmla="*/ 186 h 866"/>
                  <a:gd name="T18" fmla="*/ 138 w 1806"/>
                  <a:gd name="T19" fmla="*/ 208 h 866"/>
                  <a:gd name="T20" fmla="*/ 150 w 1806"/>
                  <a:gd name="T21" fmla="*/ 218 h 866"/>
                  <a:gd name="T22" fmla="*/ 162 w 1806"/>
                  <a:gd name="T23" fmla="*/ 228 h 866"/>
                  <a:gd name="T24" fmla="*/ 168 w 1806"/>
                  <a:gd name="T25" fmla="*/ 240 h 866"/>
                  <a:gd name="T26" fmla="*/ 178 w 1806"/>
                  <a:gd name="T27" fmla="*/ 264 h 866"/>
                  <a:gd name="T28" fmla="*/ 188 w 1806"/>
                  <a:gd name="T29" fmla="*/ 286 h 866"/>
                  <a:gd name="T30" fmla="*/ 218 w 1806"/>
                  <a:gd name="T31" fmla="*/ 302 h 866"/>
                  <a:gd name="T32" fmla="*/ 226 w 1806"/>
                  <a:gd name="T33" fmla="*/ 312 h 866"/>
                  <a:gd name="T34" fmla="*/ 232 w 1806"/>
                  <a:gd name="T35" fmla="*/ 328 h 866"/>
                  <a:gd name="T36" fmla="*/ 244 w 1806"/>
                  <a:gd name="T37" fmla="*/ 338 h 866"/>
                  <a:gd name="T38" fmla="*/ 264 w 1806"/>
                  <a:gd name="T39" fmla="*/ 352 h 866"/>
                  <a:gd name="T40" fmla="*/ 278 w 1806"/>
                  <a:gd name="T41" fmla="*/ 372 h 866"/>
                  <a:gd name="T42" fmla="*/ 290 w 1806"/>
                  <a:gd name="T43" fmla="*/ 382 h 866"/>
                  <a:gd name="T44" fmla="*/ 298 w 1806"/>
                  <a:gd name="T45" fmla="*/ 392 h 866"/>
                  <a:gd name="T46" fmla="*/ 306 w 1806"/>
                  <a:gd name="T47" fmla="*/ 404 h 866"/>
                  <a:gd name="T48" fmla="*/ 334 w 1806"/>
                  <a:gd name="T49" fmla="*/ 408 h 866"/>
                  <a:gd name="T50" fmla="*/ 348 w 1806"/>
                  <a:gd name="T51" fmla="*/ 424 h 866"/>
                  <a:gd name="T52" fmla="*/ 364 w 1806"/>
                  <a:gd name="T53" fmla="*/ 434 h 866"/>
                  <a:gd name="T54" fmla="*/ 374 w 1806"/>
                  <a:gd name="T55" fmla="*/ 448 h 866"/>
                  <a:gd name="T56" fmla="*/ 386 w 1806"/>
                  <a:gd name="T57" fmla="*/ 464 h 866"/>
                  <a:gd name="T58" fmla="*/ 428 w 1806"/>
                  <a:gd name="T59" fmla="*/ 474 h 866"/>
                  <a:gd name="T60" fmla="*/ 448 w 1806"/>
                  <a:gd name="T61" fmla="*/ 494 h 866"/>
                  <a:gd name="T62" fmla="*/ 492 w 1806"/>
                  <a:gd name="T63" fmla="*/ 500 h 866"/>
                  <a:gd name="T64" fmla="*/ 500 w 1806"/>
                  <a:gd name="T65" fmla="*/ 524 h 866"/>
                  <a:gd name="T66" fmla="*/ 508 w 1806"/>
                  <a:gd name="T67" fmla="*/ 544 h 866"/>
                  <a:gd name="T68" fmla="*/ 516 w 1806"/>
                  <a:gd name="T69" fmla="*/ 550 h 866"/>
                  <a:gd name="T70" fmla="*/ 524 w 1806"/>
                  <a:gd name="T71" fmla="*/ 558 h 866"/>
                  <a:gd name="T72" fmla="*/ 554 w 1806"/>
                  <a:gd name="T73" fmla="*/ 570 h 866"/>
                  <a:gd name="T74" fmla="*/ 580 w 1806"/>
                  <a:gd name="T75" fmla="*/ 580 h 866"/>
                  <a:gd name="T76" fmla="*/ 600 w 1806"/>
                  <a:gd name="T77" fmla="*/ 606 h 866"/>
                  <a:gd name="T78" fmla="*/ 624 w 1806"/>
                  <a:gd name="T79" fmla="*/ 620 h 866"/>
                  <a:gd name="T80" fmla="*/ 664 w 1806"/>
                  <a:gd name="T81" fmla="*/ 630 h 866"/>
                  <a:gd name="T82" fmla="*/ 724 w 1806"/>
                  <a:gd name="T83" fmla="*/ 646 h 866"/>
                  <a:gd name="T84" fmla="*/ 766 w 1806"/>
                  <a:gd name="T85" fmla="*/ 660 h 866"/>
                  <a:gd name="T86" fmla="*/ 850 w 1806"/>
                  <a:gd name="T87" fmla="*/ 668 h 866"/>
                  <a:gd name="T88" fmla="*/ 872 w 1806"/>
                  <a:gd name="T89" fmla="*/ 680 h 866"/>
                  <a:gd name="T90" fmla="*/ 892 w 1806"/>
                  <a:gd name="T91" fmla="*/ 706 h 866"/>
                  <a:gd name="T92" fmla="*/ 910 w 1806"/>
                  <a:gd name="T93" fmla="*/ 724 h 866"/>
                  <a:gd name="T94" fmla="*/ 936 w 1806"/>
                  <a:gd name="T95" fmla="*/ 766 h 866"/>
                  <a:gd name="T96" fmla="*/ 946 w 1806"/>
                  <a:gd name="T97" fmla="*/ 786 h 866"/>
                  <a:gd name="T98" fmla="*/ 1140 w 1806"/>
                  <a:gd name="T99" fmla="*/ 810 h 866"/>
                  <a:gd name="T100" fmla="*/ 1270 w 1806"/>
                  <a:gd name="T101" fmla="*/ 84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6" h="866">
                    <a:moveTo>
                      <a:pt x="0" y="0"/>
                    </a:moveTo>
                    <a:lnTo>
                      <a:pt x="14" y="0"/>
                    </a:lnTo>
                    <a:lnTo>
                      <a:pt x="14" y="4"/>
                    </a:lnTo>
                    <a:lnTo>
                      <a:pt x="28" y="4"/>
                    </a:lnTo>
                    <a:lnTo>
                      <a:pt x="28" y="14"/>
                    </a:lnTo>
                    <a:lnTo>
                      <a:pt x="32" y="14"/>
                    </a:lnTo>
                    <a:lnTo>
                      <a:pt x="32" y="20"/>
                    </a:lnTo>
                    <a:lnTo>
                      <a:pt x="40" y="20"/>
                    </a:lnTo>
                    <a:lnTo>
                      <a:pt x="40" y="24"/>
                    </a:lnTo>
                    <a:lnTo>
                      <a:pt x="50" y="24"/>
                    </a:lnTo>
                    <a:lnTo>
                      <a:pt x="50" y="28"/>
                    </a:lnTo>
                    <a:lnTo>
                      <a:pt x="54" y="28"/>
                    </a:lnTo>
                    <a:lnTo>
                      <a:pt x="54" y="42"/>
                    </a:lnTo>
                    <a:lnTo>
                      <a:pt x="56" y="42"/>
                    </a:lnTo>
                    <a:lnTo>
                      <a:pt x="56" y="108"/>
                    </a:lnTo>
                    <a:lnTo>
                      <a:pt x="62" y="108"/>
                    </a:lnTo>
                    <a:lnTo>
                      <a:pt x="62" y="112"/>
                    </a:lnTo>
                    <a:lnTo>
                      <a:pt x="68" y="112"/>
                    </a:lnTo>
                    <a:lnTo>
                      <a:pt x="68" y="120"/>
                    </a:lnTo>
                    <a:lnTo>
                      <a:pt x="72" y="120"/>
                    </a:lnTo>
                    <a:lnTo>
                      <a:pt x="72" y="122"/>
                    </a:lnTo>
                    <a:lnTo>
                      <a:pt x="78" y="122"/>
                    </a:lnTo>
                    <a:lnTo>
                      <a:pt x="78" y="126"/>
                    </a:lnTo>
                    <a:lnTo>
                      <a:pt x="86" y="126"/>
                    </a:lnTo>
                    <a:lnTo>
                      <a:pt x="86" y="132"/>
                    </a:lnTo>
                    <a:lnTo>
                      <a:pt x="94" y="132"/>
                    </a:lnTo>
                    <a:lnTo>
                      <a:pt x="94" y="136"/>
                    </a:lnTo>
                    <a:lnTo>
                      <a:pt x="100" y="136"/>
                    </a:lnTo>
                    <a:lnTo>
                      <a:pt x="102" y="136"/>
                    </a:lnTo>
                    <a:lnTo>
                      <a:pt x="102" y="148"/>
                    </a:lnTo>
                    <a:lnTo>
                      <a:pt x="108" y="148"/>
                    </a:lnTo>
                    <a:lnTo>
                      <a:pt x="108" y="156"/>
                    </a:lnTo>
                    <a:lnTo>
                      <a:pt x="112" y="156"/>
                    </a:lnTo>
                    <a:lnTo>
                      <a:pt x="112" y="176"/>
                    </a:lnTo>
                    <a:lnTo>
                      <a:pt x="120" y="176"/>
                    </a:lnTo>
                    <a:lnTo>
                      <a:pt x="120" y="186"/>
                    </a:lnTo>
                    <a:lnTo>
                      <a:pt x="124" y="186"/>
                    </a:lnTo>
                    <a:lnTo>
                      <a:pt x="124" y="196"/>
                    </a:lnTo>
                    <a:lnTo>
                      <a:pt x="138" y="196"/>
                    </a:lnTo>
                    <a:lnTo>
                      <a:pt x="138" y="208"/>
                    </a:lnTo>
                    <a:lnTo>
                      <a:pt x="148" y="208"/>
                    </a:lnTo>
                    <a:lnTo>
                      <a:pt x="148" y="214"/>
                    </a:lnTo>
                    <a:lnTo>
                      <a:pt x="150" y="214"/>
                    </a:lnTo>
                    <a:lnTo>
                      <a:pt x="150" y="218"/>
                    </a:lnTo>
                    <a:lnTo>
                      <a:pt x="158" y="218"/>
                    </a:lnTo>
                    <a:lnTo>
                      <a:pt x="158" y="224"/>
                    </a:lnTo>
                    <a:lnTo>
                      <a:pt x="162" y="224"/>
                    </a:lnTo>
                    <a:lnTo>
                      <a:pt x="162" y="228"/>
                    </a:lnTo>
                    <a:lnTo>
                      <a:pt x="166" y="228"/>
                    </a:lnTo>
                    <a:lnTo>
                      <a:pt x="166" y="230"/>
                    </a:lnTo>
                    <a:lnTo>
                      <a:pt x="168" y="230"/>
                    </a:lnTo>
                    <a:lnTo>
                      <a:pt x="168" y="240"/>
                    </a:lnTo>
                    <a:lnTo>
                      <a:pt x="172" y="240"/>
                    </a:lnTo>
                    <a:lnTo>
                      <a:pt x="172" y="248"/>
                    </a:lnTo>
                    <a:lnTo>
                      <a:pt x="178" y="248"/>
                    </a:lnTo>
                    <a:lnTo>
                      <a:pt x="178" y="264"/>
                    </a:lnTo>
                    <a:lnTo>
                      <a:pt x="184" y="264"/>
                    </a:lnTo>
                    <a:lnTo>
                      <a:pt x="184" y="272"/>
                    </a:lnTo>
                    <a:lnTo>
                      <a:pt x="188" y="272"/>
                    </a:lnTo>
                    <a:lnTo>
                      <a:pt x="188" y="286"/>
                    </a:lnTo>
                    <a:lnTo>
                      <a:pt x="198" y="286"/>
                    </a:lnTo>
                    <a:lnTo>
                      <a:pt x="198" y="298"/>
                    </a:lnTo>
                    <a:lnTo>
                      <a:pt x="218" y="298"/>
                    </a:lnTo>
                    <a:lnTo>
                      <a:pt x="218" y="302"/>
                    </a:lnTo>
                    <a:lnTo>
                      <a:pt x="222" y="302"/>
                    </a:lnTo>
                    <a:lnTo>
                      <a:pt x="222" y="308"/>
                    </a:lnTo>
                    <a:lnTo>
                      <a:pt x="226" y="308"/>
                    </a:lnTo>
                    <a:lnTo>
                      <a:pt x="226" y="312"/>
                    </a:lnTo>
                    <a:lnTo>
                      <a:pt x="230" y="312"/>
                    </a:lnTo>
                    <a:lnTo>
                      <a:pt x="230" y="322"/>
                    </a:lnTo>
                    <a:lnTo>
                      <a:pt x="232" y="322"/>
                    </a:lnTo>
                    <a:lnTo>
                      <a:pt x="232" y="328"/>
                    </a:lnTo>
                    <a:lnTo>
                      <a:pt x="242" y="328"/>
                    </a:lnTo>
                    <a:lnTo>
                      <a:pt x="242" y="332"/>
                    </a:lnTo>
                    <a:lnTo>
                      <a:pt x="244" y="332"/>
                    </a:lnTo>
                    <a:lnTo>
                      <a:pt x="244" y="338"/>
                    </a:lnTo>
                    <a:lnTo>
                      <a:pt x="258" y="338"/>
                    </a:lnTo>
                    <a:lnTo>
                      <a:pt x="258" y="348"/>
                    </a:lnTo>
                    <a:lnTo>
                      <a:pt x="264" y="348"/>
                    </a:lnTo>
                    <a:lnTo>
                      <a:pt x="264" y="352"/>
                    </a:lnTo>
                    <a:lnTo>
                      <a:pt x="266" y="352"/>
                    </a:lnTo>
                    <a:lnTo>
                      <a:pt x="266" y="360"/>
                    </a:lnTo>
                    <a:lnTo>
                      <a:pt x="278" y="360"/>
                    </a:lnTo>
                    <a:lnTo>
                      <a:pt x="278" y="372"/>
                    </a:lnTo>
                    <a:lnTo>
                      <a:pt x="284" y="372"/>
                    </a:lnTo>
                    <a:lnTo>
                      <a:pt x="284" y="380"/>
                    </a:lnTo>
                    <a:lnTo>
                      <a:pt x="290" y="380"/>
                    </a:lnTo>
                    <a:lnTo>
                      <a:pt x="290" y="382"/>
                    </a:lnTo>
                    <a:lnTo>
                      <a:pt x="294" y="382"/>
                    </a:lnTo>
                    <a:lnTo>
                      <a:pt x="294" y="388"/>
                    </a:lnTo>
                    <a:lnTo>
                      <a:pt x="298" y="388"/>
                    </a:lnTo>
                    <a:lnTo>
                      <a:pt x="298" y="392"/>
                    </a:lnTo>
                    <a:lnTo>
                      <a:pt x="302" y="392"/>
                    </a:lnTo>
                    <a:lnTo>
                      <a:pt x="302" y="398"/>
                    </a:lnTo>
                    <a:lnTo>
                      <a:pt x="306" y="398"/>
                    </a:lnTo>
                    <a:lnTo>
                      <a:pt x="306" y="404"/>
                    </a:lnTo>
                    <a:lnTo>
                      <a:pt x="328" y="404"/>
                    </a:lnTo>
                    <a:lnTo>
                      <a:pt x="328" y="408"/>
                    </a:lnTo>
                    <a:lnTo>
                      <a:pt x="332" y="408"/>
                    </a:lnTo>
                    <a:lnTo>
                      <a:pt x="334" y="408"/>
                    </a:lnTo>
                    <a:lnTo>
                      <a:pt x="334" y="418"/>
                    </a:lnTo>
                    <a:lnTo>
                      <a:pt x="344" y="418"/>
                    </a:lnTo>
                    <a:lnTo>
                      <a:pt x="344" y="424"/>
                    </a:lnTo>
                    <a:lnTo>
                      <a:pt x="348" y="424"/>
                    </a:lnTo>
                    <a:lnTo>
                      <a:pt x="348" y="428"/>
                    </a:lnTo>
                    <a:lnTo>
                      <a:pt x="362" y="428"/>
                    </a:lnTo>
                    <a:lnTo>
                      <a:pt x="362" y="434"/>
                    </a:lnTo>
                    <a:lnTo>
                      <a:pt x="364" y="434"/>
                    </a:lnTo>
                    <a:lnTo>
                      <a:pt x="364" y="438"/>
                    </a:lnTo>
                    <a:lnTo>
                      <a:pt x="368" y="438"/>
                    </a:lnTo>
                    <a:lnTo>
                      <a:pt x="368" y="448"/>
                    </a:lnTo>
                    <a:lnTo>
                      <a:pt x="374" y="448"/>
                    </a:lnTo>
                    <a:lnTo>
                      <a:pt x="374" y="456"/>
                    </a:lnTo>
                    <a:lnTo>
                      <a:pt x="376" y="456"/>
                    </a:lnTo>
                    <a:lnTo>
                      <a:pt x="376" y="464"/>
                    </a:lnTo>
                    <a:lnTo>
                      <a:pt x="386" y="464"/>
                    </a:lnTo>
                    <a:lnTo>
                      <a:pt x="386" y="470"/>
                    </a:lnTo>
                    <a:lnTo>
                      <a:pt x="398" y="470"/>
                    </a:lnTo>
                    <a:lnTo>
                      <a:pt x="398" y="474"/>
                    </a:lnTo>
                    <a:lnTo>
                      <a:pt x="428" y="474"/>
                    </a:lnTo>
                    <a:lnTo>
                      <a:pt x="428" y="484"/>
                    </a:lnTo>
                    <a:lnTo>
                      <a:pt x="440" y="484"/>
                    </a:lnTo>
                    <a:lnTo>
                      <a:pt x="440" y="494"/>
                    </a:lnTo>
                    <a:lnTo>
                      <a:pt x="448" y="494"/>
                    </a:lnTo>
                    <a:lnTo>
                      <a:pt x="448" y="498"/>
                    </a:lnTo>
                    <a:lnTo>
                      <a:pt x="454" y="498"/>
                    </a:lnTo>
                    <a:lnTo>
                      <a:pt x="454" y="500"/>
                    </a:lnTo>
                    <a:lnTo>
                      <a:pt x="492" y="500"/>
                    </a:lnTo>
                    <a:lnTo>
                      <a:pt x="492" y="506"/>
                    </a:lnTo>
                    <a:lnTo>
                      <a:pt x="498" y="506"/>
                    </a:lnTo>
                    <a:lnTo>
                      <a:pt x="500" y="506"/>
                    </a:lnTo>
                    <a:lnTo>
                      <a:pt x="500" y="524"/>
                    </a:lnTo>
                    <a:lnTo>
                      <a:pt x="504" y="524"/>
                    </a:lnTo>
                    <a:lnTo>
                      <a:pt x="504" y="534"/>
                    </a:lnTo>
                    <a:lnTo>
                      <a:pt x="508" y="534"/>
                    </a:lnTo>
                    <a:lnTo>
                      <a:pt x="508" y="544"/>
                    </a:lnTo>
                    <a:lnTo>
                      <a:pt x="510" y="544"/>
                    </a:lnTo>
                    <a:lnTo>
                      <a:pt x="510" y="548"/>
                    </a:lnTo>
                    <a:lnTo>
                      <a:pt x="516" y="548"/>
                    </a:lnTo>
                    <a:lnTo>
                      <a:pt x="516" y="550"/>
                    </a:lnTo>
                    <a:lnTo>
                      <a:pt x="520" y="550"/>
                    </a:lnTo>
                    <a:lnTo>
                      <a:pt x="520" y="554"/>
                    </a:lnTo>
                    <a:lnTo>
                      <a:pt x="524" y="554"/>
                    </a:lnTo>
                    <a:lnTo>
                      <a:pt x="524" y="558"/>
                    </a:lnTo>
                    <a:lnTo>
                      <a:pt x="544" y="558"/>
                    </a:lnTo>
                    <a:lnTo>
                      <a:pt x="544" y="564"/>
                    </a:lnTo>
                    <a:lnTo>
                      <a:pt x="554" y="564"/>
                    </a:lnTo>
                    <a:lnTo>
                      <a:pt x="554" y="570"/>
                    </a:lnTo>
                    <a:lnTo>
                      <a:pt x="570" y="570"/>
                    </a:lnTo>
                    <a:lnTo>
                      <a:pt x="570" y="574"/>
                    </a:lnTo>
                    <a:lnTo>
                      <a:pt x="580" y="574"/>
                    </a:lnTo>
                    <a:lnTo>
                      <a:pt x="580" y="580"/>
                    </a:lnTo>
                    <a:lnTo>
                      <a:pt x="584" y="580"/>
                    </a:lnTo>
                    <a:lnTo>
                      <a:pt x="584" y="590"/>
                    </a:lnTo>
                    <a:lnTo>
                      <a:pt x="600" y="590"/>
                    </a:lnTo>
                    <a:lnTo>
                      <a:pt x="600" y="606"/>
                    </a:lnTo>
                    <a:lnTo>
                      <a:pt x="606" y="606"/>
                    </a:lnTo>
                    <a:lnTo>
                      <a:pt x="606" y="614"/>
                    </a:lnTo>
                    <a:lnTo>
                      <a:pt x="624" y="614"/>
                    </a:lnTo>
                    <a:lnTo>
                      <a:pt x="624" y="620"/>
                    </a:lnTo>
                    <a:lnTo>
                      <a:pt x="642" y="620"/>
                    </a:lnTo>
                    <a:lnTo>
                      <a:pt x="642" y="626"/>
                    </a:lnTo>
                    <a:lnTo>
                      <a:pt x="664" y="626"/>
                    </a:lnTo>
                    <a:lnTo>
                      <a:pt x="664" y="630"/>
                    </a:lnTo>
                    <a:lnTo>
                      <a:pt x="668" y="630"/>
                    </a:lnTo>
                    <a:lnTo>
                      <a:pt x="668" y="646"/>
                    </a:lnTo>
                    <a:lnTo>
                      <a:pt x="716" y="646"/>
                    </a:lnTo>
                    <a:lnTo>
                      <a:pt x="724" y="646"/>
                    </a:lnTo>
                    <a:lnTo>
                      <a:pt x="724" y="654"/>
                    </a:lnTo>
                    <a:lnTo>
                      <a:pt x="760" y="654"/>
                    </a:lnTo>
                    <a:lnTo>
                      <a:pt x="760" y="660"/>
                    </a:lnTo>
                    <a:lnTo>
                      <a:pt x="766" y="660"/>
                    </a:lnTo>
                    <a:lnTo>
                      <a:pt x="766" y="664"/>
                    </a:lnTo>
                    <a:lnTo>
                      <a:pt x="846" y="664"/>
                    </a:lnTo>
                    <a:lnTo>
                      <a:pt x="846" y="668"/>
                    </a:lnTo>
                    <a:lnTo>
                      <a:pt x="850" y="668"/>
                    </a:lnTo>
                    <a:lnTo>
                      <a:pt x="850" y="674"/>
                    </a:lnTo>
                    <a:lnTo>
                      <a:pt x="866" y="674"/>
                    </a:lnTo>
                    <a:lnTo>
                      <a:pt x="866" y="680"/>
                    </a:lnTo>
                    <a:lnTo>
                      <a:pt x="872" y="680"/>
                    </a:lnTo>
                    <a:lnTo>
                      <a:pt x="872" y="690"/>
                    </a:lnTo>
                    <a:lnTo>
                      <a:pt x="880" y="690"/>
                    </a:lnTo>
                    <a:lnTo>
                      <a:pt x="880" y="706"/>
                    </a:lnTo>
                    <a:lnTo>
                      <a:pt x="892" y="706"/>
                    </a:lnTo>
                    <a:lnTo>
                      <a:pt x="892" y="714"/>
                    </a:lnTo>
                    <a:lnTo>
                      <a:pt x="906" y="714"/>
                    </a:lnTo>
                    <a:lnTo>
                      <a:pt x="906" y="724"/>
                    </a:lnTo>
                    <a:lnTo>
                      <a:pt x="910" y="724"/>
                    </a:lnTo>
                    <a:lnTo>
                      <a:pt x="910" y="740"/>
                    </a:lnTo>
                    <a:lnTo>
                      <a:pt x="932" y="740"/>
                    </a:lnTo>
                    <a:lnTo>
                      <a:pt x="932" y="766"/>
                    </a:lnTo>
                    <a:lnTo>
                      <a:pt x="936" y="766"/>
                    </a:lnTo>
                    <a:lnTo>
                      <a:pt x="936" y="774"/>
                    </a:lnTo>
                    <a:lnTo>
                      <a:pt x="936" y="774"/>
                    </a:lnTo>
                    <a:lnTo>
                      <a:pt x="946" y="774"/>
                    </a:lnTo>
                    <a:lnTo>
                      <a:pt x="946" y="786"/>
                    </a:lnTo>
                    <a:lnTo>
                      <a:pt x="1030" y="786"/>
                    </a:lnTo>
                    <a:lnTo>
                      <a:pt x="1030" y="794"/>
                    </a:lnTo>
                    <a:lnTo>
                      <a:pt x="1140" y="794"/>
                    </a:lnTo>
                    <a:lnTo>
                      <a:pt x="1140" y="810"/>
                    </a:lnTo>
                    <a:lnTo>
                      <a:pt x="1166" y="810"/>
                    </a:lnTo>
                    <a:lnTo>
                      <a:pt x="1166" y="826"/>
                    </a:lnTo>
                    <a:lnTo>
                      <a:pt x="1270" y="826"/>
                    </a:lnTo>
                    <a:lnTo>
                      <a:pt x="1270" y="844"/>
                    </a:lnTo>
                    <a:lnTo>
                      <a:pt x="1392" y="844"/>
                    </a:lnTo>
                    <a:lnTo>
                      <a:pt x="1392" y="866"/>
                    </a:lnTo>
                    <a:lnTo>
                      <a:pt x="1806" y="866"/>
                    </a:lnTo>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202"/>
              <p:cNvSpPr>
                <a:spLocks noChangeShapeType="1"/>
              </p:cNvSpPr>
              <p:nvPr/>
            </p:nvSpPr>
            <p:spPr bwMode="auto">
              <a:xfrm>
                <a:off x="4219575" y="4267200"/>
                <a:ext cx="0" cy="0"/>
              </a:xfrm>
              <a:prstGeom prst="line">
                <a:avLst/>
              </a:prstGeom>
              <a:noFill/>
              <a:ln w="6350">
                <a:solidFill>
                  <a:srgbClr val="00DB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Freeform 203"/>
              <p:cNvSpPr>
                <a:spLocks/>
              </p:cNvSpPr>
              <p:nvPr/>
            </p:nvSpPr>
            <p:spPr bwMode="auto">
              <a:xfrm>
                <a:off x="4194175" y="4270375"/>
                <a:ext cx="2422525" cy="1549400"/>
              </a:xfrm>
              <a:custGeom>
                <a:avLst/>
                <a:gdLst>
                  <a:gd name="T0" fmla="*/ 16 w 1526"/>
                  <a:gd name="T1" fmla="*/ 4 h 976"/>
                  <a:gd name="T2" fmla="*/ 32 w 1526"/>
                  <a:gd name="T3" fmla="*/ 16 h 976"/>
                  <a:gd name="T4" fmla="*/ 52 w 1526"/>
                  <a:gd name="T5" fmla="*/ 22 h 976"/>
                  <a:gd name="T6" fmla="*/ 56 w 1526"/>
                  <a:gd name="T7" fmla="*/ 182 h 976"/>
                  <a:gd name="T8" fmla="*/ 82 w 1526"/>
                  <a:gd name="T9" fmla="*/ 196 h 976"/>
                  <a:gd name="T10" fmla="*/ 106 w 1526"/>
                  <a:gd name="T11" fmla="*/ 220 h 976"/>
                  <a:gd name="T12" fmla="*/ 120 w 1526"/>
                  <a:gd name="T13" fmla="*/ 242 h 976"/>
                  <a:gd name="T14" fmla="*/ 124 w 1526"/>
                  <a:gd name="T15" fmla="*/ 266 h 976"/>
                  <a:gd name="T16" fmla="*/ 140 w 1526"/>
                  <a:gd name="T17" fmla="*/ 270 h 976"/>
                  <a:gd name="T18" fmla="*/ 150 w 1526"/>
                  <a:gd name="T19" fmla="*/ 286 h 976"/>
                  <a:gd name="T20" fmla="*/ 164 w 1526"/>
                  <a:gd name="T21" fmla="*/ 294 h 976"/>
                  <a:gd name="T22" fmla="*/ 168 w 1526"/>
                  <a:gd name="T23" fmla="*/ 316 h 976"/>
                  <a:gd name="T24" fmla="*/ 184 w 1526"/>
                  <a:gd name="T25" fmla="*/ 328 h 976"/>
                  <a:gd name="T26" fmla="*/ 190 w 1526"/>
                  <a:gd name="T27" fmla="*/ 344 h 976"/>
                  <a:gd name="T28" fmla="*/ 200 w 1526"/>
                  <a:gd name="T29" fmla="*/ 356 h 976"/>
                  <a:gd name="T30" fmla="*/ 212 w 1526"/>
                  <a:gd name="T31" fmla="*/ 382 h 976"/>
                  <a:gd name="T32" fmla="*/ 236 w 1526"/>
                  <a:gd name="T33" fmla="*/ 390 h 976"/>
                  <a:gd name="T34" fmla="*/ 244 w 1526"/>
                  <a:gd name="T35" fmla="*/ 406 h 976"/>
                  <a:gd name="T36" fmla="*/ 254 w 1526"/>
                  <a:gd name="T37" fmla="*/ 412 h 976"/>
                  <a:gd name="T38" fmla="*/ 268 w 1526"/>
                  <a:gd name="T39" fmla="*/ 422 h 976"/>
                  <a:gd name="T40" fmla="*/ 274 w 1526"/>
                  <a:gd name="T41" fmla="*/ 430 h 976"/>
                  <a:gd name="T42" fmla="*/ 278 w 1526"/>
                  <a:gd name="T43" fmla="*/ 440 h 976"/>
                  <a:gd name="T44" fmla="*/ 286 w 1526"/>
                  <a:gd name="T45" fmla="*/ 448 h 976"/>
                  <a:gd name="T46" fmla="*/ 302 w 1526"/>
                  <a:gd name="T47" fmla="*/ 456 h 976"/>
                  <a:gd name="T48" fmla="*/ 372 w 1526"/>
                  <a:gd name="T49" fmla="*/ 462 h 976"/>
                  <a:gd name="T50" fmla="*/ 400 w 1526"/>
                  <a:gd name="T51" fmla="*/ 474 h 976"/>
                  <a:gd name="T52" fmla="*/ 420 w 1526"/>
                  <a:gd name="T53" fmla="*/ 502 h 976"/>
                  <a:gd name="T54" fmla="*/ 422 w 1526"/>
                  <a:gd name="T55" fmla="*/ 512 h 976"/>
                  <a:gd name="T56" fmla="*/ 434 w 1526"/>
                  <a:gd name="T57" fmla="*/ 522 h 976"/>
                  <a:gd name="T58" fmla="*/ 436 w 1526"/>
                  <a:gd name="T59" fmla="*/ 532 h 976"/>
                  <a:gd name="T60" fmla="*/ 490 w 1526"/>
                  <a:gd name="T61" fmla="*/ 540 h 976"/>
                  <a:gd name="T62" fmla="*/ 496 w 1526"/>
                  <a:gd name="T63" fmla="*/ 560 h 976"/>
                  <a:gd name="T64" fmla="*/ 514 w 1526"/>
                  <a:gd name="T65" fmla="*/ 564 h 976"/>
                  <a:gd name="T66" fmla="*/ 548 w 1526"/>
                  <a:gd name="T67" fmla="*/ 586 h 976"/>
                  <a:gd name="T68" fmla="*/ 600 w 1526"/>
                  <a:gd name="T69" fmla="*/ 598 h 976"/>
                  <a:gd name="T70" fmla="*/ 606 w 1526"/>
                  <a:gd name="T71" fmla="*/ 614 h 976"/>
                  <a:gd name="T72" fmla="*/ 642 w 1526"/>
                  <a:gd name="T73" fmla="*/ 620 h 976"/>
                  <a:gd name="T74" fmla="*/ 656 w 1526"/>
                  <a:gd name="T75" fmla="*/ 642 h 976"/>
                  <a:gd name="T76" fmla="*/ 800 w 1526"/>
                  <a:gd name="T77" fmla="*/ 650 h 976"/>
                  <a:gd name="T78" fmla="*/ 820 w 1526"/>
                  <a:gd name="T79" fmla="*/ 680 h 976"/>
                  <a:gd name="T80" fmla="*/ 846 w 1526"/>
                  <a:gd name="T81" fmla="*/ 686 h 976"/>
                  <a:gd name="T82" fmla="*/ 864 w 1526"/>
                  <a:gd name="T83" fmla="*/ 708 h 976"/>
                  <a:gd name="T84" fmla="*/ 924 w 1526"/>
                  <a:gd name="T85" fmla="*/ 716 h 976"/>
                  <a:gd name="T86" fmla="*/ 934 w 1526"/>
                  <a:gd name="T87" fmla="*/ 734 h 976"/>
                  <a:gd name="T88" fmla="*/ 984 w 1526"/>
                  <a:gd name="T89" fmla="*/ 746 h 976"/>
                  <a:gd name="T90" fmla="*/ 988 w 1526"/>
                  <a:gd name="T91" fmla="*/ 754 h 976"/>
                  <a:gd name="T92" fmla="*/ 1030 w 1526"/>
                  <a:gd name="T93" fmla="*/ 772 h 976"/>
                  <a:gd name="T94" fmla="*/ 1108 w 1526"/>
                  <a:gd name="T95" fmla="*/ 794 h 976"/>
                  <a:gd name="T96" fmla="*/ 1260 w 1526"/>
                  <a:gd name="T97" fmla="*/ 810 h 976"/>
                  <a:gd name="T98" fmla="*/ 1398 w 1526"/>
                  <a:gd name="T99" fmla="*/ 878 h 976"/>
                  <a:gd name="T100" fmla="*/ 1526 w 1526"/>
                  <a:gd name="T101" fmla="*/ 926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26" h="976">
                    <a:moveTo>
                      <a:pt x="0" y="0"/>
                    </a:moveTo>
                    <a:lnTo>
                      <a:pt x="16" y="0"/>
                    </a:lnTo>
                    <a:lnTo>
                      <a:pt x="16" y="4"/>
                    </a:lnTo>
                    <a:lnTo>
                      <a:pt x="28" y="4"/>
                    </a:lnTo>
                    <a:lnTo>
                      <a:pt x="28" y="16"/>
                    </a:lnTo>
                    <a:lnTo>
                      <a:pt x="32" y="16"/>
                    </a:lnTo>
                    <a:lnTo>
                      <a:pt x="32" y="22"/>
                    </a:lnTo>
                    <a:lnTo>
                      <a:pt x="40" y="22"/>
                    </a:lnTo>
                    <a:lnTo>
                      <a:pt x="52" y="22"/>
                    </a:lnTo>
                    <a:lnTo>
                      <a:pt x="52" y="44"/>
                    </a:lnTo>
                    <a:lnTo>
                      <a:pt x="56" y="44"/>
                    </a:lnTo>
                    <a:lnTo>
                      <a:pt x="56" y="182"/>
                    </a:lnTo>
                    <a:lnTo>
                      <a:pt x="74" y="182"/>
                    </a:lnTo>
                    <a:lnTo>
                      <a:pt x="74" y="196"/>
                    </a:lnTo>
                    <a:lnTo>
                      <a:pt x="82" y="196"/>
                    </a:lnTo>
                    <a:lnTo>
                      <a:pt x="82" y="200"/>
                    </a:lnTo>
                    <a:lnTo>
                      <a:pt x="106" y="200"/>
                    </a:lnTo>
                    <a:lnTo>
                      <a:pt x="106" y="220"/>
                    </a:lnTo>
                    <a:lnTo>
                      <a:pt x="114" y="220"/>
                    </a:lnTo>
                    <a:lnTo>
                      <a:pt x="114" y="242"/>
                    </a:lnTo>
                    <a:lnTo>
                      <a:pt x="120" y="242"/>
                    </a:lnTo>
                    <a:lnTo>
                      <a:pt x="120" y="254"/>
                    </a:lnTo>
                    <a:lnTo>
                      <a:pt x="124" y="254"/>
                    </a:lnTo>
                    <a:lnTo>
                      <a:pt x="124" y="266"/>
                    </a:lnTo>
                    <a:lnTo>
                      <a:pt x="134" y="266"/>
                    </a:lnTo>
                    <a:lnTo>
                      <a:pt x="134" y="270"/>
                    </a:lnTo>
                    <a:lnTo>
                      <a:pt x="140" y="270"/>
                    </a:lnTo>
                    <a:lnTo>
                      <a:pt x="140" y="278"/>
                    </a:lnTo>
                    <a:lnTo>
                      <a:pt x="150" y="278"/>
                    </a:lnTo>
                    <a:lnTo>
                      <a:pt x="150" y="286"/>
                    </a:lnTo>
                    <a:lnTo>
                      <a:pt x="156" y="286"/>
                    </a:lnTo>
                    <a:lnTo>
                      <a:pt x="156" y="294"/>
                    </a:lnTo>
                    <a:lnTo>
                      <a:pt x="164" y="294"/>
                    </a:lnTo>
                    <a:lnTo>
                      <a:pt x="164" y="306"/>
                    </a:lnTo>
                    <a:lnTo>
                      <a:pt x="168" y="306"/>
                    </a:lnTo>
                    <a:lnTo>
                      <a:pt x="168" y="316"/>
                    </a:lnTo>
                    <a:lnTo>
                      <a:pt x="172" y="316"/>
                    </a:lnTo>
                    <a:lnTo>
                      <a:pt x="172" y="328"/>
                    </a:lnTo>
                    <a:lnTo>
                      <a:pt x="184" y="328"/>
                    </a:lnTo>
                    <a:lnTo>
                      <a:pt x="184" y="334"/>
                    </a:lnTo>
                    <a:lnTo>
                      <a:pt x="190" y="334"/>
                    </a:lnTo>
                    <a:lnTo>
                      <a:pt x="190" y="344"/>
                    </a:lnTo>
                    <a:lnTo>
                      <a:pt x="194" y="344"/>
                    </a:lnTo>
                    <a:lnTo>
                      <a:pt x="194" y="356"/>
                    </a:lnTo>
                    <a:lnTo>
                      <a:pt x="200" y="356"/>
                    </a:lnTo>
                    <a:lnTo>
                      <a:pt x="200" y="378"/>
                    </a:lnTo>
                    <a:lnTo>
                      <a:pt x="212" y="378"/>
                    </a:lnTo>
                    <a:lnTo>
                      <a:pt x="212" y="382"/>
                    </a:lnTo>
                    <a:lnTo>
                      <a:pt x="220" y="382"/>
                    </a:lnTo>
                    <a:lnTo>
                      <a:pt x="220" y="390"/>
                    </a:lnTo>
                    <a:lnTo>
                      <a:pt x="236" y="390"/>
                    </a:lnTo>
                    <a:lnTo>
                      <a:pt x="236" y="402"/>
                    </a:lnTo>
                    <a:lnTo>
                      <a:pt x="244" y="402"/>
                    </a:lnTo>
                    <a:lnTo>
                      <a:pt x="244" y="406"/>
                    </a:lnTo>
                    <a:lnTo>
                      <a:pt x="250" y="406"/>
                    </a:lnTo>
                    <a:lnTo>
                      <a:pt x="250" y="412"/>
                    </a:lnTo>
                    <a:lnTo>
                      <a:pt x="254" y="412"/>
                    </a:lnTo>
                    <a:lnTo>
                      <a:pt x="254" y="418"/>
                    </a:lnTo>
                    <a:lnTo>
                      <a:pt x="268" y="418"/>
                    </a:lnTo>
                    <a:lnTo>
                      <a:pt x="268" y="422"/>
                    </a:lnTo>
                    <a:lnTo>
                      <a:pt x="272" y="422"/>
                    </a:lnTo>
                    <a:lnTo>
                      <a:pt x="272" y="430"/>
                    </a:lnTo>
                    <a:lnTo>
                      <a:pt x="274" y="430"/>
                    </a:lnTo>
                    <a:lnTo>
                      <a:pt x="274" y="434"/>
                    </a:lnTo>
                    <a:lnTo>
                      <a:pt x="278" y="434"/>
                    </a:lnTo>
                    <a:lnTo>
                      <a:pt x="278" y="440"/>
                    </a:lnTo>
                    <a:lnTo>
                      <a:pt x="282" y="440"/>
                    </a:lnTo>
                    <a:lnTo>
                      <a:pt x="282" y="448"/>
                    </a:lnTo>
                    <a:lnTo>
                      <a:pt x="286" y="448"/>
                    </a:lnTo>
                    <a:lnTo>
                      <a:pt x="286" y="452"/>
                    </a:lnTo>
                    <a:lnTo>
                      <a:pt x="302" y="452"/>
                    </a:lnTo>
                    <a:lnTo>
                      <a:pt x="302" y="456"/>
                    </a:lnTo>
                    <a:lnTo>
                      <a:pt x="312" y="456"/>
                    </a:lnTo>
                    <a:lnTo>
                      <a:pt x="312" y="462"/>
                    </a:lnTo>
                    <a:lnTo>
                      <a:pt x="372" y="462"/>
                    </a:lnTo>
                    <a:lnTo>
                      <a:pt x="372" y="468"/>
                    </a:lnTo>
                    <a:lnTo>
                      <a:pt x="400" y="468"/>
                    </a:lnTo>
                    <a:lnTo>
                      <a:pt x="400" y="474"/>
                    </a:lnTo>
                    <a:lnTo>
                      <a:pt x="408" y="474"/>
                    </a:lnTo>
                    <a:lnTo>
                      <a:pt x="408" y="502"/>
                    </a:lnTo>
                    <a:lnTo>
                      <a:pt x="420" y="502"/>
                    </a:lnTo>
                    <a:lnTo>
                      <a:pt x="420" y="508"/>
                    </a:lnTo>
                    <a:lnTo>
                      <a:pt x="422" y="508"/>
                    </a:lnTo>
                    <a:lnTo>
                      <a:pt x="422" y="512"/>
                    </a:lnTo>
                    <a:lnTo>
                      <a:pt x="430" y="512"/>
                    </a:lnTo>
                    <a:lnTo>
                      <a:pt x="430" y="522"/>
                    </a:lnTo>
                    <a:lnTo>
                      <a:pt x="434" y="522"/>
                    </a:lnTo>
                    <a:lnTo>
                      <a:pt x="434" y="528"/>
                    </a:lnTo>
                    <a:lnTo>
                      <a:pt x="436" y="528"/>
                    </a:lnTo>
                    <a:lnTo>
                      <a:pt x="436" y="532"/>
                    </a:lnTo>
                    <a:lnTo>
                      <a:pt x="440" y="532"/>
                    </a:lnTo>
                    <a:lnTo>
                      <a:pt x="440" y="540"/>
                    </a:lnTo>
                    <a:lnTo>
                      <a:pt x="490" y="540"/>
                    </a:lnTo>
                    <a:lnTo>
                      <a:pt x="490" y="548"/>
                    </a:lnTo>
                    <a:lnTo>
                      <a:pt x="496" y="548"/>
                    </a:lnTo>
                    <a:lnTo>
                      <a:pt x="496" y="560"/>
                    </a:lnTo>
                    <a:lnTo>
                      <a:pt x="506" y="560"/>
                    </a:lnTo>
                    <a:lnTo>
                      <a:pt x="506" y="564"/>
                    </a:lnTo>
                    <a:lnTo>
                      <a:pt x="514" y="564"/>
                    </a:lnTo>
                    <a:lnTo>
                      <a:pt x="514" y="578"/>
                    </a:lnTo>
                    <a:lnTo>
                      <a:pt x="548" y="578"/>
                    </a:lnTo>
                    <a:lnTo>
                      <a:pt x="548" y="586"/>
                    </a:lnTo>
                    <a:lnTo>
                      <a:pt x="580" y="586"/>
                    </a:lnTo>
                    <a:lnTo>
                      <a:pt x="580" y="598"/>
                    </a:lnTo>
                    <a:lnTo>
                      <a:pt x="600" y="598"/>
                    </a:lnTo>
                    <a:lnTo>
                      <a:pt x="600" y="606"/>
                    </a:lnTo>
                    <a:lnTo>
                      <a:pt x="606" y="606"/>
                    </a:lnTo>
                    <a:lnTo>
                      <a:pt x="606" y="614"/>
                    </a:lnTo>
                    <a:lnTo>
                      <a:pt x="624" y="614"/>
                    </a:lnTo>
                    <a:lnTo>
                      <a:pt x="624" y="620"/>
                    </a:lnTo>
                    <a:lnTo>
                      <a:pt x="642" y="620"/>
                    </a:lnTo>
                    <a:lnTo>
                      <a:pt x="642" y="634"/>
                    </a:lnTo>
                    <a:lnTo>
                      <a:pt x="656" y="634"/>
                    </a:lnTo>
                    <a:lnTo>
                      <a:pt x="656" y="642"/>
                    </a:lnTo>
                    <a:lnTo>
                      <a:pt x="716" y="642"/>
                    </a:lnTo>
                    <a:lnTo>
                      <a:pt x="716" y="650"/>
                    </a:lnTo>
                    <a:lnTo>
                      <a:pt x="800" y="650"/>
                    </a:lnTo>
                    <a:lnTo>
                      <a:pt x="800" y="664"/>
                    </a:lnTo>
                    <a:lnTo>
                      <a:pt x="820" y="664"/>
                    </a:lnTo>
                    <a:lnTo>
                      <a:pt x="820" y="680"/>
                    </a:lnTo>
                    <a:lnTo>
                      <a:pt x="826" y="680"/>
                    </a:lnTo>
                    <a:lnTo>
                      <a:pt x="826" y="686"/>
                    </a:lnTo>
                    <a:lnTo>
                      <a:pt x="846" y="686"/>
                    </a:lnTo>
                    <a:lnTo>
                      <a:pt x="846" y="696"/>
                    </a:lnTo>
                    <a:lnTo>
                      <a:pt x="864" y="696"/>
                    </a:lnTo>
                    <a:lnTo>
                      <a:pt x="864" y="708"/>
                    </a:lnTo>
                    <a:lnTo>
                      <a:pt x="918" y="708"/>
                    </a:lnTo>
                    <a:lnTo>
                      <a:pt x="918" y="716"/>
                    </a:lnTo>
                    <a:lnTo>
                      <a:pt x="924" y="716"/>
                    </a:lnTo>
                    <a:lnTo>
                      <a:pt x="924" y="720"/>
                    </a:lnTo>
                    <a:lnTo>
                      <a:pt x="934" y="720"/>
                    </a:lnTo>
                    <a:lnTo>
                      <a:pt x="934" y="734"/>
                    </a:lnTo>
                    <a:lnTo>
                      <a:pt x="968" y="734"/>
                    </a:lnTo>
                    <a:lnTo>
                      <a:pt x="968" y="746"/>
                    </a:lnTo>
                    <a:lnTo>
                      <a:pt x="984" y="746"/>
                    </a:lnTo>
                    <a:lnTo>
                      <a:pt x="984" y="750"/>
                    </a:lnTo>
                    <a:lnTo>
                      <a:pt x="988" y="750"/>
                    </a:lnTo>
                    <a:lnTo>
                      <a:pt x="988" y="754"/>
                    </a:lnTo>
                    <a:lnTo>
                      <a:pt x="994" y="754"/>
                    </a:lnTo>
                    <a:lnTo>
                      <a:pt x="994" y="772"/>
                    </a:lnTo>
                    <a:lnTo>
                      <a:pt x="1030" y="772"/>
                    </a:lnTo>
                    <a:lnTo>
                      <a:pt x="1030" y="790"/>
                    </a:lnTo>
                    <a:lnTo>
                      <a:pt x="1108" y="790"/>
                    </a:lnTo>
                    <a:lnTo>
                      <a:pt x="1108" y="794"/>
                    </a:lnTo>
                    <a:lnTo>
                      <a:pt x="1116" y="794"/>
                    </a:lnTo>
                    <a:lnTo>
                      <a:pt x="1116" y="810"/>
                    </a:lnTo>
                    <a:lnTo>
                      <a:pt x="1260" y="810"/>
                    </a:lnTo>
                    <a:lnTo>
                      <a:pt x="1260" y="844"/>
                    </a:lnTo>
                    <a:lnTo>
                      <a:pt x="1398" y="844"/>
                    </a:lnTo>
                    <a:lnTo>
                      <a:pt x="1398" y="878"/>
                    </a:lnTo>
                    <a:lnTo>
                      <a:pt x="1434" y="878"/>
                    </a:lnTo>
                    <a:lnTo>
                      <a:pt x="1434" y="926"/>
                    </a:lnTo>
                    <a:lnTo>
                      <a:pt x="1526" y="926"/>
                    </a:lnTo>
                    <a:lnTo>
                      <a:pt x="1526" y="976"/>
                    </a:lnTo>
                  </a:path>
                </a:pathLst>
              </a:custGeom>
              <a:noFill/>
              <a:ln w="63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204"/>
              <p:cNvSpPr>
                <a:spLocks noChangeShapeType="1"/>
              </p:cNvSpPr>
              <p:nvPr/>
            </p:nvSpPr>
            <p:spPr bwMode="auto">
              <a:xfrm>
                <a:off x="4359275" y="44767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205"/>
              <p:cNvSpPr>
                <a:spLocks noChangeShapeType="1"/>
              </p:cNvSpPr>
              <p:nvPr/>
            </p:nvSpPr>
            <p:spPr bwMode="auto">
              <a:xfrm>
                <a:off x="4333875" y="4502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206"/>
              <p:cNvSpPr>
                <a:spLocks noChangeShapeType="1"/>
              </p:cNvSpPr>
              <p:nvPr/>
            </p:nvSpPr>
            <p:spPr bwMode="auto">
              <a:xfrm>
                <a:off x="4454525" y="46101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207"/>
              <p:cNvSpPr>
                <a:spLocks noChangeShapeType="1"/>
              </p:cNvSpPr>
              <p:nvPr/>
            </p:nvSpPr>
            <p:spPr bwMode="auto">
              <a:xfrm>
                <a:off x="4429125" y="46323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208"/>
              <p:cNvSpPr>
                <a:spLocks noChangeShapeType="1"/>
              </p:cNvSpPr>
              <p:nvPr/>
            </p:nvSpPr>
            <p:spPr bwMode="auto">
              <a:xfrm>
                <a:off x="4476750" y="46418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209"/>
              <p:cNvSpPr>
                <a:spLocks noChangeShapeType="1"/>
              </p:cNvSpPr>
              <p:nvPr/>
            </p:nvSpPr>
            <p:spPr bwMode="auto">
              <a:xfrm>
                <a:off x="4451350" y="46640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210"/>
              <p:cNvSpPr>
                <a:spLocks noChangeShapeType="1"/>
              </p:cNvSpPr>
              <p:nvPr/>
            </p:nvSpPr>
            <p:spPr bwMode="auto">
              <a:xfrm>
                <a:off x="4543425" y="47244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211"/>
              <p:cNvSpPr>
                <a:spLocks noChangeShapeType="1"/>
              </p:cNvSpPr>
              <p:nvPr/>
            </p:nvSpPr>
            <p:spPr bwMode="auto">
              <a:xfrm>
                <a:off x="4521200" y="47498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212"/>
              <p:cNvSpPr>
                <a:spLocks noChangeShapeType="1"/>
              </p:cNvSpPr>
              <p:nvPr/>
            </p:nvSpPr>
            <p:spPr bwMode="auto">
              <a:xfrm>
                <a:off x="4635500" y="48164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213"/>
              <p:cNvSpPr>
                <a:spLocks noChangeShapeType="1"/>
              </p:cNvSpPr>
              <p:nvPr/>
            </p:nvSpPr>
            <p:spPr bwMode="auto">
              <a:xfrm>
                <a:off x="4610100" y="4841875"/>
                <a:ext cx="50800"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214"/>
              <p:cNvSpPr>
                <a:spLocks noChangeShapeType="1"/>
              </p:cNvSpPr>
              <p:nvPr/>
            </p:nvSpPr>
            <p:spPr bwMode="auto">
              <a:xfrm>
                <a:off x="4721225" y="48926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215"/>
              <p:cNvSpPr>
                <a:spLocks noChangeShapeType="1"/>
              </p:cNvSpPr>
              <p:nvPr/>
            </p:nvSpPr>
            <p:spPr bwMode="auto">
              <a:xfrm>
                <a:off x="4699000" y="49180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216"/>
              <p:cNvSpPr>
                <a:spLocks noChangeShapeType="1"/>
              </p:cNvSpPr>
              <p:nvPr/>
            </p:nvSpPr>
            <p:spPr bwMode="auto">
              <a:xfrm>
                <a:off x="4791075" y="49561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217"/>
              <p:cNvSpPr>
                <a:spLocks noChangeShapeType="1"/>
              </p:cNvSpPr>
              <p:nvPr/>
            </p:nvSpPr>
            <p:spPr bwMode="auto">
              <a:xfrm>
                <a:off x="4765675" y="49784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218"/>
              <p:cNvSpPr>
                <a:spLocks noChangeShapeType="1"/>
              </p:cNvSpPr>
              <p:nvPr/>
            </p:nvSpPr>
            <p:spPr bwMode="auto">
              <a:xfrm>
                <a:off x="4826000" y="50006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219"/>
              <p:cNvSpPr>
                <a:spLocks noChangeShapeType="1"/>
              </p:cNvSpPr>
              <p:nvPr/>
            </p:nvSpPr>
            <p:spPr bwMode="auto">
              <a:xfrm>
                <a:off x="4800600" y="50228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220"/>
              <p:cNvSpPr>
                <a:spLocks noChangeShapeType="1"/>
              </p:cNvSpPr>
              <p:nvPr/>
            </p:nvSpPr>
            <p:spPr bwMode="auto">
              <a:xfrm>
                <a:off x="4873625" y="50006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221"/>
              <p:cNvSpPr>
                <a:spLocks noChangeShapeType="1"/>
              </p:cNvSpPr>
              <p:nvPr/>
            </p:nvSpPr>
            <p:spPr bwMode="auto">
              <a:xfrm>
                <a:off x="4848225" y="50228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222"/>
              <p:cNvSpPr>
                <a:spLocks noChangeShapeType="1"/>
              </p:cNvSpPr>
              <p:nvPr/>
            </p:nvSpPr>
            <p:spPr bwMode="auto">
              <a:xfrm>
                <a:off x="4930775" y="50419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223"/>
              <p:cNvSpPr>
                <a:spLocks noChangeShapeType="1"/>
              </p:cNvSpPr>
              <p:nvPr/>
            </p:nvSpPr>
            <p:spPr bwMode="auto">
              <a:xfrm>
                <a:off x="4905375" y="50641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224"/>
              <p:cNvSpPr>
                <a:spLocks noChangeShapeType="1"/>
              </p:cNvSpPr>
              <p:nvPr/>
            </p:nvSpPr>
            <p:spPr bwMode="auto">
              <a:xfrm>
                <a:off x="5038725" y="51339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225"/>
              <p:cNvSpPr>
                <a:spLocks noChangeShapeType="1"/>
              </p:cNvSpPr>
              <p:nvPr/>
            </p:nvSpPr>
            <p:spPr bwMode="auto">
              <a:xfrm>
                <a:off x="5016500" y="51562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226"/>
              <p:cNvSpPr>
                <a:spLocks noChangeShapeType="1"/>
              </p:cNvSpPr>
              <p:nvPr/>
            </p:nvSpPr>
            <p:spPr bwMode="auto">
              <a:xfrm>
                <a:off x="5051425" y="51339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227"/>
              <p:cNvSpPr>
                <a:spLocks noChangeShapeType="1"/>
              </p:cNvSpPr>
              <p:nvPr/>
            </p:nvSpPr>
            <p:spPr bwMode="auto">
              <a:xfrm>
                <a:off x="5026025" y="51562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228"/>
              <p:cNvSpPr>
                <a:spLocks noChangeShapeType="1"/>
              </p:cNvSpPr>
              <p:nvPr/>
            </p:nvSpPr>
            <p:spPr bwMode="auto">
              <a:xfrm>
                <a:off x="5099050" y="51593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229"/>
              <p:cNvSpPr>
                <a:spLocks noChangeShapeType="1"/>
              </p:cNvSpPr>
              <p:nvPr/>
            </p:nvSpPr>
            <p:spPr bwMode="auto">
              <a:xfrm>
                <a:off x="5076825" y="51816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230"/>
              <p:cNvSpPr>
                <a:spLocks noChangeShapeType="1"/>
              </p:cNvSpPr>
              <p:nvPr/>
            </p:nvSpPr>
            <p:spPr bwMode="auto">
              <a:xfrm>
                <a:off x="5111750" y="51593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231"/>
              <p:cNvSpPr>
                <a:spLocks noChangeShapeType="1"/>
              </p:cNvSpPr>
              <p:nvPr/>
            </p:nvSpPr>
            <p:spPr bwMode="auto">
              <a:xfrm>
                <a:off x="5086350" y="51816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232"/>
              <p:cNvSpPr>
                <a:spLocks noChangeShapeType="1"/>
              </p:cNvSpPr>
              <p:nvPr/>
            </p:nvSpPr>
            <p:spPr bwMode="auto">
              <a:xfrm>
                <a:off x="5168900" y="52197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233"/>
              <p:cNvSpPr>
                <a:spLocks noChangeShapeType="1"/>
              </p:cNvSpPr>
              <p:nvPr/>
            </p:nvSpPr>
            <p:spPr bwMode="auto">
              <a:xfrm>
                <a:off x="5146675" y="52451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234"/>
              <p:cNvSpPr>
                <a:spLocks noChangeShapeType="1"/>
              </p:cNvSpPr>
              <p:nvPr/>
            </p:nvSpPr>
            <p:spPr bwMode="auto">
              <a:xfrm>
                <a:off x="5232400" y="52387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235"/>
              <p:cNvSpPr>
                <a:spLocks noChangeShapeType="1"/>
              </p:cNvSpPr>
              <p:nvPr/>
            </p:nvSpPr>
            <p:spPr bwMode="auto">
              <a:xfrm>
                <a:off x="5207000" y="5264150"/>
                <a:ext cx="50800"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236"/>
              <p:cNvSpPr>
                <a:spLocks noChangeShapeType="1"/>
              </p:cNvSpPr>
              <p:nvPr/>
            </p:nvSpPr>
            <p:spPr bwMode="auto">
              <a:xfrm>
                <a:off x="5308600" y="52705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237"/>
              <p:cNvSpPr>
                <a:spLocks noChangeShapeType="1"/>
              </p:cNvSpPr>
              <p:nvPr/>
            </p:nvSpPr>
            <p:spPr bwMode="auto">
              <a:xfrm>
                <a:off x="5283200" y="52927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238"/>
              <p:cNvSpPr>
                <a:spLocks noChangeShapeType="1"/>
              </p:cNvSpPr>
              <p:nvPr/>
            </p:nvSpPr>
            <p:spPr bwMode="auto">
              <a:xfrm>
                <a:off x="5410200" y="53022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239"/>
              <p:cNvSpPr>
                <a:spLocks noChangeShapeType="1"/>
              </p:cNvSpPr>
              <p:nvPr/>
            </p:nvSpPr>
            <p:spPr bwMode="auto">
              <a:xfrm>
                <a:off x="5384800" y="53244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240"/>
              <p:cNvSpPr>
                <a:spLocks noChangeShapeType="1"/>
              </p:cNvSpPr>
              <p:nvPr/>
            </p:nvSpPr>
            <p:spPr bwMode="auto">
              <a:xfrm>
                <a:off x="5419725" y="53022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241"/>
              <p:cNvSpPr>
                <a:spLocks noChangeShapeType="1"/>
              </p:cNvSpPr>
              <p:nvPr/>
            </p:nvSpPr>
            <p:spPr bwMode="auto">
              <a:xfrm>
                <a:off x="5394325" y="53244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242"/>
              <p:cNvSpPr>
                <a:spLocks noChangeShapeType="1"/>
              </p:cNvSpPr>
              <p:nvPr/>
            </p:nvSpPr>
            <p:spPr bwMode="auto">
              <a:xfrm>
                <a:off x="5426075" y="53022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243"/>
              <p:cNvSpPr>
                <a:spLocks noChangeShapeType="1"/>
              </p:cNvSpPr>
              <p:nvPr/>
            </p:nvSpPr>
            <p:spPr bwMode="auto">
              <a:xfrm>
                <a:off x="5403850" y="53244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244"/>
              <p:cNvSpPr>
                <a:spLocks noChangeShapeType="1"/>
              </p:cNvSpPr>
              <p:nvPr/>
            </p:nvSpPr>
            <p:spPr bwMode="auto">
              <a:xfrm>
                <a:off x="5495925" y="53022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245"/>
              <p:cNvSpPr>
                <a:spLocks noChangeShapeType="1"/>
              </p:cNvSpPr>
              <p:nvPr/>
            </p:nvSpPr>
            <p:spPr bwMode="auto">
              <a:xfrm>
                <a:off x="5470525" y="53244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246"/>
              <p:cNvSpPr>
                <a:spLocks noChangeShapeType="1"/>
              </p:cNvSpPr>
              <p:nvPr/>
            </p:nvSpPr>
            <p:spPr bwMode="auto">
              <a:xfrm>
                <a:off x="5565775" y="53181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247"/>
              <p:cNvSpPr>
                <a:spLocks noChangeShapeType="1"/>
              </p:cNvSpPr>
              <p:nvPr/>
            </p:nvSpPr>
            <p:spPr bwMode="auto">
              <a:xfrm>
                <a:off x="5543550" y="53403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248"/>
              <p:cNvSpPr>
                <a:spLocks noChangeShapeType="1"/>
              </p:cNvSpPr>
              <p:nvPr/>
            </p:nvSpPr>
            <p:spPr bwMode="auto">
              <a:xfrm>
                <a:off x="5610225" y="53784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249"/>
              <p:cNvSpPr>
                <a:spLocks noChangeShapeType="1"/>
              </p:cNvSpPr>
              <p:nvPr/>
            </p:nvSpPr>
            <p:spPr bwMode="auto">
              <a:xfrm>
                <a:off x="5584825" y="54038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250"/>
              <p:cNvSpPr>
                <a:spLocks noChangeShapeType="1"/>
              </p:cNvSpPr>
              <p:nvPr/>
            </p:nvSpPr>
            <p:spPr bwMode="auto">
              <a:xfrm>
                <a:off x="5692775" y="54768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251"/>
              <p:cNvSpPr>
                <a:spLocks noChangeShapeType="1"/>
              </p:cNvSpPr>
              <p:nvPr/>
            </p:nvSpPr>
            <p:spPr bwMode="auto">
              <a:xfrm>
                <a:off x="5670550" y="54991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252"/>
              <p:cNvSpPr>
                <a:spLocks noChangeShapeType="1"/>
              </p:cNvSpPr>
              <p:nvPr/>
            </p:nvSpPr>
            <p:spPr bwMode="auto">
              <a:xfrm>
                <a:off x="5715000" y="54927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253"/>
              <p:cNvSpPr>
                <a:spLocks noChangeShapeType="1"/>
              </p:cNvSpPr>
              <p:nvPr/>
            </p:nvSpPr>
            <p:spPr bwMode="auto">
              <a:xfrm>
                <a:off x="5689600" y="5518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254"/>
              <p:cNvSpPr>
                <a:spLocks noChangeShapeType="1"/>
              </p:cNvSpPr>
              <p:nvPr/>
            </p:nvSpPr>
            <p:spPr bwMode="auto">
              <a:xfrm>
                <a:off x="5810250" y="54927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255"/>
              <p:cNvSpPr>
                <a:spLocks noChangeShapeType="1"/>
              </p:cNvSpPr>
              <p:nvPr/>
            </p:nvSpPr>
            <p:spPr bwMode="auto">
              <a:xfrm>
                <a:off x="5784850" y="5518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256"/>
              <p:cNvSpPr>
                <a:spLocks noChangeShapeType="1"/>
              </p:cNvSpPr>
              <p:nvPr/>
            </p:nvSpPr>
            <p:spPr bwMode="auto">
              <a:xfrm>
                <a:off x="5864225" y="55086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257"/>
              <p:cNvSpPr>
                <a:spLocks noChangeShapeType="1"/>
              </p:cNvSpPr>
              <p:nvPr/>
            </p:nvSpPr>
            <p:spPr bwMode="auto">
              <a:xfrm>
                <a:off x="5842000" y="55340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258"/>
              <p:cNvSpPr>
                <a:spLocks noChangeShapeType="1"/>
              </p:cNvSpPr>
              <p:nvPr/>
            </p:nvSpPr>
            <p:spPr bwMode="auto">
              <a:xfrm>
                <a:off x="5876925" y="55086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259"/>
              <p:cNvSpPr>
                <a:spLocks noChangeShapeType="1"/>
              </p:cNvSpPr>
              <p:nvPr/>
            </p:nvSpPr>
            <p:spPr bwMode="auto">
              <a:xfrm>
                <a:off x="5854700" y="55340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260"/>
              <p:cNvSpPr>
                <a:spLocks noChangeShapeType="1"/>
              </p:cNvSpPr>
              <p:nvPr/>
            </p:nvSpPr>
            <p:spPr bwMode="auto">
              <a:xfrm>
                <a:off x="5921375" y="55086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261"/>
              <p:cNvSpPr>
                <a:spLocks noChangeShapeType="1"/>
              </p:cNvSpPr>
              <p:nvPr/>
            </p:nvSpPr>
            <p:spPr bwMode="auto">
              <a:xfrm>
                <a:off x="5899150" y="55340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262"/>
              <p:cNvSpPr>
                <a:spLocks noChangeShapeType="1"/>
              </p:cNvSpPr>
              <p:nvPr/>
            </p:nvSpPr>
            <p:spPr bwMode="auto">
              <a:xfrm>
                <a:off x="5969000" y="55086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263"/>
              <p:cNvSpPr>
                <a:spLocks noChangeShapeType="1"/>
              </p:cNvSpPr>
              <p:nvPr/>
            </p:nvSpPr>
            <p:spPr bwMode="auto">
              <a:xfrm>
                <a:off x="5943600" y="55340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264"/>
              <p:cNvSpPr>
                <a:spLocks noChangeShapeType="1"/>
              </p:cNvSpPr>
              <p:nvPr/>
            </p:nvSpPr>
            <p:spPr bwMode="auto">
              <a:xfrm>
                <a:off x="6022975" y="55340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265"/>
              <p:cNvSpPr>
                <a:spLocks noChangeShapeType="1"/>
              </p:cNvSpPr>
              <p:nvPr/>
            </p:nvSpPr>
            <p:spPr bwMode="auto">
              <a:xfrm>
                <a:off x="5997575" y="55594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266"/>
              <p:cNvSpPr>
                <a:spLocks noChangeShapeType="1"/>
              </p:cNvSpPr>
              <p:nvPr/>
            </p:nvSpPr>
            <p:spPr bwMode="auto">
              <a:xfrm>
                <a:off x="6369050" y="55880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267"/>
              <p:cNvSpPr>
                <a:spLocks noChangeShapeType="1"/>
              </p:cNvSpPr>
              <p:nvPr/>
            </p:nvSpPr>
            <p:spPr bwMode="auto">
              <a:xfrm>
                <a:off x="6343650" y="56102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268"/>
              <p:cNvSpPr>
                <a:spLocks noChangeShapeType="1"/>
              </p:cNvSpPr>
              <p:nvPr/>
            </p:nvSpPr>
            <p:spPr bwMode="auto">
              <a:xfrm>
                <a:off x="6518275" y="56197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269"/>
              <p:cNvSpPr>
                <a:spLocks noChangeShapeType="1"/>
              </p:cNvSpPr>
              <p:nvPr/>
            </p:nvSpPr>
            <p:spPr bwMode="auto">
              <a:xfrm>
                <a:off x="6496050" y="5645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270"/>
              <p:cNvSpPr>
                <a:spLocks noChangeShapeType="1"/>
              </p:cNvSpPr>
              <p:nvPr/>
            </p:nvSpPr>
            <p:spPr bwMode="auto">
              <a:xfrm>
                <a:off x="6657975" y="56197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271"/>
              <p:cNvSpPr>
                <a:spLocks noChangeShapeType="1"/>
              </p:cNvSpPr>
              <p:nvPr/>
            </p:nvSpPr>
            <p:spPr bwMode="auto">
              <a:xfrm>
                <a:off x="6632575" y="5645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272"/>
              <p:cNvSpPr>
                <a:spLocks noChangeShapeType="1"/>
              </p:cNvSpPr>
              <p:nvPr/>
            </p:nvSpPr>
            <p:spPr bwMode="auto">
              <a:xfrm>
                <a:off x="6854825" y="56197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273"/>
              <p:cNvSpPr>
                <a:spLocks noChangeShapeType="1"/>
              </p:cNvSpPr>
              <p:nvPr/>
            </p:nvSpPr>
            <p:spPr bwMode="auto">
              <a:xfrm>
                <a:off x="6832600" y="5645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274"/>
              <p:cNvSpPr>
                <a:spLocks noChangeShapeType="1"/>
              </p:cNvSpPr>
              <p:nvPr/>
            </p:nvSpPr>
            <p:spPr bwMode="auto">
              <a:xfrm>
                <a:off x="7032625" y="56197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275"/>
              <p:cNvSpPr>
                <a:spLocks noChangeShapeType="1"/>
              </p:cNvSpPr>
              <p:nvPr/>
            </p:nvSpPr>
            <p:spPr bwMode="auto">
              <a:xfrm>
                <a:off x="7010400" y="5645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 name="Line 276"/>
              <p:cNvSpPr>
                <a:spLocks noChangeShapeType="1"/>
              </p:cNvSpPr>
              <p:nvPr/>
            </p:nvSpPr>
            <p:spPr bwMode="auto">
              <a:xfrm>
                <a:off x="7058025" y="56197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277"/>
              <p:cNvSpPr>
                <a:spLocks noChangeShapeType="1"/>
              </p:cNvSpPr>
              <p:nvPr/>
            </p:nvSpPr>
            <p:spPr bwMode="auto">
              <a:xfrm>
                <a:off x="7035800" y="5645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278"/>
              <p:cNvSpPr>
                <a:spLocks noChangeShapeType="1"/>
              </p:cNvSpPr>
              <p:nvPr/>
            </p:nvSpPr>
            <p:spPr bwMode="auto">
              <a:xfrm>
                <a:off x="6391275" y="55880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279"/>
              <p:cNvSpPr>
                <a:spLocks noChangeShapeType="1"/>
              </p:cNvSpPr>
              <p:nvPr/>
            </p:nvSpPr>
            <p:spPr bwMode="auto">
              <a:xfrm>
                <a:off x="6365875" y="56102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210" name="Rectangle 209"/>
          <p:cNvSpPr/>
          <p:nvPr/>
        </p:nvSpPr>
        <p:spPr>
          <a:xfrm>
            <a:off x="384109" y="1583416"/>
            <a:ext cx="1851469" cy="215444"/>
          </a:xfrm>
          <a:prstGeom prst="rect">
            <a:avLst/>
          </a:prstGeom>
        </p:spPr>
        <p:txBody>
          <a:bodyPr wrap="none" lIns="0" tIns="0" rIns="0" bIns="0">
            <a:spAutoFit/>
          </a:bodyPr>
          <a:lstStyle/>
          <a:p>
            <a:r>
              <a:rPr lang="en-GB" sz="1400" b="1" dirty="0">
                <a:solidFill>
                  <a:srgbClr val="4D4D4D"/>
                </a:solidFill>
              </a:rPr>
              <a:t>PFS by central review</a:t>
            </a:r>
          </a:p>
        </p:txBody>
      </p:sp>
      <p:sp>
        <p:nvSpPr>
          <p:cNvPr id="211" name="Rectangle 210"/>
          <p:cNvSpPr/>
          <p:nvPr/>
        </p:nvSpPr>
        <p:spPr>
          <a:xfrm>
            <a:off x="4726323" y="1583416"/>
            <a:ext cx="2277868" cy="215444"/>
          </a:xfrm>
          <a:prstGeom prst="rect">
            <a:avLst/>
          </a:prstGeom>
        </p:spPr>
        <p:txBody>
          <a:bodyPr wrap="none" lIns="0" tIns="0" rIns="0" bIns="0">
            <a:spAutoFit/>
          </a:bodyPr>
          <a:lstStyle/>
          <a:p>
            <a:r>
              <a:rPr lang="en-GB" sz="1400" b="1" dirty="0">
                <a:solidFill>
                  <a:srgbClr val="4D4D4D"/>
                </a:solidFill>
              </a:rPr>
              <a:t>PFS by investigator review</a:t>
            </a:r>
          </a:p>
        </p:txBody>
      </p:sp>
      <p:grpSp>
        <p:nvGrpSpPr>
          <p:cNvPr id="212" name="Group 211"/>
          <p:cNvGrpSpPr/>
          <p:nvPr/>
        </p:nvGrpSpPr>
        <p:grpSpPr>
          <a:xfrm>
            <a:off x="4924336" y="1936264"/>
            <a:ext cx="3324837" cy="1641475"/>
            <a:chOff x="5314338" y="1949450"/>
            <a:chExt cx="3324837" cy="1641475"/>
          </a:xfrm>
        </p:grpSpPr>
        <p:sp>
          <p:nvSpPr>
            <p:cNvPr id="213" name="Line 283"/>
            <p:cNvSpPr>
              <a:spLocks noChangeShapeType="1"/>
            </p:cNvSpPr>
            <p:nvPr/>
          </p:nvSpPr>
          <p:spPr bwMode="auto">
            <a:xfrm>
              <a:off x="5410200" y="3511550"/>
              <a:ext cx="3028950"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284"/>
            <p:cNvSpPr>
              <a:spLocks noChangeShapeType="1"/>
            </p:cNvSpPr>
            <p:nvPr/>
          </p:nvSpPr>
          <p:spPr bwMode="auto">
            <a:xfrm>
              <a:off x="5314338" y="3203575"/>
              <a:ext cx="95862"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285"/>
            <p:cNvSpPr>
              <a:spLocks noChangeShapeType="1"/>
            </p:cNvSpPr>
            <p:nvPr/>
          </p:nvSpPr>
          <p:spPr bwMode="auto">
            <a:xfrm>
              <a:off x="5314338" y="2892425"/>
              <a:ext cx="95862"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286"/>
            <p:cNvSpPr>
              <a:spLocks noChangeShapeType="1"/>
            </p:cNvSpPr>
            <p:nvPr/>
          </p:nvSpPr>
          <p:spPr bwMode="auto">
            <a:xfrm>
              <a:off x="5314338" y="2584450"/>
              <a:ext cx="95862"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287"/>
            <p:cNvSpPr>
              <a:spLocks noChangeShapeType="1"/>
            </p:cNvSpPr>
            <p:nvPr/>
          </p:nvSpPr>
          <p:spPr bwMode="auto">
            <a:xfrm>
              <a:off x="5314338" y="2273300"/>
              <a:ext cx="95862"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Line 288"/>
            <p:cNvSpPr>
              <a:spLocks noChangeShapeType="1"/>
            </p:cNvSpPr>
            <p:nvPr/>
          </p:nvSpPr>
          <p:spPr bwMode="auto">
            <a:xfrm>
              <a:off x="5314338" y="1962150"/>
              <a:ext cx="95862"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289"/>
            <p:cNvSpPr>
              <a:spLocks noChangeShapeType="1"/>
            </p:cNvSpPr>
            <p:nvPr/>
          </p:nvSpPr>
          <p:spPr bwMode="auto">
            <a:xfrm>
              <a:off x="5448300" y="3514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290"/>
            <p:cNvSpPr>
              <a:spLocks noChangeShapeType="1"/>
            </p:cNvSpPr>
            <p:nvPr/>
          </p:nvSpPr>
          <p:spPr bwMode="auto">
            <a:xfrm>
              <a:off x="5946775" y="3514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Line 291"/>
            <p:cNvSpPr>
              <a:spLocks noChangeShapeType="1"/>
            </p:cNvSpPr>
            <p:nvPr/>
          </p:nvSpPr>
          <p:spPr bwMode="auto">
            <a:xfrm>
              <a:off x="6445250" y="3514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292"/>
            <p:cNvSpPr>
              <a:spLocks noChangeShapeType="1"/>
            </p:cNvSpPr>
            <p:nvPr/>
          </p:nvSpPr>
          <p:spPr bwMode="auto">
            <a:xfrm>
              <a:off x="6943725" y="3514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293"/>
            <p:cNvSpPr>
              <a:spLocks noChangeShapeType="1"/>
            </p:cNvSpPr>
            <p:nvPr/>
          </p:nvSpPr>
          <p:spPr bwMode="auto">
            <a:xfrm>
              <a:off x="7442200" y="3514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294"/>
            <p:cNvSpPr>
              <a:spLocks noChangeShapeType="1"/>
            </p:cNvSpPr>
            <p:nvPr/>
          </p:nvSpPr>
          <p:spPr bwMode="auto">
            <a:xfrm>
              <a:off x="7937500" y="3514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295"/>
            <p:cNvSpPr>
              <a:spLocks noChangeShapeType="1"/>
            </p:cNvSpPr>
            <p:nvPr/>
          </p:nvSpPr>
          <p:spPr bwMode="auto">
            <a:xfrm>
              <a:off x="8435975" y="3514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296"/>
            <p:cNvSpPr>
              <a:spLocks noChangeShapeType="1"/>
            </p:cNvSpPr>
            <p:nvPr/>
          </p:nvSpPr>
          <p:spPr bwMode="auto">
            <a:xfrm>
              <a:off x="5505450" y="19494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297"/>
            <p:cNvSpPr>
              <a:spLocks noChangeShapeType="1"/>
            </p:cNvSpPr>
            <p:nvPr/>
          </p:nvSpPr>
          <p:spPr bwMode="auto">
            <a:xfrm>
              <a:off x="5480050" y="19748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298"/>
            <p:cNvSpPr>
              <a:spLocks noChangeShapeType="1"/>
            </p:cNvSpPr>
            <p:nvPr/>
          </p:nvSpPr>
          <p:spPr bwMode="auto">
            <a:xfrm>
              <a:off x="5562600" y="2209800"/>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299"/>
            <p:cNvSpPr>
              <a:spLocks noChangeShapeType="1"/>
            </p:cNvSpPr>
            <p:nvPr/>
          </p:nvSpPr>
          <p:spPr bwMode="auto">
            <a:xfrm>
              <a:off x="5540375" y="22352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300"/>
            <p:cNvSpPr>
              <a:spLocks noChangeShapeType="1"/>
            </p:cNvSpPr>
            <p:nvPr/>
          </p:nvSpPr>
          <p:spPr bwMode="auto">
            <a:xfrm>
              <a:off x="5572125" y="2219325"/>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301"/>
            <p:cNvSpPr>
              <a:spLocks noChangeShapeType="1"/>
            </p:cNvSpPr>
            <p:nvPr/>
          </p:nvSpPr>
          <p:spPr bwMode="auto">
            <a:xfrm>
              <a:off x="5546725" y="2244725"/>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302"/>
            <p:cNvSpPr>
              <a:spLocks noChangeShapeType="1"/>
            </p:cNvSpPr>
            <p:nvPr/>
          </p:nvSpPr>
          <p:spPr bwMode="auto">
            <a:xfrm>
              <a:off x="5724525" y="24796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303"/>
            <p:cNvSpPr>
              <a:spLocks noChangeShapeType="1"/>
            </p:cNvSpPr>
            <p:nvPr/>
          </p:nvSpPr>
          <p:spPr bwMode="auto">
            <a:xfrm>
              <a:off x="5702300" y="25019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304"/>
            <p:cNvSpPr>
              <a:spLocks noChangeShapeType="1"/>
            </p:cNvSpPr>
            <p:nvPr/>
          </p:nvSpPr>
          <p:spPr bwMode="auto">
            <a:xfrm>
              <a:off x="5861050" y="2660650"/>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305"/>
            <p:cNvSpPr>
              <a:spLocks noChangeShapeType="1"/>
            </p:cNvSpPr>
            <p:nvPr/>
          </p:nvSpPr>
          <p:spPr bwMode="auto">
            <a:xfrm>
              <a:off x="5838825" y="26860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306"/>
            <p:cNvSpPr>
              <a:spLocks noChangeShapeType="1"/>
            </p:cNvSpPr>
            <p:nvPr/>
          </p:nvSpPr>
          <p:spPr bwMode="auto">
            <a:xfrm>
              <a:off x="5972175" y="27781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307"/>
            <p:cNvSpPr>
              <a:spLocks noChangeShapeType="1"/>
            </p:cNvSpPr>
            <p:nvPr/>
          </p:nvSpPr>
          <p:spPr bwMode="auto">
            <a:xfrm>
              <a:off x="5946775" y="28035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8" name="Line 308"/>
            <p:cNvSpPr>
              <a:spLocks noChangeShapeType="1"/>
            </p:cNvSpPr>
            <p:nvPr/>
          </p:nvSpPr>
          <p:spPr bwMode="auto">
            <a:xfrm>
              <a:off x="6108700" y="28829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9" name="Line 309"/>
            <p:cNvSpPr>
              <a:spLocks noChangeShapeType="1"/>
            </p:cNvSpPr>
            <p:nvPr/>
          </p:nvSpPr>
          <p:spPr bwMode="auto">
            <a:xfrm>
              <a:off x="6086475" y="29083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0" name="Line 310"/>
            <p:cNvSpPr>
              <a:spLocks noChangeShapeType="1"/>
            </p:cNvSpPr>
            <p:nvPr/>
          </p:nvSpPr>
          <p:spPr bwMode="auto">
            <a:xfrm>
              <a:off x="6311900" y="29654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311"/>
            <p:cNvSpPr>
              <a:spLocks noChangeShapeType="1"/>
            </p:cNvSpPr>
            <p:nvPr/>
          </p:nvSpPr>
          <p:spPr bwMode="auto">
            <a:xfrm>
              <a:off x="6286500" y="29908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312"/>
            <p:cNvSpPr>
              <a:spLocks noChangeShapeType="1"/>
            </p:cNvSpPr>
            <p:nvPr/>
          </p:nvSpPr>
          <p:spPr bwMode="auto">
            <a:xfrm>
              <a:off x="6442075" y="3054350"/>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313"/>
            <p:cNvSpPr>
              <a:spLocks noChangeShapeType="1"/>
            </p:cNvSpPr>
            <p:nvPr/>
          </p:nvSpPr>
          <p:spPr bwMode="auto">
            <a:xfrm>
              <a:off x="6419850" y="30797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314"/>
            <p:cNvSpPr>
              <a:spLocks noChangeShapeType="1"/>
            </p:cNvSpPr>
            <p:nvPr/>
          </p:nvSpPr>
          <p:spPr bwMode="auto">
            <a:xfrm>
              <a:off x="6572250" y="31051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315"/>
            <p:cNvSpPr>
              <a:spLocks noChangeShapeType="1"/>
            </p:cNvSpPr>
            <p:nvPr/>
          </p:nvSpPr>
          <p:spPr bwMode="auto">
            <a:xfrm>
              <a:off x="6546850" y="3127375"/>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Line 316"/>
            <p:cNvSpPr>
              <a:spLocks noChangeShapeType="1"/>
            </p:cNvSpPr>
            <p:nvPr/>
          </p:nvSpPr>
          <p:spPr bwMode="auto">
            <a:xfrm>
              <a:off x="6632575" y="31305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7" name="Line 317"/>
            <p:cNvSpPr>
              <a:spLocks noChangeShapeType="1"/>
            </p:cNvSpPr>
            <p:nvPr/>
          </p:nvSpPr>
          <p:spPr bwMode="auto">
            <a:xfrm>
              <a:off x="6607175" y="3152775"/>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318"/>
            <p:cNvSpPr>
              <a:spLocks noChangeShapeType="1"/>
            </p:cNvSpPr>
            <p:nvPr/>
          </p:nvSpPr>
          <p:spPr bwMode="auto">
            <a:xfrm>
              <a:off x="6661150" y="31305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9" name="Line 319"/>
            <p:cNvSpPr>
              <a:spLocks noChangeShapeType="1"/>
            </p:cNvSpPr>
            <p:nvPr/>
          </p:nvSpPr>
          <p:spPr bwMode="auto">
            <a:xfrm>
              <a:off x="6635750" y="31527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0" name="Line 320"/>
            <p:cNvSpPr>
              <a:spLocks noChangeShapeType="1"/>
            </p:cNvSpPr>
            <p:nvPr/>
          </p:nvSpPr>
          <p:spPr bwMode="auto">
            <a:xfrm>
              <a:off x="6807200" y="31972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1" name="Line 321"/>
            <p:cNvSpPr>
              <a:spLocks noChangeShapeType="1"/>
            </p:cNvSpPr>
            <p:nvPr/>
          </p:nvSpPr>
          <p:spPr bwMode="auto">
            <a:xfrm>
              <a:off x="6784975" y="32226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322"/>
            <p:cNvSpPr>
              <a:spLocks noChangeShapeType="1"/>
            </p:cNvSpPr>
            <p:nvPr/>
          </p:nvSpPr>
          <p:spPr bwMode="auto">
            <a:xfrm>
              <a:off x="6911975" y="32099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323"/>
            <p:cNvSpPr>
              <a:spLocks noChangeShapeType="1"/>
            </p:cNvSpPr>
            <p:nvPr/>
          </p:nvSpPr>
          <p:spPr bwMode="auto">
            <a:xfrm>
              <a:off x="6886575" y="32353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Line 324"/>
            <p:cNvSpPr>
              <a:spLocks noChangeShapeType="1"/>
            </p:cNvSpPr>
            <p:nvPr/>
          </p:nvSpPr>
          <p:spPr bwMode="auto">
            <a:xfrm>
              <a:off x="6950075" y="32099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Line 325"/>
            <p:cNvSpPr>
              <a:spLocks noChangeShapeType="1"/>
            </p:cNvSpPr>
            <p:nvPr/>
          </p:nvSpPr>
          <p:spPr bwMode="auto">
            <a:xfrm>
              <a:off x="6927850" y="32353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Line 326"/>
            <p:cNvSpPr>
              <a:spLocks noChangeShapeType="1"/>
            </p:cNvSpPr>
            <p:nvPr/>
          </p:nvSpPr>
          <p:spPr bwMode="auto">
            <a:xfrm>
              <a:off x="6965950" y="32099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Line 327"/>
            <p:cNvSpPr>
              <a:spLocks noChangeShapeType="1"/>
            </p:cNvSpPr>
            <p:nvPr/>
          </p:nvSpPr>
          <p:spPr bwMode="auto">
            <a:xfrm>
              <a:off x="6940550" y="3235325"/>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Line 328"/>
            <p:cNvSpPr>
              <a:spLocks noChangeShapeType="1"/>
            </p:cNvSpPr>
            <p:nvPr/>
          </p:nvSpPr>
          <p:spPr bwMode="auto">
            <a:xfrm>
              <a:off x="7013575" y="32099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9" name="Line 329"/>
            <p:cNvSpPr>
              <a:spLocks noChangeShapeType="1"/>
            </p:cNvSpPr>
            <p:nvPr/>
          </p:nvSpPr>
          <p:spPr bwMode="auto">
            <a:xfrm>
              <a:off x="6991350" y="32353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0" name="Line 330"/>
            <p:cNvSpPr>
              <a:spLocks noChangeShapeType="1"/>
            </p:cNvSpPr>
            <p:nvPr/>
          </p:nvSpPr>
          <p:spPr bwMode="auto">
            <a:xfrm>
              <a:off x="7083425" y="32226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Line 331"/>
            <p:cNvSpPr>
              <a:spLocks noChangeShapeType="1"/>
            </p:cNvSpPr>
            <p:nvPr/>
          </p:nvSpPr>
          <p:spPr bwMode="auto">
            <a:xfrm>
              <a:off x="7061200" y="32448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Line 332"/>
            <p:cNvSpPr>
              <a:spLocks noChangeShapeType="1"/>
            </p:cNvSpPr>
            <p:nvPr/>
          </p:nvSpPr>
          <p:spPr bwMode="auto">
            <a:xfrm>
              <a:off x="7127875" y="32416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Line 333"/>
            <p:cNvSpPr>
              <a:spLocks noChangeShapeType="1"/>
            </p:cNvSpPr>
            <p:nvPr/>
          </p:nvSpPr>
          <p:spPr bwMode="auto">
            <a:xfrm>
              <a:off x="7102475" y="32639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4" name="Line 334"/>
            <p:cNvSpPr>
              <a:spLocks noChangeShapeType="1"/>
            </p:cNvSpPr>
            <p:nvPr/>
          </p:nvSpPr>
          <p:spPr bwMode="auto">
            <a:xfrm>
              <a:off x="7172325" y="32416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Line 335"/>
            <p:cNvSpPr>
              <a:spLocks noChangeShapeType="1"/>
            </p:cNvSpPr>
            <p:nvPr/>
          </p:nvSpPr>
          <p:spPr bwMode="auto">
            <a:xfrm>
              <a:off x="7150100" y="32639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6" name="Line 336"/>
            <p:cNvSpPr>
              <a:spLocks noChangeShapeType="1"/>
            </p:cNvSpPr>
            <p:nvPr/>
          </p:nvSpPr>
          <p:spPr bwMode="auto">
            <a:xfrm>
              <a:off x="7191375" y="32702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7" name="Line 337"/>
            <p:cNvSpPr>
              <a:spLocks noChangeShapeType="1"/>
            </p:cNvSpPr>
            <p:nvPr/>
          </p:nvSpPr>
          <p:spPr bwMode="auto">
            <a:xfrm>
              <a:off x="7169150" y="32956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8" name="Line 338"/>
            <p:cNvSpPr>
              <a:spLocks noChangeShapeType="1"/>
            </p:cNvSpPr>
            <p:nvPr/>
          </p:nvSpPr>
          <p:spPr bwMode="auto">
            <a:xfrm>
              <a:off x="7327900" y="32702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Line 339"/>
            <p:cNvSpPr>
              <a:spLocks noChangeShapeType="1"/>
            </p:cNvSpPr>
            <p:nvPr/>
          </p:nvSpPr>
          <p:spPr bwMode="auto">
            <a:xfrm>
              <a:off x="7305675" y="32956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Line 340"/>
            <p:cNvSpPr>
              <a:spLocks noChangeShapeType="1"/>
            </p:cNvSpPr>
            <p:nvPr/>
          </p:nvSpPr>
          <p:spPr bwMode="auto">
            <a:xfrm>
              <a:off x="7388225" y="32702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Line 341"/>
            <p:cNvSpPr>
              <a:spLocks noChangeShapeType="1"/>
            </p:cNvSpPr>
            <p:nvPr/>
          </p:nvSpPr>
          <p:spPr bwMode="auto">
            <a:xfrm>
              <a:off x="7362825" y="32956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2" name="Line 342"/>
            <p:cNvSpPr>
              <a:spLocks noChangeShapeType="1"/>
            </p:cNvSpPr>
            <p:nvPr/>
          </p:nvSpPr>
          <p:spPr bwMode="auto">
            <a:xfrm>
              <a:off x="7404100" y="32702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3" name="Line 343"/>
            <p:cNvSpPr>
              <a:spLocks noChangeShapeType="1"/>
            </p:cNvSpPr>
            <p:nvPr/>
          </p:nvSpPr>
          <p:spPr bwMode="auto">
            <a:xfrm>
              <a:off x="7381875" y="3295650"/>
              <a:ext cx="4445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4" name="Line 344"/>
            <p:cNvSpPr>
              <a:spLocks noChangeShapeType="1"/>
            </p:cNvSpPr>
            <p:nvPr/>
          </p:nvSpPr>
          <p:spPr bwMode="auto">
            <a:xfrm>
              <a:off x="7553325" y="3305175"/>
              <a:ext cx="0" cy="4445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5" name="Line 345"/>
            <p:cNvSpPr>
              <a:spLocks noChangeShapeType="1"/>
            </p:cNvSpPr>
            <p:nvPr/>
          </p:nvSpPr>
          <p:spPr bwMode="auto">
            <a:xfrm>
              <a:off x="7531100" y="33274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Line 346"/>
            <p:cNvSpPr>
              <a:spLocks noChangeShapeType="1"/>
            </p:cNvSpPr>
            <p:nvPr/>
          </p:nvSpPr>
          <p:spPr bwMode="auto">
            <a:xfrm>
              <a:off x="7632700" y="3343275"/>
              <a:ext cx="0" cy="4445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Line 347"/>
            <p:cNvSpPr>
              <a:spLocks noChangeShapeType="1"/>
            </p:cNvSpPr>
            <p:nvPr/>
          </p:nvSpPr>
          <p:spPr bwMode="auto">
            <a:xfrm>
              <a:off x="7610475" y="3365500"/>
              <a:ext cx="4445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8" name="Line 348"/>
            <p:cNvSpPr>
              <a:spLocks noChangeShapeType="1"/>
            </p:cNvSpPr>
            <p:nvPr/>
          </p:nvSpPr>
          <p:spPr bwMode="auto">
            <a:xfrm>
              <a:off x="7673975" y="3343275"/>
              <a:ext cx="0" cy="4445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Line 349"/>
            <p:cNvSpPr>
              <a:spLocks noChangeShapeType="1"/>
            </p:cNvSpPr>
            <p:nvPr/>
          </p:nvSpPr>
          <p:spPr bwMode="auto">
            <a:xfrm>
              <a:off x="7651750" y="3365500"/>
              <a:ext cx="4445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0" name="Line 350"/>
            <p:cNvSpPr>
              <a:spLocks noChangeShapeType="1"/>
            </p:cNvSpPr>
            <p:nvPr/>
          </p:nvSpPr>
          <p:spPr bwMode="auto">
            <a:xfrm>
              <a:off x="7880350" y="3343275"/>
              <a:ext cx="0" cy="4445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1" name="Line 351"/>
            <p:cNvSpPr>
              <a:spLocks noChangeShapeType="1"/>
            </p:cNvSpPr>
            <p:nvPr/>
          </p:nvSpPr>
          <p:spPr bwMode="auto">
            <a:xfrm>
              <a:off x="7858125" y="3365500"/>
              <a:ext cx="4445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2" name="Line 352"/>
            <p:cNvSpPr>
              <a:spLocks noChangeShapeType="1"/>
            </p:cNvSpPr>
            <p:nvPr/>
          </p:nvSpPr>
          <p:spPr bwMode="auto">
            <a:xfrm>
              <a:off x="8245475" y="3343275"/>
              <a:ext cx="0" cy="4445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3" name="Line 353"/>
            <p:cNvSpPr>
              <a:spLocks noChangeShapeType="1"/>
            </p:cNvSpPr>
            <p:nvPr/>
          </p:nvSpPr>
          <p:spPr bwMode="auto">
            <a:xfrm>
              <a:off x="8223250" y="3365500"/>
              <a:ext cx="4445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Line 354"/>
            <p:cNvSpPr>
              <a:spLocks noChangeShapeType="1"/>
            </p:cNvSpPr>
            <p:nvPr/>
          </p:nvSpPr>
          <p:spPr bwMode="auto">
            <a:xfrm>
              <a:off x="8613775" y="3343275"/>
              <a:ext cx="0" cy="4445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Line 355"/>
            <p:cNvSpPr>
              <a:spLocks noChangeShapeType="1"/>
            </p:cNvSpPr>
            <p:nvPr/>
          </p:nvSpPr>
          <p:spPr bwMode="auto">
            <a:xfrm>
              <a:off x="8591550" y="33655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Line 356"/>
            <p:cNvSpPr>
              <a:spLocks noChangeShapeType="1"/>
            </p:cNvSpPr>
            <p:nvPr/>
          </p:nvSpPr>
          <p:spPr bwMode="auto">
            <a:xfrm>
              <a:off x="5486400" y="19494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Line 357"/>
            <p:cNvSpPr>
              <a:spLocks noChangeShapeType="1"/>
            </p:cNvSpPr>
            <p:nvPr/>
          </p:nvSpPr>
          <p:spPr bwMode="auto">
            <a:xfrm>
              <a:off x="5464175" y="19748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Freeform 358"/>
            <p:cNvSpPr>
              <a:spLocks/>
            </p:cNvSpPr>
            <p:nvPr/>
          </p:nvSpPr>
          <p:spPr bwMode="auto">
            <a:xfrm>
              <a:off x="5454650" y="1962150"/>
              <a:ext cx="3152775" cy="1397000"/>
            </a:xfrm>
            <a:custGeom>
              <a:avLst/>
              <a:gdLst>
                <a:gd name="T0" fmla="*/ 30 w 1986"/>
                <a:gd name="T1" fmla="*/ 10 h 880"/>
                <a:gd name="T2" fmla="*/ 48 w 1986"/>
                <a:gd name="T3" fmla="*/ 34 h 880"/>
                <a:gd name="T4" fmla="*/ 56 w 1986"/>
                <a:gd name="T5" fmla="*/ 90 h 880"/>
                <a:gd name="T6" fmla="*/ 64 w 1986"/>
                <a:gd name="T7" fmla="*/ 106 h 880"/>
                <a:gd name="T8" fmla="*/ 82 w 1986"/>
                <a:gd name="T9" fmla="*/ 114 h 880"/>
                <a:gd name="T10" fmla="*/ 94 w 1986"/>
                <a:gd name="T11" fmla="*/ 134 h 880"/>
                <a:gd name="T12" fmla="*/ 104 w 1986"/>
                <a:gd name="T13" fmla="*/ 140 h 880"/>
                <a:gd name="T14" fmla="*/ 116 w 1986"/>
                <a:gd name="T15" fmla="*/ 164 h 880"/>
                <a:gd name="T16" fmla="*/ 138 w 1986"/>
                <a:gd name="T17" fmla="*/ 184 h 880"/>
                <a:gd name="T18" fmla="*/ 146 w 1986"/>
                <a:gd name="T19" fmla="*/ 192 h 880"/>
                <a:gd name="T20" fmla="*/ 156 w 1986"/>
                <a:gd name="T21" fmla="*/ 206 h 880"/>
                <a:gd name="T22" fmla="*/ 166 w 1986"/>
                <a:gd name="T23" fmla="*/ 236 h 880"/>
                <a:gd name="T24" fmla="*/ 180 w 1986"/>
                <a:gd name="T25" fmla="*/ 262 h 880"/>
                <a:gd name="T26" fmla="*/ 194 w 1986"/>
                <a:gd name="T27" fmla="*/ 282 h 880"/>
                <a:gd name="T28" fmla="*/ 214 w 1986"/>
                <a:gd name="T29" fmla="*/ 292 h 880"/>
                <a:gd name="T30" fmla="*/ 222 w 1986"/>
                <a:gd name="T31" fmla="*/ 312 h 880"/>
                <a:gd name="T32" fmla="*/ 250 w 1986"/>
                <a:gd name="T33" fmla="*/ 322 h 880"/>
                <a:gd name="T34" fmla="*/ 266 w 1986"/>
                <a:gd name="T35" fmla="*/ 338 h 880"/>
                <a:gd name="T36" fmla="*/ 278 w 1986"/>
                <a:gd name="T37" fmla="*/ 372 h 880"/>
                <a:gd name="T38" fmla="*/ 290 w 1986"/>
                <a:gd name="T39" fmla="*/ 388 h 880"/>
                <a:gd name="T40" fmla="*/ 308 w 1986"/>
                <a:gd name="T41" fmla="*/ 398 h 880"/>
                <a:gd name="T42" fmla="*/ 320 w 1986"/>
                <a:gd name="T43" fmla="*/ 408 h 880"/>
                <a:gd name="T44" fmla="*/ 338 w 1986"/>
                <a:gd name="T45" fmla="*/ 422 h 880"/>
                <a:gd name="T46" fmla="*/ 360 w 1986"/>
                <a:gd name="T47" fmla="*/ 448 h 880"/>
                <a:gd name="T48" fmla="*/ 372 w 1986"/>
                <a:gd name="T49" fmla="*/ 462 h 880"/>
                <a:gd name="T50" fmla="*/ 388 w 1986"/>
                <a:gd name="T51" fmla="*/ 478 h 880"/>
                <a:gd name="T52" fmla="*/ 402 w 1986"/>
                <a:gd name="T53" fmla="*/ 488 h 880"/>
                <a:gd name="T54" fmla="*/ 410 w 1986"/>
                <a:gd name="T55" fmla="*/ 500 h 880"/>
                <a:gd name="T56" fmla="*/ 430 w 1986"/>
                <a:gd name="T57" fmla="*/ 512 h 880"/>
                <a:gd name="T58" fmla="*/ 434 w 1986"/>
                <a:gd name="T59" fmla="*/ 534 h 880"/>
                <a:gd name="T60" fmla="*/ 440 w 1986"/>
                <a:gd name="T61" fmla="*/ 542 h 880"/>
                <a:gd name="T62" fmla="*/ 450 w 1986"/>
                <a:gd name="T63" fmla="*/ 554 h 880"/>
                <a:gd name="T64" fmla="*/ 460 w 1986"/>
                <a:gd name="T65" fmla="*/ 568 h 880"/>
                <a:gd name="T66" fmla="*/ 490 w 1986"/>
                <a:gd name="T67" fmla="*/ 578 h 880"/>
                <a:gd name="T68" fmla="*/ 500 w 1986"/>
                <a:gd name="T69" fmla="*/ 598 h 880"/>
                <a:gd name="T70" fmla="*/ 512 w 1986"/>
                <a:gd name="T71" fmla="*/ 608 h 880"/>
                <a:gd name="T72" fmla="*/ 534 w 1986"/>
                <a:gd name="T73" fmla="*/ 624 h 880"/>
                <a:gd name="T74" fmla="*/ 566 w 1986"/>
                <a:gd name="T75" fmla="*/ 636 h 880"/>
                <a:gd name="T76" fmla="*/ 570 w 1986"/>
                <a:gd name="T77" fmla="*/ 644 h 880"/>
                <a:gd name="T78" fmla="*/ 584 w 1986"/>
                <a:gd name="T79" fmla="*/ 656 h 880"/>
                <a:gd name="T80" fmla="*/ 592 w 1986"/>
                <a:gd name="T81" fmla="*/ 670 h 880"/>
                <a:gd name="T82" fmla="*/ 608 w 1986"/>
                <a:gd name="T83" fmla="*/ 680 h 880"/>
                <a:gd name="T84" fmla="*/ 618 w 1986"/>
                <a:gd name="T85" fmla="*/ 690 h 880"/>
                <a:gd name="T86" fmla="*/ 628 w 1986"/>
                <a:gd name="T87" fmla="*/ 700 h 880"/>
                <a:gd name="T88" fmla="*/ 700 w 1986"/>
                <a:gd name="T89" fmla="*/ 718 h 880"/>
                <a:gd name="T90" fmla="*/ 756 w 1986"/>
                <a:gd name="T91" fmla="*/ 734 h 880"/>
                <a:gd name="T92" fmla="*/ 834 w 1986"/>
                <a:gd name="T93" fmla="*/ 752 h 880"/>
                <a:gd name="T94" fmla="*/ 884 w 1986"/>
                <a:gd name="T95" fmla="*/ 768 h 880"/>
                <a:gd name="T96" fmla="*/ 902 w 1986"/>
                <a:gd name="T97" fmla="*/ 784 h 880"/>
                <a:gd name="T98" fmla="*/ 928 w 1986"/>
                <a:gd name="T99" fmla="*/ 796 h 880"/>
                <a:gd name="T100" fmla="*/ 1066 w 1986"/>
                <a:gd name="T101" fmla="*/ 818 h 880"/>
                <a:gd name="T102" fmla="*/ 1342 w 1986"/>
                <a:gd name="T103" fmla="*/ 844 h 880"/>
                <a:gd name="T104" fmla="*/ 1986 w 1986"/>
                <a:gd name="T105" fmla="*/ 88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6" h="880">
                  <a:moveTo>
                    <a:pt x="0" y="0"/>
                  </a:moveTo>
                  <a:lnTo>
                    <a:pt x="18" y="0"/>
                  </a:lnTo>
                  <a:lnTo>
                    <a:pt x="18" y="10"/>
                  </a:lnTo>
                  <a:lnTo>
                    <a:pt x="30" y="10"/>
                  </a:lnTo>
                  <a:lnTo>
                    <a:pt x="30" y="20"/>
                  </a:lnTo>
                  <a:lnTo>
                    <a:pt x="44" y="20"/>
                  </a:lnTo>
                  <a:lnTo>
                    <a:pt x="44" y="34"/>
                  </a:lnTo>
                  <a:lnTo>
                    <a:pt x="48" y="34"/>
                  </a:lnTo>
                  <a:lnTo>
                    <a:pt x="48" y="48"/>
                  </a:lnTo>
                  <a:lnTo>
                    <a:pt x="52" y="48"/>
                  </a:lnTo>
                  <a:lnTo>
                    <a:pt x="52" y="90"/>
                  </a:lnTo>
                  <a:lnTo>
                    <a:pt x="56" y="90"/>
                  </a:lnTo>
                  <a:lnTo>
                    <a:pt x="56" y="100"/>
                  </a:lnTo>
                  <a:lnTo>
                    <a:pt x="60" y="100"/>
                  </a:lnTo>
                  <a:lnTo>
                    <a:pt x="60" y="106"/>
                  </a:lnTo>
                  <a:lnTo>
                    <a:pt x="64" y="106"/>
                  </a:lnTo>
                  <a:lnTo>
                    <a:pt x="64" y="110"/>
                  </a:lnTo>
                  <a:lnTo>
                    <a:pt x="72" y="110"/>
                  </a:lnTo>
                  <a:lnTo>
                    <a:pt x="72" y="114"/>
                  </a:lnTo>
                  <a:lnTo>
                    <a:pt x="82" y="114"/>
                  </a:lnTo>
                  <a:lnTo>
                    <a:pt x="82" y="118"/>
                  </a:lnTo>
                  <a:lnTo>
                    <a:pt x="82" y="122"/>
                  </a:lnTo>
                  <a:lnTo>
                    <a:pt x="94" y="122"/>
                  </a:lnTo>
                  <a:lnTo>
                    <a:pt x="94" y="134"/>
                  </a:lnTo>
                  <a:lnTo>
                    <a:pt x="100" y="134"/>
                  </a:lnTo>
                  <a:lnTo>
                    <a:pt x="100" y="138"/>
                  </a:lnTo>
                  <a:lnTo>
                    <a:pt x="100" y="140"/>
                  </a:lnTo>
                  <a:lnTo>
                    <a:pt x="104" y="140"/>
                  </a:lnTo>
                  <a:lnTo>
                    <a:pt x="104" y="158"/>
                  </a:lnTo>
                  <a:lnTo>
                    <a:pt x="108" y="158"/>
                  </a:lnTo>
                  <a:lnTo>
                    <a:pt x="108" y="164"/>
                  </a:lnTo>
                  <a:lnTo>
                    <a:pt x="116" y="164"/>
                  </a:lnTo>
                  <a:lnTo>
                    <a:pt x="116" y="174"/>
                  </a:lnTo>
                  <a:lnTo>
                    <a:pt x="132" y="174"/>
                  </a:lnTo>
                  <a:lnTo>
                    <a:pt x="132" y="184"/>
                  </a:lnTo>
                  <a:lnTo>
                    <a:pt x="138" y="184"/>
                  </a:lnTo>
                  <a:lnTo>
                    <a:pt x="138" y="190"/>
                  </a:lnTo>
                  <a:lnTo>
                    <a:pt x="142" y="190"/>
                  </a:lnTo>
                  <a:lnTo>
                    <a:pt x="142" y="192"/>
                  </a:lnTo>
                  <a:lnTo>
                    <a:pt x="146" y="192"/>
                  </a:lnTo>
                  <a:lnTo>
                    <a:pt x="146" y="196"/>
                  </a:lnTo>
                  <a:lnTo>
                    <a:pt x="154" y="196"/>
                  </a:lnTo>
                  <a:lnTo>
                    <a:pt x="154" y="206"/>
                  </a:lnTo>
                  <a:lnTo>
                    <a:pt x="156" y="206"/>
                  </a:lnTo>
                  <a:lnTo>
                    <a:pt x="156" y="220"/>
                  </a:lnTo>
                  <a:lnTo>
                    <a:pt x="160" y="220"/>
                  </a:lnTo>
                  <a:lnTo>
                    <a:pt x="160" y="236"/>
                  </a:lnTo>
                  <a:lnTo>
                    <a:pt x="166" y="236"/>
                  </a:lnTo>
                  <a:lnTo>
                    <a:pt x="166" y="246"/>
                  </a:lnTo>
                  <a:lnTo>
                    <a:pt x="172" y="246"/>
                  </a:lnTo>
                  <a:lnTo>
                    <a:pt x="172" y="262"/>
                  </a:lnTo>
                  <a:lnTo>
                    <a:pt x="180" y="262"/>
                  </a:lnTo>
                  <a:lnTo>
                    <a:pt x="180" y="274"/>
                  </a:lnTo>
                  <a:lnTo>
                    <a:pt x="188" y="274"/>
                  </a:lnTo>
                  <a:lnTo>
                    <a:pt x="188" y="282"/>
                  </a:lnTo>
                  <a:lnTo>
                    <a:pt x="194" y="282"/>
                  </a:lnTo>
                  <a:lnTo>
                    <a:pt x="194" y="290"/>
                  </a:lnTo>
                  <a:lnTo>
                    <a:pt x="198" y="290"/>
                  </a:lnTo>
                  <a:lnTo>
                    <a:pt x="198" y="292"/>
                  </a:lnTo>
                  <a:lnTo>
                    <a:pt x="214" y="292"/>
                  </a:lnTo>
                  <a:lnTo>
                    <a:pt x="214" y="306"/>
                  </a:lnTo>
                  <a:lnTo>
                    <a:pt x="218" y="306"/>
                  </a:lnTo>
                  <a:lnTo>
                    <a:pt x="218" y="312"/>
                  </a:lnTo>
                  <a:lnTo>
                    <a:pt x="222" y="312"/>
                  </a:lnTo>
                  <a:lnTo>
                    <a:pt x="222" y="316"/>
                  </a:lnTo>
                  <a:lnTo>
                    <a:pt x="234" y="316"/>
                  </a:lnTo>
                  <a:lnTo>
                    <a:pt x="234" y="322"/>
                  </a:lnTo>
                  <a:lnTo>
                    <a:pt x="250" y="322"/>
                  </a:lnTo>
                  <a:lnTo>
                    <a:pt x="250" y="332"/>
                  </a:lnTo>
                  <a:lnTo>
                    <a:pt x="260" y="332"/>
                  </a:lnTo>
                  <a:lnTo>
                    <a:pt x="260" y="338"/>
                  </a:lnTo>
                  <a:lnTo>
                    <a:pt x="266" y="338"/>
                  </a:lnTo>
                  <a:lnTo>
                    <a:pt x="266" y="348"/>
                  </a:lnTo>
                  <a:lnTo>
                    <a:pt x="272" y="348"/>
                  </a:lnTo>
                  <a:lnTo>
                    <a:pt x="272" y="372"/>
                  </a:lnTo>
                  <a:lnTo>
                    <a:pt x="278" y="372"/>
                  </a:lnTo>
                  <a:lnTo>
                    <a:pt x="278" y="382"/>
                  </a:lnTo>
                  <a:lnTo>
                    <a:pt x="284" y="382"/>
                  </a:lnTo>
                  <a:lnTo>
                    <a:pt x="284" y="388"/>
                  </a:lnTo>
                  <a:lnTo>
                    <a:pt x="290" y="388"/>
                  </a:lnTo>
                  <a:lnTo>
                    <a:pt x="290" y="394"/>
                  </a:lnTo>
                  <a:lnTo>
                    <a:pt x="294" y="394"/>
                  </a:lnTo>
                  <a:lnTo>
                    <a:pt x="294" y="398"/>
                  </a:lnTo>
                  <a:lnTo>
                    <a:pt x="308" y="398"/>
                  </a:lnTo>
                  <a:lnTo>
                    <a:pt x="308" y="402"/>
                  </a:lnTo>
                  <a:lnTo>
                    <a:pt x="318" y="402"/>
                  </a:lnTo>
                  <a:lnTo>
                    <a:pt x="318" y="408"/>
                  </a:lnTo>
                  <a:lnTo>
                    <a:pt x="320" y="408"/>
                  </a:lnTo>
                  <a:lnTo>
                    <a:pt x="320" y="412"/>
                  </a:lnTo>
                  <a:lnTo>
                    <a:pt x="328" y="412"/>
                  </a:lnTo>
                  <a:lnTo>
                    <a:pt x="328" y="422"/>
                  </a:lnTo>
                  <a:lnTo>
                    <a:pt x="338" y="422"/>
                  </a:lnTo>
                  <a:lnTo>
                    <a:pt x="338" y="436"/>
                  </a:lnTo>
                  <a:lnTo>
                    <a:pt x="356" y="436"/>
                  </a:lnTo>
                  <a:lnTo>
                    <a:pt x="356" y="448"/>
                  </a:lnTo>
                  <a:lnTo>
                    <a:pt x="360" y="448"/>
                  </a:lnTo>
                  <a:lnTo>
                    <a:pt x="360" y="452"/>
                  </a:lnTo>
                  <a:lnTo>
                    <a:pt x="366" y="452"/>
                  </a:lnTo>
                  <a:lnTo>
                    <a:pt x="366" y="462"/>
                  </a:lnTo>
                  <a:lnTo>
                    <a:pt x="372" y="462"/>
                  </a:lnTo>
                  <a:lnTo>
                    <a:pt x="372" y="472"/>
                  </a:lnTo>
                  <a:lnTo>
                    <a:pt x="384" y="472"/>
                  </a:lnTo>
                  <a:lnTo>
                    <a:pt x="384" y="478"/>
                  </a:lnTo>
                  <a:lnTo>
                    <a:pt x="388" y="478"/>
                  </a:lnTo>
                  <a:lnTo>
                    <a:pt x="388" y="482"/>
                  </a:lnTo>
                  <a:lnTo>
                    <a:pt x="398" y="482"/>
                  </a:lnTo>
                  <a:lnTo>
                    <a:pt x="398" y="488"/>
                  </a:lnTo>
                  <a:lnTo>
                    <a:pt x="402" y="488"/>
                  </a:lnTo>
                  <a:lnTo>
                    <a:pt x="402" y="494"/>
                  </a:lnTo>
                  <a:lnTo>
                    <a:pt x="406" y="494"/>
                  </a:lnTo>
                  <a:lnTo>
                    <a:pt x="406" y="500"/>
                  </a:lnTo>
                  <a:lnTo>
                    <a:pt x="410" y="500"/>
                  </a:lnTo>
                  <a:lnTo>
                    <a:pt x="410" y="508"/>
                  </a:lnTo>
                  <a:lnTo>
                    <a:pt x="420" y="508"/>
                  </a:lnTo>
                  <a:lnTo>
                    <a:pt x="420" y="512"/>
                  </a:lnTo>
                  <a:lnTo>
                    <a:pt x="430" y="512"/>
                  </a:lnTo>
                  <a:lnTo>
                    <a:pt x="430" y="518"/>
                  </a:lnTo>
                  <a:lnTo>
                    <a:pt x="432" y="518"/>
                  </a:lnTo>
                  <a:lnTo>
                    <a:pt x="432" y="534"/>
                  </a:lnTo>
                  <a:lnTo>
                    <a:pt x="434" y="534"/>
                  </a:lnTo>
                  <a:lnTo>
                    <a:pt x="434" y="538"/>
                  </a:lnTo>
                  <a:lnTo>
                    <a:pt x="438" y="538"/>
                  </a:lnTo>
                  <a:lnTo>
                    <a:pt x="438" y="542"/>
                  </a:lnTo>
                  <a:lnTo>
                    <a:pt x="440" y="542"/>
                  </a:lnTo>
                  <a:lnTo>
                    <a:pt x="440" y="546"/>
                  </a:lnTo>
                  <a:lnTo>
                    <a:pt x="440" y="548"/>
                  </a:lnTo>
                  <a:lnTo>
                    <a:pt x="450" y="548"/>
                  </a:lnTo>
                  <a:lnTo>
                    <a:pt x="450" y="554"/>
                  </a:lnTo>
                  <a:lnTo>
                    <a:pt x="452" y="554"/>
                  </a:lnTo>
                  <a:lnTo>
                    <a:pt x="452" y="558"/>
                  </a:lnTo>
                  <a:lnTo>
                    <a:pt x="460" y="558"/>
                  </a:lnTo>
                  <a:lnTo>
                    <a:pt x="460" y="568"/>
                  </a:lnTo>
                  <a:lnTo>
                    <a:pt x="486" y="568"/>
                  </a:lnTo>
                  <a:lnTo>
                    <a:pt x="486" y="574"/>
                  </a:lnTo>
                  <a:lnTo>
                    <a:pt x="490" y="574"/>
                  </a:lnTo>
                  <a:lnTo>
                    <a:pt x="490" y="578"/>
                  </a:lnTo>
                  <a:lnTo>
                    <a:pt x="494" y="578"/>
                  </a:lnTo>
                  <a:lnTo>
                    <a:pt x="494" y="592"/>
                  </a:lnTo>
                  <a:lnTo>
                    <a:pt x="500" y="592"/>
                  </a:lnTo>
                  <a:lnTo>
                    <a:pt x="500" y="598"/>
                  </a:lnTo>
                  <a:lnTo>
                    <a:pt x="506" y="598"/>
                  </a:lnTo>
                  <a:lnTo>
                    <a:pt x="506" y="604"/>
                  </a:lnTo>
                  <a:lnTo>
                    <a:pt x="512" y="604"/>
                  </a:lnTo>
                  <a:lnTo>
                    <a:pt x="512" y="608"/>
                  </a:lnTo>
                  <a:lnTo>
                    <a:pt x="530" y="608"/>
                  </a:lnTo>
                  <a:lnTo>
                    <a:pt x="530" y="614"/>
                  </a:lnTo>
                  <a:lnTo>
                    <a:pt x="534" y="614"/>
                  </a:lnTo>
                  <a:lnTo>
                    <a:pt x="534" y="624"/>
                  </a:lnTo>
                  <a:lnTo>
                    <a:pt x="542" y="624"/>
                  </a:lnTo>
                  <a:lnTo>
                    <a:pt x="542" y="632"/>
                  </a:lnTo>
                  <a:lnTo>
                    <a:pt x="566" y="632"/>
                  </a:lnTo>
                  <a:lnTo>
                    <a:pt x="566" y="636"/>
                  </a:lnTo>
                  <a:lnTo>
                    <a:pt x="568" y="636"/>
                  </a:lnTo>
                  <a:lnTo>
                    <a:pt x="568" y="640"/>
                  </a:lnTo>
                  <a:lnTo>
                    <a:pt x="570" y="640"/>
                  </a:lnTo>
                  <a:lnTo>
                    <a:pt x="570" y="644"/>
                  </a:lnTo>
                  <a:lnTo>
                    <a:pt x="574" y="644"/>
                  </a:lnTo>
                  <a:lnTo>
                    <a:pt x="574" y="648"/>
                  </a:lnTo>
                  <a:lnTo>
                    <a:pt x="584" y="648"/>
                  </a:lnTo>
                  <a:lnTo>
                    <a:pt x="584" y="656"/>
                  </a:lnTo>
                  <a:lnTo>
                    <a:pt x="588" y="656"/>
                  </a:lnTo>
                  <a:lnTo>
                    <a:pt x="588" y="660"/>
                  </a:lnTo>
                  <a:lnTo>
                    <a:pt x="592" y="660"/>
                  </a:lnTo>
                  <a:lnTo>
                    <a:pt x="592" y="670"/>
                  </a:lnTo>
                  <a:lnTo>
                    <a:pt x="604" y="670"/>
                  </a:lnTo>
                  <a:lnTo>
                    <a:pt x="604" y="676"/>
                  </a:lnTo>
                  <a:lnTo>
                    <a:pt x="608" y="676"/>
                  </a:lnTo>
                  <a:lnTo>
                    <a:pt x="608" y="680"/>
                  </a:lnTo>
                  <a:lnTo>
                    <a:pt x="612" y="680"/>
                  </a:lnTo>
                  <a:lnTo>
                    <a:pt x="612" y="684"/>
                  </a:lnTo>
                  <a:lnTo>
                    <a:pt x="618" y="684"/>
                  </a:lnTo>
                  <a:lnTo>
                    <a:pt x="618" y="690"/>
                  </a:lnTo>
                  <a:lnTo>
                    <a:pt x="624" y="690"/>
                  </a:lnTo>
                  <a:lnTo>
                    <a:pt x="624" y="694"/>
                  </a:lnTo>
                  <a:lnTo>
                    <a:pt x="628" y="694"/>
                  </a:lnTo>
                  <a:lnTo>
                    <a:pt x="628" y="700"/>
                  </a:lnTo>
                  <a:lnTo>
                    <a:pt x="652" y="700"/>
                  </a:lnTo>
                  <a:lnTo>
                    <a:pt x="654" y="698"/>
                  </a:lnTo>
                  <a:lnTo>
                    <a:pt x="654" y="718"/>
                  </a:lnTo>
                  <a:lnTo>
                    <a:pt x="700" y="718"/>
                  </a:lnTo>
                  <a:lnTo>
                    <a:pt x="700" y="730"/>
                  </a:lnTo>
                  <a:lnTo>
                    <a:pt x="736" y="730"/>
                  </a:lnTo>
                  <a:lnTo>
                    <a:pt x="736" y="734"/>
                  </a:lnTo>
                  <a:lnTo>
                    <a:pt x="756" y="734"/>
                  </a:lnTo>
                  <a:lnTo>
                    <a:pt x="756" y="744"/>
                  </a:lnTo>
                  <a:lnTo>
                    <a:pt x="822" y="744"/>
                  </a:lnTo>
                  <a:lnTo>
                    <a:pt x="822" y="752"/>
                  </a:lnTo>
                  <a:lnTo>
                    <a:pt x="834" y="752"/>
                  </a:lnTo>
                  <a:lnTo>
                    <a:pt x="834" y="756"/>
                  </a:lnTo>
                  <a:lnTo>
                    <a:pt x="860" y="756"/>
                  </a:lnTo>
                  <a:lnTo>
                    <a:pt x="860" y="768"/>
                  </a:lnTo>
                  <a:lnTo>
                    <a:pt x="884" y="768"/>
                  </a:lnTo>
                  <a:lnTo>
                    <a:pt x="884" y="780"/>
                  </a:lnTo>
                  <a:lnTo>
                    <a:pt x="896" y="780"/>
                  </a:lnTo>
                  <a:lnTo>
                    <a:pt x="896" y="784"/>
                  </a:lnTo>
                  <a:lnTo>
                    <a:pt x="902" y="784"/>
                  </a:lnTo>
                  <a:lnTo>
                    <a:pt x="902" y="788"/>
                  </a:lnTo>
                  <a:lnTo>
                    <a:pt x="912" y="788"/>
                  </a:lnTo>
                  <a:lnTo>
                    <a:pt x="912" y="796"/>
                  </a:lnTo>
                  <a:lnTo>
                    <a:pt x="928" y="796"/>
                  </a:lnTo>
                  <a:lnTo>
                    <a:pt x="928" y="806"/>
                  </a:lnTo>
                  <a:lnTo>
                    <a:pt x="1038" y="806"/>
                  </a:lnTo>
                  <a:lnTo>
                    <a:pt x="1038" y="818"/>
                  </a:lnTo>
                  <a:lnTo>
                    <a:pt x="1066" y="818"/>
                  </a:lnTo>
                  <a:lnTo>
                    <a:pt x="1066" y="830"/>
                  </a:lnTo>
                  <a:lnTo>
                    <a:pt x="1306" y="830"/>
                  </a:lnTo>
                  <a:lnTo>
                    <a:pt x="1306" y="844"/>
                  </a:lnTo>
                  <a:lnTo>
                    <a:pt x="1342" y="844"/>
                  </a:lnTo>
                  <a:lnTo>
                    <a:pt x="1342" y="860"/>
                  </a:lnTo>
                  <a:lnTo>
                    <a:pt x="1554" y="860"/>
                  </a:lnTo>
                  <a:lnTo>
                    <a:pt x="1554" y="880"/>
                  </a:lnTo>
                  <a:lnTo>
                    <a:pt x="1986" y="880"/>
                  </a:lnTo>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Line 359"/>
            <p:cNvSpPr>
              <a:spLocks noChangeShapeType="1"/>
            </p:cNvSpPr>
            <p:nvPr/>
          </p:nvSpPr>
          <p:spPr bwMode="auto">
            <a:xfrm>
              <a:off x="5486400" y="1958975"/>
              <a:ext cx="0" cy="0"/>
            </a:xfrm>
            <a:prstGeom prst="line">
              <a:avLst/>
            </a:prstGeom>
            <a:noFill/>
            <a:ln w="3175">
              <a:solidFill>
                <a:srgbClr val="00DB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Freeform 360"/>
            <p:cNvSpPr>
              <a:spLocks/>
            </p:cNvSpPr>
            <p:nvPr/>
          </p:nvSpPr>
          <p:spPr bwMode="auto">
            <a:xfrm>
              <a:off x="5451475" y="1965325"/>
              <a:ext cx="3162300" cy="1403350"/>
            </a:xfrm>
            <a:custGeom>
              <a:avLst/>
              <a:gdLst>
                <a:gd name="T0" fmla="*/ 20 w 1992"/>
                <a:gd name="T1" fmla="*/ 8 h 884"/>
                <a:gd name="T2" fmla="*/ 44 w 1992"/>
                <a:gd name="T3" fmla="*/ 18 h 884"/>
                <a:gd name="T4" fmla="*/ 48 w 1992"/>
                <a:gd name="T5" fmla="*/ 44 h 884"/>
                <a:gd name="T6" fmla="*/ 54 w 1992"/>
                <a:gd name="T7" fmla="*/ 118 h 884"/>
                <a:gd name="T8" fmla="*/ 60 w 1992"/>
                <a:gd name="T9" fmla="*/ 164 h 884"/>
                <a:gd name="T10" fmla="*/ 72 w 1992"/>
                <a:gd name="T11" fmla="*/ 168 h 884"/>
                <a:gd name="T12" fmla="*/ 84 w 1992"/>
                <a:gd name="T13" fmla="*/ 184 h 884"/>
                <a:gd name="T14" fmla="*/ 102 w 1992"/>
                <a:gd name="T15" fmla="*/ 192 h 884"/>
                <a:gd name="T16" fmla="*/ 106 w 1992"/>
                <a:gd name="T17" fmla="*/ 218 h 884"/>
                <a:gd name="T18" fmla="*/ 114 w 1992"/>
                <a:gd name="T19" fmla="*/ 236 h 884"/>
                <a:gd name="T20" fmla="*/ 120 w 1992"/>
                <a:gd name="T21" fmla="*/ 268 h 884"/>
                <a:gd name="T22" fmla="*/ 136 w 1992"/>
                <a:gd name="T23" fmla="*/ 276 h 884"/>
                <a:gd name="T24" fmla="*/ 142 w 1992"/>
                <a:gd name="T25" fmla="*/ 294 h 884"/>
                <a:gd name="T26" fmla="*/ 164 w 1992"/>
                <a:gd name="T27" fmla="*/ 304 h 884"/>
                <a:gd name="T28" fmla="*/ 168 w 1992"/>
                <a:gd name="T29" fmla="*/ 328 h 884"/>
                <a:gd name="T30" fmla="*/ 182 w 1992"/>
                <a:gd name="T31" fmla="*/ 352 h 884"/>
                <a:gd name="T32" fmla="*/ 194 w 1992"/>
                <a:gd name="T33" fmla="*/ 364 h 884"/>
                <a:gd name="T34" fmla="*/ 202 w 1992"/>
                <a:gd name="T35" fmla="*/ 398 h 884"/>
                <a:gd name="T36" fmla="*/ 220 w 1992"/>
                <a:gd name="T37" fmla="*/ 408 h 884"/>
                <a:gd name="T38" fmla="*/ 228 w 1992"/>
                <a:gd name="T39" fmla="*/ 430 h 884"/>
                <a:gd name="T40" fmla="*/ 250 w 1992"/>
                <a:gd name="T41" fmla="*/ 438 h 884"/>
                <a:gd name="T42" fmla="*/ 254 w 1992"/>
                <a:gd name="T43" fmla="*/ 454 h 884"/>
                <a:gd name="T44" fmla="*/ 276 w 1992"/>
                <a:gd name="T45" fmla="*/ 468 h 884"/>
                <a:gd name="T46" fmla="*/ 278 w 1992"/>
                <a:gd name="T47" fmla="*/ 500 h 884"/>
                <a:gd name="T48" fmla="*/ 304 w 1992"/>
                <a:gd name="T49" fmla="*/ 508 h 884"/>
                <a:gd name="T50" fmla="*/ 328 w 1992"/>
                <a:gd name="T51" fmla="*/ 528 h 884"/>
                <a:gd name="T52" fmla="*/ 362 w 1992"/>
                <a:gd name="T53" fmla="*/ 538 h 884"/>
                <a:gd name="T54" fmla="*/ 374 w 1992"/>
                <a:gd name="T55" fmla="*/ 552 h 884"/>
                <a:gd name="T56" fmla="*/ 400 w 1992"/>
                <a:gd name="T57" fmla="*/ 560 h 884"/>
                <a:gd name="T58" fmla="*/ 406 w 1992"/>
                <a:gd name="T59" fmla="*/ 576 h 884"/>
                <a:gd name="T60" fmla="*/ 428 w 1992"/>
                <a:gd name="T61" fmla="*/ 594 h 884"/>
                <a:gd name="T62" fmla="*/ 432 w 1992"/>
                <a:gd name="T63" fmla="*/ 608 h 884"/>
                <a:gd name="T64" fmla="*/ 500 w 1992"/>
                <a:gd name="T65" fmla="*/ 618 h 884"/>
                <a:gd name="T66" fmla="*/ 522 w 1992"/>
                <a:gd name="T67" fmla="*/ 630 h 884"/>
                <a:gd name="T68" fmla="*/ 560 w 1992"/>
                <a:gd name="T69" fmla="*/ 644 h 884"/>
                <a:gd name="T70" fmla="*/ 568 w 1992"/>
                <a:gd name="T71" fmla="*/ 660 h 884"/>
                <a:gd name="T72" fmla="*/ 574 w 1992"/>
                <a:gd name="T73" fmla="*/ 672 h 884"/>
                <a:gd name="T74" fmla="*/ 588 w 1992"/>
                <a:gd name="T75" fmla="*/ 676 h 884"/>
                <a:gd name="T76" fmla="*/ 602 w 1992"/>
                <a:gd name="T77" fmla="*/ 688 h 884"/>
                <a:gd name="T78" fmla="*/ 608 w 1992"/>
                <a:gd name="T79" fmla="*/ 702 h 884"/>
                <a:gd name="T80" fmla="*/ 676 w 1992"/>
                <a:gd name="T81" fmla="*/ 710 h 884"/>
                <a:gd name="T82" fmla="*/ 702 w 1992"/>
                <a:gd name="T83" fmla="*/ 724 h 884"/>
                <a:gd name="T84" fmla="*/ 728 w 1992"/>
                <a:gd name="T85" fmla="*/ 732 h 884"/>
                <a:gd name="T86" fmla="*/ 760 w 1992"/>
                <a:gd name="T87" fmla="*/ 756 h 884"/>
                <a:gd name="T88" fmla="*/ 804 w 1992"/>
                <a:gd name="T89" fmla="*/ 768 h 884"/>
                <a:gd name="T90" fmla="*/ 816 w 1992"/>
                <a:gd name="T91" fmla="*/ 782 h 884"/>
                <a:gd name="T92" fmla="*/ 842 w 1992"/>
                <a:gd name="T93" fmla="*/ 784 h 884"/>
                <a:gd name="T94" fmla="*/ 920 w 1992"/>
                <a:gd name="T95" fmla="*/ 800 h 884"/>
                <a:gd name="T96" fmla="*/ 1052 w 1992"/>
                <a:gd name="T97" fmla="*/ 808 h 884"/>
                <a:gd name="T98" fmla="*/ 1084 w 1992"/>
                <a:gd name="T99" fmla="*/ 826 h 884"/>
                <a:gd name="T100" fmla="*/ 1252 w 1992"/>
                <a:gd name="T101" fmla="*/ 838 h 884"/>
                <a:gd name="T102" fmla="*/ 1374 w 1992"/>
                <a:gd name="T103" fmla="*/ 88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92" h="884">
                  <a:moveTo>
                    <a:pt x="0" y="0"/>
                  </a:moveTo>
                  <a:lnTo>
                    <a:pt x="20" y="0"/>
                  </a:lnTo>
                  <a:lnTo>
                    <a:pt x="20" y="8"/>
                  </a:lnTo>
                  <a:lnTo>
                    <a:pt x="32" y="8"/>
                  </a:lnTo>
                  <a:lnTo>
                    <a:pt x="32" y="18"/>
                  </a:lnTo>
                  <a:lnTo>
                    <a:pt x="44" y="18"/>
                  </a:lnTo>
                  <a:lnTo>
                    <a:pt x="44" y="32"/>
                  </a:lnTo>
                  <a:lnTo>
                    <a:pt x="48" y="32"/>
                  </a:lnTo>
                  <a:lnTo>
                    <a:pt x="48" y="44"/>
                  </a:lnTo>
                  <a:lnTo>
                    <a:pt x="52" y="44"/>
                  </a:lnTo>
                  <a:lnTo>
                    <a:pt x="52" y="118"/>
                  </a:lnTo>
                  <a:lnTo>
                    <a:pt x="54" y="118"/>
                  </a:lnTo>
                  <a:lnTo>
                    <a:pt x="54" y="158"/>
                  </a:lnTo>
                  <a:lnTo>
                    <a:pt x="60" y="158"/>
                  </a:lnTo>
                  <a:lnTo>
                    <a:pt x="60" y="164"/>
                  </a:lnTo>
                  <a:lnTo>
                    <a:pt x="66" y="164"/>
                  </a:lnTo>
                  <a:lnTo>
                    <a:pt x="66" y="168"/>
                  </a:lnTo>
                  <a:lnTo>
                    <a:pt x="72" y="168"/>
                  </a:lnTo>
                  <a:lnTo>
                    <a:pt x="72" y="174"/>
                  </a:lnTo>
                  <a:lnTo>
                    <a:pt x="84" y="174"/>
                  </a:lnTo>
                  <a:lnTo>
                    <a:pt x="84" y="184"/>
                  </a:lnTo>
                  <a:lnTo>
                    <a:pt x="94" y="184"/>
                  </a:lnTo>
                  <a:lnTo>
                    <a:pt x="94" y="192"/>
                  </a:lnTo>
                  <a:lnTo>
                    <a:pt x="102" y="192"/>
                  </a:lnTo>
                  <a:lnTo>
                    <a:pt x="102" y="206"/>
                  </a:lnTo>
                  <a:lnTo>
                    <a:pt x="106" y="206"/>
                  </a:lnTo>
                  <a:lnTo>
                    <a:pt x="106" y="218"/>
                  </a:lnTo>
                  <a:lnTo>
                    <a:pt x="110" y="218"/>
                  </a:lnTo>
                  <a:lnTo>
                    <a:pt x="110" y="236"/>
                  </a:lnTo>
                  <a:lnTo>
                    <a:pt x="114" y="236"/>
                  </a:lnTo>
                  <a:lnTo>
                    <a:pt x="114" y="258"/>
                  </a:lnTo>
                  <a:lnTo>
                    <a:pt x="120" y="258"/>
                  </a:lnTo>
                  <a:lnTo>
                    <a:pt x="120" y="268"/>
                  </a:lnTo>
                  <a:lnTo>
                    <a:pt x="126" y="268"/>
                  </a:lnTo>
                  <a:lnTo>
                    <a:pt x="126" y="276"/>
                  </a:lnTo>
                  <a:lnTo>
                    <a:pt x="136" y="276"/>
                  </a:lnTo>
                  <a:lnTo>
                    <a:pt x="136" y="286"/>
                  </a:lnTo>
                  <a:lnTo>
                    <a:pt x="142" y="286"/>
                  </a:lnTo>
                  <a:lnTo>
                    <a:pt x="142" y="294"/>
                  </a:lnTo>
                  <a:lnTo>
                    <a:pt x="156" y="294"/>
                  </a:lnTo>
                  <a:lnTo>
                    <a:pt x="156" y="304"/>
                  </a:lnTo>
                  <a:lnTo>
                    <a:pt x="164" y="304"/>
                  </a:lnTo>
                  <a:lnTo>
                    <a:pt x="164" y="318"/>
                  </a:lnTo>
                  <a:lnTo>
                    <a:pt x="164" y="328"/>
                  </a:lnTo>
                  <a:lnTo>
                    <a:pt x="168" y="328"/>
                  </a:lnTo>
                  <a:lnTo>
                    <a:pt x="168" y="338"/>
                  </a:lnTo>
                  <a:lnTo>
                    <a:pt x="182" y="338"/>
                  </a:lnTo>
                  <a:lnTo>
                    <a:pt x="182" y="352"/>
                  </a:lnTo>
                  <a:lnTo>
                    <a:pt x="186" y="352"/>
                  </a:lnTo>
                  <a:lnTo>
                    <a:pt x="186" y="364"/>
                  </a:lnTo>
                  <a:lnTo>
                    <a:pt x="194" y="364"/>
                  </a:lnTo>
                  <a:lnTo>
                    <a:pt x="194" y="372"/>
                  </a:lnTo>
                  <a:lnTo>
                    <a:pt x="202" y="372"/>
                  </a:lnTo>
                  <a:lnTo>
                    <a:pt x="202" y="398"/>
                  </a:lnTo>
                  <a:lnTo>
                    <a:pt x="212" y="398"/>
                  </a:lnTo>
                  <a:lnTo>
                    <a:pt x="212" y="408"/>
                  </a:lnTo>
                  <a:lnTo>
                    <a:pt x="220" y="408"/>
                  </a:lnTo>
                  <a:lnTo>
                    <a:pt x="220" y="416"/>
                  </a:lnTo>
                  <a:lnTo>
                    <a:pt x="228" y="416"/>
                  </a:lnTo>
                  <a:lnTo>
                    <a:pt x="228" y="430"/>
                  </a:lnTo>
                  <a:lnTo>
                    <a:pt x="242" y="430"/>
                  </a:lnTo>
                  <a:lnTo>
                    <a:pt x="242" y="438"/>
                  </a:lnTo>
                  <a:lnTo>
                    <a:pt x="250" y="438"/>
                  </a:lnTo>
                  <a:lnTo>
                    <a:pt x="250" y="446"/>
                  </a:lnTo>
                  <a:lnTo>
                    <a:pt x="254" y="446"/>
                  </a:lnTo>
                  <a:lnTo>
                    <a:pt x="254" y="454"/>
                  </a:lnTo>
                  <a:lnTo>
                    <a:pt x="264" y="454"/>
                  </a:lnTo>
                  <a:lnTo>
                    <a:pt x="264" y="468"/>
                  </a:lnTo>
                  <a:lnTo>
                    <a:pt x="276" y="468"/>
                  </a:lnTo>
                  <a:lnTo>
                    <a:pt x="276" y="494"/>
                  </a:lnTo>
                  <a:lnTo>
                    <a:pt x="278" y="494"/>
                  </a:lnTo>
                  <a:lnTo>
                    <a:pt x="278" y="500"/>
                  </a:lnTo>
                  <a:lnTo>
                    <a:pt x="290" y="500"/>
                  </a:lnTo>
                  <a:lnTo>
                    <a:pt x="290" y="508"/>
                  </a:lnTo>
                  <a:lnTo>
                    <a:pt x="304" y="508"/>
                  </a:lnTo>
                  <a:lnTo>
                    <a:pt x="304" y="512"/>
                  </a:lnTo>
                  <a:lnTo>
                    <a:pt x="328" y="512"/>
                  </a:lnTo>
                  <a:lnTo>
                    <a:pt x="328" y="528"/>
                  </a:lnTo>
                  <a:lnTo>
                    <a:pt x="346" y="528"/>
                  </a:lnTo>
                  <a:lnTo>
                    <a:pt x="346" y="538"/>
                  </a:lnTo>
                  <a:lnTo>
                    <a:pt x="362" y="538"/>
                  </a:lnTo>
                  <a:lnTo>
                    <a:pt x="362" y="542"/>
                  </a:lnTo>
                  <a:lnTo>
                    <a:pt x="374" y="542"/>
                  </a:lnTo>
                  <a:lnTo>
                    <a:pt x="374" y="552"/>
                  </a:lnTo>
                  <a:lnTo>
                    <a:pt x="388" y="552"/>
                  </a:lnTo>
                  <a:lnTo>
                    <a:pt x="388" y="560"/>
                  </a:lnTo>
                  <a:lnTo>
                    <a:pt x="400" y="560"/>
                  </a:lnTo>
                  <a:lnTo>
                    <a:pt x="400" y="566"/>
                  </a:lnTo>
                  <a:lnTo>
                    <a:pt x="406" y="566"/>
                  </a:lnTo>
                  <a:lnTo>
                    <a:pt x="406" y="576"/>
                  </a:lnTo>
                  <a:lnTo>
                    <a:pt x="414" y="576"/>
                  </a:lnTo>
                  <a:lnTo>
                    <a:pt x="414" y="594"/>
                  </a:lnTo>
                  <a:lnTo>
                    <a:pt x="428" y="594"/>
                  </a:lnTo>
                  <a:lnTo>
                    <a:pt x="428" y="606"/>
                  </a:lnTo>
                  <a:lnTo>
                    <a:pt x="432" y="606"/>
                  </a:lnTo>
                  <a:lnTo>
                    <a:pt x="432" y="608"/>
                  </a:lnTo>
                  <a:lnTo>
                    <a:pt x="490" y="608"/>
                  </a:lnTo>
                  <a:lnTo>
                    <a:pt x="490" y="618"/>
                  </a:lnTo>
                  <a:lnTo>
                    <a:pt x="500" y="618"/>
                  </a:lnTo>
                  <a:lnTo>
                    <a:pt x="500" y="624"/>
                  </a:lnTo>
                  <a:lnTo>
                    <a:pt x="522" y="624"/>
                  </a:lnTo>
                  <a:lnTo>
                    <a:pt x="522" y="630"/>
                  </a:lnTo>
                  <a:lnTo>
                    <a:pt x="528" y="630"/>
                  </a:lnTo>
                  <a:lnTo>
                    <a:pt x="528" y="644"/>
                  </a:lnTo>
                  <a:lnTo>
                    <a:pt x="560" y="644"/>
                  </a:lnTo>
                  <a:lnTo>
                    <a:pt x="560" y="652"/>
                  </a:lnTo>
                  <a:lnTo>
                    <a:pt x="568" y="652"/>
                  </a:lnTo>
                  <a:lnTo>
                    <a:pt x="568" y="660"/>
                  </a:lnTo>
                  <a:lnTo>
                    <a:pt x="568" y="668"/>
                  </a:lnTo>
                  <a:lnTo>
                    <a:pt x="574" y="668"/>
                  </a:lnTo>
                  <a:lnTo>
                    <a:pt x="574" y="672"/>
                  </a:lnTo>
                  <a:lnTo>
                    <a:pt x="584" y="672"/>
                  </a:lnTo>
                  <a:lnTo>
                    <a:pt x="584" y="676"/>
                  </a:lnTo>
                  <a:lnTo>
                    <a:pt x="588" y="676"/>
                  </a:lnTo>
                  <a:lnTo>
                    <a:pt x="588" y="682"/>
                  </a:lnTo>
                  <a:lnTo>
                    <a:pt x="588" y="688"/>
                  </a:lnTo>
                  <a:lnTo>
                    <a:pt x="602" y="688"/>
                  </a:lnTo>
                  <a:lnTo>
                    <a:pt x="602" y="700"/>
                  </a:lnTo>
                  <a:lnTo>
                    <a:pt x="608" y="700"/>
                  </a:lnTo>
                  <a:lnTo>
                    <a:pt x="608" y="702"/>
                  </a:lnTo>
                  <a:lnTo>
                    <a:pt x="650" y="702"/>
                  </a:lnTo>
                  <a:lnTo>
                    <a:pt x="650" y="710"/>
                  </a:lnTo>
                  <a:lnTo>
                    <a:pt x="676" y="710"/>
                  </a:lnTo>
                  <a:lnTo>
                    <a:pt x="676" y="716"/>
                  </a:lnTo>
                  <a:lnTo>
                    <a:pt x="702" y="716"/>
                  </a:lnTo>
                  <a:lnTo>
                    <a:pt x="702" y="724"/>
                  </a:lnTo>
                  <a:lnTo>
                    <a:pt x="710" y="724"/>
                  </a:lnTo>
                  <a:lnTo>
                    <a:pt x="710" y="732"/>
                  </a:lnTo>
                  <a:lnTo>
                    <a:pt x="728" y="732"/>
                  </a:lnTo>
                  <a:lnTo>
                    <a:pt x="728" y="748"/>
                  </a:lnTo>
                  <a:lnTo>
                    <a:pt x="760" y="748"/>
                  </a:lnTo>
                  <a:lnTo>
                    <a:pt x="760" y="756"/>
                  </a:lnTo>
                  <a:lnTo>
                    <a:pt x="786" y="756"/>
                  </a:lnTo>
                  <a:lnTo>
                    <a:pt x="786" y="768"/>
                  </a:lnTo>
                  <a:lnTo>
                    <a:pt x="804" y="768"/>
                  </a:lnTo>
                  <a:lnTo>
                    <a:pt x="804" y="776"/>
                  </a:lnTo>
                  <a:lnTo>
                    <a:pt x="816" y="776"/>
                  </a:lnTo>
                  <a:lnTo>
                    <a:pt x="816" y="782"/>
                  </a:lnTo>
                  <a:lnTo>
                    <a:pt x="816" y="784"/>
                  </a:lnTo>
                  <a:lnTo>
                    <a:pt x="838" y="784"/>
                  </a:lnTo>
                  <a:lnTo>
                    <a:pt x="842" y="784"/>
                  </a:lnTo>
                  <a:lnTo>
                    <a:pt x="842" y="790"/>
                  </a:lnTo>
                  <a:lnTo>
                    <a:pt x="920" y="790"/>
                  </a:lnTo>
                  <a:lnTo>
                    <a:pt x="920" y="800"/>
                  </a:lnTo>
                  <a:lnTo>
                    <a:pt x="986" y="800"/>
                  </a:lnTo>
                  <a:lnTo>
                    <a:pt x="986" y="808"/>
                  </a:lnTo>
                  <a:lnTo>
                    <a:pt x="1052" y="808"/>
                  </a:lnTo>
                  <a:lnTo>
                    <a:pt x="1052" y="816"/>
                  </a:lnTo>
                  <a:lnTo>
                    <a:pt x="1084" y="816"/>
                  </a:lnTo>
                  <a:lnTo>
                    <a:pt x="1084" y="826"/>
                  </a:lnTo>
                  <a:lnTo>
                    <a:pt x="1096" y="826"/>
                  </a:lnTo>
                  <a:lnTo>
                    <a:pt x="1096" y="838"/>
                  </a:lnTo>
                  <a:lnTo>
                    <a:pt x="1252" y="838"/>
                  </a:lnTo>
                  <a:lnTo>
                    <a:pt x="1252" y="858"/>
                  </a:lnTo>
                  <a:lnTo>
                    <a:pt x="1374" y="858"/>
                  </a:lnTo>
                  <a:lnTo>
                    <a:pt x="1374" y="884"/>
                  </a:lnTo>
                  <a:lnTo>
                    <a:pt x="1992" y="884"/>
                  </a:lnTo>
                </a:path>
              </a:pathLst>
            </a:custGeom>
            <a:noFill/>
            <a:ln w="63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Line 361"/>
            <p:cNvSpPr>
              <a:spLocks noChangeShapeType="1"/>
            </p:cNvSpPr>
            <p:nvPr/>
          </p:nvSpPr>
          <p:spPr bwMode="auto">
            <a:xfrm>
              <a:off x="5740400" y="23558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Line 362"/>
            <p:cNvSpPr>
              <a:spLocks noChangeShapeType="1"/>
            </p:cNvSpPr>
            <p:nvPr/>
          </p:nvSpPr>
          <p:spPr bwMode="auto">
            <a:xfrm>
              <a:off x="5715000" y="23812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Line 363"/>
            <p:cNvSpPr>
              <a:spLocks noChangeShapeType="1"/>
            </p:cNvSpPr>
            <p:nvPr/>
          </p:nvSpPr>
          <p:spPr bwMode="auto">
            <a:xfrm>
              <a:off x="5584825" y="21272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Line 364"/>
            <p:cNvSpPr>
              <a:spLocks noChangeShapeType="1"/>
            </p:cNvSpPr>
            <p:nvPr/>
          </p:nvSpPr>
          <p:spPr bwMode="auto">
            <a:xfrm>
              <a:off x="5562600" y="21526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365"/>
            <p:cNvSpPr>
              <a:spLocks noChangeShapeType="1"/>
            </p:cNvSpPr>
            <p:nvPr/>
          </p:nvSpPr>
          <p:spPr bwMode="auto">
            <a:xfrm>
              <a:off x="5975350" y="2606675"/>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366"/>
            <p:cNvSpPr>
              <a:spLocks noChangeShapeType="1"/>
            </p:cNvSpPr>
            <p:nvPr/>
          </p:nvSpPr>
          <p:spPr bwMode="auto">
            <a:xfrm>
              <a:off x="5949950" y="26320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367"/>
            <p:cNvSpPr>
              <a:spLocks noChangeShapeType="1"/>
            </p:cNvSpPr>
            <p:nvPr/>
          </p:nvSpPr>
          <p:spPr bwMode="auto">
            <a:xfrm>
              <a:off x="6413500" y="30067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Line 368"/>
            <p:cNvSpPr>
              <a:spLocks noChangeShapeType="1"/>
            </p:cNvSpPr>
            <p:nvPr/>
          </p:nvSpPr>
          <p:spPr bwMode="auto">
            <a:xfrm>
              <a:off x="6388100" y="30289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369"/>
            <p:cNvSpPr>
              <a:spLocks noChangeShapeType="1"/>
            </p:cNvSpPr>
            <p:nvPr/>
          </p:nvSpPr>
          <p:spPr bwMode="auto">
            <a:xfrm>
              <a:off x="6492875" y="30702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Line 370"/>
            <p:cNvSpPr>
              <a:spLocks noChangeShapeType="1"/>
            </p:cNvSpPr>
            <p:nvPr/>
          </p:nvSpPr>
          <p:spPr bwMode="auto">
            <a:xfrm>
              <a:off x="6467475" y="30956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371"/>
            <p:cNvSpPr>
              <a:spLocks noChangeShapeType="1"/>
            </p:cNvSpPr>
            <p:nvPr/>
          </p:nvSpPr>
          <p:spPr bwMode="auto">
            <a:xfrm>
              <a:off x="6524625" y="30797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372"/>
            <p:cNvSpPr>
              <a:spLocks noChangeShapeType="1"/>
            </p:cNvSpPr>
            <p:nvPr/>
          </p:nvSpPr>
          <p:spPr bwMode="auto">
            <a:xfrm>
              <a:off x="6499225" y="31019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373"/>
            <p:cNvSpPr>
              <a:spLocks noChangeShapeType="1"/>
            </p:cNvSpPr>
            <p:nvPr/>
          </p:nvSpPr>
          <p:spPr bwMode="auto">
            <a:xfrm>
              <a:off x="6584950" y="30988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374"/>
            <p:cNvSpPr>
              <a:spLocks noChangeShapeType="1"/>
            </p:cNvSpPr>
            <p:nvPr/>
          </p:nvSpPr>
          <p:spPr bwMode="auto">
            <a:xfrm>
              <a:off x="6559550" y="3121025"/>
              <a:ext cx="50800"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375"/>
            <p:cNvSpPr>
              <a:spLocks noChangeShapeType="1"/>
            </p:cNvSpPr>
            <p:nvPr/>
          </p:nvSpPr>
          <p:spPr bwMode="auto">
            <a:xfrm>
              <a:off x="6657975" y="31178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376"/>
            <p:cNvSpPr>
              <a:spLocks noChangeShapeType="1"/>
            </p:cNvSpPr>
            <p:nvPr/>
          </p:nvSpPr>
          <p:spPr bwMode="auto">
            <a:xfrm>
              <a:off x="6635750" y="31432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377"/>
            <p:cNvSpPr>
              <a:spLocks noChangeShapeType="1"/>
            </p:cNvSpPr>
            <p:nvPr/>
          </p:nvSpPr>
          <p:spPr bwMode="auto">
            <a:xfrm>
              <a:off x="6699250" y="31178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378"/>
            <p:cNvSpPr>
              <a:spLocks noChangeShapeType="1"/>
            </p:cNvSpPr>
            <p:nvPr/>
          </p:nvSpPr>
          <p:spPr bwMode="auto">
            <a:xfrm>
              <a:off x="6673850" y="31432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379"/>
            <p:cNvSpPr>
              <a:spLocks noChangeShapeType="1"/>
            </p:cNvSpPr>
            <p:nvPr/>
          </p:nvSpPr>
          <p:spPr bwMode="auto">
            <a:xfrm>
              <a:off x="6711950" y="31178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380"/>
            <p:cNvSpPr>
              <a:spLocks noChangeShapeType="1"/>
            </p:cNvSpPr>
            <p:nvPr/>
          </p:nvSpPr>
          <p:spPr bwMode="auto">
            <a:xfrm>
              <a:off x="6689725" y="31432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381"/>
            <p:cNvSpPr>
              <a:spLocks noChangeShapeType="1"/>
            </p:cNvSpPr>
            <p:nvPr/>
          </p:nvSpPr>
          <p:spPr bwMode="auto">
            <a:xfrm>
              <a:off x="6734175" y="311785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382"/>
            <p:cNvSpPr>
              <a:spLocks noChangeShapeType="1"/>
            </p:cNvSpPr>
            <p:nvPr/>
          </p:nvSpPr>
          <p:spPr bwMode="auto">
            <a:xfrm>
              <a:off x="6708775" y="31432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383"/>
            <p:cNvSpPr>
              <a:spLocks noChangeShapeType="1"/>
            </p:cNvSpPr>
            <p:nvPr/>
          </p:nvSpPr>
          <p:spPr bwMode="auto">
            <a:xfrm>
              <a:off x="6823075" y="31591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384"/>
            <p:cNvSpPr>
              <a:spLocks noChangeShapeType="1"/>
            </p:cNvSpPr>
            <p:nvPr/>
          </p:nvSpPr>
          <p:spPr bwMode="auto">
            <a:xfrm>
              <a:off x="6797675" y="31813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385"/>
            <p:cNvSpPr>
              <a:spLocks noChangeShapeType="1"/>
            </p:cNvSpPr>
            <p:nvPr/>
          </p:nvSpPr>
          <p:spPr bwMode="auto">
            <a:xfrm>
              <a:off x="6832600" y="31591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386"/>
            <p:cNvSpPr>
              <a:spLocks noChangeShapeType="1"/>
            </p:cNvSpPr>
            <p:nvPr/>
          </p:nvSpPr>
          <p:spPr bwMode="auto">
            <a:xfrm>
              <a:off x="6807200" y="3181350"/>
              <a:ext cx="50800"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387"/>
            <p:cNvSpPr>
              <a:spLocks noChangeShapeType="1"/>
            </p:cNvSpPr>
            <p:nvPr/>
          </p:nvSpPr>
          <p:spPr bwMode="auto">
            <a:xfrm>
              <a:off x="6877050" y="31781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388"/>
            <p:cNvSpPr>
              <a:spLocks noChangeShapeType="1"/>
            </p:cNvSpPr>
            <p:nvPr/>
          </p:nvSpPr>
          <p:spPr bwMode="auto">
            <a:xfrm>
              <a:off x="6851650" y="32035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Line 389"/>
            <p:cNvSpPr>
              <a:spLocks noChangeShapeType="1"/>
            </p:cNvSpPr>
            <p:nvPr/>
          </p:nvSpPr>
          <p:spPr bwMode="auto">
            <a:xfrm>
              <a:off x="7054850" y="32162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Line 390"/>
            <p:cNvSpPr>
              <a:spLocks noChangeShapeType="1"/>
            </p:cNvSpPr>
            <p:nvPr/>
          </p:nvSpPr>
          <p:spPr bwMode="auto">
            <a:xfrm>
              <a:off x="7029450" y="32416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Line 391"/>
            <p:cNvSpPr>
              <a:spLocks noChangeShapeType="1"/>
            </p:cNvSpPr>
            <p:nvPr/>
          </p:nvSpPr>
          <p:spPr bwMode="auto">
            <a:xfrm>
              <a:off x="7099300" y="32162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Line 392"/>
            <p:cNvSpPr>
              <a:spLocks noChangeShapeType="1"/>
            </p:cNvSpPr>
            <p:nvPr/>
          </p:nvSpPr>
          <p:spPr bwMode="auto">
            <a:xfrm>
              <a:off x="7077075" y="32416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Line 393"/>
            <p:cNvSpPr>
              <a:spLocks noChangeShapeType="1"/>
            </p:cNvSpPr>
            <p:nvPr/>
          </p:nvSpPr>
          <p:spPr bwMode="auto">
            <a:xfrm>
              <a:off x="7245350" y="32543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Line 394"/>
            <p:cNvSpPr>
              <a:spLocks noChangeShapeType="1"/>
            </p:cNvSpPr>
            <p:nvPr/>
          </p:nvSpPr>
          <p:spPr bwMode="auto">
            <a:xfrm>
              <a:off x="7223125" y="32766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Line 395"/>
            <p:cNvSpPr>
              <a:spLocks noChangeShapeType="1"/>
            </p:cNvSpPr>
            <p:nvPr/>
          </p:nvSpPr>
          <p:spPr bwMode="auto">
            <a:xfrm>
              <a:off x="7312025" y="32543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Line 396"/>
            <p:cNvSpPr>
              <a:spLocks noChangeShapeType="1"/>
            </p:cNvSpPr>
            <p:nvPr/>
          </p:nvSpPr>
          <p:spPr bwMode="auto">
            <a:xfrm>
              <a:off x="7289800" y="32766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397"/>
            <p:cNvSpPr>
              <a:spLocks noChangeShapeType="1"/>
            </p:cNvSpPr>
            <p:nvPr/>
          </p:nvSpPr>
          <p:spPr bwMode="auto">
            <a:xfrm>
              <a:off x="7512050" y="32543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398"/>
            <p:cNvSpPr>
              <a:spLocks noChangeShapeType="1"/>
            </p:cNvSpPr>
            <p:nvPr/>
          </p:nvSpPr>
          <p:spPr bwMode="auto">
            <a:xfrm>
              <a:off x="7489825" y="32766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Line 399"/>
            <p:cNvSpPr>
              <a:spLocks noChangeShapeType="1"/>
            </p:cNvSpPr>
            <p:nvPr/>
          </p:nvSpPr>
          <p:spPr bwMode="auto">
            <a:xfrm>
              <a:off x="7543800" y="32766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Line 400"/>
            <p:cNvSpPr>
              <a:spLocks noChangeShapeType="1"/>
            </p:cNvSpPr>
            <p:nvPr/>
          </p:nvSpPr>
          <p:spPr bwMode="auto">
            <a:xfrm>
              <a:off x="7521575" y="33020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Line 401"/>
            <p:cNvSpPr>
              <a:spLocks noChangeShapeType="1"/>
            </p:cNvSpPr>
            <p:nvPr/>
          </p:nvSpPr>
          <p:spPr bwMode="auto">
            <a:xfrm>
              <a:off x="7864475" y="33020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Line 402"/>
            <p:cNvSpPr>
              <a:spLocks noChangeShapeType="1"/>
            </p:cNvSpPr>
            <p:nvPr/>
          </p:nvSpPr>
          <p:spPr bwMode="auto">
            <a:xfrm>
              <a:off x="7842250" y="33242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Line 403"/>
            <p:cNvSpPr>
              <a:spLocks noChangeShapeType="1"/>
            </p:cNvSpPr>
            <p:nvPr/>
          </p:nvSpPr>
          <p:spPr bwMode="auto">
            <a:xfrm>
              <a:off x="7978775" y="33337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Line 404"/>
            <p:cNvSpPr>
              <a:spLocks noChangeShapeType="1"/>
            </p:cNvSpPr>
            <p:nvPr/>
          </p:nvSpPr>
          <p:spPr bwMode="auto">
            <a:xfrm>
              <a:off x="7956550" y="3359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Line 405"/>
            <p:cNvSpPr>
              <a:spLocks noChangeShapeType="1"/>
            </p:cNvSpPr>
            <p:nvPr/>
          </p:nvSpPr>
          <p:spPr bwMode="auto">
            <a:xfrm>
              <a:off x="8118475" y="33337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Line 406"/>
            <p:cNvSpPr>
              <a:spLocks noChangeShapeType="1"/>
            </p:cNvSpPr>
            <p:nvPr/>
          </p:nvSpPr>
          <p:spPr bwMode="auto">
            <a:xfrm>
              <a:off x="8093075" y="3359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Line 407"/>
            <p:cNvSpPr>
              <a:spLocks noChangeShapeType="1"/>
            </p:cNvSpPr>
            <p:nvPr/>
          </p:nvSpPr>
          <p:spPr bwMode="auto">
            <a:xfrm>
              <a:off x="8267700" y="33337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Line 408"/>
            <p:cNvSpPr>
              <a:spLocks noChangeShapeType="1"/>
            </p:cNvSpPr>
            <p:nvPr/>
          </p:nvSpPr>
          <p:spPr bwMode="auto">
            <a:xfrm>
              <a:off x="8245475" y="3359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Line 409"/>
            <p:cNvSpPr>
              <a:spLocks noChangeShapeType="1"/>
            </p:cNvSpPr>
            <p:nvPr/>
          </p:nvSpPr>
          <p:spPr bwMode="auto">
            <a:xfrm>
              <a:off x="8591550" y="33337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Line 410"/>
            <p:cNvSpPr>
              <a:spLocks noChangeShapeType="1"/>
            </p:cNvSpPr>
            <p:nvPr/>
          </p:nvSpPr>
          <p:spPr bwMode="auto">
            <a:xfrm>
              <a:off x="8566150" y="33591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341" name="Group 340"/>
          <p:cNvGrpSpPr/>
          <p:nvPr/>
        </p:nvGrpSpPr>
        <p:grpSpPr>
          <a:xfrm>
            <a:off x="606543" y="4363792"/>
            <a:ext cx="3117438" cy="1631950"/>
            <a:chOff x="4620037" y="4244975"/>
            <a:chExt cx="3117438" cy="1631950"/>
          </a:xfrm>
        </p:grpSpPr>
        <p:sp>
          <p:nvSpPr>
            <p:cNvPr id="342" name="Line 414"/>
            <p:cNvSpPr>
              <a:spLocks noChangeShapeType="1"/>
            </p:cNvSpPr>
            <p:nvPr/>
          </p:nvSpPr>
          <p:spPr bwMode="auto">
            <a:xfrm>
              <a:off x="4708525" y="5797550"/>
              <a:ext cx="3028950"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3" name="Line 415"/>
            <p:cNvSpPr>
              <a:spLocks noChangeShapeType="1"/>
            </p:cNvSpPr>
            <p:nvPr/>
          </p:nvSpPr>
          <p:spPr bwMode="auto">
            <a:xfrm>
              <a:off x="4620037" y="5489575"/>
              <a:ext cx="88488"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4" name="Line 416"/>
            <p:cNvSpPr>
              <a:spLocks noChangeShapeType="1"/>
            </p:cNvSpPr>
            <p:nvPr/>
          </p:nvSpPr>
          <p:spPr bwMode="auto">
            <a:xfrm>
              <a:off x="4620037" y="5178425"/>
              <a:ext cx="86316"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5" name="Line 417"/>
            <p:cNvSpPr>
              <a:spLocks noChangeShapeType="1"/>
            </p:cNvSpPr>
            <p:nvPr/>
          </p:nvSpPr>
          <p:spPr bwMode="auto">
            <a:xfrm>
              <a:off x="4620037" y="4870450"/>
              <a:ext cx="88488"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6" name="Line 418"/>
            <p:cNvSpPr>
              <a:spLocks noChangeShapeType="1"/>
            </p:cNvSpPr>
            <p:nvPr/>
          </p:nvSpPr>
          <p:spPr bwMode="auto">
            <a:xfrm>
              <a:off x="4620037" y="4559300"/>
              <a:ext cx="86317"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7" name="Line 419"/>
            <p:cNvSpPr>
              <a:spLocks noChangeShapeType="1"/>
            </p:cNvSpPr>
            <p:nvPr/>
          </p:nvSpPr>
          <p:spPr bwMode="auto">
            <a:xfrm>
              <a:off x="4620037" y="4248150"/>
              <a:ext cx="86317"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8" name="Line 420"/>
            <p:cNvSpPr>
              <a:spLocks noChangeShapeType="1"/>
            </p:cNvSpPr>
            <p:nvPr/>
          </p:nvSpPr>
          <p:spPr bwMode="auto">
            <a:xfrm>
              <a:off x="4746625" y="5800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9" name="Line 421"/>
            <p:cNvSpPr>
              <a:spLocks noChangeShapeType="1"/>
            </p:cNvSpPr>
            <p:nvPr/>
          </p:nvSpPr>
          <p:spPr bwMode="auto">
            <a:xfrm>
              <a:off x="5257800" y="5800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0" name="Line 422"/>
            <p:cNvSpPr>
              <a:spLocks noChangeShapeType="1"/>
            </p:cNvSpPr>
            <p:nvPr/>
          </p:nvSpPr>
          <p:spPr bwMode="auto">
            <a:xfrm>
              <a:off x="5768975" y="5800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1" name="Line 423"/>
            <p:cNvSpPr>
              <a:spLocks noChangeShapeType="1"/>
            </p:cNvSpPr>
            <p:nvPr/>
          </p:nvSpPr>
          <p:spPr bwMode="auto">
            <a:xfrm>
              <a:off x="6280150" y="5800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2" name="Line 424"/>
            <p:cNvSpPr>
              <a:spLocks noChangeShapeType="1"/>
            </p:cNvSpPr>
            <p:nvPr/>
          </p:nvSpPr>
          <p:spPr bwMode="auto">
            <a:xfrm>
              <a:off x="6791325" y="5800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3" name="Line 425"/>
            <p:cNvSpPr>
              <a:spLocks noChangeShapeType="1"/>
            </p:cNvSpPr>
            <p:nvPr/>
          </p:nvSpPr>
          <p:spPr bwMode="auto">
            <a:xfrm>
              <a:off x="7302500" y="5800725"/>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4" name="Line 426"/>
            <p:cNvSpPr>
              <a:spLocks noChangeShapeType="1"/>
            </p:cNvSpPr>
            <p:nvPr/>
          </p:nvSpPr>
          <p:spPr bwMode="auto">
            <a:xfrm>
              <a:off x="4832350" y="45148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5" name="Line 427"/>
            <p:cNvSpPr>
              <a:spLocks noChangeShapeType="1"/>
            </p:cNvSpPr>
            <p:nvPr/>
          </p:nvSpPr>
          <p:spPr bwMode="auto">
            <a:xfrm>
              <a:off x="4806950" y="45370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6" name="Line 428"/>
            <p:cNvSpPr>
              <a:spLocks noChangeShapeType="1"/>
            </p:cNvSpPr>
            <p:nvPr/>
          </p:nvSpPr>
          <p:spPr bwMode="auto">
            <a:xfrm>
              <a:off x="4892675" y="480060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7" name="Line 429"/>
            <p:cNvSpPr>
              <a:spLocks noChangeShapeType="1"/>
            </p:cNvSpPr>
            <p:nvPr/>
          </p:nvSpPr>
          <p:spPr bwMode="auto">
            <a:xfrm>
              <a:off x="4867275" y="48228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8" name="Line 430"/>
            <p:cNvSpPr>
              <a:spLocks noChangeShapeType="1"/>
            </p:cNvSpPr>
            <p:nvPr/>
          </p:nvSpPr>
          <p:spPr bwMode="auto">
            <a:xfrm>
              <a:off x="4946650" y="49434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9" name="Line 431"/>
            <p:cNvSpPr>
              <a:spLocks noChangeShapeType="1"/>
            </p:cNvSpPr>
            <p:nvPr/>
          </p:nvSpPr>
          <p:spPr bwMode="auto">
            <a:xfrm>
              <a:off x="4924425" y="49657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0" name="Line 432"/>
            <p:cNvSpPr>
              <a:spLocks noChangeShapeType="1"/>
            </p:cNvSpPr>
            <p:nvPr/>
          </p:nvSpPr>
          <p:spPr bwMode="auto">
            <a:xfrm>
              <a:off x="5118100" y="5207000"/>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1" name="Line 433"/>
            <p:cNvSpPr>
              <a:spLocks noChangeShapeType="1"/>
            </p:cNvSpPr>
            <p:nvPr/>
          </p:nvSpPr>
          <p:spPr bwMode="auto">
            <a:xfrm>
              <a:off x="5095875" y="52324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2" name="Line 434"/>
            <p:cNvSpPr>
              <a:spLocks noChangeShapeType="1"/>
            </p:cNvSpPr>
            <p:nvPr/>
          </p:nvSpPr>
          <p:spPr bwMode="auto">
            <a:xfrm>
              <a:off x="5270500" y="53562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3" name="Line 435"/>
            <p:cNvSpPr>
              <a:spLocks noChangeShapeType="1"/>
            </p:cNvSpPr>
            <p:nvPr/>
          </p:nvSpPr>
          <p:spPr bwMode="auto">
            <a:xfrm>
              <a:off x="5245100" y="538162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4" name="Line 436"/>
            <p:cNvSpPr>
              <a:spLocks noChangeShapeType="1"/>
            </p:cNvSpPr>
            <p:nvPr/>
          </p:nvSpPr>
          <p:spPr bwMode="auto">
            <a:xfrm>
              <a:off x="5407025" y="5438775"/>
              <a:ext cx="0" cy="5080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5" name="Line 437"/>
            <p:cNvSpPr>
              <a:spLocks noChangeShapeType="1"/>
            </p:cNvSpPr>
            <p:nvPr/>
          </p:nvSpPr>
          <p:spPr bwMode="auto">
            <a:xfrm>
              <a:off x="5381625" y="54641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6" name="Line 438"/>
            <p:cNvSpPr>
              <a:spLocks noChangeShapeType="1"/>
            </p:cNvSpPr>
            <p:nvPr/>
          </p:nvSpPr>
          <p:spPr bwMode="auto">
            <a:xfrm>
              <a:off x="5565775" y="54959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7" name="Line 439"/>
            <p:cNvSpPr>
              <a:spLocks noChangeShapeType="1"/>
            </p:cNvSpPr>
            <p:nvPr/>
          </p:nvSpPr>
          <p:spPr bwMode="auto">
            <a:xfrm>
              <a:off x="5543550" y="55181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8" name="Line 440"/>
            <p:cNvSpPr>
              <a:spLocks noChangeShapeType="1"/>
            </p:cNvSpPr>
            <p:nvPr/>
          </p:nvSpPr>
          <p:spPr bwMode="auto">
            <a:xfrm>
              <a:off x="5581650" y="54959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9" name="Line 441"/>
            <p:cNvSpPr>
              <a:spLocks noChangeShapeType="1"/>
            </p:cNvSpPr>
            <p:nvPr/>
          </p:nvSpPr>
          <p:spPr bwMode="auto">
            <a:xfrm>
              <a:off x="5559425" y="55181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0" name="Line 442"/>
            <p:cNvSpPr>
              <a:spLocks noChangeShapeType="1"/>
            </p:cNvSpPr>
            <p:nvPr/>
          </p:nvSpPr>
          <p:spPr bwMode="auto">
            <a:xfrm>
              <a:off x="5768975" y="55657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1" name="Line 443"/>
            <p:cNvSpPr>
              <a:spLocks noChangeShapeType="1"/>
            </p:cNvSpPr>
            <p:nvPr/>
          </p:nvSpPr>
          <p:spPr bwMode="auto">
            <a:xfrm>
              <a:off x="5746750" y="55911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2" name="Line 444"/>
            <p:cNvSpPr>
              <a:spLocks noChangeShapeType="1"/>
            </p:cNvSpPr>
            <p:nvPr/>
          </p:nvSpPr>
          <p:spPr bwMode="auto">
            <a:xfrm>
              <a:off x="5800725" y="55848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3" name="Line 445"/>
            <p:cNvSpPr>
              <a:spLocks noChangeShapeType="1"/>
            </p:cNvSpPr>
            <p:nvPr/>
          </p:nvSpPr>
          <p:spPr bwMode="auto">
            <a:xfrm>
              <a:off x="5778500" y="56070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4" name="Line 446"/>
            <p:cNvSpPr>
              <a:spLocks noChangeShapeType="1"/>
            </p:cNvSpPr>
            <p:nvPr/>
          </p:nvSpPr>
          <p:spPr bwMode="auto">
            <a:xfrm>
              <a:off x="5832475" y="55848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5" name="Line 447"/>
            <p:cNvSpPr>
              <a:spLocks noChangeShapeType="1"/>
            </p:cNvSpPr>
            <p:nvPr/>
          </p:nvSpPr>
          <p:spPr bwMode="auto">
            <a:xfrm>
              <a:off x="5807075" y="56070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6" name="Line 448"/>
            <p:cNvSpPr>
              <a:spLocks noChangeShapeType="1"/>
            </p:cNvSpPr>
            <p:nvPr/>
          </p:nvSpPr>
          <p:spPr bwMode="auto">
            <a:xfrm>
              <a:off x="5934075" y="56165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7" name="Line 449"/>
            <p:cNvSpPr>
              <a:spLocks noChangeShapeType="1"/>
            </p:cNvSpPr>
            <p:nvPr/>
          </p:nvSpPr>
          <p:spPr bwMode="auto">
            <a:xfrm>
              <a:off x="5908675" y="56388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8" name="Line 450"/>
            <p:cNvSpPr>
              <a:spLocks noChangeShapeType="1"/>
            </p:cNvSpPr>
            <p:nvPr/>
          </p:nvSpPr>
          <p:spPr bwMode="auto">
            <a:xfrm>
              <a:off x="6016625" y="5632450"/>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9" name="Line 451"/>
            <p:cNvSpPr>
              <a:spLocks noChangeShapeType="1"/>
            </p:cNvSpPr>
            <p:nvPr/>
          </p:nvSpPr>
          <p:spPr bwMode="auto">
            <a:xfrm>
              <a:off x="5991225" y="5654675"/>
              <a:ext cx="5080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0" name="Line 452"/>
            <p:cNvSpPr>
              <a:spLocks noChangeShapeType="1"/>
            </p:cNvSpPr>
            <p:nvPr/>
          </p:nvSpPr>
          <p:spPr bwMode="auto">
            <a:xfrm>
              <a:off x="6184900" y="56546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Line 453"/>
            <p:cNvSpPr>
              <a:spLocks noChangeShapeType="1"/>
            </p:cNvSpPr>
            <p:nvPr/>
          </p:nvSpPr>
          <p:spPr bwMode="auto">
            <a:xfrm>
              <a:off x="6159500" y="5680075"/>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Line 454"/>
            <p:cNvSpPr>
              <a:spLocks noChangeShapeType="1"/>
            </p:cNvSpPr>
            <p:nvPr/>
          </p:nvSpPr>
          <p:spPr bwMode="auto">
            <a:xfrm>
              <a:off x="6245225" y="567372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Line 455"/>
            <p:cNvSpPr>
              <a:spLocks noChangeShapeType="1"/>
            </p:cNvSpPr>
            <p:nvPr/>
          </p:nvSpPr>
          <p:spPr bwMode="auto">
            <a:xfrm>
              <a:off x="6219825" y="569595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Line 456"/>
            <p:cNvSpPr>
              <a:spLocks noChangeShapeType="1"/>
            </p:cNvSpPr>
            <p:nvPr/>
          </p:nvSpPr>
          <p:spPr bwMode="auto">
            <a:xfrm>
              <a:off x="6613525" y="5743575"/>
              <a:ext cx="0" cy="47625"/>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Line 457"/>
            <p:cNvSpPr>
              <a:spLocks noChangeShapeType="1"/>
            </p:cNvSpPr>
            <p:nvPr/>
          </p:nvSpPr>
          <p:spPr bwMode="auto">
            <a:xfrm>
              <a:off x="6588125" y="5765800"/>
              <a:ext cx="47625"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Freeform 458"/>
            <p:cNvSpPr>
              <a:spLocks/>
            </p:cNvSpPr>
            <p:nvPr/>
          </p:nvSpPr>
          <p:spPr bwMode="auto">
            <a:xfrm>
              <a:off x="4746625" y="4251325"/>
              <a:ext cx="2873375" cy="1552575"/>
            </a:xfrm>
            <a:custGeom>
              <a:avLst/>
              <a:gdLst>
                <a:gd name="T0" fmla="*/ 10 w 1810"/>
                <a:gd name="T1" fmla="*/ 8 h 978"/>
                <a:gd name="T2" fmla="*/ 22 w 1810"/>
                <a:gd name="T3" fmla="*/ 24 h 978"/>
                <a:gd name="T4" fmla="*/ 30 w 1810"/>
                <a:gd name="T5" fmla="*/ 44 h 978"/>
                <a:gd name="T6" fmla="*/ 40 w 1810"/>
                <a:gd name="T7" fmla="*/ 66 h 978"/>
                <a:gd name="T8" fmla="*/ 48 w 1810"/>
                <a:gd name="T9" fmla="*/ 82 h 978"/>
                <a:gd name="T10" fmla="*/ 56 w 1810"/>
                <a:gd name="T11" fmla="*/ 110 h 978"/>
                <a:gd name="T12" fmla="*/ 60 w 1810"/>
                <a:gd name="T13" fmla="*/ 180 h 978"/>
                <a:gd name="T14" fmla="*/ 80 w 1810"/>
                <a:gd name="T15" fmla="*/ 212 h 978"/>
                <a:gd name="T16" fmla="*/ 90 w 1810"/>
                <a:gd name="T17" fmla="*/ 228 h 978"/>
                <a:gd name="T18" fmla="*/ 106 w 1810"/>
                <a:gd name="T19" fmla="*/ 252 h 978"/>
                <a:gd name="T20" fmla="*/ 112 w 1810"/>
                <a:gd name="T21" fmla="*/ 264 h 978"/>
                <a:gd name="T22" fmla="*/ 120 w 1810"/>
                <a:gd name="T23" fmla="*/ 302 h 978"/>
                <a:gd name="T24" fmla="*/ 144 w 1810"/>
                <a:gd name="T25" fmla="*/ 322 h 978"/>
                <a:gd name="T26" fmla="*/ 150 w 1810"/>
                <a:gd name="T27" fmla="*/ 338 h 978"/>
                <a:gd name="T28" fmla="*/ 162 w 1810"/>
                <a:gd name="T29" fmla="*/ 348 h 978"/>
                <a:gd name="T30" fmla="*/ 170 w 1810"/>
                <a:gd name="T31" fmla="*/ 362 h 978"/>
                <a:gd name="T32" fmla="*/ 176 w 1810"/>
                <a:gd name="T33" fmla="*/ 382 h 978"/>
                <a:gd name="T34" fmla="*/ 186 w 1810"/>
                <a:gd name="T35" fmla="*/ 418 h 978"/>
                <a:gd name="T36" fmla="*/ 198 w 1810"/>
                <a:gd name="T37" fmla="*/ 426 h 978"/>
                <a:gd name="T38" fmla="*/ 222 w 1810"/>
                <a:gd name="T39" fmla="*/ 456 h 978"/>
                <a:gd name="T40" fmla="*/ 238 w 1810"/>
                <a:gd name="T41" fmla="*/ 464 h 978"/>
                <a:gd name="T42" fmla="*/ 258 w 1810"/>
                <a:gd name="T43" fmla="*/ 476 h 978"/>
                <a:gd name="T44" fmla="*/ 264 w 1810"/>
                <a:gd name="T45" fmla="*/ 494 h 978"/>
                <a:gd name="T46" fmla="*/ 284 w 1810"/>
                <a:gd name="T47" fmla="*/ 528 h 978"/>
                <a:gd name="T48" fmla="*/ 298 w 1810"/>
                <a:gd name="T49" fmla="*/ 546 h 978"/>
                <a:gd name="T50" fmla="*/ 312 w 1810"/>
                <a:gd name="T51" fmla="*/ 568 h 978"/>
                <a:gd name="T52" fmla="*/ 338 w 1810"/>
                <a:gd name="T53" fmla="*/ 588 h 978"/>
                <a:gd name="T54" fmla="*/ 350 w 1810"/>
                <a:gd name="T55" fmla="*/ 598 h 978"/>
                <a:gd name="T56" fmla="*/ 368 w 1810"/>
                <a:gd name="T57" fmla="*/ 618 h 978"/>
                <a:gd name="T58" fmla="*/ 384 w 1810"/>
                <a:gd name="T59" fmla="*/ 636 h 978"/>
                <a:gd name="T60" fmla="*/ 398 w 1810"/>
                <a:gd name="T61" fmla="*/ 658 h 978"/>
                <a:gd name="T62" fmla="*/ 434 w 1810"/>
                <a:gd name="T63" fmla="*/ 668 h 978"/>
                <a:gd name="T64" fmla="*/ 450 w 1810"/>
                <a:gd name="T65" fmla="*/ 692 h 978"/>
                <a:gd name="T66" fmla="*/ 464 w 1810"/>
                <a:gd name="T67" fmla="*/ 708 h 978"/>
                <a:gd name="T68" fmla="*/ 478 w 1810"/>
                <a:gd name="T69" fmla="*/ 714 h 978"/>
                <a:gd name="T70" fmla="*/ 506 w 1810"/>
                <a:gd name="T71" fmla="*/ 730 h 978"/>
                <a:gd name="T72" fmla="*/ 524 w 1810"/>
                <a:gd name="T73" fmla="*/ 738 h 978"/>
                <a:gd name="T74" fmla="*/ 536 w 1810"/>
                <a:gd name="T75" fmla="*/ 746 h 978"/>
                <a:gd name="T76" fmla="*/ 562 w 1810"/>
                <a:gd name="T77" fmla="*/ 760 h 978"/>
                <a:gd name="T78" fmla="*/ 570 w 1810"/>
                <a:gd name="T79" fmla="*/ 768 h 978"/>
                <a:gd name="T80" fmla="*/ 606 w 1810"/>
                <a:gd name="T81" fmla="*/ 782 h 978"/>
                <a:gd name="T82" fmla="*/ 618 w 1810"/>
                <a:gd name="T83" fmla="*/ 794 h 978"/>
                <a:gd name="T84" fmla="*/ 626 w 1810"/>
                <a:gd name="T85" fmla="*/ 804 h 978"/>
                <a:gd name="T86" fmla="*/ 722 w 1810"/>
                <a:gd name="T87" fmla="*/ 812 h 978"/>
                <a:gd name="T88" fmla="*/ 758 w 1810"/>
                <a:gd name="T89" fmla="*/ 822 h 978"/>
                <a:gd name="T90" fmla="*/ 804 w 1810"/>
                <a:gd name="T91" fmla="*/ 834 h 978"/>
                <a:gd name="T92" fmla="*/ 882 w 1810"/>
                <a:gd name="T93" fmla="*/ 856 h 978"/>
                <a:gd name="T94" fmla="*/ 956 w 1810"/>
                <a:gd name="T95" fmla="*/ 870 h 978"/>
                <a:gd name="T96" fmla="*/ 974 w 1810"/>
                <a:gd name="T97" fmla="*/ 882 h 978"/>
                <a:gd name="T98" fmla="*/ 1088 w 1810"/>
                <a:gd name="T99" fmla="*/ 898 h 978"/>
                <a:gd name="T100" fmla="*/ 1122 w 1810"/>
                <a:gd name="T101" fmla="*/ 916 h 978"/>
                <a:gd name="T102" fmla="*/ 1382 w 1810"/>
                <a:gd name="T103" fmla="*/ 932 h 978"/>
                <a:gd name="T104" fmla="*/ 1694 w 1810"/>
                <a:gd name="T105" fmla="*/ 954 h 978"/>
                <a:gd name="T106" fmla="*/ 1810 w 1810"/>
                <a:gd name="T107" fmla="*/ 978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0" h="978">
                  <a:moveTo>
                    <a:pt x="0" y="0"/>
                  </a:moveTo>
                  <a:lnTo>
                    <a:pt x="6" y="0"/>
                  </a:lnTo>
                  <a:lnTo>
                    <a:pt x="6" y="8"/>
                  </a:lnTo>
                  <a:lnTo>
                    <a:pt x="10" y="8"/>
                  </a:lnTo>
                  <a:lnTo>
                    <a:pt x="10" y="20"/>
                  </a:lnTo>
                  <a:lnTo>
                    <a:pt x="18" y="20"/>
                  </a:lnTo>
                  <a:lnTo>
                    <a:pt x="18" y="24"/>
                  </a:lnTo>
                  <a:lnTo>
                    <a:pt x="22" y="24"/>
                  </a:lnTo>
                  <a:lnTo>
                    <a:pt x="22" y="32"/>
                  </a:lnTo>
                  <a:lnTo>
                    <a:pt x="26" y="32"/>
                  </a:lnTo>
                  <a:lnTo>
                    <a:pt x="26" y="44"/>
                  </a:lnTo>
                  <a:lnTo>
                    <a:pt x="30" y="44"/>
                  </a:lnTo>
                  <a:lnTo>
                    <a:pt x="30" y="58"/>
                  </a:lnTo>
                  <a:lnTo>
                    <a:pt x="36" y="58"/>
                  </a:lnTo>
                  <a:lnTo>
                    <a:pt x="36" y="66"/>
                  </a:lnTo>
                  <a:lnTo>
                    <a:pt x="40" y="66"/>
                  </a:lnTo>
                  <a:lnTo>
                    <a:pt x="40" y="78"/>
                  </a:lnTo>
                  <a:lnTo>
                    <a:pt x="46" y="78"/>
                  </a:lnTo>
                  <a:lnTo>
                    <a:pt x="46" y="82"/>
                  </a:lnTo>
                  <a:lnTo>
                    <a:pt x="48" y="82"/>
                  </a:lnTo>
                  <a:lnTo>
                    <a:pt x="48" y="86"/>
                  </a:lnTo>
                  <a:lnTo>
                    <a:pt x="50" y="86"/>
                  </a:lnTo>
                  <a:lnTo>
                    <a:pt x="50" y="110"/>
                  </a:lnTo>
                  <a:lnTo>
                    <a:pt x="56" y="110"/>
                  </a:lnTo>
                  <a:lnTo>
                    <a:pt x="56" y="174"/>
                  </a:lnTo>
                  <a:lnTo>
                    <a:pt x="58" y="174"/>
                  </a:lnTo>
                  <a:lnTo>
                    <a:pt x="58" y="180"/>
                  </a:lnTo>
                  <a:lnTo>
                    <a:pt x="60" y="180"/>
                  </a:lnTo>
                  <a:lnTo>
                    <a:pt x="60" y="186"/>
                  </a:lnTo>
                  <a:lnTo>
                    <a:pt x="76" y="186"/>
                  </a:lnTo>
                  <a:lnTo>
                    <a:pt x="76" y="212"/>
                  </a:lnTo>
                  <a:lnTo>
                    <a:pt x="80" y="212"/>
                  </a:lnTo>
                  <a:lnTo>
                    <a:pt x="80" y="218"/>
                  </a:lnTo>
                  <a:lnTo>
                    <a:pt x="86" y="218"/>
                  </a:lnTo>
                  <a:lnTo>
                    <a:pt x="86" y="228"/>
                  </a:lnTo>
                  <a:lnTo>
                    <a:pt x="90" y="228"/>
                  </a:lnTo>
                  <a:lnTo>
                    <a:pt x="90" y="242"/>
                  </a:lnTo>
                  <a:lnTo>
                    <a:pt x="102" y="242"/>
                  </a:lnTo>
                  <a:lnTo>
                    <a:pt x="102" y="252"/>
                  </a:lnTo>
                  <a:lnTo>
                    <a:pt x="106" y="252"/>
                  </a:lnTo>
                  <a:lnTo>
                    <a:pt x="106" y="260"/>
                  </a:lnTo>
                  <a:lnTo>
                    <a:pt x="108" y="260"/>
                  </a:lnTo>
                  <a:lnTo>
                    <a:pt x="108" y="264"/>
                  </a:lnTo>
                  <a:lnTo>
                    <a:pt x="112" y="264"/>
                  </a:lnTo>
                  <a:lnTo>
                    <a:pt x="112" y="286"/>
                  </a:lnTo>
                  <a:lnTo>
                    <a:pt x="114" y="286"/>
                  </a:lnTo>
                  <a:lnTo>
                    <a:pt x="114" y="302"/>
                  </a:lnTo>
                  <a:lnTo>
                    <a:pt x="120" y="302"/>
                  </a:lnTo>
                  <a:lnTo>
                    <a:pt x="120" y="316"/>
                  </a:lnTo>
                  <a:lnTo>
                    <a:pt x="136" y="316"/>
                  </a:lnTo>
                  <a:lnTo>
                    <a:pt x="136" y="322"/>
                  </a:lnTo>
                  <a:lnTo>
                    <a:pt x="144" y="322"/>
                  </a:lnTo>
                  <a:lnTo>
                    <a:pt x="148" y="322"/>
                  </a:lnTo>
                  <a:lnTo>
                    <a:pt x="148" y="332"/>
                  </a:lnTo>
                  <a:lnTo>
                    <a:pt x="150" y="332"/>
                  </a:lnTo>
                  <a:lnTo>
                    <a:pt x="150" y="338"/>
                  </a:lnTo>
                  <a:lnTo>
                    <a:pt x="156" y="338"/>
                  </a:lnTo>
                  <a:lnTo>
                    <a:pt x="156" y="342"/>
                  </a:lnTo>
                  <a:lnTo>
                    <a:pt x="162" y="342"/>
                  </a:lnTo>
                  <a:lnTo>
                    <a:pt x="162" y="348"/>
                  </a:lnTo>
                  <a:lnTo>
                    <a:pt x="166" y="348"/>
                  </a:lnTo>
                  <a:lnTo>
                    <a:pt x="166" y="356"/>
                  </a:lnTo>
                  <a:lnTo>
                    <a:pt x="170" y="356"/>
                  </a:lnTo>
                  <a:lnTo>
                    <a:pt x="170" y="362"/>
                  </a:lnTo>
                  <a:lnTo>
                    <a:pt x="172" y="362"/>
                  </a:lnTo>
                  <a:lnTo>
                    <a:pt x="172" y="370"/>
                  </a:lnTo>
                  <a:lnTo>
                    <a:pt x="176" y="370"/>
                  </a:lnTo>
                  <a:lnTo>
                    <a:pt x="176" y="382"/>
                  </a:lnTo>
                  <a:lnTo>
                    <a:pt x="180" y="382"/>
                  </a:lnTo>
                  <a:lnTo>
                    <a:pt x="180" y="394"/>
                  </a:lnTo>
                  <a:lnTo>
                    <a:pt x="186" y="394"/>
                  </a:lnTo>
                  <a:lnTo>
                    <a:pt x="186" y="418"/>
                  </a:lnTo>
                  <a:lnTo>
                    <a:pt x="192" y="418"/>
                  </a:lnTo>
                  <a:lnTo>
                    <a:pt x="192" y="422"/>
                  </a:lnTo>
                  <a:lnTo>
                    <a:pt x="198" y="422"/>
                  </a:lnTo>
                  <a:lnTo>
                    <a:pt x="198" y="426"/>
                  </a:lnTo>
                  <a:lnTo>
                    <a:pt x="202" y="426"/>
                  </a:lnTo>
                  <a:lnTo>
                    <a:pt x="202" y="434"/>
                  </a:lnTo>
                  <a:lnTo>
                    <a:pt x="222" y="434"/>
                  </a:lnTo>
                  <a:lnTo>
                    <a:pt x="222" y="456"/>
                  </a:lnTo>
                  <a:lnTo>
                    <a:pt x="228" y="456"/>
                  </a:lnTo>
                  <a:lnTo>
                    <a:pt x="228" y="460"/>
                  </a:lnTo>
                  <a:lnTo>
                    <a:pt x="238" y="460"/>
                  </a:lnTo>
                  <a:lnTo>
                    <a:pt x="238" y="464"/>
                  </a:lnTo>
                  <a:lnTo>
                    <a:pt x="246" y="464"/>
                  </a:lnTo>
                  <a:lnTo>
                    <a:pt x="246" y="468"/>
                  </a:lnTo>
                  <a:lnTo>
                    <a:pt x="258" y="468"/>
                  </a:lnTo>
                  <a:lnTo>
                    <a:pt x="258" y="476"/>
                  </a:lnTo>
                  <a:lnTo>
                    <a:pt x="260" y="476"/>
                  </a:lnTo>
                  <a:lnTo>
                    <a:pt x="260" y="482"/>
                  </a:lnTo>
                  <a:lnTo>
                    <a:pt x="264" y="482"/>
                  </a:lnTo>
                  <a:lnTo>
                    <a:pt x="264" y="494"/>
                  </a:lnTo>
                  <a:lnTo>
                    <a:pt x="278" y="494"/>
                  </a:lnTo>
                  <a:lnTo>
                    <a:pt x="278" y="516"/>
                  </a:lnTo>
                  <a:lnTo>
                    <a:pt x="284" y="516"/>
                  </a:lnTo>
                  <a:lnTo>
                    <a:pt x="284" y="528"/>
                  </a:lnTo>
                  <a:lnTo>
                    <a:pt x="286" y="528"/>
                  </a:lnTo>
                  <a:lnTo>
                    <a:pt x="286" y="536"/>
                  </a:lnTo>
                  <a:lnTo>
                    <a:pt x="298" y="536"/>
                  </a:lnTo>
                  <a:lnTo>
                    <a:pt x="298" y="546"/>
                  </a:lnTo>
                  <a:lnTo>
                    <a:pt x="302" y="546"/>
                  </a:lnTo>
                  <a:lnTo>
                    <a:pt x="302" y="562"/>
                  </a:lnTo>
                  <a:lnTo>
                    <a:pt x="312" y="562"/>
                  </a:lnTo>
                  <a:lnTo>
                    <a:pt x="312" y="568"/>
                  </a:lnTo>
                  <a:lnTo>
                    <a:pt x="332" y="568"/>
                  </a:lnTo>
                  <a:lnTo>
                    <a:pt x="332" y="576"/>
                  </a:lnTo>
                  <a:lnTo>
                    <a:pt x="338" y="576"/>
                  </a:lnTo>
                  <a:lnTo>
                    <a:pt x="338" y="588"/>
                  </a:lnTo>
                  <a:lnTo>
                    <a:pt x="344" y="588"/>
                  </a:lnTo>
                  <a:lnTo>
                    <a:pt x="344" y="592"/>
                  </a:lnTo>
                  <a:lnTo>
                    <a:pt x="350" y="592"/>
                  </a:lnTo>
                  <a:lnTo>
                    <a:pt x="350" y="598"/>
                  </a:lnTo>
                  <a:lnTo>
                    <a:pt x="354" y="598"/>
                  </a:lnTo>
                  <a:lnTo>
                    <a:pt x="354" y="602"/>
                  </a:lnTo>
                  <a:lnTo>
                    <a:pt x="368" y="602"/>
                  </a:lnTo>
                  <a:lnTo>
                    <a:pt x="368" y="618"/>
                  </a:lnTo>
                  <a:lnTo>
                    <a:pt x="380" y="618"/>
                  </a:lnTo>
                  <a:lnTo>
                    <a:pt x="380" y="628"/>
                  </a:lnTo>
                  <a:lnTo>
                    <a:pt x="384" y="628"/>
                  </a:lnTo>
                  <a:lnTo>
                    <a:pt x="384" y="636"/>
                  </a:lnTo>
                  <a:lnTo>
                    <a:pt x="394" y="636"/>
                  </a:lnTo>
                  <a:lnTo>
                    <a:pt x="394" y="642"/>
                  </a:lnTo>
                  <a:lnTo>
                    <a:pt x="398" y="642"/>
                  </a:lnTo>
                  <a:lnTo>
                    <a:pt x="398" y="658"/>
                  </a:lnTo>
                  <a:lnTo>
                    <a:pt x="410" y="658"/>
                  </a:lnTo>
                  <a:lnTo>
                    <a:pt x="410" y="662"/>
                  </a:lnTo>
                  <a:lnTo>
                    <a:pt x="434" y="662"/>
                  </a:lnTo>
                  <a:lnTo>
                    <a:pt x="434" y="668"/>
                  </a:lnTo>
                  <a:lnTo>
                    <a:pt x="444" y="668"/>
                  </a:lnTo>
                  <a:lnTo>
                    <a:pt x="444" y="684"/>
                  </a:lnTo>
                  <a:lnTo>
                    <a:pt x="450" y="684"/>
                  </a:lnTo>
                  <a:lnTo>
                    <a:pt x="450" y="692"/>
                  </a:lnTo>
                  <a:lnTo>
                    <a:pt x="454" y="692"/>
                  </a:lnTo>
                  <a:lnTo>
                    <a:pt x="454" y="696"/>
                  </a:lnTo>
                  <a:lnTo>
                    <a:pt x="464" y="696"/>
                  </a:lnTo>
                  <a:lnTo>
                    <a:pt x="464" y="708"/>
                  </a:lnTo>
                  <a:lnTo>
                    <a:pt x="476" y="708"/>
                  </a:lnTo>
                  <a:lnTo>
                    <a:pt x="476" y="712"/>
                  </a:lnTo>
                  <a:lnTo>
                    <a:pt x="478" y="712"/>
                  </a:lnTo>
                  <a:lnTo>
                    <a:pt x="478" y="714"/>
                  </a:lnTo>
                  <a:lnTo>
                    <a:pt x="498" y="714"/>
                  </a:lnTo>
                  <a:lnTo>
                    <a:pt x="498" y="720"/>
                  </a:lnTo>
                  <a:lnTo>
                    <a:pt x="506" y="720"/>
                  </a:lnTo>
                  <a:lnTo>
                    <a:pt x="506" y="730"/>
                  </a:lnTo>
                  <a:lnTo>
                    <a:pt x="510" y="730"/>
                  </a:lnTo>
                  <a:lnTo>
                    <a:pt x="510" y="734"/>
                  </a:lnTo>
                  <a:lnTo>
                    <a:pt x="524" y="734"/>
                  </a:lnTo>
                  <a:lnTo>
                    <a:pt x="524" y="738"/>
                  </a:lnTo>
                  <a:lnTo>
                    <a:pt x="530" y="738"/>
                  </a:lnTo>
                  <a:lnTo>
                    <a:pt x="530" y="742"/>
                  </a:lnTo>
                  <a:lnTo>
                    <a:pt x="536" y="742"/>
                  </a:lnTo>
                  <a:lnTo>
                    <a:pt x="536" y="746"/>
                  </a:lnTo>
                  <a:lnTo>
                    <a:pt x="560" y="746"/>
                  </a:lnTo>
                  <a:lnTo>
                    <a:pt x="560" y="756"/>
                  </a:lnTo>
                  <a:lnTo>
                    <a:pt x="562" y="756"/>
                  </a:lnTo>
                  <a:lnTo>
                    <a:pt x="562" y="760"/>
                  </a:lnTo>
                  <a:lnTo>
                    <a:pt x="568" y="760"/>
                  </a:lnTo>
                  <a:lnTo>
                    <a:pt x="568" y="764"/>
                  </a:lnTo>
                  <a:lnTo>
                    <a:pt x="570" y="764"/>
                  </a:lnTo>
                  <a:lnTo>
                    <a:pt x="570" y="768"/>
                  </a:lnTo>
                  <a:lnTo>
                    <a:pt x="588" y="768"/>
                  </a:lnTo>
                  <a:lnTo>
                    <a:pt x="588" y="772"/>
                  </a:lnTo>
                  <a:lnTo>
                    <a:pt x="606" y="772"/>
                  </a:lnTo>
                  <a:lnTo>
                    <a:pt x="606" y="782"/>
                  </a:lnTo>
                  <a:lnTo>
                    <a:pt x="610" y="782"/>
                  </a:lnTo>
                  <a:lnTo>
                    <a:pt x="610" y="788"/>
                  </a:lnTo>
                  <a:lnTo>
                    <a:pt x="618" y="788"/>
                  </a:lnTo>
                  <a:lnTo>
                    <a:pt x="618" y="794"/>
                  </a:lnTo>
                  <a:lnTo>
                    <a:pt x="624" y="794"/>
                  </a:lnTo>
                  <a:lnTo>
                    <a:pt x="624" y="798"/>
                  </a:lnTo>
                  <a:lnTo>
                    <a:pt x="626" y="798"/>
                  </a:lnTo>
                  <a:lnTo>
                    <a:pt x="626" y="804"/>
                  </a:lnTo>
                  <a:lnTo>
                    <a:pt x="646" y="804"/>
                  </a:lnTo>
                  <a:lnTo>
                    <a:pt x="646" y="810"/>
                  </a:lnTo>
                  <a:lnTo>
                    <a:pt x="722" y="810"/>
                  </a:lnTo>
                  <a:lnTo>
                    <a:pt x="722" y="812"/>
                  </a:lnTo>
                  <a:lnTo>
                    <a:pt x="724" y="812"/>
                  </a:lnTo>
                  <a:lnTo>
                    <a:pt x="724" y="816"/>
                  </a:lnTo>
                  <a:lnTo>
                    <a:pt x="758" y="816"/>
                  </a:lnTo>
                  <a:lnTo>
                    <a:pt x="758" y="822"/>
                  </a:lnTo>
                  <a:lnTo>
                    <a:pt x="784" y="822"/>
                  </a:lnTo>
                  <a:lnTo>
                    <a:pt x="784" y="828"/>
                  </a:lnTo>
                  <a:lnTo>
                    <a:pt x="804" y="828"/>
                  </a:lnTo>
                  <a:lnTo>
                    <a:pt x="804" y="834"/>
                  </a:lnTo>
                  <a:lnTo>
                    <a:pt x="878" y="834"/>
                  </a:lnTo>
                  <a:lnTo>
                    <a:pt x="878" y="848"/>
                  </a:lnTo>
                  <a:lnTo>
                    <a:pt x="882" y="848"/>
                  </a:lnTo>
                  <a:lnTo>
                    <a:pt x="882" y="856"/>
                  </a:lnTo>
                  <a:lnTo>
                    <a:pt x="886" y="856"/>
                  </a:lnTo>
                  <a:lnTo>
                    <a:pt x="886" y="862"/>
                  </a:lnTo>
                  <a:lnTo>
                    <a:pt x="956" y="862"/>
                  </a:lnTo>
                  <a:lnTo>
                    <a:pt x="956" y="870"/>
                  </a:lnTo>
                  <a:lnTo>
                    <a:pt x="958" y="870"/>
                  </a:lnTo>
                  <a:lnTo>
                    <a:pt x="958" y="876"/>
                  </a:lnTo>
                  <a:lnTo>
                    <a:pt x="974" y="876"/>
                  </a:lnTo>
                  <a:lnTo>
                    <a:pt x="974" y="882"/>
                  </a:lnTo>
                  <a:lnTo>
                    <a:pt x="1070" y="882"/>
                  </a:lnTo>
                  <a:lnTo>
                    <a:pt x="1070" y="892"/>
                  </a:lnTo>
                  <a:lnTo>
                    <a:pt x="1088" y="892"/>
                  </a:lnTo>
                  <a:lnTo>
                    <a:pt x="1088" y="898"/>
                  </a:lnTo>
                  <a:lnTo>
                    <a:pt x="1100" y="898"/>
                  </a:lnTo>
                  <a:lnTo>
                    <a:pt x="1100" y="908"/>
                  </a:lnTo>
                  <a:lnTo>
                    <a:pt x="1122" y="908"/>
                  </a:lnTo>
                  <a:lnTo>
                    <a:pt x="1122" y="916"/>
                  </a:lnTo>
                  <a:lnTo>
                    <a:pt x="1344" y="916"/>
                  </a:lnTo>
                  <a:lnTo>
                    <a:pt x="1344" y="922"/>
                  </a:lnTo>
                  <a:lnTo>
                    <a:pt x="1382" y="922"/>
                  </a:lnTo>
                  <a:lnTo>
                    <a:pt x="1382" y="932"/>
                  </a:lnTo>
                  <a:lnTo>
                    <a:pt x="1554" y="932"/>
                  </a:lnTo>
                  <a:lnTo>
                    <a:pt x="1554" y="942"/>
                  </a:lnTo>
                  <a:lnTo>
                    <a:pt x="1694" y="942"/>
                  </a:lnTo>
                  <a:lnTo>
                    <a:pt x="1694" y="954"/>
                  </a:lnTo>
                  <a:lnTo>
                    <a:pt x="1730" y="954"/>
                  </a:lnTo>
                  <a:lnTo>
                    <a:pt x="1730" y="966"/>
                  </a:lnTo>
                  <a:lnTo>
                    <a:pt x="1810" y="966"/>
                  </a:lnTo>
                  <a:lnTo>
                    <a:pt x="1810" y="978"/>
                  </a:lnTo>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7" name="Line 459"/>
            <p:cNvSpPr>
              <a:spLocks noChangeShapeType="1"/>
            </p:cNvSpPr>
            <p:nvPr/>
          </p:nvSpPr>
          <p:spPr bwMode="auto">
            <a:xfrm>
              <a:off x="4784725" y="4244975"/>
              <a:ext cx="0" cy="0"/>
            </a:xfrm>
            <a:prstGeom prst="line">
              <a:avLst/>
            </a:prstGeom>
            <a:noFill/>
            <a:ln w="6350">
              <a:solidFill>
                <a:srgbClr val="00DB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8" name="Freeform 460"/>
            <p:cNvSpPr>
              <a:spLocks/>
            </p:cNvSpPr>
            <p:nvPr/>
          </p:nvSpPr>
          <p:spPr bwMode="auto">
            <a:xfrm>
              <a:off x="4746625" y="4248150"/>
              <a:ext cx="1895475" cy="1520825"/>
            </a:xfrm>
            <a:custGeom>
              <a:avLst/>
              <a:gdLst>
                <a:gd name="T0" fmla="*/ 4 w 1194"/>
                <a:gd name="T1" fmla="*/ 16 h 958"/>
                <a:gd name="T2" fmla="*/ 14 w 1194"/>
                <a:gd name="T3" fmla="*/ 30 h 958"/>
                <a:gd name="T4" fmla="*/ 22 w 1194"/>
                <a:gd name="T5" fmla="*/ 60 h 958"/>
                <a:gd name="T6" fmla="*/ 32 w 1194"/>
                <a:gd name="T7" fmla="*/ 74 h 958"/>
                <a:gd name="T8" fmla="*/ 38 w 1194"/>
                <a:gd name="T9" fmla="*/ 108 h 958"/>
                <a:gd name="T10" fmla="*/ 48 w 1194"/>
                <a:gd name="T11" fmla="*/ 142 h 958"/>
                <a:gd name="T12" fmla="*/ 52 w 1194"/>
                <a:gd name="T13" fmla="*/ 220 h 958"/>
                <a:gd name="T14" fmla="*/ 58 w 1194"/>
                <a:gd name="T15" fmla="*/ 302 h 958"/>
                <a:gd name="T16" fmla="*/ 76 w 1194"/>
                <a:gd name="T17" fmla="*/ 312 h 958"/>
                <a:gd name="T18" fmla="*/ 80 w 1194"/>
                <a:gd name="T19" fmla="*/ 348 h 958"/>
                <a:gd name="T20" fmla="*/ 90 w 1194"/>
                <a:gd name="T21" fmla="*/ 364 h 958"/>
                <a:gd name="T22" fmla="*/ 108 w 1194"/>
                <a:gd name="T23" fmla="*/ 388 h 958"/>
                <a:gd name="T24" fmla="*/ 120 w 1194"/>
                <a:gd name="T25" fmla="*/ 432 h 958"/>
                <a:gd name="T26" fmla="*/ 126 w 1194"/>
                <a:gd name="T27" fmla="*/ 472 h 958"/>
                <a:gd name="T28" fmla="*/ 152 w 1194"/>
                <a:gd name="T29" fmla="*/ 484 h 958"/>
                <a:gd name="T30" fmla="*/ 160 w 1194"/>
                <a:gd name="T31" fmla="*/ 506 h 958"/>
                <a:gd name="T32" fmla="*/ 170 w 1194"/>
                <a:gd name="T33" fmla="*/ 540 h 958"/>
                <a:gd name="T34" fmla="*/ 174 w 1194"/>
                <a:gd name="T35" fmla="*/ 562 h 958"/>
                <a:gd name="T36" fmla="*/ 186 w 1194"/>
                <a:gd name="T37" fmla="*/ 566 h 958"/>
                <a:gd name="T38" fmla="*/ 194 w 1194"/>
                <a:gd name="T39" fmla="*/ 574 h 958"/>
                <a:gd name="T40" fmla="*/ 210 w 1194"/>
                <a:gd name="T41" fmla="*/ 582 h 958"/>
                <a:gd name="T42" fmla="*/ 218 w 1194"/>
                <a:gd name="T43" fmla="*/ 600 h 958"/>
                <a:gd name="T44" fmla="*/ 238 w 1194"/>
                <a:gd name="T45" fmla="*/ 616 h 958"/>
                <a:gd name="T46" fmla="*/ 242 w 1194"/>
                <a:gd name="T47" fmla="*/ 636 h 958"/>
                <a:gd name="T48" fmla="*/ 258 w 1194"/>
                <a:gd name="T49" fmla="*/ 650 h 958"/>
                <a:gd name="T50" fmla="*/ 270 w 1194"/>
                <a:gd name="T51" fmla="*/ 668 h 958"/>
                <a:gd name="T52" fmla="*/ 276 w 1194"/>
                <a:gd name="T53" fmla="*/ 688 h 958"/>
                <a:gd name="T54" fmla="*/ 288 w 1194"/>
                <a:gd name="T55" fmla="*/ 694 h 958"/>
                <a:gd name="T56" fmla="*/ 322 w 1194"/>
                <a:gd name="T57" fmla="*/ 712 h 958"/>
                <a:gd name="T58" fmla="*/ 350 w 1194"/>
                <a:gd name="T59" fmla="*/ 730 h 958"/>
                <a:gd name="T60" fmla="*/ 390 w 1194"/>
                <a:gd name="T61" fmla="*/ 758 h 958"/>
                <a:gd name="T62" fmla="*/ 418 w 1194"/>
                <a:gd name="T63" fmla="*/ 764 h 958"/>
                <a:gd name="T64" fmla="*/ 434 w 1194"/>
                <a:gd name="T65" fmla="*/ 772 h 958"/>
                <a:gd name="T66" fmla="*/ 480 w 1194"/>
                <a:gd name="T67" fmla="*/ 786 h 958"/>
                <a:gd name="T68" fmla="*/ 504 w 1194"/>
                <a:gd name="T69" fmla="*/ 794 h 958"/>
                <a:gd name="T70" fmla="*/ 568 w 1194"/>
                <a:gd name="T71" fmla="*/ 800 h 958"/>
                <a:gd name="T72" fmla="*/ 574 w 1194"/>
                <a:gd name="T73" fmla="*/ 812 h 958"/>
                <a:gd name="T74" fmla="*/ 602 w 1194"/>
                <a:gd name="T75" fmla="*/ 826 h 958"/>
                <a:gd name="T76" fmla="*/ 620 w 1194"/>
                <a:gd name="T77" fmla="*/ 846 h 958"/>
                <a:gd name="T78" fmla="*/ 686 w 1194"/>
                <a:gd name="T79" fmla="*/ 854 h 958"/>
                <a:gd name="T80" fmla="*/ 722 w 1194"/>
                <a:gd name="T81" fmla="*/ 878 h 958"/>
                <a:gd name="T82" fmla="*/ 832 w 1194"/>
                <a:gd name="T83" fmla="*/ 892 h 958"/>
                <a:gd name="T84" fmla="*/ 926 w 1194"/>
                <a:gd name="T85" fmla="*/ 914 h 958"/>
                <a:gd name="T86" fmla="*/ 1018 w 1194"/>
                <a:gd name="T87" fmla="*/ 922 h 958"/>
                <a:gd name="T88" fmla="*/ 1056 w 1194"/>
                <a:gd name="T89" fmla="*/ 944 h 958"/>
                <a:gd name="T90" fmla="*/ 1194 w 1194"/>
                <a:gd name="T91" fmla="*/ 95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4" h="958">
                  <a:moveTo>
                    <a:pt x="0" y="0"/>
                  </a:moveTo>
                  <a:lnTo>
                    <a:pt x="4" y="0"/>
                  </a:lnTo>
                  <a:lnTo>
                    <a:pt x="4" y="16"/>
                  </a:lnTo>
                  <a:lnTo>
                    <a:pt x="8" y="16"/>
                  </a:lnTo>
                  <a:lnTo>
                    <a:pt x="8" y="30"/>
                  </a:lnTo>
                  <a:lnTo>
                    <a:pt x="14" y="30"/>
                  </a:lnTo>
                  <a:lnTo>
                    <a:pt x="14" y="40"/>
                  </a:lnTo>
                  <a:lnTo>
                    <a:pt x="22" y="40"/>
                  </a:lnTo>
                  <a:lnTo>
                    <a:pt x="22" y="60"/>
                  </a:lnTo>
                  <a:lnTo>
                    <a:pt x="28" y="60"/>
                  </a:lnTo>
                  <a:lnTo>
                    <a:pt x="28" y="74"/>
                  </a:lnTo>
                  <a:lnTo>
                    <a:pt x="32" y="74"/>
                  </a:lnTo>
                  <a:lnTo>
                    <a:pt x="32" y="82"/>
                  </a:lnTo>
                  <a:lnTo>
                    <a:pt x="38" y="82"/>
                  </a:lnTo>
                  <a:lnTo>
                    <a:pt x="38" y="108"/>
                  </a:lnTo>
                  <a:lnTo>
                    <a:pt x="44" y="108"/>
                  </a:lnTo>
                  <a:lnTo>
                    <a:pt x="44" y="142"/>
                  </a:lnTo>
                  <a:lnTo>
                    <a:pt x="48" y="142"/>
                  </a:lnTo>
                  <a:lnTo>
                    <a:pt x="48" y="156"/>
                  </a:lnTo>
                  <a:lnTo>
                    <a:pt x="52" y="156"/>
                  </a:lnTo>
                  <a:lnTo>
                    <a:pt x="52" y="220"/>
                  </a:lnTo>
                  <a:lnTo>
                    <a:pt x="58" y="220"/>
                  </a:lnTo>
                  <a:lnTo>
                    <a:pt x="58" y="270"/>
                  </a:lnTo>
                  <a:lnTo>
                    <a:pt x="58" y="302"/>
                  </a:lnTo>
                  <a:lnTo>
                    <a:pt x="70" y="302"/>
                  </a:lnTo>
                  <a:lnTo>
                    <a:pt x="70" y="312"/>
                  </a:lnTo>
                  <a:lnTo>
                    <a:pt x="76" y="312"/>
                  </a:lnTo>
                  <a:lnTo>
                    <a:pt x="76" y="334"/>
                  </a:lnTo>
                  <a:lnTo>
                    <a:pt x="80" y="334"/>
                  </a:lnTo>
                  <a:lnTo>
                    <a:pt x="80" y="348"/>
                  </a:lnTo>
                  <a:lnTo>
                    <a:pt x="82" y="348"/>
                  </a:lnTo>
                  <a:lnTo>
                    <a:pt x="90" y="348"/>
                  </a:lnTo>
                  <a:lnTo>
                    <a:pt x="90" y="364"/>
                  </a:lnTo>
                  <a:lnTo>
                    <a:pt x="90" y="376"/>
                  </a:lnTo>
                  <a:lnTo>
                    <a:pt x="108" y="376"/>
                  </a:lnTo>
                  <a:lnTo>
                    <a:pt x="108" y="388"/>
                  </a:lnTo>
                  <a:lnTo>
                    <a:pt x="114" y="388"/>
                  </a:lnTo>
                  <a:lnTo>
                    <a:pt x="114" y="432"/>
                  </a:lnTo>
                  <a:lnTo>
                    <a:pt x="120" y="432"/>
                  </a:lnTo>
                  <a:lnTo>
                    <a:pt x="120" y="446"/>
                  </a:lnTo>
                  <a:lnTo>
                    <a:pt x="126" y="446"/>
                  </a:lnTo>
                  <a:lnTo>
                    <a:pt x="126" y="472"/>
                  </a:lnTo>
                  <a:lnTo>
                    <a:pt x="136" y="472"/>
                  </a:lnTo>
                  <a:lnTo>
                    <a:pt x="136" y="484"/>
                  </a:lnTo>
                  <a:lnTo>
                    <a:pt x="152" y="484"/>
                  </a:lnTo>
                  <a:lnTo>
                    <a:pt x="152" y="500"/>
                  </a:lnTo>
                  <a:lnTo>
                    <a:pt x="160" y="500"/>
                  </a:lnTo>
                  <a:lnTo>
                    <a:pt x="160" y="506"/>
                  </a:lnTo>
                  <a:lnTo>
                    <a:pt x="166" y="506"/>
                  </a:lnTo>
                  <a:lnTo>
                    <a:pt x="166" y="540"/>
                  </a:lnTo>
                  <a:lnTo>
                    <a:pt x="170" y="540"/>
                  </a:lnTo>
                  <a:lnTo>
                    <a:pt x="170" y="550"/>
                  </a:lnTo>
                  <a:lnTo>
                    <a:pt x="174" y="550"/>
                  </a:lnTo>
                  <a:lnTo>
                    <a:pt x="174" y="562"/>
                  </a:lnTo>
                  <a:lnTo>
                    <a:pt x="178" y="562"/>
                  </a:lnTo>
                  <a:lnTo>
                    <a:pt x="178" y="566"/>
                  </a:lnTo>
                  <a:lnTo>
                    <a:pt x="186" y="566"/>
                  </a:lnTo>
                  <a:lnTo>
                    <a:pt x="186" y="570"/>
                  </a:lnTo>
                  <a:lnTo>
                    <a:pt x="194" y="570"/>
                  </a:lnTo>
                  <a:lnTo>
                    <a:pt x="194" y="574"/>
                  </a:lnTo>
                  <a:lnTo>
                    <a:pt x="202" y="574"/>
                  </a:lnTo>
                  <a:lnTo>
                    <a:pt x="202" y="582"/>
                  </a:lnTo>
                  <a:lnTo>
                    <a:pt x="210" y="582"/>
                  </a:lnTo>
                  <a:lnTo>
                    <a:pt x="210" y="590"/>
                  </a:lnTo>
                  <a:lnTo>
                    <a:pt x="218" y="590"/>
                  </a:lnTo>
                  <a:lnTo>
                    <a:pt x="218" y="600"/>
                  </a:lnTo>
                  <a:lnTo>
                    <a:pt x="226" y="600"/>
                  </a:lnTo>
                  <a:lnTo>
                    <a:pt x="226" y="616"/>
                  </a:lnTo>
                  <a:lnTo>
                    <a:pt x="238" y="616"/>
                  </a:lnTo>
                  <a:lnTo>
                    <a:pt x="238" y="628"/>
                  </a:lnTo>
                  <a:lnTo>
                    <a:pt x="242" y="628"/>
                  </a:lnTo>
                  <a:lnTo>
                    <a:pt x="242" y="636"/>
                  </a:lnTo>
                  <a:lnTo>
                    <a:pt x="250" y="636"/>
                  </a:lnTo>
                  <a:lnTo>
                    <a:pt x="250" y="650"/>
                  </a:lnTo>
                  <a:lnTo>
                    <a:pt x="258" y="650"/>
                  </a:lnTo>
                  <a:lnTo>
                    <a:pt x="262" y="650"/>
                  </a:lnTo>
                  <a:lnTo>
                    <a:pt x="262" y="668"/>
                  </a:lnTo>
                  <a:lnTo>
                    <a:pt x="270" y="668"/>
                  </a:lnTo>
                  <a:lnTo>
                    <a:pt x="270" y="674"/>
                  </a:lnTo>
                  <a:lnTo>
                    <a:pt x="276" y="674"/>
                  </a:lnTo>
                  <a:lnTo>
                    <a:pt x="276" y="688"/>
                  </a:lnTo>
                  <a:lnTo>
                    <a:pt x="282" y="688"/>
                  </a:lnTo>
                  <a:lnTo>
                    <a:pt x="282" y="694"/>
                  </a:lnTo>
                  <a:lnTo>
                    <a:pt x="288" y="694"/>
                  </a:lnTo>
                  <a:lnTo>
                    <a:pt x="288" y="710"/>
                  </a:lnTo>
                  <a:lnTo>
                    <a:pt x="322" y="710"/>
                  </a:lnTo>
                  <a:lnTo>
                    <a:pt x="322" y="712"/>
                  </a:lnTo>
                  <a:lnTo>
                    <a:pt x="334" y="712"/>
                  </a:lnTo>
                  <a:lnTo>
                    <a:pt x="334" y="730"/>
                  </a:lnTo>
                  <a:lnTo>
                    <a:pt x="350" y="730"/>
                  </a:lnTo>
                  <a:lnTo>
                    <a:pt x="350" y="742"/>
                  </a:lnTo>
                  <a:lnTo>
                    <a:pt x="390" y="742"/>
                  </a:lnTo>
                  <a:lnTo>
                    <a:pt x="390" y="758"/>
                  </a:lnTo>
                  <a:lnTo>
                    <a:pt x="410" y="758"/>
                  </a:lnTo>
                  <a:lnTo>
                    <a:pt x="410" y="764"/>
                  </a:lnTo>
                  <a:lnTo>
                    <a:pt x="418" y="764"/>
                  </a:lnTo>
                  <a:lnTo>
                    <a:pt x="418" y="768"/>
                  </a:lnTo>
                  <a:lnTo>
                    <a:pt x="434" y="768"/>
                  </a:lnTo>
                  <a:lnTo>
                    <a:pt x="434" y="772"/>
                  </a:lnTo>
                  <a:lnTo>
                    <a:pt x="446" y="772"/>
                  </a:lnTo>
                  <a:lnTo>
                    <a:pt x="446" y="786"/>
                  </a:lnTo>
                  <a:lnTo>
                    <a:pt x="480" y="786"/>
                  </a:lnTo>
                  <a:lnTo>
                    <a:pt x="480" y="790"/>
                  </a:lnTo>
                  <a:lnTo>
                    <a:pt x="504" y="790"/>
                  </a:lnTo>
                  <a:lnTo>
                    <a:pt x="504" y="794"/>
                  </a:lnTo>
                  <a:lnTo>
                    <a:pt x="514" y="794"/>
                  </a:lnTo>
                  <a:lnTo>
                    <a:pt x="514" y="800"/>
                  </a:lnTo>
                  <a:lnTo>
                    <a:pt x="568" y="800"/>
                  </a:lnTo>
                  <a:lnTo>
                    <a:pt x="568" y="806"/>
                  </a:lnTo>
                  <a:lnTo>
                    <a:pt x="574" y="806"/>
                  </a:lnTo>
                  <a:lnTo>
                    <a:pt x="574" y="812"/>
                  </a:lnTo>
                  <a:lnTo>
                    <a:pt x="586" y="812"/>
                  </a:lnTo>
                  <a:lnTo>
                    <a:pt x="586" y="826"/>
                  </a:lnTo>
                  <a:lnTo>
                    <a:pt x="602" y="826"/>
                  </a:lnTo>
                  <a:lnTo>
                    <a:pt x="602" y="834"/>
                  </a:lnTo>
                  <a:lnTo>
                    <a:pt x="620" y="834"/>
                  </a:lnTo>
                  <a:lnTo>
                    <a:pt x="620" y="846"/>
                  </a:lnTo>
                  <a:lnTo>
                    <a:pt x="664" y="846"/>
                  </a:lnTo>
                  <a:lnTo>
                    <a:pt x="664" y="854"/>
                  </a:lnTo>
                  <a:lnTo>
                    <a:pt x="686" y="854"/>
                  </a:lnTo>
                  <a:lnTo>
                    <a:pt x="686" y="866"/>
                  </a:lnTo>
                  <a:lnTo>
                    <a:pt x="722" y="866"/>
                  </a:lnTo>
                  <a:lnTo>
                    <a:pt x="722" y="878"/>
                  </a:lnTo>
                  <a:lnTo>
                    <a:pt x="800" y="878"/>
                  </a:lnTo>
                  <a:lnTo>
                    <a:pt x="800" y="892"/>
                  </a:lnTo>
                  <a:lnTo>
                    <a:pt x="832" y="892"/>
                  </a:lnTo>
                  <a:lnTo>
                    <a:pt x="832" y="902"/>
                  </a:lnTo>
                  <a:lnTo>
                    <a:pt x="926" y="902"/>
                  </a:lnTo>
                  <a:lnTo>
                    <a:pt x="926" y="914"/>
                  </a:lnTo>
                  <a:lnTo>
                    <a:pt x="998" y="914"/>
                  </a:lnTo>
                  <a:lnTo>
                    <a:pt x="998" y="922"/>
                  </a:lnTo>
                  <a:lnTo>
                    <a:pt x="1018" y="922"/>
                  </a:lnTo>
                  <a:lnTo>
                    <a:pt x="1018" y="934"/>
                  </a:lnTo>
                  <a:lnTo>
                    <a:pt x="1056" y="934"/>
                  </a:lnTo>
                  <a:lnTo>
                    <a:pt x="1056" y="944"/>
                  </a:lnTo>
                  <a:lnTo>
                    <a:pt x="1122" y="944"/>
                  </a:lnTo>
                  <a:lnTo>
                    <a:pt x="1122" y="958"/>
                  </a:lnTo>
                  <a:lnTo>
                    <a:pt x="1194" y="958"/>
                  </a:lnTo>
                </a:path>
              </a:pathLst>
            </a:custGeom>
            <a:noFill/>
            <a:ln w="63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9" name="Line 461"/>
            <p:cNvSpPr>
              <a:spLocks noChangeShapeType="1"/>
            </p:cNvSpPr>
            <p:nvPr/>
          </p:nvSpPr>
          <p:spPr bwMode="auto">
            <a:xfrm>
              <a:off x="5870575" y="55118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0" name="Line 462"/>
            <p:cNvSpPr>
              <a:spLocks noChangeShapeType="1"/>
            </p:cNvSpPr>
            <p:nvPr/>
          </p:nvSpPr>
          <p:spPr bwMode="auto">
            <a:xfrm>
              <a:off x="5845175" y="55372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1" name="Line 463"/>
            <p:cNvSpPr>
              <a:spLocks noChangeShapeType="1"/>
            </p:cNvSpPr>
            <p:nvPr/>
          </p:nvSpPr>
          <p:spPr bwMode="auto">
            <a:xfrm>
              <a:off x="5972175" y="55340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2" name="Line 464"/>
            <p:cNvSpPr>
              <a:spLocks noChangeShapeType="1"/>
            </p:cNvSpPr>
            <p:nvPr/>
          </p:nvSpPr>
          <p:spPr bwMode="auto">
            <a:xfrm>
              <a:off x="5949950" y="55562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3" name="Line 465"/>
            <p:cNvSpPr>
              <a:spLocks noChangeShapeType="1"/>
            </p:cNvSpPr>
            <p:nvPr/>
          </p:nvSpPr>
          <p:spPr bwMode="auto">
            <a:xfrm>
              <a:off x="5981700" y="55340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4" name="Line 466"/>
            <p:cNvSpPr>
              <a:spLocks noChangeShapeType="1"/>
            </p:cNvSpPr>
            <p:nvPr/>
          </p:nvSpPr>
          <p:spPr bwMode="auto">
            <a:xfrm>
              <a:off x="5959475" y="55562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5" name="Line 467"/>
            <p:cNvSpPr>
              <a:spLocks noChangeShapeType="1"/>
            </p:cNvSpPr>
            <p:nvPr/>
          </p:nvSpPr>
          <p:spPr bwMode="auto">
            <a:xfrm>
              <a:off x="5673725" y="54419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6" name="Line 468"/>
            <p:cNvSpPr>
              <a:spLocks noChangeShapeType="1"/>
            </p:cNvSpPr>
            <p:nvPr/>
          </p:nvSpPr>
          <p:spPr bwMode="auto">
            <a:xfrm>
              <a:off x="5651500" y="54673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7" name="Line 469"/>
            <p:cNvSpPr>
              <a:spLocks noChangeShapeType="1"/>
            </p:cNvSpPr>
            <p:nvPr/>
          </p:nvSpPr>
          <p:spPr bwMode="auto">
            <a:xfrm>
              <a:off x="5657850" y="54419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8" name="Line 470"/>
            <p:cNvSpPr>
              <a:spLocks noChangeShapeType="1"/>
            </p:cNvSpPr>
            <p:nvPr/>
          </p:nvSpPr>
          <p:spPr bwMode="auto">
            <a:xfrm>
              <a:off x="5635625" y="54673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9" name="Line 471"/>
            <p:cNvSpPr>
              <a:spLocks noChangeShapeType="1"/>
            </p:cNvSpPr>
            <p:nvPr/>
          </p:nvSpPr>
          <p:spPr bwMode="auto">
            <a:xfrm>
              <a:off x="5613400" y="54133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0" name="Line 472"/>
            <p:cNvSpPr>
              <a:spLocks noChangeShapeType="1"/>
            </p:cNvSpPr>
            <p:nvPr/>
          </p:nvSpPr>
          <p:spPr bwMode="auto">
            <a:xfrm>
              <a:off x="5588000" y="54356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1" name="Line 473"/>
            <p:cNvSpPr>
              <a:spLocks noChangeShapeType="1"/>
            </p:cNvSpPr>
            <p:nvPr/>
          </p:nvSpPr>
          <p:spPr bwMode="auto">
            <a:xfrm>
              <a:off x="5099050" y="49244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2" name="Line 474"/>
            <p:cNvSpPr>
              <a:spLocks noChangeShapeType="1"/>
            </p:cNvSpPr>
            <p:nvPr/>
          </p:nvSpPr>
          <p:spPr bwMode="auto">
            <a:xfrm>
              <a:off x="5076825" y="49466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3" name="Line 475"/>
            <p:cNvSpPr>
              <a:spLocks noChangeShapeType="1"/>
            </p:cNvSpPr>
            <p:nvPr/>
          </p:nvSpPr>
          <p:spPr bwMode="auto">
            <a:xfrm>
              <a:off x="5029200" y="483552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4" name="Line 476"/>
            <p:cNvSpPr>
              <a:spLocks noChangeShapeType="1"/>
            </p:cNvSpPr>
            <p:nvPr/>
          </p:nvSpPr>
          <p:spPr bwMode="auto">
            <a:xfrm>
              <a:off x="5006975" y="486092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5" name="Line 477"/>
            <p:cNvSpPr>
              <a:spLocks noChangeShapeType="1"/>
            </p:cNvSpPr>
            <p:nvPr/>
          </p:nvSpPr>
          <p:spPr bwMode="auto">
            <a:xfrm>
              <a:off x="4911725" y="46291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6" name="Line 478"/>
            <p:cNvSpPr>
              <a:spLocks noChangeShapeType="1"/>
            </p:cNvSpPr>
            <p:nvPr/>
          </p:nvSpPr>
          <p:spPr bwMode="auto">
            <a:xfrm>
              <a:off x="4886325" y="465455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7" name="Line 479"/>
            <p:cNvSpPr>
              <a:spLocks noChangeShapeType="1"/>
            </p:cNvSpPr>
            <p:nvPr/>
          </p:nvSpPr>
          <p:spPr bwMode="auto">
            <a:xfrm>
              <a:off x="4829175" y="43973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8" name="Line 480"/>
            <p:cNvSpPr>
              <a:spLocks noChangeShapeType="1"/>
            </p:cNvSpPr>
            <p:nvPr/>
          </p:nvSpPr>
          <p:spPr bwMode="auto">
            <a:xfrm>
              <a:off x="4803775" y="44227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9" name="Line 481"/>
            <p:cNvSpPr>
              <a:spLocks noChangeShapeType="1"/>
            </p:cNvSpPr>
            <p:nvPr/>
          </p:nvSpPr>
          <p:spPr bwMode="auto">
            <a:xfrm>
              <a:off x="6130925" y="55530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0" name="Line 482"/>
            <p:cNvSpPr>
              <a:spLocks noChangeShapeType="1"/>
            </p:cNvSpPr>
            <p:nvPr/>
          </p:nvSpPr>
          <p:spPr bwMode="auto">
            <a:xfrm>
              <a:off x="6108700" y="55753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1" name="Line 483"/>
            <p:cNvSpPr>
              <a:spLocks noChangeShapeType="1"/>
            </p:cNvSpPr>
            <p:nvPr/>
          </p:nvSpPr>
          <p:spPr bwMode="auto">
            <a:xfrm>
              <a:off x="6178550" y="55943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2" name="Line 484"/>
            <p:cNvSpPr>
              <a:spLocks noChangeShapeType="1"/>
            </p:cNvSpPr>
            <p:nvPr/>
          </p:nvSpPr>
          <p:spPr bwMode="auto">
            <a:xfrm>
              <a:off x="6153150" y="56165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3" name="Line 485"/>
            <p:cNvSpPr>
              <a:spLocks noChangeShapeType="1"/>
            </p:cNvSpPr>
            <p:nvPr/>
          </p:nvSpPr>
          <p:spPr bwMode="auto">
            <a:xfrm>
              <a:off x="6375400" y="5629275"/>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4" name="Line 486"/>
            <p:cNvSpPr>
              <a:spLocks noChangeShapeType="1"/>
            </p:cNvSpPr>
            <p:nvPr/>
          </p:nvSpPr>
          <p:spPr bwMode="auto">
            <a:xfrm>
              <a:off x="6353175" y="56546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5" name="Line 487"/>
            <p:cNvSpPr>
              <a:spLocks noChangeShapeType="1"/>
            </p:cNvSpPr>
            <p:nvPr/>
          </p:nvSpPr>
          <p:spPr bwMode="auto">
            <a:xfrm>
              <a:off x="6489700" y="5651500"/>
              <a:ext cx="0" cy="5080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6" name="Line 488"/>
            <p:cNvSpPr>
              <a:spLocks noChangeShapeType="1"/>
            </p:cNvSpPr>
            <p:nvPr/>
          </p:nvSpPr>
          <p:spPr bwMode="auto">
            <a:xfrm>
              <a:off x="6464300" y="5676900"/>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7" name="Line 489"/>
            <p:cNvSpPr>
              <a:spLocks noChangeShapeType="1"/>
            </p:cNvSpPr>
            <p:nvPr/>
          </p:nvSpPr>
          <p:spPr bwMode="auto">
            <a:xfrm>
              <a:off x="6965950" y="570865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8" name="Line 490"/>
            <p:cNvSpPr>
              <a:spLocks noChangeShapeType="1"/>
            </p:cNvSpPr>
            <p:nvPr/>
          </p:nvSpPr>
          <p:spPr bwMode="auto">
            <a:xfrm>
              <a:off x="6940550" y="5730875"/>
              <a:ext cx="47625"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9" name="Line 491"/>
            <p:cNvSpPr>
              <a:spLocks noChangeShapeType="1"/>
            </p:cNvSpPr>
            <p:nvPr/>
          </p:nvSpPr>
          <p:spPr bwMode="auto">
            <a:xfrm>
              <a:off x="5791200" y="5511800"/>
              <a:ext cx="0" cy="47625"/>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0" name="Line 492"/>
            <p:cNvSpPr>
              <a:spLocks noChangeShapeType="1"/>
            </p:cNvSpPr>
            <p:nvPr/>
          </p:nvSpPr>
          <p:spPr bwMode="auto">
            <a:xfrm>
              <a:off x="5765800" y="5537200"/>
              <a:ext cx="50800"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421" name="Rectangle 4"/>
          <p:cNvSpPr>
            <a:spLocks noChangeArrowheads="1"/>
          </p:cNvSpPr>
          <p:nvPr/>
        </p:nvSpPr>
        <p:spPr bwMode="auto">
          <a:xfrm>
            <a:off x="289310" y="1776098"/>
            <a:ext cx="213200"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lnSpc>
                <a:spcPts val="2400"/>
              </a:lnSpc>
              <a:spcAft>
                <a:spcPts val="0"/>
              </a:spcAft>
            </a:pPr>
            <a:r>
              <a:rPr lang="en-GB" sz="1200" dirty="0" smtClean="0">
                <a:solidFill>
                  <a:srgbClr val="4D4D4D"/>
                </a:solidFill>
              </a:rPr>
              <a:t>1.0</a:t>
            </a:r>
          </a:p>
          <a:p>
            <a:pPr algn="r">
              <a:lnSpc>
                <a:spcPts val="2400"/>
              </a:lnSpc>
              <a:spcAft>
                <a:spcPts val="0"/>
              </a:spcAft>
            </a:pPr>
            <a:r>
              <a:rPr lang="en-US" sz="1200" dirty="0" smtClean="0">
                <a:solidFill>
                  <a:srgbClr val="4D4D4D"/>
                </a:solidFill>
              </a:rPr>
              <a:t>0.8</a:t>
            </a:r>
          </a:p>
          <a:p>
            <a:pPr algn="r">
              <a:lnSpc>
                <a:spcPts val="2400"/>
              </a:lnSpc>
              <a:spcAft>
                <a:spcPts val="0"/>
              </a:spcAft>
            </a:pPr>
            <a:r>
              <a:rPr lang="en-US" sz="1200" dirty="0" smtClean="0">
                <a:solidFill>
                  <a:srgbClr val="4D4D4D"/>
                </a:solidFill>
              </a:rPr>
              <a:t>0.6</a:t>
            </a:r>
          </a:p>
          <a:p>
            <a:pPr algn="r">
              <a:lnSpc>
                <a:spcPts val="2400"/>
              </a:lnSpc>
              <a:spcAft>
                <a:spcPts val="0"/>
              </a:spcAft>
            </a:pPr>
            <a:r>
              <a:rPr lang="en-US" sz="1200" dirty="0" smtClean="0">
                <a:solidFill>
                  <a:srgbClr val="4D4D4D"/>
                </a:solidFill>
              </a:rPr>
              <a:t>0.4</a:t>
            </a:r>
          </a:p>
          <a:p>
            <a:pPr algn="r">
              <a:lnSpc>
                <a:spcPts val="2400"/>
              </a:lnSpc>
              <a:spcAft>
                <a:spcPts val="0"/>
              </a:spcAft>
            </a:pPr>
            <a:r>
              <a:rPr lang="en-US" sz="1200" dirty="0" smtClean="0">
                <a:solidFill>
                  <a:srgbClr val="4D4D4D"/>
                </a:solidFill>
              </a:rPr>
              <a:t>0.2</a:t>
            </a:r>
          </a:p>
          <a:p>
            <a:pPr algn="r">
              <a:lnSpc>
                <a:spcPts val="2400"/>
              </a:lnSpc>
              <a:spcAft>
                <a:spcPts val="0"/>
              </a:spcAft>
            </a:pPr>
            <a:r>
              <a:rPr lang="en-US" sz="1200" dirty="0" smtClean="0">
                <a:solidFill>
                  <a:srgbClr val="4D4D4D"/>
                </a:solidFill>
              </a:rPr>
              <a:t>0.0</a:t>
            </a:r>
            <a:endParaRPr lang="en-GB" sz="1200" dirty="0">
              <a:solidFill>
                <a:srgbClr val="4D4D4D"/>
              </a:solidFill>
            </a:endParaRPr>
          </a:p>
        </p:txBody>
      </p:sp>
      <p:sp>
        <p:nvSpPr>
          <p:cNvPr id="422" name="Rectangle 4"/>
          <p:cNvSpPr>
            <a:spLocks noChangeArrowheads="1"/>
          </p:cNvSpPr>
          <p:nvPr/>
        </p:nvSpPr>
        <p:spPr bwMode="auto">
          <a:xfrm>
            <a:off x="732105" y="3815365"/>
            <a:ext cx="293808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1200" dirty="0" smtClean="0">
                <a:solidFill>
                  <a:srgbClr val="4D4D4D"/>
                </a:solidFill>
              </a:rPr>
              <a:t>Time (months)</a:t>
            </a:r>
            <a:endParaRPr lang="en-GB" sz="1200" dirty="0">
              <a:solidFill>
                <a:srgbClr val="4D4D4D"/>
              </a:solidFill>
            </a:endParaRPr>
          </a:p>
        </p:txBody>
      </p:sp>
      <p:sp>
        <p:nvSpPr>
          <p:cNvPr id="423" name="Rectangle 4"/>
          <p:cNvSpPr>
            <a:spLocks noChangeArrowheads="1"/>
          </p:cNvSpPr>
          <p:nvPr/>
        </p:nvSpPr>
        <p:spPr bwMode="auto">
          <a:xfrm>
            <a:off x="516755" y="3601615"/>
            <a:ext cx="31534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219075" algn="ctr"/>
                <a:tab pos="722313" algn="ctr"/>
                <a:tab pos="1235075" algn="ctr"/>
                <a:tab pos="1736725" algn="ctr"/>
                <a:tab pos="2239963" algn="ctr"/>
                <a:tab pos="2752725" algn="ctr"/>
              </a:tabLst>
            </a:pPr>
            <a:r>
              <a:rPr lang="en-GB" sz="1200" dirty="0" smtClean="0">
                <a:solidFill>
                  <a:srgbClr val="4D4D4D"/>
                </a:solidFill>
              </a:rPr>
              <a:t>	0	12	24	36	48	60</a:t>
            </a:r>
            <a:endParaRPr lang="en-GB" sz="1200" dirty="0">
              <a:solidFill>
                <a:srgbClr val="4D4D4D"/>
              </a:solidFill>
            </a:endParaRPr>
          </a:p>
        </p:txBody>
      </p:sp>
      <p:graphicFrame>
        <p:nvGraphicFramePr>
          <p:cNvPr id="424" name="Table 423"/>
          <p:cNvGraphicFramePr>
            <a:graphicFrameLocks noGrp="1"/>
          </p:cNvGraphicFramePr>
          <p:nvPr>
            <p:extLst>
              <p:ext uri="{D42A27DB-BD31-4B8C-83A1-F6EECF244321}">
                <p14:modId xmlns:p14="http://schemas.microsoft.com/office/powerpoint/2010/main" xmlns="" val="3087178735"/>
              </p:ext>
            </p:extLst>
          </p:nvPr>
        </p:nvGraphicFramePr>
        <p:xfrm>
          <a:off x="1459597" y="1894008"/>
          <a:ext cx="3119438" cy="570720"/>
        </p:xfrm>
        <a:graphic>
          <a:graphicData uri="http://schemas.openxmlformats.org/drawingml/2006/table">
            <a:tbl>
              <a:tblPr firstRow="1" bandRow="1">
                <a:tableStyleId>{69012ECD-51FC-41F1-AA8D-1B2483CD663E}</a:tableStyleId>
              </a:tblPr>
              <a:tblGrid>
                <a:gridCol w="1439107"/>
                <a:gridCol w="272578"/>
                <a:gridCol w="345514"/>
                <a:gridCol w="1062239"/>
              </a:tblGrid>
              <a:tr h="113969">
                <a:tc>
                  <a:txBody>
                    <a:bodyPr/>
                    <a:lstStyle/>
                    <a:p>
                      <a:r>
                        <a:rPr lang="en-US" sz="700" b="0" dirty="0" smtClean="0">
                          <a:solidFill>
                            <a:srgbClr val="4D4D4D"/>
                          </a:solidFill>
                        </a:rPr>
                        <a:t>Treatment arm</a:t>
                      </a:r>
                      <a:endParaRPr lang="en-GB" sz="700" b="0" dirty="0">
                        <a:solidFill>
                          <a:srgbClr val="4D4D4D"/>
                        </a:solidFill>
                      </a:endParaRPr>
                    </a:p>
                  </a:txBody>
                  <a:tcPr marL="0" marR="0" marT="18000" marB="18000">
                    <a:lnL w="9525" cap="flat" cmpd="sng" algn="ctr">
                      <a:noFill/>
                      <a:prstDash val="solid"/>
                    </a:lnL>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N</a:t>
                      </a:r>
                      <a:endParaRPr lang="en-GB" sz="700" b="0" dirty="0">
                        <a:solidFill>
                          <a:srgbClr val="4D4D4D"/>
                        </a:solidFill>
                      </a:endParaRPr>
                    </a:p>
                  </a:txBody>
                  <a:tcPr marL="0" marR="0" marT="18000" marB="18000">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Events</a:t>
                      </a:r>
                      <a:endParaRPr lang="en-GB" sz="700" b="0" dirty="0">
                        <a:solidFill>
                          <a:srgbClr val="4D4D4D"/>
                        </a:solidFill>
                      </a:endParaRPr>
                    </a:p>
                  </a:txBody>
                  <a:tcPr marL="0" marR="0" marT="18000" marB="18000">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Median</a:t>
                      </a:r>
                      <a:r>
                        <a:rPr lang="en-US" sz="700" b="0" baseline="0" dirty="0" smtClean="0">
                          <a:solidFill>
                            <a:srgbClr val="4D4D4D"/>
                          </a:solidFill>
                        </a:rPr>
                        <a:t> PFS (months)</a:t>
                      </a:r>
                      <a:endParaRPr lang="en-GB" sz="700" b="0" dirty="0">
                        <a:solidFill>
                          <a:srgbClr val="4D4D4D"/>
                        </a:solidFill>
                      </a:endParaRPr>
                    </a:p>
                  </a:txBody>
                  <a:tcPr marL="0" marR="0" marT="18000" marB="18000">
                    <a:lnR w="9525" cap="flat" cmpd="sng" algn="ctr">
                      <a:noFill/>
                      <a:prstDash val="solid"/>
                    </a:lnR>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r>
              <a:tr h="113969">
                <a:tc>
                  <a:txBody>
                    <a:bodyPr/>
                    <a:lstStyle/>
                    <a:p>
                      <a:r>
                        <a:rPr lang="en-US" sz="700" b="0" dirty="0" smtClean="0">
                          <a:solidFill>
                            <a:srgbClr val="4D4D4D"/>
                          </a:solidFill>
                        </a:rPr>
                        <a:t>Bevacizumab + octreotide LAR</a:t>
                      </a:r>
                      <a:endParaRPr lang="en-GB" sz="700" b="0" dirty="0">
                        <a:solidFill>
                          <a:srgbClr val="4D4D4D"/>
                        </a:solidFill>
                      </a:endParaRPr>
                    </a:p>
                  </a:txBody>
                  <a:tcPr marL="0" marR="0" marT="18000" marB="18000">
                    <a:lnL w="9525" cap="flat" cmpd="sng" algn="ctr">
                      <a:noFill/>
                      <a:prstDash val="solid"/>
                    </a:lnL>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200</a:t>
                      </a:r>
                      <a:endParaRPr lang="en-GB" sz="700" b="0" dirty="0">
                        <a:solidFill>
                          <a:srgbClr val="4D4D4D"/>
                        </a:solidFill>
                      </a:endParaRPr>
                    </a:p>
                  </a:txBody>
                  <a:tcPr marL="0" marR="0" marT="18000" marB="18000">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142</a:t>
                      </a:r>
                      <a:endParaRPr lang="en-GB" sz="700" b="0" dirty="0">
                        <a:solidFill>
                          <a:srgbClr val="4D4D4D"/>
                        </a:solidFill>
                      </a:endParaRPr>
                    </a:p>
                  </a:txBody>
                  <a:tcPr marL="0" marR="0" marT="18000" marB="18000">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16.6</a:t>
                      </a:r>
                      <a:r>
                        <a:rPr lang="en-US" sz="700" b="0" baseline="0" dirty="0" smtClean="0">
                          <a:solidFill>
                            <a:srgbClr val="4D4D4D"/>
                          </a:solidFill>
                        </a:rPr>
                        <a:t> (95%CI 12.9, 19.6)</a:t>
                      </a:r>
                      <a:endParaRPr lang="en-GB" sz="700" b="0" dirty="0">
                        <a:solidFill>
                          <a:srgbClr val="4D4D4D"/>
                        </a:solidFill>
                      </a:endParaRPr>
                    </a:p>
                  </a:txBody>
                  <a:tcPr marL="0" marR="0" marT="18000" marB="18000">
                    <a:lnR w="9525" cap="flat" cmpd="sng" algn="ctr">
                      <a:noFill/>
                      <a:prstDash val="solid"/>
                    </a:lnR>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r>
              <a:tr h="113969">
                <a:tc>
                  <a:txBody>
                    <a:bodyPr/>
                    <a:lstStyle/>
                    <a:p>
                      <a:r>
                        <a:rPr lang="en-US" sz="700" b="0" dirty="0" smtClean="0">
                          <a:solidFill>
                            <a:srgbClr val="4D4D4D"/>
                          </a:solidFill>
                        </a:rPr>
                        <a:t>Interferon + octreotide LAR</a:t>
                      </a:r>
                      <a:endParaRPr lang="en-GB" sz="700" b="0" dirty="0">
                        <a:solidFill>
                          <a:srgbClr val="4D4D4D"/>
                        </a:solidFill>
                      </a:endParaRPr>
                    </a:p>
                  </a:txBody>
                  <a:tcPr marL="0" marR="0" marT="18000" marB="18000">
                    <a:lnL w="9525" cap="flat" cmpd="sng" algn="ctr">
                      <a:noFill/>
                      <a:prstDash val="soli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202</a:t>
                      </a:r>
                      <a:endParaRPr lang="en-GB" sz="700" b="0" dirty="0">
                        <a:solidFill>
                          <a:srgbClr val="4D4D4D"/>
                        </a:solidFill>
                      </a:endParaRPr>
                    </a:p>
                  </a:txBody>
                  <a:tcPr marL="0" marR="0" marT="18000" marB="18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130</a:t>
                      </a:r>
                      <a:endParaRPr lang="en-GB" sz="700" b="0" dirty="0">
                        <a:solidFill>
                          <a:srgbClr val="4D4D4D"/>
                        </a:solidFill>
                      </a:endParaRPr>
                    </a:p>
                  </a:txBody>
                  <a:tcPr marL="0" marR="0" marT="18000" marB="18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700" b="0" dirty="0" smtClean="0">
                          <a:solidFill>
                            <a:srgbClr val="4D4D4D"/>
                          </a:solidFill>
                        </a:rPr>
                        <a:t>15.4 (95%CI 9.6,</a:t>
                      </a:r>
                      <a:r>
                        <a:rPr lang="en-GB" sz="700" b="0" baseline="0" dirty="0" smtClean="0">
                          <a:solidFill>
                            <a:srgbClr val="4D4D4D"/>
                          </a:solidFill>
                        </a:rPr>
                        <a:t> </a:t>
                      </a:r>
                      <a:r>
                        <a:rPr lang="en-GB" sz="700" b="0" dirty="0" smtClean="0">
                          <a:solidFill>
                            <a:srgbClr val="4D4D4D"/>
                          </a:solidFill>
                        </a:rPr>
                        <a:t>18.6)</a:t>
                      </a:r>
                    </a:p>
                  </a:txBody>
                  <a:tcPr marL="0" marR="0" marT="18000" marB="18000">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r>
              <a:tr h="113969">
                <a:tc gridSpan="3">
                  <a:txBody>
                    <a:bodyPr/>
                    <a:lstStyle/>
                    <a:p>
                      <a:r>
                        <a:rPr lang="en-US" sz="700" b="0" dirty="0" smtClean="0">
                          <a:solidFill>
                            <a:srgbClr val="4D4D4D"/>
                          </a:solidFill>
                        </a:rPr>
                        <a:t>HR 0.93 (95%CI 0.73, 1.18); p=0.55</a:t>
                      </a:r>
                      <a:endParaRPr lang="en-GB" sz="700" b="0" dirty="0">
                        <a:solidFill>
                          <a:srgbClr val="4D4D4D"/>
                        </a:solidFill>
                      </a:endParaRPr>
                    </a:p>
                  </a:txBody>
                  <a:tcPr marL="0" marR="0" marT="18000" marB="18000">
                    <a:lnL w="9525" cap="flat" cmpd="sng" algn="ctr">
                      <a:noFill/>
                      <a:prstDash val="solid"/>
                    </a:lnL>
                    <a:lnT w="12700" cap="flat" cmpd="sng" algn="ctr">
                      <a:solidFill>
                        <a:schemeClr val="tx2"/>
                      </a:solidFill>
                      <a:prstDash val="solid"/>
                      <a:round/>
                      <a:headEnd type="none" w="med" len="med"/>
                      <a:tailEnd type="none" w="med" len="med"/>
                    </a:lnT>
                    <a:lnB w="9525" cap="flat" cmpd="sng" algn="ctr">
                      <a:noFill/>
                      <a:prstDash val="solid"/>
                    </a:lnB>
                    <a:solidFill>
                      <a:schemeClr val="tx2"/>
                    </a:solidFill>
                  </a:tcPr>
                </a:tc>
                <a:tc hMerge="1">
                  <a:txBody>
                    <a:bodyPr/>
                    <a:lstStyle/>
                    <a:p>
                      <a:endParaRPr lang="en-GB"/>
                    </a:p>
                  </a:txBody>
                  <a:tcPr/>
                </a:tc>
                <a:tc hMerge="1">
                  <a:txBody>
                    <a:bodyPr/>
                    <a:lstStyle/>
                    <a:p>
                      <a:endParaRPr lang="en-GB" sz="1000" b="0" dirty="0">
                        <a:solidFill>
                          <a:srgbClr val="4D4D4D"/>
                        </a:solidFill>
                      </a:endParaRPr>
                    </a:p>
                  </a:txBody>
                  <a:tcPr marL="0" marR="0" marT="36000" marB="36000"/>
                </a:tc>
                <a:tc>
                  <a:txBody>
                    <a:bodyPr/>
                    <a:lstStyle/>
                    <a:p>
                      <a:endParaRPr lang="en-GB" sz="700" b="0" dirty="0">
                        <a:solidFill>
                          <a:srgbClr val="4D4D4D"/>
                        </a:solidFill>
                      </a:endParaRPr>
                    </a:p>
                  </a:txBody>
                  <a:tcPr marL="0" marR="0" marT="18000" marB="18000">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solidFill>
                      <a:schemeClr val="tx2"/>
                    </a:solidFill>
                  </a:tcPr>
                </a:tc>
              </a:tr>
            </a:tbl>
          </a:graphicData>
        </a:graphic>
      </p:graphicFrame>
      <p:cxnSp>
        <p:nvCxnSpPr>
          <p:cNvPr id="425" name="Straight Connector 424"/>
          <p:cNvCxnSpPr/>
          <p:nvPr/>
        </p:nvCxnSpPr>
        <p:spPr>
          <a:xfrm>
            <a:off x="1218583" y="2102025"/>
            <a:ext cx="182562" cy="0"/>
          </a:xfrm>
          <a:prstGeom prst="line">
            <a:avLst/>
          </a:prstGeom>
          <a:ln w="63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1218583" y="2246689"/>
            <a:ext cx="182562" cy="0"/>
          </a:xfrm>
          <a:prstGeom prst="line">
            <a:avLst/>
          </a:prstGeom>
          <a:ln w="6350">
            <a:solidFill>
              <a:srgbClr val="043882"/>
            </a:solidFill>
          </a:ln>
        </p:spPr>
        <p:style>
          <a:lnRef idx="1">
            <a:schemeClr val="accent1"/>
          </a:lnRef>
          <a:fillRef idx="0">
            <a:schemeClr val="accent1"/>
          </a:fillRef>
          <a:effectRef idx="0">
            <a:schemeClr val="accent1"/>
          </a:effectRef>
          <a:fontRef idx="minor">
            <a:schemeClr val="tx1"/>
          </a:fontRef>
        </p:style>
      </p:cxnSp>
      <p:sp>
        <p:nvSpPr>
          <p:cNvPr id="427" name="Rectangle 4"/>
          <p:cNvSpPr>
            <a:spLocks noChangeArrowheads="1"/>
          </p:cNvSpPr>
          <p:nvPr/>
        </p:nvSpPr>
        <p:spPr bwMode="auto">
          <a:xfrm>
            <a:off x="4669093" y="1783177"/>
            <a:ext cx="213200"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lnSpc>
                <a:spcPts val="2400"/>
              </a:lnSpc>
              <a:spcAft>
                <a:spcPts val="0"/>
              </a:spcAft>
            </a:pPr>
            <a:r>
              <a:rPr lang="en-GB" sz="1200" dirty="0" smtClean="0">
                <a:solidFill>
                  <a:srgbClr val="4D4D4D"/>
                </a:solidFill>
              </a:rPr>
              <a:t>1.0</a:t>
            </a:r>
          </a:p>
          <a:p>
            <a:pPr algn="r">
              <a:lnSpc>
                <a:spcPts val="2400"/>
              </a:lnSpc>
              <a:spcAft>
                <a:spcPts val="0"/>
              </a:spcAft>
            </a:pPr>
            <a:r>
              <a:rPr lang="en-US" sz="1200" dirty="0" smtClean="0">
                <a:solidFill>
                  <a:srgbClr val="4D4D4D"/>
                </a:solidFill>
              </a:rPr>
              <a:t>0.8</a:t>
            </a:r>
          </a:p>
          <a:p>
            <a:pPr algn="r">
              <a:lnSpc>
                <a:spcPts val="2400"/>
              </a:lnSpc>
              <a:spcAft>
                <a:spcPts val="0"/>
              </a:spcAft>
            </a:pPr>
            <a:r>
              <a:rPr lang="en-US" sz="1200" dirty="0" smtClean="0">
                <a:solidFill>
                  <a:srgbClr val="4D4D4D"/>
                </a:solidFill>
              </a:rPr>
              <a:t>0.6</a:t>
            </a:r>
          </a:p>
          <a:p>
            <a:pPr algn="r">
              <a:lnSpc>
                <a:spcPts val="2400"/>
              </a:lnSpc>
              <a:spcAft>
                <a:spcPts val="0"/>
              </a:spcAft>
            </a:pPr>
            <a:r>
              <a:rPr lang="en-US" sz="1200" dirty="0" smtClean="0">
                <a:solidFill>
                  <a:srgbClr val="4D4D4D"/>
                </a:solidFill>
              </a:rPr>
              <a:t>0.4</a:t>
            </a:r>
          </a:p>
          <a:p>
            <a:pPr algn="r">
              <a:lnSpc>
                <a:spcPts val="2400"/>
              </a:lnSpc>
              <a:spcAft>
                <a:spcPts val="0"/>
              </a:spcAft>
            </a:pPr>
            <a:r>
              <a:rPr lang="en-US" sz="1200" dirty="0" smtClean="0">
                <a:solidFill>
                  <a:srgbClr val="4D4D4D"/>
                </a:solidFill>
              </a:rPr>
              <a:t>0.2</a:t>
            </a:r>
          </a:p>
          <a:p>
            <a:pPr algn="r">
              <a:lnSpc>
                <a:spcPts val="2400"/>
              </a:lnSpc>
              <a:spcAft>
                <a:spcPts val="0"/>
              </a:spcAft>
            </a:pPr>
            <a:r>
              <a:rPr lang="en-US" sz="1200" dirty="0" smtClean="0">
                <a:solidFill>
                  <a:srgbClr val="4D4D4D"/>
                </a:solidFill>
              </a:rPr>
              <a:t>0.0</a:t>
            </a:r>
            <a:endParaRPr lang="en-GB" sz="1200" dirty="0">
              <a:solidFill>
                <a:srgbClr val="4D4D4D"/>
              </a:solidFill>
            </a:endParaRPr>
          </a:p>
        </p:txBody>
      </p:sp>
      <p:sp>
        <p:nvSpPr>
          <p:cNvPr id="428" name="Rectangle 4"/>
          <p:cNvSpPr>
            <a:spLocks noChangeArrowheads="1"/>
          </p:cNvSpPr>
          <p:nvPr/>
        </p:nvSpPr>
        <p:spPr bwMode="auto">
          <a:xfrm>
            <a:off x="5095902" y="3815365"/>
            <a:ext cx="293808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1200" dirty="0" smtClean="0">
                <a:solidFill>
                  <a:srgbClr val="4D4D4D"/>
                </a:solidFill>
              </a:rPr>
              <a:t>Time (months)</a:t>
            </a:r>
            <a:endParaRPr lang="en-GB" sz="1200" dirty="0">
              <a:solidFill>
                <a:srgbClr val="4D4D4D"/>
              </a:solidFill>
            </a:endParaRPr>
          </a:p>
        </p:txBody>
      </p:sp>
      <p:sp>
        <p:nvSpPr>
          <p:cNvPr id="429" name="Rectangle 4"/>
          <p:cNvSpPr>
            <a:spLocks noChangeArrowheads="1"/>
          </p:cNvSpPr>
          <p:nvPr/>
        </p:nvSpPr>
        <p:spPr bwMode="auto">
          <a:xfrm>
            <a:off x="4853119" y="3601615"/>
            <a:ext cx="364103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201613" algn="ctr"/>
                <a:tab pos="704850" algn="ctr"/>
                <a:tab pos="1198563" algn="ctr"/>
                <a:tab pos="1700213" algn="ctr"/>
                <a:tab pos="2193925" algn="ctr"/>
                <a:tab pos="2697163" algn="ctr"/>
                <a:tab pos="3190875" algn="ctr"/>
              </a:tabLst>
            </a:pPr>
            <a:r>
              <a:rPr lang="en-GB" sz="1200" dirty="0" smtClean="0">
                <a:solidFill>
                  <a:srgbClr val="4D4D4D"/>
                </a:solidFill>
              </a:rPr>
              <a:t>	0	12	24	36	48	60	72</a:t>
            </a:r>
            <a:endParaRPr lang="en-GB" sz="1200" dirty="0">
              <a:solidFill>
                <a:srgbClr val="4D4D4D"/>
              </a:solidFill>
            </a:endParaRPr>
          </a:p>
        </p:txBody>
      </p:sp>
      <p:graphicFrame>
        <p:nvGraphicFramePr>
          <p:cNvPr id="430" name="Table 429"/>
          <p:cNvGraphicFramePr>
            <a:graphicFrameLocks noGrp="1"/>
          </p:cNvGraphicFramePr>
          <p:nvPr>
            <p:extLst>
              <p:ext uri="{D42A27DB-BD31-4B8C-83A1-F6EECF244321}">
                <p14:modId xmlns:p14="http://schemas.microsoft.com/office/powerpoint/2010/main" xmlns="" val="3734157014"/>
              </p:ext>
            </p:extLst>
          </p:nvPr>
        </p:nvGraphicFramePr>
        <p:xfrm>
          <a:off x="5795962" y="1879260"/>
          <a:ext cx="3119438" cy="570720"/>
        </p:xfrm>
        <a:graphic>
          <a:graphicData uri="http://schemas.openxmlformats.org/drawingml/2006/table">
            <a:tbl>
              <a:tblPr firstRow="1" bandRow="1">
                <a:tableStyleId>{69012ECD-51FC-41F1-AA8D-1B2483CD663E}</a:tableStyleId>
              </a:tblPr>
              <a:tblGrid>
                <a:gridCol w="1439107"/>
                <a:gridCol w="272578"/>
                <a:gridCol w="345514"/>
                <a:gridCol w="1062239"/>
              </a:tblGrid>
              <a:tr h="113969">
                <a:tc>
                  <a:txBody>
                    <a:bodyPr/>
                    <a:lstStyle/>
                    <a:p>
                      <a:r>
                        <a:rPr lang="en-US" sz="700" b="0" dirty="0" smtClean="0">
                          <a:solidFill>
                            <a:srgbClr val="4D4D4D"/>
                          </a:solidFill>
                        </a:rPr>
                        <a:t>Treatment arm</a:t>
                      </a:r>
                      <a:endParaRPr lang="en-GB" sz="700" b="0" dirty="0">
                        <a:solidFill>
                          <a:srgbClr val="4D4D4D"/>
                        </a:solidFill>
                      </a:endParaRPr>
                    </a:p>
                  </a:txBody>
                  <a:tcPr marL="0" marR="0" marT="18000" marB="18000">
                    <a:lnL w="9525" cap="flat" cmpd="sng" algn="ctr">
                      <a:noFill/>
                      <a:prstDash val="solid"/>
                    </a:lnL>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N</a:t>
                      </a:r>
                      <a:endParaRPr lang="en-GB" sz="700" b="0" dirty="0">
                        <a:solidFill>
                          <a:srgbClr val="4D4D4D"/>
                        </a:solidFill>
                      </a:endParaRPr>
                    </a:p>
                  </a:txBody>
                  <a:tcPr marL="0" marR="0" marT="18000" marB="18000">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Events</a:t>
                      </a:r>
                      <a:endParaRPr lang="en-GB" sz="700" b="0" dirty="0">
                        <a:solidFill>
                          <a:srgbClr val="4D4D4D"/>
                        </a:solidFill>
                      </a:endParaRPr>
                    </a:p>
                  </a:txBody>
                  <a:tcPr marL="0" marR="0" marT="18000" marB="18000">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Median</a:t>
                      </a:r>
                      <a:r>
                        <a:rPr lang="en-US" sz="700" b="0" baseline="0" dirty="0" smtClean="0">
                          <a:solidFill>
                            <a:srgbClr val="4D4D4D"/>
                          </a:solidFill>
                        </a:rPr>
                        <a:t> PFS (months)</a:t>
                      </a:r>
                      <a:endParaRPr lang="en-GB" sz="700" b="0" dirty="0">
                        <a:solidFill>
                          <a:srgbClr val="4D4D4D"/>
                        </a:solidFill>
                      </a:endParaRPr>
                    </a:p>
                  </a:txBody>
                  <a:tcPr marL="0" marR="0" marT="18000" marB="18000">
                    <a:lnR w="9525" cap="flat" cmpd="sng" algn="ctr">
                      <a:noFill/>
                      <a:prstDash val="solid"/>
                    </a:lnR>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r>
              <a:tr h="113969">
                <a:tc>
                  <a:txBody>
                    <a:bodyPr/>
                    <a:lstStyle/>
                    <a:p>
                      <a:r>
                        <a:rPr lang="en-US" sz="700" b="0" dirty="0" smtClean="0">
                          <a:solidFill>
                            <a:srgbClr val="4D4D4D"/>
                          </a:solidFill>
                        </a:rPr>
                        <a:t>Bevacizumab + octreotide LAR</a:t>
                      </a:r>
                      <a:endParaRPr lang="en-GB" sz="700" b="0" dirty="0">
                        <a:solidFill>
                          <a:srgbClr val="4D4D4D"/>
                        </a:solidFill>
                      </a:endParaRPr>
                    </a:p>
                  </a:txBody>
                  <a:tcPr marL="0" marR="0" marT="18000" marB="18000">
                    <a:lnL w="9525" cap="flat" cmpd="sng" algn="ctr">
                      <a:noFill/>
                      <a:prstDash val="solid"/>
                    </a:lnL>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200</a:t>
                      </a:r>
                      <a:endParaRPr lang="en-GB" sz="700" b="0" dirty="0">
                        <a:solidFill>
                          <a:srgbClr val="4D4D4D"/>
                        </a:solidFill>
                      </a:endParaRPr>
                    </a:p>
                  </a:txBody>
                  <a:tcPr marL="0" marR="0" marT="18000" marB="18000">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165</a:t>
                      </a:r>
                      <a:endParaRPr lang="en-GB" sz="700" b="0" dirty="0">
                        <a:solidFill>
                          <a:srgbClr val="4D4D4D"/>
                        </a:solidFill>
                      </a:endParaRPr>
                    </a:p>
                  </a:txBody>
                  <a:tcPr marL="0" marR="0" marT="18000" marB="18000">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15.4</a:t>
                      </a:r>
                      <a:r>
                        <a:rPr lang="en-US" sz="700" b="0" baseline="0" dirty="0" smtClean="0">
                          <a:solidFill>
                            <a:srgbClr val="4D4D4D"/>
                          </a:solidFill>
                        </a:rPr>
                        <a:t> (95%CI 12.6, 17.2)</a:t>
                      </a:r>
                      <a:endParaRPr lang="en-GB" sz="700" b="0" dirty="0">
                        <a:solidFill>
                          <a:srgbClr val="4D4D4D"/>
                        </a:solidFill>
                      </a:endParaRPr>
                    </a:p>
                  </a:txBody>
                  <a:tcPr marL="0" marR="0" marT="18000" marB="18000">
                    <a:lnR w="9525" cap="flat" cmpd="sng" algn="ctr">
                      <a:noFill/>
                      <a:prstDash val="solid"/>
                    </a:lnR>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r>
              <a:tr h="113969">
                <a:tc>
                  <a:txBody>
                    <a:bodyPr/>
                    <a:lstStyle/>
                    <a:p>
                      <a:r>
                        <a:rPr lang="en-US" sz="700" b="0" dirty="0" smtClean="0">
                          <a:solidFill>
                            <a:srgbClr val="4D4D4D"/>
                          </a:solidFill>
                        </a:rPr>
                        <a:t>Interferon + octreotide LAR</a:t>
                      </a:r>
                      <a:endParaRPr lang="en-GB" sz="700" b="0" dirty="0">
                        <a:solidFill>
                          <a:srgbClr val="4D4D4D"/>
                        </a:solidFill>
                      </a:endParaRPr>
                    </a:p>
                  </a:txBody>
                  <a:tcPr marL="0" marR="0" marT="18000" marB="18000">
                    <a:lnL w="9525" cap="flat" cmpd="sng" algn="ctr">
                      <a:noFill/>
                      <a:prstDash val="soli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202</a:t>
                      </a:r>
                      <a:endParaRPr lang="en-GB" sz="700" b="0" dirty="0">
                        <a:solidFill>
                          <a:srgbClr val="4D4D4D"/>
                        </a:solidFill>
                      </a:endParaRPr>
                    </a:p>
                  </a:txBody>
                  <a:tcPr marL="0" marR="0" marT="18000" marB="18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162</a:t>
                      </a:r>
                      <a:endParaRPr lang="en-GB" sz="700" b="0" dirty="0">
                        <a:solidFill>
                          <a:srgbClr val="4D4D4D"/>
                        </a:solidFill>
                      </a:endParaRPr>
                    </a:p>
                  </a:txBody>
                  <a:tcPr marL="0" marR="0" marT="18000" marB="18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700" b="0" dirty="0" smtClean="0">
                          <a:solidFill>
                            <a:srgbClr val="4D4D4D"/>
                          </a:solidFill>
                        </a:rPr>
                        <a:t>10.6 (95%CI 8.5,</a:t>
                      </a:r>
                      <a:r>
                        <a:rPr lang="en-GB" sz="700" b="0" baseline="0" dirty="0" smtClean="0">
                          <a:solidFill>
                            <a:srgbClr val="4D4D4D"/>
                          </a:solidFill>
                        </a:rPr>
                        <a:t> </a:t>
                      </a:r>
                      <a:r>
                        <a:rPr lang="en-GB" sz="700" b="0" dirty="0" smtClean="0">
                          <a:solidFill>
                            <a:srgbClr val="4D4D4D"/>
                          </a:solidFill>
                        </a:rPr>
                        <a:t>14.4)</a:t>
                      </a:r>
                    </a:p>
                  </a:txBody>
                  <a:tcPr marL="0" marR="0" marT="18000" marB="18000">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r>
              <a:tr h="113969">
                <a:tc gridSpan="3">
                  <a:txBody>
                    <a:bodyPr/>
                    <a:lstStyle/>
                    <a:p>
                      <a:r>
                        <a:rPr lang="en-US" sz="700" b="0" dirty="0" smtClean="0">
                          <a:solidFill>
                            <a:srgbClr val="4D4D4D"/>
                          </a:solidFill>
                        </a:rPr>
                        <a:t>HR 0.90 (95%CI 0.72, 1.12); p=0.33</a:t>
                      </a:r>
                      <a:endParaRPr lang="en-GB" sz="700" b="0" dirty="0">
                        <a:solidFill>
                          <a:srgbClr val="4D4D4D"/>
                        </a:solidFill>
                      </a:endParaRPr>
                    </a:p>
                  </a:txBody>
                  <a:tcPr marL="0" marR="0" marT="18000" marB="18000">
                    <a:lnL w="9525" cap="flat" cmpd="sng" algn="ctr">
                      <a:noFill/>
                      <a:prstDash val="solid"/>
                    </a:lnL>
                    <a:lnT w="12700" cap="flat" cmpd="sng" algn="ctr">
                      <a:solidFill>
                        <a:schemeClr val="tx2"/>
                      </a:solidFill>
                      <a:prstDash val="solid"/>
                      <a:round/>
                      <a:headEnd type="none" w="med" len="med"/>
                      <a:tailEnd type="none" w="med" len="med"/>
                    </a:lnT>
                    <a:lnB w="9525" cap="flat" cmpd="sng" algn="ctr">
                      <a:noFill/>
                      <a:prstDash val="solid"/>
                    </a:lnB>
                    <a:solidFill>
                      <a:schemeClr val="tx2"/>
                    </a:solidFill>
                  </a:tcPr>
                </a:tc>
                <a:tc hMerge="1">
                  <a:txBody>
                    <a:bodyPr/>
                    <a:lstStyle/>
                    <a:p>
                      <a:endParaRPr lang="en-GB"/>
                    </a:p>
                  </a:txBody>
                  <a:tcPr/>
                </a:tc>
                <a:tc hMerge="1">
                  <a:txBody>
                    <a:bodyPr/>
                    <a:lstStyle/>
                    <a:p>
                      <a:endParaRPr lang="en-GB" sz="1000" b="0" dirty="0">
                        <a:solidFill>
                          <a:srgbClr val="4D4D4D"/>
                        </a:solidFill>
                      </a:endParaRPr>
                    </a:p>
                  </a:txBody>
                  <a:tcPr marL="0" marR="0" marT="36000" marB="36000"/>
                </a:tc>
                <a:tc>
                  <a:txBody>
                    <a:bodyPr/>
                    <a:lstStyle/>
                    <a:p>
                      <a:endParaRPr lang="en-GB" sz="700" b="0" dirty="0">
                        <a:solidFill>
                          <a:srgbClr val="4D4D4D"/>
                        </a:solidFill>
                      </a:endParaRPr>
                    </a:p>
                  </a:txBody>
                  <a:tcPr marL="0" marR="0" marT="18000" marB="18000">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solidFill>
                      <a:schemeClr val="tx2"/>
                    </a:solidFill>
                  </a:tcPr>
                </a:tc>
              </a:tr>
            </a:tbl>
          </a:graphicData>
        </a:graphic>
      </p:graphicFrame>
      <p:cxnSp>
        <p:nvCxnSpPr>
          <p:cNvPr id="431" name="Straight Connector 430"/>
          <p:cNvCxnSpPr/>
          <p:nvPr/>
        </p:nvCxnSpPr>
        <p:spPr>
          <a:xfrm>
            <a:off x="5554948" y="2095013"/>
            <a:ext cx="182562" cy="0"/>
          </a:xfrm>
          <a:prstGeom prst="line">
            <a:avLst/>
          </a:prstGeom>
          <a:ln w="63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a:off x="5554948" y="2239677"/>
            <a:ext cx="182562" cy="0"/>
          </a:xfrm>
          <a:prstGeom prst="line">
            <a:avLst/>
          </a:prstGeom>
          <a:ln w="6350">
            <a:solidFill>
              <a:srgbClr val="043882"/>
            </a:solidFill>
          </a:ln>
        </p:spPr>
        <p:style>
          <a:lnRef idx="1">
            <a:schemeClr val="accent1"/>
          </a:lnRef>
          <a:fillRef idx="0">
            <a:schemeClr val="accent1"/>
          </a:fillRef>
          <a:effectRef idx="0">
            <a:schemeClr val="accent1"/>
          </a:effectRef>
          <a:fontRef idx="minor">
            <a:schemeClr val="tx1"/>
          </a:fontRef>
        </p:style>
      </p:cxnSp>
      <p:sp>
        <p:nvSpPr>
          <p:cNvPr id="433" name="Rectangle 432"/>
          <p:cNvSpPr/>
          <p:nvPr/>
        </p:nvSpPr>
        <p:spPr>
          <a:xfrm>
            <a:off x="384109" y="4045806"/>
            <a:ext cx="2085443" cy="215444"/>
          </a:xfrm>
          <a:prstGeom prst="rect">
            <a:avLst/>
          </a:prstGeom>
        </p:spPr>
        <p:txBody>
          <a:bodyPr wrap="none" lIns="0" tIns="0" rIns="0" bIns="0">
            <a:spAutoFit/>
          </a:bodyPr>
          <a:lstStyle/>
          <a:p>
            <a:r>
              <a:rPr lang="en-GB" sz="1400" b="1" dirty="0" smtClean="0">
                <a:solidFill>
                  <a:srgbClr val="4D4D4D"/>
                </a:solidFill>
              </a:rPr>
              <a:t>Time to treatment failure</a:t>
            </a:r>
            <a:endParaRPr lang="en-GB" sz="1400" b="1" dirty="0">
              <a:solidFill>
                <a:srgbClr val="4D4D4D"/>
              </a:solidFill>
            </a:endParaRPr>
          </a:p>
        </p:txBody>
      </p:sp>
      <p:sp>
        <p:nvSpPr>
          <p:cNvPr id="434" name="Rectangle 4"/>
          <p:cNvSpPr>
            <a:spLocks noChangeArrowheads="1"/>
          </p:cNvSpPr>
          <p:nvPr/>
        </p:nvSpPr>
        <p:spPr bwMode="auto">
          <a:xfrm>
            <a:off x="340102" y="4213442"/>
            <a:ext cx="213200"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lnSpc>
                <a:spcPts val="2400"/>
              </a:lnSpc>
              <a:spcAft>
                <a:spcPts val="0"/>
              </a:spcAft>
            </a:pPr>
            <a:r>
              <a:rPr lang="en-GB" sz="1200" dirty="0" smtClean="0">
                <a:solidFill>
                  <a:srgbClr val="4D4D4D"/>
                </a:solidFill>
              </a:rPr>
              <a:t>1.0</a:t>
            </a:r>
          </a:p>
          <a:p>
            <a:pPr algn="r">
              <a:lnSpc>
                <a:spcPts val="2400"/>
              </a:lnSpc>
              <a:spcAft>
                <a:spcPts val="0"/>
              </a:spcAft>
            </a:pPr>
            <a:r>
              <a:rPr lang="en-US" sz="1200" dirty="0" smtClean="0">
                <a:solidFill>
                  <a:srgbClr val="4D4D4D"/>
                </a:solidFill>
              </a:rPr>
              <a:t>0.8</a:t>
            </a:r>
          </a:p>
          <a:p>
            <a:pPr algn="r">
              <a:lnSpc>
                <a:spcPts val="2400"/>
              </a:lnSpc>
              <a:spcAft>
                <a:spcPts val="0"/>
              </a:spcAft>
            </a:pPr>
            <a:r>
              <a:rPr lang="en-US" sz="1200" dirty="0" smtClean="0">
                <a:solidFill>
                  <a:srgbClr val="4D4D4D"/>
                </a:solidFill>
              </a:rPr>
              <a:t>0.6</a:t>
            </a:r>
          </a:p>
          <a:p>
            <a:pPr algn="r">
              <a:lnSpc>
                <a:spcPts val="2400"/>
              </a:lnSpc>
              <a:spcAft>
                <a:spcPts val="0"/>
              </a:spcAft>
            </a:pPr>
            <a:r>
              <a:rPr lang="en-US" sz="1200" dirty="0" smtClean="0">
                <a:solidFill>
                  <a:srgbClr val="4D4D4D"/>
                </a:solidFill>
              </a:rPr>
              <a:t>0.4</a:t>
            </a:r>
          </a:p>
          <a:p>
            <a:pPr algn="r">
              <a:lnSpc>
                <a:spcPts val="2400"/>
              </a:lnSpc>
              <a:spcAft>
                <a:spcPts val="0"/>
              </a:spcAft>
            </a:pPr>
            <a:r>
              <a:rPr lang="en-US" sz="1200" dirty="0" smtClean="0">
                <a:solidFill>
                  <a:srgbClr val="4D4D4D"/>
                </a:solidFill>
              </a:rPr>
              <a:t>0.2</a:t>
            </a:r>
          </a:p>
          <a:p>
            <a:pPr algn="r">
              <a:lnSpc>
                <a:spcPts val="2400"/>
              </a:lnSpc>
              <a:spcAft>
                <a:spcPts val="0"/>
              </a:spcAft>
            </a:pPr>
            <a:r>
              <a:rPr lang="en-US" sz="1200" dirty="0" smtClean="0">
                <a:solidFill>
                  <a:srgbClr val="4D4D4D"/>
                </a:solidFill>
              </a:rPr>
              <a:t>0.0</a:t>
            </a:r>
            <a:endParaRPr lang="en-GB" sz="1200" dirty="0">
              <a:solidFill>
                <a:srgbClr val="4D4D4D"/>
              </a:solidFill>
            </a:endParaRPr>
          </a:p>
        </p:txBody>
      </p:sp>
      <p:sp>
        <p:nvSpPr>
          <p:cNvPr id="435" name="Rectangle 4"/>
          <p:cNvSpPr>
            <a:spLocks noChangeArrowheads="1"/>
          </p:cNvSpPr>
          <p:nvPr/>
        </p:nvSpPr>
        <p:spPr bwMode="auto">
          <a:xfrm>
            <a:off x="732105" y="6216134"/>
            <a:ext cx="293808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1200" dirty="0" smtClean="0">
                <a:solidFill>
                  <a:srgbClr val="4D4D4D"/>
                </a:solidFill>
              </a:rPr>
              <a:t>Time (months)</a:t>
            </a:r>
            <a:endParaRPr lang="en-GB" sz="1200" dirty="0">
              <a:solidFill>
                <a:srgbClr val="4D4D4D"/>
              </a:solidFill>
            </a:endParaRPr>
          </a:p>
        </p:txBody>
      </p:sp>
      <p:sp>
        <p:nvSpPr>
          <p:cNvPr id="436" name="Rectangle 4"/>
          <p:cNvSpPr>
            <a:spLocks noChangeArrowheads="1"/>
          </p:cNvSpPr>
          <p:nvPr/>
        </p:nvSpPr>
        <p:spPr bwMode="auto">
          <a:xfrm>
            <a:off x="516755" y="6002384"/>
            <a:ext cx="31534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219075" algn="ctr"/>
                <a:tab pos="722313" algn="ctr"/>
                <a:tab pos="1235075" algn="ctr"/>
                <a:tab pos="1736725" algn="ctr"/>
                <a:tab pos="2239963" algn="ctr"/>
                <a:tab pos="2752725" algn="ctr"/>
              </a:tabLst>
            </a:pPr>
            <a:r>
              <a:rPr lang="en-GB" sz="1200" dirty="0" smtClean="0">
                <a:solidFill>
                  <a:srgbClr val="4D4D4D"/>
                </a:solidFill>
              </a:rPr>
              <a:t>	0	12	24	36	48	60</a:t>
            </a:r>
            <a:endParaRPr lang="en-GB" sz="1200" dirty="0">
              <a:solidFill>
                <a:srgbClr val="4D4D4D"/>
              </a:solidFill>
            </a:endParaRPr>
          </a:p>
        </p:txBody>
      </p:sp>
      <p:graphicFrame>
        <p:nvGraphicFramePr>
          <p:cNvPr id="437" name="Table 436"/>
          <p:cNvGraphicFramePr>
            <a:graphicFrameLocks noGrp="1"/>
          </p:cNvGraphicFramePr>
          <p:nvPr>
            <p:extLst>
              <p:ext uri="{D42A27DB-BD31-4B8C-83A1-F6EECF244321}">
                <p14:modId xmlns:p14="http://schemas.microsoft.com/office/powerpoint/2010/main" xmlns="" val="2933151283"/>
              </p:ext>
            </p:extLst>
          </p:nvPr>
        </p:nvGraphicFramePr>
        <p:xfrm>
          <a:off x="1459597" y="4358005"/>
          <a:ext cx="3119438" cy="570720"/>
        </p:xfrm>
        <a:graphic>
          <a:graphicData uri="http://schemas.openxmlformats.org/drawingml/2006/table">
            <a:tbl>
              <a:tblPr firstRow="1" bandRow="1">
                <a:tableStyleId>{69012ECD-51FC-41F1-AA8D-1B2483CD663E}</a:tableStyleId>
              </a:tblPr>
              <a:tblGrid>
                <a:gridCol w="1439107"/>
                <a:gridCol w="272578"/>
                <a:gridCol w="345514"/>
                <a:gridCol w="1062239"/>
              </a:tblGrid>
              <a:tr h="113969">
                <a:tc>
                  <a:txBody>
                    <a:bodyPr/>
                    <a:lstStyle/>
                    <a:p>
                      <a:r>
                        <a:rPr lang="en-US" sz="700" b="0" dirty="0" smtClean="0">
                          <a:solidFill>
                            <a:srgbClr val="4D4D4D"/>
                          </a:solidFill>
                        </a:rPr>
                        <a:t>Treatment arm</a:t>
                      </a:r>
                      <a:endParaRPr lang="en-GB" sz="700" b="0" dirty="0">
                        <a:solidFill>
                          <a:srgbClr val="4D4D4D"/>
                        </a:solidFill>
                      </a:endParaRPr>
                    </a:p>
                  </a:txBody>
                  <a:tcPr marL="0" marR="0" marT="18000" marB="18000">
                    <a:lnL w="9525" cap="flat" cmpd="sng" algn="ctr">
                      <a:noFill/>
                      <a:prstDash val="solid"/>
                    </a:lnL>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N</a:t>
                      </a:r>
                      <a:endParaRPr lang="en-GB" sz="700" b="0" dirty="0">
                        <a:solidFill>
                          <a:srgbClr val="4D4D4D"/>
                        </a:solidFill>
                      </a:endParaRPr>
                    </a:p>
                  </a:txBody>
                  <a:tcPr marL="0" marR="0" marT="18000" marB="18000">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Events</a:t>
                      </a:r>
                      <a:endParaRPr lang="en-GB" sz="700" b="0" dirty="0">
                        <a:solidFill>
                          <a:srgbClr val="4D4D4D"/>
                        </a:solidFill>
                      </a:endParaRPr>
                    </a:p>
                  </a:txBody>
                  <a:tcPr marL="0" marR="0" marT="18000" marB="18000">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Median</a:t>
                      </a:r>
                      <a:r>
                        <a:rPr lang="en-US" sz="700" b="0" baseline="0" dirty="0" smtClean="0">
                          <a:solidFill>
                            <a:srgbClr val="4D4D4D"/>
                          </a:solidFill>
                        </a:rPr>
                        <a:t> PFS (months)</a:t>
                      </a:r>
                      <a:endParaRPr lang="en-GB" sz="700" b="0" dirty="0">
                        <a:solidFill>
                          <a:srgbClr val="4D4D4D"/>
                        </a:solidFill>
                      </a:endParaRPr>
                    </a:p>
                  </a:txBody>
                  <a:tcPr marL="0" marR="0" marT="18000" marB="18000">
                    <a:lnR w="9525" cap="flat" cmpd="sng" algn="ctr">
                      <a:noFill/>
                      <a:prstDash val="solid"/>
                    </a:lnR>
                    <a:lnT w="9525" cap="flat" cmpd="sng" algn="ctr">
                      <a:noFill/>
                      <a:prstDash val="solid"/>
                    </a:lnT>
                    <a:lnB w="6350" cap="flat" cmpd="sng" algn="ctr">
                      <a:solidFill>
                        <a:srgbClr val="B2C0D8"/>
                      </a:solidFill>
                      <a:prstDash val="solid"/>
                      <a:round/>
                      <a:headEnd type="none" w="med" len="med"/>
                      <a:tailEnd type="none" w="med" len="med"/>
                    </a:lnB>
                    <a:solidFill>
                      <a:schemeClr val="tx2"/>
                    </a:solidFill>
                  </a:tcPr>
                </a:tc>
              </a:tr>
              <a:tr h="113969">
                <a:tc>
                  <a:txBody>
                    <a:bodyPr/>
                    <a:lstStyle/>
                    <a:p>
                      <a:r>
                        <a:rPr lang="en-US" sz="700" b="0" dirty="0" smtClean="0">
                          <a:solidFill>
                            <a:srgbClr val="4D4D4D"/>
                          </a:solidFill>
                        </a:rPr>
                        <a:t>Bevacizumab + octreotide LAR</a:t>
                      </a:r>
                      <a:endParaRPr lang="en-GB" sz="700" b="0" dirty="0">
                        <a:solidFill>
                          <a:srgbClr val="4D4D4D"/>
                        </a:solidFill>
                      </a:endParaRPr>
                    </a:p>
                  </a:txBody>
                  <a:tcPr marL="0" marR="0" marT="18000" marB="18000">
                    <a:lnL w="9525" cap="flat" cmpd="sng" algn="ctr">
                      <a:noFill/>
                      <a:prstDash val="solid"/>
                    </a:lnL>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200</a:t>
                      </a:r>
                      <a:endParaRPr lang="en-GB" sz="700" b="0" dirty="0">
                        <a:solidFill>
                          <a:srgbClr val="4D4D4D"/>
                        </a:solidFill>
                      </a:endParaRPr>
                    </a:p>
                  </a:txBody>
                  <a:tcPr marL="0" marR="0" marT="18000" marB="18000">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181</a:t>
                      </a:r>
                      <a:endParaRPr lang="en-GB" sz="700" b="0" dirty="0">
                        <a:solidFill>
                          <a:srgbClr val="4D4D4D"/>
                        </a:solidFill>
                      </a:endParaRPr>
                    </a:p>
                  </a:txBody>
                  <a:tcPr marL="0" marR="0" marT="18000" marB="18000">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9.9</a:t>
                      </a:r>
                      <a:r>
                        <a:rPr lang="en-US" sz="700" b="0" baseline="0" dirty="0" smtClean="0">
                          <a:solidFill>
                            <a:srgbClr val="4D4D4D"/>
                          </a:solidFill>
                        </a:rPr>
                        <a:t> (95%CI 7.3, 11.1)</a:t>
                      </a:r>
                      <a:endParaRPr lang="en-GB" sz="700" b="0" dirty="0">
                        <a:solidFill>
                          <a:srgbClr val="4D4D4D"/>
                        </a:solidFill>
                      </a:endParaRPr>
                    </a:p>
                  </a:txBody>
                  <a:tcPr marL="0" marR="0" marT="18000" marB="18000">
                    <a:lnR w="9525" cap="flat" cmpd="sng" algn="ctr">
                      <a:noFill/>
                      <a:prstDash val="solid"/>
                    </a:lnR>
                    <a:lnT w="6350" cap="flat" cmpd="sng" algn="ctr">
                      <a:solidFill>
                        <a:srgbClr val="B2C0D8"/>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r>
              <a:tr h="113969">
                <a:tc>
                  <a:txBody>
                    <a:bodyPr/>
                    <a:lstStyle/>
                    <a:p>
                      <a:r>
                        <a:rPr lang="en-US" sz="700" b="0" dirty="0" smtClean="0">
                          <a:solidFill>
                            <a:srgbClr val="4D4D4D"/>
                          </a:solidFill>
                        </a:rPr>
                        <a:t>Interferon + octreotide LAR</a:t>
                      </a:r>
                      <a:endParaRPr lang="en-GB" sz="700" b="0" dirty="0">
                        <a:solidFill>
                          <a:srgbClr val="4D4D4D"/>
                        </a:solidFill>
                      </a:endParaRPr>
                    </a:p>
                  </a:txBody>
                  <a:tcPr marL="0" marR="0" marT="18000" marB="18000">
                    <a:lnL w="9525" cap="flat" cmpd="sng" algn="ctr">
                      <a:noFill/>
                      <a:prstDash val="soli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202</a:t>
                      </a:r>
                      <a:endParaRPr lang="en-GB" sz="700" b="0" dirty="0">
                        <a:solidFill>
                          <a:srgbClr val="4D4D4D"/>
                        </a:solidFill>
                      </a:endParaRPr>
                    </a:p>
                  </a:txBody>
                  <a:tcPr marL="0" marR="0" marT="18000" marB="18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700" b="0" dirty="0" smtClean="0">
                          <a:solidFill>
                            <a:srgbClr val="4D4D4D"/>
                          </a:solidFill>
                        </a:rPr>
                        <a:t>179</a:t>
                      </a:r>
                      <a:endParaRPr lang="en-GB" sz="700" b="0" dirty="0">
                        <a:solidFill>
                          <a:srgbClr val="4D4D4D"/>
                        </a:solidFill>
                      </a:endParaRPr>
                    </a:p>
                  </a:txBody>
                  <a:tcPr marL="0" marR="0" marT="18000" marB="18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700" b="0" dirty="0" smtClean="0">
                          <a:solidFill>
                            <a:srgbClr val="4D4D4D"/>
                          </a:solidFill>
                        </a:rPr>
                        <a:t>5.6 (95%CI 4.3, 6.4)</a:t>
                      </a:r>
                    </a:p>
                  </a:txBody>
                  <a:tcPr marL="0" marR="0" marT="18000" marB="18000">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r>
              <a:tr h="113969">
                <a:tc gridSpan="3">
                  <a:txBody>
                    <a:bodyPr/>
                    <a:lstStyle/>
                    <a:p>
                      <a:r>
                        <a:rPr lang="en-US" sz="700" b="0" dirty="0" smtClean="0">
                          <a:solidFill>
                            <a:srgbClr val="4D4D4D"/>
                          </a:solidFill>
                        </a:rPr>
                        <a:t>HR 0.72 (95%CI 0.58, 0.89); p=0.003</a:t>
                      </a:r>
                      <a:endParaRPr lang="en-GB" sz="700" b="0" dirty="0">
                        <a:solidFill>
                          <a:srgbClr val="4D4D4D"/>
                        </a:solidFill>
                      </a:endParaRPr>
                    </a:p>
                  </a:txBody>
                  <a:tcPr marL="0" marR="0" marT="18000" marB="18000">
                    <a:lnL w="9525" cap="flat" cmpd="sng" algn="ctr">
                      <a:noFill/>
                      <a:prstDash val="solid"/>
                    </a:lnL>
                    <a:lnT w="12700" cap="flat" cmpd="sng" algn="ctr">
                      <a:solidFill>
                        <a:schemeClr val="tx2"/>
                      </a:solidFill>
                      <a:prstDash val="solid"/>
                      <a:round/>
                      <a:headEnd type="none" w="med" len="med"/>
                      <a:tailEnd type="none" w="med" len="med"/>
                    </a:lnT>
                    <a:lnB w="9525" cap="flat" cmpd="sng" algn="ctr">
                      <a:noFill/>
                      <a:prstDash val="solid"/>
                    </a:lnB>
                    <a:solidFill>
                      <a:schemeClr val="tx2"/>
                    </a:solidFill>
                  </a:tcPr>
                </a:tc>
                <a:tc hMerge="1">
                  <a:txBody>
                    <a:bodyPr/>
                    <a:lstStyle/>
                    <a:p>
                      <a:endParaRPr lang="en-GB"/>
                    </a:p>
                  </a:txBody>
                  <a:tcPr/>
                </a:tc>
                <a:tc hMerge="1">
                  <a:txBody>
                    <a:bodyPr/>
                    <a:lstStyle/>
                    <a:p>
                      <a:endParaRPr lang="en-GB" sz="1000" b="0" dirty="0">
                        <a:solidFill>
                          <a:srgbClr val="4D4D4D"/>
                        </a:solidFill>
                      </a:endParaRPr>
                    </a:p>
                  </a:txBody>
                  <a:tcPr marL="0" marR="0" marT="36000" marB="36000"/>
                </a:tc>
                <a:tc>
                  <a:txBody>
                    <a:bodyPr/>
                    <a:lstStyle/>
                    <a:p>
                      <a:endParaRPr lang="en-GB" sz="700" b="0" dirty="0">
                        <a:solidFill>
                          <a:srgbClr val="4D4D4D"/>
                        </a:solidFill>
                      </a:endParaRPr>
                    </a:p>
                  </a:txBody>
                  <a:tcPr marL="0" marR="0" marT="18000" marB="18000">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solidFill>
                      <a:schemeClr val="tx2"/>
                    </a:solidFill>
                  </a:tcPr>
                </a:tc>
              </a:tr>
            </a:tbl>
          </a:graphicData>
        </a:graphic>
      </p:graphicFrame>
      <p:cxnSp>
        <p:nvCxnSpPr>
          <p:cNvPr id="438" name="Straight Connector 437"/>
          <p:cNvCxnSpPr/>
          <p:nvPr/>
        </p:nvCxnSpPr>
        <p:spPr>
          <a:xfrm>
            <a:off x="1218583" y="4558656"/>
            <a:ext cx="182562" cy="0"/>
          </a:xfrm>
          <a:prstGeom prst="line">
            <a:avLst/>
          </a:prstGeom>
          <a:ln w="63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a:off x="1218583" y="4703320"/>
            <a:ext cx="182562" cy="0"/>
          </a:xfrm>
          <a:prstGeom prst="line">
            <a:avLst/>
          </a:prstGeom>
          <a:ln w="6350">
            <a:solidFill>
              <a:srgbClr val="043882"/>
            </a:solidFill>
          </a:ln>
        </p:spPr>
        <p:style>
          <a:lnRef idx="1">
            <a:schemeClr val="accent1"/>
          </a:lnRef>
          <a:fillRef idx="0">
            <a:schemeClr val="accent1"/>
          </a:fillRef>
          <a:effectRef idx="0">
            <a:schemeClr val="accent1"/>
          </a:effectRef>
          <a:fontRef idx="minor">
            <a:schemeClr val="tx1"/>
          </a:fontRef>
        </p:style>
      </p:cxnSp>
      <p:sp>
        <p:nvSpPr>
          <p:cNvPr id="440" name="Line 98"/>
          <p:cNvSpPr>
            <a:spLocks noChangeShapeType="1"/>
          </p:cNvSpPr>
          <p:nvPr/>
        </p:nvSpPr>
        <p:spPr bwMode="auto">
          <a:xfrm rot="5400000">
            <a:off x="-130387" y="2709651"/>
            <a:ext cx="1544282"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1" name="Line 98"/>
          <p:cNvSpPr>
            <a:spLocks noChangeShapeType="1"/>
          </p:cNvSpPr>
          <p:nvPr/>
        </p:nvSpPr>
        <p:spPr bwMode="auto">
          <a:xfrm>
            <a:off x="563016" y="3483518"/>
            <a:ext cx="84325"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2" name="Line 98"/>
          <p:cNvSpPr>
            <a:spLocks noChangeShapeType="1"/>
          </p:cNvSpPr>
          <p:nvPr/>
        </p:nvSpPr>
        <p:spPr bwMode="auto">
          <a:xfrm rot="5400000">
            <a:off x="4248057" y="2729290"/>
            <a:ext cx="1544282"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3" name="Line 98"/>
          <p:cNvSpPr>
            <a:spLocks noChangeShapeType="1"/>
          </p:cNvSpPr>
          <p:nvPr/>
        </p:nvSpPr>
        <p:spPr bwMode="auto">
          <a:xfrm>
            <a:off x="4928499" y="3494606"/>
            <a:ext cx="84325"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4" name="Line 98"/>
          <p:cNvSpPr>
            <a:spLocks noChangeShapeType="1"/>
          </p:cNvSpPr>
          <p:nvPr/>
        </p:nvSpPr>
        <p:spPr bwMode="auto">
          <a:xfrm rot="5400000">
            <a:off x="-79282" y="5143917"/>
            <a:ext cx="1544282"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5" name="Line 98"/>
          <p:cNvSpPr>
            <a:spLocks noChangeShapeType="1"/>
          </p:cNvSpPr>
          <p:nvPr/>
        </p:nvSpPr>
        <p:spPr bwMode="auto">
          <a:xfrm>
            <a:off x="614035" y="5917391"/>
            <a:ext cx="84325"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xmlns="" val="32210973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170646"/>
          </a:xfrm>
          <a:prstGeom prst="rect">
            <a:avLst/>
          </a:prstGeom>
          <a:noFill/>
        </p:spPr>
        <p:txBody>
          <a:bodyPr wrap="square" lIns="0" rtlCol="0">
            <a:spAutoFit/>
          </a:bodyPr>
          <a:lstStyle/>
          <a:p>
            <a:pPr>
              <a:spcAft>
                <a:spcPts val="1200"/>
              </a:spcAft>
              <a:buClr>
                <a:srgbClr val="043882"/>
              </a:buClr>
            </a:pPr>
            <a:r>
              <a:rPr lang="en-GB" sz="1600" b="1" dirty="0" smtClean="0">
                <a:solidFill>
                  <a:srgbClr val="4D4D4D"/>
                </a:solidFill>
              </a:rPr>
              <a:t>Key results (cont.)</a:t>
            </a: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a:solidFill>
                <a:srgbClr val="4D4D4D"/>
              </a:solidFill>
            </a:endParaRPr>
          </a:p>
          <a:p>
            <a:pPr>
              <a:buClr>
                <a:srgbClr val="043882"/>
              </a:buClr>
            </a:pPr>
            <a:r>
              <a:rPr lang="en-GB" sz="1600" b="1" dirty="0" smtClean="0">
                <a:solidFill>
                  <a:srgbClr val="4D4D4D"/>
                </a:solidFill>
              </a:rPr>
              <a:t>Conclusion</a:t>
            </a:r>
          </a:p>
          <a:p>
            <a:pPr marL="285750" indent="-285750">
              <a:buClr>
                <a:srgbClr val="043882"/>
              </a:buClr>
              <a:buFont typeface="Arial" panose="020B0604020202020204" pitchFamily="34" charset="0"/>
              <a:buChar char="•"/>
            </a:pPr>
            <a:r>
              <a:rPr lang="en-GB" sz="1600" b="1" dirty="0" smtClean="0">
                <a:solidFill>
                  <a:srgbClr val="4D4D4D"/>
                </a:solidFill>
              </a:rPr>
              <a:t>No </a:t>
            </a:r>
            <a:r>
              <a:rPr lang="en-GB" sz="1600" b="1" dirty="0">
                <a:solidFill>
                  <a:srgbClr val="4D4D4D"/>
                </a:solidFill>
              </a:rPr>
              <a:t>significant differences in PFS were </a:t>
            </a:r>
            <a:r>
              <a:rPr lang="en-GB" sz="1600" b="1" dirty="0" smtClean="0">
                <a:solidFill>
                  <a:srgbClr val="4D4D4D"/>
                </a:solidFill>
              </a:rPr>
              <a:t>observed between the two treatments. However, </a:t>
            </a:r>
            <a:r>
              <a:rPr lang="en-GB" sz="1600" b="1" dirty="0" err="1" smtClean="0">
                <a:solidFill>
                  <a:srgbClr val="4D4D4D"/>
                </a:solidFill>
              </a:rPr>
              <a:t>bevacizumab</a:t>
            </a:r>
            <a:r>
              <a:rPr lang="en-GB" sz="1600" b="1" dirty="0" smtClean="0">
                <a:solidFill>
                  <a:srgbClr val="4D4D4D"/>
                </a:solidFill>
              </a:rPr>
              <a:t> + </a:t>
            </a:r>
            <a:r>
              <a:rPr lang="en-GB" sz="1600" b="1" dirty="0" err="1" smtClean="0">
                <a:solidFill>
                  <a:srgbClr val="4D4D4D"/>
                </a:solidFill>
              </a:rPr>
              <a:t>ocreotide</a:t>
            </a:r>
            <a:r>
              <a:rPr lang="en-GB" sz="1600" b="1" dirty="0" smtClean="0">
                <a:solidFill>
                  <a:srgbClr val="4D4D4D"/>
                </a:solidFill>
              </a:rPr>
              <a:t> was associated with a longer time to treatment failure than IFN</a:t>
            </a:r>
            <a:r>
              <a:rPr lang="el-GR" sz="1600" b="1" dirty="0" smtClean="0">
                <a:solidFill>
                  <a:srgbClr val="4D4D4D"/>
                </a:solidFill>
              </a:rPr>
              <a:t>α</a:t>
            </a:r>
            <a:r>
              <a:rPr lang="en-GB" sz="1600" b="1" dirty="0" smtClean="0">
                <a:solidFill>
                  <a:srgbClr val="4D4D4D"/>
                </a:solidFill>
              </a:rPr>
              <a:t>-2b + </a:t>
            </a:r>
            <a:r>
              <a:rPr lang="en-GB" sz="1600" b="1" dirty="0" err="1" smtClean="0">
                <a:solidFill>
                  <a:srgbClr val="4D4D4D"/>
                </a:solidFill>
              </a:rPr>
              <a:t>ocreotide</a:t>
            </a:r>
            <a:r>
              <a:rPr lang="en-GB" sz="1600" b="1" dirty="0" smtClean="0">
                <a:solidFill>
                  <a:srgbClr val="4D4D4D"/>
                </a:solidFill>
              </a:rPr>
              <a:t> but less fatigue and neutropenia</a:t>
            </a:r>
          </a:p>
        </p:txBody>
      </p:sp>
      <p:sp>
        <p:nvSpPr>
          <p:cNvPr id="11" name="Text Placeholder 7"/>
          <p:cNvSpPr>
            <a:spLocks noGrp="1"/>
          </p:cNvSpPr>
          <p:nvPr>
            <p:ph type="body" sz="quarter" idx="11"/>
          </p:nvPr>
        </p:nvSpPr>
        <p:spPr>
          <a:xfrm>
            <a:off x="4648200" y="6096000"/>
            <a:ext cx="4343400" cy="487363"/>
          </a:xfrm>
        </p:spPr>
        <p:txBody>
          <a:bodyPr/>
          <a:lstStyle/>
          <a:p>
            <a:r>
              <a:rPr lang="en-GB" dirty="0"/>
              <a:t>Yao </a:t>
            </a:r>
            <a:r>
              <a:rPr lang="fr-FR" dirty="0"/>
              <a:t>et al. J Clin </a:t>
            </a:r>
            <a:r>
              <a:rPr lang="fr-FR" dirty="0" err="1"/>
              <a:t>Oncol</a:t>
            </a:r>
            <a:r>
              <a:rPr lang="fr-FR" dirty="0"/>
              <a:t> 2015; 33 (</a:t>
            </a:r>
            <a:r>
              <a:rPr lang="fr-FR" dirty="0" err="1"/>
              <a:t>suppl</a:t>
            </a:r>
            <a:r>
              <a:rPr lang="fr-FR" dirty="0"/>
              <a:t>): </a:t>
            </a:r>
            <a:r>
              <a:rPr lang="fr-FR" dirty="0" err="1"/>
              <a:t>abstr</a:t>
            </a:r>
            <a:r>
              <a:rPr lang="fr-FR" dirty="0"/>
              <a:t> 4004</a:t>
            </a:r>
            <a:endParaRPr lang="en-GB" dirty="0"/>
          </a:p>
        </p:txBody>
      </p:sp>
      <p:sp>
        <p:nvSpPr>
          <p:cNvPr id="8" name="Title 5"/>
          <p:cNvSpPr>
            <a:spLocks noGrp="1"/>
          </p:cNvSpPr>
          <p:nvPr>
            <p:ph type="title"/>
          </p:nvPr>
        </p:nvSpPr>
        <p:spPr>
          <a:xfrm>
            <a:off x="365124" y="179614"/>
            <a:ext cx="8238945" cy="807720"/>
          </a:xfrm>
        </p:spPr>
        <p:txBody>
          <a:bodyPr/>
          <a:lstStyle/>
          <a:p>
            <a:r>
              <a:rPr lang="en-GB" sz="1800" dirty="0" smtClean="0"/>
              <a:t>4004</a:t>
            </a:r>
            <a:r>
              <a:rPr lang="en-GB" sz="1800" dirty="0"/>
              <a:t>: SWOG S0518: Phase III prospective randomized comparison of depot </a:t>
            </a:r>
            <a:r>
              <a:rPr lang="en-GB" sz="1800" dirty="0" err="1"/>
              <a:t>octreotide</a:t>
            </a:r>
            <a:r>
              <a:rPr lang="en-GB" sz="1800" dirty="0"/>
              <a:t> plus interferon alpha-2b versus depot </a:t>
            </a:r>
            <a:r>
              <a:rPr lang="en-GB" sz="1800" dirty="0" err="1"/>
              <a:t>octreotide</a:t>
            </a:r>
            <a:r>
              <a:rPr lang="en-GB" sz="1800" dirty="0"/>
              <a:t> plus </a:t>
            </a:r>
            <a:r>
              <a:rPr lang="en-GB" sz="1800" dirty="0" err="1"/>
              <a:t>bevacizumab</a:t>
            </a:r>
            <a:r>
              <a:rPr lang="en-GB" sz="1800" dirty="0"/>
              <a:t> (NSC #704865) in advanced, poor prognosis carcinoid patients (NCT00569127) – </a:t>
            </a:r>
            <a:r>
              <a:rPr lang="en-GB" sz="1800" dirty="0" smtClean="0"/>
              <a:t>Yao JC, </a:t>
            </a:r>
            <a:r>
              <a:rPr lang="en-GB" sz="1800" dirty="0"/>
              <a:t>et al</a:t>
            </a:r>
          </a:p>
        </p:txBody>
      </p:sp>
      <p:graphicFrame>
        <p:nvGraphicFramePr>
          <p:cNvPr id="6" name="Group 88"/>
          <p:cNvGraphicFramePr>
            <a:graphicFrameLocks noGrp="1"/>
          </p:cNvGraphicFramePr>
          <p:nvPr>
            <p:extLst>
              <p:ext uri="{D42A27DB-BD31-4B8C-83A1-F6EECF244321}">
                <p14:modId xmlns:p14="http://schemas.microsoft.com/office/powerpoint/2010/main" xmlns="" val="3686768508"/>
              </p:ext>
            </p:extLst>
          </p:nvPr>
        </p:nvGraphicFramePr>
        <p:xfrm>
          <a:off x="304800" y="1631128"/>
          <a:ext cx="8408993" cy="3645408"/>
        </p:xfrm>
        <a:graphic>
          <a:graphicData uri="http://schemas.openxmlformats.org/drawingml/2006/table">
            <a:tbl>
              <a:tblPr firstRow="1" bandRow="1">
                <a:tableStyleId>{69012ECD-51FC-41F1-AA8D-1B2483CD663E}</a:tableStyleId>
              </a:tblPr>
              <a:tblGrid>
                <a:gridCol w="1420761"/>
                <a:gridCol w="1747058"/>
                <a:gridCol w="1747058"/>
                <a:gridCol w="1747058"/>
                <a:gridCol w="1747058"/>
              </a:tblGrid>
              <a:tr h="45936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CTCAE v3.0 (occurring in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err="1" smtClean="0">
                          <a:ln>
                            <a:noFill/>
                          </a:ln>
                          <a:solidFill>
                            <a:schemeClr val="tx2"/>
                          </a:solidFill>
                          <a:effectLst/>
                          <a:latin typeface="Arial" charset="0"/>
                          <a:cs typeface="Arial" charset="0"/>
                        </a:rPr>
                        <a:t>Bevacizumab</a:t>
                      </a:r>
                      <a:r>
                        <a:rPr kumimoji="0" lang="en-GB" sz="1600" b="1" i="0" u="none" strike="noStrike" cap="none" normalizeH="0" baseline="0" dirty="0" smtClean="0">
                          <a:ln>
                            <a:noFill/>
                          </a:ln>
                          <a:solidFill>
                            <a:schemeClr val="tx2"/>
                          </a:solidFill>
                          <a:effectLst/>
                          <a:latin typeface="Arial" charset="0"/>
                          <a:cs typeface="Arial" charset="0"/>
                        </a:rPr>
                        <a:t> + </a:t>
                      </a:r>
                      <a:r>
                        <a:rPr kumimoji="0" lang="en-GB" sz="1600" b="1" i="0" u="none" strike="noStrike" cap="none" normalizeH="0" baseline="0" dirty="0" err="1" smtClean="0">
                          <a:ln>
                            <a:noFill/>
                          </a:ln>
                          <a:solidFill>
                            <a:schemeClr val="tx2"/>
                          </a:solidFill>
                          <a:effectLst/>
                          <a:latin typeface="Arial" charset="0"/>
                          <a:cs typeface="Arial" charset="0"/>
                        </a:rPr>
                        <a:t>octreotide</a:t>
                      </a:r>
                      <a:r>
                        <a:rPr kumimoji="0" lang="en-GB" sz="1600" b="1" i="0" u="none" strike="noStrike" cap="none" normalizeH="0" baseline="0" dirty="0" smtClean="0">
                          <a:ln>
                            <a:noFill/>
                          </a:ln>
                          <a:solidFill>
                            <a:schemeClr val="tx2"/>
                          </a:solidFill>
                          <a:effectLst/>
                          <a:latin typeface="Arial" charset="0"/>
                          <a:cs typeface="Arial" charset="0"/>
                        </a:rPr>
                        <a:t> LAR</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(n=197)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IFN</a:t>
                      </a:r>
                      <a:r>
                        <a:rPr kumimoji="0" lang="el-GR" sz="1600" b="1" i="0" u="none" strike="noStrike" cap="none" normalizeH="0" baseline="0" dirty="0" smtClean="0">
                          <a:ln>
                            <a:noFill/>
                          </a:ln>
                          <a:solidFill>
                            <a:schemeClr val="tx2"/>
                          </a:solidFill>
                          <a:effectLst/>
                          <a:latin typeface="Arial" charset="0"/>
                          <a:cs typeface="Arial" charset="0"/>
                        </a:rPr>
                        <a:t>α</a:t>
                      </a:r>
                      <a:r>
                        <a:rPr kumimoji="0" lang="en-GB" sz="1600" b="1" i="0" u="none" strike="noStrike" cap="none" normalizeH="0" baseline="0" dirty="0" smtClean="0">
                          <a:ln>
                            <a:noFill/>
                          </a:ln>
                          <a:solidFill>
                            <a:schemeClr val="tx2"/>
                          </a:solidFill>
                          <a:effectLst/>
                          <a:latin typeface="Arial" charset="0"/>
                          <a:cs typeface="Arial" charset="0"/>
                        </a:rPr>
                        <a:t>-2b + </a:t>
                      </a:r>
                      <a:r>
                        <a:rPr kumimoji="0" lang="en-GB" sz="1600" b="1" i="0" u="none" strike="noStrike" cap="none" normalizeH="0" baseline="0" dirty="0" err="1" smtClean="0">
                          <a:ln>
                            <a:noFill/>
                          </a:ln>
                          <a:solidFill>
                            <a:schemeClr val="tx2"/>
                          </a:solidFill>
                          <a:effectLst/>
                          <a:latin typeface="Arial" charset="0"/>
                          <a:cs typeface="Arial" charset="0"/>
                        </a:rPr>
                        <a:t>octreotide</a:t>
                      </a:r>
                      <a:r>
                        <a:rPr kumimoji="0" lang="en-GB" sz="1600" b="1" i="0" u="none" strike="noStrike" cap="none" normalizeH="0" baseline="0" dirty="0" smtClean="0">
                          <a:ln>
                            <a:noFill/>
                          </a:ln>
                          <a:solidFill>
                            <a:schemeClr val="tx2"/>
                          </a:solidFill>
                          <a:effectLst/>
                          <a:latin typeface="Arial" charset="0"/>
                          <a:cs typeface="Arial" charset="0"/>
                        </a:rPr>
                        <a:t> LAR</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(n=194)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29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All Grades, n (%)</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Grade ≥3, n (%)</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All Grades, n (%)</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u="none" strike="noStrike" cap="none" normalizeH="0" baseline="0" dirty="0" smtClean="0">
                          <a:ln>
                            <a:noFill/>
                          </a:ln>
                          <a:solidFill>
                            <a:schemeClr val="tx2"/>
                          </a:solidFill>
                          <a:effectLst/>
                        </a:rPr>
                        <a:t>Grade ≥3, n (%)</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rPr>
                        <a:t>Hypertension</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rPr>
                        <a:t>63 (32.0)</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rPr>
                        <a:t>62 (31.5)</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4 (2.1)</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chemeClr val="tx1"/>
                          </a:solidFill>
                          <a:effectLst/>
                          <a:latin typeface="+mn-lt"/>
                          <a:cs typeface="+mn-cs"/>
                        </a:rPr>
                        <a:t>4 (2.1)</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245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Fatigue</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rPr>
                        <a:t>14 (7.1)</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rPr>
                        <a:t>13 (6.6)</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52 (26.8)</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50 (25.8)</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Neutrophils</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0 (0.0)</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0 (0.0)</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23 (11.9)</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23 (11.9)</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Proteinuria</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17 (8.6)</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17 (8.6)</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1 (0.5)</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1 (0.5)</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r>
              <a:tr h="245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Leukocytes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chemeClr val="tx1"/>
                          </a:solidFill>
                          <a:effectLst/>
                          <a:latin typeface="Arial" charset="0"/>
                          <a:cs typeface="Arial" charset="0"/>
                        </a:rPr>
                        <a:t>2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14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14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Nausea</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6 (3.0)</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chemeClr val="tx1"/>
                          </a:solidFill>
                          <a:effectLst/>
                          <a:latin typeface="+mn-lt"/>
                          <a:cs typeface="+mn-cs"/>
                        </a:rPr>
                        <a:t>5 (2.5)</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rPr>
                        <a:t>11 (5.7)</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rPr>
                        <a:t>9 (4.6)</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245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Headache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10 (5.1)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9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4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3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chemeClr val="tx1"/>
                          </a:solidFill>
                          <a:effectLst/>
                          <a:latin typeface="Arial" charset="0"/>
                          <a:cs typeface="Arial" charset="0"/>
                        </a:rPr>
                        <a:t>7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Tree>
    <p:extLst>
      <p:ext uri="{BB962C8B-B14F-4D97-AF65-F5344CB8AC3E}">
        <p14:creationId xmlns:p14="http://schemas.microsoft.com/office/powerpoint/2010/main" xmlns="" val="14834537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678204"/>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evaluate the efficacy and safety of </a:t>
            </a:r>
            <a:r>
              <a:rPr lang="en-GB" sz="1600" dirty="0">
                <a:solidFill>
                  <a:srgbClr val="4D4D4D"/>
                </a:solidFill>
              </a:rPr>
              <a:t>everolimus </a:t>
            </a:r>
            <a:r>
              <a:rPr lang="en-GB" sz="1600" dirty="0" smtClean="0">
                <a:solidFill>
                  <a:srgbClr val="4D4D4D"/>
                </a:solidFill>
              </a:rPr>
              <a:t>+ bevacizumab in patients with advanced </a:t>
            </a:r>
            <a:r>
              <a:rPr lang="en-GB" sz="1600" dirty="0" err="1" smtClean="0">
                <a:solidFill>
                  <a:srgbClr val="4D4D4D"/>
                </a:solidFill>
              </a:rPr>
              <a:t>pNET</a:t>
            </a: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en-GB" sz="1800" dirty="0" smtClean="0"/>
              <a:t>4005</a:t>
            </a:r>
            <a:r>
              <a:rPr lang="en-GB" sz="1800" dirty="0"/>
              <a:t>: Randomized phase II study of everolimus (E) versus everolimus plus bevacizumab (E+B) in patients </a:t>
            </a:r>
            <a:r>
              <a:rPr lang="en-GB" sz="1800" dirty="0" smtClean="0"/>
              <a:t>(</a:t>
            </a:r>
            <a:r>
              <a:rPr lang="en-GB" sz="1800" dirty="0" err="1"/>
              <a:t>p</a:t>
            </a:r>
            <a:r>
              <a:rPr lang="en-GB" sz="1800" dirty="0" err="1" smtClean="0"/>
              <a:t>ts</a:t>
            </a:r>
            <a:r>
              <a:rPr lang="en-GB" sz="1800" dirty="0"/>
              <a:t>) with locally advanced or metastatic pancreatic neuroendocrine </a:t>
            </a:r>
            <a:r>
              <a:rPr lang="en-GB" sz="1800" dirty="0" err="1"/>
              <a:t>tumors</a:t>
            </a:r>
            <a:r>
              <a:rPr lang="en-GB" sz="1800" dirty="0"/>
              <a:t> (</a:t>
            </a:r>
            <a:r>
              <a:rPr lang="en-GB" sz="1800" dirty="0" err="1"/>
              <a:t>pNET</a:t>
            </a:r>
            <a:r>
              <a:rPr lang="en-GB" sz="1800" dirty="0"/>
              <a:t>), CALGB 80701 (Alliance) </a:t>
            </a:r>
            <a:r>
              <a:rPr lang="en-GB" sz="1800" dirty="0" smtClean="0"/>
              <a:t/>
            </a:r>
            <a:br>
              <a:rPr lang="en-GB" sz="1800" dirty="0" smtClean="0"/>
            </a:br>
            <a:r>
              <a:rPr lang="en-GB" sz="1800" dirty="0" smtClean="0"/>
              <a:t>– </a:t>
            </a:r>
            <a:r>
              <a:rPr lang="en-GB" sz="1800" dirty="0" err="1" smtClean="0"/>
              <a:t>Kulke</a:t>
            </a:r>
            <a:r>
              <a:rPr lang="en-GB" sz="1800" dirty="0" smtClean="0"/>
              <a:t> MH,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err="1" smtClean="0"/>
              <a:t>Kulke</a:t>
            </a:r>
            <a:r>
              <a:rPr lang="en-GB" dirty="0" smtClean="0"/>
              <a:t> </a:t>
            </a:r>
            <a:r>
              <a:rPr lang="fr-FR" dirty="0" smtClean="0"/>
              <a:t>et </a:t>
            </a:r>
            <a:r>
              <a:rPr lang="fr-FR" dirty="0"/>
              <a:t>al. J Clin </a:t>
            </a:r>
            <a:r>
              <a:rPr lang="fr-FR" dirty="0" err="1"/>
              <a:t>Oncol</a:t>
            </a:r>
            <a:r>
              <a:rPr lang="fr-FR" dirty="0"/>
              <a:t> 2015; 33 (</a:t>
            </a:r>
            <a:r>
              <a:rPr lang="fr-FR" dirty="0" err="1" smtClean="0"/>
              <a:t>suppl</a:t>
            </a:r>
            <a:r>
              <a:rPr lang="fr-FR" dirty="0" smtClean="0"/>
              <a:t>): </a:t>
            </a:r>
            <a:r>
              <a:rPr lang="fr-FR" dirty="0" err="1"/>
              <a:t>abstr</a:t>
            </a:r>
            <a:r>
              <a:rPr lang="fr-FR" dirty="0"/>
              <a:t> </a:t>
            </a:r>
            <a:r>
              <a:rPr lang="fr-FR" dirty="0" smtClean="0"/>
              <a:t>4005</a:t>
            </a:r>
            <a:endParaRPr lang="en-GB" dirty="0"/>
          </a:p>
        </p:txBody>
      </p:sp>
      <p:sp>
        <p:nvSpPr>
          <p:cNvPr id="43" name="Rectangle 9"/>
          <p:cNvSpPr txBox="1">
            <a:spLocks noChangeArrowheads="1"/>
          </p:cNvSpPr>
          <p:nvPr/>
        </p:nvSpPr>
        <p:spPr>
          <a:xfrm>
            <a:off x="373833" y="5174316"/>
            <a:ext cx="4130676" cy="6930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PRIMARY ENDPOINT</a:t>
            </a:r>
          </a:p>
          <a:p>
            <a:pPr>
              <a:buClr>
                <a:srgbClr val="043882"/>
              </a:buClr>
            </a:pPr>
            <a:r>
              <a:rPr lang="en-GB" sz="1600" kern="0" dirty="0" smtClean="0"/>
              <a:t>PFS</a:t>
            </a:r>
          </a:p>
        </p:txBody>
      </p:sp>
      <p:sp>
        <p:nvSpPr>
          <p:cNvPr id="44" name="Content Placeholder 26"/>
          <p:cNvSpPr txBox="1">
            <a:spLocks/>
          </p:cNvSpPr>
          <p:nvPr/>
        </p:nvSpPr>
        <p:spPr>
          <a:xfrm>
            <a:off x="4743999" y="5174316"/>
            <a:ext cx="4130675" cy="6930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SECONDARY ENDPOINTS</a:t>
            </a:r>
          </a:p>
          <a:p>
            <a:pPr>
              <a:buClr>
                <a:srgbClr val="043882"/>
              </a:buClr>
            </a:pPr>
            <a:r>
              <a:rPr lang="en-GB" sz="1600" kern="0" dirty="0" smtClean="0"/>
              <a:t>OS, RR and safety</a:t>
            </a:r>
          </a:p>
        </p:txBody>
      </p:sp>
      <p:sp>
        <p:nvSpPr>
          <p:cNvPr id="20" name="Oval 14"/>
          <p:cNvSpPr>
            <a:spLocks noChangeArrowheads="1"/>
          </p:cNvSpPr>
          <p:nvPr/>
        </p:nvSpPr>
        <p:spPr bwMode="auto">
          <a:xfrm>
            <a:off x="3941537" y="326686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21" name="AutoShape 15"/>
          <p:cNvCxnSpPr>
            <a:cxnSpLocks noChangeShapeType="1"/>
            <a:stCxn id="20" idx="0"/>
            <a:endCxn id="27" idx="1"/>
          </p:cNvCxnSpPr>
          <p:nvPr/>
        </p:nvCxnSpPr>
        <p:spPr bwMode="auto">
          <a:xfrm rot="5400000" flipH="1" flipV="1">
            <a:off x="4070715" y="2765583"/>
            <a:ext cx="663905" cy="338664"/>
          </a:xfrm>
          <a:prstGeom prst="bentConnector2">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8284680" y="233864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23" name="Content Placeholder 26"/>
          <p:cNvSpPr txBox="1">
            <a:spLocks/>
          </p:cNvSpPr>
          <p:nvPr/>
        </p:nvSpPr>
        <p:spPr bwMode="auto">
          <a:xfrm>
            <a:off x="4855936" y="3021873"/>
            <a:ext cx="3260499" cy="892175"/>
          </a:xfrm>
          <a:prstGeom prst="rect">
            <a:avLst/>
          </a:prstGeom>
          <a:noFill/>
          <a:ln w="9525">
            <a:noFill/>
            <a:miter lim="800000"/>
            <a:headEnd/>
            <a:tailEnd/>
          </a:ln>
        </p:spPr>
        <p:txBody>
          <a:bodyPr/>
          <a:lstStyle/>
          <a:p>
            <a:pPr marL="190500" indent="-190500">
              <a:spcBef>
                <a:spcPts val="0"/>
              </a:spcBef>
              <a:spcAft>
                <a:spcPts val="0"/>
              </a:spcAft>
              <a:defRPr/>
            </a:pPr>
            <a:r>
              <a:rPr lang="en-GB" sz="16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600" dirty="0">
                <a:solidFill>
                  <a:srgbClr val="4D4D4D"/>
                </a:solidFill>
                <a:latin typeface="Arial"/>
              </a:rPr>
              <a:t>Prior </a:t>
            </a:r>
            <a:r>
              <a:rPr lang="en-GB" sz="1600" dirty="0" err="1" smtClean="0">
                <a:solidFill>
                  <a:srgbClr val="4D4D4D"/>
                </a:solidFill>
                <a:latin typeface="Arial"/>
              </a:rPr>
              <a:t>somatostatin</a:t>
            </a:r>
            <a:r>
              <a:rPr lang="en-GB" sz="1600" dirty="0" smtClean="0">
                <a:solidFill>
                  <a:srgbClr val="4D4D4D"/>
                </a:solidFill>
                <a:latin typeface="Arial"/>
              </a:rPr>
              <a:t> analogues</a:t>
            </a:r>
          </a:p>
          <a:p>
            <a:pPr marL="203200" indent="-203200">
              <a:spcBef>
                <a:spcPts val="0"/>
              </a:spcBef>
              <a:spcAft>
                <a:spcPts val="0"/>
              </a:spcAft>
              <a:buFont typeface="Arial" pitchFamily="34" charset="0"/>
              <a:buChar char="•"/>
              <a:defRPr/>
            </a:pPr>
            <a:r>
              <a:rPr lang="en-GB" sz="1600" dirty="0" smtClean="0">
                <a:solidFill>
                  <a:srgbClr val="4D4D4D"/>
                </a:solidFill>
                <a:latin typeface="Arial"/>
              </a:rPr>
              <a:t>Prior </a:t>
            </a:r>
            <a:r>
              <a:rPr lang="en-GB" sz="1600" dirty="0">
                <a:solidFill>
                  <a:srgbClr val="4D4D4D"/>
                </a:solidFill>
                <a:latin typeface="Arial"/>
              </a:rPr>
              <a:t>cytotoxic CT</a:t>
            </a:r>
          </a:p>
          <a:p>
            <a:pPr marL="203200" indent="-203200">
              <a:spcBef>
                <a:spcPts val="0"/>
              </a:spcBef>
              <a:spcAft>
                <a:spcPts val="0"/>
              </a:spcAft>
              <a:buFont typeface="Arial" pitchFamily="34" charset="0"/>
              <a:buChar char="•"/>
              <a:defRPr/>
            </a:pPr>
            <a:r>
              <a:rPr lang="en-GB" sz="1600" dirty="0" smtClean="0">
                <a:solidFill>
                  <a:srgbClr val="4D4D4D"/>
                </a:solidFill>
                <a:latin typeface="Arial"/>
              </a:rPr>
              <a:t>Prior </a:t>
            </a:r>
            <a:r>
              <a:rPr lang="en-GB" sz="1600" dirty="0" err="1" smtClean="0">
                <a:solidFill>
                  <a:srgbClr val="4D4D4D"/>
                </a:solidFill>
                <a:latin typeface="Arial"/>
              </a:rPr>
              <a:t>sunitinib</a:t>
            </a:r>
            <a:endParaRPr lang="en-GB" sz="1600" dirty="0">
              <a:solidFill>
                <a:srgbClr val="4D4D4D"/>
              </a:solidFill>
              <a:latin typeface="Arial"/>
            </a:endParaRPr>
          </a:p>
        </p:txBody>
      </p:sp>
      <p:cxnSp>
        <p:nvCxnSpPr>
          <p:cNvPr id="24" name="AutoShape 19"/>
          <p:cNvCxnSpPr>
            <a:cxnSpLocks noChangeShapeType="1"/>
          </p:cNvCxnSpPr>
          <p:nvPr/>
        </p:nvCxnSpPr>
        <p:spPr bwMode="auto">
          <a:xfrm>
            <a:off x="3684814" y="3558967"/>
            <a:ext cx="256723" cy="0"/>
          </a:xfrm>
          <a:prstGeom prst="straightConnector1">
            <a:avLst/>
          </a:prstGeom>
          <a:noFill/>
          <a:ln w="57150">
            <a:solidFill>
              <a:schemeClr val="bg2">
                <a:lumMod val="60000"/>
                <a:lumOff val="40000"/>
              </a:schemeClr>
            </a:solidFill>
            <a:round/>
            <a:headEnd/>
            <a:tailEnd type="triangle" w="med" len="med"/>
          </a:ln>
        </p:spPr>
      </p:cxnSp>
      <p:cxnSp>
        <p:nvCxnSpPr>
          <p:cNvPr id="25" name="AutoShape 21"/>
          <p:cNvCxnSpPr>
            <a:cxnSpLocks noChangeShapeType="1"/>
          </p:cNvCxnSpPr>
          <p:nvPr/>
        </p:nvCxnSpPr>
        <p:spPr bwMode="auto">
          <a:xfrm>
            <a:off x="7712045" y="2602962"/>
            <a:ext cx="572635" cy="0"/>
          </a:xfrm>
          <a:prstGeom prst="straightConnector1">
            <a:avLst/>
          </a:prstGeom>
          <a:noFill/>
          <a:ln w="57150">
            <a:solidFill>
              <a:schemeClr val="bg2">
                <a:lumMod val="60000"/>
                <a:lumOff val="40000"/>
              </a:schemeClr>
            </a:solidFill>
            <a:round/>
            <a:headEnd/>
            <a:tailEnd type="triangle" w="med" len="med"/>
          </a:ln>
        </p:spPr>
      </p:cxnSp>
      <p:sp>
        <p:nvSpPr>
          <p:cNvPr id="27" name="AutoShape 8"/>
          <p:cNvSpPr>
            <a:spLocks noChangeArrowheads="1"/>
          </p:cNvSpPr>
          <p:nvPr/>
        </p:nvSpPr>
        <p:spPr bwMode="auto">
          <a:xfrm>
            <a:off x="4571999" y="2192593"/>
            <a:ext cx="334304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Everolimus 10 </a:t>
            </a:r>
            <a:r>
              <a:rPr lang="en-GB" altLang="zh-CN" dirty="0" smtClean="0">
                <a:solidFill>
                  <a:srgbClr val="FFFFFF"/>
                </a:solidFill>
                <a:ea typeface="SimSun" pitchFamily="2" charset="-122"/>
              </a:rPr>
              <a:t>mg/day </a:t>
            </a:r>
            <a:r>
              <a:rPr lang="en-GB" altLang="zh-CN" dirty="0" err="1">
                <a:solidFill>
                  <a:srgbClr val="FFFFFF"/>
                </a:solidFill>
                <a:ea typeface="SimSun" pitchFamily="2" charset="-122"/>
              </a:rPr>
              <a:t>po</a:t>
            </a:r>
            <a:r>
              <a:rPr lang="en-GB" altLang="zh-CN" dirty="0">
                <a:solidFill>
                  <a:srgbClr val="FFFFFF"/>
                </a:solidFill>
                <a:ea typeface="SimSun" pitchFamily="2" charset="-122"/>
              </a:rPr>
              <a:t> </a:t>
            </a:r>
            <a:r>
              <a:rPr lang="en-GB" altLang="zh-CN" dirty="0" smtClean="0">
                <a:solidFill>
                  <a:srgbClr val="FFFFFF"/>
                </a:solidFill>
                <a:ea typeface="SimSun" pitchFamily="2" charset="-122"/>
              </a:rPr>
              <a:t>+ </a:t>
            </a:r>
            <a:r>
              <a:rPr lang="en-GB" altLang="zh-CN" dirty="0" err="1" smtClean="0">
                <a:solidFill>
                  <a:srgbClr val="FFFFFF"/>
                </a:solidFill>
                <a:ea typeface="SimSun" pitchFamily="2" charset="-122"/>
              </a:rPr>
              <a:t>bevacizumab</a:t>
            </a:r>
            <a:r>
              <a:rPr lang="en-GB" altLang="zh-CN" dirty="0" smtClean="0">
                <a:solidFill>
                  <a:srgbClr val="FFFFFF"/>
                </a:solidFill>
                <a:ea typeface="SimSun" pitchFamily="2" charset="-122"/>
              </a:rPr>
              <a:t> 10 mg/kg IV q2w </a:t>
            </a:r>
            <a:endParaRPr lang="en-GB" altLang="zh-CN" dirty="0">
              <a:solidFill>
                <a:srgbClr val="FFFFFF"/>
              </a:solidFill>
              <a:ea typeface="SimSun" pitchFamily="2" charset="-122"/>
            </a:endParaRPr>
          </a:p>
          <a:p>
            <a:pPr algn="ctr" defTabSz="892175" eaLnBrk="0" hangingPunct="0"/>
            <a:r>
              <a:rPr lang="en-GB" altLang="zh-CN" dirty="0">
                <a:solidFill>
                  <a:srgbClr val="FFFFFF"/>
                </a:solidFill>
                <a:ea typeface="SimSun" pitchFamily="2" charset="-122"/>
              </a:rPr>
              <a:t>(n=75)</a:t>
            </a:r>
          </a:p>
        </p:txBody>
      </p:sp>
      <p:sp>
        <p:nvSpPr>
          <p:cNvPr id="28" name="AutoShape 9"/>
          <p:cNvSpPr>
            <a:spLocks noChangeArrowheads="1"/>
          </p:cNvSpPr>
          <p:nvPr/>
        </p:nvSpPr>
        <p:spPr bwMode="auto">
          <a:xfrm>
            <a:off x="365124" y="2611693"/>
            <a:ext cx="3319690" cy="208416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043882"/>
                </a:solidFill>
                <a:ea typeface="SimSun" pitchFamily="2" charset="-122"/>
              </a:rPr>
              <a:t>Key patient inclusion criteria</a:t>
            </a:r>
            <a:endParaRPr lang="en-GB" altLang="zh-CN" dirty="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043882"/>
                </a:solidFill>
                <a:ea typeface="SimSun" pitchFamily="2" charset="-122"/>
              </a:rPr>
              <a:t>Advanced pancreatic NET</a:t>
            </a:r>
          </a:p>
          <a:p>
            <a:pPr marL="228600" indent="-228600" defTabSz="892175" eaLnBrk="0" hangingPunct="0">
              <a:spcAft>
                <a:spcPct val="30000"/>
              </a:spcAft>
              <a:buFont typeface="Arial" pitchFamily="34" charset="0"/>
              <a:buChar char="•"/>
            </a:pPr>
            <a:r>
              <a:rPr lang="en-GB" altLang="zh-CN" dirty="0">
                <a:solidFill>
                  <a:srgbClr val="043882"/>
                </a:solidFill>
                <a:ea typeface="SimSun" pitchFamily="2" charset="-122"/>
              </a:rPr>
              <a:t>PD within 12 months</a:t>
            </a:r>
          </a:p>
          <a:p>
            <a:pPr marL="228600" indent="-228600" defTabSz="892175" eaLnBrk="0" hangingPunct="0">
              <a:spcAft>
                <a:spcPct val="30000"/>
              </a:spcAft>
              <a:buFont typeface="Arial" pitchFamily="34" charset="0"/>
              <a:buChar char="•"/>
            </a:pPr>
            <a:r>
              <a:rPr lang="en-GB" altLang="zh-CN" dirty="0">
                <a:solidFill>
                  <a:srgbClr val="043882"/>
                </a:solidFill>
                <a:ea typeface="SimSun" pitchFamily="2" charset="-122"/>
              </a:rPr>
              <a:t>No prior bevacizumab or </a:t>
            </a:r>
            <a:r>
              <a:rPr lang="en-GB" altLang="zh-CN" dirty="0" err="1" smtClean="0">
                <a:solidFill>
                  <a:srgbClr val="043882"/>
                </a:solidFill>
                <a:ea typeface="SimSun" pitchFamily="2" charset="-122"/>
              </a:rPr>
              <a:t>mTOR</a:t>
            </a:r>
            <a:r>
              <a:rPr lang="en-GB" altLang="zh-CN" dirty="0" smtClean="0">
                <a:solidFill>
                  <a:srgbClr val="043882"/>
                </a:solidFill>
                <a:ea typeface="SimSun" pitchFamily="2" charset="-122"/>
              </a:rPr>
              <a:t> inhibitor</a:t>
            </a:r>
          </a:p>
          <a:p>
            <a:pPr defTabSz="892175" eaLnBrk="0" hangingPunct="0">
              <a:spcAft>
                <a:spcPct val="30000"/>
              </a:spcAft>
            </a:pPr>
            <a:r>
              <a:rPr lang="en-GB" altLang="zh-CN" dirty="0" smtClean="0">
                <a:solidFill>
                  <a:srgbClr val="043882"/>
                </a:solidFill>
                <a:ea typeface="SimSun" pitchFamily="2" charset="-122"/>
              </a:rPr>
              <a:t>(n=150</a:t>
            </a:r>
            <a:r>
              <a:rPr lang="en-GB" altLang="zh-CN" dirty="0">
                <a:solidFill>
                  <a:srgbClr val="043882"/>
                </a:solidFill>
                <a:ea typeface="SimSun" pitchFamily="2" charset="-122"/>
              </a:rPr>
              <a:t>)</a:t>
            </a:r>
          </a:p>
        </p:txBody>
      </p:sp>
      <p:cxnSp>
        <p:nvCxnSpPr>
          <p:cNvPr id="29" name="AutoShape 16"/>
          <p:cNvCxnSpPr>
            <a:cxnSpLocks noChangeShapeType="1"/>
            <a:endCxn id="32" idx="1"/>
          </p:cNvCxnSpPr>
          <p:nvPr/>
        </p:nvCxnSpPr>
        <p:spPr bwMode="auto">
          <a:xfrm rot="16200000" flipH="1">
            <a:off x="4068749" y="4015650"/>
            <a:ext cx="668006" cy="338840"/>
          </a:xfrm>
          <a:prstGeom prst="bentConnector2">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8284680" y="4254754"/>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31" name="AutoShape 20"/>
          <p:cNvCxnSpPr>
            <a:cxnSpLocks noChangeShapeType="1"/>
          </p:cNvCxnSpPr>
          <p:nvPr/>
        </p:nvCxnSpPr>
        <p:spPr bwMode="auto">
          <a:xfrm>
            <a:off x="7710465" y="4519073"/>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32" name="AutoShape 12"/>
          <p:cNvSpPr>
            <a:spLocks noChangeArrowheads="1"/>
          </p:cNvSpPr>
          <p:nvPr/>
        </p:nvSpPr>
        <p:spPr bwMode="auto">
          <a:xfrm>
            <a:off x="4572172" y="4108705"/>
            <a:ext cx="3342873"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Everolimus 10 </a:t>
            </a:r>
            <a:r>
              <a:rPr lang="en-GB" altLang="zh-CN" dirty="0" smtClean="0">
                <a:solidFill>
                  <a:srgbClr val="FFFFFF"/>
                </a:solidFill>
                <a:ea typeface="SimSun" pitchFamily="2" charset="-122"/>
              </a:rPr>
              <a:t>mg/day </a:t>
            </a:r>
            <a:r>
              <a:rPr lang="en-GB" altLang="zh-CN" dirty="0" err="1" smtClean="0">
                <a:solidFill>
                  <a:srgbClr val="FFFFFF"/>
                </a:solidFill>
                <a:ea typeface="SimSun" pitchFamily="2" charset="-122"/>
              </a:rPr>
              <a:t>po</a:t>
            </a:r>
            <a:r>
              <a:rPr lang="en-GB" altLang="zh-CN" dirty="0" smtClean="0">
                <a:solidFill>
                  <a:srgbClr val="FFFFFF"/>
                </a:solidFill>
                <a:ea typeface="SimSun" pitchFamily="2" charset="-122"/>
              </a:rPr>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(n=75</a:t>
            </a:r>
            <a:r>
              <a:rPr lang="en-GB" altLang="zh-CN" dirty="0">
                <a:solidFill>
                  <a:srgbClr val="FFFFFF"/>
                </a:solidFill>
                <a:ea typeface="SimSun" pitchFamily="2" charset="-122"/>
              </a:rPr>
              <a:t>)</a:t>
            </a:r>
          </a:p>
        </p:txBody>
      </p:sp>
    </p:spTree>
    <p:extLst>
      <p:ext uri="{BB962C8B-B14F-4D97-AF65-F5344CB8AC3E}">
        <p14:creationId xmlns:p14="http://schemas.microsoft.com/office/powerpoint/2010/main" xmlns="" val="10797561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4005</a:t>
            </a:r>
            <a:r>
              <a:rPr lang="en-GB" sz="1800" dirty="0"/>
              <a:t>: Randomized phase II study of everolimus (E) versus everolimus plus bevacizumab (E+B) in patients (</a:t>
            </a:r>
            <a:r>
              <a:rPr lang="en-GB" sz="1800" dirty="0" err="1"/>
              <a:t>Pts</a:t>
            </a:r>
            <a:r>
              <a:rPr lang="en-GB" sz="1800" dirty="0"/>
              <a:t>) with locally advanced or metastatic pancreatic neuroendocrine </a:t>
            </a:r>
            <a:r>
              <a:rPr lang="en-GB" sz="1800" dirty="0" err="1"/>
              <a:t>tumors</a:t>
            </a:r>
            <a:r>
              <a:rPr lang="en-GB" sz="1800" dirty="0"/>
              <a:t> (</a:t>
            </a:r>
            <a:r>
              <a:rPr lang="en-GB" sz="1800" dirty="0" err="1"/>
              <a:t>pNET</a:t>
            </a:r>
            <a:r>
              <a:rPr lang="en-GB" sz="1800" dirty="0"/>
              <a:t>), CALGB 80701 (Alliance) </a:t>
            </a:r>
            <a:r>
              <a:rPr lang="en-GB" sz="1800" dirty="0" smtClean="0"/>
              <a:t/>
            </a:r>
            <a:br>
              <a:rPr lang="en-GB" sz="1800" dirty="0" smtClean="0"/>
            </a:br>
            <a:r>
              <a:rPr lang="en-GB" sz="1800" dirty="0" smtClean="0"/>
              <a:t>– </a:t>
            </a:r>
            <a:r>
              <a:rPr lang="en-GB" sz="1800" dirty="0" err="1" smtClean="0"/>
              <a:t>Kulke</a:t>
            </a:r>
            <a:r>
              <a:rPr lang="en-GB" sz="1800" dirty="0" smtClean="0"/>
              <a:t> MH,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err="1"/>
              <a:t>Kulke</a:t>
            </a:r>
            <a:r>
              <a:rPr lang="en-GB" dirty="0"/>
              <a:t> </a:t>
            </a:r>
            <a:r>
              <a:rPr lang="fr-FR" dirty="0"/>
              <a:t>et al. J Clin </a:t>
            </a:r>
            <a:r>
              <a:rPr lang="fr-FR" dirty="0" err="1"/>
              <a:t>Oncol</a:t>
            </a:r>
            <a:r>
              <a:rPr lang="fr-FR" dirty="0"/>
              <a:t> 2015; 33 (</a:t>
            </a:r>
            <a:r>
              <a:rPr lang="fr-FR" dirty="0" err="1"/>
              <a:t>suppl</a:t>
            </a:r>
            <a:r>
              <a:rPr lang="fr-FR" dirty="0"/>
              <a:t>): </a:t>
            </a:r>
            <a:r>
              <a:rPr lang="fr-FR" dirty="0" err="1"/>
              <a:t>abstr</a:t>
            </a:r>
            <a:r>
              <a:rPr lang="fr-FR" dirty="0"/>
              <a:t> 4005</a:t>
            </a:r>
            <a:endParaRPr lang="en-GB" dirty="0"/>
          </a:p>
        </p:txBody>
      </p:sp>
      <p:sp>
        <p:nvSpPr>
          <p:cNvPr id="18" name="TextBox 17"/>
          <p:cNvSpPr txBox="1"/>
          <p:nvPr/>
        </p:nvSpPr>
        <p:spPr>
          <a:xfrm>
            <a:off x="369888" y="1295400"/>
            <a:ext cx="8404225" cy="5078313"/>
          </a:xfrm>
          <a:prstGeom prst="rect">
            <a:avLst/>
          </a:prstGeom>
          <a:noFill/>
        </p:spPr>
        <p:txBody>
          <a:bodyPr wrap="square" lIns="0" rtlCol="0">
            <a:spAutoFit/>
          </a:bodyPr>
          <a:lstStyle/>
          <a:p>
            <a:pPr>
              <a:buClr>
                <a:srgbClr val="043882"/>
              </a:buClr>
            </a:pPr>
            <a:r>
              <a:rPr lang="en-GB" sz="1600" b="1" dirty="0" smtClean="0">
                <a:solidFill>
                  <a:srgbClr val="4D4D4D"/>
                </a:solidFill>
              </a:rPr>
              <a:t>Key results</a:t>
            </a: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a:buClr>
                <a:srgbClr val="043882"/>
              </a:buClr>
            </a:pPr>
            <a:endParaRPr lang="en-GB" sz="1600" dirty="0" smtClean="0">
              <a:solidFill>
                <a:srgbClr val="4D4D4D"/>
              </a:solidFill>
            </a:endParaRPr>
          </a:p>
          <a:p>
            <a:pPr>
              <a:buClr>
                <a:srgbClr val="043882"/>
              </a:buClr>
            </a:pPr>
            <a:endParaRPr lang="en-GB" sz="1600" dirty="0">
              <a:solidFill>
                <a:srgbClr val="4D4D4D"/>
              </a:solidFill>
            </a:endParaRPr>
          </a:p>
          <a:p>
            <a:pPr marL="285750" indent="-285750">
              <a:spcBef>
                <a:spcPts val="1200"/>
              </a:spcBef>
              <a:buClr>
                <a:srgbClr val="043882"/>
              </a:buClr>
              <a:buFont typeface="Arial" panose="020B0604020202020204" pitchFamily="34" charset="0"/>
              <a:buChar char="•"/>
            </a:pPr>
            <a:r>
              <a:rPr lang="en-GB" sz="1600" dirty="0" smtClean="0">
                <a:solidFill>
                  <a:srgbClr val="4D4D4D"/>
                </a:solidFill>
              </a:rPr>
              <a:t>Any grade 3/4 AEs (everolimus vs. </a:t>
            </a:r>
            <a:r>
              <a:rPr lang="en-GB" sz="1600" dirty="0">
                <a:solidFill>
                  <a:srgbClr val="4D4D4D"/>
                </a:solidFill>
              </a:rPr>
              <a:t>everolimus </a:t>
            </a:r>
            <a:r>
              <a:rPr lang="en-GB" sz="1600" dirty="0" smtClean="0">
                <a:solidFill>
                  <a:srgbClr val="4D4D4D"/>
                </a:solidFill>
              </a:rPr>
              <a:t>+ bevacizumab): 49 vs. 81%</a:t>
            </a:r>
          </a:p>
          <a:p>
            <a:pPr marL="742950" lvl="1" indent="-285750">
              <a:buClr>
                <a:srgbClr val="043882"/>
              </a:buClr>
              <a:buFont typeface="Arial" panose="020B0604020202020204" pitchFamily="34" charset="0"/>
              <a:buChar char="•"/>
            </a:pPr>
            <a:r>
              <a:rPr lang="en-GB" sz="1600" spc="-10" dirty="0" smtClean="0">
                <a:solidFill>
                  <a:srgbClr val="4D4D4D"/>
                </a:solidFill>
              </a:rPr>
              <a:t>Most common (≥10%) were: hypertension (8 vs. 38%); hyperglycaemia (12 vs. 14%); </a:t>
            </a:r>
            <a:r>
              <a:rPr lang="en-GB" sz="1600" dirty="0" smtClean="0">
                <a:solidFill>
                  <a:srgbClr val="4D4D4D"/>
                </a:solidFill>
              </a:rPr>
              <a:t>proteinuria (1 vs. 16%); diarrhoea (1 vs. 11</a:t>
            </a:r>
            <a:r>
              <a:rPr lang="en-GB" sz="1600" dirty="0">
                <a:solidFill>
                  <a:srgbClr val="4D4D4D"/>
                </a:solidFill>
              </a:rPr>
              <a:t>%); </a:t>
            </a:r>
            <a:r>
              <a:rPr lang="en-GB" sz="1600" dirty="0" smtClean="0">
                <a:solidFill>
                  <a:srgbClr val="4D4D4D"/>
                </a:solidFill>
              </a:rPr>
              <a:t>and hypophosphatemia (1 vs. 10%)</a:t>
            </a:r>
            <a:endParaRPr lang="en-GB" sz="1600" dirty="0">
              <a:solidFill>
                <a:srgbClr val="4D4D4D"/>
              </a:solidFill>
            </a:endParaRPr>
          </a:p>
          <a:p>
            <a:pPr>
              <a:spcBef>
                <a:spcPts val="1200"/>
              </a:spcBef>
              <a:buClr>
                <a:srgbClr val="043882"/>
              </a:buClr>
            </a:pPr>
            <a:r>
              <a:rPr lang="en-GB" sz="1600" b="1" dirty="0" smtClean="0">
                <a:solidFill>
                  <a:srgbClr val="4D4D4D"/>
                </a:solidFill>
              </a:rPr>
              <a:t>Conclusions</a:t>
            </a:r>
          </a:p>
          <a:p>
            <a:pPr marL="285750" indent="-285750">
              <a:buClr>
                <a:srgbClr val="043882"/>
              </a:buClr>
              <a:buFont typeface="Arial" panose="020B0604020202020204" pitchFamily="34" charset="0"/>
              <a:buChar char="•"/>
            </a:pPr>
            <a:r>
              <a:rPr lang="en-GB" sz="1600" b="1" dirty="0" smtClean="0">
                <a:solidFill>
                  <a:srgbClr val="4D4D4D"/>
                </a:solidFill>
              </a:rPr>
              <a:t>Everolimus </a:t>
            </a:r>
            <a:r>
              <a:rPr lang="en-GB" sz="1600" b="1" dirty="0">
                <a:solidFill>
                  <a:srgbClr val="4D4D4D"/>
                </a:solidFill>
              </a:rPr>
              <a:t>+ bevacizumab </a:t>
            </a:r>
            <a:r>
              <a:rPr lang="en-GB" sz="1600" b="1" dirty="0" smtClean="0">
                <a:solidFill>
                  <a:srgbClr val="4D4D4D"/>
                </a:solidFill>
              </a:rPr>
              <a:t>was associated with superior RR vs. everolimus alone and a trend towards prolonged PFS in patients with advanced </a:t>
            </a:r>
            <a:r>
              <a:rPr lang="en-GB" sz="1600" b="1" dirty="0" err="1" smtClean="0">
                <a:solidFill>
                  <a:srgbClr val="4D4D4D"/>
                </a:solidFill>
              </a:rPr>
              <a:t>pNET</a:t>
            </a:r>
            <a:endParaRPr lang="en-GB" sz="1600" b="1" dirty="0" smtClean="0">
              <a:solidFill>
                <a:srgbClr val="4D4D4D"/>
              </a:solidFill>
            </a:endParaRPr>
          </a:p>
          <a:p>
            <a:pPr marL="285750" indent="-285750">
              <a:buClr>
                <a:srgbClr val="043882"/>
              </a:buClr>
              <a:buFont typeface="Arial" panose="020B0604020202020204" pitchFamily="34" charset="0"/>
              <a:buChar char="•"/>
            </a:pPr>
            <a:r>
              <a:rPr lang="en-GB" sz="1600" b="1" dirty="0" smtClean="0">
                <a:solidFill>
                  <a:srgbClr val="4D4D4D"/>
                </a:solidFill>
              </a:rPr>
              <a:t>Despite being associated with more AEs, everolimus + bevacizumab is clearly feasible and regimens combining </a:t>
            </a:r>
            <a:r>
              <a:rPr lang="en-GB" sz="1600" b="1" dirty="0" err="1" smtClean="0">
                <a:solidFill>
                  <a:srgbClr val="4D4D4D"/>
                </a:solidFill>
              </a:rPr>
              <a:t>mTOR</a:t>
            </a:r>
            <a:r>
              <a:rPr lang="en-GB" sz="1600" b="1" dirty="0" smtClean="0">
                <a:solidFill>
                  <a:srgbClr val="4D4D4D"/>
                </a:solidFill>
              </a:rPr>
              <a:t> + VEGF inhibitors warrant further study</a:t>
            </a:r>
          </a:p>
        </p:txBody>
      </p:sp>
      <p:graphicFrame>
        <p:nvGraphicFramePr>
          <p:cNvPr id="9" name="Group 88"/>
          <p:cNvGraphicFramePr>
            <a:graphicFrameLocks noGrp="1"/>
          </p:cNvGraphicFramePr>
          <p:nvPr>
            <p:extLst>
              <p:ext uri="{D42A27DB-BD31-4B8C-83A1-F6EECF244321}">
                <p14:modId xmlns:p14="http://schemas.microsoft.com/office/powerpoint/2010/main" xmlns="" val="279446530"/>
              </p:ext>
            </p:extLst>
          </p:nvPr>
        </p:nvGraphicFramePr>
        <p:xfrm>
          <a:off x="4909454" y="1685109"/>
          <a:ext cx="4114801" cy="2164080"/>
        </p:xfrm>
        <a:graphic>
          <a:graphicData uri="http://schemas.openxmlformats.org/drawingml/2006/table">
            <a:tbl>
              <a:tblPr firstRow="1" bandRow="1">
                <a:tableStyleId>{69012ECD-51FC-41F1-AA8D-1B2483CD663E}</a:tableStyleId>
              </a:tblPr>
              <a:tblGrid>
                <a:gridCol w="1725432"/>
                <a:gridCol w="1038759"/>
                <a:gridCol w="1350610"/>
              </a:tblGrid>
              <a:tr h="37777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US" sz="12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Everolimus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Everolimus + </a:t>
                      </a:r>
                      <a:r>
                        <a:rPr kumimoji="0" lang="en-GB" sz="1200" u="none" strike="noStrike" cap="none" normalizeH="0" baseline="0" dirty="0" err="1" smtClean="0">
                          <a:ln>
                            <a:noFill/>
                          </a:ln>
                          <a:solidFill>
                            <a:schemeClr val="tx2"/>
                          </a:solidFill>
                          <a:effectLst/>
                        </a:rPr>
                        <a:t>bevacizumab</a:t>
                      </a:r>
                      <a:endParaRPr kumimoji="0" lang="en-GB" sz="12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0752">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200" u="none" strike="noStrike" cap="none" normalizeH="0" baseline="0" dirty="0" smtClean="0">
                          <a:ln>
                            <a:noFill/>
                          </a:ln>
                          <a:effectLst/>
                        </a:rPr>
                        <a:t>ORR, %</a:t>
                      </a:r>
                      <a:endParaRPr kumimoji="0" lang="en-GB" sz="12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0752">
                <a:tc>
                  <a:txBody>
                    <a:bodyPr/>
                    <a:lstStyle/>
                    <a:p>
                      <a:pPr marL="108000">
                        <a:lnSpc>
                          <a:spcPts val="1500"/>
                        </a:lnSpc>
                      </a:pPr>
                      <a:r>
                        <a:rPr lang="en-GB" sz="1200" dirty="0" smtClean="0"/>
                        <a:t>p-value</a:t>
                      </a:r>
                      <a:endParaRPr lang="en-GB" sz="12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0.005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r h="280752">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200" b="0" i="0" u="none" strike="noStrike" cap="none" normalizeH="0" baseline="0" dirty="0" err="1" smtClean="0">
                          <a:ln>
                            <a:noFill/>
                          </a:ln>
                          <a:solidFill>
                            <a:schemeClr val="tx1"/>
                          </a:solidFill>
                          <a:effectLst/>
                          <a:latin typeface="Arial" charset="0"/>
                          <a:cs typeface="Arial" charset="0"/>
                        </a:rPr>
                        <a:t>mOS</a:t>
                      </a:r>
                      <a:r>
                        <a:rPr kumimoji="0" lang="en-GB" sz="1200" b="0" i="0" u="none" strike="noStrike" cap="none" normalizeH="0" baseline="0" dirty="0" smtClean="0">
                          <a:ln>
                            <a:noFill/>
                          </a:ln>
                          <a:solidFill>
                            <a:schemeClr val="tx1"/>
                          </a:solidFill>
                          <a:effectLst/>
                          <a:latin typeface="Arial" charset="0"/>
                          <a:cs typeface="Arial" charset="0"/>
                        </a:rPr>
                        <a:t>,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35.0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36.7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0752">
                <a:tc>
                  <a:txBody>
                    <a:bodyPr/>
                    <a:lstStyle/>
                    <a:p>
                      <a:pPr marL="10800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HR (95%CI); 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0.72 (0.4, 1.28); 0.13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r h="280752">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200" b="0" i="0" u="none" strike="noStrike" cap="none" normalizeH="0" baseline="0" dirty="0" err="1" smtClean="0">
                          <a:ln>
                            <a:noFill/>
                          </a:ln>
                          <a:solidFill>
                            <a:schemeClr val="tx1"/>
                          </a:solidFill>
                          <a:effectLst/>
                          <a:latin typeface="Arial" charset="0"/>
                          <a:cs typeface="Arial" charset="0"/>
                        </a:rPr>
                        <a:t>mTTF</a:t>
                      </a:r>
                      <a:r>
                        <a:rPr kumimoji="0" lang="en-GB" sz="1200" b="0" i="0" u="none" strike="noStrike" cap="none" normalizeH="0" baseline="0" dirty="0" smtClean="0">
                          <a:ln>
                            <a:noFill/>
                          </a:ln>
                          <a:solidFill>
                            <a:schemeClr val="tx1"/>
                          </a:solidFill>
                          <a:effectLst/>
                          <a:latin typeface="Arial" charset="0"/>
                          <a:cs typeface="Arial" charset="0"/>
                        </a:rPr>
                        <a:t>,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0752">
                <a:tc>
                  <a:txBody>
                    <a:bodyPr/>
                    <a:lstStyle/>
                    <a:p>
                      <a:pPr marL="10800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Arial" charset="0"/>
                          <a:cs typeface="Arial" charset="0"/>
                        </a:rPr>
                        <a:t>HR (95%CI); 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0.95 (0.66, 1.37); 0.39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hMerge="1">
                  <a:txBody>
                    <a:bodyPr/>
                    <a:lstStyle/>
                    <a:p>
                      <a:endParaRPr lang="en-GB"/>
                    </a:p>
                  </a:txBody>
                  <a:tcPr/>
                </a:tc>
              </a:tr>
            </a:tbl>
          </a:graphicData>
        </a:graphic>
      </p:graphicFrame>
      <p:sp>
        <p:nvSpPr>
          <p:cNvPr id="2" name="Rectangle 1"/>
          <p:cNvSpPr/>
          <p:nvPr/>
        </p:nvSpPr>
        <p:spPr>
          <a:xfrm>
            <a:off x="1600200" y="1676401"/>
            <a:ext cx="3200400" cy="1523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 name="Freeform 10"/>
          <p:cNvSpPr>
            <a:spLocks/>
          </p:cNvSpPr>
          <p:nvPr/>
        </p:nvSpPr>
        <p:spPr bwMode="auto">
          <a:xfrm>
            <a:off x="626332" y="2019449"/>
            <a:ext cx="4141565" cy="158199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 name="Line 6"/>
          <p:cNvSpPr>
            <a:spLocks noChangeShapeType="1"/>
          </p:cNvSpPr>
          <p:nvPr/>
        </p:nvSpPr>
        <p:spPr bwMode="auto">
          <a:xfrm>
            <a:off x="529765" y="2019448"/>
            <a:ext cx="9656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 name="Line 7"/>
          <p:cNvSpPr>
            <a:spLocks noChangeShapeType="1"/>
          </p:cNvSpPr>
          <p:nvPr/>
        </p:nvSpPr>
        <p:spPr bwMode="auto">
          <a:xfrm>
            <a:off x="529765" y="2335899"/>
            <a:ext cx="9656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 name="Line 8"/>
          <p:cNvSpPr>
            <a:spLocks noChangeShapeType="1"/>
          </p:cNvSpPr>
          <p:nvPr/>
        </p:nvSpPr>
        <p:spPr bwMode="auto">
          <a:xfrm>
            <a:off x="529765" y="2652351"/>
            <a:ext cx="9656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 name="Line 9"/>
          <p:cNvSpPr>
            <a:spLocks noChangeShapeType="1"/>
          </p:cNvSpPr>
          <p:nvPr/>
        </p:nvSpPr>
        <p:spPr bwMode="auto">
          <a:xfrm>
            <a:off x="529765" y="2968802"/>
            <a:ext cx="9656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 name="Line 10"/>
          <p:cNvSpPr>
            <a:spLocks noChangeShapeType="1"/>
          </p:cNvSpPr>
          <p:nvPr/>
        </p:nvSpPr>
        <p:spPr bwMode="auto">
          <a:xfrm>
            <a:off x="529765" y="3285254"/>
            <a:ext cx="9656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 name="Line 11"/>
          <p:cNvSpPr>
            <a:spLocks noChangeShapeType="1"/>
          </p:cNvSpPr>
          <p:nvPr/>
        </p:nvSpPr>
        <p:spPr bwMode="auto">
          <a:xfrm>
            <a:off x="529765" y="3601705"/>
            <a:ext cx="9656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Line 12"/>
          <p:cNvSpPr>
            <a:spLocks noChangeShapeType="1"/>
          </p:cNvSpPr>
          <p:nvPr/>
        </p:nvSpPr>
        <p:spPr bwMode="auto">
          <a:xfrm>
            <a:off x="2998229" y="3601705"/>
            <a:ext cx="0" cy="7005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 name="Line 14"/>
          <p:cNvSpPr>
            <a:spLocks noChangeShapeType="1"/>
          </p:cNvSpPr>
          <p:nvPr/>
        </p:nvSpPr>
        <p:spPr bwMode="auto">
          <a:xfrm>
            <a:off x="4197244" y="3601705"/>
            <a:ext cx="0" cy="7005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 name="Line 15"/>
          <p:cNvSpPr>
            <a:spLocks noChangeShapeType="1"/>
          </p:cNvSpPr>
          <p:nvPr/>
        </p:nvSpPr>
        <p:spPr bwMode="auto">
          <a:xfrm>
            <a:off x="3596012" y="3601705"/>
            <a:ext cx="0" cy="7005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 name="Line 17"/>
          <p:cNvSpPr>
            <a:spLocks noChangeShapeType="1"/>
          </p:cNvSpPr>
          <p:nvPr/>
        </p:nvSpPr>
        <p:spPr bwMode="auto">
          <a:xfrm>
            <a:off x="4773391" y="3601705"/>
            <a:ext cx="0" cy="7005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 name="Line 18"/>
          <p:cNvSpPr>
            <a:spLocks noChangeShapeType="1"/>
          </p:cNvSpPr>
          <p:nvPr/>
        </p:nvSpPr>
        <p:spPr bwMode="auto">
          <a:xfrm>
            <a:off x="2395595" y="3601705"/>
            <a:ext cx="0" cy="7005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19"/>
          <p:cNvSpPr>
            <a:spLocks noChangeShapeType="1"/>
          </p:cNvSpPr>
          <p:nvPr/>
        </p:nvSpPr>
        <p:spPr bwMode="auto">
          <a:xfrm>
            <a:off x="1806850" y="3601705"/>
            <a:ext cx="0" cy="7005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20"/>
          <p:cNvSpPr>
            <a:spLocks noChangeShapeType="1"/>
          </p:cNvSpPr>
          <p:nvPr/>
        </p:nvSpPr>
        <p:spPr bwMode="auto">
          <a:xfrm>
            <a:off x="1198303" y="3601705"/>
            <a:ext cx="0" cy="7005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21"/>
          <p:cNvSpPr>
            <a:spLocks noChangeShapeType="1"/>
          </p:cNvSpPr>
          <p:nvPr/>
        </p:nvSpPr>
        <p:spPr bwMode="auto">
          <a:xfrm>
            <a:off x="626331" y="3601705"/>
            <a:ext cx="0" cy="7005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TextBox 27"/>
          <p:cNvSpPr txBox="1"/>
          <p:nvPr/>
        </p:nvSpPr>
        <p:spPr>
          <a:xfrm rot="16200000">
            <a:off x="-356581" y="2676630"/>
            <a:ext cx="1064715" cy="276999"/>
          </a:xfrm>
          <a:prstGeom prst="rect">
            <a:avLst/>
          </a:prstGeom>
          <a:noFill/>
        </p:spPr>
        <p:txBody>
          <a:bodyPr wrap="none" rtlCol="0">
            <a:spAutoFit/>
          </a:bodyPr>
          <a:lstStyle/>
          <a:p>
            <a:pPr algn="ctr"/>
            <a:r>
              <a:rPr lang="en-GB" sz="1200" dirty="0" smtClean="0">
                <a:solidFill>
                  <a:srgbClr val="4D4D4D"/>
                </a:solidFill>
              </a:rPr>
              <a:t>% Event free</a:t>
            </a:r>
            <a:endParaRPr lang="en-GB" sz="1200" dirty="0">
              <a:solidFill>
                <a:srgbClr val="4D4D4D"/>
              </a:solidFill>
            </a:endParaRPr>
          </a:p>
        </p:txBody>
      </p:sp>
      <p:sp>
        <p:nvSpPr>
          <p:cNvPr id="29" name="TextBox 28"/>
          <p:cNvSpPr txBox="1"/>
          <p:nvPr/>
        </p:nvSpPr>
        <p:spPr>
          <a:xfrm>
            <a:off x="2119978" y="3811056"/>
            <a:ext cx="1169616" cy="276999"/>
          </a:xfrm>
          <a:prstGeom prst="rect">
            <a:avLst/>
          </a:prstGeom>
          <a:noFill/>
        </p:spPr>
        <p:txBody>
          <a:bodyPr wrap="none" rtlCol="0">
            <a:spAutoFit/>
          </a:bodyPr>
          <a:lstStyle/>
          <a:p>
            <a:pPr algn="ctr"/>
            <a:r>
              <a:rPr lang="en-GB" sz="1200" dirty="0" smtClean="0">
                <a:solidFill>
                  <a:srgbClr val="4D4D4D"/>
                </a:solidFill>
              </a:rPr>
              <a:t>Time (months)</a:t>
            </a:r>
            <a:endParaRPr lang="en-GB" sz="1200" dirty="0">
              <a:solidFill>
                <a:srgbClr val="4D4D4D"/>
              </a:solidFill>
            </a:endParaRPr>
          </a:p>
        </p:txBody>
      </p:sp>
      <p:sp>
        <p:nvSpPr>
          <p:cNvPr id="30" name="TextBox 29"/>
          <p:cNvSpPr txBox="1"/>
          <p:nvPr/>
        </p:nvSpPr>
        <p:spPr>
          <a:xfrm>
            <a:off x="165007" y="1886143"/>
            <a:ext cx="439544" cy="276999"/>
          </a:xfrm>
          <a:prstGeom prst="rect">
            <a:avLst/>
          </a:prstGeom>
          <a:noFill/>
        </p:spPr>
        <p:txBody>
          <a:bodyPr wrap="none" rtlCol="0" anchor="ctr" anchorCtr="0">
            <a:spAutoFit/>
          </a:bodyPr>
          <a:lstStyle/>
          <a:p>
            <a:pPr algn="r"/>
            <a:r>
              <a:rPr lang="en-GB" sz="1200" dirty="0" smtClean="0">
                <a:solidFill>
                  <a:srgbClr val="4D4D4D"/>
                </a:solidFill>
              </a:rPr>
              <a:t>100</a:t>
            </a:r>
            <a:endParaRPr lang="en-GB" sz="1200" dirty="0">
              <a:solidFill>
                <a:srgbClr val="4D4D4D"/>
              </a:solidFill>
            </a:endParaRPr>
          </a:p>
        </p:txBody>
      </p:sp>
      <p:sp>
        <p:nvSpPr>
          <p:cNvPr id="31" name="TextBox 30"/>
          <p:cNvSpPr txBox="1"/>
          <p:nvPr/>
        </p:nvSpPr>
        <p:spPr>
          <a:xfrm>
            <a:off x="249969" y="2196888"/>
            <a:ext cx="354583" cy="276999"/>
          </a:xfrm>
          <a:prstGeom prst="rect">
            <a:avLst/>
          </a:prstGeom>
          <a:noFill/>
        </p:spPr>
        <p:txBody>
          <a:bodyPr wrap="none" rtlCol="0" anchor="ctr" anchorCtr="0">
            <a:spAutoFit/>
          </a:bodyPr>
          <a:lstStyle/>
          <a:p>
            <a:pPr algn="r"/>
            <a:r>
              <a:rPr lang="en-GB" sz="1200" dirty="0" smtClean="0">
                <a:solidFill>
                  <a:srgbClr val="4D4D4D"/>
                </a:solidFill>
              </a:rPr>
              <a:t>80</a:t>
            </a:r>
            <a:endParaRPr lang="en-GB" sz="1200" dirty="0">
              <a:solidFill>
                <a:srgbClr val="4D4D4D"/>
              </a:solidFill>
            </a:endParaRPr>
          </a:p>
        </p:txBody>
      </p:sp>
      <p:sp>
        <p:nvSpPr>
          <p:cNvPr id="32" name="TextBox 31"/>
          <p:cNvSpPr txBox="1"/>
          <p:nvPr/>
        </p:nvSpPr>
        <p:spPr>
          <a:xfrm>
            <a:off x="249969" y="2513199"/>
            <a:ext cx="354583" cy="276999"/>
          </a:xfrm>
          <a:prstGeom prst="rect">
            <a:avLst/>
          </a:prstGeom>
          <a:noFill/>
        </p:spPr>
        <p:txBody>
          <a:bodyPr wrap="none" rtlCol="0" anchor="ctr" anchorCtr="0">
            <a:spAutoFit/>
          </a:bodyPr>
          <a:lstStyle/>
          <a:p>
            <a:pPr algn="r"/>
            <a:r>
              <a:rPr lang="en-GB" sz="1200" dirty="0" smtClean="0">
                <a:solidFill>
                  <a:srgbClr val="4D4D4D"/>
                </a:solidFill>
              </a:rPr>
              <a:t>60</a:t>
            </a:r>
            <a:endParaRPr lang="en-GB" sz="1200" dirty="0">
              <a:solidFill>
                <a:srgbClr val="4D4D4D"/>
              </a:solidFill>
            </a:endParaRPr>
          </a:p>
        </p:txBody>
      </p:sp>
      <p:sp>
        <p:nvSpPr>
          <p:cNvPr id="33" name="TextBox 32"/>
          <p:cNvSpPr txBox="1"/>
          <p:nvPr/>
        </p:nvSpPr>
        <p:spPr>
          <a:xfrm>
            <a:off x="249969" y="2829509"/>
            <a:ext cx="354583" cy="276999"/>
          </a:xfrm>
          <a:prstGeom prst="rect">
            <a:avLst/>
          </a:prstGeom>
          <a:noFill/>
        </p:spPr>
        <p:txBody>
          <a:bodyPr wrap="none" rtlCol="0" anchor="ctr" anchorCtr="0">
            <a:spAutoFit/>
          </a:bodyPr>
          <a:lstStyle/>
          <a:p>
            <a:pPr algn="r"/>
            <a:r>
              <a:rPr lang="en-GB" sz="1200" dirty="0" smtClean="0">
                <a:solidFill>
                  <a:srgbClr val="4D4D4D"/>
                </a:solidFill>
              </a:rPr>
              <a:t>40</a:t>
            </a:r>
            <a:endParaRPr lang="en-GB" sz="1200" dirty="0">
              <a:solidFill>
                <a:srgbClr val="4D4D4D"/>
              </a:solidFill>
            </a:endParaRPr>
          </a:p>
        </p:txBody>
      </p:sp>
      <p:sp>
        <p:nvSpPr>
          <p:cNvPr id="34" name="TextBox 33"/>
          <p:cNvSpPr txBox="1"/>
          <p:nvPr/>
        </p:nvSpPr>
        <p:spPr>
          <a:xfrm>
            <a:off x="249969" y="3145820"/>
            <a:ext cx="354583" cy="276999"/>
          </a:xfrm>
          <a:prstGeom prst="rect">
            <a:avLst/>
          </a:prstGeom>
          <a:noFill/>
        </p:spPr>
        <p:txBody>
          <a:bodyPr wrap="none" rtlCol="0" anchor="ctr" anchorCtr="0">
            <a:spAutoFit/>
          </a:bodyPr>
          <a:lstStyle/>
          <a:p>
            <a:pPr algn="r"/>
            <a:r>
              <a:rPr lang="en-GB" sz="1200" dirty="0" smtClean="0">
                <a:solidFill>
                  <a:srgbClr val="4D4D4D"/>
                </a:solidFill>
              </a:rPr>
              <a:t>20</a:t>
            </a:r>
            <a:endParaRPr lang="en-GB" sz="1200" dirty="0">
              <a:solidFill>
                <a:srgbClr val="4D4D4D"/>
              </a:solidFill>
            </a:endParaRPr>
          </a:p>
        </p:txBody>
      </p:sp>
      <p:sp>
        <p:nvSpPr>
          <p:cNvPr id="35" name="TextBox 34"/>
          <p:cNvSpPr txBox="1"/>
          <p:nvPr/>
        </p:nvSpPr>
        <p:spPr>
          <a:xfrm>
            <a:off x="334927" y="3462131"/>
            <a:ext cx="269625" cy="276999"/>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36" name="TextBox 35"/>
          <p:cNvSpPr txBox="1"/>
          <p:nvPr/>
        </p:nvSpPr>
        <p:spPr>
          <a:xfrm>
            <a:off x="496788" y="3604080"/>
            <a:ext cx="269626" cy="276999"/>
          </a:xfrm>
          <a:prstGeom prst="rect">
            <a:avLst/>
          </a:prstGeom>
          <a:noFill/>
        </p:spPr>
        <p:txBody>
          <a:bodyPr wrap="none" rtlCol="0" anchor="ctr" anchorCtr="0">
            <a:spAutoFit/>
          </a:bodyPr>
          <a:lstStyle/>
          <a:p>
            <a:pPr algn="ctr"/>
            <a:r>
              <a:rPr lang="en-GB" sz="1200" dirty="0" smtClean="0">
                <a:solidFill>
                  <a:srgbClr val="4D4D4D"/>
                </a:solidFill>
              </a:rPr>
              <a:t>0</a:t>
            </a:r>
            <a:endParaRPr lang="en-GB" sz="1200" dirty="0">
              <a:solidFill>
                <a:srgbClr val="4D4D4D"/>
              </a:solidFill>
            </a:endParaRPr>
          </a:p>
        </p:txBody>
      </p:sp>
      <p:sp>
        <p:nvSpPr>
          <p:cNvPr id="37" name="TextBox 36"/>
          <p:cNvSpPr txBox="1"/>
          <p:nvPr/>
        </p:nvSpPr>
        <p:spPr>
          <a:xfrm>
            <a:off x="1070465" y="3604080"/>
            <a:ext cx="269626" cy="276999"/>
          </a:xfrm>
          <a:prstGeom prst="rect">
            <a:avLst/>
          </a:prstGeom>
          <a:noFill/>
        </p:spPr>
        <p:txBody>
          <a:bodyPr wrap="none" rtlCol="0" anchor="ctr" anchorCtr="0">
            <a:spAutoFit/>
          </a:bodyPr>
          <a:lstStyle/>
          <a:p>
            <a:pPr algn="ctr"/>
            <a:r>
              <a:rPr lang="en-GB" sz="1200" dirty="0" smtClean="0">
                <a:solidFill>
                  <a:srgbClr val="4D4D4D"/>
                </a:solidFill>
              </a:rPr>
              <a:t>6</a:t>
            </a:r>
            <a:endParaRPr lang="en-GB" sz="1200" dirty="0">
              <a:solidFill>
                <a:srgbClr val="4D4D4D"/>
              </a:solidFill>
            </a:endParaRPr>
          </a:p>
        </p:txBody>
      </p:sp>
      <p:sp>
        <p:nvSpPr>
          <p:cNvPr id="38" name="TextBox 37"/>
          <p:cNvSpPr txBox="1"/>
          <p:nvPr/>
        </p:nvSpPr>
        <p:spPr>
          <a:xfrm>
            <a:off x="1631553" y="3604080"/>
            <a:ext cx="354584" cy="276999"/>
          </a:xfrm>
          <a:prstGeom prst="rect">
            <a:avLst/>
          </a:prstGeom>
          <a:noFill/>
        </p:spPr>
        <p:txBody>
          <a:bodyPr wrap="none" rtlCol="0" anchor="ctr" anchorCtr="0">
            <a:spAutoFit/>
          </a:bodyPr>
          <a:lstStyle/>
          <a:p>
            <a:pPr algn="ctr"/>
            <a:r>
              <a:rPr lang="en-GB" sz="1200" dirty="0" smtClean="0">
                <a:solidFill>
                  <a:srgbClr val="4D4D4D"/>
                </a:solidFill>
              </a:rPr>
              <a:t>12</a:t>
            </a:r>
            <a:endParaRPr lang="en-GB" sz="1200" dirty="0">
              <a:solidFill>
                <a:srgbClr val="4D4D4D"/>
              </a:solidFill>
            </a:endParaRPr>
          </a:p>
        </p:txBody>
      </p:sp>
      <p:sp>
        <p:nvSpPr>
          <p:cNvPr id="39" name="TextBox 38"/>
          <p:cNvSpPr txBox="1"/>
          <p:nvPr/>
        </p:nvSpPr>
        <p:spPr>
          <a:xfrm>
            <a:off x="2227806" y="3604080"/>
            <a:ext cx="354584" cy="276999"/>
          </a:xfrm>
          <a:prstGeom prst="rect">
            <a:avLst/>
          </a:prstGeom>
          <a:noFill/>
        </p:spPr>
        <p:txBody>
          <a:bodyPr wrap="none" rtlCol="0" anchor="ctr" anchorCtr="0">
            <a:spAutoFit/>
          </a:bodyPr>
          <a:lstStyle/>
          <a:p>
            <a:pPr algn="ctr"/>
            <a:r>
              <a:rPr lang="en-GB" sz="1200" dirty="0" smtClean="0">
                <a:solidFill>
                  <a:srgbClr val="4D4D4D"/>
                </a:solidFill>
              </a:rPr>
              <a:t>18</a:t>
            </a:r>
            <a:endParaRPr lang="en-GB" sz="1200" dirty="0">
              <a:solidFill>
                <a:srgbClr val="4D4D4D"/>
              </a:solidFill>
            </a:endParaRPr>
          </a:p>
        </p:txBody>
      </p:sp>
      <p:sp>
        <p:nvSpPr>
          <p:cNvPr id="40" name="TextBox 39"/>
          <p:cNvSpPr txBox="1"/>
          <p:nvPr/>
        </p:nvSpPr>
        <p:spPr>
          <a:xfrm>
            <a:off x="2827165" y="3604080"/>
            <a:ext cx="354584" cy="276999"/>
          </a:xfrm>
          <a:prstGeom prst="rect">
            <a:avLst/>
          </a:prstGeom>
          <a:noFill/>
        </p:spPr>
        <p:txBody>
          <a:bodyPr wrap="none" rtlCol="0" anchor="ctr" anchorCtr="0">
            <a:spAutoFit/>
          </a:bodyPr>
          <a:lstStyle/>
          <a:p>
            <a:pPr algn="ctr"/>
            <a:r>
              <a:rPr lang="en-GB" sz="1200" dirty="0" smtClean="0">
                <a:solidFill>
                  <a:srgbClr val="4D4D4D"/>
                </a:solidFill>
              </a:rPr>
              <a:t>24</a:t>
            </a:r>
            <a:endParaRPr lang="en-GB" sz="1200" dirty="0">
              <a:solidFill>
                <a:srgbClr val="4D4D4D"/>
              </a:solidFill>
            </a:endParaRPr>
          </a:p>
        </p:txBody>
      </p:sp>
      <p:sp>
        <p:nvSpPr>
          <p:cNvPr id="41" name="TextBox 40"/>
          <p:cNvSpPr txBox="1"/>
          <p:nvPr/>
        </p:nvSpPr>
        <p:spPr>
          <a:xfrm>
            <a:off x="3422786" y="3604080"/>
            <a:ext cx="354584" cy="276999"/>
          </a:xfrm>
          <a:prstGeom prst="rect">
            <a:avLst/>
          </a:prstGeom>
          <a:noFill/>
        </p:spPr>
        <p:txBody>
          <a:bodyPr wrap="none" rtlCol="0" anchor="ctr" anchorCtr="0">
            <a:spAutoFit/>
          </a:bodyPr>
          <a:lstStyle/>
          <a:p>
            <a:pPr algn="ctr"/>
            <a:r>
              <a:rPr lang="en-GB" sz="1200" dirty="0" smtClean="0">
                <a:solidFill>
                  <a:srgbClr val="4D4D4D"/>
                </a:solidFill>
              </a:rPr>
              <a:t>30</a:t>
            </a:r>
            <a:endParaRPr lang="en-GB" sz="1200" dirty="0">
              <a:solidFill>
                <a:srgbClr val="4D4D4D"/>
              </a:solidFill>
            </a:endParaRPr>
          </a:p>
        </p:txBody>
      </p:sp>
      <p:sp>
        <p:nvSpPr>
          <p:cNvPr id="42" name="TextBox 41"/>
          <p:cNvSpPr txBox="1"/>
          <p:nvPr/>
        </p:nvSpPr>
        <p:spPr>
          <a:xfrm>
            <a:off x="4018408" y="3604080"/>
            <a:ext cx="354584" cy="276999"/>
          </a:xfrm>
          <a:prstGeom prst="rect">
            <a:avLst/>
          </a:prstGeom>
          <a:noFill/>
        </p:spPr>
        <p:txBody>
          <a:bodyPr wrap="none" rtlCol="0" anchor="ctr" anchorCtr="0">
            <a:spAutoFit/>
          </a:bodyPr>
          <a:lstStyle/>
          <a:p>
            <a:pPr algn="ctr"/>
            <a:r>
              <a:rPr lang="en-GB" sz="1200" dirty="0" smtClean="0">
                <a:solidFill>
                  <a:srgbClr val="4D4D4D"/>
                </a:solidFill>
              </a:rPr>
              <a:t>36</a:t>
            </a:r>
            <a:endParaRPr lang="en-GB" sz="1200" dirty="0">
              <a:solidFill>
                <a:srgbClr val="4D4D4D"/>
              </a:solidFill>
            </a:endParaRPr>
          </a:p>
        </p:txBody>
      </p:sp>
      <p:sp>
        <p:nvSpPr>
          <p:cNvPr id="43" name="TextBox 42"/>
          <p:cNvSpPr txBox="1"/>
          <p:nvPr/>
        </p:nvSpPr>
        <p:spPr>
          <a:xfrm>
            <a:off x="4599400" y="3604080"/>
            <a:ext cx="354584" cy="276999"/>
          </a:xfrm>
          <a:prstGeom prst="rect">
            <a:avLst/>
          </a:prstGeom>
          <a:noFill/>
        </p:spPr>
        <p:txBody>
          <a:bodyPr wrap="none" rtlCol="0" anchor="ctr" anchorCtr="0">
            <a:spAutoFit/>
          </a:bodyPr>
          <a:lstStyle/>
          <a:p>
            <a:pPr algn="ctr"/>
            <a:r>
              <a:rPr lang="en-GB" sz="1200" dirty="0" smtClean="0">
                <a:solidFill>
                  <a:srgbClr val="4D4D4D"/>
                </a:solidFill>
              </a:rPr>
              <a:t>42</a:t>
            </a:r>
            <a:endParaRPr lang="en-GB" sz="1200" dirty="0">
              <a:solidFill>
                <a:srgbClr val="4D4D4D"/>
              </a:solidFill>
            </a:endParaRPr>
          </a:p>
        </p:txBody>
      </p:sp>
      <p:sp>
        <p:nvSpPr>
          <p:cNvPr id="44" name="Freeform 2"/>
          <p:cNvSpPr>
            <a:spLocks/>
          </p:cNvSpPr>
          <p:nvPr/>
        </p:nvSpPr>
        <p:spPr bwMode="auto">
          <a:xfrm>
            <a:off x="626331" y="2027934"/>
            <a:ext cx="4091241" cy="1490677"/>
          </a:xfrm>
          <a:custGeom>
            <a:avLst/>
            <a:gdLst>
              <a:gd name="T0" fmla="*/ 304 w 325"/>
              <a:gd name="T1" fmla="*/ 116 h 116"/>
              <a:gd name="T2" fmla="*/ 298 w 325"/>
              <a:gd name="T3" fmla="*/ 110 h 116"/>
              <a:gd name="T4" fmla="*/ 217 w 325"/>
              <a:gd name="T5" fmla="*/ 104 h 116"/>
              <a:gd name="T6" fmla="*/ 212 w 325"/>
              <a:gd name="T7" fmla="*/ 101 h 116"/>
              <a:gd name="T8" fmla="*/ 184 w 325"/>
              <a:gd name="T9" fmla="*/ 98 h 116"/>
              <a:gd name="T10" fmla="*/ 174 w 325"/>
              <a:gd name="T11" fmla="*/ 96 h 116"/>
              <a:gd name="T12" fmla="*/ 159 w 325"/>
              <a:gd name="T13" fmla="*/ 94 h 116"/>
              <a:gd name="T14" fmla="*/ 155 w 325"/>
              <a:gd name="T15" fmla="*/ 91 h 116"/>
              <a:gd name="T16" fmla="*/ 152 w 325"/>
              <a:gd name="T17" fmla="*/ 89 h 116"/>
              <a:gd name="T18" fmla="*/ 151 w 325"/>
              <a:gd name="T19" fmla="*/ 87 h 116"/>
              <a:gd name="T20" fmla="*/ 149 w 325"/>
              <a:gd name="T21" fmla="*/ 83 h 116"/>
              <a:gd name="T22" fmla="*/ 141 w 325"/>
              <a:gd name="T23" fmla="*/ 79 h 116"/>
              <a:gd name="T24" fmla="*/ 138 w 325"/>
              <a:gd name="T25" fmla="*/ 77 h 116"/>
              <a:gd name="T26" fmla="*/ 132 w 325"/>
              <a:gd name="T27" fmla="*/ 75 h 116"/>
              <a:gd name="T28" fmla="*/ 130 w 325"/>
              <a:gd name="T29" fmla="*/ 73 h 116"/>
              <a:gd name="T30" fmla="*/ 127 w 325"/>
              <a:gd name="T31" fmla="*/ 70 h 116"/>
              <a:gd name="T32" fmla="*/ 125 w 325"/>
              <a:gd name="T33" fmla="*/ 67 h 116"/>
              <a:gd name="T34" fmla="*/ 117 w 325"/>
              <a:gd name="T35" fmla="*/ 65 h 116"/>
              <a:gd name="T36" fmla="*/ 110 w 325"/>
              <a:gd name="T37" fmla="*/ 63 h 116"/>
              <a:gd name="T38" fmla="*/ 108 w 325"/>
              <a:gd name="T39" fmla="*/ 61 h 116"/>
              <a:gd name="T40" fmla="*/ 98 w 325"/>
              <a:gd name="T41" fmla="*/ 58 h 116"/>
              <a:gd name="T42" fmla="*/ 95 w 325"/>
              <a:gd name="T43" fmla="*/ 56 h 116"/>
              <a:gd name="T44" fmla="*/ 92 w 325"/>
              <a:gd name="T45" fmla="*/ 54 h 116"/>
              <a:gd name="T46" fmla="*/ 90 w 325"/>
              <a:gd name="T47" fmla="*/ 52 h 116"/>
              <a:gd name="T48" fmla="*/ 86 w 325"/>
              <a:gd name="T49" fmla="*/ 50 h 116"/>
              <a:gd name="T50" fmla="*/ 71 w 325"/>
              <a:gd name="T51" fmla="*/ 47 h 116"/>
              <a:gd name="T52" fmla="*/ 69 w 325"/>
              <a:gd name="T53" fmla="*/ 45 h 116"/>
              <a:gd name="T54" fmla="*/ 67 w 325"/>
              <a:gd name="T55" fmla="*/ 43 h 116"/>
              <a:gd name="T56" fmla="*/ 65 w 325"/>
              <a:gd name="T57" fmla="*/ 41 h 116"/>
              <a:gd name="T58" fmla="*/ 57 w 325"/>
              <a:gd name="T59" fmla="*/ 38 h 116"/>
              <a:gd name="T60" fmla="*/ 45 w 325"/>
              <a:gd name="T61" fmla="*/ 36 h 116"/>
              <a:gd name="T62" fmla="*/ 43 w 325"/>
              <a:gd name="T63" fmla="*/ 29 h 116"/>
              <a:gd name="T64" fmla="*/ 41 w 325"/>
              <a:gd name="T65" fmla="*/ 18 h 116"/>
              <a:gd name="T66" fmla="*/ 39 w 325"/>
              <a:gd name="T67" fmla="*/ 17 h 116"/>
              <a:gd name="T68" fmla="*/ 36 w 325"/>
              <a:gd name="T69" fmla="*/ 14 h 116"/>
              <a:gd name="T70" fmla="*/ 34 w 325"/>
              <a:gd name="T71" fmla="*/ 11 h 116"/>
              <a:gd name="T72" fmla="*/ 30 w 325"/>
              <a:gd name="T73" fmla="*/ 8 h 116"/>
              <a:gd name="T74" fmla="*/ 18 w 325"/>
              <a:gd name="T75" fmla="*/ 6 h 116"/>
              <a:gd name="T76" fmla="*/ 12 w 325"/>
              <a:gd name="T77" fmla="*/ 4 h 116"/>
              <a:gd name="T78" fmla="*/ 8 w 325"/>
              <a:gd name="T79" fmla="*/ 1 h 116"/>
              <a:gd name="T80" fmla="*/ 0 w 325"/>
              <a:gd name="T8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5" h="116">
                <a:moveTo>
                  <a:pt x="325" y="116"/>
                </a:moveTo>
                <a:lnTo>
                  <a:pt x="304" y="116"/>
                </a:lnTo>
                <a:lnTo>
                  <a:pt x="304" y="110"/>
                </a:lnTo>
                <a:lnTo>
                  <a:pt x="298" y="110"/>
                </a:lnTo>
                <a:lnTo>
                  <a:pt x="298" y="104"/>
                </a:lnTo>
                <a:lnTo>
                  <a:pt x="217" y="104"/>
                </a:lnTo>
                <a:lnTo>
                  <a:pt x="217" y="101"/>
                </a:lnTo>
                <a:lnTo>
                  <a:pt x="212" y="101"/>
                </a:lnTo>
                <a:lnTo>
                  <a:pt x="212" y="98"/>
                </a:lnTo>
                <a:lnTo>
                  <a:pt x="184" y="98"/>
                </a:lnTo>
                <a:lnTo>
                  <a:pt x="184" y="96"/>
                </a:lnTo>
                <a:lnTo>
                  <a:pt x="174" y="96"/>
                </a:lnTo>
                <a:lnTo>
                  <a:pt x="174" y="94"/>
                </a:lnTo>
                <a:lnTo>
                  <a:pt x="159" y="94"/>
                </a:lnTo>
                <a:lnTo>
                  <a:pt x="159" y="91"/>
                </a:lnTo>
                <a:lnTo>
                  <a:pt x="155" y="91"/>
                </a:lnTo>
                <a:lnTo>
                  <a:pt x="155" y="89"/>
                </a:lnTo>
                <a:lnTo>
                  <a:pt x="152" y="89"/>
                </a:lnTo>
                <a:lnTo>
                  <a:pt x="152" y="87"/>
                </a:lnTo>
                <a:lnTo>
                  <a:pt x="151" y="87"/>
                </a:lnTo>
                <a:lnTo>
                  <a:pt x="151" y="83"/>
                </a:lnTo>
                <a:lnTo>
                  <a:pt x="149" y="83"/>
                </a:lnTo>
                <a:lnTo>
                  <a:pt x="149" y="79"/>
                </a:lnTo>
                <a:lnTo>
                  <a:pt x="141" y="79"/>
                </a:lnTo>
                <a:lnTo>
                  <a:pt x="141" y="77"/>
                </a:lnTo>
                <a:lnTo>
                  <a:pt x="138" y="77"/>
                </a:lnTo>
                <a:lnTo>
                  <a:pt x="138" y="75"/>
                </a:lnTo>
                <a:lnTo>
                  <a:pt x="132" y="75"/>
                </a:lnTo>
                <a:lnTo>
                  <a:pt x="132" y="73"/>
                </a:lnTo>
                <a:lnTo>
                  <a:pt x="130" y="73"/>
                </a:lnTo>
                <a:lnTo>
                  <a:pt x="130" y="70"/>
                </a:lnTo>
                <a:lnTo>
                  <a:pt x="127" y="70"/>
                </a:lnTo>
                <a:lnTo>
                  <a:pt x="127" y="67"/>
                </a:lnTo>
                <a:lnTo>
                  <a:pt x="125" y="67"/>
                </a:lnTo>
                <a:lnTo>
                  <a:pt x="125" y="65"/>
                </a:lnTo>
                <a:lnTo>
                  <a:pt x="117" y="65"/>
                </a:lnTo>
                <a:lnTo>
                  <a:pt x="117" y="63"/>
                </a:lnTo>
                <a:lnTo>
                  <a:pt x="110" y="63"/>
                </a:lnTo>
                <a:lnTo>
                  <a:pt x="110" y="61"/>
                </a:lnTo>
                <a:lnTo>
                  <a:pt x="108" y="61"/>
                </a:lnTo>
                <a:lnTo>
                  <a:pt x="108" y="58"/>
                </a:lnTo>
                <a:lnTo>
                  <a:pt x="98" y="58"/>
                </a:lnTo>
                <a:lnTo>
                  <a:pt x="98" y="56"/>
                </a:lnTo>
                <a:lnTo>
                  <a:pt x="95" y="56"/>
                </a:lnTo>
                <a:lnTo>
                  <a:pt x="95" y="54"/>
                </a:lnTo>
                <a:lnTo>
                  <a:pt x="92" y="54"/>
                </a:lnTo>
                <a:lnTo>
                  <a:pt x="92" y="52"/>
                </a:lnTo>
                <a:lnTo>
                  <a:pt x="90" y="52"/>
                </a:lnTo>
                <a:lnTo>
                  <a:pt x="90" y="50"/>
                </a:lnTo>
                <a:lnTo>
                  <a:pt x="86" y="50"/>
                </a:lnTo>
                <a:lnTo>
                  <a:pt x="86" y="47"/>
                </a:lnTo>
                <a:lnTo>
                  <a:pt x="71" y="47"/>
                </a:lnTo>
                <a:lnTo>
                  <a:pt x="71" y="45"/>
                </a:lnTo>
                <a:lnTo>
                  <a:pt x="69" y="45"/>
                </a:lnTo>
                <a:lnTo>
                  <a:pt x="69" y="43"/>
                </a:lnTo>
                <a:lnTo>
                  <a:pt x="67" y="43"/>
                </a:lnTo>
                <a:lnTo>
                  <a:pt x="67" y="41"/>
                </a:lnTo>
                <a:lnTo>
                  <a:pt x="65" y="41"/>
                </a:lnTo>
                <a:lnTo>
                  <a:pt x="65" y="38"/>
                </a:lnTo>
                <a:lnTo>
                  <a:pt x="57" y="38"/>
                </a:lnTo>
                <a:lnTo>
                  <a:pt x="57" y="36"/>
                </a:lnTo>
                <a:lnTo>
                  <a:pt x="45" y="36"/>
                </a:lnTo>
                <a:lnTo>
                  <a:pt x="45" y="29"/>
                </a:lnTo>
                <a:lnTo>
                  <a:pt x="43" y="29"/>
                </a:lnTo>
                <a:lnTo>
                  <a:pt x="43" y="18"/>
                </a:lnTo>
                <a:lnTo>
                  <a:pt x="41" y="18"/>
                </a:lnTo>
                <a:lnTo>
                  <a:pt x="41" y="17"/>
                </a:lnTo>
                <a:lnTo>
                  <a:pt x="39" y="17"/>
                </a:lnTo>
                <a:lnTo>
                  <a:pt x="39" y="14"/>
                </a:lnTo>
                <a:lnTo>
                  <a:pt x="36" y="14"/>
                </a:lnTo>
                <a:lnTo>
                  <a:pt x="36" y="11"/>
                </a:lnTo>
                <a:lnTo>
                  <a:pt x="34" y="11"/>
                </a:lnTo>
                <a:lnTo>
                  <a:pt x="34" y="8"/>
                </a:lnTo>
                <a:lnTo>
                  <a:pt x="30" y="8"/>
                </a:lnTo>
                <a:lnTo>
                  <a:pt x="30" y="6"/>
                </a:lnTo>
                <a:lnTo>
                  <a:pt x="18" y="6"/>
                </a:lnTo>
                <a:lnTo>
                  <a:pt x="18" y="4"/>
                </a:lnTo>
                <a:lnTo>
                  <a:pt x="12" y="4"/>
                </a:lnTo>
                <a:lnTo>
                  <a:pt x="12" y="1"/>
                </a:lnTo>
                <a:lnTo>
                  <a:pt x="8" y="1"/>
                </a:lnTo>
                <a:lnTo>
                  <a:pt x="8" y="0"/>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Freeform 3"/>
          <p:cNvSpPr>
            <a:spLocks/>
          </p:cNvSpPr>
          <p:nvPr/>
        </p:nvSpPr>
        <p:spPr bwMode="auto">
          <a:xfrm>
            <a:off x="641209" y="2015083"/>
            <a:ext cx="4076364" cy="1452125"/>
          </a:xfrm>
          <a:custGeom>
            <a:avLst/>
            <a:gdLst>
              <a:gd name="T0" fmla="*/ 271 w 327"/>
              <a:gd name="T1" fmla="*/ 113 h 113"/>
              <a:gd name="T2" fmla="*/ 242 w 327"/>
              <a:gd name="T3" fmla="*/ 109 h 113"/>
              <a:gd name="T4" fmla="*/ 237 w 327"/>
              <a:gd name="T5" fmla="*/ 105 h 113"/>
              <a:gd name="T6" fmla="*/ 214 w 327"/>
              <a:gd name="T7" fmla="*/ 102 h 113"/>
              <a:gd name="T8" fmla="*/ 212 w 327"/>
              <a:gd name="T9" fmla="*/ 99 h 113"/>
              <a:gd name="T10" fmla="*/ 201 w 327"/>
              <a:gd name="T11" fmla="*/ 97 h 113"/>
              <a:gd name="T12" fmla="*/ 194 w 327"/>
              <a:gd name="T13" fmla="*/ 93 h 113"/>
              <a:gd name="T14" fmla="*/ 183 w 327"/>
              <a:gd name="T15" fmla="*/ 89 h 113"/>
              <a:gd name="T16" fmla="*/ 179 w 327"/>
              <a:gd name="T17" fmla="*/ 85 h 113"/>
              <a:gd name="T18" fmla="*/ 177 w 327"/>
              <a:gd name="T19" fmla="*/ 83 h 113"/>
              <a:gd name="T20" fmla="*/ 173 w 327"/>
              <a:gd name="T21" fmla="*/ 79 h 113"/>
              <a:gd name="T22" fmla="*/ 171 w 327"/>
              <a:gd name="T23" fmla="*/ 77 h 113"/>
              <a:gd name="T24" fmla="*/ 165 w 327"/>
              <a:gd name="T25" fmla="*/ 75 h 113"/>
              <a:gd name="T26" fmla="*/ 154 w 327"/>
              <a:gd name="T27" fmla="*/ 73 h 113"/>
              <a:gd name="T28" fmla="*/ 152 w 327"/>
              <a:gd name="T29" fmla="*/ 71 h 113"/>
              <a:gd name="T30" fmla="*/ 143 w 327"/>
              <a:gd name="T31" fmla="*/ 68 h 113"/>
              <a:gd name="T32" fmla="*/ 132 w 327"/>
              <a:gd name="T33" fmla="*/ 65 h 113"/>
              <a:gd name="T34" fmla="*/ 130 w 327"/>
              <a:gd name="T35" fmla="*/ 59 h 113"/>
              <a:gd name="T36" fmla="*/ 127 w 327"/>
              <a:gd name="T37" fmla="*/ 57 h 113"/>
              <a:gd name="T38" fmla="*/ 123 w 327"/>
              <a:gd name="T39" fmla="*/ 55 h 113"/>
              <a:gd name="T40" fmla="*/ 114 w 327"/>
              <a:gd name="T41" fmla="*/ 52 h 113"/>
              <a:gd name="T42" fmla="*/ 108 w 327"/>
              <a:gd name="T43" fmla="*/ 50 h 113"/>
              <a:gd name="T44" fmla="*/ 104 w 327"/>
              <a:gd name="T45" fmla="*/ 48 h 113"/>
              <a:gd name="T46" fmla="*/ 101 w 327"/>
              <a:gd name="T47" fmla="*/ 45 h 113"/>
              <a:gd name="T48" fmla="*/ 96 w 327"/>
              <a:gd name="T49" fmla="*/ 42 h 113"/>
              <a:gd name="T50" fmla="*/ 92 w 327"/>
              <a:gd name="T51" fmla="*/ 39 h 113"/>
              <a:gd name="T52" fmla="*/ 88 w 327"/>
              <a:gd name="T53" fmla="*/ 37 h 113"/>
              <a:gd name="T54" fmla="*/ 74 w 327"/>
              <a:gd name="T55" fmla="*/ 35 h 113"/>
              <a:gd name="T56" fmla="*/ 71 w 327"/>
              <a:gd name="T57" fmla="*/ 33 h 113"/>
              <a:gd name="T58" fmla="*/ 64 w 327"/>
              <a:gd name="T59" fmla="*/ 28 h 113"/>
              <a:gd name="T60" fmla="*/ 61 w 327"/>
              <a:gd name="T61" fmla="*/ 21 h 113"/>
              <a:gd name="T62" fmla="*/ 53 w 327"/>
              <a:gd name="T63" fmla="*/ 19 h 113"/>
              <a:gd name="T64" fmla="*/ 48 w 327"/>
              <a:gd name="T65" fmla="*/ 17 h 113"/>
              <a:gd name="T66" fmla="*/ 45 w 327"/>
              <a:gd name="T67" fmla="*/ 15 h 113"/>
              <a:gd name="T68" fmla="*/ 43 w 327"/>
              <a:gd name="T69" fmla="*/ 9 h 113"/>
              <a:gd name="T70" fmla="*/ 39 w 327"/>
              <a:gd name="T71" fmla="*/ 7 h 113"/>
              <a:gd name="T72" fmla="*/ 22 w 327"/>
              <a:gd name="T73" fmla="*/ 4 h 113"/>
              <a:gd name="T74" fmla="*/ 19 w 327"/>
              <a:gd name="T7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7" h="113">
                <a:moveTo>
                  <a:pt x="327" y="113"/>
                </a:moveTo>
                <a:lnTo>
                  <a:pt x="271" y="113"/>
                </a:lnTo>
                <a:lnTo>
                  <a:pt x="271" y="109"/>
                </a:lnTo>
                <a:lnTo>
                  <a:pt x="242" y="109"/>
                </a:lnTo>
                <a:lnTo>
                  <a:pt x="242" y="105"/>
                </a:lnTo>
                <a:lnTo>
                  <a:pt x="237" y="105"/>
                </a:lnTo>
                <a:lnTo>
                  <a:pt x="237" y="102"/>
                </a:lnTo>
                <a:lnTo>
                  <a:pt x="214" y="102"/>
                </a:lnTo>
                <a:lnTo>
                  <a:pt x="212" y="102"/>
                </a:lnTo>
                <a:lnTo>
                  <a:pt x="212" y="99"/>
                </a:lnTo>
                <a:lnTo>
                  <a:pt x="201" y="99"/>
                </a:lnTo>
                <a:lnTo>
                  <a:pt x="201" y="97"/>
                </a:lnTo>
                <a:lnTo>
                  <a:pt x="194" y="97"/>
                </a:lnTo>
                <a:lnTo>
                  <a:pt x="194" y="93"/>
                </a:lnTo>
                <a:lnTo>
                  <a:pt x="183" y="93"/>
                </a:lnTo>
                <a:lnTo>
                  <a:pt x="183" y="89"/>
                </a:lnTo>
                <a:lnTo>
                  <a:pt x="179" y="89"/>
                </a:lnTo>
                <a:lnTo>
                  <a:pt x="179" y="85"/>
                </a:lnTo>
                <a:lnTo>
                  <a:pt x="177" y="85"/>
                </a:lnTo>
                <a:lnTo>
                  <a:pt x="177" y="83"/>
                </a:lnTo>
                <a:lnTo>
                  <a:pt x="173" y="83"/>
                </a:lnTo>
                <a:lnTo>
                  <a:pt x="173" y="79"/>
                </a:lnTo>
                <a:lnTo>
                  <a:pt x="171" y="79"/>
                </a:lnTo>
                <a:lnTo>
                  <a:pt x="171" y="77"/>
                </a:lnTo>
                <a:lnTo>
                  <a:pt x="165" y="77"/>
                </a:lnTo>
                <a:lnTo>
                  <a:pt x="165" y="75"/>
                </a:lnTo>
                <a:lnTo>
                  <a:pt x="154" y="75"/>
                </a:lnTo>
                <a:lnTo>
                  <a:pt x="154" y="73"/>
                </a:lnTo>
                <a:lnTo>
                  <a:pt x="152" y="73"/>
                </a:lnTo>
                <a:lnTo>
                  <a:pt x="152" y="71"/>
                </a:lnTo>
                <a:lnTo>
                  <a:pt x="143" y="71"/>
                </a:lnTo>
                <a:lnTo>
                  <a:pt x="143" y="68"/>
                </a:lnTo>
                <a:lnTo>
                  <a:pt x="132" y="68"/>
                </a:lnTo>
                <a:lnTo>
                  <a:pt x="132" y="65"/>
                </a:lnTo>
                <a:lnTo>
                  <a:pt x="130" y="65"/>
                </a:lnTo>
                <a:lnTo>
                  <a:pt x="130" y="59"/>
                </a:lnTo>
                <a:lnTo>
                  <a:pt x="127" y="59"/>
                </a:lnTo>
                <a:lnTo>
                  <a:pt x="127" y="57"/>
                </a:lnTo>
                <a:lnTo>
                  <a:pt x="123" y="57"/>
                </a:lnTo>
                <a:lnTo>
                  <a:pt x="123" y="55"/>
                </a:lnTo>
                <a:lnTo>
                  <a:pt x="114" y="55"/>
                </a:lnTo>
                <a:lnTo>
                  <a:pt x="114" y="52"/>
                </a:lnTo>
                <a:lnTo>
                  <a:pt x="108" y="52"/>
                </a:lnTo>
                <a:lnTo>
                  <a:pt x="108" y="50"/>
                </a:lnTo>
                <a:lnTo>
                  <a:pt x="104" y="50"/>
                </a:lnTo>
                <a:lnTo>
                  <a:pt x="104" y="48"/>
                </a:lnTo>
                <a:lnTo>
                  <a:pt x="101" y="48"/>
                </a:lnTo>
                <a:lnTo>
                  <a:pt x="101" y="45"/>
                </a:lnTo>
                <a:lnTo>
                  <a:pt x="96" y="45"/>
                </a:lnTo>
                <a:lnTo>
                  <a:pt x="96" y="42"/>
                </a:lnTo>
                <a:lnTo>
                  <a:pt x="92" y="42"/>
                </a:lnTo>
                <a:lnTo>
                  <a:pt x="92" y="39"/>
                </a:lnTo>
                <a:lnTo>
                  <a:pt x="88" y="39"/>
                </a:lnTo>
                <a:lnTo>
                  <a:pt x="88" y="37"/>
                </a:lnTo>
                <a:lnTo>
                  <a:pt x="74" y="37"/>
                </a:lnTo>
                <a:lnTo>
                  <a:pt x="74" y="35"/>
                </a:lnTo>
                <a:lnTo>
                  <a:pt x="71" y="35"/>
                </a:lnTo>
                <a:lnTo>
                  <a:pt x="71" y="33"/>
                </a:lnTo>
                <a:lnTo>
                  <a:pt x="64" y="33"/>
                </a:lnTo>
                <a:lnTo>
                  <a:pt x="64" y="28"/>
                </a:lnTo>
                <a:lnTo>
                  <a:pt x="61" y="28"/>
                </a:lnTo>
                <a:lnTo>
                  <a:pt x="61" y="21"/>
                </a:lnTo>
                <a:lnTo>
                  <a:pt x="53" y="21"/>
                </a:lnTo>
                <a:lnTo>
                  <a:pt x="53" y="19"/>
                </a:lnTo>
                <a:lnTo>
                  <a:pt x="48" y="19"/>
                </a:lnTo>
                <a:lnTo>
                  <a:pt x="48" y="17"/>
                </a:lnTo>
                <a:lnTo>
                  <a:pt x="45" y="17"/>
                </a:lnTo>
                <a:lnTo>
                  <a:pt x="45" y="15"/>
                </a:lnTo>
                <a:lnTo>
                  <a:pt x="43" y="15"/>
                </a:lnTo>
                <a:lnTo>
                  <a:pt x="43" y="9"/>
                </a:lnTo>
                <a:lnTo>
                  <a:pt x="39" y="9"/>
                </a:lnTo>
                <a:lnTo>
                  <a:pt x="39" y="7"/>
                </a:lnTo>
                <a:lnTo>
                  <a:pt x="22" y="7"/>
                </a:lnTo>
                <a:lnTo>
                  <a:pt x="22" y="4"/>
                </a:lnTo>
                <a:lnTo>
                  <a:pt x="19" y="4"/>
                </a:lnTo>
                <a:lnTo>
                  <a:pt x="19"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46" name="Straight Connector 45"/>
          <p:cNvCxnSpPr/>
          <p:nvPr/>
        </p:nvCxnSpPr>
        <p:spPr>
          <a:xfrm>
            <a:off x="926092" y="3166624"/>
            <a:ext cx="233278" cy="0"/>
          </a:xfrm>
          <a:prstGeom prst="line">
            <a:avLst/>
          </a:prstGeom>
          <a:noFill/>
          <a:ln w="1905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7" name="Straight Connector 46"/>
          <p:cNvCxnSpPr/>
          <p:nvPr/>
        </p:nvCxnSpPr>
        <p:spPr>
          <a:xfrm>
            <a:off x="926092" y="3419943"/>
            <a:ext cx="233278"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8" name="Straight Connector 47"/>
          <p:cNvCxnSpPr/>
          <p:nvPr/>
        </p:nvCxnSpPr>
        <p:spPr>
          <a:xfrm>
            <a:off x="4720775" y="3431795"/>
            <a:ext cx="0" cy="6500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9" name="Straight Connector 48"/>
          <p:cNvCxnSpPr/>
          <p:nvPr/>
        </p:nvCxnSpPr>
        <p:spPr>
          <a:xfrm>
            <a:off x="4231246" y="3434705"/>
            <a:ext cx="0" cy="6500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0" name="Straight Connector 49"/>
          <p:cNvCxnSpPr/>
          <p:nvPr/>
        </p:nvCxnSpPr>
        <p:spPr>
          <a:xfrm>
            <a:off x="3950282" y="3385982"/>
            <a:ext cx="0" cy="6500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1" name="Straight Connector 50"/>
          <p:cNvCxnSpPr/>
          <p:nvPr/>
        </p:nvCxnSpPr>
        <p:spPr>
          <a:xfrm>
            <a:off x="3846998" y="3384164"/>
            <a:ext cx="0" cy="6500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2" name="Straight Connector 51"/>
          <p:cNvCxnSpPr/>
          <p:nvPr/>
        </p:nvCxnSpPr>
        <p:spPr>
          <a:xfrm>
            <a:off x="3743714" y="3382346"/>
            <a:ext cx="0" cy="6500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3" name="Straight Connector 52"/>
          <p:cNvCxnSpPr/>
          <p:nvPr/>
        </p:nvCxnSpPr>
        <p:spPr>
          <a:xfrm>
            <a:off x="3506087" y="3292862"/>
            <a:ext cx="0" cy="6500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4" name="Straight Connector 53"/>
          <p:cNvCxnSpPr/>
          <p:nvPr/>
        </p:nvCxnSpPr>
        <p:spPr>
          <a:xfrm>
            <a:off x="3389802" y="3292862"/>
            <a:ext cx="0" cy="6500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 name="Straight Connector 54"/>
          <p:cNvCxnSpPr/>
          <p:nvPr/>
        </p:nvCxnSpPr>
        <p:spPr>
          <a:xfrm>
            <a:off x="4228517" y="3330151"/>
            <a:ext cx="0" cy="65005"/>
          </a:xfrm>
          <a:prstGeom prst="line">
            <a:avLst/>
          </a:prstGeom>
          <a:noFill/>
          <a:ln w="158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 name="Straight Connector 55"/>
          <p:cNvCxnSpPr/>
          <p:nvPr/>
        </p:nvCxnSpPr>
        <p:spPr>
          <a:xfrm>
            <a:off x="3657600" y="3330614"/>
            <a:ext cx="0" cy="65005"/>
          </a:xfrm>
          <a:prstGeom prst="line">
            <a:avLst/>
          </a:prstGeom>
          <a:noFill/>
          <a:ln w="158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7" name="Straight Connector 56"/>
          <p:cNvCxnSpPr/>
          <p:nvPr/>
        </p:nvCxnSpPr>
        <p:spPr>
          <a:xfrm>
            <a:off x="3669611" y="3331077"/>
            <a:ext cx="0" cy="65005"/>
          </a:xfrm>
          <a:prstGeom prst="line">
            <a:avLst/>
          </a:prstGeom>
          <a:noFill/>
          <a:ln w="158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8" name="Straight Connector 57"/>
          <p:cNvCxnSpPr/>
          <p:nvPr/>
        </p:nvCxnSpPr>
        <p:spPr>
          <a:xfrm>
            <a:off x="3086778" y="3253528"/>
            <a:ext cx="0" cy="65005"/>
          </a:xfrm>
          <a:prstGeom prst="line">
            <a:avLst/>
          </a:prstGeom>
          <a:noFill/>
          <a:ln w="158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graphicFrame>
        <p:nvGraphicFramePr>
          <p:cNvPr id="59" name="Table 58"/>
          <p:cNvGraphicFramePr>
            <a:graphicFrameLocks noGrp="1"/>
          </p:cNvGraphicFramePr>
          <p:nvPr>
            <p:extLst>
              <p:ext uri="{D42A27DB-BD31-4B8C-83A1-F6EECF244321}">
                <p14:modId xmlns:p14="http://schemas.microsoft.com/office/powerpoint/2010/main" xmlns="" val="2722039595"/>
              </p:ext>
            </p:extLst>
          </p:nvPr>
        </p:nvGraphicFramePr>
        <p:xfrm>
          <a:off x="1532597" y="1372891"/>
          <a:ext cx="3392329" cy="1068120"/>
        </p:xfrm>
        <a:graphic>
          <a:graphicData uri="http://schemas.openxmlformats.org/drawingml/2006/table">
            <a:tbl>
              <a:tblPr firstRow="1" bandRow="1">
                <a:tableStyleId>{5C22544A-7EE6-4342-B048-85BDC9FD1C3A}</a:tableStyleId>
              </a:tblPr>
              <a:tblGrid>
                <a:gridCol w="924386"/>
                <a:gridCol w="350385"/>
                <a:gridCol w="866274"/>
                <a:gridCol w="641684"/>
                <a:gridCol w="609600"/>
              </a:tblGrid>
              <a:tr h="104215">
                <a:tc>
                  <a:txBody>
                    <a:bodyPr/>
                    <a:lstStyle/>
                    <a:p>
                      <a:pPr algn="l"/>
                      <a:r>
                        <a:rPr lang="en-GB" sz="900" dirty="0" smtClean="0">
                          <a:solidFill>
                            <a:schemeClr val="tx1"/>
                          </a:solidFill>
                        </a:rPr>
                        <a:t>Arm</a:t>
                      </a:r>
                      <a:endParaRPr lang="en-GB" sz="900" dirty="0">
                        <a:solidFill>
                          <a:schemeClr val="tx1"/>
                        </a:solidFill>
                      </a:endParaRPr>
                    </a:p>
                  </a:txBody>
                  <a:tcPr marT="18000" marB="1800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chemeClr val="tx1"/>
                          </a:solidFill>
                        </a:rPr>
                        <a:t>N</a:t>
                      </a:r>
                      <a:endParaRPr lang="en-GB" sz="900" dirty="0">
                        <a:solidFill>
                          <a:schemeClr val="tx1"/>
                        </a:solidFill>
                      </a:endParaRPr>
                    </a:p>
                  </a:txBody>
                  <a:tcPr marT="18000" marB="18000" anchor="b">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chemeClr val="tx1"/>
                          </a:solidFill>
                        </a:rPr>
                        <a:t>Median PFS, months (95%CI)</a:t>
                      </a:r>
                      <a:endParaRPr lang="en-GB" sz="900" dirty="0">
                        <a:solidFill>
                          <a:schemeClr val="tx1"/>
                        </a:solidFill>
                      </a:endParaRPr>
                    </a:p>
                  </a:txBody>
                  <a:tcPr marT="18000" marB="18000" anchor="b">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chemeClr val="tx1"/>
                          </a:solidFill>
                        </a:rPr>
                        <a:t>HR </a:t>
                      </a:r>
                      <a:br>
                        <a:rPr lang="en-GB" sz="900" dirty="0" smtClean="0">
                          <a:solidFill>
                            <a:schemeClr val="tx1"/>
                          </a:solidFill>
                        </a:rPr>
                      </a:br>
                      <a:r>
                        <a:rPr lang="en-GB" sz="900" dirty="0" smtClean="0">
                          <a:solidFill>
                            <a:schemeClr val="tx1"/>
                          </a:solidFill>
                        </a:rPr>
                        <a:t>(95%CI)</a:t>
                      </a:r>
                      <a:endParaRPr lang="en-GB" sz="900" dirty="0">
                        <a:solidFill>
                          <a:schemeClr val="tx1"/>
                        </a:solidFill>
                      </a:endParaRPr>
                    </a:p>
                  </a:txBody>
                  <a:tcPr marT="18000" marB="18000" anchor="b">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chemeClr val="tx1"/>
                          </a:solidFill>
                        </a:rPr>
                        <a:t>p-value</a:t>
                      </a:r>
                      <a:endParaRPr lang="en-GB" sz="900" dirty="0">
                        <a:solidFill>
                          <a:schemeClr val="tx1"/>
                        </a:solidFill>
                      </a:endParaRPr>
                    </a:p>
                  </a:txBody>
                  <a:tcPr marT="18000" marB="1800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104215">
                <a:tc>
                  <a:txBody>
                    <a:bodyPr/>
                    <a:lstStyle/>
                    <a:p>
                      <a:pPr algn="l"/>
                      <a:r>
                        <a:rPr lang="en-GB" sz="900" b="1" dirty="0" err="1" smtClean="0">
                          <a:solidFill>
                            <a:schemeClr val="tx1"/>
                          </a:solidFill>
                        </a:rPr>
                        <a:t>Everolimus</a:t>
                      </a:r>
                      <a:endParaRPr lang="en-GB" sz="900" b="1" dirty="0">
                        <a:solidFill>
                          <a:schemeClr val="tx1"/>
                        </a:solidFill>
                      </a:endParaRPr>
                    </a:p>
                  </a:txBody>
                  <a:tcPr marT="18000" marB="18000" anchor="ctr">
                    <a:lnL w="127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smtClean="0">
                          <a:solidFill>
                            <a:schemeClr val="tx1"/>
                          </a:solidFill>
                        </a:rPr>
                        <a:t>75</a:t>
                      </a:r>
                      <a:endParaRPr lang="en-GB" sz="900" dirty="0">
                        <a:solidFill>
                          <a:schemeClr val="tx1"/>
                        </a:solidFill>
                      </a:endParaRPr>
                    </a:p>
                  </a:txBody>
                  <a:tcPr marT="18000" marB="180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b="1" dirty="0" smtClean="0">
                          <a:solidFill>
                            <a:schemeClr val="tx1"/>
                          </a:solidFill>
                        </a:rPr>
                        <a:t>14.0 </a:t>
                      </a:r>
                      <a:r>
                        <a:rPr lang="en-GB" sz="900" dirty="0" smtClean="0">
                          <a:solidFill>
                            <a:schemeClr val="tx1"/>
                          </a:solidFill>
                        </a:rPr>
                        <a:t/>
                      </a:r>
                      <a:br>
                        <a:rPr lang="en-GB" sz="900" dirty="0" smtClean="0">
                          <a:solidFill>
                            <a:schemeClr val="tx1"/>
                          </a:solidFill>
                        </a:rPr>
                      </a:br>
                      <a:r>
                        <a:rPr lang="en-GB" sz="900" dirty="0" smtClean="0">
                          <a:solidFill>
                            <a:schemeClr val="tx1"/>
                          </a:solidFill>
                        </a:rPr>
                        <a:t>(9.1,</a:t>
                      </a:r>
                      <a:r>
                        <a:rPr lang="en-GB" sz="900" baseline="0" dirty="0" smtClean="0">
                          <a:solidFill>
                            <a:schemeClr val="tx1"/>
                          </a:solidFill>
                        </a:rPr>
                        <a:t> </a:t>
                      </a:r>
                      <a:r>
                        <a:rPr lang="en-GB" sz="900" dirty="0" smtClean="0">
                          <a:solidFill>
                            <a:schemeClr val="tx1"/>
                          </a:solidFill>
                        </a:rPr>
                        <a:t>16.9)</a:t>
                      </a:r>
                      <a:endParaRPr lang="en-GB" sz="900" dirty="0">
                        <a:solidFill>
                          <a:schemeClr val="tx1"/>
                        </a:solidFill>
                      </a:endParaRPr>
                    </a:p>
                  </a:txBody>
                  <a:tcPr marT="18000" marB="180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900" b="1" dirty="0" smtClean="0">
                          <a:solidFill>
                            <a:schemeClr val="tx1"/>
                          </a:solidFill>
                        </a:rPr>
                        <a:t>0.80</a:t>
                      </a:r>
                      <a:r>
                        <a:rPr lang="en-GB" sz="900" dirty="0" smtClean="0">
                          <a:solidFill>
                            <a:schemeClr val="tx1"/>
                          </a:solidFill>
                        </a:rPr>
                        <a:t> </a:t>
                      </a:r>
                      <a:br>
                        <a:rPr lang="en-GB" sz="900" dirty="0" smtClean="0">
                          <a:solidFill>
                            <a:schemeClr val="tx1"/>
                          </a:solidFill>
                        </a:rPr>
                      </a:br>
                      <a:r>
                        <a:rPr lang="en-GB" sz="900" dirty="0" smtClean="0">
                          <a:solidFill>
                            <a:schemeClr val="tx1"/>
                          </a:solidFill>
                        </a:rPr>
                        <a:t>(0.55, 1.17)</a:t>
                      </a:r>
                      <a:endParaRPr lang="en-GB" sz="900" dirty="0">
                        <a:solidFill>
                          <a:schemeClr val="tx1"/>
                        </a:solidFill>
                      </a:endParaRPr>
                    </a:p>
                  </a:txBody>
                  <a:tcPr marT="18000" marB="1800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900" b="1" dirty="0" smtClean="0">
                          <a:solidFill>
                            <a:schemeClr val="tx1"/>
                          </a:solidFill>
                        </a:rPr>
                        <a:t>0.12</a:t>
                      </a:r>
                      <a:endParaRPr lang="en-GB" sz="900" b="1" dirty="0">
                        <a:solidFill>
                          <a:schemeClr val="tx1"/>
                        </a:solidFill>
                      </a:endParaRPr>
                    </a:p>
                  </a:txBody>
                  <a:tcPr marT="18000" marB="18000" anchor="ctr">
                    <a:lnL w="12700" cmpd="sng">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42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smtClean="0">
                          <a:solidFill>
                            <a:schemeClr val="tx1"/>
                          </a:solidFill>
                        </a:rPr>
                        <a:t>Everolimus</a:t>
                      </a:r>
                      <a:r>
                        <a:rPr lang="en-GB" sz="900" b="1" baseline="0" dirty="0" smtClean="0">
                          <a:solidFill>
                            <a:schemeClr val="tx1"/>
                          </a:solidFill>
                        </a:rPr>
                        <a:t> + </a:t>
                      </a:r>
                      <a:r>
                        <a:rPr lang="en-GB" sz="900" b="1" baseline="0" dirty="0" err="1" smtClean="0">
                          <a:solidFill>
                            <a:schemeClr val="tx1"/>
                          </a:solidFill>
                        </a:rPr>
                        <a:t>bev</a:t>
                      </a:r>
                      <a:endParaRPr lang="en-GB" sz="900" b="1" dirty="0" smtClean="0">
                        <a:solidFill>
                          <a:schemeClr val="tx1"/>
                        </a:solidFill>
                      </a:endParaRPr>
                    </a:p>
                  </a:txBody>
                  <a:tcPr marT="18000" marB="18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chemeClr val="tx1"/>
                          </a:solidFill>
                        </a:rPr>
                        <a:t>75</a:t>
                      </a:r>
                      <a:endParaRPr lang="en-GB" sz="900" dirty="0">
                        <a:solidFill>
                          <a:schemeClr val="tx1"/>
                        </a:solidFill>
                      </a:endParaRPr>
                    </a:p>
                  </a:txBody>
                  <a:tcPr marT="18000" marB="18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1" dirty="0" smtClean="0">
                          <a:solidFill>
                            <a:schemeClr val="tx1"/>
                          </a:solidFill>
                        </a:rPr>
                        <a:t>16.7 </a:t>
                      </a:r>
                      <a:r>
                        <a:rPr lang="en-GB" sz="900" dirty="0" smtClean="0">
                          <a:solidFill>
                            <a:schemeClr val="tx1"/>
                          </a:solidFill>
                        </a:rPr>
                        <a:t/>
                      </a:r>
                      <a:br>
                        <a:rPr lang="en-GB" sz="900" dirty="0" smtClean="0">
                          <a:solidFill>
                            <a:schemeClr val="tx1"/>
                          </a:solidFill>
                        </a:rPr>
                      </a:br>
                      <a:r>
                        <a:rPr lang="en-GB" sz="900" dirty="0" smtClean="0">
                          <a:solidFill>
                            <a:schemeClr val="tx1"/>
                          </a:solidFill>
                        </a:rPr>
                        <a:t>(12.6, 19.7)</a:t>
                      </a:r>
                      <a:endParaRPr lang="en-GB" sz="900" dirty="0">
                        <a:solidFill>
                          <a:schemeClr val="tx1"/>
                        </a:solidFill>
                      </a:endParaRPr>
                    </a:p>
                  </a:txBody>
                  <a:tcPr marT="18000" marB="18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100" dirty="0"/>
                    </a:p>
                  </a:txBody>
                  <a:tcPr/>
                </a:tc>
                <a:tc vMerge="1">
                  <a:txBody>
                    <a:bodyPr/>
                    <a:lstStyle/>
                    <a:p>
                      <a:endParaRPr lang="en-GB" sz="1100" dirty="0"/>
                    </a:p>
                  </a:txBody>
                  <a:tcPr/>
                </a:tc>
              </a:tr>
            </a:tbl>
          </a:graphicData>
        </a:graphic>
      </p:graphicFrame>
      <p:sp>
        <p:nvSpPr>
          <p:cNvPr id="60" name="Rectangle 59"/>
          <p:cNvSpPr/>
          <p:nvPr/>
        </p:nvSpPr>
        <p:spPr>
          <a:xfrm>
            <a:off x="1205278" y="3041301"/>
            <a:ext cx="817853" cy="246221"/>
          </a:xfrm>
          <a:prstGeom prst="rect">
            <a:avLst/>
          </a:prstGeom>
        </p:spPr>
        <p:txBody>
          <a:bodyPr wrap="none">
            <a:spAutoFit/>
          </a:bodyPr>
          <a:lstStyle/>
          <a:p>
            <a:r>
              <a:rPr lang="en-GB" sz="1000" dirty="0" err="1">
                <a:solidFill>
                  <a:srgbClr val="4D4D4D"/>
                </a:solidFill>
              </a:rPr>
              <a:t>Everolimus</a:t>
            </a:r>
            <a:endParaRPr lang="en-GB" sz="1000" dirty="0">
              <a:solidFill>
                <a:srgbClr val="4D4D4D"/>
              </a:solidFill>
            </a:endParaRPr>
          </a:p>
        </p:txBody>
      </p:sp>
      <p:sp>
        <p:nvSpPr>
          <p:cNvPr id="61" name="Rectangle 60"/>
          <p:cNvSpPr/>
          <p:nvPr/>
        </p:nvSpPr>
        <p:spPr>
          <a:xfrm>
            <a:off x="1205278" y="3287522"/>
            <a:ext cx="1168910" cy="246221"/>
          </a:xfrm>
          <a:prstGeom prst="rect">
            <a:avLst/>
          </a:prstGeom>
        </p:spPr>
        <p:txBody>
          <a:bodyPr wrap="none">
            <a:spAutoFit/>
          </a:bodyPr>
          <a:lstStyle/>
          <a:p>
            <a:r>
              <a:rPr lang="en-GB" sz="1000" dirty="0" smtClean="0">
                <a:solidFill>
                  <a:srgbClr val="4D4D4D"/>
                </a:solidFill>
              </a:rPr>
              <a:t>Everolimus</a:t>
            </a:r>
            <a:r>
              <a:rPr lang="en-GB" sz="1000" dirty="0">
                <a:solidFill>
                  <a:srgbClr val="4D4D4D"/>
                </a:solidFill>
              </a:rPr>
              <a:t> </a:t>
            </a:r>
            <a:r>
              <a:rPr lang="en-GB" sz="1000" dirty="0" smtClean="0">
                <a:solidFill>
                  <a:srgbClr val="4D4D4D"/>
                </a:solidFill>
              </a:rPr>
              <a:t>+ </a:t>
            </a:r>
            <a:r>
              <a:rPr lang="en-GB" sz="1000" dirty="0" err="1" smtClean="0">
                <a:solidFill>
                  <a:srgbClr val="4D4D4D"/>
                </a:solidFill>
              </a:rPr>
              <a:t>bev</a:t>
            </a:r>
            <a:endParaRPr lang="en-GB" sz="1000" dirty="0">
              <a:solidFill>
                <a:srgbClr val="4D4D4D"/>
              </a:solidFill>
            </a:endParaRPr>
          </a:p>
        </p:txBody>
      </p:sp>
      <p:sp>
        <p:nvSpPr>
          <p:cNvPr id="3" name="TextBox 2"/>
          <p:cNvSpPr txBox="1"/>
          <p:nvPr/>
        </p:nvSpPr>
        <p:spPr>
          <a:xfrm>
            <a:off x="593083" y="1587986"/>
            <a:ext cx="633507" cy="369332"/>
          </a:xfrm>
          <a:prstGeom prst="rect">
            <a:avLst/>
          </a:prstGeom>
          <a:noFill/>
        </p:spPr>
        <p:txBody>
          <a:bodyPr wrap="none" rtlCol="0">
            <a:spAutoFit/>
          </a:bodyPr>
          <a:lstStyle/>
          <a:p>
            <a:r>
              <a:rPr lang="en-GB" b="1" dirty="0" smtClean="0"/>
              <a:t>PFS</a:t>
            </a:r>
            <a:endParaRPr lang="en-GB" b="1" dirty="0"/>
          </a:p>
        </p:txBody>
      </p:sp>
    </p:spTree>
    <p:extLst>
      <p:ext uri="{BB962C8B-B14F-4D97-AF65-F5344CB8AC3E}">
        <p14:creationId xmlns:p14="http://schemas.microsoft.com/office/powerpoint/2010/main" xmlns="" val="25286984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a:t>Targeting </a:t>
            </a:r>
            <a:r>
              <a:rPr lang="en-GB" sz="1800" dirty="0" err="1" smtClean="0"/>
              <a:t>angiogenic</a:t>
            </a:r>
            <a:r>
              <a:rPr lang="en-GB" sz="1800" dirty="0" smtClean="0"/>
              <a:t> </a:t>
            </a:r>
            <a:r>
              <a:rPr lang="en-GB" sz="1800" dirty="0"/>
              <a:t>and </a:t>
            </a:r>
            <a:r>
              <a:rPr lang="en-GB" sz="1800" dirty="0" smtClean="0"/>
              <a:t>other molecular pathways </a:t>
            </a:r>
            <a:r>
              <a:rPr lang="en-GB" sz="1800" dirty="0"/>
              <a:t>in </a:t>
            </a:r>
            <a:r>
              <a:rPr lang="en-GB" sz="1800" dirty="0" smtClean="0"/>
              <a:t>neuroendocrine </a:t>
            </a:r>
            <a:r>
              <a:rPr lang="en-GB" sz="1800" dirty="0" err="1" smtClean="0"/>
              <a:t>tumors</a:t>
            </a:r>
            <a:r>
              <a:rPr lang="en-GB" sz="1800" dirty="0" smtClean="0"/>
              <a:t> – </a:t>
            </a:r>
            <a:r>
              <a:rPr lang="en-GB" sz="1800" dirty="0" err="1" smtClean="0"/>
              <a:t>Reidy</a:t>
            </a:r>
            <a:r>
              <a:rPr lang="en-GB" sz="1800" dirty="0" smtClean="0"/>
              <a:t> DL</a:t>
            </a:r>
            <a:endParaRPr lang="en-GB" sz="1800" dirty="0"/>
          </a:p>
        </p:txBody>
      </p:sp>
      <p:sp>
        <p:nvSpPr>
          <p:cNvPr id="2" name="Content Placeholder 1"/>
          <p:cNvSpPr>
            <a:spLocks noGrp="1"/>
          </p:cNvSpPr>
          <p:nvPr>
            <p:ph idx="1"/>
          </p:nvPr>
        </p:nvSpPr>
        <p:spPr/>
        <p:txBody>
          <a:bodyPr/>
          <a:lstStyle/>
          <a:p>
            <a:pPr marL="0" indent="0">
              <a:spcAft>
                <a:spcPts val="300"/>
              </a:spcAft>
              <a:buNone/>
            </a:pPr>
            <a:r>
              <a:rPr lang="en-GB" b="1" dirty="0" smtClean="0"/>
              <a:t>Discussion of abstract 4004</a:t>
            </a:r>
          </a:p>
          <a:p>
            <a:pPr>
              <a:spcAft>
                <a:spcPts val="300"/>
              </a:spcAft>
            </a:pPr>
            <a:r>
              <a:rPr lang="en-GB" dirty="0" smtClean="0"/>
              <a:t>IFN</a:t>
            </a:r>
            <a:r>
              <a:rPr lang="el-GR" dirty="0" smtClean="0"/>
              <a:t>α</a:t>
            </a:r>
            <a:r>
              <a:rPr lang="en-GB" dirty="0" smtClean="0"/>
              <a:t> is associated with severe side effects and is not a standard therapy in the US</a:t>
            </a:r>
          </a:p>
          <a:p>
            <a:pPr marL="531813" lvl="1" indent="-279400">
              <a:spcAft>
                <a:spcPts val="300"/>
              </a:spcAft>
            </a:pPr>
            <a:r>
              <a:rPr lang="en-GB" dirty="0" smtClean="0"/>
              <a:t>For better tolerability, </a:t>
            </a:r>
            <a:r>
              <a:rPr lang="en-GB" dirty="0" err="1" smtClean="0"/>
              <a:t>pegylated</a:t>
            </a:r>
            <a:r>
              <a:rPr lang="en-GB" dirty="0" smtClean="0"/>
              <a:t> IFN was used in this trial</a:t>
            </a:r>
          </a:p>
          <a:p>
            <a:pPr>
              <a:spcAft>
                <a:spcPts val="300"/>
              </a:spcAft>
            </a:pPr>
            <a:r>
              <a:rPr lang="en-GB" dirty="0" smtClean="0"/>
              <a:t>The study was negative: PFS was similar with bevacizumab vs. IFN</a:t>
            </a:r>
          </a:p>
          <a:p>
            <a:pPr lvl="1">
              <a:spcAft>
                <a:spcPts val="300"/>
              </a:spcAft>
            </a:pPr>
            <a:r>
              <a:rPr lang="en-GB" dirty="0" smtClean="0"/>
              <a:t>ORR was higher with </a:t>
            </a:r>
            <a:r>
              <a:rPr lang="en-GB" dirty="0" err="1" smtClean="0"/>
              <a:t>bevacizumab</a:t>
            </a:r>
            <a:r>
              <a:rPr lang="en-GB" dirty="0" smtClean="0"/>
              <a:t> vs. IFN</a:t>
            </a:r>
          </a:p>
          <a:p>
            <a:pPr lvl="1">
              <a:spcAft>
                <a:spcPts val="300"/>
              </a:spcAft>
            </a:pPr>
            <a:r>
              <a:rPr lang="en-GB" dirty="0" smtClean="0"/>
              <a:t>Grade 3 fatigue was </a:t>
            </a:r>
            <a:r>
              <a:rPr lang="en-GB" dirty="0"/>
              <a:t>higher and TTF was shorter </a:t>
            </a:r>
            <a:r>
              <a:rPr lang="en-GB" dirty="0" smtClean="0"/>
              <a:t>with </a:t>
            </a:r>
            <a:r>
              <a:rPr lang="en-GB" dirty="0"/>
              <a:t>IFN </a:t>
            </a:r>
            <a:r>
              <a:rPr lang="en-GB" dirty="0" smtClean="0"/>
              <a:t>vs. bevacizumab</a:t>
            </a:r>
          </a:p>
          <a:p>
            <a:pPr>
              <a:spcAft>
                <a:spcPts val="300"/>
              </a:spcAft>
            </a:pPr>
            <a:r>
              <a:rPr lang="en-GB" dirty="0" smtClean="0"/>
              <a:t>The study protocol was amended due to low event rates, reflecting NET heterogeneity</a:t>
            </a:r>
          </a:p>
          <a:p>
            <a:pPr>
              <a:spcAft>
                <a:spcPts val="300"/>
              </a:spcAft>
            </a:pPr>
            <a:r>
              <a:rPr lang="en-GB" dirty="0" smtClean="0"/>
              <a:t>In addition, it is questionable whether this was truly a poor prognosis patient population</a:t>
            </a:r>
          </a:p>
          <a:p>
            <a:pPr lvl="1">
              <a:spcAft>
                <a:spcPts val="300"/>
              </a:spcAft>
            </a:pPr>
            <a:r>
              <a:rPr lang="en-GB" dirty="0" smtClean="0"/>
              <a:t>85% of patients had G1 tumours</a:t>
            </a:r>
          </a:p>
          <a:p>
            <a:pPr>
              <a:spcAft>
                <a:spcPts val="300"/>
              </a:spcAft>
            </a:pPr>
            <a:r>
              <a:rPr lang="en-GB" dirty="0" smtClean="0"/>
              <a:t>PFS was high in both arms (16.6 months bevacizumab vs. </a:t>
            </a:r>
            <a:r>
              <a:rPr lang="en-GB" dirty="0"/>
              <a:t>15.4 months with </a:t>
            </a:r>
            <a:r>
              <a:rPr lang="en-GB" dirty="0" smtClean="0"/>
              <a:t>IFN)</a:t>
            </a:r>
          </a:p>
          <a:p>
            <a:pPr lvl="1">
              <a:spcAft>
                <a:spcPts val="300"/>
              </a:spcAft>
            </a:pPr>
            <a:r>
              <a:rPr lang="en-GB" dirty="0" smtClean="0"/>
              <a:t>Does this reflect that both treatments worked?</a:t>
            </a:r>
          </a:p>
          <a:p>
            <a:pPr marL="0" lvl="1" indent="0">
              <a:spcAft>
                <a:spcPts val="300"/>
              </a:spcAft>
              <a:buNone/>
            </a:pPr>
            <a:r>
              <a:rPr lang="en-GB" b="1" dirty="0" smtClean="0"/>
              <a:t>Conclusions</a:t>
            </a:r>
          </a:p>
          <a:p>
            <a:pPr>
              <a:spcAft>
                <a:spcPts val="300"/>
              </a:spcAft>
            </a:pPr>
            <a:r>
              <a:rPr lang="en-GB" b="1" dirty="0" smtClean="0"/>
              <a:t>Single agent </a:t>
            </a:r>
            <a:r>
              <a:rPr lang="en-GB" b="1" dirty="0" err="1" smtClean="0"/>
              <a:t>pegylated</a:t>
            </a:r>
            <a:r>
              <a:rPr lang="en-GB" b="1" dirty="0" smtClean="0"/>
              <a:t> IFN is toxic with unknown efficacy</a:t>
            </a:r>
          </a:p>
          <a:p>
            <a:pPr>
              <a:spcAft>
                <a:spcPts val="300"/>
              </a:spcAft>
            </a:pPr>
            <a:r>
              <a:rPr lang="en-GB" b="1" dirty="0" smtClean="0"/>
              <a:t>Single agent bevacizumab is tolerable with unknown efficacy</a:t>
            </a:r>
          </a:p>
          <a:p>
            <a:pPr>
              <a:spcAft>
                <a:spcPts val="300"/>
              </a:spcAft>
            </a:pPr>
            <a:r>
              <a:rPr lang="en-GB" b="1" dirty="0" smtClean="0"/>
              <a:t>Based on these data, neither </a:t>
            </a:r>
            <a:r>
              <a:rPr lang="en-GB" b="1" dirty="0" err="1" smtClean="0"/>
              <a:t>bevacizumab</a:t>
            </a:r>
            <a:r>
              <a:rPr lang="en-GB" b="1" dirty="0" smtClean="0"/>
              <a:t> nor IFN should not be used as a standard treatment in NET</a:t>
            </a:r>
          </a:p>
          <a:p>
            <a:pPr>
              <a:spcAft>
                <a:spcPts val="300"/>
              </a:spcAft>
            </a:pPr>
            <a:r>
              <a:rPr lang="en-GB" b="1" dirty="0" smtClean="0"/>
              <a:t>However, other VEGF trials should be considered and are currently </a:t>
            </a:r>
            <a:r>
              <a:rPr lang="en-GB" b="1" dirty="0" err="1" smtClean="0"/>
              <a:t>ongoing</a:t>
            </a:r>
            <a:endParaRPr lang="en-GB" dirty="0"/>
          </a:p>
        </p:txBody>
      </p:sp>
    </p:spTree>
    <p:extLst>
      <p:ext uri="{BB962C8B-B14F-4D97-AF65-F5344CB8AC3E}">
        <p14:creationId xmlns:p14="http://schemas.microsoft.com/office/powerpoint/2010/main" xmlns="" val="1596107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Hepatocellular Carcinoma</a:t>
            </a:r>
            <a:endParaRPr lang="en-US" dirty="0"/>
          </a:p>
        </p:txBody>
      </p:sp>
    </p:spTree>
    <p:extLst>
      <p:ext uri="{BB962C8B-B14F-4D97-AF65-F5344CB8AC3E}">
        <p14:creationId xmlns:p14="http://schemas.microsoft.com/office/powerpoint/2010/main" xmlns="" val="3037171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a:t>Targeting </a:t>
            </a:r>
            <a:r>
              <a:rPr lang="en-GB" sz="1800" dirty="0" err="1" smtClean="0"/>
              <a:t>angiogenic</a:t>
            </a:r>
            <a:r>
              <a:rPr lang="en-GB" sz="1800" dirty="0" smtClean="0"/>
              <a:t> </a:t>
            </a:r>
            <a:r>
              <a:rPr lang="en-GB" sz="1800" dirty="0"/>
              <a:t>and </a:t>
            </a:r>
            <a:r>
              <a:rPr lang="en-GB" sz="1800" dirty="0" smtClean="0"/>
              <a:t>other molecular pathways </a:t>
            </a:r>
            <a:r>
              <a:rPr lang="en-GB" sz="1800" dirty="0"/>
              <a:t>in </a:t>
            </a:r>
            <a:r>
              <a:rPr lang="en-GB" sz="1800" dirty="0" smtClean="0"/>
              <a:t>neuroendocrine </a:t>
            </a:r>
            <a:r>
              <a:rPr lang="en-GB" sz="1800" dirty="0" err="1" smtClean="0"/>
              <a:t>tumors</a:t>
            </a:r>
            <a:r>
              <a:rPr lang="en-GB" sz="1800" dirty="0" smtClean="0"/>
              <a:t> – </a:t>
            </a:r>
            <a:r>
              <a:rPr lang="en-GB" sz="1800" dirty="0" err="1" smtClean="0"/>
              <a:t>Reidy</a:t>
            </a:r>
            <a:r>
              <a:rPr lang="en-GB" sz="1800" dirty="0" smtClean="0"/>
              <a:t> DL</a:t>
            </a:r>
            <a:endParaRPr lang="en-GB" sz="1800" dirty="0"/>
          </a:p>
        </p:txBody>
      </p:sp>
      <p:sp>
        <p:nvSpPr>
          <p:cNvPr id="2" name="Content Placeholder 1"/>
          <p:cNvSpPr>
            <a:spLocks noGrp="1"/>
          </p:cNvSpPr>
          <p:nvPr>
            <p:ph idx="1"/>
          </p:nvPr>
        </p:nvSpPr>
        <p:spPr/>
        <p:txBody>
          <a:bodyPr/>
          <a:lstStyle/>
          <a:p>
            <a:pPr marL="0" indent="0">
              <a:spcAft>
                <a:spcPts val="300"/>
              </a:spcAft>
              <a:buNone/>
            </a:pPr>
            <a:r>
              <a:rPr lang="en-GB" b="1" dirty="0" smtClean="0"/>
              <a:t>Discussion of abstract 4005</a:t>
            </a:r>
          </a:p>
          <a:p>
            <a:pPr>
              <a:spcAft>
                <a:spcPts val="300"/>
              </a:spcAft>
            </a:pPr>
            <a:r>
              <a:rPr lang="en-GB" dirty="0" smtClean="0"/>
              <a:t>Everolimus </a:t>
            </a:r>
            <a:r>
              <a:rPr lang="en-GB" dirty="0"/>
              <a:t>+ bevacizumab </a:t>
            </a:r>
            <a:r>
              <a:rPr lang="en-GB" dirty="0" smtClean="0"/>
              <a:t>was </a:t>
            </a:r>
            <a:r>
              <a:rPr lang="en-GB" dirty="0"/>
              <a:t>associated with superior </a:t>
            </a:r>
            <a:r>
              <a:rPr lang="en-GB" dirty="0" smtClean="0"/>
              <a:t>efficacy </a:t>
            </a:r>
            <a:r>
              <a:rPr lang="en-GB" dirty="0"/>
              <a:t>vs. everolimus alone</a:t>
            </a:r>
          </a:p>
          <a:p>
            <a:pPr marL="531813" lvl="1" indent="-279400">
              <a:spcAft>
                <a:spcPts val="300"/>
              </a:spcAft>
            </a:pPr>
            <a:r>
              <a:rPr lang="en-GB" dirty="0" smtClean="0"/>
              <a:t>However, grade 3/4 toxicities were higher with combination therapy vs. monotherapy</a:t>
            </a:r>
          </a:p>
          <a:p>
            <a:pPr>
              <a:spcAft>
                <a:spcPts val="300"/>
              </a:spcAft>
            </a:pPr>
            <a:r>
              <a:rPr lang="en-GB" dirty="0" smtClean="0"/>
              <a:t>VEGF + </a:t>
            </a:r>
            <a:r>
              <a:rPr lang="en-GB" dirty="0" err="1" smtClean="0"/>
              <a:t>mTOR</a:t>
            </a:r>
            <a:r>
              <a:rPr lang="en-GB" dirty="0" smtClean="0"/>
              <a:t> inhibitor has proven benefit when used </a:t>
            </a:r>
            <a:r>
              <a:rPr lang="en-GB" i="1" dirty="0" smtClean="0"/>
              <a:t>sequentially</a:t>
            </a:r>
            <a:r>
              <a:rPr lang="en-GB" dirty="0" smtClean="0"/>
              <a:t> in renal cell carcinoma, but combination therapy was highly toxic when used in combination therapy</a:t>
            </a:r>
          </a:p>
          <a:p>
            <a:pPr>
              <a:spcAft>
                <a:spcPts val="300"/>
              </a:spcAft>
            </a:pPr>
            <a:r>
              <a:rPr lang="en-GB" dirty="0" smtClean="0"/>
              <a:t>A phase 2 study in pNET</a:t>
            </a:r>
            <a:r>
              <a:rPr lang="en-GB" baseline="30000" dirty="0" smtClean="0"/>
              <a:t>1</a:t>
            </a:r>
            <a:r>
              <a:rPr lang="en-GB" dirty="0" smtClean="0"/>
              <a:t> (n=22) demonstrated </a:t>
            </a:r>
            <a:r>
              <a:rPr lang="en-GB" dirty="0"/>
              <a:t>reasonable efficacy (PFS 18 months, ORR 14</a:t>
            </a:r>
            <a:r>
              <a:rPr lang="en-GB" dirty="0" smtClean="0"/>
              <a:t>%) with bevacizumab monotherapy and no grade 3/4 toxicities</a:t>
            </a:r>
          </a:p>
          <a:p>
            <a:pPr lvl="1">
              <a:spcAft>
                <a:spcPts val="300"/>
              </a:spcAft>
            </a:pPr>
            <a:r>
              <a:rPr lang="en-GB" dirty="0" smtClean="0"/>
              <a:t>This study suggests that sequential therapy may be beneficial</a:t>
            </a:r>
          </a:p>
          <a:p>
            <a:pPr>
              <a:spcAft>
                <a:spcPts val="300"/>
              </a:spcAft>
            </a:pPr>
            <a:r>
              <a:rPr lang="en-GB" dirty="0" smtClean="0"/>
              <a:t>NET treatment and management</a:t>
            </a:r>
          </a:p>
          <a:p>
            <a:pPr lvl="1">
              <a:spcAft>
                <a:spcPts val="300"/>
              </a:spcAft>
            </a:pPr>
            <a:r>
              <a:rPr lang="en-GB" dirty="0" smtClean="0"/>
              <a:t>Appropriate treatment </a:t>
            </a:r>
            <a:r>
              <a:rPr lang="en-GB" dirty="0"/>
              <a:t>selection </a:t>
            </a:r>
            <a:r>
              <a:rPr lang="en-GB" dirty="0" smtClean="0"/>
              <a:t>depends on clinical judgement</a:t>
            </a:r>
          </a:p>
          <a:p>
            <a:pPr lvl="2">
              <a:spcAft>
                <a:spcPts val="300"/>
              </a:spcAft>
            </a:pPr>
            <a:r>
              <a:rPr lang="en-GB" dirty="0" smtClean="0"/>
              <a:t>Careful observation is appropriate for asymptomatic </a:t>
            </a:r>
            <a:r>
              <a:rPr lang="en-GB" dirty="0"/>
              <a:t>low grade </a:t>
            </a:r>
            <a:r>
              <a:rPr lang="en-GB" dirty="0" smtClean="0"/>
              <a:t>tumours</a:t>
            </a:r>
          </a:p>
          <a:p>
            <a:pPr lvl="2">
              <a:spcAft>
                <a:spcPts val="300"/>
              </a:spcAft>
            </a:pPr>
            <a:r>
              <a:rPr lang="en-GB" dirty="0" smtClean="0"/>
              <a:t>Symptomatic patients with high burden should be treated ASAP</a:t>
            </a:r>
          </a:p>
          <a:p>
            <a:pPr marL="0" indent="0">
              <a:spcAft>
                <a:spcPts val="300"/>
              </a:spcAft>
              <a:buNone/>
            </a:pPr>
            <a:r>
              <a:rPr lang="en-GB" b="1" dirty="0" smtClean="0"/>
              <a:t>Conclusions</a:t>
            </a:r>
          </a:p>
          <a:p>
            <a:pPr>
              <a:spcAft>
                <a:spcPts val="300"/>
              </a:spcAft>
            </a:pPr>
            <a:r>
              <a:rPr lang="en-GB" b="1" dirty="0" smtClean="0"/>
              <a:t>ORR was 31% with dual therapy, which was a paradigm shift for NET </a:t>
            </a:r>
          </a:p>
          <a:p>
            <a:pPr>
              <a:spcAft>
                <a:spcPts val="300"/>
              </a:spcAft>
            </a:pPr>
            <a:r>
              <a:rPr lang="en-GB" b="1" dirty="0" smtClean="0"/>
              <a:t>Sequential therapy should be investigated for VEGF ± </a:t>
            </a:r>
            <a:r>
              <a:rPr lang="en-GB" b="1" dirty="0" err="1" smtClean="0"/>
              <a:t>mTOR</a:t>
            </a:r>
            <a:r>
              <a:rPr lang="en-GB" b="1" dirty="0" smtClean="0"/>
              <a:t> inhibition</a:t>
            </a:r>
          </a:p>
          <a:p>
            <a:pPr>
              <a:spcAft>
                <a:spcPts val="300"/>
              </a:spcAft>
            </a:pPr>
            <a:r>
              <a:rPr lang="en-GB" b="1" dirty="0" smtClean="0"/>
              <a:t>Phase 2 data should be interpreted with caution: toxicity may outweigh benefits</a:t>
            </a:r>
          </a:p>
          <a:p>
            <a:pPr>
              <a:spcAft>
                <a:spcPts val="300"/>
              </a:spcAft>
            </a:pPr>
            <a:r>
              <a:rPr lang="en-GB" b="1" dirty="0" smtClean="0"/>
              <a:t>Phase 3 data are needed to assess toxicity and confirm efficacy</a:t>
            </a:r>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 1. </a:t>
            </a:r>
            <a:r>
              <a:rPr lang="en-GB" dirty="0" err="1" smtClean="0"/>
              <a:t>Hobday</a:t>
            </a:r>
            <a:r>
              <a:rPr lang="en-GB" dirty="0" smtClean="0"/>
              <a:t> et al. </a:t>
            </a:r>
            <a:r>
              <a:rPr lang="fr-FR" dirty="0"/>
              <a:t>J Clin </a:t>
            </a:r>
            <a:r>
              <a:rPr lang="fr-FR" dirty="0" err="1"/>
              <a:t>Oncol</a:t>
            </a:r>
            <a:r>
              <a:rPr lang="fr-FR" dirty="0"/>
              <a:t> 2015; 33 (</a:t>
            </a:r>
            <a:r>
              <a:rPr lang="fr-FR" dirty="0" err="1" smtClean="0"/>
              <a:t>suppl</a:t>
            </a:r>
            <a:r>
              <a:rPr lang="fr-FR" dirty="0" smtClean="0"/>
              <a:t>): </a:t>
            </a:r>
            <a:r>
              <a:rPr lang="fr-FR" dirty="0" err="1"/>
              <a:t>abstr</a:t>
            </a:r>
            <a:r>
              <a:rPr lang="fr-FR" dirty="0"/>
              <a:t> </a:t>
            </a:r>
            <a:r>
              <a:rPr lang="en-GB" dirty="0" smtClean="0"/>
              <a:t>4096</a:t>
            </a:r>
            <a:endParaRPr lang="en-GB" dirty="0"/>
          </a:p>
        </p:txBody>
      </p:sp>
    </p:spTree>
    <p:extLst>
      <p:ext uri="{BB962C8B-B14F-4D97-AF65-F5344CB8AC3E}">
        <p14:creationId xmlns:p14="http://schemas.microsoft.com/office/powerpoint/2010/main" xmlns="" val="23693825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Pancreatic cancer</a:t>
            </a:r>
            <a:endParaRPr lang="en-US" dirty="0"/>
          </a:p>
        </p:txBody>
      </p:sp>
    </p:spTree>
    <p:extLst>
      <p:ext uri="{BB962C8B-B14F-4D97-AF65-F5344CB8AC3E}">
        <p14:creationId xmlns:p14="http://schemas.microsoft.com/office/powerpoint/2010/main" xmlns="" val="40349381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431983"/>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asses the additional effect </a:t>
            </a:r>
            <a:r>
              <a:rPr lang="en-GB" sz="1600" dirty="0">
                <a:solidFill>
                  <a:srgbClr val="4D4D4D"/>
                </a:solidFill>
              </a:rPr>
              <a:t>of the </a:t>
            </a:r>
            <a:r>
              <a:rPr lang="en-GB" sz="1600" dirty="0" smtClean="0">
                <a:solidFill>
                  <a:srgbClr val="4D4D4D"/>
                </a:solidFill>
              </a:rPr>
              <a:t>EGFR TKI </a:t>
            </a:r>
            <a:r>
              <a:rPr lang="en-GB" sz="1600" dirty="0">
                <a:solidFill>
                  <a:srgbClr val="4D4D4D"/>
                </a:solidFill>
              </a:rPr>
              <a:t>erlotinib </a:t>
            </a:r>
            <a:r>
              <a:rPr lang="en-GB" sz="1600" dirty="0" smtClean="0">
                <a:solidFill>
                  <a:srgbClr val="4D4D4D"/>
                </a:solidFill>
              </a:rPr>
              <a:t>in </a:t>
            </a:r>
            <a:r>
              <a:rPr lang="en-GB" sz="1600" dirty="0">
                <a:solidFill>
                  <a:srgbClr val="4D4D4D"/>
                </a:solidFill>
              </a:rPr>
              <a:t>combination with </a:t>
            </a:r>
            <a:r>
              <a:rPr lang="en-US" sz="1600" dirty="0" smtClean="0">
                <a:solidFill>
                  <a:srgbClr val="4D4D4D"/>
                </a:solidFill>
              </a:rPr>
              <a:t>gemcitabine</a:t>
            </a:r>
            <a:r>
              <a:rPr lang="en-US" sz="1600" b="1" dirty="0">
                <a:solidFill>
                  <a:srgbClr val="4D4D4D"/>
                </a:solidFill>
              </a:rPr>
              <a:t> </a:t>
            </a:r>
            <a:r>
              <a:rPr lang="en-GB" sz="1600" dirty="0" smtClean="0">
                <a:solidFill>
                  <a:srgbClr val="4D4D4D"/>
                </a:solidFill>
              </a:rPr>
              <a:t>for </a:t>
            </a:r>
            <a:r>
              <a:rPr lang="en-GB" sz="1600" dirty="0">
                <a:solidFill>
                  <a:srgbClr val="4D4D4D"/>
                </a:solidFill>
              </a:rPr>
              <a:t>24 weeks in </a:t>
            </a:r>
            <a:r>
              <a:rPr lang="en-GB" sz="1600" dirty="0" smtClean="0">
                <a:solidFill>
                  <a:srgbClr val="4D4D4D"/>
                </a:solidFill>
              </a:rPr>
              <a:t>patients with pancreatic cancer after </a:t>
            </a:r>
            <a:r>
              <a:rPr lang="en-GB" sz="1600" dirty="0">
                <a:solidFill>
                  <a:srgbClr val="4D4D4D"/>
                </a:solidFill>
              </a:rPr>
              <a:t>R0 resection</a:t>
            </a: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en-GB" sz="1800" dirty="0" smtClean="0"/>
              <a:t>4007</a:t>
            </a:r>
            <a:r>
              <a:rPr lang="en-GB" sz="1800" dirty="0"/>
              <a:t>: CONKO-005: Adjuvant therapy in R0 resected pancreatic cancer patients with gemcitabine plus </a:t>
            </a:r>
            <a:r>
              <a:rPr lang="en-GB" sz="1800" dirty="0" err="1"/>
              <a:t>erlotinib</a:t>
            </a:r>
            <a:r>
              <a:rPr lang="en-GB" sz="1800" dirty="0"/>
              <a:t> versus gemcitabine for 24 weeks—A prospective randomized phase III study – </a:t>
            </a:r>
            <a:r>
              <a:rPr lang="en-GB" sz="1800" dirty="0" smtClean="0"/>
              <a:t>Sinn M,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smtClean="0"/>
              <a:t>Sinn </a:t>
            </a:r>
            <a:r>
              <a:rPr lang="fr-FR" dirty="0" smtClean="0"/>
              <a:t>et </a:t>
            </a:r>
            <a:r>
              <a:rPr lang="fr-FR" dirty="0"/>
              <a:t>al. J Clin </a:t>
            </a:r>
            <a:r>
              <a:rPr lang="fr-FR" dirty="0" err="1"/>
              <a:t>Oncol</a:t>
            </a:r>
            <a:r>
              <a:rPr lang="fr-FR" dirty="0"/>
              <a:t> 2015; 33 (</a:t>
            </a:r>
            <a:r>
              <a:rPr lang="fr-FR" dirty="0" err="1" smtClean="0"/>
              <a:t>suppl</a:t>
            </a:r>
            <a:r>
              <a:rPr lang="fr-FR" dirty="0" smtClean="0"/>
              <a:t>): </a:t>
            </a:r>
            <a:r>
              <a:rPr lang="fr-FR" dirty="0" err="1"/>
              <a:t>abstr</a:t>
            </a:r>
            <a:r>
              <a:rPr lang="fr-FR" dirty="0"/>
              <a:t> </a:t>
            </a:r>
            <a:r>
              <a:rPr lang="fr-FR" dirty="0" smtClean="0"/>
              <a:t>4007</a:t>
            </a:r>
            <a:endParaRPr lang="en-GB" dirty="0"/>
          </a:p>
        </p:txBody>
      </p:sp>
      <p:sp>
        <p:nvSpPr>
          <p:cNvPr id="31" name="Content Placeholder 26"/>
          <p:cNvSpPr txBox="1">
            <a:spLocks/>
          </p:cNvSpPr>
          <p:nvPr/>
        </p:nvSpPr>
        <p:spPr bwMode="auto">
          <a:xfrm>
            <a:off x="3384768" y="4702272"/>
            <a:ext cx="3314926" cy="905977"/>
          </a:xfrm>
          <a:prstGeom prst="rect">
            <a:avLst/>
          </a:prstGeom>
          <a:noFill/>
          <a:ln w="9525">
            <a:noFill/>
            <a:miter lim="800000"/>
            <a:headEnd/>
            <a:tailEnd/>
          </a:ln>
        </p:spPr>
        <p:txBody>
          <a:bodyPr/>
          <a:lstStyle/>
          <a:p>
            <a:pPr marL="190500" indent="-190500">
              <a:lnSpc>
                <a:spcPts val="1800"/>
              </a:lnSpc>
              <a:spcBef>
                <a:spcPts val="0"/>
              </a:spcBef>
              <a:spcAft>
                <a:spcPts val="0"/>
              </a:spcAft>
              <a:defRPr/>
            </a:pPr>
            <a:r>
              <a:rPr lang="en-GB" sz="1400" b="1" dirty="0">
                <a:solidFill>
                  <a:srgbClr val="043882"/>
                </a:solidFill>
                <a:latin typeface="Arial"/>
              </a:rPr>
              <a:t>Stratification</a:t>
            </a:r>
          </a:p>
          <a:p>
            <a:pPr marL="203200" indent="-203200">
              <a:lnSpc>
                <a:spcPts val="1800"/>
              </a:lnSpc>
              <a:spcBef>
                <a:spcPts val="0"/>
              </a:spcBef>
              <a:spcAft>
                <a:spcPts val="0"/>
              </a:spcAft>
              <a:buFont typeface="Arial" pitchFamily="34" charset="0"/>
              <a:buChar char="•"/>
              <a:defRPr/>
            </a:pPr>
            <a:r>
              <a:rPr lang="en-US" sz="1400" dirty="0">
                <a:solidFill>
                  <a:srgbClr val="4D4D4D"/>
                </a:solidFill>
              </a:rPr>
              <a:t>L</a:t>
            </a:r>
            <a:r>
              <a:rPr lang="en-US" sz="1400" dirty="0" smtClean="0">
                <a:solidFill>
                  <a:srgbClr val="4D4D4D"/>
                </a:solidFill>
              </a:rPr>
              <a:t>ymph </a:t>
            </a:r>
            <a:r>
              <a:rPr lang="en-US" sz="1400" dirty="0">
                <a:solidFill>
                  <a:srgbClr val="4D4D4D"/>
                </a:solidFill>
              </a:rPr>
              <a:t>node </a:t>
            </a:r>
            <a:r>
              <a:rPr lang="en-US" sz="1400" dirty="0" smtClean="0">
                <a:solidFill>
                  <a:srgbClr val="4D4D4D"/>
                </a:solidFill>
              </a:rPr>
              <a:t>involvement (N+ vs</a:t>
            </a:r>
            <a:r>
              <a:rPr lang="en-US" sz="1400" dirty="0">
                <a:solidFill>
                  <a:srgbClr val="4D4D4D"/>
                </a:solidFill>
              </a:rPr>
              <a:t>.</a:t>
            </a:r>
            <a:r>
              <a:rPr lang="en-US" sz="1400" dirty="0" smtClean="0">
                <a:solidFill>
                  <a:srgbClr val="4D4D4D"/>
                </a:solidFill>
              </a:rPr>
              <a:t> N0)</a:t>
            </a:r>
          </a:p>
          <a:p>
            <a:pPr marL="203200" indent="-203200">
              <a:lnSpc>
                <a:spcPts val="1800"/>
              </a:lnSpc>
              <a:spcBef>
                <a:spcPts val="0"/>
              </a:spcBef>
              <a:spcAft>
                <a:spcPts val="0"/>
              </a:spcAft>
              <a:buFont typeface="Arial" pitchFamily="34" charset="0"/>
              <a:buChar char="•"/>
              <a:defRPr/>
            </a:pPr>
            <a:r>
              <a:rPr lang="en-US" sz="1400" dirty="0" smtClean="0">
                <a:solidFill>
                  <a:srgbClr val="4D4D4D"/>
                </a:solidFill>
              </a:rPr>
              <a:t>Surgery</a:t>
            </a:r>
          </a:p>
          <a:p>
            <a:pPr marL="203200" indent="-203200">
              <a:lnSpc>
                <a:spcPts val="1800"/>
              </a:lnSpc>
              <a:spcBef>
                <a:spcPts val="0"/>
              </a:spcBef>
              <a:spcAft>
                <a:spcPts val="0"/>
              </a:spcAft>
              <a:buFont typeface="Arial" pitchFamily="34" charset="0"/>
              <a:buChar char="•"/>
              <a:defRPr/>
            </a:pPr>
            <a:r>
              <a:rPr lang="pt-BR" sz="1400" dirty="0" smtClean="0">
                <a:solidFill>
                  <a:srgbClr val="4D4D4D"/>
                </a:solidFill>
              </a:rPr>
              <a:t>T size</a:t>
            </a:r>
          </a:p>
          <a:p>
            <a:pPr marL="203200" indent="-203200">
              <a:lnSpc>
                <a:spcPts val="1800"/>
              </a:lnSpc>
              <a:spcBef>
                <a:spcPts val="0"/>
              </a:spcBef>
              <a:spcAft>
                <a:spcPts val="0"/>
              </a:spcAft>
              <a:buFont typeface="Arial" pitchFamily="34" charset="0"/>
              <a:buChar char="•"/>
              <a:defRPr/>
            </a:pPr>
            <a:r>
              <a:rPr lang="pt-BR" sz="1400" dirty="0" smtClean="0">
                <a:solidFill>
                  <a:srgbClr val="4D4D4D"/>
                </a:solidFill>
              </a:rPr>
              <a:t>KPS</a:t>
            </a:r>
            <a:endParaRPr lang="pt-BR" sz="1400" dirty="0">
              <a:solidFill>
                <a:srgbClr val="4D4D4D"/>
              </a:solidFill>
            </a:endParaRPr>
          </a:p>
        </p:txBody>
      </p:sp>
      <p:sp>
        <p:nvSpPr>
          <p:cNvPr id="43" name="Rectangle 9"/>
          <p:cNvSpPr txBox="1">
            <a:spLocks noChangeArrowheads="1"/>
          </p:cNvSpPr>
          <p:nvPr/>
        </p:nvSpPr>
        <p:spPr>
          <a:xfrm>
            <a:off x="373833" y="5758888"/>
            <a:ext cx="4130676" cy="686149"/>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PRIMARY ENDPOINT</a:t>
            </a:r>
          </a:p>
          <a:p>
            <a:pPr>
              <a:buClr>
                <a:srgbClr val="043882"/>
              </a:buClr>
            </a:pPr>
            <a:r>
              <a:rPr lang="en-GB" sz="1600" kern="0" dirty="0" smtClean="0"/>
              <a:t>DFS</a:t>
            </a:r>
          </a:p>
        </p:txBody>
      </p:sp>
      <p:sp>
        <p:nvSpPr>
          <p:cNvPr id="44" name="Content Placeholder 26"/>
          <p:cNvSpPr txBox="1">
            <a:spLocks/>
          </p:cNvSpPr>
          <p:nvPr/>
        </p:nvSpPr>
        <p:spPr>
          <a:xfrm>
            <a:off x="4743999" y="5741470"/>
            <a:ext cx="4130675" cy="686149"/>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SECONDARY ENDPOINT</a:t>
            </a:r>
          </a:p>
          <a:p>
            <a:pPr>
              <a:buClr>
                <a:srgbClr val="043882"/>
              </a:buClr>
            </a:pPr>
            <a:r>
              <a:rPr lang="en-GB" sz="1600" dirty="0" smtClean="0"/>
              <a:t>OS, toxicity</a:t>
            </a:r>
            <a:endParaRPr lang="en-GB" sz="1600" kern="0" dirty="0" smtClean="0"/>
          </a:p>
        </p:txBody>
      </p:sp>
      <p:sp>
        <p:nvSpPr>
          <p:cNvPr id="25" name="Oval 14"/>
          <p:cNvSpPr>
            <a:spLocks noChangeArrowheads="1"/>
          </p:cNvSpPr>
          <p:nvPr/>
        </p:nvSpPr>
        <p:spPr bwMode="auto">
          <a:xfrm>
            <a:off x="3702943" y="325327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27" name="AutoShape 15"/>
          <p:cNvCxnSpPr>
            <a:cxnSpLocks noChangeShapeType="1"/>
            <a:stCxn id="25" idx="0"/>
            <a:endCxn id="37" idx="1"/>
          </p:cNvCxnSpPr>
          <p:nvPr/>
        </p:nvCxnSpPr>
        <p:spPr bwMode="auto">
          <a:xfrm rot="5400000" flipH="1" flipV="1">
            <a:off x="4111795" y="2738351"/>
            <a:ext cx="397867" cy="631975"/>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5" idx="4"/>
          </p:cNvCxnSpPr>
          <p:nvPr/>
        </p:nvCxnSpPr>
        <p:spPr bwMode="auto">
          <a:xfrm rot="16200000" flipH="1">
            <a:off x="4103093" y="3729118"/>
            <a:ext cx="415271" cy="631975"/>
          </a:xfrm>
          <a:prstGeom prst="bentConnector2">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8283411" y="259108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32" name="AutoShape 19"/>
          <p:cNvCxnSpPr>
            <a:cxnSpLocks noChangeShapeType="1"/>
          </p:cNvCxnSpPr>
          <p:nvPr/>
        </p:nvCxnSpPr>
        <p:spPr bwMode="auto">
          <a:xfrm>
            <a:off x="3446220" y="3536662"/>
            <a:ext cx="256723" cy="0"/>
          </a:xfrm>
          <a:prstGeom prst="straightConnector1">
            <a:avLst/>
          </a:prstGeom>
          <a:noFill/>
          <a:ln w="57150">
            <a:solidFill>
              <a:schemeClr val="bg2">
                <a:lumMod val="60000"/>
                <a:lumOff val="40000"/>
              </a:schemeClr>
            </a:solidFill>
            <a:round/>
            <a:headEnd/>
            <a:tailEnd type="triangle" w="med" len="med"/>
          </a:ln>
        </p:spPr>
      </p:cxnSp>
      <p:cxnSp>
        <p:nvCxnSpPr>
          <p:cNvPr id="34" name="AutoShape 21"/>
          <p:cNvCxnSpPr>
            <a:cxnSpLocks noChangeShapeType="1"/>
          </p:cNvCxnSpPr>
          <p:nvPr/>
        </p:nvCxnSpPr>
        <p:spPr bwMode="auto">
          <a:xfrm>
            <a:off x="7710776" y="2855404"/>
            <a:ext cx="572635" cy="0"/>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4626716" y="2268793"/>
            <a:ext cx="3084060" cy="117322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Erlotinib </a:t>
            </a:r>
            <a:r>
              <a:rPr lang="en-GB" dirty="0">
                <a:solidFill>
                  <a:srgbClr val="FFFFFF"/>
                </a:solidFill>
                <a:ea typeface="SimSun" pitchFamily="2" charset="-122"/>
              </a:rPr>
              <a:t>100 mg/day </a:t>
            </a:r>
            <a:r>
              <a:rPr lang="en-GB" dirty="0" smtClean="0">
                <a:solidFill>
                  <a:srgbClr val="FFFFFF"/>
                </a:solidFill>
                <a:ea typeface="SimSun" pitchFamily="2" charset="-122"/>
              </a:rPr>
              <a:t>oral + g</a:t>
            </a:r>
            <a:r>
              <a:rPr lang="en-GB" altLang="zh-CN" dirty="0" smtClean="0">
                <a:solidFill>
                  <a:srgbClr val="FFFFFF"/>
                </a:solidFill>
                <a:ea typeface="SimSun" pitchFamily="2" charset="-122"/>
              </a:rPr>
              <a:t>emcitabine </a:t>
            </a:r>
            <a:r>
              <a:rPr lang="en-GB" dirty="0" smtClean="0">
                <a:solidFill>
                  <a:srgbClr val="FFFFFF"/>
                </a:solidFill>
                <a:ea typeface="SimSun" pitchFamily="2" charset="-122"/>
              </a:rPr>
              <a:t>1000 </a:t>
            </a:r>
            <a:r>
              <a:rPr lang="en-GB" dirty="0">
                <a:solidFill>
                  <a:srgbClr val="FFFFFF"/>
                </a:solidFill>
                <a:ea typeface="SimSun" pitchFamily="2" charset="-122"/>
              </a:rPr>
              <a:t>mg/m² </a:t>
            </a:r>
            <a:r>
              <a:rPr lang="en-GB" dirty="0" smtClean="0">
                <a:solidFill>
                  <a:srgbClr val="FFFFFF"/>
                </a:solidFill>
                <a:ea typeface="SimSun" pitchFamily="2" charset="-122"/>
              </a:rPr>
              <a:t>IV D1,8,15 q4w</a:t>
            </a:r>
            <a:br>
              <a:rPr lang="en-GB" dirty="0" smtClean="0">
                <a:solidFill>
                  <a:srgbClr val="FFFFFF"/>
                </a:solidFill>
                <a:ea typeface="SimSun" pitchFamily="2" charset="-122"/>
              </a:rPr>
            </a:br>
            <a:r>
              <a:rPr lang="en-GB" altLang="zh-CN" dirty="0" smtClean="0">
                <a:solidFill>
                  <a:srgbClr val="FFFFFF"/>
                </a:solidFill>
                <a:ea typeface="SimSun" pitchFamily="2" charset="-122"/>
              </a:rPr>
              <a:t>(n=219)</a:t>
            </a:r>
            <a:endParaRPr lang="en-GB" altLang="zh-CN" dirty="0">
              <a:solidFill>
                <a:srgbClr val="FFFFFF"/>
              </a:solidFill>
              <a:ea typeface="SimSun" pitchFamily="2" charset="-122"/>
            </a:endParaRPr>
          </a:p>
        </p:txBody>
      </p:sp>
      <p:sp>
        <p:nvSpPr>
          <p:cNvPr id="39" name="AutoShape 12"/>
          <p:cNvSpPr>
            <a:spLocks noChangeArrowheads="1"/>
          </p:cNvSpPr>
          <p:nvPr/>
        </p:nvSpPr>
        <p:spPr bwMode="auto">
          <a:xfrm>
            <a:off x="8283411" y="397131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40" name="AutoShape 21"/>
          <p:cNvCxnSpPr>
            <a:cxnSpLocks noChangeShapeType="1"/>
          </p:cNvCxnSpPr>
          <p:nvPr/>
        </p:nvCxnSpPr>
        <p:spPr bwMode="auto">
          <a:xfrm>
            <a:off x="7710776" y="4235634"/>
            <a:ext cx="572635" cy="0"/>
          </a:xfrm>
          <a:prstGeom prst="straightConnector1">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4626716" y="3648834"/>
            <a:ext cx="3084060" cy="1173600"/>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dirty="0" smtClean="0">
                <a:solidFill>
                  <a:srgbClr val="FFFFFF"/>
                </a:solidFill>
                <a:ea typeface="SimSun" pitchFamily="2" charset="-122"/>
              </a:rPr>
              <a:t>Gemcitabine</a:t>
            </a:r>
            <a:r>
              <a:rPr lang="en-GB" dirty="0" smtClean="0">
                <a:solidFill>
                  <a:srgbClr val="FFFFFF"/>
                </a:solidFill>
              </a:rPr>
              <a:t> 1000 </a:t>
            </a:r>
            <a:r>
              <a:rPr lang="en-GB" dirty="0">
                <a:solidFill>
                  <a:srgbClr val="FFFFFF"/>
                </a:solidFill>
              </a:rPr>
              <a:t>mg/m² </a:t>
            </a:r>
            <a:r>
              <a:rPr lang="en-GB" dirty="0" smtClean="0">
                <a:solidFill>
                  <a:srgbClr val="FFFFFF"/>
                </a:solidFill>
              </a:rPr>
              <a:t>IV </a:t>
            </a:r>
            <a:br>
              <a:rPr lang="en-GB" dirty="0" smtClean="0">
                <a:solidFill>
                  <a:srgbClr val="FFFFFF"/>
                </a:solidFill>
              </a:rPr>
            </a:br>
            <a:r>
              <a:rPr lang="en-GB" dirty="0" smtClean="0">
                <a:solidFill>
                  <a:srgbClr val="FFFFFF"/>
                </a:solidFill>
              </a:rPr>
              <a:t>D1,8,15 q4w</a:t>
            </a:r>
            <a:br>
              <a:rPr lang="en-GB" dirty="0" smtClean="0">
                <a:solidFill>
                  <a:srgbClr val="FFFFFF"/>
                </a:solidFill>
              </a:rPr>
            </a:br>
            <a:r>
              <a:rPr lang="en-GB" altLang="zh-CN" dirty="0" smtClean="0">
                <a:solidFill>
                  <a:srgbClr val="FFFFFF"/>
                </a:solidFill>
                <a:ea typeface="SimSun" pitchFamily="2" charset="-122"/>
              </a:rPr>
              <a:t>(n=217)</a:t>
            </a:r>
            <a:endParaRPr lang="en-GB" altLang="zh-CN" dirty="0">
              <a:solidFill>
                <a:srgbClr val="FFFFFF"/>
              </a:solidFill>
              <a:ea typeface="SimSun" pitchFamily="2" charset="-122"/>
            </a:endParaRPr>
          </a:p>
        </p:txBody>
      </p:sp>
      <p:sp>
        <p:nvSpPr>
          <p:cNvPr id="48" name="AutoShape 9"/>
          <p:cNvSpPr>
            <a:spLocks noChangeArrowheads="1"/>
          </p:cNvSpPr>
          <p:nvPr/>
        </p:nvSpPr>
        <p:spPr bwMode="auto">
          <a:xfrm>
            <a:off x="201558" y="2364654"/>
            <a:ext cx="3256935" cy="2361159"/>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043882"/>
                </a:solidFill>
                <a:ea typeface="SimSun" pitchFamily="2" charset="-122"/>
              </a:rPr>
              <a:t>Key patient inclusion criteria</a:t>
            </a:r>
            <a:endParaRPr lang="en-GB" altLang="zh-CN" dirty="0" smtClean="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Histologically confirmed adenocarcinoma, </a:t>
            </a:r>
            <a:br>
              <a:rPr lang="en-GB" altLang="zh-CN" dirty="0" smtClean="0">
                <a:solidFill>
                  <a:srgbClr val="043882"/>
                </a:solidFill>
                <a:ea typeface="SimSun" pitchFamily="2" charset="-122"/>
              </a:rPr>
            </a:br>
            <a:r>
              <a:rPr lang="en-GB" altLang="zh-CN" dirty="0" smtClean="0">
                <a:solidFill>
                  <a:srgbClr val="043882"/>
                </a:solidFill>
                <a:ea typeface="SimSun" pitchFamily="2" charset="-122"/>
              </a:rPr>
              <a:t>R0 resected</a:t>
            </a: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Treatment naïve </a:t>
            </a:r>
          </a:p>
          <a:p>
            <a:pPr marL="228600" indent="-228600" defTabSz="892175" eaLnBrk="0" hangingPunct="0">
              <a:spcAft>
                <a:spcPct val="30000"/>
              </a:spcAft>
              <a:buFont typeface="Arial" pitchFamily="34" charset="0"/>
              <a:buChar char="•"/>
            </a:pPr>
            <a:r>
              <a:rPr lang="en-GB" altLang="zh-CN" dirty="0" smtClean="0">
                <a:solidFill>
                  <a:srgbClr val="043882"/>
                </a:solidFill>
                <a:ea typeface="SimSun" pitchFamily="2" charset="-122"/>
              </a:rPr>
              <a:t>KPS ≥60% post-operative</a:t>
            </a:r>
          </a:p>
          <a:p>
            <a:pPr defTabSz="892175" eaLnBrk="0" hangingPunct="0">
              <a:spcAft>
                <a:spcPct val="30000"/>
              </a:spcAft>
            </a:pPr>
            <a:r>
              <a:rPr lang="en-GB" altLang="zh-CN" dirty="0" smtClean="0">
                <a:solidFill>
                  <a:srgbClr val="043882"/>
                </a:solidFill>
                <a:ea typeface="SimSun" pitchFamily="2" charset="-122"/>
              </a:rPr>
              <a:t>(n=436)</a:t>
            </a:r>
            <a:endParaRPr lang="en-GB" altLang="zh-CN" dirty="0">
              <a:solidFill>
                <a:srgbClr val="043882"/>
              </a:solidFill>
              <a:ea typeface="SimSun" pitchFamily="2" charset="-122"/>
            </a:endParaRPr>
          </a:p>
        </p:txBody>
      </p:sp>
    </p:spTree>
    <p:extLst>
      <p:ext uri="{BB962C8B-B14F-4D97-AF65-F5344CB8AC3E}">
        <p14:creationId xmlns:p14="http://schemas.microsoft.com/office/powerpoint/2010/main" xmlns="" val="24929189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567635" cy="5509200"/>
          </a:xfrm>
          <a:prstGeom prst="rect">
            <a:avLst/>
          </a:prstGeom>
          <a:noFill/>
        </p:spPr>
        <p:txBody>
          <a:bodyPr wrap="square" lIns="0" rtlCol="0">
            <a:spAutoFit/>
          </a:bodyPr>
          <a:lstStyle/>
          <a:p>
            <a:pPr>
              <a:buClr>
                <a:srgbClr val="043882"/>
              </a:buClr>
            </a:pPr>
            <a:r>
              <a:rPr lang="en-GB" sz="1600" b="1" dirty="0" smtClean="0">
                <a:solidFill>
                  <a:srgbClr val="4D4D4D"/>
                </a:solidFill>
              </a:rPr>
              <a:t>Key results</a:t>
            </a:r>
          </a:p>
          <a:p>
            <a:pPr marL="285750" indent="-285750">
              <a:buClr>
                <a:srgbClr val="043882"/>
              </a:buClr>
              <a:buFont typeface="Arial" panose="020B0604020202020204" pitchFamily="34" charset="0"/>
              <a:buChar char="•"/>
            </a:pPr>
            <a:r>
              <a:rPr lang="en-GB" sz="1600" dirty="0" smtClean="0">
                <a:solidFill>
                  <a:srgbClr val="4D4D4D"/>
                </a:solidFill>
              </a:rPr>
              <a:t>There was no </a:t>
            </a:r>
            <a:r>
              <a:rPr lang="en-GB" sz="1600" dirty="0">
                <a:solidFill>
                  <a:srgbClr val="4D4D4D"/>
                </a:solidFill>
              </a:rPr>
              <a:t>difference between the two </a:t>
            </a:r>
            <a:r>
              <a:rPr lang="en-GB" sz="1600" dirty="0" smtClean="0">
                <a:solidFill>
                  <a:srgbClr val="4D4D4D"/>
                </a:solidFill>
              </a:rPr>
              <a:t>groups in median DFS (both 11.6 months) or OS (24.6 vs. 26.5 months for erlotinib + gemcitabine vs. gemcitabine)</a:t>
            </a:r>
          </a:p>
          <a:p>
            <a:pPr marL="285750" indent="-285750">
              <a:buClr>
                <a:srgbClr val="043882"/>
              </a:buClr>
              <a:buFont typeface="Arial" panose="020B0604020202020204" pitchFamily="34" charset="0"/>
              <a:buChar char="•"/>
            </a:pPr>
            <a:r>
              <a:rPr lang="en-GB" sz="1600" dirty="0" smtClean="0">
                <a:solidFill>
                  <a:srgbClr val="4D4D4D"/>
                </a:solidFill>
              </a:rPr>
              <a:t>There was no correlation between the grade of rash and an improved DFS with erlotinib + gemcitabine</a:t>
            </a: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a:buClr>
                <a:srgbClr val="043882"/>
              </a:buClr>
            </a:pPr>
            <a:r>
              <a:rPr lang="en-GB" sz="1600" b="1" dirty="0" smtClean="0">
                <a:solidFill>
                  <a:srgbClr val="4D4D4D"/>
                </a:solidFill>
              </a:rPr>
              <a:t>Conclusion</a:t>
            </a:r>
          </a:p>
          <a:p>
            <a:pPr marL="285750" indent="-285750">
              <a:buClr>
                <a:srgbClr val="043882"/>
              </a:buClr>
              <a:buFont typeface="Arial" panose="020B0604020202020204" pitchFamily="34" charset="0"/>
              <a:buChar char="•"/>
            </a:pPr>
            <a:r>
              <a:rPr lang="en-GB" sz="1600" b="1" dirty="0" smtClean="0">
                <a:solidFill>
                  <a:srgbClr val="4D4D4D"/>
                </a:solidFill>
              </a:rPr>
              <a:t>Addition of erlotinib to gemcitabine </a:t>
            </a:r>
            <a:r>
              <a:rPr lang="en-GB" sz="1600" b="1" dirty="0">
                <a:solidFill>
                  <a:srgbClr val="4D4D4D"/>
                </a:solidFill>
              </a:rPr>
              <a:t>for 24 weeks did not improve DFS or OS. There </a:t>
            </a:r>
            <a:r>
              <a:rPr lang="en-GB" sz="1600" b="1" dirty="0" smtClean="0">
                <a:solidFill>
                  <a:srgbClr val="4D4D4D"/>
                </a:solidFill>
              </a:rPr>
              <a:t>was </a:t>
            </a:r>
            <a:r>
              <a:rPr lang="en-GB" sz="1600" b="1" dirty="0">
                <a:solidFill>
                  <a:srgbClr val="4D4D4D"/>
                </a:solidFill>
              </a:rPr>
              <a:t>a trend in favour of long-term survival in </a:t>
            </a:r>
            <a:r>
              <a:rPr lang="en-GB" sz="1600" b="1" dirty="0" smtClean="0">
                <a:solidFill>
                  <a:srgbClr val="4D4D4D"/>
                </a:solidFill>
              </a:rPr>
              <a:t>patients receiving erlotinib + gemcitabine</a:t>
            </a:r>
          </a:p>
          <a:p>
            <a:pPr>
              <a:buClr>
                <a:srgbClr val="043882"/>
              </a:buClr>
            </a:pPr>
            <a:endParaRPr lang="en-GB" sz="1600" dirty="0">
              <a:solidFill>
                <a:srgbClr val="4D4D4D"/>
              </a:solidFill>
            </a:endParaRPr>
          </a:p>
        </p:txBody>
      </p:sp>
      <p:sp>
        <p:nvSpPr>
          <p:cNvPr id="6" name="Title 5"/>
          <p:cNvSpPr>
            <a:spLocks noGrp="1"/>
          </p:cNvSpPr>
          <p:nvPr>
            <p:ph type="title"/>
          </p:nvPr>
        </p:nvSpPr>
        <p:spPr/>
        <p:txBody>
          <a:bodyPr/>
          <a:lstStyle/>
          <a:p>
            <a:r>
              <a:rPr lang="en-GB" sz="1800" dirty="0" smtClean="0"/>
              <a:t>4007</a:t>
            </a:r>
            <a:r>
              <a:rPr lang="en-GB" sz="1800" dirty="0"/>
              <a:t>: CONKO-005: Adjuvant therapy in R0 resected pancreatic cancer patients with gemcitabine plus </a:t>
            </a:r>
            <a:r>
              <a:rPr lang="en-GB" sz="1800" dirty="0" err="1"/>
              <a:t>erlotinib</a:t>
            </a:r>
            <a:r>
              <a:rPr lang="en-GB" sz="1800" dirty="0"/>
              <a:t> versus gemcitabine for 24 weeks—A prospective randomized phase III study – </a:t>
            </a:r>
            <a:r>
              <a:rPr lang="en-GB" sz="1800" dirty="0" smtClean="0"/>
              <a:t>Sinn M,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a:t>Sinn </a:t>
            </a:r>
            <a:r>
              <a:rPr lang="fr-FR" dirty="0"/>
              <a:t>et al. J Clin </a:t>
            </a:r>
            <a:r>
              <a:rPr lang="fr-FR" dirty="0" err="1"/>
              <a:t>Oncol</a:t>
            </a:r>
            <a:r>
              <a:rPr lang="fr-FR" dirty="0"/>
              <a:t> 2015; 33 (</a:t>
            </a:r>
            <a:r>
              <a:rPr lang="fr-FR" dirty="0" err="1"/>
              <a:t>suppl</a:t>
            </a:r>
            <a:r>
              <a:rPr lang="fr-FR" dirty="0"/>
              <a:t>): </a:t>
            </a:r>
            <a:r>
              <a:rPr lang="fr-FR" dirty="0" err="1"/>
              <a:t>abstr</a:t>
            </a:r>
            <a:r>
              <a:rPr lang="fr-FR" dirty="0"/>
              <a:t> 4007</a:t>
            </a:r>
            <a:endParaRPr lang="en-GB" dirty="0"/>
          </a:p>
        </p:txBody>
      </p:sp>
      <p:sp>
        <p:nvSpPr>
          <p:cNvPr id="12" name="Line 3"/>
          <p:cNvSpPr>
            <a:spLocks noChangeShapeType="1"/>
          </p:cNvSpPr>
          <p:nvPr/>
        </p:nvSpPr>
        <p:spPr bwMode="auto">
          <a:xfrm>
            <a:off x="1482182" y="2718203"/>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 name="Line 4"/>
          <p:cNvSpPr>
            <a:spLocks noChangeShapeType="1"/>
          </p:cNvSpPr>
          <p:nvPr/>
        </p:nvSpPr>
        <p:spPr bwMode="auto">
          <a:xfrm>
            <a:off x="1482182" y="3227171"/>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 name="Line 5"/>
          <p:cNvSpPr>
            <a:spLocks noChangeShapeType="1"/>
          </p:cNvSpPr>
          <p:nvPr/>
        </p:nvSpPr>
        <p:spPr bwMode="auto">
          <a:xfrm>
            <a:off x="1482182" y="3734783"/>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 name="Line 6"/>
          <p:cNvSpPr>
            <a:spLocks noChangeShapeType="1"/>
          </p:cNvSpPr>
          <p:nvPr/>
        </p:nvSpPr>
        <p:spPr bwMode="auto">
          <a:xfrm>
            <a:off x="1482182" y="4265469"/>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 name="Line 7"/>
          <p:cNvSpPr>
            <a:spLocks noChangeShapeType="1"/>
          </p:cNvSpPr>
          <p:nvPr/>
        </p:nvSpPr>
        <p:spPr bwMode="auto">
          <a:xfrm>
            <a:off x="1482182" y="4774158"/>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 name="Line 8"/>
          <p:cNvSpPr>
            <a:spLocks noChangeShapeType="1"/>
          </p:cNvSpPr>
          <p:nvPr/>
        </p:nvSpPr>
        <p:spPr bwMode="auto">
          <a:xfrm>
            <a:off x="1482182" y="4774158"/>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9" name="Line 9"/>
          <p:cNvSpPr>
            <a:spLocks noChangeShapeType="1"/>
          </p:cNvSpPr>
          <p:nvPr/>
        </p:nvSpPr>
        <p:spPr bwMode="auto">
          <a:xfrm flipV="1">
            <a:off x="1526380" y="4774158"/>
            <a:ext cx="0" cy="6922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0" name="Line 10"/>
          <p:cNvSpPr>
            <a:spLocks noChangeShapeType="1"/>
          </p:cNvSpPr>
          <p:nvPr/>
        </p:nvSpPr>
        <p:spPr bwMode="auto">
          <a:xfrm flipV="1">
            <a:off x="2874034" y="4766843"/>
            <a:ext cx="0" cy="6922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 name="Line 11"/>
          <p:cNvSpPr>
            <a:spLocks noChangeShapeType="1"/>
          </p:cNvSpPr>
          <p:nvPr/>
        </p:nvSpPr>
        <p:spPr bwMode="auto">
          <a:xfrm flipV="1">
            <a:off x="1988553" y="4774158"/>
            <a:ext cx="0" cy="6922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 name="Line 12"/>
          <p:cNvSpPr>
            <a:spLocks noChangeShapeType="1"/>
          </p:cNvSpPr>
          <p:nvPr/>
        </p:nvSpPr>
        <p:spPr bwMode="auto">
          <a:xfrm flipV="1">
            <a:off x="3316012" y="4766843"/>
            <a:ext cx="0" cy="57683"/>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 name="Line 13"/>
          <p:cNvSpPr>
            <a:spLocks noChangeShapeType="1"/>
          </p:cNvSpPr>
          <p:nvPr/>
        </p:nvSpPr>
        <p:spPr bwMode="auto">
          <a:xfrm flipV="1">
            <a:off x="2421691" y="4774158"/>
            <a:ext cx="0" cy="57683"/>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 name="Freeform 17"/>
          <p:cNvSpPr>
            <a:spLocks/>
          </p:cNvSpPr>
          <p:nvPr/>
        </p:nvSpPr>
        <p:spPr bwMode="auto">
          <a:xfrm>
            <a:off x="1528896" y="2712735"/>
            <a:ext cx="1793318" cy="205352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4D4D4D"/>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 name="TextBox 24"/>
          <p:cNvSpPr txBox="1"/>
          <p:nvPr/>
        </p:nvSpPr>
        <p:spPr>
          <a:xfrm rot="16200000">
            <a:off x="784870" y="3628489"/>
            <a:ext cx="676788" cy="246221"/>
          </a:xfrm>
          <a:prstGeom prst="rect">
            <a:avLst/>
          </a:prstGeom>
          <a:noFill/>
        </p:spPr>
        <p:txBody>
          <a:bodyPr wrap="none" rtlCol="0">
            <a:spAutoFit/>
          </a:bodyPr>
          <a:lstStyle/>
          <a:p>
            <a:pPr algn="ctr"/>
            <a:r>
              <a:rPr lang="en-GB" sz="1000" dirty="0" smtClean="0">
                <a:solidFill>
                  <a:srgbClr val="4D4D4D"/>
                </a:solidFill>
              </a:rPr>
              <a:t>DFS (%)</a:t>
            </a:r>
            <a:endParaRPr lang="en-GB" sz="1000" dirty="0">
              <a:solidFill>
                <a:srgbClr val="4D4D4D"/>
              </a:solidFill>
            </a:endParaRPr>
          </a:p>
        </p:txBody>
      </p:sp>
      <p:sp>
        <p:nvSpPr>
          <p:cNvPr id="26" name="TextBox 25"/>
          <p:cNvSpPr txBox="1"/>
          <p:nvPr/>
        </p:nvSpPr>
        <p:spPr>
          <a:xfrm>
            <a:off x="1092666" y="2597223"/>
            <a:ext cx="396262" cy="246221"/>
          </a:xfrm>
          <a:prstGeom prst="rect">
            <a:avLst/>
          </a:prstGeom>
          <a:noFill/>
        </p:spPr>
        <p:txBody>
          <a:bodyPr wrap="none" rtlCol="0">
            <a:spAutoFit/>
          </a:bodyPr>
          <a:lstStyle/>
          <a:p>
            <a:pPr algn="r"/>
            <a:r>
              <a:rPr lang="en-GB" sz="1000" dirty="0" smtClean="0">
                <a:solidFill>
                  <a:srgbClr val="4D4D4D"/>
                </a:solidFill>
              </a:rPr>
              <a:t>100</a:t>
            </a:r>
            <a:endParaRPr lang="en-GB" sz="1000" dirty="0">
              <a:solidFill>
                <a:srgbClr val="4D4D4D"/>
              </a:solidFill>
            </a:endParaRPr>
          </a:p>
        </p:txBody>
      </p:sp>
      <p:sp>
        <p:nvSpPr>
          <p:cNvPr id="27" name="TextBox 26"/>
          <p:cNvSpPr txBox="1"/>
          <p:nvPr/>
        </p:nvSpPr>
        <p:spPr>
          <a:xfrm>
            <a:off x="1179860" y="3104660"/>
            <a:ext cx="325730" cy="246221"/>
          </a:xfrm>
          <a:prstGeom prst="rect">
            <a:avLst/>
          </a:prstGeom>
          <a:noFill/>
        </p:spPr>
        <p:txBody>
          <a:bodyPr wrap="none" rtlCol="0">
            <a:spAutoFit/>
          </a:bodyPr>
          <a:lstStyle/>
          <a:p>
            <a:pPr algn="r"/>
            <a:r>
              <a:rPr lang="en-GB" sz="1000" dirty="0" smtClean="0">
                <a:solidFill>
                  <a:srgbClr val="4D4D4D"/>
                </a:solidFill>
              </a:rPr>
              <a:t>75</a:t>
            </a:r>
            <a:endParaRPr lang="en-GB" sz="1000" dirty="0">
              <a:solidFill>
                <a:srgbClr val="4D4D4D"/>
              </a:solidFill>
            </a:endParaRPr>
          </a:p>
        </p:txBody>
      </p:sp>
      <p:sp>
        <p:nvSpPr>
          <p:cNvPr id="28" name="TextBox 27"/>
          <p:cNvSpPr txBox="1"/>
          <p:nvPr/>
        </p:nvSpPr>
        <p:spPr>
          <a:xfrm>
            <a:off x="1179860" y="3620495"/>
            <a:ext cx="325730" cy="246221"/>
          </a:xfrm>
          <a:prstGeom prst="rect">
            <a:avLst/>
          </a:prstGeom>
          <a:noFill/>
        </p:spPr>
        <p:txBody>
          <a:bodyPr wrap="none" rtlCol="0">
            <a:spAutoFit/>
          </a:bodyPr>
          <a:lstStyle/>
          <a:p>
            <a:pPr algn="r"/>
            <a:r>
              <a:rPr lang="en-GB" sz="1000" dirty="0" smtClean="0">
                <a:solidFill>
                  <a:srgbClr val="4D4D4D"/>
                </a:solidFill>
              </a:rPr>
              <a:t>50</a:t>
            </a:r>
            <a:endParaRPr lang="en-GB" sz="1000" dirty="0">
              <a:solidFill>
                <a:srgbClr val="4D4D4D"/>
              </a:solidFill>
            </a:endParaRPr>
          </a:p>
        </p:txBody>
      </p:sp>
      <p:sp>
        <p:nvSpPr>
          <p:cNvPr id="29" name="TextBox 28"/>
          <p:cNvSpPr txBox="1"/>
          <p:nvPr/>
        </p:nvSpPr>
        <p:spPr>
          <a:xfrm>
            <a:off x="1179860" y="4136329"/>
            <a:ext cx="325730" cy="246221"/>
          </a:xfrm>
          <a:prstGeom prst="rect">
            <a:avLst/>
          </a:prstGeom>
          <a:noFill/>
        </p:spPr>
        <p:txBody>
          <a:bodyPr wrap="none" rtlCol="0">
            <a:spAutoFit/>
          </a:bodyPr>
          <a:lstStyle/>
          <a:p>
            <a:pPr algn="r"/>
            <a:r>
              <a:rPr lang="en-GB" sz="1000" dirty="0" smtClean="0">
                <a:solidFill>
                  <a:srgbClr val="4D4D4D"/>
                </a:solidFill>
              </a:rPr>
              <a:t>25</a:t>
            </a:r>
            <a:endParaRPr lang="en-GB" sz="1000" dirty="0">
              <a:solidFill>
                <a:srgbClr val="4D4D4D"/>
              </a:solidFill>
            </a:endParaRPr>
          </a:p>
        </p:txBody>
      </p:sp>
      <p:sp>
        <p:nvSpPr>
          <p:cNvPr id="30" name="TextBox 29"/>
          <p:cNvSpPr txBox="1"/>
          <p:nvPr/>
        </p:nvSpPr>
        <p:spPr>
          <a:xfrm>
            <a:off x="1250392" y="4652164"/>
            <a:ext cx="255198" cy="246221"/>
          </a:xfrm>
          <a:prstGeom prst="rect">
            <a:avLst/>
          </a:prstGeom>
          <a:noFill/>
        </p:spPr>
        <p:txBody>
          <a:bodyPr wrap="none" rtlCol="0">
            <a:spAutoFit/>
          </a:bodyPr>
          <a:lstStyle/>
          <a:p>
            <a:pPr algn="r"/>
            <a:r>
              <a:rPr lang="en-GB" sz="1000" dirty="0" smtClean="0">
                <a:solidFill>
                  <a:srgbClr val="4D4D4D"/>
                </a:solidFill>
              </a:rPr>
              <a:t>0</a:t>
            </a:r>
            <a:endParaRPr lang="en-GB" sz="1000" dirty="0">
              <a:solidFill>
                <a:srgbClr val="4D4D4D"/>
              </a:solidFill>
            </a:endParaRPr>
          </a:p>
        </p:txBody>
      </p:sp>
      <p:sp>
        <p:nvSpPr>
          <p:cNvPr id="31" name="TextBox 30"/>
          <p:cNvSpPr txBox="1"/>
          <p:nvPr/>
        </p:nvSpPr>
        <p:spPr>
          <a:xfrm>
            <a:off x="-62318" y="5137604"/>
            <a:ext cx="1479892" cy="400110"/>
          </a:xfrm>
          <a:prstGeom prst="rect">
            <a:avLst/>
          </a:prstGeom>
          <a:noFill/>
        </p:spPr>
        <p:txBody>
          <a:bodyPr wrap="none" rtlCol="0">
            <a:spAutoFit/>
          </a:bodyPr>
          <a:lstStyle/>
          <a:p>
            <a:pPr algn="r"/>
            <a:r>
              <a:rPr lang="en-GB" sz="1000" dirty="0" smtClean="0">
                <a:solidFill>
                  <a:srgbClr val="4D4D4D"/>
                </a:solidFill>
              </a:rPr>
              <a:t>Erlotinib + gemcitabine</a:t>
            </a:r>
          </a:p>
          <a:p>
            <a:pPr algn="r"/>
            <a:r>
              <a:rPr lang="en-GB" sz="1000" dirty="0" smtClean="0">
                <a:solidFill>
                  <a:srgbClr val="4D4D4D"/>
                </a:solidFill>
              </a:rPr>
              <a:t>Gemcitabine</a:t>
            </a:r>
            <a:endParaRPr lang="en-GB" sz="1000" dirty="0">
              <a:solidFill>
                <a:srgbClr val="4D4D4D"/>
              </a:solidFill>
            </a:endParaRPr>
          </a:p>
        </p:txBody>
      </p:sp>
      <p:sp>
        <p:nvSpPr>
          <p:cNvPr id="32" name="TextBox 31"/>
          <p:cNvSpPr txBox="1"/>
          <p:nvPr/>
        </p:nvSpPr>
        <p:spPr>
          <a:xfrm>
            <a:off x="1334337" y="4828642"/>
            <a:ext cx="396262" cy="707886"/>
          </a:xfrm>
          <a:prstGeom prst="rect">
            <a:avLst/>
          </a:prstGeom>
          <a:noFill/>
        </p:spPr>
        <p:txBody>
          <a:bodyPr wrap="none" rtlCol="0">
            <a:spAutoFit/>
          </a:bodyPr>
          <a:lstStyle/>
          <a:p>
            <a:pPr algn="ctr"/>
            <a:r>
              <a:rPr lang="en-GB" sz="1000" dirty="0">
                <a:solidFill>
                  <a:srgbClr val="4D4D4D"/>
                </a:solidFill>
              </a:rPr>
              <a:t>0</a:t>
            </a:r>
            <a:br>
              <a:rPr lang="en-GB" sz="1000" dirty="0">
                <a:solidFill>
                  <a:srgbClr val="4D4D4D"/>
                </a:solidFill>
              </a:rPr>
            </a:br>
            <a:r>
              <a:rPr lang="en-GB" sz="1000" dirty="0">
                <a:solidFill>
                  <a:srgbClr val="4D4D4D"/>
                </a:solidFill>
              </a:rPr>
              <a:t/>
            </a:r>
            <a:br>
              <a:rPr lang="en-GB" sz="1000" dirty="0">
                <a:solidFill>
                  <a:srgbClr val="4D4D4D"/>
                </a:solidFill>
              </a:rPr>
            </a:br>
            <a:r>
              <a:rPr lang="en-GB" sz="1000" dirty="0" smtClean="0">
                <a:solidFill>
                  <a:srgbClr val="4D4D4D"/>
                </a:solidFill>
              </a:rPr>
              <a:t>219</a:t>
            </a:r>
          </a:p>
          <a:p>
            <a:pPr algn="ctr"/>
            <a:r>
              <a:rPr lang="en-GB" sz="1000" dirty="0" smtClean="0">
                <a:solidFill>
                  <a:srgbClr val="4D4D4D"/>
                </a:solidFill>
              </a:rPr>
              <a:t>217</a:t>
            </a:r>
            <a:endParaRPr lang="en-GB" sz="1000" dirty="0">
              <a:solidFill>
                <a:srgbClr val="4D4D4D"/>
              </a:solidFill>
            </a:endParaRPr>
          </a:p>
        </p:txBody>
      </p:sp>
      <p:sp>
        <p:nvSpPr>
          <p:cNvPr id="33" name="TextBox 32"/>
          <p:cNvSpPr txBox="1"/>
          <p:nvPr/>
        </p:nvSpPr>
        <p:spPr>
          <a:xfrm>
            <a:off x="1792973" y="4828642"/>
            <a:ext cx="396263" cy="707886"/>
          </a:xfrm>
          <a:prstGeom prst="rect">
            <a:avLst/>
          </a:prstGeom>
          <a:noFill/>
        </p:spPr>
        <p:txBody>
          <a:bodyPr wrap="none" rtlCol="0">
            <a:spAutoFit/>
          </a:bodyPr>
          <a:lstStyle/>
          <a:p>
            <a:pPr algn="ctr"/>
            <a:r>
              <a:rPr lang="en-GB" sz="1000" dirty="0" smtClean="0">
                <a:solidFill>
                  <a:srgbClr val="4D4D4D"/>
                </a:solidFill>
              </a:rPr>
              <a:t>20</a:t>
            </a:r>
            <a:r>
              <a:rPr lang="en-GB" sz="1000" dirty="0">
                <a:solidFill>
                  <a:srgbClr val="4D4D4D"/>
                </a:solidFill>
              </a:rPr>
              <a:t/>
            </a:r>
            <a:br>
              <a:rPr lang="en-GB" sz="1000" dirty="0">
                <a:solidFill>
                  <a:srgbClr val="4D4D4D"/>
                </a:solidFill>
              </a:rPr>
            </a:br>
            <a:r>
              <a:rPr lang="en-GB" sz="1000" dirty="0">
                <a:solidFill>
                  <a:srgbClr val="4D4D4D"/>
                </a:solidFill>
              </a:rPr>
              <a:t/>
            </a:r>
            <a:br>
              <a:rPr lang="en-GB" sz="1000" dirty="0">
                <a:solidFill>
                  <a:srgbClr val="4D4D4D"/>
                </a:solidFill>
              </a:rPr>
            </a:br>
            <a:r>
              <a:rPr lang="en-GB" sz="1000" dirty="0" smtClean="0">
                <a:solidFill>
                  <a:srgbClr val="4D4D4D"/>
                </a:solidFill>
              </a:rPr>
              <a:t>  65</a:t>
            </a:r>
          </a:p>
          <a:p>
            <a:pPr algn="ctr"/>
            <a:r>
              <a:rPr lang="en-GB" sz="1000" dirty="0" smtClean="0">
                <a:solidFill>
                  <a:srgbClr val="4D4D4D"/>
                </a:solidFill>
              </a:rPr>
              <a:t>155</a:t>
            </a:r>
            <a:endParaRPr lang="en-GB" sz="1000" dirty="0">
              <a:solidFill>
                <a:srgbClr val="4D4D4D"/>
              </a:solidFill>
            </a:endParaRPr>
          </a:p>
        </p:txBody>
      </p:sp>
      <p:sp>
        <p:nvSpPr>
          <p:cNvPr id="34" name="TextBox 33"/>
          <p:cNvSpPr txBox="1"/>
          <p:nvPr/>
        </p:nvSpPr>
        <p:spPr>
          <a:xfrm>
            <a:off x="2261723" y="4828642"/>
            <a:ext cx="325730" cy="707886"/>
          </a:xfrm>
          <a:prstGeom prst="rect">
            <a:avLst/>
          </a:prstGeom>
          <a:noFill/>
        </p:spPr>
        <p:txBody>
          <a:bodyPr wrap="none" rtlCol="0">
            <a:spAutoFit/>
          </a:bodyPr>
          <a:lstStyle/>
          <a:p>
            <a:pPr algn="ctr"/>
            <a:r>
              <a:rPr lang="en-GB" sz="1000" dirty="0" smtClean="0">
                <a:solidFill>
                  <a:srgbClr val="4D4D4D"/>
                </a:solidFill>
              </a:rPr>
              <a:t>40</a:t>
            </a:r>
            <a:r>
              <a:rPr lang="en-GB" sz="1000" dirty="0">
                <a:solidFill>
                  <a:srgbClr val="4D4D4D"/>
                </a:solidFill>
              </a:rPr>
              <a:t/>
            </a:r>
            <a:br>
              <a:rPr lang="en-GB" sz="1000" dirty="0">
                <a:solidFill>
                  <a:srgbClr val="4D4D4D"/>
                </a:solidFill>
              </a:rPr>
            </a:br>
            <a:endParaRPr lang="en-GB" sz="1000" dirty="0">
              <a:solidFill>
                <a:srgbClr val="4D4D4D"/>
              </a:solidFill>
            </a:endParaRPr>
          </a:p>
          <a:p>
            <a:pPr algn="ctr"/>
            <a:r>
              <a:rPr lang="en-GB" sz="1000" dirty="0" smtClean="0">
                <a:solidFill>
                  <a:srgbClr val="4D4D4D"/>
                </a:solidFill>
              </a:rPr>
              <a:t>31</a:t>
            </a:r>
          </a:p>
          <a:p>
            <a:pPr algn="ctr"/>
            <a:r>
              <a:rPr lang="en-GB" sz="1000" dirty="0" smtClean="0">
                <a:solidFill>
                  <a:srgbClr val="4D4D4D"/>
                </a:solidFill>
              </a:rPr>
              <a:t>16</a:t>
            </a:r>
            <a:endParaRPr lang="en-GB" sz="1000" dirty="0">
              <a:solidFill>
                <a:srgbClr val="4D4D4D"/>
              </a:solidFill>
            </a:endParaRPr>
          </a:p>
        </p:txBody>
      </p:sp>
      <p:sp>
        <p:nvSpPr>
          <p:cNvPr id="35" name="TextBox 34"/>
          <p:cNvSpPr txBox="1"/>
          <p:nvPr/>
        </p:nvSpPr>
        <p:spPr>
          <a:xfrm>
            <a:off x="2720755" y="4828642"/>
            <a:ext cx="325730" cy="707886"/>
          </a:xfrm>
          <a:prstGeom prst="rect">
            <a:avLst/>
          </a:prstGeom>
          <a:noFill/>
        </p:spPr>
        <p:txBody>
          <a:bodyPr wrap="none" rtlCol="0">
            <a:spAutoFit/>
          </a:bodyPr>
          <a:lstStyle/>
          <a:p>
            <a:pPr algn="ctr"/>
            <a:r>
              <a:rPr lang="en-GB" sz="1000" dirty="0" smtClean="0">
                <a:solidFill>
                  <a:srgbClr val="4D4D4D"/>
                </a:solidFill>
              </a:rPr>
              <a:t>60</a:t>
            </a:r>
          </a:p>
          <a:p>
            <a:pPr algn="ctr"/>
            <a:endParaRPr lang="en-GB" sz="1000" dirty="0">
              <a:solidFill>
                <a:srgbClr val="4D4D4D"/>
              </a:solidFill>
            </a:endParaRPr>
          </a:p>
          <a:p>
            <a:pPr algn="ctr"/>
            <a:r>
              <a:rPr lang="en-GB" sz="1000" dirty="0" smtClean="0">
                <a:solidFill>
                  <a:srgbClr val="4D4D4D"/>
                </a:solidFill>
              </a:rPr>
              <a:t>6</a:t>
            </a:r>
          </a:p>
          <a:p>
            <a:pPr algn="ctr"/>
            <a:r>
              <a:rPr lang="en-GB" sz="1000" dirty="0">
                <a:solidFill>
                  <a:srgbClr val="4D4D4D"/>
                </a:solidFill>
              </a:rPr>
              <a:t>4</a:t>
            </a:r>
          </a:p>
        </p:txBody>
      </p:sp>
      <p:sp>
        <p:nvSpPr>
          <p:cNvPr id="36" name="TextBox 35"/>
          <p:cNvSpPr txBox="1"/>
          <p:nvPr/>
        </p:nvSpPr>
        <p:spPr>
          <a:xfrm>
            <a:off x="3159349" y="4828642"/>
            <a:ext cx="325730" cy="707886"/>
          </a:xfrm>
          <a:prstGeom prst="rect">
            <a:avLst/>
          </a:prstGeom>
          <a:noFill/>
        </p:spPr>
        <p:txBody>
          <a:bodyPr wrap="none" rtlCol="0">
            <a:spAutoFit/>
          </a:bodyPr>
          <a:lstStyle/>
          <a:p>
            <a:pPr algn="ctr"/>
            <a:r>
              <a:rPr lang="en-GB" sz="1000" dirty="0" smtClean="0">
                <a:solidFill>
                  <a:srgbClr val="4D4D4D"/>
                </a:solidFill>
              </a:rPr>
              <a:t>80</a:t>
            </a:r>
            <a:r>
              <a:rPr lang="en-GB" sz="1000" dirty="0">
                <a:solidFill>
                  <a:srgbClr val="4D4D4D"/>
                </a:solidFill>
              </a:rPr>
              <a:t/>
            </a:r>
            <a:br>
              <a:rPr lang="en-GB" sz="1000" dirty="0">
                <a:solidFill>
                  <a:srgbClr val="4D4D4D"/>
                </a:solidFill>
              </a:rPr>
            </a:br>
            <a:endParaRPr lang="en-GB" sz="1000" dirty="0">
              <a:solidFill>
                <a:srgbClr val="4D4D4D"/>
              </a:solidFill>
            </a:endParaRPr>
          </a:p>
          <a:p>
            <a:pPr algn="ctr"/>
            <a:r>
              <a:rPr lang="en-GB" sz="1000" dirty="0" smtClean="0">
                <a:solidFill>
                  <a:srgbClr val="4D4D4D"/>
                </a:solidFill>
              </a:rPr>
              <a:t>0</a:t>
            </a:r>
          </a:p>
          <a:p>
            <a:pPr algn="ctr"/>
            <a:r>
              <a:rPr lang="en-GB" sz="1000" dirty="0">
                <a:solidFill>
                  <a:srgbClr val="4D4D4D"/>
                </a:solidFill>
              </a:rPr>
              <a:t>0</a:t>
            </a:r>
          </a:p>
        </p:txBody>
      </p:sp>
      <p:sp>
        <p:nvSpPr>
          <p:cNvPr id="37" name="TextBox 36"/>
          <p:cNvSpPr txBox="1"/>
          <p:nvPr/>
        </p:nvSpPr>
        <p:spPr>
          <a:xfrm>
            <a:off x="1925664" y="4961586"/>
            <a:ext cx="1010212" cy="246221"/>
          </a:xfrm>
          <a:prstGeom prst="rect">
            <a:avLst/>
          </a:prstGeom>
          <a:noFill/>
        </p:spPr>
        <p:txBody>
          <a:bodyPr wrap="none" rtlCol="0">
            <a:spAutoFit/>
          </a:bodyPr>
          <a:lstStyle/>
          <a:p>
            <a:pPr algn="ctr"/>
            <a:r>
              <a:rPr lang="en-GB" sz="1000" dirty="0">
                <a:solidFill>
                  <a:srgbClr val="4D4D4D"/>
                </a:solidFill>
              </a:rPr>
              <a:t>Time (months)</a:t>
            </a:r>
          </a:p>
        </p:txBody>
      </p:sp>
      <p:sp>
        <p:nvSpPr>
          <p:cNvPr id="38" name="TextBox 37"/>
          <p:cNvSpPr txBox="1"/>
          <p:nvPr/>
        </p:nvSpPr>
        <p:spPr>
          <a:xfrm>
            <a:off x="640376" y="4936364"/>
            <a:ext cx="760143" cy="246221"/>
          </a:xfrm>
          <a:prstGeom prst="rect">
            <a:avLst/>
          </a:prstGeom>
          <a:noFill/>
        </p:spPr>
        <p:txBody>
          <a:bodyPr wrap="none" rtlCol="0">
            <a:spAutoFit/>
          </a:bodyPr>
          <a:lstStyle/>
          <a:p>
            <a:pPr algn="r"/>
            <a:r>
              <a:rPr lang="en-GB" sz="1000" dirty="0" smtClean="0">
                <a:solidFill>
                  <a:srgbClr val="4D4D4D"/>
                </a:solidFill>
              </a:rPr>
              <a:t>No. at risk</a:t>
            </a:r>
            <a:endParaRPr lang="en-GB" sz="1000" dirty="0">
              <a:solidFill>
                <a:srgbClr val="4D4D4D"/>
              </a:solidFill>
            </a:endParaRPr>
          </a:p>
        </p:txBody>
      </p:sp>
      <p:sp>
        <p:nvSpPr>
          <p:cNvPr id="39" name="TextBox 38"/>
          <p:cNvSpPr txBox="1"/>
          <p:nvPr/>
        </p:nvSpPr>
        <p:spPr>
          <a:xfrm>
            <a:off x="2105469" y="2675726"/>
            <a:ext cx="1479892" cy="400110"/>
          </a:xfrm>
          <a:prstGeom prst="rect">
            <a:avLst/>
          </a:prstGeom>
          <a:noFill/>
        </p:spPr>
        <p:txBody>
          <a:bodyPr wrap="none" rtlCol="0">
            <a:spAutoFit/>
          </a:bodyPr>
          <a:lstStyle/>
          <a:p>
            <a:r>
              <a:rPr lang="en-GB" sz="1000" dirty="0" smtClean="0">
                <a:solidFill>
                  <a:srgbClr val="4D4D4D"/>
                </a:solidFill>
              </a:rPr>
              <a:t>Erlotinib + gemcitabine</a:t>
            </a:r>
          </a:p>
          <a:p>
            <a:r>
              <a:rPr lang="en-GB" sz="1000" dirty="0" smtClean="0">
                <a:solidFill>
                  <a:srgbClr val="4D4D4D"/>
                </a:solidFill>
              </a:rPr>
              <a:t>Gemcitabine</a:t>
            </a:r>
            <a:endParaRPr lang="en-GB" sz="1000" dirty="0">
              <a:solidFill>
                <a:srgbClr val="4D4D4D"/>
              </a:solidFill>
            </a:endParaRPr>
          </a:p>
        </p:txBody>
      </p:sp>
      <p:sp>
        <p:nvSpPr>
          <p:cNvPr id="40" name="TextBox 39"/>
          <p:cNvSpPr txBox="1"/>
          <p:nvPr/>
        </p:nvSpPr>
        <p:spPr>
          <a:xfrm>
            <a:off x="1892871" y="3112320"/>
            <a:ext cx="1178528" cy="246221"/>
          </a:xfrm>
          <a:prstGeom prst="rect">
            <a:avLst/>
          </a:prstGeom>
          <a:noFill/>
        </p:spPr>
        <p:txBody>
          <a:bodyPr wrap="none" rtlCol="0">
            <a:spAutoFit/>
          </a:bodyPr>
          <a:lstStyle/>
          <a:p>
            <a:pPr algn="r"/>
            <a:r>
              <a:rPr lang="en-GB" sz="1000" dirty="0" smtClean="0">
                <a:solidFill>
                  <a:srgbClr val="4D4D4D"/>
                </a:solidFill>
              </a:rPr>
              <a:t>Log rank p=0.291</a:t>
            </a:r>
            <a:endParaRPr lang="en-GB" sz="1000" dirty="0">
              <a:solidFill>
                <a:srgbClr val="4D4D4D"/>
              </a:solidFill>
            </a:endParaRPr>
          </a:p>
        </p:txBody>
      </p:sp>
      <p:cxnSp>
        <p:nvCxnSpPr>
          <p:cNvPr id="41" name="Straight Connector 40"/>
          <p:cNvCxnSpPr/>
          <p:nvPr/>
        </p:nvCxnSpPr>
        <p:spPr>
          <a:xfrm>
            <a:off x="1937033" y="2793484"/>
            <a:ext cx="210714" cy="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937033" y="2953199"/>
            <a:ext cx="210714" cy="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43" name="Line 3"/>
          <p:cNvSpPr>
            <a:spLocks noChangeShapeType="1"/>
          </p:cNvSpPr>
          <p:nvPr/>
        </p:nvSpPr>
        <p:spPr bwMode="auto">
          <a:xfrm>
            <a:off x="3957213" y="2718203"/>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44" name="Line 4"/>
          <p:cNvSpPr>
            <a:spLocks noChangeShapeType="1"/>
          </p:cNvSpPr>
          <p:nvPr/>
        </p:nvSpPr>
        <p:spPr bwMode="auto">
          <a:xfrm>
            <a:off x="3957213" y="3227171"/>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45" name="Line 5"/>
          <p:cNvSpPr>
            <a:spLocks noChangeShapeType="1"/>
          </p:cNvSpPr>
          <p:nvPr/>
        </p:nvSpPr>
        <p:spPr bwMode="auto">
          <a:xfrm>
            <a:off x="3957213" y="3734783"/>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46" name="Line 6"/>
          <p:cNvSpPr>
            <a:spLocks noChangeShapeType="1"/>
          </p:cNvSpPr>
          <p:nvPr/>
        </p:nvSpPr>
        <p:spPr bwMode="auto">
          <a:xfrm>
            <a:off x="3957213" y="4265469"/>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47" name="Line 7"/>
          <p:cNvSpPr>
            <a:spLocks noChangeShapeType="1"/>
          </p:cNvSpPr>
          <p:nvPr/>
        </p:nvSpPr>
        <p:spPr bwMode="auto">
          <a:xfrm>
            <a:off x="3957213" y="4774158"/>
            <a:ext cx="44198" cy="0"/>
          </a:xfrm>
          <a:prstGeom prst="line">
            <a:avLst/>
          </a:prstGeom>
          <a:noFill/>
          <a:ln w="1905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48" name="Line 8"/>
          <p:cNvSpPr>
            <a:spLocks noChangeShapeType="1"/>
          </p:cNvSpPr>
          <p:nvPr/>
        </p:nvSpPr>
        <p:spPr bwMode="auto">
          <a:xfrm>
            <a:off x="3957213" y="4774158"/>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49" name="Line 9"/>
          <p:cNvSpPr>
            <a:spLocks noChangeShapeType="1"/>
          </p:cNvSpPr>
          <p:nvPr/>
        </p:nvSpPr>
        <p:spPr bwMode="auto">
          <a:xfrm flipV="1">
            <a:off x="4001411" y="4774158"/>
            <a:ext cx="0" cy="6922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50" name="Line 10"/>
          <p:cNvSpPr>
            <a:spLocks noChangeShapeType="1"/>
          </p:cNvSpPr>
          <p:nvPr/>
        </p:nvSpPr>
        <p:spPr bwMode="auto">
          <a:xfrm flipV="1">
            <a:off x="5349065" y="4766843"/>
            <a:ext cx="0" cy="6922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51" name="Line 11"/>
          <p:cNvSpPr>
            <a:spLocks noChangeShapeType="1"/>
          </p:cNvSpPr>
          <p:nvPr/>
        </p:nvSpPr>
        <p:spPr bwMode="auto">
          <a:xfrm flipV="1">
            <a:off x="4463584" y="4774158"/>
            <a:ext cx="0" cy="6922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52" name="Line 12"/>
          <p:cNvSpPr>
            <a:spLocks noChangeShapeType="1"/>
          </p:cNvSpPr>
          <p:nvPr/>
        </p:nvSpPr>
        <p:spPr bwMode="auto">
          <a:xfrm flipV="1">
            <a:off x="5791043" y="4766843"/>
            <a:ext cx="0" cy="5768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53" name="Line 13"/>
          <p:cNvSpPr>
            <a:spLocks noChangeShapeType="1"/>
          </p:cNvSpPr>
          <p:nvPr/>
        </p:nvSpPr>
        <p:spPr bwMode="auto">
          <a:xfrm flipV="1">
            <a:off x="4896722" y="4774158"/>
            <a:ext cx="0" cy="5768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54" name="Freeform 17"/>
          <p:cNvSpPr>
            <a:spLocks/>
          </p:cNvSpPr>
          <p:nvPr/>
        </p:nvSpPr>
        <p:spPr bwMode="auto">
          <a:xfrm>
            <a:off x="4003927" y="2712735"/>
            <a:ext cx="1793318" cy="205352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4D4D4D"/>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55" name="TextBox 54"/>
          <p:cNvSpPr txBox="1"/>
          <p:nvPr/>
        </p:nvSpPr>
        <p:spPr>
          <a:xfrm rot="16200000">
            <a:off x="3332838" y="3628489"/>
            <a:ext cx="604654" cy="246221"/>
          </a:xfrm>
          <a:prstGeom prst="rect">
            <a:avLst/>
          </a:prstGeom>
          <a:noFill/>
        </p:spPr>
        <p:txBody>
          <a:bodyPr wrap="none" rtlCol="0">
            <a:spAutoFit/>
          </a:bodyPr>
          <a:lstStyle/>
          <a:p>
            <a:pPr algn="ctr"/>
            <a:r>
              <a:rPr lang="en-GB" sz="1000" dirty="0">
                <a:solidFill>
                  <a:srgbClr val="4D4D4D"/>
                </a:solidFill>
              </a:rPr>
              <a:t>O</a:t>
            </a:r>
            <a:r>
              <a:rPr lang="en-GB" sz="1000" dirty="0" smtClean="0">
                <a:solidFill>
                  <a:srgbClr val="4D4D4D"/>
                </a:solidFill>
              </a:rPr>
              <a:t>S (%)</a:t>
            </a:r>
            <a:endParaRPr lang="en-GB" sz="1000" dirty="0">
              <a:solidFill>
                <a:srgbClr val="4D4D4D"/>
              </a:solidFill>
            </a:endParaRPr>
          </a:p>
        </p:txBody>
      </p:sp>
      <p:sp>
        <p:nvSpPr>
          <p:cNvPr id="56" name="TextBox 55"/>
          <p:cNvSpPr txBox="1"/>
          <p:nvPr/>
        </p:nvSpPr>
        <p:spPr>
          <a:xfrm>
            <a:off x="3567697" y="2597223"/>
            <a:ext cx="396262" cy="246221"/>
          </a:xfrm>
          <a:prstGeom prst="rect">
            <a:avLst/>
          </a:prstGeom>
          <a:noFill/>
        </p:spPr>
        <p:txBody>
          <a:bodyPr wrap="none" rtlCol="0">
            <a:spAutoFit/>
          </a:bodyPr>
          <a:lstStyle/>
          <a:p>
            <a:pPr algn="r"/>
            <a:r>
              <a:rPr lang="en-GB" sz="1000" dirty="0" smtClean="0">
                <a:solidFill>
                  <a:srgbClr val="4D4D4D"/>
                </a:solidFill>
              </a:rPr>
              <a:t>100</a:t>
            </a:r>
            <a:endParaRPr lang="en-GB" sz="1000" dirty="0">
              <a:solidFill>
                <a:srgbClr val="4D4D4D"/>
              </a:solidFill>
            </a:endParaRPr>
          </a:p>
        </p:txBody>
      </p:sp>
      <p:sp>
        <p:nvSpPr>
          <p:cNvPr id="57" name="TextBox 56"/>
          <p:cNvSpPr txBox="1"/>
          <p:nvPr/>
        </p:nvSpPr>
        <p:spPr>
          <a:xfrm>
            <a:off x="3654891" y="3104660"/>
            <a:ext cx="325730" cy="246221"/>
          </a:xfrm>
          <a:prstGeom prst="rect">
            <a:avLst/>
          </a:prstGeom>
          <a:noFill/>
        </p:spPr>
        <p:txBody>
          <a:bodyPr wrap="none" rtlCol="0">
            <a:spAutoFit/>
          </a:bodyPr>
          <a:lstStyle/>
          <a:p>
            <a:pPr algn="r"/>
            <a:r>
              <a:rPr lang="en-GB" sz="1000" dirty="0" smtClean="0">
                <a:solidFill>
                  <a:srgbClr val="4D4D4D"/>
                </a:solidFill>
              </a:rPr>
              <a:t>75</a:t>
            </a:r>
            <a:endParaRPr lang="en-GB" sz="1000" dirty="0">
              <a:solidFill>
                <a:srgbClr val="4D4D4D"/>
              </a:solidFill>
            </a:endParaRPr>
          </a:p>
        </p:txBody>
      </p:sp>
      <p:sp>
        <p:nvSpPr>
          <p:cNvPr id="58" name="TextBox 57"/>
          <p:cNvSpPr txBox="1"/>
          <p:nvPr/>
        </p:nvSpPr>
        <p:spPr>
          <a:xfrm>
            <a:off x="3654891" y="3620495"/>
            <a:ext cx="325730" cy="246221"/>
          </a:xfrm>
          <a:prstGeom prst="rect">
            <a:avLst/>
          </a:prstGeom>
          <a:noFill/>
        </p:spPr>
        <p:txBody>
          <a:bodyPr wrap="none" rtlCol="0">
            <a:spAutoFit/>
          </a:bodyPr>
          <a:lstStyle/>
          <a:p>
            <a:pPr algn="r"/>
            <a:r>
              <a:rPr lang="en-GB" sz="1000" dirty="0" smtClean="0">
                <a:solidFill>
                  <a:srgbClr val="4D4D4D"/>
                </a:solidFill>
              </a:rPr>
              <a:t>50</a:t>
            </a:r>
            <a:endParaRPr lang="en-GB" sz="1000" dirty="0">
              <a:solidFill>
                <a:srgbClr val="4D4D4D"/>
              </a:solidFill>
            </a:endParaRPr>
          </a:p>
        </p:txBody>
      </p:sp>
      <p:sp>
        <p:nvSpPr>
          <p:cNvPr id="59" name="TextBox 58"/>
          <p:cNvSpPr txBox="1"/>
          <p:nvPr/>
        </p:nvSpPr>
        <p:spPr>
          <a:xfrm>
            <a:off x="3654891" y="4136329"/>
            <a:ext cx="325730" cy="246221"/>
          </a:xfrm>
          <a:prstGeom prst="rect">
            <a:avLst/>
          </a:prstGeom>
          <a:noFill/>
        </p:spPr>
        <p:txBody>
          <a:bodyPr wrap="none" rtlCol="0">
            <a:spAutoFit/>
          </a:bodyPr>
          <a:lstStyle/>
          <a:p>
            <a:pPr algn="r"/>
            <a:r>
              <a:rPr lang="en-GB" sz="1000" dirty="0" smtClean="0">
                <a:solidFill>
                  <a:srgbClr val="4D4D4D"/>
                </a:solidFill>
              </a:rPr>
              <a:t>25</a:t>
            </a:r>
            <a:endParaRPr lang="en-GB" sz="1000" dirty="0">
              <a:solidFill>
                <a:srgbClr val="4D4D4D"/>
              </a:solidFill>
            </a:endParaRPr>
          </a:p>
        </p:txBody>
      </p:sp>
      <p:sp>
        <p:nvSpPr>
          <p:cNvPr id="60" name="TextBox 59"/>
          <p:cNvSpPr txBox="1"/>
          <p:nvPr/>
        </p:nvSpPr>
        <p:spPr>
          <a:xfrm>
            <a:off x="3725423" y="4652164"/>
            <a:ext cx="255198" cy="246221"/>
          </a:xfrm>
          <a:prstGeom prst="rect">
            <a:avLst/>
          </a:prstGeom>
          <a:noFill/>
        </p:spPr>
        <p:txBody>
          <a:bodyPr wrap="none" rtlCol="0">
            <a:spAutoFit/>
          </a:bodyPr>
          <a:lstStyle/>
          <a:p>
            <a:pPr algn="r"/>
            <a:r>
              <a:rPr lang="en-GB" sz="1000" dirty="0" smtClean="0">
                <a:solidFill>
                  <a:srgbClr val="4D4D4D"/>
                </a:solidFill>
              </a:rPr>
              <a:t>0</a:t>
            </a:r>
            <a:endParaRPr lang="en-GB" sz="1000" dirty="0">
              <a:solidFill>
                <a:srgbClr val="4D4D4D"/>
              </a:solidFill>
            </a:endParaRPr>
          </a:p>
        </p:txBody>
      </p:sp>
      <p:sp>
        <p:nvSpPr>
          <p:cNvPr id="62" name="TextBox 61"/>
          <p:cNvSpPr txBox="1"/>
          <p:nvPr/>
        </p:nvSpPr>
        <p:spPr>
          <a:xfrm>
            <a:off x="3809368" y="4828642"/>
            <a:ext cx="396262" cy="707886"/>
          </a:xfrm>
          <a:prstGeom prst="rect">
            <a:avLst/>
          </a:prstGeom>
          <a:noFill/>
        </p:spPr>
        <p:txBody>
          <a:bodyPr wrap="none" rtlCol="0">
            <a:spAutoFit/>
          </a:bodyPr>
          <a:lstStyle/>
          <a:p>
            <a:pPr algn="ctr"/>
            <a:r>
              <a:rPr lang="en-GB" sz="1000" dirty="0">
                <a:solidFill>
                  <a:srgbClr val="4D4D4D"/>
                </a:solidFill>
              </a:rPr>
              <a:t>0</a:t>
            </a:r>
            <a:br>
              <a:rPr lang="en-GB" sz="1000" dirty="0">
                <a:solidFill>
                  <a:srgbClr val="4D4D4D"/>
                </a:solidFill>
              </a:rPr>
            </a:br>
            <a:r>
              <a:rPr lang="en-GB" sz="1000" dirty="0">
                <a:solidFill>
                  <a:srgbClr val="4D4D4D"/>
                </a:solidFill>
              </a:rPr>
              <a:t/>
            </a:r>
            <a:br>
              <a:rPr lang="en-GB" sz="1000" dirty="0">
                <a:solidFill>
                  <a:srgbClr val="4D4D4D"/>
                </a:solidFill>
              </a:rPr>
            </a:br>
            <a:r>
              <a:rPr lang="en-GB" sz="1000" dirty="0" smtClean="0">
                <a:solidFill>
                  <a:srgbClr val="4D4D4D"/>
                </a:solidFill>
              </a:rPr>
              <a:t>219</a:t>
            </a:r>
          </a:p>
          <a:p>
            <a:pPr algn="ctr"/>
            <a:r>
              <a:rPr lang="en-GB" sz="1000" dirty="0" smtClean="0">
                <a:solidFill>
                  <a:srgbClr val="4D4D4D"/>
                </a:solidFill>
              </a:rPr>
              <a:t>217</a:t>
            </a:r>
            <a:endParaRPr lang="en-GB" sz="1000" dirty="0">
              <a:solidFill>
                <a:srgbClr val="4D4D4D"/>
              </a:solidFill>
            </a:endParaRPr>
          </a:p>
        </p:txBody>
      </p:sp>
      <p:sp>
        <p:nvSpPr>
          <p:cNvPr id="63" name="TextBox 62"/>
          <p:cNvSpPr txBox="1"/>
          <p:nvPr/>
        </p:nvSpPr>
        <p:spPr>
          <a:xfrm>
            <a:off x="4268004" y="4828642"/>
            <a:ext cx="396262" cy="707886"/>
          </a:xfrm>
          <a:prstGeom prst="rect">
            <a:avLst/>
          </a:prstGeom>
          <a:noFill/>
        </p:spPr>
        <p:txBody>
          <a:bodyPr wrap="none" rtlCol="0">
            <a:spAutoFit/>
          </a:bodyPr>
          <a:lstStyle/>
          <a:p>
            <a:pPr algn="ctr"/>
            <a:r>
              <a:rPr lang="en-GB" sz="1000" dirty="0" smtClean="0">
                <a:solidFill>
                  <a:srgbClr val="4D4D4D"/>
                </a:solidFill>
              </a:rPr>
              <a:t>20</a:t>
            </a:r>
            <a:r>
              <a:rPr lang="en-GB" sz="1000" dirty="0">
                <a:solidFill>
                  <a:srgbClr val="4D4D4D"/>
                </a:solidFill>
              </a:rPr>
              <a:t/>
            </a:r>
            <a:br>
              <a:rPr lang="en-GB" sz="1000" dirty="0">
                <a:solidFill>
                  <a:srgbClr val="4D4D4D"/>
                </a:solidFill>
              </a:rPr>
            </a:br>
            <a:r>
              <a:rPr lang="en-GB" sz="1000" dirty="0">
                <a:solidFill>
                  <a:srgbClr val="4D4D4D"/>
                </a:solidFill>
              </a:rPr>
              <a:t/>
            </a:r>
            <a:br>
              <a:rPr lang="en-GB" sz="1000" dirty="0">
                <a:solidFill>
                  <a:srgbClr val="4D4D4D"/>
                </a:solidFill>
              </a:rPr>
            </a:br>
            <a:r>
              <a:rPr lang="en-GB" sz="1000" dirty="0" smtClean="0">
                <a:solidFill>
                  <a:srgbClr val="4D4D4D"/>
                </a:solidFill>
              </a:rPr>
              <a:t>120</a:t>
            </a:r>
          </a:p>
          <a:p>
            <a:pPr algn="ctr"/>
            <a:r>
              <a:rPr lang="en-GB" sz="1000" dirty="0" smtClean="0">
                <a:solidFill>
                  <a:srgbClr val="4D4D4D"/>
                </a:solidFill>
              </a:rPr>
              <a:t>119</a:t>
            </a:r>
            <a:endParaRPr lang="en-GB" sz="1000" dirty="0">
              <a:solidFill>
                <a:srgbClr val="4D4D4D"/>
              </a:solidFill>
            </a:endParaRPr>
          </a:p>
        </p:txBody>
      </p:sp>
      <p:sp>
        <p:nvSpPr>
          <p:cNvPr id="64" name="TextBox 63"/>
          <p:cNvSpPr txBox="1"/>
          <p:nvPr/>
        </p:nvSpPr>
        <p:spPr>
          <a:xfrm>
            <a:off x="4736754" y="4828642"/>
            <a:ext cx="325730" cy="707886"/>
          </a:xfrm>
          <a:prstGeom prst="rect">
            <a:avLst/>
          </a:prstGeom>
          <a:noFill/>
        </p:spPr>
        <p:txBody>
          <a:bodyPr wrap="none" rtlCol="0">
            <a:spAutoFit/>
          </a:bodyPr>
          <a:lstStyle/>
          <a:p>
            <a:pPr algn="ctr"/>
            <a:r>
              <a:rPr lang="en-GB" sz="1000" dirty="0" smtClean="0">
                <a:solidFill>
                  <a:srgbClr val="4D4D4D"/>
                </a:solidFill>
              </a:rPr>
              <a:t>40</a:t>
            </a:r>
            <a:r>
              <a:rPr lang="en-GB" sz="1000" dirty="0">
                <a:solidFill>
                  <a:srgbClr val="4D4D4D"/>
                </a:solidFill>
              </a:rPr>
              <a:t/>
            </a:r>
            <a:br>
              <a:rPr lang="en-GB" sz="1000" dirty="0">
                <a:solidFill>
                  <a:srgbClr val="4D4D4D"/>
                </a:solidFill>
              </a:rPr>
            </a:br>
            <a:endParaRPr lang="en-GB" sz="1000" dirty="0">
              <a:solidFill>
                <a:srgbClr val="4D4D4D"/>
              </a:solidFill>
            </a:endParaRPr>
          </a:p>
          <a:p>
            <a:pPr algn="ctr"/>
            <a:r>
              <a:rPr lang="en-GB" sz="1000" dirty="0" smtClean="0">
                <a:solidFill>
                  <a:srgbClr val="4D4D4D"/>
                </a:solidFill>
              </a:rPr>
              <a:t>39</a:t>
            </a:r>
          </a:p>
          <a:p>
            <a:pPr algn="ctr"/>
            <a:r>
              <a:rPr lang="en-GB" sz="1000" dirty="0" smtClean="0">
                <a:solidFill>
                  <a:srgbClr val="4D4D4D"/>
                </a:solidFill>
              </a:rPr>
              <a:t>32</a:t>
            </a:r>
            <a:endParaRPr lang="en-GB" sz="1000" dirty="0">
              <a:solidFill>
                <a:srgbClr val="4D4D4D"/>
              </a:solidFill>
            </a:endParaRPr>
          </a:p>
        </p:txBody>
      </p:sp>
      <p:sp>
        <p:nvSpPr>
          <p:cNvPr id="65" name="TextBox 64"/>
          <p:cNvSpPr txBox="1"/>
          <p:nvPr/>
        </p:nvSpPr>
        <p:spPr>
          <a:xfrm>
            <a:off x="5195786" y="4828642"/>
            <a:ext cx="325730" cy="707886"/>
          </a:xfrm>
          <a:prstGeom prst="rect">
            <a:avLst/>
          </a:prstGeom>
          <a:noFill/>
        </p:spPr>
        <p:txBody>
          <a:bodyPr wrap="none" rtlCol="0">
            <a:spAutoFit/>
          </a:bodyPr>
          <a:lstStyle/>
          <a:p>
            <a:pPr algn="ctr"/>
            <a:r>
              <a:rPr lang="en-GB" sz="1000" dirty="0" smtClean="0">
                <a:solidFill>
                  <a:srgbClr val="4D4D4D"/>
                </a:solidFill>
              </a:rPr>
              <a:t>60</a:t>
            </a:r>
          </a:p>
          <a:p>
            <a:pPr algn="ctr"/>
            <a:endParaRPr lang="en-GB" sz="1000" dirty="0">
              <a:solidFill>
                <a:srgbClr val="4D4D4D"/>
              </a:solidFill>
            </a:endParaRPr>
          </a:p>
          <a:p>
            <a:pPr algn="ctr"/>
            <a:r>
              <a:rPr lang="en-GB" sz="1000" dirty="0" smtClean="0">
                <a:solidFill>
                  <a:srgbClr val="4D4D4D"/>
                </a:solidFill>
              </a:rPr>
              <a:t>12</a:t>
            </a:r>
          </a:p>
          <a:p>
            <a:pPr algn="ctr"/>
            <a:r>
              <a:rPr lang="en-GB" sz="1000" dirty="0" smtClean="0">
                <a:solidFill>
                  <a:srgbClr val="4D4D4D"/>
                </a:solidFill>
              </a:rPr>
              <a:t> 9</a:t>
            </a:r>
            <a:endParaRPr lang="en-GB" sz="1000" dirty="0">
              <a:solidFill>
                <a:srgbClr val="4D4D4D"/>
              </a:solidFill>
            </a:endParaRPr>
          </a:p>
        </p:txBody>
      </p:sp>
      <p:sp>
        <p:nvSpPr>
          <p:cNvPr id="66" name="TextBox 65"/>
          <p:cNvSpPr txBox="1"/>
          <p:nvPr/>
        </p:nvSpPr>
        <p:spPr>
          <a:xfrm>
            <a:off x="5634380" y="4828642"/>
            <a:ext cx="325730" cy="707886"/>
          </a:xfrm>
          <a:prstGeom prst="rect">
            <a:avLst/>
          </a:prstGeom>
          <a:noFill/>
        </p:spPr>
        <p:txBody>
          <a:bodyPr wrap="none" rtlCol="0">
            <a:spAutoFit/>
          </a:bodyPr>
          <a:lstStyle/>
          <a:p>
            <a:pPr algn="ctr"/>
            <a:r>
              <a:rPr lang="en-GB" sz="1000" dirty="0" smtClean="0">
                <a:solidFill>
                  <a:srgbClr val="4D4D4D"/>
                </a:solidFill>
              </a:rPr>
              <a:t>80</a:t>
            </a:r>
            <a:r>
              <a:rPr lang="en-GB" sz="1000" dirty="0">
                <a:solidFill>
                  <a:srgbClr val="4D4D4D"/>
                </a:solidFill>
              </a:rPr>
              <a:t/>
            </a:r>
            <a:br>
              <a:rPr lang="en-GB" sz="1000" dirty="0">
                <a:solidFill>
                  <a:srgbClr val="4D4D4D"/>
                </a:solidFill>
              </a:rPr>
            </a:br>
            <a:endParaRPr lang="en-GB" sz="1000" dirty="0">
              <a:solidFill>
                <a:srgbClr val="4D4D4D"/>
              </a:solidFill>
            </a:endParaRPr>
          </a:p>
          <a:p>
            <a:pPr algn="ctr"/>
            <a:r>
              <a:rPr lang="en-GB" sz="1000" dirty="0" smtClean="0">
                <a:solidFill>
                  <a:srgbClr val="4D4D4D"/>
                </a:solidFill>
              </a:rPr>
              <a:t>0</a:t>
            </a:r>
          </a:p>
          <a:p>
            <a:pPr algn="ctr"/>
            <a:r>
              <a:rPr lang="en-GB" sz="1000" dirty="0">
                <a:solidFill>
                  <a:srgbClr val="4D4D4D"/>
                </a:solidFill>
              </a:rPr>
              <a:t>0</a:t>
            </a:r>
          </a:p>
        </p:txBody>
      </p:sp>
      <p:sp>
        <p:nvSpPr>
          <p:cNvPr id="67" name="TextBox 66"/>
          <p:cNvSpPr txBox="1"/>
          <p:nvPr/>
        </p:nvSpPr>
        <p:spPr>
          <a:xfrm>
            <a:off x="4400695" y="4961586"/>
            <a:ext cx="1010212" cy="246221"/>
          </a:xfrm>
          <a:prstGeom prst="rect">
            <a:avLst/>
          </a:prstGeom>
          <a:noFill/>
        </p:spPr>
        <p:txBody>
          <a:bodyPr wrap="none" rtlCol="0">
            <a:spAutoFit/>
          </a:bodyPr>
          <a:lstStyle/>
          <a:p>
            <a:pPr algn="ctr"/>
            <a:r>
              <a:rPr lang="en-GB" sz="1000" dirty="0">
                <a:solidFill>
                  <a:srgbClr val="4D4D4D"/>
                </a:solidFill>
              </a:rPr>
              <a:t>Time (months)</a:t>
            </a:r>
          </a:p>
        </p:txBody>
      </p:sp>
      <p:sp>
        <p:nvSpPr>
          <p:cNvPr id="69" name="TextBox 68"/>
          <p:cNvSpPr txBox="1"/>
          <p:nvPr/>
        </p:nvSpPr>
        <p:spPr>
          <a:xfrm>
            <a:off x="4654240" y="2675726"/>
            <a:ext cx="1479892" cy="400110"/>
          </a:xfrm>
          <a:prstGeom prst="rect">
            <a:avLst/>
          </a:prstGeom>
          <a:noFill/>
        </p:spPr>
        <p:txBody>
          <a:bodyPr wrap="none" rtlCol="0">
            <a:spAutoFit/>
          </a:bodyPr>
          <a:lstStyle/>
          <a:p>
            <a:r>
              <a:rPr lang="en-GB" sz="1000" dirty="0" smtClean="0">
                <a:solidFill>
                  <a:srgbClr val="4D4D4D"/>
                </a:solidFill>
              </a:rPr>
              <a:t>Erlotinib + gemcitabine</a:t>
            </a:r>
          </a:p>
          <a:p>
            <a:r>
              <a:rPr lang="en-GB" sz="1000" dirty="0" smtClean="0">
                <a:solidFill>
                  <a:srgbClr val="4D4D4D"/>
                </a:solidFill>
              </a:rPr>
              <a:t>Gemcitabine</a:t>
            </a:r>
            <a:endParaRPr lang="en-GB" sz="1000" dirty="0">
              <a:solidFill>
                <a:srgbClr val="4D4D4D"/>
              </a:solidFill>
            </a:endParaRPr>
          </a:p>
        </p:txBody>
      </p:sp>
      <p:sp>
        <p:nvSpPr>
          <p:cNvPr id="70" name="TextBox 69"/>
          <p:cNvSpPr txBox="1"/>
          <p:nvPr/>
        </p:nvSpPr>
        <p:spPr>
          <a:xfrm>
            <a:off x="4441642" y="3112320"/>
            <a:ext cx="1178528" cy="246221"/>
          </a:xfrm>
          <a:prstGeom prst="rect">
            <a:avLst/>
          </a:prstGeom>
          <a:noFill/>
        </p:spPr>
        <p:txBody>
          <a:bodyPr wrap="none" rtlCol="0">
            <a:spAutoFit/>
          </a:bodyPr>
          <a:lstStyle/>
          <a:p>
            <a:pPr algn="r"/>
            <a:r>
              <a:rPr lang="en-GB" sz="1000" dirty="0" smtClean="0">
                <a:solidFill>
                  <a:srgbClr val="4D4D4D"/>
                </a:solidFill>
              </a:rPr>
              <a:t>Log rank p=0.406</a:t>
            </a:r>
            <a:endParaRPr lang="en-GB" sz="1000" dirty="0">
              <a:solidFill>
                <a:srgbClr val="4D4D4D"/>
              </a:solidFill>
            </a:endParaRPr>
          </a:p>
        </p:txBody>
      </p:sp>
      <p:cxnSp>
        <p:nvCxnSpPr>
          <p:cNvPr id="71" name="Straight Connector 70"/>
          <p:cNvCxnSpPr/>
          <p:nvPr/>
        </p:nvCxnSpPr>
        <p:spPr>
          <a:xfrm>
            <a:off x="4485804" y="2793484"/>
            <a:ext cx="210714" cy="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485804" y="2953199"/>
            <a:ext cx="210714" cy="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6023483" y="2597223"/>
            <a:ext cx="2884944" cy="2940491"/>
            <a:chOff x="341309" y="2493987"/>
            <a:chExt cx="2884944" cy="2940491"/>
          </a:xfrm>
        </p:grpSpPr>
        <p:sp>
          <p:nvSpPr>
            <p:cNvPr id="74" name="Line 3"/>
            <p:cNvSpPr>
              <a:spLocks noChangeShapeType="1"/>
            </p:cNvSpPr>
            <p:nvPr/>
          </p:nvSpPr>
          <p:spPr bwMode="auto">
            <a:xfrm>
              <a:off x="1135604" y="2614967"/>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5" name="Line 4"/>
            <p:cNvSpPr>
              <a:spLocks noChangeShapeType="1"/>
            </p:cNvSpPr>
            <p:nvPr/>
          </p:nvSpPr>
          <p:spPr bwMode="auto">
            <a:xfrm>
              <a:off x="1135604" y="3123935"/>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6" name="Line 5"/>
            <p:cNvSpPr>
              <a:spLocks noChangeShapeType="1"/>
            </p:cNvSpPr>
            <p:nvPr/>
          </p:nvSpPr>
          <p:spPr bwMode="auto">
            <a:xfrm>
              <a:off x="1135604" y="3631547"/>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7" name="Line 6"/>
            <p:cNvSpPr>
              <a:spLocks noChangeShapeType="1"/>
            </p:cNvSpPr>
            <p:nvPr/>
          </p:nvSpPr>
          <p:spPr bwMode="auto">
            <a:xfrm>
              <a:off x="1135604" y="4162233"/>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8" name="Line 7"/>
            <p:cNvSpPr>
              <a:spLocks noChangeShapeType="1"/>
            </p:cNvSpPr>
            <p:nvPr/>
          </p:nvSpPr>
          <p:spPr bwMode="auto">
            <a:xfrm>
              <a:off x="1135604" y="4670922"/>
              <a:ext cx="44198" cy="0"/>
            </a:xfrm>
            <a:prstGeom prst="line">
              <a:avLst/>
            </a:prstGeom>
            <a:noFill/>
            <a:ln w="1905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9" name="Line 8"/>
            <p:cNvSpPr>
              <a:spLocks noChangeShapeType="1"/>
            </p:cNvSpPr>
            <p:nvPr/>
          </p:nvSpPr>
          <p:spPr bwMode="auto">
            <a:xfrm>
              <a:off x="1135604" y="4670922"/>
              <a:ext cx="44198" cy="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0" name="Line 9"/>
            <p:cNvSpPr>
              <a:spLocks noChangeShapeType="1"/>
            </p:cNvSpPr>
            <p:nvPr/>
          </p:nvSpPr>
          <p:spPr bwMode="auto">
            <a:xfrm flipV="1">
              <a:off x="1179802" y="4670922"/>
              <a:ext cx="0" cy="6922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1" name="Line 10"/>
            <p:cNvSpPr>
              <a:spLocks noChangeShapeType="1"/>
            </p:cNvSpPr>
            <p:nvPr/>
          </p:nvSpPr>
          <p:spPr bwMode="auto">
            <a:xfrm flipV="1">
              <a:off x="2527456" y="4663607"/>
              <a:ext cx="0" cy="6922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2" name="Line 11"/>
            <p:cNvSpPr>
              <a:spLocks noChangeShapeType="1"/>
            </p:cNvSpPr>
            <p:nvPr/>
          </p:nvSpPr>
          <p:spPr bwMode="auto">
            <a:xfrm flipV="1">
              <a:off x="1641975" y="4670922"/>
              <a:ext cx="0" cy="69220"/>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3" name="Line 12"/>
            <p:cNvSpPr>
              <a:spLocks noChangeShapeType="1"/>
            </p:cNvSpPr>
            <p:nvPr/>
          </p:nvSpPr>
          <p:spPr bwMode="auto">
            <a:xfrm flipV="1">
              <a:off x="2969434" y="4663607"/>
              <a:ext cx="0" cy="57683"/>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4" name="Line 13"/>
            <p:cNvSpPr>
              <a:spLocks noChangeShapeType="1"/>
            </p:cNvSpPr>
            <p:nvPr/>
          </p:nvSpPr>
          <p:spPr bwMode="auto">
            <a:xfrm flipV="1">
              <a:off x="2075113" y="4670922"/>
              <a:ext cx="0" cy="57683"/>
            </a:xfrm>
            <a:prstGeom prst="line">
              <a:avLst/>
            </a:prstGeom>
            <a:noFill/>
            <a:ln w="1905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5" name="Freeform 17"/>
            <p:cNvSpPr>
              <a:spLocks/>
            </p:cNvSpPr>
            <p:nvPr/>
          </p:nvSpPr>
          <p:spPr bwMode="auto">
            <a:xfrm>
              <a:off x="1182318" y="2609499"/>
              <a:ext cx="1793318" cy="205352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4D4D4D"/>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6" name="TextBox 85"/>
            <p:cNvSpPr txBox="1"/>
            <p:nvPr/>
          </p:nvSpPr>
          <p:spPr>
            <a:xfrm rot="16200000">
              <a:off x="428414" y="3525253"/>
              <a:ext cx="676788" cy="246221"/>
            </a:xfrm>
            <a:prstGeom prst="rect">
              <a:avLst/>
            </a:prstGeom>
            <a:noFill/>
          </p:spPr>
          <p:txBody>
            <a:bodyPr wrap="none" rtlCol="0">
              <a:spAutoFit/>
            </a:bodyPr>
            <a:lstStyle/>
            <a:p>
              <a:pPr algn="ctr"/>
              <a:r>
                <a:rPr lang="en-GB" sz="1000" dirty="0" smtClean="0">
                  <a:solidFill>
                    <a:srgbClr val="4D4D4D"/>
                  </a:solidFill>
                </a:rPr>
                <a:t>DFS (%)</a:t>
              </a:r>
              <a:endParaRPr lang="en-GB" sz="1000" dirty="0">
                <a:solidFill>
                  <a:srgbClr val="4D4D4D"/>
                </a:solidFill>
              </a:endParaRPr>
            </a:p>
          </p:txBody>
        </p:sp>
        <p:sp>
          <p:nvSpPr>
            <p:cNvPr id="87" name="TextBox 86"/>
            <p:cNvSpPr txBox="1"/>
            <p:nvPr/>
          </p:nvSpPr>
          <p:spPr>
            <a:xfrm>
              <a:off x="746088" y="2493987"/>
              <a:ext cx="396262" cy="246221"/>
            </a:xfrm>
            <a:prstGeom prst="rect">
              <a:avLst/>
            </a:prstGeom>
            <a:noFill/>
          </p:spPr>
          <p:txBody>
            <a:bodyPr wrap="none" rtlCol="0">
              <a:spAutoFit/>
            </a:bodyPr>
            <a:lstStyle/>
            <a:p>
              <a:pPr algn="r"/>
              <a:r>
                <a:rPr lang="en-GB" sz="1000" dirty="0" smtClean="0">
                  <a:solidFill>
                    <a:srgbClr val="4D4D4D"/>
                  </a:solidFill>
                </a:rPr>
                <a:t>100</a:t>
              </a:r>
              <a:endParaRPr lang="en-GB" sz="1000" dirty="0">
                <a:solidFill>
                  <a:srgbClr val="4D4D4D"/>
                </a:solidFill>
              </a:endParaRPr>
            </a:p>
          </p:txBody>
        </p:sp>
        <p:sp>
          <p:nvSpPr>
            <p:cNvPr id="88" name="TextBox 87"/>
            <p:cNvSpPr txBox="1"/>
            <p:nvPr/>
          </p:nvSpPr>
          <p:spPr>
            <a:xfrm>
              <a:off x="833282" y="3001424"/>
              <a:ext cx="325730" cy="246221"/>
            </a:xfrm>
            <a:prstGeom prst="rect">
              <a:avLst/>
            </a:prstGeom>
            <a:noFill/>
          </p:spPr>
          <p:txBody>
            <a:bodyPr wrap="none" rtlCol="0">
              <a:spAutoFit/>
            </a:bodyPr>
            <a:lstStyle/>
            <a:p>
              <a:pPr algn="r"/>
              <a:r>
                <a:rPr lang="en-GB" sz="1000" dirty="0" smtClean="0">
                  <a:solidFill>
                    <a:srgbClr val="4D4D4D"/>
                  </a:solidFill>
                </a:rPr>
                <a:t>75</a:t>
              </a:r>
              <a:endParaRPr lang="en-GB" sz="1000" dirty="0">
                <a:solidFill>
                  <a:srgbClr val="4D4D4D"/>
                </a:solidFill>
              </a:endParaRPr>
            </a:p>
          </p:txBody>
        </p:sp>
        <p:sp>
          <p:nvSpPr>
            <p:cNvPr id="89" name="TextBox 88"/>
            <p:cNvSpPr txBox="1"/>
            <p:nvPr/>
          </p:nvSpPr>
          <p:spPr>
            <a:xfrm>
              <a:off x="833282" y="3517259"/>
              <a:ext cx="325730" cy="246221"/>
            </a:xfrm>
            <a:prstGeom prst="rect">
              <a:avLst/>
            </a:prstGeom>
            <a:noFill/>
          </p:spPr>
          <p:txBody>
            <a:bodyPr wrap="none" rtlCol="0">
              <a:spAutoFit/>
            </a:bodyPr>
            <a:lstStyle/>
            <a:p>
              <a:pPr algn="r"/>
              <a:r>
                <a:rPr lang="en-GB" sz="1000" dirty="0" smtClean="0">
                  <a:solidFill>
                    <a:srgbClr val="4D4D4D"/>
                  </a:solidFill>
                </a:rPr>
                <a:t>50</a:t>
              </a:r>
              <a:endParaRPr lang="en-GB" sz="1000" dirty="0">
                <a:solidFill>
                  <a:srgbClr val="4D4D4D"/>
                </a:solidFill>
              </a:endParaRPr>
            </a:p>
          </p:txBody>
        </p:sp>
        <p:sp>
          <p:nvSpPr>
            <p:cNvPr id="90" name="TextBox 89"/>
            <p:cNvSpPr txBox="1"/>
            <p:nvPr/>
          </p:nvSpPr>
          <p:spPr>
            <a:xfrm>
              <a:off x="833282" y="4033093"/>
              <a:ext cx="325730" cy="246221"/>
            </a:xfrm>
            <a:prstGeom prst="rect">
              <a:avLst/>
            </a:prstGeom>
            <a:noFill/>
          </p:spPr>
          <p:txBody>
            <a:bodyPr wrap="none" rtlCol="0">
              <a:spAutoFit/>
            </a:bodyPr>
            <a:lstStyle/>
            <a:p>
              <a:pPr algn="r"/>
              <a:r>
                <a:rPr lang="en-GB" sz="1000" dirty="0" smtClean="0">
                  <a:solidFill>
                    <a:srgbClr val="4D4D4D"/>
                  </a:solidFill>
                </a:rPr>
                <a:t>25</a:t>
              </a:r>
              <a:endParaRPr lang="en-GB" sz="1000" dirty="0">
                <a:solidFill>
                  <a:srgbClr val="4D4D4D"/>
                </a:solidFill>
              </a:endParaRPr>
            </a:p>
          </p:txBody>
        </p:sp>
        <p:sp>
          <p:nvSpPr>
            <p:cNvPr id="91" name="TextBox 90"/>
            <p:cNvSpPr txBox="1"/>
            <p:nvPr/>
          </p:nvSpPr>
          <p:spPr>
            <a:xfrm>
              <a:off x="903814" y="4548928"/>
              <a:ext cx="255198" cy="246221"/>
            </a:xfrm>
            <a:prstGeom prst="rect">
              <a:avLst/>
            </a:prstGeom>
            <a:noFill/>
          </p:spPr>
          <p:txBody>
            <a:bodyPr wrap="none" rtlCol="0">
              <a:spAutoFit/>
            </a:bodyPr>
            <a:lstStyle/>
            <a:p>
              <a:pPr algn="r"/>
              <a:r>
                <a:rPr lang="en-GB" sz="1000" dirty="0" smtClean="0">
                  <a:solidFill>
                    <a:srgbClr val="4D4D4D"/>
                  </a:solidFill>
                </a:rPr>
                <a:t>0</a:t>
              </a:r>
              <a:endParaRPr lang="en-GB" sz="1000" dirty="0">
                <a:solidFill>
                  <a:srgbClr val="4D4D4D"/>
                </a:solidFill>
              </a:endParaRPr>
            </a:p>
          </p:txBody>
        </p:sp>
        <p:sp>
          <p:nvSpPr>
            <p:cNvPr id="92" name="TextBox 91"/>
            <p:cNvSpPr txBox="1"/>
            <p:nvPr/>
          </p:nvSpPr>
          <p:spPr>
            <a:xfrm>
              <a:off x="341309" y="5034368"/>
              <a:ext cx="729687" cy="400110"/>
            </a:xfrm>
            <a:prstGeom prst="rect">
              <a:avLst/>
            </a:prstGeom>
            <a:noFill/>
          </p:spPr>
          <p:txBody>
            <a:bodyPr wrap="none" rtlCol="0">
              <a:spAutoFit/>
            </a:bodyPr>
            <a:lstStyle/>
            <a:p>
              <a:pPr algn="r"/>
              <a:r>
                <a:rPr lang="en-GB" sz="1000" dirty="0" smtClean="0">
                  <a:solidFill>
                    <a:srgbClr val="4D4D4D"/>
                  </a:solidFill>
                </a:rPr>
                <a:t>Rash 0/1</a:t>
              </a:r>
            </a:p>
            <a:p>
              <a:pPr algn="r"/>
              <a:r>
                <a:rPr lang="en-GB" sz="1000" dirty="0" smtClean="0">
                  <a:solidFill>
                    <a:srgbClr val="4D4D4D"/>
                  </a:solidFill>
                </a:rPr>
                <a:t>Rash 2–4</a:t>
              </a:r>
              <a:endParaRPr lang="en-GB" sz="1000" dirty="0">
                <a:solidFill>
                  <a:srgbClr val="4D4D4D"/>
                </a:solidFill>
              </a:endParaRPr>
            </a:p>
          </p:txBody>
        </p:sp>
        <p:sp>
          <p:nvSpPr>
            <p:cNvPr id="93" name="TextBox 92"/>
            <p:cNvSpPr txBox="1"/>
            <p:nvPr/>
          </p:nvSpPr>
          <p:spPr>
            <a:xfrm>
              <a:off x="987759" y="4725406"/>
              <a:ext cx="396262" cy="707886"/>
            </a:xfrm>
            <a:prstGeom prst="rect">
              <a:avLst/>
            </a:prstGeom>
            <a:noFill/>
          </p:spPr>
          <p:txBody>
            <a:bodyPr wrap="none" rtlCol="0">
              <a:spAutoFit/>
            </a:bodyPr>
            <a:lstStyle/>
            <a:p>
              <a:pPr algn="ctr"/>
              <a:r>
                <a:rPr lang="en-GB" sz="1000" dirty="0">
                  <a:solidFill>
                    <a:srgbClr val="4D4D4D"/>
                  </a:solidFill>
                </a:rPr>
                <a:t>0</a:t>
              </a:r>
              <a:br>
                <a:rPr lang="en-GB" sz="1000" dirty="0">
                  <a:solidFill>
                    <a:srgbClr val="4D4D4D"/>
                  </a:solidFill>
                </a:rPr>
              </a:br>
              <a:r>
                <a:rPr lang="en-GB" sz="1000" dirty="0">
                  <a:solidFill>
                    <a:srgbClr val="4D4D4D"/>
                  </a:solidFill>
                </a:rPr>
                <a:t/>
              </a:r>
              <a:br>
                <a:rPr lang="en-GB" sz="1000" dirty="0">
                  <a:solidFill>
                    <a:srgbClr val="4D4D4D"/>
                  </a:solidFill>
                </a:rPr>
              </a:br>
              <a:r>
                <a:rPr lang="en-GB" sz="1000" dirty="0" smtClean="0">
                  <a:solidFill>
                    <a:srgbClr val="4D4D4D"/>
                  </a:solidFill>
                </a:rPr>
                <a:t>133</a:t>
              </a:r>
            </a:p>
            <a:p>
              <a:pPr algn="ctr"/>
              <a:r>
                <a:rPr lang="en-GB" sz="1000" dirty="0" smtClean="0">
                  <a:solidFill>
                    <a:srgbClr val="4D4D4D"/>
                  </a:solidFill>
                </a:rPr>
                <a:t>  75</a:t>
              </a:r>
              <a:endParaRPr lang="en-GB" sz="1000" dirty="0">
                <a:solidFill>
                  <a:srgbClr val="4D4D4D"/>
                </a:solidFill>
              </a:endParaRPr>
            </a:p>
          </p:txBody>
        </p:sp>
        <p:sp>
          <p:nvSpPr>
            <p:cNvPr id="94" name="TextBox 93"/>
            <p:cNvSpPr txBox="1"/>
            <p:nvPr/>
          </p:nvSpPr>
          <p:spPr>
            <a:xfrm>
              <a:off x="1464028" y="4725406"/>
              <a:ext cx="360996" cy="707886"/>
            </a:xfrm>
            <a:prstGeom prst="rect">
              <a:avLst/>
            </a:prstGeom>
            <a:noFill/>
          </p:spPr>
          <p:txBody>
            <a:bodyPr wrap="none" rtlCol="0">
              <a:spAutoFit/>
            </a:bodyPr>
            <a:lstStyle/>
            <a:p>
              <a:pPr algn="ctr"/>
              <a:r>
                <a:rPr lang="en-GB" sz="1000" dirty="0" smtClean="0">
                  <a:solidFill>
                    <a:srgbClr val="4D4D4D"/>
                  </a:solidFill>
                </a:rPr>
                <a:t>20</a:t>
              </a:r>
              <a:r>
                <a:rPr lang="en-GB" sz="1000" dirty="0">
                  <a:solidFill>
                    <a:srgbClr val="4D4D4D"/>
                  </a:solidFill>
                </a:rPr>
                <a:t/>
              </a:r>
              <a:br>
                <a:rPr lang="en-GB" sz="1000" dirty="0">
                  <a:solidFill>
                    <a:srgbClr val="4D4D4D"/>
                  </a:solidFill>
                </a:rPr>
              </a:br>
              <a:r>
                <a:rPr lang="en-GB" sz="1000" dirty="0">
                  <a:solidFill>
                    <a:srgbClr val="4D4D4D"/>
                  </a:solidFill>
                </a:rPr>
                <a:t/>
              </a:r>
              <a:br>
                <a:rPr lang="en-GB" sz="1000" dirty="0">
                  <a:solidFill>
                    <a:srgbClr val="4D4D4D"/>
                  </a:solidFill>
                </a:rPr>
              </a:br>
              <a:r>
                <a:rPr lang="en-GB" sz="1000" dirty="0" smtClean="0">
                  <a:solidFill>
                    <a:srgbClr val="4D4D4D"/>
                  </a:solidFill>
                </a:rPr>
                <a:t> 45</a:t>
              </a:r>
            </a:p>
            <a:p>
              <a:pPr algn="ctr"/>
              <a:r>
                <a:rPr lang="en-GB" sz="1000" dirty="0" smtClean="0">
                  <a:solidFill>
                    <a:srgbClr val="4D4D4D"/>
                  </a:solidFill>
                </a:rPr>
                <a:t>19</a:t>
              </a:r>
              <a:endParaRPr lang="en-GB" sz="1000" dirty="0">
                <a:solidFill>
                  <a:srgbClr val="4D4D4D"/>
                </a:solidFill>
              </a:endParaRPr>
            </a:p>
          </p:txBody>
        </p:sp>
        <p:sp>
          <p:nvSpPr>
            <p:cNvPr id="95" name="TextBox 94"/>
            <p:cNvSpPr txBox="1"/>
            <p:nvPr/>
          </p:nvSpPr>
          <p:spPr>
            <a:xfrm>
              <a:off x="1915145" y="4725406"/>
              <a:ext cx="325730" cy="707886"/>
            </a:xfrm>
            <a:prstGeom prst="rect">
              <a:avLst/>
            </a:prstGeom>
            <a:noFill/>
          </p:spPr>
          <p:txBody>
            <a:bodyPr wrap="none" rtlCol="0">
              <a:spAutoFit/>
            </a:bodyPr>
            <a:lstStyle/>
            <a:p>
              <a:pPr algn="ctr"/>
              <a:r>
                <a:rPr lang="en-GB" sz="1000" dirty="0" smtClean="0">
                  <a:solidFill>
                    <a:srgbClr val="4D4D4D"/>
                  </a:solidFill>
                </a:rPr>
                <a:t>40</a:t>
              </a:r>
              <a:r>
                <a:rPr lang="en-GB" sz="1000" dirty="0">
                  <a:solidFill>
                    <a:srgbClr val="4D4D4D"/>
                  </a:solidFill>
                </a:rPr>
                <a:t/>
              </a:r>
              <a:br>
                <a:rPr lang="en-GB" sz="1000" dirty="0">
                  <a:solidFill>
                    <a:srgbClr val="4D4D4D"/>
                  </a:solidFill>
                </a:rPr>
              </a:br>
              <a:endParaRPr lang="en-GB" sz="1000" dirty="0">
                <a:solidFill>
                  <a:srgbClr val="4D4D4D"/>
                </a:solidFill>
              </a:endParaRPr>
            </a:p>
            <a:p>
              <a:pPr algn="ctr"/>
              <a:r>
                <a:rPr lang="en-GB" sz="1000" dirty="0" smtClean="0">
                  <a:solidFill>
                    <a:srgbClr val="4D4D4D"/>
                  </a:solidFill>
                </a:rPr>
                <a:t>16</a:t>
              </a:r>
            </a:p>
            <a:p>
              <a:pPr algn="ctr"/>
              <a:r>
                <a:rPr lang="en-GB" sz="1000" dirty="0" smtClean="0">
                  <a:solidFill>
                    <a:srgbClr val="4D4D4D"/>
                  </a:solidFill>
                </a:rPr>
                <a:t>14</a:t>
              </a:r>
              <a:endParaRPr lang="en-GB" sz="1000" dirty="0">
                <a:solidFill>
                  <a:srgbClr val="4D4D4D"/>
                </a:solidFill>
              </a:endParaRPr>
            </a:p>
          </p:txBody>
        </p:sp>
        <p:sp>
          <p:nvSpPr>
            <p:cNvPr id="96" name="TextBox 95"/>
            <p:cNvSpPr txBox="1"/>
            <p:nvPr/>
          </p:nvSpPr>
          <p:spPr>
            <a:xfrm>
              <a:off x="2374177" y="4725406"/>
              <a:ext cx="325730" cy="707886"/>
            </a:xfrm>
            <a:prstGeom prst="rect">
              <a:avLst/>
            </a:prstGeom>
            <a:noFill/>
          </p:spPr>
          <p:txBody>
            <a:bodyPr wrap="none" rtlCol="0">
              <a:spAutoFit/>
            </a:bodyPr>
            <a:lstStyle/>
            <a:p>
              <a:pPr algn="ctr"/>
              <a:r>
                <a:rPr lang="en-GB" sz="1000" dirty="0" smtClean="0">
                  <a:solidFill>
                    <a:srgbClr val="4D4D4D"/>
                  </a:solidFill>
                </a:rPr>
                <a:t>60</a:t>
              </a:r>
            </a:p>
            <a:p>
              <a:pPr algn="ctr"/>
              <a:endParaRPr lang="en-GB" sz="1000" dirty="0">
                <a:solidFill>
                  <a:srgbClr val="4D4D4D"/>
                </a:solidFill>
              </a:endParaRPr>
            </a:p>
            <a:p>
              <a:pPr algn="ctr"/>
              <a:r>
                <a:rPr lang="en-GB" sz="1000" dirty="0" smtClean="0">
                  <a:solidFill>
                    <a:srgbClr val="4D4D4D"/>
                  </a:solidFill>
                </a:rPr>
                <a:t>4</a:t>
              </a:r>
            </a:p>
            <a:p>
              <a:pPr algn="ctr"/>
              <a:r>
                <a:rPr lang="en-GB" sz="1000" dirty="0">
                  <a:solidFill>
                    <a:srgbClr val="4D4D4D"/>
                  </a:solidFill>
                </a:rPr>
                <a:t>2</a:t>
              </a:r>
            </a:p>
          </p:txBody>
        </p:sp>
        <p:sp>
          <p:nvSpPr>
            <p:cNvPr id="97" name="TextBox 96"/>
            <p:cNvSpPr txBox="1"/>
            <p:nvPr/>
          </p:nvSpPr>
          <p:spPr>
            <a:xfrm>
              <a:off x="2812771" y="4725406"/>
              <a:ext cx="325730" cy="707886"/>
            </a:xfrm>
            <a:prstGeom prst="rect">
              <a:avLst/>
            </a:prstGeom>
            <a:noFill/>
          </p:spPr>
          <p:txBody>
            <a:bodyPr wrap="none" rtlCol="0">
              <a:spAutoFit/>
            </a:bodyPr>
            <a:lstStyle/>
            <a:p>
              <a:pPr algn="ctr"/>
              <a:r>
                <a:rPr lang="en-GB" sz="1000" dirty="0" smtClean="0">
                  <a:solidFill>
                    <a:srgbClr val="4D4D4D"/>
                  </a:solidFill>
                </a:rPr>
                <a:t>80</a:t>
              </a:r>
              <a:r>
                <a:rPr lang="en-GB" sz="1000" dirty="0">
                  <a:solidFill>
                    <a:srgbClr val="4D4D4D"/>
                  </a:solidFill>
                </a:rPr>
                <a:t/>
              </a:r>
              <a:br>
                <a:rPr lang="en-GB" sz="1000" dirty="0">
                  <a:solidFill>
                    <a:srgbClr val="4D4D4D"/>
                  </a:solidFill>
                </a:rPr>
              </a:br>
              <a:endParaRPr lang="en-GB" sz="1000" dirty="0">
                <a:solidFill>
                  <a:srgbClr val="4D4D4D"/>
                </a:solidFill>
              </a:endParaRPr>
            </a:p>
            <a:p>
              <a:pPr algn="ctr"/>
              <a:r>
                <a:rPr lang="en-GB" sz="1000" dirty="0" smtClean="0">
                  <a:solidFill>
                    <a:srgbClr val="4D4D4D"/>
                  </a:solidFill>
                </a:rPr>
                <a:t>0</a:t>
              </a:r>
            </a:p>
            <a:p>
              <a:pPr algn="ctr"/>
              <a:r>
                <a:rPr lang="en-GB" sz="1000" dirty="0">
                  <a:solidFill>
                    <a:srgbClr val="4D4D4D"/>
                  </a:solidFill>
                </a:rPr>
                <a:t>0</a:t>
              </a:r>
            </a:p>
          </p:txBody>
        </p:sp>
        <p:sp>
          <p:nvSpPr>
            <p:cNvPr id="98" name="TextBox 97"/>
            <p:cNvSpPr txBox="1"/>
            <p:nvPr/>
          </p:nvSpPr>
          <p:spPr>
            <a:xfrm>
              <a:off x="1579086" y="4858350"/>
              <a:ext cx="1010212" cy="246221"/>
            </a:xfrm>
            <a:prstGeom prst="rect">
              <a:avLst/>
            </a:prstGeom>
            <a:noFill/>
          </p:spPr>
          <p:txBody>
            <a:bodyPr wrap="none" rtlCol="0">
              <a:spAutoFit/>
            </a:bodyPr>
            <a:lstStyle/>
            <a:p>
              <a:pPr algn="ctr"/>
              <a:r>
                <a:rPr lang="en-GB" sz="1000" dirty="0">
                  <a:solidFill>
                    <a:srgbClr val="4D4D4D"/>
                  </a:solidFill>
                </a:rPr>
                <a:t>Time (months)</a:t>
              </a:r>
            </a:p>
          </p:txBody>
        </p:sp>
        <p:sp>
          <p:nvSpPr>
            <p:cNvPr id="100" name="TextBox 99"/>
            <p:cNvSpPr txBox="1"/>
            <p:nvPr/>
          </p:nvSpPr>
          <p:spPr>
            <a:xfrm>
              <a:off x="2260323" y="2557742"/>
              <a:ext cx="729687" cy="400110"/>
            </a:xfrm>
            <a:prstGeom prst="rect">
              <a:avLst/>
            </a:prstGeom>
            <a:noFill/>
          </p:spPr>
          <p:txBody>
            <a:bodyPr wrap="none" rtlCol="0">
              <a:spAutoFit/>
            </a:bodyPr>
            <a:lstStyle/>
            <a:p>
              <a:r>
                <a:rPr lang="en-GB" sz="1000" dirty="0" smtClean="0">
                  <a:solidFill>
                    <a:srgbClr val="4D4D4D"/>
                  </a:solidFill>
                </a:rPr>
                <a:t>Rash 0/1</a:t>
              </a:r>
            </a:p>
            <a:p>
              <a:r>
                <a:rPr lang="en-GB" sz="1000" dirty="0" smtClean="0">
                  <a:solidFill>
                    <a:srgbClr val="4D4D4D"/>
                  </a:solidFill>
                </a:rPr>
                <a:t>Rash 2–4</a:t>
              </a:r>
              <a:endParaRPr lang="en-GB" sz="1000" dirty="0">
                <a:solidFill>
                  <a:srgbClr val="4D4D4D"/>
                </a:solidFill>
              </a:endParaRPr>
            </a:p>
          </p:txBody>
        </p:sp>
        <p:sp>
          <p:nvSpPr>
            <p:cNvPr id="101" name="TextBox 100"/>
            <p:cNvSpPr txBox="1"/>
            <p:nvPr/>
          </p:nvSpPr>
          <p:spPr>
            <a:xfrm>
              <a:off x="2047725" y="2994336"/>
              <a:ext cx="1178528" cy="246221"/>
            </a:xfrm>
            <a:prstGeom prst="rect">
              <a:avLst/>
            </a:prstGeom>
            <a:noFill/>
          </p:spPr>
          <p:txBody>
            <a:bodyPr wrap="none" rtlCol="0">
              <a:spAutoFit/>
            </a:bodyPr>
            <a:lstStyle/>
            <a:p>
              <a:pPr algn="r"/>
              <a:r>
                <a:rPr lang="en-GB" sz="1000" dirty="0" smtClean="0">
                  <a:solidFill>
                    <a:srgbClr val="4D4D4D"/>
                  </a:solidFill>
                </a:rPr>
                <a:t>Log rank p=0.545</a:t>
              </a:r>
              <a:endParaRPr lang="en-GB" sz="1000" dirty="0">
                <a:solidFill>
                  <a:srgbClr val="4D4D4D"/>
                </a:solidFill>
              </a:endParaRPr>
            </a:p>
          </p:txBody>
        </p:sp>
        <p:cxnSp>
          <p:nvCxnSpPr>
            <p:cNvPr id="102" name="Straight Connector 101"/>
            <p:cNvCxnSpPr/>
            <p:nvPr/>
          </p:nvCxnSpPr>
          <p:spPr>
            <a:xfrm>
              <a:off x="2091887" y="2675500"/>
              <a:ext cx="210714" cy="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091887" y="2835215"/>
              <a:ext cx="210714" cy="0"/>
            </a:xfrm>
            <a:prstGeom prst="line">
              <a:avLst/>
            </a:prstGeom>
            <a:ln w="19050">
              <a:solidFill>
                <a:schemeClr val="accent3">
                  <a:lumMod val="40000"/>
                  <a:lumOff val="60000"/>
                  <a:alpha val="80000"/>
                </a:schemeClr>
              </a:solidFill>
            </a:ln>
          </p:spPr>
          <p:style>
            <a:lnRef idx="1">
              <a:schemeClr val="accent1"/>
            </a:lnRef>
            <a:fillRef idx="0">
              <a:schemeClr val="accent1"/>
            </a:fillRef>
            <a:effectRef idx="0">
              <a:schemeClr val="accent1"/>
            </a:effectRef>
            <a:fontRef idx="minor">
              <a:schemeClr val="tx1"/>
            </a:fontRef>
          </p:style>
        </p:cxnSp>
      </p:grpSp>
      <p:sp>
        <p:nvSpPr>
          <p:cNvPr id="104" name="Freeform 2"/>
          <p:cNvSpPr>
            <a:spLocks/>
          </p:cNvSpPr>
          <p:nvPr/>
        </p:nvSpPr>
        <p:spPr bwMode="auto">
          <a:xfrm>
            <a:off x="1538293" y="2721191"/>
            <a:ext cx="1756675" cy="1930973"/>
          </a:xfrm>
          <a:custGeom>
            <a:avLst/>
            <a:gdLst>
              <a:gd name="T0" fmla="*/ 115 w 138"/>
              <a:gd name="T1" fmla="*/ 153 h 153"/>
              <a:gd name="T2" fmla="*/ 87 w 138"/>
              <a:gd name="T3" fmla="*/ 149 h 153"/>
              <a:gd name="T4" fmla="*/ 85 w 138"/>
              <a:gd name="T5" fmla="*/ 147 h 153"/>
              <a:gd name="T6" fmla="*/ 83 w 138"/>
              <a:gd name="T7" fmla="*/ 145 h 153"/>
              <a:gd name="T8" fmla="*/ 73 w 138"/>
              <a:gd name="T9" fmla="*/ 143 h 153"/>
              <a:gd name="T10" fmla="*/ 71 w 138"/>
              <a:gd name="T11" fmla="*/ 141 h 153"/>
              <a:gd name="T12" fmla="*/ 70 w 138"/>
              <a:gd name="T13" fmla="*/ 139 h 153"/>
              <a:gd name="T14" fmla="*/ 61 w 138"/>
              <a:gd name="T15" fmla="*/ 137 h 153"/>
              <a:gd name="T16" fmla="*/ 58 w 138"/>
              <a:gd name="T17" fmla="*/ 135 h 153"/>
              <a:gd name="T18" fmla="*/ 54 w 138"/>
              <a:gd name="T19" fmla="*/ 133 h 153"/>
              <a:gd name="T20" fmla="*/ 52 w 138"/>
              <a:gd name="T21" fmla="*/ 132 h 153"/>
              <a:gd name="T22" fmla="*/ 50 w 138"/>
              <a:gd name="T23" fmla="*/ 129 h 153"/>
              <a:gd name="T24" fmla="*/ 46 w 138"/>
              <a:gd name="T25" fmla="*/ 127 h 153"/>
              <a:gd name="T26" fmla="*/ 43 w 138"/>
              <a:gd name="T27" fmla="*/ 125 h 153"/>
              <a:gd name="T28" fmla="*/ 40 w 138"/>
              <a:gd name="T29" fmla="*/ 123 h 153"/>
              <a:gd name="T30" fmla="*/ 38 w 138"/>
              <a:gd name="T31" fmla="*/ 121 h 153"/>
              <a:gd name="T32" fmla="*/ 35 w 138"/>
              <a:gd name="T33" fmla="*/ 120 h 153"/>
              <a:gd name="T34" fmla="*/ 34 w 138"/>
              <a:gd name="T35" fmla="*/ 118 h 153"/>
              <a:gd name="T36" fmla="*/ 32 w 138"/>
              <a:gd name="T37" fmla="*/ 115 h 153"/>
              <a:gd name="T38" fmla="*/ 30 w 138"/>
              <a:gd name="T39" fmla="*/ 112 h 153"/>
              <a:gd name="T40" fmla="*/ 29 w 138"/>
              <a:gd name="T41" fmla="*/ 107 h 153"/>
              <a:gd name="T42" fmla="*/ 27 w 138"/>
              <a:gd name="T43" fmla="*/ 101 h 153"/>
              <a:gd name="T44" fmla="*/ 25 w 138"/>
              <a:gd name="T45" fmla="*/ 99 h 153"/>
              <a:gd name="T46" fmla="*/ 25 w 138"/>
              <a:gd name="T47" fmla="*/ 92 h 153"/>
              <a:gd name="T48" fmla="*/ 24 w 138"/>
              <a:gd name="T49" fmla="*/ 88 h 153"/>
              <a:gd name="T50" fmla="*/ 22 w 138"/>
              <a:gd name="T51" fmla="*/ 83 h 153"/>
              <a:gd name="T52" fmla="*/ 20 w 138"/>
              <a:gd name="T53" fmla="*/ 79 h 153"/>
              <a:gd name="T54" fmla="*/ 18 w 138"/>
              <a:gd name="T55" fmla="*/ 73 h 153"/>
              <a:gd name="T56" fmla="*/ 16 w 138"/>
              <a:gd name="T57" fmla="*/ 61 h 153"/>
              <a:gd name="T58" fmla="*/ 15 w 138"/>
              <a:gd name="T59" fmla="*/ 52 h 153"/>
              <a:gd name="T60" fmla="*/ 13 w 138"/>
              <a:gd name="T61" fmla="*/ 45 h 153"/>
              <a:gd name="T62" fmla="*/ 11 w 138"/>
              <a:gd name="T63" fmla="*/ 38 h 153"/>
              <a:gd name="T64" fmla="*/ 9 w 138"/>
              <a:gd name="T65" fmla="*/ 23 h 153"/>
              <a:gd name="T66" fmla="*/ 7 w 138"/>
              <a:gd name="T67" fmla="*/ 21 h 153"/>
              <a:gd name="T68" fmla="*/ 6 w 138"/>
              <a:gd name="T69" fmla="*/ 10 h 153"/>
              <a:gd name="T70" fmla="*/ 4 w 138"/>
              <a:gd name="T71" fmla="*/ 3 h 153"/>
              <a:gd name="T72" fmla="*/ 2 w 138"/>
              <a:gd name="T7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53">
                <a:moveTo>
                  <a:pt x="138" y="153"/>
                </a:moveTo>
                <a:lnTo>
                  <a:pt x="115" y="153"/>
                </a:lnTo>
                <a:lnTo>
                  <a:pt x="115" y="149"/>
                </a:lnTo>
                <a:lnTo>
                  <a:pt x="87" y="149"/>
                </a:lnTo>
                <a:lnTo>
                  <a:pt x="87" y="147"/>
                </a:lnTo>
                <a:lnTo>
                  <a:pt x="85" y="147"/>
                </a:lnTo>
                <a:lnTo>
                  <a:pt x="85" y="145"/>
                </a:lnTo>
                <a:lnTo>
                  <a:pt x="83" y="145"/>
                </a:lnTo>
                <a:lnTo>
                  <a:pt x="83" y="143"/>
                </a:lnTo>
                <a:lnTo>
                  <a:pt x="73" y="143"/>
                </a:lnTo>
                <a:lnTo>
                  <a:pt x="73" y="141"/>
                </a:lnTo>
                <a:lnTo>
                  <a:pt x="71" y="141"/>
                </a:lnTo>
                <a:lnTo>
                  <a:pt x="71" y="139"/>
                </a:lnTo>
                <a:lnTo>
                  <a:pt x="70" y="139"/>
                </a:lnTo>
                <a:lnTo>
                  <a:pt x="70" y="137"/>
                </a:lnTo>
                <a:lnTo>
                  <a:pt x="61" y="137"/>
                </a:lnTo>
                <a:lnTo>
                  <a:pt x="61" y="135"/>
                </a:lnTo>
                <a:lnTo>
                  <a:pt x="58" y="135"/>
                </a:lnTo>
                <a:lnTo>
                  <a:pt x="58" y="133"/>
                </a:lnTo>
                <a:lnTo>
                  <a:pt x="54" y="133"/>
                </a:lnTo>
                <a:lnTo>
                  <a:pt x="54" y="132"/>
                </a:lnTo>
                <a:lnTo>
                  <a:pt x="52" y="132"/>
                </a:lnTo>
                <a:lnTo>
                  <a:pt x="52" y="129"/>
                </a:lnTo>
                <a:lnTo>
                  <a:pt x="50" y="129"/>
                </a:lnTo>
                <a:lnTo>
                  <a:pt x="50" y="127"/>
                </a:lnTo>
                <a:lnTo>
                  <a:pt x="46" y="127"/>
                </a:lnTo>
                <a:lnTo>
                  <a:pt x="46" y="125"/>
                </a:lnTo>
                <a:lnTo>
                  <a:pt x="43" y="125"/>
                </a:lnTo>
                <a:lnTo>
                  <a:pt x="43" y="123"/>
                </a:lnTo>
                <a:lnTo>
                  <a:pt x="40" y="123"/>
                </a:lnTo>
                <a:lnTo>
                  <a:pt x="40" y="121"/>
                </a:lnTo>
                <a:lnTo>
                  <a:pt x="38" y="121"/>
                </a:lnTo>
                <a:lnTo>
                  <a:pt x="38" y="120"/>
                </a:lnTo>
                <a:lnTo>
                  <a:pt x="35" y="120"/>
                </a:lnTo>
                <a:lnTo>
                  <a:pt x="35" y="118"/>
                </a:lnTo>
                <a:lnTo>
                  <a:pt x="34" y="118"/>
                </a:lnTo>
                <a:lnTo>
                  <a:pt x="34" y="115"/>
                </a:lnTo>
                <a:lnTo>
                  <a:pt x="32" y="115"/>
                </a:lnTo>
                <a:lnTo>
                  <a:pt x="32" y="112"/>
                </a:lnTo>
                <a:lnTo>
                  <a:pt x="30" y="112"/>
                </a:lnTo>
                <a:lnTo>
                  <a:pt x="30" y="107"/>
                </a:lnTo>
                <a:lnTo>
                  <a:pt x="29" y="107"/>
                </a:lnTo>
                <a:lnTo>
                  <a:pt x="29" y="101"/>
                </a:lnTo>
                <a:lnTo>
                  <a:pt x="27" y="101"/>
                </a:lnTo>
                <a:lnTo>
                  <a:pt x="27" y="99"/>
                </a:lnTo>
                <a:lnTo>
                  <a:pt x="25" y="99"/>
                </a:lnTo>
                <a:lnTo>
                  <a:pt x="25" y="95"/>
                </a:lnTo>
                <a:lnTo>
                  <a:pt x="25" y="92"/>
                </a:lnTo>
                <a:lnTo>
                  <a:pt x="24" y="92"/>
                </a:lnTo>
                <a:lnTo>
                  <a:pt x="24" y="88"/>
                </a:lnTo>
                <a:lnTo>
                  <a:pt x="22" y="88"/>
                </a:lnTo>
                <a:lnTo>
                  <a:pt x="22" y="83"/>
                </a:lnTo>
                <a:lnTo>
                  <a:pt x="20" y="83"/>
                </a:lnTo>
                <a:lnTo>
                  <a:pt x="20" y="79"/>
                </a:lnTo>
                <a:lnTo>
                  <a:pt x="18" y="79"/>
                </a:lnTo>
                <a:lnTo>
                  <a:pt x="18" y="73"/>
                </a:lnTo>
                <a:lnTo>
                  <a:pt x="16" y="73"/>
                </a:lnTo>
                <a:lnTo>
                  <a:pt x="16" y="61"/>
                </a:lnTo>
                <a:lnTo>
                  <a:pt x="15" y="61"/>
                </a:lnTo>
                <a:lnTo>
                  <a:pt x="15" y="52"/>
                </a:lnTo>
                <a:lnTo>
                  <a:pt x="13" y="52"/>
                </a:lnTo>
                <a:lnTo>
                  <a:pt x="13" y="45"/>
                </a:lnTo>
                <a:lnTo>
                  <a:pt x="11" y="45"/>
                </a:lnTo>
                <a:lnTo>
                  <a:pt x="11" y="38"/>
                </a:lnTo>
                <a:lnTo>
                  <a:pt x="9" y="38"/>
                </a:lnTo>
                <a:lnTo>
                  <a:pt x="9" y="23"/>
                </a:lnTo>
                <a:lnTo>
                  <a:pt x="7" y="23"/>
                </a:lnTo>
                <a:lnTo>
                  <a:pt x="7" y="21"/>
                </a:lnTo>
                <a:lnTo>
                  <a:pt x="6" y="21"/>
                </a:lnTo>
                <a:lnTo>
                  <a:pt x="6" y="10"/>
                </a:lnTo>
                <a:lnTo>
                  <a:pt x="4" y="10"/>
                </a:lnTo>
                <a:lnTo>
                  <a:pt x="4" y="3"/>
                </a:lnTo>
                <a:lnTo>
                  <a:pt x="2" y="3"/>
                </a:lnTo>
                <a:lnTo>
                  <a:pt x="2" y="0"/>
                </a:lnTo>
                <a:lnTo>
                  <a:pt x="0" y="0"/>
                </a:lnTo>
              </a:path>
            </a:pathLst>
          </a:cu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Freeform 3"/>
          <p:cNvSpPr>
            <a:spLocks/>
          </p:cNvSpPr>
          <p:nvPr/>
        </p:nvSpPr>
        <p:spPr bwMode="auto">
          <a:xfrm>
            <a:off x="1538293" y="2721191"/>
            <a:ext cx="1743945" cy="1842628"/>
          </a:xfrm>
          <a:custGeom>
            <a:avLst/>
            <a:gdLst>
              <a:gd name="T0" fmla="*/ 102 w 137"/>
              <a:gd name="T1" fmla="*/ 146 h 146"/>
              <a:gd name="T2" fmla="*/ 100 w 137"/>
              <a:gd name="T3" fmla="*/ 143 h 146"/>
              <a:gd name="T4" fmla="*/ 97 w 137"/>
              <a:gd name="T5" fmla="*/ 141 h 146"/>
              <a:gd name="T6" fmla="*/ 93 w 137"/>
              <a:gd name="T7" fmla="*/ 138 h 146"/>
              <a:gd name="T8" fmla="*/ 89 w 137"/>
              <a:gd name="T9" fmla="*/ 135 h 146"/>
              <a:gd name="T10" fmla="*/ 84 w 137"/>
              <a:gd name="T11" fmla="*/ 133 h 146"/>
              <a:gd name="T12" fmla="*/ 82 w 137"/>
              <a:gd name="T13" fmla="*/ 130 h 146"/>
              <a:gd name="T14" fmla="*/ 78 w 137"/>
              <a:gd name="T15" fmla="*/ 128 h 146"/>
              <a:gd name="T16" fmla="*/ 76 w 137"/>
              <a:gd name="T17" fmla="*/ 126 h 146"/>
              <a:gd name="T18" fmla="*/ 51 w 137"/>
              <a:gd name="T19" fmla="*/ 125 h 146"/>
              <a:gd name="T20" fmla="*/ 49 w 137"/>
              <a:gd name="T21" fmla="*/ 122 h 146"/>
              <a:gd name="T22" fmla="*/ 46 w 137"/>
              <a:gd name="T23" fmla="*/ 120 h 146"/>
              <a:gd name="T24" fmla="*/ 40 w 137"/>
              <a:gd name="T25" fmla="*/ 118 h 146"/>
              <a:gd name="T26" fmla="*/ 37 w 137"/>
              <a:gd name="T27" fmla="*/ 116 h 146"/>
              <a:gd name="T28" fmla="*/ 36 w 137"/>
              <a:gd name="T29" fmla="*/ 114 h 146"/>
              <a:gd name="T30" fmla="*/ 34 w 137"/>
              <a:gd name="T31" fmla="*/ 110 h 146"/>
              <a:gd name="T32" fmla="*/ 30 w 137"/>
              <a:gd name="T33" fmla="*/ 108 h 146"/>
              <a:gd name="T34" fmla="*/ 29 w 137"/>
              <a:gd name="T35" fmla="*/ 104 h 146"/>
              <a:gd name="T36" fmla="*/ 27 w 137"/>
              <a:gd name="T37" fmla="*/ 101 h 146"/>
              <a:gd name="T38" fmla="*/ 25 w 137"/>
              <a:gd name="T39" fmla="*/ 99 h 146"/>
              <a:gd name="T40" fmla="*/ 24 w 137"/>
              <a:gd name="T41" fmla="*/ 92 h 146"/>
              <a:gd name="T42" fmla="*/ 23 w 137"/>
              <a:gd name="T43" fmla="*/ 89 h 146"/>
              <a:gd name="T44" fmla="*/ 22 w 137"/>
              <a:gd name="T45" fmla="*/ 86 h 146"/>
              <a:gd name="T46" fmla="*/ 20 w 137"/>
              <a:gd name="T47" fmla="*/ 83 h 146"/>
              <a:gd name="T48" fmla="*/ 18 w 137"/>
              <a:gd name="T49" fmla="*/ 79 h 146"/>
              <a:gd name="T50" fmla="*/ 16 w 137"/>
              <a:gd name="T51" fmla="*/ 73 h 146"/>
              <a:gd name="T52" fmla="*/ 15 w 137"/>
              <a:gd name="T53" fmla="*/ 61 h 146"/>
              <a:gd name="T54" fmla="*/ 13 w 137"/>
              <a:gd name="T55" fmla="*/ 54 h 146"/>
              <a:gd name="T56" fmla="*/ 11 w 137"/>
              <a:gd name="T57" fmla="*/ 49 h 146"/>
              <a:gd name="T58" fmla="*/ 9 w 137"/>
              <a:gd name="T59" fmla="*/ 38 h 146"/>
              <a:gd name="T60" fmla="*/ 7 w 137"/>
              <a:gd name="T61" fmla="*/ 19 h 146"/>
              <a:gd name="T62" fmla="*/ 6 w 137"/>
              <a:gd name="T63" fmla="*/ 14 h 146"/>
              <a:gd name="T64" fmla="*/ 4 w 137"/>
              <a:gd name="T65" fmla="*/ 10 h 146"/>
              <a:gd name="T66" fmla="*/ 2 w 137"/>
              <a:gd name="T67" fmla="*/ 3 h 146"/>
              <a:gd name="T68" fmla="*/ 0 w 137"/>
              <a:gd name="T6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146">
                <a:moveTo>
                  <a:pt x="137" y="146"/>
                </a:moveTo>
                <a:lnTo>
                  <a:pt x="102" y="146"/>
                </a:lnTo>
                <a:lnTo>
                  <a:pt x="102" y="143"/>
                </a:lnTo>
                <a:lnTo>
                  <a:pt x="100" y="143"/>
                </a:lnTo>
                <a:lnTo>
                  <a:pt x="100" y="141"/>
                </a:lnTo>
                <a:lnTo>
                  <a:pt x="97" y="141"/>
                </a:lnTo>
                <a:lnTo>
                  <a:pt x="97" y="138"/>
                </a:lnTo>
                <a:lnTo>
                  <a:pt x="93" y="138"/>
                </a:lnTo>
                <a:lnTo>
                  <a:pt x="93" y="135"/>
                </a:lnTo>
                <a:lnTo>
                  <a:pt x="89" y="135"/>
                </a:lnTo>
                <a:lnTo>
                  <a:pt x="89" y="133"/>
                </a:lnTo>
                <a:lnTo>
                  <a:pt x="84" y="133"/>
                </a:lnTo>
                <a:lnTo>
                  <a:pt x="84" y="130"/>
                </a:lnTo>
                <a:lnTo>
                  <a:pt x="82" y="130"/>
                </a:lnTo>
                <a:lnTo>
                  <a:pt x="82" y="128"/>
                </a:lnTo>
                <a:lnTo>
                  <a:pt x="78" y="128"/>
                </a:lnTo>
                <a:lnTo>
                  <a:pt x="78" y="126"/>
                </a:lnTo>
                <a:lnTo>
                  <a:pt x="76" y="126"/>
                </a:lnTo>
                <a:lnTo>
                  <a:pt x="76" y="125"/>
                </a:lnTo>
                <a:lnTo>
                  <a:pt x="51" y="125"/>
                </a:lnTo>
                <a:lnTo>
                  <a:pt x="51" y="122"/>
                </a:lnTo>
                <a:lnTo>
                  <a:pt x="49" y="122"/>
                </a:lnTo>
                <a:lnTo>
                  <a:pt x="49" y="120"/>
                </a:lnTo>
                <a:lnTo>
                  <a:pt x="46" y="120"/>
                </a:lnTo>
                <a:lnTo>
                  <a:pt x="46" y="118"/>
                </a:lnTo>
                <a:lnTo>
                  <a:pt x="40" y="118"/>
                </a:lnTo>
                <a:lnTo>
                  <a:pt x="40" y="116"/>
                </a:lnTo>
                <a:lnTo>
                  <a:pt x="37" y="116"/>
                </a:lnTo>
                <a:lnTo>
                  <a:pt x="37" y="114"/>
                </a:lnTo>
                <a:lnTo>
                  <a:pt x="36" y="114"/>
                </a:lnTo>
                <a:lnTo>
                  <a:pt x="36" y="110"/>
                </a:lnTo>
                <a:lnTo>
                  <a:pt x="34" y="110"/>
                </a:lnTo>
                <a:lnTo>
                  <a:pt x="34" y="108"/>
                </a:lnTo>
                <a:lnTo>
                  <a:pt x="30" y="108"/>
                </a:lnTo>
                <a:lnTo>
                  <a:pt x="30" y="104"/>
                </a:lnTo>
                <a:lnTo>
                  <a:pt x="29" y="104"/>
                </a:lnTo>
                <a:lnTo>
                  <a:pt x="29" y="101"/>
                </a:lnTo>
                <a:lnTo>
                  <a:pt x="27" y="101"/>
                </a:lnTo>
                <a:lnTo>
                  <a:pt x="27" y="99"/>
                </a:lnTo>
                <a:lnTo>
                  <a:pt x="25" y="99"/>
                </a:lnTo>
                <a:lnTo>
                  <a:pt x="25" y="92"/>
                </a:lnTo>
                <a:lnTo>
                  <a:pt x="24" y="92"/>
                </a:lnTo>
                <a:lnTo>
                  <a:pt x="24" y="89"/>
                </a:lnTo>
                <a:lnTo>
                  <a:pt x="23" y="89"/>
                </a:lnTo>
                <a:lnTo>
                  <a:pt x="23" y="86"/>
                </a:lnTo>
                <a:lnTo>
                  <a:pt x="22" y="86"/>
                </a:lnTo>
                <a:lnTo>
                  <a:pt x="22" y="83"/>
                </a:lnTo>
                <a:lnTo>
                  <a:pt x="20" y="83"/>
                </a:lnTo>
                <a:lnTo>
                  <a:pt x="20" y="79"/>
                </a:lnTo>
                <a:lnTo>
                  <a:pt x="18" y="79"/>
                </a:lnTo>
                <a:lnTo>
                  <a:pt x="18" y="73"/>
                </a:lnTo>
                <a:lnTo>
                  <a:pt x="16" y="73"/>
                </a:lnTo>
                <a:lnTo>
                  <a:pt x="16" y="61"/>
                </a:lnTo>
                <a:lnTo>
                  <a:pt x="15" y="61"/>
                </a:lnTo>
                <a:lnTo>
                  <a:pt x="15" y="54"/>
                </a:lnTo>
                <a:lnTo>
                  <a:pt x="13" y="54"/>
                </a:lnTo>
                <a:lnTo>
                  <a:pt x="13" y="49"/>
                </a:lnTo>
                <a:lnTo>
                  <a:pt x="11" y="49"/>
                </a:lnTo>
                <a:lnTo>
                  <a:pt x="11" y="38"/>
                </a:lnTo>
                <a:lnTo>
                  <a:pt x="9" y="38"/>
                </a:lnTo>
                <a:lnTo>
                  <a:pt x="9" y="19"/>
                </a:lnTo>
                <a:lnTo>
                  <a:pt x="7" y="19"/>
                </a:lnTo>
                <a:lnTo>
                  <a:pt x="7" y="14"/>
                </a:lnTo>
                <a:lnTo>
                  <a:pt x="6" y="14"/>
                </a:lnTo>
                <a:lnTo>
                  <a:pt x="6" y="10"/>
                </a:lnTo>
                <a:lnTo>
                  <a:pt x="4" y="10"/>
                </a:lnTo>
                <a:lnTo>
                  <a:pt x="4" y="3"/>
                </a:lnTo>
                <a:lnTo>
                  <a:pt x="2" y="3"/>
                </a:lnTo>
                <a:lnTo>
                  <a:pt x="2" y="0"/>
                </a:lnTo>
                <a:lnTo>
                  <a:pt x="0" y="0"/>
                </a:lnTo>
              </a:path>
            </a:pathLst>
          </a:cu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06" name="Straight Connector 105"/>
          <p:cNvCxnSpPr/>
          <p:nvPr/>
        </p:nvCxnSpPr>
        <p:spPr>
          <a:xfrm>
            <a:off x="3261228" y="453712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080253" y="453712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023090" y="453712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965927" y="453712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873049" y="453712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463465" y="4265469"/>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430770" y="4265469"/>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76341" y="4265469"/>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43646" y="4265469"/>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289217" y="4265469"/>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256522" y="4265469"/>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282238" y="4625778"/>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051920" y="4625778"/>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851895" y="4568628"/>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828083" y="4568628"/>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551858" y="4499573"/>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528046" y="4499573"/>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74203" y="4428687"/>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50391" y="4428687"/>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6820925" y="2473867"/>
            <a:ext cx="2241962" cy="246221"/>
          </a:xfrm>
          <a:prstGeom prst="rect">
            <a:avLst/>
          </a:prstGeom>
        </p:spPr>
        <p:txBody>
          <a:bodyPr wrap="square">
            <a:spAutoFit/>
          </a:bodyPr>
          <a:lstStyle/>
          <a:p>
            <a:r>
              <a:rPr lang="en-GB" sz="1000" dirty="0" smtClean="0">
                <a:solidFill>
                  <a:srgbClr val="4D4D4D"/>
                </a:solidFill>
              </a:rPr>
              <a:t>Only erlotinib + gemcitabine patients</a:t>
            </a:r>
          </a:p>
        </p:txBody>
      </p:sp>
      <p:sp>
        <p:nvSpPr>
          <p:cNvPr id="126" name="Freeform 5"/>
          <p:cNvSpPr>
            <a:spLocks/>
          </p:cNvSpPr>
          <p:nvPr/>
        </p:nvSpPr>
        <p:spPr bwMode="auto">
          <a:xfrm>
            <a:off x="4003901" y="2721738"/>
            <a:ext cx="1719652" cy="1834985"/>
          </a:xfrm>
          <a:custGeom>
            <a:avLst/>
            <a:gdLst>
              <a:gd name="T0" fmla="*/ 117 w 136"/>
              <a:gd name="T1" fmla="*/ 143 h 143"/>
              <a:gd name="T2" fmla="*/ 111 w 136"/>
              <a:gd name="T3" fmla="*/ 137 h 143"/>
              <a:gd name="T4" fmla="*/ 104 w 136"/>
              <a:gd name="T5" fmla="*/ 133 h 143"/>
              <a:gd name="T6" fmla="*/ 87 w 136"/>
              <a:gd name="T7" fmla="*/ 129 h 143"/>
              <a:gd name="T8" fmla="*/ 85 w 136"/>
              <a:gd name="T9" fmla="*/ 126 h 143"/>
              <a:gd name="T10" fmla="*/ 81 w 136"/>
              <a:gd name="T11" fmla="*/ 124 h 143"/>
              <a:gd name="T12" fmla="*/ 80 w 136"/>
              <a:gd name="T13" fmla="*/ 122 h 143"/>
              <a:gd name="T14" fmla="*/ 76 w 136"/>
              <a:gd name="T15" fmla="*/ 120 h 143"/>
              <a:gd name="T16" fmla="*/ 74 w 136"/>
              <a:gd name="T17" fmla="*/ 116 h 143"/>
              <a:gd name="T18" fmla="*/ 72 w 136"/>
              <a:gd name="T19" fmla="*/ 114 h 143"/>
              <a:gd name="T20" fmla="*/ 71 w 136"/>
              <a:gd name="T21" fmla="*/ 113 h 143"/>
              <a:gd name="T22" fmla="*/ 64 w 136"/>
              <a:gd name="T23" fmla="*/ 111 h 143"/>
              <a:gd name="T24" fmla="*/ 62 w 136"/>
              <a:gd name="T25" fmla="*/ 109 h 143"/>
              <a:gd name="T26" fmla="*/ 60 w 136"/>
              <a:gd name="T27" fmla="*/ 107 h 143"/>
              <a:gd name="T28" fmla="*/ 58 w 136"/>
              <a:gd name="T29" fmla="*/ 103 h 143"/>
              <a:gd name="T30" fmla="*/ 56 w 136"/>
              <a:gd name="T31" fmla="*/ 101 h 143"/>
              <a:gd name="T32" fmla="*/ 55 w 136"/>
              <a:gd name="T33" fmla="*/ 100 h 143"/>
              <a:gd name="T34" fmla="*/ 53 w 136"/>
              <a:gd name="T35" fmla="*/ 97 h 143"/>
              <a:gd name="T36" fmla="*/ 51 w 136"/>
              <a:gd name="T37" fmla="*/ 95 h 143"/>
              <a:gd name="T38" fmla="*/ 50 w 136"/>
              <a:gd name="T39" fmla="*/ 91 h 143"/>
              <a:gd name="T40" fmla="*/ 47 w 136"/>
              <a:gd name="T41" fmla="*/ 87 h 143"/>
              <a:gd name="T42" fmla="*/ 45 w 136"/>
              <a:gd name="T43" fmla="*/ 82 h 143"/>
              <a:gd name="T44" fmla="*/ 41 w 136"/>
              <a:gd name="T45" fmla="*/ 76 h 143"/>
              <a:gd name="T46" fmla="*/ 39 w 136"/>
              <a:gd name="T47" fmla="*/ 73 h 143"/>
              <a:gd name="T48" fmla="*/ 37 w 136"/>
              <a:gd name="T49" fmla="*/ 71 h 143"/>
              <a:gd name="T50" fmla="*/ 35 w 136"/>
              <a:gd name="T51" fmla="*/ 68 h 143"/>
              <a:gd name="T52" fmla="*/ 33 w 136"/>
              <a:gd name="T53" fmla="*/ 66 h 143"/>
              <a:gd name="T54" fmla="*/ 32 w 136"/>
              <a:gd name="T55" fmla="*/ 63 h 143"/>
              <a:gd name="T56" fmla="*/ 30 w 136"/>
              <a:gd name="T57" fmla="*/ 59 h 143"/>
              <a:gd name="T58" fmla="*/ 28 w 136"/>
              <a:gd name="T59" fmla="*/ 54 h 143"/>
              <a:gd name="T60" fmla="*/ 26 w 136"/>
              <a:gd name="T61" fmla="*/ 49 h 143"/>
              <a:gd name="T62" fmla="*/ 24 w 136"/>
              <a:gd name="T63" fmla="*/ 47 h 143"/>
              <a:gd name="T64" fmla="*/ 23 w 136"/>
              <a:gd name="T65" fmla="*/ 45 h 143"/>
              <a:gd name="T66" fmla="*/ 21 w 136"/>
              <a:gd name="T67" fmla="*/ 39 h 143"/>
              <a:gd name="T68" fmla="*/ 20 w 136"/>
              <a:gd name="T69" fmla="*/ 36 h 143"/>
              <a:gd name="T70" fmla="*/ 18 w 136"/>
              <a:gd name="T71" fmla="*/ 30 h 143"/>
              <a:gd name="T72" fmla="*/ 16 w 136"/>
              <a:gd name="T73" fmla="*/ 28 h 143"/>
              <a:gd name="T74" fmla="*/ 15 w 136"/>
              <a:gd name="T75" fmla="*/ 22 h 143"/>
              <a:gd name="T76" fmla="*/ 12 w 136"/>
              <a:gd name="T77" fmla="*/ 14 h 143"/>
              <a:gd name="T78" fmla="*/ 10 w 136"/>
              <a:gd name="T79" fmla="*/ 10 h 143"/>
              <a:gd name="T80" fmla="*/ 7 w 136"/>
              <a:gd name="T81" fmla="*/ 6 h 143"/>
              <a:gd name="T82" fmla="*/ 5 w 136"/>
              <a:gd name="T83" fmla="*/ 3 h 143"/>
              <a:gd name="T84" fmla="*/ 3 w 136"/>
              <a:gd name="T85" fmla="*/ 2 h 143"/>
              <a:gd name="T86" fmla="*/ 0 w 136"/>
              <a:gd name="T8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43">
                <a:moveTo>
                  <a:pt x="136" y="143"/>
                </a:moveTo>
                <a:lnTo>
                  <a:pt x="117" y="143"/>
                </a:lnTo>
                <a:lnTo>
                  <a:pt x="117" y="137"/>
                </a:lnTo>
                <a:lnTo>
                  <a:pt x="111" y="137"/>
                </a:lnTo>
                <a:lnTo>
                  <a:pt x="111" y="133"/>
                </a:lnTo>
                <a:lnTo>
                  <a:pt x="104" y="133"/>
                </a:lnTo>
                <a:lnTo>
                  <a:pt x="104" y="129"/>
                </a:lnTo>
                <a:lnTo>
                  <a:pt x="87" y="129"/>
                </a:lnTo>
                <a:lnTo>
                  <a:pt x="87" y="126"/>
                </a:lnTo>
                <a:lnTo>
                  <a:pt x="85" y="126"/>
                </a:lnTo>
                <a:lnTo>
                  <a:pt x="85" y="124"/>
                </a:lnTo>
                <a:lnTo>
                  <a:pt x="81" y="124"/>
                </a:lnTo>
                <a:lnTo>
                  <a:pt x="81" y="122"/>
                </a:lnTo>
                <a:lnTo>
                  <a:pt x="80" y="122"/>
                </a:lnTo>
                <a:lnTo>
                  <a:pt x="80" y="120"/>
                </a:lnTo>
                <a:lnTo>
                  <a:pt x="76" y="120"/>
                </a:lnTo>
                <a:lnTo>
                  <a:pt x="76" y="116"/>
                </a:lnTo>
                <a:lnTo>
                  <a:pt x="74" y="116"/>
                </a:lnTo>
                <a:lnTo>
                  <a:pt x="74" y="114"/>
                </a:lnTo>
                <a:lnTo>
                  <a:pt x="72" y="114"/>
                </a:lnTo>
                <a:lnTo>
                  <a:pt x="72" y="113"/>
                </a:lnTo>
                <a:lnTo>
                  <a:pt x="71" y="113"/>
                </a:lnTo>
                <a:lnTo>
                  <a:pt x="71" y="111"/>
                </a:lnTo>
                <a:lnTo>
                  <a:pt x="64" y="111"/>
                </a:lnTo>
                <a:lnTo>
                  <a:pt x="64" y="109"/>
                </a:lnTo>
                <a:lnTo>
                  <a:pt x="62" y="109"/>
                </a:lnTo>
                <a:lnTo>
                  <a:pt x="62" y="107"/>
                </a:lnTo>
                <a:lnTo>
                  <a:pt x="60" y="107"/>
                </a:lnTo>
                <a:lnTo>
                  <a:pt x="60" y="103"/>
                </a:lnTo>
                <a:lnTo>
                  <a:pt x="58" y="103"/>
                </a:lnTo>
                <a:lnTo>
                  <a:pt x="58" y="101"/>
                </a:lnTo>
                <a:lnTo>
                  <a:pt x="56" y="101"/>
                </a:lnTo>
                <a:lnTo>
                  <a:pt x="56" y="100"/>
                </a:lnTo>
                <a:lnTo>
                  <a:pt x="55" y="100"/>
                </a:lnTo>
                <a:lnTo>
                  <a:pt x="55" y="97"/>
                </a:lnTo>
                <a:lnTo>
                  <a:pt x="53" y="97"/>
                </a:lnTo>
                <a:lnTo>
                  <a:pt x="53" y="95"/>
                </a:lnTo>
                <a:lnTo>
                  <a:pt x="51" y="95"/>
                </a:lnTo>
                <a:lnTo>
                  <a:pt x="51" y="91"/>
                </a:lnTo>
                <a:lnTo>
                  <a:pt x="50" y="91"/>
                </a:lnTo>
                <a:lnTo>
                  <a:pt x="50" y="87"/>
                </a:lnTo>
                <a:lnTo>
                  <a:pt x="47" y="87"/>
                </a:lnTo>
                <a:lnTo>
                  <a:pt x="47" y="82"/>
                </a:lnTo>
                <a:lnTo>
                  <a:pt x="45" y="82"/>
                </a:lnTo>
                <a:lnTo>
                  <a:pt x="45" y="76"/>
                </a:lnTo>
                <a:lnTo>
                  <a:pt x="41" y="76"/>
                </a:lnTo>
                <a:lnTo>
                  <a:pt x="41" y="73"/>
                </a:lnTo>
                <a:lnTo>
                  <a:pt x="39" y="73"/>
                </a:lnTo>
                <a:lnTo>
                  <a:pt x="39" y="71"/>
                </a:lnTo>
                <a:lnTo>
                  <a:pt x="37" y="71"/>
                </a:lnTo>
                <a:lnTo>
                  <a:pt x="37" y="68"/>
                </a:lnTo>
                <a:lnTo>
                  <a:pt x="35" y="68"/>
                </a:lnTo>
                <a:lnTo>
                  <a:pt x="35" y="66"/>
                </a:lnTo>
                <a:lnTo>
                  <a:pt x="33" y="66"/>
                </a:lnTo>
                <a:lnTo>
                  <a:pt x="33" y="63"/>
                </a:lnTo>
                <a:lnTo>
                  <a:pt x="32" y="63"/>
                </a:lnTo>
                <a:lnTo>
                  <a:pt x="32" y="59"/>
                </a:lnTo>
                <a:lnTo>
                  <a:pt x="30" y="59"/>
                </a:lnTo>
                <a:lnTo>
                  <a:pt x="30" y="54"/>
                </a:lnTo>
                <a:lnTo>
                  <a:pt x="28" y="54"/>
                </a:lnTo>
                <a:lnTo>
                  <a:pt x="28" y="49"/>
                </a:lnTo>
                <a:lnTo>
                  <a:pt x="26" y="49"/>
                </a:lnTo>
                <a:lnTo>
                  <a:pt x="26" y="47"/>
                </a:lnTo>
                <a:lnTo>
                  <a:pt x="24" y="47"/>
                </a:lnTo>
                <a:lnTo>
                  <a:pt x="24" y="45"/>
                </a:lnTo>
                <a:lnTo>
                  <a:pt x="23" y="45"/>
                </a:lnTo>
                <a:lnTo>
                  <a:pt x="23" y="39"/>
                </a:lnTo>
                <a:lnTo>
                  <a:pt x="21" y="39"/>
                </a:lnTo>
                <a:lnTo>
                  <a:pt x="21" y="36"/>
                </a:lnTo>
                <a:lnTo>
                  <a:pt x="20" y="36"/>
                </a:lnTo>
                <a:lnTo>
                  <a:pt x="20" y="30"/>
                </a:lnTo>
                <a:lnTo>
                  <a:pt x="18" y="30"/>
                </a:lnTo>
                <a:lnTo>
                  <a:pt x="18" y="28"/>
                </a:lnTo>
                <a:lnTo>
                  <a:pt x="16" y="28"/>
                </a:lnTo>
                <a:lnTo>
                  <a:pt x="16" y="22"/>
                </a:lnTo>
                <a:lnTo>
                  <a:pt x="15" y="22"/>
                </a:lnTo>
                <a:lnTo>
                  <a:pt x="15" y="14"/>
                </a:lnTo>
                <a:lnTo>
                  <a:pt x="12" y="14"/>
                </a:lnTo>
                <a:lnTo>
                  <a:pt x="12" y="10"/>
                </a:lnTo>
                <a:lnTo>
                  <a:pt x="10" y="10"/>
                </a:lnTo>
                <a:lnTo>
                  <a:pt x="10" y="6"/>
                </a:lnTo>
                <a:lnTo>
                  <a:pt x="7" y="6"/>
                </a:lnTo>
                <a:lnTo>
                  <a:pt x="7" y="3"/>
                </a:lnTo>
                <a:lnTo>
                  <a:pt x="5" y="3"/>
                </a:lnTo>
                <a:lnTo>
                  <a:pt x="5" y="2"/>
                </a:lnTo>
                <a:lnTo>
                  <a:pt x="3" y="2"/>
                </a:lnTo>
                <a:lnTo>
                  <a:pt x="3" y="0"/>
                </a:lnTo>
                <a:lnTo>
                  <a:pt x="0" y="0"/>
                </a:lnTo>
              </a:path>
            </a:pathLst>
          </a:cu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Freeform 6"/>
          <p:cNvSpPr>
            <a:spLocks/>
          </p:cNvSpPr>
          <p:nvPr/>
        </p:nvSpPr>
        <p:spPr bwMode="auto">
          <a:xfrm>
            <a:off x="4003901" y="2721738"/>
            <a:ext cx="1707008" cy="1604008"/>
          </a:xfrm>
          <a:custGeom>
            <a:avLst/>
            <a:gdLst>
              <a:gd name="T0" fmla="*/ 118 w 135"/>
              <a:gd name="T1" fmla="*/ 125 h 125"/>
              <a:gd name="T2" fmla="*/ 100 w 135"/>
              <a:gd name="T3" fmla="*/ 116 h 125"/>
              <a:gd name="T4" fmla="*/ 87 w 135"/>
              <a:gd name="T5" fmla="*/ 113 h 125"/>
              <a:gd name="T6" fmla="*/ 77 w 135"/>
              <a:gd name="T7" fmla="*/ 110 h 125"/>
              <a:gd name="T8" fmla="*/ 75 w 135"/>
              <a:gd name="T9" fmla="*/ 108 h 125"/>
              <a:gd name="T10" fmla="*/ 72 w 135"/>
              <a:gd name="T11" fmla="*/ 106 h 125"/>
              <a:gd name="T12" fmla="*/ 64 w 135"/>
              <a:gd name="T13" fmla="*/ 105 h 125"/>
              <a:gd name="T14" fmla="*/ 58 w 135"/>
              <a:gd name="T15" fmla="*/ 103 h 125"/>
              <a:gd name="T16" fmla="*/ 57 w 135"/>
              <a:gd name="T17" fmla="*/ 101 h 125"/>
              <a:gd name="T18" fmla="*/ 55 w 135"/>
              <a:gd name="T19" fmla="*/ 100 h 125"/>
              <a:gd name="T20" fmla="*/ 51 w 135"/>
              <a:gd name="T21" fmla="*/ 93 h 125"/>
              <a:gd name="T22" fmla="*/ 50 w 135"/>
              <a:gd name="T23" fmla="*/ 91 h 125"/>
              <a:gd name="T24" fmla="*/ 48 w 135"/>
              <a:gd name="T25" fmla="*/ 87 h 125"/>
              <a:gd name="T26" fmla="*/ 45 w 135"/>
              <a:gd name="T27" fmla="*/ 84 h 125"/>
              <a:gd name="T28" fmla="*/ 43 w 135"/>
              <a:gd name="T29" fmla="*/ 82 h 125"/>
              <a:gd name="T30" fmla="*/ 42 w 135"/>
              <a:gd name="T31" fmla="*/ 80 h 125"/>
              <a:gd name="T32" fmla="*/ 41 w 135"/>
              <a:gd name="T33" fmla="*/ 76 h 125"/>
              <a:gd name="T34" fmla="*/ 39 w 135"/>
              <a:gd name="T35" fmla="*/ 72 h 125"/>
              <a:gd name="T36" fmla="*/ 36 w 135"/>
              <a:gd name="T37" fmla="*/ 70 h 125"/>
              <a:gd name="T38" fmla="*/ 33 w 135"/>
              <a:gd name="T39" fmla="*/ 66 h 125"/>
              <a:gd name="T40" fmla="*/ 33 w 135"/>
              <a:gd name="T41" fmla="*/ 61 h 125"/>
              <a:gd name="T42" fmla="*/ 30 w 135"/>
              <a:gd name="T43" fmla="*/ 57 h 125"/>
              <a:gd name="T44" fmla="*/ 28 w 135"/>
              <a:gd name="T45" fmla="*/ 54 h 125"/>
              <a:gd name="T46" fmla="*/ 26 w 135"/>
              <a:gd name="T47" fmla="*/ 49 h 125"/>
              <a:gd name="T48" fmla="*/ 24 w 135"/>
              <a:gd name="T49" fmla="*/ 47 h 125"/>
              <a:gd name="T50" fmla="*/ 24 w 135"/>
              <a:gd name="T51" fmla="*/ 42 h 125"/>
              <a:gd name="T52" fmla="*/ 23 w 135"/>
              <a:gd name="T53" fmla="*/ 39 h 125"/>
              <a:gd name="T54" fmla="*/ 21 w 135"/>
              <a:gd name="T55" fmla="*/ 36 h 125"/>
              <a:gd name="T56" fmla="*/ 20 w 135"/>
              <a:gd name="T57" fmla="*/ 32 h 125"/>
              <a:gd name="T58" fmla="*/ 17 w 135"/>
              <a:gd name="T59" fmla="*/ 28 h 125"/>
              <a:gd name="T60" fmla="*/ 16 w 135"/>
              <a:gd name="T61" fmla="*/ 18 h 125"/>
              <a:gd name="T62" fmla="*/ 15 w 135"/>
              <a:gd name="T63" fmla="*/ 14 h 125"/>
              <a:gd name="T64" fmla="*/ 12 w 135"/>
              <a:gd name="T65" fmla="*/ 9 h 125"/>
              <a:gd name="T66" fmla="*/ 10 w 135"/>
              <a:gd name="T67" fmla="*/ 6 h 125"/>
              <a:gd name="T68" fmla="*/ 7 w 135"/>
              <a:gd name="T69" fmla="*/ 3 h 125"/>
              <a:gd name="T70" fmla="*/ 6 w 135"/>
              <a:gd name="T71" fmla="*/ 2 h 125"/>
              <a:gd name="T72" fmla="*/ 3 w 135"/>
              <a:gd name="T7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25">
                <a:moveTo>
                  <a:pt x="135" y="125"/>
                </a:moveTo>
                <a:lnTo>
                  <a:pt x="118" y="125"/>
                </a:lnTo>
                <a:lnTo>
                  <a:pt x="118" y="116"/>
                </a:lnTo>
                <a:lnTo>
                  <a:pt x="100" y="116"/>
                </a:lnTo>
                <a:lnTo>
                  <a:pt x="100" y="113"/>
                </a:lnTo>
                <a:lnTo>
                  <a:pt x="87" y="113"/>
                </a:lnTo>
                <a:lnTo>
                  <a:pt x="87" y="110"/>
                </a:lnTo>
                <a:lnTo>
                  <a:pt x="77" y="110"/>
                </a:lnTo>
                <a:lnTo>
                  <a:pt x="77" y="108"/>
                </a:lnTo>
                <a:lnTo>
                  <a:pt x="75" y="108"/>
                </a:lnTo>
                <a:lnTo>
                  <a:pt x="75" y="106"/>
                </a:lnTo>
                <a:lnTo>
                  <a:pt x="72" y="106"/>
                </a:lnTo>
                <a:lnTo>
                  <a:pt x="72" y="105"/>
                </a:lnTo>
                <a:lnTo>
                  <a:pt x="64" y="105"/>
                </a:lnTo>
                <a:lnTo>
                  <a:pt x="64" y="103"/>
                </a:lnTo>
                <a:lnTo>
                  <a:pt x="58" y="103"/>
                </a:lnTo>
                <a:lnTo>
                  <a:pt x="58" y="101"/>
                </a:lnTo>
                <a:lnTo>
                  <a:pt x="57" y="101"/>
                </a:lnTo>
                <a:lnTo>
                  <a:pt x="57" y="100"/>
                </a:lnTo>
                <a:lnTo>
                  <a:pt x="55" y="100"/>
                </a:lnTo>
                <a:lnTo>
                  <a:pt x="55" y="93"/>
                </a:lnTo>
                <a:lnTo>
                  <a:pt x="51" y="93"/>
                </a:lnTo>
                <a:lnTo>
                  <a:pt x="51" y="91"/>
                </a:lnTo>
                <a:lnTo>
                  <a:pt x="50" y="91"/>
                </a:lnTo>
                <a:lnTo>
                  <a:pt x="50" y="87"/>
                </a:lnTo>
                <a:lnTo>
                  <a:pt x="48" y="87"/>
                </a:lnTo>
                <a:lnTo>
                  <a:pt x="48" y="84"/>
                </a:lnTo>
                <a:lnTo>
                  <a:pt x="45" y="84"/>
                </a:lnTo>
                <a:lnTo>
                  <a:pt x="45" y="82"/>
                </a:lnTo>
                <a:lnTo>
                  <a:pt x="43" y="82"/>
                </a:lnTo>
                <a:lnTo>
                  <a:pt x="43" y="80"/>
                </a:lnTo>
                <a:lnTo>
                  <a:pt x="42" y="80"/>
                </a:lnTo>
                <a:lnTo>
                  <a:pt x="42" y="76"/>
                </a:lnTo>
                <a:lnTo>
                  <a:pt x="41" y="76"/>
                </a:lnTo>
                <a:lnTo>
                  <a:pt x="41" y="72"/>
                </a:lnTo>
                <a:lnTo>
                  <a:pt x="39" y="72"/>
                </a:lnTo>
                <a:lnTo>
                  <a:pt x="39" y="70"/>
                </a:lnTo>
                <a:lnTo>
                  <a:pt x="36" y="70"/>
                </a:lnTo>
                <a:lnTo>
                  <a:pt x="36" y="66"/>
                </a:lnTo>
                <a:lnTo>
                  <a:pt x="33" y="66"/>
                </a:lnTo>
                <a:lnTo>
                  <a:pt x="33" y="63"/>
                </a:lnTo>
                <a:lnTo>
                  <a:pt x="33" y="61"/>
                </a:lnTo>
                <a:lnTo>
                  <a:pt x="33" y="57"/>
                </a:lnTo>
                <a:lnTo>
                  <a:pt x="30" y="57"/>
                </a:lnTo>
                <a:lnTo>
                  <a:pt x="30" y="54"/>
                </a:lnTo>
                <a:lnTo>
                  <a:pt x="28" y="54"/>
                </a:lnTo>
                <a:lnTo>
                  <a:pt x="28" y="49"/>
                </a:lnTo>
                <a:lnTo>
                  <a:pt x="26" y="49"/>
                </a:lnTo>
                <a:lnTo>
                  <a:pt x="26" y="47"/>
                </a:lnTo>
                <a:cubicBezTo>
                  <a:pt x="26" y="47"/>
                  <a:pt x="24" y="48"/>
                  <a:pt x="24" y="47"/>
                </a:cubicBezTo>
                <a:cubicBezTo>
                  <a:pt x="24" y="46"/>
                  <a:pt x="24" y="45"/>
                  <a:pt x="24" y="45"/>
                </a:cubicBezTo>
                <a:lnTo>
                  <a:pt x="24" y="42"/>
                </a:lnTo>
                <a:lnTo>
                  <a:pt x="23" y="42"/>
                </a:lnTo>
                <a:lnTo>
                  <a:pt x="23" y="39"/>
                </a:lnTo>
                <a:lnTo>
                  <a:pt x="21" y="39"/>
                </a:lnTo>
                <a:lnTo>
                  <a:pt x="21" y="36"/>
                </a:lnTo>
                <a:lnTo>
                  <a:pt x="20" y="36"/>
                </a:lnTo>
                <a:lnTo>
                  <a:pt x="20" y="32"/>
                </a:lnTo>
                <a:lnTo>
                  <a:pt x="17" y="32"/>
                </a:lnTo>
                <a:lnTo>
                  <a:pt x="17" y="28"/>
                </a:lnTo>
                <a:lnTo>
                  <a:pt x="16" y="28"/>
                </a:lnTo>
                <a:lnTo>
                  <a:pt x="16" y="18"/>
                </a:lnTo>
                <a:lnTo>
                  <a:pt x="15" y="18"/>
                </a:lnTo>
                <a:lnTo>
                  <a:pt x="15" y="14"/>
                </a:lnTo>
                <a:lnTo>
                  <a:pt x="12" y="14"/>
                </a:lnTo>
                <a:lnTo>
                  <a:pt x="12" y="9"/>
                </a:lnTo>
                <a:lnTo>
                  <a:pt x="10" y="9"/>
                </a:lnTo>
                <a:lnTo>
                  <a:pt x="10" y="6"/>
                </a:lnTo>
                <a:lnTo>
                  <a:pt x="7" y="6"/>
                </a:lnTo>
                <a:lnTo>
                  <a:pt x="7" y="3"/>
                </a:lnTo>
                <a:lnTo>
                  <a:pt x="6" y="3"/>
                </a:lnTo>
                <a:lnTo>
                  <a:pt x="6" y="2"/>
                </a:lnTo>
                <a:lnTo>
                  <a:pt x="3" y="2"/>
                </a:lnTo>
                <a:lnTo>
                  <a:pt x="3" y="0"/>
                </a:lnTo>
                <a:lnTo>
                  <a:pt x="0" y="0"/>
                </a:lnTo>
              </a:path>
            </a:pathLst>
          </a:cu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28" name="Straight Connector 127"/>
          <p:cNvCxnSpPr/>
          <p:nvPr/>
        </p:nvCxnSpPr>
        <p:spPr>
          <a:xfrm>
            <a:off x="5717961" y="4296441"/>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634380" y="4296441"/>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410907" y="4178495"/>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473164" y="4178495"/>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322578" y="4178495"/>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189720" y="4146897"/>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152174" y="414277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066492" y="410245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037401" y="410245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008310" y="4102454"/>
            <a:ext cx="0" cy="57150"/>
          </a:xfrm>
          <a:prstGeom prst="line">
            <a:avLst/>
          </a:prstGeom>
          <a:ln w="19050">
            <a:solidFill>
              <a:srgbClr val="B60D27">
                <a:alpha val="80000"/>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731842" y="4528148"/>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571642" y="4528610"/>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151386" y="4353975"/>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292159" y="4348828"/>
            <a:ext cx="0" cy="5715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142" name="Freeform 7"/>
          <p:cNvSpPr>
            <a:spLocks/>
          </p:cNvSpPr>
          <p:nvPr/>
        </p:nvSpPr>
        <p:spPr bwMode="auto">
          <a:xfrm>
            <a:off x="6864491" y="2726070"/>
            <a:ext cx="1771097" cy="1899708"/>
          </a:xfrm>
          <a:custGeom>
            <a:avLst/>
            <a:gdLst>
              <a:gd name="T0" fmla="*/ 142 w 142"/>
              <a:gd name="T1" fmla="*/ 150 h 150"/>
              <a:gd name="T2" fmla="*/ 105 w 142"/>
              <a:gd name="T3" fmla="*/ 150 h 150"/>
              <a:gd name="T4" fmla="*/ 105 w 142"/>
              <a:gd name="T5" fmla="*/ 143 h 150"/>
              <a:gd name="T6" fmla="*/ 99 w 142"/>
              <a:gd name="T7" fmla="*/ 143 h 150"/>
              <a:gd name="T8" fmla="*/ 99 w 142"/>
              <a:gd name="T9" fmla="*/ 137 h 150"/>
              <a:gd name="T10" fmla="*/ 86 w 142"/>
              <a:gd name="T11" fmla="*/ 137 h 150"/>
              <a:gd name="T12" fmla="*/ 86 w 142"/>
              <a:gd name="T13" fmla="*/ 132 h 150"/>
              <a:gd name="T14" fmla="*/ 81 w 142"/>
              <a:gd name="T15" fmla="*/ 132 h 150"/>
              <a:gd name="T16" fmla="*/ 81 w 142"/>
              <a:gd name="T17" fmla="*/ 129 h 150"/>
              <a:gd name="T18" fmla="*/ 79 w 142"/>
              <a:gd name="T19" fmla="*/ 129 h 150"/>
              <a:gd name="T20" fmla="*/ 79 w 142"/>
              <a:gd name="T21" fmla="*/ 125 h 150"/>
              <a:gd name="T22" fmla="*/ 44 w 142"/>
              <a:gd name="T23" fmla="*/ 125 h 150"/>
              <a:gd name="T24" fmla="*/ 44 w 142"/>
              <a:gd name="T25" fmla="*/ 123 h 150"/>
              <a:gd name="T26" fmla="*/ 37 w 142"/>
              <a:gd name="T27" fmla="*/ 123 h 150"/>
              <a:gd name="T28" fmla="*/ 37 w 142"/>
              <a:gd name="T29" fmla="*/ 121 h 150"/>
              <a:gd name="T30" fmla="*/ 36 w 142"/>
              <a:gd name="T31" fmla="*/ 121 h 150"/>
              <a:gd name="T32" fmla="*/ 36 w 142"/>
              <a:gd name="T33" fmla="*/ 118 h 150"/>
              <a:gd name="T34" fmla="*/ 34 w 142"/>
              <a:gd name="T35" fmla="*/ 118 h 150"/>
              <a:gd name="T36" fmla="*/ 34 w 142"/>
              <a:gd name="T37" fmla="*/ 116 h 150"/>
              <a:gd name="T38" fmla="*/ 30 w 142"/>
              <a:gd name="T39" fmla="*/ 116 h 150"/>
              <a:gd name="T40" fmla="*/ 30 w 142"/>
              <a:gd name="T41" fmla="*/ 111 h 150"/>
              <a:gd name="T42" fmla="*/ 28 w 142"/>
              <a:gd name="T43" fmla="*/ 111 h 150"/>
              <a:gd name="T44" fmla="*/ 28 w 142"/>
              <a:gd name="T45" fmla="*/ 109 h 150"/>
              <a:gd name="T46" fmla="*/ 28 w 142"/>
              <a:gd name="T47" fmla="*/ 107 h 150"/>
              <a:gd name="T48" fmla="*/ 25 w 142"/>
              <a:gd name="T49" fmla="*/ 107 h 150"/>
              <a:gd name="T50" fmla="*/ 25 w 142"/>
              <a:gd name="T51" fmla="*/ 103 h 150"/>
              <a:gd name="T52" fmla="*/ 24 w 142"/>
              <a:gd name="T53" fmla="*/ 103 h 150"/>
              <a:gd name="T54" fmla="*/ 24 w 142"/>
              <a:gd name="T55" fmla="*/ 98 h 150"/>
              <a:gd name="T56" fmla="*/ 22 w 142"/>
              <a:gd name="T57" fmla="*/ 98 h 150"/>
              <a:gd name="T58" fmla="*/ 22 w 142"/>
              <a:gd name="T59" fmla="*/ 89 h 150"/>
              <a:gd name="T60" fmla="*/ 20 w 142"/>
              <a:gd name="T61" fmla="*/ 89 h 150"/>
              <a:gd name="T62" fmla="*/ 20 w 142"/>
              <a:gd name="T63" fmla="*/ 82 h 150"/>
              <a:gd name="T64" fmla="*/ 20 w 142"/>
              <a:gd name="T65" fmla="*/ 79 h 150"/>
              <a:gd name="T66" fmla="*/ 18 w 142"/>
              <a:gd name="T67" fmla="*/ 79 h 150"/>
              <a:gd name="T68" fmla="*/ 18 w 142"/>
              <a:gd name="T69" fmla="*/ 76 h 150"/>
              <a:gd name="T70" fmla="*/ 17 w 142"/>
              <a:gd name="T71" fmla="*/ 76 h 150"/>
              <a:gd name="T72" fmla="*/ 17 w 142"/>
              <a:gd name="T73" fmla="*/ 68 h 150"/>
              <a:gd name="T74" fmla="*/ 15 w 142"/>
              <a:gd name="T75" fmla="*/ 68 h 150"/>
              <a:gd name="T76" fmla="*/ 15 w 142"/>
              <a:gd name="T77" fmla="*/ 62 h 150"/>
              <a:gd name="T78" fmla="*/ 14 w 142"/>
              <a:gd name="T79" fmla="*/ 62 h 150"/>
              <a:gd name="T80" fmla="*/ 14 w 142"/>
              <a:gd name="T81" fmla="*/ 57 h 150"/>
              <a:gd name="T82" fmla="*/ 14 w 142"/>
              <a:gd name="T83" fmla="*/ 51 h 150"/>
              <a:gd name="T84" fmla="*/ 12 w 142"/>
              <a:gd name="T85" fmla="*/ 51 h 150"/>
              <a:gd name="T86" fmla="*/ 12 w 142"/>
              <a:gd name="T87" fmla="*/ 48 h 150"/>
              <a:gd name="T88" fmla="*/ 11 w 142"/>
              <a:gd name="T89" fmla="*/ 48 h 150"/>
              <a:gd name="T90" fmla="*/ 11 w 142"/>
              <a:gd name="T91" fmla="*/ 25 h 150"/>
              <a:gd name="T92" fmla="*/ 9 w 142"/>
              <a:gd name="T93" fmla="*/ 25 h 150"/>
              <a:gd name="T94" fmla="*/ 9 w 142"/>
              <a:gd name="T95" fmla="*/ 15 h 150"/>
              <a:gd name="T96" fmla="*/ 7 w 142"/>
              <a:gd name="T97" fmla="*/ 15 h 150"/>
              <a:gd name="T98" fmla="*/ 7 w 142"/>
              <a:gd name="T99" fmla="*/ 9 h 150"/>
              <a:gd name="T100" fmla="*/ 5 w 142"/>
              <a:gd name="T101" fmla="*/ 9 h 150"/>
              <a:gd name="T102" fmla="*/ 5 w 142"/>
              <a:gd name="T103" fmla="*/ 5 h 150"/>
              <a:gd name="T104" fmla="*/ 3 w 142"/>
              <a:gd name="T105" fmla="*/ 5 h 150"/>
              <a:gd name="T106" fmla="*/ 3 w 142"/>
              <a:gd name="T107" fmla="*/ 2 h 150"/>
              <a:gd name="T108" fmla="*/ 3 w 142"/>
              <a:gd name="T109" fmla="*/ 0 h 150"/>
              <a:gd name="T110" fmla="*/ 0 w 142"/>
              <a:gd name="T11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2" h="150">
                <a:moveTo>
                  <a:pt x="142" y="150"/>
                </a:moveTo>
                <a:lnTo>
                  <a:pt x="105" y="150"/>
                </a:lnTo>
                <a:lnTo>
                  <a:pt x="105" y="143"/>
                </a:lnTo>
                <a:lnTo>
                  <a:pt x="99" y="143"/>
                </a:lnTo>
                <a:lnTo>
                  <a:pt x="99" y="137"/>
                </a:lnTo>
                <a:lnTo>
                  <a:pt x="86" y="137"/>
                </a:lnTo>
                <a:lnTo>
                  <a:pt x="86" y="132"/>
                </a:lnTo>
                <a:lnTo>
                  <a:pt x="81" y="132"/>
                </a:lnTo>
                <a:lnTo>
                  <a:pt x="81" y="129"/>
                </a:lnTo>
                <a:lnTo>
                  <a:pt x="79" y="129"/>
                </a:lnTo>
                <a:lnTo>
                  <a:pt x="79" y="125"/>
                </a:lnTo>
                <a:lnTo>
                  <a:pt x="44" y="125"/>
                </a:lnTo>
                <a:lnTo>
                  <a:pt x="44" y="123"/>
                </a:lnTo>
                <a:lnTo>
                  <a:pt x="37" y="123"/>
                </a:lnTo>
                <a:lnTo>
                  <a:pt x="37" y="121"/>
                </a:lnTo>
                <a:lnTo>
                  <a:pt x="36" y="121"/>
                </a:lnTo>
                <a:lnTo>
                  <a:pt x="36" y="118"/>
                </a:lnTo>
                <a:lnTo>
                  <a:pt x="34" y="118"/>
                </a:lnTo>
                <a:lnTo>
                  <a:pt x="34" y="116"/>
                </a:lnTo>
                <a:lnTo>
                  <a:pt x="30" y="116"/>
                </a:lnTo>
                <a:lnTo>
                  <a:pt x="30" y="111"/>
                </a:lnTo>
                <a:lnTo>
                  <a:pt x="28" y="111"/>
                </a:lnTo>
                <a:lnTo>
                  <a:pt x="28" y="109"/>
                </a:lnTo>
                <a:lnTo>
                  <a:pt x="28" y="107"/>
                </a:lnTo>
                <a:lnTo>
                  <a:pt x="25" y="107"/>
                </a:lnTo>
                <a:lnTo>
                  <a:pt x="25" y="103"/>
                </a:lnTo>
                <a:lnTo>
                  <a:pt x="24" y="103"/>
                </a:lnTo>
                <a:lnTo>
                  <a:pt x="24" y="98"/>
                </a:lnTo>
                <a:lnTo>
                  <a:pt x="22" y="98"/>
                </a:lnTo>
                <a:lnTo>
                  <a:pt x="22" y="89"/>
                </a:lnTo>
                <a:lnTo>
                  <a:pt x="20" y="89"/>
                </a:lnTo>
                <a:lnTo>
                  <a:pt x="20" y="82"/>
                </a:lnTo>
                <a:lnTo>
                  <a:pt x="20" y="79"/>
                </a:lnTo>
                <a:lnTo>
                  <a:pt x="18" y="79"/>
                </a:lnTo>
                <a:lnTo>
                  <a:pt x="18" y="76"/>
                </a:lnTo>
                <a:lnTo>
                  <a:pt x="17" y="76"/>
                </a:lnTo>
                <a:lnTo>
                  <a:pt x="17" y="68"/>
                </a:lnTo>
                <a:lnTo>
                  <a:pt x="15" y="68"/>
                </a:lnTo>
                <a:lnTo>
                  <a:pt x="15" y="62"/>
                </a:lnTo>
                <a:lnTo>
                  <a:pt x="14" y="62"/>
                </a:lnTo>
                <a:lnTo>
                  <a:pt x="14" y="57"/>
                </a:lnTo>
                <a:lnTo>
                  <a:pt x="14" y="51"/>
                </a:lnTo>
                <a:lnTo>
                  <a:pt x="12" y="51"/>
                </a:lnTo>
                <a:lnTo>
                  <a:pt x="12" y="48"/>
                </a:lnTo>
                <a:lnTo>
                  <a:pt x="11" y="48"/>
                </a:lnTo>
                <a:lnTo>
                  <a:pt x="11" y="25"/>
                </a:lnTo>
                <a:lnTo>
                  <a:pt x="9" y="25"/>
                </a:lnTo>
                <a:lnTo>
                  <a:pt x="9" y="15"/>
                </a:lnTo>
                <a:lnTo>
                  <a:pt x="7" y="15"/>
                </a:lnTo>
                <a:lnTo>
                  <a:pt x="7" y="9"/>
                </a:lnTo>
                <a:lnTo>
                  <a:pt x="5" y="9"/>
                </a:lnTo>
                <a:lnTo>
                  <a:pt x="5" y="5"/>
                </a:lnTo>
                <a:lnTo>
                  <a:pt x="3" y="5"/>
                </a:lnTo>
                <a:lnTo>
                  <a:pt x="3" y="2"/>
                </a:lnTo>
                <a:lnTo>
                  <a:pt x="3" y="0"/>
                </a:lnTo>
                <a:lnTo>
                  <a:pt x="0" y="0"/>
                </a:lnTo>
              </a:path>
            </a:pathLst>
          </a:custGeom>
          <a:noFill/>
          <a:ln w="1905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Freeform 8"/>
          <p:cNvSpPr>
            <a:spLocks/>
          </p:cNvSpPr>
          <p:nvPr/>
        </p:nvSpPr>
        <p:spPr bwMode="auto">
          <a:xfrm>
            <a:off x="6864491" y="2726070"/>
            <a:ext cx="1758624" cy="1823720"/>
          </a:xfrm>
          <a:custGeom>
            <a:avLst/>
            <a:gdLst>
              <a:gd name="T0" fmla="*/ 141 w 141"/>
              <a:gd name="T1" fmla="*/ 144 h 144"/>
              <a:gd name="T2" fmla="*/ 103 w 141"/>
              <a:gd name="T3" fmla="*/ 144 h 144"/>
              <a:gd name="T4" fmla="*/ 103 w 141"/>
              <a:gd name="T5" fmla="*/ 140 h 144"/>
              <a:gd name="T6" fmla="*/ 96 w 141"/>
              <a:gd name="T7" fmla="*/ 140 h 144"/>
              <a:gd name="T8" fmla="*/ 96 w 141"/>
              <a:gd name="T9" fmla="*/ 137 h 144"/>
              <a:gd name="T10" fmla="*/ 93 w 141"/>
              <a:gd name="T11" fmla="*/ 137 h 144"/>
              <a:gd name="T12" fmla="*/ 93 w 141"/>
              <a:gd name="T13" fmla="*/ 131 h 144"/>
              <a:gd name="T14" fmla="*/ 86 w 141"/>
              <a:gd name="T15" fmla="*/ 131 h 144"/>
              <a:gd name="T16" fmla="*/ 86 w 141"/>
              <a:gd name="T17" fmla="*/ 128 h 144"/>
              <a:gd name="T18" fmla="*/ 84 w 141"/>
              <a:gd name="T19" fmla="*/ 128 h 144"/>
              <a:gd name="T20" fmla="*/ 84 w 141"/>
              <a:gd name="T21" fmla="*/ 125 h 144"/>
              <a:gd name="T22" fmla="*/ 54 w 141"/>
              <a:gd name="T23" fmla="*/ 125 h 144"/>
              <a:gd name="T24" fmla="*/ 54 w 141"/>
              <a:gd name="T25" fmla="*/ 123 h 144"/>
              <a:gd name="T26" fmla="*/ 52 w 141"/>
              <a:gd name="T27" fmla="*/ 123 h 144"/>
              <a:gd name="T28" fmla="*/ 52 w 141"/>
              <a:gd name="T29" fmla="*/ 120 h 144"/>
              <a:gd name="T30" fmla="*/ 48 w 141"/>
              <a:gd name="T31" fmla="*/ 120 h 144"/>
              <a:gd name="T32" fmla="*/ 48 w 141"/>
              <a:gd name="T33" fmla="*/ 117 h 144"/>
              <a:gd name="T34" fmla="*/ 41 w 141"/>
              <a:gd name="T35" fmla="*/ 117 h 144"/>
              <a:gd name="T36" fmla="*/ 41 w 141"/>
              <a:gd name="T37" fmla="*/ 114 h 144"/>
              <a:gd name="T38" fmla="*/ 39 w 141"/>
              <a:gd name="T39" fmla="*/ 114 h 144"/>
              <a:gd name="T40" fmla="*/ 39 w 141"/>
              <a:gd name="T41" fmla="*/ 111 h 144"/>
              <a:gd name="T42" fmla="*/ 37 w 141"/>
              <a:gd name="T43" fmla="*/ 111 h 144"/>
              <a:gd name="T44" fmla="*/ 37 w 141"/>
              <a:gd name="T45" fmla="*/ 107 h 144"/>
              <a:gd name="T46" fmla="*/ 35 w 141"/>
              <a:gd name="T47" fmla="*/ 107 h 144"/>
              <a:gd name="T48" fmla="*/ 35 w 141"/>
              <a:gd name="T49" fmla="*/ 104 h 144"/>
              <a:gd name="T50" fmla="*/ 32 w 141"/>
              <a:gd name="T51" fmla="*/ 104 h 144"/>
              <a:gd name="T52" fmla="*/ 32 w 141"/>
              <a:gd name="T53" fmla="*/ 100 h 144"/>
              <a:gd name="T54" fmla="*/ 30 w 141"/>
              <a:gd name="T55" fmla="*/ 100 h 144"/>
              <a:gd name="T56" fmla="*/ 30 w 141"/>
              <a:gd name="T57" fmla="*/ 98 h 144"/>
              <a:gd name="T58" fmla="*/ 27 w 141"/>
              <a:gd name="T59" fmla="*/ 98 h 144"/>
              <a:gd name="T60" fmla="*/ 27 w 141"/>
              <a:gd name="T61" fmla="*/ 93 h 144"/>
              <a:gd name="T62" fmla="*/ 25 w 141"/>
              <a:gd name="T63" fmla="*/ 93 h 144"/>
              <a:gd name="T64" fmla="*/ 25 w 141"/>
              <a:gd name="T65" fmla="*/ 88 h 144"/>
              <a:gd name="T66" fmla="*/ 23 w 141"/>
              <a:gd name="T67" fmla="*/ 88 h 144"/>
              <a:gd name="T68" fmla="*/ 23 w 141"/>
              <a:gd name="T69" fmla="*/ 83 h 144"/>
              <a:gd name="T70" fmla="*/ 20 w 141"/>
              <a:gd name="T71" fmla="*/ 83 h 144"/>
              <a:gd name="T72" fmla="*/ 20 w 141"/>
              <a:gd name="T73" fmla="*/ 80 h 144"/>
              <a:gd name="T74" fmla="*/ 20 w 141"/>
              <a:gd name="T75" fmla="*/ 76 h 144"/>
              <a:gd name="T76" fmla="*/ 18 w 141"/>
              <a:gd name="T77" fmla="*/ 76 h 144"/>
              <a:gd name="T78" fmla="*/ 18 w 141"/>
              <a:gd name="T79" fmla="*/ 70 h 144"/>
              <a:gd name="T80" fmla="*/ 17 w 141"/>
              <a:gd name="T81" fmla="*/ 70 h 144"/>
              <a:gd name="T82" fmla="*/ 17 w 141"/>
              <a:gd name="T83" fmla="*/ 60 h 144"/>
              <a:gd name="T84" fmla="*/ 14 w 141"/>
              <a:gd name="T85" fmla="*/ 60 h 144"/>
              <a:gd name="T86" fmla="*/ 14 w 141"/>
              <a:gd name="T87" fmla="*/ 51 h 144"/>
              <a:gd name="T88" fmla="*/ 12 w 141"/>
              <a:gd name="T89" fmla="*/ 51 h 144"/>
              <a:gd name="T90" fmla="*/ 12 w 141"/>
              <a:gd name="T91" fmla="*/ 48 h 144"/>
              <a:gd name="T92" fmla="*/ 11 w 141"/>
              <a:gd name="T93" fmla="*/ 48 h 144"/>
              <a:gd name="T94" fmla="*/ 11 w 141"/>
              <a:gd name="T95" fmla="*/ 27 h 144"/>
              <a:gd name="T96" fmla="*/ 9 w 141"/>
              <a:gd name="T97" fmla="*/ 27 h 144"/>
              <a:gd name="T98" fmla="*/ 9 w 141"/>
              <a:gd name="T99" fmla="*/ 18 h 144"/>
              <a:gd name="T100" fmla="*/ 6 w 141"/>
              <a:gd name="T101" fmla="*/ 18 h 144"/>
              <a:gd name="T102" fmla="*/ 6 w 141"/>
              <a:gd name="T103" fmla="*/ 9 h 144"/>
              <a:gd name="T104" fmla="*/ 3 w 141"/>
              <a:gd name="T105" fmla="*/ 9 h 144"/>
              <a:gd name="T106" fmla="*/ 3 w 141"/>
              <a:gd name="T107" fmla="*/ 0 h 144"/>
              <a:gd name="T108" fmla="*/ 0 w 141"/>
              <a:gd name="T10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144">
                <a:moveTo>
                  <a:pt x="141" y="144"/>
                </a:moveTo>
                <a:lnTo>
                  <a:pt x="103" y="144"/>
                </a:lnTo>
                <a:lnTo>
                  <a:pt x="103" y="140"/>
                </a:lnTo>
                <a:lnTo>
                  <a:pt x="96" y="140"/>
                </a:lnTo>
                <a:lnTo>
                  <a:pt x="96" y="137"/>
                </a:lnTo>
                <a:lnTo>
                  <a:pt x="93" y="137"/>
                </a:lnTo>
                <a:cubicBezTo>
                  <a:pt x="93" y="137"/>
                  <a:pt x="94" y="131"/>
                  <a:pt x="93" y="131"/>
                </a:cubicBezTo>
                <a:cubicBezTo>
                  <a:pt x="91" y="131"/>
                  <a:pt x="86" y="131"/>
                  <a:pt x="86" y="131"/>
                </a:cubicBezTo>
                <a:cubicBezTo>
                  <a:pt x="86" y="131"/>
                  <a:pt x="85" y="128"/>
                  <a:pt x="86" y="128"/>
                </a:cubicBezTo>
                <a:cubicBezTo>
                  <a:pt x="87" y="128"/>
                  <a:pt x="84" y="128"/>
                  <a:pt x="84" y="128"/>
                </a:cubicBezTo>
                <a:lnTo>
                  <a:pt x="84" y="125"/>
                </a:lnTo>
                <a:lnTo>
                  <a:pt x="54" y="125"/>
                </a:lnTo>
                <a:lnTo>
                  <a:pt x="54" y="123"/>
                </a:lnTo>
                <a:lnTo>
                  <a:pt x="52" y="123"/>
                </a:lnTo>
                <a:lnTo>
                  <a:pt x="52" y="120"/>
                </a:lnTo>
                <a:lnTo>
                  <a:pt x="48" y="120"/>
                </a:lnTo>
                <a:lnTo>
                  <a:pt x="48" y="117"/>
                </a:lnTo>
                <a:lnTo>
                  <a:pt x="41" y="117"/>
                </a:lnTo>
                <a:lnTo>
                  <a:pt x="41" y="114"/>
                </a:lnTo>
                <a:lnTo>
                  <a:pt x="39" y="114"/>
                </a:lnTo>
                <a:lnTo>
                  <a:pt x="39" y="111"/>
                </a:lnTo>
                <a:lnTo>
                  <a:pt x="37" y="111"/>
                </a:lnTo>
                <a:lnTo>
                  <a:pt x="37" y="107"/>
                </a:lnTo>
                <a:lnTo>
                  <a:pt x="35" y="107"/>
                </a:lnTo>
                <a:lnTo>
                  <a:pt x="35" y="104"/>
                </a:lnTo>
                <a:lnTo>
                  <a:pt x="32" y="104"/>
                </a:lnTo>
                <a:lnTo>
                  <a:pt x="32" y="100"/>
                </a:lnTo>
                <a:lnTo>
                  <a:pt x="30" y="100"/>
                </a:lnTo>
                <a:lnTo>
                  <a:pt x="30" y="98"/>
                </a:lnTo>
                <a:lnTo>
                  <a:pt x="27" y="98"/>
                </a:lnTo>
                <a:lnTo>
                  <a:pt x="27" y="93"/>
                </a:lnTo>
                <a:lnTo>
                  <a:pt x="25" y="93"/>
                </a:lnTo>
                <a:lnTo>
                  <a:pt x="25" y="88"/>
                </a:lnTo>
                <a:lnTo>
                  <a:pt x="23" y="88"/>
                </a:lnTo>
                <a:lnTo>
                  <a:pt x="23" y="83"/>
                </a:lnTo>
                <a:lnTo>
                  <a:pt x="20" y="83"/>
                </a:lnTo>
                <a:lnTo>
                  <a:pt x="20" y="80"/>
                </a:lnTo>
                <a:lnTo>
                  <a:pt x="20" y="76"/>
                </a:lnTo>
                <a:lnTo>
                  <a:pt x="18" y="76"/>
                </a:lnTo>
                <a:lnTo>
                  <a:pt x="18" y="70"/>
                </a:lnTo>
                <a:lnTo>
                  <a:pt x="17" y="70"/>
                </a:lnTo>
                <a:lnTo>
                  <a:pt x="17" y="60"/>
                </a:lnTo>
                <a:lnTo>
                  <a:pt x="14" y="60"/>
                </a:lnTo>
                <a:lnTo>
                  <a:pt x="14" y="51"/>
                </a:lnTo>
                <a:lnTo>
                  <a:pt x="12" y="51"/>
                </a:lnTo>
                <a:lnTo>
                  <a:pt x="12" y="48"/>
                </a:lnTo>
                <a:lnTo>
                  <a:pt x="11" y="48"/>
                </a:lnTo>
                <a:lnTo>
                  <a:pt x="11" y="27"/>
                </a:lnTo>
                <a:lnTo>
                  <a:pt x="9" y="27"/>
                </a:lnTo>
                <a:lnTo>
                  <a:pt x="9" y="18"/>
                </a:lnTo>
                <a:lnTo>
                  <a:pt x="6" y="18"/>
                </a:lnTo>
                <a:lnTo>
                  <a:pt x="6" y="9"/>
                </a:lnTo>
                <a:lnTo>
                  <a:pt x="3" y="9"/>
                </a:lnTo>
                <a:lnTo>
                  <a:pt x="3"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44" name="Straight Connector 143"/>
          <p:cNvCxnSpPr/>
          <p:nvPr/>
        </p:nvCxnSpPr>
        <p:spPr>
          <a:xfrm>
            <a:off x="8456089" y="4523420"/>
            <a:ext cx="0" cy="5715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8372508" y="4523420"/>
            <a:ext cx="0" cy="5715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836964" y="4278122"/>
            <a:ext cx="0" cy="5715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753383" y="4278122"/>
            <a:ext cx="0" cy="5715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7696126" y="4278122"/>
            <a:ext cx="0" cy="5715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612545" y="4278122"/>
            <a:ext cx="0" cy="5715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7555288" y="4278122"/>
            <a:ext cx="0" cy="5715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635588" y="4522645"/>
            <a:ext cx="0" cy="5715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641526" y="4598843"/>
            <a:ext cx="0" cy="57150"/>
          </a:xfrm>
          <a:prstGeom prst="line">
            <a:avLst/>
          </a:prstGeom>
          <a:noFill/>
          <a:ln w="1905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3" name="Straight Connector 152"/>
          <p:cNvCxnSpPr/>
          <p:nvPr/>
        </p:nvCxnSpPr>
        <p:spPr>
          <a:xfrm>
            <a:off x="8401697" y="4598843"/>
            <a:ext cx="0" cy="57150"/>
          </a:xfrm>
          <a:prstGeom prst="line">
            <a:avLst/>
          </a:prstGeom>
          <a:noFill/>
          <a:ln w="1905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spTree>
    <p:extLst>
      <p:ext uri="{BB962C8B-B14F-4D97-AF65-F5344CB8AC3E}">
        <p14:creationId xmlns:p14="http://schemas.microsoft.com/office/powerpoint/2010/main" xmlns="" val="39328137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AutoShape 19"/>
          <p:cNvCxnSpPr>
            <a:cxnSpLocks noChangeShapeType="1"/>
          </p:cNvCxnSpPr>
          <p:nvPr/>
        </p:nvCxnSpPr>
        <p:spPr bwMode="auto">
          <a:xfrm>
            <a:off x="2841951" y="3609502"/>
            <a:ext cx="1116000" cy="0"/>
          </a:xfrm>
          <a:prstGeom prst="straightConnector1">
            <a:avLst/>
          </a:prstGeom>
          <a:noFill/>
          <a:ln w="57150">
            <a:solidFill>
              <a:schemeClr val="bg2">
                <a:lumMod val="60000"/>
                <a:lumOff val="40000"/>
              </a:schemeClr>
            </a:solidFill>
            <a:round/>
            <a:headEnd/>
            <a:tailEnd type="triangle" w="med" len="med"/>
          </a:ln>
        </p:spPr>
      </p:cxnSp>
      <p:sp>
        <p:nvSpPr>
          <p:cNvPr id="16" name="TextBox 15"/>
          <p:cNvSpPr txBox="1"/>
          <p:nvPr/>
        </p:nvSpPr>
        <p:spPr>
          <a:xfrm>
            <a:off x="369888" y="1295400"/>
            <a:ext cx="8404225" cy="4185761"/>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determine </a:t>
            </a:r>
            <a:r>
              <a:rPr lang="en-GB" sz="1600" dirty="0" smtClean="0">
                <a:solidFill>
                  <a:srgbClr val="4D4D4D"/>
                </a:solidFill>
              </a:rPr>
              <a:t>efficacy and safety of PEGPH20 + nab-paclitaxel/gemcitabine (PAG) compared with nab-paclitaxel/gemcitabine alone in pancreatic cancer </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r>
              <a:rPr lang="en-GB" sz="1600" dirty="0" err="1" smtClean="0">
                <a:solidFill>
                  <a:srgbClr val="4D4D4D"/>
                </a:solidFill>
              </a:rPr>
              <a:t>Hyaluronan</a:t>
            </a:r>
            <a:r>
              <a:rPr lang="en-GB" sz="1600" dirty="0" smtClean="0">
                <a:solidFill>
                  <a:srgbClr val="4D4D4D"/>
                </a:solidFill>
              </a:rPr>
              <a:t> (HA) status tested retrospectively</a:t>
            </a:r>
          </a:p>
        </p:txBody>
      </p:sp>
      <p:sp>
        <p:nvSpPr>
          <p:cNvPr id="6" name="Title 5"/>
          <p:cNvSpPr>
            <a:spLocks noGrp="1"/>
          </p:cNvSpPr>
          <p:nvPr>
            <p:ph type="title"/>
          </p:nvPr>
        </p:nvSpPr>
        <p:spPr/>
        <p:txBody>
          <a:bodyPr/>
          <a:lstStyle/>
          <a:p>
            <a:r>
              <a:rPr lang="en-GB" sz="1800" dirty="0" smtClean="0"/>
              <a:t>4006</a:t>
            </a:r>
            <a:r>
              <a:rPr lang="en-GB" sz="1800" dirty="0"/>
              <a:t>: High response rate and PFS with PEGPH20 added to </a:t>
            </a:r>
            <a:r>
              <a:rPr lang="en-GB" sz="1800" dirty="0" smtClean="0"/>
              <a:t>nab-paclitaxel/</a:t>
            </a:r>
            <a:br>
              <a:rPr lang="en-GB" sz="1800" dirty="0" smtClean="0"/>
            </a:br>
            <a:r>
              <a:rPr lang="en-GB" sz="1800" dirty="0" smtClean="0"/>
              <a:t>gemcitabine </a:t>
            </a:r>
            <a:r>
              <a:rPr lang="en-GB" sz="1800" dirty="0"/>
              <a:t>in stage IV previously untreated pancreatic cancer patients with high-HA </a:t>
            </a:r>
            <a:r>
              <a:rPr lang="en-GB" sz="1800" dirty="0" err="1" smtClean="0"/>
              <a:t>tumors</a:t>
            </a:r>
            <a:r>
              <a:rPr lang="en-GB" sz="1800" dirty="0"/>
              <a:t>: Interim results of a randomized phase II study </a:t>
            </a:r>
            <a:r>
              <a:rPr lang="en-GB" sz="1800" dirty="0" smtClean="0"/>
              <a:t/>
            </a:r>
            <a:br>
              <a:rPr lang="en-GB" sz="1800" dirty="0" smtClean="0"/>
            </a:br>
            <a:r>
              <a:rPr lang="en-GB" sz="1800" dirty="0" smtClean="0"/>
              <a:t>– </a:t>
            </a:r>
            <a:r>
              <a:rPr lang="en-GB" sz="1800" dirty="0" err="1" smtClean="0"/>
              <a:t>Hingorani</a:t>
            </a:r>
            <a:r>
              <a:rPr lang="en-GB" sz="1800" dirty="0" smtClean="0"/>
              <a:t> SR,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err="1" smtClean="0"/>
              <a:t>Hingorani</a:t>
            </a:r>
            <a:r>
              <a:rPr lang="en-GB" dirty="0" smtClean="0"/>
              <a:t> </a:t>
            </a:r>
            <a:r>
              <a:rPr lang="fr-FR" dirty="0" smtClean="0"/>
              <a:t>et </a:t>
            </a:r>
            <a:r>
              <a:rPr lang="fr-FR" dirty="0"/>
              <a:t>al. J Clin </a:t>
            </a:r>
            <a:r>
              <a:rPr lang="fr-FR" dirty="0" err="1"/>
              <a:t>Oncol</a:t>
            </a:r>
            <a:r>
              <a:rPr lang="fr-FR" dirty="0"/>
              <a:t> 2015; 33 (</a:t>
            </a:r>
            <a:r>
              <a:rPr lang="fr-FR" dirty="0" err="1" smtClean="0"/>
              <a:t>suppl</a:t>
            </a:r>
            <a:r>
              <a:rPr lang="fr-FR" dirty="0" smtClean="0"/>
              <a:t>): </a:t>
            </a:r>
            <a:r>
              <a:rPr lang="fr-FR" dirty="0" err="1"/>
              <a:t>abstr</a:t>
            </a:r>
            <a:r>
              <a:rPr lang="fr-FR" dirty="0"/>
              <a:t> </a:t>
            </a:r>
            <a:r>
              <a:rPr lang="fr-FR" dirty="0" smtClean="0"/>
              <a:t>4006</a:t>
            </a:r>
            <a:endParaRPr lang="en-GB" dirty="0"/>
          </a:p>
        </p:txBody>
      </p:sp>
      <p:sp>
        <p:nvSpPr>
          <p:cNvPr id="43" name="Rectangle 9"/>
          <p:cNvSpPr txBox="1">
            <a:spLocks noChangeArrowheads="1"/>
          </p:cNvSpPr>
          <p:nvPr/>
        </p:nvSpPr>
        <p:spPr>
          <a:xfrm>
            <a:off x="373833" y="5555316"/>
            <a:ext cx="4130676" cy="1226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PRIMARY ENDPOINT</a:t>
            </a:r>
          </a:p>
          <a:p>
            <a:pPr>
              <a:buClr>
                <a:srgbClr val="043882"/>
              </a:buClr>
            </a:pPr>
            <a:r>
              <a:rPr lang="en-GB" sz="1600" kern="0" dirty="0" smtClean="0"/>
              <a:t>PFS</a:t>
            </a:r>
          </a:p>
        </p:txBody>
      </p:sp>
      <p:sp>
        <p:nvSpPr>
          <p:cNvPr id="44" name="Content Placeholder 26"/>
          <p:cNvSpPr txBox="1">
            <a:spLocks/>
          </p:cNvSpPr>
          <p:nvPr/>
        </p:nvSpPr>
        <p:spPr>
          <a:xfrm>
            <a:off x="4743999" y="5555316"/>
            <a:ext cx="4130675" cy="1226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SECONDARY ENDPOINT</a:t>
            </a:r>
          </a:p>
          <a:p>
            <a:pPr>
              <a:buClr>
                <a:srgbClr val="043882"/>
              </a:buClr>
            </a:pPr>
            <a:r>
              <a:rPr lang="en-GB" sz="1600" kern="0" dirty="0" smtClean="0"/>
              <a:t>PFS by HA level, ORR, OS, safety</a:t>
            </a:r>
          </a:p>
        </p:txBody>
      </p:sp>
      <p:sp>
        <p:nvSpPr>
          <p:cNvPr id="48" name="AutoShape 9"/>
          <p:cNvSpPr>
            <a:spLocks noChangeArrowheads="1"/>
          </p:cNvSpPr>
          <p:nvPr/>
        </p:nvSpPr>
        <p:spPr bwMode="auto">
          <a:xfrm>
            <a:off x="174171" y="2953091"/>
            <a:ext cx="3225780" cy="1296252"/>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043882"/>
                </a:solidFill>
                <a:ea typeface="SimSun" pitchFamily="2" charset="-122"/>
              </a:rPr>
              <a:t>Key patient inclusion criteria</a:t>
            </a:r>
            <a:endParaRPr lang="en-GB" altLang="zh-CN" sz="1600" dirty="0" smtClean="0">
              <a:solidFill>
                <a:srgbClr val="043882"/>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043882"/>
                </a:solidFill>
                <a:ea typeface="SimSun" pitchFamily="2" charset="-122"/>
              </a:rPr>
              <a:t>Stage IV pancreatic cancer</a:t>
            </a:r>
          </a:p>
          <a:p>
            <a:pPr marL="228600" indent="-228600" defTabSz="892175" eaLnBrk="0" hangingPunct="0">
              <a:spcAft>
                <a:spcPct val="30000"/>
              </a:spcAft>
              <a:buFont typeface="Arial" pitchFamily="34" charset="0"/>
              <a:buChar char="•"/>
            </a:pPr>
            <a:r>
              <a:rPr lang="en-GB" altLang="zh-CN" sz="1600" dirty="0" smtClean="0">
                <a:solidFill>
                  <a:srgbClr val="043882"/>
                </a:solidFill>
                <a:ea typeface="SimSun" pitchFamily="2" charset="-122"/>
              </a:rPr>
              <a:t>Previously untreated</a:t>
            </a:r>
          </a:p>
          <a:p>
            <a:pPr defTabSz="892175" eaLnBrk="0" hangingPunct="0">
              <a:spcAft>
                <a:spcPct val="30000"/>
              </a:spcAft>
            </a:pPr>
            <a:r>
              <a:rPr lang="en-GB" altLang="zh-CN" sz="1600" dirty="0">
                <a:solidFill>
                  <a:srgbClr val="043882"/>
                </a:solidFill>
                <a:ea typeface="SimSun" pitchFamily="2" charset="-122"/>
              </a:rPr>
              <a:t>(</a:t>
            </a:r>
            <a:r>
              <a:rPr lang="en-GB" altLang="zh-CN" sz="1600" dirty="0" smtClean="0">
                <a:solidFill>
                  <a:srgbClr val="043882"/>
                </a:solidFill>
                <a:ea typeface="SimSun" pitchFamily="2" charset="-122"/>
              </a:rPr>
              <a:t>n=135)</a:t>
            </a:r>
            <a:endParaRPr lang="en-GB" altLang="zh-CN" sz="1600" dirty="0">
              <a:solidFill>
                <a:srgbClr val="043882"/>
              </a:solidFill>
              <a:ea typeface="SimSun" pitchFamily="2" charset="-122"/>
            </a:endParaRPr>
          </a:p>
        </p:txBody>
      </p:sp>
      <p:sp>
        <p:nvSpPr>
          <p:cNvPr id="38" name="Oval 14"/>
          <p:cNvSpPr>
            <a:spLocks noChangeArrowheads="1"/>
          </p:cNvSpPr>
          <p:nvPr/>
        </p:nvSpPr>
        <p:spPr bwMode="auto">
          <a:xfrm>
            <a:off x="3982348" y="331740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46" name="AutoShape 15"/>
          <p:cNvCxnSpPr>
            <a:cxnSpLocks noChangeShapeType="1"/>
            <a:stCxn id="38" idx="0"/>
            <a:endCxn id="51" idx="1"/>
          </p:cNvCxnSpPr>
          <p:nvPr/>
        </p:nvCxnSpPr>
        <p:spPr bwMode="auto">
          <a:xfrm rot="5400000" flipH="1" flipV="1">
            <a:off x="4402017" y="2813299"/>
            <a:ext cx="376233" cy="631975"/>
          </a:xfrm>
          <a:prstGeom prst="bentConnector2">
            <a:avLst/>
          </a:prstGeom>
          <a:noFill/>
          <a:ln w="57150">
            <a:solidFill>
              <a:schemeClr val="bg2">
                <a:lumMod val="60000"/>
                <a:lumOff val="40000"/>
              </a:schemeClr>
            </a:solidFill>
            <a:round/>
            <a:headEnd/>
            <a:tailEnd type="triangle" w="med" len="med"/>
          </a:ln>
        </p:spPr>
      </p:cxnSp>
      <p:sp>
        <p:nvSpPr>
          <p:cNvPr id="47" name="AutoShape 12"/>
          <p:cNvSpPr>
            <a:spLocks noChangeArrowheads="1"/>
          </p:cNvSpPr>
          <p:nvPr/>
        </p:nvSpPr>
        <p:spPr bwMode="auto">
          <a:xfrm>
            <a:off x="8157246" y="2625441"/>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49" name="AutoShape 21"/>
          <p:cNvCxnSpPr>
            <a:cxnSpLocks noChangeShapeType="1"/>
          </p:cNvCxnSpPr>
          <p:nvPr/>
        </p:nvCxnSpPr>
        <p:spPr bwMode="auto">
          <a:xfrm>
            <a:off x="7584611" y="2889760"/>
            <a:ext cx="572635" cy="0"/>
          </a:xfrm>
          <a:prstGeom prst="straightConnector1">
            <a:avLst/>
          </a:prstGeom>
          <a:noFill/>
          <a:ln w="57150">
            <a:solidFill>
              <a:schemeClr val="bg2">
                <a:lumMod val="60000"/>
                <a:lumOff val="40000"/>
              </a:schemeClr>
            </a:solidFill>
            <a:round/>
            <a:headEnd/>
            <a:tailEnd type="triangle" w="med" len="med"/>
          </a:ln>
        </p:spPr>
      </p:cxnSp>
      <p:sp>
        <p:nvSpPr>
          <p:cNvPr id="51" name="AutoShape 8"/>
          <p:cNvSpPr>
            <a:spLocks noChangeArrowheads="1"/>
          </p:cNvSpPr>
          <p:nvPr/>
        </p:nvSpPr>
        <p:spPr bwMode="auto">
          <a:xfrm>
            <a:off x="4906121" y="2300938"/>
            <a:ext cx="2678490" cy="128046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PEGPH20 3 </a:t>
            </a:r>
            <a:r>
              <a:rPr lang="en-GB" altLang="zh-CN" sz="1600" dirty="0">
                <a:solidFill>
                  <a:srgbClr val="FFFFFF"/>
                </a:solidFill>
                <a:ea typeface="SimSun" pitchFamily="2" charset="-122"/>
              </a:rPr>
              <a:t>µg/kg twice weekly (cycle 1) then weekly (cycle 2)</a:t>
            </a:r>
            <a:r>
              <a:rPr lang="en-GB" altLang="zh-CN" sz="1600" dirty="0" smtClean="0">
                <a:solidFill>
                  <a:srgbClr val="FFFFFF"/>
                </a:solidFill>
                <a:ea typeface="SimSun" pitchFamily="2" charset="-122"/>
              </a:rPr>
              <a:t> +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nab-paclitaxel/gemcitabine (standard dosing) (n=74)</a:t>
            </a:r>
          </a:p>
        </p:txBody>
      </p:sp>
      <p:sp>
        <p:nvSpPr>
          <p:cNvPr id="52" name="AutoShape 12"/>
          <p:cNvSpPr>
            <a:spLocks noChangeArrowheads="1"/>
          </p:cNvSpPr>
          <p:nvPr/>
        </p:nvSpPr>
        <p:spPr bwMode="auto">
          <a:xfrm>
            <a:off x="8157246" y="4009707"/>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53" name="AutoShape 21"/>
          <p:cNvCxnSpPr>
            <a:cxnSpLocks noChangeShapeType="1"/>
          </p:cNvCxnSpPr>
          <p:nvPr/>
        </p:nvCxnSpPr>
        <p:spPr bwMode="auto">
          <a:xfrm>
            <a:off x="7584611" y="4274025"/>
            <a:ext cx="572635" cy="0"/>
          </a:xfrm>
          <a:prstGeom prst="straightConnector1">
            <a:avLst/>
          </a:prstGeom>
          <a:noFill/>
          <a:ln w="57150">
            <a:solidFill>
              <a:schemeClr val="bg2">
                <a:lumMod val="60000"/>
                <a:lumOff val="40000"/>
              </a:schemeClr>
            </a:solidFill>
            <a:round/>
            <a:headEnd/>
            <a:tailEnd type="triangle" w="med" len="med"/>
          </a:ln>
        </p:spPr>
      </p:cxnSp>
      <p:sp>
        <p:nvSpPr>
          <p:cNvPr id="54" name="AutoShape 8"/>
          <p:cNvSpPr>
            <a:spLocks noChangeArrowheads="1"/>
          </p:cNvSpPr>
          <p:nvPr/>
        </p:nvSpPr>
        <p:spPr bwMode="auto">
          <a:xfrm>
            <a:off x="4906121" y="3733800"/>
            <a:ext cx="2678490" cy="1281600"/>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Nab-paclitaxel/gemcitabine</a:t>
            </a:r>
            <a:endParaRPr lang="en-GB" altLang="zh-CN" sz="1600" dirty="0">
              <a:solidFill>
                <a:srgbClr val="FFFFFF"/>
              </a:solidFill>
              <a:ea typeface="SimSun" pitchFamily="2" charset="-122"/>
            </a:endParaRPr>
          </a:p>
          <a:p>
            <a:pPr algn="ctr" defTabSz="892175" eaLnBrk="0" hangingPunct="0"/>
            <a:r>
              <a:rPr lang="en-GB" altLang="zh-CN" sz="1600" dirty="0">
                <a:solidFill>
                  <a:srgbClr val="FFFFFF"/>
                </a:solidFill>
                <a:ea typeface="SimSun" pitchFamily="2" charset="-122"/>
              </a:rPr>
              <a:t>(standard dosing</a:t>
            </a:r>
            <a:r>
              <a:rPr lang="en-GB" altLang="zh-CN" sz="1600" dirty="0" smtClean="0">
                <a:solidFill>
                  <a:srgbClr val="FFFFFF"/>
                </a:solidFill>
                <a:ea typeface="SimSun" pitchFamily="2" charset="-122"/>
              </a:rPr>
              <a:t>)</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(n=61)</a:t>
            </a:r>
            <a:endParaRPr lang="en-GB" altLang="zh-CN" sz="1600" dirty="0">
              <a:solidFill>
                <a:srgbClr val="FFFFFF"/>
              </a:solidFill>
              <a:ea typeface="SimSun" pitchFamily="2" charset="-122"/>
            </a:endParaRPr>
          </a:p>
        </p:txBody>
      </p:sp>
      <p:cxnSp>
        <p:nvCxnSpPr>
          <p:cNvPr id="56" name="AutoShape 16"/>
          <p:cNvCxnSpPr>
            <a:cxnSpLocks noChangeShapeType="1"/>
          </p:cNvCxnSpPr>
          <p:nvPr/>
        </p:nvCxnSpPr>
        <p:spPr bwMode="auto">
          <a:xfrm rot="16200000" flipH="1">
            <a:off x="4410133" y="3795488"/>
            <a:ext cx="360000" cy="631975"/>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11129211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38554"/>
          </a:xfrm>
          <a:prstGeom prst="rect">
            <a:avLst/>
          </a:prstGeom>
          <a:noFill/>
        </p:spPr>
        <p:txBody>
          <a:bodyPr wrap="square" lIns="0" rtlCol="0">
            <a:spAutoFit/>
          </a:bodyPr>
          <a:lstStyle/>
          <a:p>
            <a:pPr>
              <a:buClr>
                <a:srgbClr val="043882"/>
              </a:buClr>
            </a:pPr>
            <a:r>
              <a:rPr lang="en-GB" sz="1600" b="1" dirty="0" smtClean="0">
                <a:solidFill>
                  <a:srgbClr val="4D4D4D"/>
                </a:solidFill>
              </a:rPr>
              <a:t>Key results</a:t>
            </a:r>
          </a:p>
        </p:txBody>
      </p:sp>
      <p:sp>
        <p:nvSpPr>
          <p:cNvPr id="8" name="Title 5"/>
          <p:cNvSpPr>
            <a:spLocks noGrp="1"/>
          </p:cNvSpPr>
          <p:nvPr>
            <p:ph type="title"/>
          </p:nvPr>
        </p:nvSpPr>
        <p:spPr>
          <a:xfrm>
            <a:off x="365124" y="179614"/>
            <a:ext cx="8238945" cy="807720"/>
          </a:xfrm>
        </p:spPr>
        <p:txBody>
          <a:bodyPr/>
          <a:lstStyle/>
          <a:p>
            <a:r>
              <a:rPr lang="en-GB" sz="1800" dirty="0" smtClean="0"/>
              <a:t>4006</a:t>
            </a:r>
            <a:r>
              <a:rPr lang="en-GB" sz="1800" dirty="0"/>
              <a:t>: High response rate and PFS with PEGPH20 added to nab-paclitaxel/gemcitabine in stage IV previously untreated pancreatic cancer patients with high-HA </a:t>
            </a:r>
            <a:r>
              <a:rPr lang="en-GB" sz="1800" dirty="0" err="1"/>
              <a:t>tumors</a:t>
            </a:r>
            <a:r>
              <a:rPr lang="en-GB" sz="1800" dirty="0"/>
              <a:t>: Interim results of a randomized phase II study – </a:t>
            </a:r>
            <a:r>
              <a:rPr lang="en-GB" sz="1800" dirty="0" err="1" smtClean="0"/>
              <a:t>Hingorani</a:t>
            </a:r>
            <a:r>
              <a:rPr lang="en-GB" sz="1800" dirty="0" smtClean="0"/>
              <a:t> SR, </a:t>
            </a:r>
            <a:r>
              <a:rPr lang="en-GB" sz="1800" dirty="0"/>
              <a:t>et al</a:t>
            </a:r>
          </a:p>
        </p:txBody>
      </p:sp>
      <p:sp>
        <p:nvSpPr>
          <p:cNvPr id="14" name="Text Placeholder 7"/>
          <p:cNvSpPr>
            <a:spLocks noGrp="1"/>
          </p:cNvSpPr>
          <p:nvPr>
            <p:ph type="body" sz="quarter" idx="11"/>
          </p:nvPr>
        </p:nvSpPr>
        <p:spPr>
          <a:xfrm>
            <a:off x="4648200" y="6309360"/>
            <a:ext cx="4343400" cy="274003"/>
          </a:xfrm>
        </p:spPr>
        <p:txBody>
          <a:bodyPr/>
          <a:lstStyle/>
          <a:p>
            <a:r>
              <a:rPr lang="en-GB" dirty="0" err="1"/>
              <a:t>Hingorani</a:t>
            </a:r>
            <a:r>
              <a:rPr lang="en-GB" dirty="0"/>
              <a:t> </a:t>
            </a:r>
            <a:r>
              <a:rPr lang="fr-FR" dirty="0"/>
              <a:t>et al. J Clin </a:t>
            </a:r>
            <a:r>
              <a:rPr lang="fr-FR" dirty="0" err="1"/>
              <a:t>Oncol</a:t>
            </a:r>
            <a:r>
              <a:rPr lang="fr-FR" dirty="0"/>
              <a:t> 2015; 33 (</a:t>
            </a:r>
            <a:r>
              <a:rPr lang="fr-FR" dirty="0" err="1"/>
              <a:t>suppl</a:t>
            </a:r>
            <a:r>
              <a:rPr lang="fr-FR" dirty="0"/>
              <a:t>): </a:t>
            </a:r>
            <a:r>
              <a:rPr lang="fr-FR" dirty="0" err="1"/>
              <a:t>abstr</a:t>
            </a:r>
            <a:r>
              <a:rPr lang="fr-FR" dirty="0"/>
              <a:t> 4006</a:t>
            </a:r>
            <a:endParaRPr lang="en-GB" dirty="0"/>
          </a:p>
        </p:txBody>
      </p:sp>
      <p:sp>
        <p:nvSpPr>
          <p:cNvPr id="2" name="TextBox 1"/>
          <p:cNvSpPr txBox="1"/>
          <p:nvPr/>
        </p:nvSpPr>
        <p:spPr>
          <a:xfrm>
            <a:off x="5515550" y="1916582"/>
            <a:ext cx="2420856" cy="338554"/>
          </a:xfrm>
          <a:prstGeom prst="rect">
            <a:avLst/>
          </a:prstGeom>
          <a:noFill/>
        </p:spPr>
        <p:txBody>
          <a:bodyPr wrap="none" rtlCol="0">
            <a:spAutoFit/>
          </a:bodyPr>
          <a:lstStyle/>
          <a:p>
            <a:r>
              <a:rPr lang="en-GB" sz="1600" b="1" dirty="0" smtClean="0"/>
              <a:t>OS in HA-high patients</a:t>
            </a:r>
            <a:endParaRPr lang="en-GB" sz="1600" b="1" dirty="0"/>
          </a:p>
        </p:txBody>
      </p:sp>
      <p:sp>
        <p:nvSpPr>
          <p:cNvPr id="11" name="TextBox 10"/>
          <p:cNvSpPr txBox="1"/>
          <p:nvPr/>
        </p:nvSpPr>
        <p:spPr>
          <a:xfrm>
            <a:off x="1015184" y="1916582"/>
            <a:ext cx="2521844" cy="338554"/>
          </a:xfrm>
          <a:prstGeom prst="rect">
            <a:avLst/>
          </a:prstGeom>
          <a:noFill/>
        </p:spPr>
        <p:txBody>
          <a:bodyPr wrap="none" rtlCol="0">
            <a:spAutoFit/>
          </a:bodyPr>
          <a:lstStyle/>
          <a:p>
            <a:r>
              <a:rPr lang="en-GB" sz="1600" b="1" dirty="0" smtClean="0"/>
              <a:t>PFS in HA-high patients</a:t>
            </a:r>
            <a:endParaRPr lang="en-GB" sz="1600" b="1" dirty="0"/>
          </a:p>
        </p:txBody>
      </p:sp>
      <p:grpSp>
        <p:nvGrpSpPr>
          <p:cNvPr id="10" name="Group 9"/>
          <p:cNvGrpSpPr/>
          <p:nvPr/>
        </p:nvGrpSpPr>
        <p:grpSpPr>
          <a:xfrm>
            <a:off x="141886" y="2393130"/>
            <a:ext cx="4355783" cy="2724907"/>
            <a:chOff x="-62934" y="2393130"/>
            <a:chExt cx="4355783" cy="2724907"/>
          </a:xfrm>
        </p:grpSpPr>
        <p:sp>
          <p:nvSpPr>
            <p:cNvPr id="12" name="Text Box 62"/>
            <p:cNvSpPr txBox="1">
              <a:spLocks noChangeArrowheads="1"/>
            </p:cNvSpPr>
            <p:nvPr/>
          </p:nvSpPr>
          <p:spPr bwMode="auto">
            <a:xfrm rot="16200000">
              <a:off x="-176017" y="3275678"/>
              <a:ext cx="136608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K-M estimate of PFS (%)</a:t>
              </a:r>
              <a:endParaRPr lang="en-GB" altLang="en-US" sz="800" b="1" dirty="0">
                <a:latin typeface="Arial" panose="020B0604020202020204" pitchFamily="34" charset="0"/>
                <a:cs typeface="Arial" panose="020B0604020202020204" pitchFamily="34" charset="0"/>
              </a:endParaRPr>
            </a:p>
          </p:txBody>
        </p:sp>
        <p:sp>
          <p:nvSpPr>
            <p:cNvPr id="13" name="Text Box 103"/>
            <p:cNvSpPr txBox="1">
              <a:spLocks noChangeArrowheads="1"/>
            </p:cNvSpPr>
            <p:nvPr/>
          </p:nvSpPr>
          <p:spPr bwMode="auto">
            <a:xfrm>
              <a:off x="1686064" y="4337289"/>
              <a:ext cx="137569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Study duration (months)</a:t>
              </a:r>
              <a:endParaRPr lang="en-GB" altLang="en-US" sz="800" b="1" dirty="0">
                <a:latin typeface="Arial" panose="020B0604020202020204" pitchFamily="34" charset="0"/>
                <a:cs typeface="Arial" panose="020B0604020202020204" pitchFamily="34" charset="0"/>
              </a:endParaRPr>
            </a:p>
          </p:txBody>
        </p:sp>
        <p:sp>
          <p:nvSpPr>
            <p:cNvPr id="15" name="Text Box 107"/>
            <p:cNvSpPr txBox="1">
              <a:spLocks noChangeArrowheads="1"/>
            </p:cNvSpPr>
            <p:nvPr/>
          </p:nvSpPr>
          <p:spPr bwMode="auto">
            <a:xfrm>
              <a:off x="578178" y="3273064"/>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a:latin typeface="Arial" panose="020B0604020202020204" pitchFamily="34" charset="0"/>
                  <a:cs typeface="Arial" panose="020B0604020202020204" pitchFamily="34" charset="0"/>
                </a:rPr>
                <a:t>50</a:t>
              </a:r>
            </a:p>
          </p:txBody>
        </p:sp>
        <p:sp>
          <p:nvSpPr>
            <p:cNvPr id="17" name="Text Box 112"/>
            <p:cNvSpPr txBox="1">
              <a:spLocks noChangeArrowheads="1"/>
            </p:cNvSpPr>
            <p:nvPr/>
          </p:nvSpPr>
          <p:spPr bwMode="auto">
            <a:xfrm>
              <a:off x="520468" y="2513494"/>
              <a:ext cx="35779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a:latin typeface="Arial" panose="020B0604020202020204" pitchFamily="34" charset="0"/>
                  <a:cs typeface="Arial" panose="020B0604020202020204" pitchFamily="34" charset="0"/>
                </a:rPr>
                <a:t>100</a:t>
              </a:r>
            </a:p>
          </p:txBody>
        </p:sp>
        <p:sp>
          <p:nvSpPr>
            <p:cNvPr id="18" name="Text Box 115"/>
            <p:cNvSpPr txBox="1">
              <a:spLocks noChangeArrowheads="1"/>
            </p:cNvSpPr>
            <p:nvPr/>
          </p:nvSpPr>
          <p:spPr bwMode="auto">
            <a:xfrm>
              <a:off x="635886" y="4043942"/>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a:latin typeface="Arial" panose="020B0604020202020204" pitchFamily="34" charset="0"/>
                  <a:cs typeface="Arial" panose="020B0604020202020204" pitchFamily="34" charset="0"/>
                </a:rPr>
                <a:t>0</a:t>
              </a:r>
            </a:p>
          </p:txBody>
        </p:sp>
        <p:sp>
          <p:nvSpPr>
            <p:cNvPr id="19" name="Text Box 116"/>
            <p:cNvSpPr txBox="1">
              <a:spLocks noChangeArrowheads="1"/>
            </p:cNvSpPr>
            <p:nvPr/>
          </p:nvSpPr>
          <p:spPr bwMode="auto">
            <a:xfrm>
              <a:off x="166360" y="4405973"/>
              <a:ext cx="683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No. at risk</a:t>
              </a:r>
              <a:endParaRPr lang="en-GB" altLang="en-US" sz="800" b="1" dirty="0">
                <a:latin typeface="Arial" panose="020B0604020202020204" pitchFamily="34" charset="0"/>
                <a:cs typeface="Arial" panose="020B0604020202020204" pitchFamily="34" charset="0"/>
              </a:endParaRPr>
            </a:p>
          </p:txBody>
        </p:sp>
        <p:sp>
          <p:nvSpPr>
            <p:cNvPr id="20" name="Text Box 117"/>
            <p:cNvSpPr txBox="1">
              <a:spLocks noChangeArrowheads="1"/>
            </p:cNvSpPr>
            <p:nvPr/>
          </p:nvSpPr>
          <p:spPr bwMode="auto">
            <a:xfrm>
              <a:off x="-62934" y="4533262"/>
              <a:ext cx="91249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Arial" panose="020B0604020202020204" pitchFamily="34" charset="0"/>
                  <a:cs typeface="Arial" panose="020B0604020202020204" pitchFamily="34" charset="0"/>
                </a:rPr>
                <a:t>PAG</a:t>
              </a:r>
              <a:br>
                <a:rPr lang="en-GB" altLang="en-US" sz="800" b="1" dirty="0" smtClean="0">
                  <a:latin typeface="Arial" panose="020B0604020202020204" pitchFamily="34" charset="0"/>
                  <a:cs typeface="Arial" panose="020B0604020202020204" pitchFamily="34" charset="0"/>
                </a:rPr>
              </a:br>
              <a:endParaRPr lang="en-GB" altLang="en-US" sz="800" b="1" dirty="0" smtClean="0">
                <a:latin typeface="Arial" panose="020B0604020202020204" pitchFamily="34" charset="0"/>
                <a:cs typeface="Arial" panose="020B0604020202020204" pitchFamily="34" charset="0"/>
              </a:endParaRPr>
            </a:p>
            <a:p>
              <a:pPr algn="r"/>
              <a:r>
                <a:rPr lang="en-GB" altLang="en-US" sz="800" b="1" dirty="0" smtClean="0">
                  <a:latin typeface="Arial" panose="020B0604020202020204" pitchFamily="34" charset="0"/>
                  <a:cs typeface="Arial" panose="020B0604020202020204" pitchFamily="34" charset="0"/>
                </a:rPr>
                <a:t>Nab-paclitaxel/</a:t>
              </a:r>
              <a:br>
                <a:rPr lang="en-GB" altLang="en-US" sz="800" b="1" dirty="0" smtClean="0">
                  <a:latin typeface="Arial" panose="020B0604020202020204" pitchFamily="34" charset="0"/>
                  <a:cs typeface="Arial" panose="020B0604020202020204" pitchFamily="34" charset="0"/>
                </a:rPr>
              </a:br>
              <a:r>
                <a:rPr lang="en-GB" altLang="en-US" sz="800" b="1" dirty="0" smtClean="0">
                  <a:latin typeface="Arial" panose="020B0604020202020204" pitchFamily="34" charset="0"/>
                  <a:cs typeface="Arial" panose="020B0604020202020204" pitchFamily="34" charset="0"/>
                </a:rPr>
                <a:t>gemcitabine</a:t>
              </a:r>
            </a:p>
          </p:txBody>
        </p:sp>
        <p:sp>
          <p:nvSpPr>
            <p:cNvPr id="21" name="Text Box 118"/>
            <p:cNvSpPr txBox="1">
              <a:spLocks noChangeArrowheads="1"/>
            </p:cNvSpPr>
            <p:nvPr/>
          </p:nvSpPr>
          <p:spPr bwMode="auto">
            <a:xfrm>
              <a:off x="759626" y="4533261"/>
              <a:ext cx="3000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23</a:t>
              </a:r>
            </a:p>
            <a:p>
              <a:pPr algn="ctr"/>
              <a:endParaRPr lang="en-GB" altLang="en-US" sz="800" b="1" dirty="0">
                <a:latin typeface="Arial" panose="020B0604020202020204" pitchFamily="34" charset="0"/>
                <a:cs typeface="Arial" panose="020B0604020202020204" pitchFamily="34" charset="0"/>
              </a:endParaRPr>
            </a:p>
            <a:p>
              <a:pPr algn="ctr"/>
              <a:r>
                <a:rPr lang="en-GB" altLang="en-US" sz="800" b="1" dirty="0" smtClean="0">
                  <a:latin typeface="Arial" panose="020B0604020202020204" pitchFamily="34" charset="0"/>
                  <a:cs typeface="Arial" panose="020B0604020202020204" pitchFamily="34" charset="0"/>
                </a:rPr>
                <a:t>21</a:t>
              </a:r>
              <a:endParaRPr lang="en-GB" altLang="en-US" sz="800" b="1" dirty="0">
                <a:latin typeface="Arial" panose="020B0604020202020204" pitchFamily="34" charset="0"/>
                <a:cs typeface="Arial" panose="020B0604020202020204" pitchFamily="34" charset="0"/>
              </a:endParaRPr>
            </a:p>
          </p:txBody>
        </p:sp>
        <p:sp>
          <p:nvSpPr>
            <p:cNvPr id="22" name="Text Box 119"/>
            <p:cNvSpPr txBox="1">
              <a:spLocks noChangeArrowheads="1"/>
            </p:cNvSpPr>
            <p:nvPr/>
          </p:nvSpPr>
          <p:spPr bwMode="auto">
            <a:xfrm>
              <a:off x="1181876" y="4533261"/>
              <a:ext cx="3000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14</a:t>
              </a:r>
            </a:p>
            <a:p>
              <a:pPr algn="ctr"/>
              <a:endParaRPr lang="en-GB" altLang="en-US" sz="800" b="1" dirty="0">
                <a:latin typeface="Arial" panose="020B0604020202020204" pitchFamily="34" charset="0"/>
                <a:cs typeface="Arial" panose="020B0604020202020204" pitchFamily="34" charset="0"/>
              </a:endParaRPr>
            </a:p>
            <a:p>
              <a:pPr algn="ctr"/>
              <a:r>
                <a:rPr lang="en-GB" altLang="en-US" sz="800" b="1" dirty="0" smtClean="0">
                  <a:latin typeface="Arial" panose="020B0604020202020204" pitchFamily="34" charset="0"/>
                  <a:cs typeface="Arial" panose="020B0604020202020204" pitchFamily="34" charset="0"/>
                </a:rPr>
                <a:t>14</a:t>
              </a:r>
              <a:endParaRPr lang="en-GB" altLang="en-US" sz="800" b="1" dirty="0">
                <a:latin typeface="Arial" panose="020B0604020202020204" pitchFamily="34" charset="0"/>
                <a:cs typeface="Arial" panose="020B0604020202020204" pitchFamily="34" charset="0"/>
              </a:endParaRPr>
            </a:p>
          </p:txBody>
        </p:sp>
        <p:sp>
          <p:nvSpPr>
            <p:cNvPr id="23" name="Text Box 120"/>
            <p:cNvSpPr txBox="1">
              <a:spLocks noChangeArrowheads="1"/>
            </p:cNvSpPr>
            <p:nvPr/>
          </p:nvSpPr>
          <p:spPr bwMode="auto">
            <a:xfrm>
              <a:off x="1594508" y="4533261"/>
              <a:ext cx="3000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Arial" panose="020B0604020202020204" pitchFamily="34" charset="0"/>
                  <a:cs typeface="Arial" panose="020B0604020202020204" pitchFamily="34" charset="0"/>
                </a:rPr>
                <a:t>10</a:t>
              </a:r>
            </a:p>
            <a:p>
              <a:pPr algn="r"/>
              <a:endParaRPr lang="en-GB" altLang="en-US" sz="800" b="1" dirty="0">
                <a:latin typeface="Arial" panose="020B0604020202020204" pitchFamily="34" charset="0"/>
                <a:cs typeface="Arial" panose="020B0604020202020204" pitchFamily="34" charset="0"/>
              </a:endParaRPr>
            </a:p>
            <a:p>
              <a:pPr algn="r"/>
              <a:r>
                <a:rPr lang="en-GB" altLang="en-US" sz="800" b="1" dirty="0" smtClean="0">
                  <a:latin typeface="Arial" panose="020B0604020202020204" pitchFamily="34" charset="0"/>
                  <a:cs typeface="Arial" panose="020B0604020202020204" pitchFamily="34" charset="0"/>
                </a:rPr>
                <a:t>7</a:t>
              </a:r>
              <a:endParaRPr lang="en-GB" altLang="en-US" sz="800" b="1" dirty="0">
                <a:latin typeface="Arial" panose="020B0604020202020204" pitchFamily="34" charset="0"/>
                <a:cs typeface="Arial" panose="020B0604020202020204" pitchFamily="34" charset="0"/>
              </a:endParaRPr>
            </a:p>
          </p:txBody>
        </p:sp>
        <p:sp>
          <p:nvSpPr>
            <p:cNvPr id="24" name="Text Box 121"/>
            <p:cNvSpPr txBox="1">
              <a:spLocks noChangeArrowheads="1"/>
            </p:cNvSpPr>
            <p:nvPr/>
          </p:nvSpPr>
          <p:spPr bwMode="auto">
            <a:xfrm>
              <a:off x="2038225" y="4533261"/>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6</a:t>
              </a:r>
            </a:p>
            <a:p>
              <a:pPr algn="ctr"/>
              <a:endParaRPr lang="en-GB" altLang="en-US" sz="800" b="1" dirty="0">
                <a:latin typeface="Arial" panose="020B0604020202020204" pitchFamily="34" charset="0"/>
                <a:cs typeface="Arial" panose="020B0604020202020204" pitchFamily="34" charset="0"/>
              </a:endParaRPr>
            </a:p>
            <a:p>
              <a:pPr algn="ctr"/>
              <a:r>
                <a:rPr lang="en-GB" altLang="en-US" sz="800" b="1" dirty="0" smtClean="0">
                  <a:latin typeface="Arial" panose="020B0604020202020204" pitchFamily="34" charset="0"/>
                  <a:cs typeface="Arial" panose="020B0604020202020204" pitchFamily="34" charset="0"/>
                </a:rPr>
                <a:t>4</a:t>
              </a:r>
              <a:endParaRPr lang="en-GB" altLang="en-US" sz="800" b="1" dirty="0">
                <a:latin typeface="Arial" panose="020B0604020202020204" pitchFamily="34" charset="0"/>
                <a:cs typeface="Arial" panose="020B0604020202020204" pitchFamily="34" charset="0"/>
              </a:endParaRPr>
            </a:p>
          </p:txBody>
        </p:sp>
        <p:sp>
          <p:nvSpPr>
            <p:cNvPr id="25" name="Text Box 122"/>
            <p:cNvSpPr txBox="1">
              <a:spLocks noChangeArrowheads="1"/>
            </p:cNvSpPr>
            <p:nvPr/>
          </p:nvSpPr>
          <p:spPr bwMode="auto">
            <a:xfrm>
              <a:off x="2444606" y="4533261"/>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5</a:t>
              </a:r>
            </a:p>
            <a:p>
              <a:pPr algn="ctr"/>
              <a:endParaRPr lang="en-GB" altLang="en-US" sz="800" b="1" dirty="0">
                <a:latin typeface="Arial" panose="020B0604020202020204" pitchFamily="34" charset="0"/>
                <a:cs typeface="Arial" panose="020B0604020202020204" pitchFamily="34" charset="0"/>
              </a:endParaRPr>
            </a:p>
            <a:p>
              <a:pPr algn="ctr"/>
              <a:r>
                <a:rPr lang="en-GB" altLang="en-US" sz="800" b="1" dirty="0" smtClean="0">
                  <a:latin typeface="Arial" panose="020B0604020202020204" pitchFamily="34" charset="0"/>
                  <a:cs typeface="Arial" panose="020B0604020202020204" pitchFamily="34" charset="0"/>
                </a:rPr>
                <a:t>0</a:t>
              </a:r>
              <a:endParaRPr lang="en-GB" altLang="en-US" sz="800" b="1" dirty="0">
                <a:latin typeface="Arial" panose="020B0604020202020204" pitchFamily="34" charset="0"/>
                <a:cs typeface="Arial" panose="020B0604020202020204" pitchFamily="34" charset="0"/>
              </a:endParaRPr>
            </a:p>
          </p:txBody>
        </p:sp>
        <p:sp>
          <p:nvSpPr>
            <p:cNvPr id="26" name="Text Box 123"/>
            <p:cNvSpPr txBox="1">
              <a:spLocks noChangeArrowheads="1"/>
            </p:cNvSpPr>
            <p:nvPr/>
          </p:nvSpPr>
          <p:spPr bwMode="auto">
            <a:xfrm>
              <a:off x="2867742" y="4533261"/>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2</a:t>
              </a:r>
            </a:p>
            <a:p>
              <a:pPr algn="ctr"/>
              <a:endParaRPr lang="en-GB" altLang="en-US" sz="800" b="1" dirty="0">
                <a:latin typeface="Arial" panose="020B0604020202020204" pitchFamily="34" charset="0"/>
                <a:cs typeface="Arial" panose="020B0604020202020204" pitchFamily="34" charset="0"/>
              </a:endParaRPr>
            </a:p>
            <a:p>
              <a:pPr algn="ctr"/>
              <a:r>
                <a:rPr lang="en-GB" altLang="en-US" sz="800" b="1" dirty="0" smtClean="0">
                  <a:latin typeface="Arial" panose="020B0604020202020204" pitchFamily="34" charset="0"/>
                  <a:cs typeface="Arial" panose="020B0604020202020204" pitchFamily="34" charset="0"/>
                </a:rPr>
                <a:t>0</a:t>
              </a:r>
              <a:endParaRPr lang="en-GB" altLang="en-US" sz="800" b="1" dirty="0">
                <a:latin typeface="Arial" panose="020B0604020202020204" pitchFamily="34" charset="0"/>
                <a:cs typeface="Arial" panose="020B0604020202020204" pitchFamily="34" charset="0"/>
              </a:endParaRPr>
            </a:p>
          </p:txBody>
        </p:sp>
        <p:sp>
          <p:nvSpPr>
            <p:cNvPr id="27" name="Text Box 124"/>
            <p:cNvSpPr txBox="1">
              <a:spLocks noChangeArrowheads="1"/>
            </p:cNvSpPr>
            <p:nvPr/>
          </p:nvSpPr>
          <p:spPr bwMode="auto">
            <a:xfrm>
              <a:off x="3298320" y="4533261"/>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a:t>
              </a:r>
            </a:p>
            <a:p>
              <a:pPr algn="ctr"/>
              <a:endParaRPr lang="en-GB" altLang="en-US" sz="800" b="1" dirty="0">
                <a:latin typeface="Arial" panose="020B0604020202020204" pitchFamily="34" charset="0"/>
                <a:cs typeface="Arial" panose="020B0604020202020204" pitchFamily="34" charset="0"/>
              </a:endParaRPr>
            </a:p>
            <a:p>
              <a:pPr algn="ctr"/>
              <a:r>
                <a:rPr lang="en-GB" altLang="en-US" sz="800" b="1" dirty="0" smtClean="0">
                  <a:latin typeface="Arial" panose="020B0604020202020204" pitchFamily="34" charset="0"/>
                  <a:cs typeface="Arial" panose="020B0604020202020204" pitchFamily="34" charset="0"/>
                </a:rPr>
                <a:t>0</a:t>
              </a:r>
              <a:endParaRPr lang="en-GB" altLang="en-US" sz="800" b="1" dirty="0">
                <a:latin typeface="Arial" panose="020B0604020202020204" pitchFamily="34" charset="0"/>
                <a:cs typeface="Arial" panose="020B0604020202020204" pitchFamily="34" charset="0"/>
              </a:endParaRPr>
            </a:p>
          </p:txBody>
        </p:sp>
        <p:sp>
          <p:nvSpPr>
            <p:cNvPr id="28" name="Text Box 125"/>
            <p:cNvSpPr txBox="1">
              <a:spLocks noChangeArrowheads="1"/>
            </p:cNvSpPr>
            <p:nvPr/>
          </p:nvSpPr>
          <p:spPr bwMode="auto">
            <a:xfrm>
              <a:off x="3708822" y="4533261"/>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0</a:t>
              </a:r>
            </a:p>
            <a:p>
              <a:pPr algn="ctr"/>
              <a:endParaRPr lang="en-GB" altLang="en-US" sz="800" b="1" dirty="0">
                <a:latin typeface="Arial" panose="020B0604020202020204" pitchFamily="34" charset="0"/>
                <a:cs typeface="Arial" panose="020B0604020202020204" pitchFamily="34" charset="0"/>
              </a:endParaRPr>
            </a:p>
            <a:p>
              <a:pPr algn="ctr"/>
              <a:r>
                <a:rPr lang="en-GB" altLang="en-US" sz="800" b="1" dirty="0" smtClean="0">
                  <a:latin typeface="Arial" panose="020B0604020202020204" pitchFamily="34" charset="0"/>
                  <a:cs typeface="Arial" panose="020B0604020202020204" pitchFamily="34" charset="0"/>
                </a:rPr>
                <a:t>0</a:t>
              </a:r>
              <a:endParaRPr lang="en-GB" altLang="en-US" sz="800" b="1" dirty="0">
                <a:latin typeface="Arial" panose="020B0604020202020204" pitchFamily="34" charset="0"/>
                <a:cs typeface="Arial" panose="020B0604020202020204" pitchFamily="34" charset="0"/>
              </a:endParaRPr>
            </a:p>
          </p:txBody>
        </p:sp>
        <p:sp>
          <p:nvSpPr>
            <p:cNvPr id="29" name="Text Box 88"/>
            <p:cNvSpPr txBox="1">
              <a:spLocks noChangeArrowheads="1"/>
            </p:cNvSpPr>
            <p:nvPr/>
          </p:nvSpPr>
          <p:spPr bwMode="auto">
            <a:xfrm>
              <a:off x="788481"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a:latin typeface="Arial" panose="020B0604020202020204" pitchFamily="34" charset="0"/>
                  <a:cs typeface="Arial" panose="020B0604020202020204" pitchFamily="34" charset="0"/>
                </a:rPr>
                <a:t>0</a:t>
              </a:r>
            </a:p>
          </p:txBody>
        </p:sp>
        <p:sp>
          <p:nvSpPr>
            <p:cNvPr id="30" name="Text Box 88"/>
            <p:cNvSpPr txBox="1">
              <a:spLocks noChangeArrowheads="1"/>
            </p:cNvSpPr>
            <p:nvPr/>
          </p:nvSpPr>
          <p:spPr bwMode="auto">
            <a:xfrm>
              <a:off x="1210730"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2</a:t>
              </a:r>
              <a:endParaRPr lang="en-GB" altLang="en-US" sz="800" b="1" dirty="0">
                <a:latin typeface="Arial" panose="020B0604020202020204" pitchFamily="34" charset="0"/>
                <a:cs typeface="Arial" panose="020B0604020202020204" pitchFamily="34" charset="0"/>
              </a:endParaRPr>
            </a:p>
          </p:txBody>
        </p:sp>
        <p:sp>
          <p:nvSpPr>
            <p:cNvPr id="31" name="Text Box 88"/>
            <p:cNvSpPr txBox="1">
              <a:spLocks noChangeArrowheads="1"/>
            </p:cNvSpPr>
            <p:nvPr/>
          </p:nvSpPr>
          <p:spPr bwMode="auto">
            <a:xfrm>
              <a:off x="1623361"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4</a:t>
              </a:r>
              <a:endParaRPr lang="en-GB" altLang="en-US" sz="800" b="1" dirty="0">
                <a:latin typeface="Arial" panose="020B0604020202020204" pitchFamily="34" charset="0"/>
                <a:cs typeface="Arial" panose="020B0604020202020204" pitchFamily="34" charset="0"/>
              </a:endParaRPr>
            </a:p>
          </p:txBody>
        </p:sp>
        <p:sp>
          <p:nvSpPr>
            <p:cNvPr id="32" name="Text Box 88"/>
            <p:cNvSpPr txBox="1">
              <a:spLocks noChangeArrowheads="1"/>
            </p:cNvSpPr>
            <p:nvPr/>
          </p:nvSpPr>
          <p:spPr bwMode="auto">
            <a:xfrm>
              <a:off x="2038225"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6</a:t>
              </a:r>
              <a:endParaRPr lang="en-GB" altLang="en-US" sz="800" b="1" dirty="0">
                <a:latin typeface="Arial" panose="020B0604020202020204" pitchFamily="34" charset="0"/>
                <a:cs typeface="Arial" panose="020B0604020202020204" pitchFamily="34" charset="0"/>
              </a:endParaRPr>
            </a:p>
          </p:txBody>
        </p:sp>
        <p:sp>
          <p:nvSpPr>
            <p:cNvPr id="33" name="Text Box 88"/>
            <p:cNvSpPr txBox="1">
              <a:spLocks noChangeArrowheads="1"/>
            </p:cNvSpPr>
            <p:nvPr/>
          </p:nvSpPr>
          <p:spPr bwMode="auto">
            <a:xfrm>
              <a:off x="2444606"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8</a:t>
              </a:r>
              <a:endParaRPr lang="en-GB" altLang="en-US" sz="800" b="1" dirty="0">
                <a:latin typeface="Arial" panose="020B0604020202020204" pitchFamily="34" charset="0"/>
                <a:cs typeface="Arial" panose="020B0604020202020204" pitchFamily="34" charset="0"/>
              </a:endParaRPr>
            </a:p>
          </p:txBody>
        </p:sp>
        <p:sp>
          <p:nvSpPr>
            <p:cNvPr id="34" name="Text Box 88"/>
            <p:cNvSpPr txBox="1">
              <a:spLocks noChangeArrowheads="1"/>
            </p:cNvSpPr>
            <p:nvPr/>
          </p:nvSpPr>
          <p:spPr bwMode="auto">
            <a:xfrm>
              <a:off x="2838888" y="4127847"/>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10</a:t>
              </a:r>
              <a:endParaRPr lang="en-GB" altLang="en-US" sz="800" b="1" dirty="0">
                <a:latin typeface="Arial" panose="020B0604020202020204" pitchFamily="34" charset="0"/>
                <a:cs typeface="Arial" panose="020B0604020202020204" pitchFamily="34" charset="0"/>
              </a:endParaRPr>
            </a:p>
          </p:txBody>
        </p:sp>
        <p:sp>
          <p:nvSpPr>
            <p:cNvPr id="35" name="Text Box 88"/>
            <p:cNvSpPr txBox="1">
              <a:spLocks noChangeArrowheads="1"/>
            </p:cNvSpPr>
            <p:nvPr/>
          </p:nvSpPr>
          <p:spPr bwMode="auto">
            <a:xfrm>
              <a:off x="3269466" y="4127847"/>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12</a:t>
              </a:r>
              <a:endParaRPr lang="en-GB" altLang="en-US" sz="800" b="1" dirty="0">
                <a:latin typeface="Arial" panose="020B0604020202020204" pitchFamily="34" charset="0"/>
                <a:cs typeface="Arial" panose="020B0604020202020204" pitchFamily="34" charset="0"/>
              </a:endParaRPr>
            </a:p>
          </p:txBody>
        </p:sp>
        <p:sp>
          <p:nvSpPr>
            <p:cNvPr id="36" name="Text Box 88"/>
            <p:cNvSpPr txBox="1">
              <a:spLocks noChangeArrowheads="1"/>
            </p:cNvSpPr>
            <p:nvPr/>
          </p:nvSpPr>
          <p:spPr bwMode="auto">
            <a:xfrm>
              <a:off x="3672394" y="4127847"/>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14</a:t>
              </a:r>
              <a:endParaRPr lang="en-GB" altLang="en-US" sz="800" b="1" dirty="0">
                <a:latin typeface="Arial" panose="020B0604020202020204" pitchFamily="34" charset="0"/>
                <a:cs typeface="Arial" panose="020B0604020202020204" pitchFamily="34" charset="0"/>
              </a:endParaRPr>
            </a:p>
          </p:txBody>
        </p:sp>
        <p:sp>
          <p:nvSpPr>
            <p:cNvPr id="37" name="Freeform 144"/>
            <p:cNvSpPr>
              <a:spLocks/>
            </p:cNvSpPr>
            <p:nvPr/>
          </p:nvSpPr>
          <p:spPr bwMode="auto">
            <a:xfrm>
              <a:off x="907837" y="2614975"/>
              <a:ext cx="2922871" cy="1522612"/>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38" name="Line 145"/>
            <p:cNvSpPr>
              <a:spLocks noChangeShapeType="1"/>
            </p:cNvSpPr>
            <p:nvPr/>
          </p:nvSpPr>
          <p:spPr bwMode="auto">
            <a:xfrm>
              <a:off x="863052" y="2624598"/>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39" name="Line 146"/>
            <p:cNvSpPr>
              <a:spLocks noChangeShapeType="1"/>
            </p:cNvSpPr>
            <p:nvPr/>
          </p:nvSpPr>
          <p:spPr bwMode="auto">
            <a:xfrm>
              <a:off x="863052" y="2762865"/>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0" name="Line 147"/>
            <p:cNvSpPr>
              <a:spLocks noChangeShapeType="1"/>
            </p:cNvSpPr>
            <p:nvPr/>
          </p:nvSpPr>
          <p:spPr bwMode="auto">
            <a:xfrm>
              <a:off x="863052" y="2908709"/>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1" name="Line 148"/>
            <p:cNvSpPr>
              <a:spLocks noChangeShapeType="1"/>
            </p:cNvSpPr>
            <p:nvPr/>
          </p:nvSpPr>
          <p:spPr bwMode="auto">
            <a:xfrm>
              <a:off x="863052" y="3060387"/>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2" name="Line 149"/>
            <p:cNvSpPr>
              <a:spLocks noChangeShapeType="1"/>
            </p:cNvSpPr>
            <p:nvPr/>
          </p:nvSpPr>
          <p:spPr bwMode="auto">
            <a:xfrm>
              <a:off x="863052" y="4135822"/>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3" name="Line 150"/>
            <p:cNvSpPr>
              <a:spLocks noChangeShapeType="1"/>
            </p:cNvSpPr>
            <p:nvPr/>
          </p:nvSpPr>
          <p:spPr bwMode="auto">
            <a:xfrm>
              <a:off x="863052" y="3987955"/>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4" name="Line 151"/>
            <p:cNvSpPr>
              <a:spLocks noChangeShapeType="1"/>
            </p:cNvSpPr>
            <p:nvPr/>
          </p:nvSpPr>
          <p:spPr bwMode="auto">
            <a:xfrm>
              <a:off x="863052" y="3824609"/>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5" name="Line 152"/>
            <p:cNvSpPr>
              <a:spLocks noChangeShapeType="1"/>
            </p:cNvSpPr>
            <p:nvPr/>
          </p:nvSpPr>
          <p:spPr bwMode="auto">
            <a:xfrm>
              <a:off x="863052" y="3672932"/>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6" name="Line 153"/>
            <p:cNvSpPr>
              <a:spLocks noChangeShapeType="1"/>
            </p:cNvSpPr>
            <p:nvPr/>
          </p:nvSpPr>
          <p:spPr bwMode="auto">
            <a:xfrm>
              <a:off x="863052" y="3527087"/>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7" name="Line 154"/>
            <p:cNvSpPr>
              <a:spLocks noChangeShapeType="1"/>
            </p:cNvSpPr>
            <p:nvPr/>
          </p:nvSpPr>
          <p:spPr bwMode="auto">
            <a:xfrm>
              <a:off x="863052" y="3369577"/>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8" name="Line 155"/>
            <p:cNvSpPr>
              <a:spLocks noChangeShapeType="1"/>
            </p:cNvSpPr>
            <p:nvPr/>
          </p:nvSpPr>
          <p:spPr bwMode="auto">
            <a:xfrm>
              <a:off x="863052" y="3229566"/>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49" name="Line 163"/>
            <p:cNvSpPr>
              <a:spLocks noChangeShapeType="1"/>
            </p:cNvSpPr>
            <p:nvPr/>
          </p:nvSpPr>
          <p:spPr bwMode="auto">
            <a:xfrm flipV="1">
              <a:off x="906642"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50" name="Line 164"/>
            <p:cNvSpPr>
              <a:spLocks noChangeShapeType="1"/>
            </p:cNvSpPr>
            <p:nvPr/>
          </p:nvSpPr>
          <p:spPr bwMode="auto">
            <a:xfrm flipV="1">
              <a:off x="1329338"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51" name="Line 165"/>
            <p:cNvSpPr>
              <a:spLocks noChangeShapeType="1"/>
            </p:cNvSpPr>
            <p:nvPr/>
          </p:nvSpPr>
          <p:spPr bwMode="auto">
            <a:xfrm>
              <a:off x="1743930"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52" name="Line 166"/>
            <p:cNvSpPr>
              <a:spLocks noChangeShapeType="1"/>
            </p:cNvSpPr>
            <p:nvPr/>
          </p:nvSpPr>
          <p:spPr bwMode="auto">
            <a:xfrm>
              <a:off x="2158522"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53" name="Line 167"/>
            <p:cNvSpPr>
              <a:spLocks noChangeShapeType="1"/>
            </p:cNvSpPr>
            <p:nvPr/>
          </p:nvSpPr>
          <p:spPr bwMode="auto">
            <a:xfrm>
              <a:off x="2566203"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54" name="Line 168"/>
            <p:cNvSpPr>
              <a:spLocks noChangeShapeType="1"/>
            </p:cNvSpPr>
            <p:nvPr/>
          </p:nvSpPr>
          <p:spPr bwMode="auto">
            <a:xfrm>
              <a:off x="2987705"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55" name="Line 169"/>
            <p:cNvSpPr>
              <a:spLocks noChangeShapeType="1"/>
            </p:cNvSpPr>
            <p:nvPr/>
          </p:nvSpPr>
          <p:spPr bwMode="auto">
            <a:xfrm>
              <a:off x="3416116"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56" name="Line 170"/>
            <p:cNvSpPr>
              <a:spLocks noChangeShapeType="1"/>
            </p:cNvSpPr>
            <p:nvPr/>
          </p:nvSpPr>
          <p:spPr bwMode="auto">
            <a:xfrm>
              <a:off x="3822435"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57" name="TextBox 56"/>
            <p:cNvSpPr txBox="1"/>
            <p:nvPr/>
          </p:nvSpPr>
          <p:spPr>
            <a:xfrm>
              <a:off x="1298161" y="2393130"/>
              <a:ext cx="1459054" cy="215444"/>
            </a:xfrm>
            <a:prstGeom prst="rect">
              <a:avLst/>
            </a:prstGeom>
            <a:noFill/>
          </p:spPr>
          <p:txBody>
            <a:bodyPr wrap="none" rtlCol="0">
              <a:spAutoFit/>
            </a:bodyPr>
            <a:lstStyle/>
            <a:p>
              <a:r>
                <a:rPr lang="en-GB" sz="800" b="1" dirty="0" smtClean="0"/>
                <a:t>HR 0.39 (95%CI 0.15, 1.04)</a:t>
              </a:r>
              <a:endParaRPr lang="en-GB" sz="800" b="1" dirty="0"/>
            </a:p>
          </p:txBody>
        </p:sp>
        <p:sp>
          <p:nvSpPr>
            <p:cNvPr id="58" name="TextBox 57"/>
            <p:cNvSpPr txBox="1"/>
            <p:nvPr/>
          </p:nvSpPr>
          <p:spPr>
            <a:xfrm>
              <a:off x="2790959" y="3158419"/>
              <a:ext cx="728084" cy="215444"/>
            </a:xfrm>
            <a:prstGeom prst="rect">
              <a:avLst/>
            </a:prstGeom>
            <a:noFill/>
          </p:spPr>
          <p:txBody>
            <a:bodyPr wrap="none" rtlCol="0">
              <a:spAutoFit/>
            </a:bodyPr>
            <a:lstStyle/>
            <a:p>
              <a:r>
                <a:rPr lang="en-GB" sz="800" b="1" dirty="0" smtClean="0">
                  <a:solidFill>
                    <a:srgbClr val="C00000"/>
                  </a:solidFill>
                </a:rPr>
                <a:t>9.2 months</a:t>
              </a:r>
              <a:endParaRPr lang="en-GB" sz="800" b="1" dirty="0">
                <a:solidFill>
                  <a:srgbClr val="C00000"/>
                </a:solidFill>
              </a:endParaRPr>
            </a:p>
          </p:txBody>
        </p:sp>
        <p:sp>
          <p:nvSpPr>
            <p:cNvPr id="59" name="TextBox 58"/>
            <p:cNvSpPr txBox="1"/>
            <p:nvPr/>
          </p:nvSpPr>
          <p:spPr>
            <a:xfrm>
              <a:off x="1105092" y="3368629"/>
              <a:ext cx="728084" cy="215444"/>
            </a:xfrm>
            <a:prstGeom prst="rect">
              <a:avLst/>
            </a:prstGeom>
            <a:noFill/>
          </p:spPr>
          <p:txBody>
            <a:bodyPr wrap="none" rtlCol="0">
              <a:spAutoFit/>
            </a:bodyPr>
            <a:lstStyle/>
            <a:p>
              <a:r>
                <a:rPr lang="en-GB" sz="800" b="1" dirty="0" smtClean="0">
                  <a:solidFill>
                    <a:schemeClr val="accent1"/>
                  </a:solidFill>
                </a:rPr>
                <a:t>4.3 months</a:t>
              </a:r>
              <a:endParaRPr lang="en-GB" sz="800" b="1" dirty="0">
                <a:solidFill>
                  <a:schemeClr val="accent1"/>
                </a:solidFill>
              </a:endParaRPr>
            </a:p>
          </p:txBody>
        </p:sp>
        <p:sp>
          <p:nvSpPr>
            <p:cNvPr id="60" name="TextBox 59"/>
            <p:cNvSpPr txBox="1"/>
            <p:nvPr/>
          </p:nvSpPr>
          <p:spPr>
            <a:xfrm>
              <a:off x="1849874" y="2609333"/>
              <a:ext cx="503664" cy="215444"/>
            </a:xfrm>
            <a:prstGeom prst="rect">
              <a:avLst/>
            </a:prstGeom>
            <a:noFill/>
          </p:spPr>
          <p:txBody>
            <a:bodyPr wrap="none" rtlCol="0">
              <a:spAutoFit/>
            </a:bodyPr>
            <a:lstStyle/>
            <a:p>
              <a:r>
                <a:rPr lang="en-GB" sz="800" b="1" dirty="0" smtClean="0"/>
                <a:t>p=0.05</a:t>
              </a:r>
              <a:endParaRPr lang="en-GB" sz="800" b="1" dirty="0"/>
            </a:p>
          </p:txBody>
        </p:sp>
        <p:sp>
          <p:nvSpPr>
            <p:cNvPr id="61" name="Freeform 2"/>
            <p:cNvSpPr>
              <a:spLocks/>
            </p:cNvSpPr>
            <p:nvPr/>
          </p:nvSpPr>
          <p:spPr bwMode="auto">
            <a:xfrm>
              <a:off x="903854" y="2624598"/>
              <a:ext cx="1548000" cy="1512989"/>
            </a:xfrm>
            <a:custGeom>
              <a:avLst/>
              <a:gdLst>
                <a:gd name="T0" fmla="*/ 122 w 122"/>
                <a:gd name="T1" fmla="*/ 119 h 119"/>
                <a:gd name="T2" fmla="*/ 122 w 122"/>
                <a:gd name="T3" fmla="*/ 103 h 119"/>
                <a:gd name="T4" fmla="*/ 119 w 122"/>
                <a:gd name="T5" fmla="*/ 103 h 119"/>
                <a:gd name="T6" fmla="*/ 119 w 122"/>
                <a:gd name="T7" fmla="*/ 87 h 119"/>
                <a:gd name="T8" fmla="*/ 104 w 122"/>
                <a:gd name="T9" fmla="*/ 87 h 119"/>
                <a:gd name="T10" fmla="*/ 104 w 122"/>
                <a:gd name="T11" fmla="*/ 76 h 119"/>
                <a:gd name="T12" fmla="*/ 86 w 122"/>
                <a:gd name="T13" fmla="*/ 76 h 119"/>
                <a:gd name="T14" fmla="*/ 86 w 122"/>
                <a:gd name="T15" fmla="*/ 67 h 119"/>
                <a:gd name="T16" fmla="*/ 71 w 122"/>
                <a:gd name="T17" fmla="*/ 67 h 119"/>
                <a:gd name="T18" fmla="*/ 71 w 122"/>
                <a:gd name="T19" fmla="*/ 59 h 119"/>
                <a:gd name="T20" fmla="*/ 62 w 122"/>
                <a:gd name="T21" fmla="*/ 59 h 119"/>
                <a:gd name="T22" fmla="*/ 62 w 122"/>
                <a:gd name="T23" fmla="*/ 50 h 119"/>
                <a:gd name="T24" fmla="*/ 60 w 122"/>
                <a:gd name="T25" fmla="*/ 50 h 119"/>
                <a:gd name="T26" fmla="*/ 60 w 122"/>
                <a:gd name="T27" fmla="*/ 41 h 119"/>
                <a:gd name="T28" fmla="*/ 58 w 122"/>
                <a:gd name="T29" fmla="*/ 41 h 119"/>
                <a:gd name="T30" fmla="*/ 58 w 122"/>
                <a:gd name="T31" fmla="*/ 27 h 119"/>
                <a:gd name="T32" fmla="*/ 55 w 122"/>
                <a:gd name="T33" fmla="*/ 27 h 119"/>
                <a:gd name="T34" fmla="*/ 55 w 122"/>
                <a:gd name="T35" fmla="*/ 20 h 119"/>
                <a:gd name="T36" fmla="*/ 30 w 122"/>
                <a:gd name="T37" fmla="*/ 20 h 119"/>
                <a:gd name="T38" fmla="*/ 30 w 122"/>
                <a:gd name="T39" fmla="*/ 13 h 119"/>
                <a:gd name="T40" fmla="*/ 7 w 122"/>
                <a:gd name="T41" fmla="*/ 13 h 119"/>
                <a:gd name="T42" fmla="*/ 7 w 122"/>
                <a:gd name="T43" fmla="*/ 7 h 119"/>
                <a:gd name="T44" fmla="*/ 4 w 122"/>
                <a:gd name="T45" fmla="*/ 7 h 119"/>
                <a:gd name="T46" fmla="*/ 4 w 122"/>
                <a:gd name="T47" fmla="*/ 0 h 119"/>
                <a:gd name="T48" fmla="*/ 0 w 122"/>
                <a:gd name="T4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19">
                  <a:moveTo>
                    <a:pt x="122" y="119"/>
                  </a:moveTo>
                  <a:lnTo>
                    <a:pt x="122" y="103"/>
                  </a:lnTo>
                  <a:lnTo>
                    <a:pt x="119" y="103"/>
                  </a:lnTo>
                  <a:lnTo>
                    <a:pt x="119" y="87"/>
                  </a:lnTo>
                  <a:lnTo>
                    <a:pt x="104" y="87"/>
                  </a:lnTo>
                  <a:lnTo>
                    <a:pt x="104" y="76"/>
                  </a:lnTo>
                  <a:lnTo>
                    <a:pt x="86" y="76"/>
                  </a:lnTo>
                  <a:lnTo>
                    <a:pt x="86" y="67"/>
                  </a:lnTo>
                  <a:lnTo>
                    <a:pt x="71" y="67"/>
                  </a:lnTo>
                  <a:lnTo>
                    <a:pt x="71" y="59"/>
                  </a:lnTo>
                  <a:lnTo>
                    <a:pt x="62" y="59"/>
                  </a:lnTo>
                  <a:lnTo>
                    <a:pt x="62" y="50"/>
                  </a:lnTo>
                  <a:lnTo>
                    <a:pt x="60" y="50"/>
                  </a:lnTo>
                  <a:lnTo>
                    <a:pt x="60" y="41"/>
                  </a:lnTo>
                  <a:lnTo>
                    <a:pt x="58" y="41"/>
                  </a:lnTo>
                  <a:lnTo>
                    <a:pt x="58" y="27"/>
                  </a:lnTo>
                  <a:lnTo>
                    <a:pt x="55" y="27"/>
                  </a:lnTo>
                  <a:lnTo>
                    <a:pt x="55" y="20"/>
                  </a:lnTo>
                  <a:lnTo>
                    <a:pt x="30" y="20"/>
                  </a:lnTo>
                  <a:lnTo>
                    <a:pt x="30" y="13"/>
                  </a:lnTo>
                  <a:lnTo>
                    <a:pt x="7" y="13"/>
                  </a:lnTo>
                  <a:lnTo>
                    <a:pt x="7" y="7"/>
                  </a:lnTo>
                  <a:lnTo>
                    <a:pt x="4" y="7"/>
                  </a:lnTo>
                  <a:lnTo>
                    <a:pt x="4" y="0"/>
                  </a:lnTo>
                  <a:lnTo>
                    <a:pt x="0" y="0"/>
                  </a:lnTo>
                </a:path>
              </a:pathLst>
            </a:cu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Freeform 3"/>
            <p:cNvSpPr>
              <a:spLocks/>
            </p:cNvSpPr>
            <p:nvPr/>
          </p:nvSpPr>
          <p:spPr bwMode="auto">
            <a:xfrm>
              <a:off x="904593" y="2624598"/>
              <a:ext cx="2628000" cy="1512989"/>
            </a:xfrm>
            <a:custGeom>
              <a:avLst/>
              <a:gdLst>
                <a:gd name="T0" fmla="*/ 208 w 208"/>
                <a:gd name="T1" fmla="*/ 119 h 119"/>
                <a:gd name="T2" fmla="*/ 208 w 208"/>
                <a:gd name="T3" fmla="*/ 103 h 119"/>
                <a:gd name="T4" fmla="*/ 195 w 208"/>
                <a:gd name="T5" fmla="*/ 103 h 119"/>
                <a:gd name="T6" fmla="*/ 195 w 208"/>
                <a:gd name="T7" fmla="*/ 87 h 119"/>
                <a:gd name="T8" fmla="*/ 162 w 208"/>
                <a:gd name="T9" fmla="*/ 87 h 119"/>
                <a:gd name="T10" fmla="*/ 162 w 208"/>
                <a:gd name="T11" fmla="*/ 70 h 119"/>
                <a:gd name="T12" fmla="*/ 152 w 208"/>
                <a:gd name="T13" fmla="*/ 70 h 119"/>
                <a:gd name="T14" fmla="*/ 152 w 208"/>
                <a:gd name="T15" fmla="*/ 54 h 119"/>
                <a:gd name="T16" fmla="*/ 132 w 208"/>
                <a:gd name="T17" fmla="*/ 54 h 119"/>
                <a:gd name="T18" fmla="*/ 132 w 208"/>
                <a:gd name="T19" fmla="*/ 41 h 119"/>
                <a:gd name="T20" fmla="*/ 59 w 208"/>
                <a:gd name="T21" fmla="*/ 41 h 119"/>
                <a:gd name="T22" fmla="*/ 59 w 208"/>
                <a:gd name="T23" fmla="*/ 25 h 119"/>
                <a:gd name="T24" fmla="*/ 39 w 208"/>
                <a:gd name="T25" fmla="*/ 25 h 119"/>
                <a:gd name="T26" fmla="*/ 39 w 208"/>
                <a:gd name="T27" fmla="*/ 18 h 119"/>
                <a:gd name="T28" fmla="*/ 23 w 208"/>
                <a:gd name="T29" fmla="*/ 18 h 119"/>
                <a:gd name="T30" fmla="*/ 23 w 208"/>
                <a:gd name="T31" fmla="*/ 13 h 119"/>
                <a:gd name="T32" fmla="*/ 23 w 208"/>
                <a:gd name="T33" fmla="*/ 11 h 119"/>
                <a:gd name="T34" fmla="*/ 11 w 208"/>
                <a:gd name="T35" fmla="*/ 11 h 119"/>
                <a:gd name="T36" fmla="*/ 11 w 208"/>
                <a:gd name="T37" fmla="*/ 6 h 119"/>
                <a:gd name="T38" fmla="*/ 7 w 208"/>
                <a:gd name="T39" fmla="*/ 6 h 119"/>
                <a:gd name="T40" fmla="*/ 7 w 208"/>
                <a:gd name="T41" fmla="*/ 0 h 119"/>
                <a:gd name="T42" fmla="*/ 0 w 208"/>
                <a:gd name="T4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119">
                  <a:moveTo>
                    <a:pt x="208" y="119"/>
                  </a:moveTo>
                  <a:lnTo>
                    <a:pt x="208" y="103"/>
                  </a:lnTo>
                  <a:lnTo>
                    <a:pt x="195" y="103"/>
                  </a:lnTo>
                  <a:lnTo>
                    <a:pt x="195" y="87"/>
                  </a:lnTo>
                  <a:lnTo>
                    <a:pt x="162" y="87"/>
                  </a:lnTo>
                  <a:lnTo>
                    <a:pt x="162" y="70"/>
                  </a:lnTo>
                  <a:lnTo>
                    <a:pt x="152" y="70"/>
                  </a:lnTo>
                  <a:lnTo>
                    <a:pt x="152" y="54"/>
                  </a:lnTo>
                  <a:lnTo>
                    <a:pt x="132" y="54"/>
                  </a:lnTo>
                  <a:lnTo>
                    <a:pt x="132" y="41"/>
                  </a:lnTo>
                  <a:lnTo>
                    <a:pt x="59" y="41"/>
                  </a:lnTo>
                  <a:lnTo>
                    <a:pt x="59" y="25"/>
                  </a:lnTo>
                  <a:lnTo>
                    <a:pt x="39" y="25"/>
                  </a:lnTo>
                  <a:lnTo>
                    <a:pt x="39" y="18"/>
                  </a:lnTo>
                  <a:lnTo>
                    <a:pt x="23" y="18"/>
                  </a:lnTo>
                  <a:lnTo>
                    <a:pt x="23" y="13"/>
                  </a:lnTo>
                  <a:lnTo>
                    <a:pt x="23" y="11"/>
                  </a:lnTo>
                  <a:lnTo>
                    <a:pt x="11" y="11"/>
                  </a:lnTo>
                  <a:lnTo>
                    <a:pt x="11" y="6"/>
                  </a:lnTo>
                  <a:lnTo>
                    <a:pt x="7" y="6"/>
                  </a:lnTo>
                  <a:lnTo>
                    <a:pt x="7"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63" name="Straight Connector 62"/>
            <p:cNvCxnSpPr>
              <a:stCxn id="47" idx="1"/>
            </p:cNvCxnSpPr>
            <p:nvPr/>
          </p:nvCxnSpPr>
          <p:spPr>
            <a:xfrm>
              <a:off x="899052" y="3369578"/>
              <a:ext cx="2908097" cy="6703"/>
            </a:xfrm>
            <a:prstGeom prst="line">
              <a:avLst/>
            </a:prstGeom>
            <a:noFill/>
            <a:ln w="19050">
              <a:solidFill>
                <a:srgbClr val="969696"/>
              </a:solidFill>
              <a:prstDash val="sysDash"/>
              <a:round/>
              <a:headEnd/>
              <a:tailEnd/>
            </a:ln>
            <a:extLst>
              <a:ext uri="{909E8E84-426E-40DD-AFC4-6F175D3DCCD1}">
                <a14:hiddenFill xmlns:a14="http://schemas.microsoft.com/office/drawing/2010/main" xmlns="">
                  <a:noFill/>
                </a14:hiddenFill>
              </a:ext>
            </a:extLst>
          </p:spPr>
        </p:cxnSp>
        <p:cxnSp>
          <p:nvCxnSpPr>
            <p:cNvPr id="64" name="Straight Connector 63"/>
            <p:cNvCxnSpPr/>
            <p:nvPr/>
          </p:nvCxnSpPr>
          <p:spPr>
            <a:xfrm>
              <a:off x="2728570" y="2641335"/>
              <a:ext cx="187045"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 name="Straight Connector 64"/>
            <p:cNvCxnSpPr/>
            <p:nvPr/>
          </p:nvCxnSpPr>
          <p:spPr>
            <a:xfrm>
              <a:off x="2728570" y="2882635"/>
              <a:ext cx="187045"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66" name="TextBox 65"/>
            <p:cNvSpPr txBox="1"/>
            <p:nvPr/>
          </p:nvSpPr>
          <p:spPr>
            <a:xfrm>
              <a:off x="2870665" y="2532032"/>
              <a:ext cx="1422184" cy="461665"/>
            </a:xfrm>
            <a:prstGeom prst="rect">
              <a:avLst/>
            </a:prstGeom>
            <a:noFill/>
          </p:spPr>
          <p:txBody>
            <a:bodyPr wrap="none" rtlCol="0">
              <a:spAutoFit/>
            </a:bodyPr>
            <a:lstStyle/>
            <a:p>
              <a:r>
                <a:rPr lang="en-GB" altLang="zh-CN" sz="800" dirty="0" smtClean="0">
                  <a:solidFill>
                    <a:srgbClr val="4D4D4D"/>
                  </a:solidFill>
                </a:rPr>
                <a:t>PAG</a:t>
              </a:r>
            </a:p>
            <a:p>
              <a:endParaRPr lang="en-GB" sz="800" dirty="0" smtClean="0"/>
            </a:p>
            <a:p>
              <a:r>
                <a:rPr lang="en-GB" altLang="zh-CN" sz="800" dirty="0" smtClean="0">
                  <a:solidFill>
                    <a:srgbClr val="4D4D4D"/>
                  </a:solidFill>
                </a:rPr>
                <a:t>Nab-paclitaxel/gemcitabine</a:t>
              </a:r>
              <a:endParaRPr lang="en-GB" sz="800" dirty="0"/>
            </a:p>
          </p:txBody>
        </p:sp>
      </p:grpSp>
      <p:grpSp>
        <p:nvGrpSpPr>
          <p:cNvPr id="67" name="Group 66"/>
          <p:cNvGrpSpPr/>
          <p:nvPr/>
        </p:nvGrpSpPr>
        <p:grpSpPr>
          <a:xfrm>
            <a:off x="4424223" y="2415075"/>
            <a:ext cx="4494768" cy="2695647"/>
            <a:chOff x="4351073" y="2415075"/>
            <a:chExt cx="4494768" cy="2695647"/>
          </a:xfrm>
        </p:grpSpPr>
        <p:sp>
          <p:nvSpPr>
            <p:cNvPr id="68" name="Text Box 62"/>
            <p:cNvSpPr txBox="1">
              <a:spLocks noChangeArrowheads="1"/>
            </p:cNvSpPr>
            <p:nvPr/>
          </p:nvSpPr>
          <p:spPr bwMode="auto">
            <a:xfrm rot="16200000">
              <a:off x="4300011" y="3275678"/>
              <a:ext cx="128592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K-M estimate of OS(%)</a:t>
              </a:r>
              <a:endParaRPr lang="en-GB" altLang="en-US" sz="800" b="1" dirty="0">
                <a:latin typeface="Arial" panose="020B0604020202020204" pitchFamily="34" charset="0"/>
                <a:cs typeface="Arial" panose="020B0604020202020204" pitchFamily="34" charset="0"/>
              </a:endParaRPr>
            </a:p>
          </p:txBody>
        </p:sp>
        <p:sp>
          <p:nvSpPr>
            <p:cNvPr id="69" name="Text Box 103"/>
            <p:cNvSpPr txBox="1">
              <a:spLocks noChangeArrowheads="1"/>
            </p:cNvSpPr>
            <p:nvPr/>
          </p:nvSpPr>
          <p:spPr bwMode="auto">
            <a:xfrm>
              <a:off x="6122016" y="4308029"/>
              <a:ext cx="137569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Study duration (months)</a:t>
              </a:r>
              <a:endParaRPr lang="en-GB" altLang="en-US" sz="800" b="1" dirty="0">
                <a:latin typeface="Arial" panose="020B0604020202020204" pitchFamily="34" charset="0"/>
                <a:cs typeface="Arial" panose="020B0604020202020204" pitchFamily="34" charset="0"/>
              </a:endParaRPr>
            </a:p>
          </p:txBody>
        </p:sp>
        <p:sp>
          <p:nvSpPr>
            <p:cNvPr id="70" name="Text Box 107"/>
            <p:cNvSpPr txBox="1">
              <a:spLocks noChangeArrowheads="1"/>
            </p:cNvSpPr>
            <p:nvPr/>
          </p:nvSpPr>
          <p:spPr bwMode="auto">
            <a:xfrm>
              <a:off x="5014130" y="3273064"/>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a:latin typeface="Arial" panose="020B0604020202020204" pitchFamily="34" charset="0"/>
                  <a:cs typeface="Arial" panose="020B0604020202020204" pitchFamily="34" charset="0"/>
                </a:rPr>
                <a:t>50</a:t>
              </a:r>
            </a:p>
          </p:txBody>
        </p:sp>
        <p:sp>
          <p:nvSpPr>
            <p:cNvPr id="71" name="Text Box 112"/>
            <p:cNvSpPr txBox="1">
              <a:spLocks noChangeArrowheads="1"/>
            </p:cNvSpPr>
            <p:nvPr/>
          </p:nvSpPr>
          <p:spPr bwMode="auto">
            <a:xfrm>
              <a:off x="4956420" y="2513494"/>
              <a:ext cx="35779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a:latin typeface="Arial" panose="020B0604020202020204" pitchFamily="34" charset="0"/>
                  <a:cs typeface="Arial" panose="020B0604020202020204" pitchFamily="34" charset="0"/>
                </a:rPr>
                <a:t>100</a:t>
              </a:r>
            </a:p>
          </p:txBody>
        </p:sp>
        <p:sp>
          <p:nvSpPr>
            <p:cNvPr id="72" name="Text Box 115"/>
            <p:cNvSpPr txBox="1">
              <a:spLocks noChangeArrowheads="1"/>
            </p:cNvSpPr>
            <p:nvPr/>
          </p:nvSpPr>
          <p:spPr bwMode="auto">
            <a:xfrm>
              <a:off x="5071838" y="4043942"/>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a:latin typeface="Arial" panose="020B0604020202020204" pitchFamily="34" charset="0"/>
                  <a:cs typeface="Arial" panose="020B0604020202020204" pitchFamily="34" charset="0"/>
                </a:rPr>
                <a:t>0</a:t>
              </a:r>
            </a:p>
          </p:txBody>
        </p:sp>
        <p:sp>
          <p:nvSpPr>
            <p:cNvPr id="73" name="Text Box 116"/>
            <p:cNvSpPr txBox="1">
              <a:spLocks noChangeArrowheads="1"/>
            </p:cNvSpPr>
            <p:nvPr/>
          </p:nvSpPr>
          <p:spPr bwMode="auto">
            <a:xfrm>
              <a:off x="4816221" y="4398658"/>
              <a:ext cx="505267"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At risk</a:t>
              </a:r>
              <a:endParaRPr lang="en-GB" altLang="en-US" sz="800" b="1" dirty="0">
                <a:latin typeface="Arial" panose="020B0604020202020204" pitchFamily="34" charset="0"/>
                <a:cs typeface="Arial" panose="020B0604020202020204" pitchFamily="34" charset="0"/>
              </a:endParaRPr>
            </a:p>
          </p:txBody>
        </p:sp>
        <p:sp>
          <p:nvSpPr>
            <p:cNvPr id="74" name="Text Box 117"/>
            <p:cNvSpPr txBox="1">
              <a:spLocks noChangeArrowheads="1"/>
            </p:cNvSpPr>
            <p:nvPr/>
          </p:nvSpPr>
          <p:spPr bwMode="auto">
            <a:xfrm>
              <a:off x="4351073" y="4525947"/>
              <a:ext cx="91249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Arial" panose="020B0604020202020204" pitchFamily="34" charset="0"/>
                  <a:cs typeface="Arial" panose="020B0604020202020204" pitchFamily="34" charset="0"/>
                </a:rPr>
                <a:t>PAG</a:t>
              </a:r>
              <a:br>
                <a:rPr lang="en-GB" altLang="en-US" sz="800" b="1" dirty="0" smtClean="0">
                  <a:latin typeface="Arial" panose="020B0604020202020204" pitchFamily="34" charset="0"/>
                  <a:cs typeface="Arial" panose="020B0604020202020204" pitchFamily="34" charset="0"/>
                </a:rPr>
              </a:br>
              <a:endParaRPr lang="en-GB" altLang="en-US" sz="800" b="1" dirty="0" smtClean="0">
                <a:latin typeface="Arial" panose="020B0604020202020204" pitchFamily="34" charset="0"/>
                <a:cs typeface="Arial" panose="020B0604020202020204" pitchFamily="34" charset="0"/>
              </a:endParaRPr>
            </a:p>
            <a:p>
              <a:pPr algn="r"/>
              <a:r>
                <a:rPr lang="en-GB" altLang="en-US" sz="800" b="1" dirty="0">
                  <a:latin typeface="Arial" panose="020B0604020202020204" pitchFamily="34" charset="0"/>
                  <a:cs typeface="Arial" panose="020B0604020202020204" pitchFamily="34" charset="0"/>
                </a:rPr>
                <a:t>Nab-paclitaxel/</a:t>
              </a:r>
              <a:br>
                <a:rPr lang="en-GB" altLang="en-US" sz="800" b="1" dirty="0">
                  <a:latin typeface="Arial" panose="020B0604020202020204" pitchFamily="34" charset="0"/>
                  <a:cs typeface="Arial" panose="020B0604020202020204" pitchFamily="34" charset="0"/>
                </a:rPr>
              </a:br>
              <a:r>
                <a:rPr lang="en-GB" altLang="en-US" sz="800" b="1" dirty="0" smtClean="0">
                  <a:latin typeface="Arial" panose="020B0604020202020204" pitchFamily="34" charset="0"/>
                  <a:cs typeface="Arial" panose="020B0604020202020204" pitchFamily="34" charset="0"/>
                </a:rPr>
                <a:t>gemcitabine</a:t>
              </a:r>
              <a:endParaRPr lang="en-GB" altLang="en-US" sz="800" b="1" dirty="0">
                <a:latin typeface="Arial" panose="020B0604020202020204" pitchFamily="34" charset="0"/>
                <a:cs typeface="Arial" panose="020B0604020202020204" pitchFamily="34" charset="0"/>
              </a:endParaRPr>
            </a:p>
          </p:txBody>
        </p:sp>
        <p:sp>
          <p:nvSpPr>
            <p:cNvPr id="75" name="Text Box 118"/>
            <p:cNvSpPr txBox="1">
              <a:spLocks noChangeArrowheads="1"/>
            </p:cNvSpPr>
            <p:nvPr/>
          </p:nvSpPr>
          <p:spPr bwMode="auto">
            <a:xfrm>
              <a:off x="5195578" y="4525946"/>
              <a:ext cx="3000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23</a:t>
              </a:r>
            </a:p>
            <a:p>
              <a:pPr algn="ctr"/>
              <a:endParaRPr lang="en-GB" altLang="en-US" sz="800" b="1" dirty="0">
                <a:latin typeface="Arial" panose="020B0604020202020204" pitchFamily="34" charset="0"/>
                <a:cs typeface="Arial" panose="020B0604020202020204" pitchFamily="34" charset="0"/>
              </a:endParaRPr>
            </a:p>
            <a:p>
              <a:pPr algn="ctr"/>
              <a:r>
                <a:rPr lang="en-GB" altLang="en-US" sz="800" b="1" dirty="0" smtClean="0">
                  <a:latin typeface="Arial" panose="020B0604020202020204" pitchFamily="34" charset="0"/>
                  <a:cs typeface="Arial" panose="020B0604020202020204" pitchFamily="34" charset="0"/>
                </a:rPr>
                <a:t>21</a:t>
              </a:r>
              <a:endParaRPr lang="en-GB" altLang="en-US" sz="800" b="1" dirty="0">
                <a:latin typeface="Arial" panose="020B0604020202020204" pitchFamily="34" charset="0"/>
                <a:cs typeface="Arial" panose="020B0604020202020204" pitchFamily="34" charset="0"/>
              </a:endParaRPr>
            </a:p>
          </p:txBody>
        </p:sp>
        <p:sp>
          <p:nvSpPr>
            <p:cNvPr id="76" name="Text Box 119"/>
            <p:cNvSpPr txBox="1">
              <a:spLocks noChangeArrowheads="1"/>
            </p:cNvSpPr>
            <p:nvPr/>
          </p:nvSpPr>
          <p:spPr bwMode="auto">
            <a:xfrm>
              <a:off x="5509478" y="4525946"/>
              <a:ext cx="3000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20</a:t>
              </a:r>
            </a:p>
            <a:p>
              <a:pPr algn="ctr"/>
              <a:endParaRPr lang="en-GB" altLang="en-US" sz="800" b="1" dirty="0">
                <a:latin typeface="Arial" panose="020B0604020202020204" pitchFamily="34" charset="0"/>
                <a:cs typeface="Arial" panose="020B0604020202020204" pitchFamily="34" charset="0"/>
              </a:endParaRPr>
            </a:p>
            <a:p>
              <a:pPr algn="ctr"/>
              <a:r>
                <a:rPr lang="en-GB" altLang="en-US" sz="800" b="1" dirty="0" smtClean="0">
                  <a:latin typeface="Arial" panose="020B0604020202020204" pitchFamily="34" charset="0"/>
                  <a:cs typeface="Arial" panose="020B0604020202020204" pitchFamily="34" charset="0"/>
                </a:rPr>
                <a:t>16</a:t>
              </a:r>
              <a:endParaRPr lang="en-GB" altLang="en-US" sz="800" b="1" dirty="0">
                <a:latin typeface="Arial" panose="020B0604020202020204" pitchFamily="34" charset="0"/>
                <a:cs typeface="Arial" panose="020B0604020202020204" pitchFamily="34" charset="0"/>
              </a:endParaRPr>
            </a:p>
          </p:txBody>
        </p:sp>
        <p:sp>
          <p:nvSpPr>
            <p:cNvPr id="77" name="Text Box 120"/>
            <p:cNvSpPr txBox="1">
              <a:spLocks noChangeArrowheads="1"/>
            </p:cNvSpPr>
            <p:nvPr/>
          </p:nvSpPr>
          <p:spPr bwMode="auto">
            <a:xfrm>
              <a:off x="5826697" y="4525946"/>
              <a:ext cx="30014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Arial" panose="020B0604020202020204" pitchFamily="34" charset="0"/>
                  <a:cs typeface="Arial" panose="020B0604020202020204" pitchFamily="34" charset="0"/>
                </a:rPr>
                <a:t>16</a:t>
              </a:r>
            </a:p>
            <a:p>
              <a:pPr algn="r"/>
              <a:endParaRPr lang="en-GB" altLang="en-US" sz="800" b="1" dirty="0">
                <a:latin typeface="Arial" panose="020B0604020202020204" pitchFamily="34" charset="0"/>
                <a:cs typeface="Arial" panose="020B0604020202020204" pitchFamily="34" charset="0"/>
              </a:endParaRPr>
            </a:p>
            <a:p>
              <a:pPr algn="r"/>
              <a:r>
                <a:rPr lang="en-GB" altLang="en-US" sz="800" b="1" dirty="0" smtClean="0">
                  <a:latin typeface="Arial" panose="020B0604020202020204" pitchFamily="34" charset="0"/>
                  <a:cs typeface="Arial" panose="020B0604020202020204" pitchFamily="34" charset="0"/>
                </a:rPr>
                <a:t>16</a:t>
              </a:r>
              <a:endParaRPr lang="en-GB" altLang="en-US" sz="800" b="1" dirty="0">
                <a:latin typeface="Arial" panose="020B0604020202020204" pitchFamily="34" charset="0"/>
                <a:cs typeface="Arial" panose="020B0604020202020204" pitchFamily="34" charset="0"/>
              </a:endParaRPr>
            </a:p>
          </p:txBody>
        </p:sp>
        <p:sp>
          <p:nvSpPr>
            <p:cNvPr id="78" name="Text Box 121"/>
            <p:cNvSpPr txBox="1">
              <a:spLocks noChangeArrowheads="1"/>
            </p:cNvSpPr>
            <p:nvPr/>
          </p:nvSpPr>
          <p:spPr bwMode="auto">
            <a:xfrm>
              <a:off x="6150611" y="4525946"/>
              <a:ext cx="3000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14</a:t>
              </a:r>
            </a:p>
            <a:p>
              <a:pPr algn="ctr"/>
              <a:endParaRPr lang="en-GB" altLang="en-US" sz="800" b="1" dirty="0">
                <a:latin typeface="Arial" panose="020B0604020202020204" pitchFamily="34" charset="0"/>
                <a:cs typeface="Arial" panose="020B0604020202020204" pitchFamily="34" charset="0"/>
              </a:endParaRPr>
            </a:p>
            <a:p>
              <a:pPr algn="ctr"/>
              <a:r>
                <a:rPr lang="en-GB" altLang="en-US" sz="800" b="1" dirty="0" smtClean="0">
                  <a:latin typeface="Arial" panose="020B0604020202020204" pitchFamily="34" charset="0"/>
                  <a:cs typeface="Arial" panose="020B0604020202020204" pitchFamily="34" charset="0"/>
                </a:rPr>
                <a:t>13</a:t>
              </a:r>
              <a:endParaRPr lang="en-GB" altLang="en-US" sz="800" b="1" dirty="0">
                <a:latin typeface="Arial" panose="020B0604020202020204" pitchFamily="34" charset="0"/>
                <a:cs typeface="Arial" panose="020B0604020202020204" pitchFamily="34" charset="0"/>
              </a:endParaRPr>
            </a:p>
          </p:txBody>
        </p:sp>
        <p:sp>
          <p:nvSpPr>
            <p:cNvPr id="79" name="Text Box 122"/>
            <p:cNvSpPr txBox="1">
              <a:spLocks noChangeArrowheads="1"/>
            </p:cNvSpPr>
            <p:nvPr/>
          </p:nvSpPr>
          <p:spPr bwMode="auto">
            <a:xfrm>
              <a:off x="6478980" y="4525946"/>
              <a:ext cx="3000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10</a:t>
              </a:r>
            </a:p>
            <a:p>
              <a:pPr algn="ctr"/>
              <a:endParaRPr lang="en-GB" altLang="en-US" sz="800" b="1" dirty="0">
                <a:latin typeface="Arial" panose="020B0604020202020204" pitchFamily="34" charset="0"/>
                <a:cs typeface="Arial" panose="020B0604020202020204" pitchFamily="34" charset="0"/>
              </a:endParaRPr>
            </a:p>
            <a:p>
              <a:pPr algn="ctr"/>
              <a:r>
                <a:rPr lang="en-GB" altLang="en-US" sz="800" b="1" dirty="0" smtClean="0">
                  <a:latin typeface="Arial" panose="020B0604020202020204" pitchFamily="34" charset="0"/>
                  <a:cs typeface="Arial" panose="020B0604020202020204" pitchFamily="34" charset="0"/>
                </a:rPr>
                <a:t>11</a:t>
              </a:r>
              <a:endParaRPr lang="en-GB" altLang="en-US" sz="800" b="1" dirty="0">
                <a:latin typeface="Arial" panose="020B0604020202020204" pitchFamily="34" charset="0"/>
                <a:cs typeface="Arial" panose="020B0604020202020204" pitchFamily="34" charset="0"/>
              </a:endParaRPr>
            </a:p>
          </p:txBody>
        </p:sp>
        <p:sp>
          <p:nvSpPr>
            <p:cNvPr id="80" name="Text Box 123"/>
            <p:cNvSpPr txBox="1">
              <a:spLocks noChangeArrowheads="1"/>
            </p:cNvSpPr>
            <p:nvPr/>
          </p:nvSpPr>
          <p:spPr bwMode="auto">
            <a:xfrm>
              <a:off x="6826954" y="4525946"/>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7</a:t>
              </a:r>
            </a:p>
            <a:p>
              <a:pPr algn="ctr"/>
              <a:endParaRPr lang="en-GB" altLang="en-US" sz="800" b="1" dirty="0">
                <a:latin typeface="Arial" panose="020B0604020202020204" pitchFamily="34" charset="0"/>
                <a:cs typeface="Arial" panose="020B0604020202020204" pitchFamily="34" charset="0"/>
              </a:endParaRPr>
            </a:p>
            <a:p>
              <a:pPr algn="ctr"/>
              <a:r>
                <a:rPr lang="en-GB" altLang="en-US" sz="800" b="1" dirty="0" smtClean="0">
                  <a:latin typeface="Arial" panose="020B0604020202020204" pitchFamily="34" charset="0"/>
                  <a:cs typeface="Arial" panose="020B0604020202020204" pitchFamily="34" charset="0"/>
                </a:rPr>
                <a:t>6</a:t>
              </a:r>
              <a:endParaRPr lang="en-GB" altLang="en-US" sz="800" b="1" dirty="0">
                <a:latin typeface="Arial" panose="020B0604020202020204" pitchFamily="34" charset="0"/>
                <a:cs typeface="Arial" panose="020B0604020202020204" pitchFamily="34" charset="0"/>
              </a:endParaRPr>
            </a:p>
          </p:txBody>
        </p:sp>
        <p:sp>
          <p:nvSpPr>
            <p:cNvPr id="81" name="Text Box 124"/>
            <p:cNvSpPr txBox="1">
              <a:spLocks noChangeArrowheads="1"/>
            </p:cNvSpPr>
            <p:nvPr/>
          </p:nvSpPr>
          <p:spPr bwMode="auto">
            <a:xfrm>
              <a:off x="7153516" y="4525946"/>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4</a:t>
              </a:r>
            </a:p>
            <a:p>
              <a:pPr algn="ctr"/>
              <a:endParaRPr lang="en-GB" altLang="en-US" sz="800" b="1" dirty="0">
                <a:latin typeface="Arial" panose="020B0604020202020204" pitchFamily="34" charset="0"/>
                <a:cs typeface="Arial" panose="020B0604020202020204" pitchFamily="34" charset="0"/>
              </a:endParaRPr>
            </a:p>
            <a:p>
              <a:pPr algn="ctr"/>
              <a:r>
                <a:rPr lang="en-GB" altLang="en-US" sz="800" b="1" dirty="0" smtClean="0">
                  <a:latin typeface="Arial" panose="020B0604020202020204" pitchFamily="34" charset="0"/>
                  <a:cs typeface="Arial" panose="020B0604020202020204" pitchFamily="34" charset="0"/>
                </a:rPr>
                <a:t>2</a:t>
              </a:r>
              <a:endParaRPr lang="en-GB" altLang="en-US" sz="800" b="1" dirty="0">
                <a:latin typeface="Arial" panose="020B0604020202020204" pitchFamily="34" charset="0"/>
                <a:cs typeface="Arial" panose="020B0604020202020204" pitchFamily="34" charset="0"/>
              </a:endParaRPr>
            </a:p>
          </p:txBody>
        </p:sp>
        <p:sp>
          <p:nvSpPr>
            <p:cNvPr id="82" name="Text Box 125"/>
            <p:cNvSpPr txBox="1">
              <a:spLocks noChangeArrowheads="1"/>
            </p:cNvSpPr>
            <p:nvPr/>
          </p:nvSpPr>
          <p:spPr bwMode="auto">
            <a:xfrm>
              <a:off x="7464336" y="4525946"/>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2</a:t>
              </a:r>
            </a:p>
            <a:p>
              <a:pPr algn="ctr"/>
              <a:endParaRPr lang="en-GB" altLang="en-US" sz="800" b="1" dirty="0">
                <a:latin typeface="Arial" panose="020B0604020202020204" pitchFamily="34" charset="0"/>
                <a:cs typeface="Arial" panose="020B0604020202020204" pitchFamily="34" charset="0"/>
              </a:endParaRPr>
            </a:p>
            <a:p>
              <a:pPr algn="ctr"/>
              <a:r>
                <a:rPr lang="en-GB" altLang="en-US" sz="800" b="1" dirty="0" smtClean="0">
                  <a:latin typeface="Arial" panose="020B0604020202020204" pitchFamily="34" charset="0"/>
                  <a:cs typeface="Arial" panose="020B0604020202020204" pitchFamily="34" charset="0"/>
                </a:rPr>
                <a:t>0</a:t>
              </a:r>
              <a:endParaRPr lang="en-GB" altLang="en-US" sz="800" b="1" dirty="0">
                <a:latin typeface="Arial" panose="020B0604020202020204" pitchFamily="34" charset="0"/>
                <a:cs typeface="Arial" panose="020B0604020202020204" pitchFamily="34" charset="0"/>
              </a:endParaRPr>
            </a:p>
          </p:txBody>
        </p:sp>
        <p:sp>
          <p:nvSpPr>
            <p:cNvPr id="83" name="Text Box 88"/>
            <p:cNvSpPr txBox="1">
              <a:spLocks noChangeArrowheads="1"/>
            </p:cNvSpPr>
            <p:nvPr/>
          </p:nvSpPr>
          <p:spPr bwMode="auto">
            <a:xfrm>
              <a:off x="5224433"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a:latin typeface="Arial" panose="020B0604020202020204" pitchFamily="34" charset="0"/>
                  <a:cs typeface="Arial" panose="020B0604020202020204" pitchFamily="34" charset="0"/>
                </a:rPr>
                <a:t>0</a:t>
              </a:r>
            </a:p>
          </p:txBody>
        </p:sp>
        <p:sp>
          <p:nvSpPr>
            <p:cNvPr id="84" name="Text Box 88"/>
            <p:cNvSpPr txBox="1">
              <a:spLocks noChangeArrowheads="1"/>
            </p:cNvSpPr>
            <p:nvPr/>
          </p:nvSpPr>
          <p:spPr bwMode="auto">
            <a:xfrm>
              <a:off x="5547000"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2</a:t>
              </a:r>
              <a:endParaRPr lang="en-GB" altLang="en-US" sz="800" b="1" dirty="0">
                <a:latin typeface="Arial" panose="020B0604020202020204" pitchFamily="34" charset="0"/>
                <a:cs typeface="Arial" panose="020B0604020202020204" pitchFamily="34" charset="0"/>
              </a:endParaRPr>
            </a:p>
          </p:txBody>
        </p:sp>
        <p:sp>
          <p:nvSpPr>
            <p:cNvPr id="85" name="Text Box 88"/>
            <p:cNvSpPr txBox="1">
              <a:spLocks noChangeArrowheads="1"/>
            </p:cNvSpPr>
            <p:nvPr/>
          </p:nvSpPr>
          <p:spPr bwMode="auto">
            <a:xfrm>
              <a:off x="5864283"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4</a:t>
              </a:r>
              <a:endParaRPr lang="en-GB" altLang="en-US" sz="800" b="1" dirty="0">
                <a:latin typeface="Arial" panose="020B0604020202020204" pitchFamily="34" charset="0"/>
                <a:cs typeface="Arial" panose="020B0604020202020204" pitchFamily="34" charset="0"/>
              </a:endParaRPr>
            </a:p>
          </p:txBody>
        </p:sp>
        <p:sp>
          <p:nvSpPr>
            <p:cNvPr id="86" name="Text Box 88"/>
            <p:cNvSpPr txBox="1">
              <a:spLocks noChangeArrowheads="1"/>
            </p:cNvSpPr>
            <p:nvPr/>
          </p:nvSpPr>
          <p:spPr bwMode="auto">
            <a:xfrm>
              <a:off x="6183799"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6</a:t>
              </a:r>
              <a:endParaRPr lang="en-GB" altLang="en-US" sz="800" b="1" dirty="0">
                <a:latin typeface="Arial" panose="020B0604020202020204" pitchFamily="34" charset="0"/>
                <a:cs typeface="Arial" panose="020B0604020202020204" pitchFamily="34" charset="0"/>
              </a:endParaRPr>
            </a:p>
          </p:txBody>
        </p:sp>
        <p:sp>
          <p:nvSpPr>
            <p:cNvPr id="87" name="Text Box 88"/>
            <p:cNvSpPr txBox="1">
              <a:spLocks noChangeArrowheads="1"/>
            </p:cNvSpPr>
            <p:nvPr/>
          </p:nvSpPr>
          <p:spPr bwMode="auto">
            <a:xfrm>
              <a:off x="6499166" y="4127847"/>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8</a:t>
              </a:r>
              <a:endParaRPr lang="en-GB" altLang="en-US" sz="800" b="1" dirty="0">
                <a:latin typeface="Arial" panose="020B0604020202020204" pitchFamily="34" charset="0"/>
                <a:cs typeface="Arial" panose="020B0604020202020204" pitchFamily="34" charset="0"/>
              </a:endParaRPr>
            </a:p>
          </p:txBody>
        </p:sp>
        <p:sp>
          <p:nvSpPr>
            <p:cNvPr id="88" name="Text Box 88"/>
            <p:cNvSpPr txBox="1">
              <a:spLocks noChangeArrowheads="1"/>
            </p:cNvSpPr>
            <p:nvPr/>
          </p:nvSpPr>
          <p:spPr bwMode="auto">
            <a:xfrm>
              <a:off x="6798100" y="4127847"/>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10</a:t>
              </a:r>
              <a:endParaRPr lang="en-GB" altLang="en-US" sz="800" b="1" dirty="0">
                <a:latin typeface="Arial" panose="020B0604020202020204" pitchFamily="34" charset="0"/>
                <a:cs typeface="Arial" panose="020B0604020202020204" pitchFamily="34" charset="0"/>
              </a:endParaRPr>
            </a:p>
          </p:txBody>
        </p:sp>
        <p:sp>
          <p:nvSpPr>
            <p:cNvPr id="89" name="Text Box 88"/>
            <p:cNvSpPr txBox="1">
              <a:spLocks noChangeArrowheads="1"/>
            </p:cNvSpPr>
            <p:nvPr/>
          </p:nvSpPr>
          <p:spPr bwMode="auto">
            <a:xfrm>
              <a:off x="7115994" y="4127847"/>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12</a:t>
              </a:r>
              <a:endParaRPr lang="en-GB" altLang="en-US" sz="800" b="1" dirty="0">
                <a:latin typeface="Arial" panose="020B0604020202020204" pitchFamily="34" charset="0"/>
                <a:cs typeface="Arial" panose="020B0604020202020204" pitchFamily="34" charset="0"/>
              </a:endParaRPr>
            </a:p>
          </p:txBody>
        </p:sp>
        <p:sp>
          <p:nvSpPr>
            <p:cNvPr id="90" name="Text Box 88"/>
            <p:cNvSpPr txBox="1">
              <a:spLocks noChangeArrowheads="1"/>
            </p:cNvSpPr>
            <p:nvPr/>
          </p:nvSpPr>
          <p:spPr bwMode="auto">
            <a:xfrm>
              <a:off x="7432242" y="4127847"/>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14</a:t>
              </a:r>
              <a:endParaRPr lang="en-GB" altLang="en-US" sz="800" b="1" dirty="0">
                <a:latin typeface="Arial" panose="020B0604020202020204" pitchFamily="34" charset="0"/>
                <a:cs typeface="Arial" panose="020B0604020202020204" pitchFamily="34" charset="0"/>
              </a:endParaRPr>
            </a:p>
          </p:txBody>
        </p:sp>
        <p:sp>
          <p:nvSpPr>
            <p:cNvPr id="91" name="Freeform 144"/>
            <p:cNvSpPr>
              <a:spLocks/>
            </p:cNvSpPr>
            <p:nvPr/>
          </p:nvSpPr>
          <p:spPr bwMode="auto">
            <a:xfrm>
              <a:off x="5343789" y="2614975"/>
              <a:ext cx="2922871" cy="1522612"/>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92" name="Line 145"/>
            <p:cNvSpPr>
              <a:spLocks noChangeShapeType="1"/>
            </p:cNvSpPr>
            <p:nvPr/>
          </p:nvSpPr>
          <p:spPr bwMode="auto">
            <a:xfrm>
              <a:off x="5303142" y="2624598"/>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93" name="Line 146"/>
            <p:cNvSpPr>
              <a:spLocks noChangeShapeType="1"/>
            </p:cNvSpPr>
            <p:nvPr/>
          </p:nvSpPr>
          <p:spPr bwMode="auto">
            <a:xfrm>
              <a:off x="5299004" y="2762865"/>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94" name="Line 147"/>
            <p:cNvSpPr>
              <a:spLocks noChangeShapeType="1"/>
            </p:cNvSpPr>
            <p:nvPr/>
          </p:nvSpPr>
          <p:spPr bwMode="auto">
            <a:xfrm>
              <a:off x="5299004" y="2908709"/>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95" name="Line 148"/>
            <p:cNvSpPr>
              <a:spLocks noChangeShapeType="1"/>
            </p:cNvSpPr>
            <p:nvPr/>
          </p:nvSpPr>
          <p:spPr bwMode="auto">
            <a:xfrm>
              <a:off x="5299004" y="3060387"/>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96" name="Line 149"/>
            <p:cNvSpPr>
              <a:spLocks noChangeShapeType="1"/>
            </p:cNvSpPr>
            <p:nvPr/>
          </p:nvSpPr>
          <p:spPr bwMode="auto">
            <a:xfrm>
              <a:off x="5299004" y="4135822"/>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97" name="Line 150"/>
            <p:cNvSpPr>
              <a:spLocks noChangeShapeType="1"/>
            </p:cNvSpPr>
            <p:nvPr/>
          </p:nvSpPr>
          <p:spPr bwMode="auto">
            <a:xfrm>
              <a:off x="5299004" y="3987955"/>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98" name="Line 151"/>
            <p:cNvSpPr>
              <a:spLocks noChangeShapeType="1"/>
            </p:cNvSpPr>
            <p:nvPr/>
          </p:nvSpPr>
          <p:spPr bwMode="auto">
            <a:xfrm>
              <a:off x="5299004" y="3824609"/>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99" name="Line 152"/>
            <p:cNvSpPr>
              <a:spLocks noChangeShapeType="1"/>
            </p:cNvSpPr>
            <p:nvPr/>
          </p:nvSpPr>
          <p:spPr bwMode="auto">
            <a:xfrm>
              <a:off x="5299004" y="3672932"/>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100" name="Line 153"/>
            <p:cNvSpPr>
              <a:spLocks noChangeShapeType="1"/>
            </p:cNvSpPr>
            <p:nvPr/>
          </p:nvSpPr>
          <p:spPr bwMode="auto">
            <a:xfrm>
              <a:off x="5299004" y="3527087"/>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101" name="Line 154"/>
            <p:cNvSpPr>
              <a:spLocks noChangeShapeType="1"/>
            </p:cNvSpPr>
            <p:nvPr/>
          </p:nvSpPr>
          <p:spPr bwMode="auto">
            <a:xfrm>
              <a:off x="5299004" y="3369577"/>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102" name="Line 155"/>
            <p:cNvSpPr>
              <a:spLocks noChangeShapeType="1"/>
            </p:cNvSpPr>
            <p:nvPr/>
          </p:nvSpPr>
          <p:spPr bwMode="auto">
            <a:xfrm>
              <a:off x="5299004" y="3229566"/>
              <a:ext cx="36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103" name="Line 163"/>
            <p:cNvSpPr>
              <a:spLocks noChangeShapeType="1"/>
            </p:cNvSpPr>
            <p:nvPr/>
          </p:nvSpPr>
          <p:spPr bwMode="auto">
            <a:xfrm flipV="1">
              <a:off x="5342594"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04" name="Line 164"/>
            <p:cNvSpPr>
              <a:spLocks noChangeShapeType="1"/>
            </p:cNvSpPr>
            <p:nvPr/>
          </p:nvSpPr>
          <p:spPr bwMode="auto">
            <a:xfrm flipV="1">
              <a:off x="5665608"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05" name="Line 165"/>
            <p:cNvSpPr>
              <a:spLocks noChangeShapeType="1"/>
            </p:cNvSpPr>
            <p:nvPr/>
          </p:nvSpPr>
          <p:spPr bwMode="auto">
            <a:xfrm>
              <a:off x="5984852"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06" name="Line 166"/>
            <p:cNvSpPr>
              <a:spLocks noChangeShapeType="1"/>
            </p:cNvSpPr>
            <p:nvPr/>
          </p:nvSpPr>
          <p:spPr bwMode="auto">
            <a:xfrm>
              <a:off x="6304096"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07" name="Line 167"/>
            <p:cNvSpPr>
              <a:spLocks noChangeShapeType="1"/>
            </p:cNvSpPr>
            <p:nvPr/>
          </p:nvSpPr>
          <p:spPr bwMode="auto">
            <a:xfrm>
              <a:off x="6620763"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08" name="Line 168"/>
            <p:cNvSpPr>
              <a:spLocks noChangeShapeType="1"/>
            </p:cNvSpPr>
            <p:nvPr/>
          </p:nvSpPr>
          <p:spPr bwMode="auto">
            <a:xfrm>
              <a:off x="6946917"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09" name="Line 169"/>
            <p:cNvSpPr>
              <a:spLocks noChangeShapeType="1"/>
            </p:cNvSpPr>
            <p:nvPr/>
          </p:nvSpPr>
          <p:spPr bwMode="auto">
            <a:xfrm>
              <a:off x="7262644"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10" name="Line 170"/>
            <p:cNvSpPr>
              <a:spLocks noChangeShapeType="1"/>
            </p:cNvSpPr>
            <p:nvPr/>
          </p:nvSpPr>
          <p:spPr bwMode="auto">
            <a:xfrm>
              <a:off x="7582283" y="4139632"/>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11" name="TextBox 110"/>
            <p:cNvSpPr txBox="1"/>
            <p:nvPr/>
          </p:nvSpPr>
          <p:spPr>
            <a:xfrm>
              <a:off x="5880568" y="2415075"/>
              <a:ext cx="1459054" cy="215444"/>
            </a:xfrm>
            <a:prstGeom prst="rect">
              <a:avLst/>
            </a:prstGeom>
            <a:noFill/>
          </p:spPr>
          <p:txBody>
            <a:bodyPr wrap="none" rtlCol="0">
              <a:spAutoFit/>
            </a:bodyPr>
            <a:lstStyle/>
            <a:p>
              <a:r>
                <a:rPr lang="en-GB" sz="800" b="1" dirty="0" smtClean="0"/>
                <a:t>HR 0.62 (95%CI 0.26, 1.46)</a:t>
              </a:r>
              <a:endParaRPr lang="en-GB" sz="800" b="1" dirty="0"/>
            </a:p>
          </p:txBody>
        </p:sp>
        <p:sp>
          <p:nvSpPr>
            <p:cNvPr id="112" name="TextBox 111"/>
            <p:cNvSpPr txBox="1"/>
            <p:nvPr/>
          </p:nvSpPr>
          <p:spPr>
            <a:xfrm>
              <a:off x="7207279" y="3165263"/>
              <a:ext cx="699230" cy="215444"/>
            </a:xfrm>
            <a:prstGeom prst="rect">
              <a:avLst/>
            </a:prstGeom>
            <a:noFill/>
          </p:spPr>
          <p:txBody>
            <a:bodyPr wrap="none" rtlCol="0">
              <a:spAutoFit/>
            </a:bodyPr>
            <a:lstStyle/>
            <a:p>
              <a:r>
                <a:rPr lang="en-GB" sz="800" b="1" dirty="0" smtClean="0">
                  <a:solidFill>
                    <a:schemeClr val="accent3"/>
                  </a:solidFill>
                </a:rPr>
                <a:t>12 months</a:t>
              </a:r>
              <a:endParaRPr lang="en-GB" sz="800" b="1" dirty="0">
                <a:solidFill>
                  <a:schemeClr val="accent3"/>
                </a:solidFill>
              </a:endParaRPr>
            </a:p>
          </p:txBody>
        </p:sp>
        <p:sp>
          <p:nvSpPr>
            <p:cNvPr id="113" name="TextBox 112"/>
            <p:cNvSpPr txBox="1"/>
            <p:nvPr/>
          </p:nvSpPr>
          <p:spPr>
            <a:xfrm>
              <a:off x="6237449" y="3367263"/>
              <a:ext cx="641522" cy="215444"/>
            </a:xfrm>
            <a:prstGeom prst="rect">
              <a:avLst/>
            </a:prstGeom>
            <a:noFill/>
          </p:spPr>
          <p:txBody>
            <a:bodyPr wrap="none" rtlCol="0">
              <a:spAutoFit/>
            </a:bodyPr>
            <a:lstStyle/>
            <a:p>
              <a:r>
                <a:rPr lang="en-GB" sz="800" b="1" dirty="0" smtClean="0">
                  <a:solidFill>
                    <a:schemeClr val="accent1"/>
                  </a:solidFill>
                </a:rPr>
                <a:t>9 months</a:t>
              </a:r>
              <a:endParaRPr lang="en-GB" sz="800" b="1" dirty="0">
                <a:solidFill>
                  <a:schemeClr val="accent1"/>
                </a:solidFill>
              </a:endParaRPr>
            </a:p>
          </p:txBody>
        </p:sp>
        <p:cxnSp>
          <p:nvCxnSpPr>
            <p:cNvPr id="115" name="Straight Connector 114"/>
            <p:cNvCxnSpPr>
              <a:stCxn id="101" idx="1"/>
            </p:cNvCxnSpPr>
            <p:nvPr/>
          </p:nvCxnSpPr>
          <p:spPr>
            <a:xfrm>
              <a:off x="5335004" y="3369578"/>
              <a:ext cx="2908097" cy="6703"/>
            </a:xfrm>
            <a:prstGeom prst="line">
              <a:avLst/>
            </a:prstGeom>
            <a:noFill/>
            <a:ln w="19050">
              <a:solidFill>
                <a:srgbClr val="969696"/>
              </a:solidFill>
              <a:prstDash val="sysDash"/>
              <a:round/>
              <a:headEnd/>
              <a:tailEnd/>
            </a:ln>
            <a:extLst>
              <a:ext uri="{909E8E84-426E-40DD-AFC4-6F175D3DCCD1}">
                <a14:hiddenFill xmlns:a14="http://schemas.microsoft.com/office/drawing/2010/main" xmlns="">
                  <a:noFill/>
                </a14:hiddenFill>
              </a:ext>
            </a:extLst>
          </p:spPr>
        </p:cxnSp>
        <p:cxnSp>
          <p:nvCxnSpPr>
            <p:cNvPr id="116" name="Straight Connector 115"/>
            <p:cNvCxnSpPr/>
            <p:nvPr/>
          </p:nvCxnSpPr>
          <p:spPr>
            <a:xfrm>
              <a:off x="7295231" y="2641335"/>
              <a:ext cx="187045"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7" name="Straight Connector 116"/>
            <p:cNvCxnSpPr/>
            <p:nvPr/>
          </p:nvCxnSpPr>
          <p:spPr>
            <a:xfrm>
              <a:off x="7295231" y="2882635"/>
              <a:ext cx="187045"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18" name="TextBox 117"/>
            <p:cNvSpPr txBox="1"/>
            <p:nvPr/>
          </p:nvSpPr>
          <p:spPr>
            <a:xfrm>
              <a:off x="7423657" y="2532032"/>
              <a:ext cx="1422184" cy="461665"/>
            </a:xfrm>
            <a:prstGeom prst="rect">
              <a:avLst/>
            </a:prstGeom>
            <a:noFill/>
          </p:spPr>
          <p:txBody>
            <a:bodyPr wrap="none" rtlCol="0">
              <a:spAutoFit/>
            </a:bodyPr>
            <a:lstStyle/>
            <a:p>
              <a:r>
                <a:rPr lang="en-GB" altLang="zh-CN" sz="800" dirty="0" smtClean="0">
                  <a:solidFill>
                    <a:srgbClr val="4D4D4D"/>
                  </a:solidFill>
                </a:rPr>
                <a:t>PAG</a:t>
              </a:r>
            </a:p>
            <a:p>
              <a:endParaRPr lang="en-GB" sz="800" dirty="0"/>
            </a:p>
            <a:p>
              <a:r>
                <a:rPr lang="en-GB" altLang="zh-CN" sz="800" dirty="0" smtClean="0">
                  <a:solidFill>
                    <a:srgbClr val="4D4D4D"/>
                  </a:solidFill>
                </a:rPr>
                <a:t>Nab-paclitaxel/gemcitabine</a:t>
              </a:r>
              <a:endParaRPr lang="en-GB" sz="800" dirty="0"/>
            </a:p>
          </p:txBody>
        </p:sp>
        <p:sp>
          <p:nvSpPr>
            <p:cNvPr id="119" name="Freeform 4"/>
            <p:cNvSpPr>
              <a:spLocks/>
            </p:cNvSpPr>
            <p:nvPr/>
          </p:nvSpPr>
          <p:spPr bwMode="auto">
            <a:xfrm>
              <a:off x="5345408" y="2628454"/>
              <a:ext cx="2736000" cy="1515198"/>
            </a:xfrm>
            <a:custGeom>
              <a:avLst/>
              <a:gdLst>
                <a:gd name="T0" fmla="*/ 216 w 216"/>
                <a:gd name="T1" fmla="*/ 118 h 118"/>
                <a:gd name="T2" fmla="*/ 216 w 216"/>
                <a:gd name="T3" fmla="*/ 69 h 118"/>
                <a:gd name="T4" fmla="*/ 151 w 216"/>
                <a:gd name="T5" fmla="*/ 69 h 118"/>
                <a:gd name="T6" fmla="*/ 151 w 216"/>
                <a:gd name="T7" fmla="*/ 53 h 118"/>
                <a:gd name="T8" fmla="*/ 113 w 216"/>
                <a:gd name="T9" fmla="*/ 53 h 118"/>
                <a:gd name="T10" fmla="*/ 113 w 216"/>
                <a:gd name="T11" fmla="*/ 45 h 118"/>
                <a:gd name="T12" fmla="*/ 99 w 216"/>
                <a:gd name="T13" fmla="*/ 45 h 118"/>
                <a:gd name="T14" fmla="*/ 99 w 216"/>
                <a:gd name="T15" fmla="*/ 38 h 118"/>
                <a:gd name="T16" fmla="*/ 95 w 216"/>
                <a:gd name="T17" fmla="*/ 38 h 118"/>
                <a:gd name="T18" fmla="*/ 95 w 216"/>
                <a:gd name="T19" fmla="*/ 30 h 118"/>
                <a:gd name="T20" fmla="*/ 61 w 216"/>
                <a:gd name="T21" fmla="*/ 30 h 118"/>
                <a:gd name="T22" fmla="*/ 61 w 216"/>
                <a:gd name="T23" fmla="*/ 24 h 118"/>
                <a:gd name="T24" fmla="*/ 59 w 216"/>
                <a:gd name="T25" fmla="*/ 24 h 118"/>
                <a:gd name="T26" fmla="*/ 59 w 216"/>
                <a:gd name="T27" fmla="*/ 18 h 118"/>
                <a:gd name="T28" fmla="*/ 45 w 216"/>
                <a:gd name="T29" fmla="*/ 18 h 118"/>
                <a:gd name="T30" fmla="*/ 45 w 216"/>
                <a:gd name="T31" fmla="*/ 12 h 118"/>
                <a:gd name="T32" fmla="*/ 43 w 216"/>
                <a:gd name="T33" fmla="*/ 12 h 118"/>
                <a:gd name="T34" fmla="*/ 43 w 216"/>
                <a:gd name="T35" fmla="*/ 6 h 118"/>
                <a:gd name="T36" fmla="*/ 22 w 216"/>
                <a:gd name="T37" fmla="*/ 6 h 118"/>
                <a:gd name="T38" fmla="*/ 22 w 216"/>
                <a:gd name="T39" fmla="*/ 0 h 118"/>
                <a:gd name="T40" fmla="*/ 0 w 216"/>
                <a:gd name="T4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118">
                  <a:moveTo>
                    <a:pt x="216" y="118"/>
                  </a:moveTo>
                  <a:lnTo>
                    <a:pt x="216" y="69"/>
                  </a:lnTo>
                  <a:lnTo>
                    <a:pt x="151" y="69"/>
                  </a:lnTo>
                  <a:lnTo>
                    <a:pt x="151" y="53"/>
                  </a:lnTo>
                  <a:lnTo>
                    <a:pt x="113" y="53"/>
                  </a:lnTo>
                  <a:lnTo>
                    <a:pt x="113" y="45"/>
                  </a:lnTo>
                  <a:lnTo>
                    <a:pt x="99" y="45"/>
                  </a:lnTo>
                  <a:lnTo>
                    <a:pt x="99" y="38"/>
                  </a:lnTo>
                  <a:lnTo>
                    <a:pt x="95" y="38"/>
                  </a:lnTo>
                  <a:lnTo>
                    <a:pt x="95" y="30"/>
                  </a:lnTo>
                  <a:lnTo>
                    <a:pt x="61" y="30"/>
                  </a:lnTo>
                  <a:lnTo>
                    <a:pt x="61" y="24"/>
                  </a:lnTo>
                  <a:lnTo>
                    <a:pt x="59" y="24"/>
                  </a:lnTo>
                  <a:lnTo>
                    <a:pt x="59" y="18"/>
                  </a:lnTo>
                  <a:lnTo>
                    <a:pt x="45" y="18"/>
                  </a:lnTo>
                  <a:lnTo>
                    <a:pt x="45" y="12"/>
                  </a:lnTo>
                  <a:lnTo>
                    <a:pt x="43" y="12"/>
                  </a:lnTo>
                  <a:lnTo>
                    <a:pt x="43" y="6"/>
                  </a:lnTo>
                  <a:lnTo>
                    <a:pt x="22" y="6"/>
                  </a:lnTo>
                  <a:lnTo>
                    <a:pt x="22"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Freeform 5"/>
            <p:cNvSpPr>
              <a:spLocks/>
            </p:cNvSpPr>
            <p:nvPr/>
          </p:nvSpPr>
          <p:spPr bwMode="auto">
            <a:xfrm>
              <a:off x="5345408" y="2628454"/>
              <a:ext cx="2166000" cy="1020402"/>
            </a:xfrm>
            <a:custGeom>
              <a:avLst/>
              <a:gdLst>
                <a:gd name="T0" fmla="*/ 171 w 171"/>
                <a:gd name="T1" fmla="*/ 81 h 81"/>
                <a:gd name="T2" fmla="*/ 127 w 171"/>
                <a:gd name="T3" fmla="*/ 81 h 81"/>
                <a:gd name="T4" fmla="*/ 127 w 171"/>
                <a:gd name="T5" fmla="*/ 73 h 81"/>
                <a:gd name="T6" fmla="*/ 122 w 171"/>
                <a:gd name="T7" fmla="*/ 73 h 81"/>
                <a:gd name="T8" fmla="*/ 122 w 171"/>
                <a:gd name="T9" fmla="*/ 65 h 81"/>
                <a:gd name="T10" fmla="*/ 114 w 171"/>
                <a:gd name="T11" fmla="*/ 65 h 81"/>
                <a:gd name="T12" fmla="*/ 114 w 171"/>
                <a:gd name="T13" fmla="*/ 59 h 81"/>
                <a:gd name="T14" fmla="*/ 110 w 171"/>
                <a:gd name="T15" fmla="*/ 59 h 81"/>
                <a:gd name="T16" fmla="*/ 110 w 171"/>
                <a:gd name="T17" fmla="*/ 53 h 81"/>
                <a:gd name="T18" fmla="*/ 105 w 171"/>
                <a:gd name="T19" fmla="*/ 53 h 81"/>
                <a:gd name="T20" fmla="*/ 105 w 171"/>
                <a:gd name="T21" fmla="*/ 45 h 81"/>
                <a:gd name="T22" fmla="*/ 86 w 171"/>
                <a:gd name="T23" fmla="*/ 45 h 81"/>
                <a:gd name="T24" fmla="*/ 86 w 171"/>
                <a:gd name="T25" fmla="*/ 40 h 81"/>
                <a:gd name="T26" fmla="*/ 71 w 171"/>
                <a:gd name="T27" fmla="*/ 40 h 81"/>
                <a:gd name="T28" fmla="*/ 71 w 171"/>
                <a:gd name="T29" fmla="*/ 34 h 81"/>
                <a:gd name="T30" fmla="*/ 60 w 171"/>
                <a:gd name="T31" fmla="*/ 34 h 81"/>
                <a:gd name="T32" fmla="*/ 60 w 171"/>
                <a:gd name="T33" fmla="*/ 27 h 81"/>
                <a:gd name="T34" fmla="*/ 25 w 171"/>
                <a:gd name="T35" fmla="*/ 27 h 81"/>
                <a:gd name="T36" fmla="*/ 25 w 171"/>
                <a:gd name="T37" fmla="*/ 22 h 81"/>
                <a:gd name="T38" fmla="*/ 14 w 171"/>
                <a:gd name="T39" fmla="*/ 22 h 81"/>
                <a:gd name="T40" fmla="*/ 14 w 171"/>
                <a:gd name="T41" fmla="*/ 17 h 81"/>
                <a:gd name="T42" fmla="*/ 8 w 171"/>
                <a:gd name="T43" fmla="*/ 17 h 81"/>
                <a:gd name="T44" fmla="*/ 8 w 171"/>
                <a:gd name="T45" fmla="*/ 11 h 81"/>
                <a:gd name="T46" fmla="*/ 6 w 171"/>
                <a:gd name="T47" fmla="*/ 11 h 81"/>
                <a:gd name="T48" fmla="*/ 6 w 171"/>
                <a:gd name="T49" fmla="*/ 6 h 81"/>
                <a:gd name="T50" fmla="*/ 3 w 171"/>
                <a:gd name="T51" fmla="*/ 6 h 81"/>
                <a:gd name="T52" fmla="*/ 3 w 171"/>
                <a:gd name="T53" fmla="*/ 0 h 81"/>
                <a:gd name="T54" fmla="*/ 0 w 171"/>
                <a:gd name="T5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81">
                  <a:moveTo>
                    <a:pt x="171" y="81"/>
                  </a:moveTo>
                  <a:lnTo>
                    <a:pt x="127" y="81"/>
                  </a:lnTo>
                  <a:lnTo>
                    <a:pt x="127" y="73"/>
                  </a:lnTo>
                  <a:lnTo>
                    <a:pt x="122" y="73"/>
                  </a:lnTo>
                  <a:lnTo>
                    <a:pt x="122" y="65"/>
                  </a:lnTo>
                  <a:lnTo>
                    <a:pt x="114" y="65"/>
                  </a:lnTo>
                  <a:lnTo>
                    <a:pt x="114" y="59"/>
                  </a:lnTo>
                  <a:lnTo>
                    <a:pt x="110" y="59"/>
                  </a:lnTo>
                  <a:lnTo>
                    <a:pt x="110" y="53"/>
                  </a:lnTo>
                  <a:lnTo>
                    <a:pt x="105" y="53"/>
                  </a:lnTo>
                  <a:lnTo>
                    <a:pt x="105" y="45"/>
                  </a:lnTo>
                  <a:lnTo>
                    <a:pt x="86" y="45"/>
                  </a:lnTo>
                  <a:lnTo>
                    <a:pt x="86" y="40"/>
                  </a:lnTo>
                  <a:lnTo>
                    <a:pt x="71" y="40"/>
                  </a:lnTo>
                  <a:lnTo>
                    <a:pt x="71" y="34"/>
                  </a:lnTo>
                  <a:lnTo>
                    <a:pt x="60" y="34"/>
                  </a:lnTo>
                  <a:lnTo>
                    <a:pt x="60" y="27"/>
                  </a:lnTo>
                  <a:lnTo>
                    <a:pt x="25" y="27"/>
                  </a:lnTo>
                  <a:lnTo>
                    <a:pt x="25" y="22"/>
                  </a:lnTo>
                  <a:lnTo>
                    <a:pt x="14" y="22"/>
                  </a:lnTo>
                  <a:lnTo>
                    <a:pt x="14" y="17"/>
                  </a:lnTo>
                  <a:lnTo>
                    <a:pt x="8" y="17"/>
                  </a:lnTo>
                  <a:lnTo>
                    <a:pt x="8" y="11"/>
                  </a:lnTo>
                  <a:lnTo>
                    <a:pt x="6" y="11"/>
                  </a:lnTo>
                  <a:lnTo>
                    <a:pt x="6" y="6"/>
                  </a:lnTo>
                  <a:lnTo>
                    <a:pt x="3" y="6"/>
                  </a:lnTo>
                  <a:lnTo>
                    <a:pt x="3" y="0"/>
                  </a:lnTo>
                  <a:lnTo>
                    <a:pt x="0" y="0"/>
                  </a:lnTo>
                </a:path>
              </a:pathLst>
            </a:cu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21" name="Straight Connector 120"/>
            <p:cNvCxnSpPr/>
            <p:nvPr/>
          </p:nvCxnSpPr>
          <p:spPr>
            <a:xfrm rot="5400000">
              <a:off x="7485741" y="3626042"/>
              <a:ext cx="5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2" name="Straight Connector 121"/>
            <p:cNvCxnSpPr/>
            <p:nvPr/>
          </p:nvCxnSpPr>
          <p:spPr>
            <a:xfrm rot="5400000">
              <a:off x="7550432" y="3479877"/>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3" name="Straight Connector 122"/>
            <p:cNvCxnSpPr/>
            <p:nvPr/>
          </p:nvCxnSpPr>
          <p:spPr>
            <a:xfrm rot="5400000">
              <a:off x="7360633" y="3479877"/>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4" name="Straight Connector 123"/>
            <p:cNvCxnSpPr/>
            <p:nvPr/>
          </p:nvCxnSpPr>
          <p:spPr>
            <a:xfrm rot="5400000">
              <a:off x="7224984" y="3272985"/>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5" name="Straight Connector 124"/>
            <p:cNvCxnSpPr/>
            <p:nvPr/>
          </p:nvCxnSpPr>
          <p:spPr>
            <a:xfrm rot="5400000">
              <a:off x="7086869" y="3272985"/>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6" name="Straight Connector 125"/>
            <p:cNvCxnSpPr/>
            <p:nvPr/>
          </p:nvCxnSpPr>
          <p:spPr>
            <a:xfrm rot="5400000">
              <a:off x="6966469" y="3272985"/>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7" name="Straight Connector 126"/>
            <p:cNvCxnSpPr/>
            <p:nvPr/>
          </p:nvCxnSpPr>
          <p:spPr>
            <a:xfrm rot="5400000">
              <a:off x="6876924" y="3272985"/>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8" name="Straight Connector 127"/>
            <p:cNvCxnSpPr/>
            <p:nvPr/>
          </p:nvCxnSpPr>
          <p:spPr>
            <a:xfrm rot="5400000">
              <a:off x="6791419" y="3276665"/>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9" name="Straight Connector 128"/>
            <p:cNvCxnSpPr/>
            <p:nvPr/>
          </p:nvCxnSpPr>
          <p:spPr>
            <a:xfrm rot="5400000">
              <a:off x="6515180" y="2997910"/>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0" name="Straight Connector 129"/>
            <p:cNvCxnSpPr/>
            <p:nvPr/>
          </p:nvCxnSpPr>
          <p:spPr>
            <a:xfrm rot="5400000">
              <a:off x="6422572" y="2997910"/>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1" name="Straight Connector 130"/>
            <p:cNvCxnSpPr/>
            <p:nvPr/>
          </p:nvCxnSpPr>
          <p:spPr>
            <a:xfrm rot="5400000">
              <a:off x="5809232" y="2684730"/>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2" name="Straight Connector 131"/>
            <p:cNvCxnSpPr/>
            <p:nvPr/>
          </p:nvCxnSpPr>
          <p:spPr>
            <a:xfrm rot="5400000">
              <a:off x="5517568" y="2606958"/>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3" name="Straight Connector 132"/>
            <p:cNvCxnSpPr/>
            <p:nvPr/>
          </p:nvCxnSpPr>
          <p:spPr>
            <a:xfrm rot="5400000">
              <a:off x="5460399" y="2606415"/>
              <a:ext cx="54000"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4" name="Straight Connector 133"/>
            <p:cNvCxnSpPr/>
            <p:nvPr/>
          </p:nvCxnSpPr>
          <p:spPr>
            <a:xfrm rot="5400000">
              <a:off x="7413749" y="3626042"/>
              <a:ext cx="5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5" name="Straight Connector 134"/>
            <p:cNvCxnSpPr/>
            <p:nvPr/>
          </p:nvCxnSpPr>
          <p:spPr>
            <a:xfrm rot="5400000">
              <a:off x="7087656" y="3626042"/>
              <a:ext cx="5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6" name="Straight Connector 135"/>
            <p:cNvCxnSpPr/>
            <p:nvPr/>
          </p:nvCxnSpPr>
          <p:spPr>
            <a:xfrm rot="5400000">
              <a:off x="7015664" y="3626042"/>
              <a:ext cx="5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7" name="Straight Connector 136"/>
            <p:cNvCxnSpPr/>
            <p:nvPr/>
          </p:nvCxnSpPr>
          <p:spPr>
            <a:xfrm rot="5400000">
              <a:off x="6975630" y="3631652"/>
              <a:ext cx="540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38" name="Text Box 88"/>
            <p:cNvSpPr txBox="1">
              <a:spLocks noChangeArrowheads="1"/>
            </p:cNvSpPr>
            <p:nvPr/>
          </p:nvSpPr>
          <p:spPr bwMode="auto">
            <a:xfrm>
              <a:off x="7753668" y="4124223"/>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16</a:t>
              </a:r>
              <a:endParaRPr lang="en-GB" altLang="en-US" sz="800" b="1" dirty="0">
                <a:latin typeface="Arial" panose="020B0604020202020204" pitchFamily="34" charset="0"/>
                <a:cs typeface="Arial" panose="020B0604020202020204" pitchFamily="34" charset="0"/>
              </a:endParaRPr>
            </a:p>
          </p:txBody>
        </p:sp>
        <p:sp>
          <p:nvSpPr>
            <p:cNvPr id="139" name="Line 170"/>
            <p:cNvSpPr>
              <a:spLocks noChangeShapeType="1"/>
            </p:cNvSpPr>
            <p:nvPr/>
          </p:nvSpPr>
          <p:spPr bwMode="auto">
            <a:xfrm>
              <a:off x="7903709" y="4136008"/>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40" name="Text Box 88"/>
            <p:cNvSpPr txBox="1">
              <a:spLocks noChangeArrowheads="1"/>
            </p:cNvSpPr>
            <p:nvPr/>
          </p:nvSpPr>
          <p:spPr bwMode="auto">
            <a:xfrm>
              <a:off x="8075094" y="4124933"/>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18</a:t>
              </a:r>
              <a:endParaRPr lang="en-GB" altLang="en-US" sz="800" b="1" dirty="0">
                <a:latin typeface="Arial" panose="020B0604020202020204" pitchFamily="34" charset="0"/>
                <a:cs typeface="Arial" panose="020B0604020202020204" pitchFamily="34" charset="0"/>
              </a:endParaRPr>
            </a:p>
          </p:txBody>
        </p:sp>
        <p:sp>
          <p:nvSpPr>
            <p:cNvPr id="141" name="Line 170"/>
            <p:cNvSpPr>
              <a:spLocks noChangeShapeType="1"/>
            </p:cNvSpPr>
            <p:nvPr/>
          </p:nvSpPr>
          <p:spPr bwMode="auto">
            <a:xfrm>
              <a:off x="8225135" y="4136718"/>
              <a:ext cx="0" cy="3500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latin typeface="Arial" panose="020B0604020202020204" pitchFamily="34" charset="0"/>
                <a:cs typeface="Arial" panose="020B0604020202020204" pitchFamily="34" charset="0"/>
              </a:endParaRPr>
            </a:p>
          </p:txBody>
        </p:sp>
        <p:sp>
          <p:nvSpPr>
            <p:cNvPr id="142" name="Text Box 125"/>
            <p:cNvSpPr txBox="1">
              <a:spLocks noChangeArrowheads="1"/>
            </p:cNvSpPr>
            <p:nvPr/>
          </p:nvSpPr>
          <p:spPr bwMode="auto">
            <a:xfrm>
              <a:off x="7785373" y="4525947"/>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a:t>
              </a:r>
            </a:p>
            <a:p>
              <a:pPr algn="ctr"/>
              <a:endParaRPr lang="en-GB" altLang="en-US" sz="800" b="1" dirty="0">
                <a:latin typeface="Arial" panose="020B0604020202020204" pitchFamily="34" charset="0"/>
                <a:cs typeface="Arial" panose="020B0604020202020204" pitchFamily="34" charset="0"/>
              </a:endParaRPr>
            </a:p>
            <a:p>
              <a:pPr algn="ctr"/>
              <a:r>
                <a:rPr lang="en-GB" altLang="en-US" sz="800" b="1" dirty="0" smtClean="0">
                  <a:latin typeface="Arial" panose="020B0604020202020204" pitchFamily="34" charset="0"/>
                  <a:cs typeface="Arial" panose="020B0604020202020204" pitchFamily="34" charset="0"/>
                </a:rPr>
                <a:t>0</a:t>
              </a:r>
              <a:endParaRPr lang="en-GB" altLang="en-US" sz="800" b="1" dirty="0">
                <a:latin typeface="Arial" panose="020B0604020202020204" pitchFamily="34" charset="0"/>
                <a:cs typeface="Arial" panose="020B0604020202020204" pitchFamily="34" charset="0"/>
              </a:endParaRPr>
            </a:p>
          </p:txBody>
        </p:sp>
        <p:sp>
          <p:nvSpPr>
            <p:cNvPr id="143" name="Text Box 125"/>
            <p:cNvSpPr txBox="1">
              <a:spLocks noChangeArrowheads="1"/>
            </p:cNvSpPr>
            <p:nvPr/>
          </p:nvSpPr>
          <p:spPr bwMode="auto">
            <a:xfrm>
              <a:off x="8106410" y="4525948"/>
              <a:ext cx="2423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0</a:t>
              </a:r>
            </a:p>
            <a:p>
              <a:pPr algn="ctr"/>
              <a:endParaRPr lang="en-GB" altLang="en-US" sz="800" b="1" dirty="0">
                <a:latin typeface="Arial" panose="020B0604020202020204" pitchFamily="34" charset="0"/>
                <a:cs typeface="Arial" panose="020B0604020202020204" pitchFamily="34" charset="0"/>
              </a:endParaRPr>
            </a:p>
            <a:p>
              <a:pPr algn="ctr"/>
              <a:r>
                <a:rPr lang="en-GB" altLang="en-US" sz="800" b="1" dirty="0" smtClean="0">
                  <a:latin typeface="Arial" panose="020B0604020202020204" pitchFamily="34" charset="0"/>
                  <a:cs typeface="Arial" panose="020B0604020202020204" pitchFamily="34" charset="0"/>
                </a:rPr>
                <a:t>0</a:t>
              </a:r>
              <a:endParaRPr lang="en-GB" altLang="en-US" sz="8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xmlns="" val="38957939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175776"/>
          </a:xfrm>
          <a:prstGeom prst="rect">
            <a:avLst/>
          </a:prstGeom>
          <a:noFill/>
        </p:spPr>
        <p:txBody>
          <a:bodyPr wrap="square" lIns="0" rtlCol="0">
            <a:spAutoFit/>
          </a:bodyPr>
          <a:lstStyle/>
          <a:p>
            <a:pPr>
              <a:buClr>
                <a:srgbClr val="043882"/>
              </a:buClr>
            </a:pPr>
            <a:r>
              <a:rPr lang="en-GB" sz="1600" b="1" dirty="0" smtClean="0">
                <a:solidFill>
                  <a:srgbClr val="4D4D4D"/>
                </a:solidFill>
              </a:rPr>
              <a:t>Key results (cont.)</a:t>
            </a:r>
          </a:p>
          <a:p>
            <a:pPr marL="285750" indent="-285750">
              <a:buClr>
                <a:srgbClr val="043882"/>
              </a:buClr>
              <a:buFont typeface="Arial" panose="020B0604020202020204" pitchFamily="34" charset="0"/>
              <a:buChar char="•"/>
            </a:pPr>
            <a:r>
              <a:rPr lang="en-GB" sz="1400" dirty="0" smtClean="0">
                <a:solidFill>
                  <a:srgbClr val="4D4D4D"/>
                </a:solidFill>
              </a:rPr>
              <a:t>ORR in PAG and nab-paclitaxel/gemcitabine groups was 73% and 27%, respectively</a:t>
            </a:r>
            <a:br>
              <a:rPr lang="en-GB" sz="1400" dirty="0" smtClean="0">
                <a:solidFill>
                  <a:srgbClr val="4D4D4D"/>
                </a:solidFill>
              </a:rPr>
            </a:br>
            <a:endParaRPr lang="en-GB" sz="14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spcBef>
                <a:spcPts val="1000"/>
              </a:spcBef>
              <a:buClr>
                <a:srgbClr val="043882"/>
              </a:buClr>
            </a:pPr>
            <a:r>
              <a:rPr lang="en-GB" sz="1400" b="1" dirty="0" smtClean="0">
                <a:solidFill>
                  <a:srgbClr val="4D4D4D"/>
                </a:solidFill>
              </a:rPr>
              <a:t>Conclusion</a:t>
            </a:r>
          </a:p>
          <a:p>
            <a:pPr marL="285750" indent="-285750">
              <a:buClr>
                <a:srgbClr val="043882"/>
              </a:buClr>
              <a:buFont typeface="Arial" panose="020B0604020202020204" pitchFamily="34" charset="0"/>
              <a:buChar char="•"/>
            </a:pPr>
            <a:r>
              <a:rPr lang="en-GB" sz="1400" b="1" dirty="0" smtClean="0">
                <a:solidFill>
                  <a:srgbClr val="4D4D4D"/>
                </a:solidFill>
              </a:rPr>
              <a:t>PFS and ORR were greater in patients with high HA levels </a:t>
            </a:r>
            <a:r>
              <a:rPr lang="en-GB" sz="1400" b="1" dirty="0">
                <a:solidFill>
                  <a:srgbClr val="4D4D4D"/>
                </a:solidFill>
              </a:rPr>
              <a:t>receiving </a:t>
            </a:r>
            <a:r>
              <a:rPr lang="en-GB" altLang="zh-CN" sz="1400" b="1" dirty="0">
                <a:solidFill>
                  <a:srgbClr val="4D4D4D"/>
                </a:solidFill>
              </a:rPr>
              <a:t>PEGPH20</a:t>
            </a:r>
            <a:r>
              <a:rPr lang="en-GB" sz="1400" b="1" dirty="0">
                <a:solidFill>
                  <a:srgbClr val="4D4D4D"/>
                </a:solidFill>
              </a:rPr>
              <a:t> + </a:t>
            </a:r>
            <a:r>
              <a:rPr lang="en-GB" altLang="zh-CN" sz="1400" b="1" dirty="0" smtClean="0">
                <a:solidFill>
                  <a:srgbClr val="4D4D4D"/>
                </a:solidFill>
              </a:rPr>
              <a:t>nab-paclitaxel/</a:t>
            </a:r>
            <a:r>
              <a:rPr lang="en-GB" altLang="zh-CN" sz="1400" b="1" dirty="0">
                <a:solidFill>
                  <a:srgbClr val="4D4D4D"/>
                </a:solidFill>
              </a:rPr>
              <a:t> </a:t>
            </a:r>
            <a:r>
              <a:rPr lang="en-GB" altLang="zh-CN" sz="1400" b="1" dirty="0" smtClean="0">
                <a:solidFill>
                  <a:srgbClr val="4D4D4D"/>
                </a:solidFill>
              </a:rPr>
              <a:t>gemcitabine</a:t>
            </a:r>
            <a:r>
              <a:rPr lang="en-GB" sz="1400" b="1" dirty="0" smtClean="0">
                <a:solidFill>
                  <a:srgbClr val="4D4D4D"/>
                </a:solidFill>
              </a:rPr>
              <a:t> </a:t>
            </a:r>
            <a:r>
              <a:rPr lang="en-GB" sz="1400" b="1" dirty="0">
                <a:solidFill>
                  <a:srgbClr val="4D4D4D"/>
                </a:solidFill>
              </a:rPr>
              <a:t>than in those rec</a:t>
            </a:r>
            <a:r>
              <a:rPr lang="en-GB" sz="1400" b="1" dirty="0" smtClean="0">
                <a:solidFill>
                  <a:srgbClr val="4D4D4D"/>
                </a:solidFill>
              </a:rPr>
              <a:t>eiving nab-paclitaxel/gemcitabine</a:t>
            </a:r>
            <a:endParaRPr lang="en-GB" sz="1600" b="1" dirty="0" smtClean="0">
              <a:solidFill>
                <a:srgbClr val="4D4D4D"/>
              </a:solidFill>
            </a:endParaRPr>
          </a:p>
        </p:txBody>
      </p:sp>
      <p:sp>
        <p:nvSpPr>
          <p:cNvPr id="8" name="Title 5"/>
          <p:cNvSpPr>
            <a:spLocks noGrp="1"/>
          </p:cNvSpPr>
          <p:nvPr>
            <p:ph type="title"/>
          </p:nvPr>
        </p:nvSpPr>
        <p:spPr>
          <a:xfrm>
            <a:off x="365124" y="179614"/>
            <a:ext cx="8238945" cy="807720"/>
          </a:xfrm>
        </p:spPr>
        <p:txBody>
          <a:bodyPr/>
          <a:lstStyle/>
          <a:p>
            <a:r>
              <a:rPr lang="en-GB" sz="1800" dirty="0" smtClean="0"/>
              <a:t>4006</a:t>
            </a:r>
            <a:r>
              <a:rPr lang="en-GB" sz="1800" dirty="0"/>
              <a:t>: High response rate and PFS with PEGPH20 added to nab-paclitaxel/gemcitabine in stage IV previously untreated pancreatic cancer patients with high-HA </a:t>
            </a:r>
            <a:r>
              <a:rPr lang="en-GB" sz="1800" dirty="0" err="1"/>
              <a:t>tumors</a:t>
            </a:r>
            <a:r>
              <a:rPr lang="en-GB" sz="1800" dirty="0"/>
              <a:t>: Interim results of a randomized phase II study – </a:t>
            </a:r>
            <a:r>
              <a:rPr lang="en-GB" sz="1800" dirty="0" err="1" smtClean="0"/>
              <a:t>Hingorani</a:t>
            </a:r>
            <a:r>
              <a:rPr lang="en-GB" sz="1800" dirty="0" smtClean="0"/>
              <a:t> SR, </a:t>
            </a:r>
            <a:r>
              <a:rPr lang="en-GB" sz="1800" dirty="0"/>
              <a:t>et al</a:t>
            </a:r>
          </a:p>
        </p:txBody>
      </p:sp>
      <p:sp>
        <p:nvSpPr>
          <p:cNvPr id="14" name="Text Placeholder 7"/>
          <p:cNvSpPr>
            <a:spLocks noGrp="1"/>
          </p:cNvSpPr>
          <p:nvPr>
            <p:ph type="body" sz="quarter" idx="11"/>
          </p:nvPr>
        </p:nvSpPr>
        <p:spPr>
          <a:xfrm>
            <a:off x="4648200" y="6309360"/>
            <a:ext cx="4343400" cy="274003"/>
          </a:xfrm>
        </p:spPr>
        <p:txBody>
          <a:bodyPr/>
          <a:lstStyle/>
          <a:p>
            <a:r>
              <a:rPr lang="en-GB" dirty="0" err="1"/>
              <a:t>Hingorani</a:t>
            </a:r>
            <a:r>
              <a:rPr lang="en-GB" dirty="0"/>
              <a:t> </a:t>
            </a:r>
            <a:r>
              <a:rPr lang="fr-FR" dirty="0"/>
              <a:t>et al. J Clin </a:t>
            </a:r>
            <a:r>
              <a:rPr lang="fr-FR" dirty="0" err="1"/>
              <a:t>Oncol</a:t>
            </a:r>
            <a:r>
              <a:rPr lang="fr-FR" dirty="0"/>
              <a:t> 2015; 33 (</a:t>
            </a:r>
            <a:r>
              <a:rPr lang="fr-FR" dirty="0" err="1"/>
              <a:t>suppl</a:t>
            </a:r>
            <a:r>
              <a:rPr lang="fr-FR" dirty="0"/>
              <a:t>): </a:t>
            </a:r>
            <a:r>
              <a:rPr lang="fr-FR" dirty="0" err="1"/>
              <a:t>abstr</a:t>
            </a:r>
            <a:r>
              <a:rPr lang="fr-FR" dirty="0"/>
              <a:t> 4006</a:t>
            </a:r>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xmlns="" val="241147313"/>
              </p:ext>
            </p:extLst>
          </p:nvPr>
        </p:nvGraphicFramePr>
        <p:xfrm>
          <a:off x="457200" y="1812078"/>
          <a:ext cx="7543800" cy="2118360"/>
        </p:xfrm>
        <a:graphic>
          <a:graphicData uri="http://schemas.openxmlformats.org/drawingml/2006/table">
            <a:tbl>
              <a:tblPr firstRow="1" bandRow="1">
                <a:tableStyleId>{69012ECD-51FC-41F1-AA8D-1B2483CD663E}</a:tableStyleId>
              </a:tblPr>
              <a:tblGrid>
                <a:gridCol w="2875935"/>
                <a:gridCol w="1747684"/>
                <a:gridCol w="2064775"/>
                <a:gridCol w="855406"/>
              </a:tblGrid>
              <a:tr h="253428">
                <a:tc>
                  <a:txBody>
                    <a:bodyPr/>
                    <a:lstStyle/>
                    <a:p>
                      <a:r>
                        <a:rPr lang="en-GB" sz="1100" dirty="0" smtClean="0">
                          <a:solidFill>
                            <a:schemeClr val="tx2"/>
                          </a:solidFill>
                        </a:rPr>
                        <a:t>Endpoint/Population</a:t>
                      </a:r>
                      <a:endParaRPr lang="en-GB" sz="110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Arial" charset="0"/>
                          <a:cs typeface="Arial" charset="0"/>
                        </a:rPr>
                        <a:t>PAG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100" dirty="0" smtClean="0">
                          <a:solidFill>
                            <a:schemeClr val="tx2"/>
                          </a:solidFill>
                        </a:rPr>
                        <a:t>Nab-paclitaxel/gemcitabine</a:t>
                      </a:r>
                      <a:endParaRPr kumimoji="0" lang="en-GB" sz="11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10178">
                <a:tc>
                  <a:txBody>
                    <a:bodyPr/>
                    <a:lstStyle/>
                    <a:p>
                      <a:r>
                        <a:rPr lang="en-GB" sz="1100" dirty="0" smtClean="0"/>
                        <a:t>Events/total (n); median PFS</a:t>
                      </a:r>
                      <a:r>
                        <a:rPr lang="en-GB" sz="1100" baseline="0" dirty="0" smtClean="0"/>
                        <a:t> (</a:t>
                      </a:r>
                      <a:r>
                        <a:rPr lang="en-GB" sz="1100" dirty="0" smtClean="0"/>
                        <a:t>months)</a:t>
                      </a:r>
                    </a:p>
                    <a:p>
                      <a:pPr marL="88900" indent="0"/>
                      <a:r>
                        <a:rPr lang="en-GB" sz="1100" dirty="0" smtClean="0"/>
                        <a:t>All treated population</a:t>
                      </a:r>
                    </a:p>
                    <a:p>
                      <a:pPr marL="88900" indent="0"/>
                      <a:r>
                        <a:rPr lang="en-GB" sz="1100" dirty="0" smtClean="0"/>
                        <a:t>All</a:t>
                      </a:r>
                      <a:r>
                        <a:rPr lang="en-GB" sz="1100" baseline="0" dirty="0" smtClean="0"/>
                        <a:t> treated population with HA data</a:t>
                      </a:r>
                      <a:endParaRPr lang="en-GB" sz="1100" dirty="0" smtClean="0"/>
                    </a:p>
                    <a:p>
                      <a:r>
                        <a:rPr lang="en-GB" sz="1100" dirty="0" smtClean="0"/>
                        <a:t>     High HA</a:t>
                      </a:r>
                    </a:p>
                    <a:p>
                      <a:r>
                        <a:rPr lang="en-GB" sz="1100" dirty="0" smtClean="0"/>
                        <a:t>     Low HA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endParaRPr lang="en-GB" sz="1100" dirty="0" smtClean="0"/>
                    </a:p>
                    <a:p>
                      <a:pPr algn="ctr"/>
                      <a:r>
                        <a:rPr lang="en-GB" sz="1100" dirty="0" smtClean="0"/>
                        <a:t>42/74; 5.7</a:t>
                      </a:r>
                    </a:p>
                    <a:p>
                      <a:pPr algn="ctr"/>
                      <a:r>
                        <a:rPr lang="en-GB" sz="1100" dirty="0" smtClean="0"/>
                        <a:t>34/61; 5.5</a:t>
                      </a:r>
                    </a:p>
                    <a:p>
                      <a:pPr algn="ctr"/>
                      <a:r>
                        <a:rPr lang="en-GB" sz="1100" dirty="0" smtClean="0"/>
                        <a:t>11/23;</a:t>
                      </a:r>
                      <a:r>
                        <a:rPr lang="en-GB" sz="1100" baseline="0" dirty="0" smtClean="0"/>
                        <a:t> 9.2</a:t>
                      </a:r>
                      <a:endParaRPr lang="en-GB" sz="1100" dirty="0" smtClean="0"/>
                    </a:p>
                    <a:p>
                      <a:pPr algn="ctr"/>
                      <a:r>
                        <a:rPr lang="en-GB" sz="1100" dirty="0" smtClean="0"/>
                        <a:t>23/38; 5.3</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endParaRPr lang="en-GB" sz="1100" dirty="0" smtClean="0"/>
                    </a:p>
                    <a:p>
                      <a:pPr algn="ctr"/>
                      <a:r>
                        <a:rPr lang="en-GB" sz="1100" dirty="0" smtClean="0"/>
                        <a:t>39/61; 5.2</a:t>
                      </a:r>
                    </a:p>
                    <a:p>
                      <a:pPr algn="ctr"/>
                      <a:r>
                        <a:rPr lang="en-GB" sz="1100" dirty="0" smtClean="0"/>
                        <a:t>30/45;</a:t>
                      </a:r>
                      <a:r>
                        <a:rPr lang="en-GB" sz="1100" baseline="0" dirty="0" smtClean="0"/>
                        <a:t> 4.8</a:t>
                      </a:r>
                      <a:endParaRPr lang="en-GB" sz="1100" dirty="0" smtClean="0"/>
                    </a:p>
                    <a:p>
                      <a:pPr algn="ctr"/>
                      <a:r>
                        <a:rPr lang="en-GB" sz="1100" dirty="0" smtClean="0"/>
                        <a:t>13/21;</a:t>
                      </a:r>
                      <a:r>
                        <a:rPr lang="en-GB" sz="1100" baseline="0" dirty="0" smtClean="0"/>
                        <a:t> 4.3</a:t>
                      </a:r>
                      <a:endParaRPr lang="en-GB" sz="1100" dirty="0" smtClean="0"/>
                    </a:p>
                    <a:p>
                      <a:pPr algn="ctr"/>
                      <a:r>
                        <a:rPr lang="en-GB" sz="1100" dirty="0" smtClean="0"/>
                        <a:t>17/24; 5.6</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endParaRPr lang="de-DE" sz="1100" dirty="0" smtClean="0"/>
                    </a:p>
                    <a:p>
                      <a:pPr algn="ctr"/>
                      <a:r>
                        <a:rPr lang="de-DE" sz="1100" dirty="0" smtClean="0"/>
                        <a:t>0.11</a:t>
                      </a:r>
                    </a:p>
                    <a:p>
                      <a:pPr algn="ctr"/>
                      <a:r>
                        <a:rPr lang="de-DE" sz="1100" dirty="0" smtClean="0"/>
                        <a:t>0.09</a:t>
                      </a:r>
                    </a:p>
                    <a:p>
                      <a:pPr algn="ctr"/>
                      <a:r>
                        <a:rPr lang="de-DE" sz="1100" dirty="0" smtClean="0"/>
                        <a:t>0.05</a:t>
                      </a:r>
                    </a:p>
                    <a:p>
                      <a:pPr algn="ctr"/>
                      <a:r>
                        <a:rPr lang="de-DE" sz="1100" dirty="0" smtClean="0"/>
                        <a:t>0.74</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909360">
                <a:tc>
                  <a:txBody>
                    <a:bodyPr/>
                    <a:lstStyle/>
                    <a:p>
                      <a:r>
                        <a:rPr lang="en-GB" sz="1100" dirty="0" smtClean="0"/>
                        <a:t>Responders/total</a:t>
                      </a:r>
                      <a:r>
                        <a:rPr lang="en-GB" sz="1100" baseline="0" dirty="0" smtClean="0"/>
                        <a:t> (n) [%]; </a:t>
                      </a:r>
                      <a:r>
                        <a:rPr lang="en-GB" sz="1100" dirty="0" smtClean="0"/>
                        <a:t>duration</a:t>
                      </a:r>
                      <a:r>
                        <a:rPr lang="en-GB" sz="1100" baseline="0" dirty="0" smtClean="0"/>
                        <a:t> (months)</a:t>
                      </a:r>
                    </a:p>
                    <a:p>
                      <a:pPr marL="88900" indent="0"/>
                      <a:r>
                        <a:rPr lang="en-GB" sz="1100" dirty="0" smtClean="0"/>
                        <a:t>All treated population</a:t>
                      </a:r>
                    </a:p>
                    <a:p>
                      <a:pPr marL="88900" indent="0"/>
                      <a:r>
                        <a:rPr lang="en-GB" sz="1100" dirty="0" smtClean="0"/>
                        <a:t>All</a:t>
                      </a:r>
                      <a:r>
                        <a:rPr lang="en-GB" sz="1100" baseline="0" dirty="0" smtClean="0"/>
                        <a:t> treated population with HA data</a:t>
                      </a:r>
                      <a:endParaRPr lang="en-GB" sz="1100" dirty="0" smtClean="0"/>
                    </a:p>
                    <a:p>
                      <a:r>
                        <a:rPr lang="en-GB" sz="1100" dirty="0" smtClean="0"/>
                        <a:t>     High HA</a:t>
                      </a:r>
                    </a:p>
                    <a:p>
                      <a:r>
                        <a:rPr lang="en-GB" sz="1100" dirty="0" smtClean="0"/>
                        <a:t>     Low HA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100" dirty="0" smtClean="0"/>
                    </a:p>
                    <a:p>
                      <a:pPr algn="ctr"/>
                      <a:r>
                        <a:rPr lang="en-GB" sz="1100" dirty="0" smtClean="0"/>
                        <a:t>30/74 [41];</a:t>
                      </a:r>
                      <a:r>
                        <a:rPr lang="en-GB" sz="1100" baseline="0" dirty="0" smtClean="0"/>
                        <a:t> 7.4</a:t>
                      </a:r>
                    </a:p>
                    <a:p>
                      <a:pPr algn="ctr"/>
                      <a:r>
                        <a:rPr lang="en-GB" sz="1100" dirty="0" smtClean="0"/>
                        <a:t>26/61 [43];</a:t>
                      </a:r>
                      <a:r>
                        <a:rPr lang="en-GB" sz="1100" baseline="0" dirty="0" smtClean="0"/>
                        <a:t> 8.1</a:t>
                      </a:r>
                      <a:endParaRPr lang="en-GB" sz="1100" dirty="0" smtClean="0"/>
                    </a:p>
                    <a:p>
                      <a:pPr algn="ctr"/>
                      <a:r>
                        <a:rPr lang="en-GB" sz="1100" dirty="0" smtClean="0"/>
                        <a:t>12/23 [52]; 8.1</a:t>
                      </a:r>
                    </a:p>
                    <a:p>
                      <a:pPr algn="ctr"/>
                      <a:r>
                        <a:rPr lang="en-GB" sz="1100" dirty="0" smtClean="0"/>
                        <a:t>14/38 [37]; 5.8</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en-GB" sz="1100" dirty="0" smtClean="0"/>
                    </a:p>
                    <a:p>
                      <a:pPr algn="ctr"/>
                      <a:r>
                        <a:rPr lang="en-GB" sz="1100" dirty="0" smtClean="0"/>
                        <a:t>21/61 [34]; 4.2</a:t>
                      </a:r>
                    </a:p>
                    <a:p>
                      <a:pPr algn="ctr"/>
                      <a:r>
                        <a:rPr lang="en-GB" sz="1100" dirty="0" smtClean="0"/>
                        <a:t>14/45 [3.1; 4.2</a:t>
                      </a:r>
                    </a:p>
                    <a:p>
                      <a:pPr algn="ctr"/>
                      <a:r>
                        <a:rPr lang="en-GB" sz="1100" dirty="0" smtClean="0"/>
                        <a:t>5/17</a:t>
                      </a:r>
                      <a:r>
                        <a:rPr lang="en-GB" sz="1100" baseline="0" dirty="0" smtClean="0"/>
                        <a:t> [24]; 3.7</a:t>
                      </a:r>
                      <a:endParaRPr lang="en-GB" sz="1100" dirty="0" smtClean="0"/>
                    </a:p>
                    <a:p>
                      <a:pPr algn="ctr"/>
                      <a:r>
                        <a:rPr lang="en-GB" sz="1100" dirty="0" smtClean="0"/>
                        <a:t>9/24</a:t>
                      </a:r>
                      <a:r>
                        <a:rPr lang="en-GB" sz="1100" baseline="0" dirty="0" smtClean="0"/>
                        <a:t> [38]; 4.8</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100" dirty="0" smtClean="0"/>
                    </a:p>
                    <a:p>
                      <a:pPr algn="ctr"/>
                      <a:r>
                        <a:rPr lang="en-GB" sz="1100" dirty="0" smtClean="0"/>
                        <a:t>0.48</a:t>
                      </a:r>
                    </a:p>
                    <a:p>
                      <a:pPr algn="ctr"/>
                      <a:r>
                        <a:rPr lang="en-GB" sz="1100" dirty="0" smtClean="0"/>
                        <a:t>0.22</a:t>
                      </a:r>
                    </a:p>
                    <a:p>
                      <a:pPr algn="ctr"/>
                      <a:r>
                        <a:rPr lang="en-GB" sz="1100" dirty="0" smtClean="0"/>
                        <a:t>0.038</a:t>
                      </a:r>
                    </a:p>
                    <a:p>
                      <a:pPr algn="ctr"/>
                      <a:r>
                        <a:rPr lang="en-GB" sz="1100" dirty="0" smtClean="0"/>
                        <a:t>0.96</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xmlns="" val="2455026845"/>
              </p:ext>
            </p:extLst>
          </p:nvPr>
        </p:nvGraphicFramePr>
        <p:xfrm>
          <a:off x="457200" y="3929940"/>
          <a:ext cx="7543802" cy="1813560"/>
        </p:xfrm>
        <a:graphic>
          <a:graphicData uri="http://schemas.openxmlformats.org/drawingml/2006/table">
            <a:tbl>
              <a:tblPr firstRow="1" bandRow="1">
                <a:tableStyleId>{69012ECD-51FC-41F1-AA8D-1B2483CD663E}</a:tableStyleId>
              </a:tblPr>
              <a:tblGrid>
                <a:gridCol w="2615558"/>
                <a:gridCol w="1232061"/>
                <a:gridCol w="1232061"/>
                <a:gridCol w="1232061"/>
                <a:gridCol w="1232061"/>
              </a:tblGrid>
              <a:tr h="137657">
                <a:tc rowSpan="2">
                  <a:txBody>
                    <a:bodyPr/>
                    <a:lstStyle/>
                    <a:p>
                      <a:r>
                        <a:rPr lang="en-GB" sz="1100" dirty="0" smtClean="0">
                          <a:solidFill>
                            <a:schemeClr val="tx2"/>
                          </a:solidFill>
                        </a:rPr>
                        <a:t>Most</a:t>
                      </a:r>
                      <a:r>
                        <a:rPr lang="en-GB" sz="1100" baseline="0" dirty="0" smtClean="0">
                          <a:solidFill>
                            <a:schemeClr val="tx2"/>
                          </a:solidFill>
                        </a:rPr>
                        <a:t> common AEs (occurring in &gt;50% of any grade), n (%)</a:t>
                      </a:r>
                      <a:endParaRPr lang="en-GB" sz="1100" dirty="0">
                        <a:solidFill>
                          <a:schemeClr val="tx2"/>
                        </a:solidFil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Arial" charset="0"/>
                          <a:cs typeface="Arial" charset="0"/>
                        </a:rPr>
                        <a:t>PAG (n=74)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100" dirty="0" smtClean="0">
                          <a:solidFill>
                            <a:schemeClr val="tx2"/>
                          </a:solidFill>
                        </a:rPr>
                        <a:t>Nab-paclitaxel/gemcitabine</a:t>
                      </a:r>
                      <a:r>
                        <a:rPr kumimoji="0" lang="en-GB" sz="1100" b="1" i="0" u="none" strike="noStrike" cap="none" normalizeH="0" baseline="0" dirty="0" smtClean="0">
                          <a:ln>
                            <a:noFill/>
                          </a:ln>
                          <a:solidFill>
                            <a:schemeClr val="tx2"/>
                          </a:solidFill>
                          <a:effectLst/>
                          <a:latin typeface="Arial" charset="0"/>
                          <a:cs typeface="Arial" charset="0"/>
                        </a:rPr>
                        <a:t> (n=61)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r>
              <a:tr h="0">
                <a:tc vMerge="1">
                  <a:txBody>
                    <a:bodyPr/>
                    <a:lstStyle/>
                    <a:p>
                      <a:endParaRPr lang="en-GB" sz="160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Arial" charset="0"/>
                          <a:cs typeface="Arial" charset="0"/>
                        </a:rPr>
                        <a:t>Any Grade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Arial" charset="0"/>
                          <a:cs typeface="Arial" charset="0"/>
                        </a:rPr>
                        <a:t>Any Grade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2058">
                <a:tc>
                  <a:txBody>
                    <a:bodyPr/>
                    <a:lstStyle/>
                    <a:p>
                      <a:r>
                        <a:rPr lang="en-GB" sz="1100" dirty="0" smtClean="0"/>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GB" sz="1100" dirty="0" smtClean="0"/>
                        <a:t>50 (67.6)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GB" sz="1100" dirty="0" smtClean="0"/>
                        <a:t>13 (17.6)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GB" sz="1100" dirty="0" smtClean="0"/>
                        <a:t>42 (68.9)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GB" sz="1100" dirty="0" smtClean="0"/>
                        <a:t>11 (18.0)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164204">
                <a:tc>
                  <a:txBody>
                    <a:bodyPr/>
                    <a:lstStyle/>
                    <a:p>
                      <a:r>
                        <a:rPr kumimoji="0" lang="en-GB" sz="1100" b="0" i="0" u="none" strike="noStrike" cap="none" normalizeH="0" baseline="0" dirty="0" smtClean="0">
                          <a:ln>
                            <a:noFill/>
                          </a:ln>
                          <a:solidFill>
                            <a:schemeClr val="tx1"/>
                          </a:solidFill>
                          <a:effectLst/>
                          <a:latin typeface="Arial" charset="0"/>
                          <a:cs typeface="Arial" charset="0"/>
                        </a:rPr>
                        <a:t>Nausea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100" b="0" i="0" u="none" strike="noStrike" cap="none" normalizeH="0" baseline="0" dirty="0" smtClean="0">
                          <a:ln>
                            <a:noFill/>
                          </a:ln>
                          <a:solidFill>
                            <a:schemeClr val="tx1"/>
                          </a:solidFill>
                          <a:effectLst/>
                          <a:latin typeface="Arial" charset="0"/>
                          <a:cs typeface="Arial" charset="0"/>
                        </a:rPr>
                        <a:t>41 (55.4)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kumimoji="0" lang="en-GB" sz="1100" b="0" i="0" u="none" strike="noStrike" cap="none" normalizeH="0" baseline="0" dirty="0" smtClean="0">
                          <a:ln>
                            <a:noFill/>
                          </a:ln>
                          <a:solidFill>
                            <a:schemeClr val="tx1"/>
                          </a:solidFill>
                          <a:effectLst/>
                          <a:latin typeface="Arial" charset="0"/>
                          <a:cs typeface="Arial" charset="0"/>
                        </a:rPr>
                        <a:t>5 (6.8)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kumimoji="0" lang="en-GB" sz="1100" b="0" i="0" u="none" strike="noStrike" cap="none" normalizeH="0" baseline="0" dirty="0" smtClean="0">
                          <a:ln>
                            <a:noFill/>
                          </a:ln>
                          <a:solidFill>
                            <a:schemeClr val="tx1"/>
                          </a:solidFill>
                          <a:effectLst/>
                          <a:latin typeface="Arial" charset="0"/>
                          <a:cs typeface="Arial" charset="0"/>
                        </a:rPr>
                        <a:t>27 (44.3)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100" b="0" i="0" u="none" strike="noStrike" cap="none" normalizeH="0" baseline="0" dirty="0" smtClean="0">
                          <a:ln>
                            <a:noFill/>
                          </a:ln>
                          <a:solidFill>
                            <a:schemeClr val="tx1"/>
                          </a:solidFill>
                          <a:effectLst/>
                          <a:latin typeface="Arial" charset="0"/>
                          <a:cs typeface="Arial" charset="0"/>
                        </a:rPr>
                        <a:t>2 (3.3)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2398">
                <a:tc>
                  <a:txBody>
                    <a:bodyPr/>
                    <a:lstStyle/>
                    <a:p>
                      <a:r>
                        <a:rPr kumimoji="0" lang="en-GB" sz="1100" b="0" i="0" u="none" strike="noStrike" cap="none" normalizeH="0" baseline="0" dirty="0" smtClean="0">
                          <a:ln>
                            <a:noFill/>
                          </a:ln>
                          <a:solidFill>
                            <a:schemeClr val="tx1"/>
                          </a:solidFill>
                          <a:effectLst/>
                          <a:latin typeface="Arial" charset="0"/>
                          <a:cs typeface="Arial" charset="0"/>
                        </a:rPr>
                        <a:t>Anaemia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kumimoji="0" lang="en-GB" sz="1100" b="0" i="0" u="none" strike="noStrike" cap="none" normalizeH="0" baseline="0" dirty="0" smtClean="0">
                          <a:ln>
                            <a:noFill/>
                          </a:ln>
                          <a:solidFill>
                            <a:schemeClr val="tx1"/>
                          </a:solidFill>
                          <a:effectLst/>
                          <a:latin typeface="Arial" charset="0"/>
                          <a:cs typeface="Arial" charset="0"/>
                        </a:rPr>
                        <a:t>31 (41.9)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kumimoji="0" lang="en-GB" sz="1100" b="0" i="0" u="none" strike="noStrike" cap="none" normalizeH="0" baseline="0" dirty="0" smtClean="0">
                          <a:ln>
                            <a:noFill/>
                          </a:ln>
                          <a:solidFill>
                            <a:schemeClr val="tx1"/>
                          </a:solidFill>
                          <a:effectLst/>
                          <a:latin typeface="Arial" charset="0"/>
                          <a:cs typeface="Arial" charset="0"/>
                        </a:rPr>
                        <a:t>14 (18.9)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kumimoji="0" lang="en-GB" sz="1100" b="0" i="0" u="none" strike="noStrike" cap="none" normalizeH="0" baseline="0" dirty="0" smtClean="0">
                          <a:ln>
                            <a:noFill/>
                          </a:ln>
                          <a:solidFill>
                            <a:schemeClr val="tx1"/>
                          </a:solidFill>
                          <a:effectLst/>
                          <a:latin typeface="Arial" charset="0"/>
                          <a:cs typeface="Arial" charset="0"/>
                        </a:rPr>
                        <a:t>32 (52.5)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kumimoji="0" lang="en-GB" sz="1100" b="0" i="0" u="none" strike="noStrike" cap="none" normalizeH="0" baseline="0" dirty="0" smtClean="0">
                          <a:ln>
                            <a:noFill/>
                          </a:ln>
                          <a:solidFill>
                            <a:schemeClr val="tx1"/>
                          </a:solidFill>
                          <a:effectLst/>
                          <a:latin typeface="Arial" charset="0"/>
                          <a:cs typeface="Arial" charset="0"/>
                        </a:rPr>
                        <a:t>10 (16.4)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172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Peripheral</a:t>
                      </a:r>
                      <a:r>
                        <a:rPr lang="en-GB" sz="1100" baseline="0" dirty="0" smtClean="0"/>
                        <a:t> oedema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100" b="0" i="0" u="none" strike="noStrike" cap="none" normalizeH="0" baseline="0" dirty="0" smtClean="0">
                          <a:ln>
                            <a:noFill/>
                          </a:ln>
                          <a:solidFill>
                            <a:schemeClr val="tx1"/>
                          </a:solidFill>
                          <a:effectLst/>
                          <a:latin typeface="Arial" charset="0"/>
                          <a:cs typeface="Arial" charset="0"/>
                        </a:rPr>
                        <a:t>43 (58.1)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kumimoji="0" lang="en-GB" sz="1100" b="0" i="0" u="none" strike="noStrike" cap="none" normalizeH="0" baseline="0" dirty="0" smtClean="0">
                          <a:ln>
                            <a:noFill/>
                          </a:ln>
                          <a:solidFill>
                            <a:schemeClr val="tx1"/>
                          </a:solidFill>
                          <a:effectLst/>
                          <a:latin typeface="Arial" charset="0"/>
                          <a:cs typeface="Arial" charset="0"/>
                        </a:rPr>
                        <a:t>2 (2.7)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kumimoji="0" lang="en-GB" sz="1100" b="0" i="0" u="none" strike="noStrike" cap="none" normalizeH="0" baseline="0" dirty="0" smtClean="0">
                          <a:ln>
                            <a:noFill/>
                          </a:ln>
                          <a:solidFill>
                            <a:schemeClr val="tx1"/>
                          </a:solidFill>
                          <a:effectLst/>
                          <a:latin typeface="Arial" charset="0"/>
                          <a:cs typeface="Arial" charset="0"/>
                        </a:rPr>
                        <a:t>19 (31.1)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100" b="0" i="0" u="none" strike="noStrike" cap="none" normalizeH="0" baseline="0" dirty="0" smtClean="0">
                          <a:ln>
                            <a:noFill/>
                          </a:ln>
                          <a:solidFill>
                            <a:schemeClr val="tx1"/>
                          </a:solidFill>
                          <a:effectLst/>
                          <a:latin typeface="Arial" charset="0"/>
                          <a:cs typeface="Arial" charset="0"/>
                        </a:rPr>
                        <a:t>4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2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Muscle spasms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kumimoji="0" lang="en-GB" sz="1100" b="0" i="0" u="none" strike="noStrike" cap="none" normalizeH="0" baseline="0" dirty="0" smtClean="0">
                          <a:ln>
                            <a:noFill/>
                          </a:ln>
                          <a:solidFill>
                            <a:schemeClr val="tx1"/>
                          </a:solidFill>
                          <a:effectLst/>
                          <a:latin typeface="Arial" charset="0"/>
                          <a:cs typeface="Arial" charset="0"/>
                        </a:rPr>
                        <a:t>41 (55.4)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kumimoji="0" lang="en-GB" sz="1100" b="0" i="0" u="none" strike="noStrike" cap="none" normalizeH="0" baseline="0" dirty="0" smtClean="0">
                          <a:ln>
                            <a:noFill/>
                          </a:ln>
                          <a:solidFill>
                            <a:schemeClr val="tx1"/>
                          </a:solidFill>
                          <a:effectLst/>
                          <a:latin typeface="Arial" charset="0"/>
                          <a:cs typeface="Arial" charset="0"/>
                        </a:rPr>
                        <a:t>6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kumimoji="0" lang="en-GB" sz="1100" b="0" i="0" u="none" strike="noStrike" cap="none" normalizeH="0" baseline="0" dirty="0" smtClean="0">
                          <a:ln>
                            <a:noFill/>
                          </a:ln>
                          <a:solidFill>
                            <a:schemeClr val="tx1"/>
                          </a:solidFill>
                          <a:effectLst/>
                          <a:latin typeface="Arial" charset="0"/>
                          <a:cs typeface="Arial" charset="0"/>
                        </a:rPr>
                        <a:t>1 (1.6)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kumimoji="0" lang="en-GB" sz="11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bl>
          </a:graphicData>
        </a:graphic>
      </p:graphicFrame>
    </p:spTree>
    <p:extLst>
      <p:ext uri="{BB962C8B-B14F-4D97-AF65-F5344CB8AC3E}">
        <p14:creationId xmlns:p14="http://schemas.microsoft.com/office/powerpoint/2010/main" xmlns="" val="37999855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a:t>Pancreatic </a:t>
            </a:r>
            <a:r>
              <a:rPr lang="en-GB" sz="1800" dirty="0" smtClean="0"/>
              <a:t>cancer</a:t>
            </a:r>
            <a:r>
              <a:rPr lang="en-GB" sz="1800" dirty="0"/>
              <a:t>: The </a:t>
            </a:r>
            <a:r>
              <a:rPr lang="en-GB" sz="1800" dirty="0" smtClean="0"/>
              <a:t>current state </a:t>
            </a:r>
            <a:r>
              <a:rPr lang="en-GB" sz="1800" dirty="0"/>
              <a:t>and </a:t>
            </a:r>
            <a:r>
              <a:rPr lang="en-GB" sz="1800" dirty="0" smtClean="0"/>
              <a:t>future </a:t>
            </a:r>
            <a:r>
              <a:rPr lang="en-GB" sz="1800" dirty="0"/>
              <a:t>of </a:t>
            </a:r>
            <a:r>
              <a:rPr lang="en-GB" sz="1800" dirty="0" smtClean="0"/>
              <a:t>research – Yu KH</a:t>
            </a:r>
            <a:endParaRPr lang="en-GB" sz="1800" dirty="0"/>
          </a:p>
        </p:txBody>
      </p:sp>
      <p:sp>
        <p:nvSpPr>
          <p:cNvPr id="2" name="Content Placeholder 1"/>
          <p:cNvSpPr>
            <a:spLocks noGrp="1"/>
          </p:cNvSpPr>
          <p:nvPr>
            <p:ph idx="1"/>
          </p:nvPr>
        </p:nvSpPr>
        <p:spPr/>
        <p:txBody>
          <a:bodyPr/>
          <a:lstStyle/>
          <a:p>
            <a:pPr marL="0" lvl="1" indent="0">
              <a:buNone/>
            </a:pPr>
            <a:r>
              <a:rPr lang="en-GB" b="1" dirty="0" smtClean="0"/>
              <a:t>Discussion </a:t>
            </a:r>
            <a:r>
              <a:rPr lang="en-GB" b="1" dirty="0"/>
              <a:t>of </a:t>
            </a:r>
            <a:r>
              <a:rPr lang="en-GB" b="1" dirty="0" smtClean="0"/>
              <a:t>abstract 4007</a:t>
            </a:r>
          </a:p>
          <a:p>
            <a:r>
              <a:rPr lang="en-GB" dirty="0" smtClean="0"/>
              <a:t>Erlotinib + gemcitabine did not result in a survival benefit</a:t>
            </a:r>
          </a:p>
          <a:p>
            <a:r>
              <a:rPr lang="en-GB" dirty="0" smtClean="0"/>
              <a:t>Erlotinib was not active in the adjuvant setting</a:t>
            </a:r>
          </a:p>
          <a:p>
            <a:r>
              <a:rPr lang="en-GB" dirty="0" smtClean="0"/>
              <a:t>Current approaches in pancreatic cancer are focused on regimens that are active in the advanced disease setting</a:t>
            </a:r>
          </a:p>
          <a:p>
            <a:r>
              <a:rPr lang="en-GB" dirty="0" smtClean="0"/>
              <a:t>Future approaches will leverage tissues and molecular tools </a:t>
            </a:r>
          </a:p>
          <a:p>
            <a:endParaRPr lang="en-GB" dirty="0" smtClean="0"/>
          </a:p>
          <a:p>
            <a:pPr marL="0" indent="0">
              <a:buNone/>
            </a:pPr>
            <a:r>
              <a:rPr lang="en-GB" b="1" dirty="0"/>
              <a:t>Discussion of abstract 4006</a:t>
            </a:r>
          </a:p>
          <a:p>
            <a:r>
              <a:rPr lang="en-GB" dirty="0" err="1"/>
              <a:t>HA</a:t>
            </a:r>
            <a:r>
              <a:rPr lang="en-GB" baseline="30000" dirty="0" err="1"/>
              <a:t>high</a:t>
            </a:r>
            <a:r>
              <a:rPr lang="en-GB" dirty="0"/>
              <a:t> levels appeared to predict response with PEGH20; no PFS benefit in </a:t>
            </a:r>
            <a:r>
              <a:rPr lang="en-GB" dirty="0" err="1"/>
              <a:t>HA</a:t>
            </a:r>
            <a:r>
              <a:rPr lang="en-GB" baseline="30000" dirty="0" err="1"/>
              <a:t>low</a:t>
            </a:r>
            <a:r>
              <a:rPr lang="en-GB" dirty="0"/>
              <a:t> patients</a:t>
            </a:r>
          </a:p>
          <a:p>
            <a:r>
              <a:rPr lang="en-GB" dirty="0"/>
              <a:t>There was a preliminary OS benefit with PEGH20 vs. CT alone (12 vs. 9 months)</a:t>
            </a:r>
          </a:p>
          <a:p>
            <a:r>
              <a:rPr lang="en-GB" dirty="0"/>
              <a:t>PEGH20 was generally well tolerated, with an increase in thromboembolic event</a:t>
            </a:r>
          </a:p>
          <a:p>
            <a:r>
              <a:rPr lang="en-GB" dirty="0"/>
              <a:t>Future studies could potentially look at PEGH2 + other cytotoxic CT agents in multiple arms of therapy or in an earlier stage of disease</a:t>
            </a:r>
          </a:p>
          <a:p>
            <a:pPr marL="0" indent="0">
              <a:buNone/>
            </a:pPr>
            <a:r>
              <a:rPr lang="en-GB" b="1" dirty="0"/>
              <a:t>Conclusion</a:t>
            </a:r>
          </a:p>
          <a:p>
            <a:r>
              <a:rPr lang="en-GB" b="1" dirty="0"/>
              <a:t>A promising new </a:t>
            </a:r>
            <a:r>
              <a:rPr lang="en-GB" b="1" dirty="0" smtClean="0"/>
              <a:t> tumour microenvironment-directed </a:t>
            </a:r>
            <a:r>
              <a:rPr lang="en-GB" b="1" dirty="0"/>
              <a:t>therapy; we await the results of a planned </a:t>
            </a:r>
            <a:r>
              <a:rPr lang="en-GB" b="1" dirty="0" smtClean="0"/>
              <a:t>RCT</a:t>
            </a:r>
            <a:endParaRPr lang="en-GB" b="1" dirty="0"/>
          </a:p>
        </p:txBody>
      </p:sp>
    </p:spTree>
    <p:extLst>
      <p:ext uri="{BB962C8B-B14F-4D97-AF65-F5344CB8AC3E}">
        <p14:creationId xmlns:p14="http://schemas.microsoft.com/office/powerpoint/2010/main" xmlns="" val="2211868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4021: Quantification of </a:t>
            </a:r>
            <a:r>
              <a:rPr lang="en-GB" sz="1800" dirty="0" err="1" smtClean="0"/>
              <a:t>tumor</a:t>
            </a:r>
            <a:r>
              <a:rPr lang="en-GB" sz="1800" dirty="0" smtClean="0"/>
              <a:t> </a:t>
            </a:r>
            <a:r>
              <a:rPr lang="en-GB" sz="1800" dirty="0" err="1" smtClean="0"/>
              <a:t>stroma</a:t>
            </a:r>
            <a:r>
              <a:rPr lang="en-GB" sz="1800" dirty="0" smtClean="0"/>
              <a:t> as a biomarker in pancreatic adenocarcinoma – </a:t>
            </a:r>
            <a:r>
              <a:rPr lang="en-GB" sz="1800" dirty="0" err="1" smtClean="0"/>
              <a:t>Torphy</a:t>
            </a:r>
            <a:r>
              <a:rPr lang="en-GB" sz="1800" dirty="0" smtClean="0"/>
              <a:t> RJ, et al</a:t>
            </a:r>
            <a:endParaRPr lang="en-GB" sz="1800" dirty="0"/>
          </a:p>
        </p:txBody>
      </p:sp>
      <p:sp>
        <p:nvSpPr>
          <p:cNvPr id="7" name="TextBox 6"/>
          <p:cNvSpPr txBox="1"/>
          <p:nvPr/>
        </p:nvSpPr>
        <p:spPr>
          <a:xfrm>
            <a:off x="369888" y="1295400"/>
            <a:ext cx="8404225" cy="4708981"/>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evaluate the prognostic significance of the abundance of tumour </a:t>
            </a:r>
            <a:r>
              <a:rPr lang="en-GB" sz="1600" dirty="0" err="1" smtClean="0">
                <a:solidFill>
                  <a:srgbClr val="4D4D4D"/>
                </a:solidFill>
              </a:rPr>
              <a:t>stroma</a:t>
            </a:r>
            <a:r>
              <a:rPr lang="en-GB" sz="1600" dirty="0" smtClean="0">
                <a:solidFill>
                  <a:srgbClr val="4D4D4D"/>
                </a:solidFill>
              </a:rPr>
              <a:t>, inflammatory infiltrate, nerves and blood vessels in resected primary pancreatic ductal adenocarcinoma (PDAC)</a:t>
            </a:r>
          </a:p>
          <a:p>
            <a:pPr marL="0" lvl="1">
              <a:buClr>
                <a:srgbClr val="043882"/>
              </a:buClr>
            </a:pPr>
            <a:r>
              <a:rPr lang="en-GB" sz="1600" b="1" dirty="0">
                <a:solidFill>
                  <a:srgbClr val="4D4D4D"/>
                </a:solidFill>
              </a:rPr>
              <a:t>Study design</a:t>
            </a:r>
          </a:p>
          <a:p>
            <a:pPr marL="285750" lvl="1" indent="-285750">
              <a:spcAft>
                <a:spcPts val="1200"/>
              </a:spcAft>
              <a:buClr>
                <a:srgbClr val="043882"/>
              </a:buClr>
              <a:buFont typeface="Arial" panose="020B0604020202020204" pitchFamily="34" charset="0"/>
              <a:buChar char="•"/>
            </a:pPr>
            <a:r>
              <a:rPr lang="en-GB" sz="1600" dirty="0" smtClean="0">
                <a:solidFill>
                  <a:srgbClr val="4D4D4D"/>
                </a:solidFill>
              </a:rPr>
              <a:t>Sections from primary tumours of 106 patients who underwent curative </a:t>
            </a:r>
            <a:r>
              <a:rPr lang="en-GB" sz="1600" dirty="0" err="1" smtClean="0">
                <a:solidFill>
                  <a:srgbClr val="4D4D4D"/>
                </a:solidFill>
              </a:rPr>
              <a:t>pancreaticoduodenectomies</a:t>
            </a:r>
            <a:r>
              <a:rPr lang="en-GB" sz="1600" dirty="0" smtClean="0">
                <a:solidFill>
                  <a:srgbClr val="4D4D4D"/>
                </a:solidFill>
              </a:rPr>
              <a:t> without adjuvant therapy and 69 primary and metastatic tumours of 13 patients with metastatic PDAC were H&amp;E stained and tumour epithelium, tumour </a:t>
            </a:r>
            <a:r>
              <a:rPr lang="en-GB" sz="1600" dirty="0" err="1" smtClean="0">
                <a:solidFill>
                  <a:srgbClr val="4D4D4D"/>
                </a:solidFill>
              </a:rPr>
              <a:t>stroma</a:t>
            </a:r>
            <a:r>
              <a:rPr lang="en-GB" sz="1600" dirty="0" smtClean="0">
                <a:solidFill>
                  <a:srgbClr val="4D4D4D"/>
                </a:solidFill>
              </a:rPr>
              <a:t>, inflammatory infiltrate, nerves and blood vessels were digitally </a:t>
            </a:r>
            <a:r>
              <a:rPr lang="en-GB" sz="1600" dirty="0">
                <a:solidFill>
                  <a:srgbClr val="4D4D4D"/>
                </a:solidFill>
              </a:rPr>
              <a:t>annotated </a:t>
            </a: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r>
              <a:rPr lang="en-GB" sz="1600" dirty="0" smtClean="0">
                <a:solidFill>
                  <a:srgbClr val="4D4D4D"/>
                </a:solidFill>
              </a:rPr>
              <a:t>Tumour </a:t>
            </a:r>
            <a:r>
              <a:rPr lang="en-GB" sz="1600" dirty="0" err="1" smtClean="0">
                <a:solidFill>
                  <a:srgbClr val="4D4D4D"/>
                </a:solidFill>
              </a:rPr>
              <a:t>stroma</a:t>
            </a:r>
            <a:r>
              <a:rPr lang="en-GB" sz="1600" dirty="0" smtClean="0">
                <a:solidFill>
                  <a:srgbClr val="4D4D4D"/>
                </a:solidFill>
              </a:rPr>
              <a:t> density (TSD) was calculated using the following formula:</a:t>
            </a:r>
          </a:p>
          <a:p>
            <a:pPr marL="457200" lvl="2">
              <a:spcAft>
                <a:spcPts val="1200"/>
              </a:spcAft>
              <a:buClr>
                <a:srgbClr val="043882"/>
              </a:buClr>
            </a:pPr>
            <a:r>
              <a:rPr lang="en-GB" sz="1600" dirty="0" smtClean="0">
                <a:solidFill>
                  <a:srgbClr val="4D4D4D"/>
                </a:solidFill>
              </a:rPr>
              <a:t>		Tumour </a:t>
            </a:r>
            <a:r>
              <a:rPr lang="en-GB" sz="1600" dirty="0" err="1" smtClean="0">
                <a:solidFill>
                  <a:srgbClr val="4D4D4D"/>
                </a:solidFill>
              </a:rPr>
              <a:t>stroma</a:t>
            </a:r>
            <a:r>
              <a:rPr lang="en-GB" sz="1600" dirty="0" smtClean="0">
                <a:solidFill>
                  <a:srgbClr val="4D4D4D"/>
                </a:solidFill>
              </a:rPr>
              <a:t> density = Tumour </a:t>
            </a:r>
            <a:r>
              <a:rPr lang="en-GB" sz="1600" dirty="0" err="1" smtClean="0">
                <a:solidFill>
                  <a:srgbClr val="4D4D4D"/>
                </a:solidFill>
              </a:rPr>
              <a:t>stroma</a:t>
            </a:r>
            <a:r>
              <a:rPr lang="en-GB" sz="1600" dirty="0" smtClean="0">
                <a:solidFill>
                  <a:srgbClr val="4D4D4D"/>
                </a:solidFill>
              </a:rPr>
              <a:t> area</a:t>
            </a:r>
          </a:p>
          <a:p>
            <a:pPr marL="457200" lvl="2">
              <a:spcAft>
                <a:spcPts val="1200"/>
              </a:spcAft>
              <a:buClr>
                <a:srgbClr val="043882"/>
              </a:buCl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r>
              <a:rPr lang="en-GB" sz="1600" dirty="0">
                <a:solidFill>
                  <a:srgbClr val="4D4D4D"/>
                </a:solidFill>
              </a:rPr>
              <a:t>OS and RFS were measured using the </a:t>
            </a:r>
            <a:r>
              <a:rPr lang="en-GB" sz="1600" dirty="0" smtClean="0">
                <a:solidFill>
                  <a:srgbClr val="4D4D4D"/>
                </a:solidFill>
              </a:rPr>
              <a:t>multivariate Cox proportional hazards model</a:t>
            </a:r>
          </a:p>
          <a:p>
            <a:pPr marL="285750" lvl="1" indent="-285750">
              <a:spcAft>
                <a:spcPts val="1200"/>
              </a:spcAft>
              <a:buClr>
                <a:srgbClr val="043882"/>
              </a:buClr>
              <a:buFont typeface="Arial" panose="020B0604020202020204" pitchFamily="34" charset="0"/>
              <a:buChar char="•"/>
            </a:pPr>
            <a:r>
              <a:rPr lang="en-GB" sz="1600" dirty="0" smtClean="0">
                <a:solidFill>
                  <a:srgbClr val="4D4D4D"/>
                </a:solidFill>
              </a:rPr>
              <a:t>Tumour epithelium cellularity was quantified using Spectrum </a:t>
            </a:r>
            <a:r>
              <a:rPr lang="en-GB" sz="1600" dirty="0" err="1" smtClean="0">
                <a:solidFill>
                  <a:srgbClr val="4D4D4D"/>
                </a:solidFill>
              </a:rPr>
              <a:t>Webscope</a:t>
            </a:r>
            <a:r>
              <a:rPr lang="en-GB" sz="1600" dirty="0" smtClean="0">
                <a:solidFill>
                  <a:srgbClr val="4D4D4D"/>
                </a:solidFill>
              </a:rPr>
              <a:t> and compared with genomic data on tumour cellularity from The Cancer Genome Atlas (TCGA)</a:t>
            </a:r>
            <a:endParaRPr lang="en-GB" sz="1600" dirty="0">
              <a:solidFill>
                <a:srgbClr val="4D4D4D"/>
              </a:solidFill>
            </a:endParaRPr>
          </a:p>
        </p:txBody>
      </p:sp>
      <p:sp>
        <p:nvSpPr>
          <p:cNvPr id="8" name="Text Placeholder 7"/>
          <p:cNvSpPr>
            <a:spLocks noGrp="1"/>
          </p:cNvSpPr>
          <p:nvPr>
            <p:ph type="body" sz="quarter" idx="11"/>
          </p:nvPr>
        </p:nvSpPr>
        <p:spPr>
          <a:xfrm>
            <a:off x="4648200" y="6096000"/>
            <a:ext cx="4343400" cy="487363"/>
          </a:xfrm>
        </p:spPr>
        <p:txBody>
          <a:bodyPr/>
          <a:lstStyle/>
          <a:p>
            <a:r>
              <a:rPr lang="en-GB" dirty="0" err="1" smtClean="0"/>
              <a:t>Torphy</a:t>
            </a:r>
            <a:r>
              <a:rPr lang="en-GB" dirty="0" smtClean="0"/>
              <a:t> </a:t>
            </a:r>
            <a:r>
              <a:rPr lang="fr-FR" dirty="0" smtClean="0"/>
              <a:t>et </a:t>
            </a:r>
            <a:r>
              <a:rPr lang="fr-FR" dirty="0"/>
              <a:t>al. </a:t>
            </a:r>
            <a:r>
              <a:rPr lang="en-GB" dirty="0"/>
              <a:t>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a:t>abstr</a:t>
            </a:r>
            <a:r>
              <a:rPr lang="en-GB" dirty="0"/>
              <a:t> </a:t>
            </a:r>
            <a:r>
              <a:rPr lang="en-GB" dirty="0" smtClean="0"/>
              <a:t>4021</a:t>
            </a:r>
            <a:endParaRPr lang="en-GB" dirty="0"/>
          </a:p>
        </p:txBody>
      </p:sp>
      <p:sp>
        <p:nvSpPr>
          <p:cNvPr id="20" name="TextBox 19"/>
          <p:cNvSpPr txBox="1"/>
          <p:nvPr/>
        </p:nvSpPr>
        <p:spPr>
          <a:xfrm>
            <a:off x="4542061" y="4453465"/>
            <a:ext cx="1782539" cy="338554"/>
          </a:xfrm>
          <a:prstGeom prst="rect">
            <a:avLst/>
          </a:prstGeom>
          <a:noFill/>
        </p:spPr>
        <p:txBody>
          <a:bodyPr wrap="none" rtlCol="0">
            <a:spAutoFit/>
          </a:bodyPr>
          <a:lstStyle/>
          <a:p>
            <a:r>
              <a:rPr lang="en-GB" sz="1600" dirty="0" smtClean="0">
                <a:solidFill>
                  <a:srgbClr val="4D4D4D"/>
                </a:solidFill>
              </a:rPr>
              <a:t>Total tumour area</a:t>
            </a:r>
            <a:endParaRPr lang="en-GB" sz="1600" dirty="0">
              <a:solidFill>
                <a:srgbClr val="4D4D4D"/>
              </a:solidFill>
            </a:endParaRPr>
          </a:p>
        </p:txBody>
      </p:sp>
      <p:cxnSp>
        <p:nvCxnSpPr>
          <p:cNvPr id="22" name="Straight Connector 21"/>
          <p:cNvCxnSpPr/>
          <p:nvPr/>
        </p:nvCxnSpPr>
        <p:spPr>
          <a:xfrm>
            <a:off x="4495800" y="4483945"/>
            <a:ext cx="18288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234104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4021: Quantification of </a:t>
            </a:r>
            <a:r>
              <a:rPr lang="en-GB" sz="1800" dirty="0" err="1" smtClean="0"/>
              <a:t>tumor</a:t>
            </a:r>
            <a:r>
              <a:rPr lang="en-GB" sz="1800" dirty="0" smtClean="0"/>
              <a:t> </a:t>
            </a:r>
            <a:r>
              <a:rPr lang="en-GB" sz="1800" dirty="0" err="1" smtClean="0"/>
              <a:t>stroma</a:t>
            </a:r>
            <a:r>
              <a:rPr lang="en-GB" sz="1800" dirty="0" smtClean="0"/>
              <a:t> as a biomarker in pancreatic adenocarcinoma – </a:t>
            </a:r>
            <a:r>
              <a:rPr lang="en-GB" sz="1800" dirty="0" err="1" smtClean="0"/>
              <a:t>Torphy</a:t>
            </a:r>
            <a:r>
              <a:rPr lang="en-GB" sz="1800" dirty="0" smtClean="0"/>
              <a:t> RJ, et al</a:t>
            </a:r>
            <a:endParaRPr lang="en-GB" sz="1800" dirty="0"/>
          </a:p>
        </p:txBody>
      </p:sp>
      <p:sp>
        <p:nvSpPr>
          <p:cNvPr id="4" name="Content Placeholder 2"/>
          <p:cNvSpPr txBox="1">
            <a:spLocks/>
          </p:cNvSpPr>
          <p:nvPr/>
        </p:nvSpPr>
        <p:spPr>
          <a:xfrm>
            <a:off x="365124" y="1254035"/>
            <a:ext cx="8550276"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a:t>
            </a:r>
            <a:br>
              <a:rPr lang="en-GB" b="1" dirty="0" smtClean="0"/>
            </a:br>
            <a:endParaRPr lang="en-GB" b="1" dirty="0" smtClean="0"/>
          </a:p>
          <a:p>
            <a:pPr>
              <a:buClr>
                <a:srgbClr val="043882"/>
              </a:buClr>
            </a:pPr>
            <a:endParaRPr lang="en-GB" dirty="0" smtClean="0"/>
          </a:p>
          <a:p>
            <a:pPr>
              <a:buClr>
                <a:srgbClr val="043882"/>
              </a:buClr>
            </a:pPr>
            <a:endParaRPr lang="en-GB" dirty="0" smtClean="0"/>
          </a:p>
          <a:p>
            <a:pPr>
              <a:buClr>
                <a:srgbClr val="043882"/>
              </a:buClr>
            </a:pPr>
            <a:endParaRPr lang="en-GB" dirty="0" smtClean="0"/>
          </a:p>
          <a:p>
            <a:pPr>
              <a:buClr>
                <a:srgbClr val="043882"/>
              </a:buClr>
            </a:pPr>
            <a:endParaRPr lang="en-GB" dirty="0"/>
          </a:p>
          <a:p>
            <a:pPr marL="0" indent="0">
              <a:buClr>
                <a:srgbClr val="043882"/>
              </a:buClr>
              <a:buFontTx/>
              <a:buNone/>
            </a:pPr>
            <a:endParaRPr lang="en-GB" dirty="0"/>
          </a:p>
          <a:p>
            <a:pPr>
              <a:buClr>
                <a:srgbClr val="043882"/>
              </a:buClr>
            </a:pPr>
            <a:endParaRPr lang="en-GB" dirty="0" smtClean="0"/>
          </a:p>
          <a:p>
            <a:pPr>
              <a:buClr>
                <a:srgbClr val="043882"/>
              </a:buClr>
            </a:pPr>
            <a:endParaRPr lang="en-GB" dirty="0"/>
          </a:p>
          <a:p>
            <a:pPr>
              <a:buClr>
                <a:srgbClr val="043882"/>
              </a:buClr>
            </a:pPr>
            <a:r>
              <a:rPr lang="en-GB" dirty="0" smtClean="0"/>
              <a:t>High inflammatory infiltrate density was associated with a longer OS (p=0.0479), with median OS of 11 and 22 months in low and high inflammatory density groups, respectively</a:t>
            </a:r>
          </a:p>
          <a:p>
            <a:pPr>
              <a:buClr>
                <a:srgbClr val="043882"/>
              </a:buClr>
            </a:pPr>
            <a:r>
              <a:rPr lang="en-GB" dirty="0" smtClean="0"/>
              <a:t>There was no significant association with OS or RFS in nerve or blood vessel density</a:t>
            </a:r>
          </a:p>
          <a:p>
            <a:pPr>
              <a:buClr>
                <a:srgbClr val="043882"/>
              </a:buClr>
            </a:pPr>
            <a:r>
              <a:rPr lang="en-GB" dirty="0" smtClean="0"/>
              <a:t>There were no significant changes in tumour cellularity between the study samples and the TCGA</a:t>
            </a:r>
          </a:p>
          <a:p>
            <a:pPr marL="0" indent="0">
              <a:buClr>
                <a:srgbClr val="043882"/>
              </a:buClr>
              <a:buFontTx/>
              <a:buNone/>
            </a:pPr>
            <a:r>
              <a:rPr lang="en-GB" b="1" dirty="0" smtClean="0"/>
              <a:t>Conclusion</a:t>
            </a:r>
          </a:p>
          <a:p>
            <a:pPr>
              <a:buClr>
                <a:srgbClr val="043882"/>
              </a:buClr>
            </a:pPr>
            <a:r>
              <a:rPr lang="en-GB" b="1" dirty="0" smtClean="0"/>
              <a:t>Tumour </a:t>
            </a:r>
            <a:r>
              <a:rPr lang="en-GB" b="1" dirty="0" err="1" smtClean="0"/>
              <a:t>stroma</a:t>
            </a:r>
            <a:r>
              <a:rPr lang="en-GB" b="1" dirty="0" smtClean="0"/>
              <a:t> was associated with restraining tumour growth with decreasing TSD in patients with more aggressive disease suggesting a role for using TSD to assess tumour </a:t>
            </a:r>
            <a:r>
              <a:rPr lang="en-GB" b="1" dirty="0" err="1" smtClean="0"/>
              <a:t>stroma</a:t>
            </a:r>
            <a:r>
              <a:rPr lang="en-GB" b="1" dirty="0" smtClean="0"/>
              <a:t> in correlative and therapeutic in trials of patients with PDAC </a:t>
            </a:r>
          </a:p>
        </p:txBody>
      </p:sp>
      <p:sp>
        <p:nvSpPr>
          <p:cNvPr id="5" name="Text Placeholder 7"/>
          <p:cNvSpPr>
            <a:spLocks noGrp="1"/>
          </p:cNvSpPr>
          <p:nvPr>
            <p:ph type="body" sz="quarter" idx="11"/>
          </p:nvPr>
        </p:nvSpPr>
        <p:spPr>
          <a:xfrm>
            <a:off x="4648200" y="6096000"/>
            <a:ext cx="4343400" cy="487363"/>
          </a:xfrm>
        </p:spPr>
        <p:txBody>
          <a:bodyPr/>
          <a:lstStyle/>
          <a:p>
            <a:r>
              <a:rPr lang="en-GB" dirty="0" err="1" smtClean="0"/>
              <a:t>Torphy</a:t>
            </a:r>
            <a:r>
              <a:rPr lang="en-GB" dirty="0" smtClean="0"/>
              <a:t> </a:t>
            </a:r>
            <a:r>
              <a:rPr lang="fr-FR" dirty="0" smtClean="0"/>
              <a:t>et </a:t>
            </a:r>
            <a:r>
              <a:rPr lang="fr-FR" dirty="0"/>
              <a:t>al. </a:t>
            </a:r>
            <a:r>
              <a:rPr lang="en-GB" dirty="0"/>
              <a:t>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a:t>abstr</a:t>
            </a:r>
            <a:r>
              <a:rPr lang="en-GB" dirty="0"/>
              <a:t> </a:t>
            </a:r>
            <a:r>
              <a:rPr lang="en-GB" dirty="0" smtClean="0"/>
              <a:t>4021</a:t>
            </a:r>
            <a:endParaRPr lang="en-GB" dirty="0"/>
          </a:p>
        </p:txBody>
      </p:sp>
      <p:grpSp>
        <p:nvGrpSpPr>
          <p:cNvPr id="9" name="Group 8"/>
          <p:cNvGrpSpPr/>
          <p:nvPr/>
        </p:nvGrpSpPr>
        <p:grpSpPr>
          <a:xfrm>
            <a:off x="1399341" y="1283449"/>
            <a:ext cx="3202217" cy="2657599"/>
            <a:chOff x="1560705" y="1337237"/>
            <a:chExt cx="3202217" cy="2657599"/>
          </a:xfrm>
        </p:grpSpPr>
        <p:grpSp>
          <p:nvGrpSpPr>
            <p:cNvPr id="10" name="Group 9"/>
            <p:cNvGrpSpPr/>
            <p:nvPr/>
          </p:nvGrpSpPr>
          <p:grpSpPr>
            <a:xfrm>
              <a:off x="1560705" y="1337237"/>
              <a:ext cx="3202217" cy="2657599"/>
              <a:chOff x="1560705" y="1337237"/>
              <a:chExt cx="3202217" cy="2657599"/>
            </a:xfrm>
          </p:grpSpPr>
          <p:sp>
            <p:nvSpPr>
              <p:cNvPr id="22" name="Freeform 21"/>
              <p:cNvSpPr>
                <a:spLocks/>
              </p:cNvSpPr>
              <p:nvPr/>
            </p:nvSpPr>
            <p:spPr bwMode="auto">
              <a:xfrm>
                <a:off x="2181761" y="1469022"/>
                <a:ext cx="2361389" cy="2045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969696"/>
                  </a:solidFill>
                  <a:latin typeface="Arial" panose="020B0604020202020204" pitchFamily="34" charset="0"/>
                  <a:cs typeface="Arial" panose="020B0604020202020204" pitchFamily="34" charset="0"/>
                </a:endParaRPr>
              </a:p>
            </p:txBody>
          </p:sp>
          <p:sp>
            <p:nvSpPr>
              <p:cNvPr id="23" name="Line 6"/>
              <p:cNvSpPr>
                <a:spLocks noChangeShapeType="1"/>
              </p:cNvSpPr>
              <p:nvPr/>
            </p:nvSpPr>
            <p:spPr bwMode="auto">
              <a:xfrm>
                <a:off x="2125205" y="1469021"/>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24" name="Line 7"/>
              <p:cNvSpPr>
                <a:spLocks noChangeShapeType="1"/>
              </p:cNvSpPr>
              <p:nvPr/>
            </p:nvSpPr>
            <p:spPr bwMode="auto">
              <a:xfrm>
                <a:off x="2125205" y="1878105"/>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25" name="Line 8"/>
              <p:cNvSpPr>
                <a:spLocks noChangeShapeType="1"/>
              </p:cNvSpPr>
              <p:nvPr/>
            </p:nvSpPr>
            <p:spPr bwMode="auto">
              <a:xfrm>
                <a:off x="2125205" y="2272697"/>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26" name="Line 9"/>
              <p:cNvSpPr>
                <a:spLocks noChangeShapeType="1"/>
              </p:cNvSpPr>
              <p:nvPr/>
            </p:nvSpPr>
            <p:spPr bwMode="auto">
              <a:xfrm>
                <a:off x="2125205" y="2662152"/>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27" name="Line 10"/>
              <p:cNvSpPr>
                <a:spLocks noChangeShapeType="1"/>
              </p:cNvSpPr>
              <p:nvPr/>
            </p:nvSpPr>
            <p:spPr bwMode="auto">
              <a:xfrm>
                <a:off x="2125205" y="3043940"/>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28" name="Line 11"/>
              <p:cNvSpPr>
                <a:spLocks noChangeShapeType="1"/>
              </p:cNvSpPr>
              <p:nvPr/>
            </p:nvSpPr>
            <p:spPr bwMode="auto">
              <a:xfrm>
                <a:off x="2125205" y="3418903"/>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29" name="Line 12"/>
              <p:cNvSpPr>
                <a:spLocks noChangeShapeType="1"/>
              </p:cNvSpPr>
              <p:nvPr/>
            </p:nvSpPr>
            <p:spPr bwMode="auto">
              <a:xfrm>
                <a:off x="3742720"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30" name="Line 13"/>
              <p:cNvSpPr>
                <a:spLocks noChangeShapeType="1"/>
              </p:cNvSpPr>
              <p:nvPr/>
            </p:nvSpPr>
            <p:spPr bwMode="auto">
              <a:xfrm>
                <a:off x="3364045"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31" name="Line 14"/>
              <p:cNvSpPr>
                <a:spLocks noChangeShapeType="1"/>
              </p:cNvSpPr>
              <p:nvPr/>
            </p:nvSpPr>
            <p:spPr bwMode="auto">
              <a:xfrm>
                <a:off x="4138327"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32" name="Line 17"/>
              <p:cNvSpPr>
                <a:spLocks noChangeShapeType="1"/>
              </p:cNvSpPr>
              <p:nvPr/>
            </p:nvSpPr>
            <p:spPr bwMode="auto">
              <a:xfrm>
                <a:off x="4541216"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33" name="Line 18"/>
              <p:cNvSpPr>
                <a:spLocks noChangeShapeType="1"/>
              </p:cNvSpPr>
              <p:nvPr/>
            </p:nvSpPr>
            <p:spPr bwMode="auto">
              <a:xfrm>
                <a:off x="2972369"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34" name="Line 20"/>
              <p:cNvSpPr>
                <a:spLocks noChangeShapeType="1"/>
              </p:cNvSpPr>
              <p:nvPr/>
            </p:nvSpPr>
            <p:spPr bwMode="auto">
              <a:xfrm>
                <a:off x="2582751"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35" name="Line 21"/>
              <p:cNvSpPr>
                <a:spLocks noChangeShapeType="1"/>
              </p:cNvSpPr>
              <p:nvPr/>
            </p:nvSpPr>
            <p:spPr bwMode="auto">
              <a:xfrm>
                <a:off x="2181761"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36" name="TextBox 35"/>
              <p:cNvSpPr txBox="1"/>
              <p:nvPr/>
            </p:nvSpPr>
            <p:spPr>
              <a:xfrm rot="16200000">
                <a:off x="1495463" y="2359117"/>
                <a:ext cx="407484" cy="276999"/>
              </a:xfrm>
              <a:prstGeom prst="rect">
                <a:avLst/>
              </a:prstGeom>
              <a:noFill/>
            </p:spPr>
            <p:txBody>
              <a:bodyPr wrap="none" rtlCol="0">
                <a:spAutoFit/>
              </a:bodyPr>
              <a:lstStyle/>
              <a:p>
                <a:pPr algn="ctr"/>
                <a:r>
                  <a:rPr lang="en-GB" sz="1200" dirty="0" smtClean="0">
                    <a:solidFill>
                      <a:srgbClr val="969696"/>
                    </a:solidFill>
                  </a:rPr>
                  <a:t>OS</a:t>
                </a:r>
                <a:endParaRPr lang="en-GB" sz="1200" dirty="0">
                  <a:solidFill>
                    <a:srgbClr val="969696"/>
                  </a:solidFill>
                </a:endParaRPr>
              </a:p>
            </p:txBody>
          </p:sp>
          <p:sp>
            <p:nvSpPr>
              <p:cNvPr id="37" name="TextBox 36"/>
              <p:cNvSpPr txBox="1"/>
              <p:nvPr/>
            </p:nvSpPr>
            <p:spPr>
              <a:xfrm>
                <a:off x="3033269" y="3717837"/>
                <a:ext cx="688010" cy="276999"/>
              </a:xfrm>
              <a:prstGeom prst="rect">
                <a:avLst/>
              </a:prstGeom>
              <a:noFill/>
            </p:spPr>
            <p:txBody>
              <a:bodyPr wrap="none" rtlCol="0">
                <a:spAutoFit/>
              </a:bodyPr>
              <a:lstStyle/>
              <a:p>
                <a:pPr algn="ctr"/>
                <a:r>
                  <a:rPr lang="en-GB" sz="1200" dirty="0">
                    <a:solidFill>
                      <a:srgbClr val="969696"/>
                    </a:solidFill>
                  </a:rPr>
                  <a:t>Months</a:t>
                </a:r>
              </a:p>
            </p:txBody>
          </p:sp>
          <p:sp>
            <p:nvSpPr>
              <p:cNvPr id="38" name="TextBox 37"/>
              <p:cNvSpPr txBox="1"/>
              <p:nvPr/>
            </p:nvSpPr>
            <p:spPr>
              <a:xfrm>
                <a:off x="1771139" y="1337237"/>
                <a:ext cx="397866" cy="276999"/>
              </a:xfrm>
              <a:prstGeom prst="rect">
                <a:avLst/>
              </a:prstGeom>
              <a:noFill/>
            </p:spPr>
            <p:txBody>
              <a:bodyPr wrap="none" rtlCol="0" anchor="ctr" anchorCtr="0">
                <a:spAutoFit/>
              </a:bodyPr>
              <a:lstStyle/>
              <a:p>
                <a:pPr algn="r"/>
                <a:r>
                  <a:rPr lang="en-GB" sz="1200" dirty="0" smtClean="0">
                    <a:solidFill>
                      <a:srgbClr val="969696"/>
                    </a:solidFill>
                  </a:rPr>
                  <a:t>1.0</a:t>
                </a:r>
                <a:endParaRPr lang="en-GB" sz="1200" dirty="0">
                  <a:solidFill>
                    <a:srgbClr val="969696"/>
                  </a:solidFill>
                </a:endParaRPr>
              </a:p>
            </p:txBody>
          </p:sp>
          <p:sp>
            <p:nvSpPr>
              <p:cNvPr id="39" name="TextBox 38"/>
              <p:cNvSpPr txBox="1"/>
              <p:nvPr/>
            </p:nvSpPr>
            <p:spPr>
              <a:xfrm>
                <a:off x="1771139" y="1738944"/>
                <a:ext cx="397866" cy="276999"/>
              </a:xfrm>
              <a:prstGeom prst="rect">
                <a:avLst/>
              </a:prstGeom>
              <a:noFill/>
            </p:spPr>
            <p:txBody>
              <a:bodyPr wrap="none" rtlCol="0" anchor="ctr" anchorCtr="0">
                <a:spAutoFit/>
              </a:bodyPr>
              <a:lstStyle/>
              <a:p>
                <a:pPr algn="r"/>
                <a:r>
                  <a:rPr lang="en-GB" sz="1200" dirty="0" smtClean="0">
                    <a:solidFill>
                      <a:srgbClr val="969696"/>
                    </a:solidFill>
                  </a:rPr>
                  <a:t>0.8</a:t>
                </a:r>
                <a:endParaRPr lang="en-GB" sz="1200" dirty="0">
                  <a:solidFill>
                    <a:srgbClr val="969696"/>
                  </a:solidFill>
                </a:endParaRPr>
              </a:p>
            </p:txBody>
          </p:sp>
          <p:sp>
            <p:nvSpPr>
              <p:cNvPr id="40" name="TextBox 39"/>
              <p:cNvSpPr txBox="1"/>
              <p:nvPr/>
            </p:nvSpPr>
            <p:spPr>
              <a:xfrm>
                <a:off x="1771139" y="2134198"/>
                <a:ext cx="397866" cy="276999"/>
              </a:xfrm>
              <a:prstGeom prst="rect">
                <a:avLst/>
              </a:prstGeom>
              <a:noFill/>
            </p:spPr>
            <p:txBody>
              <a:bodyPr wrap="none" rtlCol="0" anchor="ctr" anchorCtr="0">
                <a:spAutoFit/>
              </a:bodyPr>
              <a:lstStyle/>
              <a:p>
                <a:pPr algn="r"/>
                <a:r>
                  <a:rPr lang="en-GB" sz="1200" dirty="0" smtClean="0">
                    <a:solidFill>
                      <a:srgbClr val="969696"/>
                    </a:solidFill>
                  </a:rPr>
                  <a:t>0.6</a:t>
                </a:r>
                <a:endParaRPr lang="en-GB" sz="1200" dirty="0">
                  <a:solidFill>
                    <a:srgbClr val="969696"/>
                  </a:solidFill>
                </a:endParaRPr>
              </a:p>
            </p:txBody>
          </p:sp>
          <p:sp>
            <p:nvSpPr>
              <p:cNvPr id="41" name="TextBox 40"/>
              <p:cNvSpPr txBox="1"/>
              <p:nvPr/>
            </p:nvSpPr>
            <p:spPr>
              <a:xfrm>
                <a:off x="1771139" y="2522628"/>
                <a:ext cx="397866" cy="276999"/>
              </a:xfrm>
              <a:prstGeom prst="rect">
                <a:avLst/>
              </a:prstGeom>
              <a:noFill/>
            </p:spPr>
            <p:txBody>
              <a:bodyPr wrap="none" rtlCol="0" anchor="ctr" anchorCtr="0">
                <a:spAutoFit/>
              </a:bodyPr>
              <a:lstStyle/>
              <a:p>
                <a:pPr algn="r"/>
                <a:r>
                  <a:rPr lang="en-GB" sz="1200" dirty="0" smtClean="0">
                    <a:solidFill>
                      <a:srgbClr val="969696"/>
                    </a:solidFill>
                  </a:rPr>
                  <a:t>0.4</a:t>
                </a:r>
                <a:endParaRPr lang="en-GB" sz="1200" dirty="0">
                  <a:solidFill>
                    <a:srgbClr val="969696"/>
                  </a:solidFill>
                </a:endParaRPr>
              </a:p>
            </p:txBody>
          </p:sp>
          <p:sp>
            <p:nvSpPr>
              <p:cNvPr id="42" name="TextBox 41"/>
              <p:cNvSpPr txBox="1"/>
              <p:nvPr/>
            </p:nvSpPr>
            <p:spPr>
              <a:xfrm>
                <a:off x="1771139" y="2904234"/>
                <a:ext cx="397866" cy="276999"/>
              </a:xfrm>
              <a:prstGeom prst="rect">
                <a:avLst/>
              </a:prstGeom>
              <a:noFill/>
            </p:spPr>
            <p:txBody>
              <a:bodyPr wrap="none" rtlCol="0" anchor="ctr" anchorCtr="0">
                <a:spAutoFit/>
              </a:bodyPr>
              <a:lstStyle/>
              <a:p>
                <a:pPr algn="r"/>
                <a:r>
                  <a:rPr lang="en-GB" sz="1200" dirty="0" smtClean="0">
                    <a:solidFill>
                      <a:srgbClr val="969696"/>
                    </a:solidFill>
                  </a:rPr>
                  <a:t>0.2</a:t>
                </a:r>
                <a:endParaRPr lang="en-GB" sz="1200" dirty="0">
                  <a:solidFill>
                    <a:srgbClr val="969696"/>
                  </a:solidFill>
                </a:endParaRPr>
              </a:p>
            </p:txBody>
          </p:sp>
          <p:sp>
            <p:nvSpPr>
              <p:cNvPr id="43" name="TextBox 42"/>
              <p:cNvSpPr txBox="1"/>
              <p:nvPr/>
            </p:nvSpPr>
            <p:spPr>
              <a:xfrm>
                <a:off x="1899380" y="3279015"/>
                <a:ext cx="269626" cy="276999"/>
              </a:xfrm>
              <a:prstGeom prst="rect">
                <a:avLst/>
              </a:prstGeom>
              <a:noFill/>
            </p:spPr>
            <p:txBody>
              <a:bodyPr wrap="none" rtlCol="0" anchor="ctr" anchorCtr="0">
                <a:spAutoFit/>
              </a:bodyPr>
              <a:lstStyle/>
              <a:p>
                <a:pPr algn="r"/>
                <a:r>
                  <a:rPr lang="en-GB" sz="1200" dirty="0" smtClean="0">
                    <a:solidFill>
                      <a:srgbClr val="969696"/>
                    </a:solidFill>
                  </a:rPr>
                  <a:t>0</a:t>
                </a:r>
                <a:endParaRPr lang="en-GB" sz="1200" dirty="0">
                  <a:solidFill>
                    <a:srgbClr val="969696"/>
                  </a:solidFill>
                </a:endParaRPr>
              </a:p>
            </p:txBody>
          </p:sp>
          <p:sp>
            <p:nvSpPr>
              <p:cNvPr id="44" name="TextBox 43"/>
              <p:cNvSpPr txBox="1"/>
              <p:nvPr/>
            </p:nvSpPr>
            <p:spPr>
              <a:xfrm>
                <a:off x="2050035" y="3558053"/>
                <a:ext cx="269626" cy="276999"/>
              </a:xfrm>
              <a:prstGeom prst="rect">
                <a:avLst/>
              </a:prstGeom>
              <a:noFill/>
            </p:spPr>
            <p:txBody>
              <a:bodyPr wrap="none" rtlCol="0" anchor="ctr" anchorCtr="0">
                <a:spAutoFit/>
              </a:bodyPr>
              <a:lstStyle/>
              <a:p>
                <a:pPr algn="ctr"/>
                <a:r>
                  <a:rPr lang="en-GB" sz="1200" dirty="0" smtClean="0">
                    <a:solidFill>
                      <a:srgbClr val="969696"/>
                    </a:solidFill>
                  </a:rPr>
                  <a:t>0</a:t>
                </a:r>
                <a:endParaRPr lang="en-GB" sz="1200" dirty="0">
                  <a:solidFill>
                    <a:srgbClr val="969696"/>
                  </a:solidFill>
                </a:endParaRPr>
              </a:p>
            </p:txBody>
          </p:sp>
          <p:sp>
            <p:nvSpPr>
              <p:cNvPr id="45" name="TextBox 44"/>
              <p:cNvSpPr txBox="1"/>
              <p:nvPr/>
            </p:nvSpPr>
            <p:spPr>
              <a:xfrm>
                <a:off x="2405260" y="3558053"/>
                <a:ext cx="354585" cy="276999"/>
              </a:xfrm>
              <a:prstGeom prst="rect">
                <a:avLst/>
              </a:prstGeom>
              <a:noFill/>
            </p:spPr>
            <p:txBody>
              <a:bodyPr wrap="none" rtlCol="0" anchor="ctr" anchorCtr="0">
                <a:spAutoFit/>
              </a:bodyPr>
              <a:lstStyle/>
              <a:p>
                <a:pPr algn="ctr"/>
                <a:r>
                  <a:rPr lang="en-GB" sz="1200" dirty="0" smtClean="0">
                    <a:solidFill>
                      <a:srgbClr val="969696"/>
                    </a:solidFill>
                  </a:rPr>
                  <a:t>50</a:t>
                </a:r>
                <a:endParaRPr lang="en-GB" sz="1200" dirty="0">
                  <a:solidFill>
                    <a:srgbClr val="969696"/>
                  </a:solidFill>
                </a:endParaRPr>
              </a:p>
            </p:txBody>
          </p:sp>
          <p:sp>
            <p:nvSpPr>
              <p:cNvPr id="46" name="TextBox 45"/>
              <p:cNvSpPr txBox="1"/>
              <p:nvPr/>
            </p:nvSpPr>
            <p:spPr>
              <a:xfrm>
                <a:off x="2758164" y="3558053"/>
                <a:ext cx="439544" cy="276999"/>
              </a:xfrm>
              <a:prstGeom prst="rect">
                <a:avLst/>
              </a:prstGeom>
              <a:noFill/>
            </p:spPr>
            <p:txBody>
              <a:bodyPr wrap="none" rtlCol="0" anchor="ctr" anchorCtr="0">
                <a:spAutoFit/>
              </a:bodyPr>
              <a:lstStyle/>
              <a:p>
                <a:pPr algn="ctr"/>
                <a:r>
                  <a:rPr lang="en-GB" sz="1200" dirty="0" smtClean="0">
                    <a:solidFill>
                      <a:srgbClr val="969696"/>
                    </a:solidFill>
                  </a:rPr>
                  <a:t>100</a:t>
                </a:r>
                <a:endParaRPr lang="en-GB" sz="1200" dirty="0">
                  <a:solidFill>
                    <a:srgbClr val="969696"/>
                  </a:solidFill>
                </a:endParaRPr>
              </a:p>
            </p:txBody>
          </p:sp>
          <p:sp>
            <p:nvSpPr>
              <p:cNvPr id="47" name="TextBox 46"/>
              <p:cNvSpPr txBox="1"/>
              <p:nvPr/>
            </p:nvSpPr>
            <p:spPr>
              <a:xfrm>
                <a:off x="3141901" y="3558053"/>
                <a:ext cx="439544" cy="276999"/>
              </a:xfrm>
              <a:prstGeom prst="rect">
                <a:avLst/>
              </a:prstGeom>
              <a:noFill/>
            </p:spPr>
            <p:txBody>
              <a:bodyPr wrap="none" rtlCol="0" anchor="ctr" anchorCtr="0">
                <a:spAutoFit/>
              </a:bodyPr>
              <a:lstStyle/>
              <a:p>
                <a:pPr algn="ctr"/>
                <a:r>
                  <a:rPr lang="en-GB" sz="1200" dirty="0" smtClean="0">
                    <a:solidFill>
                      <a:srgbClr val="969696"/>
                    </a:solidFill>
                  </a:rPr>
                  <a:t>150</a:t>
                </a:r>
                <a:endParaRPr lang="en-GB" sz="1200" dirty="0">
                  <a:solidFill>
                    <a:srgbClr val="969696"/>
                  </a:solidFill>
                </a:endParaRPr>
              </a:p>
            </p:txBody>
          </p:sp>
          <p:sp>
            <p:nvSpPr>
              <p:cNvPr id="48" name="TextBox 47"/>
              <p:cNvSpPr txBox="1"/>
              <p:nvPr/>
            </p:nvSpPr>
            <p:spPr>
              <a:xfrm>
                <a:off x="3526597" y="3558053"/>
                <a:ext cx="439544" cy="276999"/>
              </a:xfrm>
              <a:prstGeom prst="rect">
                <a:avLst/>
              </a:prstGeom>
              <a:noFill/>
            </p:spPr>
            <p:txBody>
              <a:bodyPr wrap="none" rtlCol="0" anchor="ctr" anchorCtr="0">
                <a:spAutoFit/>
              </a:bodyPr>
              <a:lstStyle/>
              <a:p>
                <a:pPr algn="ctr"/>
                <a:r>
                  <a:rPr lang="en-GB" sz="1200" dirty="0" smtClean="0">
                    <a:solidFill>
                      <a:srgbClr val="969696"/>
                    </a:solidFill>
                  </a:rPr>
                  <a:t>200</a:t>
                </a:r>
                <a:endParaRPr lang="en-GB" sz="1200" dirty="0">
                  <a:solidFill>
                    <a:srgbClr val="969696"/>
                  </a:solidFill>
                </a:endParaRPr>
              </a:p>
            </p:txBody>
          </p:sp>
          <p:sp>
            <p:nvSpPr>
              <p:cNvPr id="49" name="TextBox 48"/>
              <p:cNvSpPr txBox="1"/>
              <p:nvPr/>
            </p:nvSpPr>
            <p:spPr>
              <a:xfrm>
                <a:off x="3917652" y="3558053"/>
                <a:ext cx="439544" cy="276999"/>
              </a:xfrm>
              <a:prstGeom prst="rect">
                <a:avLst/>
              </a:prstGeom>
              <a:noFill/>
            </p:spPr>
            <p:txBody>
              <a:bodyPr wrap="none" rtlCol="0" anchor="ctr" anchorCtr="0">
                <a:spAutoFit/>
              </a:bodyPr>
              <a:lstStyle/>
              <a:p>
                <a:pPr algn="ctr"/>
                <a:r>
                  <a:rPr lang="en-GB" sz="1200" dirty="0" smtClean="0">
                    <a:solidFill>
                      <a:srgbClr val="969696"/>
                    </a:solidFill>
                  </a:rPr>
                  <a:t>250</a:t>
                </a:r>
                <a:endParaRPr lang="en-GB" sz="1200" dirty="0">
                  <a:solidFill>
                    <a:srgbClr val="969696"/>
                  </a:solidFill>
                </a:endParaRPr>
              </a:p>
            </p:txBody>
          </p:sp>
          <p:sp>
            <p:nvSpPr>
              <p:cNvPr id="50" name="TextBox 49"/>
              <p:cNvSpPr txBox="1"/>
              <p:nvPr/>
            </p:nvSpPr>
            <p:spPr>
              <a:xfrm>
                <a:off x="4323378" y="3558053"/>
                <a:ext cx="439544" cy="276999"/>
              </a:xfrm>
              <a:prstGeom prst="rect">
                <a:avLst/>
              </a:prstGeom>
              <a:noFill/>
            </p:spPr>
            <p:txBody>
              <a:bodyPr wrap="none" rtlCol="0" anchor="ctr" anchorCtr="0">
                <a:spAutoFit/>
              </a:bodyPr>
              <a:lstStyle/>
              <a:p>
                <a:pPr algn="ctr"/>
                <a:r>
                  <a:rPr lang="en-GB" sz="1200" dirty="0" smtClean="0">
                    <a:solidFill>
                      <a:srgbClr val="969696"/>
                    </a:solidFill>
                  </a:rPr>
                  <a:t>300</a:t>
                </a:r>
                <a:endParaRPr lang="en-GB" sz="1200" dirty="0">
                  <a:solidFill>
                    <a:srgbClr val="969696"/>
                  </a:solidFill>
                </a:endParaRPr>
              </a:p>
            </p:txBody>
          </p:sp>
          <p:sp>
            <p:nvSpPr>
              <p:cNvPr id="51" name="TextBox 50"/>
              <p:cNvSpPr txBox="1"/>
              <p:nvPr/>
            </p:nvSpPr>
            <p:spPr>
              <a:xfrm>
                <a:off x="2918656" y="1415778"/>
                <a:ext cx="1579278" cy="461665"/>
              </a:xfrm>
              <a:prstGeom prst="rect">
                <a:avLst/>
              </a:prstGeom>
              <a:noFill/>
            </p:spPr>
            <p:txBody>
              <a:bodyPr wrap="none" rtlCol="0">
                <a:spAutoFit/>
              </a:bodyPr>
              <a:lstStyle/>
              <a:p>
                <a:r>
                  <a:rPr lang="en-GB" sz="1200" dirty="0" smtClean="0">
                    <a:solidFill>
                      <a:srgbClr val="969696"/>
                    </a:solidFill>
                  </a:rPr>
                  <a:t>High TSD (&gt;0.53)</a:t>
                </a:r>
              </a:p>
              <a:p>
                <a:r>
                  <a:rPr lang="en-GB" sz="1200" dirty="0">
                    <a:solidFill>
                      <a:srgbClr val="969696"/>
                    </a:solidFill>
                  </a:rPr>
                  <a:t>m</a:t>
                </a:r>
                <a:r>
                  <a:rPr lang="en-GB" sz="1200" dirty="0" smtClean="0">
                    <a:solidFill>
                      <a:srgbClr val="969696"/>
                    </a:solidFill>
                  </a:rPr>
                  <a:t>edian = 20 months</a:t>
                </a:r>
                <a:endParaRPr lang="en-GB" sz="1200" dirty="0">
                  <a:solidFill>
                    <a:srgbClr val="969696"/>
                  </a:solidFill>
                </a:endParaRPr>
              </a:p>
            </p:txBody>
          </p:sp>
          <p:sp>
            <p:nvSpPr>
              <p:cNvPr id="52" name="TextBox 51"/>
              <p:cNvSpPr txBox="1"/>
              <p:nvPr/>
            </p:nvSpPr>
            <p:spPr>
              <a:xfrm>
                <a:off x="2918656" y="1949161"/>
                <a:ext cx="1567865" cy="461665"/>
              </a:xfrm>
              <a:prstGeom prst="rect">
                <a:avLst/>
              </a:prstGeom>
              <a:noFill/>
            </p:spPr>
            <p:txBody>
              <a:bodyPr wrap="none" rtlCol="0">
                <a:spAutoFit/>
              </a:bodyPr>
              <a:lstStyle/>
              <a:p>
                <a:r>
                  <a:rPr lang="en-GB" sz="1200" dirty="0" smtClean="0">
                    <a:solidFill>
                      <a:srgbClr val="969696"/>
                    </a:solidFill>
                  </a:rPr>
                  <a:t>Low TSD (&lt;0.53)</a:t>
                </a:r>
              </a:p>
              <a:p>
                <a:r>
                  <a:rPr lang="en-GB" sz="1200" dirty="0">
                    <a:solidFill>
                      <a:srgbClr val="969696"/>
                    </a:solidFill>
                  </a:rPr>
                  <a:t>m</a:t>
                </a:r>
                <a:r>
                  <a:rPr lang="en-GB" sz="1200" dirty="0" smtClean="0">
                    <a:solidFill>
                      <a:srgbClr val="969696"/>
                    </a:solidFill>
                  </a:rPr>
                  <a:t>edian = 11 months</a:t>
                </a:r>
                <a:endParaRPr lang="en-GB" sz="1200" dirty="0">
                  <a:solidFill>
                    <a:srgbClr val="969696"/>
                  </a:solidFill>
                </a:endParaRPr>
              </a:p>
            </p:txBody>
          </p:sp>
          <p:sp>
            <p:nvSpPr>
              <p:cNvPr id="53" name="TextBox 52"/>
              <p:cNvSpPr txBox="1"/>
              <p:nvPr/>
            </p:nvSpPr>
            <p:spPr>
              <a:xfrm>
                <a:off x="2918656" y="2509438"/>
                <a:ext cx="827471" cy="276999"/>
              </a:xfrm>
              <a:prstGeom prst="rect">
                <a:avLst/>
              </a:prstGeom>
              <a:noFill/>
            </p:spPr>
            <p:txBody>
              <a:bodyPr wrap="none" rtlCol="0">
                <a:spAutoFit/>
              </a:bodyPr>
              <a:lstStyle/>
              <a:p>
                <a:r>
                  <a:rPr lang="en-GB" sz="1200" dirty="0" smtClean="0">
                    <a:solidFill>
                      <a:srgbClr val="969696"/>
                    </a:solidFill>
                  </a:rPr>
                  <a:t>p=0.0018</a:t>
                </a:r>
                <a:endParaRPr lang="en-GB" sz="1200" dirty="0">
                  <a:solidFill>
                    <a:srgbClr val="969696"/>
                  </a:solidFill>
                </a:endParaRPr>
              </a:p>
            </p:txBody>
          </p:sp>
          <p:cxnSp>
            <p:nvCxnSpPr>
              <p:cNvPr id="54" name="Straight Connector 53"/>
              <p:cNvCxnSpPr/>
              <p:nvPr/>
            </p:nvCxnSpPr>
            <p:spPr>
              <a:xfrm>
                <a:off x="2681785" y="1551074"/>
                <a:ext cx="236871"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 name="Straight Connector 54"/>
              <p:cNvCxnSpPr/>
              <p:nvPr/>
            </p:nvCxnSpPr>
            <p:spPr>
              <a:xfrm>
                <a:off x="2681784" y="2270203"/>
                <a:ext cx="236871" cy="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grpSp>
        <p:sp>
          <p:nvSpPr>
            <p:cNvPr id="11" name="Freeform 4"/>
            <p:cNvSpPr>
              <a:spLocks/>
            </p:cNvSpPr>
            <p:nvPr/>
          </p:nvSpPr>
          <p:spPr bwMode="auto">
            <a:xfrm>
              <a:off x="2188911" y="1465688"/>
              <a:ext cx="850003" cy="1963312"/>
            </a:xfrm>
            <a:custGeom>
              <a:avLst/>
              <a:gdLst>
                <a:gd name="T0" fmla="*/ 68 w 68"/>
                <a:gd name="T1" fmla="*/ 154 h 154"/>
                <a:gd name="T2" fmla="*/ 68 w 68"/>
                <a:gd name="T3" fmla="*/ 150 h 154"/>
                <a:gd name="T4" fmla="*/ 56 w 68"/>
                <a:gd name="T5" fmla="*/ 150 h 154"/>
                <a:gd name="T6" fmla="*/ 56 w 68"/>
                <a:gd name="T7" fmla="*/ 146 h 154"/>
                <a:gd name="T8" fmla="*/ 54 w 68"/>
                <a:gd name="T9" fmla="*/ 146 h 154"/>
                <a:gd name="T10" fmla="*/ 54 w 68"/>
                <a:gd name="T11" fmla="*/ 142 h 154"/>
                <a:gd name="T12" fmla="*/ 37 w 68"/>
                <a:gd name="T13" fmla="*/ 142 h 154"/>
                <a:gd name="T14" fmla="*/ 37 w 68"/>
                <a:gd name="T15" fmla="*/ 139 h 154"/>
                <a:gd name="T16" fmla="*/ 29 w 68"/>
                <a:gd name="T17" fmla="*/ 139 h 154"/>
                <a:gd name="T18" fmla="*/ 29 w 68"/>
                <a:gd name="T19" fmla="*/ 136 h 154"/>
                <a:gd name="T20" fmla="*/ 27 w 68"/>
                <a:gd name="T21" fmla="*/ 136 h 154"/>
                <a:gd name="T22" fmla="*/ 27 w 68"/>
                <a:gd name="T23" fmla="*/ 133 h 154"/>
                <a:gd name="T24" fmla="*/ 24 w 68"/>
                <a:gd name="T25" fmla="*/ 133 h 154"/>
                <a:gd name="T26" fmla="*/ 24 w 68"/>
                <a:gd name="T27" fmla="*/ 130 h 154"/>
                <a:gd name="T28" fmla="*/ 21 w 68"/>
                <a:gd name="T29" fmla="*/ 130 h 154"/>
                <a:gd name="T30" fmla="*/ 21 w 68"/>
                <a:gd name="T31" fmla="*/ 128 h 154"/>
                <a:gd name="T32" fmla="*/ 17 w 68"/>
                <a:gd name="T33" fmla="*/ 128 h 154"/>
                <a:gd name="T34" fmla="*/ 17 w 68"/>
                <a:gd name="T35" fmla="*/ 121 h 154"/>
                <a:gd name="T36" fmla="*/ 15 w 68"/>
                <a:gd name="T37" fmla="*/ 121 h 154"/>
                <a:gd name="T38" fmla="*/ 15 w 68"/>
                <a:gd name="T39" fmla="*/ 110 h 154"/>
                <a:gd name="T40" fmla="*/ 13 w 68"/>
                <a:gd name="T41" fmla="*/ 110 h 154"/>
                <a:gd name="T42" fmla="*/ 13 w 68"/>
                <a:gd name="T43" fmla="*/ 98 h 154"/>
                <a:gd name="T44" fmla="*/ 9 w 68"/>
                <a:gd name="T45" fmla="*/ 98 h 154"/>
                <a:gd name="T46" fmla="*/ 9 w 68"/>
                <a:gd name="T47" fmla="*/ 95 h 154"/>
                <a:gd name="T48" fmla="*/ 8 w 68"/>
                <a:gd name="T49" fmla="*/ 95 h 154"/>
                <a:gd name="T50" fmla="*/ 8 w 68"/>
                <a:gd name="T51" fmla="*/ 65 h 154"/>
                <a:gd name="T52" fmla="*/ 6 w 68"/>
                <a:gd name="T53" fmla="*/ 65 h 154"/>
                <a:gd name="T54" fmla="*/ 6 w 68"/>
                <a:gd name="T55" fmla="*/ 42 h 154"/>
                <a:gd name="T56" fmla="*/ 4 w 68"/>
                <a:gd name="T57" fmla="*/ 42 h 154"/>
                <a:gd name="T58" fmla="*/ 4 w 68"/>
                <a:gd name="T59" fmla="*/ 24 h 154"/>
                <a:gd name="T60" fmla="*/ 2 w 68"/>
                <a:gd name="T61" fmla="*/ 24 h 154"/>
                <a:gd name="T62" fmla="*/ 2 w 68"/>
                <a:gd name="T63" fmla="*/ 0 h 154"/>
                <a:gd name="T64" fmla="*/ 0 w 68"/>
                <a:gd name="T6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154">
                  <a:moveTo>
                    <a:pt x="68" y="154"/>
                  </a:moveTo>
                  <a:lnTo>
                    <a:pt x="68" y="150"/>
                  </a:lnTo>
                  <a:lnTo>
                    <a:pt x="56" y="150"/>
                  </a:lnTo>
                  <a:lnTo>
                    <a:pt x="56" y="146"/>
                  </a:lnTo>
                  <a:lnTo>
                    <a:pt x="54" y="146"/>
                  </a:lnTo>
                  <a:lnTo>
                    <a:pt x="54" y="142"/>
                  </a:lnTo>
                  <a:lnTo>
                    <a:pt x="37" y="142"/>
                  </a:lnTo>
                  <a:lnTo>
                    <a:pt x="37" y="139"/>
                  </a:lnTo>
                  <a:lnTo>
                    <a:pt x="29" y="139"/>
                  </a:lnTo>
                  <a:lnTo>
                    <a:pt x="29" y="136"/>
                  </a:lnTo>
                  <a:lnTo>
                    <a:pt x="27" y="136"/>
                  </a:lnTo>
                  <a:lnTo>
                    <a:pt x="27" y="133"/>
                  </a:lnTo>
                  <a:lnTo>
                    <a:pt x="24" y="133"/>
                  </a:lnTo>
                  <a:lnTo>
                    <a:pt x="24" y="130"/>
                  </a:lnTo>
                  <a:lnTo>
                    <a:pt x="21" y="130"/>
                  </a:lnTo>
                  <a:lnTo>
                    <a:pt x="21" y="128"/>
                  </a:lnTo>
                  <a:lnTo>
                    <a:pt x="17" y="128"/>
                  </a:lnTo>
                  <a:lnTo>
                    <a:pt x="17" y="121"/>
                  </a:lnTo>
                  <a:lnTo>
                    <a:pt x="15" y="121"/>
                  </a:lnTo>
                  <a:lnTo>
                    <a:pt x="15" y="110"/>
                  </a:lnTo>
                  <a:lnTo>
                    <a:pt x="13" y="110"/>
                  </a:lnTo>
                  <a:lnTo>
                    <a:pt x="13" y="98"/>
                  </a:lnTo>
                  <a:lnTo>
                    <a:pt x="9" y="98"/>
                  </a:lnTo>
                  <a:lnTo>
                    <a:pt x="9" y="95"/>
                  </a:lnTo>
                  <a:lnTo>
                    <a:pt x="8" y="95"/>
                  </a:lnTo>
                  <a:lnTo>
                    <a:pt x="8" y="65"/>
                  </a:lnTo>
                  <a:lnTo>
                    <a:pt x="6" y="65"/>
                  </a:lnTo>
                  <a:lnTo>
                    <a:pt x="6" y="42"/>
                  </a:lnTo>
                  <a:lnTo>
                    <a:pt x="4" y="42"/>
                  </a:lnTo>
                  <a:lnTo>
                    <a:pt x="4" y="24"/>
                  </a:lnTo>
                  <a:lnTo>
                    <a:pt x="2" y="24"/>
                  </a:lnTo>
                  <a:lnTo>
                    <a:pt x="2" y="0"/>
                  </a:lnTo>
                  <a:lnTo>
                    <a:pt x="0" y="0"/>
                  </a:lnTo>
                </a:path>
              </a:pathLst>
            </a:cu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 name="Freeform 5"/>
            <p:cNvSpPr>
              <a:spLocks/>
            </p:cNvSpPr>
            <p:nvPr/>
          </p:nvSpPr>
          <p:spPr bwMode="auto">
            <a:xfrm>
              <a:off x="2188911" y="1465688"/>
              <a:ext cx="2262509" cy="1810327"/>
            </a:xfrm>
            <a:custGeom>
              <a:avLst/>
              <a:gdLst>
                <a:gd name="T0" fmla="*/ 181 w 181"/>
                <a:gd name="T1" fmla="*/ 142 h 142"/>
                <a:gd name="T2" fmla="*/ 88 w 181"/>
                <a:gd name="T3" fmla="*/ 142 h 142"/>
                <a:gd name="T4" fmla="*/ 88 w 181"/>
                <a:gd name="T5" fmla="*/ 137 h 142"/>
                <a:gd name="T6" fmla="*/ 61 w 181"/>
                <a:gd name="T7" fmla="*/ 137 h 142"/>
                <a:gd name="T8" fmla="*/ 61 w 181"/>
                <a:gd name="T9" fmla="*/ 132 h 142"/>
                <a:gd name="T10" fmla="*/ 33 w 181"/>
                <a:gd name="T11" fmla="*/ 132 h 142"/>
                <a:gd name="T12" fmla="*/ 33 w 181"/>
                <a:gd name="T13" fmla="*/ 129 h 142"/>
                <a:gd name="T14" fmla="*/ 30 w 181"/>
                <a:gd name="T15" fmla="*/ 129 h 142"/>
                <a:gd name="T16" fmla="*/ 30 w 181"/>
                <a:gd name="T17" fmla="*/ 123 h 142"/>
                <a:gd name="T18" fmla="*/ 29 w 181"/>
                <a:gd name="T19" fmla="*/ 123 h 142"/>
                <a:gd name="T20" fmla="*/ 29 w 181"/>
                <a:gd name="T21" fmla="*/ 118 h 142"/>
                <a:gd name="T22" fmla="*/ 26 w 181"/>
                <a:gd name="T23" fmla="*/ 118 h 142"/>
                <a:gd name="T24" fmla="*/ 26 w 181"/>
                <a:gd name="T25" fmla="*/ 116 h 142"/>
                <a:gd name="T26" fmla="*/ 23 w 181"/>
                <a:gd name="T27" fmla="*/ 116 h 142"/>
                <a:gd name="T28" fmla="*/ 23 w 181"/>
                <a:gd name="T29" fmla="*/ 113 h 142"/>
                <a:gd name="T30" fmla="*/ 21 w 181"/>
                <a:gd name="T31" fmla="*/ 113 h 142"/>
                <a:gd name="T32" fmla="*/ 21 w 181"/>
                <a:gd name="T33" fmla="*/ 107 h 142"/>
                <a:gd name="T34" fmla="*/ 20 w 181"/>
                <a:gd name="T35" fmla="*/ 107 h 142"/>
                <a:gd name="T36" fmla="*/ 20 w 181"/>
                <a:gd name="T37" fmla="*/ 104 h 142"/>
                <a:gd name="T38" fmla="*/ 18 w 181"/>
                <a:gd name="T39" fmla="*/ 104 h 142"/>
                <a:gd name="T40" fmla="*/ 18 w 181"/>
                <a:gd name="T41" fmla="*/ 98 h 142"/>
                <a:gd name="T42" fmla="*/ 16 w 181"/>
                <a:gd name="T43" fmla="*/ 98 h 142"/>
                <a:gd name="T44" fmla="*/ 16 w 181"/>
                <a:gd name="T45" fmla="*/ 94 h 142"/>
                <a:gd name="T46" fmla="*/ 15 w 181"/>
                <a:gd name="T47" fmla="*/ 94 h 142"/>
                <a:gd name="T48" fmla="*/ 15 w 181"/>
                <a:gd name="T49" fmla="*/ 89 h 142"/>
                <a:gd name="T50" fmla="*/ 13 w 181"/>
                <a:gd name="T51" fmla="*/ 89 h 142"/>
                <a:gd name="T52" fmla="*/ 13 w 181"/>
                <a:gd name="T53" fmla="*/ 77 h 142"/>
                <a:gd name="T54" fmla="*/ 12 w 181"/>
                <a:gd name="T55" fmla="*/ 77 h 142"/>
                <a:gd name="T56" fmla="*/ 12 w 181"/>
                <a:gd name="T57" fmla="*/ 69 h 142"/>
                <a:gd name="T58" fmla="*/ 10 w 181"/>
                <a:gd name="T59" fmla="*/ 69 h 142"/>
                <a:gd name="T60" fmla="*/ 10 w 181"/>
                <a:gd name="T61" fmla="*/ 47 h 142"/>
                <a:gd name="T62" fmla="*/ 8 w 181"/>
                <a:gd name="T63" fmla="*/ 47 h 142"/>
                <a:gd name="T64" fmla="*/ 8 w 181"/>
                <a:gd name="T65" fmla="*/ 42 h 142"/>
                <a:gd name="T66" fmla="*/ 8 w 181"/>
                <a:gd name="T67" fmla="*/ 40 h 142"/>
                <a:gd name="T68" fmla="*/ 7 w 181"/>
                <a:gd name="T69" fmla="*/ 40 h 142"/>
                <a:gd name="T70" fmla="*/ 7 w 181"/>
                <a:gd name="T71" fmla="*/ 23 h 142"/>
                <a:gd name="T72" fmla="*/ 5 w 181"/>
                <a:gd name="T73" fmla="*/ 23 h 142"/>
                <a:gd name="T74" fmla="*/ 5 w 181"/>
                <a:gd name="T75" fmla="*/ 12 h 142"/>
                <a:gd name="T76" fmla="*/ 5 w 181"/>
                <a:gd name="T77" fmla="*/ 7 h 142"/>
                <a:gd name="T78" fmla="*/ 2 w 181"/>
                <a:gd name="T79" fmla="*/ 7 h 142"/>
                <a:gd name="T80" fmla="*/ 2 w 181"/>
                <a:gd name="T81" fmla="*/ 0 h 142"/>
                <a:gd name="T82" fmla="*/ 0 w 181"/>
                <a:gd name="T8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1" h="142">
                  <a:moveTo>
                    <a:pt x="181" y="142"/>
                  </a:moveTo>
                  <a:lnTo>
                    <a:pt x="88" y="142"/>
                  </a:lnTo>
                  <a:lnTo>
                    <a:pt x="88" y="137"/>
                  </a:lnTo>
                  <a:lnTo>
                    <a:pt x="61" y="137"/>
                  </a:lnTo>
                  <a:lnTo>
                    <a:pt x="61" y="132"/>
                  </a:lnTo>
                  <a:lnTo>
                    <a:pt x="33" y="132"/>
                  </a:lnTo>
                  <a:lnTo>
                    <a:pt x="33" y="129"/>
                  </a:lnTo>
                  <a:lnTo>
                    <a:pt x="30" y="129"/>
                  </a:lnTo>
                  <a:lnTo>
                    <a:pt x="30" y="123"/>
                  </a:lnTo>
                  <a:lnTo>
                    <a:pt x="29" y="123"/>
                  </a:lnTo>
                  <a:lnTo>
                    <a:pt x="29" y="118"/>
                  </a:lnTo>
                  <a:lnTo>
                    <a:pt x="26" y="118"/>
                  </a:lnTo>
                  <a:lnTo>
                    <a:pt x="26" y="116"/>
                  </a:lnTo>
                  <a:lnTo>
                    <a:pt x="23" y="116"/>
                  </a:lnTo>
                  <a:lnTo>
                    <a:pt x="23" y="113"/>
                  </a:lnTo>
                  <a:lnTo>
                    <a:pt x="21" y="113"/>
                  </a:lnTo>
                  <a:lnTo>
                    <a:pt x="21" y="107"/>
                  </a:lnTo>
                  <a:lnTo>
                    <a:pt x="20" y="107"/>
                  </a:lnTo>
                  <a:lnTo>
                    <a:pt x="20" y="104"/>
                  </a:lnTo>
                  <a:lnTo>
                    <a:pt x="18" y="104"/>
                  </a:lnTo>
                  <a:lnTo>
                    <a:pt x="18" y="98"/>
                  </a:lnTo>
                  <a:lnTo>
                    <a:pt x="16" y="98"/>
                  </a:lnTo>
                  <a:lnTo>
                    <a:pt x="16" y="94"/>
                  </a:lnTo>
                  <a:lnTo>
                    <a:pt x="15" y="94"/>
                  </a:lnTo>
                  <a:lnTo>
                    <a:pt x="15" y="89"/>
                  </a:lnTo>
                  <a:lnTo>
                    <a:pt x="13" y="89"/>
                  </a:lnTo>
                  <a:lnTo>
                    <a:pt x="13" y="77"/>
                  </a:lnTo>
                  <a:lnTo>
                    <a:pt x="12" y="77"/>
                  </a:lnTo>
                  <a:lnTo>
                    <a:pt x="12" y="69"/>
                  </a:lnTo>
                  <a:lnTo>
                    <a:pt x="10" y="69"/>
                  </a:lnTo>
                  <a:lnTo>
                    <a:pt x="10" y="47"/>
                  </a:lnTo>
                  <a:lnTo>
                    <a:pt x="8" y="47"/>
                  </a:lnTo>
                  <a:lnTo>
                    <a:pt x="8" y="42"/>
                  </a:lnTo>
                  <a:lnTo>
                    <a:pt x="8" y="40"/>
                  </a:lnTo>
                  <a:lnTo>
                    <a:pt x="7" y="40"/>
                  </a:lnTo>
                  <a:lnTo>
                    <a:pt x="7" y="23"/>
                  </a:lnTo>
                  <a:lnTo>
                    <a:pt x="5" y="23"/>
                  </a:lnTo>
                  <a:lnTo>
                    <a:pt x="5" y="12"/>
                  </a:lnTo>
                  <a:lnTo>
                    <a:pt x="5" y="7"/>
                  </a:lnTo>
                  <a:lnTo>
                    <a:pt x="2" y="7"/>
                  </a:lnTo>
                  <a:lnTo>
                    <a:pt x="2"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3" name="Straight Connector 12"/>
            <p:cNvCxnSpPr/>
            <p:nvPr/>
          </p:nvCxnSpPr>
          <p:spPr>
            <a:xfrm>
              <a:off x="4455941" y="3242475"/>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 name="Straight Connector 13"/>
            <p:cNvCxnSpPr/>
            <p:nvPr/>
          </p:nvCxnSpPr>
          <p:spPr>
            <a:xfrm>
              <a:off x="3439744" y="3242475"/>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 name="Straight Connector 14"/>
            <p:cNvCxnSpPr/>
            <p:nvPr/>
          </p:nvCxnSpPr>
          <p:spPr>
            <a:xfrm>
              <a:off x="3141901" y="3182457"/>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 name="Straight Connector 15"/>
            <p:cNvCxnSpPr/>
            <p:nvPr/>
          </p:nvCxnSpPr>
          <p:spPr>
            <a:xfrm>
              <a:off x="2688694" y="3118908"/>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7" name="Straight Connector 16"/>
            <p:cNvCxnSpPr/>
            <p:nvPr/>
          </p:nvCxnSpPr>
          <p:spPr>
            <a:xfrm>
              <a:off x="2475561" y="2904234"/>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 name="Straight Connector 17"/>
            <p:cNvCxnSpPr/>
            <p:nvPr/>
          </p:nvCxnSpPr>
          <p:spPr>
            <a:xfrm rot="5400000">
              <a:off x="2566248" y="3029138"/>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9" name="Straight Connector 18"/>
            <p:cNvCxnSpPr/>
            <p:nvPr/>
          </p:nvCxnSpPr>
          <p:spPr>
            <a:xfrm rot="5400000">
              <a:off x="2475561" y="290730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0" name="Straight Connector 19"/>
            <p:cNvCxnSpPr/>
            <p:nvPr/>
          </p:nvCxnSpPr>
          <p:spPr>
            <a:xfrm>
              <a:off x="2868284" y="3242475"/>
              <a:ext cx="0" cy="6708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873919" y="3245773"/>
              <a:ext cx="0" cy="6708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4711399" y="1283449"/>
            <a:ext cx="3229512" cy="2657599"/>
            <a:chOff x="4872763" y="1337237"/>
            <a:chExt cx="3229512" cy="2657599"/>
          </a:xfrm>
        </p:grpSpPr>
        <p:grpSp>
          <p:nvGrpSpPr>
            <p:cNvPr id="57" name="Group 56"/>
            <p:cNvGrpSpPr/>
            <p:nvPr/>
          </p:nvGrpSpPr>
          <p:grpSpPr>
            <a:xfrm>
              <a:off x="4872763" y="1337237"/>
              <a:ext cx="3229512" cy="2657599"/>
              <a:chOff x="1533410" y="1337237"/>
              <a:chExt cx="3229512" cy="2657599"/>
            </a:xfrm>
          </p:grpSpPr>
          <p:sp>
            <p:nvSpPr>
              <p:cNvPr id="79" name="Freeform 78"/>
              <p:cNvSpPr>
                <a:spLocks/>
              </p:cNvSpPr>
              <p:nvPr/>
            </p:nvSpPr>
            <p:spPr bwMode="auto">
              <a:xfrm>
                <a:off x="2181761" y="1469022"/>
                <a:ext cx="2361389" cy="2045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969696"/>
                  </a:solidFill>
                  <a:latin typeface="Arial" panose="020B0604020202020204" pitchFamily="34" charset="0"/>
                  <a:cs typeface="Arial" panose="020B0604020202020204" pitchFamily="34" charset="0"/>
                </a:endParaRPr>
              </a:p>
            </p:txBody>
          </p:sp>
          <p:sp>
            <p:nvSpPr>
              <p:cNvPr id="80" name="Line 6"/>
              <p:cNvSpPr>
                <a:spLocks noChangeShapeType="1"/>
              </p:cNvSpPr>
              <p:nvPr/>
            </p:nvSpPr>
            <p:spPr bwMode="auto">
              <a:xfrm>
                <a:off x="2125205" y="1469021"/>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1" name="Line 7"/>
              <p:cNvSpPr>
                <a:spLocks noChangeShapeType="1"/>
              </p:cNvSpPr>
              <p:nvPr/>
            </p:nvSpPr>
            <p:spPr bwMode="auto">
              <a:xfrm>
                <a:off x="2125205" y="1878105"/>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2" name="Line 8"/>
              <p:cNvSpPr>
                <a:spLocks noChangeShapeType="1"/>
              </p:cNvSpPr>
              <p:nvPr/>
            </p:nvSpPr>
            <p:spPr bwMode="auto">
              <a:xfrm>
                <a:off x="2125205" y="2272697"/>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3" name="Line 9"/>
              <p:cNvSpPr>
                <a:spLocks noChangeShapeType="1"/>
              </p:cNvSpPr>
              <p:nvPr/>
            </p:nvSpPr>
            <p:spPr bwMode="auto">
              <a:xfrm>
                <a:off x="2125205" y="2662152"/>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4" name="Line 10"/>
              <p:cNvSpPr>
                <a:spLocks noChangeShapeType="1"/>
              </p:cNvSpPr>
              <p:nvPr/>
            </p:nvSpPr>
            <p:spPr bwMode="auto">
              <a:xfrm>
                <a:off x="2125205" y="3043940"/>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5" name="Line 11"/>
              <p:cNvSpPr>
                <a:spLocks noChangeShapeType="1"/>
              </p:cNvSpPr>
              <p:nvPr/>
            </p:nvSpPr>
            <p:spPr bwMode="auto">
              <a:xfrm>
                <a:off x="2125205" y="3418903"/>
                <a:ext cx="56556" cy="0"/>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6" name="Line 12"/>
              <p:cNvSpPr>
                <a:spLocks noChangeShapeType="1"/>
              </p:cNvSpPr>
              <p:nvPr/>
            </p:nvSpPr>
            <p:spPr bwMode="auto">
              <a:xfrm>
                <a:off x="3742720"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7" name="Line 13"/>
              <p:cNvSpPr>
                <a:spLocks noChangeShapeType="1"/>
              </p:cNvSpPr>
              <p:nvPr/>
            </p:nvSpPr>
            <p:spPr bwMode="auto">
              <a:xfrm>
                <a:off x="3364045"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8" name="Line 14"/>
              <p:cNvSpPr>
                <a:spLocks noChangeShapeType="1"/>
              </p:cNvSpPr>
              <p:nvPr/>
            </p:nvSpPr>
            <p:spPr bwMode="auto">
              <a:xfrm>
                <a:off x="4138327"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89" name="Line 17"/>
              <p:cNvSpPr>
                <a:spLocks noChangeShapeType="1"/>
              </p:cNvSpPr>
              <p:nvPr/>
            </p:nvSpPr>
            <p:spPr bwMode="auto">
              <a:xfrm>
                <a:off x="4541216"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90" name="Line 18"/>
              <p:cNvSpPr>
                <a:spLocks noChangeShapeType="1"/>
              </p:cNvSpPr>
              <p:nvPr/>
            </p:nvSpPr>
            <p:spPr bwMode="auto">
              <a:xfrm>
                <a:off x="2972369"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91" name="Line 20"/>
              <p:cNvSpPr>
                <a:spLocks noChangeShapeType="1"/>
              </p:cNvSpPr>
              <p:nvPr/>
            </p:nvSpPr>
            <p:spPr bwMode="auto">
              <a:xfrm>
                <a:off x="2582751"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92" name="Line 21"/>
              <p:cNvSpPr>
                <a:spLocks noChangeShapeType="1"/>
              </p:cNvSpPr>
              <p:nvPr/>
            </p:nvSpPr>
            <p:spPr bwMode="auto">
              <a:xfrm>
                <a:off x="2181761" y="3514439"/>
                <a:ext cx="0" cy="90561"/>
              </a:xfrm>
              <a:prstGeom prst="line">
                <a:avLst/>
              </a:prstGeom>
              <a:noFill/>
              <a:ln w="19050" cap="flat">
                <a:solidFill>
                  <a:srgbClr val="96969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969696"/>
                  </a:solidFill>
                </a:endParaRPr>
              </a:p>
            </p:txBody>
          </p:sp>
          <p:sp>
            <p:nvSpPr>
              <p:cNvPr id="93" name="TextBox 92"/>
              <p:cNvSpPr txBox="1"/>
              <p:nvPr/>
            </p:nvSpPr>
            <p:spPr>
              <a:xfrm rot="16200000">
                <a:off x="1425688" y="2359117"/>
                <a:ext cx="492443" cy="276999"/>
              </a:xfrm>
              <a:prstGeom prst="rect">
                <a:avLst/>
              </a:prstGeom>
              <a:noFill/>
            </p:spPr>
            <p:txBody>
              <a:bodyPr wrap="none" rtlCol="0">
                <a:spAutoFit/>
              </a:bodyPr>
              <a:lstStyle/>
              <a:p>
                <a:pPr algn="ctr"/>
                <a:r>
                  <a:rPr lang="en-GB" sz="1200" dirty="0" smtClean="0">
                    <a:solidFill>
                      <a:srgbClr val="969696"/>
                    </a:solidFill>
                  </a:rPr>
                  <a:t>RFS</a:t>
                </a:r>
                <a:endParaRPr lang="en-GB" sz="1200" dirty="0">
                  <a:solidFill>
                    <a:srgbClr val="969696"/>
                  </a:solidFill>
                </a:endParaRPr>
              </a:p>
            </p:txBody>
          </p:sp>
          <p:sp>
            <p:nvSpPr>
              <p:cNvPr id="94" name="TextBox 93"/>
              <p:cNvSpPr txBox="1"/>
              <p:nvPr/>
            </p:nvSpPr>
            <p:spPr>
              <a:xfrm>
                <a:off x="3033269" y="3717837"/>
                <a:ext cx="688010" cy="276999"/>
              </a:xfrm>
              <a:prstGeom prst="rect">
                <a:avLst/>
              </a:prstGeom>
              <a:noFill/>
            </p:spPr>
            <p:txBody>
              <a:bodyPr wrap="none" rtlCol="0">
                <a:spAutoFit/>
              </a:bodyPr>
              <a:lstStyle/>
              <a:p>
                <a:pPr algn="ctr"/>
                <a:r>
                  <a:rPr lang="en-GB" sz="1200" dirty="0">
                    <a:solidFill>
                      <a:srgbClr val="969696"/>
                    </a:solidFill>
                  </a:rPr>
                  <a:t>Months</a:t>
                </a:r>
              </a:p>
            </p:txBody>
          </p:sp>
          <p:sp>
            <p:nvSpPr>
              <p:cNvPr id="95" name="TextBox 94"/>
              <p:cNvSpPr txBox="1"/>
              <p:nvPr/>
            </p:nvSpPr>
            <p:spPr>
              <a:xfrm>
                <a:off x="1771139" y="1337237"/>
                <a:ext cx="397866" cy="276999"/>
              </a:xfrm>
              <a:prstGeom prst="rect">
                <a:avLst/>
              </a:prstGeom>
              <a:noFill/>
            </p:spPr>
            <p:txBody>
              <a:bodyPr wrap="none" rtlCol="0" anchor="ctr" anchorCtr="0">
                <a:spAutoFit/>
              </a:bodyPr>
              <a:lstStyle/>
              <a:p>
                <a:pPr algn="r"/>
                <a:r>
                  <a:rPr lang="en-GB" sz="1200" dirty="0" smtClean="0">
                    <a:solidFill>
                      <a:srgbClr val="969696"/>
                    </a:solidFill>
                  </a:rPr>
                  <a:t>1.0</a:t>
                </a:r>
                <a:endParaRPr lang="en-GB" sz="1200" dirty="0">
                  <a:solidFill>
                    <a:srgbClr val="969696"/>
                  </a:solidFill>
                </a:endParaRPr>
              </a:p>
            </p:txBody>
          </p:sp>
          <p:sp>
            <p:nvSpPr>
              <p:cNvPr id="96" name="TextBox 95"/>
              <p:cNvSpPr txBox="1"/>
              <p:nvPr/>
            </p:nvSpPr>
            <p:spPr>
              <a:xfrm>
                <a:off x="1771139" y="1738944"/>
                <a:ext cx="397866" cy="276999"/>
              </a:xfrm>
              <a:prstGeom prst="rect">
                <a:avLst/>
              </a:prstGeom>
              <a:noFill/>
            </p:spPr>
            <p:txBody>
              <a:bodyPr wrap="none" rtlCol="0" anchor="ctr" anchorCtr="0">
                <a:spAutoFit/>
              </a:bodyPr>
              <a:lstStyle/>
              <a:p>
                <a:pPr algn="r"/>
                <a:r>
                  <a:rPr lang="en-GB" sz="1200" dirty="0" smtClean="0">
                    <a:solidFill>
                      <a:srgbClr val="969696"/>
                    </a:solidFill>
                  </a:rPr>
                  <a:t>0.8</a:t>
                </a:r>
                <a:endParaRPr lang="en-GB" sz="1200" dirty="0">
                  <a:solidFill>
                    <a:srgbClr val="969696"/>
                  </a:solidFill>
                </a:endParaRPr>
              </a:p>
            </p:txBody>
          </p:sp>
          <p:sp>
            <p:nvSpPr>
              <p:cNvPr id="97" name="TextBox 96"/>
              <p:cNvSpPr txBox="1"/>
              <p:nvPr/>
            </p:nvSpPr>
            <p:spPr>
              <a:xfrm>
                <a:off x="1771139" y="2134198"/>
                <a:ext cx="397866" cy="276999"/>
              </a:xfrm>
              <a:prstGeom prst="rect">
                <a:avLst/>
              </a:prstGeom>
              <a:noFill/>
            </p:spPr>
            <p:txBody>
              <a:bodyPr wrap="none" rtlCol="0" anchor="ctr" anchorCtr="0">
                <a:spAutoFit/>
              </a:bodyPr>
              <a:lstStyle/>
              <a:p>
                <a:pPr algn="r"/>
                <a:r>
                  <a:rPr lang="en-GB" sz="1200" dirty="0" smtClean="0">
                    <a:solidFill>
                      <a:srgbClr val="969696"/>
                    </a:solidFill>
                  </a:rPr>
                  <a:t>0.6</a:t>
                </a:r>
                <a:endParaRPr lang="en-GB" sz="1200" dirty="0">
                  <a:solidFill>
                    <a:srgbClr val="969696"/>
                  </a:solidFill>
                </a:endParaRPr>
              </a:p>
            </p:txBody>
          </p:sp>
          <p:sp>
            <p:nvSpPr>
              <p:cNvPr id="98" name="TextBox 97"/>
              <p:cNvSpPr txBox="1"/>
              <p:nvPr/>
            </p:nvSpPr>
            <p:spPr>
              <a:xfrm>
                <a:off x="1771139" y="2522628"/>
                <a:ext cx="397866" cy="276999"/>
              </a:xfrm>
              <a:prstGeom prst="rect">
                <a:avLst/>
              </a:prstGeom>
              <a:noFill/>
            </p:spPr>
            <p:txBody>
              <a:bodyPr wrap="none" rtlCol="0" anchor="ctr" anchorCtr="0">
                <a:spAutoFit/>
              </a:bodyPr>
              <a:lstStyle/>
              <a:p>
                <a:pPr algn="r"/>
                <a:r>
                  <a:rPr lang="en-GB" sz="1200" dirty="0" smtClean="0">
                    <a:solidFill>
                      <a:srgbClr val="969696"/>
                    </a:solidFill>
                  </a:rPr>
                  <a:t>0.4</a:t>
                </a:r>
                <a:endParaRPr lang="en-GB" sz="1200" dirty="0">
                  <a:solidFill>
                    <a:srgbClr val="969696"/>
                  </a:solidFill>
                </a:endParaRPr>
              </a:p>
            </p:txBody>
          </p:sp>
          <p:sp>
            <p:nvSpPr>
              <p:cNvPr id="99" name="TextBox 98"/>
              <p:cNvSpPr txBox="1"/>
              <p:nvPr/>
            </p:nvSpPr>
            <p:spPr>
              <a:xfrm>
                <a:off x="1771139" y="2904234"/>
                <a:ext cx="397866" cy="276999"/>
              </a:xfrm>
              <a:prstGeom prst="rect">
                <a:avLst/>
              </a:prstGeom>
              <a:noFill/>
            </p:spPr>
            <p:txBody>
              <a:bodyPr wrap="none" rtlCol="0" anchor="ctr" anchorCtr="0">
                <a:spAutoFit/>
              </a:bodyPr>
              <a:lstStyle/>
              <a:p>
                <a:pPr algn="r"/>
                <a:r>
                  <a:rPr lang="en-GB" sz="1200" dirty="0" smtClean="0">
                    <a:solidFill>
                      <a:srgbClr val="969696"/>
                    </a:solidFill>
                  </a:rPr>
                  <a:t>0.2</a:t>
                </a:r>
                <a:endParaRPr lang="en-GB" sz="1200" dirty="0">
                  <a:solidFill>
                    <a:srgbClr val="969696"/>
                  </a:solidFill>
                </a:endParaRPr>
              </a:p>
            </p:txBody>
          </p:sp>
          <p:sp>
            <p:nvSpPr>
              <p:cNvPr id="100" name="TextBox 99"/>
              <p:cNvSpPr txBox="1"/>
              <p:nvPr/>
            </p:nvSpPr>
            <p:spPr>
              <a:xfrm>
                <a:off x="1899380" y="3279015"/>
                <a:ext cx="269626" cy="276999"/>
              </a:xfrm>
              <a:prstGeom prst="rect">
                <a:avLst/>
              </a:prstGeom>
              <a:noFill/>
            </p:spPr>
            <p:txBody>
              <a:bodyPr wrap="none" rtlCol="0" anchor="ctr" anchorCtr="0">
                <a:spAutoFit/>
              </a:bodyPr>
              <a:lstStyle/>
              <a:p>
                <a:pPr algn="r"/>
                <a:r>
                  <a:rPr lang="en-GB" sz="1200" dirty="0" smtClean="0">
                    <a:solidFill>
                      <a:srgbClr val="969696"/>
                    </a:solidFill>
                  </a:rPr>
                  <a:t>0</a:t>
                </a:r>
                <a:endParaRPr lang="en-GB" sz="1200" dirty="0">
                  <a:solidFill>
                    <a:srgbClr val="969696"/>
                  </a:solidFill>
                </a:endParaRPr>
              </a:p>
            </p:txBody>
          </p:sp>
          <p:sp>
            <p:nvSpPr>
              <p:cNvPr id="101" name="TextBox 100"/>
              <p:cNvSpPr txBox="1"/>
              <p:nvPr/>
            </p:nvSpPr>
            <p:spPr>
              <a:xfrm>
                <a:off x="2050035" y="3558053"/>
                <a:ext cx="269626" cy="276999"/>
              </a:xfrm>
              <a:prstGeom prst="rect">
                <a:avLst/>
              </a:prstGeom>
              <a:noFill/>
            </p:spPr>
            <p:txBody>
              <a:bodyPr wrap="none" rtlCol="0" anchor="ctr" anchorCtr="0">
                <a:spAutoFit/>
              </a:bodyPr>
              <a:lstStyle/>
              <a:p>
                <a:pPr algn="ctr"/>
                <a:r>
                  <a:rPr lang="en-GB" sz="1200" dirty="0" smtClean="0">
                    <a:solidFill>
                      <a:srgbClr val="969696"/>
                    </a:solidFill>
                  </a:rPr>
                  <a:t>0</a:t>
                </a:r>
                <a:endParaRPr lang="en-GB" sz="1200" dirty="0">
                  <a:solidFill>
                    <a:srgbClr val="969696"/>
                  </a:solidFill>
                </a:endParaRPr>
              </a:p>
            </p:txBody>
          </p:sp>
          <p:sp>
            <p:nvSpPr>
              <p:cNvPr id="102" name="TextBox 101"/>
              <p:cNvSpPr txBox="1"/>
              <p:nvPr/>
            </p:nvSpPr>
            <p:spPr>
              <a:xfrm>
                <a:off x="2405260" y="3558053"/>
                <a:ext cx="354585" cy="276999"/>
              </a:xfrm>
              <a:prstGeom prst="rect">
                <a:avLst/>
              </a:prstGeom>
              <a:noFill/>
            </p:spPr>
            <p:txBody>
              <a:bodyPr wrap="none" rtlCol="0" anchor="ctr" anchorCtr="0">
                <a:spAutoFit/>
              </a:bodyPr>
              <a:lstStyle/>
              <a:p>
                <a:pPr algn="ctr"/>
                <a:r>
                  <a:rPr lang="en-GB" sz="1200" dirty="0" smtClean="0">
                    <a:solidFill>
                      <a:srgbClr val="969696"/>
                    </a:solidFill>
                  </a:rPr>
                  <a:t>50</a:t>
                </a:r>
                <a:endParaRPr lang="en-GB" sz="1200" dirty="0">
                  <a:solidFill>
                    <a:srgbClr val="969696"/>
                  </a:solidFill>
                </a:endParaRPr>
              </a:p>
            </p:txBody>
          </p:sp>
          <p:sp>
            <p:nvSpPr>
              <p:cNvPr id="103" name="TextBox 102"/>
              <p:cNvSpPr txBox="1"/>
              <p:nvPr/>
            </p:nvSpPr>
            <p:spPr>
              <a:xfrm>
                <a:off x="2758164" y="3558053"/>
                <a:ext cx="439544" cy="276999"/>
              </a:xfrm>
              <a:prstGeom prst="rect">
                <a:avLst/>
              </a:prstGeom>
              <a:noFill/>
            </p:spPr>
            <p:txBody>
              <a:bodyPr wrap="none" rtlCol="0" anchor="ctr" anchorCtr="0">
                <a:spAutoFit/>
              </a:bodyPr>
              <a:lstStyle/>
              <a:p>
                <a:pPr algn="ctr"/>
                <a:r>
                  <a:rPr lang="en-GB" sz="1200" dirty="0" smtClean="0">
                    <a:solidFill>
                      <a:srgbClr val="969696"/>
                    </a:solidFill>
                  </a:rPr>
                  <a:t>100</a:t>
                </a:r>
                <a:endParaRPr lang="en-GB" sz="1200" dirty="0">
                  <a:solidFill>
                    <a:srgbClr val="969696"/>
                  </a:solidFill>
                </a:endParaRPr>
              </a:p>
            </p:txBody>
          </p:sp>
          <p:sp>
            <p:nvSpPr>
              <p:cNvPr id="104" name="TextBox 103"/>
              <p:cNvSpPr txBox="1"/>
              <p:nvPr/>
            </p:nvSpPr>
            <p:spPr>
              <a:xfrm>
                <a:off x="3141901" y="3558053"/>
                <a:ext cx="439544" cy="276999"/>
              </a:xfrm>
              <a:prstGeom prst="rect">
                <a:avLst/>
              </a:prstGeom>
              <a:noFill/>
            </p:spPr>
            <p:txBody>
              <a:bodyPr wrap="none" rtlCol="0" anchor="ctr" anchorCtr="0">
                <a:spAutoFit/>
              </a:bodyPr>
              <a:lstStyle/>
              <a:p>
                <a:pPr algn="ctr"/>
                <a:r>
                  <a:rPr lang="en-GB" sz="1200" dirty="0" smtClean="0">
                    <a:solidFill>
                      <a:srgbClr val="969696"/>
                    </a:solidFill>
                  </a:rPr>
                  <a:t>150</a:t>
                </a:r>
                <a:endParaRPr lang="en-GB" sz="1200" dirty="0">
                  <a:solidFill>
                    <a:srgbClr val="969696"/>
                  </a:solidFill>
                </a:endParaRPr>
              </a:p>
            </p:txBody>
          </p:sp>
          <p:sp>
            <p:nvSpPr>
              <p:cNvPr id="105" name="TextBox 104"/>
              <p:cNvSpPr txBox="1"/>
              <p:nvPr/>
            </p:nvSpPr>
            <p:spPr>
              <a:xfrm>
                <a:off x="3526597" y="3558053"/>
                <a:ext cx="439544" cy="276999"/>
              </a:xfrm>
              <a:prstGeom prst="rect">
                <a:avLst/>
              </a:prstGeom>
              <a:noFill/>
            </p:spPr>
            <p:txBody>
              <a:bodyPr wrap="none" rtlCol="0" anchor="ctr" anchorCtr="0">
                <a:spAutoFit/>
              </a:bodyPr>
              <a:lstStyle/>
              <a:p>
                <a:pPr algn="ctr"/>
                <a:r>
                  <a:rPr lang="en-GB" sz="1200" dirty="0" smtClean="0">
                    <a:solidFill>
                      <a:srgbClr val="969696"/>
                    </a:solidFill>
                  </a:rPr>
                  <a:t>200</a:t>
                </a:r>
                <a:endParaRPr lang="en-GB" sz="1200" dirty="0">
                  <a:solidFill>
                    <a:srgbClr val="969696"/>
                  </a:solidFill>
                </a:endParaRPr>
              </a:p>
            </p:txBody>
          </p:sp>
          <p:sp>
            <p:nvSpPr>
              <p:cNvPr id="106" name="TextBox 105"/>
              <p:cNvSpPr txBox="1"/>
              <p:nvPr/>
            </p:nvSpPr>
            <p:spPr>
              <a:xfrm>
                <a:off x="3917652" y="3558053"/>
                <a:ext cx="439544" cy="276999"/>
              </a:xfrm>
              <a:prstGeom prst="rect">
                <a:avLst/>
              </a:prstGeom>
              <a:noFill/>
            </p:spPr>
            <p:txBody>
              <a:bodyPr wrap="none" rtlCol="0" anchor="ctr" anchorCtr="0">
                <a:spAutoFit/>
              </a:bodyPr>
              <a:lstStyle/>
              <a:p>
                <a:pPr algn="ctr"/>
                <a:r>
                  <a:rPr lang="en-GB" sz="1200" dirty="0" smtClean="0">
                    <a:solidFill>
                      <a:srgbClr val="969696"/>
                    </a:solidFill>
                  </a:rPr>
                  <a:t>250</a:t>
                </a:r>
                <a:endParaRPr lang="en-GB" sz="1200" dirty="0">
                  <a:solidFill>
                    <a:srgbClr val="969696"/>
                  </a:solidFill>
                </a:endParaRPr>
              </a:p>
            </p:txBody>
          </p:sp>
          <p:sp>
            <p:nvSpPr>
              <p:cNvPr id="107" name="TextBox 106"/>
              <p:cNvSpPr txBox="1"/>
              <p:nvPr/>
            </p:nvSpPr>
            <p:spPr>
              <a:xfrm>
                <a:off x="4323378" y="3558053"/>
                <a:ext cx="439544" cy="276999"/>
              </a:xfrm>
              <a:prstGeom prst="rect">
                <a:avLst/>
              </a:prstGeom>
              <a:noFill/>
            </p:spPr>
            <p:txBody>
              <a:bodyPr wrap="none" rtlCol="0" anchor="ctr" anchorCtr="0">
                <a:spAutoFit/>
              </a:bodyPr>
              <a:lstStyle/>
              <a:p>
                <a:pPr algn="ctr"/>
                <a:r>
                  <a:rPr lang="en-GB" sz="1200" dirty="0" smtClean="0">
                    <a:solidFill>
                      <a:srgbClr val="969696"/>
                    </a:solidFill>
                  </a:rPr>
                  <a:t>300</a:t>
                </a:r>
                <a:endParaRPr lang="en-GB" sz="1200" dirty="0">
                  <a:solidFill>
                    <a:srgbClr val="969696"/>
                  </a:solidFill>
                </a:endParaRPr>
              </a:p>
            </p:txBody>
          </p:sp>
          <p:sp>
            <p:nvSpPr>
              <p:cNvPr id="108" name="TextBox 107"/>
              <p:cNvSpPr txBox="1"/>
              <p:nvPr/>
            </p:nvSpPr>
            <p:spPr>
              <a:xfrm>
                <a:off x="2918656" y="1415778"/>
                <a:ext cx="1707519" cy="461665"/>
              </a:xfrm>
              <a:prstGeom prst="rect">
                <a:avLst/>
              </a:prstGeom>
              <a:noFill/>
            </p:spPr>
            <p:txBody>
              <a:bodyPr wrap="none" rtlCol="0">
                <a:spAutoFit/>
              </a:bodyPr>
              <a:lstStyle/>
              <a:p>
                <a:r>
                  <a:rPr lang="en-GB" sz="1200" dirty="0" smtClean="0">
                    <a:solidFill>
                      <a:srgbClr val="969696"/>
                    </a:solidFill>
                  </a:rPr>
                  <a:t>High TSD (&gt;0.53)</a:t>
                </a:r>
              </a:p>
              <a:p>
                <a:r>
                  <a:rPr lang="en-GB" sz="1200" dirty="0">
                    <a:solidFill>
                      <a:srgbClr val="969696"/>
                    </a:solidFill>
                  </a:rPr>
                  <a:t>m</a:t>
                </a:r>
                <a:r>
                  <a:rPr lang="en-GB" sz="1200" dirty="0" smtClean="0">
                    <a:solidFill>
                      <a:srgbClr val="969696"/>
                    </a:solidFill>
                  </a:rPr>
                  <a:t>edian = 15.5 months</a:t>
                </a:r>
                <a:endParaRPr lang="en-GB" sz="1200" dirty="0">
                  <a:solidFill>
                    <a:srgbClr val="969696"/>
                  </a:solidFill>
                </a:endParaRPr>
              </a:p>
            </p:txBody>
          </p:sp>
          <p:sp>
            <p:nvSpPr>
              <p:cNvPr id="109" name="TextBox 108"/>
              <p:cNvSpPr txBox="1"/>
              <p:nvPr/>
            </p:nvSpPr>
            <p:spPr>
              <a:xfrm>
                <a:off x="2918656" y="1949161"/>
                <a:ext cx="1622560" cy="461665"/>
              </a:xfrm>
              <a:prstGeom prst="rect">
                <a:avLst/>
              </a:prstGeom>
              <a:noFill/>
            </p:spPr>
            <p:txBody>
              <a:bodyPr wrap="none" rtlCol="0">
                <a:spAutoFit/>
              </a:bodyPr>
              <a:lstStyle/>
              <a:p>
                <a:r>
                  <a:rPr lang="en-GB" sz="1200" dirty="0" smtClean="0">
                    <a:solidFill>
                      <a:srgbClr val="969696"/>
                    </a:solidFill>
                  </a:rPr>
                  <a:t>Low TSD (&lt;0.53)</a:t>
                </a:r>
              </a:p>
              <a:p>
                <a:r>
                  <a:rPr lang="en-GB" sz="1200" dirty="0">
                    <a:solidFill>
                      <a:srgbClr val="969696"/>
                    </a:solidFill>
                  </a:rPr>
                  <a:t>m</a:t>
                </a:r>
                <a:r>
                  <a:rPr lang="en-GB" sz="1200" dirty="0" smtClean="0">
                    <a:solidFill>
                      <a:srgbClr val="969696"/>
                    </a:solidFill>
                  </a:rPr>
                  <a:t>edian = 8.5 months</a:t>
                </a:r>
                <a:endParaRPr lang="en-GB" sz="1200" dirty="0">
                  <a:solidFill>
                    <a:srgbClr val="969696"/>
                  </a:solidFill>
                </a:endParaRPr>
              </a:p>
            </p:txBody>
          </p:sp>
          <p:sp>
            <p:nvSpPr>
              <p:cNvPr id="110" name="TextBox 109"/>
              <p:cNvSpPr txBox="1"/>
              <p:nvPr/>
            </p:nvSpPr>
            <p:spPr>
              <a:xfrm>
                <a:off x="2918656" y="2509438"/>
                <a:ext cx="827471" cy="276999"/>
              </a:xfrm>
              <a:prstGeom prst="rect">
                <a:avLst/>
              </a:prstGeom>
              <a:noFill/>
            </p:spPr>
            <p:txBody>
              <a:bodyPr wrap="none" rtlCol="0">
                <a:spAutoFit/>
              </a:bodyPr>
              <a:lstStyle/>
              <a:p>
                <a:r>
                  <a:rPr lang="en-GB" sz="1200" dirty="0" smtClean="0">
                    <a:solidFill>
                      <a:srgbClr val="969696"/>
                    </a:solidFill>
                  </a:rPr>
                  <a:t>p=0.0016</a:t>
                </a:r>
                <a:endParaRPr lang="en-GB" sz="1200" dirty="0">
                  <a:solidFill>
                    <a:srgbClr val="969696"/>
                  </a:solidFill>
                </a:endParaRPr>
              </a:p>
            </p:txBody>
          </p:sp>
          <p:cxnSp>
            <p:nvCxnSpPr>
              <p:cNvPr id="111" name="Straight Connector 110"/>
              <p:cNvCxnSpPr/>
              <p:nvPr/>
            </p:nvCxnSpPr>
            <p:spPr>
              <a:xfrm>
                <a:off x="2681785" y="1646610"/>
                <a:ext cx="236871"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2" name="Straight Connector 111"/>
              <p:cNvCxnSpPr/>
              <p:nvPr/>
            </p:nvCxnSpPr>
            <p:spPr>
              <a:xfrm>
                <a:off x="2681784" y="2270203"/>
                <a:ext cx="236871" cy="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grpSp>
        <p:sp>
          <p:nvSpPr>
            <p:cNvPr id="58" name="Freeform 6"/>
            <p:cNvSpPr>
              <a:spLocks/>
            </p:cNvSpPr>
            <p:nvPr/>
          </p:nvSpPr>
          <p:spPr bwMode="auto">
            <a:xfrm>
              <a:off x="5542505" y="1470924"/>
              <a:ext cx="2271170" cy="1525569"/>
            </a:xfrm>
            <a:custGeom>
              <a:avLst/>
              <a:gdLst>
                <a:gd name="T0" fmla="*/ 180 w 180"/>
                <a:gd name="T1" fmla="*/ 120 h 120"/>
                <a:gd name="T2" fmla="*/ 30 w 180"/>
                <a:gd name="T3" fmla="*/ 120 h 120"/>
                <a:gd name="T4" fmla="*/ 30 w 180"/>
                <a:gd name="T5" fmla="*/ 115 h 120"/>
                <a:gd name="T6" fmla="*/ 26 w 180"/>
                <a:gd name="T7" fmla="*/ 115 h 120"/>
                <a:gd name="T8" fmla="*/ 26 w 180"/>
                <a:gd name="T9" fmla="*/ 110 h 120"/>
                <a:gd name="T10" fmla="*/ 25 w 180"/>
                <a:gd name="T11" fmla="*/ 110 h 120"/>
                <a:gd name="T12" fmla="*/ 25 w 180"/>
                <a:gd name="T13" fmla="*/ 105 h 120"/>
                <a:gd name="T14" fmla="*/ 23 w 180"/>
                <a:gd name="T15" fmla="*/ 105 h 120"/>
                <a:gd name="T16" fmla="*/ 23 w 180"/>
                <a:gd name="T17" fmla="*/ 100 h 120"/>
                <a:gd name="T18" fmla="*/ 17 w 180"/>
                <a:gd name="T19" fmla="*/ 100 h 120"/>
                <a:gd name="T20" fmla="*/ 17 w 180"/>
                <a:gd name="T21" fmla="*/ 91 h 120"/>
                <a:gd name="T22" fmla="*/ 15 w 180"/>
                <a:gd name="T23" fmla="*/ 91 h 120"/>
                <a:gd name="T24" fmla="*/ 15 w 180"/>
                <a:gd name="T25" fmla="*/ 87 h 120"/>
                <a:gd name="T26" fmla="*/ 13 w 180"/>
                <a:gd name="T27" fmla="*/ 87 h 120"/>
                <a:gd name="T28" fmla="*/ 13 w 180"/>
                <a:gd name="T29" fmla="*/ 83 h 120"/>
                <a:gd name="T30" fmla="*/ 12 w 180"/>
                <a:gd name="T31" fmla="*/ 83 h 120"/>
                <a:gd name="T32" fmla="*/ 12 w 180"/>
                <a:gd name="T33" fmla="*/ 80 h 120"/>
                <a:gd name="T34" fmla="*/ 12 w 180"/>
                <a:gd name="T35" fmla="*/ 77 h 120"/>
                <a:gd name="T36" fmla="*/ 11 w 180"/>
                <a:gd name="T37" fmla="*/ 77 h 120"/>
                <a:gd name="T38" fmla="*/ 11 w 180"/>
                <a:gd name="T39" fmla="*/ 73 h 120"/>
                <a:gd name="T40" fmla="*/ 9 w 180"/>
                <a:gd name="T41" fmla="*/ 73 h 120"/>
                <a:gd name="T42" fmla="*/ 9 w 180"/>
                <a:gd name="T43" fmla="*/ 69 h 120"/>
                <a:gd name="T44" fmla="*/ 9 w 180"/>
                <a:gd name="T45" fmla="*/ 62 h 120"/>
                <a:gd name="T46" fmla="*/ 7 w 180"/>
                <a:gd name="T47" fmla="*/ 62 h 120"/>
                <a:gd name="T48" fmla="*/ 7 w 180"/>
                <a:gd name="T49" fmla="*/ 54 h 120"/>
                <a:gd name="T50" fmla="*/ 7 w 180"/>
                <a:gd name="T51" fmla="*/ 46 h 120"/>
                <a:gd name="T52" fmla="*/ 5 w 180"/>
                <a:gd name="T53" fmla="*/ 46 h 120"/>
                <a:gd name="T54" fmla="*/ 5 w 180"/>
                <a:gd name="T55" fmla="*/ 23 h 120"/>
                <a:gd name="T56" fmla="*/ 4 w 180"/>
                <a:gd name="T57" fmla="*/ 23 h 120"/>
                <a:gd name="T58" fmla="*/ 4 w 180"/>
                <a:gd name="T59" fmla="*/ 12 h 120"/>
                <a:gd name="T60" fmla="*/ 2 w 180"/>
                <a:gd name="T61" fmla="*/ 12 h 120"/>
                <a:gd name="T62" fmla="*/ 2 w 180"/>
                <a:gd name="T63" fmla="*/ 3 h 120"/>
                <a:gd name="T64" fmla="*/ 0 w 180"/>
                <a:gd name="T65" fmla="*/ 3 h 120"/>
                <a:gd name="T66" fmla="*/ 0 w 180"/>
                <a:gd name="T6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20">
                  <a:moveTo>
                    <a:pt x="180" y="120"/>
                  </a:moveTo>
                  <a:lnTo>
                    <a:pt x="30" y="120"/>
                  </a:lnTo>
                  <a:lnTo>
                    <a:pt x="30" y="115"/>
                  </a:lnTo>
                  <a:lnTo>
                    <a:pt x="26" y="115"/>
                  </a:lnTo>
                  <a:lnTo>
                    <a:pt x="26" y="110"/>
                  </a:lnTo>
                  <a:lnTo>
                    <a:pt x="25" y="110"/>
                  </a:lnTo>
                  <a:lnTo>
                    <a:pt x="25" y="105"/>
                  </a:lnTo>
                  <a:lnTo>
                    <a:pt x="23" y="105"/>
                  </a:lnTo>
                  <a:lnTo>
                    <a:pt x="23" y="100"/>
                  </a:lnTo>
                  <a:lnTo>
                    <a:pt x="17" y="100"/>
                  </a:lnTo>
                  <a:lnTo>
                    <a:pt x="17" y="91"/>
                  </a:lnTo>
                  <a:lnTo>
                    <a:pt x="15" y="91"/>
                  </a:lnTo>
                  <a:lnTo>
                    <a:pt x="15" y="87"/>
                  </a:lnTo>
                  <a:lnTo>
                    <a:pt x="13" y="87"/>
                  </a:lnTo>
                  <a:lnTo>
                    <a:pt x="13" y="83"/>
                  </a:lnTo>
                  <a:lnTo>
                    <a:pt x="12" y="83"/>
                  </a:lnTo>
                  <a:lnTo>
                    <a:pt x="12" y="80"/>
                  </a:lnTo>
                  <a:lnTo>
                    <a:pt x="12" y="77"/>
                  </a:lnTo>
                  <a:lnTo>
                    <a:pt x="11" y="77"/>
                  </a:lnTo>
                  <a:lnTo>
                    <a:pt x="11" y="73"/>
                  </a:lnTo>
                  <a:lnTo>
                    <a:pt x="9" y="73"/>
                  </a:lnTo>
                  <a:lnTo>
                    <a:pt x="9" y="69"/>
                  </a:lnTo>
                  <a:lnTo>
                    <a:pt x="9" y="62"/>
                  </a:lnTo>
                  <a:lnTo>
                    <a:pt x="7" y="62"/>
                  </a:lnTo>
                  <a:lnTo>
                    <a:pt x="7" y="54"/>
                  </a:lnTo>
                  <a:lnTo>
                    <a:pt x="7" y="46"/>
                  </a:lnTo>
                  <a:lnTo>
                    <a:pt x="5" y="46"/>
                  </a:lnTo>
                  <a:lnTo>
                    <a:pt x="5" y="23"/>
                  </a:lnTo>
                  <a:lnTo>
                    <a:pt x="4" y="23"/>
                  </a:lnTo>
                  <a:lnTo>
                    <a:pt x="4" y="12"/>
                  </a:lnTo>
                  <a:lnTo>
                    <a:pt x="2" y="12"/>
                  </a:lnTo>
                  <a:lnTo>
                    <a:pt x="2" y="3"/>
                  </a:lnTo>
                  <a:lnTo>
                    <a:pt x="0" y="3"/>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Freeform 7"/>
            <p:cNvSpPr>
              <a:spLocks/>
            </p:cNvSpPr>
            <p:nvPr/>
          </p:nvSpPr>
          <p:spPr bwMode="auto">
            <a:xfrm>
              <a:off x="5536895" y="1470924"/>
              <a:ext cx="769041" cy="1946590"/>
            </a:xfrm>
            <a:custGeom>
              <a:avLst/>
              <a:gdLst>
                <a:gd name="T0" fmla="*/ 62 w 62"/>
                <a:gd name="T1" fmla="*/ 154 h 154"/>
                <a:gd name="T2" fmla="*/ 62 w 62"/>
                <a:gd name="T3" fmla="*/ 139 h 154"/>
                <a:gd name="T4" fmla="*/ 24 w 62"/>
                <a:gd name="T5" fmla="*/ 139 h 154"/>
                <a:gd name="T6" fmla="*/ 24 w 62"/>
                <a:gd name="T7" fmla="*/ 135 h 154"/>
                <a:gd name="T8" fmla="*/ 21 w 62"/>
                <a:gd name="T9" fmla="*/ 135 h 154"/>
                <a:gd name="T10" fmla="*/ 21 w 62"/>
                <a:gd name="T11" fmla="*/ 131 h 154"/>
                <a:gd name="T12" fmla="*/ 19 w 62"/>
                <a:gd name="T13" fmla="*/ 131 h 154"/>
                <a:gd name="T14" fmla="*/ 19 w 62"/>
                <a:gd name="T15" fmla="*/ 127 h 154"/>
                <a:gd name="T16" fmla="*/ 16 w 62"/>
                <a:gd name="T17" fmla="*/ 127 h 154"/>
                <a:gd name="T18" fmla="*/ 16 w 62"/>
                <a:gd name="T19" fmla="*/ 120 h 154"/>
                <a:gd name="T20" fmla="*/ 13 w 62"/>
                <a:gd name="T21" fmla="*/ 120 h 154"/>
                <a:gd name="T22" fmla="*/ 13 w 62"/>
                <a:gd name="T23" fmla="*/ 107 h 154"/>
                <a:gd name="T24" fmla="*/ 10 w 62"/>
                <a:gd name="T25" fmla="*/ 107 h 154"/>
                <a:gd name="T26" fmla="*/ 10 w 62"/>
                <a:gd name="T27" fmla="*/ 101 h 154"/>
                <a:gd name="T28" fmla="*/ 6 w 62"/>
                <a:gd name="T29" fmla="*/ 101 h 154"/>
                <a:gd name="T30" fmla="*/ 6 w 62"/>
                <a:gd name="T31" fmla="*/ 88 h 154"/>
                <a:gd name="T32" fmla="*/ 5 w 62"/>
                <a:gd name="T33" fmla="*/ 88 h 154"/>
                <a:gd name="T34" fmla="*/ 5 w 62"/>
                <a:gd name="T35" fmla="*/ 62 h 154"/>
                <a:gd name="T36" fmla="*/ 3 w 62"/>
                <a:gd name="T37" fmla="*/ 62 h 154"/>
                <a:gd name="T38" fmla="*/ 3 w 62"/>
                <a:gd name="T39" fmla="*/ 44 h 154"/>
                <a:gd name="T40" fmla="*/ 2 w 62"/>
                <a:gd name="T41" fmla="*/ 44 h 154"/>
                <a:gd name="T42" fmla="*/ 2 w 62"/>
                <a:gd name="T43" fmla="*/ 12 h 154"/>
                <a:gd name="T44" fmla="*/ 0 w 62"/>
                <a:gd name="T45" fmla="*/ 12 h 154"/>
                <a:gd name="T46" fmla="*/ 0 w 62"/>
                <a:gd name="T4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154">
                  <a:moveTo>
                    <a:pt x="62" y="154"/>
                  </a:moveTo>
                  <a:lnTo>
                    <a:pt x="62" y="139"/>
                  </a:lnTo>
                  <a:lnTo>
                    <a:pt x="24" y="139"/>
                  </a:lnTo>
                  <a:lnTo>
                    <a:pt x="24" y="135"/>
                  </a:lnTo>
                  <a:lnTo>
                    <a:pt x="21" y="135"/>
                  </a:lnTo>
                  <a:lnTo>
                    <a:pt x="21" y="131"/>
                  </a:lnTo>
                  <a:lnTo>
                    <a:pt x="19" y="131"/>
                  </a:lnTo>
                  <a:lnTo>
                    <a:pt x="19" y="127"/>
                  </a:lnTo>
                  <a:lnTo>
                    <a:pt x="16" y="127"/>
                  </a:lnTo>
                  <a:lnTo>
                    <a:pt x="16" y="120"/>
                  </a:lnTo>
                  <a:lnTo>
                    <a:pt x="13" y="120"/>
                  </a:lnTo>
                  <a:lnTo>
                    <a:pt x="13" y="107"/>
                  </a:lnTo>
                  <a:lnTo>
                    <a:pt x="10" y="107"/>
                  </a:lnTo>
                  <a:lnTo>
                    <a:pt x="10" y="101"/>
                  </a:lnTo>
                  <a:lnTo>
                    <a:pt x="6" y="101"/>
                  </a:lnTo>
                  <a:lnTo>
                    <a:pt x="6" y="88"/>
                  </a:lnTo>
                  <a:lnTo>
                    <a:pt x="5" y="88"/>
                  </a:lnTo>
                  <a:lnTo>
                    <a:pt x="5" y="62"/>
                  </a:lnTo>
                  <a:lnTo>
                    <a:pt x="3" y="62"/>
                  </a:lnTo>
                  <a:lnTo>
                    <a:pt x="3" y="44"/>
                  </a:lnTo>
                  <a:lnTo>
                    <a:pt x="2" y="44"/>
                  </a:lnTo>
                  <a:lnTo>
                    <a:pt x="2" y="12"/>
                  </a:lnTo>
                  <a:lnTo>
                    <a:pt x="0" y="12"/>
                  </a:lnTo>
                  <a:lnTo>
                    <a:pt x="0" y="0"/>
                  </a:lnTo>
                </a:path>
              </a:pathLst>
            </a:cu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60" name="Straight Connector 59"/>
            <p:cNvCxnSpPr/>
            <p:nvPr/>
          </p:nvCxnSpPr>
          <p:spPr>
            <a:xfrm>
              <a:off x="7808077" y="296295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 name="Straight Connector 60"/>
            <p:cNvCxnSpPr/>
            <p:nvPr/>
          </p:nvCxnSpPr>
          <p:spPr>
            <a:xfrm>
              <a:off x="6782552" y="296295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 name="Straight Connector 61"/>
            <p:cNvCxnSpPr/>
            <p:nvPr/>
          </p:nvCxnSpPr>
          <p:spPr>
            <a:xfrm>
              <a:off x="6655552" y="296295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 name="Straight Connector 62"/>
            <p:cNvCxnSpPr/>
            <p:nvPr/>
          </p:nvCxnSpPr>
          <p:spPr>
            <a:xfrm>
              <a:off x="6481254" y="296295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 name="Straight Connector 63"/>
            <p:cNvCxnSpPr/>
            <p:nvPr/>
          </p:nvCxnSpPr>
          <p:spPr>
            <a:xfrm>
              <a:off x="6306956" y="296295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 name="Straight Connector 64"/>
            <p:cNvCxnSpPr/>
            <p:nvPr/>
          </p:nvCxnSpPr>
          <p:spPr>
            <a:xfrm>
              <a:off x="6026046" y="296295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 name="Straight Connector 65"/>
            <p:cNvCxnSpPr/>
            <p:nvPr/>
          </p:nvCxnSpPr>
          <p:spPr>
            <a:xfrm>
              <a:off x="5899680" y="2903527"/>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 name="Straight Connector 66"/>
            <p:cNvCxnSpPr/>
            <p:nvPr/>
          </p:nvCxnSpPr>
          <p:spPr>
            <a:xfrm>
              <a:off x="5824114" y="2710884"/>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 name="Straight Connector 67"/>
            <p:cNvCxnSpPr/>
            <p:nvPr/>
          </p:nvCxnSpPr>
          <p:spPr>
            <a:xfrm>
              <a:off x="5786648" y="2710884"/>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 name="Straight Connector 68"/>
            <p:cNvCxnSpPr/>
            <p:nvPr/>
          </p:nvCxnSpPr>
          <p:spPr>
            <a:xfrm>
              <a:off x="6258760" y="3196148"/>
              <a:ext cx="0" cy="6708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220660" y="3196148"/>
              <a:ext cx="0" cy="6708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715835" y="2954732"/>
              <a:ext cx="0" cy="6708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5735088" y="2553378"/>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 name="Straight Connector 72"/>
            <p:cNvCxnSpPr/>
            <p:nvPr/>
          </p:nvCxnSpPr>
          <p:spPr>
            <a:xfrm rot="5400000">
              <a:off x="5701548" y="249861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 name="Straight Connector 73"/>
            <p:cNvCxnSpPr/>
            <p:nvPr/>
          </p:nvCxnSpPr>
          <p:spPr>
            <a:xfrm rot="5400000">
              <a:off x="5634468" y="2100658"/>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 name="Straight Connector 74"/>
            <p:cNvCxnSpPr/>
            <p:nvPr/>
          </p:nvCxnSpPr>
          <p:spPr>
            <a:xfrm rot="5400000">
              <a:off x="5595963" y="1683653"/>
              <a:ext cx="0" cy="6708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 name="Straight Connector 75"/>
            <p:cNvCxnSpPr/>
            <p:nvPr/>
          </p:nvCxnSpPr>
          <p:spPr>
            <a:xfrm>
              <a:off x="6203762" y="3196148"/>
              <a:ext cx="0" cy="6708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5701548" y="2951087"/>
              <a:ext cx="0" cy="6708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5567388" y="1683653"/>
              <a:ext cx="0" cy="67080"/>
            </a:xfrm>
            <a:prstGeom prst="line">
              <a:avLst/>
            </a:prstGeom>
            <a:ln w="19050">
              <a:solidFill>
                <a:srgbClr val="043882">
                  <a:alpha val="8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750515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4011</a:t>
            </a:r>
            <a:r>
              <a:rPr lang="en-GB" sz="1800" dirty="0"/>
              <a:t>: Hepatitis B- and C-associated hepatocellular carcinoma in a large U.S. cancer </a:t>
            </a:r>
            <a:r>
              <a:rPr lang="en-GB" sz="1800" dirty="0" err="1"/>
              <a:t>center</a:t>
            </a:r>
            <a:r>
              <a:rPr lang="en-GB" sz="1800" dirty="0"/>
              <a:t>: Do </a:t>
            </a:r>
            <a:r>
              <a:rPr lang="en-GB" sz="1800" dirty="0" err="1"/>
              <a:t>clinicopathologic</a:t>
            </a:r>
            <a:r>
              <a:rPr lang="en-GB" sz="1800" dirty="0"/>
              <a:t> features or patient outcomes differ by the potentially causative viruses? – </a:t>
            </a:r>
            <a:r>
              <a:rPr lang="en-GB" sz="1800" dirty="0" err="1" smtClean="0"/>
              <a:t>Uemura</a:t>
            </a:r>
            <a:r>
              <a:rPr lang="en-GB" sz="1800" dirty="0" smtClean="0"/>
              <a:t> MI, </a:t>
            </a:r>
            <a:r>
              <a:rPr lang="en-GB" sz="1800" dirty="0"/>
              <a:t>et al</a:t>
            </a:r>
          </a:p>
        </p:txBody>
      </p:sp>
      <p:sp>
        <p:nvSpPr>
          <p:cNvPr id="8" name="Text Placeholder 7"/>
          <p:cNvSpPr>
            <a:spLocks noGrp="1"/>
          </p:cNvSpPr>
          <p:nvPr>
            <p:ph type="body" sz="quarter" idx="11"/>
          </p:nvPr>
        </p:nvSpPr>
        <p:spPr>
          <a:xfrm>
            <a:off x="4648200" y="6096000"/>
            <a:ext cx="4343400" cy="487363"/>
          </a:xfrm>
        </p:spPr>
        <p:txBody>
          <a:bodyPr/>
          <a:lstStyle/>
          <a:p>
            <a:r>
              <a:rPr lang="en-GB" dirty="0" err="1" smtClean="0"/>
              <a:t>Uemura</a:t>
            </a:r>
            <a:r>
              <a:rPr lang="en-GB" dirty="0" smtClean="0"/>
              <a:t> </a:t>
            </a:r>
            <a:r>
              <a:rPr lang="fr-FR" dirty="0" smtClean="0"/>
              <a:t>et </a:t>
            </a:r>
            <a:r>
              <a:rPr lang="fr-FR" dirty="0"/>
              <a:t>al. J Clin </a:t>
            </a:r>
            <a:r>
              <a:rPr lang="fr-FR" dirty="0" err="1"/>
              <a:t>Oncol</a:t>
            </a:r>
            <a:r>
              <a:rPr lang="fr-FR" dirty="0"/>
              <a:t> 2015; 33 (</a:t>
            </a:r>
            <a:r>
              <a:rPr lang="fr-FR" dirty="0" err="1" smtClean="0"/>
              <a:t>suppl</a:t>
            </a:r>
            <a:r>
              <a:rPr lang="fr-FR" dirty="0" smtClean="0"/>
              <a:t>): </a:t>
            </a:r>
            <a:r>
              <a:rPr lang="fr-FR" dirty="0" err="1"/>
              <a:t>abstr</a:t>
            </a:r>
            <a:r>
              <a:rPr lang="fr-FR" dirty="0"/>
              <a:t> </a:t>
            </a:r>
            <a:r>
              <a:rPr lang="fr-FR" dirty="0" smtClean="0"/>
              <a:t>4011</a:t>
            </a:r>
            <a:endParaRPr lang="en-GB" dirty="0"/>
          </a:p>
        </p:txBody>
      </p:sp>
      <p:sp>
        <p:nvSpPr>
          <p:cNvPr id="36" name="TextBox 35"/>
          <p:cNvSpPr txBox="1"/>
          <p:nvPr/>
        </p:nvSpPr>
        <p:spPr>
          <a:xfrm>
            <a:off x="369888" y="1295400"/>
            <a:ext cx="8404225" cy="4308872"/>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a:t>
            </a:r>
            <a:r>
              <a:rPr lang="en-GB" sz="1600" dirty="0" smtClean="0">
                <a:solidFill>
                  <a:srgbClr val="4D4D4D"/>
                </a:solidFill>
              </a:rPr>
              <a:t>investigate the clinical characteristics and survival outcomes in patients with hepatitis B virus (HBV) </a:t>
            </a:r>
            <a:r>
              <a:rPr lang="en-GB" sz="1600" dirty="0">
                <a:solidFill>
                  <a:srgbClr val="4D4D4D"/>
                </a:solidFill>
              </a:rPr>
              <a:t>and </a:t>
            </a:r>
            <a:r>
              <a:rPr lang="en-GB" sz="1600" dirty="0" smtClean="0">
                <a:solidFill>
                  <a:srgbClr val="4D4D4D"/>
                </a:solidFill>
              </a:rPr>
              <a:t>hepatitis C virus (HCV) hepatocellular carcinoma (HCC) regardless of therapy received</a:t>
            </a:r>
          </a:p>
          <a:p>
            <a:pPr marL="0" lvl="1">
              <a:buClr>
                <a:srgbClr val="043882"/>
              </a:buClr>
            </a:pPr>
            <a:r>
              <a:rPr lang="en-GB" sz="1600" b="1" dirty="0">
                <a:solidFill>
                  <a:srgbClr val="4D4D4D"/>
                </a:solidFill>
              </a:rPr>
              <a:t>Study </a:t>
            </a:r>
            <a:r>
              <a:rPr lang="en-GB" sz="1600" b="1" dirty="0" smtClean="0">
                <a:solidFill>
                  <a:srgbClr val="4D4D4D"/>
                </a:solidFill>
              </a:rPr>
              <a:t>design</a:t>
            </a:r>
            <a:endParaRPr lang="en-GB" sz="1600" b="1" dirty="0">
              <a:solidFill>
                <a:srgbClr val="4D4D4D"/>
              </a:solidFill>
            </a:endParaRPr>
          </a:p>
          <a:p>
            <a:pPr marL="285750" lvl="1" indent="-285750">
              <a:spcAft>
                <a:spcPts val="1200"/>
              </a:spcAft>
              <a:buClr>
                <a:srgbClr val="043882"/>
              </a:buClr>
              <a:buFont typeface="Arial" panose="020B0604020202020204" pitchFamily="34" charset="0"/>
              <a:buChar char="•"/>
            </a:pPr>
            <a:r>
              <a:rPr lang="en-GB" sz="1600" dirty="0" smtClean="0">
                <a:solidFill>
                  <a:srgbClr val="4D4D4D"/>
                </a:solidFill>
              </a:rPr>
              <a:t>Retrospective, large-scale, single-centre </a:t>
            </a:r>
            <a:r>
              <a:rPr lang="en-GB" sz="1600" dirty="0">
                <a:solidFill>
                  <a:srgbClr val="4D4D4D"/>
                </a:solidFill>
              </a:rPr>
              <a:t>study performed </a:t>
            </a:r>
            <a:r>
              <a:rPr lang="en-GB" sz="1600" dirty="0" smtClean="0">
                <a:solidFill>
                  <a:srgbClr val="4D4D4D"/>
                </a:solidFill>
              </a:rPr>
              <a:t>at the MD </a:t>
            </a:r>
            <a:r>
              <a:rPr lang="en-GB" sz="1600" dirty="0">
                <a:solidFill>
                  <a:srgbClr val="4D4D4D"/>
                </a:solidFill>
              </a:rPr>
              <a:t>Anderson Cancer </a:t>
            </a:r>
            <a:r>
              <a:rPr lang="en-GB" sz="1600" dirty="0" smtClean="0">
                <a:solidFill>
                  <a:srgbClr val="4D4D4D"/>
                </a:solidFill>
              </a:rPr>
              <a:t>Centre (Houston</a:t>
            </a:r>
            <a:r>
              <a:rPr lang="en-GB" sz="1600" dirty="0">
                <a:solidFill>
                  <a:srgbClr val="4D4D4D"/>
                </a:solidFill>
              </a:rPr>
              <a:t>, </a:t>
            </a:r>
            <a:r>
              <a:rPr lang="en-GB" sz="1600" dirty="0" smtClean="0">
                <a:solidFill>
                  <a:srgbClr val="4D4D4D"/>
                </a:solidFill>
              </a:rPr>
              <a:t>TX) </a:t>
            </a:r>
            <a:r>
              <a:rPr lang="en-GB" sz="1600" dirty="0">
                <a:solidFill>
                  <a:srgbClr val="4D4D4D"/>
                </a:solidFill>
              </a:rPr>
              <a:t>involving </a:t>
            </a:r>
            <a:r>
              <a:rPr lang="en-GB" sz="1600" dirty="0" smtClean="0">
                <a:solidFill>
                  <a:srgbClr val="4D4D4D"/>
                </a:solidFill>
              </a:rPr>
              <a:t>815 </a:t>
            </a:r>
            <a:r>
              <a:rPr lang="en-GB" sz="1600" dirty="0">
                <a:solidFill>
                  <a:srgbClr val="4D4D4D"/>
                </a:solidFill>
              </a:rPr>
              <a:t>patients </a:t>
            </a:r>
            <a:r>
              <a:rPr lang="en-GB" sz="1600" dirty="0" smtClean="0">
                <a:solidFill>
                  <a:srgbClr val="4D4D4D"/>
                </a:solidFill>
              </a:rPr>
              <a:t>with HCC </a:t>
            </a:r>
            <a:r>
              <a:rPr lang="en-GB" sz="1600" dirty="0">
                <a:solidFill>
                  <a:srgbClr val="4D4D4D"/>
                </a:solidFill>
              </a:rPr>
              <a:t>(</a:t>
            </a:r>
            <a:r>
              <a:rPr lang="en-GB" sz="1600" dirty="0" smtClean="0">
                <a:solidFill>
                  <a:srgbClr val="4D4D4D"/>
                </a:solidFill>
              </a:rPr>
              <a:t>HCV n=472, HBV n=343) between 1992–2011</a:t>
            </a:r>
          </a:p>
          <a:p>
            <a:pPr marL="285750" lvl="1" indent="-285750">
              <a:spcAft>
                <a:spcPts val="1200"/>
              </a:spcAft>
              <a:buClr>
                <a:srgbClr val="043882"/>
              </a:buClr>
              <a:buFont typeface="Arial" panose="020B0604020202020204" pitchFamily="34" charset="0"/>
              <a:buChar char="•"/>
            </a:pPr>
            <a:r>
              <a:rPr lang="en-GB" sz="1600" dirty="0" smtClean="0">
                <a:solidFill>
                  <a:srgbClr val="4D4D4D"/>
                </a:solidFill>
              </a:rPr>
              <a:t>Diagnosis confirmed: pathological (n=713) or radiological (n=102)</a:t>
            </a:r>
          </a:p>
          <a:p>
            <a:pPr marL="285750" lvl="1" indent="-285750">
              <a:spcAft>
                <a:spcPts val="1200"/>
              </a:spcAft>
              <a:buClr>
                <a:srgbClr val="043882"/>
              </a:buClr>
              <a:buFont typeface="Arial" panose="020B0604020202020204" pitchFamily="34" charset="0"/>
              <a:buChar char="•"/>
            </a:pPr>
            <a:r>
              <a:rPr lang="en-GB" sz="1600" dirty="0" smtClean="0">
                <a:solidFill>
                  <a:srgbClr val="4D4D4D"/>
                </a:solidFill>
              </a:rPr>
              <a:t>Chi-square test was used to assess the differences in distribution of categorical variables between the HBV and HCV groups</a:t>
            </a: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r>
              <a:rPr lang="en-GB" sz="1600" dirty="0" smtClean="0">
                <a:solidFill>
                  <a:srgbClr val="4D4D4D"/>
                </a:solidFill>
              </a:rPr>
              <a:t>Median survival was calculated using Kaplan Meier product-limit method and survival rates were compared using the log rank test</a:t>
            </a:r>
            <a:endParaRPr lang="en-GB" sz="1600" dirty="0">
              <a:solidFill>
                <a:srgbClr val="4D4D4D"/>
              </a:solidFill>
            </a:endParaRPr>
          </a:p>
          <a:p>
            <a:pPr marL="0" lvl="1">
              <a:spcBef>
                <a:spcPts val="0"/>
              </a:spcBef>
              <a:spcAft>
                <a:spcPts val="0"/>
              </a:spcAft>
              <a:buClr>
                <a:srgbClr val="043882"/>
              </a:buClr>
            </a:pPr>
            <a:endParaRPr lang="en-GB" sz="1600" dirty="0" smtClean="0">
              <a:solidFill>
                <a:srgbClr val="4D4D4D"/>
              </a:solidFill>
            </a:endParaRPr>
          </a:p>
        </p:txBody>
      </p:sp>
    </p:spTree>
    <p:extLst>
      <p:ext uri="{BB962C8B-B14F-4D97-AF65-F5344CB8AC3E}">
        <p14:creationId xmlns:p14="http://schemas.microsoft.com/office/powerpoint/2010/main" xmlns="" val="9845701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4022: Prognostic value of plasma circulating </a:t>
            </a:r>
            <a:r>
              <a:rPr lang="en-GB" sz="1800" dirty="0" err="1"/>
              <a:t>tumor</a:t>
            </a:r>
            <a:r>
              <a:rPr lang="en-GB" sz="1800" dirty="0"/>
              <a:t> (</a:t>
            </a:r>
            <a:r>
              <a:rPr lang="en-GB" sz="1800" dirty="0" err="1"/>
              <a:t>ct</a:t>
            </a:r>
            <a:r>
              <a:rPr lang="en-GB" sz="1800" dirty="0"/>
              <a:t>) DNA </a:t>
            </a:r>
            <a:r>
              <a:rPr lang="en-GB" sz="1800" i="1" dirty="0"/>
              <a:t>KRAS</a:t>
            </a:r>
            <a:r>
              <a:rPr lang="en-GB" sz="1800" dirty="0"/>
              <a:t> mutations and serum CA19-9 in unresectable pancreatic cancer (PC) patients – </a:t>
            </a:r>
            <a:r>
              <a:rPr lang="en-GB" sz="1800" dirty="0" smtClean="0"/>
              <a:t>Johansen JS,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Objective</a:t>
            </a:r>
          </a:p>
          <a:p>
            <a:r>
              <a:rPr lang="en-GB" dirty="0"/>
              <a:t>To </a:t>
            </a:r>
            <a:r>
              <a:rPr lang="en-GB" dirty="0" smtClean="0"/>
              <a:t>investigate </a:t>
            </a:r>
            <a:r>
              <a:rPr lang="en-GB" dirty="0"/>
              <a:t>the </a:t>
            </a:r>
            <a:r>
              <a:rPr lang="en-GB" dirty="0" smtClean="0"/>
              <a:t>prognostic value of </a:t>
            </a:r>
            <a:r>
              <a:rPr lang="en-GB" i="1" dirty="0" smtClean="0"/>
              <a:t>KRAS</a:t>
            </a:r>
            <a:r>
              <a:rPr lang="en-GB" dirty="0" smtClean="0"/>
              <a:t> </a:t>
            </a:r>
            <a:r>
              <a:rPr lang="en-GB" dirty="0"/>
              <a:t>mutation </a:t>
            </a:r>
            <a:r>
              <a:rPr lang="en-GB" dirty="0" smtClean="0"/>
              <a:t>load ± serum CA19-9 in </a:t>
            </a:r>
            <a:r>
              <a:rPr lang="en-GB" dirty="0"/>
              <a:t>patients with </a:t>
            </a:r>
            <a:r>
              <a:rPr lang="en-GB" dirty="0" err="1"/>
              <a:t>unresectable</a:t>
            </a:r>
            <a:r>
              <a:rPr lang="en-GB" dirty="0"/>
              <a:t> </a:t>
            </a:r>
            <a:r>
              <a:rPr lang="en-GB" dirty="0" smtClean="0"/>
              <a:t>pancreatic cancer receiving </a:t>
            </a:r>
            <a:r>
              <a:rPr lang="en-GB" dirty="0"/>
              <a:t>palliative </a:t>
            </a:r>
            <a:r>
              <a:rPr lang="en-GB" dirty="0" smtClean="0"/>
              <a:t>CT</a:t>
            </a:r>
          </a:p>
          <a:p>
            <a:endParaRPr lang="en-GB" dirty="0"/>
          </a:p>
          <a:p>
            <a:pPr marL="0" indent="0">
              <a:buNone/>
            </a:pPr>
            <a:r>
              <a:rPr lang="en-GB" b="1" dirty="0" smtClean="0"/>
              <a:t>Study design</a:t>
            </a:r>
          </a:p>
          <a:p>
            <a:r>
              <a:rPr lang="en-GB" dirty="0" smtClean="0"/>
              <a:t>Prospective biomarker study* analysing 640 archived plasma samples </a:t>
            </a:r>
            <a:r>
              <a:rPr lang="en-GB" dirty="0"/>
              <a:t>from </a:t>
            </a:r>
            <a:r>
              <a:rPr lang="en-GB" dirty="0" smtClean="0"/>
              <a:t>182 patients with non-</a:t>
            </a:r>
            <a:r>
              <a:rPr lang="en-GB" dirty="0" err="1" smtClean="0"/>
              <a:t>resectable</a:t>
            </a:r>
            <a:r>
              <a:rPr lang="en-GB" dirty="0"/>
              <a:t>, locally advanced or metastatic </a:t>
            </a:r>
            <a:r>
              <a:rPr lang="en-GB" dirty="0" smtClean="0"/>
              <a:t>pancreatic cancer undergoing treatment </a:t>
            </a:r>
            <a:r>
              <a:rPr lang="en-GB" dirty="0"/>
              <a:t>with </a:t>
            </a:r>
            <a:r>
              <a:rPr lang="en-GB" dirty="0" smtClean="0"/>
              <a:t>CT</a:t>
            </a:r>
            <a:endParaRPr lang="en-GB" baseline="30000" dirty="0"/>
          </a:p>
          <a:p>
            <a:pPr lvl="1"/>
            <a:r>
              <a:rPr lang="en-GB" dirty="0" smtClean="0"/>
              <a:t>Patients received gemcitabine </a:t>
            </a:r>
            <a:r>
              <a:rPr lang="en-GB" dirty="0"/>
              <a:t>(n=151) or FOLFIRINOX (n=31)</a:t>
            </a:r>
            <a:endParaRPr lang="en-GB" baseline="30000" dirty="0" smtClean="0"/>
          </a:p>
          <a:p>
            <a:r>
              <a:rPr lang="en-GB" dirty="0" err="1"/>
              <a:t>ctDNA</a:t>
            </a:r>
            <a:r>
              <a:rPr lang="en-GB" dirty="0"/>
              <a:t> </a:t>
            </a:r>
            <a:r>
              <a:rPr lang="en-GB" i="1" dirty="0"/>
              <a:t>KRAS</a:t>
            </a:r>
            <a:r>
              <a:rPr lang="en-GB" dirty="0"/>
              <a:t> codon 12/13 </a:t>
            </a:r>
            <a:r>
              <a:rPr lang="en-GB" dirty="0" smtClean="0"/>
              <a:t>mutation levels were assessed </a:t>
            </a:r>
            <a:r>
              <a:rPr lang="en-GB" dirty="0"/>
              <a:t>at baseline </a:t>
            </a:r>
            <a:r>
              <a:rPr lang="en-GB" dirty="0" smtClean="0"/>
              <a:t>and after CT to determine the association </a:t>
            </a:r>
            <a:r>
              <a:rPr lang="en-GB" dirty="0"/>
              <a:t>with </a:t>
            </a:r>
            <a:r>
              <a:rPr lang="en-GB" dirty="0" smtClean="0"/>
              <a:t>OS</a:t>
            </a:r>
          </a:p>
          <a:p>
            <a:pPr lvl="1"/>
            <a:r>
              <a:rPr lang="en-GB" i="1" dirty="0"/>
              <a:t>KRAS </a:t>
            </a:r>
            <a:r>
              <a:rPr lang="en-GB" dirty="0" smtClean="0"/>
              <a:t>mutation levels were detected using quantitative </a:t>
            </a:r>
            <a:r>
              <a:rPr lang="en-GB" dirty="0"/>
              <a:t>mutation enrichment </a:t>
            </a:r>
            <a:r>
              <a:rPr lang="en-GB" dirty="0" smtClean="0"/>
              <a:t>PCR-NGS assays in </a:t>
            </a:r>
            <a:r>
              <a:rPr lang="en-GB" dirty="0"/>
              <a:t>highly </a:t>
            </a:r>
            <a:r>
              <a:rPr lang="en-GB" dirty="0" smtClean="0"/>
              <a:t>fragmented plasma </a:t>
            </a:r>
            <a:r>
              <a:rPr lang="en-GB" dirty="0" err="1" smtClean="0"/>
              <a:t>ctDNA</a:t>
            </a:r>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4" name="Text Placeholder 3"/>
          <p:cNvSpPr>
            <a:spLocks noGrp="1"/>
          </p:cNvSpPr>
          <p:nvPr>
            <p:ph type="body" sz="quarter" idx="10"/>
          </p:nvPr>
        </p:nvSpPr>
        <p:spPr>
          <a:xfrm>
            <a:off x="365125" y="6309320"/>
            <a:ext cx="4422899" cy="274043"/>
          </a:xfrm>
        </p:spPr>
        <p:txBody>
          <a:bodyPr/>
          <a:lstStyle/>
          <a:p>
            <a:r>
              <a:rPr lang="en-GB" dirty="0"/>
              <a:t>*Danish BIOPAC. </a:t>
            </a:r>
            <a:r>
              <a:rPr lang="en-GB" dirty="0" smtClean="0"/>
              <a:t>CA19-9</a:t>
            </a:r>
            <a:r>
              <a:rPr lang="en-GB" dirty="0"/>
              <a:t>, carbohydrate antigen 19-9; </a:t>
            </a:r>
            <a:r>
              <a:rPr lang="en-GB" dirty="0" err="1"/>
              <a:t>ctDNA</a:t>
            </a:r>
            <a:r>
              <a:rPr lang="en-GB" dirty="0"/>
              <a:t>, circulating tumour DNA; PCR-NGS, polymerase chain reaction next generation </a:t>
            </a:r>
            <a:r>
              <a:rPr lang="en-GB" dirty="0" smtClean="0"/>
              <a:t>sequencing</a:t>
            </a:r>
            <a:endParaRPr lang="en-GB" dirty="0"/>
          </a:p>
        </p:txBody>
      </p:sp>
      <p:sp>
        <p:nvSpPr>
          <p:cNvPr id="5" name="Text Placeholder 4"/>
          <p:cNvSpPr>
            <a:spLocks noGrp="1"/>
          </p:cNvSpPr>
          <p:nvPr>
            <p:ph type="body" sz="quarter" idx="11"/>
          </p:nvPr>
        </p:nvSpPr>
        <p:spPr>
          <a:xfrm>
            <a:off x="4860925" y="6309320"/>
            <a:ext cx="4130675" cy="274043"/>
          </a:xfrm>
        </p:spPr>
        <p:txBody>
          <a:bodyPr/>
          <a:lstStyle/>
          <a:p>
            <a:r>
              <a:rPr lang="en-GB" dirty="0" smtClean="0"/>
              <a:t>Johansen et </a:t>
            </a:r>
            <a:r>
              <a:rPr lang="en-GB" dirty="0"/>
              <a:t>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smtClean="0"/>
              <a:t>abstr</a:t>
            </a:r>
            <a:r>
              <a:rPr lang="en-GB" dirty="0" smtClean="0"/>
              <a:t> 4022</a:t>
            </a:r>
            <a:endParaRPr lang="en-GB" dirty="0"/>
          </a:p>
        </p:txBody>
      </p:sp>
    </p:spTree>
    <p:extLst>
      <p:ext uri="{BB962C8B-B14F-4D97-AF65-F5344CB8AC3E}">
        <p14:creationId xmlns:p14="http://schemas.microsoft.com/office/powerpoint/2010/main" xmlns="" val="27581651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4022: Prognostic value of plasma circulating </a:t>
            </a:r>
            <a:r>
              <a:rPr lang="en-GB" sz="1800" dirty="0" err="1"/>
              <a:t>tumor</a:t>
            </a:r>
            <a:r>
              <a:rPr lang="en-GB" sz="1800" dirty="0"/>
              <a:t> (</a:t>
            </a:r>
            <a:r>
              <a:rPr lang="en-GB" sz="1800" dirty="0" err="1"/>
              <a:t>ct</a:t>
            </a:r>
            <a:r>
              <a:rPr lang="en-GB" sz="1800" dirty="0"/>
              <a:t>) DNA </a:t>
            </a:r>
            <a:r>
              <a:rPr lang="en-GB" sz="1800" i="1" dirty="0"/>
              <a:t>KRAS</a:t>
            </a:r>
            <a:r>
              <a:rPr lang="en-GB" sz="1800" dirty="0"/>
              <a:t> mutations and serum CA19-9 in unresectable pancreatic cancer (PC) patients – </a:t>
            </a:r>
            <a:r>
              <a:rPr lang="en-GB" sz="1800" dirty="0" smtClean="0"/>
              <a:t>Johansen JS,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spcBef>
                <a:spcPts val="1500"/>
              </a:spcBef>
              <a:spcAft>
                <a:spcPts val="300"/>
              </a:spcAft>
              <a:buNone/>
            </a:pPr>
            <a:r>
              <a:rPr lang="en-GB" b="1" dirty="0" smtClean="0"/>
              <a:t>Conclusions</a:t>
            </a:r>
          </a:p>
          <a:p>
            <a:pPr>
              <a:spcAft>
                <a:spcPts val="300"/>
              </a:spcAft>
            </a:pPr>
            <a:r>
              <a:rPr lang="en-GB" b="1" dirty="0" smtClean="0"/>
              <a:t>High baseline </a:t>
            </a:r>
            <a:r>
              <a:rPr lang="en-GB" b="1" dirty="0" err="1"/>
              <a:t>ctDNA</a:t>
            </a:r>
            <a:r>
              <a:rPr lang="en-GB" b="1" dirty="0"/>
              <a:t> </a:t>
            </a:r>
            <a:r>
              <a:rPr lang="en-GB" b="1" i="1" dirty="0"/>
              <a:t>KRAS</a:t>
            </a:r>
            <a:r>
              <a:rPr lang="en-GB" b="1" dirty="0"/>
              <a:t> </a:t>
            </a:r>
            <a:r>
              <a:rPr lang="en-GB" b="1" dirty="0" smtClean="0"/>
              <a:t>levels were significantly associated with poor </a:t>
            </a:r>
            <a:r>
              <a:rPr lang="en-GB" b="1" dirty="0"/>
              <a:t>OS </a:t>
            </a:r>
            <a:r>
              <a:rPr lang="en-GB" b="1" dirty="0" smtClean="0"/>
              <a:t>in patients </a:t>
            </a:r>
            <a:r>
              <a:rPr lang="en-GB" b="1" dirty="0"/>
              <a:t>with </a:t>
            </a:r>
            <a:r>
              <a:rPr lang="en-GB" b="1" dirty="0" err="1"/>
              <a:t>unresectable</a:t>
            </a:r>
            <a:r>
              <a:rPr lang="en-GB" b="1" dirty="0"/>
              <a:t> </a:t>
            </a:r>
            <a:r>
              <a:rPr lang="en-GB" b="1" dirty="0" smtClean="0"/>
              <a:t>pancreatic cancer receiving </a:t>
            </a:r>
            <a:r>
              <a:rPr lang="en-GB" b="1" dirty="0"/>
              <a:t>palliative CT</a:t>
            </a:r>
            <a:endParaRPr lang="en-GB" b="1" dirty="0" smtClean="0"/>
          </a:p>
          <a:p>
            <a:pPr>
              <a:spcAft>
                <a:spcPts val="300"/>
              </a:spcAft>
            </a:pPr>
            <a:r>
              <a:rPr lang="en-GB" b="1" i="1" dirty="0" smtClean="0"/>
              <a:t>KRAS</a:t>
            </a:r>
            <a:r>
              <a:rPr lang="en-GB" b="1" dirty="0" smtClean="0"/>
              <a:t> + CA19-9 combined had greater prognostic value than </a:t>
            </a:r>
            <a:r>
              <a:rPr lang="en-GB" b="1" dirty="0"/>
              <a:t>either </a:t>
            </a:r>
            <a:r>
              <a:rPr lang="en-GB" b="1" dirty="0" smtClean="0"/>
              <a:t>marker alone</a:t>
            </a:r>
            <a:endParaRPr lang="en-GB" b="1" dirty="0"/>
          </a:p>
        </p:txBody>
      </p:sp>
      <p:sp>
        <p:nvSpPr>
          <p:cNvPr id="4" name="Text Placeholder 3"/>
          <p:cNvSpPr>
            <a:spLocks noGrp="1"/>
          </p:cNvSpPr>
          <p:nvPr>
            <p:ph type="body" sz="quarter" idx="10"/>
          </p:nvPr>
        </p:nvSpPr>
        <p:spPr>
          <a:xfrm>
            <a:off x="365125" y="6309320"/>
            <a:ext cx="4422899" cy="274043"/>
          </a:xfrm>
        </p:spPr>
        <p:txBody>
          <a:bodyPr/>
          <a:lstStyle/>
          <a:p>
            <a:r>
              <a:rPr lang="en-GB" dirty="0" smtClean="0"/>
              <a:t>*HR of death for high vs. low </a:t>
            </a:r>
            <a:r>
              <a:rPr lang="en-GB" i="1" dirty="0" smtClean="0"/>
              <a:t>KRAS ± </a:t>
            </a:r>
            <a:r>
              <a:rPr lang="en-GB" dirty="0" smtClean="0"/>
              <a:t>CA19-9</a:t>
            </a:r>
            <a:endParaRPr lang="en-GB" dirty="0"/>
          </a:p>
        </p:txBody>
      </p:sp>
      <p:grpSp>
        <p:nvGrpSpPr>
          <p:cNvPr id="10" name="Group 9"/>
          <p:cNvGrpSpPr/>
          <p:nvPr/>
        </p:nvGrpSpPr>
        <p:grpSpPr>
          <a:xfrm>
            <a:off x="258251" y="1576254"/>
            <a:ext cx="4195176" cy="3413048"/>
            <a:chOff x="258251" y="1796633"/>
            <a:chExt cx="4195176" cy="3413048"/>
          </a:xfrm>
        </p:grpSpPr>
        <p:sp>
          <p:nvSpPr>
            <p:cNvPr id="11" name="TextBox 10"/>
            <p:cNvSpPr txBox="1"/>
            <p:nvPr/>
          </p:nvSpPr>
          <p:spPr>
            <a:xfrm>
              <a:off x="2232660" y="4932682"/>
              <a:ext cx="891591" cy="276999"/>
            </a:xfrm>
            <a:prstGeom prst="rect">
              <a:avLst/>
            </a:prstGeom>
            <a:noFill/>
          </p:spPr>
          <p:txBody>
            <a:bodyPr wrap="none" rtlCol="0">
              <a:spAutoFit/>
            </a:bodyPr>
            <a:lstStyle/>
            <a:p>
              <a:pPr algn="ctr"/>
              <a:r>
                <a:rPr lang="en-GB" sz="1200" dirty="0" smtClean="0">
                  <a:solidFill>
                    <a:srgbClr val="363636"/>
                  </a:solidFill>
                </a:rPr>
                <a:t>Days alive</a:t>
              </a:r>
              <a:endParaRPr lang="en-GB" sz="1200" dirty="0">
                <a:solidFill>
                  <a:srgbClr val="363636"/>
                </a:solidFill>
              </a:endParaRPr>
            </a:p>
          </p:txBody>
        </p:sp>
        <p:sp>
          <p:nvSpPr>
            <p:cNvPr id="12" name="TextBox 11"/>
            <p:cNvSpPr txBox="1"/>
            <p:nvPr/>
          </p:nvSpPr>
          <p:spPr>
            <a:xfrm>
              <a:off x="2268371" y="2893460"/>
              <a:ext cx="2141330" cy="430887"/>
            </a:xfrm>
            <a:prstGeom prst="rect">
              <a:avLst/>
            </a:prstGeom>
            <a:noFill/>
          </p:spPr>
          <p:txBody>
            <a:bodyPr wrap="square" rtlCol="0">
              <a:spAutoFit/>
            </a:bodyPr>
            <a:lstStyle/>
            <a:p>
              <a:r>
                <a:rPr lang="en-GB" sz="1100" dirty="0">
                  <a:solidFill>
                    <a:srgbClr val="4D4D4D"/>
                  </a:solidFill>
                </a:rPr>
                <a:t>HR</a:t>
              </a:r>
              <a:r>
                <a:rPr lang="en-GB" sz="1100" dirty="0" smtClean="0">
                  <a:solidFill>
                    <a:srgbClr val="4D4D4D"/>
                  </a:solidFill>
                </a:rPr>
                <a:t>* </a:t>
              </a:r>
              <a:r>
                <a:rPr lang="en-GB" sz="1100" dirty="0">
                  <a:solidFill>
                    <a:srgbClr val="4D4D4D"/>
                  </a:solidFill>
                </a:rPr>
                <a:t>4.1 (</a:t>
              </a:r>
              <a:r>
                <a:rPr lang="en-GB" sz="1100" dirty="0" smtClean="0">
                  <a:solidFill>
                    <a:srgbClr val="4D4D4D"/>
                  </a:solidFill>
                </a:rPr>
                <a:t>95%CI </a:t>
              </a:r>
              <a:r>
                <a:rPr lang="en-GB" sz="1100" dirty="0">
                  <a:solidFill>
                    <a:srgbClr val="4D4D4D"/>
                  </a:solidFill>
                </a:rPr>
                <a:t>2.5, 6.8)</a:t>
              </a:r>
            </a:p>
            <a:p>
              <a:r>
                <a:rPr lang="en-GB" sz="1100" dirty="0">
                  <a:solidFill>
                    <a:srgbClr val="4D4D4D"/>
                  </a:solidFill>
                </a:rPr>
                <a:t>p&lt;0.0001</a:t>
              </a:r>
            </a:p>
          </p:txBody>
        </p:sp>
        <p:sp>
          <p:nvSpPr>
            <p:cNvPr id="13" name="Freeform 12"/>
            <p:cNvSpPr>
              <a:spLocks/>
            </p:cNvSpPr>
            <p:nvPr/>
          </p:nvSpPr>
          <p:spPr bwMode="auto">
            <a:xfrm>
              <a:off x="885708" y="1926418"/>
              <a:ext cx="3567719" cy="265454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 name="Line 6"/>
            <p:cNvSpPr>
              <a:spLocks noChangeShapeType="1"/>
            </p:cNvSpPr>
            <p:nvPr/>
          </p:nvSpPr>
          <p:spPr bwMode="auto">
            <a:xfrm>
              <a:off x="802521" y="1926417"/>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 name="Line 7"/>
            <p:cNvSpPr>
              <a:spLocks noChangeShapeType="1"/>
            </p:cNvSpPr>
            <p:nvPr/>
          </p:nvSpPr>
          <p:spPr bwMode="auto">
            <a:xfrm>
              <a:off x="802521" y="2448603"/>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 name="Line 8"/>
            <p:cNvSpPr>
              <a:spLocks noChangeShapeType="1"/>
            </p:cNvSpPr>
            <p:nvPr/>
          </p:nvSpPr>
          <p:spPr bwMode="auto">
            <a:xfrm>
              <a:off x="802521" y="2948654"/>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 name="Line 9"/>
            <p:cNvSpPr>
              <a:spLocks noChangeShapeType="1"/>
            </p:cNvSpPr>
            <p:nvPr/>
          </p:nvSpPr>
          <p:spPr bwMode="auto">
            <a:xfrm>
              <a:off x="802521" y="3455797"/>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 name="Line 10"/>
            <p:cNvSpPr>
              <a:spLocks noChangeShapeType="1"/>
            </p:cNvSpPr>
            <p:nvPr/>
          </p:nvSpPr>
          <p:spPr bwMode="auto">
            <a:xfrm>
              <a:off x="802521" y="3962940"/>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11"/>
            <p:cNvSpPr>
              <a:spLocks noChangeShapeType="1"/>
            </p:cNvSpPr>
            <p:nvPr/>
          </p:nvSpPr>
          <p:spPr bwMode="auto">
            <a:xfrm>
              <a:off x="802521" y="4470083"/>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 name="Line 12"/>
            <p:cNvSpPr>
              <a:spLocks noChangeShapeType="1"/>
            </p:cNvSpPr>
            <p:nvPr/>
          </p:nvSpPr>
          <p:spPr bwMode="auto">
            <a:xfrm>
              <a:off x="3267423"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13"/>
            <p:cNvSpPr>
              <a:spLocks noChangeShapeType="1"/>
            </p:cNvSpPr>
            <p:nvPr/>
          </p:nvSpPr>
          <p:spPr bwMode="auto">
            <a:xfrm>
              <a:off x="2675694"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15"/>
            <p:cNvSpPr>
              <a:spLocks noChangeShapeType="1"/>
            </p:cNvSpPr>
            <p:nvPr/>
          </p:nvSpPr>
          <p:spPr bwMode="auto">
            <a:xfrm>
              <a:off x="3840279"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19"/>
            <p:cNvSpPr>
              <a:spLocks noChangeShapeType="1"/>
            </p:cNvSpPr>
            <p:nvPr/>
          </p:nvSpPr>
          <p:spPr bwMode="auto">
            <a:xfrm>
              <a:off x="2069165"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20"/>
            <p:cNvSpPr>
              <a:spLocks noChangeShapeType="1"/>
            </p:cNvSpPr>
            <p:nvPr/>
          </p:nvSpPr>
          <p:spPr bwMode="auto">
            <a:xfrm>
              <a:off x="1469485"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21"/>
            <p:cNvSpPr>
              <a:spLocks noChangeShapeType="1"/>
            </p:cNvSpPr>
            <p:nvPr/>
          </p:nvSpPr>
          <p:spPr bwMode="auto">
            <a:xfrm>
              <a:off x="885707"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TextBox 25"/>
            <p:cNvSpPr txBox="1"/>
            <p:nvPr/>
          </p:nvSpPr>
          <p:spPr>
            <a:xfrm rot="16200000">
              <a:off x="-338386" y="3123047"/>
              <a:ext cx="1470274" cy="276999"/>
            </a:xfrm>
            <a:prstGeom prst="rect">
              <a:avLst/>
            </a:prstGeom>
            <a:noFill/>
          </p:spPr>
          <p:txBody>
            <a:bodyPr wrap="none" rtlCol="0">
              <a:spAutoFit/>
            </a:bodyPr>
            <a:lstStyle/>
            <a:p>
              <a:pPr algn="ctr"/>
              <a:r>
                <a:rPr lang="en-GB" sz="1200" dirty="0" smtClean="0">
                  <a:solidFill>
                    <a:srgbClr val="363636"/>
                  </a:solidFill>
                </a:rPr>
                <a:t>Survival probability</a:t>
              </a:r>
              <a:endParaRPr lang="en-GB" sz="1200" dirty="0">
                <a:solidFill>
                  <a:srgbClr val="363636"/>
                </a:solidFill>
              </a:endParaRPr>
            </a:p>
          </p:txBody>
        </p:sp>
        <p:sp>
          <p:nvSpPr>
            <p:cNvPr id="27" name="TextBox 26"/>
            <p:cNvSpPr txBox="1"/>
            <p:nvPr/>
          </p:nvSpPr>
          <p:spPr>
            <a:xfrm>
              <a:off x="427402" y="1796633"/>
              <a:ext cx="439544" cy="276999"/>
            </a:xfrm>
            <a:prstGeom prst="rect">
              <a:avLst/>
            </a:prstGeom>
            <a:noFill/>
          </p:spPr>
          <p:txBody>
            <a:bodyPr wrap="none" rtlCol="0" anchor="ctr" anchorCtr="0">
              <a:spAutoFit/>
            </a:bodyPr>
            <a:lstStyle/>
            <a:p>
              <a:pPr algn="r"/>
              <a:r>
                <a:rPr lang="en-GB" sz="1200" dirty="0" smtClean="0">
                  <a:solidFill>
                    <a:srgbClr val="4D4D4D"/>
                  </a:solidFill>
                </a:rPr>
                <a:t>100</a:t>
              </a:r>
              <a:endParaRPr lang="en-GB" sz="1200" dirty="0">
                <a:solidFill>
                  <a:srgbClr val="4D4D4D"/>
                </a:solidFill>
              </a:endParaRPr>
            </a:p>
          </p:txBody>
        </p:sp>
        <p:sp>
          <p:nvSpPr>
            <p:cNvPr id="28" name="TextBox 27"/>
            <p:cNvSpPr txBox="1"/>
            <p:nvPr/>
          </p:nvSpPr>
          <p:spPr>
            <a:xfrm>
              <a:off x="512362" y="2310103"/>
              <a:ext cx="354584" cy="276999"/>
            </a:xfrm>
            <a:prstGeom prst="rect">
              <a:avLst/>
            </a:prstGeom>
            <a:noFill/>
          </p:spPr>
          <p:txBody>
            <a:bodyPr wrap="none" rtlCol="0" anchor="ctr" anchorCtr="0">
              <a:spAutoFit/>
            </a:bodyPr>
            <a:lstStyle/>
            <a:p>
              <a:pPr algn="r"/>
              <a:r>
                <a:rPr lang="en-GB" sz="1200" dirty="0" smtClean="0">
                  <a:solidFill>
                    <a:srgbClr val="4D4D4D"/>
                  </a:solidFill>
                </a:rPr>
                <a:t>80</a:t>
              </a:r>
              <a:endParaRPr lang="en-GB" sz="1200" dirty="0">
                <a:solidFill>
                  <a:srgbClr val="4D4D4D"/>
                </a:solidFill>
              </a:endParaRPr>
            </a:p>
          </p:txBody>
        </p:sp>
        <p:sp>
          <p:nvSpPr>
            <p:cNvPr id="29" name="TextBox 28"/>
            <p:cNvSpPr txBox="1"/>
            <p:nvPr/>
          </p:nvSpPr>
          <p:spPr>
            <a:xfrm>
              <a:off x="512362" y="2809059"/>
              <a:ext cx="354584" cy="276999"/>
            </a:xfrm>
            <a:prstGeom prst="rect">
              <a:avLst/>
            </a:prstGeom>
            <a:noFill/>
          </p:spPr>
          <p:txBody>
            <a:bodyPr wrap="none" rtlCol="0" anchor="ctr" anchorCtr="0">
              <a:spAutoFit/>
            </a:bodyPr>
            <a:lstStyle/>
            <a:p>
              <a:pPr algn="r"/>
              <a:r>
                <a:rPr lang="en-GB" sz="1200" dirty="0" smtClean="0">
                  <a:solidFill>
                    <a:srgbClr val="4D4D4D"/>
                  </a:solidFill>
                </a:rPr>
                <a:t>60</a:t>
              </a:r>
              <a:endParaRPr lang="en-GB" sz="1200" dirty="0">
                <a:solidFill>
                  <a:srgbClr val="4D4D4D"/>
                </a:solidFill>
              </a:endParaRPr>
            </a:p>
          </p:txBody>
        </p:sp>
        <p:sp>
          <p:nvSpPr>
            <p:cNvPr id="30" name="TextBox 29"/>
            <p:cNvSpPr txBox="1"/>
            <p:nvPr/>
          </p:nvSpPr>
          <p:spPr>
            <a:xfrm>
              <a:off x="512362" y="3315966"/>
              <a:ext cx="354584" cy="276999"/>
            </a:xfrm>
            <a:prstGeom prst="rect">
              <a:avLst/>
            </a:prstGeom>
            <a:noFill/>
          </p:spPr>
          <p:txBody>
            <a:bodyPr wrap="none" rtlCol="0" anchor="ctr" anchorCtr="0">
              <a:spAutoFit/>
            </a:bodyPr>
            <a:lstStyle/>
            <a:p>
              <a:pPr algn="r"/>
              <a:r>
                <a:rPr lang="en-GB" sz="1200" dirty="0" smtClean="0">
                  <a:solidFill>
                    <a:srgbClr val="4D4D4D"/>
                  </a:solidFill>
                </a:rPr>
                <a:t>40</a:t>
              </a:r>
              <a:endParaRPr lang="en-GB" sz="1200" dirty="0">
                <a:solidFill>
                  <a:srgbClr val="4D4D4D"/>
                </a:solidFill>
              </a:endParaRPr>
            </a:p>
          </p:txBody>
        </p:sp>
        <p:sp>
          <p:nvSpPr>
            <p:cNvPr id="31" name="TextBox 30"/>
            <p:cNvSpPr txBox="1"/>
            <p:nvPr/>
          </p:nvSpPr>
          <p:spPr>
            <a:xfrm>
              <a:off x="512362" y="3822873"/>
              <a:ext cx="354584" cy="276999"/>
            </a:xfrm>
            <a:prstGeom prst="rect">
              <a:avLst/>
            </a:prstGeom>
            <a:noFill/>
          </p:spPr>
          <p:txBody>
            <a:bodyPr wrap="none" rtlCol="0" anchor="ctr" anchorCtr="0">
              <a:spAutoFit/>
            </a:bodyPr>
            <a:lstStyle/>
            <a:p>
              <a:pPr algn="r"/>
              <a:r>
                <a:rPr lang="en-GB" sz="1200" dirty="0" smtClean="0">
                  <a:solidFill>
                    <a:srgbClr val="4D4D4D"/>
                  </a:solidFill>
                </a:rPr>
                <a:t>20</a:t>
              </a:r>
              <a:endParaRPr lang="en-GB" sz="1200" dirty="0">
                <a:solidFill>
                  <a:srgbClr val="4D4D4D"/>
                </a:solidFill>
              </a:endParaRPr>
            </a:p>
          </p:txBody>
        </p:sp>
        <p:sp>
          <p:nvSpPr>
            <p:cNvPr id="32" name="TextBox 31"/>
            <p:cNvSpPr txBox="1"/>
            <p:nvPr/>
          </p:nvSpPr>
          <p:spPr>
            <a:xfrm>
              <a:off x="614651" y="4291463"/>
              <a:ext cx="252295" cy="353634"/>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33" name="TextBox 32"/>
            <p:cNvSpPr txBox="1"/>
            <p:nvPr/>
          </p:nvSpPr>
          <p:spPr>
            <a:xfrm>
              <a:off x="764101" y="4640964"/>
              <a:ext cx="252295" cy="353634"/>
            </a:xfrm>
            <a:prstGeom prst="rect">
              <a:avLst/>
            </a:prstGeom>
            <a:noFill/>
          </p:spPr>
          <p:txBody>
            <a:bodyPr wrap="none" rtlCol="0" anchor="ctr" anchorCtr="0">
              <a:spAutoFit/>
            </a:bodyPr>
            <a:lstStyle/>
            <a:p>
              <a:pPr algn="ctr"/>
              <a:r>
                <a:rPr lang="en-GB" sz="1200" dirty="0" smtClean="0">
                  <a:solidFill>
                    <a:srgbClr val="4D4D4D"/>
                  </a:solidFill>
                </a:rPr>
                <a:t>0</a:t>
              </a:r>
              <a:endParaRPr lang="en-GB" sz="1200" dirty="0">
                <a:solidFill>
                  <a:srgbClr val="4D4D4D"/>
                </a:solidFill>
              </a:endParaRPr>
            </a:p>
          </p:txBody>
        </p:sp>
        <p:sp>
          <p:nvSpPr>
            <p:cNvPr id="34" name="TextBox 33"/>
            <p:cNvSpPr txBox="1"/>
            <p:nvPr/>
          </p:nvSpPr>
          <p:spPr>
            <a:xfrm>
              <a:off x="1249421" y="4679281"/>
              <a:ext cx="439544" cy="276999"/>
            </a:xfrm>
            <a:prstGeom prst="rect">
              <a:avLst/>
            </a:prstGeom>
            <a:noFill/>
          </p:spPr>
          <p:txBody>
            <a:bodyPr wrap="none" rtlCol="0" anchor="ctr" anchorCtr="0">
              <a:spAutoFit/>
            </a:bodyPr>
            <a:lstStyle/>
            <a:p>
              <a:pPr algn="ctr"/>
              <a:r>
                <a:rPr lang="en-GB" sz="1200" dirty="0" smtClean="0">
                  <a:solidFill>
                    <a:srgbClr val="4D4D4D"/>
                  </a:solidFill>
                </a:rPr>
                <a:t>200</a:t>
              </a:r>
              <a:endParaRPr lang="en-GB" sz="1200" dirty="0">
                <a:solidFill>
                  <a:srgbClr val="4D4D4D"/>
                </a:solidFill>
              </a:endParaRPr>
            </a:p>
          </p:txBody>
        </p:sp>
        <p:sp>
          <p:nvSpPr>
            <p:cNvPr id="35" name="TextBox 34"/>
            <p:cNvSpPr txBox="1"/>
            <p:nvPr/>
          </p:nvSpPr>
          <p:spPr>
            <a:xfrm>
              <a:off x="1851113" y="4679281"/>
              <a:ext cx="439544" cy="276999"/>
            </a:xfrm>
            <a:prstGeom prst="rect">
              <a:avLst/>
            </a:prstGeom>
            <a:noFill/>
          </p:spPr>
          <p:txBody>
            <a:bodyPr wrap="none" rtlCol="0" anchor="ctr" anchorCtr="0">
              <a:spAutoFit/>
            </a:bodyPr>
            <a:lstStyle/>
            <a:p>
              <a:pPr algn="ctr"/>
              <a:r>
                <a:rPr lang="en-GB" sz="1200" dirty="0" smtClean="0">
                  <a:solidFill>
                    <a:srgbClr val="4D4D4D"/>
                  </a:solidFill>
                </a:rPr>
                <a:t>400</a:t>
              </a:r>
              <a:endParaRPr lang="en-GB" sz="1200" dirty="0">
                <a:solidFill>
                  <a:srgbClr val="4D4D4D"/>
                </a:solidFill>
              </a:endParaRPr>
            </a:p>
          </p:txBody>
        </p:sp>
        <p:sp>
          <p:nvSpPr>
            <p:cNvPr id="36" name="TextBox 35"/>
            <p:cNvSpPr txBox="1"/>
            <p:nvPr/>
          </p:nvSpPr>
          <p:spPr>
            <a:xfrm>
              <a:off x="2452432" y="4679281"/>
              <a:ext cx="439544" cy="276999"/>
            </a:xfrm>
            <a:prstGeom prst="rect">
              <a:avLst/>
            </a:prstGeom>
            <a:noFill/>
          </p:spPr>
          <p:txBody>
            <a:bodyPr wrap="none" rtlCol="0" anchor="ctr" anchorCtr="0">
              <a:spAutoFit/>
            </a:bodyPr>
            <a:lstStyle/>
            <a:p>
              <a:pPr algn="ctr"/>
              <a:r>
                <a:rPr lang="en-GB" sz="1200" dirty="0" smtClean="0">
                  <a:solidFill>
                    <a:srgbClr val="4D4D4D"/>
                  </a:solidFill>
                </a:rPr>
                <a:t>600</a:t>
              </a:r>
              <a:endParaRPr lang="en-GB" sz="1200" dirty="0">
                <a:solidFill>
                  <a:srgbClr val="4D4D4D"/>
                </a:solidFill>
              </a:endParaRPr>
            </a:p>
          </p:txBody>
        </p:sp>
        <p:sp>
          <p:nvSpPr>
            <p:cNvPr id="37" name="TextBox 36"/>
            <p:cNvSpPr txBox="1"/>
            <p:nvPr/>
          </p:nvSpPr>
          <p:spPr>
            <a:xfrm>
              <a:off x="3053018" y="4679281"/>
              <a:ext cx="439544" cy="276999"/>
            </a:xfrm>
            <a:prstGeom prst="rect">
              <a:avLst/>
            </a:prstGeom>
            <a:noFill/>
          </p:spPr>
          <p:txBody>
            <a:bodyPr wrap="none" rtlCol="0" anchor="ctr" anchorCtr="0">
              <a:spAutoFit/>
            </a:bodyPr>
            <a:lstStyle/>
            <a:p>
              <a:pPr algn="ctr"/>
              <a:r>
                <a:rPr lang="en-GB" sz="1200" dirty="0" smtClean="0">
                  <a:solidFill>
                    <a:srgbClr val="4D4D4D"/>
                  </a:solidFill>
                </a:rPr>
                <a:t>800</a:t>
              </a:r>
              <a:endParaRPr lang="en-GB" sz="1200" dirty="0">
                <a:solidFill>
                  <a:srgbClr val="4D4D4D"/>
                </a:solidFill>
              </a:endParaRPr>
            </a:p>
          </p:txBody>
        </p:sp>
        <p:sp>
          <p:nvSpPr>
            <p:cNvPr id="38" name="TextBox 37"/>
            <p:cNvSpPr txBox="1"/>
            <p:nvPr/>
          </p:nvSpPr>
          <p:spPr>
            <a:xfrm>
              <a:off x="3581531" y="4679281"/>
              <a:ext cx="524504" cy="276999"/>
            </a:xfrm>
            <a:prstGeom prst="rect">
              <a:avLst/>
            </a:prstGeom>
            <a:noFill/>
          </p:spPr>
          <p:txBody>
            <a:bodyPr wrap="none" rtlCol="0" anchor="ctr" anchorCtr="0">
              <a:spAutoFit/>
            </a:bodyPr>
            <a:lstStyle/>
            <a:p>
              <a:pPr algn="ctr"/>
              <a:r>
                <a:rPr lang="en-GB" sz="1200" dirty="0" smtClean="0">
                  <a:solidFill>
                    <a:srgbClr val="4D4D4D"/>
                  </a:solidFill>
                </a:rPr>
                <a:t>1000</a:t>
              </a:r>
              <a:endParaRPr lang="en-GB" sz="1200" dirty="0">
                <a:solidFill>
                  <a:srgbClr val="4D4D4D"/>
                </a:solidFill>
              </a:endParaRPr>
            </a:p>
          </p:txBody>
        </p:sp>
        <p:sp>
          <p:nvSpPr>
            <p:cNvPr id="39" name="TextBox 38"/>
            <p:cNvSpPr txBox="1"/>
            <p:nvPr/>
          </p:nvSpPr>
          <p:spPr>
            <a:xfrm>
              <a:off x="3483999" y="1842799"/>
              <a:ext cx="944489" cy="461665"/>
            </a:xfrm>
            <a:prstGeom prst="rect">
              <a:avLst/>
            </a:prstGeom>
            <a:noFill/>
          </p:spPr>
          <p:txBody>
            <a:bodyPr wrap="none" rtlCol="0" anchor="ctr" anchorCtr="0">
              <a:spAutoFit/>
            </a:bodyPr>
            <a:lstStyle/>
            <a:p>
              <a:r>
                <a:rPr lang="en-GB" sz="1200" i="1" dirty="0" smtClean="0">
                  <a:solidFill>
                    <a:srgbClr val="4D4D4D"/>
                  </a:solidFill>
                </a:rPr>
                <a:t>KRAS</a:t>
              </a:r>
              <a:r>
                <a:rPr lang="en-GB" sz="1200" dirty="0" smtClean="0">
                  <a:solidFill>
                    <a:srgbClr val="4D4D4D"/>
                  </a:solidFill>
                </a:rPr>
                <a:t> ≤5.5</a:t>
              </a:r>
            </a:p>
            <a:p>
              <a:r>
                <a:rPr lang="en-GB" sz="1200" i="1" dirty="0" smtClean="0">
                  <a:solidFill>
                    <a:srgbClr val="4D4D4D"/>
                  </a:solidFill>
                </a:rPr>
                <a:t>KRAS</a:t>
              </a:r>
              <a:r>
                <a:rPr lang="en-GB" sz="1200" dirty="0" smtClean="0">
                  <a:solidFill>
                    <a:srgbClr val="4D4D4D"/>
                  </a:solidFill>
                </a:rPr>
                <a:t> &gt;5.5</a:t>
              </a:r>
              <a:endParaRPr lang="en-GB" sz="1200" dirty="0">
                <a:solidFill>
                  <a:srgbClr val="4D4D4D"/>
                </a:solidFill>
              </a:endParaRPr>
            </a:p>
          </p:txBody>
        </p:sp>
        <p:cxnSp>
          <p:nvCxnSpPr>
            <p:cNvPr id="40" name="Straight Connector 39"/>
            <p:cNvCxnSpPr/>
            <p:nvPr/>
          </p:nvCxnSpPr>
          <p:spPr>
            <a:xfrm>
              <a:off x="3053018" y="1979927"/>
              <a:ext cx="286018"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53018" y="2156180"/>
              <a:ext cx="28601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42" name="AutoShape 2"/>
            <p:cNvSpPr>
              <a:spLocks noChangeAspect="1" noChangeArrowheads="1"/>
            </p:cNvSpPr>
            <p:nvPr/>
          </p:nvSpPr>
          <p:spPr bwMode="auto">
            <a:xfrm>
              <a:off x="840298" y="1885894"/>
              <a:ext cx="2582862" cy="198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Freeform 3"/>
            <p:cNvSpPr>
              <a:spLocks/>
            </p:cNvSpPr>
            <p:nvPr/>
          </p:nvSpPr>
          <p:spPr bwMode="auto">
            <a:xfrm>
              <a:off x="859348" y="1923327"/>
              <a:ext cx="3447328" cy="2544220"/>
            </a:xfrm>
            <a:custGeom>
              <a:avLst/>
              <a:gdLst>
                <a:gd name="T0" fmla="*/ 137 w 269"/>
                <a:gd name="T1" fmla="*/ 198 h 198"/>
                <a:gd name="T2" fmla="*/ 119 w 269"/>
                <a:gd name="T3" fmla="*/ 195 h 198"/>
                <a:gd name="T4" fmla="*/ 113 w 269"/>
                <a:gd name="T5" fmla="*/ 192 h 198"/>
                <a:gd name="T6" fmla="*/ 109 w 269"/>
                <a:gd name="T7" fmla="*/ 190 h 198"/>
                <a:gd name="T8" fmla="*/ 102 w 269"/>
                <a:gd name="T9" fmla="*/ 187 h 198"/>
                <a:gd name="T10" fmla="*/ 98 w 269"/>
                <a:gd name="T11" fmla="*/ 184 h 198"/>
                <a:gd name="T12" fmla="*/ 95 w 269"/>
                <a:gd name="T13" fmla="*/ 181 h 198"/>
                <a:gd name="T14" fmla="*/ 92 w 269"/>
                <a:gd name="T15" fmla="*/ 179 h 198"/>
                <a:gd name="T16" fmla="*/ 83 w 269"/>
                <a:gd name="T17" fmla="*/ 175 h 198"/>
                <a:gd name="T18" fmla="*/ 76 w 269"/>
                <a:gd name="T19" fmla="*/ 170 h 198"/>
                <a:gd name="T20" fmla="*/ 74 w 269"/>
                <a:gd name="T21" fmla="*/ 167 h 198"/>
                <a:gd name="T22" fmla="*/ 69 w 269"/>
                <a:gd name="T23" fmla="*/ 163 h 198"/>
                <a:gd name="T24" fmla="*/ 66 w 269"/>
                <a:gd name="T25" fmla="*/ 161 h 198"/>
                <a:gd name="T26" fmla="*/ 62 w 269"/>
                <a:gd name="T27" fmla="*/ 157 h 198"/>
                <a:gd name="T28" fmla="*/ 60 w 269"/>
                <a:gd name="T29" fmla="*/ 153 h 198"/>
                <a:gd name="T30" fmla="*/ 56 w 269"/>
                <a:gd name="T31" fmla="*/ 148 h 198"/>
                <a:gd name="T32" fmla="*/ 53 w 269"/>
                <a:gd name="T33" fmla="*/ 141 h 198"/>
                <a:gd name="T34" fmla="*/ 50 w 269"/>
                <a:gd name="T35" fmla="*/ 136 h 198"/>
                <a:gd name="T36" fmla="*/ 48 w 269"/>
                <a:gd name="T37" fmla="*/ 128 h 198"/>
                <a:gd name="T38" fmla="*/ 44 w 269"/>
                <a:gd name="T39" fmla="*/ 120 h 198"/>
                <a:gd name="T40" fmla="*/ 42 w 269"/>
                <a:gd name="T41" fmla="*/ 114 h 198"/>
                <a:gd name="T42" fmla="*/ 39 w 269"/>
                <a:gd name="T43" fmla="*/ 107 h 198"/>
                <a:gd name="T44" fmla="*/ 37 w 269"/>
                <a:gd name="T45" fmla="*/ 100 h 198"/>
                <a:gd name="T46" fmla="*/ 35 w 269"/>
                <a:gd name="T47" fmla="*/ 94 h 198"/>
                <a:gd name="T48" fmla="*/ 32 w 269"/>
                <a:gd name="T49" fmla="*/ 88 h 198"/>
                <a:gd name="T50" fmla="*/ 30 w 269"/>
                <a:gd name="T51" fmla="*/ 82 h 198"/>
                <a:gd name="T52" fmla="*/ 27 w 269"/>
                <a:gd name="T53" fmla="*/ 77 h 198"/>
                <a:gd name="T54" fmla="*/ 24 w 269"/>
                <a:gd name="T55" fmla="*/ 66 h 198"/>
                <a:gd name="T56" fmla="*/ 21 w 269"/>
                <a:gd name="T57" fmla="*/ 52 h 198"/>
                <a:gd name="T58" fmla="*/ 19 w 269"/>
                <a:gd name="T59" fmla="*/ 43 h 198"/>
                <a:gd name="T60" fmla="*/ 17 w 269"/>
                <a:gd name="T61" fmla="*/ 27 h 198"/>
                <a:gd name="T62" fmla="*/ 15 w 269"/>
                <a:gd name="T63" fmla="*/ 22 h 198"/>
                <a:gd name="T64" fmla="*/ 13 w 269"/>
                <a:gd name="T65" fmla="*/ 14 h 198"/>
                <a:gd name="T66" fmla="*/ 11 w 269"/>
                <a:gd name="T67" fmla="*/ 12 h 198"/>
                <a:gd name="T68" fmla="*/ 8 w 269"/>
                <a:gd name="T69" fmla="*/ 7 h 198"/>
                <a:gd name="T70" fmla="*/ 6 w 269"/>
                <a:gd name="T71" fmla="*/ 5 h 198"/>
                <a:gd name="T72" fmla="*/ 0 w 269"/>
                <a:gd name="T7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198">
                  <a:moveTo>
                    <a:pt x="269" y="198"/>
                  </a:moveTo>
                  <a:lnTo>
                    <a:pt x="137" y="198"/>
                  </a:lnTo>
                  <a:lnTo>
                    <a:pt x="137" y="195"/>
                  </a:lnTo>
                  <a:lnTo>
                    <a:pt x="119" y="195"/>
                  </a:lnTo>
                  <a:lnTo>
                    <a:pt x="119" y="192"/>
                  </a:lnTo>
                  <a:lnTo>
                    <a:pt x="113" y="192"/>
                  </a:lnTo>
                  <a:lnTo>
                    <a:pt x="113" y="190"/>
                  </a:lnTo>
                  <a:lnTo>
                    <a:pt x="109" y="190"/>
                  </a:lnTo>
                  <a:lnTo>
                    <a:pt x="109" y="187"/>
                  </a:lnTo>
                  <a:lnTo>
                    <a:pt x="102" y="187"/>
                  </a:lnTo>
                  <a:lnTo>
                    <a:pt x="102" y="184"/>
                  </a:lnTo>
                  <a:lnTo>
                    <a:pt x="98" y="184"/>
                  </a:lnTo>
                  <a:lnTo>
                    <a:pt x="98" y="181"/>
                  </a:lnTo>
                  <a:lnTo>
                    <a:pt x="95" y="181"/>
                  </a:lnTo>
                  <a:lnTo>
                    <a:pt x="95" y="179"/>
                  </a:lnTo>
                  <a:lnTo>
                    <a:pt x="92" y="179"/>
                  </a:lnTo>
                  <a:lnTo>
                    <a:pt x="92" y="175"/>
                  </a:lnTo>
                  <a:lnTo>
                    <a:pt x="83" y="175"/>
                  </a:lnTo>
                  <a:lnTo>
                    <a:pt x="83" y="170"/>
                  </a:lnTo>
                  <a:lnTo>
                    <a:pt x="76" y="170"/>
                  </a:lnTo>
                  <a:lnTo>
                    <a:pt x="76" y="167"/>
                  </a:lnTo>
                  <a:lnTo>
                    <a:pt x="74" y="167"/>
                  </a:lnTo>
                  <a:lnTo>
                    <a:pt x="74" y="163"/>
                  </a:lnTo>
                  <a:lnTo>
                    <a:pt x="69" y="163"/>
                  </a:lnTo>
                  <a:lnTo>
                    <a:pt x="69" y="161"/>
                  </a:lnTo>
                  <a:lnTo>
                    <a:pt x="66" y="161"/>
                  </a:lnTo>
                  <a:lnTo>
                    <a:pt x="66" y="157"/>
                  </a:lnTo>
                  <a:lnTo>
                    <a:pt x="62" y="157"/>
                  </a:lnTo>
                  <a:lnTo>
                    <a:pt x="62" y="153"/>
                  </a:lnTo>
                  <a:lnTo>
                    <a:pt x="60" y="153"/>
                  </a:lnTo>
                  <a:lnTo>
                    <a:pt x="60" y="148"/>
                  </a:lnTo>
                  <a:lnTo>
                    <a:pt x="56" y="148"/>
                  </a:lnTo>
                  <a:lnTo>
                    <a:pt x="56" y="141"/>
                  </a:lnTo>
                  <a:lnTo>
                    <a:pt x="53" y="141"/>
                  </a:lnTo>
                  <a:lnTo>
                    <a:pt x="53" y="136"/>
                  </a:lnTo>
                  <a:lnTo>
                    <a:pt x="50" y="136"/>
                  </a:lnTo>
                  <a:lnTo>
                    <a:pt x="50" y="128"/>
                  </a:lnTo>
                  <a:lnTo>
                    <a:pt x="48" y="128"/>
                  </a:lnTo>
                  <a:lnTo>
                    <a:pt x="48" y="120"/>
                  </a:lnTo>
                  <a:lnTo>
                    <a:pt x="44" y="120"/>
                  </a:lnTo>
                  <a:lnTo>
                    <a:pt x="44" y="114"/>
                  </a:lnTo>
                  <a:lnTo>
                    <a:pt x="42" y="114"/>
                  </a:lnTo>
                  <a:lnTo>
                    <a:pt x="42" y="107"/>
                  </a:lnTo>
                  <a:lnTo>
                    <a:pt x="39" y="107"/>
                  </a:lnTo>
                  <a:lnTo>
                    <a:pt x="39" y="100"/>
                  </a:lnTo>
                  <a:lnTo>
                    <a:pt x="37" y="100"/>
                  </a:lnTo>
                  <a:lnTo>
                    <a:pt x="37" y="94"/>
                  </a:lnTo>
                  <a:lnTo>
                    <a:pt x="35" y="94"/>
                  </a:lnTo>
                  <a:lnTo>
                    <a:pt x="35" y="88"/>
                  </a:lnTo>
                  <a:lnTo>
                    <a:pt x="32" y="88"/>
                  </a:lnTo>
                  <a:lnTo>
                    <a:pt x="32" y="82"/>
                  </a:lnTo>
                  <a:lnTo>
                    <a:pt x="30" y="82"/>
                  </a:lnTo>
                  <a:lnTo>
                    <a:pt x="30" y="77"/>
                  </a:lnTo>
                  <a:lnTo>
                    <a:pt x="27" y="77"/>
                  </a:lnTo>
                  <a:lnTo>
                    <a:pt x="27" y="66"/>
                  </a:lnTo>
                  <a:lnTo>
                    <a:pt x="24" y="66"/>
                  </a:lnTo>
                  <a:lnTo>
                    <a:pt x="24" y="52"/>
                  </a:lnTo>
                  <a:lnTo>
                    <a:pt x="21" y="52"/>
                  </a:lnTo>
                  <a:lnTo>
                    <a:pt x="21" y="43"/>
                  </a:lnTo>
                  <a:lnTo>
                    <a:pt x="19" y="43"/>
                  </a:lnTo>
                  <a:lnTo>
                    <a:pt x="19" y="27"/>
                  </a:lnTo>
                  <a:lnTo>
                    <a:pt x="17" y="27"/>
                  </a:lnTo>
                  <a:lnTo>
                    <a:pt x="17" y="22"/>
                  </a:lnTo>
                  <a:lnTo>
                    <a:pt x="15" y="22"/>
                  </a:lnTo>
                  <a:lnTo>
                    <a:pt x="15" y="14"/>
                  </a:lnTo>
                  <a:lnTo>
                    <a:pt x="13" y="14"/>
                  </a:lnTo>
                  <a:lnTo>
                    <a:pt x="13" y="12"/>
                  </a:lnTo>
                  <a:lnTo>
                    <a:pt x="11" y="12"/>
                  </a:lnTo>
                  <a:lnTo>
                    <a:pt x="11" y="7"/>
                  </a:lnTo>
                  <a:lnTo>
                    <a:pt x="8" y="7"/>
                  </a:lnTo>
                  <a:lnTo>
                    <a:pt x="8" y="5"/>
                  </a:lnTo>
                  <a:lnTo>
                    <a:pt x="6" y="5"/>
                  </a:lnTo>
                  <a:lnTo>
                    <a:pt x="6"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Freeform 4"/>
            <p:cNvSpPr>
              <a:spLocks/>
            </p:cNvSpPr>
            <p:nvPr/>
          </p:nvSpPr>
          <p:spPr bwMode="auto">
            <a:xfrm>
              <a:off x="859348" y="1934161"/>
              <a:ext cx="3447328" cy="2520000"/>
            </a:xfrm>
            <a:custGeom>
              <a:avLst/>
              <a:gdLst>
                <a:gd name="T0" fmla="*/ 5 w 269"/>
                <a:gd name="T1" fmla="*/ 0 h 199"/>
                <a:gd name="T2" fmla="*/ 9 w 269"/>
                <a:gd name="T3" fmla="*/ 2 h 199"/>
                <a:gd name="T4" fmla="*/ 11 w 269"/>
                <a:gd name="T5" fmla="*/ 4 h 199"/>
                <a:gd name="T6" fmla="*/ 14 w 269"/>
                <a:gd name="T7" fmla="*/ 6 h 199"/>
                <a:gd name="T8" fmla="*/ 16 w 269"/>
                <a:gd name="T9" fmla="*/ 9 h 199"/>
                <a:gd name="T10" fmla="*/ 19 w 269"/>
                <a:gd name="T11" fmla="*/ 11 h 199"/>
                <a:gd name="T12" fmla="*/ 19 w 269"/>
                <a:gd name="T13" fmla="*/ 18 h 199"/>
                <a:gd name="T14" fmla="*/ 21 w 269"/>
                <a:gd name="T15" fmla="*/ 22 h 199"/>
                <a:gd name="T16" fmla="*/ 23 w 269"/>
                <a:gd name="T17" fmla="*/ 25 h 199"/>
                <a:gd name="T18" fmla="*/ 25 w 269"/>
                <a:gd name="T19" fmla="*/ 28 h 199"/>
                <a:gd name="T20" fmla="*/ 28 w 269"/>
                <a:gd name="T21" fmla="*/ 30 h 199"/>
                <a:gd name="T22" fmla="*/ 31 w 269"/>
                <a:gd name="T23" fmla="*/ 33 h 199"/>
                <a:gd name="T24" fmla="*/ 33 w 269"/>
                <a:gd name="T25" fmla="*/ 36 h 199"/>
                <a:gd name="T26" fmla="*/ 35 w 269"/>
                <a:gd name="T27" fmla="*/ 39 h 199"/>
                <a:gd name="T28" fmla="*/ 37 w 269"/>
                <a:gd name="T29" fmla="*/ 42 h 199"/>
                <a:gd name="T30" fmla="*/ 40 w 269"/>
                <a:gd name="T31" fmla="*/ 47 h 199"/>
                <a:gd name="T32" fmla="*/ 42 w 269"/>
                <a:gd name="T33" fmla="*/ 49 h 199"/>
                <a:gd name="T34" fmla="*/ 44 w 269"/>
                <a:gd name="T35" fmla="*/ 54 h 199"/>
                <a:gd name="T36" fmla="*/ 46 w 269"/>
                <a:gd name="T37" fmla="*/ 57 h 199"/>
                <a:gd name="T38" fmla="*/ 48 w 269"/>
                <a:gd name="T39" fmla="*/ 61 h 199"/>
                <a:gd name="T40" fmla="*/ 50 w 269"/>
                <a:gd name="T41" fmla="*/ 65 h 199"/>
                <a:gd name="T42" fmla="*/ 52 w 269"/>
                <a:gd name="T43" fmla="*/ 68 h 199"/>
                <a:gd name="T44" fmla="*/ 55 w 269"/>
                <a:gd name="T45" fmla="*/ 72 h 199"/>
                <a:gd name="T46" fmla="*/ 56 w 269"/>
                <a:gd name="T47" fmla="*/ 75 h 199"/>
                <a:gd name="T48" fmla="*/ 59 w 269"/>
                <a:gd name="T49" fmla="*/ 78 h 199"/>
                <a:gd name="T50" fmla="*/ 62 w 269"/>
                <a:gd name="T51" fmla="*/ 83 h 199"/>
                <a:gd name="T52" fmla="*/ 65 w 269"/>
                <a:gd name="T53" fmla="*/ 86 h 199"/>
                <a:gd name="T54" fmla="*/ 67 w 269"/>
                <a:gd name="T55" fmla="*/ 88 h 199"/>
                <a:gd name="T56" fmla="*/ 70 w 269"/>
                <a:gd name="T57" fmla="*/ 91 h 199"/>
                <a:gd name="T58" fmla="*/ 75 w 269"/>
                <a:gd name="T59" fmla="*/ 93 h 199"/>
                <a:gd name="T60" fmla="*/ 77 w 269"/>
                <a:gd name="T61" fmla="*/ 99 h 199"/>
                <a:gd name="T62" fmla="*/ 82 w 269"/>
                <a:gd name="T63" fmla="*/ 102 h 199"/>
                <a:gd name="T64" fmla="*/ 86 w 269"/>
                <a:gd name="T65" fmla="*/ 105 h 199"/>
                <a:gd name="T66" fmla="*/ 89 w 269"/>
                <a:gd name="T67" fmla="*/ 107 h 199"/>
                <a:gd name="T68" fmla="*/ 91 w 269"/>
                <a:gd name="T69" fmla="*/ 109 h 199"/>
                <a:gd name="T70" fmla="*/ 93 w 269"/>
                <a:gd name="T71" fmla="*/ 112 h 199"/>
                <a:gd name="T72" fmla="*/ 96 w 269"/>
                <a:gd name="T73" fmla="*/ 115 h 199"/>
                <a:gd name="T74" fmla="*/ 98 w 269"/>
                <a:gd name="T75" fmla="*/ 118 h 199"/>
                <a:gd name="T76" fmla="*/ 100 w 269"/>
                <a:gd name="T77" fmla="*/ 120 h 199"/>
                <a:gd name="T78" fmla="*/ 103 w 269"/>
                <a:gd name="T79" fmla="*/ 124 h 199"/>
                <a:gd name="T80" fmla="*/ 105 w 269"/>
                <a:gd name="T81" fmla="*/ 126 h 199"/>
                <a:gd name="T82" fmla="*/ 107 w 269"/>
                <a:gd name="T83" fmla="*/ 129 h 199"/>
                <a:gd name="T84" fmla="*/ 109 w 269"/>
                <a:gd name="T85" fmla="*/ 132 h 199"/>
                <a:gd name="T86" fmla="*/ 111 w 269"/>
                <a:gd name="T87" fmla="*/ 133 h 199"/>
                <a:gd name="T88" fmla="*/ 115 w 269"/>
                <a:gd name="T89" fmla="*/ 137 h 199"/>
                <a:gd name="T90" fmla="*/ 117 w 269"/>
                <a:gd name="T91" fmla="*/ 141 h 199"/>
                <a:gd name="T92" fmla="*/ 119 w 269"/>
                <a:gd name="T93" fmla="*/ 147 h 199"/>
                <a:gd name="T94" fmla="*/ 122 w 269"/>
                <a:gd name="T95" fmla="*/ 150 h 199"/>
                <a:gd name="T96" fmla="*/ 135 w 269"/>
                <a:gd name="T97" fmla="*/ 152 h 199"/>
                <a:gd name="T98" fmla="*/ 137 w 269"/>
                <a:gd name="T99" fmla="*/ 159 h 199"/>
                <a:gd name="T100" fmla="*/ 146 w 269"/>
                <a:gd name="T101" fmla="*/ 162 h 199"/>
                <a:gd name="T102" fmla="*/ 151 w 269"/>
                <a:gd name="T103" fmla="*/ 165 h 199"/>
                <a:gd name="T104" fmla="*/ 153 w 269"/>
                <a:gd name="T105" fmla="*/ 168 h 199"/>
                <a:gd name="T106" fmla="*/ 162 w 269"/>
                <a:gd name="T107" fmla="*/ 172 h 199"/>
                <a:gd name="T108" fmla="*/ 206 w 269"/>
                <a:gd name="T109" fmla="*/ 176 h 199"/>
                <a:gd name="T110" fmla="*/ 214 w 269"/>
                <a:gd name="T111" fmla="*/ 180 h 199"/>
                <a:gd name="T112" fmla="*/ 230 w 269"/>
                <a:gd name="T113" fmla="*/ 183 h 199"/>
                <a:gd name="T114" fmla="*/ 241 w 269"/>
                <a:gd name="T115" fmla="*/ 186 h 199"/>
                <a:gd name="T116" fmla="*/ 245 w 269"/>
                <a:gd name="T117" fmla="*/ 190 h 199"/>
                <a:gd name="T118" fmla="*/ 269 w 269"/>
                <a:gd name="T119" fmla="*/ 1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9" h="199">
                  <a:moveTo>
                    <a:pt x="0" y="0"/>
                  </a:moveTo>
                  <a:lnTo>
                    <a:pt x="5" y="0"/>
                  </a:lnTo>
                  <a:lnTo>
                    <a:pt x="5" y="2"/>
                  </a:lnTo>
                  <a:lnTo>
                    <a:pt x="9" y="2"/>
                  </a:lnTo>
                  <a:lnTo>
                    <a:pt x="9" y="4"/>
                  </a:lnTo>
                  <a:lnTo>
                    <a:pt x="11" y="4"/>
                  </a:lnTo>
                  <a:lnTo>
                    <a:pt x="11" y="6"/>
                  </a:lnTo>
                  <a:lnTo>
                    <a:pt x="14" y="6"/>
                  </a:lnTo>
                  <a:lnTo>
                    <a:pt x="14" y="9"/>
                  </a:lnTo>
                  <a:lnTo>
                    <a:pt x="16" y="9"/>
                  </a:lnTo>
                  <a:lnTo>
                    <a:pt x="16" y="11"/>
                  </a:lnTo>
                  <a:lnTo>
                    <a:pt x="19" y="11"/>
                  </a:lnTo>
                  <a:lnTo>
                    <a:pt x="19" y="13"/>
                  </a:lnTo>
                  <a:lnTo>
                    <a:pt x="19" y="18"/>
                  </a:lnTo>
                  <a:lnTo>
                    <a:pt x="21" y="18"/>
                  </a:lnTo>
                  <a:lnTo>
                    <a:pt x="21" y="22"/>
                  </a:lnTo>
                  <a:lnTo>
                    <a:pt x="23" y="22"/>
                  </a:lnTo>
                  <a:lnTo>
                    <a:pt x="23" y="25"/>
                  </a:lnTo>
                  <a:lnTo>
                    <a:pt x="25" y="25"/>
                  </a:lnTo>
                  <a:lnTo>
                    <a:pt x="25" y="28"/>
                  </a:lnTo>
                  <a:lnTo>
                    <a:pt x="25" y="30"/>
                  </a:lnTo>
                  <a:lnTo>
                    <a:pt x="28" y="30"/>
                  </a:lnTo>
                  <a:lnTo>
                    <a:pt x="28" y="33"/>
                  </a:lnTo>
                  <a:lnTo>
                    <a:pt x="31" y="33"/>
                  </a:lnTo>
                  <a:lnTo>
                    <a:pt x="31" y="36"/>
                  </a:lnTo>
                  <a:lnTo>
                    <a:pt x="33" y="36"/>
                  </a:lnTo>
                  <a:lnTo>
                    <a:pt x="33" y="39"/>
                  </a:lnTo>
                  <a:lnTo>
                    <a:pt x="35" y="39"/>
                  </a:lnTo>
                  <a:lnTo>
                    <a:pt x="35" y="42"/>
                  </a:lnTo>
                  <a:lnTo>
                    <a:pt x="37" y="42"/>
                  </a:lnTo>
                  <a:lnTo>
                    <a:pt x="37" y="47"/>
                  </a:lnTo>
                  <a:lnTo>
                    <a:pt x="40" y="47"/>
                  </a:lnTo>
                  <a:lnTo>
                    <a:pt x="40" y="49"/>
                  </a:lnTo>
                  <a:lnTo>
                    <a:pt x="42" y="49"/>
                  </a:lnTo>
                  <a:lnTo>
                    <a:pt x="42" y="54"/>
                  </a:lnTo>
                  <a:lnTo>
                    <a:pt x="44" y="54"/>
                  </a:lnTo>
                  <a:lnTo>
                    <a:pt x="44" y="57"/>
                  </a:lnTo>
                  <a:lnTo>
                    <a:pt x="46" y="57"/>
                  </a:lnTo>
                  <a:lnTo>
                    <a:pt x="46" y="61"/>
                  </a:lnTo>
                  <a:lnTo>
                    <a:pt x="48" y="61"/>
                  </a:lnTo>
                  <a:lnTo>
                    <a:pt x="48" y="65"/>
                  </a:lnTo>
                  <a:lnTo>
                    <a:pt x="50" y="65"/>
                  </a:lnTo>
                  <a:lnTo>
                    <a:pt x="50" y="68"/>
                  </a:lnTo>
                  <a:lnTo>
                    <a:pt x="52" y="68"/>
                  </a:lnTo>
                  <a:lnTo>
                    <a:pt x="52" y="72"/>
                  </a:lnTo>
                  <a:lnTo>
                    <a:pt x="55" y="72"/>
                  </a:lnTo>
                  <a:lnTo>
                    <a:pt x="55" y="75"/>
                  </a:lnTo>
                  <a:lnTo>
                    <a:pt x="56" y="75"/>
                  </a:lnTo>
                  <a:lnTo>
                    <a:pt x="56" y="78"/>
                  </a:lnTo>
                  <a:lnTo>
                    <a:pt x="59" y="78"/>
                  </a:lnTo>
                  <a:lnTo>
                    <a:pt x="59" y="83"/>
                  </a:lnTo>
                  <a:lnTo>
                    <a:pt x="62" y="83"/>
                  </a:lnTo>
                  <a:lnTo>
                    <a:pt x="62" y="86"/>
                  </a:lnTo>
                  <a:lnTo>
                    <a:pt x="65" y="86"/>
                  </a:lnTo>
                  <a:lnTo>
                    <a:pt x="65" y="88"/>
                  </a:lnTo>
                  <a:lnTo>
                    <a:pt x="67" y="88"/>
                  </a:lnTo>
                  <a:lnTo>
                    <a:pt x="67" y="91"/>
                  </a:lnTo>
                  <a:lnTo>
                    <a:pt x="70" y="91"/>
                  </a:lnTo>
                  <a:lnTo>
                    <a:pt x="70" y="93"/>
                  </a:lnTo>
                  <a:lnTo>
                    <a:pt x="75" y="93"/>
                  </a:lnTo>
                  <a:lnTo>
                    <a:pt x="75" y="99"/>
                  </a:lnTo>
                  <a:lnTo>
                    <a:pt x="77" y="99"/>
                  </a:lnTo>
                  <a:lnTo>
                    <a:pt x="77" y="102"/>
                  </a:lnTo>
                  <a:lnTo>
                    <a:pt x="82" y="102"/>
                  </a:lnTo>
                  <a:lnTo>
                    <a:pt x="82" y="105"/>
                  </a:lnTo>
                  <a:lnTo>
                    <a:pt x="86" y="105"/>
                  </a:lnTo>
                  <a:lnTo>
                    <a:pt x="86" y="107"/>
                  </a:lnTo>
                  <a:lnTo>
                    <a:pt x="89" y="107"/>
                  </a:lnTo>
                  <a:lnTo>
                    <a:pt x="89" y="109"/>
                  </a:lnTo>
                  <a:lnTo>
                    <a:pt x="91" y="109"/>
                  </a:lnTo>
                  <a:lnTo>
                    <a:pt x="91" y="112"/>
                  </a:lnTo>
                  <a:lnTo>
                    <a:pt x="93" y="112"/>
                  </a:lnTo>
                  <a:lnTo>
                    <a:pt x="93" y="115"/>
                  </a:lnTo>
                  <a:lnTo>
                    <a:pt x="96" y="115"/>
                  </a:lnTo>
                  <a:lnTo>
                    <a:pt x="96" y="118"/>
                  </a:lnTo>
                  <a:lnTo>
                    <a:pt x="98" y="118"/>
                  </a:lnTo>
                  <a:lnTo>
                    <a:pt x="98" y="120"/>
                  </a:lnTo>
                  <a:lnTo>
                    <a:pt x="100" y="120"/>
                  </a:lnTo>
                  <a:lnTo>
                    <a:pt x="100" y="124"/>
                  </a:lnTo>
                  <a:lnTo>
                    <a:pt x="103" y="124"/>
                  </a:lnTo>
                  <a:lnTo>
                    <a:pt x="103" y="126"/>
                  </a:lnTo>
                  <a:lnTo>
                    <a:pt x="105" y="126"/>
                  </a:lnTo>
                  <a:lnTo>
                    <a:pt x="105" y="129"/>
                  </a:lnTo>
                  <a:lnTo>
                    <a:pt x="107" y="129"/>
                  </a:lnTo>
                  <a:lnTo>
                    <a:pt x="107" y="132"/>
                  </a:lnTo>
                  <a:lnTo>
                    <a:pt x="109" y="132"/>
                  </a:lnTo>
                  <a:lnTo>
                    <a:pt x="109" y="133"/>
                  </a:lnTo>
                  <a:lnTo>
                    <a:pt x="111" y="133"/>
                  </a:lnTo>
                  <a:lnTo>
                    <a:pt x="111" y="137"/>
                  </a:lnTo>
                  <a:lnTo>
                    <a:pt x="115" y="137"/>
                  </a:lnTo>
                  <a:lnTo>
                    <a:pt x="115" y="141"/>
                  </a:lnTo>
                  <a:lnTo>
                    <a:pt x="117" y="141"/>
                  </a:lnTo>
                  <a:lnTo>
                    <a:pt x="117" y="147"/>
                  </a:lnTo>
                  <a:lnTo>
                    <a:pt x="119" y="147"/>
                  </a:lnTo>
                  <a:lnTo>
                    <a:pt x="119" y="150"/>
                  </a:lnTo>
                  <a:lnTo>
                    <a:pt x="122" y="150"/>
                  </a:lnTo>
                  <a:lnTo>
                    <a:pt x="122" y="152"/>
                  </a:lnTo>
                  <a:lnTo>
                    <a:pt x="135" y="152"/>
                  </a:lnTo>
                  <a:lnTo>
                    <a:pt x="135" y="159"/>
                  </a:lnTo>
                  <a:lnTo>
                    <a:pt x="137" y="159"/>
                  </a:lnTo>
                  <a:lnTo>
                    <a:pt x="137" y="162"/>
                  </a:lnTo>
                  <a:lnTo>
                    <a:pt x="146" y="162"/>
                  </a:lnTo>
                  <a:lnTo>
                    <a:pt x="146" y="165"/>
                  </a:lnTo>
                  <a:lnTo>
                    <a:pt x="151" y="165"/>
                  </a:lnTo>
                  <a:lnTo>
                    <a:pt x="151" y="168"/>
                  </a:lnTo>
                  <a:lnTo>
                    <a:pt x="153" y="168"/>
                  </a:lnTo>
                  <a:lnTo>
                    <a:pt x="153" y="172"/>
                  </a:lnTo>
                  <a:lnTo>
                    <a:pt x="162" y="172"/>
                  </a:lnTo>
                  <a:lnTo>
                    <a:pt x="162" y="176"/>
                  </a:lnTo>
                  <a:lnTo>
                    <a:pt x="206" y="176"/>
                  </a:lnTo>
                  <a:lnTo>
                    <a:pt x="206" y="180"/>
                  </a:lnTo>
                  <a:lnTo>
                    <a:pt x="214" y="180"/>
                  </a:lnTo>
                  <a:lnTo>
                    <a:pt x="214" y="183"/>
                  </a:lnTo>
                  <a:lnTo>
                    <a:pt x="230" y="183"/>
                  </a:lnTo>
                  <a:lnTo>
                    <a:pt x="230" y="186"/>
                  </a:lnTo>
                  <a:lnTo>
                    <a:pt x="241" y="186"/>
                  </a:lnTo>
                  <a:lnTo>
                    <a:pt x="241" y="190"/>
                  </a:lnTo>
                  <a:lnTo>
                    <a:pt x="245" y="190"/>
                  </a:lnTo>
                  <a:lnTo>
                    <a:pt x="245" y="194"/>
                  </a:lnTo>
                  <a:lnTo>
                    <a:pt x="269" y="194"/>
                  </a:lnTo>
                  <a:lnTo>
                    <a:pt x="269" y="1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45" name="Straight Connector 44"/>
            <p:cNvCxnSpPr/>
            <p:nvPr/>
          </p:nvCxnSpPr>
          <p:spPr>
            <a:xfrm>
              <a:off x="2291733" y="3638635"/>
              <a:ext cx="0" cy="55768"/>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019568" y="3315425"/>
              <a:ext cx="0" cy="55768"/>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97466" y="3638635"/>
              <a:ext cx="0" cy="55768"/>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008192" y="3275188"/>
              <a:ext cx="0" cy="55768"/>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019568" y="3287541"/>
              <a:ext cx="0" cy="55768"/>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2007129" y="3299894"/>
              <a:ext cx="0" cy="55768"/>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350092" y="3711595"/>
              <a:ext cx="0" cy="55768"/>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36497" y="4341613"/>
              <a:ext cx="0" cy="55768"/>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70406" y="4320312"/>
              <a:ext cx="0" cy="55768"/>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131729" y="4235695"/>
              <a:ext cx="0" cy="55768"/>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039795" y="4142662"/>
              <a:ext cx="0" cy="55768"/>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006674" y="4142662"/>
              <a:ext cx="0" cy="55768"/>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973553" y="4142662"/>
              <a:ext cx="0" cy="55768"/>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572000" y="1576254"/>
            <a:ext cx="4318247" cy="3413048"/>
            <a:chOff x="4572000" y="1796633"/>
            <a:chExt cx="4318247" cy="3413048"/>
          </a:xfrm>
        </p:grpSpPr>
        <p:sp>
          <p:nvSpPr>
            <p:cNvPr id="59" name="TextBox 58"/>
            <p:cNvSpPr txBox="1"/>
            <p:nvPr/>
          </p:nvSpPr>
          <p:spPr>
            <a:xfrm>
              <a:off x="6643646" y="2812070"/>
              <a:ext cx="2141330" cy="430887"/>
            </a:xfrm>
            <a:prstGeom prst="rect">
              <a:avLst/>
            </a:prstGeom>
            <a:noFill/>
          </p:spPr>
          <p:txBody>
            <a:bodyPr wrap="square" rtlCol="0">
              <a:spAutoFit/>
            </a:bodyPr>
            <a:lstStyle/>
            <a:p>
              <a:r>
                <a:rPr lang="en-GB" sz="1100" dirty="0">
                  <a:solidFill>
                    <a:srgbClr val="4D4D4D"/>
                  </a:solidFill>
                </a:rPr>
                <a:t>HR</a:t>
              </a:r>
              <a:r>
                <a:rPr lang="en-GB" sz="1100" dirty="0" smtClean="0">
                  <a:solidFill>
                    <a:srgbClr val="4D4D4D"/>
                  </a:solidFill>
                </a:rPr>
                <a:t>* </a:t>
              </a:r>
              <a:r>
                <a:rPr lang="en-GB" sz="1100" dirty="0">
                  <a:solidFill>
                    <a:srgbClr val="4D4D4D"/>
                  </a:solidFill>
                </a:rPr>
                <a:t>2.4 (</a:t>
              </a:r>
              <a:r>
                <a:rPr lang="en-GB" sz="1100" dirty="0" smtClean="0">
                  <a:solidFill>
                    <a:srgbClr val="4D4D4D"/>
                  </a:solidFill>
                </a:rPr>
                <a:t>95%CI </a:t>
              </a:r>
              <a:r>
                <a:rPr lang="en-GB" sz="1100" dirty="0">
                  <a:solidFill>
                    <a:srgbClr val="4D4D4D"/>
                  </a:solidFill>
                </a:rPr>
                <a:t>1.6, 3.4)</a:t>
              </a:r>
            </a:p>
            <a:p>
              <a:r>
                <a:rPr lang="en-GB" sz="1100" dirty="0">
                  <a:solidFill>
                    <a:srgbClr val="4D4D4D"/>
                  </a:solidFill>
                </a:rPr>
                <a:t>p&lt;0.0001</a:t>
              </a:r>
            </a:p>
          </p:txBody>
        </p:sp>
        <p:sp>
          <p:nvSpPr>
            <p:cNvPr id="60" name="Freeform 59"/>
            <p:cNvSpPr>
              <a:spLocks/>
            </p:cNvSpPr>
            <p:nvPr/>
          </p:nvSpPr>
          <p:spPr bwMode="auto">
            <a:xfrm>
              <a:off x="5199457" y="1926418"/>
              <a:ext cx="3567719" cy="265454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Line 6"/>
            <p:cNvSpPr>
              <a:spLocks noChangeShapeType="1"/>
            </p:cNvSpPr>
            <p:nvPr/>
          </p:nvSpPr>
          <p:spPr bwMode="auto">
            <a:xfrm>
              <a:off x="5116270" y="1926417"/>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7"/>
            <p:cNvSpPr>
              <a:spLocks noChangeShapeType="1"/>
            </p:cNvSpPr>
            <p:nvPr/>
          </p:nvSpPr>
          <p:spPr bwMode="auto">
            <a:xfrm>
              <a:off x="5116270" y="2448603"/>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8"/>
            <p:cNvSpPr>
              <a:spLocks noChangeShapeType="1"/>
            </p:cNvSpPr>
            <p:nvPr/>
          </p:nvSpPr>
          <p:spPr bwMode="auto">
            <a:xfrm>
              <a:off x="5116270" y="2948654"/>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9"/>
            <p:cNvSpPr>
              <a:spLocks noChangeShapeType="1"/>
            </p:cNvSpPr>
            <p:nvPr/>
          </p:nvSpPr>
          <p:spPr bwMode="auto">
            <a:xfrm>
              <a:off x="5116270" y="3455797"/>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Line 10"/>
            <p:cNvSpPr>
              <a:spLocks noChangeShapeType="1"/>
            </p:cNvSpPr>
            <p:nvPr/>
          </p:nvSpPr>
          <p:spPr bwMode="auto">
            <a:xfrm>
              <a:off x="5116270" y="3962940"/>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Line 11"/>
            <p:cNvSpPr>
              <a:spLocks noChangeShapeType="1"/>
            </p:cNvSpPr>
            <p:nvPr/>
          </p:nvSpPr>
          <p:spPr bwMode="auto">
            <a:xfrm>
              <a:off x="5116270" y="4470083"/>
              <a:ext cx="83186" cy="0"/>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Line 12"/>
            <p:cNvSpPr>
              <a:spLocks noChangeShapeType="1"/>
            </p:cNvSpPr>
            <p:nvPr/>
          </p:nvSpPr>
          <p:spPr bwMode="auto">
            <a:xfrm>
              <a:off x="7581172"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Line 13"/>
            <p:cNvSpPr>
              <a:spLocks noChangeShapeType="1"/>
            </p:cNvSpPr>
            <p:nvPr/>
          </p:nvSpPr>
          <p:spPr bwMode="auto">
            <a:xfrm>
              <a:off x="6989443"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Line 15"/>
            <p:cNvSpPr>
              <a:spLocks noChangeShapeType="1"/>
            </p:cNvSpPr>
            <p:nvPr/>
          </p:nvSpPr>
          <p:spPr bwMode="auto">
            <a:xfrm>
              <a:off x="8154028"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0" name="Line 19"/>
            <p:cNvSpPr>
              <a:spLocks noChangeShapeType="1"/>
            </p:cNvSpPr>
            <p:nvPr/>
          </p:nvSpPr>
          <p:spPr bwMode="auto">
            <a:xfrm>
              <a:off x="6382914"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Line 20"/>
            <p:cNvSpPr>
              <a:spLocks noChangeShapeType="1"/>
            </p:cNvSpPr>
            <p:nvPr/>
          </p:nvSpPr>
          <p:spPr bwMode="auto">
            <a:xfrm>
              <a:off x="5783234"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Line 21"/>
            <p:cNvSpPr>
              <a:spLocks noChangeShapeType="1"/>
            </p:cNvSpPr>
            <p:nvPr/>
          </p:nvSpPr>
          <p:spPr bwMode="auto">
            <a:xfrm>
              <a:off x="5199456" y="4581397"/>
              <a:ext cx="0" cy="117549"/>
            </a:xfrm>
            <a:prstGeom prst="line">
              <a:avLst/>
            </a:prstGeom>
            <a:noFill/>
            <a:ln w="285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 name="TextBox 72"/>
            <p:cNvSpPr txBox="1"/>
            <p:nvPr/>
          </p:nvSpPr>
          <p:spPr>
            <a:xfrm rot="16200000">
              <a:off x="3975363" y="3123047"/>
              <a:ext cx="1470274" cy="276999"/>
            </a:xfrm>
            <a:prstGeom prst="rect">
              <a:avLst/>
            </a:prstGeom>
            <a:noFill/>
          </p:spPr>
          <p:txBody>
            <a:bodyPr wrap="none" rtlCol="0">
              <a:spAutoFit/>
            </a:bodyPr>
            <a:lstStyle/>
            <a:p>
              <a:pPr algn="ctr"/>
              <a:r>
                <a:rPr lang="en-GB" sz="1200" dirty="0" smtClean="0">
                  <a:solidFill>
                    <a:srgbClr val="363636"/>
                  </a:solidFill>
                </a:rPr>
                <a:t>Survival probability</a:t>
              </a:r>
              <a:endParaRPr lang="en-GB" sz="1200" dirty="0">
                <a:solidFill>
                  <a:srgbClr val="363636"/>
                </a:solidFill>
              </a:endParaRPr>
            </a:p>
          </p:txBody>
        </p:sp>
        <p:sp>
          <p:nvSpPr>
            <p:cNvPr id="74" name="TextBox 73"/>
            <p:cNvSpPr txBox="1"/>
            <p:nvPr/>
          </p:nvSpPr>
          <p:spPr>
            <a:xfrm>
              <a:off x="4741151" y="1796633"/>
              <a:ext cx="439544" cy="276999"/>
            </a:xfrm>
            <a:prstGeom prst="rect">
              <a:avLst/>
            </a:prstGeom>
            <a:noFill/>
          </p:spPr>
          <p:txBody>
            <a:bodyPr wrap="none" rtlCol="0" anchor="ctr" anchorCtr="0">
              <a:spAutoFit/>
            </a:bodyPr>
            <a:lstStyle/>
            <a:p>
              <a:pPr algn="r"/>
              <a:r>
                <a:rPr lang="en-GB" sz="1200" dirty="0" smtClean="0">
                  <a:solidFill>
                    <a:srgbClr val="4D4D4D"/>
                  </a:solidFill>
                </a:rPr>
                <a:t>100</a:t>
              </a:r>
              <a:endParaRPr lang="en-GB" sz="1200" dirty="0">
                <a:solidFill>
                  <a:srgbClr val="4D4D4D"/>
                </a:solidFill>
              </a:endParaRPr>
            </a:p>
          </p:txBody>
        </p:sp>
        <p:sp>
          <p:nvSpPr>
            <p:cNvPr id="75" name="TextBox 74"/>
            <p:cNvSpPr txBox="1"/>
            <p:nvPr/>
          </p:nvSpPr>
          <p:spPr>
            <a:xfrm>
              <a:off x="4826111" y="2310103"/>
              <a:ext cx="354584" cy="276999"/>
            </a:xfrm>
            <a:prstGeom prst="rect">
              <a:avLst/>
            </a:prstGeom>
            <a:noFill/>
          </p:spPr>
          <p:txBody>
            <a:bodyPr wrap="none" rtlCol="0" anchor="ctr" anchorCtr="0">
              <a:spAutoFit/>
            </a:bodyPr>
            <a:lstStyle/>
            <a:p>
              <a:pPr algn="r"/>
              <a:r>
                <a:rPr lang="en-GB" sz="1200" dirty="0" smtClean="0">
                  <a:solidFill>
                    <a:srgbClr val="4D4D4D"/>
                  </a:solidFill>
                </a:rPr>
                <a:t>80</a:t>
              </a:r>
              <a:endParaRPr lang="en-GB" sz="1200" dirty="0">
                <a:solidFill>
                  <a:srgbClr val="4D4D4D"/>
                </a:solidFill>
              </a:endParaRPr>
            </a:p>
          </p:txBody>
        </p:sp>
        <p:sp>
          <p:nvSpPr>
            <p:cNvPr id="76" name="TextBox 75"/>
            <p:cNvSpPr txBox="1"/>
            <p:nvPr/>
          </p:nvSpPr>
          <p:spPr>
            <a:xfrm>
              <a:off x="4826111" y="2809059"/>
              <a:ext cx="354584" cy="276999"/>
            </a:xfrm>
            <a:prstGeom prst="rect">
              <a:avLst/>
            </a:prstGeom>
            <a:noFill/>
          </p:spPr>
          <p:txBody>
            <a:bodyPr wrap="none" rtlCol="0" anchor="ctr" anchorCtr="0">
              <a:spAutoFit/>
            </a:bodyPr>
            <a:lstStyle/>
            <a:p>
              <a:pPr algn="r"/>
              <a:r>
                <a:rPr lang="en-GB" sz="1200" dirty="0" smtClean="0">
                  <a:solidFill>
                    <a:srgbClr val="4D4D4D"/>
                  </a:solidFill>
                </a:rPr>
                <a:t>60</a:t>
              </a:r>
              <a:endParaRPr lang="en-GB" sz="1200" dirty="0">
                <a:solidFill>
                  <a:srgbClr val="4D4D4D"/>
                </a:solidFill>
              </a:endParaRPr>
            </a:p>
          </p:txBody>
        </p:sp>
        <p:sp>
          <p:nvSpPr>
            <p:cNvPr id="77" name="TextBox 76"/>
            <p:cNvSpPr txBox="1"/>
            <p:nvPr/>
          </p:nvSpPr>
          <p:spPr>
            <a:xfrm>
              <a:off x="4826111" y="3315966"/>
              <a:ext cx="354584" cy="276999"/>
            </a:xfrm>
            <a:prstGeom prst="rect">
              <a:avLst/>
            </a:prstGeom>
            <a:noFill/>
          </p:spPr>
          <p:txBody>
            <a:bodyPr wrap="none" rtlCol="0" anchor="ctr" anchorCtr="0">
              <a:spAutoFit/>
            </a:bodyPr>
            <a:lstStyle/>
            <a:p>
              <a:pPr algn="r"/>
              <a:r>
                <a:rPr lang="en-GB" sz="1200" dirty="0" smtClean="0">
                  <a:solidFill>
                    <a:srgbClr val="4D4D4D"/>
                  </a:solidFill>
                </a:rPr>
                <a:t>40</a:t>
              </a:r>
              <a:endParaRPr lang="en-GB" sz="1200" dirty="0">
                <a:solidFill>
                  <a:srgbClr val="4D4D4D"/>
                </a:solidFill>
              </a:endParaRPr>
            </a:p>
          </p:txBody>
        </p:sp>
        <p:sp>
          <p:nvSpPr>
            <p:cNvPr id="78" name="TextBox 77"/>
            <p:cNvSpPr txBox="1"/>
            <p:nvPr/>
          </p:nvSpPr>
          <p:spPr>
            <a:xfrm>
              <a:off x="4826111" y="3822873"/>
              <a:ext cx="354584" cy="276999"/>
            </a:xfrm>
            <a:prstGeom prst="rect">
              <a:avLst/>
            </a:prstGeom>
            <a:noFill/>
          </p:spPr>
          <p:txBody>
            <a:bodyPr wrap="none" rtlCol="0" anchor="ctr" anchorCtr="0">
              <a:spAutoFit/>
            </a:bodyPr>
            <a:lstStyle/>
            <a:p>
              <a:pPr algn="r"/>
              <a:r>
                <a:rPr lang="en-GB" sz="1200" dirty="0" smtClean="0">
                  <a:solidFill>
                    <a:srgbClr val="4D4D4D"/>
                  </a:solidFill>
                </a:rPr>
                <a:t>20</a:t>
              </a:r>
              <a:endParaRPr lang="en-GB" sz="1200" dirty="0">
                <a:solidFill>
                  <a:srgbClr val="4D4D4D"/>
                </a:solidFill>
              </a:endParaRPr>
            </a:p>
          </p:txBody>
        </p:sp>
        <p:sp>
          <p:nvSpPr>
            <p:cNvPr id="79" name="TextBox 78"/>
            <p:cNvSpPr txBox="1"/>
            <p:nvPr/>
          </p:nvSpPr>
          <p:spPr>
            <a:xfrm>
              <a:off x="4928400" y="4291463"/>
              <a:ext cx="252295" cy="353634"/>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80" name="TextBox 79"/>
            <p:cNvSpPr txBox="1"/>
            <p:nvPr/>
          </p:nvSpPr>
          <p:spPr>
            <a:xfrm>
              <a:off x="5077850" y="4640964"/>
              <a:ext cx="252295" cy="353634"/>
            </a:xfrm>
            <a:prstGeom prst="rect">
              <a:avLst/>
            </a:prstGeom>
            <a:noFill/>
          </p:spPr>
          <p:txBody>
            <a:bodyPr wrap="none" rtlCol="0" anchor="ctr" anchorCtr="0">
              <a:spAutoFit/>
            </a:bodyPr>
            <a:lstStyle/>
            <a:p>
              <a:pPr algn="ctr"/>
              <a:r>
                <a:rPr lang="en-GB" sz="1200" dirty="0" smtClean="0">
                  <a:solidFill>
                    <a:srgbClr val="4D4D4D"/>
                  </a:solidFill>
                </a:rPr>
                <a:t>0</a:t>
              </a:r>
              <a:endParaRPr lang="en-GB" sz="1200" dirty="0">
                <a:solidFill>
                  <a:srgbClr val="4D4D4D"/>
                </a:solidFill>
              </a:endParaRPr>
            </a:p>
          </p:txBody>
        </p:sp>
        <p:sp>
          <p:nvSpPr>
            <p:cNvPr id="81" name="TextBox 80"/>
            <p:cNvSpPr txBox="1"/>
            <p:nvPr/>
          </p:nvSpPr>
          <p:spPr>
            <a:xfrm>
              <a:off x="5563170" y="4679281"/>
              <a:ext cx="439544" cy="276999"/>
            </a:xfrm>
            <a:prstGeom prst="rect">
              <a:avLst/>
            </a:prstGeom>
            <a:noFill/>
          </p:spPr>
          <p:txBody>
            <a:bodyPr wrap="none" rtlCol="0" anchor="ctr" anchorCtr="0">
              <a:spAutoFit/>
            </a:bodyPr>
            <a:lstStyle/>
            <a:p>
              <a:pPr algn="ctr"/>
              <a:r>
                <a:rPr lang="en-GB" sz="1200" dirty="0" smtClean="0">
                  <a:solidFill>
                    <a:srgbClr val="4D4D4D"/>
                  </a:solidFill>
                </a:rPr>
                <a:t>200</a:t>
              </a:r>
              <a:endParaRPr lang="en-GB" sz="1200" dirty="0">
                <a:solidFill>
                  <a:srgbClr val="4D4D4D"/>
                </a:solidFill>
              </a:endParaRPr>
            </a:p>
          </p:txBody>
        </p:sp>
        <p:sp>
          <p:nvSpPr>
            <p:cNvPr id="82" name="TextBox 81"/>
            <p:cNvSpPr txBox="1"/>
            <p:nvPr/>
          </p:nvSpPr>
          <p:spPr>
            <a:xfrm>
              <a:off x="6164862" y="4679281"/>
              <a:ext cx="439544" cy="276999"/>
            </a:xfrm>
            <a:prstGeom prst="rect">
              <a:avLst/>
            </a:prstGeom>
            <a:noFill/>
          </p:spPr>
          <p:txBody>
            <a:bodyPr wrap="none" rtlCol="0" anchor="ctr" anchorCtr="0">
              <a:spAutoFit/>
            </a:bodyPr>
            <a:lstStyle/>
            <a:p>
              <a:pPr algn="ctr"/>
              <a:r>
                <a:rPr lang="en-GB" sz="1200" dirty="0" smtClean="0">
                  <a:solidFill>
                    <a:srgbClr val="4D4D4D"/>
                  </a:solidFill>
                </a:rPr>
                <a:t>400</a:t>
              </a:r>
              <a:endParaRPr lang="en-GB" sz="1200" dirty="0">
                <a:solidFill>
                  <a:srgbClr val="4D4D4D"/>
                </a:solidFill>
              </a:endParaRPr>
            </a:p>
          </p:txBody>
        </p:sp>
        <p:sp>
          <p:nvSpPr>
            <p:cNvPr id="83" name="TextBox 82"/>
            <p:cNvSpPr txBox="1"/>
            <p:nvPr/>
          </p:nvSpPr>
          <p:spPr>
            <a:xfrm>
              <a:off x="6766181" y="4679281"/>
              <a:ext cx="439544" cy="276999"/>
            </a:xfrm>
            <a:prstGeom prst="rect">
              <a:avLst/>
            </a:prstGeom>
            <a:noFill/>
          </p:spPr>
          <p:txBody>
            <a:bodyPr wrap="none" rtlCol="0" anchor="ctr" anchorCtr="0">
              <a:spAutoFit/>
            </a:bodyPr>
            <a:lstStyle/>
            <a:p>
              <a:pPr algn="ctr"/>
              <a:r>
                <a:rPr lang="en-GB" sz="1200" dirty="0" smtClean="0">
                  <a:solidFill>
                    <a:srgbClr val="4D4D4D"/>
                  </a:solidFill>
                </a:rPr>
                <a:t>600</a:t>
              </a:r>
              <a:endParaRPr lang="en-GB" sz="1200" dirty="0">
                <a:solidFill>
                  <a:srgbClr val="4D4D4D"/>
                </a:solidFill>
              </a:endParaRPr>
            </a:p>
          </p:txBody>
        </p:sp>
        <p:sp>
          <p:nvSpPr>
            <p:cNvPr id="84" name="TextBox 83"/>
            <p:cNvSpPr txBox="1"/>
            <p:nvPr/>
          </p:nvSpPr>
          <p:spPr>
            <a:xfrm>
              <a:off x="7366767" y="4679281"/>
              <a:ext cx="439544" cy="276999"/>
            </a:xfrm>
            <a:prstGeom prst="rect">
              <a:avLst/>
            </a:prstGeom>
            <a:noFill/>
          </p:spPr>
          <p:txBody>
            <a:bodyPr wrap="none" rtlCol="0" anchor="ctr" anchorCtr="0">
              <a:spAutoFit/>
            </a:bodyPr>
            <a:lstStyle/>
            <a:p>
              <a:pPr algn="ctr"/>
              <a:r>
                <a:rPr lang="en-GB" sz="1200" dirty="0" smtClean="0">
                  <a:solidFill>
                    <a:srgbClr val="4D4D4D"/>
                  </a:solidFill>
                </a:rPr>
                <a:t>800</a:t>
              </a:r>
              <a:endParaRPr lang="en-GB" sz="1200" dirty="0">
                <a:solidFill>
                  <a:srgbClr val="4D4D4D"/>
                </a:solidFill>
              </a:endParaRPr>
            </a:p>
          </p:txBody>
        </p:sp>
        <p:sp>
          <p:nvSpPr>
            <p:cNvPr id="85" name="TextBox 84"/>
            <p:cNvSpPr txBox="1"/>
            <p:nvPr/>
          </p:nvSpPr>
          <p:spPr>
            <a:xfrm>
              <a:off x="7895280" y="4679281"/>
              <a:ext cx="524504" cy="276999"/>
            </a:xfrm>
            <a:prstGeom prst="rect">
              <a:avLst/>
            </a:prstGeom>
            <a:noFill/>
          </p:spPr>
          <p:txBody>
            <a:bodyPr wrap="none" rtlCol="0" anchor="ctr" anchorCtr="0">
              <a:spAutoFit/>
            </a:bodyPr>
            <a:lstStyle/>
            <a:p>
              <a:pPr algn="ctr"/>
              <a:r>
                <a:rPr lang="en-GB" sz="1200" dirty="0" smtClean="0">
                  <a:solidFill>
                    <a:srgbClr val="4D4D4D"/>
                  </a:solidFill>
                </a:rPr>
                <a:t>1000</a:t>
              </a:r>
              <a:endParaRPr lang="en-GB" sz="1200" dirty="0">
                <a:solidFill>
                  <a:srgbClr val="4D4D4D"/>
                </a:solidFill>
              </a:endParaRPr>
            </a:p>
          </p:txBody>
        </p:sp>
        <p:sp>
          <p:nvSpPr>
            <p:cNvPr id="86" name="TextBox 85"/>
            <p:cNvSpPr txBox="1"/>
            <p:nvPr/>
          </p:nvSpPr>
          <p:spPr>
            <a:xfrm>
              <a:off x="6958308" y="1820630"/>
              <a:ext cx="1931939" cy="1015663"/>
            </a:xfrm>
            <a:prstGeom prst="rect">
              <a:avLst/>
            </a:prstGeom>
            <a:noFill/>
          </p:spPr>
          <p:txBody>
            <a:bodyPr wrap="none" rtlCol="0" anchor="ctr" anchorCtr="0">
              <a:spAutoFit/>
            </a:bodyPr>
            <a:lstStyle/>
            <a:p>
              <a:r>
                <a:rPr lang="en-GB" sz="1200" dirty="0" smtClean="0">
                  <a:solidFill>
                    <a:srgbClr val="4D4D4D"/>
                  </a:solidFill>
                </a:rPr>
                <a:t>Low </a:t>
              </a:r>
              <a:r>
                <a:rPr lang="en-GB" sz="1200" i="1" dirty="0" smtClean="0">
                  <a:solidFill>
                    <a:srgbClr val="4D4D4D"/>
                  </a:solidFill>
                </a:rPr>
                <a:t>KRAS</a:t>
              </a:r>
              <a:r>
                <a:rPr lang="en-GB" sz="1200" dirty="0" smtClean="0">
                  <a:solidFill>
                    <a:srgbClr val="4D4D4D"/>
                  </a:solidFill>
                </a:rPr>
                <a:t>, low CA19-9</a:t>
              </a:r>
            </a:p>
            <a:p>
              <a:r>
                <a:rPr lang="en-GB" sz="1200" dirty="0">
                  <a:solidFill>
                    <a:srgbClr val="4D4D4D"/>
                  </a:solidFill>
                </a:rPr>
                <a:t>Low </a:t>
              </a:r>
              <a:r>
                <a:rPr lang="en-GB" sz="1200" i="1" dirty="0">
                  <a:solidFill>
                    <a:srgbClr val="4D4D4D"/>
                  </a:solidFill>
                </a:rPr>
                <a:t>KRAS</a:t>
              </a:r>
              <a:r>
                <a:rPr lang="en-GB" sz="1200" dirty="0">
                  <a:solidFill>
                    <a:srgbClr val="4D4D4D"/>
                  </a:solidFill>
                </a:rPr>
                <a:t>, </a:t>
              </a:r>
              <a:r>
                <a:rPr lang="en-GB" sz="1200" dirty="0" smtClean="0">
                  <a:solidFill>
                    <a:srgbClr val="4D4D4D"/>
                  </a:solidFill>
                </a:rPr>
                <a:t>high CA19-9</a:t>
              </a:r>
              <a:endParaRPr lang="en-GB" sz="1200" dirty="0">
                <a:solidFill>
                  <a:srgbClr val="4D4D4D"/>
                </a:solidFill>
              </a:endParaRPr>
            </a:p>
            <a:p>
              <a:r>
                <a:rPr lang="en-GB" sz="1200" dirty="0" smtClean="0">
                  <a:solidFill>
                    <a:srgbClr val="4D4D4D"/>
                  </a:solidFill>
                </a:rPr>
                <a:t>High </a:t>
              </a:r>
              <a:r>
                <a:rPr lang="en-GB" sz="1200" i="1" dirty="0">
                  <a:solidFill>
                    <a:srgbClr val="4D4D4D"/>
                  </a:solidFill>
                </a:rPr>
                <a:t>KRAS</a:t>
              </a:r>
              <a:r>
                <a:rPr lang="en-GB" sz="1200" dirty="0">
                  <a:solidFill>
                    <a:srgbClr val="4D4D4D"/>
                  </a:solidFill>
                </a:rPr>
                <a:t>, low </a:t>
              </a:r>
              <a:r>
                <a:rPr lang="en-GB" sz="1200" dirty="0" smtClean="0">
                  <a:solidFill>
                    <a:srgbClr val="4D4D4D"/>
                  </a:solidFill>
                </a:rPr>
                <a:t>CA19-9</a:t>
              </a:r>
              <a:endParaRPr lang="en-GB" sz="1200" dirty="0">
                <a:solidFill>
                  <a:srgbClr val="4D4D4D"/>
                </a:solidFill>
              </a:endParaRPr>
            </a:p>
            <a:p>
              <a:r>
                <a:rPr lang="en-GB" sz="1200" dirty="0" smtClean="0">
                  <a:solidFill>
                    <a:srgbClr val="4D4D4D"/>
                  </a:solidFill>
                </a:rPr>
                <a:t>High </a:t>
              </a:r>
              <a:r>
                <a:rPr lang="en-GB" sz="1200" i="1" dirty="0">
                  <a:solidFill>
                    <a:srgbClr val="4D4D4D"/>
                  </a:solidFill>
                </a:rPr>
                <a:t>KRAS</a:t>
              </a:r>
              <a:r>
                <a:rPr lang="en-GB" sz="1200" dirty="0">
                  <a:solidFill>
                    <a:srgbClr val="4D4D4D"/>
                  </a:solidFill>
                </a:rPr>
                <a:t>, </a:t>
              </a:r>
              <a:r>
                <a:rPr lang="en-GB" sz="1200" dirty="0" smtClean="0">
                  <a:solidFill>
                    <a:srgbClr val="4D4D4D"/>
                  </a:solidFill>
                </a:rPr>
                <a:t>high CA19-9</a:t>
              </a:r>
              <a:endParaRPr lang="en-GB" sz="1200" dirty="0">
                <a:solidFill>
                  <a:srgbClr val="4D4D4D"/>
                </a:solidFill>
              </a:endParaRPr>
            </a:p>
            <a:p>
              <a:endParaRPr lang="en-GB" sz="1200" dirty="0" smtClean="0">
                <a:solidFill>
                  <a:srgbClr val="4D4D4D"/>
                </a:solidFill>
              </a:endParaRPr>
            </a:p>
          </p:txBody>
        </p:sp>
        <p:cxnSp>
          <p:nvCxnSpPr>
            <p:cNvPr id="87" name="Straight Connector 86"/>
            <p:cNvCxnSpPr/>
            <p:nvPr/>
          </p:nvCxnSpPr>
          <p:spPr>
            <a:xfrm>
              <a:off x="6695622" y="1979927"/>
              <a:ext cx="286018"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695622" y="2156180"/>
              <a:ext cx="286018" cy="0"/>
            </a:xfrm>
            <a:prstGeom prst="line">
              <a:avLst/>
            </a:prstGeom>
            <a:ln w="1905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695622" y="2339806"/>
              <a:ext cx="28601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695622" y="2523758"/>
              <a:ext cx="286018" cy="0"/>
            </a:xfrm>
            <a:prstGeom prst="line">
              <a:avLst/>
            </a:prstGeom>
            <a:ln w="19050">
              <a:solidFill>
                <a:srgbClr val="F7899A"/>
              </a:solidFill>
            </a:ln>
          </p:spPr>
          <p:style>
            <a:lnRef idx="1">
              <a:schemeClr val="accent1"/>
            </a:lnRef>
            <a:fillRef idx="0">
              <a:schemeClr val="accent1"/>
            </a:fillRef>
            <a:effectRef idx="0">
              <a:schemeClr val="accent1"/>
            </a:effectRef>
            <a:fontRef idx="minor">
              <a:schemeClr val="tx1"/>
            </a:fontRef>
          </p:style>
        </p:cxnSp>
        <p:sp>
          <p:nvSpPr>
            <p:cNvPr id="91" name="Freeform 5"/>
            <p:cNvSpPr>
              <a:spLocks/>
            </p:cNvSpPr>
            <p:nvPr/>
          </p:nvSpPr>
          <p:spPr bwMode="auto">
            <a:xfrm>
              <a:off x="5218761" y="1925432"/>
              <a:ext cx="3309906" cy="2516307"/>
            </a:xfrm>
            <a:custGeom>
              <a:avLst/>
              <a:gdLst>
                <a:gd name="T0" fmla="*/ 261 w 261"/>
                <a:gd name="T1" fmla="*/ 187 h 195"/>
                <a:gd name="T2" fmla="*/ 238 w 261"/>
                <a:gd name="T3" fmla="*/ 179 h 195"/>
                <a:gd name="T4" fmla="*/ 235 w 261"/>
                <a:gd name="T5" fmla="*/ 175 h 195"/>
                <a:gd name="T6" fmla="*/ 223 w 261"/>
                <a:gd name="T7" fmla="*/ 170 h 195"/>
                <a:gd name="T8" fmla="*/ 208 w 261"/>
                <a:gd name="T9" fmla="*/ 167 h 195"/>
                <a:gd name="T10" fmla="*/ 200 w 261"/>
                <a:gd name="T11" fmla="*/ 162 h 195"/>
                <a:gd name="T12" fmla="*/ 158 w 261"/>
                <a:gd name="T13" fmla="*/ 158 h 195"/>
                <a:gd name="T14" fmla="*/ 148 w 261"/>
                <a:gd name="T15" fmla="*/ 153 h 195"/>
                <a:gd name="T16" fmla="*/ 146 w 261"/>
                <a:gd name="T17" fmla="*/ 150 h 195"/>
                <a:gd name="T18" fmla="*/ 140 w 261"/>
                <a:gd name="T19" fmla="*/ 146 h 195"/>
                <a:gd name="T20" fmla="*/ 134 w 261"/>
                <a:gd name="T21" fmla="*/ 143 h 195"/>
                <a:gd name="T22" fmla="*/ 131 w 261"/>
                <a:gd name="T23" fmla="*/ 137 h 195"/>
                <a:gd name="T24" fmla="*/ 118 w 261"/>
                <a:gd name="T25" fmla="*/ 134 h 195"/>
                <a:gd name="T26" fmla="*/ 116 w 261"/>
                <a:gd name="T27" fmla="*/ 130 h 195"/>
                <a:gd name="T28" fmla="*/ 114 w 261"/>
                <a:gd name="T29" fmla="*/ 126 h 195"/>
                <a:gd name="T30" fmla="*/ 112 w 261"/>
                <a:gd name="T31" fmla="*/ 119 h 195"/>
                <a:gd name="T32" fmla="*/ 107 w 261"/>
                <a:gd name="T33" fmla="*/ 117 h 195"/>
                <a:gd name="T34" fmla="*/ 105 w 261"/>
                <a:gd name="T35" fmla="*/ 113 h 195"/>
                <a:gd name="T36" fmla="*/ 103 w 261"/>
                <a:gd name="T37" fmla="*/ 111 h 195"/>
                <a:gd name="T38" fmla="*/ 101 w 261"/>
                <a:gd name="T39" fmla="*/ 109 h 195"/>
                <a:gd name="T40" fmla="*/ 99 w 261"/>
                <a:gd name="T41" fmla="*/ 106 h 195"/>
                <a:gd name="T42" fmla="*/ 97 w 261"/>
                <a:gd name="T43" fmla="*/ 102 h 195"/>
                <a:gd name="T44" fmla="*/ 94 w 261"/>
                <a:gd name="T45" fmla="*/ 98 h 195"/>
                <a:gd name="T46" fmla="*/ 92 w 261"/>
                <a:gd name="T47" fmla="*/ 95 h 195"/>
                <a:gd name="T48" fmla="*/ 90 w 261"/>
                <a:gd name="T49" fmla="*/ 92 h 195"/>
                <a:gd name="T50" fmla="*/ 88 w 261"/>
                <a:gd name="T51" fmla="*/ 88 h 195"/>
                <a:gd name="T52" fmla="*/ 83 w 261"/>
                <a:gd name="T53" fmla="*/ 86 h 195"/>
                <a:gd name="T54" fmla="*/ 79 w 261"/>
                <a:gd name="T55" fmla="*/ 84 h 195"/>
                <a:gd name="T56" fmla="*/ 74 w 261"/>
                <a:gd name="T57" fmla="*/ 82 h 195"/>
                <a:gd name="T58" fmla="*/ 72 w 261"/>
                <a:gd name="T59" fmla="*/ 79 h 195"/>
                <a:gd name="T60" fmla="*/ 70 w 261"/>
                <a:gd name="T61" fmla="*/ 76 h 195"/>
                <a:gd name="T62" fmla="*/ 68 w 261"/>
                <a:gd name="T63" fmla="*/ 74 h 195"/>
                <a:gd name="T64" fmla="*/ 66 w 261"/>
                <a:gd name="T65" fmla="*/ 71 h 195"/>
                <a:gd name="T66" fmla="*/ 62 w 261"/>
                <a:gd name="T67" fmla="*/ 69 h 195"/>
                <a:gd name="T68" fmla="*/ 60 w 261"/>
                <a:gd name="T69" fmla="*/ 66 h 195"/>
                <a:gd name="T70" fmla="*/ 57 w 261"/>
                <a:gd name="T71" fmla="*/ 62 h 195"/>
                <a:gd name="T72" fmla="*/ 54 w 261"/>
                <a:gd name="T73" fmla="*/ 58 h 195"/>
                <a:gd name="T74" fmla="*/ 52 w 261"/>
                <a:gd name="T75" fmla="*/ 56 h 195"/>
                <a:gd name="T76" fmla="*/ 49 w 261"/>
                <a:gd name="T77" fmla="*/ 53 h 195"/>
                <a:gd name="T78" fmla="*/ 47 w 261"/>
                <a:gd name="T79" fmla="*/ 49 h 195"/>
                <a:gd name="T80" fmla="*/ 45 w 261"/>
                <a:gd name="T81" fmla="*/ 44 h 195"/>
                <a:gd name="T82" fmla="*/ 43 w 261"/>
                <a:gd name="T83" fmla="*/ 42 h 195"/>
                <a:gd name="T84" fmla="*/ 40 w 261"/>
                <a:gd name="T85" fmla="*/ 38 h 195"/>
                <a:gd name="T86" fmla="*/ 38 w 261"/>
                <a:gd name="T87" fmla="*/ 36 h 195"/>
                <a:gd name="T88" fmla="*/ 35 w 261"/>
                <a:gd name="T89" fmla="*/ 33 h 195"/>
                <a:gd name="T90" fmla="*/ 33 w 261"/>
                <a:gd name="T91" fmla="*/ 30 h 195"/>
                <a:gd name="T92" fmla="*/ 31 w 261"/>
                <a:gd name="T93" fmla="*/ 27 h 195"/>
                <a:gd name="T94" fmla="*/ 28 w 261"/>
                <a:gd name="T95" fmla="*/ 25 h 195"/>
                <a:gd name="T96" fmla="*/ 27 w 261"/>
                <a:gd name="T97" fmla="*/ 23 h 195"/>
                <a:gd name="T98" fmla="*/ 25 w 261"/>
                <a:gd name="T99" fmla="*/ 21 h 195"/>
                <a:gd name="T100" fmla="*/ 22 w 261"/>
                <a:gd name="T101" fmla="*/ 18 h 195"/>
                <a:gd name="T102" fmla="*/ 20 w 261"/>
                <a:gd name="T103" fmla="*/ 14 h 195"/>
                <a:gd name="T104" fmla="*/ 18 w 261"/>
                <a:gd name="T105" fmla="*/ 12 h 195"/>
                <a:gd name="T106" fmla="*/ 18 w 261"/>
                <a:gd name="T107" fmla="*/ 8 h 195"/>
                <a:gd name="T108" fmla="*/ 15 w 261"/>
                <a:gd name="T109" fmla="*/ 6 h 195"/>
                <a:gd name="T110" fmla="*/ 13 w 261"/>
                <a:gd name="T111" fmla="*/ 4 h 195"/>
                <a:gd name="T112" fmla="*/ 11 w 261"/>
                <a:gd name="T113" fmla="*/ 2 h 195"/>
                <a:gd name="T114" fmla="*/ 5 w 261"/>
                <a:gd name="T11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1" h="195">
                  <a:moveTo>
                    <a:pt x="261" y="195"/>
                  </a:moveTo>
                  <a:lnTo>
                    <a:pt x="261" y="187"/>
                  </a:lnTo>
                  <a:lnTo>
                    <a:pt x="238" y="187"/>
                  </a:lnTo>
                  <a:lnTo>
                    <a:pt x="238" y="179"/>
                  </a:lnTo>
                  <a:lnTo>
                    <a:pt x="235" y="179"/>
                  </a:lnTo>
                  <a:lnTo>
                    <a:pt x="235" y="175"/>
                  </a:lnTo>
                  <a:lnTo>
                    <a:pt x="223" y="175"/>
                  </a:lnTo>
                  <a:lnTo>
                    <a:pt x="223" y="170"/>
                  </a:lnTo>
                  <a:lnTo>
                    <a:pt x="208" y="170"/>
                  </a:lnTo>
                  <a:lnTo>
                    <a:pt x="208" y="167"/>
                  </a:lnTo>
                  <a:lnTo>
                    <a:pt x="200" y="167"/>
                  </a:lnTo>
                  <a:lnTo>
                    <a:pt x="200" y="162"/>
                  </a:lnTo>
                  <a:lnTo>
                    <a:pt x="158" y="162"/>
                  </a:lnTo>
                  <a:lnTo>
                    <a:pt x="158" y="158"/>
                  </a:lnTo>
                  <a:lnTo>
                    <a:pt x="148" y="158"/>
                  </a:lnTo>
                  <a:lnTo>
                    <a:pt x="148" y="153"/>
                  </a:lnTo>
                  <a:lnTo>
                    <a:pt x="146" y="153"/>
                  </a:lnTo>
                  <a:lnTo>
                    <a:pt x="146" y="150"/>
                  </a:lnTo>
                  <a:lnTo>
                    <a:pt x="140" y="150"/>
                  </a:lnTo>
                  <a:lnTo>
                    <a:pt x="140" y="146"/>
                  </a:lnTo>
                  <a:lnTo>
                    <a:pt x="134" y="146"/>
                  </a:lnTo>
                  <a:lnTo>
                    <a:pt x="134" y="143"/>
                  </a:lnTo>
                  <a:lnTo>
                    <a:pt x="131" y="143"/>
                  </a:lnTo>
                  <a:lnTo>
                    <a:pt x="131" y="137"/>
                  </a:lnTo>
                  <a:lnTo>
                    <a:pt x="118" y="137"/>
                  </a:lnTo>
                  <a:lnTo>
                    <a:pt x="118" y="134"/>
                  </a:lnTo>
                  <a:lnTo>
                    <a:pt x="116" y="134"/>
                  </a:lnTo>
                  <a:lnTo>
                    <a:pt x="116" y="130"/>
                  </a:lnTo>
                  <a:lnTo>
                    <a:pt x="114" y="130"/>
                  </a:lnTo>
                  <a:lnTo>
                    <a:pt x="114" y="126"/>
                  </a:lnTo>
                  <a:lnTo>
                    <a:pt x="112" y="126"/>
                  </a:lnTo>
                  <a:lnTo>
                    <a:pt x="112" y="119"/>
                  </a:lnTo>
                  <a:lnTo>
                    <a:pt x="107" y="119"/>
                  </a:lnTo>
                  <a:lnTo>
                    <a:pt x="107" y="117"/>
                  </a:lnTo>
                  <a:lnTo>
                    <a:pt x="105" y="117"/>
                  </a:lnTo>
                  <a:lnTo>
                    <a:pt x="105" y="113"/>
                  </a:lnTo>
                  <a:lnTo>
                    <a:pt x="103" y="113"/>
                  </a:lnTo>
                  <a:lnTo>
                    <a:pt x="103" y="111"/>
                  </a:lnTo>
                  <a:lnTo>
                    <a:pt x="101" y="111"/>
                  </a:lnTo>
                  <a:lnTo>
                    <a:pt x="101" y="109"/>
                  </a:lnTo>
                  <a:lnTo>
                    <a:pt x="99" y="109"/>
                  </a:lnTo>
                  <a:lnTo>
                    <a:pt x="99" y="106"/>
                  </a:lnTo>
                  <a:lnTo>
                    <a:pt x="97" y="106"/>
                  </a:lnTo>
                  <a:lnTo>
                    <a:pt x="97" y="102"/>
                  </a:lnTo>
                  <a:lnTo>
                    <a:pt x="94" y="102"/>
                  </a:lnTo>
                  <a:lnTo>
                    <a:pt x="94" y="98"/>
                  </a:lnTo>
                  <a:lnTo>
                    <a:pt x="92" y="98"/>
                  </a:lnTo>
                  <a:lnTo>
                    <a:pt x="92" y="95"/>
                  </a:lnTo>
                  <a:lnTo>
                    <a:pt x="90" y="95"/>
                  </a:lnTo>
                  <a:lnTo>
                    <a:pt x="90" y="92"/>
                  </a:lnTo>
                  <a:lnTo>
                    <a:pt x="88" y="92"/>
                  </a:lnTo>
                  <a:lnTo>
                    <a:pt x="88" y="88"/>
                  </a:lnTo>
                  <a:lnTo>
                    <a:pt x="83" y="88"/>
                  </a:lnTo>
                  <a:lnTo>
                    <a:pt x="83" y="86"/>
                  </a:lnTo>
                  <a:lnTo>
                    <a:pt x="79" y="86"/>
                  </a:lnTo>
                  <a:lnTo>
                    <a:pt x="79" y="84"/>
                  </a:lnTo>
                  <a:lnTo>
                    <a:pt x="74" y="84"/>
                  </a:lnTo>
                  <a:lnTo>
                    <a:pt x="74" y="82"/>
                  </a:lnTo>
                  <a:lnTo>
                    <a:pt x="72" y="82"/>
                  </a:lnTo>
                  <a:lnTo>
                    <a:pt x="72" y="79"/>
                  </a:lnTo>
                  <a:lnTo>
                    <a:pt x="70" y="79"/>
                  </a:lnTo>
                  <a:lnTo>
                    <a:pt x="70" y="76"/>
                  </a:lnTo>
                  <a:lnTo>
                    <a:pt x="68" y="76"/>
                  </a:lnTo>
                  <a:lnTo>
                    <a:pt x="68" y="74"/>
                  </a:lnTo>
                  <a:lnTo>
                    <a:pt x="66" y="74"/>
                  </a:lnTo>
                  <a:lnTo>
                    <a:pt x="66" y="71"/>
                  </a:lnTo>
                  <a:lnTo>
                    <a:pt x="62" y="71"/>
                  </a:lnTo>
                  <a:lnTo>
                    <a:pt x="62" y="69"/>
                  </a:lnTo>
                  <a:lnTo>
                    <a:pt x="60" y="69"/>
                  </a:lnTo>
                  <a:lnTo>
                    <a:pt x="60" y="66"/>
                  </a:lnTo>
                  <a:lnTo>
                    <a:pt x="57" y="66"/>
                  </a:lnTo>
                  <a:lnTo>
                    <a:pt x="57" y="62"/>
                  </a:lnTo>
                  <a:lnTo>
                    <a:pt x="54" y="62"/>
                  </a:lnTo>
                  <a:cubicBezTo>
                    <a:pt x="54" y="62"/>
                    <a:pt x="55" y="58"/>
                    <a:pt x="54" y="58"/>
                  </a:cubicBezTo>
                  <a:cubicBezTo>
                    <a:pt x="53" y="58"/>
                    <a:pt x="52" y="58"/>
                    <a:pt x="52" y="58"/>
                  </a:cubicBezTo>
                  <a:lnTo>
                    <a:pt x="52" y="56"/>
                  </a:lnTo>
                  <a:lnTo>
                    <a:pt x="49" y="56"/>
                  </a:lnTo>
                  <a:lnTo>
                    <a:pt x="49" y="53"/>
                  </a:lnTo>
                  <a:lnTo>
                    <a:pt x="47" y="53"/>
                  </a:lnTo>
                  <a:lnTo>
                    <a:pt x="47" y="49"/>
                  </a:lnTo>
                  <a:lnTo>
                    <a:pt x="45" y="49"/>
                  </a:lnTo>
                  <a:lnTo>
                    <a:pt x="45" y="44"/>
                  </a:lnTo>
                  <a:lnTo>
                    <a:pt x="43" y="44"/>
                  </a:lnTo>
                  <a:lnTo>
                    <a:pt x="43" y="42"/>
                  </a:lnTo>
                  <a:lnTo>
                    <a:pt x="40" y="42"/>
                  </a:lnTo>
                  <a:lnTo>
                    <a:pt x="40" y="38"/>
                  </a:lnTo>
                  <a:lnTo>
                    <a:pt x="38" y="38"/>
                  </a:lnTo>
                  <a:lnTo>
                    <a:pt x="38" y="36"/>
                  </a:lnTo>
                  <a:lnTo>
                    <a:pt x="35" y="36"/>
                  </a:lnTo>
                  <a:lnTo>
                    <a:pt x="35" y="33"/>
                  </a:lnTo>
                  <a:lnTo>
                    <a:pt x="33" y="33"/>
                  </a:lnTo>
                  <a:lnTo>
                    <a:pt x="33" y="30"/>
                  </a:lnTo>
                  <a:lnTo>
                    <a:pt x="31" y="30"/>
                  </a:lnTo>
                  <a:lnTo>
                    <a:pt x="31" y="27"/>
                  </a:lnTo>
                  <a:lnTo>
                    <a:pt x="28" y="27"/>
                  </a:lnTo>
                  <a:lnTo>
                    <a:pt x="28" y="25"/>
                  </a:lnTo>
                  <a:lnTo>
                    <a:pt x="27" y="25"/>
                  </a:lnTo>
                  <a:lnTo>
                    <a:pt x="27" y="23"/>
                  </a:lnTo>
                  <a:lnTo>
                    <a:pt x="25" y="23"/>
                  </a:lnTo>
                  <a:lnTo>
                    <a:pt x="25" y="21"/>
                  </a:lnTo>
                  <a:lnTo>
                    <a:pt x="22" y="21"/>
                  </a:lnTo>
                  <a:lnTo>
                    <a:pt x="22" y="18"/>
                  </a:lnTo>
                  <a:lnTo>
                    <a:pt x="20" y="18"/>
                  </a:lnTo>
                  <a:lnTo>
                    <a:pt x="20" y="14"/>
                  </a:lnTo>
                  <a:lnTo>
                    <a:pt x="20" y="12"/>
                  </a:lnTo>
                  <a:lnTo>
                    <a:pt x="18" y="12"/>
                  </a:lnTo>
                  <a:lnTo>
                    <a:pt x="18" y="10"/>
                  </a:lnTo>
                  <a:lnTo>
                    <a:pt x="18" y="8"/>
                  </a:lnTo>
                  <a:lnTo>
                    <a:pt x="15" y="8"/>
                  </a:lnTo>
                  <a:lnTo>
                    <a:pt x="15" y="6"/>
                  </a:lnTo>
                  <a:lnTo>
                    <a:pt x="13" y="6"/>
                  </a:lnTo>
                  <a:lnTo>
                    <a:pt x="13" y="4"/>
                  </a:lnTo>
                  <a:lnTo>
                    <a:pt x="11" y="4"/>
                  </a:lnTo>
                  <a:lnTo>
                    <a:pt x="11" y="2"/>
                  </a:lnTo>
                  <a:lnTo>
                    <a:pt x="5" y="2"/>
                  </a:lnTo>
                  <a:lnTo>
                    <a:pt x="5"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Freeform 6"/>
            <p:cNvSpPr>
              <a:spLocks/>
            </p:cNvSpPr>
            <p:nvPr/>
          </p:nvSpPr>
          <p:spPr bwMode="auto">
            <a:xfrm>
              <a:off x="5218761" y="1925432"/>
              <a:ext cx="3309906" cy="2542115"/>
            </a:xfrm>
            <a:custGeom>
              <a:avLst/>
              <a:gdLst>
                <a:gd name="T0" fmla="*/ 240 w 261"/>
                <a:gd name="T1" fmla="*/ 197 h 197"/>
                <a:gd name="T2" fmla="*/ 237 w 261"/>
                <a:gd name="T3" fmla="*/ 195 h 197"/>
                <a:gd name="T4" fmla="*/ 234 w 261"/>
                <a:gd name="T5" fmla="*/ 193 h 197"/>
                <a:gd name="T6" fmla="*/ 223 w 261"/>
                <a:gd name="T7" fmla="*/ 192 h 197"/>
                <a:gd name="T8" fmla="*/ 208 w 261"/>
                <a:gd name="T9" fmla="*/ 190 h 197"/>
                <a:gd name="T10" fmla="*/ 201 w 261"/>
                <a:gd name="T11" fmla="*/ 188 h 197"/>
                <a:gd name="T12" fmla="*/ 157 w 261"/>
                <a:gd name="T13" fmla="*/ 186 h 197"/>
                <a:gd name="T14" fmla="*/ 148 w 261"/>
                <a:gd name="T15" fmla="*/ 183 h 197"/>
                <a:gd name="T16" fmla="*/ 146 w 261"/>
                <a:gd name="T17" fmla="*/ 180 h 197"/>
                <a:gd name="T18" fmla="*/ 141 w 261"/>
                <a:gd name="T19" fmla="*/ 178 h 197"/>
                <a:gd name="T20" fmla="*/ 134 w 261"/>
                <a:gd name="T21" fmla="*/ 175 h 197"/>
                <a:gd name="T22" fmla="*/ 132 w 261"/>
                <a:gd name="T23" fmla="*/ 174 h 197"/>
                <a:gd name="T24" fmla="*/ 117 w 261"/>
                <a:gd name="T25" fmla="*/ 169 h 197"/>
                <a:gd name="T26" fmla="*/ 115 w 261"/>
                <a:gd name="T27" fmla="*/ 166 h 197"/>
                <a:gd name="T28" fmla="*/ 113 w 261"/>
                <a:gd name="T29" fmla="*/ 160 h 197"/>
                <a:gd name="T30" fmla="*/ 107 w 261"/>
                <a:gd name="T31" fmla="*/ 154 h 197"/>
                <a:gd name="T32" fmla="*/ 104 w 261"/>
                <a:gd name="T33" fmla="*/ 150 h 197"/>
                <a:gd name="T34" fmla="*/ 102 w 261"/>
                <a:gd name="T35" fmla="*/ 147 h 197"/>
                <a:gd name="T36" fmla="*/ 99 w 261"/>
                <a:gd name="T37" fmla="*/ 144 h 197"/>
                <a:gd name="T38" fmla="*/ 97 w 261"/>
                <a:gd name="T39" fmla="*/ 140 h 197"/>
                <a:gd name="T40" fmla="*/ 94 w 261"/>
                <a:gd name="T41" fmla="*/ 136 h 197"/>
                <a:gd name="T42" fmla="*/ 91 w 261"/>
                <a:gd name="T43" fmla="*/ 131 h 197"/>
                <a:gd name="T44" fmla="*/ 89 w 261"/>
                <a:gd name="T45" fmla="*/ 127 h 197"/>
                <a:gd name="T46" fmla="*/ 81 w 261"/>
                <a:gd name="T47" fmla="*/ 122 h 197"/>
                <a:gd name="T48" fmla="*/ 78 w 261"/>
                <a:gd name="T49" fmla="*/ 120 h 197"/>
                <a:gd name="T50" fmla="*/ 73 w 261"/>
                <a:gd name="T51" fmla="*/ 117 h 197"/>
                <a:gd name="T52" fmla="*/ 71 w 261"/>
                <a:gd name="T53" fmla="*/ 111 h 197"/>
                <a:gd name="T54" fmla="*/ 68 w 261"/>
                <a:gd name="T55" fmla="*/ 107 h 197"/>
                <a:gd name="T56" fmla="*/ 65 w 261"/>
                <a:gd name="T57" fmla="*/ 106 h 197"/>
                <a:gd name="T58" fmla="*/ 63 w 261"/>
                <a:gd name="T59" fmla="*/ 102 h 197"/>
                <a:gd name="T60" fmla="*/ 60 w 261"/>
                <a:gd name="T61" fmla="*/ 100 h 197"/>
                <a:gd name="T62" fmla="*/ 58 w 261"/>
                <a:gd name="T63" fmla="*/ 98 h 197"/>
                <a:gd name="T64" fmla="*/ 58 w 261"/>
                <a:gd name="T65" fmla="*/ 93 h 197"/>
                <a:gd name="T66" fmla="*/ 57 w 261"/>
                <a:gd name="T67" fmla="*/ 90 h 197"/>
                <a:gd name="T68" fmla="*/ 54 w 261"/>
                <a:gd name="T69" fmla="*/ 88 h 197"/>
                <a:gd name="T70" fmla="*/ 53 w 261"/>
                <a:gd name="T71" fmla="*/ 84 h 197"/>
                <a:gd name="T72" fmla="*/ 51 w 261"/>
                <a:gd name="T73" fmla="*/ 81 h 197"/>
                <a:gd name="T74" fmla="*/ 49 w 261"/>
                <a:gd name="T75" fmla="*/ 79 h 197"/>
                <a:gd name="T76" fmla="*/ 48 w 261"/>
                <a:gd name="T77" fmla="*/ 75 h 197"/>
                <a:gd name="T78" fmla="*/ 46 w 261"/>
                <a:gd name="T79" fmla="*/ 72 h 197"/>
                <a:gd name="T80" fmla="*/ 44 w 261"/>
                <a:gd name="T81" fmla="*/ 68 h 197"/>
                <a:gd name="T82" fmla="*/ 42 w 261"/>
                <a:gd name="T83" fmla="*/ 66 h 197"/>
                <a:gd name="T84" fmla="*/ 39 w 261"/>
                <a:gd name="T85" fmla="*/ 63 h 197"/>
                <a:gd name="T86" fmla="*/ 37 w 261"/>
                <a:gd name="T87" fmla="*/ 58 h 197"/>
                <a:gd name="T88" fmla="*/ 35 w 261"/>
                <a:gd name="T89" fmla="*/ 55 h 197"/>
                <a:gd name="T90" fmla="*/ 33 w 261"/>
                <a:gd name="T91" fmla="*/ 51 h 197"/>
                <a:gd name="T92" fmla="*/ 31 w 261"/>
                <a:gd name="T93" fmla="*/ 47 h 197"/>
                <a:gd name="T94" fmla="*/ 29 w 261"/>
                <a:gd name="T95" fmla="*/ 42 h 197"/>
                <a:gd name="T96" fmla="*/ 27 w 261"/>
                <a:gd name="T97" fmla="*/ 40 h 197"/>
                <a:gd name="T98" fmla="*/ 25 w 261"/>
                <a:gd name="T99" fmla="*/ 37 h 197"/>
                <a:gd name="T100" fmla="*/ 23 w 261"/>
                <a:gd name="T101" fmla="*/ 33 h 197"/>
                <a:gd name="T102" fmla="*/ 22 w 261"/>
                <a:gd name="T103" fmla="*/ 30 h 197"/>
                <a:gd name="T104" fmla="*/ 20 w 261"/>
                <a:gd name="T105" fmla="*/ 26 h 197"/>
                <a:gd name="T106" fmla="*/ 19 w 261"/>
                <a:gd name="T107" fmla="*/ 22 h 197"/>
                <a:gd name="T108" fmla="*/ 17 w 261"/>
                <a:gd name="T109" fmla="*/ 17 h 197"/>
                <a:gd name="T110" fmla="*/ 15 w 261"/>
                <a:gd name="T111" fmla="*/ 12 h 197"/>
                <a:gd name="T112" fmla="*/ 14 w 261"/>
                <a:gd name="T113" fmla="*/ 10 h 197"/>
                <a:gd name="T114" fmla="*/ 11 w 261"/>
                <a:gd name="T115" fmla="*/ 6 h 197"/>
                <a:gd name="T116" fmla="*/ 11 w 261"/>
                <a:gd name="T117" fmla="*/ 3 h 197"/>
                <a:gd name="T118" fmla="*/ 6 w 261"/>
                <a:gd name="T1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197">
                  <a:moveTo>
                    <a:pt x="261" y="197"/>
                  </a:moveTo>
                  <a:lnTo>
                    <a:pt x="240" y="197"/>
                  </a:lnTo>
                  <a:lnTo>
                    <a:pt x="240" y="195"/>
                  </a:lnTo>
                  <a:lnTo>
                    <a:pt x="237" y="195"/>
                  </a:lnTo>
                  <a:lnTo>
                    <a:pt x="237" y="193"/>
                  </a:lnTo>
                  <a:lnTo>
                    <a:pt x="234" y="193"/>
                  </a:lnTo>
                  <a:lnTo>
                    <a:pt x="234" y="192"/>
                  </a:lnTo>
                  <a:lnTo>
                    <a:pt x="223" y="192"/>
                  </a:lnTo>
                  <a:lnTo>
                    <a:pt x="223" y="190"/>
                  </a:lnTo>
                  <a:lnTo>
                    <a:pt x="208" y="190"/>
                  </a:lnTo>
                  <a:lnTo>
                    <a:pt x="208" y="188"/>
                  </a:lnTo>
                  <a:lnTo>
                    <a:pt x="201" y="188"/>
                  </a:lnTo>
                  <a:lnTo>
                    <a:pt x="201" y="186"/>
                  </a:lnTo>
                  <a:lnTo>
                    <a:pt x="157" y="186"/>
                  </a:lnTo>
                  <a:lnTo>
                    <a:pt x="157" y="183"/>
                  </a:lnTo>
                  <a:lnTo>
                    <a:pt x="148" y="183"/>
                  </a:lnTo>
                  <a:lnTo>
                    <a:pt x="148" y="180"/>
                  </a:lnTo>
                  <a:lnTo>
                    <a:pt x="146" y="180"/>
                  </a:lnTo>
                  <a:lnTo>
                    <a:pt x="146" y="178"/>
                  </a:lnTo>
                  <a:lnTo>
                    <a:pt x="141" y="178"/>
                  </a:lnTo>
                  <a:lnTo>
                    <a:pt x="141" y="175"/>
                  </a:lnTo>
                  <a:lnTo>
                    <a:pt x="134" y="175"/>
                  </a:lnTo>
                  <a:lnTo>
                    <a:pt x="134" y="174"/>
                  </a:lnTo>
                  <a:lnTo>
                    <a:pt x="132" y="174"/>
                  </a:lnTo>
                  <a:lnTo>
                    <a:pt x="132" y="169"/>
                  </a:lnTo>
                  <a:lnTo>
                    <a:pt x="117" y="169"/>
                  </a:lnTo>
                  <a:lnTo>
                    <a:pt x="117" y="166"/>
                  </a:lnTo>
                  <a:lnTo>
                    <a:pt x="115" y="166"/>
                  </a:lnTo>
                  <a:lnTo>
                    <a:pt x="115" y="160"/>
                  </a:lnTo>
                  <a:lnTo>
                    <a:pt x="113" y="160"/>
                  </a:lnTo>
                  <a:lnTo>
                    <a:pt x="113" y="154"/>
                  </a:lnTo>
                  <a:lnTo>
                    <a:pt x="107" y="154"/>
                  </a:lnTo>
                  <a:lnTo>
                    <a:pt x="107" y="150"/>
                  </a:lnTo>
                  <a:lnTo>
                    <a:pt x="104" y="150"/>
                  </a:lnTo>
                  <a:lnTo>
                    <a:pt x="104" y="147"/>
                  </a:lnTo>
                  <a:lnTo>
                    <a:pt x="102" y="147"/>
                  </a:lnTo>
                  <a:lnTo>
                    <a:pt x="102" y="144"/>
                  </a:lnTo>
                  <a:lnTo>
                    <a:pt x="99" y="144"/>
                  </a:lnTo>
                  <a:lnTo>
                    <a:pt x="99" y="140"/>
                  </a:lnTo>
                  <a:lnTo>
                    <a:pt x="97" y="140"/>
                  </a:lnTo>
                  <a:lnTo>
                    <a:pt x="97" y="136"/>
                  </a:lnTo>
                  <a:lnTo>
                    <a:pt x="94" y="136"/>
                  </a:lnTo>
                  <a:lnTo>
                    <a:pt x="94" y="131"/>
                  </a:lnTo>
                  <a:lnTo>
                    <a:pt x="91" y="131"/>
                  </a:lnTo>
                  <a:lnTo>
                    <a:pt x="91" y="127"/>
                  </a:lnTo>
                  <a:lnTo>
                    <a:pt x="89" y="127"/>
                  </a:lnTo>
                  <a:lnTo>
                    <a:pt x="89" y="122"/>
                  </a:lnTo>
                  <a:lnTo>
                    <a:pt x="81" y="122"/>
                  </a:lnTo>
                  <a:lnTo>
                    <a:pt x="81" y="120"/>
                  </a:lnTo>
                  <a:lnTo>
                    <a:pt x="78" y="120"/>
                  </a:lnTo>
                  <a:lnTo>
                    <a:pt x="78" y="117"/>
                  </a:lnTo>
                  <a:lnTo>
                    <a:pt x="73" y="117"/>
                  </a:lnTo>
                  <a:lnTo>
                    <a:pt x="73" y="111"/>
                  </a:lnTo>
                  <a:lnTo>
                    <a:pt x="71" y="111"/>
                  </a:lnTo>
                  <a:lnTo>
                    <a:pt x="71" y="107"/>
                  </a:lnTo>
                  <a:lnTo>
                    <a:pt x="68" y="107"/>
                  </a:lnTo>
                  <a:lnTo>
                    <a:pt x="68" y="106"/>
                  </a:lnTo>
                  <a:lnTo>
                    <a:pt x="65" y="106"/>
                  </a:lnTo>
                  <a:lnTo>
                    <a:pt x="65" y="102"/>
                  </a:lnTo>
                  <a:lnTo>
                    <a:pt x="63" y="102"/>
                  </a:lnTo>
                  <a:lnTo>
                    <a:pt x="63" y="100"/>
                  </a:lnTo>
                  <a:lnTo>
                    <a:pt x="60" y="100"/>
                  </a:lnTo>
                  <a:lnTo>
                    <a:pt x="60" y="98"/>
                  </a:lnTo>
                  <a:lnTo>
                    <a:pt x="58" y="98"/>
                  </a:lnTo>
                  <a:lnTo>
                    <a:pt x="58" y="95"/>
                  </a:lnTo>
                  <a:lnTo>
                    <a:pt x="58" y="93"/>
                  </a:lnTo>
                  <a:lnTo>
                    <a:pt x="57" y="93"/>
                  </a:lnTo>
                  <a:lnTo>
                    <a:pt x="57" y="90"/>
                  </a:lnTo>
                  <a:lnTo>
                    <a:pt x="54" y="90"/>
                  </a:lnTo>
                  <a:lnTo>
                    <a:pt x="54" y="88"/>
                  </a:lnTo>
                  <a:lnTo>
                    <a:pt x="53" y="88"/>
                  </a:lnTo>
                  <a:lnTo>
                    <a:pt x="53" y="84"/>
                  </a:lnTo>
                  <a:lnTo>
                    <a:pt x="51" y="84"/>
                  </a:lnTo>
                  <a:lnTo>
                    <a:pt x="51" y="81"/>
                  </a:lnTo>
                  <a:lnTo>
                    <a:pt x="49" y="81"/>
                  </a:lnTo>
                  <a:lnTo>
                    <a:pt x="49" y="79"/>
                  </a:lnTo>
                  <a:lnTo>
                    <a:pt x="48" y="79"/>
                  </a:lnTo>
                  <a:lnTo>
                    <a:pt x="48" y="75"/>
                  </a:lnTo>
                  <a:lnTo>
                    <a:pt x="46" y="75"/>
                  </a:lnTo>
                  <a:lnTo>
                    <a:pt x="46" y="72"/>
                  </a:lnTo>
                  <a:lnTo>
                    <a:pt x="46" y="68"/>
                  </a:lnTo>
                  <a:lnTo>
                    <a:pt x="44" y="68"/>
                  </a:lnTo>
                  <a:lnTo>
                    <a:pt x="44" y="66"/>
                  </a:lnTo>
                  <a:lnTo>
                    <a:pt x="42" y="66"/>
                  </a:lnTo>
                  <a:lnTo>
                    <a:pt x="42" y="63"/>
                  </a:lnTo>
                  <a:lnTo>
                    <a:pt x="39" y="63"/>
                  </a:lnTo>
                  <a:lnTo>
                    <a:pt x="39" y="58"/>
                  </a:lnTo>
                  <a:lnTo>
                    <a:pt x="37" y="58"/>
                  </a:lnTo>
                  <a:lnTo>
                    <a:pt x="37" y="55"/>
                  </a:lnTo>
                  <a:lnTo>
                    <a:pt x="35" y="55"/>
                  </a:lnTo>
                  <a:lnTo>
                    <a:pt x="35" y="51"/>
                  </a:lnTo>
                  <a:lnTo>
                    <a:pt x="33" y="51"/>
                  </a:lnTo>
                  <a:lnTo>
                    <a:pt x="33" y="47"/>
                  </a:lnTo>
                  <a:lnTo>
                    <a:pt x="31" y="47"/>
                  </a:lnTo>
                  <a:lnTo>
                    <a:pt x="31" y="42"/>
                  </a:lnTo>
                  <a:lnTo>
                    <a:pt x="29" y="42"/>
                  </a:lnTo>
                  <a:lnTo>
                    <a:pt x="29" y="40"/>
                  </a:lnTo>
                  <a:lnTo>
                    <a:pt x="27" y="40"/>
                  </a:lnTo>
                  <a:lnTo>
                    <a:pt x="27" y="37"/>
                  </a:lnTo>
                  <a:lnTo>
                    <a:pt x="25" y="37"/>
                  </a:lnTo>
                  <a:lnTo>
                    <a:pt x="25" y="33"/>
                  </a:lnTo>
                  <a:lnTo>
                    <a:pt x="23" y="33"/>
                  </a:lnTo>
                  <a:lnTo>
                    <a:pt x="23" y="30"/>
                  </a:lnTo>
                  <a:lnTo>
                    <a:pt x="22" y="30"/>
                  </a:lnTo>
                  <a:lnTo>
                    <a:pt x="22" y="26"/>
                  </a:lnTo>
                  <a:lnTo>
                    <a:pt x="20" y="26"/>
                  </a:lnTo>
                  <a:lnTo>
                    <a:pt x="20" y="22"/>
                  </a:lnTo>
                  <a:lnTo>
                    <a:pt x="19" y="22"/>
                  </a:lnTo>
                  <a:lnTo>
                    <a:pt x="19" y="17"/>
                  </a:lnTo>
                  <a:lnTo>
                    <a:pt x="17" y="17"/>
                  </a:lnTo>
                  <a:lnTo>
                    <a:pt x="17" y="12"/>
                  </a:lnTo>
                  <a:lnTo>
                    <a:pt x="15" y="12"/>
                  </a:lnTo>
                  <a:lnTo>
                    <a:pt x="15" y="10"/>
                  </a:lnTo>
                  <a:lnTo>
                    <a:pt x="14" y="10"/>
                  </a:lnTo>
                  <a:lnTo>
                    <a:pt x="14" y="6"/>
                  </a:lnTo>
                  <a:lnTo>
                    <a:pt x="11" y="6"/>
                  </a:lnTo>
                  <a:lnTo>
                    <a:pt x="11" y="4"/>
                  </a:lnTo>
                  <a:lnTo>
                    <a:pt x="11" y="3"/>
                  </a:lnTo>
                  <a:lnTo>
                    <a:pt x="6" y="3"/>
                  </a:lnTo>
                  <a:lnTo>
                    <a:pt x="6" y="0"/>
                  </a:lnTo>
                  <a:lnTo>
                    <a:pt x="0" y="0"/>
                  </a:lnTo>
                </a:path>
              </a:pathLst>
            </a:custGeom>
            <a:ln w="1905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Freeform 7"/>
            <p:cNvSpPr>
              <a:spLocks/>
            </p:cNvSpPr>
            <p:nvPr/>
          </p:nvSpPr>
          <p:spPr bwMode="auto">
            <a:xfrm>
              <a:off x="5218761" y="1925432"/>
              <a:ext cx="3335269" cy="2542115"/>
            </a:xfrm>
            <a:custGeom>
              <a:avLst/>
              <a:gdLst>
                <a:gd name="T0" fmla="*/ 223 w 263"/>
                <a:gd name="T1" fmla="*/ 197 h 197"/>
                <a:gd name="T2" fmla="*/ 210 w 263"/>
                <a:gd name="T3" fmla="*/ 195 h 197"/>
                <a:gd name="T4" fmla="*/ 158 w 263"/>
                <a:gd name="T5" fmla="*/ 193 h 197"/>
                <a:gd name="T6" fmla="*/ 147 w 263"/>
                <a:gd name="T7" fmla="*/ 191 h 197"/>
                <a:gd name="T8" fmla="*/ 141 w 263"/>
                <a:gd name="T9" fmla="*/ 190 h 197"/>
                <a:gd name="T10" fmla="*/ 133 w 263"/>
                <a:gd name="T11" fmla="*/ 188 h 197"/>
                <a:gd name="T12" fmla="*/ 131 w 263"/>
                <a:gd name="T13" fmla="*/ 186 h 197"/>
                <a:gd name="T14" fmla="*/ 117 w 263"/>
                <a:gd name="T15" fmla="*/ 184 h 197"/>
                <a:gd name="T16" fmla="*/ 114 w 263"/>
                <a:gd name="T17" fmla="*/ 179 h 197"/>
                <a:gd name="T18" fmla="*/ 111 w 263"/>
                <a:gd name="T19" fmla="*/ 177 h 197"/>
                <a:gd name="T20" fmla="*/ 107 w 263"/>
                <a:gd name="T21" fmla="*/ 174 h 197"/>
                <a:gd name="T22" fmla="*/ 104 w 263"/>
                <a:gd name="T23" fmla="*/ 170 h 197"/>
                <a:gd name="T24" fmla="*/ 100 w 263"/>
                <a:gd name="T25" fmla="*/ 167 h 197"/>
                <a:gd name="T26" fmla="*/ 96 w 263"/>
                <a:gd name="T27" fmla="*/ 162 h 197"/>
                <a:gd name="T28" fmla="*/ 94 w 263"/>
                <a:gd name="T29" fmla="*/ 161 h 197"/>
                <a:gd name="T30" fmla="*/ 92 w 263"/>
                <a:gd name="T31" fmla="*/ 158 h 197"/>
                <a:gd name="T32" fmla="*/ 89 w 263"/>
                <a:gd name="T33" fmla="*/ 153 h 197"/>
                <a:gd name="T34" fmla="*/ 85 w 263"/>
                <a:gd name="T35" fmla="*/ 151 h 197"/>
                <a:gd name="T36" fmla="*/ 83 w 263"/>
                <a:gd name="T37" fmla="*/ 150 h 197"/>
                <a:gd name="T38" fmla="*/ 80 w 263"/>
                <a:gd name="T39" fmla="*/ 146 h 197"/>
                <a:gd name="T40" fmla="*/ 75 w 263"/>
                <a:gd name="T41" fmla="*/ 143 h 197"/>
                <a:gd name="T42" fmla="*/ 73 w 263"/>
                <a:gd name="T43" fmla="*/ 141 h 197"/>
                <a:gd name="T44" fmla="*/ 71 w 263"/>
                <a:gd name="T45" fmla="*/ 136 h 197"/>
                <a:gd name="T46" fmla="*/ 68 w 263"/>
                <a:gd name="T47" fmla="*/ 135 h 197"/>
                <a:gd name="T48" fmla="*/ 65 w 263"/>
                <a:gd name="T49" fmla="*/ 132 h 197"/>
                <a:gd name="T50" fmla="*/ 63 w 263"/>
                <a:gd name="T51" fmla="*/ 129 h 197"/>
                <a:gd name="T52" fmla="*/ 60 w 263"/>
                <a:gd name="T53" fmla="*/ 125 h 197"/>
                <a:gd name="T54" fmla="*/ 57 w 263"/>
                <a:gd name="T55" fmla="*/ 119 h 197"/>
                <a:gd name="T56" fmla="*/ 54 w 263"/>
                <a:gd name="T57" fmla="*/ 116 h 197"/>
                <a:gd name="T58" fmla="*/ 52 w 263"/>
                <a:gd name="T59" fmla="*/ 109 h 197"/>
                <a:gd name="T60" fmla="*/ 50 w 263"/>
                <a:gd name="T61" fmla="*/ 104 h 197"/>
                <a:gd name="T62" fmla="*/ 47 w 263"/>
                <a:gd name="T63" fmla="*/ 94 h 197"/>
                <a:gd name="T64" fmla="*/ 45 w 263"/>
                <a:gd name="T65" fmla="*/ 91 h 197"/>
                <a:gd name="T66" fmla="*/ 42 w 263"/>
                <a:gd name="T67" fmla="*/ 84 h 197"/>
                <a:gd name="T68" fmla="*/ 39 w 263"/>
                <a:gd name="T69" fmla="*/ 80 h 197"/>
                <a:gd name="T70" fmla="*/ 37 w 263"/>
                <a:gd name="T71" fmla="*/ 74 h 197"/>
                <a:gd name="T72" fmla="*/ 35 w 263"/>
                <a:gd name="T73" fmla="*/ 70 h 197"/>
                <a:gd name="T74" fmla="*/ 34 w 263"/>
                <a:gd name="T75" fmla="*/ 67 h 197"/>
                <a:gd name="T76" fmla="*/ 32 w 263"/>
                <a:gd name="T77" fmla="*/ 61 h 197"/>
                <a:gd name="T78" fmla="*/ 29 w 263"/>
                <a:gd name="T79" fmla="*/ 57 h 197"/>
                <a:gd name="T80" fmla="*/ 28 w 263"/>
                <a:gd name="T81" fmla="*/ 54 h 197"/>
                <a:gd name="T82" fmla="*/ 26 w 263"/>
                <a:gd name="T83" fmla="*/ 47 h 197"/>
                <a:gd name="T84" fmla="*/ 23 w 263"/>
                <a:gd name="T85" fmla="*/ 42 h 197"/>
                <a:gd name="T86" fmla="*/ 22 w 263"/>
                <a:gd name="T87" fmla="*/ 34 h 197"/>
                <a:gd name="T88" fmla="*/ 19 w 263"/>
                <a:gd name="T89" fmla="*/ 26 h 197"/>
                <a:gd name="T90" fmla="*/ 17 w 263"/>
                <a:gd name="T91" fmla="*/ 19 h 197"/>
                <a:gd name="T92" fmla="*/ 16 w 263"/>
                <a:gd name="T93" fmla="*/ 15 h 197"/>
                <a:gd name="T94" fmla="*/ 14 w 263"/>
                <a:gd name="T95" fmla="*/ 11 h 197"/>
                <a:gd name="T96" fmla="*/ 12 w 263"/>
                <a:gd name="T97" fmla="*/ 6 h 197"/>
                <a:gd name="T98" fmla="*/ 9 w 263"/>
                <a:gd name="T99" fmla="*/ 3 h 197"/>
                <a:gd name="T100" fmla="*/ 6 w 263"/>
                <a:gd name="T10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3" h="197">
                  <a:moveTo>
                    <a:pt x="263" y="197"/>
                  </a:moveTo>
                  <a:lnTo>
                    <a:pt x="223" y="197"/>
                  </a:lnTo>
                  <a:lnTo>
                    <a:pt x="210" y="197"/>
                  </a:lnTo>
                  <a:lnTo>
                    <a:pt x="210" y="195"/>
                  </a:lnTo>
                  <a:lnTo>
                    <a:pt x="158" y="195"/>
                  </a:lnTo>
                  <a:lnTo>
                    <a:pt x="158" y="193"/>
                  </a:lnTo>
                  <a:lnTo>
                    <a:pt x="147" y="193"/>
                  </a:lnTo>
                  <a:lnTo>
                    <a:pt x="147" y="191"/>
                  </a:lnTo>
                  <a:lnTo>
                    <a:pt x="141" y="191"/>
                  </a:lnTo>
                  <a:lnTo>
                    <a:pt x="141" y="190"/>
                  </a:lnTo>
                  <a:lnTo>
                    <a:pt x="133" y="190"/>
                  </a:lnTo>
                  <a:lnTo>
                    <a:pt x="133" y="188"/>
                  </a:lnTo>
                  <a:lnTo>
                    <a:pt x="131" y="188"/>
                  </a:lnTo>
                  <a:lnTo>
                    <a:pt x="131" y="186"/>
                  </a:lnTo>
                  <a:lnTo>
                    <a:pt x="117" y="186"/>
                  </a:lnTo>
                  <a:lnTo>
                    <a:pt x="117" y="184"/>
                  </a:lnTo>
                  <a:lnTo>
                    <a:pt x="114" y="184"/>
                  </a:lnTo>
                  <a:lnTo>
                    <a:pt x="114" y="179"/>
                  </a:lnTo>
                  <a:lnTo>
                    <a:pt x="111" y="179"/>
                  </a:lnTo>
                  <a:lnTo>
                    <a:pt x="111" y="177"/>
                  </a:lnTo>
                  <a:lnTo>
                    <a:pt x="107" y="177"/>
                  </a:lnTo>
                  <a:lnTo>
                    <a:pt x="107" y="174"/>
                  </a:lnTo>
                  <a:lnTo>
                    <a:pt x="104" y="174"/>
                  </a:lnTo>
                  <a:lnTo>
                    <a:pt x="104" y="170"/>
                  </a:lnTo>
                  <a:lnTo>
                    <a:pt x="100" y="170"/>
                  </a:lnTo>
                  <a:lnTo>
                    <a:pt x="100" y="167"/>
                  </a:lnTo>
                  <a:lnTo>
                    <a:pt x="96" y="167"/>
                  </a:lnTo>
                  <a:lnTo>
                    <a:pt x="96" y="162"/>
                  </a:lnTo>
                  <a:lnTo>
                    <a:pt x="94" y="162"/>
                  </a:lnTo>
                  <a:lnTo>
                    <a:pt x="94" y="161"/>
                  </a:lnTo>
                  <a:lnTo>
                    <a:pt x="92" y="161"/>
                  </a:lnTo>
                  <a:lnTo>
                    <a:pt x="92" y="158"/>
                  </a:lnTo>
                  <a:lnTo>
                    <a:pt x="89" y="158"/>
                  </a:lnTo>
                  <a:lnTo>
                    <a:pt x="89" y="153"/>
                  </a:lnTo>
                  <a:lnTo>
                    <a:pt x="85" y="153"/>
                  </a:lnTo>
                  <a:lnTo>
                    <a:pt x="85" y="151"/>
                  </a:lnTo>
                  <a:lnTo>
                    <a:pt x="83" y="151"/>
                  </a:lnTo>
                  <a:lnTo>
                    <a:pt x="83" y="150"/>
                  </a:lnTo>
                  <a:lnTo>
                    <a:pt x="80" y="150"/>
                  </a:lnTo>
                  <a:lnTo>
                    <a:pt x="80" y="146"/>
                  </a:lnTo>
                  <a:lnTo>
                    <a:pt x="75" y="146"/>
                  </a:lnTo>
                  <a:lnTo>
                    <a:pt x="75" y="143"/>
                  </a:lnTo>
                  <a:lnTo>
                    <a:pt x="73" y="143"/>
                  </a:lnTo>
                  <a:lnTo>
                    <a:pt x="73" y="141"/>
                  </a:lnTo>
                  <a:lnTo>
                    <a:pt x="71" y="141"/>
                  </a:lnTo>
                  <a:lnTo>
                    <a:pt x="71" y="136"/>
                  </a:lnTo>
                  <a:lnTo>
                    <a:pt x="68" y="136"/>
                  </a:lnTo>
                  <a:lnTo>
                    <a:pt x="68" y="135"/>
                  </a:lnTo>
                  <a:lnTo>
                    <a:pt x="65" y="135"/>
                  </a:lnTo>
                  <a:lnTo>
                    <a:pt x="65" y="132"/>
                  </a:lnTo>
                  <a:lnTo>
                    <a:pt x="63" y="132"/>
                  </a:lnTo>
                  <a:lnTo>
                    <a:pt x="63" y="129"/>
                  </a:lnTo>
                  <a:lnTo>
                    <a:pt x="60" y="129"/>
                  </a:lnTo>
                  <a:lnTo>
                    <a:pt x="60" y="125"/>
                  </a:lnTo>
                  <a:lnTo>
                    <a:pt x="57" y="125"/>
                  </a:lnTo>
                  <a:lnTo>
                    <a:pt x="57" y="119"/>
                  </a:lnTo>
                  <a:lnTo>
                    <a:pt x="54" y="119"/>
                  </a:lnTo>
                  <a:lnTo>
                    <a:pt x="54" y="116"/>
                  </a:lnTo>
                  <a:lnTo>
                    <a:pt x="52" y="116"/>
                  </a:lnTo>
                  <a:lnTo>
                    <a:pt x="52" y="109"/>
                  </a:lnTo>
                  <a:lnTo>
                    <a:pt x="50" y="109"/>
                  </a:lnTo>
                  <a:lnTo>
                    <a:pt x="50" y="104"/>
                  </a:lnTo>
                  <a:lnTo>
                    <a:pt x="47" y="104"/>
                  </a:lnTo>
                  <a:lnTo>
                    <a:pt x="47" y="94"/>
                  </a:lnTo>
                  <a:lnTo>
                    <a:pt x="45" y="94"/>
                  </a:lnTo>
                  <a:lnTo>
                    <a:pt x="45" y="91"/>
                  </a:lnTo>
                  <a:lnTo>
                    <a:pt x="42" y="91"/>
                  </a:lnTo>
                  <a:lnTo>
                    <a:pt x="42" y="84"/>
                  </a:lnTo>
                  <a:lnTo>
                    <a:pt x="39" y="84"/>
                  </a:lnTo>
                  <a:lnTo>
                    <a:pt x="39" y="80"/>
                  </a:lnTo>
                  <a:lnTo>
                    <a:pt x="37" y="80"/>
                  </a:lnTo>
                  <a:lnTo>
                    <a:pt x="37" y="74"/>
                  </a:lnTo>
                  <a:lnTo>
                    <a:pt x="35" y="74"/>
                  </a:lnTo>
                  <a:lnTo>
                    <a:pt x="35" y="70"/>
                  </a:lnTo>
                  <a:lnTo>
                    <a:pt x="34" y="70"/>
                  </a:lnTo>
                  <a:lnTo>
                    <a:pt x="34" y="67"/>
                  </a:lnTo>
                  <a:lnTo>
                    <a:pt x="32" y="67"/>
                  </a:lnTo>
                  <a:lnTo>
                    <a:pt x="32" y="61"/>
                  </a:lnTo>
                  <a:lnTo>
                    <a:pt x="29" y="61"/>
                  </a:lnTo>
                  <a:lnTo>
                    <a:pt x="29" y="57"/>
                  </a:lnTo>
                  <a:lnTo>
                    <a:pt x="28" y="57"/>
                  </a:lnTo>
                  <a:lnTo>
                    <a:pt x="28" y="54"/>
                  </a:lnTo>
                  <a:lnTo>
                    <a:pt x="26" y="54"/>
                  </a:lnTo>
                  <a:lnTo>
                    <a:pt x="26" y="47"/>
                  </a:lnTo>
                  <a:lnTo>
                    <a:pt x="23" y="47"/>
                  </a:lnTo>
                  <a:lnTo>
                    <a:pt x="23" y="42"/>
                  </a:lnTo>
                  <a:lnTo>
                    <a:pt x="22" y="42"/>
                  </a:lnTo>
                  <a:lnTo>
                    <a:pt x="22" y="34"/>
                  </a:lnTo>
                  <a:lnTo>
                    <a:pt x="19" y="34"/>
                  </a:lnTo>
                  <a:lnTo>
                    <a:pt x="19" y="26"/>
                  </a:lnTo>
                  <a:lnTo>
                    <a:pt x="17" y="26"/>
                  </a:lnTo>
                  <a:lnTo>
                    <a:pt x="17" y="19"/>
                  </a:lnTo>
                  <a:lnTo>
                    <a:pt x="16" y="19"/>
                  </a:lnTo>
                  <a:lnTo>
                    <a:pt x="16" y="15"/>
                  </a:lnTo>
                  <a:lnTo>
                    <a:pt x="14" y="15"/>
                  </a:lnTo>
                  <a:lnTo>
                    <a:pt x="14" y="11"/>
                  </a:lnTo>
                  <a:lnTo>
                    <a:pt x="12" y="11"/>
                  </a:lnTo>
                  <a:lnTo>
                    <a:pt x="12" y="6"/>
                  </a:lnTo>
                  <a:lnTo>
                    <a:pt x="9" y="6"/>
                  </a:lnTo>
                  <a:lnTo>
                    <a:pt x="9" y="3"/>
                  </a:lnTo>
                  <a:lnTo>
                    <a:pt x="6" y="3"/>
                  </a:lnTo>
                  <a:lnTo>
                    <a:pt x="6"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Freeform 8"/>
            <p:cNvSpPr>
              <a:spLocks/>
            </p:cNvSpPr>
            <p:nvPr/>
          </p:nvSpPr>
          <p:spPr bwMode="auto">
            <a:xfrm>
              <a:off x="5218761" y="1938336"/>
              <a:ext cx="3309906" cy="2529211"/>
            </a:xfrm>
            <a:custGeom>
              <a:avLst/>
              <a:gdLst>
                <a:gd name="T0" fmla="*/ 159 w 261"/>
                <a:gd name="T1" fmla="*/ 196 h 196"/>
                <a:gd name="T2" fmla="*/ 131 w 261"/>
                <a:gd name="T3" fmla="*/ 196 h 196"/>
                <a:gd name="T4" fmla="*/ 115 w 261"/>
                <a:gd name="T5" fmla="*/ 194 h 196"/>
                <a:gd name="T6" fmla="*/ 106 w 261"/>
                <a:gd name="T7" fmla="*/ 193 h 196"/>
                <a:gd name="T8" fmla="*/ 100 w 261"/>
                <a:gd name="T9" fmla="*/ 190 h 196"/>
                <a:gd name="T10" fmla="*/ 96 w 261"/>
                <a:gd name="T11" fmla="*/ 188 h 196"/>
                <a:gd name="T12" fmla="*/ 91 w 261"/>
                <a:gd name="T13" fmla="*/ 185 h 196"/>
                <a:gd name="T14" fmla="*/ 89 w 261"/>
                <a:gd name="T15" fmla="*/ 182 h 196"/>
                <a:gd name="T16" fmla="*/ 83 w 261"/>
                <a:gd name="T17" fmla="*/ 180 h 196"/>
                <a:gd name="T18" fmla="*/ 81 w 261"/>
                <a:gd name="T19" fmla="*/ 178 h 196"/>
                <a:gd name="T20" fmla="*/ 79 w 261"/>
                <a:gd name="T21" fmla="*/ 176 h 196"/>
                <a:gd name="T22" fmla="*/ 74 w 261"/>
                <a:gd name="T23" fmla="*/ 172 h 196"/>
                <a:gd name="T24" fmla="*/ 71 w 261"/>
                <a:gd name="T25" fmla="*/ 170 h 196"/>
                <a:gd name="T26" fmla="*/ 69 w 261"/>
                <a:gd name="T27" fmla="*/ 168 h 196"/>
                <a:gd name="T28" fmla="*/ 66 w 261"/>
                <a:gd name="T29" fmla="*/ 166 h 196"/>
                <a:gd name="T30" fmla="*/ 63 w 261"/>
                <a:gd name="T31" fmla="*/ 163 h 196"/>
                <a:gd name="T32" fmla="*/ 60 w 261"/>
                <a:gd name="T33" fmla="*/ 158 h 196"/>
                <a:gd name="T34" fmla="*/ 57 w 261"/>
                <a:gd name="T35" fmla="*/ 154 h 196"/>
                <a:gd name="T36" fmla="*/ 54 w 261"/>
                <a:gd name="T37" fmla="*/ 149 h 196"/>
                <a:gd name="T38" fmla="*/ 52 w 261"/>
                <a:gd name="T39" fmla="*/ 146 h 196"/>
                <a:gd name="T40" fmla="*/ 49 w 261"/>
                <a:gd name="T41" fmla="*/ 139 h 196"/>
                <a:gd name="T42" fmla="*/ 47 w 261"/>
                <a:gd name="T43" fmla="*/ 133 h 196"/>
                <a:gd name="T44" fmla="*/ 45 w 261"/>
                <a:gd name="T45" fmla="*/ 127 h 196"/>
                <a:gd name="T46" fmla="*/ 43 w 261"/>
                <a:gd name="T47" fmla="*/ 120 h 196"/>
                <a:gd name="T48" fmla="*/ 40 w 261"/>
                <a:gd name="T49" fmla="*/ 117 h 196"/>
                <a:gd name="T50" fmla="*/ 39 w 261"/>
                <a:gd name="T51" fmla="*/ 110 h 196"/>
                <a:gd name="T52" fmla="*/ 36 w 261"/>
                <a:gd name="T53" fmla="*/ 103 h 196"/>
                <a:gd name="T54" fmla="*/ 34 w 261"/>
                <a:gd name="T55" fmla="*/ 95 h 196"/>
                <a:gd name="T56" fmla="*/ 32 w 261"/>
                <a:gd name="T57" fmla="*/ 89 h 196"/>
                <a:gd name="T58" fmla="*/ 29 w 261"/>
                <a:gd name="T59" fmla="*/ 84 h 196"/>
                <a:gd name="T60" fmla="*/ 27 w 261"/>
                <a:gd name="T61" fmla="*/ 80 h 196"/>
                <a:gd name="T62" fmla="*/ 25 w 261"/>
                <a:gd name="T63" fmla="*/ 70 h 196"/>
                <a:gd name="T64" fmla="*/ 23 w 261"/>
                <a:gd name="T65" fmla="*/ 60 h 196"/>
                <a:gd name="T66" fmla="*/ 21 w 261"/>
                <a:gd name="T67" fmla="*/ 49 h 196"/>
                <a:gd name="T68" fmla="*/ 19 w 261"/>
                <a:gd name="T69" fmla="*/ 38 h 196"/>
                <a:gd name="T70" fmla="*/ 17 w 261"/>
                <a:gd name="T71" fmla="*/ 29 h 196"/>
                <a:gd name="T72" fmla="*/ 15 w 261"/>
                <a:gd name="T73" fmla="*/ 23 h 196"/>
                <a:gd name="T74" fmla="*/ 13 w 261"/>
                <a:gd name="T75" fmla="*/ 16 h 196"/>
                <a:gd name="T76" fmla="*/ 12 w 261"/>
                <a:gd name="T77" fmla="*/ 12 h 196"/>
                <a:gd name="T78" fmla="*/ 10 w 261"/>
                <a:gd name="T79" fmla="*/ 8 h 196"/>
                <a:gd name="T80" fmla="*/ 8 w 261"/>
                <a:gd name="T81" fmla="*/ 5 h 196"/>
                <a:gd name="T82" fmla="*/ 5 w 261"/>
                <a:gd name="T8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1" h="196">
                  <a:moveTo>
                    <a:pt x="261" y="196"/>
                  </a:moveTo>
                  <a:lnTo>
                    <a:pt x="159" y="196"/>
                  </a:lnTo>
                  <a:lnTo>
                    <a:pt x="141" y="196"/>
                  </a:lnTo>
                  <a:lnTo>
                    <a:pt x="131" y="196"/>
                  </a:lnTo>
                  <a:lnTo>
                    <a:pt x="131" y="194"/>
                  </a:lnTo>
                  <a:lnTo>
                    <a:pt x="115" y="194"/>
                  </a:lnTo>
                  <a:lnTo>
                    <a:pt x="115" y="193"/>
                  </a:lnTo>
                  <a:lnTo>
                    <a:pt x="106" y="193"/>
                  </a:lnTo>
                  <a:lnTo>
                    <a:pt x="106" y="190"/>
                  </a:lnTo>
                  <a:lnTo>
                    <a:pt x="100" y="190"/>
                  </a:lnTo>
                  <a:lnTo>
                    <a:pt x="100" y="188"/>
                  </a:lnTo>
                  <a:lnTo>
                    <a:pt x="96" y="188"/>
                  </a:lnTo>
                  <a:lnTo>
                    <a:pt x="96" y="185"/>
                  </a:lnTo>
                  <a:lnTo>
                    <a:pt x="91" y="185"/>
                  </a:lnTo>
                  <a:lnTo>
                    <a:pt x="91" y="182"/>
                  </a:lnTo>
                  <a:lnTo>
                    <a:pt x="89" y="182"/>
                  </a:lnTo>
                  <a:lnTo>
                    <a:pt x="89" y="180"/>
                  </a:lnTo>
                  <a:lnTo>
                    <a:pt x="83" y="180"/>
                  </a:lnTo>
                  <a:lnTo>
                    <a:pt x="83" y="178"/>
                  </a:lnTo>
                  <a:lnTo>
                    <a:pt x="81" y="178"/>
                  </a:lnTo>
                  <a:lnTo>
                    <a:pt x="79" y="178"/>
                  </a:lnTo>
                  <a:lnTo>
                    <a:pt x="79" y="176"/>
                  </a:lnTo>
                  <a:lnTo>
                    <a:pt x="74" y="176"/>
                  </a:lnTo>
                  <a:lnTo>
                    <a:pt x="74" y="172"/>
                  </a:lnTo>
                  <a:lnTo>
                    <a:pt x="71" y="172"/>
                  </a:lnTo>
                  <a:lnTo>
                    <a:pt x="71" y="170"/>
                  </a:lnTo>
                  <a:lnTo>
                    <a:pt x="69" y="170"/>
                  </a:lnTo>
                  <a:lnTo>
                    <a:pt x="69" y="168"/>
                  </a:lnTo>
                  <a:lnTo>
                    <a:pt x="66" y="168"/>
                  </a:lnTo>
                  <a:cubicBezTo>
                    <a:pt x="66" y="168"/>
                    <a:pt x="67" y="166"/>
                    <a:pt x="66" y="166"/>
                  </a:cubicBezTo>
                  <a:cubicBezTo>
                    <a:pt x="65" y="166"/>
                    <a:pt x="63" y="166"/>
                    <a:pt x="63" y="166"/>
                  </a:cubicBezTo>
                  <a:lnTo>
                    <a:pt x="63" y="163"/>
                  </a:lnTo>
                  <a:lnTo>
                    <a:pt x="60" y="163"/>
                  </a:lnTo>
                  <a:lnTo>
                    <a:pt x="60" y="158"/>
                  </a:lnTo>
                  <a:lnTo>
                    <a:pt x="57" y="158"/>
                  </a:lnTo>
                  <a:lnTo>
                    <a:pt x="57" y="154"/>
                  </a:lnTo>
                  <a:lnTo>
                    <a:pt x="54" y="154"/>
                  </a:lnTo>
                  <a:lnTo>
                    <a:pt x="54" y="149"/>
                  </a:lnTo>
                  <a:lnTo>
                    <a:pt x="52" y="149"/>
                  </a:lnTo>
                  <a:lnTo>
                    <a:pt x="52" y="146"/>
                  </a:lnTo>
                  <a:lnTo>
                    <a:pt x="49" y="146"/>
                  </a:lnTo>
                  <a:lnTo>
                    <a:pt x="49" y="139"/>
                  </a:lnTo>
                  <a:lnTo>
                    <a:pt x="47" y="139"/>
                  </a:lnTo>
                  <a:lnTo>
                    <a:pt x="47" y="133"/>
                  </a:lnTo>
                  <a:lnTo>
                    <a:pt x="45" y="133"/>
                  </a:lnTo>
                  <a:lnTo>
                    <a:pt x="45" y="127"/>
                  </a:lnTo>
                  <a:lnTo>
                    <a:pt x="43" y="127"/>
                  </a:lnTo>
                  <a:lnTo>
                    <a:pt x="43" y="120"/>
                  </a:lnTo>
                  <a:lnTo>
                    <a:pt x="40" y="120"/>
                  </a:lnTo>
                  <a:lnTo>
                    <a:pt x="40" y="117"/>
                  </a:lnTo>
                  <a:lnTo>
                    <a:pt x="39" y="117"/>
                  </a:lnTo>
                  <a:lnTo>
                    <a:pt x="39" y="110"/>
                  </a:lnTo>
                  <a:lnTo>
                    <a:pt x="36" y="110"/>
                  </a:lnTo>
                  <a:lnTo>
                    <a:pt x="36" y="103"/>
                  </a:lnTo>
                  <a:lnTo>
                    <a:pt x="34" y="103"/>
                  </a:lnTo>
                  <a:lnTo>
                    <a:pt x="34" y="95"/>
                  </a:lnTo>
                  <a:lnTo>
                    <a:pt x="32" y="95"/>
                  </a:lnTo>
                  <a:lnTo>
                    <a:pt x="32" y="89"/>
                  </a:lnTo>
                  <a:lnTo>
                    <a:pt x="29" y="89"/>
                  </a:lnTo>
                  <a:lnTo>
                    <a:pt x="29" y="84"/>
                  </a:lnTo>
                  <a:lnTo>
                    <a:pt x="27" y="84"/>
                  </a:lnTo>
                  <a:lnTo>
                    <a:pt x="27" y="80"/>
                  </a:lnTo>
                  <a:lnTo>
                    <a:pt x="25" y="80"/>
                  </a:lnTo>
                  <a:lnTo>
                    <a:pt x="25" y="70"/>
                  </a:lnTo>
                  <a:lnTo>
                    <a:pt x="23" y="70"/>
                  </a:lnTo>
                  <a:lnTo>
                    <a:pt x="23" y="60"/>
                  </a:lnTo>
                  <a:lnTo>
                    <a:pt x="21" y="60"/>
                  </a:lnTo>
                  <a:lnTo>
                    <a:pt x="21" y="49"/>
                  </a:lnTo>
                  <a:lnTo>
                    <a:pt x="19" y="49"/>
                  </a:lnTo>
                  <a:lnTo>
                    <a:pt x="19" y="38"/>
                  </a:lnTo>
                  <a:lnTo>
                    <a:pt x="17" y="38"/>
                  </a:lnTo>
                  <a:lnTo>
                    <a:pt x="17" y="29"/>
                  </a:lnTo>
                  <a:lnTo>
                    <a:pt x="15" y="29"/>
                  </a:lnTo>
                  <a:lnTo>
                    <a:pt x="15" y="23"/>
                  </a:lnTo>
                  <a:lnTo>
                    <a:pt x="13" y="23"/>
                  </a:lnTo>
                  <a:lnTo>
                    <a:pt x="13" y="16"/>
                  </a:lnTo>
                  <a:lnTo>
                    <a:pt x="12" y="16"/>
                  </a:lnTo>
                  <a:lnTo>
                    <a:pt x="12" y="12"/>
                  </a:lnTo>
                  <a:lnTo>
                    <a:pt x="10" y="12"/>
                  </a:lnTo>
                  <a:lnTo>
                    <a:pt x="10" y="8"/>
                  </a:lnTo>
                  <a:lnTo>
                    <a:pt x="8" y="8"/>
                  </a:lnTo>
                  <a:lnTo>
                    <a:pt x="8" y="5"/>
                  </a:lnTo>
                  <a:lnTo>
                    <a:pt x="5" y="5"/>
                  </a:lnTo>
                  <a:lnTo>
                    <a:pt x="5" y="0"/>
                  </a:lnTo>
                  <a:lnTo>
                    <a:pt x="0" y="0"/>
                  </a:lnTo>
                </a:path>
              </a:pathLst>
            </a:custGeom>
            <a:ln w="1905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95" name="Straight Connector 94"/>
            <p:cNvCxnSpPr/>
            <p:nvPr/>
          </p:nvCxnSpPr>
          <p:spPr>
            <a:xfrm>
              <a:off x="6670336" y="4395957"/>
              <a:ext cx="0" cy="70166"/>
            </a:xfrm>
            <a:prstGeom prst="line">
              <a:avLst/>
            </a:prstGeom>
            <a:ln w="1905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604406" y="4376080"/>
              <a:ext cx="0" cy="70166"/>
            </a:xfrm>
            <a:prstGeom prst="line">
              <a:avLst/>
            </a:prstGeom>
            <a:ln w="1905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59143" y="4324888"/>
              <a:ext cx="0" cy="70166"/>
            </a:xfrm>
            <a:prstGeom prst="line">
              <a:avLst/>
            </a:prstGeom>
            <a:ln w="1905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23429" y="4292748"/>
              <a:ext cx="0" cy="70166"/>
            </a:xfrm>
            <a:prstGeom prst="line">
              <a:avLst/>
            </a:prstGeom>
            <a:ln w="1905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340085" y="4232030"/>
              <a:ext cx="0" cy="70166"/>
            </a:xfrm>
            <a:prstGeom prst="line">
              <a:avLst/>
            </a:prstGeom>
            <a:ln w="1905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309134" y="4223705"/>
              <a:ext cx="0" cy="70166"/>
            </a:xfrm>
            <a:prstGeom prst="line">
              <a:avLst/>
            </a:prstGeom>
            <a:ln w="1905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604406" y="4180916"/>
              <a:ext cx="0" cy="7016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340085" y="3860743"/>
              <a:ext cx="0" cy="7016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429378" y="3965379"/>
              <a:ext cx="0" cy="7016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643646" y="3875032"/>
              <a:ext cx="0" cy="70166"/>
            </a:xfrm>
            <a:prstGeom prst="line">
              <a:avLst/>
            </a:prstGeom>
            <a:ln w="1905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573532" y="3825660"/>
              <a:ext cx="0" cy="70166"/>
            </a:xfrm>
            <a:prstGeom prst="line">
              <a:avLst/>
            </a:prstGeom>
            <a:ln w="1905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36746" y="3659320"/>
              <a:ext cx="0" cy="70166"/>
            </a:xfrm>
            <a:prstGeom prst="line">
              <a:avLst/>
            </a:prstGeom>
            <a:ln w="1905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303544" y="3468754"/>
              <a:ext cx="0" cy="70166"/>
            </a:xfrm>
            <a:prstGeom prst="line">
              <a:avLst/>
            </a:prstGeom>
            <a:ln w="19050">
              <a:solidFill>
                <a:srgbClr val="B2C0D8"/>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559634" y="4932682"/>
              <a:ext cx="891591" cy="276999"/>
            </a:xfrm>
            <a:prstGeom prst="rect">
              <a:avLst/>
            </a:prstGeom>
            <a:noFill/>
          </p:spPr>
          <p:txBody>
            <a:bodyPr wrap="none" rtlCol="0">
              <a:spAutoFit/>
            </a:bodyPr>
            <a:lstStyle/>
            <a:p>
              <a:pPr algn="ctr"/>
              <a:r>
                <a:rPr lang="en-GB" sz="1200" dirty="0" smtClean="0">
                  <a:solidFill>
                    <a:srgbClr val="363636"/>
                  </a:solidFill>
                </a:rPr>
                <a:t>Days alive</a:t>
              </a:r>
              <a:endParaRPr lang="en-GB" sz="1200" dirty="0">
                <a:solidFill>
                  <a:srgbClr val="363636"/>
                </a:solidFill>
              </a:endParaRPr>
            </a:p>
          </p:txBody>
        </p:sp>
      </p:grpSp>
      <p:sp>
        <p:nvSpPr>
          <p:cNvPr id="109" name="Text Placeholder 4"/>
          <p:cNvSpPr>
            <a:spLocks noGrp="1"/>
          </p:cNvSpPr>
          <p:nvPr>
            <p:ph type="body" sz="quarter" idx="11"/>
          </p:nvPr>
        </p:nvSpPr>
        <p:spPr>
          <a:xfrm>
            <a:off x="4860925" y="6309320"/>
            <a:ext cx="4130675" cy="274043"/>
          </a:xfrm>
        </p:spPr>
        <p:txBody>
          <a:bodyPr/>
          <a:lstStyle/>
          <a:p>
            <a:r>
              <a:rPr lang="en-GB" dirty="0" smtClean="0"/>
              <a:t>Johansen et </a:t>
            </a:r>
            <a:r>
              <a:rPr lang="en-GB" dirty="0"/>
              <a:t>al. J </a:t>
            </a:r>
            <a:r>
              <a:rPr lang="en-GB" dirty="0" err="1"/>
              <a:t>Clin</a:t>
            </a:r>
            <a:r>
              <a:rPr lang="en-GB" dirty="0"/>
              <a:t> </a:t>
            </a:r>
            <a:r>
              <a:rPr lang="en-GB" dirty="0" err="1"/>
              <a:t>Oncol</a:t>
            </a:r>
            <a:r>
              <a:rPr lang="en-GB" dirty="0"/>
              <a:t> </a:t>
            </a:r>
            <a:r>
              <a:rPr lang="en-GB" dirty="0" smtClean="0"/>
              <a:t>2015; 33 </a:t>
            </a:r>
            <a:r>
              <a:rPr lang="en-GB" dirty="0"/>
              <a:t>(</a:t>
            </a:r>
            <a:r>
              <a:rPr lang="en-GB" dirty="0" err="1" smtClean="0"/>
              <a:t>suppl</a:t>
            </a:r>
            <a:r>
              <a:rPr lang="en-GB" dirty="0" smtClean="0"/>
              <a:t>): </a:t>
            </a:r>
            <a:r>
              <a:rPr lang="en-GB" dirty="0" err="1" smtClean="0"/>
              <a:t>abstr</a:t>
            </a:r>
            <a:r>
              <a:rPr lang="en-GB" dirty="0" smtClean="0"/>
              <a:t> 4022</a:t>
            </a:r>
            <a:endParaRPr lang="en-GB" dirty="0"/>
          </a:p>
        </p:txBody>
      </p:sp>
    </p:spTree>
    <p:extLst>
      <p:ext uri="{BB962C8B-B14F-4D97-AF65-F5344CB8AC3E}">
        <p14:creationId xmlns:p14="http://schemas.microsoft.com/office/powerpoint/2010/main" xmlns="" val="5963400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4023: Allelic ratio of </a:t>
            </a:r>
            <a:r>
              <a:rPr lang="en-GB" sz="1800" i="1" dirty="0"/>
              <a:t>KRAS</a:t>
            </a:r>
            <a:r>
              <a:rPr lang="en-GB" sz="1800" dirty="0"/>
              <a:t> mutations in pancreatic ductal </a:t>
            </a:r>
            <a:r>
              <a:rPr lang="en-GB" sz="1800" dirty="0" smtClean="0"/>
              <a:t>adenocarcinoma – </a:t>
            </a:r>
            <a:r>
              <a:rPr lang="en-GB" sz="1800" dirty="0" err="1" smtClean="0"/>
              <a:t>Lennerz</a:t>
            </a:r>
            <a:r>
              <a:rPr lang="en-GB" sz="1800" dirty="0" smtClean="0"/>
              <a:t> JK,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explore whether there are prognostic differences in pancreatic ductal adenocarcinoma (PDAC) that have </a:t>
            </a:r>
            <a:r>
              <a:rPr lang="en-GB" i="1" dirty="0" smtClean="0"/>
              <a:t>KRAS</a:t>
            </a:r>
            <a:r>
              <a:rPr lang="en-GB" dirty="0" smtClean="0"/>
              <a:t> mutations (which compose ~93% of all PDAC cases and are associated with shorter OS) at low allelic ratios</a:t>
            </a:r>
          </a:p>
          <a:p>
            <a:endParaRPr lang="en-GB" dirty="0"/>
          </a:p>
          <a:p>
            <a:pPr marL="0" indent="0">
              <a:buNone/>
            </a:pPr>
            <a:r>
              <a:rPr lang="en-GB" b="1" dirty="0"/>
              <a:t>Study </a:t>
            </a:r>
            <a:r>
              <a:rPr lang="en-GB" b="1" dirty="0" smtClean="0"/>
              <a:t>design</a:t>
            </a:r>
            <a:endParaRPr lang="en-GB" b="1" dirty="0"/>
          </a:p>
          <a:p>
            <a:r>
              <a:rPr lang="en-GB" dirty="0" smtClean="0"/>
              <a:t>The PDAC dataset (n=142) from the International Cancer Genome Consortium (ICGC) was used to identify </a:t>
            </a:r>
            <a:r>
              <a:rPr lang="en-GB" i="1" dirty="0" smtClean="0"/>
              <a:t>KRAS</a:t>
            </a:r>
            <a:r>
              <a:rPr lang="en-GB" dirty="0" smtClean="0"/>
              <a:t> mutations in PDAC tumours</a:t>
            </a:r>
          </a:p>
          <a:p>
            <a:r>
              <a:rPr lang="en-GB" dirty="0" smtClean="0"/>
              <a:t>Tumour purity was accounted for by calculating the corrected allelic ratio (= allelic ratio/cellularity)</a:t>
            </a:r>
          </a:p>
          <a:p>
            <a:r>
              <a:rPr lang="en-GB" dirty="0" smtClean="0"/>
              <a:t>Survival differences were calculated using a corrected allelic ratio cut-off of 10%</a:t>
            </a:r>
          </a:p>
          <a:p>
            <a:endParaRPr lang="en-GB" dirty="0"/>
          </a:p>
          <a:p>
            <a:pPr marL="0" indent="0">
              <a:buNone/>
            </a:pPr>
            <a:r>
              <a:rPr lang="en-GB" b="1" dirty="0" smtClean="0"/>
              <a:t>Key results</a:t>
            </a:r>
            <a:endParaRPr lang="en-GB" b="1" dirty="0"/>
          </a:p>
          <a:p>
            <a:r>
              <a:rPr lang="en-GB" dirty="0" smtClean="0"/>
              <a:t>115 (80.9%) </a:t>
            </a:r>
            <a:r>
              <a:rPr lang="en-GB" dirty="0"/>
              <a:t>cases were </a:t>
            </a:r>
            <a:r>
              <a:rPr lang="en-GB" dirty="0" smtClean="0"/>
              <a:t>identified with allelic ratios of mutant </a:t>
            </a:r>
            <a:r>
              <a:rPr lang="en-GB" i="1" dirty="0" smtClean="0"/>
              <a:t>KRAS</a:t>
            </a:r>
            <a:r>
              <a:rPr lang="en-GB" dirty="0" smtClean="0"/>
              <a:t> ≥10% </a:t>
            </a:r>
          </a:p>
          <a:p>
            <a:r>
              <a:rPr lang="en-GB" dirty="0" smtClean="0"/>
              <a:t>Allelic ratios span from wild-type to 100% mutant suggesting heterogeneity within the cancer cell population (</a:t>
            </a:r>
            <a:r>
              <a:rPr lang="en-GB" dirty="0" err="1" smtClean="0"/>
              <a:t>clonality</a:t>
            </a:r>
            <a:r>
              <a:rPr lang="en-GB" dirty="0" smtClean="0"/>
              <a:t>) or variations in DNA content (</a:t>
            </a:r>
            <a:r>
              <a:rPr lang="en-GB" dirty="0" err="1" smtClean="0"/>
              <a:t>ploidy</a:t>
            </a:r>
            <a:r>
              <a:rPr lang="en-GB" dirty="0" smtClean="0"/>
              <a:t>)</a:t>
            </a:r>
            <a:endParaRPr lang="en-GB" dirty="0"/>
          </a:p>
          <a:p>
            <a:pPr marL="0" indent="0">
              <a:buNone/>
            </a:pPr>
            <a:endParaRPr lang="en-GB" dirty="0"/>
          </a:p>
          <a:p>
            <a:pPr marL="0" indent="0">
              <a:buNone/>
            </a:pPr>
            <a:endParaRPr lang="en-GB" dirty="0"/>
          </a:p>
        </p:txBody>
      </p:sp>
      <p:sp>
        <p:nvSpPr>
          <p:cNvPr id="5" name="Text Placeholder 4"/>
          <p:cNvSpPr>
            <a:spLocks noGrp="1"/>
          </p:cNvSpPr>
          <p:nvPr>
            <p:ph type="body" sz="quarter" idx="11"/>
          </p:nvPr>
        </p:nvSpPr>
        <p:spPr>
          <a:xfrm>
            <a:off x="4860925" y="6309320"/>
            <a:ext cx="4130675" cy="274043"/>
          </a:xfrm>
        </p:spPr>
        <p:txBody>
          <a:bodyPr/>
          <a:lstStyle/>
          <a:p>
            <a:r>
              <a:rPr lang="en-GB" dirty="0" err="1"/>
              <a:t>Lennerz</a:t>
            </a:r>
            <a:r>
              <a:rPr lang="en-GB" dirty="0"/>
              <a:t> et al. 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4023</a:t>
            </a:r>
          </a:p>
        </p:txBody>
      </p:sp>
    </p:spTree>
    <p:extLst>
      <p:ext uri="{BB962C8B-B14F-4D97-AF65-F5344CB8AC3E}">
        <p14:creationId xmlns:p14="http://schemas.microsoft.com/office/powerpoint/2010/main" xmlns="" val="15722406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4023: Allelic ratio of KRAS mutations in pancreatic ductal </a:t>
            </a:r>
            <a:r>
              <a:rPr lang="en-GB" sz="1800" dirty="0" smtClean="0"/>
              <a:t>adenocarcinoma – </a:t>
            </a:r>
            <a:r>
              <a:rPr lang="en-GB" sz="1800" dirty="0" err="1" smtClean="0"/>
              <a:t>Lennerz</a:t>
            </a:r>
            <a:r>
              <a:rPr lang="en-GB" sz="1800" dirty="0" smtClean="0"/>
              <a:t> JK,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Key results (cont.)</a:t>
            </a:r>
            <a:endParaRPr lang="en-GB" b="1"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r>
              <a:rPr lang="en-GB" dirty="0" smtClean="0"/>
              <a:t>OS in the subset of PDAC with low allelic ratios (&lt;10%) </a:t>
            </a:r>
            <a:r>
              <a:rPr lang="en-GB" dirty="0"/>
              <a:t>of mutant </a:t>
            </a:r>
            <a:r>
              <a:rPr lang="en-GB" i="1" dirty="0"/>
              <a:t>KRAS</a:t>
            </a:r>
            <a:r>
              <a:rPr lang="en-GB" dirty="0"/>
              <a:t> </a:t>
            </a:r>
            <a:r>
              <a:rPr lang="en-GB" dirty="0" smtClean="0"/>
              <a:t>was 14.5 vs. 20.3 months in tumours with high allelic ratios (HR 1.68 [95%CI 0.9, 3.13]; p=0.10)</a:t>
            </a:r>
          </a:p>
          <a:p>
            <a:pPr marL="0" indent="0">
              <a:buClr>
                <a:srgbClr val="043882"/>
              </a:buClr>
              <a:buNone/>
            </a:pPr>
            <a:r>
              <a:rPr lang="en-GB" b="1" dirty="0"/>
              <a:t>Conclusions</a:t>
            </a:r>
          </a:p>
          <a:p>
            <a:pPr marL="285750" indent="-285750">
              <a:buClr>
                <a:srgbClr val="043882"/>
              </a:buClr>
              <a:buFont typeface="Arial" panose="020B0604020202020204" pitchFamily="34" charset="0"/>
              <a:buChar char="•"/>
            </a:pPr>
            <a:r>
              <a:rPr lang="en-GB" i="1" dirty="0" smtClean="0"/>
              <a:t>KRAS</a:t>
            </a:r>
            <a:r>
              <a:rPr lang="en-GB" dirty="0"/>
              <a:t>-</a:t>
            </a:r>
            <a:r>
              <a:rPr lang="en-GB" dirty="0" smtClean="0"/>
              <a:t>mutated tumours are heterogeneous suggesting that PDAC biology may vary with the tumour-specific allelic ratio and level of mutated </a:t>
            </a:r>
            <a:r>
              <a:rPr lang="en-GB" i="1" dirty="0" smtClean="0"/>
              <a:t>KRAS</a:t>
            </a:r>
          </a:p>
          <a:p>
            <a:pPr marL="285750" indent="-285750">
              <a:buClr>
                <a:srgbClr val="043882"/>
              </a:buClr>
              <a:buFont typeface="Arial" panose="020B0604020202020204" pitchFamily="34" charset="0"/>
              <a:buChar char="•"/>
            </a:pPr>
            <a:r>
              <a:rPr lang="en-GB" dirty="0" smtClean="0"/>
              <a:t>When developing a comprehensive molecular diagnostic report, the tumour-specific allelic ratio of somatically mutated genes should be included</a:t>
            </a:r>
            <a:endParaRPr lang="en-GB" dirty="0"/>
          </a:p>
        </p:txBody>
      </p:sp>
      <p:sp>
        <p:nvSpPr>
          <p:cNvPr id="8" name="TextBox 7"/>
          <p:cNvSpPr txBox="1"/>
          <p:nvPr/>
        </p:nvSpPr>
        <p:spPr>
          <a:xfrm>
            <a:off x="279757" y="1600200"/>
            <a:ext cx="6542176" cy="338554"/>
          </a:xfrm>
          <a:prstGeom prst="rect">
            <a:avLst/>
          </a:prstGeom>
          <a:noFill/>
        </p:spPr>
        <p:txBody>
          <a:bodyPr wrap="none" rtlCol="0">
            <a:spAutoFit/>
          </a:bodyPr>
          <a:lstStyle/>
          <a:p>
            <a:r>
              <a:rPr lang="en-GB" sz="1600" b="1" i="1" dirty="0" smtClean="0">
                <a:solidFill>
                  <a:srgbClr val="4D4D4D"/>
                </a:solidFill>
              </a:rPr>
              <a:t>KRAS</a:t>
            </a:r>
            <a:r>
              <a:rPr lang="en-GB" sz="1600" b="1" dirty="0" smtClean="0">
                <a:solidFill>
                  <a:srgbClr val="4D4D4D"/>
                </a:solidFill>
              </a:rPr>
              <a:t> mutations in PDAC: allelic ratio (A) and overall survival (B)</a:t>
            </a:r>
            <a:endParaRPr lang="en-GB" sz="1600" b="1" dirty="0">
              <a:solidFill>
                <a:srgbClr val="4D4D4D"/>
              </a:solidFill>
            </a:endParaRPr>
          </a:p>
        </p:txBody>
      </p:sp>
      <p:grpSp>
        <p:nvGrpSpPr>
          <p:cNvPr id="9" name="Group 8"/>
          <p:cNvGrpSpPr/>
          <p:nvPr/>
        </p:nvGrpSpPr>
        <p:grpSpPr>
          <a:xfrm>
            <a:off x="1409190" y="2286000"/>
            <a:ext cx="38100" cy="685800"/>
            <a:chOff x="1409700" y="2286000"/>
            <a:chExt cx="38100" cy="685800"/>
          </a:xfrm>
        </p:grpSpPr>
        <p:cxnSp>
          <p:nvCxnSpPr>
            <p:cNvPr id="11" name="Straight Connector 10"/>
            <p:cNvCxnSpPr/>
            <p:nvPr/>
          </p:nvCxnSpPr>
          <p:spPr>
            <a:xfrm>
              <a:off x="1447800" y="2286000"/>
              <a:ext cx="0" cy="685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2971800"/>
              <a:ext cx="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409700" y="2971800"/>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409700" y="2777835"/>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409700" y="2544750"/>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409190" y="3002124"/>
            <a:ext cx="38100" cy="751409"/>
            <a:chOff x="1411635" y="3002124"/>
            <a:chExt cx="38100" cy="751409"/>
          </a:xfrm>
        </p:grpSpPr>
        <p:cxnSp>
          <p:nvCxnSpPr>
            <p:cNvPr id="17" name="Straight Connector 16"/>
            <p:cNvCxnSpPr/>
            <p:nvPr/>
          </p:nvCxnSpPr>
          <p:spPr>
            <a:xfrm>
              <a:off x="1449735" y="3002124"/>
              <a:ext cx="0" cy="751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49735" y="3753533"/>
              <a:ext cx="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411635" y="3753533"/>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411635" y="3598688"/>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411635" y="3282473"/>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411635" y="3124369"/>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411635" y="3002124"/>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411635" y="3436915"/>
              <a:ext cx="38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194293" y="3625892"/>
            <a:ext cx="255198" cy="246221"/>
          </a:xfrm>
          <a:prstGeom prst="rect">
            <a:avLst/>
          </a:prstGeom>
          <a:noFill/>
        </p:spPr>
        <p:txBody>
          <a:bodyPr wrap="none" rtlCol="0">
            <a:spAutoFit/>
          </a:bodyPr>
          <a:lstStyle/>
          <a:p>
            <a:pPr algn="r"/>
            <a:r>
              <a:rPr lang="en-GB" sz="1000" dirty="0" smtClean="0">
                <a:solidFill>
                  <a:srgbClr val="4D4D4D"/>
                </a:solidFill>
              </a:rPr>
              <a:t>0</a:t>
            </a:r>
            <a:endParaRPr lang="en-GB" sz="1000" dirty="0">
              <a:solidFill>
                <a:srgbClr val="4D4D4D"/>
              </a:solidFill>
            </a:endParaRPr>
          </a:p>
        </p:txBody>
      </p:sp>
      <p:sp>
        <p:nvSpPr>
          <p:cNvPr id="26" name="TextBox 25"/>
          <p:cNvSpPr txBox="1"/>
          <p:nvPr/>
        </p:nvSpPr>
        <p:spPr>
          <a:xfrm>
            <a:off x="1194293" y="3474332"/>
            <a:ext cx="255198" cy="246221"/>
          </a:xfrm>
          <a:prstGeom prst="rect">
            <a:avLst/>
          </a:prstGeom>
          <a:noFill/>
        </p:spPr>
        <p:txBody>
          <a:bodyPr wrap="none" rtlCol="0">
            <a:spAutoFit/>
          </a:bodyPr>
          <a:lstStyle/>
          <a:p>
            <a:pPr algn="r"/>
            <a:r>
              <a:rPr lang="en-GB" sz="1000" dirty="0" smtClean="0">
                <a:solidFill>
                  <a:srgbClr val="4D4D4D"/>
                </a:solidFill>
              </a:rPr>
              <a:t>2</a:t>
            </a:r>
            <a:endParaRPr lang="en-GB" sz="1000" dirty="0">
              <a:solidFill>
                <a:srgbClr val="4D4D4D"/>
              </a:solidFill>
            </a:endParaRPr>
          </a:p>
        </p:txBody>
      </p:sp>
      <p:sp>
        <p:nvSpPr>
          <p:cNvPr id="27" name="TextBox 26"/>
          <p:cNvSpPr txBox="1"/>
          <p:nvPr/>
        </p:nvSpPr>
        <p:spPr>
          <a:xfrm>
            <a:off x="1194293" y="3317882"/>
            <a:ext cx="255198" cy="246221"/>
          </a:xfrm>
          <a:prstGeom prst="rect">
            <a:avLst/>
          </a:prstGeom>
          <a:noFill/>
        </p:spPr>
        <p:txBody>
          <a:bodyPr wrap="none" rtlCol="0">
            <a:spAutoFit/>
          </a:bodyPr>
          <a:lstStyle/>
          <a:p>
            <a:pPr algn="r"/>
            <a:r>
              <a:rPr lang="en-GB" sz="1000" dirty="0" smtClean="0">
                <a:solidFill>
                  <a:srgbClr val="4D4D4D"/>
                </a:solidFill>
              </a:rPr>
              <a:t>4</a:t>
            </a:r>
            <a:endParaRPr lang="en-GB" sz="1000" dirty="0">
              <a:solidFill>
                <a:srgbClr val="4D4D4D"/>
              </a:solidFill>
            </a:endParaRPr>
          </a:p>
        </p:txBody>
      </p:sp>
      <p:sp>
        <p:nvSpPr>
          <p:cNvPr id="28" name="TextBox 27"/>
          <p:cNvSpPr txBox="1"/>
          <p:nvPr/>
        </p:nvSpPr>
        <p:spPr>
          <a:xfrm>
            <a:off x="1194293" y="3161432"/>
            <a:ext cx="255198" cy="246221"/>
          </a:xfrm>
          <a:prstGeom prst="rect">
            <a:avLst/>
          </a:prstGeom>
          <a:noFill/>
        </p:spPr>
        <p:txBody>
          <a:bodyPr wrap="none" rtlCol="0">
            <a:spAutoFit/>
          </a:bodyPr>
          <a:lstStyle/>
          <a:p>
            <a:pPr algn="r"/>
            <a:r>
              <a:rPr lang="en-GB" sz="1000" dirty="0" smtClean="0">
                <a:solidFill>
                  <a:srgbClr val="4D4D4D"/>
                </a:solidFill>
              </a:rPr>
              <a:t>6</a:t>
            </a:r>
            <a:endParaRPr lang="en-GB" sz="1000" dirty="0">
              <a:solidFill>
                <a:srgbClr val="4D4D4D"/>
              </a:solidFill>
            </a:endParaRPr>
          </a:p>
        </p:txBody>
      </p:sp>
      <p:sp>
        <p:nvSpPr>
          <p:cNvPr id="29" name="TextBox 28"/>
          <p:cNvSpPr txBox="1"/>
          <p:nvPr/>
        </p:nvSpPr>
        <p:spPr>
          <a:xfrm>
            <a:off x="1194293" y="3002537"/>
            <a:ext cx="255198" cy="246221"/>
          </a:xfrm>
          <a:prstGeom prst="rect">
            <a:avLst/>
          </a:prstGeom>
          <a:noFill/>
        </p:spPr>
        <p:txBody>
          <a:bodyPr wrap="none" rtlCol="0">
            <a:spAutoFit/>
          </a:bodyPr>
          <a:lstStyle/>
          <a:p>
            <a:pPr algn="r"/>
            <a:r>
              <a:rPr lang="en-GB" sz="1000" dirty="0" smtClean="0">
                <a:solidFill>
                  <a:srgbClr val="4D4D4D"/>
                </a:solidFill>
              </a:rPr>
              <a:t>8</a:t>
            </a:r>
            <a:endParaRPr lang="en-GB" sz="1000" dirty="0">
              <a:solidFill>
                <a:srgbClr val="4D4D4D"/>
              </a:solidFill>
            </a:endParaRPr>
          </a:p>
        </p:txBody>
      </p:sp>
      <p:sp>
        <p:nvSpPr>
          <p:cNvPr id="30" name="TextBox 29"/>
          <p:cNvSpPr txBox="1"/>
          <p:nvPr/>
        </p:nvSpPr>
        <p:spPr>
          <a:xfrm>
            <a:off x="1123761" y="2877872"/>
            <a:ext cx="325730" cy="246221"/>
          </a:xfrm>
          <a:prstGeom prst="rect">
            <a:avLst/>
          </a:prstGeom>
          <a:noFill/>
        </p:spPr>
        <p:txBody>
          <a:bodyPr wrap="none" rtlCol="0">
            <a:spAutoFit/>
          </a:bodyPr>
          <a:lstStyle/>
          <a:p>
            <a:pPr algn="r"/>
            <a:r>
              <a:rPr lang="en-GB" sz="1000" dirty="0" smtClean="0">
                <a:solidFill>
                  <a:srgbClr val="4D4D4D"/>
                </a:solidFill>
              </a:rPr>
              <a:t>10</a:t>
            </a:r>
            <a:endParaRPr lang="en-GB" sz="1000" dirty="0">
              <a:solidFill>
                <a:srgbClr val="4D4D4D"/>
              </a:solidFill>
            </a:endParaRPr>
          </a:p>
        </p:txBody>
      </p:sp>
      <p:cxnSp>
        <p:nvCxnSpPr>
          <p:cNvPr id="31" name="Straight Connector 30"/>
          <p:cNvCxnSpPr/>
          <p:nvPr/>
        </p:nvCxnSpPr>
        <p:spPr>
          <a:xfrm>
            <a:off x="1484066" y="2991202"/>
            <a:ext cx="2425361" cy="0"/>
          </a:xfrm>
          <a:prstGeom prst="line">
            <a:avLst/>
          </a:prstGeom>
          <a:ln w="19050">
            <a:solidFill>
              <a:srgbClr val="043882"/>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79604" y="239731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65749" y="242502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51894" y="244051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638039" y="244377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24184" y="245925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614404" y="246031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599734" y="246871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85064" y="249177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70394" y="251483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555724" y="253789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41054" y="256096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526384" y="257212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11714" y="258327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497044" y="259205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482374" y="261035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467704" y="261913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53034" y="262791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438364" y="263668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423694" y="264070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409024" y="264233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394354" y="264873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379684" y="265512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365014" y="266152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350344" y="266792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335674" y="267907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321004" y="268547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306334" y="271091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91664" y="271969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276994" y="272609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262324" y="273248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247654" y="273888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32984" y="274289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18314" y="274691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203644" y="275330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188974" y="275494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174304" y="276133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159634" y="276297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144964" y="276460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130294" y="276624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115624" y="276787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100954" y="277189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086284" y="277828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071614" y="278468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056944" y="279107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042274" y="279509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027604" y="279672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12934" y="279598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998264" y="279523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983594" y="279924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968924" y="280088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954254" y="280489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939584" y="280891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924914" y="281292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910244" y="281694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895574" y="282095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880904" y="282259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866234" y="282422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851564" y="282347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36894" y="282273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822224" y="282198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807554" y="282361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792884" y="282525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778214" y="282688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763544" y="282852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748874" y="283015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734204" y="283416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719534" y="284056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704864" y="284458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690194" y="284621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675524" y="284784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660854" y="284948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646184" y="285111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631514" y="285275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616844" y="285438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602174" y="285601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587504" y="2857652"/>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572834" y="285690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558164" y="285615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543494" y="285541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528824" y="285466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514154" y="285391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499484" y="285317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484814" y="285956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470144" y="286358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455474" y="286521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440804" y="286684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426134" y="286848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411464" y="287011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396794" y="287175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82124" y="287576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67454" y="287978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52784" y="288379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338114" y="288543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323444" y="288706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308774" y="289584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294104" y="289747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279434" y="2896728"/>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264764" y="289598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250094" y="289523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235424" y="289448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220754" y="2893740"/>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206084" y="289299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191414" y="289462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176744" y="289626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162074" y="289789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147404" y="289952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2132734" y="2901163"/>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118064" y="2902797"/>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103394" y="2904431"/>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088724" y="2906065"/>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074054" y="290769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059384" y="291171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044714" y="291572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030044" y="291974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015374" y="292375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000704" y="2927774"/>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986034" y="2931789"/>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971364" y="2940566"/>
            <a:ext cx="0" cy="54936"/>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956694" y="2982677"/>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942024" y="3024788"/>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927354" y="3066899"/>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915065" y="3073295"/>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902776" y="3155883"/>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890487" y="3162279"/>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878198" y="3168675"/>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865909" y="3222691"/>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851239" y="3264802"/>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836569" y="3302151"/>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819518" y="3353786"/>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802467" y="3391135"/>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785416" y="3428484"/>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773127" y="3434880"/>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760838" y="3472229"/>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748549" y="3626247"/>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733879" y="3635024"/>
            <a:ext cx="0" cy="54936"/>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719209"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704539"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88252"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673582"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657295"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642625"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626338"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611668"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595381"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580711" y="3719993"/>
            <a:ext cx="0" cy="54936"/>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a:off x="1964315" y="1957009"/>
            <a:ext cx="1247457" cy="461665"/>
          </a:xfrm>
          <a:prstGeom prst="rect">
            <a:avLst/>
          </a:prstGeom>
          <a:noFill/>
        </p:spPr>
        <p:txBody>
          <a:bodyPr wrap="none" rtlCol="0">
            <a:spAutoFit/>
          </a:bodyPr>
          <a:lstStyle/>
          <a:p>
            <a:pPr algn="ctr"/>
            <a:r>
              <a:rPr lang="en-GB" sz="1200" b="1" dirty="0" smtClean="0">
                <a:solidFill>
                  <a:srgbClr val="4D4D4D"/>
                </a:solidFill>
              </a:rPr>
              <a:t>PDAC data set</a:t>
            </a:r>
          </a:p>
          <a:p>
            <a:pPr algn="ctr"/>
            <a:r>
              <a:rPr lang="en-GB" sz="1200" dirty="0" smtClean="0">
                <a:solidFill>
                  <a:srgbClr val="4D4D4D"/>
                </a:solidFill>
              </a:rPr>
              <a:t>(n=142 cases)</a:t>
            </a:r>
            <a:endParaRPr lang="en-GB" sz="1200" dirty="0">
              <a:solidFill>
                <a:srgbClr val="4D4D4D"/>
              </a:solidFill>
            </a:endParaRPr>
          </a:p>
        </p:txBody>
      </p:sp>
      <p:sp>
        <p:nvSpPr>
          <p:cNvPr id="179" name="TextBox 178"/>
          <p:cNvSpPr txBox="1"/>
          <p:nvPr/>
        </p:nvSpPr>
        <p:spPr>
          <a:xfrm>
            <a:off x="2790234" y="2965920"/>
            <a:ext cx="1282723" cy="400110"/>
          </a:xfrm>
          <a:prstGeom prst="rect">
            <a:avLst/>
          </a:prstGeom>
          <a:noFill/>
        </p:spPr>
        <p:txBody>
          <a:bodyPr wrap="none" rtlCol="0">
            <a:spAutoFit/>
          </a:bodyPr>
          <a:lstStyle/>
          <a:p>
            <a:pPr algn="ctr"/>
            <a:r>
              <a:rPr lang="en-GB" sz="1000" dirty="0" smtClean="0">
                <a:solidFill>
                  <a:srgbClr val="043882"/>
                </a:solidFill>
              </a:rPr>
              <a:t>Detection threshold</a:t>
            </a:r>
            <a:br>
              <a:rPr lang="en-GB" sz="1000" dirty="0" smtClean="0">
                <a:solidFill>
                  <a:srgbClr val="043882"/>
                </a:solidFill>
              </a:rPr>
            </a:br>
            <a:r>
              <a:rPr lang="en-GB" sz="1000" dirty="0" smtClean="0">
                <a:solidFill>
                  <a:srgbClr val="043882"/>
                </a:solidFill>
              </a:rPr>
              <a:t>Sanger sequencing</a:t>
            </a:r>
            <a:endParaRPr lang="en-GB" sz="1000" dirty="0">
              <a:solidFill>
                <a:srgbClr val="043882"/>
              </a:solidFill>
            </a:endParaRPr>
          </a:p>
        </p:txBody>
      </p:sp>
      <p:sp>
        <p:nvSpPr>
          <p:cNvPr id="180" name="TextBox 179"/>
          <p:cNvSpPr txBox="1"/>
          <p:nvPr/>
        </p:nvSpPr>
        <p:spPr>
          <a:xfrm>
            <a:off x="2790234" y="3358428"/>
            <a:ext cx="1282723" cy="400110"/>
          </a:xfrm>
          <a:prstGeom prst="rect">
            <a:avLst/>
          </a:prstGeom>
          <a:noFill/>
        </p:spPr>
        <p:txBody>
          <a:bodyPr wrap="none" rtlCol="0">
            <a:spAutoFit/>
          </a:bodyPr>
          <a:lstStyle/>
          <a:p>
            <a:pPr algn="ctr"/>
            <a:r>
              <a:rPr lang="en-GB" sz="1000" dirty="0" smtClean="0">
                <a:solidFill>
                  <a:srgbClr val="B60D27">
                    <a:lumMod val="40000"/>
                    <a:lumOff val="60000"/>
                  </a:srgbClr>
                </a:solidFill>
              </a:rPr>
              <a:t>Detection threshold</a:t>
            </a:r>
            <a:br>
              <a:rPr lang="en-GB" sz="1000" dirty="0" smtClean="0">
                <a:solidFill>
                  <a:srgbClr val="B60D27">
                    <a:lumMod val="40000"/>
                    <a:lumOff val="60000"/>
                  </a:srgbClr>
                </a:solidFill>
              </a:rPr>
            </a:br>
            <a:r>
              <a:rPr lang="en-GB" sz="1000" dirty="0" smtClean="0">
                <a:solidFill>
                  <a:srgbClr val="B60D27">
                    <a:lumMod val="40000"/>
                    <a:lumOff val="60000"/>
                  </a:srgbClr>
                </a:solidFill>
              </a:rPr>
              <a:t>deep sequencing</a:t>
            </a:r>
            <a:endParaRPr lang="en-GB" sz="1000" dirty="0">
              <a:solidFill>
                <a:srgbClr val="B60D27">
                  <a:lumMod val="40000"/>
                  <a:lumOff val="60000"/>
                </a:srgbClr>
              </a:solidFill>
            </a:endParaRPr>
          </a:p>
        </p:txBody>
      </p:sp>
      <p:cxnSp>
        <p:nvCxnSpPr>
          <p:cNvPr id="181" name="Straight Connector 180"/>
          <p:cNvCxnSpPr/>
          <p:nvPr/>
        </p:nvCxnSpPr>
        <p:spPr>
          <a:xfrm>
            <a:off x="1484066" y="3719993"/>
            <a:ext cx="2425361" cy="0"/>
          </a:xfrm>
          <a:prstGeom prst="line">
            <a:avLst/>
          </a:prstGeom>
          <a:ln w="19050">
            <a:solidFill>
              <a:schemeClr val="accent3">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630647" y="2391993"/>
            <a:ext cx="1491114" cy="246221"/>
          </a:xfrm>
          <a:prstGeom prst="rect">
            <a:avLst/>
          </a:prstGeom>
          <a:noFill/>
        </p:spPr>
        <p:txBody>
          <a:bodyPr wrap="none" rtlCol="0">
            <a:spAutoFit/>
          </a:bodyPr>
          <a:lstStyle/>
          <a:p>
            <a:pPr algn="ctr"/>
            <a:r>
              <a:rPr lang="en-GB" sz="1000" dirty="0" smtClean="0">
                <a:solidFill>
                  <a:srgbClr val="4D4D4D"/>
                </a:solidFill>
              </a:rPr>
              <a:t>One case </a:t>
            </a:r>
            <a:r>
              <a:rPr lang="en-GB" sz="1000" dirty="0">
                <a:solidFill>
                  <a:srgbClr val="4D4D4D"/>
                </a:solidFill>
              </a:rPr>
              <a:t>	</a:t>
            </a:r>
            <a:r>
              <a:rPr lang="en-GB" sz="1000" dirty="0" smtClean="0">
                <a:solidFill>
                  <a:srgbClr val="B60D27"/>
                </a:solidFill>
              </a:rPr>
              <a:t>n=115 cases</a:t>
            </a:r>
            <a:endParaRPr lang="en-GB" sz="1000" dirty="0">
              <a:solidFill>
                <a:srgbClr val="B60D27"/>
              </a:solidFill>
            </a:endParaRPr>
          </a:p>
        </p:txBody>
      </p:sp>
      <p:sp>
        <p:nvSpPr>
          <p:cNvPr id="183" name="TextBox 182"/>
          <p:cNvSpPr txBox="1"/>
          <p:nvPr/>
        </p:nvSpPr>
        <p:spPr>
          <a:xfrm>
            <a:off x="2009125" y="3172382"/>
            <a:ext cx="840294" cy="246221"/>
          </a:xfrm>
          <a:prstGeom prst="rect">
            <a:avLst/>
          </a:prstGeom>
          <a:noFill/>
        </p:spPr>
        <p:txBody>
          <a:bodyPr wrap="none" rtlCol="0">
            <a:spAutoFit/>
          </a:bodyPr>
          <a:lstStyle/>
          <a:p>
            <a:pPr algn="ctr"/>
            <a:r>
              <a:rPr lang="en-GB" sz="1000" dirty="0" smtClean="0">
                <a:solidFill>
                  <a:srgbClr val="043882"/>
                </a:solidFill>
              </a:rPr>
              <a:t>n=17 cases</a:t>
            </a:r>
            <a:endParaRPr lang="en-GB" sz="1000" dirty="0">
              <a:solidFill>
                <a:srgbClr val="043882"/>
              </a:solidFill>
            </a:endParaRPr>
          </a:p>
        </p:txBody>
      </p:sp>
      <p:sp>
        <p:nvSpPr>
          <p:cNvPr id="184" name="TextBox 183"/>
          <p:cNvSpPr txBox="1"/>
          <p:nvPr/>
        </p:nvSpPr>
        <p:spPr>
          <a:xfrm>
            <a:off x="1357659" y="3757087"/>
            <a:ext cx="1415772" cy="246221"/>
          </a:xfrm>
          <a:prstGeom prst="rect">
            <a:avLst/>
          </a:prstGeom>
          <a:noFill/>
        </p:spPr>
        <p:txBody>
          <a:bodyPr wrap="none" rtlCol="0">
            <a:spAutoFit/>
          </a:bodyPr>
          <a:lstStyle/>
          <a:p>
            <a:pPr algn="ctr"/>
            <a:r>
              <a:rPr lang="en-GB" sz="1000" dirty="0" smtClean="0">
                <a:solidFill>
                  <a:srgbClr val="B60D27">
                    <a:lumMod val="40000"/>
                    <a:lumOff val="60000"/>
                  </a:srgbClr>
                </a:solidFill>
              </a:rPr>
              <a:t>n=10 wild-type cases</a:t>
            </a:r>
            <a:endParaRPr lang="en-GB" sz="1000" dirty="0">
              <a:solidFill>
                <a:srgbClr val="B60D27">
                  <a:lumMod val="40000"/>
                  <a:lumOff val="60000"/>
                </a:srgbClr>
              </a:solidFill>
            </a:endParaRPr>
          </a:p>
        </p:txBody>
      </p:sp>
      <p:sp>
        <p:nvSpPr>
          <p:cNvPr id="185" name="TextBox 184"/>
          <p:cNvSpPr txBox="1"/>
          <p:nvPr/>
        </p:nvSpPr>
        <p:spPr>
          <a:xfrm rot="16200000">
            <a:off x="95916" y="2915992"/>
            <a:ext cx="1906291" cy="276999"/>
          </a:xfrm>
          <a:prstGeom prst="rect">
            <a:avLst/>
          </a:prstGeom>
          <a:noFill/>
        </p:spPr>
        <p:txBody>
          <a:bodyPr wrap="none" rtlCol="0">
            <a:spAutoFit/>
          </a:bodyPr>
          <a:lstStyle/>
          <a:p>
            <a:pPr algn="ctr"/>
            <a:r>
              <a:rPr lang="en-GB" sz="1200" dirty="0" smtClean="0">
                <a:solidFill>
                  <a:srgbClr val="4D4D4D"/>
                </a:solidFill>
              </a:rPr>
              <a:t>Corrected allelic ratio (%)</a:t>
            </a:r>
            <a:endParaRPr lang="en-GB" sz="1200" dirty="0">
              <a:solidFill>
                <a:srgbClr val="B60D27"/>
              </a:solidFill>
            </a:endParaRPr>
          </a:p>
        </p:txBody>
      </p:sp>
      <p:sp>
        <p:nvSpPr>
          <p:cNvPr id="186" name="TextBox 185"/>
          <p:cNvSpPr txBox="1"/>
          <p:nvPr/>
        </p:nvSpPr>
        <p:spPr>
          <a:xfrm>
            <a:off x="963010" y="1957009"/>
            <a:ext cx="295274" cy="276999"/>
          </a:xfrm>
          <a:prstGeom prst="rect">
            <a:avLst/>
          </a:prstGeom>
          <a:noFill/>
        </p:spPr>
        <p:txBody>
          <a:bodyPr wrap="none" rtlCol="0">
            <a:spAutoFit/>
          </a:bodyPr>
          <a:lstStyle/>
          <a:p>
            <a:pPr algn="ctr"/>
            <a:r>
              <a:rPr lang="en-GB" sz="1200" b="1" dirty="0" smtClean="0">
                <a:solidFill>
                  <a:srgbClr val="4D4D4D"/>
                </a:solidFill>
              </a:rPr>
              <a:t>A</a:t>
            </a:r>
            <a:endParaRPr lang="en-GB" sz="1200" dirty="0">
              <a:solidFill>
                <a:srgbClr val="4D4D4D"/>
              </a:solidFill>
            </a:endParaRPr>
          </a:p>
        </p:txBody>
      </p:sp>
      <p:sp>
        <p:nvSpPr>
          <p:cNvPr id="187" name="TextBox 186"/>
          <p:cNvSpPr txBox="1"/>
          <p:nvPr/>
        </p:nvSpPr>
        <p:spPr>
          <a:xfrm>
            <a:off x="4829092" y="1957009"/>
            <a:ext cx="295274" cy="276999"/>
          </a:xfrm>
          <a:prstGeom prst="rect">
            <a:avLst/>
          </a:prstGeom>
          <a:noFill/>
        </p:spPr>
        <p:txBody>
          <a:bodyPr wrap="none" rtlCol="0">
            <a:spAutoFit/>
          </a:bodyPr>
          <a:lstStyle/>
          <a:p>
            <a:pPr algn="ctr"/>
            <a:r>
              <a:rPr lang="en-GB" sz="1200" b="1" dirty="0" smtClean="0">
                <a:solidFill>
                  <a:srgbClr val="4D4D4D"/>
                </a:solidFill>
              </a:rPr>
              <a:t>B</a:t>
            </a:r>
            <a:endParaRPr lang="en-GB" sz="1200" dirty="0">
              <a:solidFill>
                <a:srgbClr val="4D4D4D"/>
              </a:solidFill>
            </a:endParaRPr>
          </a:p>
        </p:txBody>
      </p:sp>
      <p:grpSp>
        <p:nvGrpSpPr>
          <p:cNvPr id="188" name="Group 187"/>
          <p:cNvGrpSpPr/>
          <p:nvPr/>
        </p:nvGrpSpPr>
        <p:grpSpPr>
          <a:xfrm>
            <a:off x="1716543" y="4006949"/>
            <a:ext cx="2175548" cy="119618"/>
            <a:chOff x="1733879" y="4006949"/>
            <a:chExt cx="2175548" cy="119618"/>
          </a:xfrm>
        </p:grpSpPr>
        <p:cxnSp>
          <p:nvCxnSpPr>
            <p:cNvPr id="189" name="Straight Connector 188"/>
            <p:cNvCxnSpPr/>
            <p:nvPr/>
          </p:nvCxnSpPr>
          <p:spPr>
            <a:xfrm>
              <a:off x="1733879" y="4066758"/>
              <a:ext cx="2175548" cy="0"/>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3909427" y="4006949"/>
              <a:ext cx="0" cy="59809"/>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733879" y="4006949"/>
              <a:ext cx="0" cy="59809"/>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1820660" y="4066758"/>
              <a:ext cx="0" cy="59809"/>
            </a:xfrm>
            <a:prstGeom prst="line">
              <a:avLst/>
            </a:prstGeom>
            <a:ln>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1993593" y="4099540"/>
            <a:ext cx="1898498" cy="119618"/>
            <a:chOff x="1986034" y="4099540"/>
            <a:chExt cx="1898498" cy="119618"/>
          </a:xfrm>
        </p:grpSpPr>
        <p:cxnSp>
          <p:nvCxnSpPr>
            <p:cNvPr id="194" name="Straight Connector 193"/>
            <p:cNvCxnSpPr/>
            <p:nvPr/>
          </p:nvCxnSpPr>
          <p:spPr>
            <a:xfrm>
              <a:off x="1986034" y="4159349"/>
              <a:ext cx="189849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884532" y="4099540"/>
              <a:ext cx="0" cy="598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1986034" y="4099540"/>
              <a:ext cx="0" cy="598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2482162" y="4159349"/>
              <a:ext cx="0" cy="598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98" name="TextBox 197"/>
          <p:cNvSpPr txBox="1"/>
          <p:nvPr/>
        </p:nvSpPr>
        <p:spPr>
          <a:xfrm>
            <a:off x="1563054" y="4188820"/>
            <a:ext cx="2784737" cy="253916"/>
          </a:xfrm>
          <a:prstGeom prst="rect">
            <a:avLst/>
          </a:prstGeom>
          <a:noFill/>
        </p:spPr>
        <p:txBody>
          <a:bodyPr wrap="none" rtlCol="0">
            <a:spAutoFit/>
          </a:bodyPr>
          <a:lstStyle/>
          <a:p>
            <a:pPr algn="ctr"/>
            <a:r>
              <a:rPr lang="en-GB" sz="1050" b="1" dirty="0" smtClean="0">
                <a:solidFill>
                  <a:srgbClr val="000000"/>
                </a:solidFill>
              </a:rPr>
              <a:t>92.9%</a:t>
            </a:r>
            <a:r>
              <a:rPr lang="en-GB" sz="1050" dirty="0" smtClean="0">
                <a:solidFill>
                  <a:srgbClr val="000000"/>
                </a:solidFill>
              </a:rPr>
              <a:t> vs.</a:t>
            </a:r>
            <a:r>
              <a:rPr lang="en-GB" sz="1050" dirty="0" smtClean="0">
                <a:solidFill>
                  <a:srgbClr val="043882"/>
                </a:solidFill>
              </a:rPr>
              <a:t> </a:t>
            </a:r>
            <a:r>
              <a:rPr lang="en-GB" sz="1050" b="1" dirty="0" smtClean="0">
                <a:solidFill>
                  <a:srgbClr val="B60D27"/>
                </a:solidFill>
              </a:rPr>
              <a:t>80.9%</a:t>
            </a:r>
            <a:r>
              <a:rPr lang="en-GB" sz="1050" dirty="0" smtClean="0">
                <a:solidFill>
                  <a:srgbClr val="043882"/>
                </a:solidFill>
              </a:rPr>
              <a:t> </a:t>
            </a:r>
            <a:r>
              <a:rPr lang="en-GB" sz="1050" i="1" dirty="0" smtClean="0">
                <a:solidFill>
                  <a:srgbClr val="000000"/>
                </a:solidFill>
              </a:rPr>
              <a:t>KRAS</a:t>
            </a:r>
            <a:r>
              <a:rPr lang="en-GB" sz="1050" dirty="0" smtClean="0">
                <a:solidFill>
                  <a:srgbClr val="000000"/>
                </a:solidFill>
              </a:rPr>
              <a:t> mutation frequency</a:t>
            </a:r>
            <a:endParaRPr lang="en-GB" sz="1050" dirty="0">
              <a:solidFill>
                <a:srgbClr val="000000"/>
              </a:solidFill>
            </a:endParaRPr>
          </a:p>
        </p:txBody>
      </p:sp>
      <p:cxnSp>
        <p:nvCxnSpPr>
          <p:cNvPr id="199" name="Straight Arrow Connector 198"/>
          <p:cNvCxnSpPr/>
          <p:nvPr/>
        </p:nvCxnSpPr>
        <p:spPr>
          <a:xfrm>
            <a:off x="2000704" y="2642336"/>
            <a:ext cx="117360" cy="222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5700585" y="1957009"/>
            <a:ext cx="1766830" cy="461665"/>
          </a:xfrm>
          <a:prstGeom prst="rect">
            <a:avLst/>
          </a:prstGeom>
          <a:noFill/>
        </p:spPr>
        <p:txBody>
          <a:bodyPr wrap="none" rtlCol="0">
            <a:spAutoFit/>
          </a:bodyPr>
          <a:lstStyle/>
          <a:p>
            <a:pPr algn="ctr"/>
            <a:r>
              <a:rPr lang="en-GB" sz="1200" b="1" dirty="0" smtClean="0">
                <a:solidFill>
                  <a:srgbClr val="4D4D4D"/>
                </a:solidFill>
              </a:rPr>
              <a:t>Outcome comparison</a:t>
            </a:r>
          </a:p>
          <a:p>
            <a:pPr algn="ctr"/>
            <a:r>
              <a:rPr lang="en-GB" sz="1200" dirty="0" smtClean="0">
                <a:solidFill>
                  <a:srgbClr val="4D4D4D"/>
                </a:solidFill>
              </a:rPr>
              <a:t>(n=90 cases)</a:t>
            </a:r>
            <a:endParaRPr lang="en-GB" sz="1200" dirty="0">
              <a:solidFill>
                <a:srgbClr val="4D4D4D"/>
              </a:solidFill>
            </a:endParaRPr>
          </a:p>
        </p:txBody>
      </p:sp>
      <p:grpSp>
        <p:nvGrpSpPr>
          <p:cNvPr id="201" name="Group 200"/>
          <p:cNvGrpSpPr/>
          <p:nvPr/>
        </p:nvGrpSpPr>
        <p:grpSpPr>
          <a:xfrm>
            <a:off x="4652010" y="2302164"/>
            <a:ext cx="3118472" cy="2220145"/>
            <a:chOff x="1682121" y="2223097"/>
            <a:chExt cx="4999013" cy="2888544"/>
          </a:xfrm>
        </p:grpSpPr>
        <p:grpSp>
          <p:nvGrpSpPr>
            <p:cNvPr id="202" name="Group 201"/>
            <p:cNvGrpSpPr/>
            <p:nvPr/>
          </p:nvGrpSpPr>
          <p:grpSpPr>
            <a:xfrm>
              <a:off x="2614623" y="2396465"/>
              <a:ext cx="3901681" cy="2171700"/>
              <a:chOff x="836615" y="2448719"/>
              <a:chExt cx="3901681" cy="2171700"/>
            </a:xfrm>
          </p:grpSpPr>
          <p:sp>
            <p:nvSpPr>
              <p:cNvPr id="220" name="Freeform 219"/>
              <p:cNvSpPr>
                <a:spLocks/>
              </p:cNvSpPr>
              <p:nvPr/>
            </p:nvSpPr>
            <p:spPr bwMode="auto">
              <a:xfrm>
                <a:off x="925516" y="2448720"/>
                <a:ext cx="3812780" cy="20792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1" name="Line 6"/>
              <p:cNvSpPr>
                <a:spLocks noChangeShapeType="1"/>
              </p:cNvSpPr>
              <p:nvPr/>
            </p:nvSpPr>
            <p:spPr bwMode="auto">
              <a:xfrm>
                <a:off x="836615" y="2448719"/>
                <a:ext cx="88900"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2" name="Line 7"/>
              <p:cNvSpPr>
                <a:spLocks noChangeShapeType="1"/>
              </p:cNvSpPr>
              <p:nvPr/>
            </p:nvSpPr>
            <p:spPr bwMode="auto">
              <a:xfrm>
                <a:off x="836615" y="2864644"/>
                <a:ext cx="88900"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3" name="Line 8"/>
              <p:cNvSpPr>
                <a:spLocks noChangeShapeType="1"/>
              </p:cNvSpPr>
              <p:nvPr/>
            </p:nvSpPr>
            <p:spPr bwMode="auto">
              <a:xfrm>
                <a:off x="836615" y="3280569"/>
                <a:ext cx="88900"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4" name="Line 9"/>
              <p:cNvSpPr>
                <a:spLocks noChangeShapeType="1"/>
              </p:cNvSpPr>
              <p:nvPr/>
            </p:nvSpPr>
            <p:spPr bwMode="auto">
              <a:xfrm>
                <a:off x="836615" y="3696494"/>
                <a:ext cx="88900"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5" name="Line 10"/>
              <p:cNvSpPr>
                <a:spLocks noChangeShapeType="1"/>
              </p:cNvSpPr>
              <p:nvPr/>
            </p:nvSpPr>
            <p:spPr bwMode="auto">
              <a:xfrm>
                <a:off x="836615" y="4112419"/>
                <a:ext cx="88900"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6" name="Line 11"/>
              <p:cNvSpPr>
                <a:spLocks noChangeShapeType="1"/>
              </p:cNvSpPr>
              <p:nvPr/>
            </p:nvSpPr>
            <p:spPr bwMode="auto">
              <a:xfrm>
                <a:off x="836615" y="4528344"/>
                <a:ext cx="88900"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7" name="Line 12"/>
              <p:cNvSpPr>
                <a:spLocks noChangeShapeType="1"/>
              </p:cNvSpPr>
              <p:nvPr/>
            </p:nvSpPr>
            <p:spPr bwMode="auto">
              <a:xfrm>
                <a:off x="3235020"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8" name="Line 13"/>
              <p:cNvSpPr>
                <a:spLocks noChangeShapeType="1"/>
              </p:cNvSpPr>
              <p:nvPr/>
            </p:nvSpPr>
            <p:spPr bwMode="auto">
              <a:xfrm>
                <a:off x="2781090"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9" name="Line 14"/>
              <p:cNvSpPr>
                <a:spLocks noChangeShapeType="1"/>
              </p:cNvSpPr>
              <p:nvPr/>
            </p:nvSpPr>
            <p:spPr bwMode="auto">
              <a:xfrm>
                <a:off x="4146080"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0" name="Line 15"/>
              <p:cNvSpPr>
                <a:spLocks noChangeShapeType="1"/>
              </p:cNvSpPr>
              <p:nvPr/>
            </p:nvSpPr>
            <p:spPr bwMode="auto">
              <a:xfrm>
                <a:off x="3685776"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1" name="Line 17"/>
              <p:cNvSpPr>
                <a:spLocks noChangeShapeType="1"/>
              </p:cNvSpPr>
              <p:nvPr/>
            </p:nvSpPr>
            <p:spPr bwMode="auto">
              <a:xfrm>
                <a:off x="4615879"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2" name="Line 18"/>
              <p:cNvSpPr>
                <a:spLocks noChangeShapeType="1"/>
              </p:cNvSpPr>
              <p:nvPr/>
            </p:nvSpPr>
            <p:spPr bwMode="auto">
              <a:xfrm>
                <a:off x="2320787"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3" name="Line 19"/>
              <p:cNvSpPr>
                <a:spLocks noChangeShapeType="1"/>
              </p:cNvSpPr>
              <p:nvPr/>
            </p:nvSpPr>
            <p:spPr bwMode="auto">
              <a:xfrm>
                <a:off x="1871618"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4" name="Line 20"/>
              <p:cNvSpPr>
                <a:spLocks noChangeShapeType="1"/>
              </p:cNvSpPr>
              <p:nvPr/>
            </p:nvSpPr>
            <p:spPr bwMode="auto">
              <a:xfrm>
                <a:off x="1404940"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5" name="Line 21"/>
              <p:cNvSpPr>
                <a:spLocks noChangeShapeType="1"/>
              </p:cNvSpPr>
              <p:nvPr/>
            </p:nvSpPr>
            <p:spPr bwMode="auto">
              <a:xfrm>
                <a:off x="925515" y="4528344"/>
                <a:ext cx="0" cy="92075"/>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203" name="TextBox 202"/>
            <p:cNvSpPr txBox="1"/>
            <p:nvPr/>
          </p:nvSpPr>
          <p:spPr>
            <a:xfrm rot="16200000">
              <a:off x="918483" y="3220243"/>
              <a:ext cx="1971313" cy="444038"/>
            </a:xfrm>
            <a:prstGeom prst="rect">
              <a:avLst/>
            </a:prstGeom>
            <a:noFill/>
          </p:spPr>
          <p:txBody>
            <a:bodyPr wrap="none" rtlCol="0">
              <a:spAutoFit/>
            </a:bodyPr>
            <a:lstStyle/>
            <a:p>
              <a:pPr algn="ctr"/>
              <a:r>
                <a:rPr lang="en-GB" sz="1200" dirty="0" smtClean="0">
                  <a:solidFill>
                    <a:srgbClr val="363636"/>
                  </a:solidFill>
                </a:rPr>
                <a:t>Overall survival (%)</a:t>
              </a:r>
              <a:endParaRPr lang="en-GB" sz="1200" dirty="0">
                <a:solidFill>
                  <a:srgbClr val="363636"/>
                </a:solidFill>
              </a:endParaRPr>
            </a:p>
          </p:txBody>
        </p:sp>
        <p:sp>
          <p:nvSpPr>
            <p:cNvPr id="204" name="TextBox 203"/>
            <p:cNvSpPr txBox="1"/>
            <p:nvPr/>
          </p:nvSpPr>
          <p:spPr>
            <a:xfrm>
              <a:off x="3962351" y="4751248"/>
              <a:ext cx="1874930" cy="360393"/>
            </a:xfrm>
            <a:prstGeom prst="rect">
              <a:avLst/>
            </a:prstGeom>
            <a:noFill/>
          </p:spPr>
          <p:txBody>
            <a:bodyPr wrap="none" rtlCol="0">
              <a:spAutoFit/>
            </a:bodyPr>
            <a:lstStyle/>
            <a:p>
              <a:pPr algn="ctr"/>
              <a:r>
                <a:rPr lang="en-GB" sz="1200" dirty="0" smtClean="0">
                  <a:solidFill>
                    <a:srgbClr val="363636"/>
                  </a:solidFill>
                </a:rPr>
                <a:t>Time (months)</a:t>
              </a:r>
              <a:endParaRPr lang="en-GB" sz="1200" dirty="0">
                <a:solidFill>
                  <a:srgbClr val="363636"/>
                </a:solidFill>
              </a:endParaRPr>
            </a:p>
          </p:txBody>
        </p:sp>
        <p:sp>
          <p:nvSpPr>
            <p:cNvPr id="205" name="TextBox 204"/>
            <p:cNvSpPr txBox="1"/>
            <p:nvPr/>
          </p:nvSpPr>
          <p:spPr>
            <a:xfrm>
              <a:off x="1978871" y="2223097"/>
              <a:ext cx="704602" cy="360393"/>
            </a:xfrm>
            <a:prstGeom prst="rect">
              <a:avLst/>
            </a:prstGeom>
            <a:noFill/>
          </p:spPr>
          <p:txBody>
            <a:bodyPr wrap="none" rtlCol="0" anchor="ctr" anchorCtr="0">
              <a:spAutoFit/>
            </a:bodyPr>
            <a:lstStyle/>
            <a:p>
              <a:pPr algn="r"/>
              <a:r>
                <a:rPr lang="en-GB" sz="1200" dirty="0" smtClean="0">
                  <a:solidFill>
                    <a:srgbClr val="4D4D4D"/>
                  </a:solidFill>
                </a:rPr>
                <a:t>100</a:t>
              </a:r>
              <a:endParaRPr lang="en-GB" sz="1200" dirty="0">
                <a:solidFill>
                  <a:srgbClr val="4D4D4D"/>
                </a:solidFill>
              </a:endParaRPr>
            </a:p>
          </p:txBody>
        </p:sp>
        <p:sp>
          <p:nvSpPr>
            <p:cNvPr id="206" name="TextBox 205"/>
            <p:cNvSpPr txBox="1"/>
            <p:nvPr/>
          </p:nvSpPr>
          <p:spPr>
            <a:xfrm>
              <a:off x="2115067" y="2631522"/>
              <a:ext cx="568410" cy="360393"/>
            </a:xfrm>
            <a:prstGeom prst="rect">
              <a:avLst/>
            </a:prstGeom>
            <a:noFill/>
          </p:spPr>
          <p:txBody>
            <a:bodyPr wrap="none" rtlCol="0" anchor="ctr" anchorCtr="0">
              <a:spAutoFit/>
            </a:bodyPr>
            <a:lstStyle/>
            <a:p>
              <a:pPr algn="r"/>
              <a:r>
                <a:rPr lang="en-GB" sz="1200" dirty="0" smtClean="0">
                  <a:solidFill>
                    <a:srgbClr val="4D4D4D"/>
                  </a:solidFill>
                </a:rPr>
                <a:t>80</a:t>
              </a:r>
              <a:endParaRPr lang="en-GB" sz="1200" dirty="0">
                <a:solidFill>
                  <a:srgbClr val="4D4D4D"/>
                </a:solidFill>
              </a:endParaRPr>
            </a:p>
          </p:txBody>
        </p:sp>
        <p:sp>
          <p:nvSpPr>
            <p:cNvPr id="207" name="TextBox 206"/>
            <p:cNvSpPr txBox="1"/>
            <p:nvPr/>
          </p:nvSpPr>
          <p:spPr>
            <a:xfrm>
              <a:off x="2115067" y="3047262"/>
              <a:ext cx="568410" cy="360393"/>
            </a:xfrm>
            <a:prstGeom prst="rect">
              <a:avLst/>
            </a:prstGeom>
            <a:noFill/>
          </p:spPr>
          <p:txBody>
            <a:bodyPr wrap="none" rtlCol="0" anchor="ctr" anchorCtr="0">
              <a:spAutoFit/>
            </a:bodyPr>
            <a:lstStyle/>
            <a:p>
              <a:pPr algn="r"/>
              <a:r>
                <a:rPr lang="en-GB" sz="1200" dirty="0" smtClean="0">
                  <a:solidFill>
                    <a:srgbClr val="4D4D4D"/>
                  </a:solidFill>
                </a:rPr>
                <a:t>60</a:t>
              </a:r>
              <a:endParaRPr lang="en-GB" sz="1200" dirty="0">
                <a:solidFill>
                  <a:srgbClr val="4D4D4D"/>
                </a:solidFill>
              </a:endParaRPr>
            </a:p>
          </p:txBody>
        </p:sp>
        <p:sp>
          <p:nvSpPr>
            <p:cNvPr id="208" name="TextBox 207"/>
            <p:cNvSpPr txBox="1"/>
            <p:nvPr/>
          </p:nvSpPr>
          <p:spPr>
            <a:xfrm>
              <a:off x="2115067" y="3463002"/>
              <a:ext cx="568410" cy="360393"/>
            </a:xfrm>
            <a:prstGeom prst="rect">
              <a:avLst/>
            </a:prstGeom>
            <a:noFill/>
          </p:spPr>
          <p:txBody>
            <a:bodyPr wrap="none" rtlCol="0" anchor="ctr" anchorCtr="0">
              <a:spAutoFit/>
            </a:bodyPr>
            <a:lstStyle/>
            <a:p>
              <a:pPr algn="r"/>
              <a:r>
                <a:rPr lang="en-GB" sz="1200" dirty="0" smtClean="0">
                  <a:solidFill>
                    <a:srgbClr val="4D4D4D"/>
                  </a:solidFill>
                </a:rPr>
                <a:t>40</a:t>
              </a:r>
              <a:endParaRPr lang="en-GB" sz="1200" dirty="0">
                <a:solidFill>
                  <a:srgbClr val="4D4D4D"/>
                </a:solidFill>
              </a:endParaRPr>
            </a:p>
          </p:txBody>
        </p:sp>
        <p:sp>
          <p:nvSpPr>
            <p:cNvPr id="209" name="TextBox 208"/>
            <p:cNvSpPr txBox="1"/>
            <p:nvPr/>
          </p:nvSpPr>
          <p:spPr>
            <a:xfrm>
              <a:off x="2115067" y="3878741"/>
              <a:ext cx="568410" cy="360393"/>
            </a:xfrm>
            <a:prstGeom prst="rect">
              <a:avLst/>
            </a:prstGeom>
            <a:noFill/>
          </p:spPr>
          <p:txBody>
            <a:bodyPr wrap="none" rtlCol="0" anchor="ctr" anchorCtr="0">
              <a:spAutoFit/>
            </a:bodyPr>
            <a:lstStyle/>
            <a:p>
              <a:pPr algn="r"/>
              <a:r>
                <a:rPr lang="en-GB" sz="1200" dirty="0" smtClean="0">
                  <a:solidFill>
                    <a:srgbClr val="4D4D4D"/>
                  </a:solidFill>
                </a:rPr>
                <a:t>20</a:t>
              </a:r>
              <a:endParaRPr lang="en-GB" sz="1200" dirty="0">
                <a:solidFill>
                  <a:srgbClr val="4D4D4D"/>
                </a:solidFill>
              </a:endParaRPr>
            </a:p>
          </p:txBody>
        </p:sp>
        <p:sp>
          <p:nvSpPr>
            <p:cNvPr id="210" name="TextBox 209"/>
            <p:cNvSpPr txBox="1"/>
            <p:nvPr/>
          </p:nvSpPr>
          <p:spPr>
            <a:xfrm>
              <a:off x="2413848" y="4336177"/>
              <a:ext cx="269625" cy="276998"/>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211" name="TextBox 210"/>
            <p:cNvSpPr txBox="1"/>
            <p:nvPr/>
          </p:nvSpPr>
          <p:spPr>
            <a:xfrm>
              <a:off x="2573563" y="4551530"/>
              <a:ext cx="269625" cy="276998"/>
            </a:xfrm>
            <a:prstGeom prst="rect">
              <a:avLst/>
            </a:prstGeom>
            <a:noFill/>
          </p:spPr>
          <p:txBody>
            <a:bodyPr wrap="none" rtlCol="0" anchor="ctr" anchorCtr="0">
              <a:spAutoFit/>
            </a:bodyPr>
            <a:lstStyle/>
            <a:p>
              <a:pPr algn="ctr"/>
              <a:r>
                <a:rPr lang="en-GB" sz="1200" dirty="0" smtClean="0">
                  <a:solidFill>
                    <a:srgbClr val="4D4D4D"/>
                  </a:solidFill>
                </a:rPr>
                <a:t>0</a:t>
              </a:r>
              <a:endParaRPr lang="en-GB" sz="1200" dirty="0">
                <a:solidFill>
                  <a:srgbClr val="4D4D4D"/>
                </a:solidFill>
              </a:endParaRPr>
            </a:p>
          </p:txBody>
        </p:sp>
        <p:sp>
          <p:nvSpPr>
            <p:cNvPr id="212" name="TextBox 211"/>
            <p:cNvSpPr txBox="1"/>
            <p:nvPr/>
          </p:nvSpPr>
          <p:spPr>
            <a:xfrm>
              <a:off x="2898432" y="4509834"/>
              <a:ext cx="568410" cy="360393"/>
            </a:xfrm>
            <a:prstGeom prst="rect">
              <a:avLst/>
            </a:prstGeom>
            <a:noFill/>
          </p:spPr>
          <p:txBody>
            <a:bodyPr wrap="none" rtlCol="0" anchor="ctr" anchorCtr="0">
              <a:spAutoFit/>
            </a:bodyPr>
            <a:lstStyle/>
            <a:p>
              <a:pPr algn="ctr"/>
              <a:r>
                <a:rPr lang="en-GB" sz="1200" dirty="0" smtClean="0">
                  <a:solidFill>
                    <a:srgbClr val="4D4D4D"/>
                  </a:solidFill>
                </a:rPr>
                <a:t>12</a:t>
              </a:r>
              <a:endParaRPr lang="en-GB" sz="1200" dirty="0">
                <a:solidFill>
                  <a:srgbClr val="4D4D4D"/>
                </a:solidFill>
              </a:endParaRPr>
            </a:p>
          </p:txBody>
        </p:sp>
        <p:sp>
          <p:nvSpPr>
            <p:cNvPr id="213" name="TextBox 212"/>
            <p:cNvSpPr txBox="1"/>
            <p:nvPr/>
          </p:nvSpPr>
          <p:spPr>
            <a:xfrm>
              <a:off x="3367260" y="4509834"/>
              <a:ext cx="568410" cy="360393"/>
            </a:xfrm>
            <a:prstGeom prst="rect">
              <a:avLst/>
            </a:prstGeom>
            <a:noFill/>
          </p:spPr>
          <p:txBody>
            <a:bodyPr wrap="none" rtlCol="0" anchor="ctr" anchorCtr="0">
              <a:spAutoFit/>
            </a:bodyPr>
            <a:lstStyle/>
            <a:p>
              <a:pPr algn="ctr"/>
              <a:r>
                <a:rPr lang="en-GB" sz="1200" dirty="0" smtClean="0">
                  <a:solidFill>
                    <a:srgbClr val="4D4D4D"/>
                  </a:solidFill>
                </a:rPr>
                <a:t>24</a:t>
              </a:r>
              <a:endParaRPr lang="en-GB" sz="1200" dirty="0">
                <a:solidFill>
                  <a:srgbClr val="4D4D4D"/>
                </a:solidFill>
              </a:endParaRPr>
            </a:p>
          </p:txBody>
        </p:sp>
        <p:sp>
          <p:nvSpPr>
            <p:cNvPr id="214" name="TextBox 213"/>
            <p:cNvSpPr txBox="1"/>
            <p:nvPr/>
          </p:nvSpPr>
          <p:spPr>
            <a:xfrm>
              <a:off x="3823338" y="4509834"/>
              <a:ext cx="568410" cy="360393"/>
            </a:xfrm>
            <a:prstGeom prst="rect">
              <a:avLst/>
            </a:prstGeom>
            <a:noFill/>
          </p:spPr>
          <p:txBody>
            <a:bodyPr wrap="none" rtlCol="0" anchor="ctr" anchorCtr="0">
              <a:spAutoFit/>
            </a:bodyPr>
            <a:lstStyle/>
            <a:p>
              <a:pPr algn="ctr"/>
              <a:r>
                <a:rPr lang="en-GB" sz="1200" dirty="0" smtClean="0">
                  <a:solidFill>
                    <a:srgbClr val="4D4D4D"/>
                  </a:solidFill>
                </a:rPr>
                <a:t>36</a:t>
              </a:r>
              <a:endParaRPr lang="en-GB" sz="1200" dirty="0">
                <a:solidFill>
                  <a:srgbClr val="4D4D4D"/>
                </a:solidFill>
              </a:endParaRPr>
            </a:p>
          </p:txBody>
        </p:sp>
        <p:sp>
          <p:nvSpPr>
            <p:cNvPr id="215" name="TextBox 214"/>
            <p:cNvSpPr txBox="1"/>
            <p:nvPr/>
          </p:nvSpPr>
          <p:spPr>
            <a:xfrm>
              <a:off x="4271162" y="4509834"/>
              <a:ext cx="568410" cy="360393"/>
            </a:xfrm>
            <a:prstGeom prst="rect">
              <a:avLst/>
            </a:prstGeom>
            <a:noFill/>
          </p:spPr>
          <p:txBody>
            <a:bodyPr wrap="none" rtlCol="0" anchor="ctr" anchorCtr="0">
              <a:spAutoFit/>
            </a:bodyPr>
            <a:lstStyle/>
            <a:p>
              <a:pPr algn="ctr"/>
              <a:r>
                <a:rPr lang="en-GB" sz="1200" dirty="0" smtClean="0">
                  <a:solidFill>
                    <a:srgbClr val="4D4D4D"/>
                  </a:solidFill>
                </a:rPr>
                <a:t>48</a:t>
              </a:r>
              <a:endParaRPr lang="en-GB" sz="1200" dirty="0">
                <a:solidFill>
                  <a:srgbClr val="4D4D4D"/>
                </a:solidFill>
              </a:endParaRPr>
            </a:p>
          </p:txBody>
        </p:sp>
        <p:sp>
          <p:nvSpPr>
            <p:cNvPr id="216" name="TextBox 215"/>
            <p:cNvSpPr txBox="1"/>
            <p:nvPr/>
          </p:nvSpPr>
          <p:spPr>
            <a:xfrm>
              <a:off x="4734557" y="4509834"/>
              <a:ext cx="568410" cy="360393"/>
            </a:xfrm>
            <a:prstGeom prst="rect">
              <a:avLst/>
            </a:prstGeom>
            <a:noFill/>
          </p:spPr>
          <p:txBody>
            <a:bodyPr wrap="none" rtlCol="0" anchor="ctr" anchorCtr="0">
              <a:spAutoFit/>
            </a:bodyPr>
            <a:lstStyle/>
            <a:p>
              <a:pPr algn="ctr"/>
              <a:r>
                <a:rPr lang="en-GB" sz="1200" dirty="0" smtClean="0">
                  <a:solidFill>
                    <a:srgbClr val="4D4D4D"/>
                  </a:solidFill>
                </a:rPr>
                <a:t>60</a:t>
              </a:r>
              <a:endParaRPr lang="en-GB" sz="1200" dirty="0">
                <a:solidFill>
                  <a:srgbClr val="4D4D4D"/>
                </a:solidFill>
              </a:endParaRPr>
            </a:p>
          </p:txBody>
        </p:sp>
        <p:sp>
          <p:nvSpPr>
            <p:cNvPr id="217" name="TextBox 216"/>
            <p:cNvSpPr txBox="1"/>
            <p:nvPr/>
          </p:nvSpPr>
          <p:spPr>
            <a:xfrm>
              <a:off x="5183323" y="4509834"/>
              <a:ext cx="568410" cy="360393"/>
            </a:xfrm>
            <a:prstGeom prst="rect">
              <a:avLst/>
            </a:prstGeom>
            <a:noFill/>
          </p:spPr>
          <p:txBody>
            <a:bodyPr wrap="none" rtlCol="0" anchor="ctr" anchorCtr="0">
              <a:spAutoFit/>
            </a:bodyPr>
            <a:lstStyle/>
            <a:p>
              <a:pPr algn="ctr"/>
              <a:r>
                <a:rPr lang="en-GB" sz="1200" dirty="0" smtClean="0">
                  <a:solidFill>
                    <a:srgbClr val="4D4D4D"/>
                  </a:solidFill>
                </a:rPr>
                <a:t>72</a:t>
              </a:r>
              <a:endParaRPr lang="en-GB" sz="1200" dirty="0">
                <a:solidFill>
                  <a:srgbClr val="4D4D4D"/>
                </a:solidFill>
              </a:endParaRPr>
            </a:p>
          </p:txBody>
        </p:sp>
        <p:sp>
          <p:nvSpPr>
            <p:cNvPr id="218" name="TextBox 217"/>
            <p:cNvSpPr txBox="1"/>
            <p:nvPr/>
          </p:nvSpPr>
          <p:spPr>
            <a:xfrm>
              <a:off x="5638465" y="4509834"/>
              <a:ext cx="568410" cy="360393"/>
            </a:xfrm>
            <a:prstGeom prst="rect">
              <a:avLst/>
            </a:prstGeom>
            <a:noFill/>
          </p:spPr>
          <p:txBody>
            <a:bodyPr wrap="none" rtlCol="0" anchor="ctr" anchorCtr="0">
              <a:spAutoFit/>
            </a:bodyPr>
            <a:lstStyle/>
            <a:p>
              <a:pPr algn="ctr"/>
              <a:r>
                <a:rPr lang="en-GB" sz="1200" dirty="0" smtClean="0">
                  <a:solidFill>
                    <a:srgbClr val="4D4D4D"/>
                  </a:solidFill>
                </a:rPr>
                <a:t>84</a:t>
              </a:r>
              <a:endParaRPr lang="en-GB" sz="1200" dirty="0">
                <a:solidFill>
                  <a:srgbClr val="4D4D4D"/>
                </a:solidFill>
              </a:endParaRPr>
            </a:p>
          </p:txBody>
        </p:sp>
        <p:sp>
          <p:nvSpPr>
            <p:cNvPr id="219" name="TextBox 218"/>
            <p:cNvSpPr txBox="1"/>
            <p:nvPr/>
          </p:nvSpPr>
          <p:spPr>
            <a:xfrm>
              <a:off x="6112724" y="4509834"/>
              <a:ext cx="568410" cy="360393"/>
            </a:xfrm>
            <a:prstGeom prst="rect">
              <a:avLst/>
            </a:prstGeom>
            <a:noFill/>
          </p:spPr>
          <p:txBody>
            <a:bodyPr wrap="none" rtlCol="0" anchor="ctr" anchorCtr="0">
              <a:spAutoFit/>
            </a:bodyPr>
            <a:lstStyle/>
            <a:p>
              <a:pPr algn="ctr"/>
              <a:r>
                <a:rPr lang="en-GB" sz="1200" dirty="0" smtClean="0">
                  <a:solidFill>
                    <a:srgbClr val="4D4D4D"/>
                  </a:solidFill>
                </a:rPr>
                <a:t>96</a:t>
              </a:r>
              <a:endParaRPr lang="en-GB" sz="1200" dirty="0">
                <a:solidFill>
                  <a:srgbClr val="4D4D4D"/>
                </a:solidFill>
              </a:endParaRPr>
            </a:p>
          </p:txBody>
        </p:sp>
      </p:grpSp>
      <p:sp>
        <p:nvSpPr>
          <p:cNvPr id="236" name="TextBox 235"/>
          <p:cNvSpPr txBox="1"/>
          <p:nvPr/>
        </p:nvSpPr>
        <p:spPr>
          <a:xfrm>
            <a:off x="6723240" y="2513576"/>
            <a:ext cx="1385316" cy="246221"/>
          </a:xfrm>
          <a:prstGeom prst="rect">
            <a:avLst/>
          </a:prstGeom>
          <a:noFill/>
        </p:spPr>
        <p:txBody>
          <a:bodyPr wrap="none" rtlCol="0">
            <a:spAutoFit/>
          </a:bodyPr>
          <a:lstStyle/>
          <a:p>
            <a:pPr algn="ctr"/>
            <a:r>
              <a:rPr lang="en-GB" sz="1000" dirty="0" smtClean="0">
                <a:solidFill>
                  <a:srgbClr val="4D4D4D"/>
                </a:solidFill>
              </a:rPr>
              <a:t>Corrected allelic ratio</a:t>
            </a:r>
            <a:endParaRPr lang="en-GB" sz="1000" dirty="0">
              <a:solidFill>
                <a:srgbClr val="B60D27"/>
              </a:solidFill>
            </a:endParaRPr>
          </a:p>
        </p:txBody>
      </p:sp>
      <p:sp>
        <p:nvSpPr>
          <p:cNvPr id="237" name="TextBox 236"/>
          <p:cNvSpPr txBox="1"/>
          <p:nvPr/>
        </p:nvSpPr>
        <p:spPr>
          <a:xfrm>
            <a:off x="7190705" y="2699562"/>
            <a:ext cx="954107" cy="400110"/>
          </a:xfrm>
          <a:prstGeom prst="rect">
            <a:avLst/>
          </a:prstGeom>
          <a:noFill/>
        </p:spPr>
        <p:txBody>
          <a:bodyPr wrap="none" rtlCol="0">
            <a:spAutoFit/>
          </a:bodyPr>
          <a:lstStyle/>
          <a:p>
            <a:r>
              <a:rPr lang="en-GB" sz="1000" dirty="0" smtClean="0">
                <a:solidFill>
                  <a:srgbClr val="000000"/>
                </a:solidFill>
              </a:rPr>
              <a:t>&lt;10% (n=14)</a:t>
            </a:r>
          </a:p>
          <a:p>
            <a:r>
              <a:rPr lang="en-GB" sz="1000" dirty="0" smtClean="0">
                <a:solidFill>
                  <a:srgbClr val="000000"/>
                </a:solidFill>
              </a:rPr>
              <a:t>≥10% (n=76)</a:t>
            </a:r>
            <a:endParaRPr lang="en-GB" sz="1000" dirty="0">
              <a:solidFill>
                <a:srgbClr val="000000"/>
              </a:solidFill>
            </a:endParaRPr>
          </a:p>
        </p:txBody>
      </p:sp>
      <p:sp>
        <p:nvSpPr>
          <p:cNvPr id="238" name="TextBox 237"/>
          <p:cNvSpPr txBox="1"/>
          <p:nvPr/>
        </p:nvSpPr>
        <p:spPr>
          <a:xfrm>
            <a:off x="7190705" y="3131607"/>
            <a:ext cx="577402" cy="246221"/>
          </a:xfrm>
          <a:prstGeom prst="rect">
            <a:avLst/>
          </a:prstGeom>
          <a:noFill/>
        </p:spPr>
        <p:txBody>
          <a:bodyPr wrap="none" rtlCol="0">
            <a:spAutoFit/>
          </a:bodyPr>
          <a:lstStyle/>
          <a:p>
            <a:r>
              <a:rPr lang="en-GB" sz="1000" dirty="0" smtClean="0">
                <a:solidFill>
                  <a:srgbClr val="000000"/>
                </a:solidFill>
              </a:rPr>
              <a:t>p=0.10</a:t>
            </a:r>
            <a:endParaRPr lang="en-GB" sz="1000" dirty="0">
              <a:solidFill>
                <a:srgbClr val="000000"/>
              </a:solidFill>
            </a:endParaRPr>
          </a:p>
        </p:txBody>
      </p:sp>
      <p:grpSp>
        <p:nvGrpSpPr>
          <p:cNvPr id="239" name="Group 238"/>
          <p:cNvGrpSpPr/>
          <p:nvPr/>
        </p:nvGrpSpPr>
        <p:grpSpPr>
          <a:xfrm>
            <a:off x="5293256" y="2439392"/>
            <a:ext cx="2268000" cy="1571533"/>
            <a:chOff x="5293256" y="2439392"/>
            <a:chExt cx="2268000" cy="1571533"/>
          </a:xfrm>
        </p:grpSpPr>
        <p:sp>
          <p:nvSpPr>
            <p:cNvPr id="240" name="Freeform 2"/>
            <p:cNvSpPr>
              <a:spLocks/>
            </p:cNvSpPr>
            <p:nvPr/>
          </p:nvSpPr>
          <p:spPr bwMode="auto">
            <a:xfrm>
              <a:off x="5293256" y="2439392"/>
              <a:ext cx="2268000" cy="1571533"/>
            </a:xfrm>
            <a:custGeom>
              <a:avLst/>
              <a:gdLst>
                <a:gd name="T0" fmla="*/ 178 w 178"/>
                <a:gd name="T1" fmla="*/ 115 h 125"/>
                <a:gd name="T2" fmla="*/ 117 w 178"/>
                <a:gd name="T3" fmla="*/ 105 h 125"/>
                <a:gd name="T4" fmla="*/ 94 w 178"/>
                <a:gd name="T5" fmla="*/ 100 h 125"/>
                <a:gd name="T6" fmla="*/ 79 w 178"/>
                <a:gd name="T7" fmla="*/ 98 h 125"/>
                <a:gd name="T8" fmla="*/ 76 w 178"/>
                <a:gd name="T9" fmla="*/ 96 h 125"/>
                <a:gd name="T10" fmla="*/ 74 w 178"/>
                <a:gd name="T11" fmla="*/ 94 h 125"/>
                <a:gd name="T12" fmla="*/ 68 w 178"/>
                <a:gd name="T13" fmla="*/ 91 h 125"/>
                <a:gd name="T14" fmla="*/ 66 w 178"/>
                <a:gd name="T15" fmla="*/ 90 h 125"/>
                <a:gd name="T16" fmla="*/ 61 w 178"/>
                <a:gd name="T17" fmla="*/ 88 h 125"/>
                <a:gd name="T18" fmla="*/ 59 w 178"/>
                <a:gd name="T19" fmla="*/ 86 h 125"/>
                <a:gd name="T20" fmla="*/ 54 w 178"/>
                <a:gd name="T21" fmla="*/ 84 h 125"/>
                <a:gd name="T22" fmla="*/ 50 w 178"/>
                <a:gd name="T23" fmla="*/ 81 h 125"/>
                <a:gd name="T24" fmla="*/ 48 w 178"/>
                <a:gd name="T25" fmla="*/ 79 h 125"/>
                <a:gd name="T26" fmla="*/ 46 w 178"/>
                <a:gd name="T27" fmla="*/ 76 h 125"/>
                <a:gd name="T28" fmla="*/ 41 w 178"/>
                <a:gd name="T29" fmla="*/ 74 h 125"/>
                <a:gd name="T30" fmla="*/ 38 w 178"/>
                <a:gd name="T31" fmla="*/ 72 h 125"/>
                <a:gd name="T32" fmla="*/ 36 w 178"/>
                <a:gd name="T33" fmla="*/ 69 h 125"/>
                <a:gd name="T34" fmla="*/ 33 w 178"/>
                <a:gd name="T35" fmla="*/ 68 h 125"/>
                <a:gd name="T36" fmla="*/ 31 w 178"/>
                <a:gd name="T37" fmla="*/ 65 h 125"/>
                <a:gd name="T38" fmla="*/ 29 w 178"/>
                <a:gd name="T39" fmla="*/ 62 h 125"/>
                <a:gd name="T40" fmla="*/ 27 w 178"/>
                <a:gd name="T41" fmla="*/ 61 h 125"/>
                <a:gd name="T42" fmla="*/ 24 w 178"/>
                <a:gd name="T43" fmla="*/ 58 h 125"/>
                <a:gd name="T44" fmla="*/ 23 w 178"/>
                <a:gd name="T45" fmla="*/ 56 h 125"/>
                <a:gd name="T46" fmla="*/ 21 w 178"/>
                <a:gd name="T47" fmla="*/ 53 h 125"/>
                <a:gd name="T48" fmla="*/ 19 w 178"/>
                <a:gd name="T49" fmla="*/ 49 h 125"/>
                <a:gd name="T50" fmla="*/ 17 w 178"/>
                <a:gd name="T51" fmla="*/ 41 h 125"/>
                <a:gd name="T52" fmla="*/ 16 w 178"/>
                <a:gd name="T53" fmla="*/ 34 h 125"/>
                <a:gd name="T54" fmla="*/ 14 w 178"/>
                <a:gd name="T55" fmla="*/ 31 h 125"/>
                <a:gd name="T56" fmla="*/ 12 w 178"/>
                <a:gd name="T57" fmla="*/ 25 h 125"/>
                <a:gd name="T58" fmla="*/ 10 w 178"/>
                <a:gd name="T59" fmla="*/ 23 h 125"/>
                <a:gd name="T60" fmla="*/ 8 w 178"/>
                <a:gd name="T61" fmla="*/ 21 h 125"/>
                <a:gd name="T62" fmla="*/ 7 w 178"/>
                <a:gd name="T63" fmla="*/ 18 h 125"/>
                <a:gd name="T64" fmla="*/ 5 w 178"/>
                <a:gd name="T65" fmla="*/ 11 h 125"/>
                <a:gd name="T66" fmla="*/ 3 w 178"/>
                <a:gd name="T67" fmla="*/ 7 h 125"/>
                <a:gd name="T68" fmla="*/ 3 w 178"/>
                <a:gd name="T6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25">
                  <a:moveTo>
                    <a:pt x="178" y="125"/>
                  </a:moveTo>
                  <a:lnTo>
                    <a:pt x="178" y="115"/>
                  </a:lnTo>
                  <a:lnTo>
                    <a:pt x="117" y="115"/>
                  </a:lnTo>
                  <a:lnTo>
                    <a:pt x="117" y="105"/>
                  </a:lnTo>
                  <a:lnTo>
                    <a:pt x="94" y="105"/>
                  </a:lnTo>
                  <a:lnTo>
                    <a:pt x="94" y="100"/>
                  </a:lnTo>
                  <a:lnTo>
                    <a:pt x="79" y="100"/>
                  </a:lnTo>
                  <a:lnTo>
                    <a:pt x="79" y="98"/>
                  </a:lnTo>
                  <a:lnTo>
                    <a:pt x="76" y="98"/>
                  </a:lnTo>
                  <a:lnTo>
                    <a:pt x="76" y="96"/>
                  </a:lnTo>
                  <a:lnTo>
                    <a:pt x="74" y="96"/>
                  </a:lnTo>
                  <a:lnTo>
                    <a:pt x="74" y="94"/>
                  </a:lnTo>
                  <a:lnTo>
                    <a:pt x="68" y="94"/>
                  </a:lnTo>
                  <a:lnTo>
                    <a:pt x="68" y="91"/>
                  </a:lnTo>
                  <a:lnTo>
                    <a:pt x="66" y="91"/>
                  </a:lnTo>
                  <a:lnTo>
                    <a:pt x="66" y="90"/>
                  </a:lnTo>
                  <a:lnTo>
                    <a:pt x="61" y="90"/>
                  </a:lnTo>
                  <a:lnTo>
                    <a:pt x="61" y="88"/>
                  </a:lnTo>
                  <a:lnTo>
                    <a:pt x="59" y="88"/>
                  </a:lnTo>
                  <a:lnTo>
                    <a:pt x="59" y="86"/>
                  </a:lnTo>
                  <a:lnTo>
                    <a:pt x="54" y="86"/>
                  </a:lnTo>
                  <a:lnTo>
                    <a:pt x="54" y="84"/>
                  </a:lnTo>
                  <a:lnTo>
                    <a:pt x="50" y="84"/>
                  </a:lnTo>
                  <a:lnTo>
                    <a:pt x="50" y="81"/>
                  </a:lnTo>
                  <a:lnTo>
                    <a:pt x="48" y="81"/>
                  </a:lnTo>
                  <a:lnTo>
                    <a:pt x="48" y="79"/>
                  </a:lnTo>
                  <a:lnTo>
                    <a:pt x="46" y="79"/>
                  </a:lnTo>
                  <a:lnTo>
                    <a:pt x="46" y="76"/>
                  </a:lnTo>
                  <a:lnTo>
                    <a:pt x="41" y="76"/>
                  </a:lnTo>
                  <a:lnTo>
                    <a:pt x="41" y="74"/>
                  </a:lnTo>
                  <a:lnTo>
                    <a:pt x="38" y="74"/>
                  </a:lnTo>
                  <a:lnTo>
                    <a:pt x="38" y="72"/>
                  </a:lnTo>
                  <a:lnTo>
                    <a:pt x="36" y="72"/>
                  </a:lnTo>
                  <a:lnTo>
                    <a:pt x="36" y="69"/>
                  </a:lnTo>
                  <a:lnTo>
                    <a:pt x="33" y="69"/>
                  </a:lnTo>
                  <a:lnTo>
                    <a:pt x="33" y="68"/>
                  </a:lnTo>
                  <a:lnTo>
                    <a:pt x="31" y="68"/>
                  </a:lnTo>
                  <a:lnTo>
                    <a:pt x="31" y="65"/>
                  </a:lnTo>
                  <a:lnTo>
                    <a:pt x="29" y="65"/>
                  </a:lnTo>
                  <a:lnTo>
                    <a:pt x="29" y="62"/>
                  </a:lnTo>
                  <a:lnTo>
                    <a:pt x="27" y="62"/>
                  </a:lnTo>
                  <a:lnTo>
                    <a:pt x="27" y="61"/>
                  </a:lnTo>
                  <a:lnTo>
                    <a:pt x="27" y="58"/>
                  </a:lnTo>
                  <a:lnTo>
                    <a:pt x="24" y="58"/>
                  </a:lnTo>
                  <a:lnTo>
                    <a:pt x="24" y="56"/>
                  </a:lnTo>
                  <a:lnTo>
                    <a:pt x="23" y="56"/>
                  </a:lnTo>
                  <a:lnTo>
                    <a:pt x="23" y="53"/>
                  </a:lnTo>
                  <a:lnTo>
                    <a:pt x="21" y="53"/>
                  </a:lnTo>
                  <a:lnTo>
                    <a:pt x="21" y="49"/>
                  </a:lnTo>
                  <a:lnTo>
                    <a:pt x="19" y="49"/>
                  </a:lnTo>
                  <a:lnTo>
                    <a:pt x="19" y="41"/>
                  </a:lnTo>
                  <a:lnTo>
                    <a:pt x="17" y="41"/>
                  </a:lnTo>
                  <a:lnTo>
                    <a:pt x="17" y="34"/>
                  </a:lnTo>
                  <a:lnTo>
                    <a:pt x="16" y="34"/>
                  </a:lnTo>
                  <a:lnTo>
                    <a:pt x="16" y="31"/>
                  </a:lnTo>
                  <a:lnTo>
                    <a:pt x="14" y="31"/>
                  </a:lnTo>
                  <a:lnTo>
                    <a:pt x="14" y="25"/>
                  </a:lnTo>
                  <a:lnTo>
                    <a:pt x="12" y="25"/>
                  </a:lnTo>
                  <a:lnTo>
                    <a:pt x="12" y="23"/>
                  </a:lnTo>
                  <a:lnTo>
                    <a:pt x="10" y="23"/>
                  </a:lnTo>
                  <a:lnTo>
                    <a:pt x="10" y="21"/>
                  </a:lnTo>
                  <a:lnTo>
                    <a:pt x="8" y="21"/>
                  </a:lnTo>
                  <a:lnTo>
                    <a:pt x="8" y="18"/>
                  </a:lnTo>
                  <a:lnTo>
                    <a:pt x="7" y="18"/>
                  </a:lnTo>
                  <a:lnTo>
                    <a:pt x="7" y="11"/>
                  </a:lnTo>
                  <a:lnTo>
                    <a:pt x="5" y="11"/>
                  </a:lnTo>
                  <a:lnTo>
                    <a:pt x="5" y="7"/>
                  </a:lnTo>
                  <a:lnTo>
                    <a:pt x="3" y="7"/>
                  </a:lnTo>
                  <a:lnTo>
                    <a:pt x="3" y="4"/>
                  </a:lnTo>
                  <a:lnTo>
                    <a:pt x="3"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3"/>
            <p:cNvSpPr>
              <a:spLocks noChangeShapeType="1"/>
            </p:cNvSpPr>
            <p:nvPr/>
          </p:nvSpPr>
          <p:spPr bwMode="auto">
            <a:xfrm>
              <a:off x="6656604" y="3721763"/>
              <a:ext cx="0" cy="37717"/>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4"/>
            <p:cNvSpPr>
              <a:spLocks noChangeShapeType="1"/>
            </p:cNvSpPr>
            <p:nvPr/>
          </p:nvSpPr>
          <p:spPr bwMode="auto">
            <a:xfrm>
              <a:off x="6427256" y="3671474"/>
              <a:ext cx="0" cy="25145"/>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5"/>
            <p:cNvSpPr>
              <a:spLocks noChangeShapeType="1"/>
            </p:cNvSpPr>
            <p:nvPr/>
          </p:nvSpPr>
          <p:spPr bwMode="auto">
            <a:xfrm>
              <a:off x="6299840" y="3658902"/>
              <a:ext cx="0" cy="25145"/>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6"/>
            <p:cNvSpPr>
              <a:spLocks noChangeShapeType="1"/>
            </p:cNvSpPr>
            <p:nvPr/>
          </p:nvSpPr>
          <p:spPr bwMode="auto">
            <a:xfrm>
              <a:off x="6236132" y="3596040"/>
              <a:ext cx="0" cy="37717"/>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7"/>
            <p:cNvSpPr>
              <a:spLocks noChangeShapeType="1"/>
            </p:cNvSpPr>
            <p:nvPr/>
          </p:nvSpPr>
          <p:spPr bwMode="auto">
            <a:xfrm>
              <a:off x="6108717" y="3545751"/>
              <a:ext cx="0" cy="37717"/>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Line 8"/>
            <p:cNvSpPr>
              <a:spLocks noChangeShapeType="1"/>
            </p:cNvSpPr>
            <p:nvPr/>
          </p:nvSpPr>
          <p:spPr bwMode="auto">
            <a:xfrm>
              <a:off x="6465481" y="3671474"/>
              <a:ext cx="0" cy="25145"/>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7" name="Line 9"/>
            <p:cNvSpPr>
              <a:spLocks noChangeShapeType="1"/>
            </p:cNvSpPr>
            <p:nvPr/>
          </p:nvSpPr>
          <p:spPr bwMode="auto">
            <a:xfrm>
              <a:off x="6631121" y="3721763"/>
              <a:ext cx="0" cy="37717"/>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10"/>
            <p:cNvSpPr>
              <a:spLocks noChangeShapeType="1"/>
            </p:cNvSpPr>
            <p:nvPr/>
          </p:nvSpPr>
          <p:spPr bwMode="auto">
            <a:xfrm>
              <a:off x="6452739" y="3671474"/>
              <a:ext cx="0" cy="25145"/>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9" name="Line 9"/>
            <p:cNvSpPr>
              <a:spLocks noChangeShapeType="1"/>
            </p:cNvSpPr>
            <p:nvPr/>
          </p:nvSpPr>
          <p:spPr bwMode="auto">
            <a:xfrm>
              <a:off x="7094927" y="2941061"/>
              <a:ext cx="0" cy="37717"/>
            </a:xfrm>
            <a:prstGeom prst="line">
              <a:avLst/>
            </a:prstGeom>
            <a:noFill/>
            <a:ln w="127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250" name="Straight Connector 249"/>
          <p:cNvCxnSpPr/>
          <p:nvPr/>
        </p:nvCxnSpPr>
        <p:spPr>
          <a:xfrm>
            <a:off x="6970159" y="2971800"/>
            <a:ext cx="232589" cy="0"/>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251" name="Freeform 11"/>
          <p:cNvSpPr>
            <a:spLocks/>
          </p:cNvSpPr>
          <p:nvPr/>
        </p:nvSpPr>
        <p:spPr bwMode="auto">
          <a:xfrm>
            <a:off x="5299392" y="2439392"/>
            <a:ext cx="1429984" cy="843081"/>
          </a:xfrm>
          <a:custGeom>
            <a:avLst/>
            <a:gdLst>
              <a:gd name="T0" fmla="*/ 111 w 111"/>
              <a:gd name="T1" fmla="*/ 66 h 66"/>
              <a:gd name="T2" fmla="*/ 38 w 111"/>
              <a:gd name="T3" fmla="*/ 66 h 66"/>
              <a:gd name="T4" fmla="*/ 38 w 111"/>
              <a:gd name="T5" fmla="*/ 56 h 66"/>
              <a:gd name="T6" fmla="*/ 35 w 111"/>
              <a:gd name="T7" fmla="*/ 56 h 66"/>
              <a:gd name="T8" fmla="*/ 35 w 111"/>
              <a:gd name="T9" fmla="*/ 46 h 66"/>
              <a:gd name="T10" fmla="*/ 32 w 111"/>
              <a:gd name="T11" fmla="*/ 46 h 66"/>
              <a:gd name="T12" fmla="*/ 32 w 111"/>
              <a:gd name="T13" fmla="*/ 36 h 66"/>
              <a:gd name="T14" fmla="*/ 30 w 111"/>
              <a:gd name="T15" fmla="*/ 36 h 66"/>
              <a:gd name="T16" fmla="*/ 30 w 111"/>
              <a:gd name="T17" fmla="*/ 27 h 66"/>
              <a:gd name="T18" fmla="*/ 15 w 111"/>
              <a:gd name="T19" fmla="*/ 27 h 66"/>
              <a:gd name="T20" fmla="*/ 15 w 111"/>
              <a:gd name="T21" fmla="*/ 18 h 66"/>
              <a:gd name="T22" fmla="*/ 13 w 111"/>
              <a:gd name="T23" fmla="*/ 18 h 66"/>
              <a:gd name="T24" fmla="*/ 13 w 111"/>
              <a:gd name="T25" fmla="*/ 9 h 66"/>
              <a:gd name="T26" fmla="*/ 0 w 111"/>
              <a:gd name="T27" fmla="*/ 9 h 66"/>
              <a:gd name="T28" fmla="*/ 0 w 111"/>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66">
                <a:moveTo>
                  <a:pt x="111" y="66"/>
                </a:moveTo>
                <a:lnTo>
                  <a:pt x="38" y="66"/>
                </a:lnTo>
                <a:lnTo>
                  <a:pt x="38" y="56"/>
                </a:lnTo>
                <a:lnTo>
                  <a:pt x="35" y="56"/>
                </a:lnTo>
                <a:lnTo>
                  <a:pt x="35" y="46"/>
                </a:lnTo>
                <a:lnTo>
                  <a:pt x="32" y="46"/>
                </a:lnTo>
                <a:lnTo>
                  <a:pt x="32" y="36"/>
                </a:lnTo>
                <a:lnTo>
                  <a:pt x="30" y="36"/>
                </a:lnTo>
                <a:lnTo>
                  <a:pt x="30" y="27"/>
                </a:lnTo>
                <a:lnTo>
                  <a:pt x="15" y="27"/>
                </a:lnTo>
                <a:lnTo>
                  <a:pt x="15" y="18"/>
                </a:lnTo>
                <a:lnTo>
                  <a:pt x="13" y="18"/>
                </a:lnTo>
                <a:lnTo>
                  <a:pt x="13" y="9"/>
                </a:lnTo>
                <a:lnTo>
                  <a:pt x="0" y="9"/>
                </a:lnTo>
                <a:lnTo>
                  <a:pt x="0" y="0"/>
                </a:lnTo>
              </a:path>
            </a:pathLst>
          </a:cu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12"/>
          <p:cNvSpPr>
            <a:spLocks noChangeShapeType="1"/>
          </p:cNvSpPr>
          <p:nvPr/>
        </p:nvSpPr>
        <p:spPr bwMode="auto">
          <a:xfrm>
            <a:off x="6613431" y="3240734"/>
            <a:ext cx="0" cy="37565"/>
          </a:xfrm>
          <a:prstGeom prst="line">
            <a:avLst/>
          </a:prstGeom>
          <a:noFill/>
          <a:ln w="12700">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13"/>
          <p:cNvSpPr>
            <a:spLocks noChangeShapeType="1"/>
          </p:cNvSpPr>
          <p:nvPr/>
        </p:nvSpPr>
        <p:spPr bwMode="auto">
          <a:xfrm>
            <a:off x="6304246" y="3240734"/>
            <a:ext cx="0" cy="37565"/>
          </a:xfrm>
          <a:prstGeom prst="line">
            <a:avLst/>
          </a:prstGeom>
          <a:noFill/>
          <a:ln w="12700">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Line 14"/>
          <p:cNvSpPr>
            <a:spLocks noChangeShapeType="1"/>
          </p:cNvSpPr>
          <p:nvPr/>
        </p:nvSpPr>
        <p:spPr bwMode="auto">
          <a:xfrm>
            <a:off x="6085239" y="3240734"/>
            <a:ext cx="0" cy="37565"/>
          </a:xfrm>
          <a:prstGeom prst="line">
            <a:avLst/>
          </a:prstGeom>
          <a:noFill/>
          <a:ln w="12700">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Line 15"/>
          <p:cNvSpPr>
            <a:spLocks noChangeShapeType="1"/>
          </p:cNvSpPr>
          <p:nvPr/>
        </p:nvSpPr>
        <p:spPr bwMode="auto">
          <a:xfrm>
            <a:off x="5840467" y="3240734"/>
            <a:ext cx="0" cy="37565"/>
          </a:xfrm>
          <a:prstGeom prst="line">
            <a:avLst/>
          </a:prstGeom>
          <a:noFill/>
          <a:ln w="12700">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Line 16"/>
          <p:cNvSpPr>
            <a:spLocks noChangeShapeType="1"/>
          </p:cNvSpPr>
          <p:nvPr/>
        </p:nvSpPr>
        <p:spPr bwMode="auto">
          <a:xfrm>
            <a:off x="5595695" y="2760736"/>
            <a:ext cx="0" cy="37565"/>
          </a:xfrm>
          <a:prstGeom prst="line">
            <a:avLst/>
          </a:prstGeom>
          <a:noFill/>
          <a:ln w="12700">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Line 17"/>
          <p:cNvSpPr>
            <a:spLocks noChangeShapeType="1"/>
          </p:cNvSpPr>
          <p:nvPr/>
        </p:nvSpPr>
        <p:spPr bwMode="auto">
          <a:xfrm>
            <a:off x="6463133" y="3240734"/>
            <a:ext cx="0" cy="37565"/>
          </a:xfrm>
          <a:prstGeom prst="line">
            <a:avLst/>
          </a:prstGeom>
          <a:noFill/>
          <a:ln w="12700">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Line 18"/>
          <p:cNvSpPr>
            <a:spLocks noChangeShapeType="1"/>
          </p:cNvSpPr>
          <p:nvPr/>
        </p:nvSpPr>
        <p:spPr bwMode="auto">
          <a:xfrm>
            <a:off x="6712199" y="3240734"/>
            <a:ext cx="0" cy="37565"/>
          </a:xfrm>
          <a:prstGeom prst="line">
            <a:avLst/>
          </a:prstGeom>
          <a:noFill/>
          <a:ln w="12700">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59" name="Group 258"/>
          <p:cNvGrpSpPr/>
          <p:nvPr/>
        </p:nvGrpSpPr>
        <p:grpSpPr>
          <a:xfrm>
            <a:off x="6970160" y="2808449"/>
            <a:ext cx="232589" cy="37565"/>
            <a:chOff x="6835690" y="2808449"/>
            <a:chExt cx="232589" cy="37565"/>
          </a:xfrm>
        </p:grpSpPr>
        <p:cxnSp>
          <p:nvCxnSpPr>
            <p:cNvPr id="260" name="Straight Connector 259"/>
            <p:cNvCxnSpPr/>
            <p:nvPr/>
          </p:nvCxnSpPr>
          <p:spPr>
            <a:xfrm>
              <a:off x="6835690" y="2846014"/>
              <a:ext cx="232589" cy="0"/>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261" name="Line 12"/>
            <p:cNvSpPr>
              <a:spLocks noChangeShapeType="1"/>
            </p:cNvSpPr>
            <p:nvPr/>
          </p:nvSpPr>
          <p:spPr bwMode="auto">
            <a:xfrm>
              <a:off x="6951984" y="2808449"/>
              <a:ext cx="0" cy="3756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62" name="TextBox 261"/>
          <p:cNvSpPr txBox="1"/>
          <p:nvPr/>
        </p:nvSpPr>
        <p:spPr>
          <a:xfrm>
            <a:off x="1123755" y="2657724"/>
            <a:ext cx="325730" cy="246221"/>
          </a:xfrm>
          <a:prstGeom prst="rect">
            <a:avLst/>
          </a:prstGeom>
          <a:noFill/>
        </p:spPr>
        <p:txBody>
          <a:bodyPr wrap="none" rtlCol="0">
            <a:spAutoFit/>
          </a:bodyPr>
          <a:lstStyle/>
          <a:p>
            <a:pPr algn="r"/>
            <a:r>
              <a:rPr lang="en-GB" sz="1000" dirty="0">
                <a:solidFill>
                  <a:srgbClr val="4D4D4D"/>
                </a:solidFill>
              </a:rPr>
              <a:t>5</a:t>
            </a:r>
            <a:r>
              <a:rPr lang="en-GB" sz="1000" dirty="0" smtClean="0">
                <a:solidFill>
                  <a:srgbClr val="4D4D4D"/>
                </a:solidFill>
              </a:rPr>
              <a:t>0</a:t>
            </a:r>
            <a:endParaRPr lang="en-GB" sz="1000" dirty="0">
              <a:solidFill>
                <a:srgbClr val="4D4D4D"/>
              </a:solidFill>
            </a:endParaRPr>
          </a:p>
        </p:txBody>
      </p:sp>
      <p:sp>
        <p:nvSpPr>
          <p:cNvPr id="263" name="TextBox 262"/>
          <p:cNvSpPr txBox="1"/>
          <p:nvPr/>
        </p:nvSpPr>
        <p:spPr>
          <a:xfrm>
            <a:off x="1061690" y="2412181"/>
            <a:ext cx="396262" cy="246221"/>
          </a:xfrm>
          <a:prstGeom prst="rect">
            <a:avLst/>
          </a:prstGeom>
          <a:noFill/>
        </p:spPr>
        <p:txBody>
          <a:bodyPr wrap="none" rtlCol="0">
            <a:spAutoFit/>
          </a:bodyPr>
          <a:lstStyle/>
          <a:p>
            <a:pPr algn="r"/>
            <a:r>
              <a:rPr lang="en-GB" sz="1000" dirty="0" smtClean="0">
                <a:solidFill>
                  <a:srgbClr val="4D4D4D"/>
                </a:solidFill>
              </a:rPr>
              <a:t>100</a:t>
            </a:r>
            <a:endParaRPr lang="en-GB" sz="1000" dirty="0">
              <a:solidFill>
                <a:srgbClr val="4D4D4D"/>
              </a:solidFill>
            </a:endParaRPr>
          </a:p>
        </p:txBody>
      </p:sp>
      <p:sp>
        <p:nvSpPr>
          <p:cNvPr id="264" name="Text Placeholder 4"/>
          <p:cNvSpPr>
            <a:spLocks noGrp="1"/>
          </p:cNvSpPr>
          <p:nvPr>
            <p:ph type="body" sz="quarter" idx="11"/>
          </p:nvPr>
        </p:nvSpPr>
        <p:spPr>
          <a:xfrm>
            <a:off x="4860925" y="6309320"/>
            <a:ext cx="4130675" cy="274043"/>
          </a:xfrm>
        </p:spPr>
        <p:txBody>
          <a:bodyPr/>
          <a:lstStyle/>
          <a:p>
            <a:r>
              <a:rPr lang="en-GB" dirty="0" err="1"/>
              <a:t>Lennerz</a:t>
            </a:r>
            <a:r>
              <a:rPr lang="en-GB" dirty="0"/>
              <a:t> et al. J </a:t>
            </a:r>
            <a:r>
              <a:rPr lang="en-GB" dirty="0" err="1"/>
              <a:t>Clin</a:t>
            </a:r>
            <a:r>
              <a:rPr lang="en-GB" dirty="0"/>
              <a:t> </a:t>
            </a:r>
            <a:r>
              <a:rPr lang="en-GB" dirty="0" err="1"/>
              <a:t>Oncol</a:t>
            </a:r>
            <a:r>
              <a:rPr lang="en-GB" dirty="0"/>
              <a:t> 2015; 33 (</a:t>
            </a:r>
            <a:r>
              <a:rPr lang="en-GB" dirty="0" err="1"/>
              <a:t>suppl</a:t>
            </a:r>
            <a:r>
              <a:rPr lang="en-GB" dirty="0"/>
              <a:t>): </a:t>
            </a:r>
            <a:r>
              <a:rPr lang="en-GB" dirty="0" err="1"/>
              <a:t>abstr</a:t>
            </a:r>
            <a:r>
              <a:rPr lang="en-GB" dirty="0"/>
              <a:t> 4023</a:t>
            </a:r>
          </a:p>
        </p:txBody>
      </p:sp>
    </p:spTree>
    <p:extLst>
      <p:ext uri="{BB962C8B-B14F-4D97-AF65-F5344CB8AC3E}">
        <p14:creationId xmlns:p14="http://schemas.microsoft.com/office/powerpoint/2010/main" xmlns="" val="4347299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Outside </a:t>
            </a:r>
            <a:r>
              <a:rPr lang="en-GB" sz="1800" dirty="0"/>
              <a:t>of the </a:t>
            </a:r>
            <a:r>
              <a:rPr lang="en-GB" sz="1800" dirty="0" smtClean="0"/>
              <a:t>proverbial box</a:t>
            </a:r>
            <a:r>
              <a:rPr lang="en-GB" sz="1800" dirty="0"/>
              <a:t>: Molecular and </a:t>
            </a:r>
            <a:r>
              <a:rPr lang="en-GB" sz="1800" dirty="0" smtClean="0"/>
              <a:t>cellular heterogeneity </a:t>
            </a:r>
            <a:r>
              <a:rPr lang="en-GB" sz="1800" dirty="0"/>
              <a:t>in </a:t>
            </a:r>
            <a:r>
              <a:rPr lang="en-GB" sz="1800" dirty="0" smtClean="0"/>
              <a:t>pancreatic cancer </a:t>
            </a:r>
            <a:r>
              <a:rPr lang="en-GB" sz="1800" dirty="0"/>
              <a:t>– </a:t>
            </a:r>
            <a:r>
              <a:rPr lang="en-GB" sz="1800" dirty="0" smtClean="0"/>
              <a:t>Lou E</a:t>
            </a:r>
            <a:endParaRPr lang="en-GB" sz="1800" dirty="0"/>
          </a:p>
        </p:txBody>
      </p:sp>
      <p:sp>
        <p:nvSpPr>
          <p:cNvPr id="8" name="TextBox 7"/>
          <p:cNvSpPr txBox="1"/>
          <p:nvPr/>
        </p:nvSpPr>
        <p:spPr>
          <a:xfrm>
            <a:off x="369888" y="1295400"/>
            <a:ext cx="8404225" cy="4301177"/>
          </a:xfrm>
          <a:prstGeom prst="rect">
            <a:avLst/>
          </a:prstGeom>
          <a:noFill/>
        </p:spPr>
        <p:txBody>
          <a:bodyPr wrap="square" lIns="0" rtlCol="0">
            <a:spAutoFit/>
          </a:bodyPr>
          <a:lstStyle/>
          <a:p>
            <a:pPr>
              <a:spcAft>
                <a:spcPts val="300"/>
              </a:spcAft>
              <a:buClr>
                <a:srgbClr val="043882"/>
              </a:buClr>
            </a:pPr>
            <a:r>
              <a:rPr lang="en-GB" sz="1600" b="1" dirty="0" smtClean="0">
                <a:solidFill>
                  <a:srgbClr val="4D4D4D"/>
                </a:solidFill>
              </a:rPr>
              <a:t>Discussion of abstract 4021</a:t>
            </a:r>
            <a:endParaRPr lang="en-GB" sz="1600" dirty="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a:solidFill>
                  <a:srgbClr val="4D4D4D"/>
                </a:solidFill>
              </a:rPr>
              <a:t>Knowledge of the genetic driving signals regulating the growth of pancreatic cancer is currently limited and </a:t>
            </a:r>
            <a:r>
              <a:rPr lang="en-GB" sz="1600" dirty="0" smtClean="0">
                <a:solidFill>
                  <a:srgbClr val="4D4D4D"/>
                </a:solidFill>
              </a:rPr>
              <a:t>is a </a:t>
            </a:r>
            <a:r>
              <a:rPr lang="en-GB" sz="1600" dirty="0">
                <a:solidFill>
                  <a:srgbClr val="4D4D4D"/>
                </a:solidFill>
              </a:rPr>
              <a:t>major barrier to formulating rational approaches to molecular targeting in pancreatic cancer</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Identifying cellular and molecular heterogeneity in pancreatic tumours with the use of new technologies such as next-generation sequencing could guide rational therapies and future clinical trials</a:t>
            </a:r>
            <a:endParaRPr lang="en-GB" sz="1600" dirty="0">
              <a:solidFill>
                <a:srgbClr val="4D4D4D"/>
              </a:solidFill>
            </a:endParaRPr>
          </a:p>
          <a:p>
            <a:pPr marL="0" lvl="1">
              <a:spcAft>
                <a:spcPts val="300"/>
              </a:spcAft>
              <a:buClr>
                <a:srgbClr val="043882"/>
              </a:buClr>
            </a:pPr>
            <a:r>
              <a:rPr lang="en-GB" sz="1600" b="1" dirty="0" smtClean="0">
                <a:solidFill>
                  <a:srgbClr val="4D4D4D"/>
                </a:solidFill>
              </a:rPr>
              <a:t>Discussion of abstract 4023</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The study provides a shift in the paradigm of pancreatic </a:t>
            </a:r>
            <a:r>
              <a:rPr lang="en-GB" sz="1600" dirty="0">
                <a:solidFill>
                  <a:srgbClr val="4D4D4D"/>
                </a:solidFill>
              </a:rPr>
              <a:t>cancers </a:t>
            </a:r>
            <a:r>
              <a:rPr lang="en-GB" sz="1600" dirty="0" smtClean="0">
                <a:solidFill>
                  <a:srgbClr val="4D4D4D"/>
                </a:solidFill>
              </a:rPr>
              <a:t>as being either KRAS </a:t>
            </a:r>
            <a:r>
              <a:rPr lang="en-GB" sz="1600" dirty="0">
                <a:solidFill>
                  <a:srgbClr val="4D4D4D"/>
                </a:solidFill>
              </a:rPr>
              <a:t>wild-type or </a:t>
            </a:r>
            <a:r>
              <a:rPr lang="en-GB" sz="1600" dirty="0" smtClean="0">
                <a:solidFill>
                  <a:srgbClr val="4D4D4D"/>
                </a:solidFill>
              </a:rPr>
              <a:t>mutated: sub-clone </a:t>
            </a:r>
            <a:r>
              <a:rPr lang="en-GB" sz="1600" dirty="0">
                <a:solidFill>
                  <a:srgbClr val="4D4D4D"/>
                </a:solidFill>
              </a:rPr>
              <a:t>populations </a:t>
            </a:r>
            <a:r>
              <a:rPr lang="en-GB" sz="1600" dirty="0" smtClean="0">
                <a:solidFill>
                  <a:srgbClr val="4D4D4D"/>
                </a:solidFill>
              </a:rPr>
              <a:t>exist with </a:t>
            </a:r>
            <a:r>
              <a:rPr lang="en-GB" sz="1600" dirty="0">
                <a:solidFill>
                  <a:srgbClr val="4D4D4D"/>
                </a:solidFill>
              </a:rPr>
              <a:t>varying </a:t>
            </a:r>
            <a:r>
              <a:rPr lang="en-GB" sz="1600" dirty="0" smtClean="0">
                <a:solidFill>
                  <a:srgbClr val="4D4D4D"/>
                </a:solidFill>
              </a:rPr>
              <a:t>allelic ratios of KRAS</a:t>
            </a:r>
            <a:endParaRPr lang="en-GB" sz="1600" dirty="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err="1" smtClean="0">
                <a:solidFill>
                  <a:srgbClr val="4D4D4D"/>
                </a:solidFill>
              </a:rPr>
              <a:t>Intratumoral</a:t>
            </a:r>
            <a:r>
              <a:rPr lang="en-GB" sz="1600" dirty="0" smtClean="0">
                <a:solidFill>
                  <a:srgbClr val="4D4D4D"/>
                </a:solidFill>
              </a:rPr>
              <a:t> heterogeneity of KRAS and tumour-</a:t>
            </a:r>
            <a:r>
              <a:rPr lang="en-GB" sz="1600" dirty="0" err="1" smtClean="0">
                <a:solidFill>
                  <a:srgbClr val="4D4D4D"/>
                </a:solidFill>
              </a:rPr>
              <a:t>stroma</a:t>
            </a:r>
            <a:r>
              <a:rPr lang="en-GB" sz="1600" dirty="0" smtClean="0">
                <a:solidFill>
                  <a:srgbClr val="4D4D4D"/>
                </a:solidFill>
              </a:rPr>
              <a:t> interactions play a larger role in tumour evasion and chemotherapy resistance than previously thought</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There was a wide range of allelic ratios of KRAS and cellular heterogeneity reported in 142 patients</a:t>
            </a:r>
          </a:p>
          <a:p>
            <a:pPr marL="531813" lvl="2" indent="-258763">
              <a:spcAft>
                <a:spcPts val="300"/>
              </a:spcAft>
              <a:buClr>
                <a:srgbClr val="043882"/>
              </a:buClr>
              <a:buFont typeface="Arial" panose="020B0604020202020204" pitchFamily="34" charset="0"/>
              <a:buChar char="−"/>
            </a:pPr>
            <a:r>
              <a:rPr lang="en-GB" sz="1600" dirty="0">
                <a:solidFill>
                  <a:srgbClr val="4D4D4D"/>
                </a:solidFill>
              </a:rPr>
              <a:t>Different concentrations of KRAS may dictate differences in tumour aggressiveness and patient </a:t>
            </a:r>
            <a:r>
              <a:rPr lang="en-GB" sz="1600" dirty="0" smtClean="0">
                <a:solidFill>
                  <a:srgbClr val="4D4D4D"/>
                </a:solidFill>
              </a:rPr>
              <a:t>survival</a:t>
            </a:r>
            <a:endParaRPr lang="en-GB" sz="1600" dirty="0">
              <a:solidFill>
                <a:srgbClr val="4D4D4D"/>
              </a:solidFill>
            </a:endParaRPr>
          </a:p>
        </p:txBody>
      </p:sp>
    </p:spTree>
    <p:extLst>
      <p:ext uri="{BB962C8B-B14F-4D97-AF65-F5344CB8AC3E}">
        <p14:creationId xmlns:p14="http://schemas.microsoft.com/office/powerpoint/2010/main" xmlns="" val="42288377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smtClean="0"/>
              <a:t>Outside </a:t>
            </a:r>
            <a:r>
              <a:rPr lang="en-GB" sz="1800" dirty="0"/>
              <a:t>of the </a:t>
            </a:r>
            <a:r>
              <a:rPr lang="en-GB" sz="1800" dirty="0" smtClean="0"/>
              <a:t>proverbial box</a:t>
            </a:r>
            <a:r>
              <a:rPr lang="en-GB" sz="1800" dirty="0"/>
              <a:t>: Molecular and </a:t>
            </a:r>
            <a:r>
              <a:rPr lang="en-GB" sz="1800" dirty="0" smtClean="0"/>
              <a:t>cellular heterogeneity </a:t>
            </a:r>
            <a:r>
              <a:rPr lang="en-GB" sz="1800" dirty="0"/>
              <a:t>in </a:t>
            </a:r>
            <a:r>
              <a:rPr lang="en-GB" sz="1800" dirty="0" smtClean="0"/>
              <a:t>pancreatic cancer </a:t>
            </a:r>
            <a:r>
              <a:rPr lang="en-GB" sz="1800" dirty="0"/>
              <a:t>– </a:t>
            </a:r>
            <a:r>
              <a:rPr lang="en-GB" sz="1800" dirty="0" smtClean="0"/>
              <a:t>Lou E</a:t>
            </a:r>
            <a:endParaRPr lang="en-GB" sz="1800" dirty="0"/>
          </a:p>
        </p:txBody>
      </p:sp>
      <p:sp>
        <p:nvSpPr>
          <p:cNvPr id="8" name="TextBox 7"/>
          <p:cNvSpPr txBox="1"/>
          <p:nvPr/>
        </p:nvSpPr>
        <p:spPr>
          <a:xfrm>
            <a:off x="369888" y="1295400"/>
            <a:ext cx="8404225" cy="4031873"/>
          </a:xfrm>
          <a:prstGeom prst="rect">
            <a:avLst/>
          </a:prstGeom>
          <a:noFill/>
        </p:spPr>
        <p:txBody>
          <a:bodyPr wrap="square" lIns="0" rtlCol="0">
            <a:spAutoFit/>
          </a:bodyPr>
          <a:lstStyle/>
          <a:p>
            <a:pPr>
              <a:spcAft>
                <a:spcPts val="300"/>
              </a:spcAft>
              <a:buClr>
                <a:srgbClr val="043882"/>
              </a:buClr>
            </a:pPr>
            <a:r>
              <a:rPr lang="en-GB" sz="1600" b="1" dirty="0" smtClean="0">
                <a:solidFill>
                  <a:srgbClr val="4D4D4D"/>
                </a:solidFill>
              </a:rPr>
              <a:t>Discussion of abstract 4022</a:t>
            </a:r>
            <a:endParaRPr lang="en-GB" sz="1600" dirty="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Johansen et al., reported a significant improvement in OS with the combination of both low KRAS circulating tumour (</a:t>
            </a:r>
            <a:r>
              <a:rPr lang="en-GB" sz="1600" dirty="0" err="1" smtClean="0">
                <a:solidFill>
                  <a:srgbClr val="4D4D4D"/>
                </a:solidFill>
              </a:rPr>
              <a:t>ct</a:t>
            </a:r>
            <a:r>
              <a:rPr lang="en-GB" sz="1600" dirty="0" smtClean="0">
                <a:solidFill>
                  <a:srgbClr val="4D4D4D"/>
                </a:solidFill>
              </a:rPr>
              <a:t>) DNA and low serum CA19-9 in patients with </a:t>
            </a:r>
            <a:r>
              <a:rPr lang="en-GB" sz="1600" dirty="0" err="1" smtClean="0">
                <a:solidFill>
                  <a:srgbClr val="4D4D4D"/>
                </a:solidFill>
              </a:rPr>
              <a:t>unresected</a:t>
            </a:r>
            <a:r>
              <a:rPr lang="en-GB" sz="1600" dirty="0" smtClean="0">
                <a:solidFill>
                  <a:srgbClr val="4D4D4D"/>
                </a:solidFill>
              </a:rPr>
              <a:t> pancreatic cancer</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Considerations:</a:t>
            </a:r>
            <a:endParaRPr lang="en-GB" sz="1600" dirty="0">
              <a:solidFill>
                <a:srgbClr val="4D4D4D"/>
              </a:solidFill>
            </a:endParaRPr>
          </a:p>
          <a:p>
            <a:pPr marL="531813" lvl="2" indent="-258763">
              <a:spcAft>
                <a:spcPts val="300"/>
              </a:spcAft>
              <a:buClr>
                <a:srgbClr val="043882"/>
              </a:buClr>
              <a:buFont typeface="Arial" panose="020B0604020202020204" pitchFamily="34" charset="0"/>
              <a:buChar char="−"/>
            </a:pPr>
            <a:r>
              <a:rPr lang="en-GB" sz="1500" dirty="0" smtClean="0">
                <a:solidFill>
                  <a:srgbClr val="4D4D4D"/>
                </a:solidFill>
              </a:rPr>
              <a:t>The sensitivity/specificity of </a:t>
            </a:r>
            <a:r>
              <a:rPr lang="en-GB" sz="1500" dirty="0" err="1" smtClean="0">
                <a:solidFill>
                  <a:srgbClr val="4D4D4D"/>
                </a:solidFill>
              </a:rPr>
              <a:t>ctDNA</a:t>
            </a:r>
            <a:r>
              <a:rPr lang="en-GB" sz="1500" dirty="0" smtClean="0">
                <a:solidFill>
                  <a:srgbClr val="4D4D4D"/>
                </a:solidFill>
              </a:rPr>
              <a:t> assays is yet to be determined</a:t>
            </a:r>
          </a:p>
          <a:p>
            <a:pPr marL="531813" lvl="2" indent="-258763">
              <a:spcAft>
                <a:spcPts val="300"/>
              </a:spcAft>
              <a:buClr>
                <a:srgbClr val="043882"/>
              </a:buClr>
              <a:buFont typeface="Arial" panose="020B0604020202020204" pitchFamily="34" charset="0"/>
              <a:buChar char="−"/>
            </a:pPr>
            <a:r>
              <a:rPr lang="en-GB" sz="1500" dirty="0" smtClean="0">
                <a:solidFill>
                  <a:srgbClr val="4D4D4D"/>
                </a:solidFill>
              </a:rPr>
              <a:t>Is there an advantage of using isolated </a:t>
            </a:r>
            <a:r>
              <a:rPr lang="en-GB" sz="1500" dirty="0" err="1" smtClean="0">
                <a:solidFill>
                  <a:srgbClr val="4D4D4D"/>
                </a:solidFill>
              </a:rPr>
              <a:t>ctDNA</a:t>
            </a:r>
            <a:r>
              <a:rPr lang="en-GB" sz="1500" dirty="0" smtClean="0">
                <a:solidFill>
                  <a:srgbClr val="4D4D4D"/>
                </a:solidFill>
              </a:rPr>
              <a:t> compared with DNA from circulating tumour cells or enumerating circulating tumour cells as a prognostic marker?</a:t>
            </a:r>
          </a:p>
          <a:p>
            <a:pPr marL="531813" lvl="2" indent="-258763">
              <a:spcAft>
                <a:spcPts val="300"/>
              </a:spcAft>
              <a:buClr>
                <a:srgbClr val="043882"/>
              </a:buClr>
              <a:buFont typeface="Arial" panose="020B0604020202020204" pitchFamily="34" charset="0"/>
              <a:buChar char="−"/>
            </a:pPr>
            <a:r>
              <a:rPr lang="en-GB" sz="1500" dirty="0" smtClean="0">
                <a:solidFill>
                  <a:srgbClr val="4D4D4D"/>
                </a:solidFill>
              </a:rPr>
              <a:t>Financial considerations</a:t>
            </a:r>
          </a:p>
          <a:p>
            <a:pPr marL="285750" lvl="1" indent="-285750">
              <a:spcAft>
                <a:spcPts val="300"/>
              </a:spcAft>
              <a:buClr>
                <a:srgbClr val="043882"/>
              </a:buClr>
              <a:buFont typeface="Arial" panose="020B0604020202020204" pitchFamily="34" charset="0"/>
              <a:buChar char="•"/>
            </a:pPr>
            <a:r>
              <a:rPr lang="en-GB" sz="1600" dirty="0">
                <a:solidFill>
                  <a:srgbClr val="4D4D4D"/>
                </a:solidFill>
              </a:rPr>
              <a:t>NCI RAS Initiative is currently examining the role of mutations of </a:t>
            </a:r>
            <a:r>
              <a:rPr lang="en-GB" sz="1600" dirty="0" err="1">
                <a:solidFill>
                  <a:srgbClr val="4D4D4D"/>
                </a:solidFill>
              </a:rPr>
              <a:t>Ras</a:t>
            </a:r>
            <a:r>
              <a:rPr lang="en-GB" sz="1600" dirty="0">
                <a:solidFill>
                  <a:srgbClr val="4D4D4D"/>
                </a:solidFill>
              </a:rPr>
              <a:t> genes in 6 human tumour types</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The </a:t>
            </a:r>
            <a:r>
              <a:rPr lang="en-GB" sz="1600" dirty="0" err="1" smtClean="0">
                <a:solidFill>
                  <a:srgbClr val="4D4D4D"/>
                </a:solidFill>
              </a:rPr>
              <a:t>stroma</a:t>
            </a:r>
            <a:r>
              <a:rPr lang="en-GB" sz="1600" dirty="0" smtClean="0">
                <a:solidFill>
                  <a:srgbClr val="4D4D4D"/>
                </a:solidFill>
              </a:rPr>
              <a:t> is a very dynamic and proactive component of pancreatic carcinomas with </a:t>
            </a:r>
            <a:r>
              <a:rPr lang="en-GB" sz="1600" dirty="0" err="1" smtClean="0">
                <a:solidFill>
                  <a:srgbClr val="4D4D4D"/>
                </a:solidFill>
              </a:rPr>
              <a:t>intratumoral</a:t>
            </a:r>
            <a:r>
              <a:rPr lang="en-GB" sz="1600" dirty="0" smtClean="0">
                <a:solidFill>
                  <a:srgbClr val="4D4D4D"/>
                </a:solidFill>
              </a:rPr>
              <a:t> </a:t>
            </a:r>
            <a:r>
              <a:rPr lang="en-GB" sz="1600" dirty="0" err="1" smtClean="0">
                <a:solidFill>
                  <a:srgbClr val="4D4D4D"/>
                </a:solidFill>
              </a:rPr>
              <a:t>stroma</a:t>
            </a:r>
            <a:r>
              <a:rPr lang="en-GB" sz="1600" dirty="0" smtClean="0">
                <a:solidFill>
                  <a:srgbClr val="4D4D4D"/>
                </a:solidFill>
              </a:rPr>
              <a:t> varying significantly between patients</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Advances in molecular techniques and understanding of tumour biology can provide insight into the complex interplay of KRAS with tumour-stromal interactions</a:t>
            </a:r>
          </a:p>
        </p:txBody>
      </p:sp>
    </p:spTree>
    <p:extLst>
      <p:ext uri="{BB962C8B-B14F-4D97-AF65-F5344CB8AC3E}">
        <p14:creationId xmlns:p14="http://schemas.microsoft.com/office/powerpoint/2010/main" xmlns="" val="3047000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816429"/>
          </a:xfrm>
          <a:prstGeom prst="rect">
            <a:avLst/>
          </a:prstGeom>
          <a:noFill/>
        </p:spPr>
        <p:txBody>
          <a:bodyPr wrap="square" lIns="0" rtlCol="0">
            <a:spAutoFit/>
          </a:bodyPr>
          <a:lstStyle/>
          <a:p>
            <a:pPr>
              <a:buClr>
                <a:srgbClr val="043882"/>
              </a:buClr>
            </a:pPr>
            <a:r>
              <a:rPr lang="en-GB" sz="1600" b="1" dirty="0" smtClean="0">
                <a:solidFill>
                  <a:srgbClr val="4D4D4D"/>
                </a:solidFill>
              </a:rPr>
              <a:t>Key results</a:t>
            </a: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r>
              <a:rPr lang="en-GB" sz="1600" dirty="0" smtClean="0">
                <a:solidFill>
                  <a:srgbClr val="4D4D4D"/>
                </a:solidFill>
              </a:rPr>
              <a:t>Median OS was </a:t>
            </a:r>
            <a:r>
              <a:rPr lang="en-GB" sz="1600" dirty="0">
                <a:solidFill>
                  <a:srgbClr val="4D4D4D"/>
                </a:solidFill>
              </a:rPr>
              <a:t>10.9 and 9.3 </a:t>
            </a:r>
            <a:r>
              <a:rPr lang="en-GB" sz="1600" dirty="0" smtClean="0">
                <a:solidFill>
                  <a:srgbClr val="4D4D4D"/>
                </a:solidFill>
              </a:rPr>
              <a:t>months </a:t>
            </a:r>
            <a:r>
              <a:rPr lang="en-GB" sz="1600" dirty="0">
                <a:solidFill>
                  <a:srgbClr val="4D4D4D"/>
                </a:solidFill>
              </a:rPr>
              <a:t>for HCV and HBV, respectively </a:t>
            </a:r>
            <a:r>
              <a:rPr lang="en-GB" sz="1600" dirty="0" smtClean="0">
                <a:solidFill>
                  <a:srgbClr val="4D4D4D"/>
                </a:solidFill>
              </a:rPr>
              <a:t>(p=0.9)</a:t>
            </a:r>
          </a:p>
          <a:p>
            <a:pPr>
              <a:buClr>
                <a:srgbClr val="043882"/>
              </a:buClr>
            </a:pPr>
            <a:endParaRPr lang="en-GB" sz="1600" b="1" dirty="0">
              <a:solidFill>
                <a:srgbClr val="4D4D4D"/>
              </a:solidFill>
            </a:endParaRPr>
          </a:p>
          <a:p>
            <a:pPr>
              <a:buClr>
                <a:srgbClr val="043882"/>
              </a:buClr>
            </a:pPr>
            <a:r>
              <a:rPr lang="en-GB" sz="1600" b="1" dirty="0" smtClean="0">
                <a:solidFill>
                  <a:srgbClr val="4D4D4D"/>
                </a:solidFill>
              </a:rPr>
              <a:t>Conclusion</a:t>
            </a:r>
          </a:p>
          <a:p>
            <a:pPr marL="285750" indent="-285750">
              <a:buClr>
                <a:srgbClr val="043882"/>
              </a:buClr>
              <a:buFont typeface="Arial" panose="020B0604020202020204" pitchFamily="34" charset="0"/>
              <a:buChar char="•"/>
            </a:pPr>
            <a:r>
              <a:rPr lang="en-GB" sz="1600" b="1" dirty="0">
                <a:solidFill>
                  <a:srgbClr val="4D4D4D"/>
                </a:solidFill>
              </a:rPr>
              <a:t>Incidence of advanced </a:t>
            </a:r>
            <a:r>
              <a:rPr lang="en-GB" sz="1600" b="1" dirty="0" err="1">
                <a:solidFill>
                  <a:srgbClr val="4D4D4D"/>
                </a:solidFill>
              </a:rPr>
              <a:t>clinicopathological</a:t>
            </a:r>
            <a:r>
              <a:rPr lang="en-GB" sz="1600" b="1" dirty="0">
                <a:solidFill>
                  <a:srgbClr val="4D4D4D"/>
                </a:solidFill>
              </a:rPr>
              <a:t> </a:t>
            </a:r>
            <a:r>
              <a:rPr lang="en-GB" sz="1600" b="1" dirty="0" smtClean="0">
                <a:solidFill>
                  <a:srgbClr val="4D4D4D"/>
                </a:solidFill>
              </a:rPr>
              <a:t>features was </a:t>
            </a:r>
            <a:r>
              <a:rPr lang="en-GB" sz="1600" b="1" dirty="0">
                <a:solidFill>
                  <a:srgbClr val="4D4D4D"/>
                </a:solidFill>
              </a:rPr>
              <a:t>significantly higher in patients with HCC and HBV than </a:t>
            </a:r>
            <a:r>
              <a:rPr lang="en-GB" sz="1600" b="1" dirty="0" smtClean="0">
                <a:solidFill>
                  <a:srgbClr val="4D4D4D"/>
                </a:solidFill>
              </a:rPr>
              <a:t>HCV, which </a:t>
            </a:r>
            <a:r>
              <a:rPr lang="en-GB" sz="1600" b="1" dirty="0">
                <a:solidFill>
                  <a:srgbClr val="4D4D4D"/>
                </a:solidFill>
              </a:rPr>
              <a:t>may impact </a:t>
            </a:r>
            <a:r>
              <a:rPr lang="en-GB" sz="1600" b="1" dirty="0" smtClean="0">
                <a:solidFill>
                  <a:srgbClr val="4D4D4D"/>
                </a:solidFill>
              </a:rPr>
              <a:t>a patient’s </a:t>
            </a:r>
            <a:r>
              <a:rPr lang="en-GB" sz="1600" b="1" dirty="0">
                <a:solidFill>
                  <a:srgbClr val="4D4D4D"/>
                </a:solidFill>
              </a:rPr>
              <a:t>eligibility for treatment, but not prognosis</a:t>
            </a:r>
            <a:r>
              <a:rPr lang="en-GB" sz="1600" b="1" dirty="0" smtClean="0">
                <a:solidFill>
                  <a:srgbClr val="4D4D4D"/>
                </a:solidFill>
              </a:rPr>
              <a:t> </a:t>
            </a:r>
          </a:p>
        </p:txBody>
      </p:sp>
      <p:sp>
        <p:nvSpPr>
          <p:cNvPr id="11" name="Title 5"/>
          <p:cNvSpPr>
            <a:spLocks noGrp="1"/>
          </p:cNvSpPr>
          <p:nvPr>
            <p:ph type="title"/>
          </p:nvPr>
        </p:nvSpPr>
        <p:spPr>
          <a:xfrm>
            <a:off x="365124" y="179614"/>
            <a:ext cx="8238945" cy="807720"/>
          </a:xfrm>
        </p:spPr>
        <p:txBody>
          <a:bodyPr/>
          <a:lstStyle/>
          <a:p>
            <a:r>
              <a:rPr lang="en-GB" sz="1800" dirty="0" smtClean="0"/>
              <a:t>4011</a:t>
            </a:r>
            <a:r>
              <a:rPr lang="en-GB" sz="1800" dirty="0"/>
              <a:t>: Hepatitis B- and C-associated hepatocellular carcinoma in a large U.S. cancer </a:t>
            </a:r>
            <a:r>
              <a:rPr lang="en-GB" sz="1800" dirty="0" err="1"/>
              <a:t>center</a:t>
            </a:r>
            <a:r>
              <a:rPr lang="en-GB" sz="1800" dirty="0"/>
              <a:t>: Do </a:t>
            </a:r>
            <a:r>
              <a:rPr lang="en-GB" sz="1800" dirty="0" err="1"/>
              <a:t>clinicopathologic</a:t>
            </a:r>
            <a:r>
              <a:rPr lang="en-GB" sz="1800" dirty="0"/>
              <a:t> features or patient outcomes differ by the potentially causative viruses? – </a:t>
            </a:r>
            <a:r>
              <a:rPr lang="en-GB" sz="1800" dirty="0" err="1" smtClean="0"/>
              <a:t>Uemura</a:t>
            </a:r>
            <a:r>
              <a:rPr lang="en-GB" sz="1800" dirty="0" smtClean="0"/>
              <a:t> MI, </a:t>
            </a:r>
            <a:r>
              <a:rPr lang="en-GB" sz="1800" dirty="0"/>
              <a:t>et al</a:t>
            </a:r>
          </a:p>
        </p:txBody>
      </p:sp>
      <p:sp>
        <p:nvSpPr>
          <p:cNvPr id="12" name="Text Placeholder 7"/>
          <p:cNvSpPr>
            <a:spLocks noGrp="1"/>
          </p:cNvSpPr>
          <p:nvPr>
            <p:ph type="body" sz="quarter" idx="11"/>
          </p:nvPr>
        </p:nvSpPr>
        <p:spPr>
          <a:xfrm>
            <a:off x="4648200" y="6096000"/>
            <a:ext cx="4343400" cy="487363"/>
          </a:xfrm>
        </p:spPr>
        <p:txBody>
          <a:bodyPr/>
          <a:lstStyle/>
          <a:p>
            <a:r>
              <a:rPr lang="en-GB" dirty="0" err="1"/>
              <a:t>Uemura</a:t>
            </a:r>
            <a:r>
              <a:rPr lang="en-GB" dirty="0"/>
              <a:t> </a:t>
            </a:r>
            <a:r>
              <a:rPr lang="fr-FR" dirty="0"/>
              <a:t>et al. J Clin </a:t>
            </a:r>
            <a:r>
              <a:rPr lang="fr-FR" dirty="0" err="1"/>
              <a:t>Oncol</a:t>
            </a:r>
            <a:r>
              <a:rPr lang="fr-FR" dirty="0"/>
              <a:t> 2015; 33 (</a:t>
            </a:r>
            <a:r>
              <a:rPr lang="fr-FR" dirty="0" err="1"/>
              <a:t>suppl</a:t>
            </a:r>
            <a:r>
              <a:rPr lang="fr-FR" dirty="0"/>
              <a:t>): </a:t>
            </a:r>
            <a:r>
              <a:rPr lang="fr-FR" dirty="0" err="1"/>
              <a:t>abstr</a:t>
            </a:r>
            <a:r>
              <a:rPr lang="fr-FR" dirty="0"/>
              <a:t> 4011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1049989588"/>
              </p:ext>
            </p:extLst>
          </p:nvPr>
        </p:nvGraphicFramePr>
        <p:xfrm>
          <a:off x="76202" y="1646905"/>
          <a:ext cx="8991598" cy="1848794"/>
        </p:xfrm>
        <a:graphic>
          <a:graphicData uri="http://schemas.openxmlformats.org/drawingml/2006/table">
            <a:tbl>
              <a:tblPr firstRow="1" bandRow="1">
                <a:tableStyleId>{69012ECD-51FC-41F1-AA8D-1B2483CD663E}</a:tableStyleId>
              </a:tblPr>
              <a:tblGrid>
                <a:gridCol w="602224"/>
                <a:gridCol w="759542"/>
                <a:gridCol w="796413"/>
                <a:gridCol w="707922"/>
                <a:gridCol w="604684"/>
                <a:gridCol w="530942"/>
                <a:gridCol w="774290"/>
                <a:gridCol w="471949"/>
                <a:gridCol w="634180"/>
                <a:gridCol w="626807"/>
                <a:gridCol w="648929"/>
                <a:gridCol w="634181"/>
                <a:gridCol w="557278"/>
                <a:gridCol w="642257"/>
              </a:tblGrid>
              <a:tr h="372074">
                <a:tc gridSpan="14">
                  <a:txBody>
                    <a:bodyPr/>
                    <a:lstStyle/>
                    <a:p>
                      <a:pPr algn="l">
                        <a:lnSpc>
                          <a:spcPct val="114000"/>
                        </a:lnSpc>
                      </a:pPr>
                      <a:r>
                        <a:rPr lang="en-GB" sz="1400" dirty="0" smtClean="0">
                          <a:solidFill>
                            <a:schemeClr val="tx2"/>
                          </a:solidFill>
                        </a:rPr>
                        <a:t>Clinical and pathological</a:t>
                      </a:r>
                      <a:r>
                        <a:rPr lang="en-GB" sz="1400" baseline="0" dirty="0" smtClean="0">
                          <a:solidFill>
                            <a:schemeClr val="tx2"/>
                          </a:solidFill>
                        </a:rPr>
                        <a:t> characteristics in HCV and HBV</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lnSpc>
                          <a:spcPct val="114000"/>
                        </a:lnSpc>
                      </a:pP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pPr algn="ctr">
                        <a:lnSpc>
                          <a:spcPct val="114000"/>
                        </a:lnSpc>
                      </a:pP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pPr algn="ctr">
                        <a:lnSpc>
                          <a:spcPct val="114000"/>
                        </a:lnSpc>
                      </a:pP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194775">
                <a:tc>
                  <a:txBody>
                    <a:bodyPr/>
                    <a:lstStyle/>
                    <a:p>
                      <a:pPr marL="76200" marR="76200" algn="l">
                        <a:lnSpc>
                          <a:spcPct val="114000"/>
                        </a:lnSpc>
                        <a:spcBef>
                          <a:spcPts val="0"/>
                        </a:spcBef>
                        <a:spcAft>
                          <a:spcPts val="0"/>
                        </a:spcAft>
                      </a:pPr>
                      <a:endParaRPr lang="en-US" sz="1400" b="0" dirty="0">
                        <a:solidFill>
                          <a:schemeClr val="tx1"/>
                        </a:solidFill>
                        <a:effectLst/>
                        <a:latin typeface="+mn-lt"/>
                        <a:ea typeface="Calibri"/>
                        <a:cs typeface="Tahoma"/>
                      </a:endParaRPr>
                    </a:p>
                  </a:txBody>
                  <a:tcPr marL="18000" marR="1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800" b="1" dirty="0" smtClean="0">
                          <a:solidFill>
                            <a:schemeClr val="tx1"/>
                          </a:solidFill>
                        </a:rPr>
                        <a:t>Age (years), </a:t>
                      </a:r>
                      <a:r>
                        <a:rPr lang="en-GB" sz="800" b="1" dirty="0" err="1" smtClean="0">
                          <a:solidFill>
                            <a:schemeClr val="tx1"/>
                          </a:solidFill>
                        </a:rPr>
                        <a:t>mean±SD</a:t>
                      </a:r>
                      <a:endParaRPr lang="en-GB" sz="800" b="1" dirty="0">
                        <a:solidFill>
                          <a:schemeClr val="tx1"/>
                        </a:solidFill>
                      </a:endParaRP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800" b="1" dirty="0" smtClean="0">
                          <a:solidFill>
                            <a:schemeClr val="tx1"/>
                          </a:solidFill>
                        </a:rPr>
                        <a:t>Poorly differentiated tumour, %</a:t>
                      </a:r>
                      <a:endParaRPr lang="en-GB" sz="800" b="1" dirty="0">
                        <a:solidFill>
                          <a:schemeClr val="tx1"/>
                        </a:solidFill>
                      </a:endParaRP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800" b="1" dirty="0" smtClean="0">
                          <a:solidFill>
                            <a:schemeClr val="tx1"/>
                          </a:solidFill>
                        </a:rPr>
                        <a:t>Portal thrombosis,%</a:t>
                      </a:r>
                      <a:endParaRPr lang="en-GB" sz="800" b="1" dirty="0">
                        <a:solidFill>
                          <a:schemeClr val="tx1"/>
                        </a:solidFill>
                      </a:endParaRP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800" b="1" dirty="0" smtClean="0">
                          <a:solidFill>
                            <a:schemeClr val="tx1"/>
                          </a:solidFill>
                        </a:rPr>
                        <a:t>Tumour size</a:t>
                      </a:r>
                    </a:p>
                    <a:p>
                      <a:pPr algn="ctr"/>
                      <a:r>
                        <a:rPr lang="en-GB" sz="800" b="1" dirty="0" smtClean="0">
                          <a:solidFill>
                            <a:schemeClr val="tx1"/>
                          </a:solidFill>
                        </a:rPr>
                        <a:t>(&gt;5 cm), %</a:t>
                      </a:r>
                      <a:endParaRPr lang="en-GB" sz="800" b="1" dirty="0">
                        <a:solidFill>
                          <a:schemeClr val="tx1"/>
                        </a:solidFill>
                      </a:endParaRP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800" b="1" dirty="0" smtClean="0">
                          <a:solidFill>
                            <a:schemeClr val="tx1"/>
                          </a:solidFill>
                        </a:rPr>
                        <a:t>Tumour volume</a:t>
                      </a:r>
                    </a:p>
                    <a:p>
                      <a:pPr algn="ctr"/>
                      <a:r>
                        <a:rPr lang="en-GB" sz="800" b="1" dirty="0" smtClean="0">
                          <a:solidFill>
                            <a:schemeClr val="tx1"/>
                          </a:solidFill>
                        </a:rPr>
                        <a:t>(&gt;50%), %</a:t>
                      </a:r>
                      <a:endParaRPr lang="en-GB" sz="800" b="1" dirty="0">
                        <a:solidFill>
                          <a:schemeClr val="tx1"/>
                        </a:solidFill>
                      </a:endParaRP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800" b="1" dirty="0" smtClean="0">
                          <a:solidFill>
                            <a:schemeClr val="tx1"/>
                          </a:solidFill>
                        </a:rPr>
                        <a:t>Cirrhosis, %</a:t>
                      </a:r>
                      <a:endParaRPr lang="en-GB" sz="800" b="1" dirty="0">
                        <a:solidFill>
                          <a:schemeClr val="tx1"/>
                        </a:solidFill>
                      </a:endParaRP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800" b="1" dirty="0" smtClean="0">
                          <a:solidFill>
                            <a:schemeClr val="tx1"/>
                          </a:solidFill>
                        </a:rPr>
                        <a:t>CLIP</a:t>
                      </a:r>
                    </a:p>
                    <a:p>
                      <a:pPr algn="ctr"/>
                      <a:r>
                        <a:rPr lang="en-GB" sz="800" b="1" dirty="0" smtClean="0">
                          <a:solidFill>
                            <a:schemeClr val="tx1"/>
                          </a:solidFill>
                        </a:rPr>
                        <a:t>(4–6), %</a:t>
                      </a:r>
                      <a:endParaRPr lang="en-GB" sz="800" b="1" dirty="0">
                        <a:solidFill>
                          <a:schemeClr val="tx1"/>
                        </a:solidFill>
                      </a:endParaRP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800" b="1" dirty="0" smtClean="0">
                          <a:solidFill>
                            <a:schemeClr val="tx1"/>
                          </a:solidFill>
                        </a:rPr>
                        <a:t>Smoking, %</a:t>
                      </a:r>
                      <a:endParaRPr lang="en-GB" sz="800" b="1" dirty="0">
                        <a:solidFill>
                          <a:schemeClr val="tx1"/>
                        </a:solidFill>
                      </a:endParaRP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800" b="1" dirty="0" smtClean="0">
                          <a:solidFill>
                            <a:schemeClr val="tx1"/>
                          </a:solidFill>
                        </a:rPr>
                        <a:t>Alcohol, %</a:t>
                      </a:r>
                      <a:endParaRPr lang="en-GB" sz="800" b="1" dirty="0">
                        <a:solidFill>
                          <a:schemeClr val="tx1"/>
                        </a:solidFill>
                      </a:endParaRP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800" b="1" dirty="0" smtClean="0">
                          <a:solidFill>
                            <a:schemeClr val="tx1"/>
                          </a:solidFill>
                        </a:rPr>
                        <a:t>Type</a:t>
                      </a:r>
                      <a:r>
                        <a:rPr lang="en-GB" sz="800" b="1" baseline="0" dirty="0" smtClean="0">
                          <a:solidFill>
                            <a:schemeClr val="tx1"/>
                          </a:solidFill>
                        </a:rPr>
                        <a:t> 2 diabetes, %</a:t>
                      </a:r>
                      <a:endParaRPr lang="en-GB" sz="800" b="1" dirty="0">
                        <a:solidFill>
                          <a:schemeClr val="tx1"/>
                        </a:solidFill>
                      </a:endParaRP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800" b="1" dirty="0" smtClean="0">
                          <a:solidFill>
                            <a:schemeClr val="tx1"/>
                          </a:solidFill>
                        </a:rPr>
                        <a:t>Systemic therapy, %</a:t>
                      </a:r>
                      <a:endParaRPr lang="en-GB" sz="800" b="1" dirty="0">
                        <a:solidFill>
                          <a:schemeClr val="tx1"/>
                        </a:solidFill>
                      </a:endParaRP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800" b="1" dirty="0" smtClean="0">
                          <a:solidFill>
                            <a:schemeClr val="tx1"/>
                          </a:solidFill>
                        </a:rPr>
                        <a:t>Local therapy, %</a:t>
                      </a:r>
                      <a:endParaRPr lang="en-GB" sz="800" b="1" dirty="0">
                        <a:solidFill>
                          <a:schemeClr val="tx1"/>
                        </a:solidFill>
                      </a:endParaRP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800" b="1" dirty="0" smtClean="0">
                          <a:solidFill>
                            <a:schemeClr val="tx1"/>
                          </a:solidFill>
                        </a:rPr>
                        <a:t>AFP</a:t>
                      </a:r>
                    </a:p>
                    <a:p>
                      <a:pPr algn="ctr"/>
                      <a:r>
                        <a:rPr lang="en-GB" sz="800" b="1" dirty="0" smtClean="0">
                          <a:solidFill>
                            <a:schemeClr val="tx1"/>
                          </a:solidFill>
                        </a:rPr>
                        <a:t>(IU/mL), </a:t>
                      </a:r>
                      <a:r>
                        <a:rPr lang="en-GB" sz="800" b="1" dirty="0" err="1" smtClean="0">
                          <a:solidFill>
                            <a:schemeClr val="tx1"/>
                          </a:solidFill>
                        </a:rPr>
                        <a:t>mean±SD</a:t>
                      </a:r>
                      <a:endParaRPr lang="en-GB" sz="800" b="1" dirty="0">
                        <a:solidFill>
                          <a:schemeClr val="tx1"/>
                        </a:solidFill>
                      </a:endParaRPr>
                    </a:p>
                  </a:txBody>
                  <a:tcPr marL="18000" marR="1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4775">
                <a:tc>
                  <a:txBody>
                    <a:bodyPr/>
                    <a:lstStyle/>
                    <a:p>
                      <a:r>
                        <a:rPr lang="en-GB" sz="1200" dirty="0" smtClean="0"/>
                        <a:t>HCV</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61.3±10</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18.8</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30.2</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35.2</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26.6</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86.0</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15.8</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73.0</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70.1</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23.5</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27.5</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27.5</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17,894±</a:t>
                      </a:r>
                      <a:br>
                        <a:rPr lang="en-GB" sz="1050" dirty="0" smtClean="0"/>
                      </a:br>
                      <a:r>
                        <a:rPr lang="en-GB" sz="1050" dirty="0" smtClean="0"/>
                        <a:t>4,662</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4775">
                <a:tc>
                  <a:txBody>
                    <a:bodyPr/>
                    <a:lstStyle/>
                    <a:p>
                      <a:r>
                        <a:rPr lang="en-GB" sz="1200" dirty="0" smtClean="0"/>
                        <a:t>HBV</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050" dirty="0" smtClean="0"/>
                        <a:t>57.4±14</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050" dirty="0" smtClean="0"/>
                        <a:t>26.5</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050" dirty="0" smtClean="0"/>
                        <a:t>35.7</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050" dirty="0" smtClean="0"/>
                        <a:t>49.4</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050" dirty="0" smtClean="0"/>
                        <a:t>42.9</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050" dirty="0" smtClean="0"/>
                        <a:t>59.5</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050" dirty="0" smtClean="0"/>
                        <a:t>25.0</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050" dirty="0" smtClean="0"/>
                        <a:t>56.4</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050" dirty="0" smtClean="0"/>
                        <a:t>49.3</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050" dirty="0" smtClean="0"/>
                        <a:t>18.3</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050" dirty="0" smtClean="0"/>
                        <a:t>39.6</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050" dirty="0" smtClean="0"/>
                        <a:t>17.6</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050" dirty="0" smtClean="0"/>
                        <a:t>55,708±</a:t>
                      </a:r>
                      <a:br>
                        <a:rPr lang="en-GB" sz="1050" dirty="0" smtClean="0"/>
                      </a:br>
                      <a:r>
                        <a:rPr lang="en-GB" sz="1050" dirty="0" smtClean="0"/>
                        <a:t>1,0950</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94775">
                <a:tc>
                  <a:txBody>
                    <a:bodyPr/>
                    <a:lstStyle/>
                    <a:p>
                      <a:r>
                        <a:rPr lang="en-GB" sz="1200" dirty="0" smtClean="0"/>
                        <a:t>p-value</a:t>
                      </a:r>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&lt;0.001</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0.001</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0.05</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0.02</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&lt;0.001</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&lt;0.001</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0.008</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&lt;0.001</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&lt;0.001</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0.05</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&lt;0.001</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&lt;0.001</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50" dirty="0" smtClean="0"/>
                        <a:t>&lt;0.001</a:t>
                      </a:r>
                      <a:endParaRPr lang="en-GB" sz="1050" dirty="0"/>
                    </a:p>
                  </a:txBody>
                  <a:tcPr marL="18000" marR="18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xmlns="" val="404733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365124" y="179614"/>
            <a:ext cx="8238945" cy="807720"/>
          </a:xfrm>
        </p:spPr>
        <p:txBody>
          <a:bodyPr/>
          <a:lstStyle/>
          <a:p>
            <a:r>
              <a:rPr lang="en-GB" sz="1800" dirty="0"/>
              <a:t>Similarities and </a:t>
            </a:r>
            <a:r>
              <a:rPr lang="en-GB" sz="1800" dirty="0" smtClean="0"/>
              <a:t>differences </a:t>
            </a:r>
            <a:r>
              <a:rPr lang="en-GB" sz="1800" dirty="0"/>
              <a:t>in </a:t>
            </a:r>
            <a:r>
              <a:rPr lang="en-GB" sz="1800" dirty="0" smtClean="0"/>
              <a:t>hepatocellular carcinoma</a:t>
            </a:r>
            <a:r>
              <a:rPr lang="en-GB" sz="1800" dirty="0"/>
              <a:t>: </a:t>
            </a:r>
            <a:r>
              <a:rPr lang="en-GB" sz="1800" dirty="0" err="1"/>
              <a:t>Etiology</a:t>
            </a:r>
            <a:r>
              <a:rPr lang="en-GB" sz="1800" dirty="0"/>
              <a:t> and </a:t>
            </a:r>
            <a:r>
              <a:rPr lang="en-GB" sz="1800" dirty="0" smtClean="0"/>
              <a:t>other factors – </a:t>
            </a:r>
            <a:r>
              <a:rPr lang="en-GB" sz="1800" dirty="0" err="1" smtClean="0"/>
              <a:t>Abou</a:t>
            </a:r>
            <a:r>
              <a:rPr lang="en-GB" sz="1800" dirty="0" smtClean="0"/>
              <a:t>-Alfa GK</a:t>
            </a:r>
            <a:endParaRPr lang="en-GB" sz="1800" dirty="0"/>
          </a:p>
        </p:txBody>
      </p:sp>
      <p:sp>
        <p:nvSpPr>
          <p:cNvPr id="8" name="TextBox 7"/>
          <p:cNvSpPr txBox="1"/>
          <p:nvPr/>
        </p:nvSpPr>
        <p:spPr>
          <a:xfrm>
            <a:off x="369888" y="1295400"/>
            <a:ext cx="8404225" cy="4339650"/>
          </a:xfrm>
          <a:prstGeom prst="rect">
            <a:avLst/>
          </a:prstGeom>
          <a:noFill/>
        </p:spPr>
        <p:txBody>
          <a:bodyPr wrap="square" lIns="0" rtlCol="0">
            <a:spAutoFit/>
          </a:bodyPr>
          <a:lstStyle/>
          <a:p>
            <a:pPr>
              <a:spcAft>
                <a:spcPts val="300"/>
              </a:spcAft>
              <a:buClr>
                <a:srgbClr val="043882"/>
              </a:buClr>
            </a:pPr>
            <a:r>
              <a:rPr lang="en-GB" sz="1600" b="1" dirty="0" smtClean="0">
                <a:solidFill>
                  <a:srgbClr val="4D4D4D"/>
                </a:solidFill>
              </a:rPr>
              <a:t>Discussion of abstract 4011</a:t>
            </a:r>
            <a:endParaRPr lang="en-GB" sz="1600" dirty="0">
              <a:solidFill>
                <a:srgbClr val="4D4D4D"/>
              </a:solidFill>
            </a:endParaRP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To understand the aetiology of HCC and associate it with the demographics and genetics of the disease</a:t>
            </a:r>
          </a:p>
          <a:p>
            <a:pPr marL="558800" lvl="2" indent="-285750">
              <a:spcAft>
                <a:spcPts val="300"/>
              </a:spcAft>
              <a:buClr>
                <a:srgbClr val="043882"/>
              </a:buClr>
              <a:buFont typeface="Arial" panose="020B0604020202020204" pitchFamily="34" charset="0"/>
              <a:buChar char="–"/>
            </a:pPr>
            <a:r>
              <a:rPr lang="en-GB" sz="1600" dirty="0" smtClean="0">
                <a:solidFill>
                  <a:srgbClr val="4D4D4D"/>
                </a:solidFill>
              </a:rPr>
              <a:t>Aetiology of HCC differs at the molecular level between HBV, HCV, alcohol and obesity</a:t>
            </a:r>
          </a:p>
          <a:p>
            <a:pPr marL="558800" lvl="2" indent="-285750">
              <a:spcAft>
                <a:spcPts val="300"/>
              </a:spcAft>
              <a:buClr>
                <a:srgbClr val="043882"/>
              </a:buClr>
              <a:buFont typeface="Arial" panose="020B0604020202020204" pitchFamily="34" charset="0"/>
              <a:buChar char="–"/>
            </a:pPr>
            <a:r>
              <a:rPr lang="en-GB" sz="1600" dirty="0" smtClean="0">
                <a:solidFill>
                  <a:srgbClr val="4D4D4D"/>
                </a:solidFill>
              </a:rPr>
              <a:t>Demographics may partly predict underlying HCC aetiology</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There a number of different scoring systems available for HCC (Child-Pugh, Okuda, CLIP, CUPI, TNM6, JIS, GRETCH and BCLC), some of which are aetiology specific</a:t>
            </a:r>
          </a:p>
          <a:p>
            <a:pPr marL="285750" lvl="1" indent="-285750">
              <a:spcAft>
                <a:spcPts val="300"/>
              </a:spcAft>
              <a:buClr>
                <a:srgbClr val="043882"/>
              </a:buClr>
              <a:buFont typeface="Arial" panose="020B0604020202020204" pitchFamily="34" charset="0"/>
              <a:buChar char="•"/>
            </a:pPr>
            <a:r>
              <a:rPr lang="en-GB" sz="1600" dirty="0" smtClean="0">
                <a:solidFill>
                  <a:srgbClr val="4D4D4D"/>
                </a:solidFill>
              </a:rPr>
              <a:t>Putting this data in context, previous studies have shown that different treatment-related outcomes can be recognised based on HCC aetiology:</a:t>
            </a:r>
          </a:p>
          <a:p>
            <a:pPr marL="558800" lvl="2" indent="-285750">
              <a:spcAft>
                <a:spcPts val="300"/>
              </a:spcAft>
              <a:buClr>
                <a:srgbClr val="043882"/>
              </a:buClr>
              <a:buFont typeface="Arial" panose="020B0604020202020204" pitchFamily="34" charset="0"/>
              <a:buChar char="–"/>
            </a:pPr>
            <a:r>
              <a:rPr lang="en-GB" sz="1600" dirty="0" smtClean="0">
                <a:solidFill>
                  <a:srgbClr val="4D4D4D"/>
                </a:solidFill>
              </a:rPr>
              <a:t>The phase </a:t>
            </a:r>
            <a:r>
              <a:rPr lang="en-GB" sz="1600" dirty="0">
                <a:solidFill>
                  <a:srgbClr val="4D4D4D"/>
                </a:solidFill>
              </a:rPr>
              <a:t>3 SHARP trial showed a significantly longer OS with </a:t>
            </a:r>
            <a:r>
              <a:rPr lang="en-GB" sz="1600" dirty="0" err="1">
                <a:solidFill>
                  <a:srgbClr val="4D4D4D"/>
                </a:solidFill>
              </a:rPr>
              <a:t>sorafenib</a:t>
            </a:r>
            <a:r>
              <a:rPr lang="en-GB" sz="1600" dirty="0">
                <a:solidFill>
                  <a:srgbClr val="4D4D4D"/>
                </a:solidFill>
              </a:rPr>
              <a:t> vs. placebo (10.7 vs. 7.9 months, HR 0.69 [95%CI 0.55, 0.87]; p&lt;0.001), which was driven by HCV-HCC</a:t>
            </a:r>
          </a:p>
          <a:p>
            <a:pPr marL="558800" lvl="2" indent="-285750">
              <a:spcAft>
                <a:spcPts val="300"/>
              </a:spcAft>
              <a:buClr>
                <a:srgbClr val="043882"/>
              </a:buClr>
              <a:buFont typeface="Arial" panose="020B0604020202020204" pitchFamily="34" charset="0"/>
              <a:buChar char="–"/>
            </a:pPr>
            <a:r>
              <a:rPr lang="en-GB" sz="1600" dirty="0" err="1">
                <a:solidFill>
                  <a:srgbClr val="4D4D4D"/>
                </a:solidFill>
              </a:rPr>
              <a:t>Nivolumab</a:t>
            </a:r>
            <a:r>
              <a:rPr lang="en-GB" sz="1600" dirty="0">
                <a:solidFill>
                  <a:srgbClr val="4D4D4D"/>
                </a:solidFill>
              </a:rPr>
              <a:t> </a:t>
            </a:r>
            <a:r>
              <a:rPr lang="en-GB" sz="1600" dirty="0" smtClean="0">
                <a:solidFill>
                  <a:srgbClr val="4D4D4D"/>
                </a:solidFill>
              </a:rPr>
              <a:t>has shown </a:t>
            </a:r>
            <a:r>
              <a:rPr lang="en-GB" sz="1600" dirty="0">
                <a:solidFill>
                  <a:srgbClr val="4D4D4D"/>
                </a:solidFill>
              </a:rPr>
              <a:t>steady kinetics with regards to change in target lesion in HCV-HCC vs. HBV-HCC</a:t>
            </a:r>
          </a:p>
          <a:p>
            <a:pPr marL="558800" lvl="2" indent="-285750">
              <a:spcAft>
                <a:spcPts val="300"/>
              </a:spcAft>
              <a:buClr>
                <a:srgbClr val="043882"/>
              </a:buClr>
              <a:buFont typeface="Arial" panose="020B0604020202020204" pitchFamily="34" charset="0"/>
              <a:buChar char="–"/>
            </a:pPr>
            <a:r>
              <a:rPr lang="en-GB" sz="1600" dirty="0">
                <a:solidFill>
                  <a:srgbClr val="4D4D4D"/>
                </a:solidFill>
              </a:rPr>
              <a:t>Expression of MET can be used as a prognostic factor for OS</a:t>
            </a:r>
          </a:p>
        </p:txBody>
      </p:sp>
    </p:spTree>
    <p:extLst>
      <p:ext uri="{BB962C8B-B14F-4D97-AF65-F5344CB8AC3E}">
        <p14:creationId xmlns:p14="http://schemas.microsoft.com/office/powerpoint/2010/main" xmlns="" val="42366475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12027</Words>
  <Application>Microsoft Office PowerPoint</Application>
  <PresentationFormat>Bildschirmpräsentation (4:3)</PresentationFormat>
  <Paragraphs>2697</Paragraphs>
  <Slides>75</Slides>
  <Notes>0</Notes>
  <HiddenSlides>0</HiddenSlides>
  <MMClips>0</MMClips>
  <ScaleCrop>false</ScaleCrop>
  <HeadingPairs>
    <vt:vector size="4" baseType="variant">
      <vt:variant>
        <vt:lpstr>Design</vt:lpstr>
      </vt:variant>
      <vt:variant>
        <vt:i4>2</vt:i4>
      </vt:variant>
      <vt:variant>
        <vt:lpstr>Folientitel</vt:lpstr>
      </vt:variant>
      <vt:variant>
        <vt:i4>75</vt:i4>
      </vt:variant>
    </vt:vector>
  </HeadingPairs>
  <TitlesOfParts>
    <vt:vector size="77" baseType="lpstr">
      <vt:lpstr>Default Design</vt:lpstr>
      <vt:lpstr>5_Default Design</vt:lpstr>
      <vt:lpstr>GI SLIDE DECK 2015 Selected Abstracts on Non-Colorectal Cancer from:</vt:lpstr>
      <vt:lpstr>Letter from ESDO</vt:lpstr>
      <vt:lpstr>ESDO Medical Oncology Slide Deck  Editors 2015</vt:lpstr>
      <vt:lpstr>Glossary</vt:lpstr>
      <vt:lpstr>Contents</vt:lpstr>
      <vt:lpstr>Hepatocellular Carcinoma</vt:lpstr>
      <vt:lpstr>4011: Hepatitis B- and C-associated hepatocellular carcinoma in a large U.S. cancer center: Do clinicopathologic features or patient outcomes differ by the potentially causative viruses? – Uemura MI, et al</vt:lpstr>
      <vt:lpstr>4011: Hepatitis B- and C-associated hepatocellular carcinoma in a large U.S. cancer center: Do clinicopathologic features or patient outcomes differ by the potentially causative viruses? – Uemura MI, et al</vt:lpstr>
      <vt:lpstr>Similarities and differences in hepatocellular carcinoma: Etiology and other factors – Abou-Alfa GK</vt:lpstr>
      <vt:lpstr>LBA101: Phase I/II safety and antitumor activity of nivolumab in patients with advanced hepatocellular carcinoma (HCC): CA209-040  – El-Khoueiry AB, et al</vt:lpstr>
      <vt:lpstr>LBA101: Phase I/II safety and antitumor activity of nivolumab in patients with advanced hepatocellular carcinoma (HCC): CA209-040  – El-Khoueiry AB, et al</vt:lpstr>
      <vt:lpstr>LBA101: Phase I/II safety and antitumor activity of nivolumab in patients with advanced hepatocellular carcinoma (HCC): CA209-040  – El-Khoueiry AB, et al</vt:lpstr>
      <vt:lpstr>LBA101: Phase I/II safety and antitumor activity of nivolumab in patients with advanced hepatocellular carcinoma (HCC): CA209-040  – El-Khoueiry AB, et al</vt:lpstr>
      <vt:lpstr>LBA101: Phase I/II safety and antitumor activity of nivolumab in patients with advanced hepatocellular carcinoma (HCC): CA209-040  – El-Khoueiry AB, et al</vt:lpstr>
      <vt:lpstr>4018: A randomized, double-blind, placebo-controlled phase III study of S-1 in patients with sorafenib-refractory advanced hepatocellular carcinoma  (S-CUBE) – Kudo M, et al</vt:lpstr>
      <vt:lpstr>4018: A randomized, double-blind, placebo-controlled phase III study of S-1 in patients with sorafenib-refractory advanced hepatocellular carcinoma  (S-CUBE) – Kudo M, et al</vt:lpstr>
      <vt:lpstr>4020: Multi-institutional phase II study of high dose, hypofractionated proton beam therapy (HF-PBT) for unresectable primary liver cancers: Long term outcomes in patients (pts) with intrahepatic cholangiocarcinoma (ICC) – Hong TS, et al</vt:lpstr>
      <vt:lpstr>4020: Multi-institutional phase II study of high dose, hypofractionated proton beam therapy (HF-PBT) for unresectable primary liver cancers: Long term outcomes in patients (pts) with intrahepatic cholangiocarcinoma (ICC) – Hong TS, et al</vt:lpstr>
      <vt:lpstr>Hepatobiliary cancers: Looking through the prism – Kelley RK</vt:lpstr>
      <vt:lpstr>Hepatobiliary cancers: Looking through the prism – Kelley RK</vt:lpstr>
      <vt:lpstr>Oesophageal and  gastric Cancer</vt:lpstr>
      <vt:lpstr>4002: Neoadjuvant chemotherapy for resectable oesophageal and junctional adenocarcinoma: Results from the UK Medical Research Council randomised OEO5 trial (ISRCTN 01852072) – Alderson D, et al</vt:lpstr>
      <vt:lpstr>4002: Neoadjuvant chemotherapy for resectable oesophageal and junctional adenocarcinoma: Results from the UK Medical Research Council randomised OEO5 trial (ISRCTN 01852072) – Alderson D, et al</vt:lpstr>
      <vt:lpstr>4002: Neoadjuvant chemotherapy for resectable oesophageal and junctional adenocarcinoma: Results from the UK Medical Research Council randomised OEO5 trial (ISRCTN 01852072) – Alderson D, et al</vt:lpstr>
      <vt:lpstr>4016: Pathological response to neoadjuvant 5-FU, oxaliplatin, and docetaxel (FLOT) versus epirubicin, cisplatin, and 5-FU (ECF) in patients with locally advanced, resectable gastric/esophagogastric junction (EGJ) cancer: Data from the phase II part of the FLOT4 phase III study of the AIO – Pauligk C, et al</vt:lpstr>
      <vt:lpstr>4016: Pathological response to neoadjuvant 5-FU, oxaliplatin, and docetaxel (FLOT) versus epirubicin, cisplatin, and 5-FU (ECF) in patients with locally advanced, resectable gastric/esophagogastric junction (EGJ) cancer: Data from the phase II part of the FLOT4 phase III study of the AIO – Pauligk C, et al</vt:lpstr>
      <vt:lpstr>Resectable gastric and esophageal cancer: Increasing the likelihood of cure – Ilson DH</vt:lpstr>
      <vt:lpstr>4000: Phase III, randomized, double-blind, multicenter, placebo (P)-controlled trial of rilotumumab (R) plus epirubicin, cisplatin and capecitabine (ECX) as first-line therapy in patients (pts) with advanced MET-positive (pos) gastric or gastroesophageal junction (G/GEJ) cancer: RILOMET-1 study – Cunningham D, et al</vt:lpstr>
      <vt:lpstr>4000: Phase III, randomized, double-blind, multicenter, placebo (P)-controlled trial of rilotumumab (R) plus epirubicin, cisplatin and capecitabine (ECX) as first-line therapy in patients (pts) with advanced MET-positive (pos) gastric or gastroesophageal junction (G/GEJ) cancer: RILOMET-1 study – Cunningham D, et al</vt:lpstr>
      <vt:lpstr>4000: Phase III, randomized, double-blind, multicenter, placebo (P)-controlled trial of rilotumumab (R) plus epirubicin, cisplatin and capecitabine (ECX) as first-line therapy in patients (pts) with advanced MET-positive (pos) gastric or gastroesophageal junction (G/GEJ) cancer: RILOMET-1 study – Cunningham D, et al</vt:lpstr>
      <vt:lpstr>4001: Relationship between PD-L1 expression and clinical outcomes in patients with advanced gastric cancer treated with the anti-PD-1 monoclonal antibody pembrolizumab (MK-3475) in KEYNOTE-012  – Bang YJ, et al</vt:lpstr>
      <vt:lpstr>4001: Relationship between PD-L1 expression and clinical outcomes in patients with advanced gastric cancer treated with the anti-PD-1 monoclonal antibody pembrolizumab (MK-3475) in KEYNOTE-012  – Bang YJ, et al</vt:lpstr>
      <vt:lpstr>4001: Relationship between PD-L1 expression and clinical outcomes in patients with advanced gastric cancer treated with the anti-PD-1 monoclonal antibody pembrolizumab (MK-3475) in KEYNOTE-012  – Bang YJ, et al</vt:lpstr>
      <vt:lpstr>4003: INTEGRATE: A randomized, phase II, double-blind, placebo-controlled study of regorafenib in refractory advanced oesophagogastric cancer (AOGC): A study by the Australasian Gastrointestinal Trials Group (AGITG)—Final overall and subgroup results – Pavlakis N, et al</vt:lpstr>
      <vt:lpstr>4003: INTEGRATE: A randomized, phase II, double-blind, placebo-controlled study of regorafenib in refractory advanced oesophagogastric cancer (AOGC): A study by the Australasian Gastrointestinal Trials Group (AGITG)—Final overall and subgroup results – Pavlakis N, et al</vt:lpstr>
      <vt:lpstr>4003: INTEGRATE: A randomized, phase II, double-blind, placebo-controlled study of regorafenib in refractory advanced oesophagogastric cancer (AOGC): A study by the Australasian Gastrointestinal Trials Group (AGITG)—Final overall and subgroup results – Pavlakis N, et al</vt:lpstr>
      <vt:lpstr>Searching for positive signals in gastroesophageal cancer – Ku GY</vt:lpstr>
      <vt:lpstr>Searching for positive signals in gastroesophageal cancer – Ku GY</vt:lpstr>
      <vt:lpstr>4010: Pembrolizumab (MK-3475) for patients (pts) with advanced esophageal carcinoma: Preliminary results from KEYNOTE-028 – Doi T, et al</vt:lpstr>
      <vt:lpstr>4010: Pembrolizumab (MK-3475) for patients (pts) with advanced esophageal carcinoma: Preliminary results from KEYNOTE-028 – Doi T, et al</vt:lpstr>
      <vt:lpstr>Potential practice effects of gastric and esophageal cancer subtyping  – Fuchs CS</vt:lpstr>
      <vt:lpstr>4012: METGastric: A phase III study of onartuzumab plus mFOLFOX6 in patients with metastatic HER2-negative (HER2-) and MET-positive (MET+) adenocarcinoma of the stomach or gastroesophageal junction (GEC)  – Shah MA, et al</vt:lpstr>
      <vt:lpstr>4012: METGastric: A phase III study of onartuzumab plus mFOLFOX6 in patients with metastatic HER2-negative (HER2-) and MET-positive (MET+) adenocarcinoma of the stomach or gastroesophageal junction (GEC)  – Shah MA, et al</vt:lpstr>
      <vt:lpstr>4012: METGastric: A phase III study of onartuzumab plus mFOLFOX6 in patients with metastatic HER2-negative (HER2-) and MET-positive (MET+) adenocarcinoma of the stomach or gastroesophageal junction (GEC)  – Shah MA, et al</vt:lpstr>
      <vt:lpstr>4013: FOLFOX alone or combined to rilotumumab or panitumumab as  first-line treatment in patients (pts) with advanced gastroesophageal adenocarcinoma (AGEA): An open-label, randomized phase II trial (PRODIGE 17 ACCORD 20 MEGA) – Malka D, et al</vt:lpstr>
      <vt:lpstr>4013: FOLFOX alone or combined to rilotumumab or panitumumab as  first-line treatment in patients (pts) with advanced gastroesophageal adenocarcinoma (AGEA): An open-label, randomized phase II trial (PRODIGE 17 ACCORD 20 MEGA) – Malka D, et al</vt:lpstr>
      <vt:lpstr>4014: A randomized, open-label phase II study of AZD4547 (AZD) versus paclitaxel (P) in previously treated patients with advanced gastric cancer (AGC) with fibroblast growth factor receptor 2 (FGFR2) polysomy or gene amplification (amp): SHINE study – Bang Y, et al</vt:lpstr>
      <vt:lpstr>4014: A randomized, open-label phase II study of AZD4547 (AZD) versus paclitaxel (P) in previously treated patients with advanced gastric cancer (AGC) with fibroblast growth factor receptor 2 (FGFR2) polysomy or gene amplification (amp): SHINE study – Bang Y, et al</vt:lpstr>
      <vt:lpstr>4015: Untreated metastatic diffuse gastric adenocarcinoma (DGAC): Randomized phase III study of S-1 and cisplatin vs. 5-FU and cisplatin (the DIGEST trial) – Ajani JA, et al</vt:lpstr>
      <vt:lpstr>4015: Untreated metastatic diffuse gastric adenocarcinoma (DGAC): Randomized phase III study of S-1 and cisplatin vs. 5-FU and cisplatin (the DIGEST trial) – Ajani JA, et al</vt:lpstr>
      <vt:lpstr>Gastroesophageal cancers: Finding the right targets – Iqbal S</vt:lpstr>
      <vt:lpstr>Gastroesophageal cancers: Finding the right targets – Iqbal S</vt:lpstr>
      <vt:lpstr>Neuroendocrine tumours</vt:lpstr>
      <vt:lpstr>4004: SWOG S0518: Phase III prospective randomized comparison of depot octreotide plus interferon alpha-2b versus depot octreotide plus bevacizumab (NSC #704865) in advanced, poor prognosis carcinoid patients (NCT00569127) – Yao JC, et al</vt:lpstr>
      <vt:lpstr>4004: SWOG S0518: Phase III prospective randomized comparison of depot octreotide plus interferon alpha-2b versus depot octreotide plus bevacizumab (NSC #704865) in advanced, poor prognosis carcinoid patients (NCT00569127) – Yao JC, et al</vt:lpstr>
      <vt:lpstr>4004: SWOG S0518: Phase III prospective randomized comparison of depot octreotide plus interferon alpha-2b versus depot octreotide plus bevacizumab (NSC #704865) in advanced, poor prognosis carcinoid patients (NCT00569127) – Yao JC, et al</vt:lpstr>
      <vt:lpstr>4005: Randomized phase II study of everolimus (E) versus everolimus plus bevacizumab (E+B) in patients (pts) with locally advanced or metastatic pancreatic neuroendocrine tumors (pNET), CALGB 80701 (Alliance)  – Kulke MH, et al</vt:lpstr>
      <vt:lpstr>4005: Randomized phase II study of everolimus (E) versus everolimus plus bevacizumab (E+B) in patients (Pts) with locally advanced or metastatic pancreatic neuroendocrine tumors (pNET), CALGB 80701 (Alliance)  – Kulke MH, et al</vt:lpstr>
      <vt:lpstr>Targeting angiogenic and other molecular pathways in neuroendocrine tumors – Reidy DL</vt:lpstr>
      <vt:lpstr>Targeting angiogenic and other molecular pathways in neuroendocrine tumors – Reidy DL</vt:lpstr>
      <vt:lpstr>Pancreatic cancer</vt:lpstr>
      <vt:lpstr>4007: CONKO-005: Adjuvant therapy in R0 resected pancreatic cancer patients with gemcitabine plus erlotinib versus gemcitabine for 24 weeks—A prospective randomized phase III study – Sinn M, et al</vt:lpstr>
      <vt:lpstr>4007: CONKO-005: Adjuvant therapy in R0 resected pancreatic cancer patients with gemcitabine plus erlotinib versus gemcitabine for 24 weeks—A prospective randomized phase III study – Sinn M, et al</vt:lpstr>
      <vt:lpstr>4006: High response rate and PFS with PEGPH20 added to nab-paclitaxel/ gemcitabine in stage IV previously untreated pancreatic cancer patients with high-HA tumors: Interim results of a randomized phase II study  – Hingorani SR, et al</vt:lpstr>
      <vt:lpstr>4006: High response rate and PFS with PEGPH20 added to nab-paclitaxel/gemcitabine in stage IV previously untreated pancreatic cancer patients with high-HA tumors: Interim results of a randomized phase II study – Hingorani SR, et al</vt:lpstr>
      <vt:lpstr>4006: High response rate and PFS with PEGPH20 added to nab-paclitaxel/gemcitabine in stage IV previously untreated pancreatic cancer patients with high-HA tumors: Interim results of a randomized phase II study – Hingorani SR, et al</vt:lpstr>
      <vt:lpstr>Pancreatic cancer: The current state and future of research – Yu KH</vt:lpstr>
      <vt:lpstr>4021: Quantification of tumor stroma as a biomarker in pancreatic adenocarcinoma – Torphy RJ, et al</vt:lpstr>
      <vt:lpstr>4021: Quantification of tumor stroma as a biomarker in pancreatic adenocarcinoma – Torphy RJ, et al</vt:lpstr>
      <vt:lpstr>4022: Prognostic value of plasma circulating tumor (ct) DNA KRAS mutations and serum CA19-9 in unresectable pancreatic cancer (PC) patients – Johansen JS, et al</vt:lpstr>
      <vt:lpstr>4022: Prognostic value of plasma circulating tumor (ct) DNA KRAS mutations and serum CA19-9 in unresectable pancreatic cancer (PC) patients – Johansen JS, et al</vt:lpstr>
      <vt:lpstr>4023: Allelic ratio of KRAS mutations in pancreatic ductal adenocarcinoma – Lennerz JK, et al</vt:lpstr>
      <vt:lpstr>4023: Allelic ratio of KRAS mutations in pancreatic ductal adenocarcinoma – Lennerz JK, et al</vt:lpstr>
      <vt:lpstr>Outside of the proverbial box: Molecular and cellular heterogeneity in pancreatic cancer – Lou E</vt:lpstr>
      <vt:lpstr>Outside of the proverbial box: Molecular and cellular heterogeneity in pancreatic cancer – Lou E</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dworschak</cp:lastModifiedBy>
  <cp:revision>701</cp:revision>
  <dcterms:created xsi:type="dcterms:W3CDTF">2011-02-23T10:20:57Z</dcterms:created>
  <dcterms:modified xsi:type="dcterms:W3CDTF">2015-06-24T10:10:34Z</dcterms:modified>
</cp:coreProperties>
</file>