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285" r:id="rId2"/>
    <p:sldId id="269" r:id="rId3"/>
    <p:sldId id="278" r:id="rId4"/>
    <p:sldId id="372" r:id="rId5"/>
    <p:sldId id="513" r:id="rId6"/>
    <p:sldId id="386" r:id="rId7"/>
    <p:sldId id="454" r:id="rId8"/>
    <p:sldId id="455" r:id="rId9"/>
    <p:sldId id="456" r:id="rId10"/>
    <p:sldId id="457" r:id="rId11"/>
    <p:sldId id="458" r:id="rId12"/>
    <p:sldId id="442" r:id="rId13"/>
    <p:sldId id="289" r:id="rId14"/>
    <p:sldId id="334" r:id="rId15"/>
    <p:sldId id="335" r:id="rId16"/>
    <p:sldId id="444" r:id="rId17"/>
    <p:sldId id="445" r:id="rId18"/>
    <p:sldId id="446" r:id="rId19"/>
    <p:sldId id="359" r:id="rId20"/>
    <p:sldId id="360" r:id="rId21"/>
    <p:sldId id="490" r:id="rId22"/>
    <p:sldId id="497" r:id="rId23"/>
    <p:sldId id="498" r:id="rId24"/>
    <p:sldId id="499" r:id="rId25"/>
    <p:sldId id="500" r:id="rId26"/>
    <p:sldId id="501" r:id="rId27"/>
    <p:sldId id="502" r:id="rId28"/>
    <p:sldId id="503" r:id="rId29"/>
    <p:sldId id="495" r:id="rId30"/>
    <p:sldId id="468" r:id="rId31"/>
    <p:sldId id="469" r:id="rId32"/>
    <p:sldId id="470" r:id="rId33"/>
    <p:sldId id="471" r:id="rId34"/>
    <p:sldId id="472" r:id="rId35"/>
    <p:sldId id="473" r:id="rId36"/>
    <p:sldId id="474" r:id="rId37"/>
    <p:sldId id="475" r:id="rId38"/>
    <p:sldId id="476" r:id="rId39"/>
    <p:sldId id="477" r:id="rId40"/>
    <p:sldId id="491" r:id="rId41"/>
    <p:sldId id="492" r:id="rId42"/>
    <p:sldId id="514" r:id="rId43"/>
    <p:sldId id="478" r:id="rId44"/>
    <p:sldId id="479" r:id="rId45"/>
    <p:sldId id="480" r:id="rId46"/>
    <p:sldId id="481" r:id="rId47"/>
    <p:sldId id="482" r:id="rId48"/>
    <p:sldId id="483" r:id="rId49"/>
    <p:sldId id="493" r:id="rId50"/>
    <p:sldId id="494" r:id="rId51"/>
    <p:sldId id="496" r:id="rId52"/>
    <p:sldId id="387" r:id="rId53"/>
    <p:sldId id="504" r:id="rId54"/>
    <p:sldId id="432" r:id="rId55"/>
    <p:sldId id="433" r:id="rId56"/>
    <p:sldId id="515" r:id="rId57"/>
    <p:sldId id="388" r:id="rId58"/>
    <p:sldId id="389" r:id="rId59"/>
    <p:sldId id="390" r:id="rId60"/>
    <p:sldId id="434" r:id="rId61"/>
    <p:sldId id="459" r:id="rId62"/>
    <p:sldId id="391" r:id="rId63"/>
    <p:sldId id="427" r:id="rId64"/>
    <p:sldId id="392" r:id="rId65"/>
    <p:sldId id="393" r:id="rId66"/>
    <p:sldId id="394" r:id="rId67"/>
    <p:sldId id="395" r:id="rId68"/>
    <p:sldId id="428" r:id="rId69"/>
    <p:sldId id="461" r:id="rId70"/>
    <p:sldId id="396" r:id="rId71"/>
    <p:sldId id="462" r:id="rId72"/>
    <p:sldId id="397" r:id="rId73"/>
    <p:sldId id="398" r:id="rId74"/>
    <p:sldId id="399" r:id="rId75"/>
    <p:sldId id="400" r:id="rId76"/>
    <p:sldId id="401" r:id="rId77"/>
    <p:sldId id="431" r:id="rId78"/>
    <p:sldId id="405" r:id="rId79"/>
    <p:sldId id="406" r:id="rId80"/>
    <p:sldId id="505" r:id="rId81"/>
    <p:sldId id="506" r:id="rId82"/>
    <p:sldId id="507" r:id="rId83"/>
    <p:sldId id="508" r:id="rId84"/>
    <p:sldId id="509" r:id="rId85"/>
    <p:sldId id="510" r:id="rId86"/>
    <p:sldId id="511" r:id="rId87"/>
    <p:sldId id="512" r:id="rId88"/>
    <p:sldId id="464" r:id="rId89"/>
    <p:sldId id="407" r:id="rId90"/>
    <p:sldId id="408" r:id="rId91"/>
    <p:sldId id="409" r:id="rId92"/>
    <p:sldId id="410" r:id="rId93"/>
    <p:sldId id="411" r:id="rId94"/>
    <p:sldId id="415" r:id="rId95"/>
    <p:sldId id="416" r:id="rId96"/>
    <p:sldId id="417" r:id="rId97"/>
    <p:sldId id="418" r:id="rId98"/>
    <p:sldId id="435" r:id="rId99"/>
    <p:sldId id="436" r:id="rId100"/>
    <p:sldId id="437" r:id="rId101"/>
    <p:sldId id="438" r:id="rId102"/>
    <p:sldId id="439" r:id="rId103"/>
  </p:sldIdLst>
  <p:sldSz cx="9144000" cy="6858000" type="screen4x3"/>
  <p:notesSz cx="6858000" cy="9144000"/>
  <p:custDataLst>
    <p:tags r:id="rId106"/>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D32C645E-6AC9-4D88-80ED-8FA57AF41421}">
          <p14:sldIdLst>
            <p14:sldId id="285"/>
            <p14:sldId id="269"/>
            <p14:sldId id="278"/>
            <p14:sldId id="372"/>
            <p14:sldId id="513"/>
          </p14:sldIdLst>
        </p14:section>
        <p14:section name="CRC" id="{C69D759E-CF95-4B37-B4C2-7C1588743254}">
          <p14:sldIdLst>
            <p14:sldId id="386"/>
            <p14:sldId id="454"/>
            <p14:sldId id="455"/>
            <p14:sldId id="456"/>
            <p14:sldId id="457"/>
            <p14:sldId id="458"/>
            <p14:sldId id="442"/>
            <p14:sldId id="289"/>
            <p14:sldId id="334"/>
            <p14:sldId id="335"/>
            <p14:sldId id="444"/>
            <p14:sldId id="445"/>
            <p14:sldId id="446"/>
            <p14:sldId id="359"/>
            <p14:sldId id="360"/>
            <p14:sldId id="490"/>
            <p14:sldId id="497"/>
            <p14:sldId id="498"/>
            <p14:sldId id="499"/>
            <p14:sldId id="500"/>
            <p14:sldId id="501"/>
            <p14:sldId id="502"/>
            <p14:sldId id="503"/>
            <p14:sldId id="495"/>
            <p14:sldId id="468"/>
            <p14:sldId id="469"/>
            <p14:sldId id="470"/>
            <p14:sldId id="471"/>
            <p14:sldId id="472"/>
            <p14:sldId id="473"/>
            <p14:sldId id="474"/>
            <p14:sldId id="475"/>
            <p14:sldId id="476"/>
            <p14:sldId id="477"/>
            <p14:sldId id="491"/>
            <p14:sldId id="492"/>
            <p14:sldId id="514"/>
            <p14:sldId id="478"/>
            <p14:sldId id="479"/>
            <p14:sldId id="480"/>
            <p14:sldId id="481"/>
            <p14:sldId id="482"/>
            <p14:sldId id="483"/>
            <p14:sldId id="493"/>
            <p14:sldId id="494"/>
            <p14:sldId id="496"/>
          </p14:sldIdLst>
        </p14:section>
        <p14:section name="OG / GC" id="{1A7A47A6-571F-4164-AC74-B079738898D0}">
          <p14:sldIdLst>
            <p14:sldId id="387"/>
            <p14:sldId id="504"/>
            <p14:sldId id="432"/>
            <p14:sldId id="433"/>
            <p14:sldId id="515"/>
            <p14:sldId id="388"/>
            <p14:sldId id="389"/>
            <p14:sldId id="390"/>
            <p14:sldId id="434"/>
            <p14:sldId id="459"/>
            <p14:sldId id="391"/>
          </p14:sldIdLst>
        </p14:section>
        <p14:section name="HCC" id="{9F12BC2A-A0F5-4D6F-90BB-2E675810FBB5}">
          <p14:sldIdLst>
            <p14:sldId id="427"/>
            <p14:sldId id="392"/>
            <p14:sldId id="393"/>
            <p14:sldId id="394"/>
            <p14:sldId id="395"/>
          </p14:sldIdLst>
        </p14:section>
        <p14:section name="Pancreatic cancer" id="{85CF34FF-E49F-411E-BA0B-3D0F595CC104}">
          <p14:sldIdLst>
            <p14:sldId id="428"/>
            <p14:sldId id="461"/>
            <p14:sldId id="396"/>
            <p14:sldId id="462"/>
            <p14:sldId id="397"/>
            <p14:sldId id="398"/>
            <p14:sldId id="399"/>
            <p14:sldId id="400"/>
            <p14:sldId id="401"/>
          </p14:sldIdLst>
        </p14:section>
        <p14:section name="Biliary tract cancer" id="{ED6ED4BF-2378-44D0-8543-E037A2D2B0E6}">
          <p14:sldIdLst>
            <p14:sldId id="431"/>
            <p14:sldId id="405"/>
          </p14:sldIdLst>
        </p14:section>
        <p14:section name="NET" id="{07C3D3CA-B79D-4C2D-9140-524E8AD026C2}">
          <p14:sldIdLst>
            <p14:sldId id="406"/>
            <p14:sldId id="505"/>
            <p14:sldId id="506"/>
            <p14:sldId id="507"/>
            <p14:sldId id="508"/>
            <p14:sldId id="509"/>
            <p14:sldId id="510"/>
            <p14:sldId id="511"/>
            <p14:sldId id="512"/>
            <p14:sldId id="464"/>
            <p14:sldId id="407"/>
            <p14:sldId id="408"/>
            <p14:sldId id="409"/>
            <p14:sldId id="410"/>
            <p14:sldId id="411"/>
            <p14:sldId id="415"/>
            <p14:sldId id="416"/>
            <p14:sldId id="417"/>
            <p14:sldId id="418"/>
          </p14:sldIdLst>
        </p14:section>
        <p14:section name="CUP" id="{46D066F1-2EAF-43E4-AEB0-7A929B03BBBD}">
          <p14:sldIdLst>
            <p14:sldId id="435"/>
            <p14:sldId id="436"/>
            <p14:sldId id="437"/>
            <p14:sldId id="438"/>
            <p14:sldId id="439"/>
          </p14:sldIdLst>
        </p14:section>
      </p14:sectionLst>
    </p:ext>
    <p:ext uri="{EFAFB233-063F-42B5-8137-9DF3F51BA10A}">
      <p15:sldGuideLst xmlns:p15="http://schemas.microsoft.com/office/powerpoint/2012/main">
        <p15:guide id="1" orient="horz" pos="4176">
          <p15:clr>
            <a:srgbClr val="A4A3A4"/>
          </p15:clr>
        </p15:guide>
        <p15:guide id="2" orient="horz" pos="144">
          <p15:clr>
            <a:srgbClr val="A4A3A4"/>
          </p15:clr>
        </p15:guide>
        <p15:guide id="3" orient="horz" pos="2256">
          <p15:clr>
            <a:srgbClr val="A4A3A4"/>
          </p15:clr>
        </p15:guide>
        <p15:guide id="4" orient="horz" pos="4064">
          <p15:clr>
            <a:srgbClr val="A4A3A4"/>
          </p15:clr>
        </p15:guide>
        <p15:guide id="5" pos="2880">
          <p15:clr>
            <a:srgbClr val="A4A3A4"/>
          </p15:clr>
        </p15:guide>
        <p15:guide id="6" pos="144">
          <p15:clr>
            <a:srgbClr val="A4A3A4"/>
          </p15:clr>
        </p15:guide>
        <p15:guide id="7" pos="56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iSC" initials="i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969696"/>
    <a:srgbClr val="B60D27"/>
    <a:srgbClr val="B2C0D8"/>
    <a:srgbClr val="FFC000"/>
    <a:srgbClr val="EB3D00"/>
    <a:srgbClr val="043882"/>
    <a:srgbClr val="C0C0C0"/>
    <a:srgbClr val="2894FF"/>
    <a:srgbClr val="DAE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15" autoAdjust="0"/>
    <p:restoredTop sz="94660"/>
  </p:normalViewPr>
  <p:slideViewPr>
    <p:cSldViewPr snapToGrid="0" showGuides="1">
      <p:cViewPr varScale="1">
        <p:scale>
          <a:sx n="109" d="100"/>
          <a:sy n="109" d="100"/>
        </p:scale>
        <p:origin x="1260" y="96"/>
      </p:cViewPr>
      <p:guideLst>
        <p:guide orient="horz" pos="4176"/>
        <p:guide orient="horz" pos="144"/>
        <p:guide orient="horz" pos="2256"/>
        <p:guide orient="horz" pos="4064"/>
        <p:guide pos="2880"/>
        <p:guide pos="144"/>
        <p:guide pos="5616"/>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10/11/2014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t>11/10/2014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t>‹Nr.›</a:t>
            </a:fld>
            <a:endParaRPr lang="en-US"/>
          </a:p>
        </p:txBody>
      </p:sp>
    </p:spTree>
    <p:extLst>
      <p:ext uri="{BB962C8B-B14F-4D97-AF65-F5344CB8AC3E}">
        <p14:creationId xmlns:p14="http://schemas.microsoft.com/office/powerpoint/2010/main"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2573866"/>
            <a:ext cx="8686800" cy="1798638"/>
          </a:xfrm>
        </p:spPr>
        <p:txBody>
          <a:bodyPr bIns="45720"/>
          <a:lstStyle>
            <a:lvl1pPr>
              <a:defRPr sz="3600"/>
            </a:lvl1pPr>
          </a:lstStyle>
          <a:p>
            <a:pPr lvl="0"/>
            <a:r>
              <a:rPr lang="en-GB" noProof="0" dirty="0" smtClean="0"/>
              <a:t>Click to edit Master title style</a:t>
            </a:r>
          </a:p>
        </p:txBody>
      </p:sp>
      <p:sp>
        <p:nvSpPr>
          <p:cNvPr id="3075" name="Rectangle 3"/>
          <p:cNvSpPr>
            <a:spLocks noGrp="1" noChangeArrowheads="1"/>
          </p:cNvSpPr>
          <p:nvPr>
            <p:ph type="subTitle" idx="1"/>
          </p:nvPr>
        </p:nvSpPr>
        <p:spPr>
          <a:xfrm>
            <a:off x="228600" y="4486807"/>
            <a:ext cx="8686800" cy="1416050"/>
          </a:xfrm>
        </p:spPr>
        <p:txBody>
          <a:bodyPr/>
          <a:lstStyle>
            <a:lvl1pPr marL="0" indent="0">
              <a:buFontTx/>
              <a:buNone/>
              <a:defRPr/>
            </a:lvl1pPr>
          </a:lstStyle>
          <a:p>
            <a:pPr lvl="0"/>
            <a:r>
              <a:rPr lang="en-GB" noProof="0" dirty="0" smtClean="0"/>
              <a:t>Click to edit Master subtitle style</a:t>
            </a:r>
          </a:p>
        </p:txBody>
      </p:sp>
      <p:cxnSp>
        <p:nvCxnSpPr>
          <p:cNvPr id="4" name="Straight Connector 3"/>
          <p:cNvCxnSpPr/>
          <p:nvPr userDrawn="1"/>
        </p:nvCxnSpPr>
        <p:spPr>
          <a:xfrm>
            <a:off x="228600" y="4411133"/>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923277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108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286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47800"/>
            <a:ext cx="42672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240403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413932"/>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174874"/>
            <a:ext cx="4268788"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3932"/>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270375"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itle 1"/>
          <p:cNvSpPr>
            <a:spLocks noGrp="1"/>
          </p:cNvSpPr>
          <p:nvPr>
            <p:ph type="title"/>
          </p:nvPr>
        </p:nvSpPr>
        <p:spPr>
          <a:xfrm>
            <a:off x="228600" y="228600"/>
            <a:ext cx="8686800" cy="939801"/>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5860796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5" name="Straight Connector 4"/>
          <p:cNvCxnSpPr/>
          <p:nvPr userDrawn="1"/>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8095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755004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28600"/>
            <a:ext cx="86868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228600" y="1320800"/>
            <a:ext cx="86868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cxnSp>
        <p:nvCxnSpPr>
          <p:cNvPr id="4" name="Straight Connector 3"/>
          <p:cNvCxnSpPr/>
          <p:nvPr/>
        </p:nvCxnSpPr>
        <p:spPr>
          <a:xfrm>
            <a:off x="228600" y="1219200"/>
            <a:ext cx="868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5.xml.rels><?xml version="1.0" encoding="UTF-8" standalone="yes"?>
<Relationships xmlns="http://schemas.openxmlformats.org/package/2006/relationships"><Relationship Id="rId8" Type="http://schemas.openxmlformats.org/officeDocument/2006/relationships/slide" Target="slide56.xml"/><Relationship Id="rId13" Type="http://schemas.openxmlformats.org/officeDocument/2006/relationships/slide" Target="slide80.xml"/><Relationship Id="rId3" Type="http://schemas.openxmlformats.org/officeDocument/2006/relationships/slide" Target="slide12.xml"/><Relationship Id="rId7" Type="http://schemas.openxmlformats.org/officeDocument/2006/relationships/slide" Target="slide53.xml"/><Relationship Id="rId12" Type="http://schemas.openxmlformats.org/officeDocument/2006/relationships/slide" Target="slide77.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42.xml"/><Relationship Id="rId11" Type="http://schemas.openxmlformats.org/officeDocument/2006/relationships/slide" Target="slide71.xml"/><Relationship Id="rId5" Type="http://schemas.openxmlformats.org/officeDocument/2006/relationships/slide" Target="slide30.xml"/><Relationship Id="rId15" Type="http://schemas.openxmlformats.org/officeDocument/2006/relationships/slide" Target="slide98.xml"/><Relationship Id="rId10" Type="http://schemas.openxmlformats.org/officeDocument/2006/relationships/slide" Target="slide69.xml"/><Relationship Id="rId4" Type="http://schemas.openxmlformats.org/officeDocument/2006/relationships/slide" Target="slide22.xml"/><Relationship Id="rId9" Type="http://schemas.openxmlformats.org/officeDocument/2006/relationships/slide" Target="slide63.xml"/><Relationship Id="rId14" Type="http://schemas.openxmlformats.org/officeDocument/2006/relationships/slide" Target="slide8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7702" r="7790"/>
          <a:stretch/>
        </p:blipFill>
        <p:spPr>
          <a:xfrm>
            <a:off x="0" y="2059601"/>
            <a:ext cx="9144000" cy="3956079"/>
          </a:xfrm>
          <a:prstGeom prst="rect">
            <a:avLst/>
          </a:prstGeom>
        </p:spPr>
      </p:pic>
      <p:sp>
        <p:nvSpPr>
          <p:cNvPr id="2" name="Rectangle 1"/>
          <p:cNvSpPr/>
          <p:nvPr/>
        </p:nvSpPr>
        <p:spPr>
          <a:xfrm>
            <a:off x="0" y="1"/>
            <a:ext cx="9144000" cy="2059598"/>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63636"/>
              </a:solidFill>
            </a:endParaRPr>
          </a:p>
        </p:txBody>
      </p:sp>
      <p:sp>
        <p:nvSpPr>
          <p:cNvPr id="3" name="Title 1"/>
          <p:cNvSpPr>
            <a:spLocks noGrp="1"/>
          </p:cNvSpPr>
          <p:nvPr>
            <p:ph type="ctrTitle"/>
          </p:nvPr>
        </p:nvSpPr>
        <p:spPr>
          <a:xfrm>
            <a:off x="6529" y="371475"/>
            <a:ext cx="9106310" cy="1794588"/>
          </a:xfrm>
          <a:effectLst/>
        </p:spPr>
        <p:txBody>
          <a:bodyPr lIns="0" tIns="0" rIns="0" bIns="0" anchor="t">
            <a:normAutofit/>
          </a:bodyPr>
          <a:lstStyle/>
          <a:p>
            <a:pPr algn="ctr"/>
            <a:r>
              <a:rPr lang="en-US" sz="4800" dirty="0" smtClean="0">
                <a:solidFill>
                  <a:schemeClr val="tx2"/>
                </a:solidFill>
                <a:effectLst>
                  <a:outerShdw blurRad="38100" dist="38100" dir="2700000" algn="tl">
                    <a:srgbClr val="000000">
                      <a:alpha val="43137"/>
                    </a:srgbClr>
                  </a:outerShdw>
                </a:effectLst>
                <a:latin typeface="Arial"/>
                <a:cs typeface="Arial"/>
              </a:rPr>
              <a:t>GI SLIDE DECK 2014</a:t>
            </a:r>
            <a:endParaRPr lang="en-US" sz="2000" b="0" i="1" dirty="0">
              <a:solidFill>
                <a:schemeClr val="tx2"/>
              </a:solidFill>
              <a:effectLst>
                <a:outerShdw blurRad="38100" dist="38100" dir="2700000" algn="tl">
                  <a:srgbClr val="000000">
                    <a:alpha val="43137"/>
                  </a:srgbClr>
                </a:outerShdw>
              </a:effectLst>
              <a:latin typeface="Arial"/>
              <a:cs typeface="Arial"/>
            </a:endParaRPr>
          </a:p>
        </p:txBody>
      </p:sp>
      <p:sp>
        <p:nvSpPr>
          <p:cNvPr id="4" name="Rectangle 3"/>
          <p:cNvSpPr/>
          <p:nvPr/>
        </p:nvSpPr>
        <p:spPr>
          <a:xfrm>
            <a:off x="1913750" y="1248629"/>
            <a:ext cx="5291868" cy="523220"/>
          </a:xfrm>
          <a:prstGeom prst="rect">
            <a:avLst/>
          </a:prstGeom>
        </p:spPr>
        <p:txBody>
          <a:bodyPr wrap="square">
            <a:spAutoFit/>
          </a:bodyPr>
          <a:lstStyle/>
          <a:p>
            <a:pPr algn="ctr"/>
            <a:r>
              <a:rPr lang="en-US" sz="2800" b="1" dirty="0" smtClean="0">
                <a:solidFill>
                  <a:srgbClr val="FFFFFF"/>
                </a:solidFill>
                <a:effectLst>
                  <a:outerShdw blurRad="38100" dist="38100" dir="2700000" algn="tl">
                    <a:srgbClr val="000000">
                      <a:alpha val="43137"/>
                    </a:srgbClr>
                  </a:outerShdw>
                </a:effectLst>
                <a:latin typeface="Arial"/>
                <a:cs typeface="Arial"/>
              </a:rPr>
              <a:t>Selected abstracts from:</a:t>
            </a:r>
            <a:endParaRPr lang="en-GB" sz="2800" b="1" dirty="0">
              <a:solidFill>
                <a:srgbClr val="FFFFFF"/>
              </a:solidFill>
              <a:effectLst>
                <a:outerShdw blurRad="38100" dist="38100" dir="2700000" algn="tl">
                  <a:srgbClr val="000000">
                    <a:alpha val="43137"/>
                  </a:srgbClr>
                </a:outerShdw>
              </a:effectLst>
            </a:endParaRPr>
          </a:p>
        </p:txBody>
      </p:sp>
      <p:pic>
        <p:nvPicPr>
          <p:cNvPr id="6" name="Picture 5" descr="LILLY_LOGO.jpg"/>
          <p:cNvPicPr>
            <a:picLocks noChangeAspect="1"/>
          </p:cNvPicPr>
          <p:nvPr/>
        </p:nvPicPr>
        <p:blipFill>
          <a:blip r:embed="rId4" cstate="print"/>
          <a:stretch>
            <a:fillRect/>
          </a:stretch>
        </p:blipFill>
        <p:spPr>
          <a:xfrm>
            <a:off x="8107840" y="6330313"/>
            <a:ext cx="633977" cy="345152"/>
          </a:xfrm>
          <a:prstGeom prst="rect">
            <a:avLst/>
          </a:prstGeom>
        </p:spPr>
      </p:pic>
      <p:sp>
        <p:nvSpPr>
          <p:cNvPr id="7" name="Subtitle 2"/>
          <p:cNvSpPr txBox="1">
            <a:spLocks/>
          </p:cNvSpPr>
          <p:nvPr/>
        </p:nvSpPr>
        <p:spPr>
          <a:xfrm>
            <a:off x="838200" y="614310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smtClean="0"/>
              <a:t>Supported by Eli </a:t>
            </a:r>
            <a:r>
              <a:rPr lang="en-US" sz="1100" b="1" dirty="0"/>
              <a:t>Lilly and Company.</a:t>
            </a:r>
          </a:p>
          <a:p>
            <a:pPr algn="r">
              <a:spcBef>
                <a:spcPct val="20000"/>
              </a:spcBef>
              <a:buFont typeface="Arial"/>
              <a:buNone/>
              <a:defRPr/>
            </a:pPr>
            <a:r>
              <a:rPr lang="en-US" sz="1000" dirty="0" smtClean="0">
                <a:solidFill>
                  <a:srgbClr val="363636"/>
                </a:solidFill>
              </a:rPr>
              <a:t> Eli Lilly and Company has not influenced the content of this publication</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b="24601"/>
          <a:stretch/>
        </p:blipFill>
        <p:spPr>
          <a:xfrm>
            <a:off x="6528" y="6070679"/>
            <a:ext cx="1066800" cy="752485"/>
          </a:xfrm>
          <a:prstGeom prst="rect">
            <a:avLst/>
          </a:prstGeom>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t="84401"/>
          <a:stretch/>
        </p:blipFill>
        <p:spPr>
          <a:xfrm>
            <a:off x="873423" y="6200502"/>
            <a:ext cx="1500059" cy="218903"/>
          </a:xfrm>
          <a:prstGeom prst="rect">
            <a:avLst/>
          </a:prstGeom>
        </p:spPr>
      </p:pic>
      <p:cxnSp>
        <p:nvCxnSpPr>
          <p:cNvPr id="8" name="Straight Connector 7"/>
          <p:cNvCxnSpPr/>
          <p:nvPr/>
        </p:nvCxnSpPr>
        <p:spPr>
          <a:xfrm>
            <a:off x="0" y="6019800"/>
            <a:ext cx="9144000" cy="0"/>
          </a:xfrm>
          <a:prstGeom prst="line">
            <a:avLst/>
          </a:prstGeom>
          <a:ln w="38100">
            <a:solidFill>
              <a:srgbClr val="B60D27"/>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348983" y="2219388"/>
            <a:ext cx="4421402" cy="892552"/>
          </a:xfrm>
          <a:prstGeom prst="rect">
            <a:avLst/>
          </a:prstGeom>
        </p:spPr>
        <p:txBody>
          <a:bodyPr wrap="none">
            <a:spAutoFit/>
          </a:bodyPr>
          <a:lstStyle/>
          <a:p>
            <a:pPr algn="ctr"/>
            <a:r>
              <a:rPr lang="en-US" sz="3200" b="1" dirty="0" smtClean="0">
                <a:solidFill>
                  <a:schemeClr val="tx2"/>
                </a:solidFill>
                <a:effectLst>
                  <a:outerShdw blurRad="38100" dist="38100" dir="2700000" algn="tl">
                    <a:srgbClr val="000000">
                      <a:alpha val="43137"/>
                    </a:srgbClr>
                  </a:outerShdw>
                </a:effectLst>
                <a:latin typeface="Arial"/>
                <a:cs typeface="Arial"/>
              </a:rPr>
              <a:t>ESMO </a:t>
            </a:r>
            <a:r>
              <a:rPr lang="en-US" sz="3200" b="1" dirty="0">
                <a:solidFill>
                  <a:schemeClr val="tx2"/>
                </a:solidFill>
                <a:effectLst>
                  <a:outerShdw blurRad="38100" dist="38100" dir="2700000" algn="tl">
                    <a:srgbClr val="000000">
                      <a:alpha val="43137"/>
                    </a:srgbClr>
                  </a:outerShdw>
                </a:effectLst>
                <a:latin typeface="Arial"/>
                <a:cs typeface="Arial"/>
              </a:rPr>
              <a:t>2014 Congress</a:t>
            </a:r>
            <a:r>
              <a:rPr lang="en-US" sz="2800" b="1" dirty="0" smtClean="0">
                <a:solidFill>
                  <a:srgbClr val="FFFFFF"/>
                </a:solidFill>
                <a:effectLst>
                  <a:outerShdw blurRad="50800" dist="38100" dir="2700000" algn="tl" rotWithShape="0">
                    <a:srgbClr val="043882">
                      <a:alpha val="85000"/>
                    </a:srgbClr>
                  </a:outerShdw>
                </a:effectLst>
                <a:latin typeface="Arial"/>
                <a:cs typeface="Arial"/>
              </a:rPr>
              <a:t/>
            </a:r>
            <a:br>
              <a:rPr lang="en-US" sz="2800" b="1" dirty="0" smtClean="0">
                <a:solidFill>
                  <a:srgbClr val="FFFFFF"/>
                </a:solidFill>
                <a:effectLst>
                  <a:outerShdw blurRad="50800" dist="38100" dir="2700000" algn="tl" rotWithShape="0">
                    <a:srgbClr val="043882">
                      <a:alpha val="85000"/>
                    </a:srgbClr>
                  </a:outerShdw>
                </a:effectLst>
                <a:latin typeface="Arial"/>
                <a:cs typeface="Arial"/>
              </a:rPr>
            </a:br>
            <a:r>
              <a:rPr lang="en-US" sz="2000" dirty="0" smtClean="0">
                <a:solidFill>
                  <a:schemeClr val="tx2"/>
                </a:solidFill>
                <a:effectLst>
                  <a:outerShdw blurRad="38100" dist="38100" dir="2700000" algn="tl">
                    <a:srgbClr val="000000">
                      <a:alpha val="43137"/>
                    </a:srgbClr>
                  </a:outerShdw>
                </a:effectLst>
                <a:latin typeface="Arial"/>
                <a:cs typeface="Arial"/>
              </a:rPr>
              <a:t>26–30 Sept 2014 | Madrid, Spain</a:t>
            </a:r>
            <a:endParaRPr lang="en-GB" sz="2000" dirty="0" smtClean="0">
              <a:solidFill>
                <a:schemeClr val="tx2"/>
              </a:solidFill>
              <a:effectLst>
                <a:outerShdw blurRad="38100" dist="38100" dir="2700000" algn="tl">
                  <a:srgbClr val="000000">
                    <a:alpha val="43137"/>
                  </a:srgbClr>
                </a:outerShdw>
              </a:effectLst>
              <a:latin typeface="Arial"/>
              <a:cs typeface="Arial"/>
            </a:endParaRPr>
          </a:p>
        </p:txBody>
      </p:sp>
      <p:cxnSp>
        <p:nvCxnSpPr>
          <p:cNvPr id="22" name="Straight Connector 21"/>
          <p:cNvCxnSpPr/>
          <p:nvPr/>
        </p:nvCxnSpPr>
        <p:spPr>
          <a:xfrm>
            <a:off x="0" y="2059599"/>
            <a:ext cx="91440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6480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LBA10: CALGB/SWOG 80405: Analysis of patients undergoing surgery as part </a:t>
            </a:r>
            <a:r>
              <a:rPr lang="en-GB" sz="1800" dirty="0" smtClean="0"/>
              <a:t>of treatment strategy – </a:t>
            </a:r>
            <a:r>
              <a:rPr lang="en-GB" sz="1800" dirty="0" err="1" smtClean="0"/>
              <a:t>Venook</a:t>
            </a:r>
            <a:r>
              <a:rPr lang="en-GB" sz="1800" dirty="0" smtClean="0"/>
              <a:t> A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 (cont.)</a:t>
            </a:r>
          </a:p>
          <a:p>
            <a:endParaRPr lang="en-GB" sz="1800" dirty="0"/>
          </a:p>
          <a:p>
            <a:endParaRPr lang="en-GB" sz="1800" dirty="0" smtClean="0"/>
          </a:p>
          <a:p>
            <a:endParaRPr lang="en-GB" sz="1800" dirty="0"/>
          </a:p>
          <a:p>
            <a:endParaRPr lang="en-GB" sz="1800" dirty="0" smtClean="0"/>
          </a:p>
          <a:p>
            <a:pPr marL="0" indent="0">
              <a:buNone/>
            </a:pPr>
            <a:endParaRPr lang="en-GB" sz="1800" dirty="0" smtClean="0"/>
          </a:p>
          <a:p>
            <a:endParaRPr lang="en-GB" sz="1800" dirty="0"/>
          </a:p>
          <a:p>
            <a:endParaRPr lang="en-GB" sz="1800" dirty="0" smtClean="0"/>
          </a:p>
          <a:p>
            <a:endParaRPr lang="en-GB" sz="1800" dirty="0"/>
          </a:p>
          <a:p>
            <a:pPr>
              <a:spcBef>
                <a:spcPts val="2400"/>
              </a:spcBef>
            </a:pPr>
            <a:r>
              <a:rPr lang="en-GB" sz="1800" b="1" dirty="0" smtClean="0"/>
              <a:t>Conclusions</a:t>
            </a:r>
          </a:p>
          <a:p>
            <a:pPr lvl="1"/>
            <a:r>
              <a:rPr lang="en-GB" sz="1800" b="1" dirty="0" smtClean="0"/>
              <a:t>Patients receiving cetuximab + </a:t>
            </a:r>
            <a:r>
              <a:rPr lang="en-GB" sz="1800" b="1" dirty="0"/>
              <a:t>chemotherapy </a:t>
            </a:r>
            <a:r>
              <a:rPr lang="en-GB" sz="1800" b="1" dirty="0" smtClean="0"/>
              <a:t>were more likely to undergo curative surgery than those on bevacizumab + chemotherapy</a:t>
            </a:r>
          </a:p>
          <a:p>
            <a:pPr lvl="1"/>
            <a:r>
              <a:rPr lang="en-GB" sz="1800" b="1" dirty="0" smtClean="0"/>
              <a:t>Outcomes were similar between treatment groups</a:t>
            </a:r>
          </a:p>
          <a:p>
            <a:pPr lvl="1"/>
            <a:r>
              <a:rPr lang="en-GB" sz="1800" b="1" dirty="0" smtClean="0"/>
              <a:t>Expanded </a:t>
            </a:r>
            <a:r>
              <a:rPr lang="en-GB" sz="1800" b="1" i="1" dirty="0" smtClean="0"/>
              <a:t>RAS</a:t>
            </a:r>
            <a:r>
              <a:rPr lang="en-GB" sz="1800" b="1" dirty="0" smtClean="0"/>
              <a:t> may distinguish prognosis</a:t>
            </a:r>
            <a:endParaRPr lang="en-GB" sz="1800" b="1" dirty="0"/>
          </a:p>
        </p:txBody>
      </p:sp>
      <p:sp>
        <p:nvSpPr>
          <p:cNvPr id="5124" name="Text Box 4"/>
          <p:cNvSpPr txBox="1">
            <a:spLocks noChangeArrowheads="1"/>
          </p:cNvSpPr>
          <p:nvPr/>
        </p:nvSpPr>
        <p:spPr bwMode="auto">
          <a:xfrm>
            <a:off x="4979245" y="6474897"/>
            <a:ext cx="394409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Venook</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LBA10</a:t>
            </a:r>
            <a:endParaRPr lang="en-GB" sz="1200" dirty="0">
              <a:solidFill>
                <a:srgbClr val="363636"/>
              </a:solidFill>
            </a:endParaRPr>
          </a:p>
        </p:txBody>
      </p:sp>
      <p:sp>
        <p:nvSpPr>
          <p:cNvPr id="3" name="TextBox 2"/>
          <p:cNvSpPr txBox="1"/>
          <p:nvPr/>
        </p:nvSpPr>
        <p:spPr>
          <a:xfrm>
            <a:off x="1813272" y="1678306"/>
            <a:ext cx="2076209" cy="338554"/>
          </a:xfrm>
          <a:prstGeom prst="rect">
            <a:avLst/>
          </a:prstGeom>
          <a:noFill/>
        </p:spPr>
        <p:txBody>
          <a:bodyPr wrap="none" rtlCol="0">
            <a:spAutoFit/>
          </a:bodyPr>
          <a:lstStyle/>
          <a:p>
            <a:r>
              <a:rPr lang="en-GB" sz="1600" b="1" dirty="0" smtClean="0">
                <a:solidFill>
                  <a:srgbClr val="FFFFFF"/>
                </a:solidFill>
              </a:rPr>
              <a:t>OS (Resected NED)</a:t>
            </a:r>
            <a:endParaRPr lang="en-GB" sz="1600" b="1" dirty="0">
              <a:solidFill>
                <a:srgbClr val="FFFFFF"/>
              </a:solidFill>
            </a:endParaRPr>
          </a:p>
        </p:txBody>
      </p:sp>
      <p:sp>
        <p:nvSpPr>
          <p:cNvPr id="12" name="TextBox 11"/>
          <p:cNvSpPr txBox="1"/>
          <p:nvPr/>
        </p:nvSpPr>
        <p:spPr>
          <a:xfrm>
            <a:off x="1813272" y="1678306"/>
            <a:ext cx="3890809" cy="338554"/>
          </a:xfrm>
          <a:prstGeom prst="rect">
            <a:avLst/>
          </a:prstGeom>
          <a:noFill/>
        </p:spPr>
        <p:txBody>
          <a:bodyPr wrap="none" rtlCol="0">
            <a:spAutoFit/>
          </a:bodyPr>
          <a:lstStyle/>
          <a:p>
            <a:r>
              <a:rPr lang="en-GB" sz="1600" b="1" dirty="0">
                <a:solidFill>
                  <a:srgbClr val="363636"/>
                </a:solidFill>
              </a:rPr>
              <a:t>OS (Resected </a:t>
            </a:r>
            <a:r>
              <a:rPr lang="en-GB" sz="1600" b="1" dirty="0" smtClean="0">
                <a:solidFill>
                  <a:srgbClr val="363636"/>
                </a:solidFill>
              </a:rPr>
              <a:t>no evidence of disease)</a:t>
            </a:r>
            <a:endParaRPr lang="en-GB" sz="1600" b="1" dirty="0">
              <a:solidFill>
                <a:srgbClr val="363636"/>
              </a:solidFill>
            </a:endParaRPr>
          </a:p>
        </p:txBody>
      </p:sp>
      <p:grpSp>
        <p:nvGrpSpPr>
          <p:cNvPr id="13" name="Group 12"/>
          <p:cNvGrpSpPr>
            <a:grpSpLocks noChangeAspect="1"/>
          </p:cNvGrpSpPr>
          <p:nvPr/>
        </p:nvGrpSpPr>
        <p:grpSpPr>
          <a:xfrm>
            <a:off x="1013056" y="1929936"/>
            <a:ext cx="3419278" cy="1984248"/>
            <a:chOff x="1013056" y="1980696"/>
            <a:chExt cx="3676640" cy="2133600"/>
          </a:xfrm>
        </p:grpSpPr>
        <p:sp>
          <p:nvSpPr>
            <p:cNvPr id="14" name="Freeform 2"/>
            <p:cNvSpPr>
              <a:spLocks/>
            </p:cNvSpPr>
            <p:nvPr/>
          </p:nvSpPr>
          <p:spPr bwMode="auto">
            <a:xfrm>
              <a:off x="1089256" y="2018796"/>
              <a:ext cx="3581390" cy="2019300"/>
            </a:xfrm>
            <a:custGeom>
              <a:avLst/>
              <a:gdLst>
                <a:gd name="T0" fmla="*/ 0 w 188"/>
                <a:gd name="T1" fmla="*/ 0 h 106"/>
                <a:gd name="T2" fmla="*/ 0 w 188"/>
                <a:gd name="T3" fmla="*/ 106 h 106"/>
                <a:gd name="T4" fmla="*/ 188 w 188"/>
                <a:gd name="T5" fmla="*/ 106 h 106"/>
              </a:gdLst>
              <a:ahLst/>
              <a:cxnLst>
                <a:cxn ang="0">
                  <a:pos x="T0" y="T1"/>
                </a:cxn>
                <a:cxn ang="0">
                  <a:pos x="T2" y="T3"/>
                </a:cxn>
                <a:cxn ang="0">
                  <a:pos x="T4" y="T5"/>
                </a:cxn>
              </a:cxnLst>
              <a:rect l="0" t="0" r="r" b="b"/>
              <a:pathLst>
                <a:path w="188" h="106">
                  <a:moveTo>
                    <a:pt x="0" y="0"/>
                  </a:moveTo>
                  <a:lnTo>
                    <a:pt x="0" y="106"/>
                  </a:lnTo>
                  <a:lnTo>
                    <a:pt x="188" y="106"/>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3"/>
            <p:cNvSpPr>
              <a:spLocks noChangeShapeType="1"/>
            </p:cNvSpPr>
            <p:nvPr/>
          </p:nvSpPr>
          <p:spPr bwMode="auto">
            <a:xfrm>
              <a:off x="1013056" y="2437896"/>
              <a:ext cx="7620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4"/>
            <p:cNvSpPr>
              <a:spLocks noChangeShapeType="1"/>
            </p:cNvSpPr>
            <p:nvPr/>
          </p:nvSpPr>
          <p:spPr bwMode="auto">
            <a:xfrm>
              <a:off x="1013056" y="2837946"/>
              <a:ext cx="7620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5"/>
            <p:cNvSpPr>
              <a:spLocks noChangeShapeType="1"/>
            </p:cNvSpPr>
            <p:nvPr/>
          </p:nvSpPr>
          <p:spPr bwMode="auto">
            <a:xfrm>
              <a:off x="1013056" y="3237996"/>
              <a:ext cx="7620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6"/>
            <p:cNvSpPr>
              <a:spLocks noChangeShapeType="1"/>
            </p:cNvSpPr>
            <p:nvPr/>
          </p:nvSpPr>
          <p:spPr bwMode="auto">
            <a:xfrm>
              <a:off x="1013056" y="3638046"/>
              <a:ext cx="7620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7"/>
            <p:cNvSpPr>
              <a:spLocks noChangeShapeType="1"/>
            </p:cNvSpPr>
            <p:nvPr/>
          </p:nvSpPr>
          <p:spPr bwMode="auto">
            <a:xfrm flipV="1">
              <a:off x="1089256" y="4038096"/>
              <a:ext cx="0" cy="762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8"/>
            <p:cNvSpPr>
              <a:spLocks noChangeShapeType="1"/>
            </p:cNvSpPr>
            <p:nvPr/>
          </p:nvSpPr>
          <p:spPr bwMode="auto">
            <a:xfrm>
              <a:off x="1813154" y="4038096"/>
              <a:ext cx="0" cy="762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9"/>
            <p:cNvSpPr>
              <a:spLocks noChangeShapeType="1"/>
            </p:cNvSpPr>
            <p:nvPr/>
          </p:nvSpPr>
          <p:spPr bwMode="auto">
            <a:xfrm flipV="1">
              <a:off x="2537052" y="4038096"/>
              <a:ext cx="0" cy="762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45"/>
            <p:cNvSpPr>
              <a:spLocks noChangeShapeType="1"/>
            </p:cNvSpPr>
            <p:nvPr/>
          </p:nvSpPr>
          <p:spPr bwMode="auto">
            <a:xfrm flipV="1">
              <a:off x="3260950" y="4038096"/>
              <a:ext cx="0" cy="762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47"/>
            <p:cNvSpPr>
              <a:spLocks noChangeShapeType="1"/>
            </p:cNvSpPr>
            <p:nvPr/>
          </p:nvSpPr>
          <p:spPr bwMode="auto">
            <a:xfrm flipV="1">
              <a:off x="4670646" y="4038096"/>
              <a:ext cx="0" cy="762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48"/>
            <p:cNvSpPr>
              <a:spLocks noChangeShapeType="1"/>
            </p:cNvSpPr>
            <p:nvPr/>
          </p:nvSpPr>
          <p:spPr bwMode="auto">
            <a:xfrm flipV="1">
              <a:off x="3965798" y="4038096"/>
              <a:ext cx="0" cy="762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49"/>
            <p:cNvSpPr>
              <a:spLocks noChangeShapeType="1"/>
            </p:cNvSpPr>
            <p:nvPr/>
          </p:nvSpPr>
          <p:spPr bwMode="auto">
            <a:xfrm flipV="1">
              <a:off x="4670646" y="4038096"/>
              <a:ext cx="0" cy="7620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50"/>
            <p:cNvSpPr>
              <a:spLocks noChangeShapeType="1"/>
            </p:cNvSpPr>
            <p:nvPr/>
          </p:nvSpPr>
          <p:spPr bwMode="auto">
            <a:xfrm>
              <a:off x="1013056" y="4038096"/>
              <a:ext cx="7620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51"/>
            <p:cNvSpPr>
              <a:spLocks noChangeShapeType="1"/>
            </p:cNvSpPr>
            <p:nvPr/>
          </p:nvSpPr>
          <p:spPr bwMode="auto">
            <a:xfrm>
              <a:off x="1013056" y="2018796"/>
              <a:ext cx="7620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11"/>
            <p:cNvSpPr>
              <a:spLocks noChangeShapeType="1"/>
            </p:cNvSpPr>
            <p:nvPr/>
          </p:nvSpPr>
          <p:spPr bwMode="auto">
            <a:xfrm flipV="1">
              <a:off x="3946748" y="3104646"/>
              <a:ext cx="0" cy="5715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12"/>
            <p:cNvSpPr>
              <a:spLocks noChangeShapeType="1"/>
            </p:cNvSpPr>
            <p:nvPr/>
          </p:nvSpPr>
          <p:spPr bwMode="auto">
            <a:xfrm flipV="1">
              <a:off x="3851498" y="3085596"/>
              <a:ext cx="0" cy="762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13"/>
            <p:cNvSpPr>
              <a:spLocks noChangeShapeType="1"/>
            </p:cNvSpPr>
            <p:nvPr/>
          </p:nvSpPr>
          <p:spPr bwMode="auto">
            <a:xfrm flipV="1">
              <a:off x="2937101" y="3085596"/>
              <a:ext cx="0" cy="5715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14"/>
            <p:cNvSpPr>
              <a:spLocks noChangeShapeType="1"/>
            </p:cNvSpPr>
            <p:nvPr/>
          </p:nvSpPr>
          <p:spPr bwMode="auto">
            <a:xfrm flipV="1">
              <a:off x="2822801" y="3085596"/>
              <a:ext cx="0" cy="762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15"/>
            <p:cNvSpPr>
              <a:spLocks noChangeShapeType="1"/>
            </p:cNvSpPr>
            <p:nvPr/>
          </p:nvSpPr>
          <p:spPr bwMode="auto">
            <a:xfrm flipV="1">
              <a:off x="2156053" y="2380746"/>
              <a:ext cx="0" cy="762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Freeform 52"/>
            <p:cNvSpPr>
              <a:spLocks/>
            </p:cNvSpPr>
            <p:nvPr/>
          </p:nvSpPr>
          <p:spPr bwMode="auto">
            <a:xfrm>
              <a:off x="1108306" y="2018796"/>
              <a:ext cx="2876542" cy="1104900"/>
            </a:xfrm>
            <a:custGeom>
              <a:avLst/>
              <a:gdLst>
                <a:gd name="T0" fmla="*/ 151 w 151"/>
                <a:gd name="T1" fmla="*/ 58 h 58"/>
                <a:gd name="T2" fmla="*/ 90 w 151"/>
                <a:gd name="T3" fmla="*/ 58 h 58"/>
                <a:gd name="T4" fmla="*/ 90 w 151"/>
                <a:gd name="T5" fmla="*/ 45 h 58"/>
                <a:gd name="T6" fmla="*/ 72 w 151"/>
                <a:gd name="T7" fmla="*/ 45 h 58"/>
                <a:gd name="T8" fmla="*/ 72 w 151"/>
                <a:gd name="T9" fmla="*/ 33 h 58"/>
                <a:gd name="T10" fmla="*/ 65 w 151"/>
                <a:gd name="T11" fmla="*/ 33 h 58"/>
                <a:gd name="T12" fmla="*/ 65 w 151"/>
                <a:gd name="T13" fmla="*/ 21 h 58"/>
                <a:gd name="T14" fmla="*/ 37 w 151"/>
                <a:gd name="T15" fmla="*/ 21 h 58"/>
                <a:gd name="T16" fmla="*/ 37 w 151"/>
                <a:gd name="T17" fmla="*/ 10 h 58"/>
                <a:gd name="T18" fmla="*/ 25 w 151"/>
                <a:gd name="T19" fmla="*/ 10 h 58"/>
                <a:gd name="T20" fmla="*/ 25 w 151"/>
                <a:gd name="T21" fmla="*/ 0 h 58"/>
                <a:gd name="T22" fmla="*/ 0 w 151"/>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58">
                  <a:moveTo>
                    <a:pt x="151" y="58"/>
                  </a:moveTo>
                  <a:lnTo>
                    <a:pt x="90" y="58"/>
                  </a:lnTo>
                  <a:lnTo>
                    <a:pt x="90" y="45"/>
                  </a:lnTo>
                  <a:lnTo>
                    <a:pt x="72" y="45"/>
                  </a:lnTo>
                  <a:lnTo>
                    <a:pt x="72" y="33"/>
                  </a:lnTo>
                  <a:lnTo>
                    <a:pt x="65" y="33"/>
                  </a:lnTo>
                  <a:lnTo>
                    <a:pt x="65" y="21"/>
                  </a:lnTo>
                  <a:lnTo>
                    <a:pt x="37" y="21"/>
                  </a:lnTo>
                  <a:lnTo>
                    <a:pt x="37" y="10"/>
                  </a:lnTo>
                  <a:lnTo>
                    <a:pt x="25" y="10"/>
                  </a:lnTo>
                  <a:lnTo>
                    <a:pt x="25"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34" name="Group 33"/>
            <p:cNvGrpSpPr/>
            <p:nvPr/>
          </p:nvGrpSpPr>
          <p:grpSpPr>
            <a:xfrm>
              <a:off x="1394055" y="1980696"/>
              <a:ext cx="3295641" cy="1352550"/>
              <a:chOff x="-1862236" y="2341563"/>
              <a:chExt cx="1647825" cy="676275"/>
            </a:xfrm>
          </p:grpSpPr>
          <p:sp>
            <p:nvSpPr>
              <p:cNvPr id="35" name="Line 16"/>
              <p:cNvSpPr>
                <a:spLocks noChangeShapeType="1"/>
              </p:cNvSpPr>
              <p:nvPr/>
            </p:nvSpPr>
            <p:spPr bwMode="auto">
              <a:xfrm flipV="1">
                <a:off x="-1519336" y="2427415"/>
                <a:ext cx="0" cy="381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17"/>
              <p:cNvSpPr>
                <a:spLocks noChangeShapeType="1"/>
              </p:cNvSpPr>
              <p:nvPr/>
            </p:nvSpPr>
            <p:spPr bwMode="auto">
              <a:xfrm flipV="1">
                <a:off x="-1500286" y="2427415"/>
                <a:ext cx="0" cy="381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18"/>
              <p:cNvSpPr>
                <a:spLocks noChangeShapeType="1"/>
              </p:cNvSpPr>
              <p:nvPr/>
            </p:nvSpPr>
            <p:spPr bwMode="auto">
              <a:xfrm flipV="1">
                <a:off x="-1481236" y="2432178"/>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19"/>
              <p:cNvSpPr>
                <a:spLocks noChangeShapeType="1"/>
              </p:cNvSpPr>
              <p:nvPr/>
            </p:nvSpPr>
            <p:spPr bwMode="auto">
              <a:xfrm flipV="1">
                <a:off x="-1462186" y="2432178"/>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20"/>
              <p:cNvSpPr>
                <a:spLocks noChangeShapeType="1"/>
              </p:cNvSpPr>
              <p:nvPr/>
            </p:nvSpPr>
            <p:spPr bwMode="auto">
              <a:xfrm flipV="1">
                <a:off x="-1443136" y="2427415"/>
                <a:ext cx="0" cy="381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21"/>
              <p:cNvSpPr>
                <a:spLocks noChangeShapeType="1"/>
              </p:cNvSpPr>
              <p:nvPr/>
            </p:nvSpPr>
            <p:spPr bwMode="auto">
              <a:xfrm flipV="1">
                <a:off x="-1443136" y="2432178"/>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22"/>
              <p:cNvSpPr>
                <a:spLocks noChangeShapeType="1"/>
              </p:cNvSpPr>
              <p:nvPr/>
            </p:nvSpPr>
            <p:spPr bwMode="auto">
              <a:xfrm flipV="1">
                <a:off x="-1405036" y="2434495"/>
                <a:ext cx="0" cy="381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Line 23"/>
              <p:cNvSpPr>
                <a:spLocks noChangeShapeType="1"/>
              </p:cNvSpPr>
              <p:nvPr/>
            </p:nvSpPr>
            <p:spPr bwMode="auto">
              <a:xfrm flipV="1">
                <a:off x="-1395511" y="2439258"/>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Line 24"/>
              <p:cNvSpPr>
                <a:spLocks noChangeShapeType="1"/>
              </p:cNvSpPr>
              <p:nvPr/>
            </p:nvSpPr>
            <p:spPr bwMode="auto">
              <a:xfrm flipV="1">
                <a:off x="-1385986" y="2439258"/>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 name="Line 25"/>
              <p:cNvSpPr>
                <a:spLocks noChangeShapeType="1"/>
              </p:cNvSpPr>
              <p:nvPr/>
            </p:nvSpPr>
            <p:spPr bwMode="auto">
              <a:xfrm flipV="1">
                <a:off x="-1347886" y="2434495"/>
                <a:ext cx="0" cy="381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 name="Line 26"/>
              <p:cNvSpPr>
                <a:spLocks noChangeShapeType="1"/>
              </p:cNvSpPr>
              <p:nvPr/>
            </p:nvSpPr>
            <p:spPr bwMode="auto">
              <a:xfrm flipV="1">
                <a:off x="-1338361" y="2434495"/>
                <a:ext cx="0" cy="381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6" name="Line 27"/>
              <p:cNvSpPr>
                <a:spLocks noChangeShapeType="1"/>
              </p:cNvSpPr>
              <p:nvPr/>
            </p:nvSpPr>
            <p:spPr bwMode="auto">
              <a:xfrm flipV="1">
                <a:off x="-1319311" y="2434495"/>
                <a:ext cx="0" cy="381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Line 28"/>
              <p:cNvSpPr>
                <a:spLocks noChangeShapeType="1"/>
              </p:cNvSpPr>
              <p:nvPr/>
            </p:nvSpPr>
            <p:spPr bwMode="auto">
              <a:xfrm flipV="1">
                <a:off x="-1309786" y="2434495"/>
                <a:ext cx="0" cy="381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Line 29"/>
              <p:cNvSpPr>
                <a:spLocks noChangeShapeType="1"/>
              </p:cNvSpPr>
              <p:nvPr/>
            </p:nvSpPr>
            <p:spPr bwMode="auto">
              <a:xfrm flipV="1">
                <a:off x="-1290736" y="2465388"/>
                <a:ext cx="0" cy="381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Line 30"/>
              <p:cNvSpPr>
                <a:spLocks noChangeShapeType="1"/>
              </p:cNvSpPr>
              <p:nvPr/>
            </p:nvSpPr>
            <p:spPr bwMode="auto">
              <a:xfrm flipV="1">
                <a:off x="-1243111" y="2532063"/>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Line 31"/>
              <p:cNvSpPr>
                <a:spLocks noChangeShapeType="1"/>
              </p:cNvSpPr>
              <p:nvPr/>
            </p:nvSpPr>
            <p:spPr bwMode="auto">
              <a:xfrm flipV="1">
                <a:off x="-1166911" y="2551113"/>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33"/>
              <p:cNvSpPr>
                <a:spLocks noChangeShapeType="1"/>
              </p:cNvSpPr>
              <p:nvPr/>
            </p:nvSpPr>
            <p:spPr bwMode="auto">
              <a:xfrm flipV="1">
                <a:off x="-1043086" y="2613026"/>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34"/>
              <p:cNvSpPr>
                <a:spLocks noChangeShapeType="1"/>
              </p:cNvSpPr>
              <p:nvPr/>
            </p:nvSpPr>
            <p:spPr bwMode="auto">
              <a:xfrm flipV="1">
                <a:off x="-1024036" y="2613026"/>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35"/>
              <p:cNvSpPr>
                <a:spLocks noChangeShapeType="1"/>
              </p:cNvSpPr>
              <p:nvPr/>
            </p:nvSpPr>
            <p:spPr bwMode="auto">
              <a:xfrm flipV="1">
                <a:off x="-909736" y="2655888"/>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36"/>
              <p:cNvSpPr>
                <a:spLocks noChangeShapeType="1"/>
              </p:cNvSpPr>
              <p:nvPr/>
            </p:nvSpPr>
            <p:spPr bwMode="auto">
              <a:xfrm flipV="1">
                <a:off x="-881161" y="2655888"/>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37"/>
              <p:cNvSpPr>
                <a:spLocks noChangeShapeType="1"/>
              </p:cNvSpPr>
              <p:nvPr/>
            </p:nvSpPr>
            <p:spPr bwMode="auto">
              <a:xfrm flipV="1">
                <a:off x="-852586" y="2751138"/>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38"/>
              <p:cNvSpPr>
                <a:spLocks noChangeShapeType="1"/>
              </p:cNvSpPr>
              <p:nvPr/>
            </p:nvSpPr>
            <p:spPr bwMode="auto">
              <a:xfrm flipV="1">
                <a:off x="-824011" y="2802806"/>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39"/>
              <p:cNvSpPr>
                <a:spLocks noChangeShapeType="1"/>
              </p:cNvSpPr>
              <p:nvPr/>
            </p:nvSpPr>
            <p:spPr bwMode="auto">
              <a:xfrm flipV="1">
                <a:off x="-804961" y="2802806"/>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40"/>
              <p:cNvSpPr>
                <a:spLocks noChangeShapeType="1"/>
              </p:cNvSpPr>
              <p:nvPr/>
            </p:nvSpPr>
            <p:spPr bwMode="auto">
              <a:xfrm flipV="1">
                <a:off x="-747811" y="2798043"/>
                <a:ext cx="0" cy="381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41"/>
              <p:cNvSpPr>
                <a:spLocks noChangeShapeType="1"/>
              </p:cNvSpPr>
              <p:nvPr/>
            </p:nvSpPr>
            <p:spPr bwMode="auto">
              <a:xfrm flipV="1">
                <a:off x="-738286" y="2802806"/>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42"/>
              <p:cNvSpPr>
                <a:spLocks noChangeShapeType="1"/>
              </p:cNvSpPr>
              <p:nvPr/>
            </p:nvSpPr>
            <p:spPr bwMode="auto">
              <a:xfrm flipV="1">
                <a:off x="-595411" y="2802806"/>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43"/>
              <p:cNvSpPr>
                <a:spLocks noChangeShapeType="1"/>
              </p:cNvSpPr>
              <p:nvPr/>
            </p:nvSpPr>
            <p:spPr bwMode="auto">
              <a:xfrm flipV="1">
                <a:off x="-462061" y="2989263"/>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44"/>
              <p:cNvSpPr>
                <a:spLocks noChangeShapeType="1"/>
              </p:cNvSpPr>
              <p:nvPr/>
            </p:nvSpPr>
            <p:spPr bwMode="auto">
              <a:xfrm flipV="1">
                <a:off x="-1862236" y="2341563"/>
                <a:ext cx="0" cy="381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Freeform 53"/>
              <p:cNvSpPr>
                <a:spLocks/>
              </p:cNvSpPr>
              <p:nvPr/>
            </p:nvSpPr>
            <p:spPr bwMode="auto">
              <a:xfrm>
                <a:off x="-1862236" y="2370138"/>
                <a:ext cx="1647825" cy="638175"/>
              </a:xfrm>
              <a:custGeom>
                <a:avLst/>
                <a:gdLst>
                  <a:gd name="T0" fmla="*/ 173 w 173"/>
                  <a:gd name="T1" fmla="*/ 67 h 67"/>
                  <a:gd name="T2" fmla="*/ 133 w 173"/>
                  <a:gd name="T3" fmla="*/ 67 h 67"/>
                  <a:gd name="T4" fmla="*/ 133 w 173"/>
                  <a:gd name="T5" fmla="*/ 47 h 67"/>
                  <a:gd name="T6" fmla="*/ 106 w 173"/>
                  <a:gd name="T7" fmla="*/ 47 h 67"/>
                  <a:gd name="T8" fmla="*/ 106 w 173"/>
                  <a:gd name="T9" fmla="*/ 41 h 67"/>
                  <a:gd name="T10" fmla="*/ 105 w 173"/>
                  <a:gd name="T11" fmla="*/ 41 h 67"/>
                  <a:gd name="T12" fmla="*/ 105 w 173"/>
                  <a:gd name="T13" fmla="*/ 37 h 67"/>
                  <a:gd name="T14" fmla="*/ 104 w 173"/>
                  <a:gd name="T15" fmla="*/ 37 h 67"/>
                  <a:gd name="T16" fmla="*/ 104 w 173"/>
                  <a:gd name="T17" fmla="*/ 31 h 67"/>
                  <a:gd name="T18" fmla="*/ 98 w 173"/>
                  <a:gd name="T19" fmla="*/ 31 h 67"/>
                  <a:gd name="T20" fmla="*/ 98 w 173"/>
                  <a:gd name="T21" fmla="*/ 27 h 67"/>
                  <a:gd name="T22" fmla="*/ 81 w 173"/>
                  <a:gd name="T23" fmla="*/ 27 h 67"/>
                  <a:gd name="T24" fmla="*/ 81 w 173"/>
                  <a:gd name="T25" fmla="*/ 24 h 67"/>
                  <a:gd name="T26" fmla="*/ 77 w 173"/>
                  <a:gd name="T27" fmla="*/ 24 h 67"/>
                  <a:gd name="T28" fmla="*/ 77 w 173"/>
                  <a:gd name="T29" fmla="*/ 21 h 67"/>
                  <a:gd name="T30" fmla="*/ 70 w 173"/>
                  <a:gd name="T31" fmla="*/ 21 h 67"/>
                  <a:gd name="T32" fmla="*/ 70 w 173"/>
                  <a:gd name="T33" fmla="*/ 18 h 67"/>
                  <a:gd name="T34" fmla="*/ 63 w 173"/>
                  <a:gd name="T35" fmla="*/ 18 h 67"/>
                  <a:gd name="T36" fmla="*/ 63 w 173"/>
                  <a:gd name="T37" fmla="*/ 15 h 67"/>
                  <a:gd name="T38" fmla="*/ 60 w 173"/>
                  <a:gd name="T39" fmla="*/ 15 h 67"/>
                  <a:gd name="T40" fmla="*/ 60 w 173"/>
                  <a:gd name="T41" fmla="*/ 12 h 67"/>
                  <a:gd name="T42" fmla="*/ 58 w 173"/>
                  <a:gd name="T43" fmla="*/ 12 h 67"/>
                  <a:gd name="T44" fmla="*/ 58 w 173"/>
                  <a:gd name="T45" fmla="*/ 9 h 67"/>
                  <a:gd name="T46" fmla="*/ 45 w 173"/>
                  <a:gd name="T47" fmla="*/ 9 h 67"/>
                  <a:gd name="T48" fmla="*/ 45 w 173"/>
                  <a:gd name="T49" fmla="*/ 8 h 67"/>
                  <a:gd name="T50" fmla="*/ 30 w 173"/>
                  <a:gd name="T51" fmla="*/ 8 h 67"/>
                  <a:gd name="T52" fmla="*/ 30 w 173"/>
                  <a:gd name="T53" fmla="*/ 6 h 67"/>
                  <a:gd name="T54" fmla="*/ 27 w 173"/>
                  <a:gd name="T55" fmla="*/ 6 h 67"/>
                  <a:gd name="T56" fmla="*/ 27 w 173"/>
                  <a:gd name="T57" fmla="*/ 3 h 67"/>
                  <a:gd name="T58" fmla="*/ 10 w 173"/>
                  <a:gd name="T59" fmla="*/ 3 h 67"/>
                  <a:gd name="T60" fmla="*/ 10 w 173"/>
                  <a:gd name="T61" fmla="*/ 0 h 67"/>
                  <a:gd name="T62" fmla="*/ 0 w 173"/>
                  <a:gd name="T6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67">
                    <a:moveTo>
                      <a:pt x="173" y="67"/>
                    </a:moveTo>
                    <a:lnTo>
                      <a:pt x="133" y="67"/>
                    </a:lnTo>
                    <a:lnTo>
                      <a:pt x="133" y="47"/>
                    </a:lnTo>
                    <a:lnTo>
                      <a:pt x="106" y="47"/>
                    </a:lnTo>
                    <a:lnTo>
                      <a:pt x="106" y="41"/>
                    </a:lnTo>
                    <a:lnTo>
                      <a:pt x="105" y="41"/>
                    </a:lnTo>
                    <a:lnTo>
                      <a:pt x="105" y="37"/>
                    </a:lnTo>
                    <a:lnTo>
                      <a:pt x="104" y="37"/>
                    </a:lnTo>
                    <a:lnTo>
                      <a:pt x="104" y="31"/>
                    </a:lnTo>
                    <a:lnTo>
                      <a:pt x="98" y="31"/>
                    </a:lnTo>
                    <a:lnTo>
                      <a:pt x="98" y="27"/>
                    </a:lnTo>
                    <a:lnTo>
                      <a:pt x="81" y="27"/>
                    </a:lnTo>
                    <a:lnTo>
                      <a:pt x="81" y="24"/>
                    </a:lnTo>
                    <a:lnTo>
                      <a:pt x="77" y="24"/>
                    </a:lnTo>
                    <a:lnTo>
                      <a:pt x="77" y="21"/>
                    </a:lnTo>
                    <a:lnTo>
                      <a:pt x="70" y="21"/>
                    </a:lnTo>
                    <a:lnTo>
                      <a:pt x="70" y="18"/>
                    </a:lnTo>
                    <a:lnTo>
                      <a:pt x="63" y="18"/>
                    </a:lnTo>
                    <a:lnTo>
                      <a:pt x="63" y="15"/>
                    </a:lnTo>
                    <a:lnTo>
                      <a:pt x="60" y="15"/>
                    </a:lnTo>
                    <a:lnTo>
                      <a:pt x="60" y="12"/>
                    </a:lnTo>
                    <a:lnTo>
                      <a:pt x="58" y="12"/>
                    </a:lnTo>
                    <a:lnTo>
                      <a:pt x="58" y="9"/>
                    </a:lnTo>
                    <a:lnTo>
                      <a:pt x="45" y="9"/>
                    </a:lnTo>
                    <a:lnTo>
                      <a:pt x="45" y="8"/>
                    </a:lnTo>
                    <a:lnTo>
                      <a:pt x="30" y="8"/>
                    </a:lnTo>
                    <a:lnTo>
                      <a:pt x="30" y="6"/>
                    </a:lnTo>
                    <a:lnTo>
                      <a:pt x="27" y="6"/>
                    </a:lnTo>
                    <a:lnTo>
                      <a:pt x="27" y="3"/>
                    </a:lnTo>
                    <a:lnTo>
                      <a:pt x="10" y="3"/>
                    </a:lnTo>
                    <a:lnTo>
                      <a:pt x="10"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33"/>
              <p:cNvSpPr>
                <a:spLocks noChangeShapeType="1"/>
              </p:cNvSpPr>
              <p:nvPr/>
            </p:nvSpPr>
            <p:spPr bwMode="auto">
              <a:xfrm flipV="1">
                <a:off x="-1064275" y="2613025"/>
                <a:ext cx="0" cy="28575"/>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sp>
        <p:nvSpPr>
          <p:cNvPr id="65" name="TextBox 64"/>
          <p:cNvSpPr txBox="1"/>
          <p:nvPr/>
        </p:nvSpPr>
        <p:spPr>
          <a:xfrm>
            <a:off x="1681704" y="4063815"/>
            <a:ext cx="1834156" cy="276999"/>
          </a:xfrm>
          <a:prstGeom prst="rect">
            <a:avLst/>
          </a:prstGeom>
          <a:noFill/>
        </p:spPr>
        <p:txBody>
          <a:bodyPr wrap="none" rtlCol="0">
            <a:spAutoFit/>
          </a:bodyPr>
          <a:lstStyle/>
          <a:p>
            <a:pPr algn="ctr"/>
            <a:r>
              <a:rPr lang="en-GB" sz="1200" dirty="0" smtClean="0">
                <a:solidFill>
                  <a:srgbClr val="363636"/>
                </a:solidFill>
              </a:rPr>
              <a:t>Months from study entry</a:t>
            </a:r>
            <a:endParaRPr lang="en-GB" sz="1200" dirty="0">
              <a:solidFill>
                <a:srgbClr val="363636"/>
              </a:solidFill>
            </a:endParaRPr>
          </a:p>
        </p:txBody>
      </p:sp>
      <p:sp>
        <p:nvSpPr>
          <p:cNvPr id="66" name="TextBox 65"/>
          <p:cNvSpPr txBox="1"/>
          <p:nvPr/>
        </p:nvSpPr>
        <p:spPr>
          <a:xfrm rot="16200000">
            <a:off x="-284672" y="2769826"/>
            <a:ext cx="1470274" cy="276999"/>
          </a:xfrm>
          <a:prstGeom prst="rect">
            <a:avLst/>
          </a:prstGeom>
          <a:noFill/>
        </p:spPr>
        <p:txBody>
          <a:bodyPr wrap="none" rtlCol="0">
            <a:spAutoFit/>
          </a:bodyPr>
          <a:lstStyle/>
          <a:p>
            <a:pPr algn="ctr"/>
            <a:r>
              <a:rPr lang="en-GB" sz="1200" dirty="0" smtClean="0">
                <a:solidFill>
                  <a:srgbClr val="363636"/>
                </a:solidFill>
              </a:rPr>
              <a:t>Survival probability</a:t>
            </a:r>
            <a:endParaRPr lang="en-GB" sz="1200" dirty="0">
              <a:solidFill>
                <a:srgbClr val="363636"/>
              </a:solidFill>
            </a:endParaRPr>
          </a:p>
        </p:txBody>
      </p:sp>
      <p:sp>
        <p:nvSpPr>
          <p:cNvPr id="67" name="TextBox 66"/>
          <p:cNvSpPr txBox="1"/>
          <p:nvPr/>
        </p:nvSpPr>
        <p:spPr>
          <a:xfrm>
            <a:off x="949109" y="3871054"/>
            <a:ext cx="269625" cy="276999"/>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68" name="TextBox 67"/>
          <p:cNvSpPr txBox="1"/>
          <p:nvPr/>
        </p:nvSpPr>
        <p:spPr>
          <a:xfrm>
            <a:off x="1579856" y="3871054"/>
            <a:ext cx="354584" cy="276999"/>
          </a:xfrm>
          <a:prstGeom prst="rect">
            <a:avLst/>
          </a:prstGeom>
          <a:noFill/>
        </p:spPr>
        <p:txBody>
          <a:bodyPr wrap="none" rtlCol="0">
            <a:spAutoFit/>
          </a:bodyPr>
          <a:lstStyle/>
          <a:p>
            <a:pPr algn="ctr"/>
            <a:r>
              <a:rPr lang="en-GB" sz="1200" dirty="0" smtClean="0">
                <a:solidFill>
                  <a:srgbClr val="363636"/>
                </a:solidFill>
              </a:rPr>
              <a:t>20</a:t>
            </a:r>
            <a:endParaRPr lang="en-GB" sz="1200" dirty="0">
              <a:solidFill>
                <a:srgbClr val="363636"/>
              </a:solidFill>
            </a:endParaRPr>
          </a:p>
        </p:txBody>
      </p:sp>
      <p:sp>
        <p:nvSpPr>
          <p:cNvPr id="69" name="TextBox 68"/>
          <p:cNvSpPr txBox="1"/>
          <p:nvPr/>
        </p:nvSpPr>
        <p:spPr>
          <a:xfrm>
            <a:off x="2253733" y="3871054"/>
            <a:ext cx="354584" cy="276999"/>
          </a:xfrm>
          <a:prstGeom prst="rect">
            <a:avLst/>
          </a:prstGeom>
          <a:noFill/>
        </p:spPr>
        <p:txBody>
          <a:bodyPr wrap="none" rtlCol="0">
            <a:spAutoFit/>
          </a:bodyPr>
          <a:lstStyle/>
          <a:p>
            <a:pPr algn="ctr"/>
            <a:r>
              <a:rPr lang="en-GB" sz="1200" dirty="0" smtClean="0">
                <a:solidFill>
                  <a:srgbClr val="363636"/>
                </a:solidFill>
              </a:rPr>
              <a:t>40</a:t>
            </a:r>
            <a:endParaRPr lang="en-GB" sz="1200" dirty="0">
              <a:solidFill>
                <a:srgbClr val="363636"/>
              </a:solidFill>
            </a:endParaRPr>
          </a:p>
        </p:txBody>
      </p:sp>
      <p:sp>
        <p:nvSpPr>
          <p:cNvPr id="70" name="TextBox 69"/>
          <p:cNvSpPr txBox="1"/>
          <p:nvPr/>
        </p:nvSpPr>
        <p:spPr>
          <a:xfrm>
            <a:off x="2927610" y="3871054"/>
            <a:ext cx="354584" cy="276999"/>
          </a:xfrm>
          <a:prstGeom prst="rect">
            <a:avLst/>
          </a:prstGeom>
          <a:noFill/>
        </p:spPr>
        <p:txBody>
          <a:bodyPr wrap="none" rtlCol="0">
            <a:spAutoFit/>
          </a:bodyPr>
          <a:lstStyle/>
          <a:p>
            <a:pPr algn="ctr"/>
            <a:r>
              <a:rPr lang="en-GB" sz="1200" dirty="0" smtClean="0">
                <a:solidFill>
                  <a:srgbClr val="363636"/>
                </a:solidFill>
              </a:rPr>
              <a:t>60</a:t>
            </a:r>
            <a:endParaRPr lang="en-GB" sz="1200" dirty="0">
              <a:solidFill>
                <a:srgbClr val="363636"/>
              </a:solidFill>
            </a:endParaRPr>
          </a:p>
        </p:txBody>
      </p:sp>
      <p:sp>
        <p:nvSpPr>
          <p:cNvPr id="71" name="TextBox 70"/>
          <p:cNvSpPr txBox="1"/>
          <p:nvPr/>
        </p:nvSpPr>
        <p:spPr>
          <a:xfrm>
            <a:off x="3592861" y="3871054"/>
            <a:ext cx="354584" cy="276999"/>
          </a:xfrm>
          <a:prstGeom prst="rect">
            <a:avLst/>
          </a:prstGeom>
          <a:noFill/>
        </p:spPr>
        <p:txBody>
          <a:bodyPr wrap="none" rtlCol="0">
            <a:spAutoFit/>
          </a:bodyPr>
          <a:lstStyle/>
          <a:p>
            <a:pPr algn="ctr"/>
            <a:r>
              <a:rPr lang="en-GB" sz="1200" dirty="0" smtClean="0">
                <a:solidFill>
                  <a:srgbClr val="363636"/>
                </a:solidFill>
              </a:rPr>
              <a:t>80</a:t>
            </a:r>
            <a:endParaRPr lang="en-GB" sz="1200" dirty="0">
              <a:solidFill>
                <a:srgbClr val="363636"/>
              </a:solidFill>
            </a:endParaRPr>
          </a:p>
        </p:txBody>
      </p:sp>
      <p:sp>
        <p:nvSpPr>
          <p:cNvPr id="72" name="TextBox 71"/>
          <p:cNvSpPr txBox="1"/>
          <p:nvPr/>
        </p:nvSpPr>
        <p:spPr>
          <a:xfrm>
            <a:off x="4198380" y="3871054"/>
            <a:ext cx="439544" cy="276999"/>
          </a:xfrm>
          <a:prstGeom prst="rect">
            <a:avLst/>
          </a:prstGeom>
          <a:noFill/>
        </p:spPr>
        <p:txBody>
          <a:bodyPr wrap="none" rtlCol="0">
            <a:spAutoFit/>
          </a:bodyPr>
          <a:lstStyle/>
          <a:p>
            <a:pPr algn="ctr"/>
            <a:r>
              <a:rPr lang="en-GB" sz="1200" dirty="0" smtClean="0">
                <a:solidFill>
                  <a:srgbClr val="363636"/>
                </a:solidFill>
              </a:rPr>
              <a:t>100</a:t>
            </a:r>
            <a:endParaRPr lang="en-GB" sz="1200" dirty="0">
              <a:solidFill>
                <a:srgbClr val="363636"/>
              </a:solidFill>
            </a:endParaRPr>
          </a:p>
        </p:txBody>
      </p:sp>
      <p:sp>
        <p:nvSpPr>
          <p:cNvPr id="73" name="TextBox 72"/>
          <p:cNvSpPr txBox="1"/>
          <p:nvPr/>
        </p:nvSpPr>
        <p:spPr>
          <a:xfrm>
            <a:off x="922215" y="4342597"/>
            <a:ext cx="354585" cy="461665"/>
          </a:xfrm>
          <a:prstGeom prst="rect">
            <a:avLst/>
          </a:prstGeom>
          <a:noFill/>
        </p:spPr>
        <p:txBody>
          <a:bodyPr wrap="none" rtlCol="0">
            <a:spAutoFit/>
          </a:bodyPr>
          <a:lstStyle/>
          <a:p>
            <a:pPr algn="ctr"/>
            <a:r>
              <a:rPr lang="en-GB" sz="1200" dirty="0" smtClean="0">
                <a:solidFill>
                  <a:srgbClr val="363636"/>
                </a:solidFill>
              </a:rPr>
              <a:t>11</a:t>
            </a:r>
          </a:p>
          <a:p>
            <a:pPr algn="ctr"/>
            <a:r>
              <a:rPr lang="en-GB" sz="1200" dirty="0" smtClean="0">
                <a:solidFill>
                  <a:srgbClr val="363636"/>
                </a:solidFill>
              </a:rPr>
              <a:t>65</a:t>
            </a:r>
            <a:endParaRPr lang="en-GB" sz="1200" dirty="0">
              <a:solidFill>
                <a:srgbClr val="363636"/>
              </a:solidFill>
            </a:endParaRPr>
          </a:p>
        </p:txBody>
      </p:sp>
      <p:sp>
        <p:nvSpPr>
          <p:cNvPr id="74" name="TextBox 73"/>
          <p:cNvSpPr txBox="1"/>
          <p:nvPr/>
        </p:nvSpPr>
        <p:spPr>
          <a:xfrm>
            <a:off x="1582646" y="4342597"/>
            <a:ext cx="354584" cy="461665"/>
          </a:xfrm>
          <a:prstGeom prst="rect">
            <a:avLst/>
          </a:prstGeom>
          <a:noFill/>
        </p:spPr>
        <p:txBody>
          <a:bodyPr wrap="none" rtlCol="0">
            <a:spAutoFit/>
          </a:bodyPr>
          <a:lstStyle/>
          <a:p>
            <a:pPr algn="r"/>
            <a:r>
              <a:rPr lang="en-GB" sz="1200" dirty="0" smtClean="0">
                <a:solidFill>
                  <a:srgbClr val="363636"/>
                </a:solidFill>
              </a:rPr>
              <a:t>9</a:t>
            </a:r>
          </a:p>
          <a:p>
            <a:pPr algn="r"/>
            <a:r>
              <a:rPr lang="en-GB" sz="1200" dirty="0" smtClean="0">
                <a:solidFill>
                  <a:srgbClr val="363636"/>
                </a:solidFill>
              </a:rPr>
              <a:t>63</a:t>
            </a:r>
            <a:endParaRPr lang="en-GB" sz="1200" dirty="0">
              <a:solidFill>
                <a:srgbClr val="363636"/>
              </a:solidFill>
            </a:endParaRPr>
          </a:p>
        </p:txBody>
      </p:sp>
      <p:sp>
        <p:nvSpPr>
          <p:cNvPr id="75" name="TextBox 74"/>
          <p:cNvSpPr txBox="1"/>
          <p:nvPr/>
        </p:nvSpPr>
        <p:spPr>
          <a:xfrm>
            <a:off x="2269970" y="4342597"/>
            <a:ext cx="354584" cy="461665"/>
          </a:xfrm>
          <a:prstGeom prst="rect">
            <a:avLst/>
          </a:prstGeom>
          <a:noFill/>
        </p:spPr>
        <p:txBody>
          <a:bodyPr wrap="none" rtlCol="0">
            <a:spAutoFit/>
          </a:bodyPr>
          <a:lstStyle/>
          <a:p>
            <a:pPr algn="r"/>
            <a:r>
              <a:rPr lang="en-GB" sz="1200" dirty="0" smtClean="0">
                <a:solidFill>
                  <a:srgbClr val="363636"/>
                </a:solidFill>
              </a:rPr>
              <a:t>5</a:t>
            </a:r>
          </a:p>
          <a:p>
            <a:pPr algn="r"/>
            <a:r>
              <a:rPr lang="en-GB" sz="1200" dirty="0" smtClean="0">
                <a:solidFill>
                  <a:srgbClr val="363636"/>
                </a:solidFill>
              </a:rPr>
              <a:t>34</a:t>
            </a:r>
            <a:endParaRPr lang="en-GB" sz="1200" dirty="0">
              <a:solidFill>
                <a:srgbClr val="363636"/>
              </a:solidFill>
            </a:endParaRPr>
          </a:p>
        </p:txBody>
      </p:sp>
      <p:sp>
        <p:nvSpPr>
          <p:cNvPr id="76" name="TextBox 75"/>
          <p:cNvSpPr txBox="1"/>
          <p:nvPr/>
        </p:nvSpPr>
        <p:spPr>
          <a:xfrm>
            <a:off x="2935221" y="4342597"/>
            <a:ext cx="354584" cy="461665"/>
          </a:xfrm>
          <a:prstGeom prst="rect">
            <a:avLst/>
          </a:prstGeom>
          <a:noFill/>
        </p:spPr>
        <p:txBody>
          <a:bodyPr wrap="none" rtlCol="0">
            <a:spAutoFit/>
          </a:bodyPr>
          <a:lstStyle/>
          <a:p>
            <a:pPr algn="r"/>
            <a:r>
              <a:rPr lang="en-GB" sz="1200" dirty="0" smtClean="0">
                <a:solidFill>
                  <a:srgbClr val="363636"/>
                </a:solidFill>
              </a:rPr>
              <a:t>2</a:t>
            </a:r>
          </a:p>
          <a:p>
            <a:pPr algn="r"/>
            <a:r>
              <a:rPr lang="en-GB" sz="1200" dirty="0" smtClean="0">
                <a:solidFill>
                  <a:srgbClr val="363636"/>
                </a:solidFill>
              </a:rPr>
              <a:t>19</a:t>
            </a:r>
            <a:endParaRPr lang="en-GB" sz="1200" dirty="0">
              <a:solidFill>
                <a:srgbClr val="363636"/>
              </a:solidFill>
            </a:endParaRPr>
          </a:p>
        </p:txBody>
      </p:sp>
      <p:sp>
        <p:nvSpPr>
          <p:cNvPr id="77" name="TextBox 76"/>
          <p:cNvSpPr txBox="1"/>
          <p:nvPr/>
        </p:nvSpPr>
        <p:spPr>
          <a:xfrm>
            <a:off x="3625699" y="4342597"/>
            <a:ext cx="269626" cy="461665"/>
          </a:xfrm>
          <a:prstGeom prst="rect">
            <a:avLst/>
          </a:prstGeom>
          <a:noFill/>
        </p:spPr>
        <p:txBody>
          <a:bodyPr wrap="none" rtlCol="0">
            <a:spAutoFit/>
          </a:bodyPr>
          <a:lstStyle/>
          <a:p>
            <a:pPr algn="ctr"/>
            <a:r>
              <a:rPr lang="en-GB" sz="1200" dirty="0" smtClean="0">
                <a:solidFill>
                  <a:srgbClr val="363636"/>
                </a:solidFill>
              </a:rPr>
              <a:t>0</a:t>
            </a:r>
          </a:p>
          <a:p>
            <a:pPr algn="ctr"/>
            <a:r>
              <a:rPr lang="en-GB" sz="1200" dirty="0">
                <a:solidFill>
                  <a:srgbClr val="363636"/>
                </a:solidFill>
              </a:rPr>
              <a:t>2</a:t>
            </a:r>
          </a:p>
        </p:txBody>
      </p:sp>
      <p:sp>
        <p:nvSpPr>
          <p:cNvPr id="78" name="TextBox 77"/>
          <p:cNvSpPr txBox="1"/>
          <p:nvPr/>
        </p:nvSpPr>
        <p:spPr>
          <a:xfrm>
            <a:off x="52732" y="4157931"/>
            <a:ext cx="1628972" cy="646331"/>
          </a:xfrm>
          <a:prstGeom prst="rect">
            <a:avLst/>
          </a:prstGeom>
          <a:noFill/>
        </p:spPr>
        <p:txBody>
          <a:bodyPr wrap="none" rtlCol="0">
            <a:spAutoFit/>
          </a:bodyPr>
          <a:lstStyle/>
          <a:p>
            <a:r>
              <a:rPr lang="en-GB" sz="1200" dirty="0" smtClean="0">
                <a:solidFill>
                  <a:srgbClr val="363636"/>
                </a:solidFill>
              </a:rPr>
              <a:t>No. of patients at risk</a:t>
            </a:r>
          </a:p>
          <a:p>
            <a:r>
              <a:rPr lang="en-GB" sz="1200" i="1" dirty="0" smtClean="0">
                <a:solidFill>
                  <a:srgbClr val="363636"/>
                </a:solidFill>
              </a:rPr>
              <a:t>RAS</a:t>
            </a:r>
            <a:r>
              <a:rPr lang="en-GB" sz="1200" dirty="0" smtClean="0">
                <a:solidFill>
                  <a:srgbClr val="363636"/>
                </a:solidFill>
              </a:rPr>
              <a:t> </a:t>
            </a:r>
            <a:r>
              <a:rPr lang="en-GB" sz="1200" dirty="0" err="1">
                <a:solidFill>
                  <a:srgbClr val="363636"/>
                </a:solidFill>
              </a:rPr>
              <a:t>m</a:t>
            </a:r>
            <a:r>
              <a:rPr lang="en-GB" sz="1200" dirty="0" err="1" smtClean="0">
                <a:solidFill>
                  <a:srgbClr val="363636"/>
                </a:solidFill>
              </a:rPr>
              <a:t>ut</a:t>
            </a:r>
            <a:endParaRPr lang="en-GB" sz="1200" dirty="0" smtClean="0">
              <a:solidFill>
                <a:srgbClr val="363636"/>
              </a:solidFill>
            </a:endParaRPr>
          </a:p>
          <a:p>
            <a:r>
              <a:rPr lang="en-GB" sz="1200" i="1" dirty="0" smtClean="0">
                <a:solidFill>
                  <a:srgbClr val="363636"/>
                </a:solidFill>
              </a:rPr>
              <a:t>RAS</a:t>
            </a:r>
            <a:r>
              <a:rPr lang="en-GB" sz="1200" dirty="0" smtClean="0">
                <a:solidFill>
                  <a:srgbClr val="363636"/>
                </a:solidFill>
              </a:rPr>
              <a:t> </a:t>
            </a:r>
            <a:r>
              <a:rPr lang="en-GB" sz="1200" dirty="0" err="1" smtClean="0">
                <a:solidFill>
                  <a:srgbClr val="363636"/>
                </a:solidFill>
              </a:rPr>
              <a:t>wt</a:t>
            </a:r>
            <a:endParaRPr lang="en-GB" sz="1200" dirty="0">
              <a:solidFill>
                <a:srgbClr val="363636"/>
              </a:solidFill>
            </a:endParaRPr>
          </a:p>
        </p:txBody>
      </p:sp>
      <p:sp>
        <p:nvSpPr>
          <p:cNvPr id="79" name="TextBox 78"/>
          <p:cNvSpPr txBox="1"/>
          <p:nvPr/>
        </p:nvSpPr>
        <p:spPr>
          <a:xfrm>
            <a:off x="4279804" y="4342597"/>
            <a:ext cx="269626" cy="461665"/>
          </a:xfrm>
          <a:prstGeom prst="rect">
            <a:avLst/>
          </a:prstGeom>
          <a:noFill/>
        </p:spPr>
        <p:txBody>
          <a:bodyPr wrap="none" rtlCol="0">
            <a:spAutoFit/>
          </a:bodyPr>
          <a:lstStyle/>
          <a:p>
            <a:pPr algn="ctr"/>
            <a:r>
              <a:rPr lang="en-GB" sz="1200" dirty="0" smtClean="0">
                <a:solidFill>
                  <a:srgbClr val="363636"/>
                </a:solidFill>
              </a:rPr>
              <a:t>0</a:t>
            </a:r>
          </a:p>
          <a:p>
            <a:pPr algn="ctr"/>
            <a:r>
              <a:rPr lang="en-GB" sz="1200" dirty="0" smtClean="0">
                <a:solidFill>
                  <a:srgbClr val="363636"/>
                </a:solidFill>
              </a:rPr>
              <a:t>1</a:t>
            </a:r>
            <a:endParaRPr lang="en-GB" sz="1200" dirty="0">
              <a:solidFill>
                <a:srgbClr val="363636"/>
              </a:solidFill>
            </a:endParaRPr>
          </a:p>
        </p:txBody>
      </p:sp>
      <p:sp>
        <p:nvSpPr>
          <p:cNvPr id="80" name="TextBox 79"/>
          <p:cNvSpPr txBox="1"/>
          <p:nvPr/>
        </p:nvSpPr>
        <p:spPr>
          <a:xfrm>
            <a:off x="619090" y="3704818"/>
            <a:ext cx="397866" cy="276999"/>
          </a:xfrm>
          <a:prstGeom prst="rect">
            <a:avLst/>
          </a:prstGeom>
          <a:noFill/>
        </p:spPr>
        <p:txBody>
          <a:bodyPr wrap="none" rtlCol="0">
            <a:spAutoFit/>
          </a:bodyPr>
          <a:lstStyle/>
          <a:p>
            <a:pPr algn="r"/>
            <a:r>
              <a:rPr lang="en-GB" sz="1200" dirty="0" smtClean="0">
                <a:solidFill>
                  <a:srgbClr val="363636"/>
                </a:solidFill>
              </a:rPr>
              <a:t>0.0</a:t>
            </a:r>
            <a:endParaRPr lang="en-GB" sz="1200" dirty="0">
              <a:solidFill>
                <a:srgbClr val="363636"/>
              </a:solidFill>
            </a:endParaRPr>
          </a:p>
        </p:txBody>
      </p:sp>
      <p:sp>
        <p:nvSpPr>
          <p:cNvPr id="81" name="TextBox 80"/>
          <p:cNvSpPr txBox="1"/>
          <p:nvPr/>
        </p:nvSpPr>
        <p:spPr>
          <a:xfrm>
            <a:off x="619090" y="3331066"/>
            <a:ext cx="397866" cy="276999"/>
          </a:xfrm>
          <a:prstGeom prst="rect">
            <a:avLst/>
          </a:prstGeom>
          <a:noFill/>
        </p:spPr>
        <p:txBody>
          <a:bodyPr wrap="none" rtlCol="0">
            <a:spAutoFit/>
          </a:bodyPr>
          <a:lstStyle/>
          <a:p>
            <a:pPr algn="r"/>
            <a:r>
              <a:rPr lang="en-GB" sz="1200" dirty="0" smtClean="0">
                <a:solidFill>
                  <a:srgbClr val="363636"/>
                </a:solidFill>
              </a:rPr>
              <a:t>0.2</a:t>
            </a:r>
            <a:endParaRPr lang="en-GB" sz="1200" dirty="0">
              <a:solidFill>
                <a:srgbClr val="363636"/>
              </a:solidFill>
            </a:endParaRPr>
          </a:p>
        </p:txBody>
      </p:sp>
      <p:sp>
        <p:nvSpPr>
          <p:cNvPr id="82" name="TextBox 81"/>
          <p:cNvSpPr txBox="1"/>
          <p:nvPr/>
        </p:nvSpPr>
        <p:spPr>
          <a:xfrm>
            <a:off x="619090" y="2957315"/>
            <a:ext cx="397866" cy="276999"/>
          </a:xfrm>
          <a:prstGeom prst="rect">
            <a:avLst/>
          </a:prstGeom>
          <a:noFill/>
        </p:spPr>
        <p:txBody>
          <a:bodyPr wrap="none" rtlCol="0">
            <a:spAutoFit/>
          </a:bodyPr>
          <a:lstStyle/>
          <a:p>
            <a:pPr algn="r"/>
            <a:r>
              <a:rPr lang="en-GB" sz="1200" dirty="0" smtClean="0">
                <a:solidFill>
                  <a:srgbClr val="363636"/>
                </a:solidFill>
              </a:rPr>
              <a:t>0.4</a:t>
            </a:r>
            <a:endParaRPr lang="en-GB" sz="1200" dirty="0">
              <a:solidFill>
                <a:srgbClr val="363636"/>
              </a:solidFill>
            </a:endParaRPr>
          </a:p>
        </p:txBody>
      </p:sp>
      <p:sp>
        <p:nvSpPr>
          <p:cNvPr id="83" name="TextBox 82"/>
          <p:cNvSpPr txBox="1"/>
          <p:nvPr/>
        </p:nvSpPr>
        <p:spPr>
          <a:xfrm>
            <a:off x="619090" y="2583564"/>
            <a:ext cx="397866" cy="276999"/>
          </a:xfrm>
          <a:prstGeom prst="rect">
            <a:avLst/>
          </a:prstGeom>
          <a:noFill/>
        </p:spPr>
        <p:txBody>
          <a:bodyPr wrap="none" rtlCol="0">
            <a:spAutoFit/>
          </a:bodyPr>
          <a:lstStyle/>
          <a:p>
            <a:pPr algn="r"/>
            <a:r>
              <a:rPr lang="en-GB" sz="1200" dirty="0" smtClean="0">
                <a:solidFill>
                  <a:srgbClr val="363636"/>
                </a:solidFill>
              </a:rPr>
              <a:t>0.6</a:t>
            </a:r>
            <a:endParaRPr lang="en-GB" sz="1200" dirty="0">
              <a:solidFill>
                <a:srgbClr val="363636"/>
              </a:solidFill>
            </a:endParaRPr>
          </a:p>
        </p:txBody>
      </p:sp>
      <p:sp>
        <p:nvSpPr>
          <p:cNvPr id="84" name="TextBox 83"/>
          <p:cNvSpPr txBox="1"/>
          <p:nvPr/>
        </p:nvSpPr>
        <p:spPr>
          <a:xfrm>
            <a:off x="619090" y="2209813"/>
            <a:ext cx="397866" cy="276999"/>
          </a:xfrm>
          <a:prstGeom prst="rect">
            <a:avLst/>
          </a:prstGeom>
          <a:noFill/>
        </p:spPr>
        <p:txBody>
          <a:bodyPr wrap="none" rtlCol="0">
            <a:spAutoFit/>
          </a:bodyPr>
          <a:lstStyle/>
          <a:p>
            <a:pPr algn="r"/>
            <a:r>
              <a:rPr lang="en-GB" sz="1200" dirty="0" smtClean="0">
                <a:solidFill>
                  <a:srgbClr val="363636"/>
                </a:solidFill>
              </a:rPr>
              <a:t>0.8</a:t>
            </a:r>
            <a:endParaRPr lang="en-GB" sz="1200" dirty="0">
              <a:solidFill>
                <a:srgbClr val="363636"/>
              </a:solidFill>
            </a:endParaRPr>
          </a:p>
        </p:txBody>
      </p:sp>
      <p:sp>
        <p:nvSpPr>
          <p:cNvPr id="85" name="TextBox 84"/>
          <p:cNvSpPr txBox="1"/>
          <p:nvPr/>
        </p:nvSpPr>
        <p:spPr>
          <a:xfrm>
            <a:off x="619090" y="1836062"/>
            <a:ext cx="397866" cy="276999"/>
          </a:xfrm>
          <a:prstGeom prst="rect">
            <a:avLst/>
          </a:prstGeom>
          <a:noFill/>
        </p:spPr>
        <p:txBody>
          <a:bodyPr wrap="none" rtlCol="0">
            <a:spAutoFit/>
          </a:bodyPr>
          <a:lstStyle/>
          <a:p>
            <a:pPr algn="r"/>
            <a:r>
              <a:rPr lang="en-GB" sz="1200" dirty="0" smtClean="0">
                <a:solidFill>
                  <a:srgbClr val="363636"/>
                </a:solidFill>
              </a:rPr>
              <a:t>1.0</a:t>
            </a:r>
            <a:endParaRPr lang="en-GB" sz="1200" dirty="0">
              <a:solidFill>
                <a:srgbClr val="363636"/>
              </a:solidFill>
            </a:endParaRPr>
          </a:p>
        </p:txBody>
      </p:sp>
      <p:cxnSp>
        <p:nvCxnSpPr>
          <p:cNvPr id="86" name="Straight Connector 85"/>
          <p:cNvCxnSpPr/>
          <p:nvPr/>
        </p:nvCxnSpPr>
        <p:spPr>
          <a:xfrm>
            <a:off x="1223605" y="3408976"/>
            <a:ext cx="354584" cy="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7" name="Straight Connector 86"/>
          <p:cNvCxnSpPr/>
          <p:nvPr/>
        </p:nvCxnSpPr>
        <p:spPr>
          <a:xfrm>
            <a:off x="1223605" y="3602557"/>
            <a:ext cx="354584" cy="0"/>
          </a:xfrm>
          <a:prstGeom prst="line">
            <a:avLst/>
          </a:pr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sp>
        <p:nvSpPr>
          <p:cNvPr id="88" name="Rectangle 87"/>
          <p:cNvSpPr/>
          <p:nvPr/>
        </p:nvSpPr>
        <p:spPr>
          <a:xfrm>
            <a:off x="1556141" y="3272900"/>
            <a:ext cx="1306861" cy="461665"/>
          </a:xfrm>
          <a:prstGeom prst="rect">
            <a:avLst/>
          </a:prstGeom>
        </p:spPr>
        <p:txBody>
          <a:bodyPr wrap="square">
            <a:spAutoFit/>
          </a:bodyPr>
          <a:lstStyle/>
          <a:p>
            <a:r>
              <a:rPr lang="en-GB" sz="1200" i="1" dirty="0">
                <a:solidFill>
                  <a:srgbClr val="363636"/>
                </a:solidFill>
              </a:rPr>
              <a:t>RAS</a:t>
            </a:r>
            <a:r>
              <a:rPr lang="en-GB" sz="1200" dirty="0">
                <a:solidFill>
                  <a:srgbClr val="363636"/>
                </a:solidFill>
              </a:rPr>
              <a:t> </a:t>
            </a:r>
            <a:r>
              <a:rPr lang="en-GB" sz="1200" dirty="0" err="1" smtClean="0">
                <a:solidFill>
                  <a:srgbClr val="363636"/>
                </a:solidFill>
              </a:rPr>
              <a:t>mut</a:t>
            </a:r>
            <a:endParaRPr lang="en-GB" sz="1200" dirty="0">
              <a:solidFill>
                <a:srgbClr val="363636"/>
              </a:solidFill>
            </a:endParaRPr>
          </a:p>
          <a:p>
            <a:r>
              <a:rPr lang="en-GB" sz="1200" i="1" dirty="0">
                <a:solidFill>
                  <a:srgbClr val="363636"/>
                </a:solidFill>
              </a:rPr>
              <a:t>RAS</a:t>
            </a:r>
            <a:r>
              <a:rPr lang="en-GB" sz="1200" dirty="0">
                <a:solidFill>
                  <a:srgbClr val="363636"/>
                </a:solidFill>
              </a:rPr>
              <a:t> </a:t>
            </a:r>
            <a:r>
              <a:rPr lang="en-GB" sz="1200" dirty="0" err="1" smtClean="0">
                <a:solidFill>
                  <a:srgbClr val="363636"/>
                </a:solidFill>
              </a:rPr>
              <a:t>wt</a:t>
            </a:r>
            <a:endParaRPr lang="en-GB" sz="1200" dirty="0">
              <a:solidFill>
                <a:srgbClr val="363636"/>
              </a:solidFill>
            </a:endParaRPr>
          </a:p>
        </p:txBody>
      </p:sp>
      <p:graphicFrame>
        <p:nvGraphicFramePr>
          <p:cNvPr id="89" name="Table 88"/>
          <p:cNvGraphicFramePr>
            <a:graphicFrameLocks noGrp="1"/>
          </p:cNvGraphicFramePr>
          <p:nvPr>
            <p:extLst>
              <p:ext uri="{D42A27DB-BD31-4B8C-83A1-F6EECF244321}">
                <p14:modId xmlns:p14="http://schemas.microsoft.com/office/powerpoint/2010/main" val="4104485367"/>
              </p:ext>
            </p:extLst>
          </p:nvPr>
        </p:nvGraphicFramePr>
        <p:xfrm>
          <a:off x="4832923" y="2179758"/>
          <a:ext cx="3907574" cy="1371600"/>
        </p:xfrm>
        <a:graphic>
          <a:graphicData uri="http://schemas.openxmlformats.org/drawingml/2006/table">
            <a:tbl>
              <a:tblPr firstRow="1" bandRow="1">
                <a:tableStyleId>{5C22544A-7EE6-4342-B048-85BDC9FD1C3A}</a:tableStyleId>
              </a:tblPr>
              <a:tblGrid>
                <a:gridCol w="664042"/>
                <a:gridCol w="810883"/>
                <a:gridCol w="966158"/>
                <a:gridCol w="828136"/>
                <a:gridCol w="638355"/>
              </a:tblGrid>
              <a:tr h="370840">
                <a:tc>
                  <a:txBody>
                    <a:bodyPr/>
                    <a:lstStyle/>
                    <a:p>
                      <a:pPr algn="ctr"/>
                      <a:r>
                        <a:rPr lang="en-GB" sz="1200" i="1" dirty="0" smtClean="0"/>
                        <a:t>RAS </a:t>
                      </a:r>
                      <a:r>
                        <a:rPr lang="en-GB" sz="1200" i="0" dirty="0" smtClean="0"/>
                        <a:t>status</a:t>
                      </a:r>
                      <a:endParaRPr lang="en-GB" sz="1200" i="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t>N</a:t>
                      </a:r>
                      <a:br>
                        <a:rPr lang="en-GB" sz="1200" dirty="0" smtClean="0"/>
                      </a:br>
                      <a:r>
                        <a:rPr lang="en-GB" sz="1200" dirty="0" smtClean="0"/>
                        <a:t>(events)</a:t>
                      </a:r>
                      <a:endParaRPr lang="en-GB" sz="12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t>Median</a:t>
                      </a:r>
                      <a:br>
                        <a:rPr lang="en-GB" sz="1200" dirty="0" smtClean="0"/>
                      </a:br>
                      <a:r>
                        <a:rPr lang="en-GB" sz="1200" dirty="0" smtClean="0"/>
                        <a:t>(95% CI)</a:t>
                      </a:r>
                      <a:endParaRPr lang="en-GB" sz="12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t>HR</a:t>
                      </a:r>
                      <a:br>
                        <a:rPr lang="en-GB" sz="1200" dirty="0" smtClean="0"/>
                      </a:br>
                      <a:r>
                        <a:rPr lang="en-GB" sz="1200" dirty="0" smtClean="0"/>
                        <a:t>(95% CI)</a:t>
                      </a:r>
                      <a:endParaRPr lang="en-GB" sz="12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t>p-value</a:t>
                      </a:r>
                      <a:endParaRPr lang="en-GB" sz="120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1480">
                <a:tc>
                  <a:txBody>
                    <a:bodyPr/>
                    <a:lstStyle/>
                    <a:p>
                      <a:pPr algn="ctr"/>
                      <a:r>
                        <a:rPr lang="en-GB" sz="1200" dirty="0" err="1" smtClean="0">
                          <a:solidFill>
                            <a:schemeClr val="tx1"/>
                          </a:solidFill>
                        </a:rPr>
                        <a:t>wt</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tx1"/>
                          </a:solidFill>
                        </a:rPr>
                        <a:t>65 (17)</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tx1"/>
                          </a:solidFill>
                        </a:rPr>
                        <a:t>78.8</a:t>
                      </a:r>
                      <a:br>
                        <a:rPr lang="en-GB" sz="1200" dirty="0" smtClean="0">
                          <a:solidFill>
                            <a:schemeClr val="tx1"/>
                          </a:solidFill>
                        </a:rPr>
                      </a:br>
                      <a:r>
                        <a:rPr lang="en-GB" sz="1200" dirty="0" smtClean="0">
                          <a:solidFill>
                            <a:schemeClr val="tx1"/>
                          </a:solidFill>
                        </a:rPr>
                        <a:t>(63, NR)</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GB" sz="1200" dirty="0" smtClean="0">
                          <a:solidFill>
                            <a:schemeClr val="tx1"/>
                          </a:solidFill>
                        </a:rPr>
                        <a:t>0.52</a:t>
                      </a:r>
                      <a:br>
                        <a:rPr lang="en-GB" sz="1200" dirty="0" smtClean="0">
                          <a:solidFill>
                            <a:schemeClr val="tx1"/>
                          </a:solidFill>
                        </a:rPr>
                      </a:br>
                      <a:r>
                        <a:rPr lang="en-GB" sz="1200" dirty="0" smtClean="0">
                          <a:solidFill>
                            <a:schemeClr val="tx1"/>
                          </a:solidFill>
                        </a:rPr>
                        <a:t>(0.2, 1.4)</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lang="en-GB" sz="1200" dirty="0" smtClean="0">
                          <a:solidFill>
                            <a:schemeClr val="tx1"/>
                          </a:solidFill>
                        </a:rPr>
                        <a:t>0.2</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GB" sz="1200" dirty="0" err="1" smtClean="0">
                          <a:solidFill>
                            <a:schemeClr val="tx1"/>
                          </a:solidFill>
                        </a:rPr>
                        <a:t>mut</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dirty="0" smtClean="0">
                          <a:solidFill>
                            <a:schemeClr val="tx1"/>
                          </a:solidFill>
                        </a:rPr>
                        <a:t>11 (5)</a:t>
                      </a:r>
                      <a:endParaRPr lang="en-GB"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47.9</a:t>
                      </a:r>
                      <a:br>
                        <a:rPr lang="en-GB" sz="1200" dirty="0" smtClean="0">
                          <a:solidFill>
                            <a:schemeClr val="tx1"/>
                          </a:solidFill>
                        </a:rPr>
                      </a:br>
                      <a:r>
                        <a:rPr lang="en-GB" sz="1200" dirty="0" smtClean="0">
                          <a:solidFill>
                            <a:schemeClr val="tx1"/>
                          </a:solidFill>
                        </a:rPr>
                        <a:t>(13.4, NR)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tc>
                <a:tc vMerge="1">
                  <a:txBody>
                    <a:bodyPr/>
                    <a:lstStyle/>
                    <a:p>
                      <a:endParaRPr lang="en-GB" dirty="0"/>
                    </a:p>
                  </a:txBody>
                  <a:tcPr/>
                </a:tc>
              </a:tr>
            </a:tbl>
          </a:graphicData>
        </a:graphic>
      </p:graphicFrame>
    </p:spTree>
    <p:custDataLst>
      <p:tags r:id="rId1"/>
    </p:custDataLst>
    <p:extLst>
      <p:ext uri="{BB962C8B-B14F-4D97-AF65-F5344CB8AC3E}">
        <p14:creationId xmlns:p14="http://schemas.microsoft.com/office/powerpoint/2010/main" val="7805620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1138PD: </a:t>
            </a:r>
            <a:r>
              <a:rPr lang="en-NZ" sz="1800" dirty="0"/>
              <a:t>Activation status and prognostic significance of the </a:t>
            </a:r>
            <a:r>
              <a:rPr lang="en-NZ" sz="1800" dirty="0" err="1"/>
              <a:t>Wnt</a:t>
            </a:r>
            <a:r>
              <a:rPr lang="en-NZ" sz="1800" dirty="0"/>
              <a:t>/B </a:t>
            </a:r>
            <a:r>
              <a:rPr lang="en-NZ" sz="1800" dirty="0" smtClean="0"/>
              <a:t>catenin and Hedgehog/Smoothened signalling pathways in patients with cancer of unknown primary (</a:t>
            </a:r>
            <a:r>
              <a:rPr lang="en-NZ" sz="1800" dirty="0"/>
              <a:t>CUP): A translational research study of the Hellenic Cooperative Oncology Group (</a:t>
            </a:r>
            <a:r>
              <a:rPr lang="en-NZ" sz="1800" dirty="0" err="1"/>
              <a:t>HeCOG</a:t>
            </a:r>
            <a:r>
              <a:rPr lang="en-NZ" sz="1800" dirty="0" smtClean="0"/>
              <a:t>) – </a:t>
            </a:r>
            <a:r>
              <a:rPr lang="en-NZ" sz="1800" dirty="0"/>
              <a:t>Pentheroudakis G et </a:t>
            </a:r>
            <a:r>
              <a:rPr lang="en-NZ" sz="1800" dirty="0" smtClean="0"/>
              <a:t>al.</a:t>
            </a:r>
            <a:endParaRPr lang="en-GB" sz="1800" dirty="0"/>
          </a:p>
        </p:txBody>
      </p:sp>
      <p:sp>
        <p:nvSpPr>
          <p:cNvPr id="5123" name="Rectangle 3"/>
          <p:cNvSpPr>
            <a:spLocks noGrp="1" noChangeArrowheads="1"/>
          </p:cNvSpPr>
          <p:nvPr>
            <p:ph type="body" idx="1"/>
          </p:nvPr>
        </p:nvSpPr>
        <p:spPr/>
        <p:txBody>
          <a:bodyPr/>
          <a:lstStyle/>
          <a:p>
            <a:pPr>
              <a:spcAft>
                <a:spcPts val="0"/>
              </a:spcAft>
            </a:pPr>
            <a:r>
              <a:rPr lang="en-GB" sz="1600" b="1" dirty="0"/>
              <a:t>Study objective</a:t>
            </a:r>
          </a:p>
          <a:p>
            <a:pPr lvl="1">
              <a:spcAft>
                <a:spcPts val="0"/>
              </a:spcAft>
            </a:pPr>
            <a:r>
              <a:rPr lang="en-GB" sz="1600" dirty="0"/>
              <a:t>To </a:t>
            </a:r>
            <a:r>
              <a:rPr lang="en-GB" sz="1600" dirty="0" smtClean="0"/>
              <a:t>identify pathological features and prognostic factors in patients with cancer of unknown primary (CUP)</a:t>
            </a:r>
          </a:p>
          <a:p>
            <a:pPr>
              <a:spcAft>
                <a:spcPts val="0"/>
              </a:spcAft>
            </a:pPr>
            <a:r>
              <a:rPr lang="en-GB" sz="1600" b="1" dirty="0" smtClean="0"/>
              <a:t>Study </a:t>
            </a:r>
            <a:r>
              <a:rPr lang="en-GB" sz="1600" b="1" dirty="0"/>
              <a:t>design</a:t>
            </a:r>
          </a:p>
          <a:p>
            <a:pPr lvl="1">
              <a:spcAft>
                <a:spcPts val="0"/>
              </a:spcAft>
            </a:pPr>
            <a:r>
              <a:rPr lang="en-NZ" sz="1600" dirty="0" err="1"/>
              <a:t>Immunohistochemical</a:t>
            </a:r>
            <a:r>
              <a:rPr lang="en-NZ" sz="1600" dirty="0"/>
              <a:t> expression of β</a:t>
            </a:r>
            <a:r>
              <a:rPr lang="en-NZ" sz="1600" dirty="0" smtClean="0"/>
              <a:t>-catenin and smoothened (SMO), plus </a:t>
            </a:r>
            <a:r>
              <a:rPr lang="en-NZ" sz="1600" dirty="0"/>
              <a:t>the transcription factors </a:t>
            </a:r>
            <a:r>
              <a:rPr lang="en-NZ" sz="1600" dirty="0" smtClean="0"/>
              <a:t>TCF, LEF and </a:t>
            </a:r>
            <a:r>
              <a:rPr lang="en-NZ" sz="1600" dirty="0"/>
              <a:t>GLI1 </a:t>
            </a:r>
            <a:r>
              <a:rPr lang="en-NZ" sz="1600" dirty="0" smtClean="0"/>
              <a:t>were examined in 87 patients with CUP and correlated with PFS and OS</a:t>
            </a:r>
            <a:endParaRPr lang="en-NZ" sz="1600" dirty="0"/>
          </a:p>
          <a:p>
            <a:pPr>
              <a:spcAft>
                <a:spcPts val="0"/>
              </a:spcAft>
            </a:pPr>
            <a:r>
              <a:rPr lang="en-GB" sz="1600" b="1" dirty="0" smtClean="0"/>
              <a:t>Key results</a:t>
            </a:r>
          </a:p>
          <a:p>
            <a:pPr lvl="1">
              <a:spcAft>
                <a:spcPts val="0"/>
              </a:spcAft>
            </a:pPr>
            <a:r>
              <a:rPr lang="en-NZ" sz="1600" dirty="0" smtClean="0"/>
              <a:t>Median OS was significantly greater with SMO </a:t>
            </a:r>
            <a:r>
              <a:rPr lang="en-NZ" sz="1600" dirty="0"/>
              <a:t>expression </a:t>
            </a:r>
            <a:r>
              <a:rPr lang="en-NZ" sz="1600" dirty="0" smtClean="0"/>
              <a:t>(19 vs. 12 months for </a:t>
            </a:r>
            <a:r>
              <a:rPr lang="en-NZ" sz="1600" dirty="0"/>
              <a:t>SMO-negative </a:t>
            </a:r>
            <a:r>
              <a:rPr lang="en-NZ" sz="1600" dirty="0" smtClean="0"/>
              <a:t>cases; </a:t>
            </a:r>
            <a:r>
              <a:rPr lang="en-NZ" sz="1600" dirty="0"/>
              <a:t>p=0.01</a:t>
            </a:r>
            <a:r>
              <a:rPr lang="en-NZ" sz="1600" dirty="0" smtClean="0"/>
              <a:t>)</a:t>
            </a:r>
          </a:p>
          <a:p>
            <a:pPr lvl="1">
              <a:spcAft>
                <a:spcPts val="0"/>
              </a:spcAft>
            </a:pPr>
            <a:r>
              <a:rPr lang="en-NZ" sz="1600" dirty="0" smtClean="0"/>
              <a:t>Activated </a:t>
            </a:r>
            <a:r>
              <a:rPr lang="en-NZ" sz="1600" dirty="0" err="1"/>
              <a:t>Wnt</a:t>
            </a:r>
            <a:r>
              <a:rPr lang="en-NZ" sz="1600" dirty="0"/>
              <a:t> </a:t>
            </a:r>
            <a:r>
              <a:rPr lang="en-NZ" sz="1600" dirty="0" smtClean="0"/>
              <a:t>pathway (any </a:t>
            </a:r>
            <a:r>
              <a:rPr lang="en-NZ" sz="1600" dirty="0"/>
              <a:t>expression of nuclear β-catenin, </a:t>
            </a:r>
            <a:r>
              <a:rPr lang="en-NZ" sz="1600" dirty="0" smtClean="0"/>
              <a:t>TCF or LEF) </a:t>
            </a:r>
            <a:r>
              <a:rPr lang="en-NZ" sz="1600" dirty="0"/>
              <a:t>was </a:t>
            </a:r>
            <a:r>
              <a:rPr lang="en-NZ" sz="1600" dirty="0" smtClean="0"/>
              <a:t>associated </a:t>
            </a:r>
            <a:r>
              <a:rPr lang="en-NZ" sz="1600" dirty="0"/>
              <a:t>with </a:t>
            </a:r>
            <a:r>
              <a:rPr lang="en-NZ" sz="1600" dirty="0" smtClean="0"/>
              <a:t>significantly increased PFS </a:t>
            </a:r>
            <a:r>
              <a:rPr lang="en-NZ" sz="1600" dirty="0"/>
              <a:t>(median 9 </a:t>
            </a:r>
            <a:r>
              <a:rPr lang="en-NZ" sz="1600" dirty="0" smtClean="0"/>
              <a:t>vs. </a:t>
            </a:r>
            <a:r>
              <a:rPr lang="en-NZ" sz="1600" dirty="0"/>
              <a:t>5 months, p=0.037) and OS (median 19 </a:t>
            </a:r>
            <a:r>
              <a:rPr lang="en-NZ" sz="1600" dirty="0" smtClean="0"/>
              <a:t>vs. </a:t>
            </a:r>
            <a:r>
              <a:rPr lang="en-NZ" sz="1600" dirty="0"/>
              <a:t>13 months, p=0.04</a:t>
            </a:r>
            <a:r>
              <a:rPr lang="en-NZ" sz="1600" dirty="0" smtClean="0"/>
              <a:t>); the change in OS </a:t>
            </a:r>
            <a:r>
              <a:rPr lang="en-NZ" sz="1600" dirty="0"/>
              <a:t>was mainly driven by nuclear expression of TCF and/or LEF (p=0.03</a:t>
            </a:r>
            <a:r>
              <a:rPr lang="en-NZ" sz="1600" dirty="0" smtClean="0"/>
              <a:t>)</a:t>
            </a:r>
          </a:p>
          <a:p>
            <a:pPr lvl="1">
              <a:spcAft>
                <a:spcPts val="0"/>
              </a:spcAft>
            </a:pPr>
            <a:r>
              <a:rPr lang="en-NZ" sz="1600" dirty="0" smtClean="0"/>
              <a:t>Tumour nuclear staining for TCF/LEF was prognostic of OS (HR 0.15; p=0.018)</a:t>
            </a:r>
            <a:endParaRPr lang="en-NZ" sz="1600" dirty="0"/>
          </a:p>
          <a:p>
            <a:pPr>
              <a:spcAft>
                <a:spcPts val="0"/>
              </a:spcAft>
            </a:pPr>
            <a:r>
              <a:rPr lang="en-NZ" sz="1600" b="1" dirty="0" smtClean="0"/>
              <a:t>Conclusions</a:t>
            </a:r>
            <a:endParaRPr lang="en-NZ" sz="1600" b="1" dirty="0"/>
          </a:p>
          <a:p>
            <a:pPr lvl="1">
              <a:spcAft>
                <a:spcPts val="0"/>
              </a:spcAft>
            </a:pPr>
            <a:r>
              <a:rPr lang="en-NZ" sz="1600" b="1" dirty="0" err="1" smtClean="0"/>
              <a:t>Wnt</a:t>
            </a:r>
            <a:r>
              <a:rPr lang="en-NZ" sz="1600" b="1" dirty="0" smtClean="0"/>
              <a:t> or Hedgehog pathways were activated in 25–33% of cases</a:t>
            </a:r>
          </a:p>
          <a:p>
            <a:pPr lvl="2">
              <a:spcAft>
                <a:spcPts val="0"/>
              </a:spcAft>
            </a:pPr>
            <a:r>
              <a:rPr lang="en-NZ" sz="1600" b="1" dirty="0"/>
              <a:t>An activated </a:t>
            </a:r>
            <a:r>
              <a:rPr lang="en-NZ" sz="1600" b="1" dirty="0" err="1"/>
              <a:t>Wnt</a:t>
            </a:r>
            <a:r>
              <a:rPr lang="en-NZ" sz="1600" b="1" dirty="0"/>
              <a:t> pathway was </a:t>
            </a:r>
            <a:r>
              <a:rPr lang="en-NZ" sz="1600" b="1" dirty="0" smtClean="0"/>
              <a:t>marginally associated </a:t>
            </a:r>
            <a:r>
              <a:rPr lang="en-NZ" sz="1600" b="1" dirty="0"/>
              <a:t>with response to chemotherapy </a:t>
            </a:r>
            <a:r>
              <a:rPr lang="en-NZ" sz="1600" b="1" dirty="0" smtClean="0"/>
              <a:t>in CUP </a:t>
            </a:r>
            <a:r>
              <a:rPr lang="en-NZ" sz="1600" b="1" dirty="0"/>
              <a:t>adenocarcinomas </a:t>
            </a:r>
            <a:r>
              <a:rPr lang="en-NZ" sz="1600" b="1" dirty="0" smtClean="0"/>
              <a:t>only</a:t>
            </a:r>
            <a:endParaRPr lang="en-NZ" sz="1600" b="1" dirty="0"/>
          </a:p>
          <a:p>
            <a:pPr lvl="2">
              <a:spcAft>
                <a:spcPts val="0"/>
              </a:spcAft>
            </a:pPr>
            <a:r>
              <a:rPr lang="en-NZ" sz="1600" b="1" dirty="0"/>
              <a:t>Nuclear SMO and an activated </a:t>
            </a:r>
            <a:r>
              <a:rPr lang="en-NZ" sz="1600" b="1" dirty="0" err="1"/>
              <a:t>Wnt</a:t>
            </a:r>
            <a:r>
              <a:rPr lang="en-NZ" sz="1600" b="1" dirty="0"/>
              <a:t> </a:t>
            </a:r>
            <a:r>
              <a:rPr lang="en-NZ" sz="1600" b="1" dirty="0" smtClean="0"/>
              <a:t>pathway was </a:t>
            </a:r>
            <a:r>
              <a:rPr lang="en-NZ" sz="1600" b="1" dirty="0"/>
              <a:t>a favourable prognostic factor in </a:t>
            </a:r>
            <a:r>
              <a:rPr lang="en-NZ" sz="1600" b="1" dirty="0" smtClean="0"/>
              <a:t>CUP</a:t>
            </a:r>
            <a:endParaRPr lang="en-NZ" sz="1600" dirty="0" smtClean="0"/>
          </a:p>
        </p:txBody>
      </p:sp>
      <p:sp>
        <p:nvSpPr>
          <p:cNvPr id="5124" name="Text Box 4"/>
          <p:cNvSpPr txBox="1">
            <a:spLocks noChangeArrowheads="1"/>
          </p:cNvSpPr>
          <p:nvPr/>
        </p:nvSpPr>
        <p:spPr bwMode="auto">
          <a:xfrm>
            <a:off x="4319706" y="6474897"/>
            <a:ext cx="460363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smtClean="0">
                <a:solidFill>
                  <a:srgbClr val="363636"/>
                </a:solidFill>
              </a:rPr>
              <a:t>Pentheroudakis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a:t>
            </a:r>
            <a:r>
              <a:rPr lang="en-GB" sz="1200" dirty="0" smtClean="0">
                <a:solidFill>
                  <a:srgbClr val="363636"/>
                </a:solidFill>
              </a:rPr>
              <a:t> </a:t>
            </a:r>
            <a:r>
              <a:rPr lang="en-GB" sz="1200" dirty="0" err="1">
                <a:solidFill>
                  <a:srgbClr val="363636"/>
                </a:solidFill>
              </a:rPr>
              <a:t>abstr</a:t>
            </a:r>
            <a:r>
              <a:rPr lang="en-GB" sz="1200" dirty="0">
                <a:solidFill>
                  <a:srgbClr val="363636"/>
                </a:solidFill>
              </a:rPr>
              <a:t> </a:t>
            </a:r>
            <a:r>
              <a:rPr lang="en-GB" sz="1200" dirty="0" smtClean="0">
                <a:solidFill>
                  <a:srgbClr val="363636"/>
                </a:solidFill>
              </a:rPr>
              <a:t>1138PD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232361594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1139PD: </a:t>
            </a:r>
            <a:r>
              <a:rPr lang="en-NZ" sz="1800" dirty="0"/>
              <a:t>Clinical outcomes from the UK CUP-ONE Study: A multi-centre trial to assess the efficacy of </a:t>
            </a:r>
            <a:r>
              <a:rPr lang="en-NZ" sz="1800" dirty="0" err="1" smtClean="0"/>
              <a:t>epirubicin</a:t>
            </a:r>
            <a:r>
              <a:rPr lang="en-NZ" sz="1800" dirty="0" smtClean="0"/>
              <a:t>, cisplatin and capecitabine (</a:t>
            </a:r>
            <a:r>
              <a:rPr lang="en-NZ" sz="1800" dirty="0"/>
              <a:t>ECX) in carcinomas of unknown primary (CUP) with prospective validation </a:t>
            </a:r>
            <a:r>
              <a:rPr lang="en-NZ" sz="1800" dirty="0" smtClean="0"/>
              <a:t>of molecular classifiers – </a:t>
            </a:r>
            <a:r>
              <a:rPr lang="en-NZ" sz="1800" dirty="0" err="1" smtClean="0"/>
              <a:t>Wasan</a:t>
            </a:r>
            <a:r>
              <a:rPr lang="en-NZ" sz="1800" dirty="0" smtClean="0"/>
              <a:t> HS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a:t>To </a:t>
            </a:r>
            <a:r>
              <a:rPr lang="en-GB" sz="1600" dirty="0" smtClean="0"/>
              <a:t>validate molecular diagnostic techniques and </a:t>
            </a:r>
            <a:r>
              <a:rPr lang="en-GB" sz="1600" dirty="0" err="1" smtClean="0"/>
              <a:t>QoL</a:t>
            </a:r>
            <a:r>
              <a:rPr lang="en-GB" sz="1600" dirty="0" smtClean="0"/>
              <a:t> in patients with carcinomas of un known primary (CUP)</a:t>
            </a:r>
          </a:p>
          <a:p>
            <a:pPr>
              <a:spcAft>
                <a:spcPts val="300"/>
              </a:spcAft>
            </a:pPr>
            <a:r>
              <a:rPr lang="en-GB" sz="1600" b="1" dirty="0" smtClean="0"/>
              <a:t>Study </a:t>
            </a:r>
            <a:r>
              <a:rPr lang="en-GB" sz="1600" b="1" dirty="0"/>
              <a:t>design</a:t>
            </a:r>
          </a:p>
          <a:p>
            <a:pPr lvl="1">
              <a:spcAft>
                <a:spcPts val="300"/>
              </a:spcAft>
            </a:pPr>
            <a:r>
              <a:rPr lang="en-NZ" sz="1600" dirty="0"/>
              <a:t>CUP-ONE was a combined translational and prospective treatment </a:t>
            </a:r>
            <a:r>
              <a:rPr lang="en-NZ" sz="1600" dirty="0" smtClean="0"/>
              <a:t>study; in the treatment phase patients </a:t>
            </a:r>
            <a:r>
              <a:rPr lang="en-NZ" sz="1600" dirty="0"/>
              <a:t>with </a:t>
            </a:r>
            <a:r>
              <a:rPr lang="en-NZ" sz="1600" dirty="0" smtClean="0"/>
              <a:t>CUP </a:t>
            </a:r>
            <a:r>
              <a:rPr lang="en-NZ" sz="1600" dirty="0"/>
              <a:t>received </a:t>
            </a:r>
            <a:r>
              <a:rPr lang="en-NZ" sz="1600" dirty="0" err="1"/>
              <a:t>epirubicin</a:t>
            </a:r>
            <a:r>
              <a:rPr lang="en-NZ" sz="1600" dirty="0"/>
              <a:t>, </a:t>
            </a:r>
            <a:r>
              <a:rPr lang="en-NZ" sz="1600" dirty="0" err="1"/>
              <a:t>cisplatin</a:t>
            </a:r>
            <a:r>
              <a:rPr lang="en-NZ" sz="1600" dirty="0"/>
              <a:t> and </a:t>
            </a:r>
            <a:r>
              <a:rPr lang="en-NZ" sz="1600" dirty="0" err="1" smtClean="0"/>
              <a:t>capecitabine</a:t>
            </a:r>
            <a:r>
              <a:rPr lang="en-NZ" sz="1600" dirty="0" smtClean="0"/>
              <a:t> </a:t>
            </a:r>
            <a:endParaRPr lang="en-NZ" sz="1600" dirty="0"/>
          </a:p>
          <a:p>
            <a:pPr>
              <a:spcAft>
                <a:spcPts val="300"/>
              </a:spcAft>
            </a:pPr>
            <a:r>
              <a:rPr lang="en-GB" sz="1600" b="1" dirty="0" smtClean="0"/>
              <a:t>Key results</a:t>
            </a:r>
          </a:p>
          <a:p>
            <a:pPr lvl="1">
              <a:spcAft>
                <a:spcPts val="300"/>
              </a:spcAft>
            </a:pPr>
            <a:r>
              <a:rPr lang="en-NZ" sz="1600" dirty="0" smtClean="0"/>
              <a:t>Interim results were available for 58 patients</a:t>
            </a:r>
          </a:p>
          <a:p>
            <a:pPr lvl="1">
              <a:spcAft>
                <a:spcPts val="300"/>
              </a:spcAft>
            </a:pPr>
            <a:r>
              <a:rPr lang="en-NZ" sz="1600" dirty="0" smtClean="0"/>
              <a:t>The most common grade 3/4 non-haematological AE was lethargy (reported in 14% of patients); neutropenia (grade 3 17%, grade 4 9% of patients) was the most common haematological AE</a:t>
            </a:r>
          </a:p>
          <a:p>
            <a:pPr lvl="1">
              <a:spcAft>
                <a:spcPts val="300"/>
              </a:spcAft>
            </a:pPr>
            <a:r>
              <a:rPr lang="en-NZ" sz="1600" dirty="0" smtClean="0"/>
              <a:t>The best ORR was 35% (90% CI 26, 46); up to 25% of patients had additional/continued responses beyond 12 weeks</a:t>
            </a:r>
          </a:p>
          <a:p>
            <a:pPr lvl="1">
              <a:spcAft>
                <a:spcPts val="300"/>
              </a:spcAft>
            </a:pPr>
            <a:r>
              <a:rPr lang="en-NZ" sz="1600" dirty="0" smtClean="0"/>
              <a:t>Median PFS was 30 weeks (80% CI 25, 33); median OS was 44 weeks (80% CI 36, 48); two-year </a:t>
            </a:r>
            <a:r>
              <a:rPr lang="en-NZ" sz="1600" dirty="0"/>
              <a:t>survival estimate was 12% </a:t>
            </a:r>
            <a:r>
              <a:rPr lang="en-NZ" sz="1600" dirty="0" smtClean="0"/>
              <a:t>(80% CI 5, 18)</a:t>
            </a:r>
          </a:p>
          <a:p>
            <a:pPr>
              <a:spcAft>
                <a:spcPts val="300"/>
              </a:spcAft>
            </a:pPr>
            <a:r>
              <a:rPr lang="en-NZ" sz="1600" b="1" dirty="0" smtClean="0"/>
              <a:t>Conclusion</a:t>
            </a:r>
            <a:endParaRPr lang="en-NZ" sz="1600" b="1" dirty="0"/>
          </a:p>
          <a:p>
            <a:pPr lvl="1">
              <a:spcAft>
                <a:spcPts val="300"/>
              </a:spcAft>
            </a:pPr>
            <a:r>
              <a:rPr lang="en-NZ" sz="1600" b="1" dirty="0" smtClean="0"/>
              <a:t>Combined </a:t>
            </a:r>
            <a:r>
              <a:rPr lang="en-NZ" sz="1600" b="1" dirty="0" err="1"/>
              <a:t>epirubicin</a:t>
            </a:r>
            <a:r>
              <a:rPr lang="en-NZ" sz="1600" b="1" dirty="0"/>
              <a:t>, </a:t>
            </a:r>
            <a:r>
              <a:rPr lang="en-NZ" sz="1600" b="1" dirty="0" err="1"/>
              <a:t>cisplatin</a:t>
            </a:r>
            <a:r>
              <a:rPr lang="en-NZ" sz="1600" b="1" dirty="0"/>
              <a:t> and </a:t>
            </a:r>
            <a:r>
              <a:rPr lang="en-NZ" sz="1600" b="1" dirty="0" err="1"/>
              <a:t>capecitabine</a:t>
            </a:r>
            <a:r>
              <a:rPr lang="en-NZ" sz="1600" b="1" dirty="0"/>
              <a:t> </a:t>
            </a:r>
            <a:r>
              <a:rPr lang="en-NZ" sz="1600" b="1" dirty="0" smtClean="0"/>
              <a:t>had efficacy and was well tolerated in patients with CUP</a:t>
            </a:r>
          </a:p>
        </p:txBody>
      </p:sp>
      <p:sp>
        <p:nvSpPr>
          <p:cNvPr id="5124" name="Text Box 4"/>
          <p:cNvSpPr txBox="1">
            <a:spLocks noChangeArrowheads="1"/>
          </p:cNvSpPr>
          <p:nvPr/>
        </p:nvSpPr>
        <p:spPr bwMode="auto">
          <a:xfrm>
            <a:off x="4912112" y="6474897"/>
            <a:ext cx="40112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smtClean="0">
                <a:solidFill>
                  <a:srgbClr val="363636"/>
                </a:solidFill>
              </a:rPr>
              <a:t>Wasan</a:t>
            </a:r>
            <a:r>
              <a:rPr lang="en-NZ"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a:t>
            </a:r>
            <a:r>
              <a:rPr lang="en-GB" sz="1200" dirty="0" smtClean="0">
                <a:solidFill>
                  <a:srgbClr val="363636"/>
                </a:solidFill>
              </a:rPr>
              <a:t> </a:t>
            </a:r>
            <a:r>
              <a:rPr lang="en-GB" sz="1200" dirty="0" err="1">
                <a:solidFill>
                  <a:srgbClr val="363636"/>
                </a:solidFill>
              </a:rPr>
              <a:t>abstr</a:t>
            </a:r>
            <a:r>
              <a:rPr lang="en-GB" sz="1200" dirty="0">
                <a:solidFill>
                  <a:srgbClr val="363636"/>
                </a:solidFill>
              </a:rPr>
              <a:t> </a:t>
            </a:r>
            <a:r>
              <a:rPr lang="en-GB" sz="1200" dirty="0" smtClean="0">
                <a:solidFill>
                  <a:srgbClr val="363636"/>
                </a:solidFill>
              </a:rPr>
              <a:t>1139PD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8514559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Poster discussion (1137PD, 1138PD, 1139PD) – </a:t>
            </a:r>
            <a:r>
              <a:rPr lang="en-GB" sz="1800" dirty="0" err="1" smtClean="0"/>
              <a:t>Skogseid</a:t>
            </a:r>
            <a:r>
              <a:rPr lang="en-GB" sz="1800" dirty="0" smtClean="0"/>
              <a:t> B</a:t>
            </a:r>
            <a:endParaRPr lang="en-GB" sz="1800" dirty="0"/>
          </a:p>
        </p:txBody>
      </p:sp>
      <p:sp>
        <p:nvSpPr>
          <p:cNvPr id="3" name="Content Placeholder 2"/>
          <p:cNvSpPr>
            <a:spLocks noGrp="1"/>
          </p:cNvSpPr>
          <p:nvPr>
            <p:ph idx="1"/>
          </p:nvPr>
        </p:nvSpPr>
        <p:spPr>
          <a:xfrm>
            <a:off x="228597" y="1320800"/>
            <a:ext cx="8776065" cy="5308600"/>
          </a:xfrm>
        </p:spPr>
        <p:txBody>
          <a:bodyPr/>
          <a:lstStyle/>
          <a:p>
            <a:r>
              <a:rPr lang="en-GB" sz="1800" dirty="0" smtClean="0"/>
              <a:t>CUPs represent 4–5% of invasive tumours and 10–13% of NETs</a:t>
            </a:r>
          </a:p>
          <a:p>
            <a:r>
              <a:rPr lang="en-GB" sz="1800" dirty="0" smtClean="0"/>
              <a:t>Very poor prognosis: OS ~1 year</a:t>
            </a:r>
          </a:p>
          <a:p>
            <a:r>
              <a:rPr lang="en-GB" sz="1800" dirty="0" smtClean="0"/>
              <a:t>CUPs are </a:t>
            </a:r>
            <a:r>
              <a:rPr lang="en-GB" sz="1800" dirty="0"/>
              <a:t>h</a:t>
            </a:r>
            <a:r>
              <a:rPr lang="en-GB" sz="1800" dirty="0" smtClean="0"/>
              <a:t>eterogeneous with highly variable biology, making </a:t>
            </a:r>
            <a:r>
              <a:rPr lang="en-GB" sz="1800" dirty="0"/>
              <a:t>data </a:t>
            </a:r>
            <a:r>
              <a:rPr lang="en-GB" sz="1800" dirty="0" smtClean="0"/>
              <a:t>interpretation difficult</a:t>
            </a:r>
          </a:p>
          <a:p>
            <a:r>
              <a:rPr lang="en-GB" sz="1800" dirty="0" smtClean="0"/>
              <a:t>Nuclear SMO / </a:t>
            </a:r>
            <a:r>
              <a:rPr lang="en-GB" sz="1800" dirty="0" err="1" smtClean="0"/>
              <a:t>Wnt</a:t>
            </a:r>
            <a:r>
              <a:rPr lang="en-GB" sz="1800" dirty="0" smtClean="0"/>
              <a:t> pathway activation were favourable prognostic factors (1138PD)</a:t>
            </a:r>
          </a:p>
          <a:p>
            <a:pPr lvl="1"/>
            <a:r>
              <a:rPr lang="en-GB" sz="1800" dirty="0" smtClean="0"/>
              <a:t>Validation in larger cohorts seems prudent</a:t>
            </a:r>
          </a:p>
          <a:p>
            <a:r>
              <a:rPr lang="en-GB" sz="1800" dirty="0" smtClean="0"/>
              <a:t>Patients who had surgery had durable response, therefore, it is important to consider surgery if feasible (1137PD)</a:t>
            </a:r>
          </a:p>
          <a:p>
            <a:endParaRPr lang="en-GB" sz="1800" dirty="0"/>
          </a:p>
        </p:txBody>
      </p:sp>
    </p:spTree>
    <p:extLst>
      <p:ext uri="{BB962C8B-B14F-4D97-AF65-F5344CB8AC3E}">
        <p14:creationId xmlns:p14="http://schemas.microsoft.com/office/powerpoint/2010/main" val="212754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505PD: Preoperative </a:t>
            </a:r>
            <a:r>
              <a:rPr lang="en-GB" sz="1800" dirty="0" err="1"/>
              <a:t>chemoradiotherapy</a:t>
            </a:r>
            <a:r>
              <a:rPr lang="en-GB" sz="1800" dirty="0"/>
              <a:t> and </a:t>
            </a:r>
            <a:r>
              <a:rPr lang="en-GB" sz="1800" dirty="0" smtClean="0"/>
              <a:t>postoperative chemotherapy </a:t>
            </a:r>
            <a:r>
              <a:rPr lang="en-GB" sz="1800" dirty="0"/>
              <a:t>with capecitabine +/- oxaliplatin in </a:t>
            </a:r>
            <a:r>
              <a:rPr lang="en-GB" sz="1800" dirty="0" smtClean="0"/>
              <a:t>locally advanced </a:t>
            </a:r>
            <a:r>
              <a:rPr lang="en-GB" sz="1800" dirty="0"/>
              <a:t>rectal cancer: Interim analysis for </a:t>
            </a:r>
            <a:r>
              <a:rPr lang="en-GB" sz="1800" dirty="0" smtClean="0"/>
              <a:t>disease-free survival </a:t>
            </a:r>
            <a:r>
              <a:rPr lang="en-GB" sz="1800" dirty="0"/>
              <a:t>of PETACC </a:t>
            </a:r>
            <a:r>
              <a:rPr lang="en-GB" sz="1800" dirty="0" smtClean="0"/>
              <a:t>6 – </a:t>
            </a:r>
            <a:r>
              <a:rPr lang="en-GB" sz="1800" dirty="0" err="1" smtClean="0"/>
              <a:t>Schmoll</a:t>
            </a:r>
            <a:r>
              <a:rPr lang="en-GB" sz="1800" dirty="0" smtClean="0"/>
              <a:t> H et al.</a:t>
            </a:r>
            <a:endParaRPr lang="en-GB" sz="1800" dirty="0"/>
          </a:p>
        </p:txBody>
      </p:sp>
      <p:sp>
        <p:nvSpPr>
          <p:cNvPr id="5123" name="Rectangle 3"/>
          <p:cNvSpPr>
            <a:spLocks noGrp="1" noChangeArrowheads="1"/>
          </p:cNvSpPr>
          <p:nvPr>
            <p:ph type="body" idx="1"/>
          </p:nvPr>
        </p:nvSpPr>
        <p:spPr>
          <a:xfrm>
            <a:off x="228600" y="1320800"/>
            <a:ext cx="8808720" cy="5308600"/>
          </a:xfrm>
        </p:spPr>
        <p:txBody>
          <a:bodyPr/>
          <a:lstStyle/>
          <a:p>
            <a:pPr>
              <a:spcAft>
                <a:spcPts val="500"/>
              </a:spcAft>
            </a:pPr>
            <a:r>
              <a:rPr lang="en-GB" sz="1800" b="1" dirty="0"/>
              <a:t>Study </a:t>
            </a:r>
            <a:r>
              <a:rPr lang="en-GB" sz="1800" b="1" dirty="0" smtClean="0"/>
              <a:t>objective</a:t>
            </a:r>
          </a:p>
          <a:p>
            <a:pPr lvl="1">
              <a:spcAft>
                <a:spcPts val="500"/>
              </a:spcAft>
            </a:pPr>
            <a:r>
              <a:rPr lang="en-GB" sz="1800" dirty="0" smtClean="0"/>
              <a:t>To determine whether oxaliplatin plus preoperative </a:t>
            </a:r>
            <a:r>
              <a:rPr lang="en-GB" sz="1800" dirty="0" err="1" smtClean="0"/>
              <a:t>chemoradiotherapy</a:t>
            </a:r>
            <a:r>
              <a:rPr lang="en-GB" sz="1800" dirty="0" smtClean="0"/>
              <a:t> and adjuvant chemotherapy improves DFS in locally advanced rectal cancer</a:t>
            </a:r>
            <a:endParaRPr lang="en-GB" sz="1800" dirty="0"/>
          </a:p>
          <a:p>
            <a:pPr>
              <a:spcAft>
                <a:spcPts val="500"/>
              </a:spcAft>
            </a:pPr>
            <a:r>
              <a:rPr lang="en-GB" sz="1800" b="1" dirty="0"/>
              <a:t>Study </a:t>
            </a:r>
            <a:r>
              <a:rPr lang="en-GB" sz="1800" b="1" dirty="0" smtClean="0"/>
              <a:t>design</a:t>
            </a:r>
          </a:p>
          <a:p>
            <a:pPr lvl="1">
              <a:spcAft>
                <a:spcPts val="500"/>
              </a:spcAft>
            </a:pPr>
            <a:r>
              <a:rPr lang="en-GB" sz="1800" dirty="0"/>
              <a:t>Patients with </a:t>
            </a:r>
            <a:r>
              <a:rPr lang="en-GB" sz="1800" dirty="0" smtClean="0"/>
              <a:t>T3/4 </a:t>
            </a:r>
            <a:r>
              <a:rPr lang="en-GB" sz="1800" dirty="0" smtClean="0">
                <a:latin typeface="Arial"/>
                <a:cs typeface="Arial"/>
              </a:rPr>
              <a:t>±</a:t>
            </a:r>
            <a:r>
              <a:rPr lang="en-GB" sz="1800" dirty="0" smtClean="0"/>
              <a:t> </a:t>
            </a:r>
            <a:r>
              <a:rPr lang="en-GB" sz="1800" dirty="0"/>
              <a:t>N</a:t>
            </a:r>
            <a:r>
              <a:rPr lang="en-GB" sz="1800" dirty="0" smtClean="0"/>
              <a:t>+ </a:t>
            </a:r>
            <a:r>
              <a:rPr lang="en-GB" sz="1800" dirty="0"/>
              <a:t>rectal cancer </a:t>
            </a:r>
            <a:r>
              <a:rPr lang="en-GB" sz="1800" dirty="0" smtClean="0"/>
              <a:t>≤12 </a:t>
            </a:r>
            <a:r>
              <a:rPr lang="en-GB" sz="1800" dirty="0"/>
              <a:t>cm from anal verge </a:t>
            </a:r>
            <a:r>
              <a:rPr lang="en-GB" sz="1800" dirty="0" smtClean="0"/>
              <a:t>(ECOG PS 0–2) were randomised to </a:t>
            </a:r>
            <a:r>
              <a:rPr lang="en-GB" sz="1800" spc="-10" dirty="0" smtClean="0"/>
              <a:t>pre- and post-operative capecitabine* </a:t>
            </a:r>
            <a:r>
              <a:rPr lang="en-GB" sz="1800" spc="-10" dirty="0" smtClean="0">
                <a:latin typeface="Arial"/>
                <a:cs typeface="Arial"/>
              </a:rPr>
              <a:t>± </a:t>
            </a:r>
            <a:r>
              <a:rPr lang="en-GB" sz="1800" spc="-10" dirty="0" smtClean="0"/>
              <a:t>oxaliplatin</a:t>
            </a:r>
            <a:r>
              <a:rPr lang="en-GB" sz="1800" spc="-10" baseline="30000" dirty="0" smtClean="0"/>
              <a:t>†</a:t>
            </a:r>
          </a:p>
          <a:p>
            <a:pPr>
              <a:spcAft>
                <a:spcPts val="500"/>
              </a:spcAft>
            </a:pPr>
            <a:r>
              <a:rPr lang="en-GB" sz="1800" b="1" dirty="0" smtClean="0"/>
              <a:t>Key results</a:t>
            </a:r>
          </a:p>
          <a:p>
            <a:pPr lvl="1">
              <a:spcAft>
                <a:spcPts val="500"/>
              </a:spcAft>
            </a:pPr>
            <a:r>
              <a:rPr lang="en-GB" sz="1800" dirty="0"/>
              <a:t>Total events for </a:t>
            </a:r>
            <a:r>
              <a:rPr lang="en-GB" sz="1800" dirty="0" smtClean="0"/>
              <a:t>DFS: 124 capecitabine vs. 121 capecitabine + oxaliplatin</a:t>
            </a:r>
            <a:endParaRPr lang="en-GB" sz="1800" dirty="0"/>
          </a:p>
          <a:p>
            <a:pPr>
              <a:spcAft>
                <a:spcPts val="500"/>
              </a:spcAft>
            </a:pPr>
            <a:endParaRPr lang="en-GB" sz="1800" dirty="0" smtClean="0"/>
          </a:p>
          <a:p>
            <a:pPr>
              <a:spcAft>
                <a:spcPts val="500"/>
              </a:spcAft>
            </a:pPr>
            <a:endParaRPr lang="en-GB" sz="1800" dirty="0"/>
          </a:p>
          <a:p>
            <a:pPr>
              <a:spcAft>
                <a:spcPts val="500"/>
              </a:spcAft>
            </a:pPr>
            <a:endParaRPr lang="en-GB" sz="1800" dirty="0" smtClean="0"/>
          </a:p>
          <a:p>
            <a:pPr>
              <a:spcBef>
                <a:spcPts val="1200"/>
              </a:spcBef>
              <a:spcAft>
                <a:spcPts val="500"/>
              </a:spcAft>
            </a:pPr>
            <a:r>
              <a:rPr lang="en-GB" sz="1800" b="1" dirty="0" smtClean="0"/>
              <a:t>Conclusion</a:t>
            </a:r>
            <a:endParaRPr lang="en-GB" sz="1800" b="1" dirty="0"/>
          </a:p>
          <a:p>
            <a:pPr lvl="1">
              <a:spcAft>
                <a:spcPts val="500"/>
              </a:spcAft>
            </a:pPr>
            <a:r>
              <a:rPr lang="en-GB" sz="1800" b="1" dirty="0" smtClean="0"/>
              <a:t>The addition of oxaliplatin to capecitabine reduced compliance and did not appear to improve efficacy compared with capecitabine alone</a:t>
            </a:r>
            <a:endParaRPr lang="en-GB" sz="1800" b="1" dirty="0"/>
          </a:p>
        </p:txBody>
      </p:sp>
      <p:sp>
        <p:nvSpPr>
          <p:cNvPr id="5124" name="Text Box 4"/>
          <p:cNvSpPr txBox="1">
            <a:spLocks noChangeArrowheads="1"/>
          </p:cNvSpPr>
          <p:nvPr/>
        </p:nvSpPr>
        <p:spPr bwMode="auto">
          <a:xfrm>
            <a:off x="4937119" y="6474897"/>
            <a:ext cx="398621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Schmoll</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505PD</a:t>
            </a:r>
            <a:endParaRPr lang="en-GB" sz="1200" dirty="0">
              <a:solidFill>
                <a:srgbClr val="363636"/>
              </a:solidFill>
            </a:endParaRPr>
          </a:p>
        </p:txBody>
      </p:sp>
      <p:sp>
        <p:nvSpPr>
          <p:cNvPr id="5125" name="Text Box 5"/>
          <p:cNvSpPr txBox="1">
            <a:spLocks noChangeArrowheads="1"/>
          </p:cNvSpPr>
          <p:nvPr/>
        </p:nvSpPr>
        <p:spPr bwMode="auto">
          <a:xfrm>
            <a:off x="231774" y="6105565"/>
            <a:ext cx="441642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*Pre-operative </a:t>
            </a:r>
            <a:r>
              <a:rPr lang="en-GB" sz="1200" dirty="0">
                <a:solidFill>
                  <a:srgbClr val="363636"/>
                </a:solidFill>
              </a:rPr>
              <a:t>825 mg/m² </a:t>
            </a:r>
            <a:r>
              <a:rPr lang="en-GB" sz="1200" dirty="0" err="1" smtClean="0">
                <a:solidFill>
                  <a:srgbClr val="363636"/>
                </a:solidFill>
              </a:rPr>
              <a:t>po</a:t>
            </a:r>
            <a:r>
              <a:rPr lang="en-GB" sz="1200" dirty="0" smtClean="0">
                <a:solidFill>
                  <a:srgbClr val="363636"/>
                </a:solidFill>
              </a:rPr>
              <a:t> bid plus chemoradiation, post-operative 1000 m</a:t>
            </a:r>
            <a:r>
              <a:rPr lang="en-GB" sz="1200" dirty="0" smtClean="0">
                <a:solidFill>
                  <a:srgbClr val="363636"/>
                </a:solidFill>
                <a:latin typeface="Arial"/>
                <a:cs typeface="Arial"/>
              </a:rPr>
              <a:t>² </a:t>
            </a:r>
            <a:r>
              <a:rPr lang="en-GB" sz="1200" dirty="0" err="1" smtClean="0">
                <a:solidFill>
                  <a:srgbClr val="363636"/>
                </a:solidFill>
                <a:latin typeface="Arial"/>
                <a:cs typeface="Arial"/>
              </a:rPr>
              <a:t>po</a:t>
            </a:r>
            <a:r>
              <a:rPr lang="en-GB" sz="1200" dirty="0" smtClean="0">
                <a:solidFill>
                  <a:srgbClr val="363636"/>
                </a:solidFill>
                <a:latin typeface="Arial"/>
                <a:cs typeface="Arial"/>
              </a:rPr>
              <a:t> bid for 6 cycles; </a:t>
            </a:r>
            <a:r>
              <a:rPr lang="en-GB" sz="1200" baseline="30000" dirty="0" smtClean="0">
                <a:solidFill>
                  <a:srgbClr val="363636"/>
                </a:solidFill>
                <a:latin typeface="Arial"/>
                <a:cs typeface="Arial"/>
              </a:rPr>
              <a:t>†</a:t>
            </a:r>
            <a:r>
              <a:rPr lang="en-GB" sz="1200" dirty="0" smtClean="0">
                <a:solidFill>
                  <a:srgbClr val="363636"/>
                </a:solidFill>
              </a:rPr>
              <a:t>pre-operative </a:t>
            </a:r>
            <a:r>
              <a:rPr lang="en-GB" sz="1200" dirty="0" smtClean="0">
                <a:solidFill>
                  <a:srgbClr val="363636"/>
                </a:solidFill>
                <a:latin typeface="Arial"/>
                <a:cs typeface="Arial"/>
              </a:rPr>
              <a:t>50 mg/m² iv, post-operative 130 </a:t>
            </a:r>
            <a:r>
              <a:rPr lang="en-GB" sz="1200" dirty="0">
                <a:solidFill>
                  <a:srgbClr val="363636"/>
                </a:solidFill>
                <a:latin typeface="Arial"/>
                <a:cs typeface="Arial"/>
              </a:rPr>
              <a:t>mg/m² </a:t>
            </a:r>
            <a:r>
              <a:rPr lang="en-GB" sz="1200" dirty="0" smtClean="0">
                <a:solidFill>
                  <a:srgbClr val="363636"/>
                </a:solidFill>
                <a:latin typeface="Arial"/>
                <a:cs typeface="Arial"/>
              </a:rPr>
              <a:t>iv for 6 cycles; </a:t>
            </a:r>
            <a:r>
              <a:rPr lang="en-GB" sz="1200" baseline="30000" dirty="0" smtClean="0">
                <a:solidFill>
                  <a:srgbClr val="363636"/>
                </a:solidFill>
                <a:latin typeface="Arial"/>
                <a:cs typeface="Arial"/>
              </a:rPr>
              <a:t>‡</a:t>
            </a:r>
            <a:r>
              <a:rPr lang="en-GB" sz="1200" dirty="0" smtClean="0">
                <a:solidFill>
                  <a:srgbClr val="363636"/>
                </a:solidFill>
              </a:rPr>
              <a:t>Primary endpoint</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02836698"/>
              </p:ext>
            </p:extLst>
          </p:nvPr>
        </p:nvGraphicFramePr>
        <p:xfrm>
          <a:off x="297180" y="3980180"/>
          <a:ext cx="8549640" cy="1080000"/>
        </p:xfrm>
        <a:graphic>
          <a:graphicData uri="http://schemas.openxmlformats.org/drawingml/2006/table">
            <a:tbl>
              <a:tblPr firstRow="1" bandRow="1">
                <a:tableStyleId>{69012ECD-51FC-41F1-AA8D-1B2483CD663E}</a:tableStyleId>
              </a:tblPr>
              <a:tblGrid>
                <a:gridCol w="1684020"/>
                <a:gridCol w="1844040"/>
                <a:gridCol w="2709565"/>
                <a:gridCol w="1147980"/>
                <a:gridCol w="1164035"/>
              </a:tblGrid>
              <a:tr h="270000">
                <a:tc>
                  <a:txBody>
                    <a:bodyPr/>
                    <a:lstStyle/>
                    <a:p>
                      <a:pPr>
                        <a:lnSpc>
                          <a:spcPts val="1200"/>
                        </a:lnSpc>
                      </a:pPr>
                      <a:r>
                        <a:rPr lang="en-GB" sz="1200" dirty="0" smtClean="0">
                          <a:solidFill>
                            <a:schemeClr val="tx2"/>
                          </a:solidFill>
                        </a:rPr>
                        <a:t>3-year outcomes</a:t>
                      </a:r>
                      <a:endParaRPr lang="en-GB" sz="1200" dirty="0">
                        <a:solidFill>
                          <a:schemeClr val="tx2"/>
                        </a:solidFill>
                      </a:endParaRPr>
                    </a:p>
                  </a:txBody>
                  <a:tcPr/>
                </a:tc>
                <a:tc>
                  <a:txBody>
                    <a:bodyPr/>
                    <a:lstStyle/>
                    <a:p>
                      <a:pPr algn="ctr">
                        <a:lnSpc>
                          <a:spcPts val="1200"/>
                        </a:lnSpc>
                      </a:pPr>
                      <a:r>
                        <a:rPr lang="en-GB" sz="1200" dirty="0" smtClean="0">
                          <a:solidFill>
                            <a:schemeClr val="tx2"/>
                          </a:solidFill>
                        </a:rPr>
                        <a:t>Capecitabine</a:t>
                      </a:r>
                      <a:r>
                        <a:rPr lang="en-GB" sz="1200" baseline="0" dirty="0" smtClean="0">
                          <a:solidFill>
                            <a:schemeClr val="tx2"/>
                          </a:solidFill>
                        </a:rPr>
                        <a:t> (N=547)</a:t>
                      </a:r>
                      <a:endParaRPr lang="en-GB" sz="1200" dirty="0">
                        <a:solidFill>
                          <a:schemeClr val="tx2"/>
                        </a:solidFill>
                      </a:endParaRPr>
                    </a:p>
                  </a:txBody>
                  <a:tcPr anchor="ctr"/>
                </a:tc>
                <a:tc>
                  <a:txBody>
                    <a:bodyPr/>
                    <a:lstStyle/>
                    <a:p>
                      <a:pPr algn="ctr">
                        <a:lnSpc>
                          <a:spcPts val="1200"/>
                        </a:lnSpc>
                      </a:pPr>
                      <a:r>
                        <a:rPr lang="en-GB" sz="1200" dirty="0" smtClean="0">
                          <a:solidFill>
                            <a:schemeClr val="tx2"/>
                          </a:solidFill>
                        </a:rPr>
                        <a:t>Capecitabine</a:t>
                      </a:r>
                      <a:r>
                        <a:rPr lang="en-GB" sz="1200" baseline="0" dirty="0" smtClean="0">
                          <a:solidFill>
                            <a:schemeClr val="tx2"/>
                          </a:solidFill>
                        </a:rPr>
                        <a:t> + oxaliplatin (N=547)</a:t>
                      </a:r>
                      <a:endParaRPr lang="en-GB" sz="1200" dirty="0">
                        <a:solidFill>
                          <a:schemeClr val="tx2"/>
                        </a:solidFill>
                      </a:endParaRPr>
                    </a:p>
                  </a:txBody>
                  <a:tcPr anchor="ctr"/>
                </a:tc>
                <a:tc>
                  <a:txBody>
                    <a:bodyPr/>
                    <a:lstStyle/>
                    <a:p>
                      <a:pPr algn="ctr">
                        <a:lnSpc>
                          <a:spcPts val="1200"/>
                        </a:lnSpc>
                      </a:pPr>
                      <a:r>
                        <a:rPr lang="en-GB" sz="1200" dirty="0" smtClean="0">
                          <a:solidFill>
                            <a:schemeClr val="tx2"/>
                          </a:solidFill>
                        </a:rPr>
                        <a:t>HR</a:t>
                      </a:r>
                      <a:endParaRPr lang="en-GB" sz="1200" dirty="0">
                        <a:solidFill>
                          <a:schemeClr val="tx2"/>
                        </a:solidFill>
                      </a:endParaRPr>
                    </a:p>
                  </a:txBody>
                  <a:tcPr anchor="ctr"/>
                </a:tc>
                <a:tc>
                  <a:txBody>
                    <a:bodyPr/>
                    <a:lstStyle/>
                    <a:p>
                      <a:pPr algn="ctr">
                        <a:lnSpc>
                          <a:spcPts val="1200"/>
                        </a:lnSpc>
                      </a:pPr>
                      <a:r>
                        <a:rPr lang="en-GB" sz="1200" dirty="0" smtClean="0">
                          <a:solidFill>
                            <a:schemeClr val="tx2"/>
                          </a:solidFill>
                        </a:rPr>
                        <a:t>p-value</a:t>
                      </a:r>
                      <a:endParaRPr lang="en-GB" sz="1200" dirty="0">
                        <a:solidFill>
                          <a:schemeClr val="tx2"/>
                        </a:solidFill>
                      </a:endParaRPr>
                    </a:p>
                  </a:txBody>
                  <a:tcPr anchor="ctr"/>
                </a:tc>
              </a:tr>
              <a:tr h="270000">
                <a:tc>
                  <a:txBody>
                    <a:bodyPr/>
                    <a:lstStyle/>
                    <a:p>
                      <a:pPr>
                        <a:lnSpc>
                          <a:spcPts val="1200"/>
                        </a:lnSpc>
                      </a:pPr>
                      <a:r>
                        <a:rPr lang="en-GB" sz="1200" dirty="0" smtClean="0"/>
                        <a:t>DFS</a:t>
                      </a:r>
                      <a:r>
                        <a:rPr lang="en-GB" sz="1200" baseline="30000" dirty="0" smtClean="0"/>
                        <a:t>‡</a:t>
                      </a:r>
                      <a:endParaRPr lang="en-GB" sz="1200" baseline="30000" dirty="0"/>
                    </a:p>
                  </a:txBody>
                  <a:tcPr/>
                </a:tc>
                <a:tc>
                  <a:txBody>
                    <a:bodyPr/>
                    <a:lstStyle/>
                    <a:p>
                      <a:pPr algn="ctr">
                        <a:lnSpc>
                          <a:spcPts val="1200"/>
                        </a:lnSpc>
                      </a:pPr>
                      <a:r>
                        <a:rPr lang="en-GB" sz="1200" dirty="0" smtClean="0"/>
                        <a:t>74.5%</a:t>
                      </a:r>
                      <a:endParaRPr lang="en-GB" sz="1200" dirty="0"/>
                    </a:p>
                  </a:txBody>
                  <a:tcPr anchor="ctr"/>
                </a:tc>
                <a:tc>
                  <a:txBody>
                    <a:bodyPr/>
                    <a:lstStyle/>
                    <a:p>
                      <a:pPr algn="ctr">
                        <a:lnSpc>
                          <a:spcPts val="1200"/>
                        </a:lnSpc>
                      </a:pPr>
                      <a:r>
                        <a:rPr lang="en-GB" sz="1200" dirty="0" smtClean="0"/>
                        <a:t>73.9%</a:t>
                      </a:r>
                      <a:endParaRPr lang="en-GB" sz="1200" dirty="0"/>
                    </a:p>
                  </a:txBody>
                  <a:tcPr anchor="ctr"/>
                </a:tc>
                <a:tc>
                  <a:txBody>
                    <a:bodyPr/>
                    <a:lstStyle/>
                    <a:p>
                      <a:pPr algn="ctr">
                        <a:lnSpc>
                          <a:spcPts val="1200"/>
                        </a:lnSpc>
                      </a:pPr>
                      <a:r>
                        <a:rPr lang="en-GB" sz="1200" dirty="0" smtClean="0"/>
                        <a:t>1.04</a:t>
                      </a:r>
                      <a:endParaRPr lang="en-GB" sz="1200" dirty="0"/>
                    </a:p>
                  </a:txBody>
                  <a:tcPr anchor="ctr"/>
                </a:tc>
                <a:tc>
                  <a:txBody>
                    <a:bodyPr/>
                    <a:lstStyle/>
                    <a:p>
                      <a:pPr algn="ctr">
                        <a:lnSpc>
                          <a:spcPts val="1200"/>
                        </a:lnSpc>
                      </a:pPr>
                      <a:r>
                        <a:rPr lang="en-GB" sz="1200" dirty="0" smtClean="0"/>
                        <a:t>0.78</a:t>
                      </a:r>
                      <a:endParaRPr lang="en-GB" sz="1200" dirty="0"/>
                    </a:p>
                  </a:txBody>
                  <a:tcPr anchor="ctr"/>
                </a:tc>
              </a:tr>
              <a:tr h="270000">
                <a:tc>
                  <a:txBody>
                    <a:bodyPr/>
                    <a:lstStyle/>
                    <a:p>
                      <a:pPr>
                        <a:lnSpc>
                          <a:spcPts val="1200"/>
                        </a:lnSpc>
                      </a:pPr>
                      <a:r>
                        <a:rPr lang="en-GB" sz="1200" b="0" dirty="0" smtClean="0"/>
                        <a:t>Loco-regional relapse</a:t>
                      </a:r>
                      <a:endParaRPr lang="en-GB" sz="1200" b="0" dirty="0"/>
                    </a:p>
                  </a:txBody>
                  <a:tcPr/>
                </a:tc>
                <a:tc>
                  <a:txBody>
                    <a:bodyPr/>
                    <a:lstStyle/>
                    <a:p>
                      <a:pPr algn="ctr">
                        <a:lnSpc>
                          <a:spcPts val="1200"/>
                        </a:lnSpc>
                      </a:pPr>
                      <a:r>
                        <a:rPr lang="en-GB" sz="1200" dirty="0" smtClean="0"/>
                        <a:t>7.6%</a:t>
                      </a:r>
                      <a:endParaRPr lang="en-GB" sz="1200" dirty="0"/>
                    </a:p>
                  </a:txBody>
                  <a:tcPr anchor="ctr"/>
                </a:tc>
                <a:tc>
                  <a:txBody>
                    <a:bodyPr/>
                    <a:lstStyle/>
                    <a:p>
                      <a:pPr algn="ctr">
                        <a:lnSpc>
                          <a:spcPts val="1200"/>
                        </a:lnSpc>
                      </a:pPr>
                      <a:r>
                        <a:rPr lang="en-GB" sz="1200" dirty="0" smtClean="0"/>
                        <a:t>4.6%</a:t>
                      </a:r>
                      <a:endParaRPr lang="en-GB" sz="1200" dirty="0"/>
                    </a:p>
                  </a:txBody>
                  <a:tcPr anchor="ctr"/>
                </a:tc>
                <a:tc>
                  <a:txBody>
                    <a:bodyPr/>
                    <a:lstStyle/>
                    <a:p>
                      <a:pPr algn="ctr">
                        <a:lnSpc>
                          <a:spcPts val="1200"/>
                        </a:lnSpc>
                      </a:pPr>
                      <a:r>
                        <a:rPr lang="en-GB" sz="1200" dirty="0" smtClean="0"/>
                        <a:t>-</a:t>
                      </a:r>
                      <a:endParaRPr lang="en-GB" sz="1200" dirty="0"/>
                    </a:p>
                  </a:txBody>
                  <a:tcPr anchor="ctr"/>
                </a:tc>
                <a:tc>
                  <a:txBody>
                    <a:bodyPr/>
                    <a:lstStyle/>
                    <a:p>
                      <a:pPr algn="ctr">
                        <a:lnSpc>
                          <a:spcPts val="1200"/>
                        </a:lnSpc>
                      </a:pPr>
                      <a:r>
                        <a:rPr lang="en-GB" sz="1200" dirty="0" smtClean="0"/>
                        <a:t>0.094</a:t>
                      </a:r>
                      <a:endParaRPr lang="en-GB" sz="1200" dirty="0"/>
                    </a:p>
                  </a:txBody>
                  <a:tcPr anchor="ctr"/>
                </a:tc>
              </a:tr>
              <a:tr h="270000">
                <a:tc>
                  <a:txBody>
                    <a:bodyPr/>
                    <a:lstStyle/>
                    <a:p>
                      <a:pPr>
                        <a:lnSpc>
                          <a:spcPts val="1200"/>
                        </a:lnSpc>
                      </a:pPr>
                      <a:r>
                        <a:rPr lang="en-GB" sz="1200" b="0" dirty="0" smtClean="0"/>
                        <a:t>Distant</a:t>
                      </a:r>
                      <a:r>
                        <a:rPr lang="en-GB" sz="1200" b="0" baseline="0" dirty="0" smtClean="0"/>
                        <a:t> relapse</a:t>
                      </a:r>
                      <a:endParaRPr lang="en-GB" sz="1200" b="0" dirty="0"/>
                    </a:p>
                  </a:txBody>
                  <a:tcPr/>
                </a:tc>
                <a:tc>
                  <a:txBody>
                    <a:bodyPr/>
                    <a:lstStyle/>
                    <a:p>
                      <a:pPr algn="ctr">
                        <a:lnSpc>
                          <a:spcPts val="1200"/>
                        </a:lnSpc>
                      </a:pPr>
                      <a:r>
                        <a:rPr lang="en-GB" sz="1200" dirty="0" smtClean="0"/>
                        <a:t>19.2%</a:t>
                      </a:r>
                      <a:endParaRPr lang="en-GB" sz="1200" dirty="0"/>
                    </a:p>
                  </a:txBody>
                  <a:tcPr anchor="ctr"/>
                </a:tc>
                <a:tc>
                  <a:txBody>
                    <a:bodyPr/>
                    <a:lstStyle/>
                    <a:p>
                      <a:pPr algn="ctr">
                        <a:lnSpc>
                          <a:spcPts val="1200"/>
                        </a:lnSpc>
                      </a:pPr>
                      <a:r>
                        <a:rPr lang="en-GB" sz="1200" dirty="0" smtClean="0"/>
                        <a:t>17.6%</a:t>
                      </a:r>
                      <a:endParaRPr lang="en-GB" sz="1200" dirty="0"/>
                    </a:p>
                  </a:txBody>
                  <a:tcPr anchor="ctr"/>
                </a:tc>
                <a:tc>
                  <a:txBody>
                    <a:bodyPr/>
                    <a:lstStyle/>
                    <a:p>
                      <a:pPr algn="ctr">
                        <a:lnSpc>
                          <a:spcPts val="1200"/>
                        </a:lnSpc>
                      </a:pPr>
                      <a:r>
                        <a:rPr lang="en-GB" sz="1200" dirty="0" smtClean="0"/>
                        <a:t>-</a:t>
                      </a:r>
                      <a:endParaRPr lang="en-GB" sz="1200" dirty="0"/>
                    </a:p>
                  </a:txBody>
                  <a:tcPr anchor="ctr"/>
                </a:tc>
                <a:tc>
                  <a:txBody>
                    <a:bodyPr/>
                    <a:lstStyle/>
                    <a:p>
                      <a:pPr algn="ctr">
                        <a:lnSpc>
                          <a:spcPts val="1200"/>
                        </a:lnSpc>
                      </a:pPr>
                      <a:r>
                        <a:rPr lang="en-GB" sz="1200" dirty="0" smtClean="0"/>
                        <a:t>0.542</a:t>
                      </a:r>
                      <a:endParaRPr lang="en-GB" sz="1200" dirty="0"/>
                    </a:p>
                  </a:txBody>
                  <a:tcPr anchor="ctr"/>
                </a:tc>
              </a:tr>
            </a:tbl>
          </a:graphicData>
        </a:graphic>
      </p:graphicFrame>
    </p:spTree>
    <p:custDataLst>
      <p:tags r:id="rId1"/>
    </p:custDataLst>
    <p:extLst>
      <p:ext uri="{BB962C8B-B14F-4D97-AF65-F5344CB8AC3E}">
        <p14:creationId xmlns:p14="http://schemas.microsoft.com/office/powerpoint/2010/main" val="1808591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Adjuvant therapy</a:t>
            </a:r>
            <a:endParaRPr lang="en-GB" dirty="0"/>
          </a:p>
        </p:txBody>
      </p:sp>
      <p:sp>
        <p:nvSpPr>
          <p:cNvPr id="3" name="Text Placeholder 2"/>
          <p:cNvSpPr>
            <a:spLocks noGrp="1"/>
          </p:cNvSpPr>
          <p:nvPr>
            <p:ph type="body" idx="1"/>
          </p:nvPr>
        </p:nvSpPr>
        <p:spPr/>
        <p:txBody>
          <a:bodyPr/>
          <a:lstStyle/>
          <a:p>
            <a:r>
              <a:rPr lang="en-GB" dirty="0" smtClean="0"/>
              <a:t>COLORECTAL CANCER</a:t>
            </a:r>
            <a:endParaRPr lang="en-GB" dirty="0"/>
          </a:p>
        </p:txBody>
      </p:sp>
    </p:spTree>
    <p:extLst>
      <p:ext uri="{BB962C8B-B14F-4D97-AF65-F5344CB8AC3E}">
        <p14:creationId xmlns:p14="http://schemas.microsoft.com/office/powerpoint/2010/main" val="3769009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LBA12</a:t>
            </a:r>
            <a:r>
              <a:rPr lang="en-GB" sz="1800" dirty="0"/>
              <a:t>: Final results from QUASAR2, a multicentre, international randomised phase III trial of capecitabine (CAP) +/- bevacizumab (BEV) in the adjuvant setting of stage II/III colorectal cancer (CRC) – </a:t>
            </a:r>
            <a:r>
              <a:rPr lang="en-GB" sz="1800" dirty="0" err="1" smtClean="0"/>
              <a:t>Midgley</a:t>
            </a:r>
            <a:r>
              <a:rPr lang="en-GB" sz="1800" dirty="0" smtClean="0"/>
              <a:t> R et al.</a:t>
            </a:r>
            <a:endParaRPr lang="en-GB" sz="1800" dirty="0"/>
          </a:p>
        </p:txBody>
      </p:sp>
      <p:sp>
        <p:nvSpPr>
          <p:cNvPr id="5123" name="Rectangle 3"/>
          <p:cNvSpPr>
            <a:spLocks noGrp="1" noChangeArrowheads="1"/>
          </p:cNvSpPr>
          <p:nvPr>
            <p:ph type="body" idx="1"/>
          </p:nvPr>
        </p:nvSpPr>
        <p:spPr/>
        <p:txBody>
          <a:bodyPr/>
          <a:lstStyle/>
          <a:p>
            <a:r>
              <a:rPr lang="en-GB" sz="1800" b="1" dirty="0"/>
              <a:t>Study </a:t>
            </a:r>
            <a:r>
              <a:rPr lang="en-GB" sz="1800" b="1" dirty="0" smtClean="0"/>
              <a:t>objective</a:t>
            </a:r>
          </a:p>
          <a:p>
            <a:pPr lvl="1"/>
            <a:r>
              <a:rPr lang="en-GB" sz="1800" dirty="0" smtClean="0"/>
              <a:t>To </a:t>
            </a:r>
            <a:r>
              <a:rPr lang="en-GB" sz="1800" dirty="0"/>
              <a:t>assess whether </a:t>
            </a:r>
            <a:r>
              <a:rPr lang="en-GB" sz="1800" dirty="0" smtClean="0"/>
              <a:t>bevacizumab added to capecitabine improves survival in patients with CRC </a:t>
            </a:r>
            <a:r>
              <a:rPr lang="en-GB" sz="1800" dirty="0"/>
              <a:t>after </a:t>
            </a:r>
            <a:r>
              <a:rPr lang="en-GB" sz="1800" dirty="0" smtClean="0"/>
              <a:t>R0 resection</a:t>
            </a:r>
            <a:endParaRPr lang="en-GB" sz="1800" dirty="0"/>
          </a:p>
        </p:txBody>
      </p:sp>
      <p:sp>
        <p:nvSpPr>
          <p:cNvPr id="5124" name="Text Box 4"/>
          <p:cNvSpPr txBox="1">
            <a:spLocks noChangeArrowheads="1"/>
          </p:cNvSpPr>
          <p:nvPr/>
        </p:nvSpPr>
        <p:spPr bwMode="auto">
          <a:xfrm>
            <a:off x="5057280" y="6290231"/>
            <a:ext cx="38660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t>Midgley</a:t>
            </a:r>
            <a:r>
              <a:rPr lang="en-GB" sz="1200" dirty="0" smtClean="0"/>
              <a:t> et al. </a:t>
            </a:r>
            <a:r>
              <a:rPr lang="it-IT" sz="1200" dirty="0" err="1" smtClean="0"/>
              <a:t>Ann</a:t>
            </a:r>
            <a:r>
              <a:rPr lang="it-IT" sz="1200" dirty="0" smtClean="0"/>
              <a:t> </a:t>
            </a:r>
            <a:r>
              <a:rPr lang="it-IT" sz="1200" dirty="0" err="1" smtClean="0"/>
              <a:t>Oncol</a:t>
            </a:r>
            <a:r>
              <a:rPr lang="it-IT" sz="1200" dirty="0" smtClean="0"/>
              <a:t> 2014; 25 (</a:t>
            </a:r>
            <a:r>
              <a:rPr lang="it-IT" sz="1200" dirty="0" err="1" smtClean="0"/>
              <a:t>suppl</a:t>
            </a:r>
            <a:r>
              <a:rPr lang="it-IT" sz="1200" dirty="0" smtClean="0"/>
              <a:t> 4): </a:t>
            </a:r>
            <a:r>
              <a:rPr lang="fr-FR" sz="1200" dirty="0" err="1" smtClean="0"/>
              <a:t>abstr</a:t>
            </a:r>
            <a:r>
              <a:rPr lang="fr-FR" sz="1200" dirty="0" smtClean="0"/>
              <a:t> LBA12</a:t>
            </a:r>
            <a:br>
              <a:rPr lang="fr-FR" sz="1200" dirty="0" smtClean="0"/>
            </a:br>
            <a:r>
              <a:rPr lang="fr-FR" sz="1200" dirty="0" err="1" smtClean="0"/>
              <a:t>Presented</a:t>
            </a:r>
            <a:r>
              <a:rPr lang="fr-FR" sz="1200" dirty="0" smtClean="0"/>
              <a:t> by R Kerr</a:t>
            </a:r>
            <a:endParaRPr lang="en-GB" sz="1200" dirty="0"/>
          </a:p>
        </p:txBody>
      </p:sp>
      <p:sp>
        <p:nvSpPr>
          <p:cNvPr id="5125" name="Text Box 5"/>
          <p:cNvSpPr txBox="1">
            <a:spLocks noChangeArrowheads="1"/>
          </p:cNvSpPr>
          <p:nvPr/>
        </p:nvSpPr>
        <p:spPr bwMode="auto">
          <a:xfrm>
            <a:off x="231775" y="6105565"/>
            <a:ext cx="466244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t>*T4, Ly1, V1, obstruction, perforation; </a:t>
            </a:r>
            <a:br>
              <a:rPr lang="en-GB" sz="1200" dirty="0" smtClean="0"/>
            </a:br>
            <a:r>
              <a:rPr lang="en-GB" sz="1200" baseline="30000" dirty="0" smtClean="0"/>
              <a:t>†</a:t>
            </a:r>
            <a:r>
              <a:rPr lang="en-GB" sz="1200" dirty="0" smtClean="0"/>
              <a:t>1250 mg/m</a:t>
            </a:r>
            <a:r>
              <a:rPr lang="en-GB" sz="1200" baseline="30000" dirty="0" smtClean="0"/>
              <a:t>2</a:t>
            </a:r>
            <a:r>
              <a:rPr lang="en-GB" sz="1200" dirty="0" smtClean="0"/>
              <a:t> bid d1–14 q3w for 8 cycles (24 weeks); </a:t>
            </a:r>
            <a:br>
              <a:rPr lang="en-GB" sz="1200" dirty="0" smtClean="0"/>
            </a:br>
            <a:r>
              <a:rPr lang="en-GB" sz="1200" baseline="30000" dirty="0" smtClean="0"/>
              <a:t>‡</a:t>
            </a:r>
            <a:r>
              <a:rPr lang="en-GB" sz="1200" dirty="0" smtClean="0"/>
              <a:t>7.5 mg/kg d1: 30–60 min iv infusion q3w for 16 cycles (48 weeks)</a:t>
            </a:r>
            <a:endParaRPr lang="en-GB" sz="1200" dirty="0"/>
          </a:p>
        </p:txBody>
      </p:sp>
      <p:sp>
        <p:nvSpPr>
          <p:cNvPr id="7" name="Rectangle 9"/>
          <p:cNvSpPr txBox="1">
            <a:spLocks noChangeArrowheads="1"/>
          </p:cNvSpPr>
          <p:nvPr/>
        </p:nvSpPr>
        <p:spPr bwMode="auto">
          <a:xfrm>
            <a:off x="321737" y="5243901"/>
            <a:ext cx="4267200" cy="82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Primary endpoint</a:t>
            </a:r>
          </a:p>
          <a:p>
            <a:r>
              <a:rPr lang="en-GB" sz="1600" kern="0" dirty="0" smtClean="0"/>
              <a:t>DFS</a:t>
            </a:r>
          </a:p>
          <a:p>
            <a:endParaRPr lang="en-GB" sz="1600" kern="0" dirty="0" smtClean="0"/>
          </a:p>
        </p:txBody>
      </p:sp>
      <p:sp>
        <p:nvSpPr>
          <p:cNvPr id="8" name="Content Placeholder 26"/>
          <p:cNvSpPr txBox="1">
            <a:spLocks/>
          </p:cNvSpPr>
          <p:nvPr/>
        </p:nvSpPr>
        <p:spPr>
          <a:xfrm>
            <a:off x="4741337" y="5243901"/>
            <a:ext cx="4267200" cy="822101"/>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en-GB" sz="1600" b="1" kern="0" dirty="0" smtClean="0"/>
              <a:t>Secondary endpoints</a:t>
            </a:r>
          </a:p>
          <a:p>
            <a:r>
              <a:rPr lang="en-GB" sz="1600" kern="0" dirty="0" smtClean="0"/>
              <a:t>DFS, OS</a:t>
            </a:r>
          </a:p>
          <a:p>
            <a:r>
              <a:rPr lang="en-GB" sz="1600" kern="0" dirty="0" smtClean="0"/>
              <a:t>Toxicity, translational science</a:t>
            </a:r>
          </a:p>
        </p:txBody>
      </p:sp>
      <p:sp>
        <p:nvSpPr>
          <p:cNvPr id="9" name="Oval 14"/>
          <p:cNvSpPr>
            <a:spLocks noChangeArrowheads="1"/>
          </p:cNvSpPr>
          <p:nvPr/>
        </p:nvSpPr>
        <p:spPr bwMode="auto">
          <a:xfrm>
            <a:off x="4034674" y="3548227"/>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10" name="AutoShape 15"/>
          <p:cNvCxnSpPr>
            <a:cxnSpLocks noChangeShapeType="1"/>
            <a:stCxn id="9" idx="0"/>
          </p:cNvCxnSpPr>
          <p:nvPr/>
        </p:nvCxnSpPr>
        <p:spPr bwMode="auto">
          <a:xfrm rot="5400000" flipH="1" flipV="1">
            <a:off x="4329326" y="2919107"/>
            <a:ext cx="626267" cy="631975"/>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p:cNvCxnSpPr>
          <p:nvPr/>
        </p:nvCxnSpPr>
        <p:spPr bwMode="auto">
          <a:xfrm rot="16200000" flipH="1">
            <a:off x="4332500" y="4126398"/>
            <a:ext cx="619919" cy="631975"/>
          </a:xfrm>
          <a:prstGeom prst="bentConnector2">
            <a:avLst/>
          </a:prstGeom>
          <a:noFill/>
          <a:ln w="38100">
            <a:solidFill>
              <a:schemeClr val="bg1"/>
            </a:solidFill>
            <a:miter lim="800000"/>
            <a:headEnd/>
            <a:tailEnd type="triangle" w="med" len="med"/>
          </a:ln>
        </p:spPr>
      </p:cxnSp>
      <p:sp>
        <p:nvSpPr>
          <p:cNvPr id="12" name="AutoShape 12"/>
          <p:cNvSpPr>
            <a:spLocks noChangeArrowheads="1"/>
          </p:cNvSpPr>
          <p:nvPr/>
        </p:nvSpPr>
        <p:spPr bwMode="auto">
          <a:xfrm>
            <a:off x="8350859" y="4488027"/>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3" name="AutoShape 12"/>
          <p:cNvSpPr>
            <a:spLocks noChangeArrowheads="1"/>
          </p:cNvSpPr>
          <p:nvPr/>
        </p:nvSpPr>
        <p:spPr bwMode="auto">
          <a:xfrm>
            <a:off x="8350859" y="2657641"/>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4" name="Content Placeholder 26"/>
          <p:cNvSpPr txBox="1">
            <a:spLocks/>
          </p:cNvSpPr>
          <p:nvPr/>
        </p:nvSpPr>
        <p:spPr bwMode="auto">
          <a:xfrm>
            <a:off x="4949073" y="3354553"/>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Age</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Stage</a:t>
            </a:r>
            <a:endParaRPr lang="en-GB" sz="1400" dirty="0">
              <a:solidFill>
                <a:srgbClr val="363636"/>
              </a:solidFill>
              <a:latin typeface="Arial"/>
            </a:endParaRPr>
          </a:p>
        </p:txBody>
      </p:sp>
      <p:cxnSp>
        <p:nvCxnSpPr>
          <p:cNvPr id="15" name="AutoShape 19"/>
          <p:cNvCxnSpPr>
            <a:cxnSpLocks noChangeShapeType="1"/>
            <a:endCxn id="9" idx="2"/>
          </p:cNvCxnSpPr>
          <p:nvPr/>
        </p:nvCxnSpPr>
        <p:spPr bwMode="auto">
          <a:xfrm>
            <a:off x="3777951" y="3840327"/>
            <a:ext cx="256723" cy="0"/>
          </a:xfrm>
          <a:prstGeom prst="straightConnector1">
            <a:avLst/>
          </a:prstGeom>
          <a:noFill/>
          <a:ln w="38100">
            <a:solidFill>
              <a:schemeClr val="bg1"/>
            </a:solidFill>
            <a:round/>
            <a:headEnd/>
            <a:tailEnd type="triangle" w="med" len="med"/>
          </a:ln>
        </p:spPr>
      </p:cxnSp>
      <p:cxnSp>
        <p:nvCxnSpPr>
          <p:cNvPr id="16" name="AutoShape 20"/>
          <p:cNvCxnSpPr>
            <a:cxnSpLocks noChangeShapeType="1"/>
            <a:stCxn id="19" idx="3"/>
            <a:endCxn id="12" idx="1"/>
          </p:cNvCxnSpPr>
          <p:nvPr/>
        </p:nvCxnSpPr>
        <p:spPr bwMode="auto">
          <a:xfrm>
            <a:off x="7635357" y="4752346"/>
            <a:ext cx="715502" cy="0"/>
          </a:xfrm>
          <a:prstGeom prst="straightConnector1">
            <a:avLst/>
          </a:prstGeom>
          <a:noFill/>
          <a:ln w="38100">
            <a:solidFill>
              <a:schemeClr val="bg1"/>
            </a:solidFill>
            <a:prstDash val="dash"/>
            <a:round/>
            <a:headEnd/>
            <a:tailEnd type="triangle" w="med" len="med"/>
          </a:ln>
        </p:spPr>
      </p:cxnSp>
      <p:cxnSp>
        <p:nvCxnSpPr>
          <p:cNvPr id="17" name="AutoShape 21"/>
          <p:cNvCxnSpPr>
            <a:cxnSpLocks noChangeShapeType="1"/>
            <a:stCxn id="20" idx="3"/>
            <a:endCxn id="13" idx="1"/>
          </p:cNvCxnSpPr>
          <p:nvPr/>
        </p:nvCxnSpPr>
        <p:spPr bwMode="auto">
          <a:xfrm>
            <a:off x="7636937" y="2921960"/>
            <a:ext cx="713922" cy="0"/>
          </a:xfrm>
          <a:prstGeom prst="straightConnector1">
            <a:avLst/>
          </a:prstGeom>
          <a:noFill/>
          <a:ln w="38100">
            <a:solidFill>
              <a:schemeClr val="bg1"/>
            </a:solidFill>
            <a:round/>
            <a:headEnd/>
            <a:tailEnd type="triangle" w="med" len="med"/>
          </a:ln>
        </p:spPr>
      </p:cxnSp>
      <p:sp>
        <p:nvSpPr>
          <p:cNvPr id="18" name="AutoShape 9"/>
          <p:cNvSpPr>
            <a:spLocks noChangeArrowheads="1"/>
          </p:cNvSpPr>
          <p:nvPr/>
        </p:nvSpPr>
        <p:spPr bwMode="auto">
          <a:xfrm>
            <a:off x="160869" y="3254111"/>
            <a:ext cx="3617081" cy="113952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with CRC post resection</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Stage III or high-risk stage II*</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(n=1,941)</a:t>
            </a:r>
            <a:endParaRPr lang="en-GB" altLang="zh-CN" dirty="0">
              <a:solidFill>
                <a:srgbClr val="FFFFFF"/>
              </a:solidFill>
              <a:ea typeface="SimSun" pitchFamily="2" charset="-122"/>
            </a:endParaRPr>
          </a:p>
        </p:txBody>
      </p:sp>
      <p:sp>
        <p:nvSpPr>
          <p:cNvPr id="19" name="AutoShape 12"/>
          <p:cNvSpPr>
            <a:spLocks noChangeArrowheads="1"/>
          </p:cNvSpPr>
          <p:nvPr/>
        </p:nvSpPr>
        <p:spPr bwMode="auto">
          <a:xfrm>
            <a:off x="4958447" y="4341978"/>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Capecitabine</a:t>
            </a:r>
            <a:r>
              <a:rPr lang="en-GB" altLang="zh-CN" baseline="30000" dirty="0">
                <a:solidFill>
                  <a:srgbClr val="363636"/>
                </a:solidFill>
                <a:ea typeface="SimSun" pitchFamily="2" charset="-122"/>
              </a:rPr>
              <a:t>†</a:t>
            </a:r>
          </a:p>
          <a:p>
            <a:pPr algn="ctr" defTabSz="892175" eaLnBrk="0" hangingPunct="0"/>
            <a:r>
              <a:rPr lang="en-GB" altLang="zh-CN" dirty="0" smtClean="0">
                <a:solidFill>
                  <a:srgbClr val="363636"/>
                </a:solidFill>
                <a:ea typeface="SimSun" pitchFamily="2" charset="-122"/>
              </a:rPr>
              <a:t>+ bevacizumab</a:t>
            </a:r>
            <a:r>
              <a:rPr lang="en-GB" altLang="zh-CN" baseline="30000" dirty="0" smtClean="0">
                <a:solidFill>
                  <a:srgbClr val="363636"/>
                </a:solidFill>
                <a:ea typeface="SimSun" pitchFamily="2" charset="-122"/>
              </a:rPr>
              <a:t>‡</a:t>
            </a:r>
          </a:p>
          <a:p>
            <a:pPr algn="ctr" defTabSz="892175" eaLnBrk="0" hangingPunct="0"/>
            <a:r>
              <a:rPr lang="en-GB" altLang="zh-CN" dirty="0" smtClean="0">
                <a:solidFill>
                  <a:srgbClr val="363636"/>
                </a:solidFill>
                <a:ea typeface="SimSun" pitchFamily="2" charset="-122"/>
              </a:rPr>
              <a:t>(n=973)</a:t>
            </a:r>
            <a:endParaRPr lang="en-GB" altLang="zh-CN" dirty="0">
              <a:solidFill>
                <a:srgbClr val="363636"/>
              </a:solidFill>
              <a:ea typeface="SimSun" pitchFamily="2" charset="-122"/>
            </a:endParaRPr>
          </a:p>
        </p:txBody>
      </p:sp>
      <p:sp>
        <p:nvSpPr>
          <p:cNvPr id="20" name="AutoShape 8"/>
          <p:cNvSpPr>
            <a:spLocks noChangeArrowheads="1"/>
          </p:cNvSpPr>
          <p:nvPr/>
        </p:nvSpPr>
        <p:spPr bwMode="auto">
          <a:xfrm>
            <a:off x="4958447" y="2511591"/>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Capecitabine</a:t>
            </a:r>
            <a:r>
              <a:rPr lang="en-GB" altLang="zh-CN" baseline="30000" dirty="0" smtClean="0">
                <a:solidFill>
                  <a:srgbClr val="FFFFFF"/>
                </a:solidFill>
                <a:ea typeface="SimSun" pitchFamily="2" charset="-122"/>
              </a:rPr>
              <a:t>†</a:t>
            </a:r>
          </a:p>
          <a:p>
            <a:pPr algn="ctr" defTabSz="892175" eaLnBrk="0" hangingPunct="0"/>
            <a:r>
              <a:rPr lang="en-GB" altLang="zh-CN" dirty="0" smtClean="0">
                <a:solidFill>
                  <a:srgbClr val="FFFFFF"/>
                </a:solidFill>
                <a:ea typeface="SimSun" pitchFamily="2" charset="-122"/>
              </a:rPr>
              <a:t>(n=968)</a:t>
            </a:r>
            <a:endParaRPr lang="en-GB" altLang="zh-CN" dirty="0">
              <a:solidFill>
                <a:srgbClr val="FFFFFF"/>
              </a:solidFill>
              <a:ea typeface="SimSun" pitchFamily="2" charset="-122"/>
            </a:endParaRPr>
          </a:p>
        </p:txBody>
      </p:sp>
      <p:sp>
        <p:nvSpPr>
          <p:cNvPr id="21" name="Content Placeholder 26"/>
          <p:cNvSpPr txBox="1">
            <a:spLocks/>
          </p:cNvSpPr>
          <p:nvPr/>
        </p:nvSpPr>
        <p:spPr bwMode="auto">
          <a:xfrm>
            <a:off x="5855330" y="3625651"/>
            <a:ext cx="2819703" cy="621077"/>
          </a:xfrm>
          <a:prstGeom prst="rect">
            <a:avLst/>
          </a:prstGeom>
          <a:noFill/>
          <a:ln w="9525">
            <a:noFill/>
            <a:miter lim="800000"/>
            <a:headEnd/>
            <a:tailEnd/>
          </a:ln>
        </p:spPr>
        <p:txBody>
          <a:bodyPr/>
          <a:lstStyle/>
          <a:p>
            <a:pPr marL="203200" indent="-203200">
              <a:spcBef>
                <a:spcPts val="0"/>
              </a:spcBef>
              <a:spcAft>
                <a:spcPts val="400"/>
              </a:spcAft>
              <a:buFont typeface="Arial" pitchFamily="34" charset="0"/>
              <a:buChar char="•"/>
              <a:defRPr/>
            </a:pPr>
            <a:r>
              <a:rPr lang="en-GB" sz="1400" dirty="0" smtClean="0">
                <a:solidFill>
                  <a:srgbClr val="363636"/>
                </a:solidFill>
                <a:latin typeface="Arial"/>
              </a:rPr>
              <a:t>Site (colon vs. rectum)</a:t>
            </a:r>
            <a:endParaRPr lang="en-GB" sz="1400" dirty="0">
              <a:solidFill>
                <a:srgbClr val="363636"/>
              </a:solidFill>
              <a:latin typeface="Arial"/>
            </a:endParaRPr>
          </a:p>
          <a:p>
            <a:pPr marL="203200" indent="-203200">
              <a:spcBef>
                <a:spcPts val="0"/>
              </a:spcBef>
              <a:spcAft>
                <a:spcPts val="400"/>
              </a:spcAft>
              <a:buFont typeface="Arial" pitchFamily="34" charset="0"/>
              <a:buChar char="•"/>
              <a:defRPr/>
            </a:pPr>
            <a:r>
              <a:rPr lang="en-GB" sz="1400" dirty="0">
                <a:solidFill>
                  <a:srgbClr val="363636"/>
                </a:solidFill>
                <a:latin typeface="Arial"/>
              </a:rPr>
              <a:t>C</a:t>
            </a:r>
            <a:r>
              <a:rPr lang="en-GB" sz="1400" dirty="0" smtClean="0">
                <a:solidFill>
                  <a:srgbClr val="363636"/>
                </a:solidFill>
                <a:latin typeface="Arial"/>
              </a:rPr>
              <a:t>ountry</a:t>
            </a:r>
            <a:endParaRPr lang="en-GB" sz="1400" dirty="0">
              <a:solidFill>
                <a:srgbClr val="363636"/>
              </a:solidFill>
              <a:latin typeface="Arial"/>
            </a:endParaRPr>
          </a:p>
        </p:txBody>
      </p:sp>
    </p:spTree>
    <p:custDataLst>
      <p:tags r:id="rId1"/>
    </p:custDataLst>
    <p:extLst>
      <p:ext uri="{BB962C8B-B14F-4D97-AF65-F5344CB8AC3E}">
        <p14:creationId xmlns:p14="http://schemas.microsoft.com/office/powerpoint/2010/main" val="2692783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LBA12</a:t>
            </a:r>
            <a:r>
              <a:rPr lang="en-GB" sz="1800" dirty="0"/>
              <a:t>: Final results from QUASAR2, a multicentre, international randomised phase III trial of capecitabine (CAP) +/- bevacizumab (BEV) in the adjuvant setting of stage II/III colorectal cancer (CRC) – </a:t>
            </a:r>
            <a:r>
              <a:rPr lang="en-GB" sz="1800" dirty="0" err="1" smtClean="0"/>
              <a:t>Midgley</a:t>
            </a:r>
            <a:r>
              <a:rPr lang="en-GB" sz="1800" dirty="0" smtClean="0"/>
              <a:t> R et 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a:p>
          <a:p>
            <a:endParaRPr lang="en-GB" sz="1800" dirty="0" smtClean="0"/>
          </a:p>
          <a:p>
            <a:endParaRPr lang="en-GB" sz="1800" dirty="0" smtClean="0"/>
          </a:p>
          <a:p>
            <a:pPr lvl="1">
              <a:spcBef>
                <a:spcPts val="1200"/>
              </a:spcBef>
            </a:pPr>
            <a:r>
              <a:rPr lang="en-GB" sz="1800" dirty="0" smtClean="0"/>
              <a:t>Possible treatment-related deaths: 0.9% capecitabine vs. </a:t>
            </a:r>
            <a:r>
              <a:rPr lang="en-GB" sz="1800" dirty="0"/>
              <a:t>1.9% capecitabine + bevacizumab </a:t>
            </a:r>
            <a:r>
              <a:rPr lang="en-GB" sz="1800" dirty="0" smtClean="0"/>
              <a:t>(RR 2.3; CI 1.0, 5.2); p=0.05</a:t>
            </a:r>
          </a:p>
          <a:p>
            <a:pPr lvl="1"/>
            <a:r>
              <a:rPr lang="en-GB" sz="1800" dirty="0" smtClean="0"/>
              <a:t>3-year DFS: 78.4% capecitabine vs. 75.4% with capecitabine + bevacizumab (HR 1.06; p=0.5)</a:t>
            </a:r>
          </a:p>
        </p:txBody>
      </p:sp>
      <p:sp>
        <p:nvSpPr>
          <p:cNvPr id="5124" name="Text Box 4"/>
          <p:cNvSpPr txBox="1">
            <a:spLocks noChangeArrowheads="1"/>
          </p:cNvSpPr>
          <p:nvPr/>
        </p:nvSpPr>
        <p:spPr bwMode="auto">
          <a:xfrm>
            <a:off x="4962767" y="6474897"/>
            <a:ext cx="39605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t>Midgley</a:t>
            </a:r>
            <a:r>
              <a:rPr lang="en-GB" sz="1200" dirty="0" smtClean="0"/>
              <a:t> et al. </a:t>
            </a:r>
            <a:r>
              <a:rPr lang="it-IT" sz="1200" dirty="0" err="1" smtClean="0"/>
              <a:t>Ann</a:t>
            </a:r>
            <a:r>
              <a:rPr lang="it-IT" sz="1200" dirty="0" smtClean="0"/>
              <a:t> </a:t>
            </a:r>
            <a:r>
              <a:rPr lang="it-IT" sz="1200" dirty="0" err="1" smtClean="0"/>
              <a:t>Oncol</a:t>
            </a:r>
            <a:r>
              <a:rPr lang="it-IT" sz="1200" dirty="0" smtClean="0"/>
              <a:t> 2014; 25 (</a:t>
            </a:r>
            <a:r>
              <a:rPr lang="it-IT" sz="1200" dirty="0" err="1" smtClean="0"/>
              <a:t>suppl</a:t>
            </a:r>
            <a:r>
              <a:rPr lang="it-IT" sz="1200" dirty="0" smtClean="0"/>
              <a:t> 4): </a:t>
            </a:r>
            <a:r>
              <a:rPr lang="fr-FR" sz="1200" dirty="0" err="1" smtClean="0"/>
              <a:t>abstr</a:t>
            </a:r>
            <a:r>
              <a:rPr lang="fr-FR" sz="1200" dirty="0" smtClean="0"/>
              <a:t> LBA12</a:t>
            </a:r>
            <a:endParaRPr lang="en-GB" sz="1200" dirty="0"/>
          </a:p>
        </p:txBody>
      </p:sp>
      <p:graphicFrame>
        <p:nvGraphicFramePr>
          <p:cNvPr id="6" name="Table 5"/>
          <p:cNvGraphicFramePr>
            <a:graphicFrameLocks noGrp="1"/>
          </p:cNvGraphicFramePr>
          <p:nvPr>
            <p:extLst>
              <p:ext uri="{D42A27DB-BD31-4B8C-83A1-F6EECF244321}">
                <p14:modId xmlns:p14="http://schemas.microsoft.com/office/powerpoint/2010/main" val="2289634123"/>
              </p:ext>
            </p:extLst>
          </p:nvPr>
        </p:nvGraphicFramePr>
        <p:xfrm>
          <a:off x="380998" y="1667944"/>
          <a:ext cx="8339668" cy="3520115"/>
        </p:xfrm>
        <a:graphic>
          <a:graphicData uri="http://schemas.openxmlformats.org/drawingml/2006/table">
            <a:tbl>
              <a:tblPr firstRow="1" bandRow="1">
                <a:tableStyleId>{69012ECD-51FC-41F1-AA8D-1B2483CD663E}</a:tableStyleId>
              </a:tblPr>
              <a:tblGrid>
                <a:gridCol w="1561013"/>
                <a:gridCol w="1893389"/>
                <a:gridCol w="2531533"/>
                <a:gridCol w="1405467"/>
                <a:gridCol w="948266"/>
              </a:tblGrid>
              <a:tr h="180582">
                <a:tc>
                  <a:txBody>
                    <a:bodyPr/>
                    <a:lstStyle/>
                    <a:p>
                      <a:pPr algn="l">
                        <a:lnSpc>
                          <a:spcPts val="1200"/>
                        </a:lnSpc>
                      </a:pPr>
                      <a:r>
                        <a:rPr lang="en-GB" sz="1100" dirty="0" smtClean="0">
                          <a:solidFill>
                            <a:schemeClr val="tx2"/>
                          </a:solidFill>
                        </a:rPr>
                        <a:t>CTCAE</a:t>
                      </a:r>
                      <a:endParaRPr lang="en-GB" sz="1100" dirty="0">
                        <a:solidFill>
                          <a:schemeClr val="tx2"/>
                        </a:solidFill>
                      </a:endParaRPr>
                    </a:p>
                  </a:txBody>
                  <a:tcPr anchor="b"/>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100" dirty="0" smtClean="0">
                          <a:solidFill>
                            <a:schemeClr val="tx2"/>
                          </a:solidFill>
                        </a:rPr>
                        <a:t>Capecitabine alone, n (%)</a:t>
                      </a:r>
                    </a:p>
                    <a:p>
                      <a:pPr marL="0" marR="0" indent="0" algn="ctr" defTabSz="914400" rtl="0" eaLnBrk="1" fontAlgn="auto" latinLnBrk="0" hangingPunct="1">
                        <a:lnSpc>
                          <a:spcPts val="1200"/>
                        </a:lnSpc>
                        <a:spcBef>
                          <a:spcPts val="0"/>
                        </a:spcBef>
                        <a:spcAft>
                          <a:spcPts val="0"/>
                        </a:spcAft>
                        <a:buClrTx/>
                        <a:buSzTx/>
                        <a:buFontTx/>
                        <a:buNone/>
                        <a:tabLst/>
                        <a:defRPr/>
                      </a:pPr>
                      <a:r>
                        <a:rPr lang="en-GB" sz="1100" dirty="0" smtClean="0">
                          <a:solidFill>
                            <a:schemeClr val="tx2"/>
                          </a:solidFill>
                        </a:rPr>
                        <a:t>(N=963)</a:t>
                      </a:r>
                      <a:endParaRPr lang="en-GB" sz="1100" dirty="0">
                        <a:solidFill>
                          <a:schemeClr val="tx2"/>
                        </a:solidFill>
                      </a:endParaRPr>
                    </a:p>
                  </a:txBody>
                  <a:tcPr anchor="b"/>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100" dirty="0" smtClean="0">
                          <a:solidFill>
                            <a:schemeClr val="tx2"/>
                          </a:solidFill>
                        </a:rPr>
                        <a:t>Capecitabine </a:t>
                      </a:r>
                      <a:r>
                        <a:rPr lang="en-GB" sz="1100" baseline="0" dirty="0" smtClean="0">
                          <a:solidFill>
                            <a:schemeClr val="tx2"/>
                          </a:solidFill>
                        </a:rPr>
                        <a:t>+ b</a:t>
                      </a:r>
                      <a:r>
                        <a:rPr lang="en-GB" sz="1100" dirty="0" smtClean="0">
                          <a:solidFill>
                            <a:schemeClr val="tx2"/>
                          </a:solidFill>
                        </a:rPr>
                        <a:t>evacizumab, n (%)</a:t>
                      </a:r>
                    </a:p>
                    <a:p>
                      <a:pPr marL="0" marR="0" indent="0" algn="ctr" defTabSz="914400" rtl="0" eaLnBrk="1" fontAlgn="auto" latinLnBrk="0" hangingPunct="1">
                        <a:lnSpc>
                          <a:spcPts val="1200"/>
                        </a:lnSpc>
                        <a:spcBef>
                          <a:spcPts val="0"/>
                        </a:spcBef>
                        <a:spcAft>
                          <a:spcPts val="0"/>
                        </a:spcAft>
                        <a:buClrTx/>
                        <a:buSzTx/>
                        <a:buFontTx/>
                        <a:buNone/>
                        <a:tabLst/>
                        <a:defRPr/>
                      </a:pPr>
                      <a:r>
                        <a:rPr lang="en-GB" sz="1100" dirty="0" smtClean="0">
                          <a:solidFill>
                            <a:schemeClr val="tx2"/>
                          </a:solidFill>
                        </a:rPr>
                        <a:t>(N=959)</a:t>
                      </a:r>
                    </a:p>
                  </a:txBody>
                  <a:tcPr anchor="b"/>
                </a:tc>
                <a:tc>
                  <a:txBody>
                    <a:bodyPr/>
                    <a:lstStyle/>
                    <a:p>
                      <a:pPr algn="ctr">
                        <a:lnSpc>
                          <a:spcPts val="1200"/>
                        </a:lnSpc>
                      </a:pPr>
                      <a:r>
                        <a:rPr lang="en-GB" sz="1100" dirty="0" smtClean="0">
                          <a:solidFill>
                            <a:schemeClr val="tx2"/>
                          </a:solidFill>
                        </a:rPr>
                        <a:t>RR (95%</a:t>
                      </a:r>
                      <a:r>
                        <a:rPr lang="en-GB" sz="1100" baseline="0" dirty="0" smtClean="0">
                          <a:solidFill>
                            <a:schemeClr val="tx2"/>
                          </a:solidFill>
                        </a:rPr>
                        <a:t> CI)</a:t>
                      </a:r>
                      <a:endParaRPr lang="en-GB" sz="1100" dirty="0">
                        <a:solidFill>
                          <a:schemeClr val="tx2"/>
                        </a:solidFill>
                      </a:endParaRPr>
                    </a:p>
                  </a:txBody>
                  <a:tcPr anchor="b"/>
                </a:tc>
                <a:tc>
                  <a:txBody>
                    <a:bodyPr/>
                    <a:lstStyle/>
                    <a:p>
                      <a:pPr algn="ctr">
                        <a:lnSpc>
                          <a:spcPts val="1200"/>
                        </a:lnSpc>
                      </a:pPr>
                      <a:r>
                        <a:rPr lang="en-GB" sz="1100" dirty="0" smtClean="0">
                          <a:solidFill>
                            <a:schemeClr val="tx2"/>
                          </a:solidFill>
                        </a:rPr>
                        <a:t>p-value</a:t>
                      </a:r>
                      <a:endParaRPr lang="en-GB" sz="1100" dirty="0">
                        <a:solidFill>
                          <a:schemeClr val="tx2"/>
                        </a:solidFill>
                      </a:endParaRPr>
                    </a:p>
                  </a:txBody>
                  <a:tcPr anchor="b"/>
                </a:tc>
              </a:tr>
              <a:tr h="284155">
                <a:tc>
                  <a:txBody>
                    <a:bodyPr/>
                    <a:lstStyle/>
                    <a:p>
                      <a:pPr algn="l">
                        <a:lnSpc>
                          <a:spcPts val="1000"/>
                        </a:lnSpc>
                      </a:pPr>
                      <a:r>
                        <a:rPr lang="en-GB" sz="1100" b="1" dirty="0" smtClean="0"/>
                        <a:t>Hypertension</a:t>
                      </a:r>
                      <a:endParaRPr lang="en-GB" sz="1100" b="1"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c>
                  <a:txBody>
                    <a:bodyPr/>
                    <a:lstStyle/>
                    <a:p>
                      <a:pPr algn="l">
                        <a:lnSpc>
                          <a:spcPts val="1000"/>
                        </a:lnSpc>
                      </a:pPr>
                      <a:r>
                        <a:rPr lang="en-GB" sz="1100" dirty="0" smtClean="0"/>
                        <a:t>All grades</a:t>
                      </a:r>
                      <a:endParaRPr lang="en-GB" sz="1100"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r>
              <a:tr h="180582">
                <a:tc>
                  <a:txBody>
                    <a:bodyPr/>
                    <a:lstStyle/>
                    <a:p>
                      <a:pPr marL="180000" algn="l">
                        <a:lnSpc>
                          <a:spcPts val="1000"/>
                        </a:lnSpc>
                      </a:pPr>
                      <a:r>
                        <a:rPr lang="en-GB" sz="1100" dirty="0" smtClean="0"/>
                        <a:t>Grade 1/2</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69</a:t>
                      </a:r>
                      <a:r>
                        <a:rPr lang="en-GB" sz="1100" baseline="0" dirty="0" smtClean="0"/>
                        <a:t> (7.2)</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284 (29.6)</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4.3 (3.4,</a:t>
                      </a:r>
                      <a:r>
                        <a:rPr lang="en-GB" sz="1100" baseline="0" dirty="0" smtClean="0"/>
                        <a:t> 5.4</a:t>
                      </a:r>
                      <a:r>
                        <a:rPr lang="en-GB" sz="1100" dirty="0" smtClean="0"/>
                        <a:t>)</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&lt;0.001</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80582">
                <a:tc>
                  <a:txBody>
                    <a:bodyPr/>
                    <a:lstStyle/>
                    <a:p>
                      <a:pPr marL="180000" algn="l">
                        <a:lnSpc>
                          <a:spcPts val="1000"/>
                        </a:lnSpc>
                      </a:pPr>
                      <a:r>
                        <a:rPr lang="en-GB" sz="1100" dirty="0" smtClean="0"/>
                        <a:t>Grade 3/4</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6 (0.6)</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36 (3.8)</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endParaRPr lang="en-GB" sz="1100" dirty="0"/>
                    </a:p>
                  </a:txBody>
                  <a:tcPr anchor="ctr">
                    <a:lnT w="12700" cap="flat" cmpd="sng" algn="ctr">
                      <a:noFill/>
                      <a:prstDash val="solid"/>
                      <a:round/>
                      <a:headEnd type="none" w="med" len="med"/>
                      <a:tailEnd type="none" w="med" len="med"/>
                    </a:lnT>
                  </a:tcPr>
                </a:tc>
              </a:tr>
              <a:tr h="180582">
                <a:tc>
                  <a:txBody>
                    <a:bodyPr/>
                    <a:lstStyle/>
                    <a:p>
                      <a:pPr algn="l">
                        <a:lnSpc>
                          <a:spcPts val="1000"/>
                        </a:lnSpc>
                      </a:pPr>
                      <a:r>
                        <a:rPr lang="en-GB" sz="1100" b="1" dirty="0" smtClean="0"/>
                        <a:t>Proteinuria</a:t>
                      </a:r>
                      <a:endParaRPr lang="en-GB" sz="1100" b="1"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c>
                  <a:txBody>
                    <a:bodyPr/>
                    <a:lstStyle/>
                    <a:p>
                      <a:pPr algn="l">
                        <a:lnSpc>
                          <a:spcPts val="1000"/>
                        </a:lnSpc>
                      </a:pPr>
                      <a:r>
                        <a:rPr lang="en-GB" sz="1100" dirty="0" smtClean="0"/>
                        <a:t>All grades</a:t>
                      </a:r>
                      <a:endParaRPr lang="en-GB" sz="1100"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r>
              <a:tr h="178147">
                <a:tc>
                  <a:txBody>
                    <a:bodyPr/>
                    <a:lstStyle/>
                    <a:p>
                      <a:pPr marL="180000" algn="l">
                        <a:lnSpc>
                          <a:spcPts val="1000"/>
                        </a:lnSpc>
                      </a:pPr>
                      <a:r>
                        <a:rPr lang="en-GB" sz="1100" dirty="0" smtClean="0"/>
                        <a:t>Grade 1/2</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48 (5.0)</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188 (19.6)</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4.0 (3.0,</a:t>
                      </a:r>
                      <a:r>
                        <a:rPr lang="en-GB" sz="1100" baseline="0" dirty="0" smtClean="0"/>
                        <a:t> 5.4)</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&lt;0.001</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8147">
                <a:tc>
                  <a:txBody>
                    <a:bodyPr/>
                    <a:lstStyle/>
                    <a:p>
                      <a:pPr marL="180000" algn="l">
                        <a:lnSpc>
                          <a:spcPts val="1000"/>
                        </a:lnSpc>
                      </a:pPr>
                      <a:r>
                        <a:rPr lang="en-GB" sz="1100" dirty="0" smtClean="0"/>
                        <a:t>Grade 3/4</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1 (0.1)</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9 (0.9)</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endParaRPr lang="en-GB" sz="1100" dirty="0"/>
                    </a:p>
                  </a:txBody>
                  <a:tcPr anchor="ctr">
                    <a:lnT w="12700" cap="flat" cmpd="sng" algn="ctr">
                      <a:noFill/>
                      <a:prstDash val="solid"/>
                      <a:round/>
                      <a:headEnd type="none" w="med" len="med"/>
                      <a:tailEnd type="none" w="med" len="med"/>
                    </a:lnT>
                  </a:tcPr>
                </a:tc>
              </a:tr>
              <a:tr h="178147">
                <a:tc>
                  <a:txBody>
                    <a:bodyPr/>
                    <a:lstStyle/>
                    <a:p>
                      <a:pPr algn="l">
                        <a:lnSpc>
                          <a:spcPts val="1000"/>
                        </a:lnSpc>
                      </a:pPr>
                      <a:r>
                        <a:rPr lang="en-GB" sz="1100" b="1" dirty="0" smtClean="0"/>
                        <a:t>Poor</a:t>
                      </a:r>
                      <a:r>
                        <a:rPr lang="en-GB" sz="1100" b="1" baseline="0" dirty="0" smtClean="0"/>
                        <a:t> wound healing</a:t>
                      </a:r>
                      <a:endParaRPr lang="en-GB" sz="1100" b="1"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c>
                  <a:txBody>
                    <a:bodyPr/>
                    <a:lstStyle/>
                    <a:p>
                      <a:pPr algn="l">
                        <a:lnSpc>
                          <a:spcPts val="1000"/>
                        </a:lnSpc>
                      </a:pPr>
                      <a:r>
                        <a:rPr lang="en-GB" sz="1100" dirty="0" smtClean="0"/>
                        <a:t>All grades</a:t>
                      </a:r>
                      <a:endParaRPr lang="en-GB" sz="1100"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r>
              <a:tr h="178147">
                <a:tc>
                  <a:txBody>
                    <a:bodyPr/>
                    <a:lstStyle/>
                    <a:p>
                      <a:pPr marL="180000" algn="l">
                        <a:lnSpc>
                          <a:spcPts val="1000"/>
                        </a:lnSpc>
                      </a:pPr>
                      <a:r>
                        <a:rPr lang="en-GB" sz="1100" dirty="0" smtClean="0"/>
                        <a:t>Grade 1/2</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17 (1.8)</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ts val="1000"/>
                        </a:lnSpc>
                        <a:spcBef>
                          <a:spcPts val="0"/>
                        </a:spcBef>
                        <a:spcAft>
                          <a:spcPts val="0"/>
                        </a:spcAft>
                        <a:buClrTx/>
                        <a:buSzTx/>
                        <a:buFontTx/>
                        <a:buNone/>
                        <a:tabLst/>
                        <a:defRPr/>
                      </a:pPr>
                      <a:r>
                        <a:rPr lang="en-GB" sz="1100" dirty="0" smtClean="0"/>
                        <a:t>28 (2.9)</a:t>
                      </a: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1.8 (1.0, 3.2)</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0.05</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8147">
                <a:tc>
                  <a:txBody>
                    <a:bodyPr/>
                    <a:lstStyle/>
                    <a:p>
                      <a:pPr marL="180000" algn="l">
                        <a:lnSpc>
                          <a:spcPts val="1000"/>
                        </a:lnSpc>
                      </a:pPr>
                      <a:r>
                        <a:rPr lang="en-GB" sz="1100" dirty="0" smtClean="0"/>
                        <a:t>Grade 3/4</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0</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2 (0.2)</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endParaRPr lang="en-GB" sz="1100" dirty="0"/>
                    </a:p>
                  </a:txBody>
                  <a:tcPr anchor="ctr">
                    <a:lnT w="12700" cap="flat" cmpd="sng" algn="ctr">
                      <a:noFill/>
                      <a:prstDash val="solid"/>
                      <a:round/>
                      <a:headEnd type="none" w="med" len="med"/>
                      <a:tailEnd type="none" w="med" len="med"/>
                    </a:lnT>
                  </a:tcPr>
                </a:tc>
              </a:tr>
              <a:tr h="178147">
                <a:tc>
                  <a:txBody>
                    <a:bodyPr/>
                    <a:lstStyle/>
                    <a:p>
                      <a:pPr algn="l">
                        <a:lnSpc>
                          <a:spcPts val="1000"/>
                        </a:lnSpc>
                      </a:pPr>
                      <a:r>
                        <a:rPr lang="en-GB" sz="1100" b="1" dirty="0" smtClean="0"/>
                        <a:t>Hand-foot</a:t>
                      </a:r>
                      <a:r>
                        <a:rPr lang="en-GB" sz="1100" b="1" baseline="0" dirty="0" smtClean="0"/>
                        <a:t> syndrome</a:t>
                      </a:r>
                      <a:endParaRPr lang="en-GB" sz="1100" b="1"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c>
                  <a:txBody>
                    <a:bodyPr/>
                    <a:lstStyle/>
                    <a:p>
                      <a:pPr algn="l">
                        <a:lnSpc>
                          <a:spcPts val="1000"/>
                        </a:lnSpc>
                      </a:pPr>
                      <a:r>
                        <a:rPr lang="en-GB" sz="1100" dirty="0" smtClean="0"/>
                        <a:t>Grades 3 and 4</a:t>
                      </a:r>
                      <a:endParaRPr lang="en-GB" sz="1100"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r>
              <a:tr h="178147">
                <a:tc>
                  <a:txBody>
                    <a:bodyPr/>
                    <a:lstStyle/>
                    <a:p>
                      <a:pPr marL="180000" algn="l">
                        <a:lnSpc>
                          <a:spcPts val="1000"/>
                        </a:lnSpc>
                      </a:pPr>
                      <a:r>
                        <a:rPr lang="en-GB" sz="1100" dirty="0" smtClean="0"/>
                        <a:t>Grade 1/2</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555 (57.6)</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526 (54.8)</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1.3 (1.1, 1.5)</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000"/>
                        </a:lnSpc>
                      </a:pPr>
                      <a:r>
                        <a:rPr lang="en-GB" sz="1100" dirty="0" smtClean="0"/>
                        <a:t>0.002</a:t>
                      </a:r>
                      <a:endParaRPr lang="en-GB" sz="11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178147">
                <a:tc>
                  <a:txBody>
                    <a:bodyPr/>
                    <a:lstStyle/>
                    <a:p>
                      <a:pPr marL="180000" algn="l">
                        <a:lnSpc>
                          <a:spcPts val="1000"/>
                        </a:lnSpc>
                      </a:pPr>
                      <a:r>
                        <a:rPr lang="en-GB" sz="1100" dirty="0" smtClean="0"/>
                        <a:t>Grade 3/4</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201 (20.9)</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257 (26.8)</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endParaRPr lang="en-GB" sz="1100" dirty="0"/>
                    </a:p>
                  </a:txBody>
                  <a:tcPr anchor="ctr">
                    <a:lnT w="12700" cap="flat" cmpd="sng" algn="ctr">
                      <a:noFill/>
                      <a:prstDash val="solid"/>
                      <a:round/>
                      <a:headEnd type="none" w="med" len="med"/>
                      <a:tailEnd type="none" w="med" len="med"/>
                    </a:lnT>
                  </a:tcPr>
                </a:tc>
              </a:tr>
              <a:tr h="178147">
                <a:tc>
                  <a:txBody>
                    <a:bodyPr/>
                    <a:lstStyle/>
                    <a:p>
                      <a:pPr algn="l">
                        <a:lnSpc>
                          <a:spcPts val="1000"/>
                        </a:lnSpc>
                      </a:pPr>
                      <a:r>
                        <a:rPr lang="en-GB" sz="1100" b="1" dirty="0" smtClean="0"/>
                        <a:t>Epistaxis</a:t>
                      </a:r>
                      <a:endParaRPr lang="en-GB" sz="1100" b="1"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c>
                  <a:txBody>
                    <a:bodyPr/>
                    <a:lstStyle/>
                    <a:p>
                      <a:pPr algn="l">
                        <a:lnSpc>
                          <a:spcPts val="1000"/>
                        </a:lnSpc>
                      </a:pPr>
                      <a:r>
                        <a:rPr lang="en-GB" sz="1100" dirty="0" smtClean="0"/>
                        <a:t>All</a:t>
                      </a:r>
                      <a:r>
                        <a:rPr lang="en-GB" sz="1100" baseline="0" dirty="0" smtClean="0"/>
                        <a:t> grades</a:t>
                      </a:r>
                      <a:endParaRPr lang="en-GB" sz="1100" dirty="0"/>
                    </a:p>
                  </a:txBody>
                  <a:tcPr anchor="ctr">
                    <a:lnB w="12700" cap="flat" cmpd="sng" algn="ctr">
                      <a:noFill/>
                      <a:prstDash val="solid"/>
                      <a:round/>
                      <a:headEnd type="none" w="med" len="med"/>
                      <a:tailEnd type="none" w="med" len="med"/>
                    </a:lnB>
                  </a:tcPr>
                </a:tc>
                <a:tc>
                  <a:txBody>
                    <a:bodyPr/>
                    <a:lstStyle/>
                    <a:p>
                      <a:pPr algn="ctr">
                        <a:lnSpc>
                          <a:spcPts val="1000"/>
                        </a:lnSpc>
                      </a:pPr>
                      <a:endParaRPr lang="en-GB" sz="1100" dirty="0"/>
                    </a:p>
                  </a:txBody>
                  <a:tcPr anchor="ctr">
                    <a:lnB w="12700" cap="flat" cmpd="sng" algn="ctr">
                      <a:noFill/>
                      <a:prstDash val="solid"/>
                      <a:round/>
                      <a:headEnd type="none" w="med" len="med"/>
                      <a:tailEnd type="none" w="med" len="med"/>
                    </a:lnB>
                  </a:tcPr>
                </a:tc>
              </a:tr>
              <a:tr h="178147">
                <a:tc>
                  <a:txBody>
                    <a:bodyPr/>
                    <a:lstStyle/>
                    <a:p>
                      <a:pPr marL="180000" algn="l">
                        <a:lnSpc>
                          <a:spcPts val="1000"/>
                        </a:lnSpc>
                      </a:pPr>
                      <a:r>
                        <a:rPr lang="en-GB" sz="1100" dirty="0" smtClean="0"/>
                        <a:t>All grades</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13 (1.3)</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132 (13.8)</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10.2</a:t>
                      </a:r>
                      <a:r>
                        <a:rPr lang="en-GB" sz="1100" baseline="0" dirty="0" smtClean="0"/>
                        <a:t> (5.8, 17.9)</a:t>
                      </a:r>
                      <a:endParaRPr lang="en-GB" sz="1100" dirty="0"/>
                    </a:p>
                  </a:txBody>
                  <a:tcPr anchor="ctr">
                    <a:lnT w="12700" cap="flat" cmpd="sng" algn="ctr">
                      <a:noFill/>
                      <a:prstDash val="solid"/>
                      <a:round/>
                      <a:headEnd type="none" w="med" len="med"/>
                      <a:tailEnd type="none" w="med" len="med"/>
                    </a:lnT>
                  </a:tcPr>
                </a:tc>
                <a:tc>
                  <a:txBody>
                    <a:bodyPr/>
                    <a:lstStyle/>
                    <a:p>
                      <a:pPr algn="ctr">
                        <a:lnSpc>
                          <a:spcPts val="1000"/>
                        </a:lnSpc>
                      </a:pPr>
                      <a:r>
                        <a:rPr lang="en-GB" sz="1100" dirty="0" smtClean="0"/>
                        <a:t>&lt;0.001</a:t>
                      </a:r>
                      <a:endParaRPr lang="en-GB" sz="1100" dirty="0"/>
                    </a:p>
                  </a:txBody>
                  <a:tcPr anchor="ctr">
                    <a:lnT w="12700" cap="flat" cmpd="sng" algn="ctr">
                      <a:noFill/>
                      <a:prstDash val="solid"/>
                      <a:round/>
                      <a:headEnd type="none" w="med" len="med"/>
                      <a:tailEnd type="none" w="med" len="med"/>
                    </a:lnT>
                  </a:tcPr>
                </a:tc>
              </a:tr>
            </a:tbl>
          </a:graphicData>
        </a:graphic>
      </p:graphicFrame>
    </p:spTree>
    <p:custDataLst>
      <p:tags r:id="rId1"/>
    </p:custDataLst>
    <p:extLst>
      <p:ext uri="{BB962C8B-B14F-4D97-AF65-F5344CB8AC3E}">
        <p14:creationId xmlns:p14="http://schemas.microsoft.com/office/powerpoint/2010/main" val="3334829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LBA12</a:t>
            </a:r>
            <a:r>
              <a:rPr lang="en-GB" sz="1800" dirty="0"/>
              <a:t>: Final results from QUASAR2, a multicentre, international randomised phase III trial of capecitabine (CAP) +/- bevacizumab (BEV) in the adjuvant setting of stage II/III colorectal cancer (CRC) – </a:t>
            </a:r>
            <a:r>
              <a:rPr lang="en-GB" sz="1800" dirty="0" err="1" smtClean="0"/>
              <a:t>Midgley</a:t>
            </a:r>
            <a:r>
              <a:rPr lang="en-GB" sz="1800" dirty="0" smtClean="0"/>
              <a:t> R et al</a:t>
            </a:r>
            <a:endParaRPr lang="en-GB" sz="1800" dirty="0"/>
          </a:p>
        </p:txBody>
      </p:sp>
      <p:sp>
        <p:nvSpPr>
          <p:cNvPr id="5123" name="Rectangle 3"/>
          <p:cNvSpPr>
            <a:spLocks noGrp="1" noChangeArrowheads="1"/>
          </p:cNvSpPr>
          <p:nvPr>
            <p:ph type="body" idx="1"/>
          </p:nvPr>
        </p:nvSpPr>
        <p:spPr/>
        <p:txBody>
          <a:bodyPr/>
          <a:lstStyle/>
          <a:p>
            <a:pPr>
              <a:spcAft>
                <a:spcPts val="0"/>
              </a:spcAft>
            </a:pPr>
            <a:r>
              <a:rPr lang="en-GB" sz="1800" b="1" dirty="0" smtClean="0"/>
              <a:t>Key results (cont.)</a:t>
            </a:r>
          </a:p>
          <a:p>
            <a:pPr>
              <a:spcAft>
                <a:spcPts val="0"/>
              </a:spcAft>
            </a:pPr>
            <a:endParaRPr lang="en-GB" sz="1600" b="1" dirty="0"/>
          </a:p>
          <a:p>
            <a:pPr>
              <a:spcAft>
                <a:spcPts val="0"/>
              </a:spcAft>
            </a:pPr>
            <a:endParaRPr lang="en-GB" sz="1600" b="1" dirty="0" smtClean="0"/>
          </a:p>
          <a:p>
            <a:pPr>
              <a:spcAft>
                <a:spcPts val="0"/>
              </a:spcAft>
            </a:pPr>
            <a:endParaRPr lang="en-GB" sz="1600" b="1" dirty="0" smtClean="0"/>
          </a:p>
          <a:p>
            <a:pPr>
              <a:spcAft>
                <a:spcPts val="0"/>
              </a:spcAft>
            </a:pPr>
            <a:endParaRPr lang="en-GB" sz="1600" b="1" dirty="0"/>
          </a:p>
          <a:p>
            <a:pPr>
              <a:spcAft>
                <a:spcPts val="0"/>
              </a:spcAft>
            </a:pPr>
            <a:endParaRPr lang="en-GB" sz="1600" b="1" dirty="0" smtClean="0"/>
          </a:p>
          <a:p>
            <a:pPr>
              <a:spcAft>
                <a:spcPts val="0"/>
              </a:spcAft>
            </a:pPr>
            <a:endParaRPr lang="en-GB" sz="1600" b="1" dirty="0"/>
          </a:p>
          <a:p>
            <a:pPr>
              <a:spcAft>
                <a:spcPts val="0"/>
              </a:spcAft>
            </a:pPr>
            <a:endParaRPr lang="en-GB" sz="1600" dirty="0"/>
          </a:p>
          <a:p>
            <a:pPr>
              <a:spcAft>
                <a:spcPts val="0"/>
              </a:spcAft>
            </a:pPr>
            <a:endParaRPr lang="en-GB" sz="1600" dirty="0" smtClean="0"/>
          </a:p>
          <a:p>
            <a:pPr>
              <a:spcAft>
                <a:spcPts val="0"/>
              </a:spcAft>
            </a:pPr>
            <a:endParaRPr lang="en-GB" sz="1600" dirty="0"/>
          </a:p>
          <a:p>
            <a:pPr lvl="1">
              <a:spcAft>
                <a:spcPts val="0"/>
              </a:spcAft>
            </a:pPr>
            <a:endParaRPr lang="en-GB" sz="1600" dirty="0" smtClean="0"/>
          </a:p>
          <a:p>
            <a:pPr lvl="1">
              <a:lnSpc>
                <a:spcPts val="1900"/>
              </a:lnSpc>
              <a:spcBef>
                <a:spcPts val="900"/>
              </a:spcBef>
              <a:spcAft>
                <a:spcPts val="0"/>
              </a:spcAft>
            </a:pPr>
            <a:r>
              <a:rPr lang="en-GB" sz="1800" dirty="0" smtClean="0"/>
              <a:t>DFS in patients with MSS (n=840): HR* 1.43 (CI 1.12, 1.84); p=005</a:t>
            </a:r>
          </a:p>
          <a:p>
            <a:pPr lvl="1">
              <a:lnSpc>
                <a:spcPts val="1900"/>
              </a:lnSpc>
              <a:spcAft>
                <a:spcPts val="0"/>
              </a:spcAft>
            </a:pPr>
            <a:r>
              <a:rPr lang="en-GB" sz="1800" dirty="0" smtClean="0"/>
              <a:t>DFS in patients with MSI (n=135): HR* 0.74 (CI 0.35, 1.56); p=0.42</a:t>
            </a:r>
          </a:p>
          <a:p>
            <a:pPr>
              <a:lnSpc>
                <a:spcPts val="1900"/>
              </a:lnSpc>
              <a:spcBef>
                <a:spcPts val="400"/>
              </a:spcBef>
              <a:spcAft>
                <a:spcPts val="0"/>
              </a:spcAft>
            </a:pPr>
            <a:r>
              <a:rPr lang="en-GB" sz="1800" b="1" dirty="0" smtClean="0"/>
              <a:t>Conclusions</a:t>
            </a:r>
          </a:p>
          <a:p>
            <a:pPr lvl="1">
              <a:lnSpc>
                <a:spcPts val="1900"/>
              </a:lnSpc>
              <a:spcAft>
                <a:spcPts val="0"/>
              </a:spcAft>
            </a:pPr>
            <a:r>
              <a:rPr lang="en-GB" sz="1800" b="1" dirty="0" smtClean="0"/>
              <a:t>Capecitabine + bevacizumab provided no additional benefit to capecitabine alone in patients with CRC post R0 resection</a:t>
            </a:r>
          </a:p>
          <a:p>
            <a:pPr lvl="1">
              <a:lnSpc>
                <a:spcPts val="1900"/>
              </a:lnSpc>
              <a:spcAft>
                <a:spcPts val="0"/>
              </a:spcAft>
            </a:pPr>
            <a:r>
              <a:rPr lang="en-GB" sz="1800" b="1" dirty="0" smtClean="0"/>
              <a:t>Subgroup analyses did not identify a specific subpopulation to benefit from the addition of bevacizumab</a:t>
            </a:r>
          </a:p>
          <a:p>
            <a:pPr lvl="1">
              <a:lnSpc>
                <a:spcPts val="1900"/>
              </a:lnSpc>
              <a:spcAft>
                <a:spcPts val="0"/>
              </a:spcAft>
            </a:pPr>
            <a:r>
              <a:rPr lang="en-GB" sz="1800" b="1" dirty="0" smtClean="0"/>
              <a:t>Patients with MSS had a reduced DFS when treated with capecitabine + bevacizumab compared with capecitabine alone</a:t>
            </a:r>
            <a:endParaRPr lang="en-GB" sz="1800" b="1" dirty="0"/>
          </a:p>
        </p:txBody>
      </p:sp>
      <p:sp>
        <p:nvSpPr>
          <p:cNvPr id="5124" name="Text Box 4"/>
          <p:cNvSpPr txBox="1">
            <a:spLocks noChangeArrowheads="1"/>
          </p:cNvSpPr>
          <p:nvPr/>
        </p:nvSpPr>
        <p:spPr bwMode="auto">
          <a:xfrm>
            <a:off x="4962767" y="6474897"/>
            <a:ext cx="39605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t>Midgley</a:t>
            </a:r>
            <a:r>
              <a:rPr lang="en-GB" sz="1200" dirty="0" smtClean="0"/>
              <a:t> et al. </a:t>
            </a:r>
            <a:r>
              <a:rPr lang="it-IT" sz="1200" dirty="0" err="1" smtClean="0"/>
              <a:t>Ann</a:t>
            </a:r>
            <a:r>
              <a:rPr lang="it-IT" sz="1200" dirty="0" smtClean="0"/>
              <a:t> </a:t>
            </a:r>
            <a:r>
              <a:rPr lang="it-IT" sz="1200" dirty="0" err="1" smtClean="0"/>
              <a:t>Oncol</a:t>
            </a:r>
            <a:r>
              <a:rPr lang="it-IT" sz="1200" dirty="0" smtClean="0"/>
              <a:t> 2014; 25 (</a:t>
            </a:r>
            <a:r>
              <a:rPr lang="it-IT" sz="1200" dirty="0" err="1" smtClean="0"/>
              <a:t>suppl</a:t>
            </a:r>
            <a:r>
              <a:rPr lang="it-IT" sz="1200" dirty="0" smtClean="0"/>
              <a:t> 4): </a:t>
            </a:r>
            <a:r>
              <a:rPr lang="fr-FR" sz="1200" dirty="0" err="1" smtClean="0"/>
              <a:t>abstr</a:t>
            </a:r>
            <a:r>
              <a:rPr lang="fr-FR" sz="1200" dirty="0" smtClean="0"/>
              <a:t> LBA12</a:t>
            </a:r>
            <a:endParaRPr lang="en-GB" sz="1200" dirty="0"/>
          </a:p>
        </p:txBody>
      </p:sp>
      <p:graphicFrame>
        <p:nvGraphicFramePr>
          <p:cNvPr id="3" name="Table 2"/>
          <p:cNvGraphicFramePr>
            <a:graphicFrameLocks noGrp="1"/>
          </p:cNvGraphicFramePr>
          <p:nvPr>
            <p:extLst>
              <p:ext uri="{D42A27DB-BD31-4B8C-83A1-F6EECF244321}">
                <p14:modId xmlns:p14="http://schemas.microsoft.com/office/powerpoint/2010/main" val="3396603309"/>
              </p:ext>
            </p:extLst>
          </p:nvPr>
        </p:nvGraphicFramePr>
        <p:xfrm>
          <a:off x="381000" y="1659478"/>
          <a:ext cx="8449491" cy="2468880"/>
        </p:xfrm>
        <a:graphic>
          <a:graphicData uri="http://schemas.openxmlformats.org/drawingml/2006/table">
            <a:tbl>
              <a:tblPr firstRow="1" bandRow="1">
                <a:tableStyleId>{69012ECD-51FC-41F1-AA8D-1B2483CD663E}</a:tableStyleId>
              </a:tblPr>
              <a:tblGrid>
                <a:gridCol w="1397289"/>
                <a:gridCol w="902469"/>
                <a:gridCol w="2092088"/>
                <a:gridCol w="2211428"/>
                <a:gridCol w="1846217"/>
              </a:tblGrid>
              <a:tr h="191910">
                <a:tc gridSpan="2">
                  <a:txBody>
                    <a:bodyPr/>
                    <a:lstStyle/>
                    <a:p>
                      <a:pPr algn="l">
                        <a:lnSpc>
                          <a:spcPts val="900"/>
                        </a:lnSpc>
                      </a:pPr>
                      <a:r>
                        <a:rPr lang="en-GB" sz="1000" dirty="0" smtClean="0">
                          <a:solidFill>
                            <a:schemeClr val="tx2"/>
                          </a:solidFill>
                        </a:rPr>
                        <a:t>DFS, subgroup analysis</a:t>
                      </a:r>
                      <a:endParaRPr lang="en-GB" sz="1000" dirty="0">
                        <a:solidFill>
                          <a:schemeClr val="tx2"/>
                        </a:solidFill>
                      </a:endParaRPr>
                    </a:p>
                  </a:txBody>
                  <a:tcPr anchor="ctr"/>
                </a:tc>
                <a:tc hMerge="1">
                  <a:txBody>
                    <a:bodyPr/>
                    <a:lstStyle/>
                    <a:p>
                      <a:pPr algn="l">
                        <a:lnSpc>
                          <a:spcPts val="1200"/>
                        </a:lnSpc>
                      </a:pPr>
                      <a:endParaRPr lang="en-GB" sz="1100" dirty="0">
                        <a:solidFill>
                          <a:schemeClr val="tx2"/>
                        </a:solidFill>
                      </a:endParaRPr>
                    </a:p>
                  </a:txBody>
                  <a:tcPr anchor="ctr"/>
                </a:tc>
                <a:tc>
                  <a:txBody>
                    <a:bodyPr/>
                    <a:lstStyle/>
                    <a:p>
                      <a:pPr algn="ctr">
                        <a:lnSpc>
                          <a:spcPts val="900"/>
                        </a:lnSpc>
                      </a:pPr>
                      <a:r>
                        <a:rPr lang="en-GB" sz="1000" dirty="0" smtClean="0">
                          <a:solidFill>
                            <a:schemeClr val="tx2"/>
                          </a:solidFill>
                        </a:rPr>
                        <a:t>Capecitabine alone</a:t>
                      </a:r>
                      <a:endParaRPr lang="en-GB" sz="1000" dirty="0">
                        <a:solidFill>
                          <a:schemeClr val="tx2"/>
                        </a:solidFill>
                      </a:endParaRPr>
                    </a:p>
                  </a:txBody>
                  <a:tcPr anchor="ctr"/>
                </a:tc>
                <a:tc>
                  <a:txBody>
                    <a:bodyPr/>
                    <a:lstStyle/>
                    <a:p>
                      <a:pPr marL="0" marR="0" indent="0" algn="ctr" defTabSz="914400" rtl="0" eaLnBrk="1" fontAlgn="auto" latinLnBrk="0" hangingPunct="1">
                        <a:lnSpc>
                          <a:spcPts val="900"/>
                        </a:lnSpc>
                        <a:spcBef>
                          <a:spcPts val="0"/>
                        </a:spcBef>
                        <a:spcAft>
                          <a:spcPts val="0"/>
                        </a:spcAft>
                        <a:buClrTx/>
                        <a:buSzTx/>
                        <a:buFontTx/>
                        <a:buNone/>
                        <a:tabLst/>
                        <a:defRPr/>
                      </a:pPr>
                      <a:r>
                        <a:rPr lang="en-GB" sz="1000" dirty="0" smtClean="0">
                          <a:solidFill>
                            <a:schemeClr val="tx2"/>
                          </a:solidFill>
                        </a:rPr>
                        <a:t>Capecitabine</a:t>
                      </a:r>
                      <a:r>
                        <a:rPr lang="en-GB" sz="1000" baseline="0" dirty="0" smtClean="0">
                          <a:solidFill>
                            <a:schemeClr val="tx2"/>
                          </a:solidFill>
                        </a:rPr>
                        <a:t> + b</a:t>
                      </a:r>
                      <a:r>
                        <a:rPr lang="en-GB" sz="1000" dirty="0" smtClean="0">
                          <a:solidFill>
                            <a:schemeClr val="tx2"/>
                          </a:solidFill>
                        </a:rPr>
                        <a:t>evacizumab</a:t>
                      </a:r>
                      <a:endParaRPr lang="en-GB" sz="1000" dirty="0">
                        <a:solidFill>
                          <a:schemeClr val="tx2"/>
                        </a:solidFill>
                      </a:endParaRPr>
                    </a:p>
                  </a:txBody>
                  <a:tcPr anchor="ctr"/>
                </a:tc>
                <a:tc>
                  <a:txBody>
                    <a:bodyPr/>
                    <a:lstStyle/>
                    <a:p>
                      <a:pPr algn="ctr">
                        <a:lnSpc>
                          <a:spcPts val="900"/>
                        </a:lnSpc>
                      </a:pPr>
                      <a:r>
                        <a:rPr lang="en-GB" sz="1000" dirty="0" smtClean="0">
                          <a:solidFill>
                            <a:schemeClr val="tx2"/>
                          </a:solidFill>
                        </a:rPr>
                        <a:t>HR* (95%</a:t>
                      </a:r>
                      <a:r>
                        <a:rPr lang="en-GB" sz="1000" baseline="0" dirty="0" smtClean="0">
                          <a:solidFill>
                            <a:schemeClr val="tx2"/>
                          </a:solidFill>
                        </a:rPr>
                        <a:t> CI)</a:t>
                      </a:r>
                      <a:endParaRPr lang="en-GB" sz="1000" dirty="0">
                        <a:solidFill>
                          <a:schemeClr val="tx2"/>
                        </a:solidFill>
                      </a:endParaRPr>
                    </a:p>
                  </a:txBody>
                  <a:tcPr anchor="ctr"/>
                </a:tc>
              </a:tr>
              <a:tr h="191910">
                <a:tc gridSpan="2">
                  <a:txBody>
                    <a:bodyPr/>
                    <a:lstStyle/>
                    <a:p>
                      <a:pPr algn="l">
                        <a:lnSpc>
                          <a:spcPts val="900"/>
                        </a:lnSpc>
                      </a:pPr>
                      <a:r>
                        <a:rPr lang="en-GB" sz="1000" dirty="0" smtClean="0"/>
                        <a:t>Treatment unadjusted</a:t>
                      </a:r>
                      <a:endParaRPr lang="en-GB" sz="1000" dirty="0"/>
                    </a:p>
                  </a:txBody>
                  <a:tcPr anchor="ctr"/>
                </a:tc>
                <a:tc hMerge="1">
                  <a:txBody>
                    <a:bodyPr/>
                    <a:lstStyle/>
                    <a:p>
                      <a:pPr algn="l">
                        <a:lnSpc>
                          <a:spcPts val="1000"/>
                        </a:lnSpc>
                      </a:pPr>
                      <a:endParaRPr lang="en-GB" sz="1100" dirty="0"/>
                    </a:p>
                  </a:txBody>
                  <a:tcPr anchor="ctr"/>
                </a:tc>
                <a:tc>
                  <a:txBody>
                    <a:bodyPr/>
                    <a:lstStyle/>
                    <a:p>
                      <a:pPr algn="ctr">
                        <a:lnSpc>
                          <a:spcPts val="900"/>
                        </a:lnSpc>
                      </a:pPr>
                      <a:r>
                        <a:rPr lang="en-GB" sz="1000" dirty="0" smtClean="0"/>
                        <a:t>256/968</a:t>
                      </a:r>
                      <a:endParaRPr lang="en-GB" sz="1000" dirty="0"/>
                    </a:p>
                  </a:txBody>
                  <a:tcPr anchor="ctr"/>
                </a:tc>
                <a:tc>
                  <a:txBody>
                    <a:bodyPr/>
                    <a:lstStyle/>
                    <a:p>
                      <a:pPr algn="ctr">
                        <a:lnSpc>
                          <a:spcPts val="900"/>
                        </a:lnSpc>
                      </a:pPr>
                      <a:r>
                        <a:rPr lang="en-GB" sz="1000" dirty="0" smtClean="0"/>
                        <a:t>269/973</a:t>
                      </a:r>
                      <a:endParaRPr lang="en-GB" sz="1000" dirty="0"/>
                    </a:p>
                  </a:txBody>
                  <a:tcPr anchor="ctr"/>
                </a:tc>
                <a:tc>
                  <a:txBody>
                    <a:bodyPr/>
                    <a:lstStyle/>
                    <a:p>
                      <a:pPr algn="ctr">
                        <a:lnSpc>
                          <a:spcPts val="900"/>
                        </a:lnSpc>
                      </a:pPr>
                      <a:r>
                        <a:rPr lang="en-GB" sz="1000" dirty="0" smtClean="0"/>
                        <a:t>1.06 (0.89, 1.25)</a:t>
                      </a:r>
                      <a:endParaRPr lang="en-GB" sz="1000" dirty="0"/>
                    </a:p>
                  </a:txBody>
                  <a:tcPr anchor="ctr"/>
                </a:tc>
              </a:tr>
              <a:tr h="191910">
                <a:tc>
                  <a:txBody>
                    <a:bodyPr/>
                    <a:lstStyle/>
                    <a:p>
                      <a:pPr>
                        <a:lnSpc>
                          <a:spcPts val="900"/>
                        </a:lnSpc>
                      </a:pPr>
                      <a:r>
                        <a:rPr lang="en-GB" sz="1000" dirty="0" smtClean="0"/>
                        <a:t>Age,</a:t>
                      </a:r>
                      <a:r>
                        <a:rPr lang="en-GB" sz="1000" baseline="0" dirty="0" smtClean="0"/>
                        <a:t> years</a:t>
                      </a:r>
                      <a:endParaRPr lang="en-GB" sz="1000" dirty="0"/>
                    </a:p>
                  </a:txBody>
                  <a:tcPr anchor="ctr"/>
                </a:tc>
                <a:tc>
                  <a:txBody>
                    <a:bodyPr/>
                    <a:lstStyle/>
                    <a:p>
                      <a:pPr marL="0" marR="0" indent="0" algn="r" defTabSz="914400" rtl="0" eaLnBrk="1" fontAlgn="auto" latinLnBrk="0" hangingPunct="1">
                        <a:lnSpc>
                          <a:spcPts val="900"/>
                        </a:lnSpc>
                        <a:spcBef>
                          <a:spcPts val="0"/>
                        </a:spcBef>
                        <a:spcAft>
                          <a:spcPts val="0"/>
                        </a:spcAft>
                        <a:buClrTx/>
                        <a:buSzTx/>
                        <a:buFontTx/>
                        <a:buNone/>
                        <a:tabLst/>
                        <a:defRPr/>
                      </a:pPr>
                      <a:r>
                        <a:rPr lang="en-GB" sz="1000" baseline="0" dirty="0" smtClean="0"/>
                        <a:t>60–69</a:t>
                      </a:r>
                      <a:endParaRPr lang="en-GB" sz="1000" dirty="0" smtClean="0"/>
                    </a:p>
                  </a:txBody>
                  <a:tcPr anchor="ctr"/>
                </a:tc>
                <a:tc>
                  <a:txBody>
                    <a:bodyPr/>
                    <a:lstStyle/>
                    <a:p>
                      <a:pPr algn="ctr">
                        <a:lnSpc>
                          <a:spcPts val="900"/>
                        </a:lnSpc>
                      </a:pPr>
                      <a:r>
                        <a:rPr lang="en-GB" sz="1000" dirty="0" smtClean="0"/>
                        <a:t>101/394</a:t>
                      </a:r>
                      <a:endParaRPr lang="en-GB" sz="1000" dirty="0"/>
                    </a:p>
                  </a:txBody>
                  <a:tcPr anchor="ctr"/>
                </a:tc>
                <a:tc>
                  <a:txBody>
                    <a:bodyPr/>
                    <a:lstStyle/>
                    <a:p>
                      <a:pPr algn="ctr">
                        <a:lnSpc>
                          <a:spcPts val="900"/>
                        </a:lnSpc>
                      </a:pPr>
                      <a:r>
                        <a:rPr lang="en-GB" sz="1000" dirty="0" smtClean="0"/>
                        <a:t>108/388</a:t>
                      </a:r>
                      <a:endParaRPr lang="en-GB" sz="1000" dirty="0"/>
                    </a:p>
                  </a:txBody>
                  <a:tcPr anchor="ctr"/>
                </a:tc>
                <a:tc>
                  <a:txBody>
                    <a:bodyPr/>
                    <a:lstStyle/>
                    <a:p>
                      <a:pPr algn="ctr">
                        <a:lnSpc>
                          <a:spcPts val="900"/>
                        </a:lnSpc>
                      </a:pPr>
                      <a:r>
                        <a:rPr lang="en-GB" sz="1000" dirty="0" smtClean="0"/>
                        <a:t>1.14 (0.87, 1.49)</a:t>
                      </a:r>
                      <a:endParaRPr lang="en-GB" sz="1000" dirty="0"/>
                    </a:p>
                  </a:txBody>
                  <a:tcPr anchor="ctr"/>
                </a:tc>
              </a:tr>
              <a:tr h="191910">
                <a:tc>
                  <a:txBody>
                    <a:bodyPr/>
                    <a:lstStyle/>
                    <a:p>
                      <a:pPr algn="r">
                        <a:lnSpc>
                          <a:spcPts val="900"/>
                        </a:lnSpc>
                      </a:pPr>
                      <a:r>
                        <a:rPr lang="en-GB" sz="1000" dirty="0" smtClean="0"/>
                        <a:t> </a:t>
                      </a:r>
                      <a:endParaRPr lang="en-GB" sz="1000" dirty="0"/>
                    </a:p>
                  </a:txBody>
                  <a:tcPr anchor="ctr"/>
                </a:tc>
                <a:tc>
                  <a:txBody>
                    <a:bodyPr/>
                    <a:lstStyle/>
                    <a:p>
                      <a:pPr algn="r">
                        <a:lnSpc>
                          <a:spcPts val="900"/>
                        </a:lnSpc>
                      </a:pPr>
                      <a:r>
                        <a:rPr lang="en-GB" sz="1000" dirty="0" smtClean="0"/>
                        <a:t>50–59</a:t>
                      </a:r>
                      <a:endParaRPr lang="en-GB" sz="1000" dirty="0"/>
                    </a:p>
                  </a:txBody>
                  <a:tcPr anchor="ctr"/>
                </a:tc>
                <a:tc>
                  <a:txBody>
                    <a:bodyPr/>
                    <a:lstStyle/>
                    <a:p>
                      <a:pPr algn="ctr">
                        <a:lnSpc>
                          <a:spcPts val="900"/>
                        </a:lnSpc>
                      </a:pPr>
                      <a:r>
                        <a:rPr lang="en-GB" sz="1000" dirty="0" smtClean="0"/>
                        <a:t>43/197</a:t>
                      </a:r>
                      <a:endParaRPr lang="en-GB" sz="1000" dirty="0"/>
                    </a:p>
                  </a:txBody>
                  <a:tcPr anchor="ctr"/>
                </a:tc>
                <a:tc>
                  <a:txBody>
                    <a:bodyPr/>
                    <a:lstStyle/>
                    <a:p>
                      <a:pPr algn="ctr">
                        <a:lnSpc>
                          <a:spcPts val="900"/>
                        </a:lnSpc>
                      </a:pPr>
                      <a:r>
                        <a:rPr lang="en-GB" sz="1000" dirty="0" smtClean="0"/>
                        <a:t>43/192</a:t>
                      </a:r>
                      <a:endParaRPr lang="en-GB" sz="1000" dirty="0"/>
                    </a:p>
                  </a:txBody>
                  <a:tcPr anchor="ctr"/>
                </a:tc>
                <a:tc>
                  <a:txBody>
                    <a:bodyPr/>
                    <a:lstStyle/>
                    <a:p>
                      <a:pPr algn="ctr">
                        <a:lnSpc>
                          <a:spcPts val="900"/>
                        </a:lnSpc>
                      </a:pPr>
                      <a:r>
                        <a:rPr lang="en-GB" sz="1000" dirty="0" smtClean="0"/>
                        <a:t>1.01 (0.66, 1.55)</a:t>
                      </a:r>
                      <a:endParaRPr lang="en-GB" sz="1000" dirty="0"/>
                    </a:p>
                  </a:txBody>
                  <a:tcPr anchor="ctr"/>
                </a:tc>
              </a:tr>
              <a:tr h="191910">
                <a:tc>
                  <a:txBody>
                    <a:bodyPr/>
                    <a:lstStyle/>
                    <a:p>
                      <a:pPr algn="r">
                        <a:lnSpc>
                          <a:spcPts val="900"/>
                        </a:lnSpc>
                      </a:pPr>
                      <a:endParaRPr lang="en-GB" sz="1000" dirty="0"/>
                    </a:p>
                  </a:txBody>
                  <a:tcPr anchor="ctr"/>
                </a:tc>
                <a:tc>
                  <a:txBody>
                    <a:bodyPr/>
                    <a:lstStyle/>
                    <a:p>
                      <a:pPr marL="0" marR="0" indent="0" algn="r" defTabSz="914400" rtl="0" eaLnBrk="1" fontAlgn="auto" latinLnBrk="0" hangingPunct="1">
                        <a:lnSpc>
                          <a:spcPts val="900"/>
                        </a:lnSpc>
                        <a:spcBef>
                          <a:spcPts val="0"/>
                        </a:spcBef>
                        <a:spcAft>
                          <a:spcPts val="0"/>
                        </a:spcAft>
                        <a:buClrTx/>
                        <a:buSzTx/>
                        <a:buFontTx/>
                        <a:buNone/>
                        <a:tabLst/>
                        <a:defRPr/>
                      </a:pPr>
                      <a:r>
                        <a:rPr lang="en-GB" sz="1000" dirty="0" smtClean="0"/>
                        <a:t>&lt;50</a:t>
                      </a:r>
                      <a:endParaRPr lang="en-GB" sz="1000" dirty="0"/>
                    </a:p>
                  </a:txBody>
                  <a:tcPr anchor="ctr"/>
                </a:tc>
                <a:tc>
                  <a:txBody>
                    <a:bodyPr/>
                    <a:lstStyle/>
                    <a:p>
                      <a:pPr algn="ctr">
                        <a:lnSpc>
                          <a:spcPts val="900"/>
                        </a:lnSpc>
                      </a:pPr>
                      <a:r>
                        <a:rPr lang="en-GB" sz="1000" dirty="0" smtClean="0"/>
                        <a:t>24/93</a:t>
                      </a:r>
                      <a:endParaRPr lang="en-GB" sz="1000" dirty="0"/>
                    </a:p>
                  </a:txBody>
                  <a:tcPr anchor="ctr"/>
                </a:tc>
                <a:tc>
                  <a:txBody>
                    <a:bodyPr/>
                    <a:lstStyle/>
                    <a:p>
                      <a:pPr algn="ctr">
                        <a:lnSpc>
                          <a:spcPts val="900"/>
                        </a:lnSpc>
                      </a:pPr>
                      <a:r>
                        <a:rPr lang="en-GB" sz="1000" dirty="0" smtClean="0"/>
                        <a:t>22/96</a:t>
                      </a:r>
                      <a:endParaRPr lang="en-GB" sz="1000" dirty="0"/>
                    </a:p>
                  </a:txBody>
                  <a:tcPr anchor="ctr"/>
                </a:tc>
                <a:tc>
                  <a:txBody>
                    <a:bodyPr/>
                    <a:lstStyle/>
                    <a:p>
                      <a:pPr algn="ctr">
                        <a:lnSpc>
                          <a:spcPts val="900"/>
                        </a:lnSpc>
                      </a:pPr>
                      <a:r>
                        <a:rPr lang="en-GB" sz="1000" dirty="0" smtClean="0"/>
                        <a:t>0.89 (0.50, 1.59)</a:t>
                      </a:r>
                      <a:endParaRPr lang="en-GB" sz="1000" dirty="0"/>
                    </a:p>
                  </a:txBody>
                  <a:tcPr anchor="ctr"/>
                </a:tc>
              </a:tr>
              <a:tr h="191910">
                <a:tc>
                  <a:txBody>
                    <a:bodyPr/>
                    <a:lstStyle/>
                    <a:p>
                      <a:pPr algn="r">
                        <a:lnSpc>
                          <a:spcPts val="900"/>
                        </a:lnSpc>
                      </a:pPr>
                      <a:endParaRPr lang="en-GB" sz="1000" dirty="0"/>
                    </a:p>
                  </a:txBody>
                  <a:tcPr anchor="ctr"/>
                </a:tc>
                <a:tc>
                  <a:txBody>
                    <a:bodyPr/>
                    <a:lstStyle/>
                    <a:p>
                      <a:pPr marL="0" marR="0" indent="0" algn="r" defTabSz="914400" rtl="0" eaLnBrk="1" fontAlgn="auto" latinLnBrk="0" hangingPunct="1">
                        <a:lnSpc>
                          <a:spcPts val="900"/>
                        </a:lnSpc>
                        <a:spcBef>
                          <a:spcPts val="0"/>
                        </a:spcBef>
                        <a:spcAft>
                          <a:spcPts val="0"/>
                        </a:spcAft>
                        <a:buClrTx/>
                        <a:buSzTx/>
                        <a:buFontTx/>
                        <a:buNone/>
                        <a:tabLst/>
                        <a:defRPr/>
                      </a:pPr>
                      <a:r>
                        <a:rPr lang="en-GB" sz="1000" dirty="0" smtClean="0"/>
                        <a:t>70+</a:t>
                      </a:r>
                      <a:endParaRPr lang="en-GB" sz="1000" dirty="0"/>
                    </a:p>
                  </a:txBody>
                  <a:tcPr anchor="ctr"/>
                </a:tc>
                <a:tc>
                  <a:txBody>
                    <a:bodyPr/>
                    <a:lstStyle/>
                    <a:p>
                      <a:pPr algn="ctr">
                        <a:lnSpc>
                          <a:spcPts val="900"/>
                        </a:lnSpc>
                      </a:pPr>
                      <a:r>
                        <a:rPr lang="en-GB" sz="1000" dirty="0" smtClean="0"/>
                        <a:t>88/284</a:t>
                      </a:r>
                      <a:endParaRPr lang="en-GB" sz="1000" dirty="0"/>
                    </a:p>
                  </a:txBody>
                  <a:tcPr anchor="ctr"/>
                </a:tc>
                <a:tc>
                  <a:txBody>
                    <a:bodyPr/>
                    <a:lstStyle/>
                    <a:p>
                      <a:pPr algn="ctr">
                        <a:lnSpc>
                          <a:spcPts val="900"/>
                        </a:lnSpc>
                      </a:pPr>
                      <a:r>
                        <a:rPr lang="en-GB" sz="1000" dirty="0" smtClean="0"/>
                        <a:t>96/297</a:t>
                      </a:r>
                      <a:endParaRPr lang="en-GB" sz="1000" dirty="0"/>
                    </a:p>
                  </a:txBody>
                  <a:tcPr anchor="ctr"/>
                </a:tc>
                <a:tc>
                  <a:txBody>
                    <a:bodyPr/>
                    <a:lstStyle/>
                    <a:p>
                      <a:pPr algn="ctr">
                        <a:lnSpc>
                          <a:spcPts val="900"/>
                        </a:lnSpc>
                      </a:pPr>
                      <a:r>
                        <a:rPr lang="en-GB" sz="1000" dirty="0" smtClean="0"/>
                        <a:t>1.02 (0.76,</a:t>
                      </a:r>
                      <a:r>
                        <a:rPr lang="en-GB" sz="1000" baseline="0" dirty="0" smtClean="0"/>
                        <a:t> 1.36)</a:t>
                      </a:r>
                      <a:endParaRPr lang="en-GB" sz="1000" dirty="0"/>
                    </a:p>
                  </a:txBody>
                  <a:tcPr anchor="ctr"/>
                </a:tc>
              </a:tr>
              <a:tr h="191910">
                <a:tc>
                  <a:txBody>
                    <a:bodyPr/>
                    <a:lstStyle/>
                    <a:p>
                      <a:pPr algn="l">
                        <a:lnSpc>
                          <a:spcPts val="900"/>
                        </a:lnSpc>
                      </a:pPr>
                      <a:r>
                        <a:rPr lang="en-GB" sz="1000" dirty="0" smtClean="0"/>
                        <a:t>Disease site</a:t>
                      </a:r>
                      <a:endParaRPr lang="en-GB" sz="1000" dirty="0"/>
                    </a:p>
                  </a:txBody>
                  <a:tcPr anchor="ctr"/>
                </a:tc>
                <a:tc>
                  <a:txBody>
                    <a:bodyPr/>
                    <a:lstStyle/>
                    <a:p>
                      <a:pPr marL="0" marR="0" indent="0" algn="r" defTabSz="914400" rtl="0" eaLnBrk="1" fontAlgn="auto" latinLnBrk="0" hangingPunct="1">
                        <a:lnSpc>
                          <a:spcPts val="900"/>
                        </a:lnSpc>
                        <a:spcBef>
                          <a:spcPts val="0"/>
                        </a:spcBef>
                        <a:spcAft>
                          <a:spcPts val="0"/>
                        </a:spcAft>
                        <a:buClrTx/>
                        <a:buSzTx/>
                        <a:buFontTx/>
                        <a:buNone/>
                        <a:tabLst/>
                        <a:defRPr/>
                      </a:pPr>
                      <a:r>
                        <a:rPr lang="en-GB" sz="1000" dirty="0" smtClean="0"/>
                        <a:t>Colon</a:t>
                      </a:r>
                    </a:p>
                  </a:txBody>
                  <a:tcPr anchor="ctr"/>
                </a:tc>
                <a:tc>
                  <a:txBody>
                    <a:bodyPr/>
                    <a:lstStyle/>
                    <a:p>
                      <a:pPr algn="ctr">
                        <a:lnSpc>
                          <a:spcPts val="900"/>
                        </a:lnSpc>
                      </a:pPr>
                      <a:r>
                        <a:rPr lang="en-GB" sz="1000" dirty="0" smtClean="0"/>
                        <a:t>226/854</a:t>
                      </a:r>
                      <a:endParaRPr lang="en-GB" sz="1000" dirty="0"/>
                    </a:p>
                  </a:txBody>
                  <a:tcPr anchor="ctr"/>
                </a:tc>
                <a:tc>
                  <a:txBody>
                    <a:bodyPr/>
                    <a:lstStyle/>
                    <a:p>
                      <a:pPr algn="ctr">
                        <a:lnSpc>
                          <a:spcPts val="900"/>
                        </a:lnSpc>
                      </a:pPr>
                      <a:r>
                        <a:rPr lang="en-GB" sz="1000" dirty="0" smtClean="0"/>
                        <a:t>233/861</a:t>
                      </a:r>
                      <a:endParaRPr lang="en-GB" sz="1000" dirty="0"/>
                    </a:p>
                  </a:txBody>
                  <a:tcPr anchor="ctr"/>
                </a:tc>
                <a:tc>
                  <a:txBody>
                    <a:bodyPr/>
                    <a:lstStyle/>
                    <a:p>
                      <a:pPr algn="ctr">
                        <a:lnSpc>
                          <a:spcPts val="900"/>
                        </a:lnSpc>
                      </a:pPr>
                      <a:r>
                        <a:rPr lang="en-GB" sz="1000" dirty="0" smtClean="0"/>
                        <a:t>1.03 (0.86, 1.23)</a:t>
                      </a:r>
                      <a:endParaRPr lang="en-GB" sz="1000" dirty="0"/>
                    </a:p>
                  </a:txBody>
                  <a:tcPr anchor="ctr"/>
                </a:tc>
              </a:tr>
              <a:tr h="191910">
                <a:tc>
                  <a:txBody>
                    <a:bodyPr/>
                    <a:lstStyle/>
                    <a:p>
                      <a:pPr algn="r">
                        <a:lnSpc>
                          <a:spcPts val="900"/>
                        </a:lnSpc>
                      </a:pPr>
                      <a:endParaRPr lang="en-GB" sz="1000" dirty="0"/>
                    </a:p>
                  </a:txBody>
                  <a:tcPr anchor="ctr"/>
                </a:tc>
                <a:tc>
                  <a:txBody>
                    <a:bodyPr/>
                    <a:lstStyle/>
                    <a:p>
                      <a:pPr marL="0" marR="0" indent="0" algn="r" defTabSz="914400" rtl="0" eaLnBrk="1" fontAlgn="auto" latinLnBrk="0" hangingPunct="1">
                        <a:lnSpc>
                          <a:spcPts val="900"/>
                        </a:lnSpc>
                        <a:spcBef>
                          <a:spcPts val="0"/>
                        </a:spcBef>
                        <a:spcAft>
                          <a:spcPts val="0"/>
                        </a:spcAft>
                        <a:buClrTx/>
                        <a:buSzTx/>
                        <a:buFontTx/>
                        <a:buNone/>
                        <a:tabLst/>
                        <a:defRPr/>
                      </a:pPr>
                      <a:r>
                        <a:rPr lang="en-GB" sz="1000" dirty="0" smtClean="0"/>
                        <a:t>Rectum</a:t>
                      </a:r>
                      <a:endParaRPr lang="en-GB" sz="1000" dirty="0"/>
                    </a:p>
                  </a:txBody>
                  <a:tcPr anchor="ctr"/>
                </a:tc>
                <a:tc>
                  <a:txBody>
                    <a:bodyPr/>
                    <a:lstStyle/>
                    <a:p>
                      <a:pPr algn="ctr">
                        <a:lnSpc>
                          <a:spcPts val="900"/>
                        </a:lnSpc>
                      </a:pPr>
                      <a:r>
                        <a:rPr lang="en-GB" sz="1000" dirty="0" smtClean="0"/>
                        <a:t>30/114</a:t>
                      </a:r>
                      <a:endParaRPr lang="en-GB" sz="1000" dirty="0"/>
                    </a:p>
                  </a:txBody>
                  <a:tcPr anchor="ctr"/>
                </a:tc>
                <a:tc>
                  <a:txBody>
                    <a:bodyPr/>
                    <a:lstStyle/>
                    <a:p>
                      <a:pPr algn="ctr">
                        <a:lnSpc>
                          <a:spcPts val="900"/>
                        </a:lnSpc>
                      </a:pPr>
                      <a:r>
                        <a:rPr lang="en-GB" sz="1000" dirty="0" smtClean="0"/>
                        <a:t>36/112</a:t>
                      </a:r>
                      <a:endParaRPr lang="en-GB" sz="1000" dirty="0"/>
                    </a:p>
                  </a:txBody>
                  <a:tcPr anchor="ctr"/>
                </a:tc>
                <a:tc>
                  <a:txBody>
                    <a:bodyPr/>
                    <a:lstStyle/>
                    <a:p>
                      <a:pPr algn="ctr">
                        <a:lnSpc>
                          <a:spcPts val="900"/>
                        </a:lnSpc>
                      </a:pPr>
                      <a:r>
                        <a:rPr lang="en-GB" sz="1000" dirty="0" smtClean="0"/>
                        <a:t>1.29 (0.79, 2.09)</a:t>
                      </a:r>
                      <a:endParaRPr lang="en-GB" sz="1000" dirty="0"/>
                    </a:p>
                  </a:txBody>
                  <a:tcPr anchor="ctr"/>
                </a:tc>
              </a:tr>
              <a:tr h="191910">
                <a:tc>
                  <a:txBody>
                    <a:bodyPr/>
                    <a:lstStyle/>
                    <a:p>
                      <a:pPr algn="l">
                        <a:lnSpc>
                          <a:spcPts val="900"/>
                        </a:lnSpc>
                      </a:pPr>
                      <a:r>
                        <a:rPr lang="en-GB" sz="1000" dirty="0" smtClean="0"/>
                        <a:t>Stage</a:t>
                      </a:r>
                      <a:endParaRPr lang="en-GB" sz="1000" dirty="0"/>
                    </a:p>
                  </a:txBody>
                  <a:tcPr anchor="ctr"/>
                </a:tc>
                <a:tc>
                  <a:txBody>
                    <a:bodyPr/>
                    <a:lstStyle/>
                    <a:p>
                      <a:pPr marL="0" marR="0" indent="0" algn="r" defTabSz="914400" rtl="0" eaLnBrk="1" fontAlgn="auto" latinLnBrk="0" hangingPunct="1">
                        <a:lnSpc>
                          <a:spcPts val="900"/>
                        </a:lnSpc>
                        <a:spcBef>
                          <a:spcPts val="0"/>
                        </a:spcBef>
                        <a:spcAft>
                          <a:spcPts val="0"/>
                        </a:spcAft>
                        <a:buClrTx/>
                        <a:buSzTx/>
                        <a:buFontTx/>
                        <a:buNone/>
                        <a:tabLst/>
                        <a:defRPr/>
                      </a:pPr>
                      <a:r>
                        <a:rPr lang="en-GB" sz="1000" dirty="0" smtClean="0"/>
                        <a:t>III</a:t>
                      </a:r>
                      <a:endParaRPr lang="en-GB" sz="1000" dirty="0"/>
                    </a:p>
                  </a:txBody>
                  <a:tcPr anchor="ctr"/>
                </a:tc>
                <a:tc>
                  <a:txBody>
                    <a:bodyPr/>
                    <a:lstStyle/>
                    <a:p>
                      <a:pPr algn="ctr">
                        <a:lnSpc>
                          <a:spcPts val="900"/>
                        </a:lnSpc>
                      </a:pPr>
                      <a:r>
                        <a:rPr lang="en-GB" sz="1000" dirty="0" smtClean="0"/>
                        <a:t>180/595</a:t>
                      </a:r>
                      <a:endParaRPr lang="en-GB" sz="1000" dirty="0"/>
                    </a:p>
                  </a:txBody>
                  <a:tcPr anchor="ctr"/>
                </a:tc>
                <a:tc>
                  <a:txBody>
                    <a:bodyPr/>
                    <a:lstStyle/>
                    <a:p>
                      <a:pPr algn="ctr">
                        <a:lnSpc>
                          <a:spcPts val="900"/>
                        </a:lnSpc>
                      </a:pPr>
                      <a:r>
                        <a:rPr lang="en-GB" sz="1000" dirty="0" smtClean="0"/>
                        <a:t>195/602</a:t>
                      </a:r>
                      <a:endParaRPr lang="en-GB" sz="1000" dirty="0"/>
                    </a:p>
                  </a:txBody>
                  <a:tcPr anchor="ctr"/>
                </a:tc>
                <a:tc>
                  <a:txBody>
                    <a:bodyPr/>
                    <a:lstStyle/>
                    <a:p>
                      <a:pPr algn="ctr">
                        <a:lnSpc>
                          <a:spcPts val="900"/>
                        </a:lnSpc>
                      </a:pPr>
                      <a:r>
                        <a:rPr lang="en-GB" sz="1000" dirty="0" smtClean="0"/>
                        <a:t>1.07 (0.87,</a:t>
                      </a:r>
                      <a:r>
                        <a:rPr lang="en-GB" sz="1000" baseline="0" dirty="0" smtClean="0"/>
                        <a:t> 1.31)</a:t>
                      </a:r>
                      <a:endParaRPr lang="en-GB" sz="1000" dirty="0"/>
                    </a:p>
                  </a:txBody>
                  <a:tcPr anchor="ctr"/>
                </a:tc>
              </a:tr>
              <a:tr h="191910">
                <a:tc>
                  <a:txBody>
                    <a:bodyPr/>
                    <a:lstStyle/>
                    <a:p>
                      <a:pPr algn="r">
                        <a:lnSpc>
                          <a:spcPts val="900"/>
                        </a:lnSpc>
                      </a:pPr>
                      <a:endParaRPr lang="en-GB" sz="1000" dirty="0"/>
                    </a:p>
                  </a:txBody>
                  <a:tcPr anchor="ctr"/>
                </a:tc>
                <a:tc>
                  <a:txBody>
                    <a:bodyPr/>
                    <a:lstStyle/>
                    <a:p>
                      <a:pPr marL="0" marR="0" indent="0" algn="r" defTabSz="914400" rtl="0" eaLnBrk="1" fontAlgn="auto" latinLnBrk="0" hangingPunct="1">
                        <a:lnSpc>
                          <a:spcPts val="900"/>
                        </a:lnSpc>
                        <a:spcBef>
                          <a:spcPts val="0"/>
                        </a:spcBef>
                        <a:spcAft>
                          <a:spcPts val="0"/>
                        </a:spcAft>
                        <a:buClrTx/>
                        <a:buSzTx/>
                        <a:buFontTx/>
                        <a:buNone/>
                        <a:tabLst/>
                        <a:defRPr/>
                      </a:pPr>
                      <a:r>
                        <a:rPr lang="en-GB" sz="1000" dirty="0" smtClean="0"/>
                        <a:t>II</a:t>
                      </a:r>
                    </a:p>
                  </a:txBody>
                  <a:tcPr anchor="ctr"/>
                </a:tc>
                <a:tc>
                  <a:txBody>
                    <a:bodyPr/>
                    <a:lstStyle/>
                    <a:p>
                      <a:pPr algn="ctr">
                        <a:lnSpc>
                          <a:spcPts val="900"/>
                        </a:lnSpc>
                      </a:pPr>
                      <a:r>
                        <a:rPr lang="en-GB" sz="1000" dirty="0" smtClean="0"/>
                        <a:t>76/373</a:t>
                      </a:r>
                      <a:endParaRPr lang="en-GB" sz="1000" dirty="0"/>
                    </a:p>
                  </a:txBody>
                  <a:tcPr anchor="ctr"/>
                </a:tc>
                <a:tc>
                  <a:txBody>
                    <a:bodyPr/>
                    <a:lstStyle/>
                    <a:p>
                      <a:pPr algn="ctr">
                        <a:lnSpc>
                          <a:spcPts val="900"/>
                        </a:lnSpc>
                      </a:pPr>
                      <a:r>
                        <a:rPr lang="en-GB" sz="1000" dirty="0" smtClean="0"/>
                        <a:t>74/371</a:t>
                      </a:r>
                      <a:endParaRPr lang="en-GB" sz="1000" dirty="0"/>
                    </a:p>
                  </a:txBody>
                  <a:tcPr anchor="ctr"/>
                </a:tc>
                <a:tc>
                  <a:txBody>
                    <a:bodyPr/>
                    <a:lstStyle/>
                    <a:p>
                      <a:pPr algn="ctr">
                        <a:lnSpc>
                          <a:spcPts val="900"/>
                        </a:lnSpc>
                      </a:pPr>
                      <a:r>
                        <a:rPr lang="en-GB" sz="1000" dirty="0" smtClean="0"/>
                        <a:t>1.01 (0.73,</a:t>
                      </a:r>
                      <a:r>
                        <a:rPr lang="en-GB" sz="1000" baseline="0" dirty="0" smtClean="0"/>
                        <a:t> 1.39)</a:t>
                      </a:r>
                      <a:endParaRPr lang="en-GB" sz="1000" dirty="0"/>
                    </a:p>
                  </a:txBody>
                  <a:tcPr anchor="ctr"/>
                </a:tc>
              </a:tr>
              <a:tr h="191910">
                <a:tc>
                  <a:txBody>
                    <a:bodyPr/>
                    <a:lstStyle/>
                    <a:p>
                      <a:pPr algn="l">
                        <a:lnSpc>
                          <a:spcPts val="900"/>
                        </a:lnSpc>
                      </a:pPr>
                      <a:r>
                        <a:rPr lang="en-GB" sz="1000" dirty="0" smtClean="0"/>
                        <a:t>Gender</a:t>
                      </a:r>
                      <a:endParaRPr lang="en-GB" sz="1000" dirty="0"/>
                    </a:p>
                  </a:txBody>
                  <a:tcPr anchor="ctr"/>
                </a:tc>
                <a:tc>
                  <a:txBody>
                    <a:bodyPr/>
                    <a:lstStyle/>
                    <a:p>
                      <a:pPr algn="r">
                        <a:lnSpc>
                          <a:spcPts val="900"/>
                        </a:lnSpc>
                      </a:pPr>
                      <a:r>
                        <a:rPr lang="en-GB" sz="1000" baseline="0" dirty="0" smtClean="0"/>
                        <a:t>Female</a:t>
                      </a:r>
                      <a:endParaRPr lang="en-GB" sz="1000" dirty="0"/>
                    </a:p>
                  </a:txBody>
                  <a:tcPr anchor="ctr"/>
                </a:tc>
                <a:tc>
                  <a:txBody>
                    <a:bodyPr/>
                    <a:lstStyle/>
                    <a:p>
                      <a:pPr algn="ctr">
                        <a:lnSpc>
                          <a:spcPts val="900"/>
                        </a:lnSpc>
                      </a:pPr>
                      <a:r>
                        <a:rPr lang="en-GB" sz="1000" dirty="0" smtClean="0"/>
                        <a:t>101/414</a:t>
                      </a:r>
                      <a:endParaRPr lang="en-GB" sz="1000" dirty="0"/>
                    </a:p>
                  </a:txBody>
                  <a:tcPr anchor="ctr"/>
                </a:tc>
                <a:tc>
                  <a:txBody>
                    <a:bodyPr/>
                    <a:lstStyle/>
                    <a:p>
                      <a:pPr algn="ctr">
                        <a:lnSpc>
                          <a:spcPts val="900"/>
                        </a:lnSpc>
                      </a:pPr>
                      <a:r>
                        <a:rPr lang="en-GB" sz="1000" dirty="0" smtClean="0"/>
                        <a:t>100/418</a:t>
                      </a:r>
                      <a:endParaRPr lang="en-GB" sz="1000" dirty="0"/>
                    </a:p>
                  </a:txBody>
                  <a:tcPr anchor="ctr"/>
                </a:tc>
                <a:tc>
                  <a:txBody>
                    <a:bodyPr/>
                    <a:lstStyle/>
                    <a:p>
                      <a:pPr algn="ctr">
                        <a:lnSpc>
                          <a:spcPts val="900"/>
                        </a:lnSpc>
                      </a:pPr>
                      <a:r>
                        <a:rPr lang="en-GB" sz="1000" dirty="0" smtClean="0"/>
                        <a:t>0.87 (0.66, 1.15)</a:t>
                      </a:r>
                      <a:endParaRPr lang="en-GB" sz="1000" dirty="0"/>
                    </a:p>
                  </a:txBody>
                  <a:tcPr anchor="ctr"/>
                </a:tc>
              </a:tr>
              <a:tr h="191910">
                <a:tc>
                  <a:txBody>
                    <a:bodyPr/>
                    <a:lstStyle/>
                    <a:p>
                      <a:pPr algn="r">
                        <a:lnSpc>
                          <a:spcPts val="900"/>
                        </a:lnSpc>
                      </a:pPr>
                      <a:endParaRPr lang="en-GB" sz="1000" dirty="0"/>
                    </a:p>
                  </a:txBody>
                  <a:tcPr anchor="ctr"/>
                </a:tc>
                <a:tc>
                  <a:txBody>
                    <a:bodyPr/>
                    <a:lstStyle/>
                    <a:p>
                      <a:pPr algn="r">
                        <a:lnSpc>
                          <a:spcPts val="900"/>
                        </a:lnSpc>
                      </a:pPr>
                      <a:r>
                        <a:rPr lang="en-GB" sz="1000" dirty="0" smtClean="0"/>
                        <a:t>Male</a:t>
                      </a:r>
                      <a:endParaRPr lang="en-GB" sz="1000" dirty="0"/>
                    </a:p>
                  </a:txBody>
                  <a:tcPr anchor="ctr"/>
                </a:tc>
                <a:tc>
                  <a:txBody>
                    <a:bodyPr/>
                    <a:lstStyle/>
                    <a:p>
                      <a:pPr algn="ctr">
                        <a:lnSpc>
                          <a:spcPts val="900"/>
                        </a:lnSpc>
                      </a:pPr>
                      <a:r>
                        <a:rPr lang="en-GB" sz="1000" dirty="0" smtClean="0"/>
                        <a:t>155/554</a:t>
                      </a:r>
                      <a:endParaRPr lang="en-GB" sz="1000" dirty="0"/>
                    </a:p>
                  </a:txBody>
                  <a:tcPr anchor="ctr"/>
                </a:tc>
                <a:tc>
                  <a:txBody>
                    <a:bodyPr/>
                    <a:lstStyle/>
                    <a:p>
                      <a:pPr algn="ctr">
                        <a:lnSpc>
                          <a:spcPts val="900"/>
                        </a:lnSpc>
                      </a:pPr>
                      <a:r>
                        <a:rPr lang="en-GB" sz="1000" dirty="0" smtClean="0"/>
                        <a:t>169/555</a:t>
                      </a:r>
                      <a:endParaRPr lang="en-GB" sz="1000" dirty="0"/>
                    </a:p>
                  </a:txBody>
                  <a:tcPr anchor="ctr"/>
                </a:tc>
                <a:tc>
                  <a:txBody>
                    <a:bodyPr/>
                    <a:lstStyle/>
                    <a:p>
                      <a:pPr algn="ctr">
                        <a:lnSpc>
                          <a:spcPts val="900"/>
                        </a:lnSpc>
                      </a:pPr>
                      <a:r>
                        <a:rPr lang="en-GB" sz="1000" dirty="0" smtClean="0"/>
                        <a:t>1.10 (0.89,</a:t>
                      </a:r>
                      <a:r>
                        <a:rPr lang="en-GB" sz="1000" baseline="0" dirty="0" smtClean="0"/>
                        <a:t> 1.37)</a:t>
                      </a:r>
                      <a:endParaRPr lang="en-GB" sz="1000" dirty="0"/>
                    </a:p>
                  </a:txBody>
                  <a:tcPr anchor="ctr"/>
                </a:tc>
              </a:tr>
            </a:tbl>
          </a:graphicData>
        </a:graphic>
      </p:graphicFrame>
      <p:sp>
        <p:nvSpPr>
          <p:cNvPr id="6" name="Text Box 5"/>
          <p:cNvSpPr txBox="1">
            <a:spLocks noChangeArrowheads="1"/>
          </p:cNvSpPr>
          <p:nvPr/>
        </p:nvSpPr>
        <p:spPr bwMode="auto">
          <a:xfrm>
            <a:off x="231775" y="6474897"/>
            <a:ext cx="46624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t>*Capecitabine alone vs. capecitabine + bevacizumab</a:t>
            </a:r>
            <a:endParaRPr lang="en-GB" sz="1200" dirty="0"/>
          </a:p>
        </p:txBody>
      </p:sp>
    </p:spTree>
    <p:custDataLst>
      <p:tags r:id="rId1"/>
    </p:custDataLst>
    <p:extLst>
      <p:ext uri="{BB962C8B-B14F-4D97-AF65-F5344CB8AC3E}">
        <p14:creationId xmlns:p14="http://schemas.microsoft.com/office/powerpoint/2010/main" val="33348297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502PD: MOSAIC study: Actualization of </a:t>
            </a:r>
            <a:r>
              <a:rPr lang="en-GB" sz="1800" dirty="0" smtClean="0"/>
              <a:t>overall survival </a:t>
            </a:r>
            <a:r>
              <a:rPr lang="en-GB" sz="1800" dirty="0"/>
              <a:t>(OS) with 10 years follow up and evaluation of BRAF. </a:t>
            </a:r>
            <a:r>
              <a:rPr lang="en-GB" sz="1800" dirty="0" smtClean="0"/>
              <a:t>By </a:t>
            </a:r>
            <a:r>
              <a:rPr lang="en-GB" sz="1800" dirty="0"/>
              <a:t>GERCOR and MOSAIC </a:t>
            </a:r>
            <a:r>
              <a:rPr lang="en-GB" sz="1800" dirty="0" smtClean="0"/>
              <a:t>investigators </a:t>
            </a:r>
            <a:br>
              <a:rPr lang="en-GB" sz="1800" dirty="0" smtClean="0"/>
            </a:br>
            <a:r>
              <a:rPr lang="en-GB" sz="1800" dirty="0" smtClean="0"/>
              <a:t>– André T et al.</a:t>
            </a:r>
            <a:endParaRPr lang="en-GB" sz="1800" dirty="0"/>
          </a:p>
        </p:txBody>
      </p:sp>
      <p:sp>
        <p:nvSpPr>
          <p:cNvPr id="5123" name="Rectangle 3"/>
          <p:cNvSpPr>
            <a:spLocks noGrp="1" noChangeArrowheads="1"/>
          </p:cNvSpPr>
          <p:nvPr>
            <p:ph type="body" idx="1"/>
          </p:nvPr>
        </p:nvSpPr>
        <p:spPr>
          <a:xfrm>
            <a:off x="228600" y="1320800"/>
            <a:ext cx="8686800" cy="5068125"/>
          </a:xfrm>
        </p:spPr>
        <p:txBody>
          <a:bodyPr/>
          <a:lstStyle/>
          <a:p>
            <a:r>
              <a:rPr lang="en-GB" sz="1800" b="1" dirty="0" smtClean="0"/>
              <a:t>Study objective </a:t>
            </a:r>
          </a:p>
          <a:p>
            <a:pPr lvl="1"/>
            <a:r>
              <a:rPr lang="en-GB" sz="1800" dirty="0" smtClean="0"/>
              <a:t>To report the 10-year follow-up and </a:t>
            </a:r>
            <a:r>
              <a:rPr lang="en-GB" sz="1800" i="1" dirty="0" smtClean="0"/>
              <a:t>BRAF</a:t>
            </a:r>
            <a:r>
              <a:rPr lang="en-GB" sz="1800" dirty="0" smtClean="0"/>
              <a:t> evaluable population results for the MOSAIC* study</a:t>
            </a:r>
          </a:p>
          <a:p>
            <a:pPr>
              <a:spcBef>
                <a:spcPts val="1200"/>
              </a:spcBef>
            </a:pPr>
            <a:r>
              <a:rPr lang="en-GB" sz="1800" b="1" dirty="0" smtClean="0"/>
              <a:t>Study design</a:t>
            </a:r>
          </a:p>
          <a:p>
            <a:pPr lvl="1"/>
            <a:r>
              <a:rPr lang="en-GB" sz="1800" dirty="0"/>
              <a:t>Of the </a:t>
            </a:r>
            <a:r>
              <a:rPr lang="en-GB" sz="1800" dirty="0" smtClean="0"/>
              <a:t>2,246 patients </a:t>
            </a:r>
            <a:r>
              <a:rPr lang="en-GB" sz="1800" dirty="0"/>
              <a:t>included in MOSAIC </a:t>
            </a:r>
            <a:r>
              <a:rPr lang="en-GB" sz="1800" dirty="0" smtClean="0"/>
              <a:t>study, actualisation </a:t>
            </a:r>
            <a:r>
              <a:rPr lang="en-GB" sz="1800" dirty="0"/>
              <a:t>of survival was </a:t>
            </a:r>
            <a:r>
              <a:rPr lang="en-GB" sz="1800" dirty="0" smtClean="0"/>
              <a:t>carried out </a:t>
            </a:r>
            <a:r>
              <a:rPr lang="en-GB" sz="1800" dirty="0"/>
              <a:t>at </a:t>
            </a:r>
            <a:r>
              <a:rPr lang="en-GB" sz="1800" dirty="0" smtClean="0"/>
              <a:t>10-year follow-up</a:t>
            </a:r>
            <a:endParaRPr lang="en-GB" sz="1800" dirty="0"/>
          </a:p>
          <a:p>
            <a:pPr lvl="1"/>
            <a:r>
              <a:rPr lang="en-GB" sz="1800" dirty="0" smtClean="0"/>
              <a:t>FFPE samples </a:t>
            </a:r>
            <a:r>
              <a:rPr lang="en-GB" sz="1800" dirty="0"/>
              <a:t>for </a:t>
            </a:r>
            <a:r>
              <a:rPr lang="en-GB" sz="1800" i="1" dirty="0"/>
              <a:t>BRAF</a:t>
            </a:r>
            <a:r>
              <a:rPr lang="en-GB" sz="1800" dirty="0"/>
              <a:t> mutation testing </a:t>
            </a:r>
            <a:r>
              <a:rPr lang="en-GB" sz="1800" dirty="0" smtClean="0"/>
              <a:t>were </a:t>
            </a:r>
            <a:r>
              <a:rPr lang="en-GB" sz="1800" dirty="0"/>
              <a:t>available in 903 </a:t>
            </a:r>
            <a:r>
              <a:rPr lang="en-GB" sz="1800" dirty="0" smtClean="0"/>
              <a:t>patients</a:t>
            </a:r>
          </a:p>
          <a:p>
            <a:pPr lvl="2"/>
            <a:r>
              <a:rPr lang="en-GB" sz="1800" dirty="0" smtClean="0"/>
              <a:t>Testing was conducted using </a:t>
            </a:r>
            <a:r>
              <a:rPr lang="en-GB" sz="1800" dirty="0"/>
              <a:t>a </a:t>
            </a:r>
            <a:r>
              <a:rPr lang="en-GB" sz="1800" dirty="0" smtClean="0"/>
              <a:t>pre-amplification </a:t>
            </a:r>
            <a:r>
              <a:rPr lang="en-GB" sz="1800" dirty="0"/>
              <a:t>method followed by Amplification Refractory Mutation System </a:t>
            </a:r>
            <a:r>
              <a:rPr lang="en-GB" sz="1800" dirty="0" smtClean="0"/>
              <a:t>technology</a:t>
            </a:r>
          </a:p>
          <a:p>
            <a:pPr lvl="2"/>
            <a:r>
              <a:rPr lang="en-GB" sz="1800" dirty="0" smtClean="0"/>
              <a:t>15 </a:t>
            </a:r>
            <a:r>
              <a:rPr lang="en-GB" sz="1800" dirty="0"/>
              <a:t>variables were evaluated in </a:t>
            </a:r>
            <a:r>
              <a:rPr lang="en-GB" sz="1800" dirty="0" err="1" smtClean="0"/>
              <a:t>univariate</a:t>
            </a:r>
            <a:r>
              <a:rPr lang="en-GB" sz="1800" dirty="0" smtClean="0"/>
              <a:t> </a:t>
            </a:r>
            <a:r>
              <a:rPr lang="en-GB" sz="1800" dirty="0"/>
              <a:t>and multivariate analysis of prognostic factors for DFS in the </a:t>
            </a:r>
            <a:r>
              <a:rPr lang="en-GB" sz="1800" i="1" dirty="0"/>
              <a:t>BRAF </a:t>
            </a:r>
            <a:r>
              <a:rPr lang="en-GB" sz="1800" dirty="0" smtClean="0"/>
              <a:t>evaluable population</a:t>
            </a:r>
            <a:endParaRPr lang="en-GB" sz="1800" dirty="0"/>
          </a:p>
        </p:txBody>
      </p:sp>
      <p:sp>
        <p:nvSpPr>
          <p:cNvPr id="5124" name="Text Box 4"/>
          <p:cNvSpPr txBox="1">
            <a:spLocks noChangeArrowheads="1"/>
          </p:cNvSpPr>
          <p:nvPr/>
        </p:nvSpPr>
        <p:spPr bwMode="auto">
          <a:xfrm>
            <a:off x="5073373" y="6474897"/>
            <a:ext cx="38499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André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502PD</a:t>
            </a:r>
            <a:endParaRPr lang="en-GB" sz="1200" dirty="0">
              <a:solidFill>
                <a:srgbClr val="363636"/>
              </a:solidFill>
            </a:endParaRPr>
          </a:p>
        </p:txBody>
      </p:sp>
      <p:sp>
        <p:nvSpPr>
          <p:cNvPr id="6" name="Text Box 5"/>
          <p:cNvSpPr txBox="1">
            <a:spLocks noChangeArrowheads="1"/>
          </p:cNvSpPr>
          <p:nvPr/>
        </p:nvSpPr>
        <p:spPr bwMode="auto">
          <a:xfrm>
            <a:off x="231775" y="6290231"/>
            <a:ext cx="48415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*Patients with </a:t>
            </a:r>
            <a:r>
              <a:rPr lang="en-GB" sz="1200" dirty="0">
                <a:solidFill>
                  <a:srgbClr val="363636"/>
                </a:solidFill>
              </a:rPr>
              <a:t>stage </a:t>
            </a:r>
            <a:r>
              <a:rPr lang="en-GB" sz="1200" dirty="0" smtClean="0">
                <a:solidFill>
                  <a:srgbClr val="363636"/>
                </a:solidFill>
              </a:rPr>
              <a:t>II/III </a:t>
            </a:r>
            <a:r>
              <a:rPr lang="en-GB" sz="1200" dirty="0">
                <a:solidFill>
                  <a:srgbClr val="363636"/>
                </a:solidFill>
              </a:rPr>
              <a:t>colon cancer were randomised to </a:t>
            </a:r>
            <a:r>
              <a:rPr lang="en-GB" sz="1200" dirty="0" smtClean="0">
                <a:solidFill>
                  <a:srgbClr val="363636"/>
                </a:solidFill>
              </a:rPr>
              <a:t>receive fluorouracil + </a:t>
            </a:r>
            <a:r>
              <a:rPr lang="en-GB" sz="1200" dirty="0" err="1" smtClean="0">
                <a:solidFill>
                  <a:srgbClr val="363636"/>
                </a:solidFill>
              </a:rPr>
              <a:t>leucovorin</a:t>
            </a:r>
            <a:r>
              <a:rPr lang="en-GB" sz="1200" dirty="0" smtClean="0">
                <a:solidFill>
                  <a:srgbClr val="363636"/>
                </a:solidFill>
              </a:rPr>
              <a:t> </a:t>
            </a:r>
            <a:r>
              <a:rPr lang="en-GB" sz="1200" dirty="0" smtClean="0">
                <a:solidFill>
                  <a:srgbClr val="363636"/>
                </a:solidFill>
                <a:latin typeface="Arial"/>
                <a:cs typeface="Arial"/>
              </a:rPr>
              <a:t>± </a:t>
            </a:r>
            <a:r>
              <a:rPr lang="en-GB" sz="1200" dirty="0" smtClean="0">
                <a:solidFill>
                  <a:srgbClr val="363636"/>
                </a:solidFill>
              </a:rPr>
              <a:t>oxaliplatin after </a:t>
            </a:r>
            <a:r>
              <a:rPr lang="en-GB" sz="1200" dirty="0">
                <a:solidFill>
                  <a:srgbClr val="363636"/>
                </a:solidFill>
              </a:rPr>
              <a:t>curative </a:t>
            </a:r>
            <a:r>
              <a:rPr lang="en-GB" sz="1200" dirty="0" smtClean="0">
                <a:solidFill>
                  <a:srgbClr val="363636"/>
                </a:solidFill>
              </a:rPr>
              <a:t>resection (N=2246)</a:t>
            </a:r>
            <a:endParaRPr lang="en-GB" sz="1200" dirty="0">
              <a:solidFill>
                <a:srgbClr val="363636"/>
              </a:solidFill>
            </a:endParaRPr>
          </a:p>
        </p:txBody>
      </p:sp>
    </p:spTree>
    <p:custDataLst>
      <p:tags r:id="rId1"/>
    </p:custDataLst>
    <p:extLst>
      <p:ext uri="{BB962C8B-B14F-4D97-AF65-F5344CB8AC3E}">
        <p14:creationId xmlns:p14="http://schemas.microsoft.com/office/powerpoint/2010/main" val="9285520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502PD: MOSAIC study: Actualization of Overall Survival (OS) with 10 years follow up and evaluation of BRAF. by GERCOR and MOSAIC </a:t>
            </a:r>
            <a:r>
              <a:rPr lang="en-GB" sz="1800" dirty="0" smtClean="0"/>
              <a:t>investigators </a:t>
            </a:r>
            <a:br>
              <a:rPr lang="en-GB" sz="1800" dirty="0" smtClean="0"/>
            </a:br>
            <a:r>
              <a:rPr lang="en-GB" sz="1800" dirty="0" smtClean="0"/>
              <a:t>– André T et al.</a:t>
            </a:r>
            <a:endParaRPr lang="en-GB" sz="1800" dirty="0"/>
          </a:p>
        </p:txBody>
      </p:sp>
      <p:sp>
        <p:nvSpPr>
          <p:cNvPr id="5123" name="Rectangle 3"/>
          <p:cNvSpPr>
            <a:spLocks noGrp="1" noChangeArrowheads="1"/>
          </p:cNvSpPr>
          <p:nvPr>
            <p:ph type="body" idx="1"/>
          </p:nvPr>
        </p:nvSpPr>
        <p:spPr>
          <a:xfrm>
            <a:off x="228599" y="1320800"/>
            <a:ext cx="8810897" cy="5068125"/>
          </a:xfrm>
        </p:spPr>
        <p:txBody>
          <a:bodyPr/>
          <a:lstStyle/>
          <a:p>
            <a:r>
              <a:rPr lang="en-GB" sz="1800" b="1" dirty="0" smtClean="0"/>
              <a:t>Key results</a:t>
            </a:r>
          </a:p>
          <a:p>
            <a:pPr lvl="2"/>
            <a:endParaRPr lang="en-GB" sz="1800" dirty="0" smtClean="0"/>
          </a:p>
          <a:p>
            <a:pPr lvl="2"/>
            <a:endParaRPr lang="en-GB" sz="1800" dirty="0"/>
          </a:p>
          <a:p>
            <a:pPr lvl="2"/>
            <a:endParaRPr lang="en-GB" sz="1800" dirty="0"/>
          </a:p>
          <a:p>
            <a:pPr lvl="2"/>
            <a:endParaRPr lang="en-GB" sz="1800" dirty="0" smtClean="0"/>
          </a:p>
          <a:p>
            <a:pPr lvl="2"/>
            <a:endParaRPr lang="en-GB" sz="1800" dirty="0"/>
          </a:p>
          <a:p>
            <a:pPr lvl="1"/>
            <a:r>
              <a:rPr lang="en-GB" sz="1800" i="1" dirty="0" smtClean="0"/>
              <a:t>BRAF</a:t>
            </a:r>
            <a:r>
              <a:rPr lang="en-GB" sz="1800" dirty="0" smtClean="0"/>
              <a:t> </a:t>
            </a:r>
            <a:r>
              <a:rPr lang="en-GB" sz="1800" dirty="0" err="1" smtClean="0"/>
              <a:t>wt</a:t>
            </a:r>
            <a:r>
              <a:rPr lang="en-GB" sz="1800" dirty="0" smtClean="0"/>
              <a:t>: 78.8%; </a:t>
            </a:r>
            <a:r>
              <a:rPr lang="en-GB" sz="1800" i="1" dirty="0" smtClean="0"/>
              <a:t>BRAF</a:t>
            </a:r>
            <a:r>
              <a:rPr lang="en-GB" sz="1800" dirty="0" smtClean="0"/>
              <a:t> </a:t>
            </a:r>
            <a:r>
              <a:rPr lang="en-GB" sz="1800" dirty="0" err="1" smtClean="0"/>
              <a:t>mut</a:t>
            </a:r>
            <a:r>
              <a:rPr lang="en-GB" sz="1800" dirty="0" smtClean="0"/>
              <a:t>: 9.1%; </a:t>
            </a:r>
            <a:r>
              <a:rPr lang="en-GB" sz="1800" dirty="0" err="1" smtClean="0"/>
              <a:t>pMMR</a:t>
            </a:r>
            <a:r>
              <a:rPr lang="en-GB" sz="1800" dirty="0" smtClean="0"/>
              <a:t> 88.6%; </a:t>
            </a:r>
            <a:r>
              <a:rPr lang="en-GB" sz="1800" dirty="0" err="1" smtClean="0"/>
              <a:t>dMMR</a:t>
            </a:r>
            <a:r>
              <a:rPr lang="en-GB" sz="1800" dirty="0" smtClean="0"/>
              <a:t> 9.3%</a:t>
            </a:r>
          </a:p>
          <a:p>
            <a:pPr lvl="1"/>
            <a:r>
              <a:rPr lang="en-GB" sz="1800" i="1" dirty="0" smtClean="0"/>
              <a:t>BRAF </a:t>
            </a:r>
            <a:r>
              <a:rPr lang="en-GB" sz="1800" dirty="0" smtClean="0"/>
              <a:t>was not a prognostic factor</a:t>
            </a:r>
          </a:p>
          <a:p>
            <a:pPr lvl="2"/>
            <a:r>
              <a:rPr lang="en-GB" sz="1800" dirty="0" smtClean="0"/>
              <a:t>5-year RFI: </a:t>
            </a:r>
            <a:r>
              <a:rPr lang="en-GB" sz="1800" dirty="0" err="1" smtClean="0"/>
              <a:t>mut</a:t>
            </a:r>
            <a:r>
              <a:rPr lang="en-GB" sz="1800" dirty="0" smtClean="0"/>
              <a:t> 73.1 vs. </a:t>
            </a:r>
            <a:r>
              <a:rPr lang="en-GB" sz="1800" dirty="0" err="1" smtClean="0"/>
              <a:t>wt</a:t>
            </a:r>
            <a:r>
              <a:rPr lang="en-GB" sz="1800" dirty="0" smtClean="0"/>
              <a:t> 72.5 (HR 0.97 [95% CI 0.65, 1.44]; p=0.863)</a:t>
            </a:r>
          </a:p>
        </p:txBody>
      </p:sp>
      <p:sp>
        <p:nvSpPr>
          <p:cNvPr id="5124" name="Text Box 4"/>
          <p:cNvSpPr txBox="1">
            <a:spLocks noChangeArrowheads="1"/>
          </p:cNvSpPr>
          <p:nvPr/>
        </p:nvSpPr>
        <p:spPr bwMode="auto">
          <a:xfrm>
            <a:off x="5073373" y="6474897"/>
            <a:ext cx="384996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André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502PD</a:t>
            </a:r>
            <a:endParaRPr lang="en-GB" sz="1200" dirty="0">
              <a:solidFill>
                <a:srgbClr val="363636"/>
              </a:solidFill>
            </a:endParaRPr>
          </a:p>
        </p:txBody>
      </p:sp>
      <p:sp>
        <p:nvSpPr>
          <p:cNvPr id="5125" name="Text Box 5"/>
          <p:cNvSpPr txBox="1">
            <a:spLocks noChangeArrowheads="1"/>
          </p:cNvSpPr>
          <p:nvPr/>
        </p:nvSpPr>
        <p:spPr bwMode="auto">
          <a:xfrm>
            <a:off x="231775" y="6290231"/>
            <a:ext cx="16895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a:t>
            </a:r>
            <a:r>
              <a:rPr lang="en-GB" sz="1200" dirty="0" err="1" smtClean="0">
                <a:solidFill>
                  <a:srgbClr val="363636"/>
                </a:solidFill>
              </a:rPr>
              <a:t>Univariate</a:t>
            </a:r>
            <a:r>
              <a:rPr lang="en-GB" sz="1200" dirty="0" smtClean="0">
                <a:solidFill>
                  <a:srgbClr val="363636"/>
                </a:solidFill>
              </a:rPr>
              <a:t> analysis</a:t>
            </a:r>
            <a:br>
              <a:rPr lang="en-GB" sz="1200" dirty="0" smtClean="0">
                <a:solidFill>
                  <a:srgbClr val="363636"/>
                </a:solidFill>
              </a:rPr>
            </a:br>
            <a:r>
              <a:rPr lang="en-GB" sz="1200" dirty="0" smtClean="0">
                <a:solidFill>
                  <a:srgbClr val="363636"/>
                </a:solidFill>
              </a:rPr>
              <a:t>RFI, relapse-free interval</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07406598"/>
              </p:ext>
            </p:extLst>
          </p:nvPr>
        </p:nvGraphicFramePr>
        <p:xfrm>
          <a:off x="385948" y="1722252"/>
          <a:ext cx="8372105" cy="1574382"/>
        </p:xfrm>
        <a:graphic>
          <a:graphicData uri="http://schemas.openxmlformats.org/drawingml/2006/table">
            <a:tbl>
              <a:tblPr firstRow="1" bandRow="1">
                <a:tableStyleId>{69012ECD-51FC-41F1-AA8D-1B2483CD663E}</a:tableStyleId>
              </a:tblPr>
              <a:tblGrid>
                <a:gridCol w="2327562"/>
                <a:gridCol w="676894"/>
                <a:gridCol w="2268187"/>
                <a:gridCol w="926275"/>
                <a:gridCol w="1140031"/>
                <a:gridCol w="1033156"/>
              </a:tblGrid>
              <a:tr h="252923">
                <a:tc rowSpan="2">
                  <a:txBody>
                    <a:bodyPr/>
                    <a:lstStyle/>
                    <a:p>
                      <a:r>
                        <a:rPr lang="en-GB" sz="1200" b="1" dirty="0" smtClean="0">
                          <a:solidFill>
                            <a:schemeClr val="tx2"/>
                          </a:solidFill>
                        </a:rPr>
                        <a:t>OS at 10-year</a:t>
                      </a:r>
                      <a:r>
                        <a:rPr lang="en-GB" sz="1200" b="1" baseline="0" dirty="0" smtClean="0">
                          <a:solidFill>
                            <a:schemeClr val="tx2"/>
                          </a:solidFill>
                        </a:rPr>
                        <a:t> follow-up</a:t>
                      </a:r>
                      <a:endParaRPr lang="en-GB" sz="1200" dirty="0"/>
                    </a:p>
                  </a:txBody>
                  <a:tcPr anchor="b">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endParaRPr lang="en-GB" sz="1200" b="1" dirty="0">
                        <a:solidFill>
                          <a:schemeClr val="tx2"/>
                        </a:solidFill>
                      </a:endParaRP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gridSpan="4">
                  <a:txBody>
                    <a:bodyPr/>
                    <a:lstStyle/>
                    <a:p>
                      <a:pPr algn="ctr"/>
                      <a:r>
                        <a:rPr lang="en-GB" sz="1200" b="1" dirty="0" smtClean="0">
                          <a:solidFill>
                            <a:schemeClr val="tx2"/>
                          </a:solidFill>
                        </a:rPr>
                        <a:t>FOLFOX4 vs. LV5FU </a:t>
                      </a:r>
                      <a:endParaRPr lang="en-GB" sz="1200" b="1" dirty="0">
                        <a:solidFill>
                          <a:schemeClr val="tx2"/>
                        </a:solidFill>
                      </a:endParaRPr>
                    </a:p>
                  </a:txBody>
                  <a:tcPr anchor="b">
                    <a:lnL w="12700" cap="flat" cmpd="sng" algn="ctr">
                      <a:solidFill>
                        <a:schemeClr val="accent1"/>
                      </a:solidFill>
                      <a:prstDash val="solid"/>
                      <a:round/>
                      <a:headEnd type="none" w="med" len="med"/>
                      <a:tailEnd type="none" w="med" len="med"/>
                    </a:lnL>
                  </a:tcPr>
                </a:tc>
                <a:tc hMerge="1">
                  <a:txBody>
                    <a:bodyPr/>
                    <a:lstStyle/>
                    <a:p>
                      <a:endParaRPr lang="en-GB" sz="1400" dirty="0">
                        <a:solidFill>
                          <a:schemeClr val="tx2"/>
                        </a:solidFill>
                      </a:endParaRPr>
                    </a:p>
                  </a:txBody>
                  <a:tcPr/>
                </a:tc>
                <a:tc hMerge="1">
                  <a:txBody>
                    <a:bodyPr/>
                    <a:lstStyle/>
                    <a:p>
                      <a:endParaRPr lang="en-GB" sz="1400" dirty="0">
                        <a:solidFill>
                          <a:schemeClr val="tx2"/>
                        </a:solidFill>
                      </a:endParaRPr>
                    </a:p>
                  </a:txBody>
                  <a:tcPr/>
                </a:tc>
                <a:tc hMerge="1">
                  <a:txBody>
                    <a:bodyPr/>
                    <a:lstStyle/>
                    <a:p>
                      <a:endParaRPr lang="en-GB" sz="1400" dirty="0">
                        <a:solidFill>
                          <a:schemeClr val="tx2"/>
                        </a:solidFill>
                      </a:endParaRPr>
                    </a:p>
                  </a:txBody>
                  <a:tcPr/>
                </a:tc>
              </a:tr>
              <a:tr h="252923">
                <a:tc vMerge="1">
                  <a:txBody>
                    <a:bodyPr/>
                    <a:lstStyle/>
                    <a:p>
                      <a:pPr algn="l"/>
                      <a:endParaRPr lang="en-GB" sz="1200" dirty="0"/>
                    </a:p>
                  </a:txBody>
                  <a:tcPr anchor="b">
                    <a:solidFill>
                      <a:schemeClr val="accent1"/>
                    </a:solidFill>
                  </a:tcPr>
                </a:tc>
                <a:tc>
                  <a:txBody>
                    <a:bodyPr/>
                    <a:lstStyle/>
                    <a:p>
                      <a:pPr algn="ctr"/>
                      <a:r>
                        <a:rPr lang="en-GB" sz="1200" b="1" dirty="0" smtClean="0">
                          <a:solidFill>
                            <a:schemeClr val="tx2"/>
                          </a:solidFill>
                        </a:rPr>
                        <a:t>N</a:t>
                      </a:r>
                      <a:endParaRPr lang="en-GB" sz="1200" b="1" dirty="0">
                        <a:solidFill>
                          <a:schemeClr val="tx2"/>
                        </a:solidFill>
                      </a:endParaRPr>
                    </a:p>
                  </a:txBody>
                  <a:tcPr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algn="ctr"/>
                      <a:r>
                        <a:rPr lang="en-GB" sz="1200" b="1" dirty="0" smtClean="0">
                          <a:solidFill>
                            <a:schemeClr val="tx2"/>
                          </a:solidFill>
                        </a:rPr>
                        <a:t>Absolute difference, %</a:t>
                      </a:r>
                      <a:endParaRPr lang="en-GB" sz="1200" b="1" dirty="0">
                        <a:solidFill>
                          <a:schemeClr val="tx2"/>
                        </a:solidFill>
                      </a:endParaRPr>
                    </a:p>
                  </a:txBody>
                  <a:tcPr anchor="b">
                    <a:lnL w="12700" cap="flat" cmpd="sng" algn="ctr">
                      <a:solidFill>
                        <a:schemeClr val="accent1"/>
                      </a:solidFill>
                      <a:prstDash val="solid"/>
                      <a:round/>
                      <a:headEnd type="none" w="med" len="med"/>
                      <a:tailEnd type="none" w="med" len="med"/>
                    </a:lnL>
                    <a:solidFill>
                      <a:schemeClr val="accent1"/>
                    </a:solidFill>
                  </a:tcPr>
                </a:tc>
                <a:tc>
                  <a:txBody>
                    <a:bodyPr/>
                    <a:lstStyle/>
                    <a:p>
                      <a:pPr algn="ctr"/>
                      <a:r>
                        <a:rPr lang="en-GB" sz="1200" b="1" dirty="0" smtClean="0">
                          <a:solidFill>
                            <a:schemeClr val="tx2"/>
                          </a:solidFill>
                        </a:rPr>
                        <a:t>HR</a:t>
                      </a:r>
                      <a:endParaRPr lang="en-GB" sz="1200" b="1" dirty="0">
                        <a:solidFill>
                          <a:schemeClr val="tx2"/>
                        </a:solidFill>
                      </a:endParaRPr>
                    </a:p>
                  </a:txBody>
                  <a:tcPr anchor="b">
                    <a:solidFill>
                      <a:schemeClr val="accent1"/>
                    </a:solidFill>
                  </a:tcPr>
                </a:tc>
                <a:tc>
                  <a:txBody>
                    <a:bodyPr/>
                    <a:lstStyle/>
                    <a:p>
                      <a:pPr algn="ctr"/>
                      <a:r>
                        <a:rPr lang="en-GB" sz="1200" b="1" dirty="0" smtClean="0">
                          <a:solidFill>
                            <a:schemeClr val="tx2"/>
                          </a:solidFill>
                        </a:rPr>
                        <a:t>CI</a:t>
                      </a:r>
                      <a:endParaRPr lang="en-GB" sz="1200" b="1" dirty="0">
                        <a:solidFill>
                          <a:schemeClr val="tx2"/>
                        </a:solidFill>
                      </a:endParaRPr>
                    </a:p>
                  </a:txBody>
                  <a:tcPr anchor="b">
                    <a:solidFill>
                      <a:schemeClr val="accent1"/>
                    </a:solidFill>
                  </a:tcPr>
                </a:tc>
                <a:tc>
                  <a:txBody>
                    <a:bodyPr/>
                    <a:lstStyle/>
                    <a:p>
                      <a:pPr algn="ctr"/>
                      <a:r>
                        <a:rPr lang="en-GB" sz="1200" b="1" dirty="0" smtClean="0">
                          <a:solidFill>
                            <a:schemeClr val="tx2"/>
                          </a:solidFill>
                        </a:rPr>
                        <a:t>p-value</a:t>
                      </a:r>
                      <a:endParaRPr lang="en-GB" sz="1200" b="1" dirty="0">
                        <a:solidFill>
                          <a:schemeClr val="tx2"/>
                        </a:solidFill>
                      </a:endParaRPr>
                    </a:p>
                  </a:txBody>
                  <a:tcPr anchor="b">
                    <a:solidFill>
                      <a:schemeClr val="accent1"/>
                    </a:solidFill>
                  </a:tcPr>
                </a:tc>
              </a:tr>
              <a:tr h="341914">
                <a:tc>
                  <a:txBody>
                    <a:bodyPr/>
                    <a:lstStyle/>
                    <a:p>
                      <a:pPr algn="l"/>
                      <a:r>
                        <a:rPr lang="en-GB" sz="1200" dirty="0" smtClean="0"/>
                        <a:t>Stage II and III</a:t>
                      </a:r>
                      <a:endParaRPr lang="en-GB" sz="1200" dirty="0"/>
                    </a:p>
                  </a:txBody>
                  <a:tcPr anchor="ctr">
                    <a:lnT w="12700" cap="flat" cmpd="sng" algn="ctr">
                      <a:solidFill>
                        <a:schemeClr val="accent1"/>
                      </a:solidFill>
                      <a:prstDash val="solid"/>
                      <a:round/>
                      <a:headEnd type="none" w="med" len="med"/>
                      <a:tailEnd type="none" w="med" len="med"/>
                    </a:lnT>
                  </a:tcPr>
                </a:tc>
                <a:tc>
                  <a:txBody>
                    <a:bodyPr/>
                    <a:lstStyle/>
                    <a:p>
                      <a:pPr algn="ctr"/>
                      <a:r>
                        <a:rPr lang="en-GB" sz="1200" dirty="0" smtClean="0"/>
                        <a:t>2,246</a:t>
                      </a:r>
                      <a:endParaRPr lang="en-GB" sz="1200" dirty="0"/>
                    </a:p>
                  </a:txBody>
                  <a:tcPr anchor="ctr"/>
                </a:tc>
                <a:tc>
                  <a:txBody>
                    <a:bodyPr/>
                    <a:lstStyle/>
                    <a:p>
                      <a:pPr algn="ctr"/>
                      <a:r>
                        <a:rPr lang="en-GB" sz="1200" dirty="0" smtClean="0"/>
                        <a:t>4.6</a:t>
                      </a:r>
                      <a:endParaRPr lang="en-GB" sz="1200" dirty="0"/>
                    </a:p>
                  </a:txBody>
                  <a:tcPr anchor="ctr"/>
                </a:tc>
                <a:tc>
                  <a:txBody>
                    <a:bodyPr/>
                    <a:lstStyle/>
                    <a:p>
                      <a:pPr algn="ctr"/>
                      <a:r>
                        <a:rPr lang="en-GB" sz="1200" dirty="0" smtClean="0"/>
                        <a:t>0.85</a:t>
                      </a:r>
                      <a:endParaRPr lang="en-GB" sz="1200" dirty="0"/>
                    </a:p>
                  </a:txBody>
                  <a:tcPr anchor="ctr"/>
                </a:tc>
                <a:tc>
                  <a:txBody>
                    <a:bodyPr/>
                    <a:lstStyle/>
                    <a:p>
                      <a:pPr algn="ctr"/>
                      <a:r>
                        <a:rPr lang="en-GB" sz="1200" dirty="0" smtClean="0"/>
                        <a:t>0.73, 0.99</a:t>
                      </a:r>
                      <a:endParaRPr lang="en-GB" sz="1200" dirty="0"/>
                    </a:p>
                  </a:txBody>
                  <a:tcPr anchor="ctr"/>
                </a:tc>
                <a:tc>
                  <a:txBody>
                    <a:bodyPr/>
                    <a:lstStyle/>
                    <a:p>
                      <a:pPr algn="ctr"/>
                      <a:r>
                        <a:rPr lang="en-GB" sz="1200" dirty="0" smtClean="0"/>
                        <a:t>0.043</a:t>
                      </a:r>
                      <a:endParaRPr lang="en-GB" sz="1200" dirty="0"/>
                    </a:p>
                  </a:txBody>
                  <a:tcPr anchor="ctr"/>
                </a:tc>
              </a:tr>
              <a:tr h="341914">
                <a:tc>
                  <a:txBody>
                    <a:bodyPr/>
                    <a:lstStyle/>
                    <a:p>
                      <a:pPr algn="l"/>
                      <a:r>
                        <a:rPr lang="en-GB" sz="1200" dirty="0" smtClean="0"/>
                        <a:t>Stage III</a:t>
                      </a:r>
                      <a:endParaRPr lang="en-GB" sz="1200" dirty="0"/>
                    </a:p>
                  </a:txBody>
                  <a:tcPr anchor="ctr"/>
                </a:tc>
                <a:tc>
                  <a:txBody>
                    <a:bodyPr/>
                    <a:lstStyle/>
                    <a:p>
                      <a:pPr algn="ctr"/>
                      <a:r>
                        <a:rPr lang="en-GB" sz="1200" dirty="0" smtClean="0"/>
                        <a:t>1,347</a:t>
                      </a:r>
                      <a:endParaRPr lang="en-GB" sz="1200" dirty="0"/>
                    </a:p>
                  </a:txBody>
                  <a:tcPr anchor="ctr"/>
                </a:tc>
                <a:tc>
                  <a:txBody>
                    <a:bodyPr/>
                    <a:lstStyle/>
                    <a:p>
                      <a:pPr algn="ctr"/>
                      <a:r>
                        <a:rPr lang="en-GB" sz="1200" dirty="0" smtClean="0"/>
                        <a:t>8.1</a:t>
                      </a:r>
                      <a:endParaRPr lang="en-GB" sz="1200" dirty="0"/>
                    </a:p>
                  </a:txBody>
                  <a:tcPr anchor="ctr"/>
                </a:tc>
                <a:tc>
                  <a:txBody>
                    <a:bodyPr/>
                    <a:lstStyle/>
                    <a:p>
                      <a:pPr algn="ctr"/>
                      <a:r>
                        <a:rPr lang="en-GB" sz="1200" dirty="0" smtClean="0"/>
                        <a:t>0.80</a:t>
                      </a:r>
                      <a:endParaRPr lang="en-GB" sz="1200" dirty="0"/>
                    </a:p>
                  </a:txBody>
                  <a:tcPr anchor="ctr"/>
                </a:tc>
                <a:tc>
                  <a:txBody>
                    <a:bodyPr/>
                    <a:lstStyle/>
                    <a:p>
                      <a:pPr algn="ctr"/>
                      <a:r>
                        <a:rPr lang="en-GB" sz="1200" dirty="0" smtClean="0"/>
                        <a:t>0.66, 0.96</a:t>
                      </a:r>
                      <a:endParaRPr lang="en-GB" sz="1200" dirty="0"/>
                    </a:p>
                  </a:txBody>
                  <a:tcPr anchor="ctr"/>
                </a:tc>
                <a:tc>
                  <a:txBody>
                    <a:bodyPr/>
                    <a:lstStyle/>
                    <a:p>
                      <a:pPr algn="ctr"/>
                      <a:r>
                        <a:rPr lang="en-GB" sz="1200" dirty="0" smtClean="0"/>
                        <a:t>0.015</a:t>
                      </a:r>
                      <a:endParaRPr lang="en-GB" sz="1200" dirty="0"/>
                    </a:p>
                  </a:txBody>
                  <a:tcPr anchor="ctr"/>
                </a:tc>
              </a:tr>
              <a:tr h="341914">
                <a:tc>
                  <a:txBody>
                    <a:bodyPr/>
                    <a:lstStyle/>
                    <a:p>
                      <a:pPr algn="l"/>
                      <a:r>
                        <a:rPr lang="en-GB" sz="1200" dirty="0" smtClean="0"/>
                        <a:t>Stage IIIC </a:t>
                      </a:r>
                      <a:endParaRPr lang="en-GB" sz="1200" dirty="0"/>
                    </a:p>
                  </a:txBody>
                  <a:tcPr anchor="ctr"/>
                </a:tc>
                <a:tc>
                  <a:txBody>
                    <a:bodyPr/>
                    <a:lstStyle/>
                    <a:p>
                      <a:pPr algn="ctr"/>
                      <a:r>
                        <a:rPr lang="en-GB" sz="1200" dirty="0" smtClean="0"/>
                        <a:t>1,347</a:t>
                      </a:r>
                      <a:endParaRPr lang="en-GB" sz="1200" dirty="0"/>
                    </a:p>
                  </a:txBody>
                  <a:tcPr anchor="ctr"/>
                </a:tc>
                <a:tc>
                  <a:txBody>
                    <a:bodyPr/>
                    <a:lstStyle/>
                    <a:p>
                      <a:pPr algn="ctr"/>
                      <a:r>
                        <a:rPr lang="en-GB" sz="1200" dirty="0" smtClean="0"/>
                        <a:t>13.2</a:t>
                      </a:r>
                      <a:endParaRPr lang="en-GB" sz="1200" dirty="0"/>
                    </a:p>
                  </a:txBody>
                  <a:tcPr anchor="ctr"/>
                </a:tc>
                <a:tc>
                  <a:txBody>
                    <a:bodyPr/>
                    <a:lstStyle/>
                    <a:p>
                      <a:pPr algn="ctr"/>
                      <a:r>
                        <a:rPr lang="en-GB" sz="1200" dirty="0" smtClean="0"/>
                        <a:t>0.70</a:t>
                      </a:r>
                      <a:endParaRPr lang="en-GB" sz="1200" dirty="0"/>
                    </a:p>
                  </a:txBody>
                  <a:tcPr anchor="ctr"/>
                </a:tc>
                <a:tc>
                  <a:txBody>
                    <a:bodyPr/>
                    <a:lstStyle/>
                    <a:p>
                      <a:pPr algn="ctr"/>
                      <a:r>
                        <a:rPr lang="en-GB" sz="1200" dirty="0" smtClean="0"/>
                        <a:t>0.53, 0.92</a:t>
                      </a:r>
                      <a:endParaRPr lang="en-GB" sz="1200" dirty="0"/>
                    </a:p>
                  </a:txBody>
                  <a:tcPr anchor="ctr"/>
                </a:tc>
                <a:tc>
                  <a:txBody>
                    <a:bodyPr/>
                    <a:lstStyle/>
                    <a:p>
                      <a:pPr algn="ctr"/>
                      <a:r>
                        <a:rPr lang="en-GB" sz="1200" dirty="0" smtClean="0"/>
                        <a:t>0.01</a:t>
                      </a:r>
                      <a:endParaRPr lang="en-GB" sz="1200" dirty="0"/>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34728928"/>
              </p:ext>
            </p:extLst>
          </p:nvPr>
        </p:nvGraphicFramePr>
        <p:xfrm>
          <a:off x="376053" y="4573853"/>
          <a:ext cx="8391894" cy="1554892"/>
        </p:xfrm>
        <a:graphic>
          <a:graphicData uri="http://schemas.openxmlformats.org/drawingml/2006/table">
            <a:tbl>
              <a:tblPr firstRow="1" bandRow="1">
                <a:tableStyleId>{69012ECD-51FC-41F1-AA8D-1B2483CD663E}</a:tableStyleId>
              </a:tblPr>
              <a:tblGrid>
                <a:gridCol w="1421080"/>
                <a:gridCol w="688769"/>
                <a:gridCol w="1256409"/>
                <a:gridCol w="1256409"/>
                <a:gridCol w="1256409"/>
                <a:gridCol w="1256409"/>
                <a:gridCol w="1256409"/>
              </a:tblGrid>
              <a:tr h="236818">
                <a:tc>
                  <a:txBody>
                    <a:bodyPr/>
                    <a:lstStyle/>
                    <a:p>
                      <a:pPr algn="l"/>
                      <a:r>
                        <a:rPr lang="en-GB" sz="1200" dirty="0" smtClean="0">
                          <a:solidFill>
                            <a:schemeClr val="tx2"/>
                          </a:solidFill>
                        </a:rPr>
                        <a:t>DFS</a:t>
                      </a:r>
                      <a:r>
                        <a:rPr lang="en-GB" sz="1200" baseline="0" dirty="0" smtClean="0">
                          <a:solidFill>
                            <a:schemeClr val="tx2"/>
                          </a:solidFill>
                        </a:rPr>
                        <a:t> at 10 years</a:t>
                      </a:r>
                      <a:endParaRPr lang="en-GB" sz="1200" dirty="0">
                        <a:solidFill>
                          <a:schemeClr val="tx2"/>
                        </a:solidFill>
                      </a:endParaRPr>
                    </a:p>
                  </a:txBody>
                  <a:tcPr anchor="ctr">
                    <a:solidFill>
                      <a:schemeClr val="accent1"/>
                    </a:solidFill>
                  </a:tcPr>
                </a:tc>
                <a:tc>
                  <a:txBody>
                    <a:bodyPr/>
                    <a:lstStyle/>
                    <a:p>
                      <a:pPr algn="ctr"/>
                      <a:endParaRPr lang="en-GB" sz="1200" dirty="0">
                        <a:solidFill>
                          <a:schemeClr val="tx2"/>
                        </a:solidFill>
                      </a:endParaRPr>
                    </a:p>
                  </a:txBody>
                  <a:tcPr anchor="ctr">
                    <a:lnR w="12700" cap="flat" cmpd="sng" algn="ctr">
                      <a:noFill/>
                      <a:prstDash val="solid"/>
                      <a:round/>
                      <a:headEnd type="none" w="med" len="med"/>
                      <a:tailEnd type="none" w="med" len="med"/>
                    </a:lnR>
                    <a:solidFill>
                      <a:schemeClr val="accent1"/>
                    </a:solidFill>
                  </a:tcPr>
                </a:tc>
                <a:tc>
                  <a:txBody>
                    <a:bodyPr/>
                    <a:lstStyle/>
                    <a:p>
                      <a:pPr algn="ctr"/>
                      <a:r>
                        <a:rPr lang="en-GB" sz="1200" dirty="0" smtClean="0">
                          <a:solidFill>
                            <a:schemeClr val="tx2"/>
                          </a:solidFill>
                        </a:rPr>
                        <a:t>N</a:t>
                      </a:r>
                    </a:p>
                  </a:txBody>
                  <a:tcPr anchor="ctr">
                    <a:lnL w="12700" cap="flat" cmpd="sng" algn="ctr">
                      <a:noFill/>
                      <a:prstDash val="solid"/>
                      <a:round/>
                      <a:headEnd type="none" w="med" len="med"/>
                      <a:tailEnd type="none" w="med" len="med"/>
                    </a:lnL>
                    <a:solidFill>
                      <a:schemeClr val="accent1"/>
                    </a:solidFill>
                  </a:tcPr>
                </a:tc>
                <a:tc>
                  <a:txBody>
                    <a:bodyPr/>
                    <a:lstStyle/>
                    <a:p>
                      <a:pPr algn="ctr"/>
                      <a:r>
                        <a:rPr lang="en-GB" sz="1200" dirty="0" smtClean="0">
                          <a:solidFill>
                            <a:schemeClr val="tx2"/>
                          </a:solidFill>
                        </a:rPr>
                        <a:t>Events</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HR*</a:t>
                      </a:r>
                    </a:p>
                  </a:txBody>
                  <a:tcPr anchor="ctr">
                    <a:solidFill>
                      <a:schemeClr val="accent1"/>
                    </a:solidFill>
                  </a:tcPr>
                </a:tc>
                <a:tc>
                  <a:txBody>
                    <a:bodyPr/>
                    <a:lstStyle/>
                    <a:p>
                      <a:pPr algn="ctr"/>
                      <a:r>
                        <a:rPr lang="en-GB" sz="1200" dirty="0" smtClean="0">
                          <a:solidFill>
                            <a:schemeClr val="tx2"/>
                          </a:solidFill>
                        </a:rPr>
                        <a:t>CI</a:t>
                      </a:r>
                      <a:endParaRPr lang="en-GB" sz="1200" dirty="0">
                        <a:solidFill>
                          <a:schemeClr val="tx2"/>
                        </a:solidFill>
                      </a:endParaRPr>
                    </a:p>
                  </a:txBody>
                  <a:tcPr anchor="ctr">
                    <a:solidFill>
                      <a:schemeClr val="accent1"/>
                    </a:solidFill>
                  </a:tcPr>
                </a:tc>
                <a:tc>
                  <a:txBody>
                    <a:bodyPr/>
                    <a:lstStyle/>
                    <a:p>
                      <a:pPr algn="ctr"/>
                      <a:r>
                        <a:rPr lang="en-GB" sz="1200" dirty="0" smtClean="0">
                          <a:solidFill>
                            <a:schemeClr val="tx2"/>
                          </a:solidFill>
                        </a:rPr>
                        <a:t>p-value</a:t>
                      </a:r>
                      <a:endParaRPr lang="en-GB" sz="1200" dirty="0">
                        <a:solidFill>
                          <a:schemeClr val="tx2"/>
                        </a:solidFill>
                      </a:endParaRPr>
                    </a:p>
                  </a:txBody>
                  <a:tcPr anchor="ctr">
                    <a:solidFill>
                      <a:schemeClr val="accent1"/>
                    </a:solidFill>
                  </a:tcPr>
                </a:tc>
              </a:tr>
              <a:tr h="320143">
                <a:tc>
                  <a:txBody>
                    <a:bodyPr/>
                    <a:lstStyle/>
                    <a:p>
                      <a:pPr algn="l"/>
                      <a:r>
                        <a:rPr lang="en-GB" sz="1200" dirty="0" smtClean="0"/>
                        <a:t>MMR</a:t>
                      </a:r>
                      <a:endParaRPr lang="en-GB" sz="1200" dirty="0"/>
                    </a:p>
                  </a:txBody>
                  <a:tcPr anchor="ctr"/>
                </a:tc>
                <a:tc>
                  <a:txBody>
                    <a:bodyPr/>
                    <a:lstStyle/>
                    <a:p>
                      <a:pPr algn="ctr"/>
                      <a:r>
                        <a:rPr lang="en-GB" sz="1200" dirty="0" err="1" smtClean="0"/>
                        <a:t>dMMR</a:t>
                      </a:r>
                      <a:endParaRPr lang="en-GB" sz="1200" dirty="0"/>
                    </a:p>
                  </a:txBody>
                  <a:tcPr anchor="ctr"/>
                </a:tc>
                <a:tc>
                  <a:txBody>
                    <a:bodyPr/>
                    <a:lstStyle/>
                    <a:p>
                      <a:pPr algn="ctr"/>
                      <a:r>
                        <a:rPr lang="en-GB" sz="1200" dirty="0" smtClean="0"/>
                        <a:t>85</a:t>
                      </a:r>
                      <a:endParaRPr lang="en-GB" sz="1200" dirty="0"/>
                    </a:p>
                  </a:txBody>
                  <a:tcPr anchor="ctr"/>
                </a:tc>
                <a:tc>
                  <a:txBody>
                    <a:bodyPr/>
                    <a:lstStyle/>
                    <a:p>
                      <a:pPr algn="ctr"/>
                      <a:r>
                        <a:rPr lang="en-GB" sz="1200" dirty="0" smtClean="0"/>
                        <a:t>20</a:t>
                      </a:r>
                    </a:p>
                  </a:txBody>
                  <a:tcPr anchor="ctr"/>
                </a:tc>
                <a:tc>
                  <a:txBody>
                    <a:bodyPr/>
                    <a:lstStyle/>
                    <a:p>
                      <a:pPr algn="ctr"/>
                      <a:r>
                        <a:rPr lang="en-GB" sz="1200" dirty="0" smtClean="0"/>
                        <a:t>1.00</a:t>
                      </a:r>
                    </a:p>
                  </a:txBody>
                  <a:tcPr anchor="ctr"/>
                </a:tc>
                <a:tc>
                  <a:txBody>
                    <a:bodyPr/>
                    <a:lstStyle/>
                    <a:p>
                      <a:pPr algn="ctr"/>
                      <a:endParaRPr lang="en-GB" sz="1200" dirty="0"/>
                    </a:p>
                  </a:txBody>
                  <a:tcPr anchor="ctr"/>
                </a:tc>
                <a:tc>
                  <a:txBody>
                    <a:bodyPr/>
                    <a:lstStyle/>
                    <a:p>
                      <a:pPr algn="ctr"/>
                      <a:endParaRPr lang="en-GB" sz="1200" dirty="0" smtClean="0"/>
                    </a:p>
                  </a:txBody>
                  <a:tcPr anchor="ctr"/>
                </a:tc>
              </a:tr>
              <a:tr h="320143">
                <a:tc>
                  <a:txBody>
                    <a:bodyPr/>
                    <a:lstStyle/>
                    <a:p>
                      <a:pPr algn="l"/>
                      <a:endParaRPr lang="en-GB" sz="1200" dirty="0"/>
                    </a:p>
                  </a:txBody>
                  <a:tcPr anchor="ctr"/>
                </a:tc>
                <a:tc>
                  <a:txBody>
                    <a:bodyPr/>
                    <a:lstStyle/>
                    <a:p>
                      <a:pPr algn="ctr"/>
                      <a:r>
                        <a:rPr lang="en-GB" sz="1200" dirty="0" err="1" smtClean="0"/>
                        <a:t>pMMR</a:t>
                      </a:r>
                      <a:endParaRPr lang="en-GB" sz="1200" dirty="0"/>
                    </a:p>
                  </a:txBody>
                  <a:tcPr anchor="ctr"/>
                </a:tc>
                <a:tc>
                  <a:txBody>
                    <a:bodyPr/>
                    <a:lstStyle/>
                    <a:p>
                      <a:pPr algn="ctr"/>
                      <a:r>
                        <a:rPr lang="en-GB" sz="1200" dirty="0" smtClean="0"/>
                        <a:t>815</a:t>
                      </a:r>
                      <a:endParaRPr lang="en-GB" sz="1200" dirty="0"/>
                    </a:p>
                  </a:txBody>
                  <a:tcPr anchor="ctr"/>
                </a:tc>
                <a:tc>
                  <a:txBody>
                    <a:bodyPr/>
                    <a:lstStyle/>
                    <a:p>
                      <a:pPr algn="ctr"/>
                      <a:r>
                        <a:rPr lang="en-GB" sz="1200" dirty="0" smtClean="0"/>
                        <a:t>318</a:t>
                      </a:r>
                      <a:endParaRPr lang="en-GB" sz="1200" dirty="0"/>
                    </a:p>
                  </a:txBody>
                  <a:tcPr anchor="ctr"/>
                </a:tc>
                <a:tc>
                  <a:txBody>
                    <a:bodyPr/>
                    <a:lstStyle/>
                    <a:p>
                      <a:pPr algn="ctr"/>
                      <a:r>
                        <a:rPr lang="en-GB" sz="1200" dirty="0" smtClean="0"/>
                        <a:t>1.81</a:t>
                      </a:r>
                      <a:endParaRPr lang="en-GB" sz="1200" dirty="0"/>
                    </a:p>
                  </a:txBody>
                  <a:tcPr anchor="ctr"/>
                </a:tc>
                <a:tc>
                  <a:txBody>
                    <a:bodyPr/>
                    <a:lstStyle/>
                    <a:p>
                      <a:pPr algn="ctr"/>
                      <a:r>
                        <a:rPr lang="en-GB" sz="1200" dirty="0" smtClean="0"/>
                        <a:t>1.27, 2.57</a:t>
                      </a:r>
                      <a:endParaRPr lang="en-GB" sz="1200" dirty="0"/>
                    </a:p>
                  </a:txBody>
                  <a:tcPr anchor="ctr"/>
                </a:tc>
                <a:tc>
                  <a:txBody>
                    <a:bodyPr/>
                    <a:lstStyle/>
                    <a:p>
                      <a:pPr algn="ctr"/>
                      <a:r>
                        <a:rPr lang="en-GB" sz="1200" dirty="0" smtClean="0"/>
                        <a:t>0.009</a:t>
                      </a:r>
                      <a:endParaRPr lang="en-GB" sz="1200" dirty="0"/>
                    </a:p>
                  </a:txBody>
                  <a:tcPr anchor="ctr"/>
                </a:tc>
              </a:tr>
              <a:tr h="320143">
                <a:tc>
                  <a:txBody>
                    <a:bodyPr/>
                    <a:lstStyle/>
                    <a:p>
                      <a:pPr algn="l"/>
                      <a:r>
                        <a:rPr lang="en-GB" sz="1200" i="1" dirty="0" smtClean="0"/>
                        <a:t>BRAF</a:t>
                      </a:r>
                      <a:endParaRPr lang="en-GB" sz="1200" i="1" dirty="0"/>
                    </a:p>
                  </a:txBody>
                  <a:tcPr anchor="ctr"/>
                </a:tc>
                <a:tc>
                  <a:txBody>
                    <a:bodyPr/>
                    <a:lstStyle/>
                    <a:p>
                      <a:pPr algn="ctr"/>
                      <a:r>
                        <a:rPr lang="en-GB" sz="1200" dirty="0" err="1" smtClean="0"/>
                        <a:t>wt</a:t>
                      </a:r>
                      <a:endParaRPr lang="en-GB" sz="1200" dirty="0"/>
                    </a:p>
                  </a:txBody>
                  <a:tcPr anchor="ctr"/>
                </a:tc>
                <a:tc>
                  <a:txBody>
                    <a:bodyPr/>
                    <a:lstStyle/>
                    <a:p>
                      <a:pPr algn="ctr"/>
                      <a:r>
                        <a:rPr lang="en-GB" sz="1200" dirty="0" smtClean="0"/>
                        <a:t>809</a:t>
                      </a:r>
                      <a:endParaRPr lang="en-GB" sz="1200" dirty="0"/>
                    </a:p>
                  </a:txBody>
                  <a:tcPr anchor="ctr"/>
                </a:tc>
                <a:tc>
                  <a:txBody>
                    <a:bodyPr/>
                    <a:lstStyle/>
                    <a:p>
                      <a:pPr algn="ctr"/>
                      <a:r>
                        <a:rPr lang="en-GB" sz="1200" dirty="0" smtClean="0"/>
                        <a:t>307</a:t>
                      </a:r>
                      <a:endParaRPr lang="en-GB" sz="1200" dirty="0"/>
                    </a:p>
                  </a:txBody>
                  <a:tcPr anchor="ctr"/>
                </a:tc>
                <a:tc>
                  <a:txBody>
                    <a:bodyPr/>
                    <a:lstStyle/>
                    <a:p>
                      <a:pPr algn="ctr"/>
                      <a:r>
                        <a:rPr lang="en-GB" sz="1200" dirty="0" smtClean="0"/>
                        <a:t>1.00</a:t>
                      </a:r>
                      <a:endParaRPr lang="en-GB" sz="1200" dirty="0"/>
                    </a:p>
                  </a:txBody>
                  <a:tcPr anchor="ctr"/>
                </a:tc>
                <a:tc>
                  <a:txBody>
                    <a:bodyPr/>
                    <a:lstStyle/>
                    <a:p>
                      <a:pPr algn="ctr"/>
                      <a:endParaRPr lang="en-GB" sz="1200" dirty="0"/>
                    </a:p>
                  </a:txBody>
                  <a:tcPr anchor="ctr"/>
                </a:tc>
                <a:tc>
                  <a:txBody>
                    <a:bodyPr/>
                    <a:lstStyle/>
                    <a:p>
                      <a:pPr algn="ctr"/>
                      <a:endParaRPr lang="en-GB" sz="1200" dirty="0"/>
                    </a:p>
                  </a:txBody>
                  <a:tcPr anchor="ctr"/>
                </a:tc>
              </a:tr>
              <a:tr h="320143">
                <a:tc>
                  <a:txBody>
                    <a:bodyPr/>
                    <a:lstStyle/>
                    <a:p>
                      <a:pPr algn="l"/>
                      <a:endParaRPr lang="en-GB" sz="1200" dirty="0"/>
                    </a:p>
                  </a:txBody>
                  <a:tcPr anchor="ctr"/>
                </a:tc>
                <a:tc>
                  <a:txBody>
                    <a:bodyPr/>
                    <a:lstStyle/>
                    <a:p>
                      <a:pPr algn="ctr"/>
                      <a:r>
                        <a:rPr lang="en-GB" sz="1200" dirty="0" err="1" smtClean="0"/>
                        <a:t>mut</a:t>
                      </a:r>
                      <a:endParaRPr lang="en-GB" sz="1200" dirty="0"/>
                    </a:p>
                  </a:txBody>
                  <a:tcPr anchor="ctr"/>
                </a:tc>
                <a:tc>
                  <a:txBody>
                    <a:bodyPr/>
                    <a:lstStyle/>
                    <a:p>
                      <a:pPr algn="ctr"/>
                      <a:r>
                        <a:rPr lang="en-GB" sz="1200" dirty="0" smtClean="0"/>
                        <a:t>94</a:t>
                      </a:r>
                      <a:endParaRPr lang="en-GB" sz="1200" dirty="0"/>
                    </a:p>
                  </a:txBody>
                  <a:tcPr anchor="ctr"/>
                </a:tc>
                <a:tc>
                  <a:txBody>
                    <a:bodyPr/>
                    <a:lstStyle/>
                    <a:p>
                      <a:pPr algn="ctr"/>
                      <a:r>
                        <a:rPr lang="en-GB" sz="1200" dirty="0" smtClean="0"/>
                        <a:t>33</a:t>
                      </a:r>
                      <a:endParaRPr lang="en-GB" sz="1200" dirty="0"/>
                    </a:p>
                  </a:txBody>
                  <a:tcPr anchor="ctr"/>
                </a:tc>
                <a:tc>
                  <a:txBody>
                    <a:bodyPr/>
                    <a:lstStyle/>
                    <a:p>
                      <a:pPr algn="ctr"/>
                      <a:r>
                        <a:rPr lang="en-GB" sz="1200" dirty="0" smtClean="0"/>
                        <a:t>0.96</a:t>
                      </a:r>
                      <a:endParaRPr lang="en-GB" sz="1200" dirty="0"/>
                    </a:p>
                  </a:txBody>
                  <a:tcPr anchor="ctr"/>
                </a:tc>
                <a:tc>
                  <a:txBody>
                    <a:bodyPr/>
                    <a:lstStyle/>
                    <a:p>
                      <a:pPr algn="ctr"/>
                      <a:r>
                        <a:rPr lang="en-GB" sz="1200" dirty="0" smtClean="0"/>
                        <a:t>0.67, 1.36</a:t>
                      </a:r>
                      <a:endParaRPr lang="en-GB" sz="1200" dirty="0"/>
                    </a:p>
                  </a:txBody>
                  <a:tcPr anchor="ctr"/>
                </a:tc>
                <a:tc>
                  <a:txBody>
                    <a:bodyPr/>
                    <a:lstStyle/>
                    <a:p>
                      <a:pPr algn="ctr"/>
                      <a:r>
                        <a:rPr lang="en-GB" sz="1200" dirty="0" smtClean="0"/>
                        <a:t>0.818</a:t>
                      </a:r>
                      <a:endParaRPr lang="en-GB" sz="1200" dirty="0"/>
                    </a:p>
                  </a:txBody>
                  <a:tcPr anchor="ctr"/>
                </a:tc>
              </a:tr>
            </a:tbl>
          </a:graphicData>
        </a:graphic>
      </p:graphicFrame>
    </p:spTree>
    <p:custDataLst>
      <p:tags r:id="rId1"/>
    </p:custDataLst>
    <p:extLst>
      <p:ext uri="{BB962C8B-B14F-4D97-AF65-F5344CB8AC3E}">
        <p14:creationId xmlns:p14="http://schemas.microsoft.com/office/powerpoint/2010/main" val="2442452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502PD: MOSAIC study: Actualization of Overall Survival (OS) with 10 years follow up and evaluation of BRAF. by GERCOR and MOSAIC </a:t>
            </a:r>
            <a:r>
              <a:rPr lang="en-GB" sz="1800" dirty="0" smtClean="0"/>
              <a:t>investigators </a:t>
            </a:r>
            <a:br>
              <a:rPr lang="en-GB" sz="1800" dirty="0" smtClean="0"/>
            </a:br>
            <a:r>
              <a:rPr lang="en-GB" sz="1800" dirty="0" smtClean="0"/>
              <a:t>– André T et al.</a:t>
            </a:r>
            <a:endParaRPr lang="en-GB" sz="1800" dirty="0"/>
          </a:p>
        </p:txBody>
      </p:sp>
      <p:sp>
        <p:nvSpPr>
          <p:cNvPr id="5123" name="Rectangle 3"/>
          <p:cNvSpPr>
            <a:spLocks noGrp="1" noChangeArrowheads="1"/>
          </p:cNvSpPr>
          <p:nvPr>
            <p:ph type="body" idx="1"/>
          </p:nvPr>
        </p:nvSpPr>
        <p:spPr>
          <a:xfrm>
            <a:off x="228600" y="1320800"/>
            <a:ext cx="8686800" cy="5068125"/>
          </a:xfrm>
        </p:spPr>
        <p:txBody>
          <a:bodyPr/>
          <a:lstStyle/>
          <a:p>
            <a:r>
              <a:rPr lang="en-GB" sz="1800" b="1" dirty="0" smtClean="0"/>
              <a:t>Key results (cont.)</a:t>
            </a:r>
          </a:p>
          <a:p>
            <a:endParaRPr lang="en-GB" sz="1800" dirty="0"/>
          </a:p>
          <a:p>
            <a:endParaRPr lang="en-GB" sz="1800" dirty="0" smtClean="0"/>
          </a:p>
          <a:p>
            <a:pPr lvl="1"/>
            <a:endParaRPr lang="en-GB" sz="1800" dirty="0" smtClean="0"/>
          </a:p>
          <a:p>
            <a:endParaRPr lang="en-GB" sz="1800" b="1" dirty="0" smtClean="0"/>
          </a:p>
          <a:p>
            <a:r>
              <a:rPr lang="en-GB" sz="1800" b="1" dirty="0" smtClean="0"/>
              <a:t>Conclusions</a:t>
            </a:r>
          </a:p>
          <a:p>
            <a:pPr lvl="1"/>
            <a:r>
              <a:rPr lang="en-GB" sz="1800" b="1" dirty="0" smtClean="0"/>
              <a:t>After </a:t>
            </a:r>
            <a:r>
              <a:rPr lang="en-GB" sz="1800" b="1" dirty="0"/>
              <a:t>10 </a:t>
            </a:r>
            <a:r>
              <a:rPr lang="en-GB" sz="1800" b="1" dirty="0" smtClean="0"/>
              <a:t>years’ follow-up</a:t>
            </a:r>
            <a:r>
              <a:rPr lang="en-GB" sz="1800" b="1" dirty="0"/>
              <a:t>, </a:t>
            </a:r>
            <a:r>
              <a:rPr lang="en-GB" sz="1800" b="1" dirty="0" smtClean="0"/>
              <a:t>the benefit </a:t>
            </a:r>
            <a:r>
              <a:rPr lang="en-GB" sz="1800" b="1" dirty="0"/>
              <a:t>of oxaliplatin as </a:t>
            </a:r>
            <a:r>
              <a:rPr lang="en-GB" sz="1800" b="1" dirty="0" smtClean="0"/>
              <a:t>an adjuvant </a:t>
            </a:r>
            <a:r>
              <a:rPr lang="en-GB" sz="1800" b="1" dirty="0"/>
              <a:t>therapy for stage II/III </a:t>
            </a:r>
            <a:r>
              <a:rPr lang="en-GB" sz="1800" b="1" dirty="0" smtClean="0"/>
              <a:t>colon cancer was </a:t>
            </a:r>
            <a:r>
              <a:rPr lang="en-GB" sz="1800" b="1" dirty="0"/>
              <a:t>confirmed for DFS and </a:t>
            </a:r>
            <a:r>
              <a:rPr lang="en-GB" sz="1800" b="1" dirty="0" smtClean="0"/>
              <a:t>OS</a:t>
            </a:r>
          </a:p>
          <a:p>
            <a:pPr lvl="2"/>
            <a:r>
              <a:rPr lang="en-GB" sz="1800" b="1" dirty="0" smtClean="0"/>
              <a:t>Absolute </a:t>
            </a:r>
            <a:r>
              <a:rPr lang="en-GB" sz="1800" b="1" dirty="0"/>
              <a:t>OS </a:t>
            </a:r>
            <a:r>
              <a:rPr lang="en-GB" sz="1800" b="1" dirty="0" smtClean="0"/>
              <a:t>difference </a:t>
            </a:r>
            <a:r>
              <a:rPr lang="en-GB" sz="1800" b="1" dirty="0"/>
              <a:t>has increased from </a:t>
            </a:r>
            <a:r>
              <a:rPr lang="en-GB" sz="1800" b="1" dirty="0" smtClean="0"/>
              <a:t>2.1% (5 years) </a:t>
            </a:r>
            <a:r>
              <a:rPr lang="en-GB" sz="1800" b="1" dirty="0"/>
              <a:t>to 4.6%</a:t>
            </a:r>
          </a:p>
          <a:p>
            <a:pPr lvl="1"/>
            <a:r>
              <a:rPr lang="en-GB" sz="1800" b="1" dirty="0" err="1" smtClean="0"/>
              <a:t>dMMR</a:t>
            </a:r>
            <a:r>
              <a:rPr lang="en-GB" sz="1800" b="1" dirty="0" smtClean="0"/>
              <a:t> is </a:t>
            </a:r>
            <a:r>
              <a:rPr lang="en-GB" sz="1800" b="1" dirty="0"/>
              <a:t>a </a:t>
            </a:r>
            <a:r>
              <a:rPr lang="en-GB" sz="1800" b="1" dirty="0" smtClean="0"/>
              <a:t>prognostic factor, but not </a:t>
            </a:r>
            <a:r>
              <a:rPr lang="en-GB" sz="1800" b="1" i="1" dirty="0"/>
              <a:t>BRAF </a:t>
            </a:r>
            <a:endParaRPr lang="en-GB" sz="1800" b="1" i="1" dirty="0" smtClean="0"/>
          </a:p>
          <a:p>
            <a:pPr lvl="1"/>
            <a:r>
              <a:rPr lang="en-GB" sz="1800" b="1" dirty="0" smtClean="0"/>
              <a:t>FOLFOX benefitted patients </a:t>
            </a:r>
            <a:r>
              <a:rPr lang="en-GB" sz="1800" b="1" dirty="0"/>
              <a:t>with </a:t>
            </a:r>
            <a:r>
              <a:rPr lang="en-GB" sz="1800" b="1" dirty="0" err="1"/>
              <a:t>dMMR</a:t>
            </a:r>
            <a:r>
              <a:rPr lang="en-GB" sz="1800" b="1" dirty="0"/>
              <a:t> </a:t>
            </a:r>
            <a:r>
              <a:rPr lang="en-GB" sz="1800" b="1" dirty="0" smtClean="0"/>
              <a:t>status and those with </a:t>
            </a:r>
            <a:r>
              <a:rPr lang="en-GB" sz="1800" b="1" i="1" dirty="0"/>
              <a:t>BRAF</a:t>
            </a:r>
            <a:r>
              <a:rPr lang="en-GB" sz="1800" b="1" dirty="0"/>
              <a:t> </a:t>
            </a:r>
            <a:r>
              <a:rPr lang="en-GB" sz="1800" b="1" dirty="0" smtClean="0"/>
              <a:t>mutation</a:t>
            </a:r>
            <a:endParaRPr lang="en-GB" sz="1800" b="1" dirty="0"/>
          </a:p>
        </p:txBody>
      </p:sp>
      <p:sp>
        <p:nvSpPr>
          <p:cNvPr id="5124" name="Text Box 4"/>
          <p:cNvSpPr txBox="1">
            <a:spLocks noChangeArrowheads="1"/>
          </p:cNvSpPr>
          <p:nvPr/>
        </p:nvSpPr>
        <p:spPr bwMode="auto">
          <a:xfrm>
            <a:off x="5116655" y="6474897"/>
            <a:ext cx="380668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André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502PD</a:t>
            </a:r>
            <a:endParaRPr lang="en-GB" sz="1200"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367548844"/>
              </p:ext>
            </p:extLst>
          </p:nvPr>
        </p:nvGraphicFramePr>
        <p:xfrm>
          <a:off x="407720" y="1748309"/>
          <a:ext cx="8391894" cy="1046480"/>
        </p:xfrm>
        <a:graphic>
          <a:graphicData uri="http://schemas.openxmlformats.org/drawingml/2006/table">
            <a:tbl>
              <a:tblPr firstRow="1" bandRow="1">
                <a:tableStyleId>{69012ECD-51FC-41F1-AA8D-1B2483CD663E}</a:tableStyleId>
              </a:tblPr>
              <a:tblGrid>
                <a:gridCol w="1708463"/>
                <a:gridCol w="548640"/>
                <a:gridCol w="1109155"/>
                <a:gridCol w="1256409"/>
                <a:gridCol w="1256409"/>
                <a:gridCol w="1256409"/>
                <a:gridCol w="1256409"/>
              </a:tblGrid>
              <a:tr h="0">
                <a:tc>
                  <a:txBody>
                    <a:bodyPr/>
                    <a:lstStyle/>
                    <a:p>
                      <a:pPr algn="l"/>
                      <a:r>
                        <a:rPr lang="en-GB" sz="1400" dirty="0" smtClean="0">
                          <a:solidFill>
                            <a:schemeClr val="tx2"/>
                          </a:solidFill>
                        </a:rPr>
                        <a:t>OS at 10-years</a:t>
                      </a:r>
                      <a:endParaRPr lang="en-GB" sz="1400" dirty="0">
                        <a:solidFill>
                          <a:schemeClr val="tx2"/>
                        </a:solidFill>
                      </a:endParaRPr>
                    </a:p>
                  </a:txBody>
                  <a:tcPr anchor="ctr">
                    <a:solidFill>
                      <a:schemeClr val="accent1"/>
                    </a:solidFill>
                  </a:tcPr>
                </a:tc>
                <a:tc>
                  <a:txBody>
                    <a:bodyPr/>
                    <a:lstStyle/>
                    <a:p>
                      <a:pPr algn="ctr"/>
                      <a:r>
                        <a:rPr lang="en-GB" sz="1400" dirty="0" smtClean="0">
                          <a:solidFill>
                            <a:schemeClr val="tx2"/>
                          </a:solidFill>
                        </a:rPr>
                        <a:t>N</a:t>
                      </a:r>
                      <a:endParaRPr lang="en-GB" sz="1400" dirty="0">
                        <a:solidFill>
                          <a:schemeClr val="tx2"/>
                        </a:solidFill>
                      </a:endParaRPr>
                    </a:p>
                  </a:txBody>
                  <a:tcPr anchor="ctr">
                    <a:lnR w="12700" cap="flat" cmpd="sng" algn="ctr">
                      <a:solidFill>
                        <a:schemeClr val="accent1"/>
                      </a:solidFill>
                      <a:prstDash val="solid"/>
                      <a:round/>
                      <a:headEnd type="none" w="med" len="med"/>
                      <a:tailEnd type="none" w="med" len="med"/>
                    </a:lnR>
                    <a:solidFill>
                      <a:schemeClr val="accent1"/>
                    </a:solidFill>
                  </a:tcPr>
                </a:tc>
                <a:tc>
                  <a:txBody>
                    <a:bodyPr/>
                    <a:lstStyle/>
                    <a:p>
                      <a:pPr algn="ctr"/>
                      <a:r>
                        <a:rPr lang="en-GB" sz="1400" dirty="0" smtClean="0">
                          <a:solidFill>
                            <a:schemeClr val="tx2"/>
                          </a:solidFill>
                        </a:rPr>
                        <a:t>FOLFOX4</a:t>
                      </a:r>
                    </a:p>
                  </a:txBody>
                  <a:tcPr anchor="ctr">
                    <a:lnL w="12700" cap="flat" cmpd="sng" algn="ctr">
                      <a:solidFill>
                        <a:schemeClr val="accent1"/>
                      </a:solidFill>
                      <a:prstDash val="solid"/>
                      <a:round/>
                      <a:headEnd type="none" w="med" len="med"/>
                      <a:tailEnd type="none" w="med" len="med"/>
                    </a:lnL>
                    <a:solidFill>
                      <a:schemeClr val="accent1"/>
                    </a:solidFill>
                  </a:tcPr>
                </a:tc>
                <a:tc>
                  <a:txBody>
                    <a:bodyPr/>
                    <a:lstStyle/>
                    <a:p>
                      <a:pPr algn="ctr"/>
                      <a:r>
                        <a:rPr lang="en-GB" sz="1400" dirty="0" smtClean="0">
                          <a:solidFill>
                            <a:schemeClr val="tx2"/>
                          </a:solidFill>
                        </a:rPr>
                        <a:t>LV5FU</a:t>
                      </a: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HR</a:t>
                      </a:r>
                    </a:p>
                  </a:txBody>
                  <a:tcPr anchor="ctr">
                    <a:solidFill>
                      <a:schemeClr val="accent1"/>
                    </a:solidFill>
                  </a:tcPr>
                </a:tc>
                <a:tc>
                  <a:txBody>
                    <a:bodyPr/>
                    <a:lstStyle/>
                    <a:p>
                      <a:pPr algn="ctr"/>
                      <a:r>
                        <a:rPr lang="en-GB" sz="1400" dirty="0" smtClean="0">
                          <a:solidFill>
                            <a:schemeClr val="tx2"/>
                          </a:solidFill>
                        </a:rPr>
                        <a:t>95% CI</a:t>
                      </a:r>
                      <a:endParaRPr lang="en-GB" sz="1400" dirty="0">
                        <a:solidFill>
                          <a:schemeClr val="tx2"/>
                        </a:solidFill>
                      </a:endParaRPr>
                    </a:p>
                  </a:txBody>
                  <a:tcPr anchor="ctr">
                    <a:solidFill>
                      <a:schemeClr val="accent1"/>
                    </a:solidFill>
                  </a:tcPr>
                </a:tc>
                <a:tc>
                  <a:txBody>
                    <a:bodyPr/>
                    <a:lstStyle/>
                    <a:p>
                      <a:pPr algn="ctr"/>
                      <a:r>
                        <a:rPr lang="en-GB" sz="1400" dirty="0" smtClean="0">
                          <a:solidFill>
                            <a:schemeClr val="tx2"/>
                          </a:solidFill>
                        </a:rPr>
                        <a:t>p-value</a:t>
                      </a:r>
                      <a:endParaRPr lang="en-GB" sz="1400" dirty="0">
                        <a:solidFill>
                          <a:schemeClr val="tx2"/>
                        </a:solidFill>
                      </a:endParaRPr>
                    </a:p>
                  </a:txBody>
                  <a:tcPr anchor="ctr">
                    <a:solidFill>
                      <a:schemeClr val="accent1"/>
                    </a:solidFill>
                  </a:tcPr>
                </a:tc>
              </a:tr>
              <a:tr h="370840">
                <a:tc>
                  <a:txBody>
                    <a:bodyPr/>
                    <a:lstStyle/>
                    <a:p>
                      <a:pPr algn="l"/>
                      <a:r>
                        <a:rPr lang="en-GB" sz="1400" i="1" dirty="0" smtClean="0"/>
                        <a:t>BRAF</a:t>
                      </a:r>
                      <a:r>
                        <a:rPr lang="en-GB" sz="1400" dirty="0" smtClean="0"/>
                        <a:t> </a:t>
                      </a:r>
                      <a:r>
                        <a:rPr lang="en-GB" sz="1400" dirty="0" err="1" smtClean="0"/>
                        <a:t>mut</a:t>
                      </a:r>
                      <a:r>
                        <a:rPr lang="en-GB" sz="1400" dirty="0" smtClean="0"/>
                        <a:t>, months</a:t>
                      </a:r>
                      <a:endParaRPr lang="en-GB" sz="1400" dirty="0"/>
                    </a:p>
                  </a:txBody>
                  <a:tcPr anchor="ctr"/>
                </a:tc>
                <a:tc>
                  <a:txBody>
                    <a:bodyPr/>
                    <a:lstStyle/>
                    <a:p>
                      <a:pPr algn="ctr"/>
                      <a:r>
                        <a:rPr lang="en-GB" sz="1400" dirty="0" smtClean="0"/>
                        <a:t>94</a:t>
                      </a:r>
                      <a:endParaRPr lang="en-GB" sz="1400" dirty="0"/>
                    </a:p>
                  </a:txBody>
                  <a:tcPr anchor="ctr"/>
                </a:tc>
                <a:tc>
                  <a:txBody>
                    <a:bodyPr/>
                    <a:lstStyle/>
                    <a:p>
                      <a:pPr algn="ctr"/>
                      <a:r>
                        <a:rPr lang="en-GB" sz="1400" dirty="0" smtClean="0"/>
                        <a:t>75.8</a:t>
                      </a:r>
                      <a:endParaRPr lang="en-GB" sz="1400" dirty="0"/>
                    </a:p>
                  </a:txBody>
                  <a:tcPr anchor="ctr"/>
                </a:tc>
                <a:tc>
                  <a:txBody>
                    <a:bodyPr/>
                    <a:lstStyle/>
                    <a:p>
                      <a:pPr algn="ctr"/>
                      <a:r>
                        <a:rPr lang="en-GB" sz="1400" dirty="0" smtClean="0"/>
                        <a:t>65.7</a:t>
                      </a:r>
                    </a:p>
                  </a:txBody>
                  <a:tcPr anchor="ctr"/>
                </a:tc>
                <a:tc>
                  <a:txBody>
                    <a:bodyPr/>
                    <a:lstStyle/>
                    <a:p>
                      <a:pPr algn="ctr"/>
                      <a:r>
                        <a:rPr lang="en-GB" sz="1400" dirty="0" smtClean="0"/>
                        <a:t>0.66</a:t>
                      </a:r>
                    </a:p>
                  </a:txBody>
                  <a:tcPr anchor="ctr"/>
                </a:tc>
                <a:tc>
                  <a:txBody>
                    <a:bodyPr/>
                    <a:lstStyle/>
                    <a:p>
                      <a:pPr algn="ctr"/>
                      <a:r>
                        <a:rPr lang="en-GB" sz="1400" dirty="0" smtClean="0"/>
                        <a:t>0.31,</a:t>
                      </a:r>
                      <a:r>
                        <a:rPr lang="en-GB" sz="1400" baseline="0" dirty="0" smtClean="0"/>
                        <a:t> </a:t>
                      </a:r>
                      <a:r>
                        <a:rPr lang="en-GB" sz="1400" dirty="0" smtClean="0"/>
                        <a:t>1.41</a:t>
                      </a:r>
                      <a:endParaRPr lang="en-GB" sz="1400" dirty="0"/>
                    </a:p>
                  </a:txBody>
                  <a:tcPr anchor="ctr"/>
                </a:tc>
                <a:tc>
                  <a:txBody>
                    <a:bodyPr/>
                    <a:lstStyle/>
                    <a:p>
                      <a:pPr algn="ctr"/>
                      <a:r>
                        <a:rPr lang="en-GB" sz="1400" dirty="0" smtClean="0"/>
                        <a:t>0.287</a:t>
                      </a:r>
                    </a:p>
                  </a:txBody>
                  <a:tcPr anchor="ctr"/>
                </a:tc>
              </a:tr>
              <a:tr h="370840">
                <a:tc>
                  <a:txBody>
                    <a:bodyPr/>
                    <a:lstStyle/>
                    <a:p>
                      <a:pPr algn="l"/>
                      <a:r>
                        <a:rPr lang="en-GB" sz="1400" i="1" dirty="0" smtClean="0"/>
                        <a:t>BRAF</a:t>
                      </a:r>
                      <a:r>
                        <a:rPr lang="en-GB" sz="1400" dirty="0" smtClean="0"/>
                        <a:t> </a:t>
                      </a:r>
                      <a:r>
                        <a:rPr lang="en-GB" sz="1400" dirty="0" err="1" smtClean="0"/>
                        <a:t>wt</a:t>
                      </a:r>
                      <a:r>
                        <a:rPr lang="en-GB" sz="1400" dirty="0" smtClean="0"/>
                        <a:t>, months</a:t>
                      </a:r>
                      <a:endParaRPr lang="en-GB" sz="1400" dirty="0"/>
                    </a:p>
                  </a:txBody>
                  <a:tcPr anchor="ctr"/>
                </a:tc>
                <a:tc>
                  <a:txBody>
                    <a:bodyPr/>
                    <a:lstStyle/>
                    <a:p>
                      <a:pPr algn="ctr"/>
                      <a:r>
                        <a:rPr lang="en-GB" sz="1400" dirty="0" smtClean="0"/>
                        <a:t>809</a:t>
                      </a:r>
                      <a:endParaRPr lang="en-GB" sz="1400" dirty="0"/>
                    </a:p>
                  </a:txBody>
                  <a:tcPr anchor="ctr"/>
                </a:tc>
                <a:tc>
                  <a:txBody>
                    <a:bodyPr/>
                    <a:lstStyle/>
                    <a:p>
                      <a:pPr algn="ctr"/>
                      <a:r>
                        <a:rPr lang="en-GB" sz="1400" dirty="0" smtClean="0"/>
                        <a:t>70.3</a:t>
                      </a:r>
                      <a:endParaRPr lang="en-GB" sz="1400" dirty="0"/>
                    </a:p>
                  </a:txBody>
                  <a:tcPr anchor="ctr"/>
                </a:tc>
                <a:tc>
                  <a:txBody>
                    <a:bodyPr/>
                    <a:lstStyle/>
                    <a:p>
                      <a:pPr algn="ctr"/>
                      <a:r>
                        <a:rPr lang="en-GB" sz="1400" dirty="0" smtClean="0"/>
                        <a:t>68.4</a:t>
                      </a:r>
                      <a:endParaRPr lang="en-GB" sz="1400" dirty="0"/>
                    </a:p>
                  </a:txBody>
                  <a:tcPr anchor="ctr"/>
                </a:tc>
                <a:tc>
                  <a:txBody>
                    <a:bodyPr/>
                    <a:lstStyle/>
                    <a:p>
                      <a:pPr algn="ctr"/>
                      <a:r>
                        <a:rPr lang="en-GB" sz="1400" dirty="0" smtClean="0"/>
                        <a:t>0.94</a:t>
                      </a:r>
                      <a:endParaRPr lang="en-GB" sz="1400" dirty="0"/>
                    </a:p>
                  </a:txBody>
                  <a:tcPr anchor="ctr"/>
                </a:tc>
                <a:tc>
                  <a:txBody>
                    <a:bodyPr/>
                    <a:lstStyle/>
                    <a:p>
                      <a:pPr algn="ctr"/>
                      <a:r>
                        <a:rPr lang="en-GB" sz="1400" dirty="0" smtClean="0"/>
                        <a:t>0.73, 1.20</a:t>
                      </a:r>
                      <a:endParaRPr lang="en-GB" sz="1400" dirty="0"/>
                    </a:p>
                  </a:txBody>
                  <a:tcPr anchor="ctr"/>
                </a:tc>
                <a:tc>
                  <a:txBody>
                    <a:bodyPr/>
                    <a:lstStyle/>
                    <a:p>
                      <a:pPr algn="ctr"/>
                      <a:r>
                        <a:rPr lang="en-GB" sz="1400" dirty="0" smtClean="0"/>
                        <a:t>0.599</a:t>
                      </a:r>
                      <a:endParaRPr lang="en-GB" sz="1400" dirty="0"/>
                    </a:p>
                  </a:txBody>
                  <a:tcPr anchor="ctr"/>
                </a:tc>
              </a:tr>
            </a:tbl>
          </a:graphicData>
        </a:graphic>
      </p:graphicFrame>
    </p:spTree>
    <p:custDataLst>
      <p:tags r:id="rId1"/>
    </p:custDataLst>
    <p:extLst>
      <p:ext uri="{BB962C8B-B14F-4D97-AF65-F5344CB8AC3E}">
        <p14:creationId xmlns:p14="http://schemas.microsoft.com/office/powerpoint/2010/main" val="12155268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503PD: </a:t>
            </a:r>
            <a:r>
              <a:rPr lang="en-GB" sz="1800" dirty="0" smtClean="0"/>
              <a:t>A genetic </a:t>
            </a:r>
            <a:r>
              <a:rPr lang="en-GB" sz="1800" dirty="0"/>
              <a:t>response profile to predict efficacy </a:t>
            </a:r>
            <a:r>
              <a:rPr lang="en-GB" sz="1800" dirty="0" smtClean="0"/>
              <a:t>of adjuvant </a:t>
            </a:r>
            <a:r>
              <a:rPr lang="en-GB" sz="1800" dirty="0"/>
              <a:t>5-FU in colon </a:t>
            </a:r>
            <a:r>
              <a:rPr lang="en-GB" sz="1800" dirty="0" smtClean="0"/>
              <a:t>cancer – Buhl I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a:xfrm>
            <a:off x="228600" y="1320800"/>
            <a:ext cx="8686800" cy="5154097"/>
          </a:xfrm>
        </p:spPr>
        <p:txBody>
          <a:bodyPr/>
          <a:lstStyle/>
          <a:p>
            <a:pPr>
              <a:spcAft>
                <a:spcPts val="0"/>
              </a:spcAft>
            </a:pPr>
            <a:r>
              <a:rPr lang="en-GB" sz="1800" b="1" dirty="0"/>
              <a:t>Study </a:t>
            </a:r>
            <a:r>
              <a:rPr lang="en-GB" sz="1800" b="1" dirty="0" smtClean="0"/>
              <a:t>objective</a:t>
            </a:r>
          </a:p>
          <a:p>
            <a:pPr lvl="1">
              <a:spcAft>
                <a:spcPts val="0"/>
              </a:spcAft>
            </a:pPr>
            <a:r>
              <a:rPr lang="en-GB" sz="1800" dirty="0" smtClean="0"/>
              <a:t>To </a:t>
            </a:r>
            <a:r>
              <a:rPr lang="en-GB" sz="1800" dirty="0"/>
              <a:t>validate a predictive </a:t>
            </a:r>
            <a:r>
              <a:rPr lang="en-GB" sz="1800" dirty="0" smtClean="0"/>
              <a:t>biomarker profile for 5-FU in patients with colon cancer</a:t>
            </a:r>
            <a:endParaRPr lang="en-GB" sz="1800" dirty="0"/>
          </a:p>
          <a:p>
            <a:pPr>
              <a:spcBef>
                <a:spcPts val="600"/>
              </a:spcBef>
              <a:spcAft>
                <a:spcPts val="0"/>
              </a:spcAft>
            </a:pPr>
            <a:r>
              <a:rPr lang="en-GB" sz="1800" b="1" dirty="0"/>
              <a:t>Study </a:t>
            </a:r>
            <a:r>
              <a:rPr lang="en-GB" sz="1800" b="1" dirty="0" smtClean="0"/>
              <a:t>design</a:t>
            </a:r>
          </a:p>
          <a:p>
            <a:pPr lvl="1">
              <a:spcAft>
                <a:spcPts val="0"/>
              </a:spcAft>
            </a:pPr>
            <a:r>
              <a:rPr lang="en-GB" sz="1800" dirty="0" smtClean="0"/>
              <a:t>The 5-FU signature comprised 205 positively and negatively correlated genes mapped to 669 probe sets</a:t>
            </a:r>
          </a:p>
          <a:p>
            <a:pPr lvl="1">
              <a:spcAft>
                <a:spcPts val="0"/>
              </a:spcAft>
            </a:pPr>
            <a:r>
              <a:rPr lang="en-GB" sz="1800" spc="-10" dirty="0"/>
              <a:t>The profile was tested in FFPE samples </a:t>
            </a:r>
            <a:r>
              <a:rPr lang="en-GB" sz="1800" spc="-10" dirty="0" smtClean="0"/>
              <a:t>from stage III patients receiving adjuvant 5-FU* with or without irinotecan (n=636) or stage II patients not receiving adjuvant therapy (n=359)</a:t>
            </a:r>
            <a:endParaRPr lang="en-GB" sz="1800" spc="-10" dirty="0"/>
          </a:p>
          <a:p>
            <a:pPr>
              <a:spcBef>
                <a:spcPts val="600"/>
              </a:spcBef>
              <a:spcAft>
                <a:spcPts val="0"/>
              </a:spcAft>
            </a:pPr>
            <a:r>
              <a:rPr lang="en-GB" sz="1800" b="1" dirty="0" smtClean="0"/>
              <a:t>Key results</a:t>
            </a:r>
          </a:p>
          <a:p>
            <a:pPr>
              <a:spcBef>
                <a:spcPts val="600"/>
              </a:spcBef>
              <a:spcAft>
                <a:spcPts val="0"/>
              </a:spcAft>
            </a:pPr>
            <a:endParaRPr lang="en-GB" sz="1800" b="1" dirty="0"/>
          </a:p>
          <a:p>
            <a:pPr>
              <a:spcBef>
                <a:spcPts val="600"/>
              </a:spcBef>
              <a:spcAft>
                <a:spcPts val="0"/>
              </a:spcAft>
            </a:pPr>
            <a:endParaRPr lang="en-GB" sz="1800" dirty="0"/>
          </a:p>
          <a:p>
            <a:pPr>
              <a:spcAft>
                <a:spcPts val="0"/>
              </a:spcAft>
            </a:pPr>
            <a:endParaRPr lang="en-GB" sz="1800" dirty="0" smtClean="0"/>
          </a:p>
          <a:p>
            <a:pPr>
              <a:spcAft>
                <a:spcPts val="0"/>
              </a:spcAft>
            </a:pPr>
            <a:endParaRPr lang="en-GB" sz="1800" dirty="0" smtClean="0"/>
          </a:p>
          <a:p>
            <a:pPr>
              <a:spcAft>
                <a:spcPts val="0"/>
              </a:spcAft>
            </a:pPr>
            <a:endParaRPr lang="en-GB" sz="1800" dirty="0"/>
          </a:p>
          <a:p>
            <a:pPr>
              <a:spcAft>
                <a:spcPts val="0"/>
              </a:spcAft>
            </a:pPr>
            <a:r>
              <a:rPr lang="en-GB" sz="1800" b="1" dirty="0" smtClean="0"/>
              <a:t>Conclusion</a:t>
            </a:r>
          </a:p>
          <a:p>
            <a:pPr lvl="1">
              <a:spcAft>
                <a:spcPts val="0"/>
              </a:spcAft>
            </a:pPr>
            <a:r>
              <a:rPr lang="en-GB" sz="1800" b="1" dirty="0" smtClean="0"/>
              <a:t>The 5-FU signature may provide predictive information regarding the response to adjuvant 5-FU therapy in patients with colon cancer</a:t>
            </a:r>
            <a:endParaRPr lang="en-GB" sz="1800" b="1" dirty="0"/>
          </a:p>
          <a:p>
            <a:pPr>
              <a:spcAft>
                <a:spcPts val="0"/>
              </a:spcAft>
            </a:pPr>
            <a:endParaRPr lang="en-GB" sz="1800" dirty="0"/>
          </a:p>
        </p:txBody>
      </p:sp>
      <p:sp>
        <p:nvSpPr>
          <p:cNvPr id="5124" name="Text Box 4"/>
          <p:cNvSpPr txBox="1">
            <a:spLocks noChangeArrowheads="1"/>
          </p:cNvSpPr>
          <p:nvPr/>
        </p:nvSpPr>
        <p:spPr bwMode="auto">
          <a:xfrm>
            <a:off x="5175965" y="6474897"/>
            <a:ext cx="37473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Buhl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a:t>
            </a:r>
            <a:r>
              <a:rPr lang="en-GB" sz="1200" dirty="0" smtClean="0">
                <a:solidFill>
                  <a:srgbClr val="363636"/>
                </a:solidFill>
              </a:rPr>
              <a:t>503PD</a:t>
            </a:r>
            <a:endParaRPr lang="en-GB" sz="1200" dirty="0">
              <a:solidFill>
                <a:srgbClr val="36363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48914453"/>
              </p:ext>
            </p:extLst>
          </p:nvPr>
        </p:nvGraphicFramePr>
        <p:xfrm>
          <a:off x="469901" y="4119890"/>
          <a:ext cx="8204198" cy="1280160"/>
        </p:xfrm>
        <a:graphic>
          <a:graphicData uri="http://schemas.openxmlformats.org/drawingml/2006/table">
            <a:tbl>
              <a:tblPr firstRow="1" bandRow="1">
                <a:tableStyleId>{69012ECD-51FC-41F1-AA8D-1B2483CD663E}</a:tableStyleId>
              </a:tblPr>
              <a:tblGrid>
                <a:gridCol w="1942010"/>
                <a:gridCol w="1565547"/>
                <a:gridCol w="1565547"/>
                <a:gridCol w="1565547"/>
                <a:gridCol w="1565547"/>
              </a:tblGrid>
              <a:tr h="231987">
                <a:tc rowSpan="2">
                  <a:txBody>
                    <a:bodyPr/>
                    <a:lstStyle/>
                    <a:p>
                      <a:r>
                        <a:rPr lang="en-GB" sz="1600" dirty="0" smtClean="0">
                          <a:solidFill>
                            <a:schemeClr val="tx2"/>
                          </a:solidFill>
                        </a:rPr>
                        <a:t>Low vs. high 5-FU profile score</a:t>
                      </a:r>
                      <a:endParaRPr lang="en-GB" sz="1600" dirty="0">
                        <a:solidFill>
                          <a:schemeClr val="tx2"/>
                        </a:solidFill>
                      </a:endParaRPr>
                    </a:p>
                  </a:txBody>
                  <a:tcPr anchor="ctr">
                    <a:lnB w="12700" cap="flat" cmpd="sng" algn="ctr">
                      <a:solidFill>
                        <a:schemeClr val="accent1"/>
                      </a:solidFill>
                      <a:prstDash val="solid"/>
                      <a:round/>
                      <a:headEnd type="none" w="med" len="med"/>
                      <a:tailEnd type="none" w="med" len="med"/>
                    </a:lnB>
                  </a:tcPr>
                </a:tc>
                <a:tc gridSpan="2">
                  <a:txBody>
                    <a:bodyPr/>
                    <a:lstStyle/>
                    <a:p>
                      <a:pPr algn="ctr"/>
                      <a:r>
                        <a:rPr lang="en-GB" sz="1600" dirty="0" smtClean="0">
                          <a:solidFill>
                            <a:schemeClr val="tx2"/>
                          </a:solidFill>
                        </a:rPr>
                        <a:t>5-FU treated patients</a:t>
                      </a:r>
                      <a:endParaRPr lang="en-GB" sz="1600" dirty="0">
                        <a:solidFill>
                          <a:schemeClr val="tx2"/>
                        </a:solidFill>
                      </a:endParaRPr>
                    </a:p>
                  </a:txBody>
                  <a:tcPr anchor="ctr"/>
                </a:tc>
                <a:tc hMerge="1">
                  <a:txBody>
                    <a:bodyPr/>
                    <a:lstStyle/>
                    <a:p>
                      <a:pPr algn="ctr"/>
                      <a:endParaRPr lang="en-GB" sz="1400" dirty="0">
                        <a:solidFill>
                          <a:schemeClr val="tx2"/>
                        </a:solidFill>
                      </a:endParaRPr>
                    </a:p>
                  </a:txBody>
                  <a:tcPr anchor="ctr"/>
                </a:tc>
                <a:tc gridSpan="2">
                  <a:txBody>
                    <a:bodyPr/>
                    <a:lstStyle/>
                    <a:p>
                      <a:pPr algn="ctr"/>
                      <a:r>
                        <a:rPr lang="en-GB" sz="1600" dirty="0" smtClean="0">
                          <a:solidFill>
                            <a:schemeClr val="tx2"/>
                          </a:solidFill>
                        </a:rPr>
                        <a:t>Untreated patients</a:t>
                      </a:r>
                      <a:endParaRPr lang="en-GB" sz="1600" dirty="0">
                        <a:solidFill>
                          <a:schemeClr val="tx2"/>
                        </a:solidFill>
                      </a:endParaRPr>
                    </a:p>
                  </a:txBody>
                  <a:tcPr anchor="ctr"/>
                </a:tc>
                <a:tc hMerge="1">
                  <a:txBody>
                    <a:bodyPr/>
                    <a:lstStyle/>
                    <a:p>
                      <a:pPr algn="ctr"/>
                      <a:endParaRPr lang="en-GB" sz="1600" dirty="0">
                        <a:solidFill>
                          <a:schemeClr val="tx2"/>
                        </a:solidFill>
                      </a:endParaRPr>
                    </a:p>
                  </a:txBody>
                  <a:tcPr anchor="ctr"/>
                </a:tc>
              </a:tr>
              <a:tr h="231987">
                <a:tc vMerge="1">
                  <a:txBody>
                    <a:bodyPr/>
                    <a:lstStyle/>
                    <a:p>
                      <a:endParaRPr lang="en-GB" sz="1400" dirty="0"/>
                    </a:p>
                  </a:txBody>
                  <a:tcPr anchor="ctr">
                    <a:solidFill>
                      <a:schemeClr val="accent1"/>
                    </a:solidFill>
                  </a:tcPr>
                </a:tc>
                <a:tc>
                  <a:txBody>
                    <a:bodyPr/>
                    <a:lstStyle/>
                    <a:p>
                      <a:pPr algn="ctr"/>
                      <a:r>
                        <a:rPr lang="en-GB" sz="1600" b="1" dirty="0" smtClean="0">
                          <a:solidFill>
                            <a:schemeClr val="tx2"/>
                          </a:solidFill>
                        </a:rPr>
                        <a:t>RFS</a:t>
                      </a:r>
                      <a:endParaRPr lang="en-GB" sz="1600" b="1" dirty="0">
                        <a:solidFill>
                          <a:schemeClr val="tx2"/>
                        </a:solidFill>
                      </a:endParaRPr>
                    </a:p>
                  </a:txBody>
                  <a:tcPr anchor="ctr">
                    <a:solidFill>
                      <a:schemeClr val="accent1"/>
                    </a:solidFill>
                  </a:tcPr>
                </a:tc>
                <a:tc>
                  <a:txBody>
                    <a:bodyPr/>
                    <a:lstStyle/>
                    <a:p>
                      <a:pPr algn="ctr"/>
                      <a:r>
                        <a:rPr lang="en-GB" sz="1600" b="1" dirty="0" smtClean="0">
                          <a:solidFill>
                            <a:schemeClr val="tx2"/>
                          </a:solidFill>
                        </a:rPr>
                        <a:t>OS</a:t>
                      </a:r>
                      <a:endParaRPr lang="en-GB" sz="1600" b="1" baseline="30000" dirty="0">
                        <a:solidFill>
                          <a:schemeClr val="tx2"/>
                        </a:solidFill>
                      </a:endParaRPr>
                    </a:p>
                  </a:txBody>
                  <a:tcPr anchor="ctr">
                    <a:solidFill>
                      <a:schemeClr val="accent1"/>
                    </a:solidFill>
                  </a:tcPr>
                </a:tc>
                <a:tc>
                  <a:txBody>
                    <a:bodyPr/>
                    <a:lstStyle/>
                    <a:p>
                      <a:pPr algn="ctr"/>
                      <a:r>
                        <a:rPr lang="en-GB" sz="1600" b="1" dirty="0" smtClean="0">
                          <a:solidFill>
                            <a:schemeClr val="tx2"/>
                          </a:solidFill>
                        </a:rPr>
                        <a:t>RFS</a:t>
                      </a:r>
                      <a:endParaRPr lang="en-GB" sz="1600" b="1" dirty="0">
                        <a:solidFill>
                          <a:schemeClr val="tx2"/>
                        </a:solidFill>
                      </a:endParaRPr>
                    </a:p>
                  </a:txBody>
                  <a:tcPr anchor="ctr">
                    <a:solidFill>
                      <a:schemeClr val="accent1"/>
                    </a:solidFill>
                  </a:tcPr>
                </a:tc>
                <a:tc>
                  <a:txBody>
                    <a:bodyPr/>
                    <a:lstStyle/>
                    <a:p>
                      <a:pPr algn="ctr"/>
                      <a:r>
                        <a:rPr lang="en-GB" sz="1600" b="1" dirty="0" smtClean="0">
                          <a:solidFill>
                            <a:schemeClr val="tx2"/>
                          </a:solidFill>
                        </a:rPr>
                        <a:t>OS</a:t>
                      </a:r>
                      <a:endParaRPr lang="en-GB" sz="1600" b="1" dirty="0">
                        <a:solidFill>
                          <a:schemeClr val="tx2"/>
                        </a:solidFill>
                      </a:endParaRPr>
                    </a:p>
                  </a:txBody>
                  <a:tcPr anchor="ctr">
                    <a:solidFill>
                      <a:schemeClr val="accent1"/>
                    </a:solidFill>
                  </a:tcPr>
                </a:tc>
              </a:tr>
              <a:tr h="231987">
                <a:tc>
                  <a:txBody>
                    <a:bodyPr/>
                    <a:lstStyle/>
                    <a:p>
                      <a:r>
                        <a:rPr lang="en-GB" sz="1400" dirty="0" smtClean="0"/>
                        <a:t>HR (95% CI)</a:t>
                      </a:r>
                      <a:endParaRPr lang="en-GB" sz="1400" dirty="0"/>
                    </a:p>
                  </a:txBody>
                  <a:tcPr anchor="ctr">
                    <a:lnT w="12700" cap="flat" cmpd="sng" algn="ctr">
                      <a:solidFill>
                        <a:schemeClr val="accent1"/>
                      </a:solidFill>
                      <a:prstDash val="solid"/>
                      <a:round/>
                      <a:headEnd type="none" w="med" len="med"/>
                      <a:tailEnd type="none" w="med" len="med"/>
                    </a:lnT>
                  </a:tcPr>
                </a:tc>
                <a:tc>
                  <a:txBody>
                    <a:bodyPr/>
                    <a:lstStyle/>
                    <a:p>
                      <a:pPr algn="ctr"/>
                      <a:r>
                        <a:rPr lang="en-GB" sz="1400" dirty="0" smtClean="0"/>
                        <a:t>0.54 (0.41,</a:t>
                      </a:r>
                      <a:r>
                        <a:rPr lang="en-GB" sz="1400" baseline="0" dirty="0" smtClean="0"/>
                        <a:t> 0.71)</a:t>
                      </a:r>
                      <a:endParaRPr lang="en-GB" sz="1400" dirty="0"/>
                    </a:p>
                  </a:txBody>
                  <a:tcPr anchor="ctr"/>
                </a:tc>
                <a:tc>
                  <a:txBody>
                    <a:bodyPr/>
                    <a:lstStyle/>
                    <a:p>
                      <a:pPr algn="ctr"/>
                      <a:r>
                        <a:rPr lang="en-GB" sz="1400" dirty="0" smtClean="0"/>
                        <a:t>0.47 (0.34, 0.63)</a:t>
                      </a:r>
                      <a:endParaRPr lang="en-GB" sz="1400" dirty="0"/>
                    </a:p>
                  </a:txBody>
                  <a:tcPr anchor="ctr"/>
                </a:tc>
                <a:tc>
                  <a:txBody>
                    <a:bodyPr/>
                    <a:lstStyle/>
                    <a:p>
                      <a:pPr algn="ctr"/>
                      <a:r>
                        <a:rPr lang="en-GB" sz="1400" dirty="0" smtClean="0"/>
                        <a:t>0.92 (0.64, 1.33)</a:t>
                      </a:r>
                      <a:endParaRPr lang="en-GB" sz="1400" dirty="0"/>
                    </a:p>
                  </a:txBody>
                  <a:tcPr anchor="ctr"/>
                </a:tc>
                <a:tc>
                  <a:txBody>
                    <a:bodyPr/>
                    <a:lstStyle/>
                    <a:p>
                      <a:pPr algn="ctr"/>
                      <a:r>
                        <a:rPr lang="en-GB" sz="1400" dirty="0" smtClean="0"/>
                        <a:t>0.96 (0.67, 1.4)</a:t>
                      </a:r>
                      <a:endParaRPr lang="en-GB" sz="1400" dirty="0"/>
                    </a:p>
                  </a:txBody>
                  <a:tcPr anchor="ctr"/>
                </a:tc>
              </a:tr>
              <a:tr h="231987">
                <a:tc>
                  <a:txBody>
                    <a:bodyPr/>
                    <a:lstStyle/>
                    <a:p>
                      <a:r>
                        <a:rPr lang="en-GB" sz="1400" dirty="0" smtClean="0"/>
                        <a:t>p-value</a:t>
                      </a:r>
                      <a:endParaRPr lang="en-GB" sz="1400" dirty="0"/>
                    </a:p>
                  </a:txBody>
                  <a:tcPr anchor="ctr"/>
                </a:tc>
                <a:tc>
                  <a:txBody>
                    <a:bodyPr/>
                    <a:lstStyle/>
                    <a:p>
                      <a:pPr algn="ctr"/>
                      <a:r>
                        <a:rPr lang="en-GB" sz="1400" dirty="0" smtClean="0"/>
                        <a:t>7.87 x 10</a:t>
                      </a:r>
                      <a:r>
                        <a:rPr lang="en-GB" sz="1400" baseline="30000" dirty="0" smtClean="0"/>
                        <a:t>-6</a:t>
                      </a:r>
                      <a:endParaRPr lang="en-GB" sz="1400" baseline="30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7.4 x 10</a:t>
                      </a:r>
                      <a:r>
                        <a:rPr lang="en-GB" sz="1400" baseline="30000" dirty="0" smtClean="0"/>
                        <a:t>-7</a:t>
                      </a:r>
                    </a:p>
                  </a:txBody>
                  <a:tcPr anchor="ctr"/>
                </a:tc>
                <a:tc>
                  <a:txBody>
                    <a:bodyPr/>
                    <a:lstStyle/>
                    <a:p>
                      <a:pPr algn="ctr"/>
                      <a:r>
                        <a:rPr lang="en-GB" sz="1400" dirty="0" smtClean="0"/>
                        <a:t>0.671</a:t>
                      </a:r>
                      <a:endParaRPr lang="en-GB" sz="1400" dirty="0"/>
                    </a:p>
                  </a:txBody>
                  <a:tcPr anchor="ctr"/>
                </a:tc>
                <a:tc>
                  <a:txBody>
                    <a:bodyPr/>
                    <a:lstStyle/>
                    <a:p>
                      <a:pPr algn="ctr"/>
                      <a:r>
                        <a:rPr lang="en-GB" sz="1400" dirty="0" smtClean="0"/>
                        <a:t>0.849</a:t>
                      </a:r>
                      <a:endParaRPr lang="en-GB" sz="1400" dirty="0"/>
                    </a:p>
                  </a:txBody>
                  <a:tcPr anchor="ctr"/>
                </a:tc>
              </a:tr>
            </a:tbl>
          </a:graphicData>
        </a:graphic>
      </p:graphicFrame>
    </p:spTree>
    <p:custDataLst>
      <p:tags r:id="rId1"/>
    </p:custDataLst>
    <p:extLst>
      <p:ext uri="{BB962C8B-B14F-4D97-AF65-F5344CB8AC3E}">
        <p14:creationId xmlns:p14="http://schemas.microsoft.com/office/powerpoint/2010/main" val="899582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Letter from ESDO</a:t>
            </a:r>
            <a:endParaRPr lang="en-US" dirty="0" smtClean="0"/>
          </a:p>
        </p:txBody>
      </p:sp>
      <p:sp>
        <p:nvSpPr>
          <p:cNvPr id="32771" name="Content Placeholder 2"/>
          <p:cNvSpPr>
            <a:spLocks noGrp="1"/>
          </p:cNvSpPr>
          <p:nvPr>
            <p:ph idx="1"/>
          </p:nvPr>
        </p:nvSpPr>
        <p:spPr>
          <a:xfrm>
            <a:off x="1647825" y="1295400"/>
            <a:ext cx="7268493" cy="5486400"/>
          </a:xfrm>
          <a:ln>
            <a:solidFill>
              <a:schemeClr val="accent2"/>
            </a:solidFill>
          </a:ln>
        </p:spPr>
        <p:txBody>
          <a:bodyPr lIns="91440" rIns="0"/>
          <a:lstStyle/>
          <a:p>
            <a:pPr marL="0" indent="0">
              <a:spcBef>
                <a:spcPts val="0"/>
              </a:spcBef>
              <a:buFontTx/>
              <a:buNone/>
              <a:tabLst>
                <a:tab pos="441325" algn="l"/>
              </a:tabLst>
              <a:defRPr/>
            </a:pPr>
            <a:r>
              <a:rPr lang="en-GB" sz="1400" dirty="0" smtClean="0"/>
              <a:t>Dear Colleagues</a:t>
            </a:r>
            <a:endParaRPr lang="en-US" sz="1400" dirty="0" smtClean="0"/>
          </a:p>
          <a:p>
            <a:pPr marL="0" indent="0">
              <a:spcBef>
                <a:spcPts val="0"/>
              </a:spcBef>
              <a:buFontTx/>
              <a:buNone/>
              <a:tabLst>
                <a:tab pos="441325" algn="l"/>
              </a:tabLst>
              <a:defRPr/>
            </a:pPr>
            <a:r>
              <a:rPr lang="en-US" sz="1400" dirty="0" smtClean="0"/>
              <a:t>It is my pleasure to present this ESDO slide set which has been designed to highlight and summarise key findings in digestive cancers from the major congresses in 2014. This slide set specifically focuses on the European Society for Medical Oncology Congress.</a:t>
            </a:r>
          </a:p>
          <a:p>
            <a:pPr marL="0" indent="0">
              <a:buNone/>
              <a:tabLst>
                <a:tab pos="441325" algn="l"/>
              </a:tabLst>
              <a:defRPr/>
            </a:pPr>
            <a:r>
              <a:rPr lang="en-GB" sz="1400" dirty="0" smtClean="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GB" sz="1400" dirty="0">
                <a:hlinkClick r:id="rId3"/>
              </a:rPr>
              <a:t>info@esdo.eu</a:t>
            </a:r>
            <a:r>
              <a:rPr lang="en-GB" sz="1400" dirty="0" smtClean="0">
                <a:solidFill>
                  <a:schemeClr val="bg1"/>
                </a:solidFill>
              </a:rPr>
              <a:t>.</a:t>
            </a:r>
            <a:endParaRPr lang="en-GB" sz="1400" dirty="0" smtClean="0">
              <a:solidFill>
                <a:srgbClr val="FF0000"/>
              </a:solidFill>
            </a:endParaRPr>
          </a:p>
          <a:p>
            <a:pPr marL="0" indent="0">
              <a:spcBef>
                <a:spcPts val="0"/>
              </a:spcBef>
              <a:spcAft>
                <a:spcPts val="1200"/>
              </a:spcAft>
              <a:buFontTx/>
              <a:buNone/>
              <a:tabLst>
                <a:tab pos="441325" algn="l"/>
              </a:tabLst>
              <a:defRPr/>
            </a:pPr>
            <a:r>
              <a:rPr lang="en-US" sz="1400" dirty="0" smtClean="0"/>
              <a:t>And finally, we are also very grateful to Lilly Oncology for their financial, </a:t>
            </a:r>
            <a:r>
              <a:rPr lang="en-US" sz="1400" dirty="0" err="1" smtClean="0"/>
              <a:t>administerial</a:t>
            </a:r>
            <a:r>
              <a:rPr lang="en-US" sz="1400" dirty="0" smtClean="0"/>
              <a:t> and logistical support in the realisation of this activity.</a:t>
            </a:r>
          </a:p>
          <a:p>
            <a:pPr marL="0" indent="0">
              <a:spcAft>
                <a:spcPts val="1200"/>
              </a:spcAft>
              <a:buNone/>
              <a:tabLst>
                <a:tab pos="441325" algn="l"/>
              </a:tabLst>
              <a:defRPr/>
            </a:pPr>
            <a:r>
              <a:rPr lang="en-US" sz="1400" dirty="0" smtClean="0"/>
              <a:t>Yours sincerely, </a:t>
            </a:r>
            <a:endParaRPr lang="en-US" sz="1400" dirty="0"/>
          </a:p>
          <a:p>
            <a:pPr marL="0" indent="0">
              <a:spcAft>
                <a:spcPts val="1200"/>
              </a:spcAft>
              <a:buNone/>
              <a:tabLst>
                <a:tab pos="441325" algn="l"/>
              </a:tabLst>
              <a:defRPr/>
            </a:pPr>
            <a:r>
              <a:rPr lang="en-GB" sz="1400" dirty="0" smtClean="0"/>
              <a:t>Eric </a:t>
            </a:r>
            <a:r>
              <a:rPr lang="en-GB" sz="1400" dirty="0"/>
              <a:t>Van </a:t>
            </a:r>
            <a:r>
              <a:rPr lang="en-GB" sz="1400" dirty="0" smtClean="0"/>
              <a:t>Cutsem</a:t>
            </a:r>
            <a:r>
              <a:rPr lang="en-GB" sz="1400" dirty="0"/>
              <a:t/>
            </a:r>
            <a:br>
              <a:rPr lang="en-GB" sz="1400" dirty="0"/>
            </a:br>
            <a:r>
              <a:rPr lang="en-GB" sz="1400" dirty="0" err="1"/>
              <a:t>Phillippe</a:t>
            </a:r>
            <a:r>
              <a:rPr lang="en-GB" sz="1400" dirty="0"/>
              <a:t> Rougier</a:t>
            </a:r>
            <a:br>
              <a:rPr lang="en-GB" sz="1400" dirty="0"/>
            </a:br>
            <a:r>
              <a:rPr lang="en-GB" sz="1400" dirty="0"/>
              <a:t>Thomas Seufferlein</a:t>
            </a:r>
            <a:br>
              <a:rPr lang="en-GB" sz="1400" dirty="0"/>
            </a:br>
            <a:r>
              <a:rPr lang="en-GB" sz="1400" u="sng" dirty="0"/>
              <a:t>(ESDO Governing </a:t>
            </a:r>
            <a:r>
              <a:rPr lang="en-GB" sz="1400" u="sng" smtClean="0"/>
              <a:t>Board Executives)</a:t>
            </a:r>
            <a:endParaRPr lang="en-GB" sz="1400" b="1" i="1" u="sng"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0348" y="5251209"/>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504PD: Three or six months of adjuvant chemotherapy for </a:t>
            </a:r>
            <a:r>
              <a:rPr lang="en-GB" sz="1800" dirty="0" smtClean="0"/>
              <a:t>colon cancer</a:t>
            </a:r>
            <a:r>
              <a:rPr lang="en-GB" sz="1800" dirty="0"/>
              <a:t>: Compliance and safety of the phase III Italian </a:t>
            </a:r>
            <a:r>
              <a:rPr lang="en-GB" sz="1800" dirty="0" smtClean="0"/>
              <a:t>TOSCA trial – </a:t>
            </a:r>
            <a:r>
              <a:rPr lang="en-GB" sz="1800" dirty="0" err="1" smtClean="0"/>
              <a:t>Lonardi</a:t>
            </a:r>
            <a:r>
              <a:rPr lang="en-GB" sz="1800" dirty="0" smtClean="0"/>
              <a:t> S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p:txBody>
          <a:bodyPr/>
          <a:lstStyle/>
          <a:p>
            <a:pPr>
              <a:spcAft>
                <a:spcPts val="500"/>
              </a:spcAft>
            </a:pPr>
            <a:r>
              <a:rPr lang="en-GB" sz="1800" b="1" dirty="0"/>
              <a:t>Study </a:t>
            </a:r>
            <a:r>
              <a:rPr lang="en-GB" sz="1800" b="1" dirty="0" smtClean="0"/>
              <a:t>objective</a:t>
            </a:r>
          </a:p>
          <a:p>
            <a:pPr lvl="1">
              <a:spcAft>
                <a:spcPts val="500"/>
              </a:spcAft>
            </a:pPr>
            <a:r>
              <a:rPr lang="en-GB" sz="1800" dirty="0"/>
              <a:t>N</a:t>
            </a:r>
            <a:r>
              <a:rPr lang="en-GB" sz="1800" dirty="0" smtClean="0"/>
              <a:t>on-inferiority phase III trial comparing 3 vs. 6 months of adjuvant FOLFOX4 or XELOX in patients with stage III or high-risk stage II colon cancer</a:t>
            </a:r>
            <a:endParaRPr lang="en-GB" sz="1800" dirty="0"/>
          </a:p>
          <a:p>
            <a:pPr>
              <a:spcAft>
                <a:spcPts val="500"/>
              </a:spcAft>
            </a:pPr>
            <a:r>
              <a:rPr lang="en-GB" sz="1800" b="1" dirty="0"/>
              <a:t>Study </a:t>
            </a:r>
            <a:r>
              <a:rPr lang="en-GB" sz="1800" b="1" dirty="0" smtClean="0"/>
              <a:t>design</a:t>
            </a:r>
          </a:p>
          <a:p>
            <a:pPr lvl="1">
              <a:spcAft>
                <a:spcPts val="500"/>
              </a:spcAft>
            </a:pPr>
            <a:r>
              <a:rPr lang="en-GB" sz="1800" dirty="0" smtClean="0"/>
              <a:t>3,720 patients were randomised to 3 months (n=1,850) or 6 months (n=1,870) treatment with </a:t>
            </a:r>
            <a:r>
              <a:rPr lang="en-GB" sz="1800" dirty="0"/>
              <a:t>adjuvant FOLFOX4 or </a:t>
            </a:r>
            <a:r>
              <a:rPr lang="en-GB" sz="1800" dirty="0" smtClean="0"/>
              <a:t>XELOX</a:t>
            </a:r>
            <a:endParaRPr lang="en-GB" sz="1800" dirty="0"/>
          </a:p>
          <a:p>
            <a:pPr>
              <a:spcAft>
                <a:spcPts val="500"/>
              </a:spcAft>
            </a:pPr>
            <a:r>
              <a:rPr lang="en-GB" sz="1800" b="1" dirty="0"/>
              <a:t>Key </a:t>
            </a:r>
            <a:r>
              <a:rPr lang="en-GB" sz="1800" b="1" dirty="0" smtClean="0"/>
              <a:t>results</a:t>
            </a:r>
          </a:p>
          <a:p>
            <a:pPr lvl="1">
              <a:spcAft>
                <a:spcPts val="500"/>
              </a:spcAft>
            </a:pPr>
            <a:r>
              <a:rPr lang="en-GB" sz="1800" dirty="0" smtClean="0"/>
              <a:t>Proportion of patients completing trial: </a:t>
            </a:r>
            <a:r>
              <a:rPr lang="en-GB" sz="1800" dirty="0"/>
              <a:t>68% </a:t>
            </a:r>
            <a:r>
              <a:rPr lang="en-GB" sz="1800" dirty="0" smtClean="0"/>
              <a:t>for 6 months vs. 91% for 3 months</a:t>
            </a:r>
          </a:p>
          <a:p>
            <a:pPr lvl="1">
              <a:spcAft>
                <a:spcPts val="500"/>
              </a:spcAft>
            </a:pPr>
            <a:endParaRPr lang="en-GB" sz="1800" dirty="0"/>
          </a:p>
          <a:p>
            <a:pPr lvl="1">
              <a:spcAft>
                <a:spcPts val="500"/>
              </a:spcAft>
            </a:pPr>
            <a:endParaRPr lang="en-GB" sz="1800" dirty="0" smtClean="0"/>
          </a:p>
          <a:p>
            <a:pPr lvl="1">
              <a:spcAft>
                <a:spcPts val="500"/>
              </a:spcAft>
            </a:pPr>
            <a:endParaRPr lang="en-GB" sz="1800" dirty="0" smtClean="0"/>
          </a:p>
          <a:p>
            <a:pPr lvl="1">
              <a:spcAft>
                <a:spcPts val="500"/>
              </a:spcAft>
            </a:pPr>
            <a:endParaRPr lang="en-GB" sz="1800" dirty="0"/>
          </a:p>
          <a:p>
            <a:pPr>
              <a:spcBef>
                <a:spcPts val="1200"/>
              </a:spcBef>
              <a:spcAft>
                <a:spcPts val="500"/>
              </a:spcAft>
            </a:pPr>
            <a:r>
              <a:rPr lang="en-GB" sz="1800" b="1" dirty="0" smtClean="0"/>
              <a:t>Conclusions</a:t>
            </a:r>
          </a:p>
          <a:p>
            <a:pPr lvl="1">
              <a:spcAft>
                <a:spcPts val="500"/>
              </a:spcAft>
            </a:pPr>
            <a:r>
              <a:rPr lang="en-GB" sz="1800" b="1" dirty="0" smtClean="0"/>
              <a:t>Toxicity was generally low but higher in the 6-month vs. 3-month arm</a:t>
            </a:r>
          </a:p>
          <a:p>
            <a:pPr lvl="1">
              <a:spcAft>
                <a:spcPts val="500"/>
              </a:spcAft>
            </a:pPr>
            <a:r>
              <a:rPr lang="en-GB" sz="1800" b="1" dirty="0" smtClean="0"/>
              <a:t>Efficacy analysis is ongoing</a:t>
            </a:r>
            <a:endParaRPr lang="en-GB" sz="1800" dirty="0"/>
          </a:p>
        </p:txBody>
      </p:sp>
      <p:sp>
        <p:nvSpPr>
          <p:cNvPr id="5124" name="Text Box 4"/>
          <p:cNvSpPr txBox="1">
            <a:spLocks noChangeArrowheads="1"/>
          </p:cNvSpPr>
          <p:nvPr/>
        </p:nvSpPr>
        <p:spPr bwMode="auto">
          <a:xfrm>
            <a:off x="5066961" y="6474897"/>
            <a:ext cx="385637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Lonardi</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a:solidFill>
                  <a:srgbClr val="363636"/>
                </a:solidFill>
              </a:rPr>
              <a:t> </a:t>
            </a:r>
            <a:r>
              <a:rPr lang="fr-FR" sz="1200" dirty="0" smtClean="0">
                <a:solidFill>
                  <a:srgbClr val="363636"/>
                </a:solidFill>
              </a:rPr>
              <a:t>504PD</a:t>
            </a:r>
            <a:endParaRPr lang="en-GB" sz="1200" dirty="0">
              <a:solidFill>
                <a:srgbClr val="363636"/>
              </a:solidFill>
            </a:endParaRPr>
          </a:p>
        </p:txBody>
      </p:sp>
      <p:sp>
        <p:nvSpPr>
          <p:cNvPr id="5125" name="Text Box 5"/>
          <p:cNvSpPr txBox="1">
            <a:spLocks noChangeArrowheads="1"/>
          </p:cNvSpPr>
          <p:nvPr/>
        </p:nvSpPr>
        <p:spPr bwMode="auto">
          <a:xfrm>
            <a:off x="231775" y="6474897"/>
            <a:ext cx="288104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*AEs with significant differences are listed</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6827222"/>
              </p:ext>
            </p:extLst>
          </p:nvPr>
        </p:nvGraphicFramePr>
        <p:xfrm>
          <a:off x="1043569" y="3985672"/>
          <a:ext cx="6864299" cy="1409700"/>
        </p:xfrm>
        <a:graphic>
          <a:graphicData uri="http://schemas.openxmlformats.org/drawingml/2006/table">
            <a:tbl>
              <a:tblPr firstRow="1" bandRow="1">
                <a:tableStyleId>{69012ECD-51FC-41F1-AA8D-1B2483CD663E}</a:tableStyleId>
              </a:tblPr>
              <a:tblGrid>
                <a:gridCol w="1980568"/>
                <a:gridCol w="1451581"/>
                <a:gridCol w="1716075"/>
                <a:gridCol w="1716075"/>
              </a:tblGrid>
              <a:tr h="235799">
                <a:tc>
                  <a:txBody>
                    <a:bodyPr/>
                    <a:lstStyle/>
                    <a:p>
                      <a:pPr>
                        <a:lnSpc>
                          <a:spcPts val="1500"/>
                        </a:lnSpc>
                      </a:pPr>
                      <a:r>
                        <a:rPr lang="en-GB" sz="1400" dirty="0" smtClean="0">
                          <a:solidFill>
                            <a:schemeClr val="tx2"/>
                          </a:solidFill>
                        </a:rPr>
                        <a:t>Grade</a:t>
                      </a:r>
                      <a:r>
                        <a:rPr lang="en-GB" sz="1400" baseline="0" dirty="0" smtClean="0">
                          <a:solidFill>
                            <a:schemeClr val="tx2"/>
                          </a:solidFill>
                        </a:rPr>
                        <a:t> </a:t>
                      </a:r>
                      <a:r>
                        <a:rPr lang="en-GB" sz="1400" dirty="0" smtClean="0">
                          <a:solidFill>
                            <a:schemeClr val="tx2"/>
                          </a:solidFill>
                        </a:rPr>
                        <a:t>3/4</a:t>
                      </a:r>
                      <a:r>
                        <a:rPr lang="en-GB" sz="1400" baseline="0" dirty="0" smtClean="0">
                          <a:solidFill>
                            <a:schemeClr val="tx2"/>
                          </a:solidFill>
                        </a:rPr>
                        <a:t> </a:t>
                      </a:r>
                      <a:r>
                        <a:rPr lang="en-GB" sz="1400" dirty="0" smtClean="0">
                          <a:solidFill>
                            <a:schemeClr val="tx2"/>
                          </a:solidFill>
                        </a:rPr>
                        <a:t>AEs, %</a:t>
                      </a:r>
                      <a:endParaRPr lang="en-GB" sz="1400" dirty="0">
                        <a:solidFill>
                          <a:schemeClr val="tx2"/>
                        </a:solidFill>
                      </a:endParaRPr>
                    </a:p>
                  </a:txBody>
                  <a:tcPr anchor="ctr"/>
                </a:tc>
                <a:tc>
                  <a:txBody>
                    <a:bodyPr/>
                    <a:lstStyle/>
                    <a:p>
                      <a:pPr algn="ctr">
                        <a:lnSpc>
                          <a:spcPts val="1500"/>
                        </a:lnSpc>
                      </a:pPr>
                      <a:r>
                        <a:rPr lang="en-GB" sz="1400" dirty="0" smtClean="0">
                          <a:solidFill>
                            <a:schemeClr val="tx2"/>
                          </a:solidFill>
                        </a:rPr>
                        <a:t>6 months</a:t>
                      </a:r>
                      <a:endParaRPr lang="en-GB" sz="1400" dirty="0">
                        <a:solidFill>
                          <a:schemeClr val="tx2"/>
                        </a:solidFill>
                      </a:endParaRPr>
                    </a:p>
                  </a:txBody>
                  <a:tcPr anchor="ctr"/>
                </a:tc>
                <a:tc>
                  <a:txBody>
                    <a:bodyPr/>
                    <a:lstStyle/>
                    <a:p>
                      <a:pPr algn="ctr">
                        <a:lnSpc>
                          <a:spcPts val="1500"/>
                        </a:lnSpc>
                      </a:pPr>
                      <a:r>
                        <a:rPr lang="en-GB" sz="1400" dirty="0" smtClean="0">
                          <a:solidFill>
                            <a:schemeClr val="tx2"/>
                          </a:solidFill>
                        </a:rPr>
                        <a:t>3 months</a:t>
                      </a:r>
                      <a:endParaRPr lang="en-GB" sz="1400" dirty="0">
                        <a:solidFill>
                          <a:schemeClr val="tx2"/>
                        </a:solidFill>
                      </a:endParaRPr>
                    </a:p>
                  </a:txBody>
                  <a:tcPr anchor="ctr"/>
                </a:tc>
                <a:tc>
                  <a:txBody>
                    <a:bodyPr/>
                    <a:lstStyle/>
                    <a:p>
                      <a:pPr algn="ctr">
                        <a:lnSpc>
                          <a:spcPts val="1500"/>
                        </a:lnSpc>
                      </a:pPr>
                      <a:r>
                        <a:rPr lang="en-GB" sz="1400" dirty="0" smtClean="0">
                          <a:solidFill>
                            <a:schemeClr val="tx2"/>
                          </a:solidFill>
                        </a:rPr>
                        <a:t>p-value</a:t>
                      </a:r>
                      <a:endParaRPr lang="en-GB" sz="1400" dirty="0">
                        <a:solidFill>
                          <a:schemeClr val="tx2"/>
                        </a:solidFill>
                      </a:endParaRPr>
                    </a:p>
                  </a:txBody>
                  <a:tcPr anchor="ctr"/>
                </a:tc>
              </a:tr>
              <a:tr h="235799">
                <a:tc>
                  <a:txBody>
                    <a:bodyPr/>
                    <a:lstStyle/>
                    <a:p>
                      <a:pPr>
                        <a:lnSpc>
                          <a:spcPts val="1500"/>
                        </a:lnSpc>
                      </a:pPr>
                      <a:r>
                        <a:rPr lang="en-GB" sz="1400" dirty="0" smtClean="0"/>
                        <a:t>Febrile neutropenia </a:t>
                      </a:r>
                      <a:endParaRPr lang="en-GB" sz="1400" dirty="0"/>
                    </a:p>
                  </a:txBody>
                  <a:tcPr anchor="ctr"/>
                </a:tc>
                <a:tc>
                  <a:txBody>
                    <a:bodyPr/>
                    <a:lstStyle/>
                    <a:p>
                      <a:pPr algn="ctr">
                        <a:lnSpc>
                          <a:spcPts val="1500"/>
                        </a:lnSpc>
                      </a:pPr>
                      <a:r>
                        <a:rPr lang="en-GB" sz="1400" dirty="0" smtClean="0"/>
                        <a:t>2.7</a:t>
                      </a:r>
                      <a:endParaRPr lang="en-GB" sz="1400" dirty="0"/>
                    </a:p>
                  </a:txBody>
                  <a:tcPr anchor="ctr"/>
                </a:tc>
                <a:tc>
                  <a:txBody>
                    <a:bodyPr/>
                    <a:lstStyle/>
                    <a:p>
                      <a:pPr algn="ctr">
                        <a:lnSpc>
                          <a:spcPts val="1500"/>
                        </a:lnSpc>
                      </a:pPr>
                      <a:r>
                        <a:rPr lang="en-GB" sz="1400" dirty="0" smtClean="0"/>
                        <a:t>1.4</a:t>
                      </a:r>
                      <a:endParaRPr lang="en-GB" sz="1400" dirty="0"/>
                    </a:p>
                  </a:txBody>
                  <a:tcPr anchor="ctr"/>
                </a:tc>
                <a:tc>
                  <a:txBody>
                    <a:bodyPr/>
                    <a:lstStyle/>
                    <a:p>
                      <a:pPr algn="ctr">
                        <a:lnSpc>
                          <a:spcPts val="1500"/>
                        </a:lnSpc>
                      </a:pPr>
                      <a:r>
                        <a:rPr lang="en-GB" sz="1400" dirty="0" smtClean="0"/>
                        <a:t>0.004</a:t>
                      </a:r>
                      <a:endParaRPr lang="en-GB" sz="1400" dirty="0"/>
                    </a:p>
                  </a:txBody>
                  <a:tcPr anchor="ctr"/>
                </a:tc>
              </a:tr>
              <a:tr h="235799">
                <a:tc>
                  <a:txBody>
                    <a:bodyPr/>
                    <a:lstStyle/>
                    <a:p>
                      <a:pPr>
                        <a:lnSpc>
                          <a:spcPts val="1500"/>
                        </a:lnSpc>
                      </a:pPr>
                      <a:r>
                        <a:rPr lang="en-GB" sz="1400" dirty="0" smtClean="0"/>
                        <a:t>Asthenia</a:t>
                      </a:r>
                      <a:endParaRPr lang="en-GB" sz="1400" dirty="0"/>
                    </a:p>
                  </a:txBody>
                  <a:tcPr anchor="ctr"/>
                </a:tc>
                <a:tc>
                  <a:txBody>
                    <a:bodyPr/>
                    <a:lstStyle/>
                    <a:p>
                      <a:pPr algn="ctr">
                        <a:lnSpc>
                          <a:spcPts val="1500"/>
                        </a:lnSpc>
                      </a:pPr>
                      <a:r>
                        <a:rPr lang="en-GB" sz="1400" dirty="0" smtClean="0"/>
                        <a:t>4.1</a:t>
                      </a:r>
                      <a:endParaRPr lang="en-GB" sz="1400" dirty="0"/>
                    </a:p>
                  </a:txBody>
                  <a:tcPr anchor="ctr"/>
                </a:tc>
                <a:tc>
                  <a:txBody>
                    <a:bodyPr/>
                    <a:lstStyle/>
                    <a:p>
                      <a:pPr algn="ctr">
                        <a:lnSpc>
                          <a:spcPts val="1500"/>
                        </a:lnSpc>
                      </a:pPr>
                      <a:r>
                        <a:rPr lang="en-GB" sz="1400" dirty="0" smtClean="0"/>
                        <a:t>1.2</a:t>
                      </a:r>
                      <a:endParaRPr lang="en-GB" sz="1400" dirty="0"/>
                    </a:p>
                  </a:txBody>
                  <a:tcPr anchor="ctr"/>
                </a:tc>
                <a:tc>
                  <a:txBody>
                    <a:bodyPr/>
                    <a:lstStyle/>
                    <a:p>
                      <a:pPr algn="ctr">
                        <a:lnSpc>
                          <a:spcPts val="1500"/>
                        </a:lnSpc>
                      </a:pPr>
                      <a:r>
                        <a:rPr lang="en-GB" sz="1400" dirty="0" smtClean="0"/>
                        <a:t>&lt;0.0001</a:t>
                      </a:r>
                      <a:endParaRPr lang="en-GB" sz="1400" dirty="0"/>
                    </a:p>
                  </a:txBody>
                  <a:tcPr anchor="ctr"/>
                </a:tc>
              </a:tr>
              <a:tr h="235799">
                <a:tc>
                  <a:txBody>
                    <a:bodyPr/>
                    <a:lstStyle/>
                    <a:p>
                      <a:pPr>
                        <a:lnSpc>
                          <a:spcPts val="1500"/>
                        </a:lnSpc>
                      </a:pPr>
                      <a:r>
                        <a:rPr lang="en-GB" sz="1400" dirty="0" smtClean="0"/>
                        <a:t>Allergic</a:t>
                      </a:r>
                      <a:r>
                        <a:rPr lang="en-GB" sz="1400" baseline="0" dirty="0" smtClean="0"/>
                        <a:t> </a:t>
                      </a:r>
                      <a:r>
                        <a:rPr lang="en-GB" sz="1400" dirty="0" smtClean="0"/>
                        <a:t>reaction</a:t>
                      </a:r>
                      <a:endParaRPr lang="en-GB" sz="1400" dirty="0"/>
                    </a:p>
                  </a:txBody>
                  <a:tcPr anchor="ctr"/>
                </a:tc>
                <a:tc>
                  <a:txBody>
                    <a:bodyPr/>
                    <a:lstStyle/>
                    <a:p>
                      <a:pPr algn="ctr">
                        <a:lnSpc>
                          <a:spcPts val="1500"/>
                        </a:lnSpc>
                      </a:pPr>
                      <a:r>
                        <a:rPr lang="en-GB" sz="1400" dirty="0" smtClean="0"/>
                        <a:t>1.9</a:t>
                      </a:r>
                      <a:endParaRPr lang="en-GB" sz="1400" dirty="0"/>
                    </a:p>
                  </a:txBody>
                  <a:tcPr anchor="ctr"/>
                </a:tc>
                <a:tc>
                  <a:txBody>
                    <a:bodyPr/>
                    <a:lstStyle/>
                    <a:p>
                      <a:pPr algn="ctr">
                        <a:lnSpc>
                          <a:spcPts val="1500"/>
                        </a:lnSpc>
                      </a:pPr>
                      <a:r>
                        <a:rPr lang="en-GB" sz="1400" dirty="0" smtClean="0"/>
                        <a:t>0.5</a:t>
                      </a:r>
                      <a:endParaRPr lang="en-GB" sz="1400" dirty="0"/>
                    </a:p>
                  </a:txBody>
                  <a:tcPr anchor="ct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dirty="0" smtClean="0"/>
                        <a:t>&lt;0.0001</a:t>
                      </a:r>
                    </a:p>
                  </a:txBody>
                  <a:tcPr anchor="ctr"/>
                </a:tc>
              </a:tr>
              <a:tr h="235799">
                <a:tc>
                  <a:txBody>
                    <a:bodyPr/>
                    <a:lstStyle/>
                    <a:p>
                      <a:pPr>
                        <a:lnSpc>
                          <a:spcPts val="1500"/>
                        </a:lnSpc>
                      </a:pPr>
                      <a:r>
                        <a:rPr lang="en-GB" sz="1400" dirty="0" smtClean="0"/>
                        <a:t>Neurotoxicity</a:t>
                      </a:r>
                      <a:endParaRPr lang="en-GB" sz="1400" dirty="0"/>
                    </a:p>
                  </a:txBody>
                  <a:tcPr anchor="ctr"/>
                </a:tc>
                <a:tc>
                  <a:txBody>
                    <a:bodyPr/>
                    <a:lstStyle/>
                    <a:p>
                      <a:pPr algn="ctr">
                        <a:lnSpc>
                          <a:spcPts val="1500"/>
                        </a:lnSpc>
                      </a:pPr>
                      <a:r>
                        <a:rPr lang="en-GB" sz="1400" dirty="0" smtClean="0"/>
                        <a:t>31.2</a:t>
                      </a:r>
                      <a:endParaRPr lang="en-GB" sz="1400" dirty="0"/>
                    </a:p>
                  </a:txBody>
                  <a:tcPr anchor="ctr"/>
                </a:tc>
                <a:tc>
                  <a:txBody>
                    <a:bodyPr/>
                    <a:lstStyle/>
                    <a:p>
                      <a:pPr algn="ctr">
                        <a:lnSpc>
                          <a:spcPts val="1500"/>
                        </a:lnSpc>
                      </a:pPr>
                      <a:r>
                        <a:rPr lang="en-GB" sz="1400" dirty="0" smtClean="0"/>
                        <a:t>8.8</a:t>
                      </a:r>
                      <a:endParaRPr lang="en-GB" sz="1400" dirty="0"/>
                    </a:p>
                  </a:txBody>
                  <a:tcPr anchor="ct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dirty="0" smtClean="0"/>
                        <a:t>&lt;0.0001</a:t>
                      </a:r>
                    </a:p>
                  </a:txBody>
                  <a:tcPr anchor="ctr"/>
                </a:tc>
              </a:tr>
            </a:tbl>
          </a:graphicData>
        </a:graphic>
      </p:graphicFrame>
    </p:spTree>
    <p:custDataLst>
      <p:tags r:id="rId1"/>
    </p:custDataLst>
    <p:extLst>
      <p:ext uri="{BB962C8B-B14F-4D97-AF65-F5344CB8AC3E}">
        <p14:creationId xmlns:p14="http://schemas.microsoft.com/office/powerpoint/2010/main" val="899582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LBA14: Molecular subtype and chemotherapy-related toxicity </a:t>
            </a:r>
            <a:r>
              <a:rPr lang="en-GB" sz="1800" dirty="0" smtClean="0"/>
              <a:t>in stage </a:t>
            </a:r>
            <a:r>
              <a:rPr lang="en-GB" sz="1800" dirty="0"/>
              <a:t>3 colon cancers: NCCTG N0147 – </a:t>
            </a:r>
            <a:r>
              <a:rPr lang="en-GB" sz="1800" dirty="0" err="1" smtClean="0"/>
              <a:t>Sinicrope</a:t>
            </a:r>
            <a:r>
              <a:rPr lang="en-GB" sz="1800" dirty="0" smtClean="0"/>
              <a:t> F et al.</a:t>
            </a:r>
            <a:endParaRPr lang="en-GB" sz="1800" dirty="0"/>
          </a:p>
        </p:txBody>
      </p:sp>
      <p:sp>
        <p:nvSpPr>
          <p:cNvPr id="3" name="Content Placeholder 2"/>
          <p:cNvSpPr>
            <a:spLocks noGrp="1"/>
          </p:cNvSpPr>
          <p:nvPr>
            <p:ph idx="1"/>
          </p:nvPr>
        </p:nvSpPr>
        <p:spPr>
          <a:xfrm>
            <a:off x="228600" y="1320800"/>
            <a:ext cx="8793480" cy="5308600"/>
          </a:xfrm>
        </p:spPr>
        <p:txBody>
          <a:bodyPr/>
          <a:lstStyle/>
          <a:p>
            <a:pPr>
              <a:spcAft>
                <a:spcPts val="300"/>
              </a:spcAft>
            </a:pPr>
            <a:r>
              <a:rPr lang="en-GB" sz="1800" b="1" dirty="0"/>
              <a:t>Study </a:t>
            </a:r>
            <a:r>
              <a:rPr lang="en-GB" sz="1800" b="1" dirty="0" smtClean="0"/>
              <a:t>objective</a:t>
            </a:r>
          </a:p>
          <a:p>
            <a:pPr lvl="1">
              <a:spcAft>
                <a:spcPts val="300"/>
              </a:spcAft>
            </a:pPr>
            <a:r>
              <a:rPr lang="en-GB" sz="1800" dirty="0" smtClean="0"/>
              <a:t>A post-hoc</a:t>
            </a:r>
            <a:r>
              <a:rPr lang="en-GB" sz="1800" i="1" dirty="0" smtClean="0"/>
              <a:t> </a:t>
            </a:r>
            <a:r>
              <a:rPr lang="en-GB" sz="1800" dirty="0" smtClean="0"/>
              <a:t>analysis to investigate the associatio</a:t>
            </a:r>
            <a:r>
              <a:rPr lang="en-GB" sz="1800" dirty="0"/>
              <a:t>n between </a:t>
            </a:r>
            <a:r>
              <a:rPr lang="en-GB" sz="1800" dirty="0" smtClean="0"/>
              <a:t>molecular subtypes and AEs in patients with stage 3 colon cancer receiving </a:t>
            </a:r>
            <a:r>
              <a:rPr lang="en-GB" sz="1800" dirty="0"/>
              <a:t>FOLFOX ± </a:t>
            </a:r>
            <a:r>
              <a:rPr lang="en-GB" sz="1800" dirty="0" smtClean="0"/>
              <a:t>cetuximab</a:t>
            </a:r>
            <a:endParaRPr lang="en-GB" sz="1800" dirty="0"/>
          </a:p>
          <a:p>
            <a:pPr>
              <a:spcAft>
                <a:spcPts val="300"/>
              </a:spcAft>
            </a:pPr>
            <a:r>
              <a:rPr lang="en-GB" sz="1800" b="1" dirty="0"/>
              <a:t>Study </a:t>
            </a:r>
            <a:r>
              <a:rPr lang="en-GB" sz="1800" b="1" dirty="0" smtClean="0"/>
              <a:t>design</a:t>
            </a:r>
          </a:p>
          <a:p>
            <a:pPr lvl="1">
              <a:spcAft>
                <a:spcPts val="300"/>
              </a:spcAft>
            </a:pPr>
            <a:r>
              <a:rPr lang="en-GB" sz="1800" dirty="0" smtClean="0"/>
              <a:t>Tumours </a:t>
            </a:r>
            <a:r>
              <a:rPr lang="en-GB" sz="1800" dirty="0"/>
              <a:t>were </a:t>
            </a:r>
            <a:r>
              <a:rPr lang="en-GB" sz="1800" dirty="0" smtClean="0"/>
              <a:t>categorised by DNA mismatch repair (</a:t>
            </a:r>
            <a:r>
              <a:rPr lang="en-GB" sz="1800" dirty="0" err="1" smtClean="0"/>
              <a:t>dMMR</a:t>
            </a:r>
            <a:r>
              <a:rPr lang="en-GB" sz="1800" dirty="0" smtClean="0"/>
              <a:t>) </a:t>
            </a:r>
            <a:r>
              <a:rPr lang="en-GB" sz="1800" dirty="0"/>
              <a:t>status and </a:t>
            </a:r>
            <a:r>
              <a:rPr lang="en-GB" sz="1800" dirty="0" smtClean="0"/>
              <a:t>mutually exclusive </a:t>
            </a:r>
            <a:r>
              <a:rPr lang="en-GB" sz="1800" i="1" dirty="0" smtClean="0"/>
              <a:t>BRAF</a:t>
            </a:r>
            <a:r>
              <a:rPr lang="en-GB" sz="1800" dirty="0" smtClean="0"/>
              <a:t> or </a:t>
            </a:r>
            <a:r>
              <a:rPr lang="en-GB" sz="1800" i="1" dirty="0" smtClean="0"/>
              <a:t>KRAS </a:t>
            </a:r>
            <a:r>
              <a:rPr lang="en-GB" sz="1800" dirty="0" smtClean="0"/>
              <a:t>mutations</a:t>
            </a:r>
          </a:p>
          <a:p>
            <a:pPr lvl="1">
              <a:spcAft>
                <a:spcPts val="300"/>
              </a:spcAft>
            </a:pPr>
            <a:r>
              <a:rPr lang="en-GB" sz="1800" dirty="0" smtClean="0"/>
              <a:t>Associations between subtypes and grade ≥3 AEs was determined </a:t>
            </a:r>
            <a:r>
              <a:rPr lang="en-GB" sz="1800" dirty="0"/>
              <a:t>by Chi-squared </a:t>
            </a:r>
            <a:r>
              <a:rPr lang="en-GB" sz="1800" dirty="0" smtClean="0"/>
              <a:t>test and logistic regression</a:t>
            </a:r>
          </a:p>
          <a:p>
            <a:pPr>
              <a:spcAft>
                <a:spcPts val="300"/>
              </a:spcAft>
            </a:pPr>
            <a:r>
              <a:rPr lang="en-GB" sz="1800" b="1" dirty="0" smtClean="0"/>
              <a:t>Key results</a:t>
            </a:r>
          </a:p>
          <a:p>
            <a:pPr lvl="1">
              <a:spcAft>
                <a:spcPts val="300"/>
              </a:spcAft>
            </a:pPr>
            <a:r>
              <a:rPr lang="en-GB" sz="1800" dirty="0" smtClean="0"/>
              <a:t>Overall 77</a:t>
            </a:r>
            <a:r>
              <a:rPr lang="en-GB" sz="1800" dirty="0"/>
              <a:t>% </a:t>
            </a:r>
            <a:r>
              <a:rPr lang="en-GB" sz="1800" dirty="0" smtClean="0"/>
              <a:t>of patients in the sporadic </a:t>
            </a:r>
            <a:r>
              <a:rPr lang="en-GB" sz="1800" dirty="0" err="1" smtClean="0"/>
              <a:t>dMMR</a:t>
            </a:r>
            <a:r>
              <a:rPr lang="en-GB" sz="1800" dirty="0" smtClean="0"/>
              <a:t> subtype completed &gt;6 treatment </a:t>
            </a:r>
            <a:r>
              <a:rPr lang="en-GB" sz="1800" dirty="0"/>
              <a:t>cycles </a:t>
            </a:r>
            <a:r>
              <a:rPr lang="en-GB" sz="1800" dirty="0" smtClean="0"/>
              <a:t>vs. 87–91</a:t>
            </a:r>
            <a:r>
              <a:rPr lang="en-GB" sz="1800" dirty="0"/>
              <a:t>% </a:t>
            </a:r>
            <a:r>
              <a:rPr lang="en-GB" sz="1800" dirty="0" smtClean="0"/>
              <a:t>of patients in other subtypes (p=0.029)</a:t>
            </a:r>
          </a:p>
          <a:p>
            <a:pPr lvl="1">
              <a:spcAft>
                <a:spcPts val="300"/>
              </a:spcAft>
            </a:pPr>
            <a:r>
              <a:rPr lang="en-GB" sz="1800" dirty="0" smtClean="0"/>
              <a:t>Overall </a:t>
            </a:r>
            <a:r>
              <a:rPr lang="en-GB" sz="1800" dirty="0"/>
              <a:t>grade </a:t>
            </a:r>
            <a:r>
              <a:rPr lang="en-GB" sz="1800" dirty="0" smtClean="0"/>
              <a:t>≥3 </a:t>
            </a:r>
            <a:r>
              <a:rPr lang="en-GB" sz="1800" dirty="0"/>
              <a:t>AEs among </a:t>
            </a:r>
            <a:r>
              <a:rPr lang="en-GB" sz="1800" dirty="0" smtClean="0"/>
              <a:t>patients receiving &lt;12 </a:t>
            </a:r>
            <a:r>
              <a:rPr lang="en-GB" sz="1800" dirty="0"/>
              <a:t>cycles was highest for sporadic </a:t>
            </a:r>
            <a:r>
              <a:rPr lang="en-GB" sz="1800" dirty="0" err="1"/>
              <a:t>dMMR</a:t>
            </a:r>
            <a:r>
              <a:rPr lang="en-GB" sz="1800" dirty="0"/>
              <a:t> (81%) </a:t>
            </a:r>
            <a:r>
              <a:rPr lang="en-GB" sz="1800" dirty="0" smtClean="0"/>
              <a:t>and lowest </a:t>
            </a:r>
            <a:r>
              <a:rPr lang="en-GB" sz="1800" dirty="0"/>
              <a:t>for familial </a:t>
            </a:r>
            <a:r>
              <a:rPr lang="en-GB" sz="1800" dirty="0" err="1"/>
              <a:t>dMMR</a:t>
            </a:r>
            <a:r>
              <a:rPr lang="en-GB" sz="1800" dirty="0"/>
              <a:t> (40%) subtypes (</a:t>
            </a:r>
            <a:r>
              <a:rPr lang="en-GB" sz="1800" dirty="0" smtClean="0"/>
              <a:t>p=0.016)</a:t>
            </a:r>
          </a:p>
          <a:p>
            <a:pPr lvl="1">
              <a:spcAft>
                <a:spcPts val="300"/>
              </a:spcAft>
            </a:pPr>
            <a:r>
              <a:rPr lang="en-GB" sz="1800" spc="-20" dirty="0" smtClean="0"/>
              <a:t>For distal, </a:t>
            </a:r>
            <a:r>
              <a:rPr lang="en-GB" sz="1800" spc="-20" dirty="0"/>
              <a:t>but not </a:t>
            </a:r>
            <a:r>
              <a:rPr lang="en-GB" sz="1800" spc="-20" dirty="0" smtClean="0"/>
              <a:t>proximal, cancers, </a:t>
            </a:r>
            <a:r>
              <a:rPr lang="en-GB" sz="1800" spc="-20" dirty="0" err="1" smtClean="0"/>
              <a:t>dMMR</a:t>
            </a:r>
            <a:r>
              <a:rPr lang="en-GB" sz="1800" spc="-20" dirty="0" smtClean="0"/>
              <a:t> patients had the </a:t>
            </a:r>
            <a:r>
              <a:rPr lang="en-GB" sz="1800" spc="-20" dirty="0"/>
              <a:t>highest AE rate (</a:t>
            </a:r>
            <a:r>
              <a:rPr lang="en-GB" sz="1800" spc="-20" dirty="0" smtClean="0"/>
              <a:t>78%)</a:t>
            </a:r>
          </a:p>
          <a:p>
            <a:pPr lvl="1">
              <a:spcAft>
                <a:spcPts val="300"/>
              </a:spcAft>
            </a:pPr>
            <a:r>
              <a:rPr lang="en-GB" sz="1800" spc="-20" dirty="0" smtClean="0"/>
              <a:t>Mutant BRAF</a:t>
            </a:r>
            <a:r>
              <a:rPr lang="en-GB" sz="1800" spc="-20" baseline="30000" dirty="0" smtClean="0"/>
              <a:t>V600E</a:t>
            </a:r>
            <a:r>
              <a:rPr lang="en-GB" sz="1800" spc="-20" dirty="0" smtClean="0"/>
              <a:t> proficient MMR had the lowest AE rate (33%)</a:t>
            </a:r>
            <a:endParaRPr lang="en-NZ" sz="1800" dirty="0" smtClean="0"/>
          </a:p>
          <a:p>
            <a:pPr>
              <a:spcAft>
                <a:spcPts val="300"/>
              </a:spcAft>
            </a:pPr>
            <a:r>
              <a:rPr lang="en-NZ" sz="1800" b="1" dirty="0" smtClean="0"/>
              <a:t>Conclusion</a:t>
            </a:r>
            <a:endParaRPr lang="en-NZ" sz="1800" b="1" dirty="0"/>
          </a:p>
          <a:p>
            <a:pPr lvl="1"/>
            <a:r>
              <a:rPr lang="en-GB" sz="1800" b="1" dirty="0" smtClean="0"/>
              <a:t>Sporadic </a:t>
            </a:r>
            <a:r>
              <a:rPr lang="en-GB" sz="1800" b="1" dirty="0" err="1"/>
              <a:t>dMMR</a:t>
            </a:r>
            <a:r>
              <a:rPr lang="en-GB" sz="1800" b="1" dirty="0"/>
              <a:t> </a:t>
            </a:r>
            <a:r>
              <a:rPr lang="en-GB" sz="1800" b="1" dirty="0" smtClean="0"/>
              <a:t>patients had </a:t>
            </a:r>
            <a:r>
              <a:rPr lang="en-GB" sz="1800" b="1" dirty="0"/>
              <a:t>fewer treatment cycles and </a:t>
            </a:r>
            <a:r>
              <a:rPr lang="en-GB" sz="1800" b="1" dirty="0" smtClean="0"/>
              <a:t>greater toxicity</a:t>
            </a:r>
            <a:endParaRPr lang="en-GB" sz="1800" b="1" dirty="0"/>
          </a:p>
        </p:txBody>
      </p:sp>
      <p:sp>
        <p:nvSpPr>
          <p:cNvPr id="4" name="Text Box 4"/>
          <p:cNvSpPr txBox="1">
            <a:spLocks noChangeArrowheads="1"/>
          </p:cNvSpPr>
          <p:nvPr/>
        </p:nvSpPr>
        <p:spPr bwMode="auto">
          <a:xfrm>
            <a:off x="4852159" y="6474897"/>
            <a:ext cx="407117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rPr>
              <a:t>Sinicrope</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LBA14</a:t>
            </a:r>
            <a:endParaRPr lang="en-GB" sz="1200" dirty="0">
              <a:solidFill>
                <a:srgbClr val="363636"/>
              </a:solidFill>
            </a:endParaRPr>
          </a:p>
        </p:txBody>
      </p:sp>
    </p:spTree>
    <p:extLst>
      <p:ext uri="{BB962C8B-B14F-4D97-AF65-F5344CB8AC3E}">
        <p14:creationId xmlns:p14="http://schemas.microsoft.com/office/powerpoint/2010/main" val="138666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First-line therapy</a:t>
            </a:r>
          </a:p>
        </p:txBody>
      </p:sp>
      <p:sp>
        <p:nvSpPr>
          <p:cNvPr id="3" name="Text Placeholder 2"/>
          <p:cNvSpPr>
            <a:spLocks noGrp="1"/>
          </p:cNvSpPr>
          <p:nvPr>
            <p:ph type="body" idx="1"/>
          </p:nvPr>
        </p:nvSpPr>
        <p:spPr/>
        <p:txBody>
          <a:bodyPr/>
          <a:lstStyle/>
          <a:p>
            <a:r>
              <a:rPr lang="en-GB" dirty="0"/>
              <a:t>COLORECTAL CANCER</a:t>
            </a:r>
          </a:p>
        </p:txBody>
      </p:sp>
    </p:spTree>
    <p:extLst>
      <p:ext uri="{BB962C8B-B14F-4D97-AF65-F5344CB8AC3E}">
        <p14:creationId xmlns:p14="http://schemas.microsoft.com/office/powerpoint/2010/main" val="32276918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501O: CALGB/SWOG 80405: </a:t>
            </a:r>
            <a:r>
              <a:rPr lang="en-GB" sz="1800" dirty="0" smtClean="0"/>
              <a:t>Phase </a:t>
            </a:r>
            <a:r>
              <a:rPr lang="en-GB" sz="1800" dirty="0"/>
              <a:t>III trial of irinotecan/5-FU/</a:t>
            </a:r>
            <a:r>
              <a:rPr lang="en-GB" sz="1800" dirty="0" err="1"/>
              <a:t>leucovorin</a:t>
            </a:r>
            <a:r>
              <a:rPr lang="en-GB" sz="1800" dirty="0"/>
              <a:t/>
            </a:r>
            <a:br>
              <a:rPr lang="en-GB" sz="1800" dirty="0"/>
            </a:br>
            <a:r>
              <a:rPr lang="en-GB" sz="1800" dirty="0"/>
              <a:t>(FOLFIRI) or oxaliplatin/5-FU/</a:t>
            </a:r>
            <a:r>
              <a:rPr lang="en-GB" sz="1800" dirty="0" err="1"/>
              <a:t>leucovorin</a:t>
            </a:r>
            <a:r>
              <a:rPr lang="en-GB" sz="1800" dirty="0"/>
              <a:t> (mFOLFOX6) with bevacizumab (BV) or</a:t>
            </a:r>
            <a:br>
              <a:rPr lang="en-GB" sz="1800" dirty="0"/>
            </a:br>
            <a:r>
              <a:rPr lang="en-GB" sz="1800" dirty="0"/>
              <a:t>cetuximab (CET) for patients (</a:t>
            </a:r>
            <a:r>
              <a:rPr lang="en-GB" sz="1800" dirty="0" err="1"/>
              <a:t>pts</a:t>
            </a:r>
            <a:r>
              <a:rPr lang="en-GB" sz="1800" dirty="0"/>
              <a:t>) with expanded </a:t>
            </a:r>
            <a:r>
              <a:rPr lang="en-GB" sz="1800" dirty="0" err="1" smtClean="0"/>
              <a:t>ras</a:t>
            </a:r>
            <a:r>
              <a:rPr lang="en-GB" sz="1800" dirty="0" smtClean="0"/>
              <a:t> </a:t>
            </a:r>
            <a:r>
              <a:rPr lang="en-GB" sz="1800" dirty="0"/>
              <a:t>analyses untreated </a:t>
            </a:r>
            <a:r>
              <a:rPr lang="en-GB" sz="1800" dirty="0" smtClean="0"/>
              <a:t>metastatic adenocarcinoma </a:t>
            </a:r>
            <a:r>
              <a:rPr lang="en-GB" sz="1800" dirty="0"/>
              <a:t>of the </a:t>
            </a:r>
            <a:r>
              <a:rPr lang="en-GB" sz="1800" dirty="0" smtClean="0"/>
              <a:t>colon – Lenz H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smtClean="0"/>
              <a:t>Post-hoc </a:t>
            </a:r>
            <a:r>
              <a:rPr lang="en-GB" sz="1800" dirty="0"/>
              <a:t>analysis </a:t>
            </a:r>
            <a:r>
              <a:rPr lang="en-GB" sz="1800" dirty="0" smtClean="0"/>
              <a:t>assessing expanded </a:t>
            </a:r>
            <a:r>
              <a:rPr lang="en-GB" sz="1800" i="1" dirty="0" smtClean="0"/>
              <a:t>RAS</a:t>
            </a:r>
            <a:r>
              <a:rPr lang="en-GB" sz="1800" dirty="0" smtClean="0"/>
              <a:t> </a:t>
            </a:r>
            <a:r>
              <a:rPr lang="en-GB" sz="1800" dirty="0"/>
              <a:t>in patients with </a:t>
            </a:r>
            <a:r>
              <a:rPr lang="en-GB" sz="1800" dirty="0" err="1"/>
              <a:t>mCRC</a:t>
            </a:r>
            <a:r>
              <a:rPr lang="en-GB" sz="1800" dirty="0"/>
              <a:t> </a:t>
            </a:r>
            <a:r>
              <a:rPr lang="en-GB" sz="1800" dirty="0" smtClean="0"/>
              <a:t>treated with first-line bevacizumab vs. cetuximab in combination </a:t>
            </a:r>
            <a:r>
              <a:rPr lang="en-GB" sz="1800" dirty="0"/>
              <a:t>with either FOLFIRI or </a:t>
            </a:r>
            <a:r>
              <a:rPr lang="en-GB" sz="1800" dirty="0" smtClean="0"/>
              <a:t>mFOLFOX6</a:t>
            </a:r>
          </a:p>
          <a:p>
            <a:r>
              <a:rPr lang="en-GB" sz="1800" b="1" dirty="0" smtClean="0"/>
              <a:t>Study design</a:t>
            </a:r>
            <a:endParaRPr lang="en-GB" sz="1800" b="1" dirty="0"/>
          </a:p>
        </p:txBody>
      </p:sp>
      <p:sp>
        <p:nvSpPr>
          <p:cNvPr id="5124" name="Text Box 4"/>
          <p:cNvSpPr txBox="1">
            <a:spLocks noChangeArrowheads="1"/>
          </p:cNvSpPr>
          <p:nvPr/>
        </p:nvSpPr>
        <p:spPr bwMode="auto">
          <a:xfrm>
            <a:off x="5089403" y="6474897"/>
            <a:ext cx="38339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Lenz H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501O</a:t>
            </a:r>
            <a:endParaRPr lang="en-GB" sz="1200" dirty="0">
              <a:solidFill>
                <a:srgbClr val="363636"/>
              </a:solidFill>
            </a:endParaRPr>
          </a:p>
        </p:txBody>
      </p:sp>
      <p:sp>
        <p:nvSpPr>
          <p:cNvPr id="5125" name="Text Box 5"/>
          <p:cNvSpPr txBox="1">
            <a:spLocks noChangeArrowheads="1"/>
          </p:cNvSpPr>
          <p:nvPr/>
        </p:nvSpPr>
        <p:spPr bwMode="auto">
          <a:xfrm>
            <a:off x="231776" y="6474897"/>
            <a:ext cx="42047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a:solidFill>
                  <a:srgbClr val="363636"/>
                </a:solidFill>
              </a:rPr>
              <a:t> *5 mg/kg q2w; </a:t>
            </a:r>
            <a:r>
              <a:rPr lang="en-GB" sz="1200" baseline="30000" dirty="0" smtClean="0">
                <a:solidFill>
                  <a:srgbClr val="363636"/>
                </a:solidFill>
              </a:rPr>
              <a:t>†</a:t>
            </a:r>
            <a:r>
              <a:rPr lang="en-GB" sz="1200" dirty="0" smtClean="0">
                <a:solidFill>
                  <a:srgbClr val="363636"/>
                </a:solidFill>
              </a:rPr>
              <a:t>400 mg/m</a:t>
            </a:r>
            <a:r>
              <a:rPr lang="en-GB" sz="1200" baseline="30000" dirty="0" smtClean="0">
                <a:solidFill>
                  <a:srgbClr val="363636"/>
                </a:solidFill>
              </a:rPr>
              <a:t>2</a:t>
            </a:r>
            <a:r>
              <a:rPr lang="en-GB" sz="1200" dirty="0" smtClean="0">
                <a:solidFill>
                  <a:srgbClr val="363636"/>
                </a:solidFill>
              </a:rPr>
              <a:t> x1</a:t>
            </a:r>
            <a:r>
              <a:rPr lang="en-GB" sz="1200" dirty="0">
                <a:solidFill>
                  <a:srgbClr val="363636"/>
                </a:solidFill>
              </a:rPr>
              <a:t>, then 250 mg/m</a:t>
            </a:r>
            <a:r>
              <a:rPr lang="en-GB" sz="1200" baseline="30000" dirty="0">
                <a:solidFill>
                  <a:srgbClr val="363636"/>
                </a:solidFill>
              </a:rPr>
              <a:t>2</a:t>
            </a:r>
            <a:r>
              <a:rPr lang="en-GB" sz="1200" dirty="0">
                <a:solidFill>
                  <a:srgbClr val="363636"/>
                </a:solidFill>
              </a:rPr>
              <a:t> </a:t>
            </a:r>
            <a:r>
              <a:rPr lang="en-GB" sz="1200" dirty="0" err="1" smtClean="0">
                <a:solidFill>
                  <a:srgbClr val="363636"/>
                </a:solidFill>
              </a:rPr>
              <a:t>qw</a:t>
            </a:r>
            <a:endParaRPr lang="en-GB" sz="1200" dirty="0">
              <a:solidFill>
                <a:srgbClr val="363636"/>
              </a:solidFill>
            </a:endParaRPr>
          </a:p>
        </p:txBody>
      </p:sp>
      <p:sp>
        <p:nvSpPr>
          <p:cNvPr id="6" name="Rectangle 9"/>
          <p:cNvSpPr txBox="1">
            <a:spLocks noChangeArrowheads="1"/>
          </p:cNvSpPr>
          <p:nvPr/>
        </p:nvSpPr>
        <p:spPr bwMode="auto">
          <a:xfrm>
            <a:off x="489706" y="5715052"/>
            <a:ext cx="8164589" cy="411050"/>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lgn="ctr">
              <a:buClr>
                <a:srgbClr val="043882"/>
              </a:buClr>
              <a:buFontTx/>
              <a:buNone/>
            </a:pPr>
            <a:r>
              <a:rPr lang="en-GB" sz="1800" b="1" i="1" kern="0" dirty="0" smtClean="0">
                <a:solidFill>
                  <a:srgbClr val="363636"/>
                </a:solidFill>
              </a:rPr>
              <a:t>RAS</a:t>
            </a:r>
            <a:r>
              <a:rPr lang="en-GB" sz="1800" b="1" kern="0" dirty="0" smtClean="0">
                <a:solidFill>
                  <a:srgbClr val="363636"/>
                </a:solidFill>
              </a:rPr>
              <a:t> evaluable patients: Bevacizumab n=324 vs. cetuximab n=346</a:t>
            </a:r>
            <a:endParaRPr lang="en-GB" sz="1800" kern="0" dirty="0" smtClean="0">
              <a:solidFill>
                <a:srgbClr val="363636"/>
              </a:solidFill>
            </a:endParaRPr>
          </a:p>
        </p:txBody>
      </p:sp>
      <p:sp>
        <p:nvSpPr>
          <p:cNvPr id="8" name="Oval 14"/>
          <p:cNvSpPr>
            <a:spLocks noChangeArrowheads="1"/>
          </p:cNvSpPr>
          <p:nvPr/>
        </p:nvSpPr>
        <p:spPr bwMode="auto">
          <a:xfrm>
            <a:off x="3941537" y="3805282"/>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9" name="AutoShape 15"/>
          <p:cNvCxnSpPr>
            <a:cxnSpLocks noChangeShapeType="1"/>
            <a:stCxn id="8" idx="0"/>
          </p:cNvCxnSpPr>
          <p:nvPr/>
        </p:nvCxnSpPr>
        <p:spPr bwMode="auto">
          <a:xfrm rot="5400000" flipH="1" flipV="1">
            <a:off x="4236189" y="3176162"/>
            <a:ext cx="626267" cy="631975"/>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p:cNvCxnSpPr>
          <p:nvPr/>
        </p:nvCxnSpPr>
        <p:spPr bwMode="auto">
          <a:xfrm rot="16200000" flipH="1">
            <a:off x="4239363" y="4383453"/>
            <a:ext cx="619919" cy="631975"/>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8257722" y="4745082"/>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2" name="AutoShape 12"/>
          <p:cNvSpPr>
            <a:spLocks noChangeArrowheads="1"/>
          </p:cNvSpPr>
          <p:nvPr/>
        </p:nvSpPr>
        <p:spPr bwMode="auto">
          <a:xfrm>
            <a:off x="8257722" y="2914696"/>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4" name="AutoShape 19"/>
          <p:cNvCxnSpPr>
            <a:cxnSpLocks noChangeShapeType="1"/>
            <a:endCxn id="8" idx="2"/>
          </p:cNvCxnSpPr>
          <p:nvPr/>
        </p:nvCxnSpPr>
        <p:spPr bwMode="auto">
          <a:xfrm>
            <a:off x="3684814" y="4097382"/>
            <a:ext cx="256723" cy="0"/>
          </a:xfrm>
          <a:prstGeom prst="straightConnector1">
            <a:avLst/>
          </a:prstGeom>
          <a:noFill/>
          <a:ln w="38100">
            <a:solidFill>
              <a:schemeClr val="bg1"/>
            </a:solidFill>
            <a:round/>
            <a:headEnd/>
            <a:tailEnd type="triangle" w="med" len="med"/>
          </a:ln>
        </p:spPr>
      </p:cxnSp>
      <p:cxnSp>
        <p:nvCxnSpPr>
          <p:cNvPr id="15" name="AutoShape 20"/>
          <p:cNvCxnSpPr>
            <a:cxnSpLocks noChangeShapeType="1"/>
            <a:stCxn id="18" idx="3"/>
            <a:endCxn id="11" idx="1"/>
          </p:cNvCxnSpPr>
          <p:nvPr/>
        </p:nvCxnSpPr>
        <p:spPr bwMode="auto">
          <a:xfrm>
            <a:off x="7660682" y="5009401"/>
            <a:ext cx="597040" cy="0"/>
          </a:xfrm>
          <a:prstGeom prst="straightConnector1">
            <a:avLst/>
          </a:prstGeom>
          <a:noFill/>
          <a:ln w="38100">
            <a:solidFill>
              <a:schemeClr val="bg1"/>
            </a:solidFill>
            <a:prstDash val="dash"/>
            <a:round/>
            <a:headEnd/>
            <a:tailEnd type="triangle" w="med" len="med"/>
          </a:ln>
        </p:spPr>
      </p:cxnSp>
      <p:cxnSp>
        <p:nvCxnSpPr>
          <p:cNvPr id="16" name="AutoShape 21"/>
          <p:cNvCxnSpPr>
            <a:cxnSpLocks noChangeShapeType="1"/>
            <a:stCxn id="19" idx="3"/>
            <a:endCxn id="12" idx="1"/>
          </p:cNvCxnSpPr>
          <p:nvPr/>
        </p:nvCxnSpPr>
        <p:spPr bwMode="auto">
          <a:xfrm>
            <a:off x="7662332" y="3179015"/>
            <a:ext cx="595390"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177800" y="3700828"/>
            <a:ext cx="3515481" cy="762014"/>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Unselected patients with </a:t>
            </a:r>
            <a:r>
              <a:rPr lang="en-GB" altLang="zh-CN" dirty="0" err="1" smtClean="0">
                <a:solidFill>
                  <a:srgbClr val="FFFFFF"/>
                </a:solidFill>
                <a:ea typeface="SimSun" pitchFamily="2" charset="-122"/>
              </a:rPr>
              <a:t>mCRC</a:t>
            </a:r>
            <a:endParaRPr lang="en-GB" altLang="zh-CN" dirty="0" smtClean="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(n=1,137)</a:t>
            </a:r>
            <a:endParaRPr lang="en-GB" altLang="zh-CN" dirty="0">
              <a:solidFill>
                <a:srgbClr val="FFFFFF"/>
              </a:solidFill>
              <a:ea typeface="SimSun" pitchFamily="2" charset="-122"/>
            </a:endParaRPr>
          </a:p>
        </p:txBody>
      </p:sp>
      <p:sp>
        <p:nvSpPr>
          <p:cNvPr id="18" name="AutoShape 12"/>
          <p:cNvSpPr>
            <a:spLocks noChangeArrowheads="1"/>
          </p:cNvSpPr>
          <p:nvPr/>
        </p:nvSpPr>
        <p:spPr bwMode="auto">
          <a:xfrm>
            <a:off x="4865309" y="4599033"/>
            <a:ext cx="2795373"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363636"/>
                </a:solidFill>
                <a:ea typeface="SimSun" pitchFamily="2" charset="-122"/>
              </a:rPr>
              <a:t>Cetuximab</a:t>
            </a:r>
            <a:r>
              <a:rPr lang="en-GB" altLang="zh-CN" baseline="30000" dirty="0" smtClean="0">
                <a:solidFill>
                  <a:srgbClr val="363636"/>
                </a:solidFill>
                <a:ea typeface="SimSun" pitchFamily="2" charset="-122"/>
              </a:rPr>
              <a:t>†</a:t>
            </a:r>
            <a:r>
              <a:rPr lang="en-GB" altLang="zh-CN" dirty="0">
                <a:solidFill>
                  <a:srgbClr val="363636"/>
                </a:solidFill>
                <a:ea typeface="SimSun" pitchFamily="2" charset="-122"/>
              </a:rPr>
              <a:t> +</a:t>
            </a:r>
            <a:endParaRPr lang="en-GB" altLang="zh-CN" baseline="30000" dirty="0">
              <a:solidFill>
                <a:srgbClr val="363636"/>
              </a:solidFill>
              <a:ea typeface="SimSun" pitchFamily="2" charset="-122"/>
            </a:endParaRPr>
          </a:p>
          <a:p>
            <a:pPr algn="ctr" defTabSz="892175" eaLnBrk="0" hangingPunct="0"/>
            <a:r>
              <a:rPr lang="en-GB" altLang="zh-CN" dirty="0" smtClean="0">
                <a:solidFill>
                  <a:srgbClr val="363636"/>
                </a:solidFill>
                <a:ea typeface="SimSun" pitchFamily="2" charset="-122"/>
              </a:rPr>
              <a:t>FOLFIRI </a:t>
            </a:r>
            <a:r>
              <a:rPr lang="en-GB" altLang="zh-CN" dirty="0">
                <a:solidFill>
                  <a:srgbClr val="363636"/>
                </a:solidFill>
                <a:ea typeface="SimSun" pitchFamily="2" charset="-122"/>
              </a:rPr>
              <a:t>or </a:t>
            </a:r>
            <a:r>
              <a:rPr lang="en-GB" altLang="zh-CN" dirty="0" smtClean="0">
                <a:solidFill>
                  <a:srgbClr val="363636"/>
                </a:solidFill>
                <a:ea typeface="SimSun" pitchFamily="2" charset="-122"/>
              </a:rPr>
              <a:t>mFOLFOX6 (n=578)</a:t>
            </a:r>
            <a:endParaRPr lang="en-GB" altLang="zh-CN" dirty="0">
              <a:solidFill>
                <a:srgbClr val="363636"/>
              </a:solidFill>
              <a:ea typeface="SimSun" pitchFamily="2" charset="-122"/>
            </a:endParaRPr>
          </a:p>
        </p:txBody>
      </p:sp>
      <p:sp>
        <p:nvSpPr>
          <p:cNvPr id="19" name="AutoShape 8"/>
          <p:cNvSpPr>
            <a:spLocks noChangeArrowheads="1"/>
          </p:cNvSpPr>
          <p:nvPr/>
        </p:nvSpPr>
        <p:spPr bwMode="auto">
          <a:xfrm>
            <a:off x="4865309" y="2768646"/>
            <a:ext cx="2797023"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Bevacizumab</a:t>
            </a:r>
            <a:r>
              <a:rPr lang="en-GB" altLang="zh-CN" dirty="0" smtClean="0">
                <a:solidFill>
                  <a:srgbClr val="FFFFFF"/>
                </a:solidFill>
                <a:ea typeface="SimSun" pitchFamily="2" charset="-122"/>
              </a:rPr>
              <a:t>*</a:t>
            </a:r>
            <a:r>
              <a:rPr lang="en-GB" altLang="zh-CN" dirty="0">
                <a:solidFill>
                  <a:srgbClr val="FFFFFF"/>
                </a:solidFill>
                <a:ea typeface="SimSun" pitchFamily="2" charset="-122"/>
              </a:rPr>
              <a:t> +</a:t>
            </a:r>
          </a:p>
          <a:p>
            <a:pPr algn="ctr" defTabSz="892175" eaLnBrk="0" hangingPunct="0"/>
            <a:r>
              <a:rPr lang="en-GB" altLang="zh-CN" dirty="0" smtClean="0">
                <a:solidFill>
                  <a:srgbClr val="FFFFFF"/>
                </a:solidFill>
                <a:ea typeface="SimSun" pitchFamily="2" charset="-122"/>
              </a:rPr>
              <a:t>FOLFIRI or mFOLFOX6 (n=559)</a:t>
            </a:r>
            <a:endParaRPr lang="en-GB"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4091789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501O: CALGB/SWOG 80405: PHASE III trial of irinotecan/5-FU/</a:t>
            </a:r>
            <a:r>
              <a:rPr lang="en-GB" sz="1800" dirty="0" err="1"/>
              <a:t>leucovorin</a:t>
            </a:r>
            <a:r>
              <a:rPr lang="en-GB" sz="1800" dirty="0"/>
              <a:t/>
            </a:r>
            <a:br>
              <a:rPr lang="en-GB" sz="1800" dirty="0"/>
            </a:br>
            <a:r>
              <a:rPr lang="en-GB" sz="1800" dirty="0"/>
              <a:t>(FOLFIRI) or oxaliplatin/5-FU/</a:t>
            </a:r>
            <a:r>
              <a:rPr lang="en-GB" sz="1800" dirty="0" err="1"/>
              <a:t>leucovorin</a:t>
            </a:r>
            <a:r>
              <a:rPr lang="en-GB" sz="1800" dirty="0"/>
              <a:t> (mFOLFOX6) with bevacizumab (BV) or</a:t>
            </a:r>
            <a:br>
              <a:rPr lang="en-GB" sz="1800" dirty="0"/>
            </a:br>
            <a:r>
              <a:rPr lang="en-GB" sz="1800" dirty="0"/>
              <a:t>cetuximab (CET) for patients (</a:t>
            </a:r>
            <a:r>
              <a:rPr lang="en-GB" sz="1800" dirty="0" err="1"/>
              <a:t>pts</a:t>
            </a:r>
            <a:r>
              <a:rPr lang="en-GB" sz="1800" dirty="0"/>
              <a:t>) with expanded </a:t>
            </a:r>
            <a:r>
              <a:rPr lang="en-GB" sz="1800" dirty="0" err="1"/>
              <a:t>ras</a:t>
            </a:r>
            <a:r>
              <a:rPr lang="en-GB" sz="1800" dirty="0"/>
              <a:t> analyses untreated </a:t>
            </a:r>
            <a:r>
              <a:rPr lang="en-GB" sz="1800" dirty="0" smtClean="0"/>
              <a:t>metastatic adenocarcinoma </a:t>
            </a:r>
            <a:r>
              <a:rPr lang="en-GB" sz="1800" dirty="0"/>
              <a:t>of the </a:t>
            </a:r>
            <a:r>
              <a:rPr lang="en-GB" sz="1800" dirty="0" smtClean="0"/>
              <a:t>colon – Lenz H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a:t>
            </a:r>
          </a:p>
        </p:txBody>
      </p:sp>
      <p:sp>
        <p:nvSpPr>
          <p:cNvPr id="5124" name="Text Box 4"/>
          <p:cNvSpPr txBox="1">
            <a:spLocks noChangeArrowheads="1"/>
          </p:cNvSpPr>
          <p:nvPr/>
        </p:nvSpPr>
        <p:spPr bwMode="auto">
          <a:xfrm>
            <a:off x="5089403" y="6474897"/>
            <a:ext cx="38339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Lenz H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501O</a:t>
            </a:r>
            <a:endParaRPr lang="en-GB" sz="1200" dirty="0">
              <a:solidFill>
                <a:srgbClr val="36363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824088393"/>
              </p:ext>
            </p:extLst>
          </p:nvPr>
        </p:nvGraphicFramePr>
        <p:xfrm>
          <a:off x="231772" y="5080239"/>
          <a:ext cx="8691566" cy="1159752"/>
        </p:xfrm>
        <a:graphic>
          <a:graphicData uri="http://schemas.openxmlformats.org/drawingml/2006/table">
            <a:tbl>
              <a:tblPr firstRow="1" bandRow="1">
                <a:tableStyleId>{69012ECD-51FC-41F1-AA8D-1B2483CD663E}</a:tableStyleId>
              </a:tblPr>
              <a:tblGrid>
                <a:gridCol w="2088095"/>
                <a:gridCol w="2129367"/>
                <a:gridCol w="2129367"/>
                <a:gridCol w="1439333"/>
                <a:gridCol w="905404"/>
              </a:tblGrid>
              <a:tr h="448235">
                <a:tc>
                  <a:txBody>
                    <a:bodyPr/>
                    <a:lstStyle/>
                    <a:p>
                      <a:r>
                        <a:rPr lang="en-GB" sz="1400" dirty="0" smtClean="0">
                          <a:solidFill>
                            <a:schemeClr val="tx2"/>
                          </a:solidFill>
                        </a:rPr>
                        <a:t>PFS by chemotherapy</a:t>
                      </a:r>
                    </a:p>
                    <a:p>
                      <a:r>
                        <a:rPr lang="en-GB" sz="1400" dirty="0" smtClean="0">
                          <a:solidFill>
                            <a:schemeClr val="tx2"/>
                          </a:solidFill>
                        </a:rPr>
                        <a:t>(All </a:t>
                      </a:r>
                      <a:r>
                        <a:rPr lang="en-GB" sz="1400" i="1" dirty="0" smtClean="0">
                          <a:solidFill>
                            <a:schemeClr val="tx2"/>
                          </a:solidFill>
                        </a:rPr>
                        <a:t>RAS</a:t>
                      </a:r>
                      <a:r>
                        <a:rPr lang="en-GB" sz="1400" dirty="0" smtClean="0">
                          <a:solidFill>
                            <a:schemeClr val="tx2"/>
                          </a:solidFill>
                        </a:rPr>
                        <a:t> </a:t>
                      </a:r>
                      <a:r>
                        <a:rPr lang="en-GB" sz="1400" dirty="0" err="1" smtClean="0">
                          <a:solidFill>
                            <a:schemeClr val="tx2"/>
                          </a:solidFill>
                        </a:rPr>
                        <a:t>wt</a:t>
                      </a:r>
                      <a:r>
                        <a:rPr lang="en-GB" sz="1400" dirty="0" smtClean="0">
                          <a:solidFill>
                            <a:schemeClr val="tx2"/>
                          </a:solidFill>
                        </a:rPr>
                        <a:t> patients)</a:t>
                      </a:r>
                      <a:endParaRPr lang="en-GB" sz="1400" dirty="0">
                        <a:solidFill>
                          <a:schemeClr val="tx2"/>
                        </a:solidFill>
                      </a:endParaRPr>
                    </a:p>
                  </a:txBody>
                  <a:tcPr anchor="ctr"/>
                </a:tc>
                <a:tc>
                  <a:txBody>
                    <a:bodyPr/>
                    <a:lstStyle/>
                    <a:p>
                      <a:pPr algn="ctr"/>
                      <a:r>
                        <a:rPr lang="en-GB" sz="1400" dirty="0" smtClean="0">
                          <a:solidFill>
                            <a:schemeClr val="tx2"/>
                          </a:solidFill>
                        </a:rPr>
                        <a:t>Bevacizumab + chemotherapy</a:t>
                      </a:r>
                      <a:endParaRPr lang="en-GB" sz="1400" dirty="0">
                        <a:solidFill>
                          <a:schemeClr val="tx2"/>
                        </a:solidFill>
                      </a:endParaRPr>
                    </a:p>
                  </a:txBody>
                  <a:tcPr anchor="ctr"/>
                </a:tc>
                <a:tc>
                  <a:txBody>
                    <a:bodyPr/>
                    <a:lstStyle/>
                    <a:p>
                      <a:pPr algn="ctr"/>
                      <a:r>
                        <a:rPr lang="en-GB" sz="1400" baseline="0" dirty="0" smtClean="0">
                          <a:solidFill>
                            <a:schemeClr val="tx2"/>
                          </a:solidFill>
                        </a:rPr>
                        <a:t>Cetuximab + chemotherapy</a:t>
                      </a:r>
                      <a:endParaRPr lang="en-GB" sz="1400" dirty="0">
                        <a:solidFill>
                          <a:schemeClr val="tx2"/>
                        </a:solidFill>
                      </a:endParaRPr>
                    </a:p>
                  </a:txBody>
                  <a:tcPr anchor="ctr"/>
                </a:tc>
                <a:tc>
                  <a:txBody>
                    <a:bodyPr/>
                    <a:lstStyle/>
                    <a:p>
                      <a:pPr algn="ctr"/>
                      <a:r>
                        <a:rPr lang="en-GB" sz="1400" dirty="0" smtClean="0">
                          <a:solidFill>
                            <a:schemeClr val="tx2"/>
                          </a:solidFill>
                        </a:rPr>
                        <a:t>HR (95% CI)</a:t>
                      </a:r>
                      <a:endParaRPr lang="en-GB" sz="1400" dirty="0">
                        <a:solidFill>
                          <a:schemeClr val="tx2"/>
                        </a:solidFill>
                      </a:endParaRPr>
                    </a:p>
                  </a:txBody>
                  <a:tcPr anchor="ctr"/>
                </a:tc>
                <a:tc>
                  <a:txBody>
                    <a:bodyPr/>
                    <a:lstStyle/>
                    <a:p>
                      <a:pPr algn="ctr"/>
                      <a:r>
                        <a:rPr lang="en-GB" sz="1400" dirty="0" smtClean="0">
                          <a:solidFill>
                            <a:schemeClr val="tx2"/>
                          </a:solidFill>
                        </a:rPr>
                        <a:t>p-value</a:t>
                      </a:r>
                      <a:endParaRPr lang="en-GB" sz="1400" dirty="0">
                        <a:solidFill>
                          <a:schemeClr val="tx2"/>
                        </a:solidFill>
                      </a:endParaRPr>
                    </a:p>
                  </a:txBody>
                  <a:tcPr anchor="ctr"/>
                </a:tc>
              </a:tr>
              <a:tr h="320796">
                <a:tc>
                  <a:txBody>
                    <a:bodyPr/>
                    <a:lstStyle/>
                    <a:p>
                      <a:r>
                        <a:rPr lang="en-GB" sz="1400" dirty="0" smtClean="0"/>
                        <a:t>FOLFOX</a:t>
                      </a:r>
                      <a:endParaRPr lang="en-GB" sz="1400" dirty="0"/>
                    </a:p>
                  </a:txBody>
                  <a:tcPr anchor="ctr"/>
                </a:tc>
                <a:tc>
                  <a:txBody>
                    <a:bodyPr/>
                    <a:lstStyle/>
                    <a:p>
                      <a:pPr algn="ctr"/>
                      <a:r>
                        <a:rPr lang="en-GB" sz="1400" dirty="0" smtClean="0"/>
                        <a:t>11.0 months</a:t>
                      </a:r>
                      <a:endParaRPr lang="en-GB" sz="1400" dirty="0"/>
                    </a:p>
                  </a:txBody>
                  <a:tcPr anchor="ctr"/>
                </a:tc>
                <a:tc>
                  <a:txBody>
                    <a:bodyPr/>
                    <a:lstStyle/>
                    <a:p>
                      <a:pPr algn="ctr"/>
                      <a:r>
                        <a:rPr lang="en-GB" sz="1400" dirty="0" smtClean="0"/>
                        <a:t>11.3 months</a:t>
                      </a:r>
                      <a:endParaRPr lang="en-GB" sz="1400" dirty="0"/>
                    </a:p>
                  </a:txBody>
                  <a:tcPr anchor="ctr"/>
                </a:tc>
                <a:tc>
                  <a:txBody>
                    <a:bodyPr/>
                    <a:lstStyle/>
                    <a:p>
                      <a:pPr algn="ctr"/>
                      <a:r>
                        <a:rPr lang="en-GB" sz="1400" dirty="0" smtClean="0"/>
                        <a:t>1.1 (0.9, 1.4)</a:t>
                      </a:r>
                      <a:endParaRPr lang="en-GB" sz="1400" dirty="0"/>
                    </a:p>
                  </a:txBody>
                  <a:tcPr anchor="ctr"/>
                </a:tc>
                <a:tc>
                  <a:txBody>
                    <a:bodyPr/>
                    <a:lstStyle/>
                    <a:p>
                      <a:pPr algn="ctr"/>
                      <a:r>
                        <a:rPr lang="en-GB" sz="1400" dirty="0" smtClean="0"/>
                        <a:t>0.3</a:t>
                      </a:r>
                      <a:endParaRPr lang="en-GB" sz="1400" dirty="0"/>
                    </a:p>
                  </a:txBody>
                  <a:tcPr anchor="ctr"/>
                </a:tc>
              </a:tr>
              <a:tr h="320796">
                <a:tc>
                  <a:txBody>
                    <a:bodyPr/>
                    <a:lstStyle/>
                    <a:p>
                      <a:r>
                        <a:rPr lang="en-GB" sz="1400" dirty="0" smtClean="0"/>
                        <a:t>FOLFIRI</a:t>
                      </a:r>
                      <a:endParaRPr lang="en-GB" sz="1400" dirty="0"/>
                    </a:p>
                  </a:txBody>
                  <a:tcPr anchor="ctr"/>
                </a:tc>
                <a:tc>
                  <a:txBody>
                    <a:bodyPr/>
                    <a:lstStyle/>
                    <a:p>
                      <a:pPr algn="ctr"/>
                      <a:r>
                        <a:rPr lang="en-GB" sz="1400" dirty="0" smtClean="0"/>
                        <a:t>11.9 months</a:t>
                      </a:r>
                      <a:endParaRPr lang="en-GB" sz="1400" dirty="0"/>
                    </a:p>
                  </a:txBody>
                  <a:tcPr anchor="ctr"/>
                </a:tc>
                <a:tc>
                  <a:txBody>
                    <a:bodyPr/>
                    <a:lstStyle/>
                    <a:p>
                      <a:pPr algn="ctr"/>
                      <a:r>
                        <a:rPr lang="en-GB" sz="1400" dirty="0" smtClean="0"/>
                        <a:t>12.7 months</a:t>
                      </a:r>
                      <a:endParaRPr lang="en-GB" sz="1400" dirty="0"/>
                    </a:p>
                  </a:txBody>
                  <a:tcPr anchor="ctr"/>
                </a:tc>
                <a:tc>
                  <a:txBody>
                    <a:bodyPr/>
                    <a:lstStyle/>
                    <a:p>
                      <a:pPr algn="ctr"/>
                      <a:r>
                        <a:rPr lang="en-GB" sz="1400" dirty="0" smtClean="0"/>
                        <a:t>1.1</a:t>
                      </a:r>
                      <a:r>
                        <a:rPr lang="en-GB" sz="1400" baseline="0" dirty="0" smtClean="0"/>
                        <a:t> (0.7, 1.5)</a:t>
                      </a:r>
                      <a:endParaRPr lang="en-GB" sz="1400" dirty="0"/>
                    </a:p>
                  </a:txBody>
                  <a:tcPr anchor="ctr"/>
                </a:tc>
                <a:tc>
                  <a:txBody>
                    <a:bodyPr/>
                    <a:lstStyle/>
                    <a:p>
                      <a:pPr algn="ctr"/>
                      <a:r>
                        <a:rPr lang="en-GB" sz="1400" dirty="0" smtClean="0"/>
                        <a:t>0.7</a:t>
                      </a:r>
                      <a:endParaRPr lang="en-GB" sz="1400" dirty="0"/>
                    </a:p>
                  </a:txBody>
                  <a:tcPr anchor="ct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88294528"/>
              </p:ext>
            </p:extLst>
          </p:nvPr>
        </p:nvGraphicFramePr>
        <p:xfrm>
          <a:off x="4952837" y="1919357"/>
          <a:ext cx="3636527" cy="1280160"/>
        </p:xfrm>
        <a:graphic>
          <a:graphicData uri="http://schemas.openxmlformats.org/drawingml/2006/table">
            <a:tbl>
              <a:tblPr firstRow="1" bandRow="1">
                <a:tableStyleId>{5C22544A-7EE6-4342-B048-85BDC9FD1C3A}</a:tableStyleId>
              </a:tblPr>
              <a:tblGrid>
                <a:gridCol w="668474"/>
                <a:gridCol w="734519"/>
                <a:gridCol w="899409"/>
                <a:gridCol w="779489"/>
                <a:gridCol w="554636"/>
              </a:tblGrid>
              <a:tr h="370840">
                <a:tc>
                  <a:txBody>
                    <a:bodyPr/>
                    <a:lstStyle/>
                    <a:p>
                      <a:pPr algn="l"/>
                      <a:r>
                        <a:rPr lang="en-GB" sz="1100" dirty="0" smtClean="0">
                          <a:solidFill>
                            <a:schemeClr val="tx1"/>
                          </a:solidFill>
                          <a:latin typeface="+mn-lt"/>
                        </a:rPr>
                        <a:t>Arm</a:t>
                      </a:r>
                      <a:endParaRPr lang="en-GB" sz="11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N</a:t>
                      </a:r>
                      <a:br>
                        <a:rPr lang="en-GB" sz="1100" dirty="0" smtClean="0">
                          <a:solidFill>
                            <a:schemeClr val="tx1"/>
                          </a:solidFill>
                          <a:latin typeface="+mn-lt"/>
                        </a:rPr>
                      </a:br>
                      <a:r>
                        <a:rPr lang="en-GB" sz="1100" dirty="0" smtClean="0">
                          <a:solidFill>
                            <a:schemeClr val="tx1"/>
                          </a:solidFill>
                          <a:latin typeface="+mn-lt"/>
                        </a:rPr>
                        <a:t>(events)</a:t>
                      </a:r>
                      <a:endParaRPr lang="en-GB" sz="11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Median</a:t>
                      </a:r>
                      <a:br>
                        <a:rPr lang="en-GB" sz="1100" dirty="0" smtClean="0">
                          <a:solidFill>
                            <a:schemeClr val="tx1"/>
                          </a:solidFill>
                          <a:latin typeface="+mn-lt"/>
                        </a:rPr>
                      </a:br>
                      <a:r>
                        <a:rPr lang="en-GB" sz="1100" dirty="0" smtClean="0">
                          <a:solidFill>
                            <a:schemeClr val="tx1"/>
                          </a:solidFill>
                          <a:latin typeface="+mn-lt"/>
                        </a:rPr>
                        <a:t>(95% CI)</a:t>
                      </a:r>
                      <a:endParaRPr lang="en-GB" sz="11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HR</a:t>
                      </a:r>
                      <a:br>
                        <a:rPr lang="en-GB" sz="1100" dirty="0" smtClean="0">
                          <a:solidFill>
                            <a:schemeClr val="tx1"/>
                          </a:solidFill>
                          <a:latin typeface="+mn-lt"/>
                        </a:rPr>
                      </a:br>
                      <a:r>
                        <a:rPr lang="en-GB" sz="1100" dirty="0" smtClean="0">
                          <a:solidFill>
                            <a:schemeClr val="tx1"/>
                          </a:solidFill>
                          <a:latin typeface="+mn-lt"/>
                        </a:rPr>
                        <a:t>(95%</a:t>
                      </a:r>
                      <a:r>
                        <a:rPr lang="en-GB" sz="1100" baseline="0" dirty="0" smtClean="0">
                          <a:solidFill>
                            <a:schemeClr val="tx1"/>
                          </a:solidFill>
                          <a:latin typeface="+mn-lt"/>
                        </a:rPr>
                        <a:t> CI)</a:t>
                      </a:r>
                      <a:endParaRPr lang="en-GB" sz="11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p</a:t>
                      </a:r>
                      <a:endParaRPr lang="en-GB" sz="1100" dirty="0">
                        <a:solidFill>
                          <a:schemeClr val="tx1"/>
                        </a:solidFill>
                        <a:latin typeface="+mn-lt"/>
                      </a:endParaRPr>
                    </a:p>
                  </a:txBody>
                  <a:tcPr anchor="b">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algn="l"/>
                      <a:r>
                        <a:rPr lang="en-GB" sz="1100" dirty="0" smtClean="0">
                          <a:solidFill>
                            <a:schemeClr val="tx1"/>
                          </a:solidFill>
                          <a:latin typeface="+mn-lt"/>
                        </a:rPr>
                        <a:t>BEV + Chemo</a:t>
                      </a:r>
                      <a:endParaRPr lang="en-GB" sz="11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256</a:t>
                      </a:r>
                    </a:p>
                    <a:p>
                      <a:pPr algn="ctr"/>
                      <a:r>
                        <a:rPr lang="en-GB" sz="1100" dirty="0" smtClean="0">
                          <a:solidFill>
                            <a:schemeClr val="tx1"/>
                          </a:solidFill>
                          <a:latin typeface="+mn-lt"/>
                        </a:rPr>
                        <a:t>(221)</a:t>
                      </a:r>
                      <a:endParaRPr lang="en-GB" sz="11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11.3</a:t>
                      </a:r>
                    </a:p>
                    <a:p>
                      <a:pPr algn="ctr"/>
                      <a:r>
                        <a:rPr lang="en-GB" sz="1100" dirty="0" smtClean="0">
                          <a:solidFill>
                            <a:schemeClr val="tx1"/>
                          </a:solidFill>
                          <a:latin typeface="+mn-lt"/>
                        </a:rPr>
                        <a:t>(10.3, 12.6)</a:t>
                      </a:r>
                      <a:endParaRPr lang="en-GB" sz="11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2">
                  <a:txBody>
                    <a:bodyPr/>
                    <a:lstStyle/>
                    <a:p>
                      <a:pPr algn="ctr"/>
                      <a:r>
                        <a:rPr lang="en-GB" sz="1100" dirty="0" smtClean="0">
                          <a:solidFill>
                            <a:schemeClr val="tx1"/>
                          </a:solidFill>
                          <a:latin typeface="+mn-lt"/>
                        </a:rPr>
                        <a:t>1.1</a:t>
                      </a:r>
                    </a:p>
                    <a:p>
                      <a:pPr algn="ctr"/>
                      <a:r>
                        <a:rPr lang="en-GB" sz="1100" dirty="0" smtClean="0">
                          <a:solidFill>
                            <a:schemeClr val="tx1"/>
                          </a:solidFill>
                          <a:latin typeface="+mn-lt"/>
                        </a:rPr>
                        <a:t>(0.9, 1.3)</a:t>
                      </a:r>
                    </a:p>
                    <a:p>
                      <a:pPr algn="ctr"/>
                      <a:endParaRPr lang="en-GB" sz="11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rowSpan="2">
                  <a:txBody>
                    <a:bodyPr/>
                    <a:lstStyle/>
                    <a:p>
                      <a:pPr algn="ctr"/>
                      <a:r>
                        <a:rPr lang="en-GB" sz="1100" dirty="0" smtClean="0">
                          <a:solidFill>
                            <a:schemeClr val="tx1"/>
                          </a:solidFill>
                          <a:latin typeface="+mn-lt"/>
                        </a:rPr>
                        <a:t>0.31</a:t>
                      </a:r>
                      <a:endParaRPr lang="en-GB" sz="1100" dirty="0">
                        <a:solidFill>
                          <a:schemeClr val="tx1"/>
                        </a:solidFill>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l"/>
                      <a:r>
                        <a:rPr lang="en-GB" sz="1100" dirty="0" smtClean="0">
                          <a:solidFill>
                            <a:schemeClr val="tx1"/>
                          </a:solidFill>
                          <a:latin typeface="+mn-lt"/>
                        </a:rPr>
                        <a:t>CET + Chemo</a:t>
                      </a:r>
                      <a:endParaRPr lang="en-GB" sz="11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270</a:t>
                      </a:r>
                    </a:p>
                    <a:p>
                      <a:pPr algn="ctr"/>
                      <a:r>
                        <a:rPr lang="en-GB" sz="1100" dirty="0" smtClean="0">
                          <a:solidFill>
                            <a:schemeClr val="tx1"/>
                          </a:solidFill>
                          <a:latin typeface="+mn-lt"/>
                        </a:rPr>
                        <a:t>(241)</a:t>
                      </a:r>
                      <a:endParaRPr lang="en-GB" sz="11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100" dirty="0" smtClean="0">
                          <a:solidFill>
                            <a:schemeClr val="tx1"/>
                          </a:solidFill>
                          <a:latin typeface="+mn-lt"/>
                        </a:rPr>
                        <a:t>11.4</a:t>
                      </a:r>
                    </a:p>
                    <a:p>
                      <a:pPr algn="ctr"/>
                      <a:r>
                        <a:rPr lang="en-GB" sz="1100" dirty="0" smtClean="0">
                          <a:solidFill>
                            <a:schemeClr val="tx1"/>
                          </a:solidFill>
                          <a:latin typeface="+mn-lt"/>
                        </a:rPr>
                        <a:t>(9.6, 12.9)</a:t>
                      </a:r>
                      <a:endParaRPr lang="en-GB" sz="1100" dirty="0">
                        <a:solidFill>
                          <a:schemeClr val="tx1"/>
                        </a:solidFill>
                        <a:latin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tr>
            </a:tbl>
          </a:graphicData>
        </a:graphic>
      </p:graphicFrame>
      <p:cxnSp>
        <p:nvCxnSpPr>
          <p:cNvPr id="11" name="Straight Connector 10"/>
          <p:cNvCxnSpPr/>
          <p:nvPr/>
        </p:nvCxnSpPr>
        <p:spPr>
          <a:xfrm>
            <a:off x="5059633" y="2354903"/>
            <a:ext cx="34397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59633" y="2794009"/>
            <a:ext cx="20906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Line 2"/>
          <p:cNvSpPr>
            <a:spLocks noChangeShapeType="1"/>
          </p:cNvSpPr>
          <p:nvPr/>
        </p:nvSpPr>
        <p:spPr bwMode="auto">
          <a:xfrm>
            <a:off x="2088219" y="1922830"/>
            <a:ext cx="8877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3"/>
          <p:cNvSpPr>
            <a:spLocks noChangeShapeType="1"/>
          </p:cNvSpPr>
          <p:nvPr/>
        </p:nvSpPr>
        <p:spPr bwMode="auto">
          <a:xfrm>
            <a:off x="2088219" y="2364078"/>
            <a:ext cx="8877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4"/>
          <p:cNvSpPr>
            <a:spLocks noChangeShapeType="1"/>
          </p:cNvSpPr>
          <p:nvPr/>
        </p:nvSpPr>
        <p:spPr bwMode="auto">
          <a:xfrm>
            <a:off x="2088219" y="2805326"/>
            <a:ext cx="8877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5"/>
          <p:cNvSpPr>
            <a:spLocks noChangeShapeType="1"/>
          </p:cNvSpPr>
          <p:nvPr/>
        </p:nvSpPr>
        <p:spPr bwMode="auto">
          <a:xfrm>
            <a:off x="2088219" y="3246574"/>
            <a:ext cx="8877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6"/>
          <p:cNvSpPr>
            <a:spLocks noChangeShapeType="1"/>
          </p:cNvSpPr>
          <p:nvPr/>
        </p:nvSpPr>
        <p:spPr bwMode="auto">
          <a:xfrm>
            <a:off x="2088219" y="3687822"/>
            <a:ext cx="8877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7"/>
          <p:cNvSpPr>
            <a:spLocks noChangeShapeType="1"/>
          </p:cNvSpPr>
          <p:nvPr/>
        </p:nvSpPr>
        <p:spPr bwMode="auto">
          <a:xfrm>
            <a:off x="2176997" y="4121121"/>
            <a:ext cx="0" cy="87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8"/>
          <p:cNvSpPr>
            <a:spLocks noChangeShapeType="1"/>
          </p:cNvSpPr>
          <p:nvPr/>
        </p:nvSpPr>
        <p:spPr bwMode="auto">
          <a:xfrm>
            <a:off x="2903057" y="4121121"/>
            <a:ext cx="0" cy="87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9"/>
          <p:cNvSpPr>
            <a:spLocks noChangeShapeType="1"/>
          </p:cNvSpPr>
          <p:nvPr/>
        </p:nvSpPr>
        <p:spPr bwMode="auto">
          <a:xfrm>
            <a:off x="3598478" y="4121121"/>
            <a:ext cx="0" cy="7465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0"/>
          <p:cNvSpPr>
            <a:spLocks noChangeShapeType="1"/>
          </p:cNvSpPr>
          <p:nvPr/>
        </p:nvSpPr>
        <p:spPr bwMode="auto">
          <a:xfrm>
            <a:off x="4308693" y="4121121"/>
            <a:ext cx="0" cy="87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1"/>
          <p:cNvSpPr>
            <a:spLocks noChangeShapeType="1"/>
          </p:cNvSpPr>
          <p:nvPr/>
        </p:nvSpPr>
        <p:spPr bwMode="auto">
          <a:xfrm>
            <a:off x="5018910" y="4121121"/>
            <a:ext cx="0" cy="87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12"/>
          <p:cNvSpPr>
            <a:spLocks noChangeShapeType="1"/>
          </p:cNvSpPr>
          <p:nvPr/>
        </p:nvSpPr>
        <p:spPr bwMode="auto">
          <a:xfrm>
            <a:off x="5714330" y="4121121"/>
            <a:ext cx="0" cy="87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3"/>
          <p:cNvSpPr>
            <a:spLocks noChangeShapeType="1"/>
          </p:cNvSpPr>
          <p:nvPr/>
        </p:nvSpPr>
        <p:spPr bwMode="auto">
          <a:xfrm>
            <a:off x="6394954" y="4121121"/>
            <a:ext cx="0" cy="8710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14"/>
          <p:cNvSpPr>
            <a:spLocks noChangeShapeType="1"/>
          </p:cNvSpPr>
          <p:nvPr/>
        </p:nvSpPr>
        <p:spPr bwMode="auto">
          <a:xfrm>
            <a:off x="2088219" y="4129072"/>
            <a:ext cx="8877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Freeform 15"/>
          <p:cNvSpPr>
            <a:spLocks/>
          </p:cNvSpPr>
          <p:nvPr/>
        </p:nvSpPr>
        <p:spPr bwMode="auto">
          <a:xfrm>
            <a:off x="2178341" y="1914622"/>
            <a:ext cx="4754867" cy="2214079"/>
          </a:xfrm>
          <a:custGeom>
            <a:avLst/>
            <a:gdLst>
              <a:gd name="T0" fmla="*/ 0 w 308"/>
              <a:gd name="T1" fmla="*/ 0 h 175"/>
              <a:gd name="T2" fmla="*/ 0 w 308"/>
              <a:gd name="T3" fmla="*/ 175 h 175"/>
              <a:gd name="T4" fmla="*/ 308 w 308"/>
              <a:gd name="T5" fmla="*/ 175 h 175"/>
            </a:gdLst>
            <a:ahLst/>
            <a:cxnLst>
              <a:cxn ang="0">
                <a:pos x="T0" y="T1"/>
              </a:cxn>
              <a:cxn ang="0">
                <a:pos x="T2" y="T3"/>
              </a:cxn>
              <a:cxn ang="0">
                <a:pos x="T4" y="T5"/>
              </a:cxn>
            </a:cxnLst>
            <a:rect l="0" t="0" r="r" b="b"/>
            <a:pathLst>
              <a:path w="308" h="175">
                <a:moveTo>
                  <a:pt x="0" y="0"/>
                </a:moveTo>
                <a:lnTo>
                  <a:pt x="0" y="175"/>
                </a:lnTo>
                <a:lnTo>
                  <a:pt x="308" y="175"/>
                </a:lnTo>
              </a:path>
            </a:pathLst>
          </a:custGeom>
          <a:noFill/>
          <a:ln w="19050">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28" name="Group 27"/>
          <p:cNvGrpSpPr/>
          <p:nvPr/>
        </p:nvGrpSpPr>
        <p:grpSpPr>
          <a:xfrm>
            <a:off x="2163548" y="1589481"/>
            <a:ext cx="4615980" cy="2514014"/>
            <a:chOff x="2773800" y="1564081"/>
            <a:chExt cx="3976050" cy="2514014"/>
          </a:xfrm>
        </p:grpSpPr>
        <p:sp>
          <p:nvSpPr>
            <p:cNvPr id="29" name="TextBox 28"/>
            <p:cNvSpPr txBox="1"/>
            <p:nvPr/>
          </p:nvSpPr>
          <p:spPr>
            <a:xfrm>
              <a:off x="3533733" y="1564081"/>
              <a:ext cx="2048381" cy="369332"/>
            </a:xfrm>
            <a:prstGeom prst="rect">
              <a:avLst/>
            </a:prstGeom>
            <a:noFill/>
          </p:spPr>
          <p:txBody>
            <a:bodyPr wrap="none" rtlCol="0">
              <a:spAutoFit/>
            </a:bodyPr>
            <a:lstStyle/>
            <a:p>
              <a:r>
                <a:rPr lang="en-GB" b="1" dirty="0">
                  <a:solidFill>
                    <a:srgbClr val="363636"/>
                  </a:solidFill>
                </a:rPr>
                <a:t>PFS – All </a:t>
              </a:r>
              <a:r>
                <a:rPr lang="en-GB" b="1" i="1" dirty="0">
                  <a:solidFill>
                    <a:srgbClr val="363636"/>
                  </a:solidFill>
                </a:rPr>
                <a:t>RAS</a:t>
              </a:r>
              <a:r>
                <a:rPr lang="en-GB" b="1" dirty="0">
                  <a:solidFill>
                    <a:srgbClr val="363636"/>
                  </a:solidFill>
                </a:rPr>
                <a:t> </a:t>
              </a:r>
              <a:r>
                <a:rPr lang="en-GB" b="1" dirty="0" err="1">
                  <a:solidFill>
                    <a:srgbClr val="363636"/>
                  </a:solidFill>
                </a:rPr>
                <a:t>wt</a:t>
              </a:r>
              <a:endParaRPr lang="en-GB" b="1" dirty="0">
                <a:solidFill>
                  <a:srgbClr val="363636"/>
                </a:solidFill>
              </a:endParaRPr>
            </a:p>
          </p:txBody>
        </p:sp>
        <p:sp>
          <p:nvSpPr>
            <p:cNvPr id="30" name="Freeform 16"/>
            <p:cNvSpPr>
              <a:spLocks/>
            </p:cNvSpPr>
            <p:nvPr/>
          </p:nvSpPr>
          <p:spPr bwMode="auto">
            <a:xfrm>
              <a:off x="2773800" y="1889319"/>
              <a:ext cx="3963307" cy="2163472"/>
            </a:xfrm>
            <a:custGeom>
              <a:avLst/>
              <a:gdLst>
                <a:gd name="T0" fmla="*/ 220 w 311"/>
                <a:gd name="T1" fmla="*/ 167 h 171"/>
                <a:gd name="T2" fmla="*/ 156 w 311"/>
                <a:gd name="T3" fmla="*/ 165 h 171"/>
                <a:gd name="T4" fmla="*/ 151 w 311"/>
                <a:gd name="T5" fmla="*/ 162 h 171"/>
                <a:gd name="T6" fmla="*/ 140 w 311"/>
                <a:gd name="T7" fmla="*/ 160 h 171"/>
                <a:gd name="T8" fmla="*/ 133 w 311"/>
                <a:gd name="T9" fmla="*/ 157 h 171"/>
                <a:gd name="T10" fmla="*/ 123 w 311"/>
                <a:gd name="T11" fmla="*/ 155 h 171"/>
                <a:gd name="T12" fmla="*/ 115 w 311"/>
                <a:gd name="T13" fmla="*/ 152 h 171"/>
                <a:gd name="T14" fmla="*/ 104 w 311"/>
                <a:gd name="T15" fmla="*/ 150 h 171"/>
                <a:gd name="T16" fmla="*/ 103 w 311"/>
                <a:gd name="T17" fmla="*/ 146 h 171"/>
                <a:gd name="T18" fmla="*/ 93 w 311"/>
                <a:gd name="T19" fmla="*/ 144 h 171"/>
                <a:gd name="T20" fmla="*/ 90 w 311"/>
                <a:gd name="T21" fmla="*/ 141 h 171"/>
                <a:gd name="T22" fmla="*/ 86 w 311"/>
                <a:gd name="T23" fmla="*/ 139 h 171"/>
                <a:gd name="T24" fmla="*/ 84 w 311"/>
                <a:gd name="T25" fmla="*/ 135 h 171"/>
                <a:gd name="T26" fmla="*/ 82 w 311"/>
                <a:gd name="T27" fmla="*/ 129 h 171"/>
                <a:gd name="T28" fmla="*/ 77 w 311"/>
                <a:gd name="T29" fmla="*/ 128 h 171"/>
                <a:gd name="T30" fmla="*/ 74 w 311"/>
                <a:gd name="T31" fmla="*/ 125 h 171"/>
                <a:gd name="T32" fmla="*/ 70 w 311"/>
                <a:gd name="T33" fmla="*/ 123 h 171"/>
                <a:gd name="T34" fmla="*/ 68 w 311"/>
                <a:gd name="T35" fmla="*/ 119 h 171"/>
                <a:gd name="T36" fmla="*/ 64 w 311"/>
                <a:gd name="T37" fmla="*/ 118 h 171"/>
                <a:gd name="T38" fmla="*/ 62 w 311"/>
                <a:gd name="T39" fmla="*/ 114 h 171"/>
                <a:gd name="T40" fmla="*/ 57 w 311"/>
                <a:gd name="T41" fmla="*/ 111 h 171"/>
                <a:gd name="T42" fmla="*/ 56 w 311"/>
                <a:gd name="T43" fmla="*/ 104 h 171"/>
                <a:gd name="T44" fmla="*/ 52 w 311"/>
                <a:gd name="T45" fmla="*/ 102 h 171"/>
                <a:gd name="T46" fmla="*/ 51 w 311"/>
                <a:gd name="T47" fmla="*/ 96 h 171"/>
                <a:gd name="T48" fmla="*/ 47 w 311"/>
                <a:gd name="T49" fmla="*/ 93 h 171"/>
                <a:gd name="T50" fmla="*/ 45 w 311"/>
                <a:gd name="T51" fmla="*/ 87 h 171"/>
                <a:gd name="T52" fmla="*/ 43 w 311"/>
                <a:gd name="T53" fmla="*/ 85 h 171"/>
                <a:gd name="T54" fmla="*/ 41 w 311"/>
                <a:gd name="T55" fmla="*/ 80 h 171"/>
                <a:gd name="T56" fmla="*/ 37 w 311"/>
                <a:gd name="T57" fmla="*/ 77 h 171"/>
                <a:gd name="T58" fmla="*/ 35 w 311"/>
                <a:gd name="T59" fmla="*/ 71 h 171"/>
                <a:gd name="T60" fmla="*/ 33 w 311"/>
                <a:gd name="T61" fmla="*/ 63 h 171"/>
                <a:gd name="T62" fmla="*/ 31 w 311"/>
                <a:gd name="T63" fmla="*/ 61 h 171"/>
                <a:gd name="T64" fmla="*/ 29 w 311"/>
                <a:gd name="T65" fmla="*/ 52 h 171"/>
                <a:gd name="T66" fmla="*/ 25 w 311"/>
                <a:gd name="T67" fmla="*/ 50 h 171"/>
                <a:gd name="T68" fmla="*/ 24 w 311"/>
                <a:gd name="T69" fmla="*/ 43 h 171"/>
                <a:gd name="T70" fmla="*/ 21 w 311"/>
                <a:gd name="T71" fmla="*/ 39 h 171"/>
                <a:gd name="T72" fmla="*/ 19 w 311"/>
                <a:gd name="T73" fmla="*/ 34 h 171"/>
                <a:gd name="T74" fmla="*/ 16 w 311"/>
                <a:gd name="T75" fmla="*/ 30 h 171"/>
                <a:gd name="T76" fmla="*/ 14 w 311"/>
                <a:gd name="T77" fmla="*/ 22 h 171"/>
                <a:gd name="T78" fmla="*/ 11 w 311"/>
                <a:gd name="T79" fmla="*/ 19 h 171"/>
                <a:gd name="T80" fmla="*/ 9 w 311"/>
                <a:gd name="T81" fmla="*/ 12 h 171"/>
                <a:gd name="T82" fmla="*/ 6 w 311"/>
                <a:gd name="T83" fmla="*/ 4 h 171"/>
                <a:gd name="T84" fmla="*/ 4 w 311"/>
                <a:gd name="T85" fmla="*/ 1 h 171"/>
                <a:gd name="T86" fmla="*/ 0 w 311"/>
                <a:gd name="T8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11" h="171">
                  <a:moveTo>
                    <a:pt x="311" y="171"/>
                  </a:moveTo>
                  <a:lnTo>
                    <a:pt x="220" y="171"/>
                  </a:lnTo>
                  <a:lnTo>
                    <a:pt x="220" y="167"/>
                  </a:lnTo>
                  <a:lnTo>
                    <a:pt x="163" y="167"/>
                  </a:lnTo>
                  <a:lnTo>
                    <a:pt x="163" y="165"/>
                  </a:lnTo>
                  <a:lnTo>
                    <a:pt x="156" y="165"/>
                  </a:lnTo>
                  <a:lnTo>
                    <a:pt x="156" y="163"/>
                  </a:lnTo>
                  <a:lnTo>
                    <a:pt x="151" y="163"/>
                  </a:lnTo>
                  <a:lnTo>
                    <a:pt x="151" y="162"/>
                  </a:lnTo>
                  <a:lnTo>
                    <a:pt x="147" y="162"/>
                  </a:lnTo>
                  <a:lnTo>
                    <a:pt x="147" y="160"/>
                  </a:lnTo>
                  <a:lnTo>
                    <a:pt x="140" y="160"/>
                  </a:lnTo>
                  <a:lnTo>
                    <a:pt x="140" y="159"/>
                  </a:lnTo>
                  <a:lnTo>
                    <a:pt x="133" y="159"/>
                  </a:lnTo>
                  <a:lnTo>
                    <a:pt x="133" y="157"/>
                  </a:lnTo>
                  <a:lnTo>
                    <a:pt x="131" y="157"/>
                  </a:lnTo>
                  <a:lnTo>
                    <a:pt x="131" y="155"/>
                  </a:lnTo>
                  <a:lnTo>
                    <a:pt x="123" y="155"/>
                  </a:lnTo>
                  <a:lnTo>
                    <a:pt x="123" y="153"/>
                  </a:lnTo>
                  <a:lnTo>
                    <a:pt x="115" y="153"/>
                  </a:lnTo>
                  <a:lnTo>
                    <a:pt x="115" y="152"/>
                  </a:lnTo>
                  <a:lnTo>
                    <a:pt x="110" y="152"/>
                  </a:lnTo>
                  <a:lnTo>
                    <a:pt x="110" y="150"/>
                  </a:lnTo>
                  <a:lnTo>
                    <a:pt x="104" y="150"/>
                  </a:lnTo>
                  <a:lnTo>
                    <a:pt x="104" y="149"/>
                  </a:lnTo>
                  <a:lnTo>
                    <a:pt x="103" y="149"/>
                  </a:lnTo>
                  <a:lnTo>
                    <a:pt x="103" y="146"/>
                  </a:lnTo>
                  <a:lnTo>
                    <a:pt x="101" y="146"/>
                  </a:lnTo>
                  <a:lnTo>
                    <a:pt x="101" y="144"/>
                  </a:lnTo>
                  <a:lnTo>
                    <a:pt x="93" y="144"/>
                  </a:lnTo>
                  <a:lnTo>
                    <a:pt x="93" y="142"/>
                  </a:lnTo>
                  <a:lnTo>
                    <a:pt x="90" y="142"/>
                  </a:lnTo>
                  <a:lnTo>
                    <a:pt x="90" y="141"/>
                  </a:lnTo>
                  <a:lnTo>
                    <a:pt x="87" y="141"/>
                  </a:lnTo>
                  <a:lnTo>
                    <a:pt x="87" y="139"/>
                  </a:lnTo>
                  <a:lnTo>
                    <a:pt x="86" y="139"/>
                  </a:lnTo>
                  <a:lnTo>
                    <a:pt x="86" y="137"/>
                  </a:lnTo>
                  <a:lnTo>
                    <a:pt x="84" y="137"/>
                  </a:lnTo>
                  <a:lnTo>
                    <a:pt x="84" y="135"/>
                  </a:lnTo>
                  <a:lnTo>
                    <a:pt x="84" y="132"/>
                  </a:lnTo>
                  <a:lnTo>
                    <a:pt x="82" y="132"/>
                  </a:lnTo>
                  <a:lnTo>
                    <a:pt x="82" y="129"/>
                  </a:lnTo>
                  <a:lnTo>
                    <a:pt x="79" y="129"/>
                  </a:lnTo>
                  <a:lnTo>
                    <a:pt x="79" y="128"/>
                  </a:lnTo>
                  <a:lnTo>
                    <a:pt x="77" y="128"/>
                  </a:lnTo>
                  <a:lnTo>
                    <a:pt x="77" y="126"/>
                  </a:lnTo>
                  <a:lnTo>
                    <a:pt x="74" y="126"/>
                  </a:lnTo>
                  <a:lnTo>
                    <a:pt x="74" y="125"/>
                  </a:lnTo>
                  <a:lnTo>
                    <a:pt x="71" y="125"/>
                  </a:lnTo>
                  <a:lnTo>
                    <a:pt x="71" y="123"/>
                  </a:lnTo>
                  <a:lnTo>
                    <a:pt x="70" y="123"/>
                  </a:lnTo>
                  <a:lnTo>
                    <a:pt x="70" y="121"/>
                  </a:lnTo>
                  <a:lnTo>
                    <a:pt x="68" y="121"/>
                  </a:lnTo>
                  <a:lnTo>
                    <a:pt x="68" y="119"/>
                  </a:lnTo>
                  <a:lnTo>
                    <a:pt x="66" y="119"/>
                  </a:lnTo>
                  <a:lnTo>
                    <a:pt x="66" y="118"/>
                  </a:lnTo>
                  <a:lnTo>
                    <a:pt x="64" y="118"/>
                  </a:lnTo>
                  <a:lnTo>
                    <a:pt x="64" y="116"/>
                  </a:lnTo>
                  <a:lnTo>
                    <a:pt x="62" y="116"/>
                  </a:lnTo>
                  <a:lnTo>
                    <a:pt x="62" y="114"/>
                  </a:lnTo>
                  <a:lnTo>
                    <a:pt x="59" y="114"/>
                  </a:lnTo>
                  <a:lnTo>
                    <a:pt x="59" y="111"/>
                  </a:lnTo>
                  <a:lnTo>
                    <a:pt x="57" y="111"/>
                  </a:lnTo>
                  <a:lnTo>
                    <a:pt x="57" y="106"/>
                  </a:lnTo>
                  <a:lnTo>
                    <a:pt x="56" y="106"/>
                  </a:lnTo>
                  <a:lnTo>
                    <a:pt x="56" y="104"/>
                  </a:lnTo>
                  <a:lnTo>
                    <a:pt x="53" y="104"/>
                  </a:lnTo>
                  <a:lnTo>
                    <a:pt x="53" y="102"/>
                  </a:lnTo>
                  <a:lnTo>
                    <a:pt x="52" y="102"/>
                  </a:lnTo>
                  <a:lnTo>
                    <a:pt x="52" y="98"/>
                  </a:lnTo>
                  <a:lnTo>
                    <a:pt x="51" y="98"/>
                  </a:lnTo>
                  <a:lnTo>
                    <a:pt x="51" y="96"/>
                  </a:lnTo>
                  <a:lnTo>
                    <a:pt x="49" y="96"/>
                  </a:lnTo>
                  <a:lnTo>
                    <a:pt x="49" y="93"/>
                  </a:lnTo>
                  <a:lnTo>
                    <a:pt x="47" y="93"/>
                  </a:lnTo>
                  <a:lnTo>
                    <a:pt x="47" y="90"/>
                  </a:lnTo>
                  <a:lnTo>
                    <a:pt x="45" y="90"/>
                  </a:lnTo>
                  <a:lnTo>
                    <a:pt x="45" y="87"/>
                  </a:lnTo>
                  <a:lnTo>
                    <a:pt x="44" y="87"/>
                  </a:lnTo>
                  <a:lnTo>
                    <a:pt x="44" y="85"/>
                  </a:lnTo>
                  <a:lnTo>
                    <a:pt x="43" y="85"/>
                  </a:lnTo>
                  <a:lnTo>
                    <a:pt x="43" y="83"/>
                  </a:lnTo>
                  <a:lnTo>
                    <a:pt x="41" y="83"/>
                  </a:lnTo>
                  <a:lnTo>
                    <a:pt x="41" y="80"/>
                  </a:lnTo>
                  <a:lnTo>
                    <a:pt x="40" y="80"/>
                  </a:lnTo>
                  <a:lnTo>
                    <a:pt x="40" y="77"/>
                  </a:lnTo>
                  <a:lnTo>
                    <a:pt x="37" y="77"/>
                  </a:lnTo>
                  <a:lnTo>
                    <a:pt x="37" y="73"/>
                  </a:lnTo>
                  <a:lnTo>
                    <a:pt x="37" y="71"/>
                  </a:lnTo>
                  <a:lnTo>
                    <a:pt x="35" y="71"/>
                  </a:lnTo>
                  <a:lnTo>
                    <a:pt x="35" y="66"/>
                  </a:lnTo>
                  <a:lnTo>
                    <a:pt x="33" y="66"/>
                  </a:lnTo>
                  <a:lnTo>
                    <a:pt x="33" y="63"/>
                  </a:lnTo>
                  <a:lnTo>
                    <a:pt x="32" y="63"/>
                  </a:lnTo>
                  <a:lnTo>
                    <a:pt x="32" y="61"/>
                  </a:lnTo>
                  <a:lnTo>
                    <a:pt x="31" y="61"/>
                  </a:lnTo>
                  <a:lnTo>
                    <a:pt x="31" y="55"/>
                  </a:lnTo>
                  <a:lnTo>
                    <a:pt x="29" y="55"/>
                  </a:lnTo>
                  <a:lnTo>
                    <a:pt x="29" y="52"/>
                  </a:lnTo>
                  <a:lnTo>
                    <a:pt x="27" y="52"/>
                  </a:lnTo>
                  <a:lnTo>
                    <a:pt x="27" y="50"/>
                  </a:lnTo>
                  <a:lnTo>
                    <a:pt x="25" y="50"/>
                  </a:lnTo>
                  <a:lnTo>
                    <a:pt x="25" y="47"/>
                  </a:lnTo>
                  <a:lnTo>
                    <a:pt x="24" y="47"/>
                  </a:lnTo>
                  <a:lnTo>
                    <a:pt x="24" y="43"/>
                  </a:lnTo>
                  <a:lnTo>
                    <a:pt x="22" y="43"/>
                  </a:lnTo>
                  <a:lnTo>
                    <a:pt x="22" y="39"/>
                  </a:lnTo>
                  <a:lnTo>
                    <a:pt x="21" y="39"/>
                  </a:lnTo>
                  <a:lnTo>
                    <a:pt x="21" y="35"/>
                  </a:lnTo>
                  <a:lnTo>
                    <a:pt x="19" y="35"/>
                  </a:lnTo>
                  <a:lnTo>
                    <a:pt x="19" y="34"/>
                  </a:lnTo>
                  <a:lnTo>
                    <a:pt x="18" y="34"/>
                  </a:lnTo>
                  <a:lnTo>
                    <a:pt x="18" y="30"/>
                  </a:lnTo>
                  <a:lnTo>
                    <a:pt x="16" y="30"/>
                  </a:lnTo>
                  <a:lnTo>
                    <a:pt x="16" y="25"/>
                  </a:lnTo>
                  <a:lnTo>
                    <a:pt x="14" y="25"/>
                  </a:lnTo>
                  <a:lnTo>
                    <a:pt x="14" y="22"/>
                  </a:lnTo>
                  <a:lnTo>
                    <a:pt x="13" y="22"/>
                  </a:lnTo>
                  <a:lnTo>
                    <a:pt x="13" y="19"/>
                  </a:lnTo>
                  <a:lnTo>
                    <a:pt x="11" y="19"/>
                  </a:lnTo>
                  <a:lnTo>
                    <a:pt x="11" y="17"/>
                  </a:lnTo>
                  <a:lnTo>
                    <a:pt x="9" y="17"/>
                  </a:lnTo>
                  <a:lnTo>
                    <a:pt x="9" y="12"/>
                  </a:lnTo>
                  <a:lnTo>
                    <a:pt x="8" y="12"/>
                  </a:lnTo>
                  <a:lnTo>
                    <a:pt x="8" y="4"/>
                  </a:lnTo>
                  <a:lnTo>
                    <a:pt x="6" y="4"/>
                  </a:lnTo>
                  <a:lnTo>
                    <a:pt x="6" y="3"/>
                  </a:lnTo>
                  <a:lnTo>
                    <a:pt x="4" y="3"/>
                  </a:lnTo>
                  <a:lnTo>
                    <a:pt x="4" y="1"/>
                  </a:lnTo>
                  <a:lnTo>
                    <a:pt x="2" y="1"/>
                  </a:lnTo>
                  <a:lnTo>
                    <a:pt x="2"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17"/>
            <p:cNvSpPr>
              <a:spLocks noChangeShapeType="1"/>
            </p:cNvSpPr>
            <p:nvPr/>
          </p:nvSpPr>
          <p:spPr bwMode="auto">
            <a:xfrm>
              <a:off x="2850262" y="1965230"/>
              <a:ext cx="50975" cy="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18"/>
            <p:cNvSpPr>
              <a:spLocks noChangeShapeType="1"/>
            </p:cNvSpPr>
            <p:nvPr/>
          </p:nvSpPr>
          <p:spPr bwMode="auto">
            <a:xfrm>
              <a:off x="3117881" y="2547217"/>
              <a:ext cx="50975" cy="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19"/>
            <p:cNvSpPr>
              <a:spLocks noChangeShapeType="1"/>
            </p:cNvSpPr>
            <p:nvPr/>
          </p:nvSpPr>
          <p:spPr bwMode="auto">
            <a:xfrm>
              <a:off x="3958969" y="3673234"/>
              <a:ext cx="0" cy="6326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20"/>
            <p:cNvSpPr>
              <a:spLocks noChangeShapeType="1"/>
            </p:cNvSpPr>
            <p:nvPr/>
          </p:nvSpPr>
          <p:spPr bwMode="auto">
            <a:xfrm>
              <a:off x="4009944" y="3685887"/>
              <a:ext cx="0" cy="50608"/>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21"/>
            <p:cNvSpPr>
              <a:spLocks noChangeShapeType="1"/>
            </p:cNvSpPr>
            <p:nvPr/>
          </p:nvSpPr>
          <p:spPr bwMode="auto">
            <a:xfrm>
              <a:off x="4137381" y="3761797"/>
              <a:ext cx="0" cy="50608"/>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22"/>
            <p:cNvSpPr>
              <a:spLocks noChangeShapeType="1"/>
            </p:cNvSpPr>
            <p:nvPr/>
          </p:nvSpPr>
          <p:spPr bwMode="auto">
            <a:xfrm>
              <a:off x="4188356" y="3787101"/>
              <a:ext cx="0" cy="50608"/>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23"/>
            <p:cNvSpPr>
              <a:spLocks noChangeShapeType="1"/>
            </p:cNvSpPr>
            <p:nvPr/>
          </p:nvSpPr>
          <p:spPr bwMode="auto">
            <a:xfrm>
              <a:off x="4252075" y="3799753"/>
              <a:ext cx="0" cy="50608"/>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24"/>
            <p:cNvSpPr>
              <a:spLocks noChangeShapeType="1"/>
            </p:cNvSpPr>
            <p:nvPr/>
          </p:nvSpPr>
          <p:spPr bwMode="auto">
            <a:xfrm>
              <a:off x="4303050" y="3799753"/>
              <a:ext cx="0" cy="6326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25"/>
            <p:cNvSpPr>
              <a:spLocks noChangeShapeType="1"/>
            </p:cNvSpPr>
            <p:nvPr/>
          </p:nvSpPr>
          <p:spPr bwMode="auto">
            <a:xfrm>
              <a:off x="4366769" y="3825057"/>
              <a:ext cx="0" cy="50608"/>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26"/>
            <p:cNvSpPr>
              <a:spLocks noChangeShapeType="1"/>
            </p:cNvSpPr>
            <p:nvPr/>
          </p:nvSpPr>
          <p:spPr bwMode="auto">
            <a:xfrm>
              <a:off x="4417743" y="3825057"/>
              <a:ext cx="0" cy="50608"/>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27"/>
            <p:cNvSpPr>
              <a:spLocks noChangeShapeType="1"/>
            </p:cNvSpPr>
            <p:nvPr/>
          </p:nvSpPr>
          <p:spPr bwMode="auto">
            <a:xfrm>
              <a:off x="4557924" y="3888316"/>
              <a:ext cx="0" cy="50608"/>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Line 28"/>
            <p:cNvSpPr>
              <a:spLocks noChangeShapeType="1"/>
            </p:cNvSpPr>
            <p:nvPr/>
          </p:nvSpPr>
          <p:spPr bwMode="auto">
            <a:xfrm>
              <a:off x="4634387" y="3888316"/>
              <a:ext cx="0" cy="6326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Line 29"/>
            <p:cNvSpPr>
              <a:spLocks noChangeShapeType="1"/>
            </p:cNvSpPr>
            <p:nvPr/>
          </p:nvSpPr>
          <p:spPr bwMode="auto">
            <a:xfrm>
              <a:off x="4672619" y="3913620"/>
              <a:ext cx="0" cy="6326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 name="Line 30"/>
            <p:cNvSpPr>
              <a:spLocks noChangeShapeType="1"/>
            </p:cNvSpPr>
            <p:nvPr/>
          </p:nvSpPr>
          <p:spPr bwMode="auto">
            <a:xfrm>
              <a:off x="4710850" y="3926271"/>
              <a:ext cx="0" cy="50608"/>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 name="Line 31"/>
            <p:cNvSpPr>
              <a:spLocks noChangeShapeType="1"/>
            </p:cNvSpPr>
            <p:nvPr/>
          </p:nvSpPr>
          <p:spPr bwMode="auto">
            <a:xfrm>
              <a:off x="4723594" y="3926271"/>
              <a:ext cx="0" cy="50608"/>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6" name="Line 32"/>
            <p:cNvSpPr>
              <a:spLocks noChangeShapeType="1"/>
            </p:cNvSpPr>
            <p:nvPr/>
          </p:nvSpPr>
          <p:spPr bwMode="auto">
            <a:xfrm>
              <a:off x="4761825" y="3938924"/>
              <a:ext cx="0" cy="6326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Line 33"/>
            <p:cNvSpPr>
              <a:spLocks noChangeShapeType="1"/>
            </p:cNvSpPr>
            <p:nvPr/>
          </p:nvSpPr>
          <p:spPr bwMode="auto">
            <a:xfrm>
              <a:off x="4863775" y="3976879"/>
              <a:ext cx="0" cy="6326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Line 34"/>
            <p:cNvSpPr>
              <a:spLocks noChangeShapeType="1"/>
            </p:cNvSpPr>
            <p:nvPr/>
          </p:nvSpPr>
          <p:spPr bwMode="auto">
            <a:xfrm>
              <a:off x="4914749" y="3976879"/>
              <a:ext cx="0" cy="6326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Line 35"/>
            <p:cNvSpPr>
              <a:spLocks noChangeShapeType="1"/>
            </p:cNvSpPr>
            <p:nvPr/>
          </p:nvSpPr>
          <p:spPr bwMode="auto">
            <a:xfrm>
              <a:off x="5462731" y="3976879"/>
              <a:ext cx="0" cy="6326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Line 36"/>
            <p:cNvSpPr>
              <a:spLocks noChangeShapeType="1"/>
            </p:cNvSpPr>
            <p:nvPr/>
          </p:nvSpPr>
          <p:spPr bwMode="auto">
            <a:xfrm>
              <a:off x="5500962" y="3976879"/>
              <a:ext cx="0" cy="50608"/>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37"/>
            <p:cNvSpPr>
              <a:spLocks noChangeShapeType="1"/>
            </p:cNvSpPr>
            <p:nvPr/>
          </p:nvSpPr>
          <p:spPr bwMode="auto">
            <a:xfrm>
              <a:off x="6087175" y="4014834"/>
              <a:ext cx="0" cy="6326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38"/>
            <p:cNvSpPr>
              <a:spLocks noChangeShapeType="1"/>
            </p:cNvSpPr>
            <p:nvPr/>
          </p:nvSpPr>
          <p:spPr bwMode="auto">
            <a:xfrm>
              <a:off x="6749850" y="4027487"/>
              <a:ext cx="0" cy="50608"/>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53" name="Line 40"/>
          <p:cNvSpPr>
            <a:spLocks noChangeShapeType="1"/>
          </p:cNvSpPr>
          <p:nvPr/>
        </p:nvSpPr>
        <p:spPr bwMode="auto">
          <a:xfrm>
            <a:off x="2268212" y="2036536"/>
            <a:ext cx="44856"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41"/>
          <p:cNvSpPr>
            <a:spLocks noChangeShapeType="1"/>
          </p:cNvSpPr>
          <p:nvPr/>
        </p:nvSpPr>
        <p:spPr bwMode="auto">
          <a:xfrm>
            <a:off x="2671915" y="2745038"/>
            <a:ext cx="44856"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55" name="Group 54"/>
          <p:cNvGrpSpPr/>
          <p:nvPr/>
        </p:nvGrpSpPr>
        <p:grpSpPr>
          <a:xfrm>
            <a:off x="2163548" y="1922670"/>
            <a:ext cx="4231406" cy="2125506"/>
            <a:chOff x="2163548" y="1922670"/>
            <a:chExt cx="4231406" cy="2125506"/>
          </a:xfrm>
        </p:grpSpPr>
        <p:sp>
          <p:nvSpPr>
            <p:cNvPr id="56" name="Freeform 39"/>
            <p:cNvSpPr>
              <a:spLocks/>
            </p:cNvSpPr>
            <p:nvPr/>
          </p:nvSpPr>
          <p:spPr bwMode="auto">
            <a:xfrm>
              <a:off x="2163548" y="1922670"/>
              <a:ext cx="4231406" cy="2087551"/>
            </a:xfrm>
            <a:custGeom>
              <a:avLst/>
              <a:gdLst>
                <a:gd name="T0" fmla="*/ 204 w 283"/>
                <a:gd name="T1" fmla="*/ 164 h 165"/>
                <a:gd name="T2" fmla="*/ 196 w 283"/>
                <a:gd name="T3" fmla="*/ 162 h 165"/>
                <a:gd name="T4" fmla="*/ 180 w 283"/>
                <a:gd name="T5" fmla="*/ 159 h 165"/>
                <a:gd name="T6" fmla="*/ 168 w 283"/>
                <a:gd name="T7" fmla="*/ 158 h 165"/>
                <a:gd name="T8" fmla="*/ 144 w 283"/>
                <a:gd name="T9" fmla="*/ 157 h 165"/>
                <a:gd name="T10" fmla="*/ 136 w 283"/>
                <a:gd name="T11" fmla="*/ 153 h 165"/>
                <a:gd name="T12" fmla="*/ 116 w 283"/>
                <a:gd name="T13" fmla="*/ 152 h 165"/>
                <a:gd name="T14" fmla="*/ 113 w 283"/>
                <a:gd name="T15" fmla="*/ 149 h 165"/>
                <a:gd name="T16" fmla="*/ 107 w 283"/>
                <a:gd name="T17" fmla="*/ 147 h 165"/>
                <a:gd name="T18" fmla="*/ 105 w 283"/>
                <a:gd name="T19" fmla="*/ 144 h 165"/>
                <a:gd name="T20" fmla="*/ 97 w 283"/>
                <a:gd name="T21" fmla="*/ 142 h 165"/>
                <a:gd name="T22" fmla="*/ 93 w 283"/>
                <a:gd name="T23" fmla="*/ 140 h 165"/>
                <a:gd name="T24" fmla="*/ 88 w 283"/>
                <a:gd name="T25" fmla="*/ 138 h 165"/>
                <a:gd name="T26" fmla="*/ 83 w 283"/>
                <a:gd name="T27" fmla="*/ 132 h 165"/>
                <a:gd name="T28" fmla="*/ 77 w 283"/>
                <a:gd name="T29" fmla="*/ 129 h 165"/>
                <a:gd name="T30" fmla="*/ 75 w 283"/>
                <a:gd name="T31" fmla="*/ 126 h 165"/>
                <a:gd name="T32" fmla="*/ 70 w 283"/>
                <a:gd name="T33" fmla="*/ 124 h 165"/>
                <a:gd name="T34" fmla="*/ 68 w 283"/>
                <a:gd name="T35" fmla="*/ 121 h 165"/>
                <a:gd name="T36" fmla="*/ 65 w 283"/>
                <a:gd name="T37" fmla="*/ 118 h 165"/>
                <a:gd name="T38" fmla="*/ 63 w 283"/>
                <a:gd name="T39" fmla="*/ 113 h 165"/>
                <a:gd name="T40" fmla="*/ 59 w 283"/>
                <a:gd name="T41" fmla="*/ 110 h 165"/>
                <a:gd name="T42" fmla="*/ 57 w 283"/>
                <a:gd name="T43" fmla="*/ 107 h 165"/>
                <a:gd name="T44" fmla="*/ 54 w 283"/>
                <a:gd name="T45" fmla="*/ 106 h 165"/>
                <a:gd name="T46" fmla="*/ 52 w 283"/>
                <a:gd name="T47" fmla="*/ 102 h 165"/>
                <a:gd name="T48" fmla="*/ 49 w 283"/>
                <a:gd name="T49" fmla="*/ 100 h 165"/>
                <a:gd name="T50" fmla="*/ 47 w 283"/>
                <a:gd name="T51" fmla="*/ 96 h 165"/>
                <a:gd name="T52" fmla="*/ 45 w 283"/>
                <a:gd name="T53" fmla="*/ 91 h 165"/>
                <a:gd name="T54" fmla="*/ 44 w 283"/>
                <a:gd name="T55" fmla="*/ 83 h 165"/>
                <a:gd name="T56" fmla="*/ 41 w 283"/>
                <a:gd name="T57" fmla="*/ 79 h 165"/>
                <a:gd name="T58" fmla="*/ 39 w 283"/>
                <a:gd name="T59" fmla="*/ 74 h 165"/>
                <a:gd name="T60" fmla="*/ 38 w 283"/>
                <a:gd name="T61" fmla="*/ 67 h 165"/>
                <a:gd name="T62" fmla="*/ 34 w 283"/>
                <a:gd name="T63" fmla="*/ 62 h 165"/>
                <a:gd name="T64" fmla="*/ 32 w 283"/>
                <a:gd name="T65" fmla="*/ 54 h 165"/>
                <a:gd name="T66" fmla="*/ 31 w 283"/>
                <a:gd name="T67" fmla="*/ 49 h 165"/>
                <a:gd name="T68" fmla="*/ 28 w 283"/>
                <a:gd name="T69" fmla="*/ 43 h 165"/>
                <a:gd name="T70" fmla="*/ 27 w 283"/>
                <a:gd name="T71" fmla="*/ 40 h 165"/>
                <a:gd name="T72" fmla="*/ 24 w 283"/>
                <a:gd name="T73" fmla="*/ 38 h 165"/>
                <a:gd name="T74" fmla="*/ 23 w 283"/>
                <a:gd name="T75" fmla="*/ 33 h 165"/>
                <a:gd name="T76" fmla="*/ 19 w 283"/>
                <a:gd name="T77" fmla="*/ 27 h 165"/>
                <a:gd name="T78" fmla="*/ 15 w 283"/>
                <a:gd name="T79" fmla="*/ 23 h 165"/>
                <a:gd name="T80" fmla="*/ 13 w 283"/>
                <a:gd name="T81" fmla="*/ 16 h 165"/>
                <a:gd name="T82" fmla="*/ 9 w 283"/>
                <a:gd name="T83" fmla="*/ 15 h 165"/>
                <a:gd name="T84" fmla="*/ 7 w 283"/>
                <a:gd name="T85" fmla="*/ 5 h 165"/>
                <a:gd name="T86" fmla="*/ 6 w 283"/>
                <a:gd name="T8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3" h="165">
                  <a:moveTo>
                    <a:pt x="283" y="165"/>
                  </a:moveTo>
                  <a:lnTo>
                    <a:pt x="204" y="165"/>
                  </a:lnTo>
                  <a:lnTo>
                    <a:pt x="204" y="164"/>
                  </a:lnTo>
                  <a:lnTo>
                    <a:pt x="202" y="164"/>
                  </a:lnTo>
                  <a:lnTo>
                    <a:pt x="202" y="162"/>
                  </a:lnTo>
                  <a:lnTo>
                    <a:pt x="196" y="162"/>
                  </a:lnTo>
                  <a:lnTo>
                    <a:pt x="196" y="161"/>
                  </a:lnTo>
                  <a:lnTo>
                    <a:pt x="180" y="161"/>
                  </a:lnTo>
                  <a:lnTo>
                    <a:pt x="180" y="159"/>
                  </a:lnTo>
                  <a:lnTo>
                    <a:pt x="171" y="159"/>
                  </a:lnTo>
                  <a:lnTo>
                    <a:pt x="171" y="158"/>
                  </a:lnTo>
                  <a:lnTo>
                    <a:pt x="168" y="158"/>
                  </a:lnTo>
                  <a:lnTo>
                    <a:pt x="168" y="157"/>
                  </a:lnTo>
                  <a:lnTo>
                    <a:pt x="154" y="157"/>
                  </a:lnTo>
                  <a:lnTo>
                    <a:pt x="144" y="157"/>
                  </a:lnTo>
                  <a:lnTo>
                    <a:pt x="144" y="155"/>
                  </a:lnTo>
                  <a:lnTo>
                    <a:pt x="136" y="155"/>
                  </a:lnTo>
                  <a:lnTo>
                    <a:pt x="136" y="153"/>
                  </a:lnTo>
                  <a:lnTo>
                    <a:pt x="130" y="153"/>
                  </a:lnTo>
                  <a:lnTo>
                    <a:pt x="130" y="152"/>
                  </a:lnTo>
                  <a:lnTo>
                    <a:pt x="116" y="152"/>
                  </a:lnTo>
                  <a:lnTo>
                    <a:pt x="116" y="150"/>
                  </a:lnTo>
                  <a:lnTo>
                    <a:pt x="113" y="150"/>
                  </a:lnTo>
                  <a:lnTo>
                    <a:pt x="113" y="149"/>
                  </a:lnTo>
                  <a:lnTo>
                    <a:pt x="111" y="149"/>
                  </a:lnTo>
                  <a:lnTo>
                    <a:pt x="111" y="147"/>
                  </a:lnTo>
                  <a:lnTo>
                    <a:pt x="107" y="147"/>
                  </a:lnTo>
                  <a:lnTo>
                    <a:pt x="107" y="145"/>
                  </a:lnTo>
                  <a:lnTo>
                    <a:pt x="105" y="145"/>
                  </a:lnTo>
                  <a:lnTo>
                    <a:pt x="105" y="144"/>
                  </a:lnTo>
                  <a:lnTo>
                    <a:pt x="103" y="144"/>
                  </a:lnTo>
                  <a:lnTo>
                    <a:pt x="103" y="142"/>
                  </a:lnTo>
                  <a:lnTo>
                    <a:pt x="97" y="142"/>
                  </a:lnTo>
                  <a:lnTo>
                    <a:pt x="97" y="141"/>
                  </a:lnTo>
                  <a:lnTo>
                    <a:pt x="93" y="141"/>
                  </a:lnTo>
                  <a:lnTo>
                    <a:pt x="93" y="140"/>
                  </a:lnTo>
                  <a:lnTo>
                    <a:pt x="91" y="140"/>
                  </a:lnTo>
                  <a:lnTo>
                    <a:pt x="91" y="138"/>
                  </a:lnTo>
                  <a:lnTo>
                    <a:pt x="88" y="138"/>
                  </a:lnTo>
                  <a:lnTo>
                    <a:pt x="88" y="136"/>
                  </a:lnTo>
                  <a:lnTo>
                    <a:pt x="83" y="136"/>
                  </a:lnTo>
                  <a:lnTo>
                    <a:pt x="83" y="132"/>
                  </a:lnTo>
                  <a:lnTo>
                    <a:pt x="79" y="132"/>
                  </a:lnTo>
                  <a:lnTo>
                    <a:pt x="79" y="129"/>
                  </a:lnTo>
                  <a:lnTo>
                    <a:pt x="77" y="129"/>
                  </a:lnTo>
                  <a:lnTo>
                    <a:pt x="77" y="127"/>
                  </a:lnTo>
                  <a:lnTo>
                    <a:pt x="75" y="127"/>
                  </a:lnTo>
                  <a:lnTo>
                    <a:pt x="75" y="126"/>
                  </a:lnTo>
                  <a:lnTo>
                    <a:pt x="72" y="126"/>
                  </a:lnTo>
                  <a:lnTo>
                    <a:pt x="72" y="124"/>
                  </a:lnTo>
                  <a:lnTo>
                    <a:pt x="70" y="124"/>
                  </a:lnTo>
                  <a:lnTo>
                    <a:pt x="70" y="122"/>
                  </a:lnTo>
                  <a:lnTo>
                    <a:pt x="68" y="122"/>
                  </a:lnTo>
                  <a:lnTo>
                    <a:pt x="68" y="121"/>
                  </a:lnTo>
                  <a:lnTo>
                    <a:pt x="67" y="121"/>
                  </a:lnTo>
                  <a:lnTo>
                    <a:pt x="67" y="118"/>
                  </a:lnTo>
                  <a:lnTo>
                    <a:pt x="65" y="118"/>
                  </a:lnTo>
                  <a:lnTo>
                    <a:pt x="65" y="114"/>
                  </a:lnTo>
                  <a:lnTo>
                    <a:pt x="63" y="114"/>
                  </a:lnTo>
                  <a:lnTo>
                    <a:pt x="63" y="113"/>
                  </a:lnTo>
                  <a:lnTo>
                    <a:pt x="62" y="113"/>
                  </a:lnTo>
                  <a:lnTo>
                    <a:pt x="62" y="110"/>
                  </a:lnTo>
                  <a:lnTo>
                    <a:pt x="59" y="110"/>
                  </a:lnTo>
                  <a:lnTo>
                    <a:pt x="59" y="108"/>
                  </a:lnTo>
                  <a:lnTo>
                    <a:pt x="57" y="108"/>
                  </a:lnTo>
                  <a:lnTo>
                    <a:pt x="57" y="107"/>
                  </a:lnTo>
                  <a:lnTo>
                    <a:pt x="56" y="107"/>
                  </a:lnTo>
                  <a:lnTo>
                    <a:pt x="56" y="106"/>
                  </a:lnTo>
                  <a:lnTo>
                    <a:pt x="54" y="106"/>
                  </a:lnTo>
                  <a:lnTo>
                    <a:pt x="54" y="104"/>
                  </a:lnTo>
                  <a:lnTo>
                    <a:pt x="52" y="104"/>
                  </a:lnTo>
                  <a:lnTo>
                    <a:pt x="52" y="102"/>
                  </a:lnTo>
                  <a:lnTo>
                    <a:pt x="50" y="102"/>
                  </a:lnTo>
                  <a:lnTo>
                    <a:pt x="50" y="100"/>
                  </a:lnTo>
                  <a:lnTo>
                    <a:pt x="49" y="100"/>
                  </a:lnTo>
                  <a:lnTo>
                    <a:pt x="49" y="98"/>
                  </a:lnTo>
                  <a:lnTo>
                    <a:pt x="47" y="98"/>
                  </a:lnTo>
                  <a:lnTo>
                    <a:pt x="47" y="96"/>
                  </a:lnTo>
                  <a:lnTo>
                    <a:pt x="47" y="94"/>
                  </a:lnTo>
                  <a:lnTo>
                    <a:pt x="45" y="94"/>
                  </a:lnTo>
                  <a:lnTo>
                    <a:pt x="45" y="91"/>
                  </a:lnTo>
                  <a:lnTo>
                    <a:pt x="45" y="88"/>
                  </a:lnTo>
                  <a:lnTo>
                    <a:pt x="44" y="88"/>
                  </a:lnTo>
                  <a:lnTo>
                    <a:pt x="44" y="83"/>
                  </a:lnTo>
                  <a:lnTo>
                    <a:pt x="43" y="83"/>
                  </a:lnTo>
                  <a:lnTo>
                    <a:pt x="43" y="79"/>
                  </a:lnTo>
                  <a:lnTo>
                    <a:pt x="41" y="79"/>
                  </a:lnTo>
                  <a:lnTo>
                    <a:pt x="41" y="76"/>
                  </a:lnTo>
                  <a:lnTo>
                    <a:pt x="39" y="76"/>
                  </a:lnTo>
                  <a:lnTo>
                    <a:pt x="39" y="74"/>
                  </a:lnTo>
                  <a:lnTo>
                    <a:pt x="38" y="74"/>
                  </a:lnTo>
                  <a:lnTo>
                    <a:pt x="38" y="71"/>
                  </a:lnTo>
                  <a:lnTo>
                    <a:pt x="38" y="67"/>
                  </a:lnTo>
                  <a:lnTo>
                    <a:pt x="36" y="67"/>
                  </a:lnTo>
                  <a:lnTo>
                    <a:pt x="36" y="62"/>
                  </a:lnTo>
                  <a:lnTo>
                    <a:pt x="34" y="62"/>
                  </a:lnTo>
                  <a:lnTo>
                    <a:pt x="34" y="60"/>
                  </a:lnTo>
                  <a:lnTo>
                    <a:pt x="32" y="60"/>
                  </a:lnTo>
                  <a:lnTo>
                    <a:pt x="32" y="54"/>
                  </a:lnTo>
                  <a:lnTo>
                    <a:pt x="32" y="52"/>
                  </a:lnTo>
                  <a:lnTo>
                    <a:pt x="31" y="52"/>
                  </a:lnTo>
                  <a:lnTo>
                    <a:pt x="31" y="49"/>
                  </a:lnTo>
                  <a:lnTo>
                    <a:pt x="29" y="49"/>
                  </a:lnTo>
                  <a:lnTo>
                    <a:pt x="29" y="43"/>
                  </a:lnTo>
                  <a:lnTo>
                    <a:pt x="28" y="43"/>
                  </a:lnTo>
                  <a:lnTo>
                    <a:pt x="28" y="42"/>
                  </a:lnTo>
                  <a:lnTo>
                    <a:pt x="27" y="42"/>
                  </a:lnTo>
                  <a:lnTo>
                    <a:pt x="27" y="40"/>
                  </a:lnTo>
                  <a:lnTo>
                    <a:pt x="25" y="40"/>
                  </a:lnTo>
                  <a:lnTo>
                    <a:pt x="25" y="38"/>
                  </a:lnTo>
                  <a:lnTo>
                    <a:pt x="24" y="38"/>
                  </a:lnTo>
                  <a:lnTo>
                    <a:pt x="24" y="37"/>
                  </a:lnTo>
                  <a:lnTo>
                    <a:pt x="23" y="37"/>
                  </a:lnTo>
                  <a:lnTo>
                    <a:pt x="23" y="33"/>
                  </a:lnTo>
                  <a:lnTo>
                    <a:pt x="23" y="28"/>
                  </a:lnTo>
                  <a:lnTo>
                    <a:pt x="19" y="28"/>
                  </a:lnTo>
                  <a:lnTo>
                    <a:pt x="19" y="27"/>
                  </a:lnTo>
                  <a:lnTo>
                    <a:pt x="16" y="27"/>
                  </a:lnTo>
                  <a:lnTo>
                    <a:pt x="16" y="23"/>
                  </a:lnTo>
                  <a:lnTo>
                    <a:pt x="15" y="23"/>
                  </a:lnTo>
                  <a:lnTo>
                    <a:pt x="15" y="18"/>
                  </a:lnTo>
                  <a:lnTo>
                    <a:pt x="13" y="18"/>
                  </a:lnTo>
                  <a:lnTo>
                    <a:pt x="13" y="16"/>
                  </a:lnTo>
                  <a:lnTo>
                    <a:pt x="10" y="16"/>
                  </a:lnTo>
                  <a:lnTo>
                    <a:pt x="10" y="15"/>
                  </a:lnTo>
                  <a:lnTo>
                    <a:pt x="9" y="15"/>
                  </a:lnTo>
                  <a:lnTo>
                    <a:pt x="9" y="11"/>
                  </a:lnTo>
                  <a:lnTo>
                    <a:pt x="9" y="5"/>
                  </a:lnTo>
                  <a:lnTo>
                    <a:pt x="7" y="5"/>
                  </a:lnTo>
                  <a:lnTo>
                    <a:pt x="7" y="2"/>
                  </a:lnTo>
                  <a:lnTo>
                    <a:pt x="6" y="2"/>
                  </a:lnTo>
                  <a:lnTo>
                    <a:pt x="6" y="0"/>
                  </a:lnTo>
                  <a:lnTo>
                    <a:pt x="0"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42"/>
            <p:cNvSpPr>
              <a:spLocks noChangeShapeType="1"/>
            </p:cNvSpPr>
            <p:nvPr/>
          </p:nvSpPr>
          <p:spPr bwMode="auto">
            <a:xfrm>
              <a:off x="3793312" y="3757184"/>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43"/>
            <p:cNvSpPr>
              <a:spLocks noChangeShapeType="1"/>
            </p:cNvSpPr>
            <p:nvPr/>
          </p:nvSpPr>
          <p:spPr bwMode="auto">
            <a:xfrm>
              <a:off x="3957784" y="3814117"/>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44"/>
            <p:cNvSpPr>
              <a:spLocks noChangeShapeType="1"/>
            </p:cNvSpPr>
            <p:nvPr/>
          </p:nvSpPr>
          <p:spPr bwMode="auto">
            <a:xfrm>
              <a:off x="4062448" y="3814117"/>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45"/>
            <p:cNvSpPr>
              <a:spLocks noChangeShapeType="1"/>
            </p:cNvSpPr>
            <p:nvPr/>
          </p:nvSpPr>
          <p:spPr bwMode="auto">
            <a:xfrm>
              <a:off x="4092351" y="3814117"/>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46"/>
            <p:cNvSpPr>
              <a:spLocks noChangeShapeType="1"/>
            </p:cNvSpPr>
            <p:nvPr/>
          </p:nvSpPr>
          <p:spPr bwMode="auto">
            <a:xfrm>
              <a:off x="4137207" y="3820443"/>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47"/>
            <p:cNvSpPr>
              <a:spLocks noChangeShapeType="1"/>
            </p:cNvSpPr>
            <p:nvPr/>
          </p:nvSpPr>
          <p:spPr bwMode="auto">
            <a:xfrm>
              <a:off x="4182063" y="3833095"/>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48"/>
            <p:cNvSpPr>
              <a:spLocks noChangeShapeType="1"/>
            </p:cNvSpPr>
            <p:nvPr/>
          </p:nvSpPr>
          <p:spPr bwMode="auto">
            <a:xfrm>
              <a:off x="4256823" y="3858399"/>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49"/>
            <p:cNvSpPr>
              <a:spLocks noChangeShapeType="1"/>
            </p:cNvSpPr>
            <p:nvPr/>
          </p:nvSpPr>
          <p:spPr bwMode="auto">
            <a:xfrm>
              <a:off x="4600718" y="3890526"/>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50"/>
            <p:cNvSpPr>
              <a:spLocks noChangeShapeType="1"/>
            </p:cNvSpPr>
            <p:nvPr/>
          </p:nvSpPr>
          <p:spPr bwMode="auto">
            <a:xfrm>
              <a:off x="4675478" y="3890526"/>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51"/>
            <p:cNvSpPr>
              <a:spLocks noChangeShapeType="1"/>
            </p:cNvSpPr>
            <p:nvPr/>
          </p:nvSpPr>
          <p:spPr bwMode="auto">
            <a:xfrm>
              <a:off x="4869854" y="3934310"/>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52"/>
            <p:cNvSpPr>
              <a:spLocks noChangeShapeType="1"/>
            </p:cNvSpPr>
            <p:nvPr/>
          </p:nvSpPr>
          <p:spPr bwMode="auto">
            <a:xfrm>
              <a:off x="4959565" y="3934310"/>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53"/>
            <p:cNvSpPr>
              <a:spLocks noChangeShapeType="1"/>
            </p:cNvSpPr>
            <p:nvPr/>
          </p:nvSpPr>
          <p:spPr bwMode="auto">
            <a:xfrm>
              <a:off x="5019373" y="3934310"/>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54"/>
            <p:cNvSpPr>
              <a:spLocks noChangeShapeType="1"/>
            </p:cNvSpPr>
            <p:nvPr/>
          </p:nvSpPr>
          <p:spPr bwMode="auto">
            <a:xfrm>
              <a:off x="5124037" y="3934310"/>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55"/>
            <p:cNvSpPr>
              <a:spLocks noChangeShapeType="1"/>
            </p:cNvSpPr>
            <p:nvPr/>
          </p:nvSpPr>
          <p:spPr bwMode="auto">
            <a:xfrm>
              <a:off x="5243653" y="3997569"/>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56"/>
            <p:cNvSpPr>
              <a:spLocks noChangeShapeType="1"/>
            </p:cNvSpPr>
            <p:nvPr/>
          </p:nvSpPr>
          <p:spPr bwMode="auto">
            <a:xfrm>
              <a:off x="5542692" y="3991243"/>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57"/>
            <p:cNvSpPr>
              <a:spLocks noChangeShapeType="1"/>
            </p:cNvSpPr>
            <p:nvPr/>
          </p:nvSpPr>
          <p:spPr bwMode="auto">
            <a:xfrm>
              <a:off x="5811827" y="3991243"/>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Line 58"/>
            <p:cNvSpPr>
              <a:spLocks noChangeShapeType="1"/>
            </p:cNvSpPr>
            <p:nvPr/>
          </p:nvSpPr>
          <p:spPr bwMode="auto">
            <a:xfrm>
              <a:off x="5871635" y="3991243"/>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4" name="Line 59"/>
            <p:cNvSpPr>
              <a:spLocks noChangeShapeType="1"/>
            </p:cNvSpPr>
            <p:nvPr/>
          </p:nvSpPr>
          <p:spPr bwMode="auto">
            <a:xfrm>
              <a:off x="6051059" y="3991243"/>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5" name="Line 60"/>
            <p:cNvSpPr>
              <a:spLocks noChangeShapeType="1"/>
            </p:cNvSpPr>
            <p:nvPr/>
          </p:nvSpPr>
          <p:spPr bwMode="auto">
            <a:xfrm>
              <a:off x="6380002" y="3991243"/>
              <a:ext cx="0" cy="50607"/>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cxnSp>
        <p:nvCxnSpPr>
          <p:cNvPr id="76" name="Straight Connector 75"/>
          <p:cNvCxnSpPr/>
          <p:nvPr/>
        </p:nvCxnSpPr>
        <p:spPr>
          <a:xfrm>
            <a:off x="4651281" y="2480809"/>
            <a:ext cx="279529"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cxnSp>
      <p:cxnSp>
        <p:nvCxnSpPr>
          <p:cNvPr id="77" name="Straight Connector 76"/>
          <p:cNvCxnSpPr/>
          <p:nvPr/>
        </p:nvCxnSpPr>
        <p:spPr>
          <a:xfrm>
            <a:off x="4651281" y="2914853"/>
            <a:ext cx="279529" cy="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sp>
        <p:nvSpPr>
          <p:cNvPr id="79" name="TextBox 78"/>
          <p:cNvSpPr txBox="1"/>
          <p:nvPr/>
        </p:nvSpPr>
        <p:spPr>
          <a:xfrm rot="16200000">
            <a:off x="801922" y="2866958"/>
            <a:ext cx="1694695" cy="321581"/>
          </a:xfrm>
          <a:prstGeom prst="rect">
            <a:avLst/>
          </a:prstGeom>
          <a:noFill/>
        </p:spPr>
        <p:txBody>
          <a:bodyPr wrap="none" rtlCol="0">
            <a:spAutoFit/>
          </a:bodyPr>
          <a:lstStyle/>
          <a:p>
            <a:pPr algn="ctr"/>
            <a:r>
              <a:rPr lang="en-GB" sz="1200" dirty="0" smtClean="0">
                <a:solidFill>
                  <a:srgbClr val="363636"/>
                </a:solidFill>
              </a:rPr>
              <a:t>Percentage event free</a:t>
            </a:r>
            <a:endParaRPr lang="en-GB" sz="1200" dirty="0">
              <a:solidFill>
                <a:srgbClr val="363636"/>
              </a:solidFill>
            </a:endParaRPr>
          </a:p>
        </p:txBody>
      </p:sp>
      <p:sp>
        <p:nvSpPr>
          <p:cNvPr id="80" name="TextBox 79"/>
          <p:cNvSpPr txBox="1"/>
          <p:nvPr/>
        </p:nvSpPr>
        <p:spPr>
          <a:xfrm>
            <a:off x="1641721" y="1788575"/>
            <a:ext cx="510287" cy="276999"/>
          </a:xfrm>
          <a:prstGeom prst="rect">
            <a:avLst/>
          </a:prstGeom>
          <a:noFill/>
        </p:spPr>
        <p:txBody>
          <a:bodyPr wrap="none" rtlCol="0">
            <a:spAutoFit/>
          </a:bodyPr>
          <a:lstStyle/>
          <a:p>
            <a:pPr algn="r"/>
            <a:r>
              <a:rPr lang="en-GB" sz="1200" dirty="0" smtClean="0">
                <a:solidFill>
                  <a:srgbClr val="363636"/>
                </a:solidFill>
              </a:rPr>
              <a:t>100</a:t>
            </a:r>
            <a:endParaRPr lang="en-GB" sz="1200" dirty="0">
              <a:solidFill>
                <a:srgbClr val="363636"/>
              </a:solidFill>
            </a:endParaRPr>
          </a:p>
        </p:txBody>
      </p:sp>
      <p:sp>
        <p:nvSpPr>
          <p:cNvPr id="81" name="TextBox 80"/>
          <p:cNvSpPr txBox="1"/>
          <p:nvPr/>
        </p:nvSpPr>
        <p:spPr>
          <a:xfrm>
            <a:off x="1740355" y="2232693"/>
            <a:ext cx="411653" cy="276999"/>
          </a:xfrm>
          <a:prstGeom prst="rect">
            <a:avLst/>
          </a:prstGeom>
          <a:noFill/>
        </p:spPr>
        <p:txBody>
          <a:bodyPr wrap="none" rtlCol="0">
            <a:spAutoFit/>
          </a:bodyPr>
          <a:lstStyle/>
          <a:p>
            <a:pPr algn="r"/>
            <a:r>
              <a:rPr lang="en-GB" sz="1200" dirty="0" smtClean="0">
                <a:solidFill>
                  <a:srgbClr val="363636"/>
                </a:solidFill>
              </a:rPr>
              <a:t>80</a:t>
            </a:r>
            <a:endParaRPr lang="en-GB" sz="1200" dirty="0">
              <a:solidFill>
                <a:srgbClr val="363636"/>
              </a:solidFill>
            </a:endParaRPr>
          </a:p>
        </p:txBody>
      </p:sp>
      <p:sp>
        <p:nvSpPr>
          <p:cNvPr id="82" name="TextBox 81"/>
          <p:cNvSpPr txBox="1"/>
          <p:nvPr/>
        </p:nvSpPr>
        <p:spPr>
          <a:xfrm>
            <a:off x="1740355" y="2676811"/>
            <a:ext cx="411653" cy="276999"/>
          </a:xfrm>
          <a:prstGeom prst="rect">
            <a:avLst/>
          </a:prstGeom>
          <a:noFill/>
        </p:spPr>
        <p:txBody>
          <a:bodyPr wrap="none" rtlCol="0">
            <a:spAutoFit/>
          </a:bodyPr>
          <a:lstStyle/>
          <a:p>
            <a:pPr algn="r"/>
            <a:r>
              <a:rPr lang="en-GB" sz="1200" dirty="0" smtClean="0">
                <a:solidFill>
                  <a:srgbClr val="363636"/>
                </a:solidFill>
              </a:rPr>
              <a:t>60</a:t>
            </a:r>
            <a:endParaRPr lang="en-GB" sz="1200" dirty="0">
              <a:solidFill>
                <a:srgbClr val="363636"/>
              </a:solidFill>
            </a:endParaRPr>
          </a:p>
        </p:txBody>
      </p:sp>
      <p:sp>
        <p:nvSpPr>
          <p:cNvPr id="83" name="TextBox 82"/>
          <p:cNvSpPr txBox="1"/>
          <p:nvPr/>
        </p:nvSpPr>
        <p:spPr>
          <a:xfrm>
            <a:off x="1740355" y="3120929"/>
            <a:ext cx="411653" cy="276999"/>
          </a:xfrm>
          <a:prstGeom prst="rect">
            <a:avLst/>
          </a:prstGeom>
          <a:noFill/>
        </p:spPr>
        <p:txBody>
          <a:bodyPr wrap="none" rtlCol="0">
            <a:spAutoFit/>
          </a:bodyPr>
          <a:lstStyle/>
          <a:p>
            <a:pPr algn="r"/>
            <a:r>
              <a:rPr lang="en-GB" sz="1200" dirty="0" smtClean="0">
                <a:solidFill>
                  <a:srgbClr val="363636"/>
                </a:solidFill>
              </a:rPr>
              <a:t>40</a:t>
            </a:r>
            <a:endParaRPr lang="en-GB" sz="1200" dirty="0">
              <a:solidFill>
                <a:srgbClr val="363636"/>
              </a:solidFill>
            </a:endParaRPr>
          </a:p>
        </p:txBody>
      </p:sp>
      <p:sp>
        <p:nvSpPr>
          <p:cNvPr id="84" name="TextBox 83"/>
          <p:cNvSpPr txBox="1"/>
          <p:nvPr/>
        </p:nvSpPr>
        <p:spPr>
          <a:xfrm>
            <a:off x="1740355" y="3565047"/>
            <a:ext cx="411653" cy="276999"/>
          </a:xfrm>
          <a:prstGeom prst="rect">
            <a:avLst/>
          </a:prstGeom>
          <a:noFill/>
        </p:spPr>
        <p:txBody>
          <a:bodyPr wrap="none" rtlCol="0">
            <a:spAutoFit/>
          </a:bodyPr>
          <a:lstStyle/>
          <a:p>
            <a:pPr algn="r"/>
            <a:r>
              <a:rPr lang="en-GB" sz="1200" dirty="0" smtClean="0">
                <a:solidFill>
                  <a:srgbClr val="363636"/>
                </a:solidFill>
              </a:rPr>
              <a:t>20</a:t>
            </a:r>
            <a:endParaRPr lang="en-GB" sz="1200" dirty="0">
              <a:solidFill>
                <a:srgbClr val="363636"/>
              </a:solidFill>
            </a:endParaRPr>
          </a:p>
        </p:txBody>
      </p:sp>
      <p:sp>
        <p:nvSpPr>
          <p:cNvPr id="85" name="TextBox 84"/>
          <p:cNvSpPr txBox="1"/>
          <p:nvPr/>
        </p:nvSpPr>
        <p:spPr>
          <a:xfrm>
            <a:off x="1838988" y="4009164"/>
            <a:ext cx="313020" cy="276999"/>
          </a:xfrm>
          <a:prstGeom prst="rect">
            <a:avLst/>
          </a:prstGeom>
          <a:noFill/>
        </p:spPr>
        <p:txBody>
          <a:bodyPr wrap="none" rtlCol="0">
            <a:spAutoFit/>
          </a:bodyPr>
          <a:lstStyle/>
          <a:p>
            <a:pPr algn="r"/>
            <a:r>
              <a:rPr lang="en-GB" sz="1200" dirty="0" smtClean="0">
                <a:solidFill>
                  <a:srgbClr val="363636"/>
                </a:solidFill>
              </a:rPr>
              <a:t>0</a:t>
            </a:r>
            <a:endParaRPr lang="en-GB" sz="1200" dirty="0">
              <a:solidFill>
                <a:srgbClr val="363636"/>
              </a:solidFill>
            </a:endParaRPr>
          </a:p>
        </p:txBody>
      </p:sp>
      <p:sp>
        <p:nvSpPr>
          <p:cNvPr id="86" name="TextBox 85"/>
          <p:cNvSpPr txBox="1"/>
          <p:nvPr/>
        </p:nvSpPr>
        <p:spPr>
          <a:xfrm>
            <a:off x="2021832" y="4159250"/>
            <a:ext cx="313020" cy="276999"/>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87" name="TextBox 86"/>
          <p:cNvSpPr txBox="1"/>
          <p:nvPr/>
        </p:nvSpPr>
        <p:spPr>
          <a:xfrm>
            <a:off x="2681386" y="4159250"/>
            <a:ext cx="411653" cy="276999"/>
          </a:xfrm>
          <a:prstGeom prst="rect">
            <a:avLst/>
          </a:prstGeom>
          <a:noFill/>
        </p:spPr>
        <p:txBody>
          <a:bodyPr wrap="none" rtlCol="0">
            <a:spAutoFit/>
          </a:bodyPr>
          <a:lstStyle/>
          <a:p>
            <a:pPr algn="ctr"/>
            <a:r>
              <a:rPr lang="en-GB" sz="1200" dirty="0" smtClean="0">
                <a:solidFill>
                  <a:srgbClr val="363636"/>
                </a:solidFill>
              </a:rPr>
              <a:t>12</a:t>
            </a:r>
            <a:endParaRPr lang="en-GB" sz="1200" dirty="0">
              <a:solidFill>
                <a:srgbClr val="363636"/>
              </a:solidFill>
            </a:endParaRPr>
          </a:p>
        </p:txBody>
      </p:sp>
      <p:sp>
        <p:nvSpPr>
          <p:cNvPr id="88" name="TextBox 87"/>
          <p:cNvSpPr txBox="1"/>
          <p:nvPr/>
        </p:nvSpPr>
        <p:spPr>
          <a:xfrm>
            <a:off x="3390256" y="4159250"/>
            <a:ext cx="411653" cy="276999"/>
          </a:xfrm>
          <a:prstGeom prst="rect">
            <a:avLst/>
          </a:prstGeom>
          <a:noFill/>
        </p:spPr>
        <p:txBody>
          <a:bodyPr wrap="none" rtlCol="0">
            <a:spAutoFit/>
          </a:bodyPr>
          <a:lstStyle/>
          <a:p>
            <a:pPr algn="ctr"/>
            <a:r>
              <a:rPr lang="en-GB" sz="1200" dirty="0" smtClean="0">
                <a:solidFill>
                  <a:srgbClr val="363636"/>
                </a:solidFill>
              </a:rPr>
              <a:t>24</a:t>
            </a:r>
            <a:endParaRPr lang="en-GB" sz="1200" dirty="0">
              <a:solidFill>
                <a:srgbClr val="363636"/>
              </a:solidFill>
            </a:endParaRPr>
          </a:p>
        </p:txBody>
      </p:sp>
      <p:sp>
        <p:nvSpPr>
          <p:cNvPr id="89" name="TextBox 88"/>
          <p:cNvSpPr txBox="1"/>
          <p:nvPr/>
        </p:nvSpPr>
        <p:spPr>
          <a:xfrm>
            <a:off x="4101743" y="4159250"/>
            <a:ext cx="411653" cy="276999"/>
          </a:xfrm>
          <a:prstGeom prst="rect">
            <a:avLst/>
          </a:prstGeom>
          <a:noFill/>
        </p:spPr>
        <p:txBody>
          <a:bodyPr wrap="none" rtlCol="0">
            <a:spAutoFit/>
          </a:bodyPr>
          <a:lstStyle/>
          <a:p>
            <a:pPr algn="ctr"/>
            <a:r>
              <a:rPr lang="en-GB" sz="1200" dirty="0" smtClean="0">
                <a:solidFill>
                  <a:srgbClr val="363636"/>
                </a:solidFill>
              </a:rPr>
              <a:t>36</a:t>
            </a:r>
            <a:endParaRPr lang="en-GB" sz="1200" dirty="0">
              <a:solidFill>
                <a:srgbClr val="363636"/>
              </a:solidFill>
            </a:endParaRPr>
          </a:p>
        </p:txBody>
      </p:sp>
      <p:sp>
        <p:nvSpPr>
          <p:cNvPr id="90" name="TextBox 89"/>
          <p:cNvSpPr txBox="1"/>
          <p:nvPr/>
        </p:nvSpPr>
        <p:spPr>
          <a:xfrm>
            <a:off x="4813230" y="4159250"/>
            <a:ext cx="411653" cy="276999"/>
          </a:xfrm>
          <a:prstGeom prst="rect">
            <a:avLst/>
          </a:prstGeom>
          <a:noFill/>
        </p:spPr>
        <p:txBody>
          <a:bodyPr wrap="none" rtlCol="0">
            <a:spAutoFit/>
          </a:bodyPr>
          <a:lstStyle/>
          <a:p>
            <a:pPr algn="ctr"/>
            <a:r>
              <a:rPr lang="en-GB" sz="1200" dirty="0" smtClean="0">
                <a:solidFill>
                  <a:srgbClr val="363636"/>
                </a:solidFill>
              </a:rPr>
              <a:t>48</a:t>
            </a:r>
            <a:endParaRPr lang="en-GB" sz="1200" dirty="0">
              <a:solidFill>
                <a:srgbClr val="363636"/>
              </a:solidFill>
            </a:endParaRPr>
          </a:p>
        </p:txBody>
      </p:sp>
      <p:sp>
        <p:nvSpPr>
          <p:cNvPr id="91" name="TextBox 90"/>
          <p:cNvSpPr txBox="1"/>
          <p:nvPr/>
        </p:nvSpPr>
        <p:spPr>
          <a:xfrm>
            <a:off x="5506256" y="4159250"/>
            <a:ext cx="411653" cy="276999"/>
          </a:xfrm>
          <a:prstGeom prst="rect">
            <a:avLst/>
          </a:prstGeom>
          <a:noFill/>
        </p:spPr>
        <p:txBody>
          <a:bodyPr wrap="none" rtlCol="0">
            <a:spAutoFit/>
          </a:bodyPr>
          <a:lstStyle/>
          <a:p>
            <a:pPr algn="ctr"/>
            <a:r>
              <a:rPr lang="en-GB" sz="1200" dirty="0" smtClean="0">
                <a:solidFill>
                  <a:srgbClr val="363636"/>
                </a:solidFill>
              </a:rPr>
              <a:t>60</a:t>
            </a:r>
            <a:endParaRPr lang="en-GB" sz="1200" dirty="0">
              <a:solidFill>
                <a:srgbClr val="363636"/>
              </a:solidFill>
            </a:endParaRPr>
          </a:p>
        </p:txBody>
      </p:sp>
      <p:sp>
        <p:nvSpPr>
          <p:cNvPr id="92" name="TextBox 91"/>
          <p:cNvSpPr txBox="1"/>
          <p:nvPr/>
        </p:nvSpPr>
        <p:spPr>
          <a:xfrm>
            <a:off x="6180820" y="4159250"/>
            <a:ext cx="411653" cy="276999"/>
          </a:xfrm>
          <a:prstGeom prst="rect">
            <a:avLst/>
          </a:prstGeom>
          <a:noFill/>
        </p:spPr>
        <p:txBody>
          <a:bodyPr wrap="none" rtlCol="0">
            <a:spAutoFit/>
          </a:bodyPr>
          <a:lstStyle/>
          <a:p>
            <a:pPr algn="ctr"/>
            <a:r>
              <a:rPr lang="en-GB" sz="1200" dirty="0" smtClean="0">
                <a:solidFill>
                  <a:srgbClr val="363636"/>
                </a:solidFill>
              </a:rPr>
              <a:t>72</a:t>
            </a:r>
            <a:endParaRPr lang="en-GB" sz="1200" dirty="0">
              <a:solidFill>
                <a:srgbClr val="363636"/>
              </a:solidFill>
            </a:endParaRPr>
          </a:p>
        </p:txBody>
      </p:sp>
      <p:sp>
        <p:nvSpPr>
          <p:cNvPr id="93" name="TextBox 92"/>
          <p:cNvSpPr txBox="1"/>
          <p:nvPr/>
        </p:nvSpPr>
        <p:spPr>
          <a:xfrm>
            <a:off x="648708" y="4315575"/>
            <a:ext cx="1018339" cy="276999"/>
          </a:xfrm>
          <a:prstGeom prst="rect">
            <a:avLst/>
          </a:prstGeom>
          <a:noFill/>
        </p:spPr>
        <p:txBody>
          <a:bodyPr wrap="none" rtlCol="0">
            <a:spAutoFit/>
          </a:bodyPr>
          <a:lstStyle/>
          <a:p>
            <a:r>
              <a:rPr lang="en-GB" sz="1200" dirty="0" smtClean="0">
                <a:solidFill>
                  <a:srgbClr val="363636"/>
                </a:solidFill>
              </a:rPr>
              <a:t>No. at risk</a:t>
            </a:r>
            <a:endParaRPr lang="en-GB" sz="1200" dirty="0">
              <a:solidFill>
                <a:srgbClr val="363636"/>
              </a:solidFill>
            </a:endParaRPr>
          </a:p>
        </p:txBody>
      </p:sp>
      <p:sp>
        <p:nvSpPr>
          <p:cNvPr id="94" name="TextBox 93"/>
          <p:cNvSpPr txBox="1"/>
          <p:nvPr/>
        </p:nvSpPr>
        <p:spPr>
          <a:xfrm>
            <a:off x="648708" y="4536252"/>
            <a:ext cx="1162498" cy="461665"/>
          </a:xfrm>
          <a:prstGeom prst="rect">
            <a:avLst/>
          </a:prstGeom>
          <a:noFill/>
        </p:spPr>
        <p:txBody>
          <a:bodyPr wrap="none" rtlCol="0">
            <a:spAutoFit/>
          </a:bodyPr>
          <a:lstStyle/>
          <a:p>
            <a:r>
              <a:rPr lang="en-GB" sz="1200" dirty="0" smtClean="0">
                <a:solidFill>
                  <a:srgbClr val="363636"/>
                </a:solidFill>
              </a:rPr>
              <a:t>BEV + Chemo</a:t>
            </a:r>
          </a:p>
          <a:p>
            <a:r>
              <a:rPr lang="en-GB" sz="1200" dirty="0" smtClean="0">
                <a:solidFill>
                  <a:srgbClr val="363636"/>
                </a:solidFill>
              </a:rPr>
              <a:t>CET + Chemo</a:t>
            </a:r>
            <a:endParaRPr lang="en-GB" sz="1200" dirty="0">
              <a:solidFill>
                <a:srgbClr val="363636"/>
              </a:solidFill>
            </a:endParaRPr>
          </a:p>
        </p:txBody>
      </p:sp>
      <p:sp>
        <p:nvSpPr>
          <p:cNvPr id="95" name="TextBox 94"/>
          <p:cNvSpPr txBox="1"/>
          <p:nvPr/>
        </p:nvSpPr>
        <p:spPr>
          <a:xfrm>
            <a:off x="1958241" y="4536252"/>
            <a:ext cx="439543" cy="461665"/>
          </a:xfrm>
          <a:prstGeom prst="rect">
            <a:avLst/>
          </a:prstGeom>
          <a:noFill/>
        </p:spPr>
        <p:txBody>
          <a:bodyPr wrap="none" rtlCol="0">
            <a:spAutoFit/>
          </a:bodyPr>
          <a:lstStyle/>
          <a:p>
            <a:pPr algn="ctr"/>
            <a:r>
              <a:rPr lang="en-GB" sz="1200" dirty="0" smtClean="0">
                <a:solidFill>
                  <a:srgbClr val="363636"/>
                </a:solidFill>
              </a:rPr>
              <a:t>256</a:t>
            </a:r>
          </a:p>
          <a:p>
            <a:pPr algn="ctr"/>
            <a:r>
              <a:rPr lang="en-GB" sz="1200" dirty="0" smtClean="0">
                <a:solidFill>
                  <a:srgbClr val="363636"/>
                </a:solidFill>
              </a:rPr>
              <a:t>270</a:t>
            </a:r>
            <a:endParaRPr lang="en-GB" sz="1200" dirty="0">
              <a:solidFill>
                <a:srgbClr val="363636"/>
              </a:solidFill>
            </a:endParaRPr>
          </a:p>
        </p:txBody>
      </p:sp>
      <p:sp>
        <p:nvSpPr>
          <p:cNvPr id="96" name="TextBox 95"/>
          <p:cNvSpPr txBox="1"/>
          <p:nvPr/>
        </p:nvSpPr>
        <p:spPr>
          <a:xfrm>
            <a:off x="2690704" y="4536252"/>
            <a:ext cx="439543" cy="461665"/>
          </a:xfrm>
          <a:prstGeom prst="rect">
            <a:avLst/>
          </a:prstGeom>
          <a:noFill/>
        </p:spPr>
        <p:txBody>
          <a:bodyPr wrap="none" rtlCol="0">
            <a:spAutoFit/>
          </a:bodyPr>
          <a:lstStyle/>
          <a:p>
            <a:pPr algn="ctr"/>
            <a:r>
              <a:rPr lang="en-GB" sz="1200" dirty="0" smtClean="0">
                <a:solidFill>
                  <a:srgbClr val="363636"/>
                </a:solidFill>
              </a:rPr>
              <a:t>112</a:t>
            </a:r>
          </a:p>
          <a:p>
            <a:pPr algn="ctr"/>
            <a:r>
              <a:rPr lang="en-GB" sz="1200" dirty="0" smtClean="0">
                <a:solidFill>
                  <a:srgbClr val="363636"/>
                </a:solidFill>
              </a:rPr>
              <a:t>126</a:t>
            </a:r>
            <a:endParaRPr lang="en-GB" sz="1200" dirty="0">
              <a:solidFill>
                <a:srgbClr val="363636"/>
              </a:solidFill>
            </a:endParaRPr>
          </a:p>
        </p:txBody>
      </p:sp>
      <p:sp>
        <p:nvSpPr>
          <p:cNvPr id="97" name="TextBox 96"/>
          <p:cNvSpPr txBox="1"/>
          <p:nvPr/>
        </p:nvSpPr>
        <p:spPr>
          <a:xfrm>
            <a:off x="3435407" y="4536252"/>
            <a:ext cx="354584" cy="461665"/>
          </a:xfrm>
          <a:prstGeom prst="rect">
            <a:avLst/>
          </a:prstGeom>
          <a:noFill/>
        </p:spPr>
        <p:txBody>
          <a:bodyPr wrap="none" rtlCol="0">
            <a:spAutoFit/>
          </a:bodyPr>
          <a:lstStyle/>
          <a:p>
            <a:pPr algn="ctr"/>
            <a:r>
              <a:rPr lang="en-GB" sz="1200" dirty="0" smtClean="0">
                <a:solidFill>
                  <a:srgbClr val="363636"/>
                </a:solidFill>
              </a:rPr>
              <a:t>49</a:t>
            </a:r>
          </a:p>
          <a:p>
            <a:pPr algn="ctr"/>
            <a:r>
              <a:rPr lang="en-GB" sz="1200" dirty="0" smtClean="0">
                <a:solidFill>
                  <a:srgbClr val="363636"/>
                </a:solidFill>
              </a:rPr>
              <a:t>49</a:t>
            </a:r>
            <a:endParaRPr lang="en-GB" sz="1200" dirty="0">
              <a:solidFill>
                <a:srgbClr val="363636"/>
              </a:solidFill>
            </a:endParaRPr>
          </a:p>
        </p:txBody>
      </p:sp>
      <p:sp>
        <p:nvSpPr>
          <p:cNvPr id="98" name="TextBox 97"/>
          <p:cNvSpPr txBox="1"/>
          <p:nvPr/>
        </p:nvSpPr>
        <p:spPr>
          <a:xfrm>
            <a:off x="4134566" y="4536252"/>
            <a:ext cx="354584" cy="461665"/>
          </a:xfrm>
          <a:prstGeom prst="rect">
            <a:avLst/>
          </a:prstGeom>
          <a:noFill/>
        </p:spPr>
        <p:txBody>
          <a:bodyPr wrap="none" rtlCol="0">
            <a:spAutoFit/>
          </a:bodyPr>
          <a:lstStyle/>
          <a:p>
            <a:pPr algn="ctr"/>
            <a:r>
              <a:rPr lang="en-GB" sz="1200" dirty="0" smtClean="0">
                <a:solidFill>
                  <a:srgbClr val="363636"/>
                </a:solidFill>
              </a:rPr>
              <a:t>23</a:t>
            </a:r>
          </a:p>
          <a:p>
            <a:pPr algn="ctr"/>
            <a:r>
              <a:rPr lang="en-GB" sz="1200" dirty="0" smtClean="0">
                <a:solidFill>
                  <a:srgbClr val="363636"/>
                </a:solidFill>
              </a:rPr>
              <a:t>18</a:t>
            </a:r>
            <a:endParaRPr lang="en-GB" sz="1200" dirty="0">
              <a:solidFill>
                <a:srgbClr val="363636"/>
              </a:solidFill>
            </a:endParaRPr>
          </a:p>
        </p:txBody>
      </p:sp>
      <p:sp>
        <p:nvSpPr>
          <p:cNvPr id="99" name="TextBox 98"/>
          <p:cNvSpPr txBox="1"/>
          <p:nvPr/>
        </p:nvSpPr>
        <p:spPr>
          <a:xfrm>
            <a:off x="4788008" y="4536252"/>
            <a:ext cx="411653" cy="461665"/>
          </a:xfrm>
          <a:prstGeom prst="rect">
            <a:avLst/>
          </a:prstGeom>
          <a:noFill/>
        </p:spPr>
        <p:txBody>
          <a:bodyPr wrap="none" rtlCol="0">
            <a:spAutoFit/>
          </a:bodyPr>
          <a:lstStyle/>
          <a:p>
            <a:pPr algn="r"/>
            <a:r>
              <a:rPr lang="en-GB" sz="1200" dirty="0" smtClean="0">
                <a:solidFill>
                  <a:srgbClr val="363636"/>
                </a:solidFill>
              </a:rPr>
              <a:t>13</a:t>
            </a:r>
          </a:p>
          <a:p>
            <a:pPr algn="r"/>
            <a:r>
              <a:rPr lang="en-GB" sz="1200" dirty="0">
                <a:solidFill>
                  <a:srgbClr val="363636"/>
                </a:solidFill>
              </a:rPr>
              <a:t>5</a:t>
            </a:r>
          </a:p>
        </p:txBody>
      </p:sp>
      <p:sp>
        <p:nvSpPr>
          <p:cNvPr id="100" name="TextBox 99"/>
          <p:cNvSpPr txBox="1"/>
          <p:nvPr/>
        </p:nvSpPr>
        <p:spPr>
          <a:xfrm>
            <a:off x="5601754" y="4536252"/>
            <a:ext cx="313021" cy="461665"/>
          </a:xfrm>
          <a:prstGeom prst="rect">
            <a:avLst/>
          </a:prstGeom>
          <a:noFill/>
        </p:spPr>
        <p:txBody>
          <a:bodyPr wrap="none" rtlCol="0">
            <a:spAutoFit/>
          </a:bodyPr>
          <a:lstStyle/>
          <a:p>
            <a:pPr algn="ctr"/>
            <a:r>
              <a:rPr lang="en-GB" sz="1200" dirty="0" smtClean="0">
                <a:solidFill>
                  <a:srgbClr val="363636"/>
                </a:solidFill>
              </a:rPr>
              <a:t>6</a:t>
            </a:r>
          </a:p>
          <a:p>
            <a:pPr algn="ctr"/>
            <a:r>
              <a:rPr lang="en-GB" sz="1200" dirty="0">
                <a:solidFill>
                  <a:srgbClr val="363636"/>
                </a:solidFill>
              </a:rPr>
              <a:t>2</a:t>
            </a:r>
          </a:p>
        </p:txBody>
      </p:sp>
      <p:sp>
        <p:nvSpPr>
          <p:cNvPr id="101" name="TextBox 100"/>
          <p:cNvSpPr txBox="1"/>
          <p:nvPr/>
        </p:nvSpPr>
        <p:spPr>
          <a:xfrm>
            <a:off x="6275337" y="4536252"/>
            <a:ext cx="313021" cy="461665"/>
          </a:xfrm>
          <a:prstGeom prst="rect">
            <a:avLst/>
          </a:prstGeom>
          <a:noFill/>
        </p:spPr>
        <p:txBody>
          <a:bodyPr wrap="none" rtlCol="0">
            <a:spAutoFit/>
          </a:bodyPr>
          <a:lstStyle/>
          <a:p>
            <a:pPr algn="ctr"/>
            <a:r>
              <a:rPr lang="en-GB" sz="1200" dirty="0" smtClean="0">
                <a:solidFill>
                  <a:srgbClr val="363636"/>
                </a:solidFill>
              </a:rPr>
              <a:t> </a:t>
            </a:r>
          </a:p>
          <a:p>
            <a:pPr algn="ctr"/>
            <a:r>
              <a:rPr lang="en-GB" sz="1200" dirty="0">
                <a:solidFill>
                  <a:srgbClr val="363636"/>
                </a:solidFill>
              </a:rPr>
              <a:t>1</a:t>
            </a:r>
          </a:p>
        </p:txBody>
      </p:sp>
      <p:sp>
        <p:nvSpPr>
          <p:cNvPr id="102" name="TextBox 101"/>
          <p:cNvSpPr txBox="1"/>
          <p:nvPr/>
        </p:nvSpPr>
        <p:spPr>
          <a:xfrm>
            <a:off x="3245801" y="4340205"/>
            <a:ext cx="2129356" cy="276999"/>
          </a:xfrm>
          <a:prstGeom prst="rect">
            <a:avLst/>
          </a:prstGeom>
          <a:noFill/>
        </p:spPr>
        <p:txBody>
          <a:bodyPr wrap="none" rtlCol="0">
            <a:spAutoFit/>
          </a:bodyPr>
          <a:lstStyle/>
          <a:p>
            <a:pPr algn="ctr"/>
            <a:r>
              <a:rPr lang="en-GB" sz="1200" dirty="0" smtClean="0">
                <a:solidFill>
                  <a:srgbClr val="363636"/>
                </a:solidFill>
              </a:rPr>
              <a:t>Months from study entry</a:t>
            </a:r>
            <a:endParaRPr lang="en-GB" sz="1200" dirty="0">
              <a:solidFill>
                <a:srgbClr val="363636"/>
              </a:solidFill>
            </a:endParaRPr>
          </a:p>
        </p:txBody>
      </p:sp>
    </p:spTree>
    <p:custDataLst>
      <p:tags r:id="rId1"/>
    </p:custDataLst>
    <p:extLst>
      <p:ext uri="{BB962C8B-B14F-4D97-AF65-F5344CB8AC3E}">
        <p14:creationId xmlns:p14="http://schemas.microsoft.com/office/powerpoint/2010/main" val="41685371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501O: CALGB/SWOG 80405: PHASE III trial of irinotecan/5-FU/</a:t>
            </a:r>
            <a:r>
              <a:rPr lang="en-GB" sz="1800" dirty="0" err="1"/>
              <a:t>leucovorin</a:t>
            </a:r>
            <a:r>
              <a:rPr lang="en-GB" sz="1800" dirty="0"/>
              <a:t/>
            </a:r>
            <a:br>
              <a:rPr lang="en-GB" sz="1800" dirty="0"/>
            </a:br>
            <a:r>
              <a:rPr lang="en-GB" sz="1800" dirty="0"/>
              <a:t>(FOLFIRI) or oxaliplatin/5-FU/</a:t>
            </a:r>
            <a:r>
              <a:rPr lang="en-GB" sz="1800" dirty="0" err="1"/>
              <a:t>leucovorin</a:t>
            </a:r>
            <a:r>
              <a:rPr lang="en-GB" sz="1800" dirty="0"/>
              <a:t> (mFOLFOX6) with bevacizumab (BV) or</a:t>
            </a:r>
            <a:br>
              <a:rPr lang="en-GB" sz="1800" dirty="0"/>
            </a:br>
            <a:r>
              <a:rPr lang="en-GB" sz="1800" dirty="0"/>
              <a:t>cetuximab (CET) for patients (</a:t>
            </a:r>
            <a:r>
              <a:rPr lang="en-GB" sz="1800" dirty="0" err="1"/>
              <a:t>pts</a:t>
            </a:r>
            <a:r>
              <a:rPr lang="en-GB" sz="1800" dirty="0"/>
              <a:t>) with expanded </a:t>
            </a:r>
            <a:r>
              <a:rPr lang="en-GB" sz="1800" dirty="0" err="1"/>
              <a:t>ras</a:t>
            </a:r>
            <a:r>
              <a:rPr lang="en-GB" sz="1800" dirty="0"/>
              <a:t> analyses untreated </a:t>
            </a:r>
            <a:r>
              <a:rPr lang="en-GB" sz="1800" dirty="0" smtClean="0"/>
              <a:t>metastatic adenocarcinoma </a:t>
            </a:r>
            <a:r>
              <a:rPr lang="en-GB" sz="1800" dirty="0"/>
              <a:t>of the </a:t>
            </a:r>
            <a:r>
              <a:rPr lang="en-GB" sz="1800" dirty="0" smtClean="0"/>
              <a:t>colon – Lenz H </a:t>
            </a:r>
            <a:r>
              <a:rPr lang="en-GB" sz="1800" dirty="0"/>
              <a:t>et al</a:t>
            </a:r>
          </a:p>
        </p:txBody>
      </p:sp>
      <p:sp>
        <p:nvSpPr>
          <p:cNvPr id="5123" name="Rectangle 3"/>
          <p:cNvSpPr>
            <a:spLocks noGrp="1" noChangeArrowheads="1"/>
          </p:cNvSpPr>
          <p:nvPr>
            <p:ph type="body" idx="1"/>
          </p:nvPr>
        </p:nvSpPr>
        <p:spPr/>
        <p:txBody>
          <a:bodyPr/>
          <a:lstStyle/>
          <a:p>
            <a:r>
              <a:rPr lang="en-GB" sz="1800" b="1" dirty="0" smtClean="0"/>
              <a:t>Key results (cont.)</a:t>
            </a:r>
          </a:p>
          <a:p>
            <a:endParaRPr lang="en-GB" sz="1800" dirty="0" smtClean="0"/>
          </a:p>
          <a:p>
            <a:endParaRPr lang="en-GB" sz="1800" dirty="0" smtClean="0"/>
          </a:p>
          <a:p>
            <a:endParaRPr lang="en-GB" sz="1800" dirty="0"/>
          </a:p>
          <a:p>
            <a:pPr marL="0" indent="0">
              <a:buNone/>
            </a:pPr>
            <a:endParaRPr lang="en-GB" sz="1800" dirty="0"/>
          </a:p>
          <a:p>
            <a:endParaRPr lang="en-GB" sz="1800" dirty="0" smtClean="0"/>
          </a:p>
          <a:p>
            <a:endParaRPr lang="en-GB" sz="1800" dirty="0"/>
          </a:p>
          <a:p>
            <a:endParaRPr lang="en-GB" sz="1800" dirty="0" smtClean="0"/>
          </a:p>
          <a:p>
            <a:endParaRPr lang="en-GB" sz="1800" dirty="0"/>
          </a:p>
          <a:p>
            <a:endParaRPr lang="en-GB" sz="1800" dirty="0" smtClean="0"/>
          </a:p>
          <a:p>
            <a:r>
              <a:rPr lang="en-GB" sz="1800" b="1" dirty="0" smtClean="0"/>
              <a:t>Conclusions</a:t>
            </a:r>
          </a:p>
          <a:p>
            <a:pPr lvl="1"/>
            <a:r>
              <a:rPr lang="en-GB" sz="1800" b="1" dirty="0"/>
              <a:t>All patients with newly diagnosed </a:t>
            </a:r>
            <a:r>
              <a:rPr lang="en-GB" sz="1800" b="1" dirty="0" err="1"/>
              <a:t>mCRC</a:t>
            </a:r>
            <a:r>
              <a:rPr lang="en-GB" sz="1800" b="1" dirty="0"/>
              <a:t> should be tested for </a:t>
            </a:r>
            <a:r>
              <a:rPr lang="en-GB" sz="1800" b="1" i="1" dirty="0" smtClean="0"/>
              <a:t>RAS</a:t>
            </a:r>
            <a:r>
              <a:rPr lang="en-GB" sz="1800" b="1" dirty="0" smtClean="0"/>
              <a:t> </a:t>
            </a:r>
            <a:endParaRPr lang="en-GB" sz="1800" b="1" dirty="0"/>
          </a:p>
          <a:p>
            <a:pPr lvl="1"/>
            <a:r>
              <a:rPr lang="en-GB" sz="1800" b="1" dirty="0"/>
              <a:t>Overall </a:t>
            </a:r>
            <a:r>
              <a:rPr lang="en-GB" sz="1800" b="1" dirty="0" smtClean="0"/>
              <a:t>survival of &gt;30 months </a:t>
            </a:r>
            <a:r>
              <a:rPr lang="en-GB" sz="1800" b="1" dirty="0"/>
              <a:t>in both </a:t>
            </a:r>
            <a:r>
              <a:rPr lang="en-GB" sz="1800" b="1" dirty="0" smtClean="0"/>
              <a:t>treatment groups sets </a:t>
            </a:r>
            <a:r>
              <a:rPr lang="en-GB" sz="1800" b="1" dirty="0"/>
              <a:t>a new benchmark for patients with </a:t>
            </a:r>
            <a:r>
              <a:rPr lang="en-GB" sz="1800" b="1" dirty="0" err="1"/>
              <a:t>mCRC</a:t>
            </a:r>
            <a:r>
              <a:rPr lang="en-GB" sz="1800" b="1" dirty="0"/>
              <a:t> </a:t>
            </a:r>
            <a:endParaRPr lang="en-GB" sz="1800" b="1" dirty="0" smtClean="0"/>
          </a:p>
        </p:txBody>
      </p:sp>
      <p:sp>
        <p:nvSpPr>
          <p:cNvPr id="5124" name="Text Box 4"/>
          <p:cNvSpPr txBox="1">
            <a:spLocks noChangeArrowheads="1"/>
          </p:cNvSpPr>
          <p:nvPr/>
        </p:nvSpPr>
        <p:spPr bwMode="auto">
          <a:xfrm>
            <a:off x="5089403" y="6474897"/>
            <a:ext cx="38339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Lenz H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501O</a:t>
            </a:r>
            <a:endParaRPr lang="en-GB" sz="1200" dirty="0">
              <a:solidFill>
                <a:srgbClr val="363636"/>
              </a:solidFill>
            </a:endParaRPr>
          </a:p>
        </p:txBody>
      </p:sp>
      <p:sp>
        <p:nvSpPr>
          <p:cNvPr id="5125" name="Text Box 5"/>
          <p:cNvSpPr txBox="1">
            <a:spLocks noChangeArrowheads="1"/>
          </p:cNvSpPr>
          <p:nvPr/>
        </p:nvSpPr>
        <p:spPr bwMode="auto">
          <a:xfrm>
            <a:off x="231776" y="6290231"/>
            <a:ext cx="43232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a:t>
            </a:r>
            <a:r>
              <a:rPr lang="en-GB" sz="1200" dirty="0">
                <a:solidFill>
                  <a:srgbClr val="363636"/>
                </a:solidFill>
              </a:rPr>
              <a:t>Patients with </a:t>
            </a:r>
            <a:r>
              <a:rPr lang="en-GB" sz="1200" i="1" dirty="0">
                <a:solidFill>
                  <a:srgbClr val="363636"/>
                </a:solidFill>
              </a:rPr>
              <a:t>KRAS</a:t>
            </a:r>
            <a:r>
              <a:rPr lang="en-GB" sz="1200" dirty="0">
                <a:solidFill>
                  <a:srgbClr val="363636"/>
                </a:solidFill>
              </a:rPr>
              <a:t> codon 12/13 </a:t>
            </a:r>
            <a:r>
              <a:rPr lang="en-GB" sz="1200" dirty="0" err="1" smtClean="0">
                <a:solidFill>
                  <a:srgbClr val="363636"/>
                </a:solidFill>
              </a:rPr>
              <a:t>wt</a:t>
            </a:r>
            <a:r>
              <a:rPr lang="en-GB" sz="1200" dirty="0" smtClean="0">
                <a:solidFill>
                  <a:srgbClr val="363636"/>
                </a:solidFill>
              </a:rPr>
              <a:t> tumours evaluable </a:t>
            </a:r>
            <a:r>
              <a:rPr lang="en-GB" sz="1200" dirty="0">
                <a:solidFill>
                  <a:srgbClr val="363636"/>
                </a:solidFill>
              </a:rPr>
              <a:t>for other </a:t>
            </a:r>
            <a:r>
              <a:rPr lang="en-GB" sz="1200" i="1" dirty="0">
                <a:solidFill>
                  <a:srgbClr val="363636"/>
                </a:solidFill>
              </a:rPr>
              <a:t>RAS</a:t>
            </a:r>
            <a:r>
              <a:rPr lang="en-GB" sz="1200" dirty="0">
                <a:solidFill>
                  <a:srgbClr val="363636"/>
                </a:solidFill>
              </a:rPr>
              <a:t> </a:t>
            </a:r>
            <a:r>
              <a:rPr lang="en-GB" sz="1200" dirty="0" smtClean="0">
                <a:solidFill>
                  <a:srgbClr val="363636"/>
                </a:solidFill>
              </a:rPr>
              <a:t>mutations</a:t>
            </a:r>
            <a:endParaRPr lang="en-GB" sz="1200"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85369942"/>
              </p:ext>
            </p:extLst>
          </p:nvPr>
        </p:nvGraphicFramePr>
        <p:xfrm>
          <a:off x="269500" y="1822976"/>
          <a:ext cx="8605000" cy="2773680"/>
        </p:xfrm>
        <a:graphic>
          <a:graphicData uri="http://schemas.openxmlformats.org/drawingml/2006/table">
            <a:tbl>
              <a:tblPr firstRow="1" bandRow="1">
                <a:tableStyleId>{69012ECD-51FC-41F1-AA8D-1B2483CD663E}</a:tableStyleId>
              </a:tblPr>
              <a:tblGrid>
                <a:gridCol w="1501726"/>
                <a:gridCol w="804604"/>
                <a:gridCol w="787400"/>
                <a:gridCol w="1837090"/>
                <a:gridCol w="1837090"/>
                <a:gridCol w="1837090"/>
              </a:tblGrid>
              <a:tr h="389001">
                <a:tc rowSpan="2">
                  <a:txBody>
                    <a:bodyPr/>
                    <a:lstStyle/>
                    <a:p>
                      <a:r>
                        <a:rPr lang="en-GB" sz="1400" dirty="0" smtClean="0">
                          <a:solidFill>
                            <a:schemeClr val="tx2"/>
                          </a:solidFill>
                        </a:rPr>
                        <a:t>Subgroup</a:t>
                      </a:r>
                      <a:endParaRPr lang="en-GB" sz="1400" dirty="0">
                        <a:solidFill>
                          <a:schemeClr val="tx2"/>
                        </a:solidFill>
                      </a:endParaRPr>
                    </a:p>
                  </a:txBody>
                  <a:tcPr anchor="b">
                    <a:lnB w="12700" cap="flat" cmpd="sng" algn="ctr">
                      <a:solidFill>
                        <a:schemeClr val="accent1"/>
                      </a:solidFill>
                      <a:prstDash val="solid"/>
                      <a:round/>
                      <a:headEnd type="none" w="med" len="med"/>
                      <a:tailEnd type="none" w="med" len="med"/>
                    </a:lnB>
                  </a:tcPr>
                </a:tc>
                <a:tc rowSpan="2">
                  <a:txBody>
                    <a:bodyPr/>
                    <a:lstStyle/>
                    <a:p>
                      <a:pPr algn="ctr"/>
                      <a:r>
                        <a:rPr lang="en-GB" sz="1400" dirty="0" smtClean="0">
                          <a:solidFill>
                            <a:schemeClr val="tx2"/>
                          </a:solidFill>
                        </a:rPr>
                        <a:t>BEV + Chemo N</a:t>
                      </a:r>
                      <a:endParaRPr lang="en-GB" sz="1400" dirty="0">
                        <a:solidFill>
                          <a:schemeClr val="tx2"/>
                        </a:solidFill>
                      </a:endParaRPr>
                    </a:p>
                  </a:txBody>
                  <a:tcPr anchor="b">
                    <a:lnB w="12700" cap="flat" cmpd="sng" algn="ctr">
                      <a:solidFill>
                        <a:schemeClr val="accent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aseline="0" dirty="0" smtClean="0">
                          <a:solidFill>
                            <a:schemeClr val="tx2"/>
                          </a:solidFill>
                        </a:rPr>
                        <a:t>CET + Chemo N</a:t>
                      </a:r>
                      <a:endParaRPr lang="en-GB" sz="1400" dirty="0" smtClean="0">
                        <a:solidFill>
                          <a:schemeClr val="tx2"/>
                        </a:solidFill>
                      </a:endParaRPr>
                    </a:p>
                  </a:txBody>
                  <a:tcPr anchor="b">
                    <a:lnB w="12700" cap="flat" cmpd="sng" algn="ctr">
                      <a:solidFill>
                        <a:schemeClr val="accent1"/>
                      </a:solidFill>
                      <a:prstDash val="solid"/>
                      <a:round/>
                      <a:headEnd type="none" w="med" len="med"/>
                      <a:tailEnd type="none" w="med" len="med"/>
                    </a:lnB>
                  </a:tcPr>
                </a:tc>
                <a:tc gridSpan="3">
                  <a:txBody>
                    <a:bodyPr/>
                    <a:lstStyle/>
                    <a:p>
                      <a:pPr algn="ctr"/>
                      <a:r>
                        <a:rPr lang="en-GB" sz="1400" dirty="0" smtClean="0">
                          <a:solidFill>
                            <a:schemeClr val="tx2"/>
                          </a:solidFill>
                        </a:rPr>
                        <a:t>BEV + Chemo vs. CET + Chemo</a:t>
                      </a:r>
                    </a:p>
                  </a:txBody>
                  <a:tcPr anchor="ctr">
                    <a:lnB w="12700" cap="flat" cmpd="sng" algn="ctr">
                      <a:solidFill>
                        <a:schemeClr val="tx2"/>
                      </a:solidFill>
                      <a:prstDash val="solid"/>
                      <a:round/>
                      <a:headEnd type="none" w="med" len="med"/>
                      <a:tailEnd type="none" w="med" len="med"/>
                    </a:lnB>
                  </a:tcPr>
                </a:tc>
                <a:tc hMerge="1">
                  <a:txBody>
                    <a:bodyPr/>
                    <a:lstStyle/>
                    <a:p>
                      <a:endParaRPr lang="en-GB" sz="1400" dirty="0">
                        <a:solidFill>
                          <a:schemeClr val="tx2"/>
                        </a:solidFill>
                      </a:endParaRPr>
                    </a:p>
                  </a:txBody>
                  <a:tcPr/>
                </a:tc>
                <a:tc hMerge="1">
                  <a:txBody>
                    <a:bodyPr/>
                    <a:lstStyle/>
                    <a:p>
                      <a:endParaRPr lang="en-GB" sz="1400" dirty="0">
                        <a:solidFill>
                          <a:schemeClr val="tx2"/>
                        </a:solidFill>
                      </a:endParaRPr>
                    </a:p>
                  </a:txBody>
                  <a:tcPr/>
                </a:tc>
              </a:tr>
              <a:tr h="269267">
                <a:tc vMerge="1">
                  <a:txBody>
                    <a:bodyPr/>
                    <a:lstStyle/>
                    <a:p>
                      <a:endParaRPr lang="en-GB" sz="1400" dirty="0">
                        <a:solidFill>
                          <a:schemeClr val="tx2"/>
                        </a:solidFill>
                      </a:endParaRPr>
                    </a:p>
                  </a:txBody>
                  <a:tcPr anchor="ctr">
                    <a:solidFill>
                      <a:schemeClr val="accent1"/>
                    </a:solidFill>
                  </a:tcPr>
                </a:tc>
                <a:tc vMerge="1">
                  <a:txBody>
                    <a:bodyPr/>
                    <a:lstStyle/>
                    <a:p>
                      <a:pPr algn="ctr"/>
                      <a:endParaRPr lang="en-GB" sz="1400" dirty="0">
                        <a:solidFill>
                          <a:schemeClr val="tx2"/>
                        </a:solidFill>
                      </a:endParaRPr>
                    </a:p>
                  </a:txBody>
                  <a:tcPr anchor="ctr">
                    <a:solidFill>
                      <a:schemeClr val="accent1"/>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chemeClr val="tx2"/>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smtClean="0">
                          <a:solidFill>
                            <a:schemeClr val="tx2"/>
                          </a:solidFill>
                        </a:rPr>
                        <a:t>RR (%)</a:t>
                      </a:r>
                    </a:p>
                  </a:txBody>
                  <a:tcPr anchor="ctr">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GB" sz="1400" b="1" dirty="0" err="1" smtClean="0">
                          <a:solidFill>
                            <a:schemeClr val="tx2"/>
                          </a:solidFill>
                        </a:rPr>
                        <a:t>mPFS</a:t>
                      </a:r>
                      <a:r>
                        <a:rPr lang="en-GB" sz="1400" b="1" dirty="0" smtClean="0">
                          <a:solidFill>
                            <a:schemeClr val="tx2"/>
                          </a:solidFill>
                        </a:rPr>
                        <a:t> (months)</a:t>
                      </a:r>
                      <a:endParaRPr lang="en-GB" sz="1400" b="1" dirty="0">
                        <a:solidFill>
                          <a:schemeClr val="tx2"/>
                        </a:solidFill>
                      </a:endParaRPr>
                    </a:p>
                  </a:txBody>
                  <a:tcPr anchor="ctr">
                    <a:lnT w="12700" cap="flat" cmpd="sng" algn="ctr">
                      <a:solidFill>
                        <a:schemeClr val="tx2"/>
                      </a:solidFill>
                      <a:prstDash val="solid"/>
                      <a:round/>
                      <a:headEnd type="none" w="med" len="med"/>
                      <a:tailEnd type="none" w="med" len="med"/>
                    </a:lnT>
                    <a:solidFill>
                      <a:schemeClr val="accent1"/>
                    </a:solidFill>
                  </a:tcPr>
                </a:tc>
                <a:tc>
                  <a:txBody>
                    <a:bodyPr/>
                    <a:lstStyle/>
                    <a:p>
                      <a:pPr algn="ctr"/>
                      <a:r>
                        <a:rPr lang="en-GB" sz="1400" b="1" dirty="0" err="1" smtClean="0">
                          <a:solidFill>
                            <a:schemeClr val="tx2"/>
                          </a:solidFill>
                        </a:rPr>
                        <a:t>mOS</a:t>
                      </a:r>
                      <a:r>
                        <a:rPr lang="en-GB" sz="1400" b="1" dirty="0" smtClean="0">
                          <a:solidFill>
                            <a:schemeClr val="tx2"/>
                          </a:solidFill>
                        </a:rPr>
                        <a:t> (months)</a:t>
                      </a:r>
                      <a:endParaRPr lang="en-GB" sz="1400" b="1" dirty="0">
                        <a:solidFill>
                          <a:schemeClr val="tx2"/>
                        </a:solidFill>
                      </a:endParaRPr>
                    </a:p>
                  </a:txBody>
                  <a:tcPr anchor="ctr">
                    <a:lnT w="1270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457754">
                <a:tc>
                  <a:txBody>
                    <a:bodyPr/>
                    <a:lstStyle/>
                    <a:p>
                      <a:r>
                        <a:rPr lang="en-GB" sz="1400" i="1" dirty="0" smtClean="0"/>
                        <a:t>KRAS</a:t>
                      </a:r>
                      <a:r>
                        <a:rPr lang="en-GB" sz="1400" dirty="0" smtClean="0"/>
                        <a:t> codon 12/13 </a:t>
                      </a:r>
                      <a:r>
                        <a:rPr lang="en-GB" sz="1400" dirty="0" err="1" smtClean="0"/>
                        <a:t>wt</a:t>
                      </a:r>
                      <a:endParaRPr lang="en-GB" sz="1400" dirty="0"/>
                    </a:p>
                  </a:txBody>
                  <a:tcPr anchor="ctr">
                    <a:lnT w="12700" cap="flat" cmpd="sng" algn="ctr">
                      <a:solidFill>
                        <a:schemeClr val="accent1"/>
                      </a:solidFill>
                      <a:prstDash val="solid"/>
                      <a:round/>
                      <a:headEnd type="none" w="med" len="med"/>
                      <a:tailEnd type="none" w="med" len="med"/>
                    </a:lnT>
                  </a:tcPr>
                </a:tc>
                <a:tc>
                  <a:txBody>
                    <a:bodyPr/>
                    <a:lstStyle/>
                    <a:p>
                      <a:pPr algn="ctr"/>
                      <a:r>
                        <a:rPr lang="en-GB" sz="1400" dirty="0" smtClean="0"/>
                        <a:t>559</a:t>
                      </a:r>
                      <a:endParaRPr lang="en-GB" sz="1400" dirty="0"/>
                    </a:p>
                  </a:txBody>
                  <a:tcPr anchor="ctr">
                    <a:lnT w="12700" cap="flat" cmpd="sng" algn="ctr">
                      <a:solidFill>
                        <a:schemeClr val="accent1"/>
                      </a:solidFill>
                      <a:prstDash val="solid"/>
                      <a:round/>
                      <a:headEnd type="none" w="med" len="med"/>
                      <a:tailEnd type="none" w="med" len="med"/>
                    </a:lnT>
                  </a:tcPr>
                </a:tc>
                <a:tc>
                  <a:txBody>
                    <a:bodyPr/>
                    <a:lstStyle/>
                    <a:p>
                      <a:pPr algn="ctr"/>
                      <a:r>
                        <a:rPr lang="en-GB" sz="1400" dirty="0" smtClean="0"/>
                        <a:t>578</a:t>
                      </a:r>
                      <a:endParaRPr lang="en-GB" sz="1400" dirty="0"/>
                    </a:p>
                  </a:txBody>
                  <a:tcPr anchor="ctr">
                    <a:lnT w="12700" cap="flat" cmpd="sng" algn="ctr">
                      <a:solidFill>
                        <a:schemeClr val="accent1"/>
                      </a:solidFill>
                      <a:prstDash val="solid"/>
                      <a:round/>
                      <a:headEnd type="none" w="med" len="med"/>
                      <a:tailEnd type="none" w="med" len="med"/>
                    </a:lnT>
                  </a:tcPr>
                </a:tc>
                <a:tc>
                  <a:txBody>
                    <a:bodyPr/>
                    <a:lstStyle/>
                    <a:p>
                      <a:pPr algn="ctr"/>
                      <a:r>
                        <a:rPr lang="en-GB" sz="1400" dirty="0" smtClean="0"/>
                        <a:t>57.2 vs. 65.6</a:t>
                      </a:r>
                      <a:endParaRPr lang="en-GB" sz="1400" dirty="0"/>
                    </a:p>
                  </a:txBody>
                  <a:tcPr anchor="ctr"/>
                </a:tc>
                <a:tc>
                  <a:txBody>
                    <a:bodyPr/>
                    <a:lstStyle/>
                    <a:p>
                      <a:pPr algn="ctr"/>
                      <a:r>
                        <a:rPr lang="en-GB" sz="1400" dirty="0" smtClean="0"/>
                        <a:t>10.8 vs. 10.4</a:t>
                      </a:r>
                      <a:endParaRPr lang="en-GB" sz="1400" dirty="0"/>
                    </a:p>
                  </a:txBody>
                  <a:tcPr anchor="ctr"/>
                </a:tc>
                <a:tc>
                  <a:txBody>
                    <a:bodyPr/>
                    <a:lstStyle/>
                    <a:p>
                      <a:pPr algn="ctr"/>
                      <a:r>
                        <a:rPr lang="en-GB" sz="1400" dirty="0" smtClean="0"/>
                        <a:t>29.0 vs. 29.9</a:t>
                      </a:r>
                      <a:endParaRPr lang="en-GB" sz="1400" dirty="0"/>
                    </a:p>
                  </a:txBody>
                  <a:tcPr anchor="ctr">
                    <a:lnT w="12700" cap="flat" cmpd="sng" algn="ctr">
                      <a:solidFill>
                        <a:schemeClr val="accent1"/>
                      </a:solidFill>
                      <a:prstDash val="solid"/>
                      <a:round/>
                      <a:headEnd type="none" w="med" len="med"/>
                      <a:tailEnd type="none" w="med" len="med"/>
                    </a:lnT>
                  </a:tcPr>
                </a:tc>
              </a:tr>
              <a:tr h="269267">
                <a:tc>
                  <a:txBody>
                    <a:bodyPr/>
                    <a:lstStyle/>
                    <a:p>
                      <a:pPr marL="180000"/>
                      <a:r>
                        <a:rPr lang="en-GB" sz="1400" dirty="0" smtClean="0"/>
                        <a:t>HR (95% CI)</a:t>
                      </a: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r>
                        <a:rPr lang="en-GB" sz="1400" dirty="0" smtClean="0"/>
                        <a:t>-</a:t>
                      </a:r>
                      <a:endParaRPr lang="en-GB" sz="1400" dirty="0"/>
                    </a:p>
                  </a:txBody>
                  <a:tcPr anchor="ctr"/>
                </a:tc>
                <a:tc>
                  <a:txBody>
                    <a:bodyPr/>
                    <a:lstStyle/>
                    <a:p>
                      <a:pPr algn="ctr"/>
                      <a:r>
                        <a:rPr lang="en-GB" sz="1400" dirty="0" smtClean="0"/>
                        <a:t>1.04 (0.91, 1.17)</a:t>
                      </a:r>
                      <a:endParaRPr lang="en-GB" sz="1400" dirty="0"/>
                    </a:p>
                  </a:txBody>
                  <a:tcPr anchor="ctr"/>
                </a:tc>
                <a:tc>
                  <a:txBody>
                    <a:bodyPr/>
                    <a:lstStyle/>
                    <a:p>
                      <a:pPr algn="ctr"/>
                      <a:r>
                        <a:rPr lang="en-GB" sz="1400" dirty="0" smtClean="0"/>
                        <a:t>0.92 (0.78, 1.09)</a:t>
                      </a:r>
                      <a:endParaRPr lang="en-GB" sz="1400" dirty="0"/>
                    </a:p>
                  </a:txBody>
                  <a:tcPr anchor="ctr"/>
                </a:tc>
              </a:tr>
              <a:tr h="269267">
                <a:tc>
                  <a:txBody>
                    <a:bodyPr/>
                    <a:lstStyle/>
                    <a:p>
                      <a:pPr marL="180000"/>
                      <a:r>
                        <a:rPr lang="en-GB" sz="1400" dirty="0" smtClean="0"/>
                        <a:t>p-value</a:t>
                      </a:r>
                      <a:endParaRPr lang="en-GB" sz="1400" dirty="0"/>
                    </a:p>
                  </a:txBody>
                  <a:tcPr anchor="ctr"/>
                </a:tc>
                <a:tc>
                  <a:txBody>
                    <a:bodyPr/>
                    <a:lstStyle/>
                    <a:p>
                      <a:pPr algn="ctr"/>
                      <a:endParaRPr lang="en-GB" sz="1400" dirty="0"/>
                    </a:p>
                  </a:txBody>
                  <a:tcPr anchor="ctr"/>
                </a:tc>
                <a:tc>
                  <a:txBody>
                    <a:bodyPr/>
                    <a:lstStyle/>
                    <a:p>
                      <a:pPr algn="ctr"/>
                      <a:endParaRPr lang="en-GB" sz="1400" dirty="0"/>
                    </a:p>
                  </a:txBody>
                  <a:tcPr anchor="ctr"/>
                </a:tc>
                <a:tc>
                  <a:txBody>
                    <a:bodyPr/>
                    <a:lstStyle/>
                    <a:p>
                      <a:pPr algn="ctr"/>
                      <a:r>
                        <a:rPr lang="en-GB" sz="1400" dirty="0" smtClean="0"/>
                        <a:t>0.02</a:t>
                      </a:r>
                      <a:endParaRPr lang="en-GB" sz="1400" dirty="0"/>
                    </a:p>
                  </a:txBody>
                  <a:tcPr anchor="ctr"/>
                </a:tc>
                <a:tc>
                  <a:txBody>
                    <a:bodyPr/>
                    <a:lstStyle/>
                    <a:p>
                      <a:pPr algn="ctr"/>
                      <a:r>
                        <a:rPr lang="en-GB" sz="1400" dirty="0" smtClean="0"/>
                        <a:t>0.55</a:t>
                      </a:r>
                      <a:endParaRPr lang="en-GB" sz="1400" dirty="0"/>
                    </a:p>
                  </a:txBody>
                  <a:tcPr anchor="ctr"/>
                </a:tc>
                <a:tc>
                  <a:txBody>
                    <a:bodyPr/>
                    <a:lstStyle/>
                    <a:p>
                      <a:pPr algn="ctr"/>
                      <a:r>
                        <a:rPr lang="en-GB" sz="1400" dirty="0" smtClean="0"/>
                        <a:t>0.34</a:t>
                      </a:r>
                      <a:endParaRPr lang="en-GB" sz="1400" dirty="0"/>
                    </a:p>
                  </a:txBody>
                  <a:tcPr anchor="ctr"/>
                </a:tc>
              </a:tr>
              <a:tr h="269267">
                <a:tc>
                  <a:txBody>
                    <a:bodyPr/>
                    <a:lstStyle/>
                    <a:p>
                      <a:r>
                        <a:rPr lang="en-GB" sz="1400" i="1" dirty="0" smtClean="0"/>
                        <a:t>RAS</a:t>
                      </a:r>
                      <a:r>
                        <a:rPr lang="en-GB" sz="1400" i="0" dirty="0" smtClean="0"/>
                        <a:t> evaluable*</a:t>
                      </a:r>
                      <a:endParaRPr lang="en-GB" sz="1400" i="0" dirty="0"/>
                    </a:p>
                  </a:txBody>
                  <a:tcPr anchor="ctr"/>
                </a:tc>
                <a:tc>
                  <a:txBody>
                    <a:bodyPr/>
                    <a:lstStyle/>
                    <a:p>
                      <a:pPr algn="ctr"/>
                      <a:r>
                        <a:rPr lang="en-GB" sz="1400" dirty="0" smtClean="0"/>
                        <a:t>324</a:t>
                      </a:r>
                      <a:endParaRPr lang="en-GB" sz="1400" dirty="0"/>
                    </a:p>
                  </a:txBody>
                  <a:tcPr anchor="ctr"/>
                </a:tc>
                <a:tc>
                  <a:txBody>
                    <a:bodyPr/>
                    <a:lstStyle/>
                    <a:p>
                      <a:pPr algn="ctr"/>
                      <a:r>
                        <a:rPr lang="en-GB" sz="1400" dirty="0" smtClean="0"/>
                        <a:t>346</a:t>
                      </a:r>
                      <a:endParaRPr lang="en-GB" sz="1400" dirty="0"/>
                    </a:p>
                  </a:txBody>
                  <a:tcPr anchor="ctr"/>
                </a:tc>
                <a:tc>
                  <a:txBody>
                    <a:bodyPr/>
                    <a:lstStyle/>
                    <a:p>
                      <a:pPr algn="ctr"/>
                      <a:r>
                        <a:rPr lang="en-GB" sz="1400" dirty="0" smtClean="0"/>
                        <a:t>56.0 vs. 68.8</a:t>
                      </a:r>
                    </a:p>
                  </a:txBody>
                  <a:tcPr anchor="ctr"/>
                </a:tc>
                <a:tc>
                  <a:txBody>
                    <a:bodyPr/>
                    <a:lstStyle/>
                    <a:p>
                      <a:pPr algn="ctr"/>
                      <a:r>
                        <a:rPr lang="en-GB" sz="1400" dirty="0" smtClean="0"/>
                        <a:t>11.4 vs. 10.9</a:t>
                      </a:r>
                      <a:endParaRPr lang="en-GB" sz="1400" dirty="0"/>
                    </a:p>
                  </a:txBody>
                  <a:tcPr anchor="ctr"/>
                </a:tc>
                <a:tc>
                  <a:txBody>
                    <a:bodyPr/>
                    <a:lstStyle/>
                    <a:p>
                      <a:pPr algn="ctr"/>
                      <a:r>
                        <a:rPr lang="en-GB" sz="1400" dirty="0" smtClean="0"/>
                        <a:t>30.3 vs. 30.8</a:t>
                      </a:r>
                      <a:endParaRPr lang="en-GB" sz="1400" dirty="0"/>
                    </a:p>
                  </a:txBody>
                  <a:tcPr anchor="ctr"/>
                </a:tc>
              </a:tr>
              <a:tr h="269267">
                <a:tc>
                  <a:txBody>
                    <a:bodyPr/>
                    <a:lstStyle/>
                    <a:p>
                      <a:pPr marL="180000"/>
                      <a:r>
                        <a:rPr lang="en-GB" sz="1400" dirty="0" smtClean="0"/>
                        <a:t>HR (95% CI)</a:t>
                      </a:r>
                      <a:endParaRPr lang="en-GB" sz="1400" dirty="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r>
                        <a:rPr lang="en-GB" sz="1400" dirty="0" smtClean="0"/>
                        <a:t>-</a:t>
                      </a:r>
                      <a:endParaRPr lang="en-GB" sz="1400" dirty="0"/>
                    </a:p>
                  </a:txBody>
                  <a:tcPr anchor="ctr"/>
                </a:tc>
                <a:tc>
                  <a:txBody>
                    <a:bodyPr/>
                    <a:lstStyle/>
                    <a:p>
                      <a:pPr algn="ctr"/>
                      <a:r>
                        <a:rPr lang="en-GB" sz="1400" dirty="0" smtClean="0"/>
                        <a:t>1.10 (0.90, 1.30)</a:t>
                      </a:r>
                      <a:endParaRPr lang="en-GB" sz="1400" dirty="0"/>
                    </a:p>
                  </a:txBody>
                  <a:tcPr anchor="ctr"/>
                </a:tc>
                <a:tc>
                  <a:txBody>
                    <a:bodyPr/>
                    <a:lstStyle/>
                    <a:p>
                      <a:pPr algn="ctr"/>
                      <a:r>
                        <a:rPr lang="en-GB" sz="1400" dirty="0" smtClean="0"/>
                        <a:t>0.90 (0.70,</a:t>
                      </a:r>
                      <a:r>
                        <a:rPr lang="en-GB" sz="1400" baseline="0" dirty="0" smtClean="0"/>
                        <a:t> 1.10)</a:t>
                      </a:r>
                      <a:endParaRPr lang="en-GB" sz="1400" dirty="0"/>
                    </a:p>
                  </a:txBody>
                  <a:tcPr anchor="ctr"/>
                </a:tc>
              </a:tr>
              <a:tr h="269267">
                <a:tc>
                  <a:txBody>
                    <a:bodyPr/>
                    <a:lstStyle/>
                    <a:p>
                      <a:pPr marL="180000"/>
                      <a:r>
                        <a:rPr lang="en-GB" sz="1400" dirty="0" smtClean="0"/>
                        <a:t>p-value</a:t>
                      </a:r>
                      <a:endParaRPr lang="en-GB" sz="1400" dirty="0"/>
                    </a:p>
                  </a:txBody>
                  <a:tcPr anchor="ctr"/>
                </a:tc>
                <a:tc>
                  <a:txBody>
                    <a:bodyPr/>
                    <a:lstStyle/>
                    <a:p>
                      <a:pPr algn="ctr"/>
                      <a:endParaRPr lang="en-GB" sz="1400"/>
                    </a:p>
                  </a:txBody>
                  <a:tcPr anchor="ctr"/>
                </a:tc>
                <a:tc>
                  <a:txBody>
                    <a:bodyPr/>
                    <a:lstStyle/>
                    <a:p>
                      <a:pPr algn="ctr"/>
                      <a:endParaRPr lang="en-GB" sz="1400"/>
                    </a:p>
                  </a:txBody>
                  <a:tcPr anchor="ctr"/>
                </a:tc>
                <a:tc>
                  <a:txBody>
                    <a:bodyPr/>
                    <a:lstStyle/>
                    <a:p>
                      <a:pPr algn="ctr"/>
                      <a:r>
                        <a:rPr lang="en-GB" sz="1400" dirty="0" smtClean="0"/>
                        <a:t>&lt;0.01</a:t>
                      </a:r>
                      <a:endParaRPr lang="en-GB" sz="1400" dirty="0"/>
                    </a:p>
                  </a:txBody>
                  <a:tcPr anchor="ctr"/>
                </a:tc>
                <a:tc>
                  <a:txBody>
                    <a:bodyPr/>
                    <a:lstStyle/>
                    <a:p>
                      <a:pPr algn="ctr"/>
                      <a:r>
                        <a:rPr lang="en-GB" sz="1400" dirty="0" smtClean="0"/>
                        <a:t>0.31</a:t>
                      </a:r>
                      <a:endParaRPr lang="en-GB" sz="1400" dirty="0"/>
                    </a:p>
                  </a:txBody>
                  <a:tcPr anchor="ctr"/>
                </a:tc>
                <a:tc>
                  <a:txBody>
                    <a:bodyPr/>
                    <a:lstStyle/>
                    <a:p>
                      <a:pPr algn="ctr"/>
                      <a:r>
                        <a:rPr lang="en-GB" sz="1400" dirty="0" smtClean="0"/>
                        <a:t>0.40</a:t>
                      </a:r>
                      <a:endParaRPr lang="en-GB" sz="1400" dirty="0"/>
                    </a:p>
                  </a:txBody>
                  <a:tcPr anchor="ctr"/>
                </a:tc>
              </a:tr>
            </a:tbl>
          </a:graphicData>
        </a:graphic>
      </p:graphicFrame>
    </p:spTree>
    <p:custDataLst>
      <p:tags r:id="rId1"/>
    </p:custDataLst>
    <p:extLst>
      <p:ext uri="{BB962C8B-B14F-4D97-AF65-F5344CB8AC3E}">
        <p14:creationId xmlns:p14="http://schemas.microsoft.com/office/powerpoint/2010/main" val="3426089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LBA11: Independent radiological evaluation of objective response, early </a:t>
            </a:r>
            <a:r>
              <a:rPr lang="en-GB" sz="1800" dirty="0" err="1"/>
              <a:t>tumor</a:t>
            </a:r>
            <a:r>
              <a:rPr lang="en-GB" sz="1800" dirty="0"/>
              <a:t> shrinkage, and depth of response in FIRE-3 (AIO KRK-0306) in the final RAS evaluable </a:t>
            </a:r>
            <a:r>
              <a:rPr lang="en-GB" sz="1800" dirty="0" smtClean="0"/>
              <a:t>population – </a:t>
            </a:r>
            <a:r>
              <a:rPr lang="en-GB" sz="1800" dirty="0" err="1" smtClean="0"/>
              <a:t>Stintzing</a:t>
            </a:r>
            <a:r>
              <a:rPr lang="en-GB" sz="1800" dirty="0" smtClean="0"/>
              <a:t> S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a:xfrm>
            <a:off x="228600" y="1320800"/>
            <a:ext cx="8686800" cy="1190791"/>
          </a:xfrm>
        </p:spPr>
        <p:txBody>
          <a:bodyPr/>
          <a:lstStyle/>
          <a:p>
            <a:r>
              <a:rPr lang="en-GB" sz="1800" b="1" dirty="0" smtClean="0"/>
              <a:t>Study objective</a:t>
            </a:r>
          </a:p>
          <a:p>
            <a:pPr lvl="1"/>
            <a:r>
              <a:rPr lang="en-GB" sz="1800" i="1" dirty="0" smtClean="0"/>
              <a:t>RAS</a:t>
            </a:r>
            <a:r>
              <a:rPr lang="en-GB" sz="1800" dirty="0" smtClean="0"/>
              <a:t> analysis and independent radiological review to assess tumour </a:t>
            </a:r>
            <a:r>
              <a:rPr lang="en-GB" sz="1800" dirty="0"/>
              <a:t>response </a:t>
            </a:r>
            <a:r>
              <a:rPr lang="en-GB" sz="1800" spc="-30" dirty="0" smtClean="0"/>
              <a:t>and early tumour </a:t>
            </a:r>
            <a:r>
              <a:rPr lang="en-GB" sz="1800" spc="-30" dirty="0"/>
              <a:t>shrinkage </a:t>
            </a:r>
            <a:r>
              <a:rPr lang="en-GB" sz="1800" spc="-30" dirty="0" smtClean="0"/>
              <a:t>in </a:t>
            </a:r>
            <a:r>
              <a:rPr lang="en-GB" sz="1800" spc="-30" dirty="0"/>
              <a:t>patients </a:t>
            </a:r>
            <a:r>
              <a:rPr lang="en-GB" sz="1800" spc="-30" dirty="0" smtClean="0"/>
              <a:t>with </a:t>
            </a:r>
            <a:r>
              <a:rPr lang="en-GB" sz="1800" i="1" spc="-30" dirty="0" smtClean="0"/>
              <a:t>KRAS</a:t>
            </a:r>
            <a:r>
              <a:rPr lang="en-GB" sz="1800" spc="-30" dirty="0" smtClean="0"/>
              <a:t> exon 2 </a:t>
            </a:r>
            <a:r>
              <a:rPr lang="en-GB" sz="1800" spc="-30" dirty="0" err="1" smtClean="0"/>
              <a:t>wt</a:t>
            </a:r>
            <a:r>
              <a:rPr lang="en-GB" sz="1800" spc="-30" dirty="0" smtClean="0"/>
              <a:t> </a:t>
            </a:r>
            <a:r>
              <a:rPr lang="en-GB" sz="1800" spc="-30" dirty="0" err="1" smtClean="0"/>
              <a:t>mCRC</a:t>
            </a:r>
            <a:r>
              <a:rPr lang="en-GB" sz="1800" spc="-30" dirty="0" smtClean="0"/>
              <a:t> treated with either </a:t>
            </a:r>
            <a:r>
              <a:rPr lang="en-GB" sz="1800" dirty="0" smtClean="0"/>
              <a:t>cetuximab </a:t>
            </a:r>
            <a:r>
              <a:rPr lang="en-GB" sz="1800" dirty="0"/>
              <a:t>or bevacizumab </a:t>
            </a:r>
            <a:r>
              <a:rPr lang="en-GB" sz="1800" dirty="0" smtClean="0"/>
              <a:t>plus FOLFIRI as first-line therapy</a:t>
            </a:r>
            <a:endParaRPr lang="en-GB" sz="1800" spc="-30" dirty="0" smtClean="0"/>
          </a:p>
          <a:p>
            <a:pPr marL="0" indent="0">
              <a:buNone/>
            </a:pPr>
            <a:endParaRPr lang="en-GB" sz="1800" b="1" spc="-30" dirty="0"/>
          </a:p>
        </p:txBody>
      </p:sp>
      <p:sp>
        <p:nvSpPr>
          <p:cNvPr id="5124" name="Text Box 4"/>
          <p:cNvSpPr txBox="1">
            <a:spLocks noChangeArrowheads="1"/>
          </p:cNvSpPr>
          <p:nvPr/>
        </p:nvSpPr>
        <p:spPr bwMode="auto">
          <a:xfrm>
            <a:off x="4913266" y="6474897"/>
            <a:ext cx="40100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Stintzing</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LBA11</a:t>
            </a:r>
            <a:endParaRPr lang="en-GB" sz="1200" dirty="0">
              <a:solidFill>
                <a:srgbClr val="363636"/>
              </a:solidFill>
            </a:endParaRPr>
          </a:p>
        </p:txBody>
      </p:sp>
      <p:sp>
        <p:nvSpPr>
          <p:cNvPr id="5125" name="Text Box 5"/>
          <p:cNvSpPr txBox="1">
            <a:spLocks noChangeArrowheads="1"/>
          </p:cNvSpPr>
          <p:nvPr/>
        </p:nvSpPr>
        <p:spPr bwMode="auto">
          <a:xfrm>
            <a:off x="231774" y="6105565"/>
            <a:ext cx="46450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*5-FU </a:t>
            </a:r>
            <a:r>
              <a:rPr lang="en-GB" sz="1200" dirty="0">
                <a:solidFill>
                  <a:srgbClr val="363636"/>
                </a:solidFill>
              </a:rPr>
              <a:t>400 mg/m</a:t>
            </a:r>
            <a:r>
              <a:rPr lang="en-GB" sz="1200" baseline="30000" dirty="0">
                <a:solidFill>
                  <a:srgbClr val="363636"/>
                </a:solidFill>
              </a:rPr>
              <a:t>2</a:t>
            </a:r>
            <a:r>
              <a:rPr lang="en-GB" sz="1200" dirty="0">
                <a:solidFill>
                  <a:srgbClr val="363636"/>
                </a:solidFill>
              </a:rPr>
              <a:t> (</a:t>
            </a:r>
            <a:r>
              <a:rPr lang="en-GB" sz="1200" dirty="0" smtClean="0">
                <a:solidFill>
                  <a:srgbClr val="363636"/>
                </a:solidFill>
              </a:rPr>
              <a:t>iv </a:t>
            </a:r>
            <a:r>
              <a:rPr lang="en-GB" sz="1200" dirty="0">
                <a:solidFill>
                  <a:srgbClr val="363636"/>
                </a:solidFill>
              </a:rPr>
              <a:t>bolus</a:t>
            </a:r>
            <a:r>
              <a:rPr lang="en-GB" sz="1200" dirty="0" smtClean="0">
                <a:solidFill>
                  <a:srgbClr val="363636"/>
                </a:solidFill>
              </a:rPr>
              <a:t>), </a:t>
            </a:r>
            <a:r>
              <a:rPr lang="en-GB" sz="1200" dirty="0" err="1" smtClean="0">
                <a:solidFill>
                  <a:srgbClr val="363636"/>
                </a:solidFill>
              </a:rPr>
              <a:t>folinic</a:t>
            </a:r>
            <a:r>
              <a:rPr lang="en-GB" sz="1200" dirty="0" smtClean="0">
                <a:solidFill>
                  <a:srgbClr val="363636"/>
                </a:solidFill>
              </a:rPr>
              <a:t> acid 400 mg/m</a:t>
            </a:r>
            <a:r>
              <a:rPr lang="en-GB" sz="1200" baseline="30000" dirty="0" smtClean="0">
                <a:solidFill>
                  <a:srgbClr val="363636"/>
                </a:solidFill>
              </a:rPr>
              <a:t>2</a:t>
            </a:r>
            <a:r>
              <a:rPr lang="en-GB" sz="1200" dirty="0" smtClean="0">
                <a:solidFill>
                  <a:srgbClr val="363636"/>
                </a:solidFill>
              </a:rPr>
              <a:t>, irinotecan 180 mg/m</a:t>
            </a:r>
            <a:r>
              <a:rPr lang="en-GB" sz="1200" baseline="30000" dirty="0" smtClean="0">
                <a:solidFill>
                  <a:srgbClr val="363636"/>
                </a:solidFill>
              </a:rPr>
              <a:t>2</a:t>
            </a:r>
            <a:r>
              <a:rPr lang="en-GB" sz="1200" dirty="0" smtClean="0">
                <a:solidFill>
                  <a:srgbClr val="363636"/>
                </a:solidFill>
              </a:rPr>
              <a:t> q2w then 5-FU 2,400 mg/m</a:t>
            </a:r>
            <a:r>
              <a:rPr lang="en-GB" sz="1200" baseline="30000" dirty="0" smtClean="0">
                <a:solidFill>
                  <a:srgbClr val="363636"/>
                </a:solidFill>
              </a:rPr>
              <a:t>2</a:t>
            </a:r>
            <a:r>
              <a:rPr lang="en-GB" sz="1200" dirty="0" smtClean="0">
                <a:solidFill>
                  <a:srgbClr val="363636"/>
                </a:solidFill>
              </a:rPr>
              <a:t> (iv 46 h); </a:t>
            </a:r>
            <a:r>
              <a:rPr lang="en-GB" sz="1200" baseline="30000" dirty="0" smtClean="0">
                <a:solidFill>
                  <a:srgbClr val="363636"/>
                </a:solidFill>
              </a:rPr>
              <a:t>†</a:t>
            </a:r>
            <a:r>
              <a:rPr lang="en-GB" sz="1200" dirty="0" smtClean="0">
                <a:solidFill>
                  <a:srgbClr val="363636"/>
                </a:solidFill>
              </a:rPr>
              <a:t>400 mg/m</a:t>
            </a:r>
            <a:r>
              <a:rPr lang="en-GB" sz="1200" baseline="30000" dirty="0" smtClean="0">
                <a:solidFill>
                  <a:srgbClr val="363636"/>
                </a:solidFill>
              </a:rPr>
              <a:t>2</a:t>
            </a:r>
            <a:r>
              <a:rPr lang="en-GB" sz="1200" dirty="0" smtClean="0">
                <a:solidFill>
                  <a:srgbClr val="363636"/>
                </a:solidFill>
              </a:rPr>
              <a:t> iv 120 min initial dose, </a:t>
            </a:r>
            <a:r>
              <a:rPr lang="sv-SE" sz="1200" dirty="0" smtClean="0">
                <a:solidFill>
                  <a:srgbClr val="363636"/>
                </a:solidFill>
              </a:rPr>
              <a:t>250 mg/m</a:t>
            </a:r>
            <a:r>
              <a:rPr lang="sv-SE" sz="1200" baseline="30000" dirty="0" smtClean="0">
                <a:solidFill>
                  <a:srgbClr val="363636"/>
                </a:solidFill>
              </a:rPr>
              <a:t>2</a:t>
            </a:r>
            <a:r>
              <a:rPr lang="sv-SE" sz="1200" dirty="0" smtClean="0">
                <a:solidFill>
                  <a:srgbClr val="363636"/>
                </a:solidFill>
              </a:rPr>
              <a:t> iv 60 min q1w</a:t>
            </a:r>
            <a:r>
              <a:rPr lang="en-GB" sz="1200" dirty="0" smtClean="0">
                <a:solidFill>
                  <a:srgbClr val="363636"/>
                </a:solidFill>
              </a:rPr>
              <a:t>; </a:t>
            </a:r>
            <a:r>
              <a:rPr lang="en-GB" altLang="zh-CN" sz="1200" baseline="30000" dirty="0" smtClean="0">
                <a:solidFill>
                  <a:srgbClr val="363636"/>
                </a:solidFill>
                <a:ea typeface="SimSun" pitchFamily="2" charset="-122"/>
              </a:rPr>
              <a:t>‡</a:t>
            </a:r>
            <a:r>
              <a:rPr lang="en-GB" sz="1200" dirty="0" smtClean="0">
                <a:solidFill>
                  <a:srgbClr val="363636"/>
                </a:solidFill>
              </a:rPr>
              <a:t>5 mg/kg iv 30–90 min q2w</a:t>
            </a:r>
          </a:p>
        </p:txBody>
      </p:sp>
      <p:sp>
        <p:nvSpPr>
          <p:cNvPr id="7" name="Rectangle 9"/>
          <p:cNvSpPr txBox="1">
            <a:spLocks noChangeArrowheads="1"/>
          </p:cNvSpPr>
          <p:nvPr/>
        </p:nvSpPr>
        <p:spPr bwMode="auto">
          <a:xfrm>
            <a:off x="321737" y="4948527"/>
            <a:ext cx="2311396" cy="350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b="1" kern="0" dirty="0" smtClean="0">
                <a:solidFill>
                  <a:srgbClr val="363636"/>
                </a:solidFill>
              </a:rPr>
              <a:t>ORR (RECIST 1.0)</a:t>
            </a:r>
            <a:endParaRPr lang="en-GB" sz="1600" kern="0" dirty="0" smtClean="0">
              <a:solidFill>
                <a:srgbClr val="363636"/>
              </a:solidFill>
            </a:endParaRPr>
          </a:p>
        </p:txBody>
      </p:sp>
      <p:sp>
        <p:nvSpPr>
          <p:cNvPr id="9" name="Content Placeholder 26"/>
          <p:cNvSpPr txBox="1">
            <a:spLocks/>
          </p:cNvSpPr>
          <p:nvPr/>
        </p:nvSpPr>
        <p:spPr>
          <a:xfrm>
            <a:off x="231773" y="5534200"/>
            <a:ext cx="8746763" cy="400944"/>
          </a:xfrm>
          <a:prstGeom prst="rect">
            <a:avLst/>
          </a:prstGeom>
          <a:ln w="19050">
            <a:noFill/>
          </a:ln>
        </p:spPr>
        <p:txBody>
          <a:bodyPr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400" b="1" kern="0" dirty="0" smtClean="0">
                <a:solidFill>
                  <a:srgbClr val="363636"/>
                </a:solidFill>
              </a:rPr>
              <a:t>Response evaluable (RECIST) 83%: </a:t>
            </a:r>
            <a:r>
              <a:rPr lang="en-GB" sz="1400" b="1" kern="0" dirty="0">
                <a:solidFill>
                  <a:srgbClr val="363636"/>
                </a:solidFill>
              </a:rPr>
              <a:t>Cetuximab </a:t>
            </a:r>
            <a:r>
              <a:rPr lang="en-GB" sz="1400" b="1" kern="0" dirty="0" smtClean="0">
                <a:solidFill>
                  <a:srgbClr val="363636"/>
                </a:solidFill>
              </a:rPr>
              <a:t>+ FOLFIRI (n=236) vs. </a:t>
            </a:r>
            <a:r>
              <a:rPr lang="en-GB" sz="1400" b="1" kern="0" dirty="0">
                <a:solidFill>
                  <a:srgbClr val="363636"/>
                </a:solidFill>
              </a:rPr>
              <a:t>Bevacizumab + FOLFIRI </a:t>
            </a:r>
            <a:r>
              <a:rPr lang="en-GB" sz="1400" b="1" kern="0" dirty="0" smtClean="0">
                <a:solidFill>
                  <a:srgbClr val="363636"/>
                </a:solidFill>
              </a:rPr>
              <a:t>(n=257)</a:t>
            </a:r>
          </a:p>
        </p:txBody>
      </p:sp>
      <p:sp>
        <p:nvSpPr>
          <p:cNvPr id="10" name="Oval 14"/>
          <p:cNvSpPr>
            <a:spLocks noChangeArrowheads="1"/>
          </p:cNvSpPr>
          <p:nvPr/>
        </p:nvSpPr>
        <p:spPr bwMode="auto">
          <a:xfrm>
            <a:off x="3546970" y="3658298"/>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a:solidFill>
                  <a:srgbClr val="043882"/>
                </a:solidFill>
                <a:ea typeface="SimSun" pitchFamily="2" charset="-122"/>
              </a:rPr>
              <a:t>1</a:t>
            </a:r>
            <a:r>
              <a:rPr lang="en-GB" altLang="zh-CN" b="1" dirty="0" smtClean="0">
                <a:solidFill>
                  <a:srgbClr val="043882"/>
                </a:solidFill>
                <a:ea typeface="SimSun" pitchFamily="2" charset="-122"/>
              </a:rPr>
              <a:t>:1</a:t>
            </a:r>
            <a:endParaRPr lang="en-GB" altLang="zh-CN" b="1" dirty="0">
              <a:solidFill>
                <a:srgbClr val="043882"/>
              </a:solidFill>
              <a:ea typeface="SimSun" pitchFamily="2" charset="-122"/>
            </a:endParaRPr>
          </a:p>
        </p:txBody>
      </p:sp>
      <p:cxnSp>
        <p:nvCxnSpPr>
          <p:cNvPr id="11" name="AutoShape 15"/>
          <p:cNvCxnSpPr>
            <a:cxnSpLocks noChangeShapeType="1"/>
            <a:stCxn id="10" idx="0"/>
          </p:cNvCxnSpPr>
          <p:nvPr/>
        </p:nvCxnSpPr>
        <p:spPr bwMode="auto">
          <a:xfrm rot="5400000" flipH="1" flipV="1">
            <a:off x="3841622" y="3029178"/>
            <a:ext cx="626267" cy="631975"/>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p:cNvCxnSpPr>
          <p:nvPr/>
        </p:nvCxnSpPr>
        <p:spPr bwMode="auto">
          <a:xfrm rot="16200000" flipH="1">
            <a:off x="3844796" y="4236469"/>
            <a:ext cx="619919" cy="631975"/>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7854446" y="459809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4" name="AutoShape 12"/>
          <p:cNvSpPr>
            <a:spLocks noChangeArrowheads="1"/>
          </p:cNvSpPr>
          <p:nvPr/>
        </p:nvSpPr>
        <p:spPr bwMode="auto">
          <a:xfrm>
            <a:off x="7863155" y="2767712"/>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6" name="AutoShape 19"/>
          <p:cNvCxnSpPr>
            <a:cxnSpLocks noChangeShapeType="1"/>
            <a:endCxn id="10" idx="2"/>
          </p:cNvCxnSpPr>
          <p:nvPr/>
        </p:nvCxnSpPr>
        <p:spPr bwMode="auto">
          <a:xfrm>
            <a:off x="3290247" y="3950398"/>
            <a:ext cx="256723" cy="0"/>
          </a:xfrm>
          <a:prstGeom prst="straightConnector1">
            <a:avLst/>
          </a:prstGeom>
          <a:noFill/>
          <a:ln w="38100">
            <a:solidFill>
              <a:schemeClr val="bg1"/>
            </a:solidFill>
            <a:round/>
            <a:headEnd/>
            <a:tailEnd type="triangle" w="med" len="med"/>
          </a:ln>
        </p:spPr>
      </p:cxnSp>
      <p:cxnSp>
        <p:nvCxnSpPr>
          <p:cNvPr id="17" name="AutoShape 20"/>
          <p:cNvCxnSpPr>
            <a:cxnSpLocks noChangeShapeType="1"/>
          </p:cNvCxnSpPr>
          <p:nvPr/>
        </p:nvCxnSpPr>
        <p:spPr bwMode="auto">
          <a:xfrm>
            <a:off x="7480639" y="4862417"/>
            <a:ext cx="382516" cy="0"/>
          </a:xfrm>
          <a:prstGeom prst="straightConnector1">
            <a:avLst/>
          </a:prstGeom>
          <a:noFill/>
          <a:ln w="38100">
            <a:solidFill>
              <a:schemeClr val="bg1"/>
            </a:solidFill>
            <a:prstDash val="dash"/>
            <a:round/>
            <a:headEnd/>
            <a:tailEnd type="triangle" w="med" len="med"/>
          </a:ln>
        </p:spPr>
      </p:cxnSp>
      <p:cxnSp>
        <p:nvCxnSpPr>
          <p:cNvPr id="18" name="AutoShape 21"/>
          <p:cNvCxnSpPr>
            <a:cxnSpLocks noChangeShapeType="1"/>
            <a:stCxn id="21" idx="3"/>
            <a:endCxn id="14" idx="1"/>
          </p:cNvCxnSpPr>
          <p:nvPr/>
        </p:nvCxnSpPr>
        <p:spPr bwMode="auto">
          <a:xfrm>
            <a:off x="7471930" y="3032031"/>
            <a:ext cx="391225" cy="0"/>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452821" y="3221692"/>
            <a:ext cx="2837425" cy="143798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700" dirty="0" smtClean="0">
                <a:solidFill>
                  <a:srgbClr val="FFFFFF"/>
                </a:solidFill>
                <a:ea typeface="SimSun" pitchFamily="2" charset="-122"/>
              </a:rPr>
              <a:t>Patients with </a:t>
            </a:r>
            <a:r>
              <a:rPr lang="en-GB" altLang="zh-CN" sz="1700" dirty="0" err="1" smtClean="0">
                <a:solidFill>
                  <a:srgbClr val="FFFFFF"/>
                </a:solidFill>
                <a:ea typeface="SimSun" pitchFamily="2" charset="-122"/>
              </a:rPr>
              <a:t>mCRC</a:t>
            </a:r>
            <a:r>
              <a:rPr lang="en-GB" altLang="zh-CN" sz="1700" dirty="0" smtClean="0">
                <a:solidFill>
                  <a:srgbClr val="FFFFFF"/>
                </a:solidFill>
                <a:ea typeface="SimSun" pitchFamily="2" charset="-122"/>
              </a:rPr>
              <a:t> </a:t>
            </a:r>
          </a:p>
          <a:p>
            <a:pPr marL="228600" indent="-228600" defTabSz="892175" eaLnBrk="0" hangingPunct="0">
              <a:spcAft>
                <a:spcPct val="30000"/>
              </a:spcAft>
              <a:buFont typeface="Arial" pitchFamily="34" charset="0"/>
              <a:buChar char="•"/>
            </a:pPr>
            <a:r>
              <a:rPr lang="en-GB" altLang="zh-CN" sz="1700" i="1" dirty="0" smtClean="0">
                <a:solidFill>
                  <a:srgbClr val="FFFFFF"/>
                </a:solidFill>
                <a:ea typeface="SimSun" pitchFamily="2" charset="-122"/>
              </a:rPr>
              <a:t>KRAS</a:t>
            </a:r>
            <a:r>
              <a:rPr lang="en-GB" altLang="zh-CN" sz="1700" dirty="0" smtClean="0">
                <a:solidFill>
                  <a:srgbClr val="FFFFFF"/>
                </a:solidFill>
                <a:ea typeface="SimSun" pitchFamily="2" charset="-122"/>
              </a:rPr>
              <a:t> </a:t>
            </a:r>
            <a:r>
              <a:rPr lang="en-GB" altLang="zh-CN" sz="1700" dirty="0" err="1" smtClean="0">
                <a:solidFill>
                  <a:srgbClr val="FFFFFF"/>
                </a:solidFill>
                <a:ea typeface="SimSun" pitchFamily="2" charset="-122"/>
              </a:rPr>
              <a:t>wt</a:t>
            </a:r>
            <a:endParaRPr lang="en-GB" altLang="zh-CN" sz="1700"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sz="1700" dirty="0" smtClean="0">
                <a:solidFill>
                  <a:srgbClr val="FFFFFF"/>
                </a:solidFill>
                <a:ea typeface="SimSun" pitchFamily="2" charset="-122"/>
              </a:rPr>
              <a:t>Treatment naïve</a:t>
            </a:r>
          </a:p>
          <a:p>
            <a:pPr defTabSz="892175" eaLnBrk="0" hangingPunct="0">
              <a:spcAft>
                <a:spcPct val="30000"/>
              </a:spcAft>
            </a:pPr>
            <a:r>
              <a:rPr lang="en-GB" altLang="zh-CN" sz="1700" dirty="0" smtClean="0">
                <a:solidFill>
                  <a:srgbClr val="FFFFFF"/>
                </a:solidFill>
                <a:ea typeface="SimSun" pitchFamily="2" charset="-122"/>
              </a:rPr>
              <a:t>(n=592)</a:t>
            </a:r>
          </a:p>
        </p:txBody>
      </p:sp>
      <p:sp>
        <p:nvSpPr>
          <p:cNvPr id="20" name="AutoShape 12"/>
          <p:cNvSpPr>
            <a:spLocks noChangeArrowheads="1"/>
          </p:cNvSpPr>
          <p:nvPr/>
        </p:nvSpPr>
        <p:spPr bwMode="auto">
          <a:xfrm>
            <a:off x="4462033" y="4452049"/>
            <a:ext cx="3009897"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363636"/>
                </a:solidFill>
                <a:ea typeface="SimSun" pitchFamily="2" charset="-122"/>
              </a:rPr>
              <a:t> </a:t>
            </a:r>
            <a:r>
              <a:rPr lang="en-GB" altLang="zh-CN" dirty="0" smtClean="0">
                <a:solidFill>
                  <a:srgbClr val="363636"/>
                </a:solidFill>
                <a:ea typeface="SimSun" pitchFamily="2" charset="-122"/>
              </a:rPr>
              <a:t>Bevacizumab</a:t>
            </a:r>
            <a:r>
              <a:rPr lang="en-GB" altLang="zh-CN" baseline="30000" dirty="0" smtClean="0">
                <a:solidFill>
                  <a:srgbClr val="363636"/>
                </a:solidFill>
                <a:ea typeface="SimSun" pitchFamily="2" charset="-122"/>
              </a:rPr>
              <a:t>‡</a:t>
            </a:r>
            <a:r>
              <a:rPr lang="en-GB" altLang="zh-CN" dirty="0" smtClean="0">
                <a:solidFill>
                  <a:srgbClr val="363636"/>
                </a:solidFill>
                <a:ea typeface="SimSun" pitchFamily="2" charset="-122"/>
              </a:rPr>
              <a:t> + FOLFIRI*</a:t>
            </a:r>
            <a:endParaRPr lang="en-GB" altLang="zh-CN" baseline="30000" dirty="0" smtClean="0">
              <a:solidFill>
                <a:srgbClr val="363636"/>
              </a:solidFill>
              <a:ea typeface="SimSun" pitchFamily="2" charset="-122"/>
            </a:endParaRPr>
          </a:p>
          <a:p>
            <a:pPr algn="ctr" defTabSz="892175" eaLnBrk="0" hangingPunct="0"/>
            <a:r>
              <a:rPr lang="en-GB" altLang="zh-CN" dirty="0" smtClean="0">
                <a:solidFill>
                  <a:srgbClr val="363636"/>
                </a:solidFill>
                <a:ea typeface="SimSun" pitchFamily="2" charset="-122"/>
              </a:rPr>
              <a:t>(n=295)</a:t>
            </a:r>
            <a:endParaRPr lang="en-GB" altLang="zh-CN" dirty="0">
              <a:solidFill>
                <a:srgbClr val="363636"/>
              </a:solidFill>
              <a:ea typeface="SimSun" pitchFamily="2" charset="-122"/>
            </a:endParaRPr>
          </a:p>
        </p:txBody>
      </p:sp>
      <p:sp>
        <p:nvSpPr>
          <p:cNvPr id="21" name="AutoShape 8"/>
          <p:cNvSpPr>
            <a:spLocks noChangeArrowheads="1"/>
          </p:cNvSpPr>
          <p:nvPr/>
        </p:nvSpPr>
        <p:spPr bwMode="auto">
          <a:xfrm>
            <a:off x="4470742" y="2621662"/>
            <a:ext cx="3001188"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Cetuximab</a:t>
            </a:r>
            <a:r>
              <a:rPr lang="en-GB" altLang="zh-CN" baseline="30000" dirty="0">
                <a:solidFill>
                  <a:srgbClr val="FFFFFF"/>
                </a:solidFill>
                <a:ea typeface="SimSun" pitchFamily="2" charset="-122"/>
              </a:rPr>
              <a:t>†</a:t>
            </a:r>
            <a:r>
              <a:rPr lang="en-GB" altLang="zh-CN" dirty="0">
                <a:solidFill>
                  <a:srgbClr val="FFFFFF"/>
                </a:solidFill>
                <a:ea typeface="SimSun" pitchFamily="2" charset="-122"/>
              </a:rPr>
              <a:t> </a:t>
            </a:r>
            <a:r>
              <a:rPr lang="en-GB" altLang="zh-CN" dirty="0" smtClean="0">
                <a:solidFill>
                  <a:srgbClr val="FFFFFF"/>
                </a:solidFill>
                <a:ea typeface="SimSun" pitchFamily="2" charset="-122"/>
              </a:rPr>
              <a:t>+ FOLFIRI*</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(n=297)</a:t>
            </a:r>
            <a:endParaRPr lang="en-GB"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3319828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LBA11: Independent radiological evaluation of objective response, early </a:t>
            </a:r>
            <a:r>
              <a:rPr lang="en-GB" sz="1800" dirty="0" err="1"/>
              <a:t>tumor</a:t>
            </a:r>
            <a:r>
              <a:rPr lang="en-GB" sz="1800" dirty="0"/>
              <a:t> shrinkage, and depth of response in FIRE-3 (AIO KRK-0306) in the final RAS evaluable </a:t>
            </a:r>
            <a:r>
              <a:rPr lang="en-GB" sz="1800" dirty="0" smtClean="0"/>
              <a:t>population – </a:t>
            </a:r>
            <a:r>
              <a:rPr lang="en-GB" sz="1800" dirty="0" err="1" smtClean="0"/>
              <a:t>Stintzing</a:t>
            </a:r>
            <a:r>
              <a:rPr lang="en-GB" sz="1800" dirty="0" smtClean="0"/>
              <a:t> S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p:txBody>
          <a:bodyPr/>
          <a:lstStyle/>
          <a:p>
            <a:pPr>
              <a:spcAft>
                <a:spcPts val="0"/>
              </a:spcAft>
            </a:pPr>
            <a:r>
              <a:rPr lang="en-GB" sz="1700" b="1" spc="-30" dirty="0" smtClean="0"/>
              <a:t>Key results</a:t>
            </a:r>
          </a:p>
          <a:p>
            <a:pPr marL="252412" lvl="1" indent="0">
              <a:spcAft>
                <a:spcPts val="0"/>
              </a:spcAft>
              <a:buNone/>
            </a:pPr>
            <a:r>
              <a:rPr lang="en-GB" sz="1700" b="1" i="1" spc="-30" dirty="0" smtClean="0"/>
              <a:t>RAS</a:t>
            </a:r>
            <a:r>
              <a:rPr lang="en-GB" sz="1700" b="1" spc="-30" dirty="0" smtClean="0"/>
              <a:t> analysis</a:t>
            </a:r>
            <a:r>
              <a:rPr lang="en-GB" sz="1700" spc="-30" dirty="0" smtClean="0"/>
              <a:t>:</a:t>
            </a:r>
          </a:p>
          <a:p>
            <a:pPr lvl="1">
              <a:spcAft>
                <a:spcPts val="0"/>
              </a:spcAft>
            </a:pPr>
            <a:endParaRPr lang="en-GB" sz="1700" spc="-30" dirty="0"/>
          </a:p>
          <a:p>
            <a:pPr marL="252412" lvl="1" indent="0">
              <a:spcAft>
                <a:spcPts val="0"/>
              </a:spcAft>
              <a:buNone/>
            </a:pPr>
            <a:endParaRPr lang="en-GB" sz="1700" spc="-30" dirty="0" smtClean="0"/>
          </a:p>
          <a:p>
            <a:pPr>
              <a:spcAft>
                <a:spcPts val="0"/>
              </a:spcAft>
            </a:pPr>
            <a:endParaRPr lang="en-GB" sz="1700" spc="-30" dirty="0"/>
          </a:p>
          <a:p>
            <a:pPr>
              <a:spcAft>
                <a:spcPts val="0"/>
              </a:spcAft>
            </a:pPr>
            <a:endParaRPr lang="en-GB" sz="1700" spc="-30" dirty="0" smtClean="0"/>
          </a:p>
          <a:p>
            <a:pPr>
              <a:spcAft>
                <a:spcPts val="0"/>
              </a:spcAft>
            </a:pPr>
            <a:endParaRPr lang="en-GB" sz="1700" spc="-30" dirty="0"/>
          </a:p>
          <a:p>
            <a:pPr>
              <a:spcAft>
                <a:spcPts val="0"/>
              </a:spcAft>
            </a:pPr>
            <a:endParaRPr lang="en-GB" sz="1700" spc="-30" dirty="0" smtClean="0"/>
          </a:p>
          <a:p>
            <a:pPr marL="252412" lvl="1" indent="0">
              <a:spcBef>
                <a:spcPts val="200"/>
              </a:spcBef>
              <a:spcAft>
                <a:spcPts val="200"/>
              </a:spcAft>
              <a:buNone/>
            </a:pPr>
            <a:r>
              <a:rPr lang="en-GB" sz="1700" b="1" spc="-30" dirty="0" smtClean="0"/>
              <a:t>Independent radiological review</a:t>
            </a:r>
            <a:r>
              <a:rPr lang="en-GB" sz="1700" spc="-30" dirty="0" smtClean="0"/>
              <a:t>:</a:t>
            </a:r>
          </a:p>
          <a:p>
            <a:pPr lvl="1">
              <a:spcAft>
                <a:spcPts val="0"/>
              </a:spcAft>
            </a:pPr>
            <a:r>
              <a:rPr lang="en-GB" sz="1700" spc="-30" dirty="0"/>
              <a:t>ITT population: ORR </a:t>
            </a:r>
            <a:r>
              <a:rPr lang="en-GB" sz="1700" spc="-30" dirty="0" smtClean="0"/>
              <a:t>(cetuximab vs. bevacizumab</a:t>
            </a:r>
            <a:r>
              <a:rPr lang="en-GB" sz="1700" spc="-30" dirty="0"/>
              <a:t>) HR </a:t>
            </a:r>
            <a:r>
              <a:rPr lang="en-GB" sz="1700" spc="-30" dirty="0" smtClean="0"/>
              <a:t>1.18 (0.85, 1.64), p=0.183</a:t>
            </a:r>
          </a:p>
          <a:p>
            <a:pPr lvl="2">
              <a:spcAft>
                <a:spcPts val="0"/>
              </a:spcAft>
            </a:pPr>
            <a:endParaRPr lang="en-GB" sz="1700" spc="-30" dirty="0"/>
          </a:p>
          <a:p>
            <a:pPr lvl="2">
              <a:spcAft>
                <a:spcPts val="0"/>
              </a:spcAft>
            </a:pPr>
            <a:endParaRPr lang="en-GB" sz="1700" spc="-30" dirty="0" smtClean="0"/>
          </a:p>
          <a:p>
            <a:pPr lvl="2">
              <a:spcAft>
                <a:spcPts val="0"/>
              </a:spcAft>
            </a:pPr>
            <a:endParaRPr lang="en-GB" sz="1700" spc="-30" dirty="0"/>
          </a:p>
          <a:p>
            <a:pPr lvl="2">
              <a:spcAft>
                <a:spcPts val="0"/>
              </a:spcAft>
            </a:pPr>
            <a:endParaRPr lang="en-GB" sz="1700" spc="-30" dirty="0" smtClean="0"/>
          </a:p>
          <a:p>
            <a:pPr lvl="2">
              <a:spcAft>
                <a:spcPts val="0"/>
              </a:spcAft>
            </a:pPr>
            <a:endParaRPr lang="en-GB" sz="1700" spc="-30" dirty="0"/>
          </a:p>
          <a:p>
            <a:pPr lvl="1">
              <a:spcBef>
                <a:spcPts val="600"/>
              </a:spcBef>
              <a:spcAft>
                <a:spcPts val="0"/>
              </a:spcAft>
            </a:pPr>
            <a:r>
              <a:rPr lang="en-GB" sz="1700" spc="-30" dirty="0" smtClean="0"/>
              <a:t>Early tumour shrinkage correlated with PFS in the cetuximab arm (p=0.0037) and OS in the cetuximab and bevacizumab arm (p=0.0023 vs. p=0.0001, respectively)</a:t>
            </a:r>
          </a:p>
          <a:p>
            <a:pPr lvl="1">
              <a:spcAft>
                <a:spcPts val="0"/>
              </a:spcAft>
            </a:pPr>
            <a:r>
              <a:rPr lang="en-GB" sz="1700" spc="-30" dirty="0" smtClean="0"/>
              <a:t>Depth of response (RAS </a:t>
            </a:r>
            <a:r>
              <a:rPr lang="en-GB" sz="1700" spc="-30" dirty="0" err="1" smtClean="0"/>
              <a:t>wt</a:t>
            </a:r>
            <a:r>
              <a:rPr lang="en-GB" sz="1700" spc="-30" dirty="0" smtClean="0"/>
              <a:t>): –48.9% cetuximab arm vs. –32.3% bevacizumab arm (p&lt;0.0001); depth </a:t>
            </a:r>
            <a:r>
              <a:rPr lang="en-GB" sz="1700" spc="-30" dirty="0"/>
              <a:t>of response </a:t>
            </a:r>
            <a:r>
              <a:rPr lang="en-GB" sz="1700" spc="-30" dirty="0" smtClean="0"/>
              <a:t>correlated with OS and PFS </a:t>
            </a:r>
          </a:p>
          <a:p>
            <a:pPr lvl="1">
              <a:spcAft>
                <a:spcPts val="0"/>
              </a:spcAft>
            </a:pPr>
            <a:endParaRPr lang="en-GB" sz="1700" spc="-30" dirty="0" smtClean="0"/>
          </a:p>
          <a:p>
            <a:pPr lvl="2">
              <a:spcAft>
                <a:spcPts val="0"/>
              </a:spcAft>
            </a:pPr>
            <a:endParaRPr lang="en-GB" sz="1700" spc="-30" dirty="0" smtClean="0"/>
          </a:p>
          <a:p>
            <a:pPr>
              <a:spcAft>
                <a:spcPts val="0"/>
              </a:spcAft>
            </a:pPr>
            <a:endParaRPr lang="en-GB" sz="1700" spc="-30" dirty="0"/>
          </a:p>
          <a:p>
            <a:pPr>
              <a:spcAft>
                <a:spcPts val="0"/>
              </a:spcAft>
            </a:pPr>
            <a:endParaRPr lang="en-GB" sz="1700" spc="-30" dirty="0" smtClean="0"/>
          </a:p>
          <a:p>
            <a:pPr>
              <a:spcAft>
                <a:spcPts val="0"/>
              </a:spcAft>
            </a:pPr>
            <a:endParaRPr lang="en-GB" sz="1700" spc="-30" dirty="0"/>
          </a:p>
          <a:p>
            <a:pPr>
              <a:spcAft>
                <a:spcPts val="0"/>
              </a:spcAft>
            </a:pPr>
            <a:endParaRPr lang="en-GB" sz="1700" spc="-30" dirty="0" smtClean="0"/>
          </a:p>
          <a:p>
            <a:pPr lvl="1">
              <a:spcAft>
                <a:spcPts val="0"/>
              </a:spcAft>
            </a:pPr>
            <a:endParaRPr lang="en-GB" sz="1700" spc="-30" dirty="0" smtClean="0"/>
          </a:p>
        </p:txBody>
      </p:sp>
      <p:sp>
        <p:nvSpPr>
          <p:cNvPr id="5124" name="Text Box 4"/>
          <p:cNvSpPr txBox="1">
            <a:spLocks noChangeArrowheads="1"/>
          </p:cNvSpPr>
          <p:nvPr/>
        </p:nvSpPr>
        <p:spPr bwMode="auto">
          <a:xfrm>
            <a:off x="4913266" y="6474897"/>
            <a:ext cx="40100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Stintzing</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LBA11</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36886253"/>
              </p:ext>
            </p:extLst>
          </p:nvPr>
        </p:nvGraphicFramePr>
        <p:xfrm>
          <a:off x="351501" y="1905003"/>
          <a:ext cx="8440999" cy="1409700"/>
        </p:xfrm>
        <a:graphic>
          <a:graphicData uri="http://schemas.openxmlformats.org/drawingml/2006/table">
            <a:tbl>
              <a:tblPr firstRow="1" bandRow="1">
                <a:tableStyleId>{69012ECD-51FC-41F1-AA8D-1B2483CD663E}</a:tableStyleId>
              </a:tblPr>
              <a:tblGrid>
                <a:gridCol w="2763795"/>
                <a:gridCol w="1706340"/>
                <a:gridCol w="1132262"/>
                <a:gridCol w="1653271"/>
                <a:gridCol w="1185331"/>
              </a:tblGrid>
              <a:tr h="215900">
                <a:tc rowSpan="2">
                  <a:txBody>
                    <a:bodyPr/>
                    <a:lstStyle/>
                    <a:p>
                      <a:pPr algn="l">
                        <a:lnSpc>
                          <a:spcPts val="1500"/>
                        </a:lnSpc>
                      </a:pPr>
                      <a:r>
                        <a:rPr lang="en-GB" sz="1400" dirty="0" smtClean="0">
                          <a:solidFill>
                            <a:schemeClr val="tx2"/>
                          </a:solidFill>
                        </a:rPr>
                        <a:t>Cetuximab + FOLFIRI </a:t>
                      </a:r>
                    </a:p>
                    <a:p>
                      <a:pPr algn="l">
                        <a:lnSpc>
                          <a:spcPts val="1500"/>
                        </a:lnSpc>
                      </a:pPr>
                      <a:r>
                        <a:rPr lang="en-GB" sz="1400" dirty="0" smtClean="0">
                          <a:solidFill>
                            <a:schemeClr val="tx2"/>
                          </a:solidFill>
                        </a:rPr>
                        <a:t>vs. Bevacizumab + FOLFIRI</a:t>
                      </a:r>
                      <a:endParaRPr lang="en-GB" sz="1400" dirty="0">
                        <a:solidFill>
                          <a:schemeClr val="tx2"/>
                        </a:solidFill>
                      </a:endParaRPr>
                    </a:p>
                  </a:txBody>
                  <a:tcPr anchor="ctr">
                    <a:lnB w="12700" cap="flat" cmpd="sng" algn="ctr">
                      <a:solidFill>
                        <a:schemeClr val="accent1"/>
                      </a:solidFill>
                      <a:prstDash val="solid"/>
                      <a:round/>
                      <a:headEnd type="none" w="med" len="med"/>
                      <a:tailEnd type="none" w="med" len="med"/>
                    </a:lnB>
                  </a:tcPr>
                </a:tc>
                <a:tc gridSpan="2">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GB" sz="1400" b="1" i="1" u="none" strike="noStrike" kern="1200" cap="none" spc="0" normalizeH="0" baseline="0" noProof="0" dirty="0" smtClean="0">
                          <a:ln>
                            <a:noFill/>
                          </a:ln>
                          <a:solidFill>
                            <a:srgbClr val="FFFFFF"/>
                          </a:solidFill>
                          <a:effectLst/>
                          <a:uLnTx/>
                          <a:uFillTx/>
                          <a:latin typeface="+mn-lt"/>
                          <a:cs typeface="+mn-cs"/>
                        </a:rPr>
                        <a:t>RAS</a:t>
                      </a:r>
                      <a:r>
                        <a:rPr kumimoji="0" lang="en-GB" sz="1400" b="1" i="0" u="none" strike="noStrike" kern="1200" cap="none" spc="0" normalizeH="0" baseline="0" noProof="0" dirty="0" smtClean="0">
                          <a:ln>
                            <a:noFill/>
                          </a:ln>
                          <a:solidFill>
                            <a:srgbClr val="FFFFFF"/>
                          </a:solidFill>
                          <a:effectLst/>
                          <a:uLnTx/>
                          <a:uFillTx/>
                          <a:latin typeface="+mn-lt"/>
                          <a:cs typeface="+mn-cs"/>
                        </a:rPr>
                        <a:t> </a:t>
                      </a:r>
                      <a:r>
                        <a:rPr kumimoji="0" lang="en-GB" sz="1400" b="1" i="0" u="none" strike="noStrike" kern="1200" cap="none" spc="0" normalizeH="0" baseline="0" noProof="0" dirty="0" err="1" smtClean="0">
                          <a:ln>
                            <a:noFill/>
                          </a:ln>
                          <a:solidFill>
                            <a:srgbClr val="FFFFFF"/>
                          </a:solidFill>
                          <a:effectLst/>
                          <a:uLnTx/>
                          <a:uFillTx/>
                          <a:latin typeface="+mn-lt"/>
                          <a:cs typeface="+mn-cs"/>
                        </a:rPr>
                        <a:t>wt</a:t>
                      </a:r>
                      <a:r>
                        <a:rPr kumimoji="0" lang="en-GB" sz="1400" b="1" i="0" u="none" strike="noStrike" kern="1200" cap="none" spc="0" normalizeH="0" baseline="0" noProof="0" dirty="0" smtClean="0">
                          <a:ln>
                            <a:noFill/>
                          </a:ln>
                          <a:solidFill>
                            <a:srgbClr val="FFFFFF"/>
                          </a:solidFill>
                          <a:effectLst/>
                          <a:uLnTx/>
                          <a:uFillTx/>
                          <a:latin typeface="+mn-lt"/>
                          <a:cs typeface="+mn-cs"/>
                        </a:rPr>
                        <a:t> population</a:t>
                      </a:r>
                    </a:p>
                  </a:txBody>
                  <a:tcPr anchor="ctr"/>
                </a:tc>
                <a:tc hMerge="1">
                  <a:txBody>
                    <a:bodyPr/>
                    <a:lstStyle/>
                    <a:p>
                      <a:pPr algn="ctr"/>
                      <a:endParaRPr lang="en-GB" sz="1400" dirty="0">
                        <a:solidFill>
                          <a:schemeClr val="tx2"/>
                        </a:solidFill>
                      </a:endParaRPr>
                    </a:p>
                  </a:txBody>
                  <a:tcPr anchor="ctr"/>
                </a:tc>
                <a:tc gridSpan="2">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GB" sz="1400" b="1" i="1" u="none" strike="noStrike" kern="1200" cap="none" spc="0" normalizeH="0" baseline="0" noProof="0" dirty="0" smtClean="0">
                          <a:ln>
                            <a:noFill/>
                          </a:ln>
                          <a:solidFill>
                            <a:srgbClr val="FFFFFF"/>
                          </a:solidFill>
                          <a:effectLst/>
                          <a:uLnTx/>
                          <a:uFillTx/>
                          <a:latin typeface="+mn-lt"/>
                          <a:cs typeface="+mn-cs"/>
                        </a:rPr>
                        <a:t>RAS</a:t>
                      </a:r>
                      <a:r>
                        <a:rPr kumimoji="0" lang="en-GB" sz="1400" b="1" i="0" u="none" strike="noStrike" kern="1200" cap="none" spc="0" normalizeH="0" baseline="0" noProof="0" dirty="0" smtClean="0">
                          <a:ln>
                            <a:noFill/>
                          </a:ln>
                          <a:solidFill>
                            <a:srgbClr val="FFFFFF"/>
                          </a:solidFill>
                          <a:effectLst/>
                          <a:uLnTx/>
                          <a:uFillTx/>
                          <a:latin typeface="+mn-lt"/>
                          <a:cs typeface="+mn-cs"/>
                        </a:rPr>
                        <a:t> </a:t>
                      </a:r>
                      <a:r>
                        <a:rPr kumimoji="0" lang="en-GB" sz="1400" b="1" i="0" u="none" strike="noStrike" kern="1200" cap="none" spc="0" normalizeH="0" baseline="0" noProof="0" dirty="0" err="1" smtClean="0">
                          <a:ln>
                            <a:noFill/>
                          </a:ln>
                          <a:solidFill>
                            <a:srgbClr val="FFFFFF"/>
                          </a:solidFill>
                          <a:effectLst/>
                          <a:uLnTx/>
                          <a:uFillTx/>
                          <a:latin typeface="+mn-lt"/>
                          <a:cs typeface="+mn-cs"/>
                        </a:rPr>
                        <a:t>mut</a:t>
                      </a:r>
                      <a:r>
                        <a:rPr kumimoji="0" lang="en-GB" sz="1400" b="1" i="0" u="none" strike="noStrike" kern="1200" cap="none" spc="0" normalizeH="0" baseline="0" noProof="0" dirty="0" smtClean="0">
                          <a:ln>
                            <a:noFill/>
                          </a:ln>
                          <a:solidFill>
                            <a:srgbClr val="FFFFFF"/>
                          </a:solidFill>
                          <a:effectLst/>
                          <a:uLnTx/>
                          <a:uFillTx/>
                          <a:latin typeface="+mn-lt"/>
                          <a:cs typeface="+mn-cs"/>
                        </a:rPr>
                        <a:t> population</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chemeClr val="tx2"/>
                        </a:solidFill>
                      </a:endParaRPr>
                    </a:p>
                  </a:txBody>
                  <a:tcPr anchor="ctr"/>
                </a:tc>
              </a:tr>
              <a:tr h="215900">
                <a:tc vMerge="1">
                  <a:txBody>
                    <a:bodyPr/>
                    <a:lstStyle/>
                    <a:p>
                      <a:pPr algn="l"/>
                      <a:endParaRPr lang="en-GB" sz="1400" dirty="0">
                        <a:solidFill>
                          <a:schemeClr val="tx2"/>
                        </a:solidFill>
                      </a:endParaRPr>
                    </a:p>
                  </a:txBody>
                  <a:tcPr anchor="ctr">
                    <a:solidFill>
                      <a:srgbClr val="B60D27"/>
                    </a:solidFill>
                  </a:tcPr>
                </a:tc>
                <a:tc>
                  <a:txBody>
                    <a:bodyPr/>
                    <a:lstStyle/>
                    <a:p>
                      <a:pPr algn="ctr">
                        <a:lnSpc>
                          <a:spcPts val="1500"/>
                        </a:lnSpc>
                      </a:pPr>
                      <a:r>
                        <a:rPr lang="en-GB" sz="1400" b="1" dirty="0" smtClean="0">
                          <a:solidFill>
                            <a:schemeClr val="tx2"/>
                          </a:solidFill>
                        </a:rPr>
                        <a:t>HR (95% CI)</a:t>
                      </a:r>
                      <a:endParaRPr lang="en-GB" sz="1400" b="1" dirty="0">
                        <a:solidFill>
                          <a:schemeClr val="tx2"/>
                        </a:solidFill>
                      </a:endParaRPr>
                    </a:p>
                  </a:txBody>
                  <a:tcPr anchor="ctr">
                    <a:solidFill>
                      <a:srgbClr val="B60D27"/>
                    </a:solidFill>
                  </a:tcPr>
                </a:tc>
                <a:tc>
                  <a:txBody>
                    <a:bodyPr/>
                    <a:lstStyle/>
                    <a:p>
                      <a:pPr algn="ctr">
                        <a:lnSpc>
                          <a:spcPts val="1500"/>
                        </a:lnSpc>
                      </a:pPr>
                      <a:r>
                        <a:rPr lang="en-GB" sz="1400" b="1" dirty="0" smtClean="0">
                          <a:solidFill>
                            <a:schemeClr val="tx2"/>
                          </a:solidFill>
                        </a:rPr>
                        <a:t>p-value</a:t>
                      </a:r>
                      <a:endParaRPr lang="en-GB" sz="1400" b="1" dirty="0">
                        <a:solidFill>
                          <a:schemeClr val="tx2"/>
                        </a:solidFill>
                      </a:endParaRPr>
                    </a:p>
                  </a:txBody>
                  <a:tcPr anchor="ctr">
                    <a:solidFill>
                      <a:srgbClr val="B60D27"/>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b="1" dirty="0" smtClean="0">
                          <a:solidFill>
                            <a:schemeClr val="tx2"/>
                          </a:solidFill>
                        </a:rPr>
                        <a:t>HR (95% CI)</a:t>
                      </a:r>
                    </a:p>
                  </a:txBody>
                  <a:tcPr anchor="ctr">
                    <a:solidFill>
                      <a:srgbClr val="B60D27"/>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b="1" dirty="0" smtClean="0">
                          <a:solidFill>
                            <a:schemeClr val="tx2"/>
                          </a:solidFill>
                        </a:rPr>
                        <a:t>p-value</a:t>
                      </a:r>
                    </a:p>
                  </a:txBody>
                  <a:tcPr anchor="ctr">
                    <a:solidFill>
                      <a:srgbClr val="B60D27"/>
                    </a:solidFill>
                  </a:tcPr>
                </a:tc>
              </a:tr>
              <a:tr h="215900">
                <a:tc>
                  <a:txBody>
                    <a:bodyPr/>
                    <a:lstStyle/>
                    <a:p>
                      <a:pPr algn="l">
                        <a:lnSpc>
                          <a:spcPts val="1500"/>
                        </a:lnSpc>
                      </a:pPr>
                      <a:r>
                        <a:rPr lang="en-GB" sz="1400" dirty="0" smtClean="0"/>
                        <a:t>ORR</a:t>
                      </a:r>
                      <a:endParaRPr lang="en-GB" sz="1400" dirty="0"/>
                    </a:p>
                  </a:txBody>
                  <a:tcPr anchor="ctr">
                    <a:lnT w="12700" cap="flat" cmpd="sng" algn="ctr">
                      <a:solidFill>
                        <a:schemeClr val="accent1"/>
                      </a:solidFill>
                      <a:prstDash val="solid"/>
                      <a:round/>
                      <a:headEnd type="none" w="med" len="med"/>
                      <a:tailEnd type="none" w="med" len="med"/>
                    </a:lnT>
                  </a:tcPr>
                </a:tc>
                <a:tc>
                  <a:txBody>
                    <a:bodyPr/>
                    <a:lstStyle/>
                    <a:p>
                      <a:pPr algn="ctr">
                        <a:lnSpc>
                          <a:spcPts val="1500"/>
                        </a:lnSpc>
                      </a:pPr>
                      <a:r>
                        <a:rPr lang="en-GB" sz="1400" dirty="0" smtClean="0"/>
                        <a:t>1.33 (0.88,</a:t>
                      </a:r>
                      <a:r>
                        <a:rPr lang="en-GB" sz="1400" baseline="0" dirty="0" smtClean="0"/>
                        <a:t> 1.99)</a:t>
                      </a:r>
                      <a:endParaRPr lang="en-GB" sz="1400" dirty="0"/>
                    </a:p>
                  </a:txBody>
                  <a:tcPr anchor="ctr"/>
                </a:tc>
                <a:tc>
                  <a:txBody>
                    <a:bodyPr/>
                    <a:lstStyle/>
                    <a:p>
                      <a:pPr algn="ctr">
                        <a:lnSpc>
                          <a:spcPts val="1500"/>
                        </a:lnSpc>
                      </a:pPr>
                      <a:r>
                        <a:rPr lang="en-GB" sz="1400" dirty="0" smtClean="0"/>
                        <a:t>0.18</a:t>
                      </a:r>
                      <a:endParaRPr lang="en-GB" sz="1400" dirty="0"/>
                    </a:p>
                  </a:txBody>
                  <a:tcPr anchor="ctr"/>
                </a:tc>
                <a:tc>
                  <a:txBody>
                    <a:bodyPr/>
                    <a:lstStyle/>
                    <a:p>
                      <a:pPr algn="ctr">
                        <a:lnSpc>
                          <a:spcPts val="1500"/>
                        </a:lnSpc>
                      </a:pPr>
                      <a:r>
                        <a:rPr lang="en-GB" sz="1400" dirty="0" smtClean="0"/>
                        <a:t>0.60</a:t>
                      </a:r>
                      <a:r>
                        <a:rPr lang="en-GB" sz="1400" baseline="0" dirty="0" smtClean="0"/>
                        <a:t> (0.34, 1.08)</a:t>
                      </a:r>
                      <a:endParaRPr lang="en-GB" sz="1400" dirty="0"/>
                    </a:p>
                  </a:txBody>
                  <a:tcPr anchor="ctr"/>
                </a:tc>
                <a:tc>
                  <a:txBody>
                    <a:bodyPr/>
                    <a:lstStyle/>
                    <a:p>
                      <a:pPr algn="ctr">
                        <a:lnSpc>
                          <a:spcPts val="1500"/>
                        </a:lnSpc>
                      </a:pPr>
                      <a:r>
                        <a:rPr lang="en-GB" sz="1400" dirty="0" smtClean="0"/>
                        <a:t>0.11</a:t>
                      </a:r>
                      <a:endParaRPr lang="en-GB" sz="1400" dirty="0"/>
                    </a:p>
                  </a:txBody>
                  <a:tcPr anchor="ctr"/>
                </a:tc>
              </a:tr>
              <a:tr h="215900">
                <a:tc>
                  <a:txBody>
                    <a:bodyPr/>
                    <a:lstStyle/>
                    <a:p>
                      <a:pPr algn="l">
                        <a:lnSpc>
                          <a:spcPts val="1500"/>
                        </a:lnSpc>
                      </a:pPr>
                      <a:r>
                        <a:rPr lang="en-GB" sz="1400" dirty="0" err="1" smtClean="0"/>
                        <a:t>mPFS</a:t>
                      </a:r>
                      <a:endParaRPr lang="en-GB" sz="1400" dirty="0"/>
                    </a:p>
                  </a:txBody>
                  <a:tcPr anchor="ctr"/>
                </a:tc>
                <a:tc>
                  <a:txBody>
                    <a:bodyPr/>
                    <a:lstStyle/>
                    <a:p>
                      <a:pPr algn="ctr">
                        <a:lnSpc>
                          <a:spcPts val="1500"/>
                        </a:lnSpc>
                      </a:pPr>
                      <a:r>
                        <a:rPr lang="en-GB" sz="1400" dirty="0" smtClean="0"/>
                        <a:t>0.97 (0.78,</a:t>
                      </a:r>
                      <a:r>
                        <a:rPr lang="en-GB" sz="1400" baseline="0" dirty="0" smtClean="0"/>
                        <a:t> 1.20)</a:t>
                      </a:r>
                      <a:endParaRPr lang="en-GB" sz="1400" dirty="0"/>
                    </a:p>
                  </a:txBody>
                  <a:tcPr anchor="ctr"/>
                </a:tc>
                <a:tc>
                  <a:txBody>
                    <a:bodyPr/>
                    <a:lstStyle/>
                    <a:p>
                      <a:pPr algn="ctr">
                        <a:lnSpc>
                          <a:spcPts val="1500"/>
                        </a:lnSpc>
                      </a:pPr>
                      <a:r>
                        <a:rPr lang="en-GB" sz="1400" dirty="0" smtClean="0"/>
                        <a:t>0.77</a:t>
                      </a:r>
                      <a:endParaRPr lang="en-GB" sz="1400" dirty="0"/>
                    </a:p>
                  </a:txBody>
                  <a:tcPr anchor="ctr"/>
                </a:tc>
                <a:tc>
                  <a:txBody>
                    <a:bodyPr/>
                    <a:lstStyle/>
                    <a:p>
                      <a:pPr algn="ctr">
                        <a:lnSpc>
                          <a:spcPts val="1500"/>
                        </a:lnSpc>
                      </a:pPr>
                      <a:r>
                        <a:rPr lang="en-GB" sz="1400" dirty="0" smtClean="0"/>
                        <a:t>1.25 (0.93, 1.68)</a:t>
                      </a:r>
                      <a:endParaRPr lang="en-GB" sz="1400" dirty="0"/>
                    </a:p>
                  </a:txBody>
                  <a:tcPr anchor="ctr"/>
                </a:tc>
                <a:tc>
                  <a:txBody>
                    <a:bodyPr/>
                    <a:lstStyle/>
                    <a:p>
                      <a:pPr algn="ctr">
                        <a:lnSpc>
                          <a:spcPts val="1500"/>
                        </a:lnSpc>
                      </a:pPr>
                      <a:r>
                        <a:rPr lang="en-GB" sz="1400" dirty="0" smtClean="0"/>
                        <a:t>0.14</a:t>
                      </a:r>
                      <a:endParaRPr lang="en-GB" sz="1400" dirty="0"/>
                    </a:p>
                  </a:txBody>
                  <a:tcPr anchor="ctr"/>
                </a:tc>
              </a:tr>
              <a:tr h="215900">
                <a:tc>
                  <a:txBody>
                    <a:bodyPr/>
                    <a:lstStyle/>
                    <a:p>
                      <a:pPr algn="l">
                        <a:lnSpc>
                          <a:spcPts val="1500"/>
                        </a:lnSpc>
                      </a:pPr>
                      <a:r>
                        <a:rPr lang="en-GB" sz="1400" dirty="0" err="1" smtClean="0"/>
                        <a:t>mOS</a:t>
                      </a:r>
                      <a:endParaRPr lang="en-GB" sz="1400" dirty="0"/>
                    </a:p>
                  </a:txBody>
                  <a:tcPr anchor="ctr"/>
                </a:tc>
                <a:tc>
                  <a:txBody>
                    <a:bodyPr/>
                    <a:lstStyle/>
                    <a:p>
                      <a:pPr algn="ctr">
                        <a:lnSpc>
                          <a:spcPts val="1500"/>
                        </a:lnSpc>
                      </a:pPr>
                      <a:r>
                        <a:rPr lang="en-GB" sz="1400" dirty="0" smtClean="0"/>
                        <a:t>0.70 (0.54, 0.90)</a:t>
                      </a:r>
                      <a:endParaRPr lang="en-GB" sz="1400" dirty="0"/>
                    </a:p>
                  </a:txBody>
                  <a:tcPr anchor="ctr"/>
                </a:tc>
                <a:tc>
                  <a:txBody>
                    <a:bodyPr/>
                    <a:lstStyle/>
                    <a:p>
                      <a:pPr algn="ctr">
                        <a:lnSpc>
                          <a:spcPts val="1500"/>
                        </a:lnSpc>
                      </a:pPr>
                      <a:r>
                        <a:rPr lang="en-GB" sz="1400" dirty="0" smtClean="0"/>
                        <a:t>0.0059</a:t>
                      </a:r>
                      <a:endParaRPr lang="en-GB" sz="1400" dirty="0"/>
                    </a:p>
                  </a:txBody>
                  <a:tcPr anchor="ctr"/>
                </a:tc>
                <a:tc>
                  <a:txBody>
                    <a:bodyPr/>
                    <a:lstStyle/>
                    <a:p>
                      <a:pPr algn="ctr">
                        <a:lnSpc>
                          <a:spcPts val="1500"/>
                        </a:lnSpc>
                      </a:pPr>
                      <a:r>
                        <a:rPr lang="en-GB" sz="1400" dirty="0" smtClean="0"/>
                        <a:t>1.05 (0.77, 1.44)</a:t>
                      </a:r>
                      <a:endParaRPr lang="en-GB" sz="1400" dirty="0"/>
                    </a:p>
                  </a:txBody>
                  <a:tcPr anchor="ctr"/>
                </a:tc>
                <a:tc>
                  <a:txBody>
                    <a:bodyPr/>
                    <a:lstStyle/>
                    <a:p>
                      <a:pPr algn="ctr">
                        <a:lnSpc>
                          <a:spcPts val="1500"/>
                        </a:lnSpc>
                      </a:pPr>
                      <a:r>
                        <a:rPr lang="en-GB" sz="1400" dirty="0" smtClean="0"/>
                        <a:t>0.75</a:t>
                      </a:r>
                      <a:endParaRPr lang="en-GB" sz="1400" dirty="0"/>
                    </a:p>
                  </a:txBody>
                  <a:tcPr anchor="ct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10185040"/>
              </p:ext>
            </p:extLst>
          </p:nvPr>
        </p:nvGraphicFramePr>
        <p:xfrm>
          <a:off x="351501" y="4114818"/>
          <a:ext cx="8440999" cy="1127760"/>
        </p:xfrm>
        <a:graphic>
          <a:graphicData uri="http://schemas.openxmlformats.org/drawingml/2006/table">
            <a:tbl>
              <a:tblPr firstRow="1" bandRow="1">
                <a:tableStyleId>{69012ECD-51FC-41F1-AA8D-1B2483CD663E}</a:tableStyleId>
              </a:tblPr>
              <a:tblGrid>
                <a:gridCol w="2763795"/>
                <a:gridCol w="1706340"/>
                <a:gridCol w="1132262"/>
                <a:gridCol w="1653271"/>
                <a:gridCol w="1185331"/>
              </a:tblGrid>
              <a:tr h="215900">
                <a:tc rowSpan="2">
                  <a:txBody>
                    <a:bodyPr/>
                    <a:lstStyle/>
                    <a:p>
                      <a:pPr algn="l">
                        <a:lnSpc>
                          <a:spcPts val="1500"/>
                        </a:lnSpc>
                      </a:pPr>
                      <a:r>
                        <a:rPr lang="en-GB" sz="1400" dirty="0" smtClean="0">
                          <a:solidFill>
                            <a:schemeClr val="tx2"/>
                          </a:solidFill>
                        </a:rPr>
                        <a:t>Cetuximab + FOLFIRI </a:t>
                      </a:r>
                    </a:p>
                    <a:p>
                      <a:pPr algn="l">
                        <a:lnSpc>
                          <a:spcPts val="1500"/>
                        </a:lnSpc>
                      </a:pPr>
                      <a:r>
                        <a:rPr lang="en-GB" sz="1400" dirty="0" smtClean="0">
                          <a:solidFill>
                            <a:schemeClr val="tx2"/>
                          </a:solidFill>
                        </a:rPr>
                        <a:t>vs. Bevacizumab + FOLFIRI</a:t>
                      </a:r>
                      <a:endParaRPr lang="en-GB" sz="1400" dirty="0">
                        <a:solidFill>
                          <a:schemeClr val="tx2"/>
                        </a:solidFill>
                      </a:endParaRPr>
                    </a:p>
                  </a:txBody>
                  <a:tcPr anchor="ctr">
                    <a:lnB w="12700" cap="flat" cmpd="sng" algn="ctr">
                      <a:solidFill>
                        <a:schemeClr val="accent1"/>
                      </a:solidFill>
                      <a:prstDash val="solid"/>
                      <a:round/>
                      <a:headEnd type="none" w="med" len="med"/>
                      <a:tailEnd type="none" w="med" len="med"/>
                    </a:lnB>
                  </a:tcPr>
                </a:tc>
                <a:tc gridSpan="2">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GB" sz="1400" b="1" i="1" u="none" strike="noStrike" kern="1200" cap="none" spc="0" normalizeH="0" baseline="0" noProof="0" dirty="0" smtClean="0">
                          <a:ln>
                            <a:noFill/>
                          </a:ln>
                          <a:solidFill>
                            <a:srgbClr val="FFFFFF"/>
                          </a:solidFill>
                          <a:effectLst/>
                          <a:uLnTx/>
                          <a:uFillTx/>
                          <a:latin typeface="+mn-lt"/>
                          <a:cs typeface="+mn-cs"/>
                        </a:rPr>
                        <a:t>KRAS</a:t>
                      </a:r>
                      <a:r>
                        <a:rPr kumimoji="0" lang="en-GB" sz="1400" b="1" i="0" u="none" strike="noStrike" kern="1200" cap="none" spc="0" normalizeH="0" baseline="0" noProof="0" dirty="0" smtClean="0">
                          <a:ln>
                            <a:noFill/>
                          </a:ln>
                          <a:solidFill>
                            <a:srgbClr val="FFFFFF"/>
                          </a:solidFill>
                          <a:effectLst/>
                          <a:uLnTx/>
                          <a:uFillTx/>
                          <a:latin typeface="+mn-lt"/>
                          <a:cs typeface="+mn-cs"/>
                        </a:rPr>
                        <a:t> exon 2 </a:t>
                      </a:r>
                      <a:r>
                        <a:rPr kumimoji="0" lang="en-GB" sz="1400" b="1" i="0" u="none" strike="noStrike" kern="1200" cap="none" spc="0" normalizeH="0" baseline="0" noProof="0" dirty="0" err="1" smtClean="0">
                          <a:ln>
                            <a:noFill/>
                          </a:ln>
                          <a:solidFill>
                            <a:srgbClr val="FFFFFF"/>
                          </a:solidFill>
                          <a:effectLst/>
                          <a:uLnTx/>
                          <a:uFillTx/>
                          <a:latin typeface="+mn-lt"/>
                          <a:cs typeface="+mn-cs"/>
                        </a:rPr>
                        <a:t>wt</a:t>
                      </a:r>
                      <a:endParaRPr kumimoji="0" lang="en-GB" sz="1400" b="1" i="0" u="none" strike="noStrike" kern="1200" cap="none" spc="0" normalizeH="0" baseline="0" noProof="0" dirty="0" smtClean="0">
                        <a:ln>
                          <a:noFill/>
                        </a:ln>
                        <a:solidFill>
                          <a:srgbClr val="FFFFFF"/>
                        </a:solidFill>
                        <a:effectLst/>
                        <a:uLnTx/>
                        <a:uFillTx/>
                        <a:latin typeface="+mn-lt"/>
                        <a:cs typeface="+mn-cs"/>
                      </a:endParaRPr>
                    </a:p>
                  </a:txBody>
                  <a:tcPr anchor="ctr"/>
                </a:tc>
                <a:tc hMerge="1">
                  <a:txBody>
                    <a:bodyPr/>
                    <a:lstStyle/>
                    <a:p>
                      <a:pPr algn="ctr"/>
                      <a:endParaRPr lang="en-GB" sz="1400" dirty="0">
                        <a:solidFill>
                          <a:schemeClr val="tx2"/>
                        </a:solidFill>
                      </a:endParaRPr>
                    </a:p>
                  </a:txBody>
                  <a:tcPr anchor="ctr"/>
                </a:tc>
                <a:tc gridSpan="2">
                  <a:txBody>
                    <a:bodyPr/>
                    <a:lstStyle/>
                    <a:p>
                      <a:pPr marL="0" marR="0" lvl="0" indent="0" algn="ctr" defTabSz="914400" rtl="0" eaLnBrk="1" fontAlgn="auto" latinLnBrk="0" hangingPunct="1">
                        <a:lnSpc>
                          <a:spcPts val="15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FFFFFF"/>
                          </a:solidFill>
                          <a:effectLst/>
                          <a:uLnTx/>
                          <a:uFillTx/>
                          <a:latin typeface="+mn-lt"/>
                          <a:cs typeface="+mn-cs"/>
                        </a:rPr>
                        <a:t>Final </a:t>
                      </a:r>
                      <a:r>
                        <a:rPr kumimoji="0" lang="en-GB" sz="1400" b="1" i="1" u="none" strike="noStrike" kern="1200" cap="none" spc="0" normalizeH="0" baseline="0" noProof="0" dirty="0" smtClean="0">
                          <a:ln>
                            <a:noFill/>
                          </a:ln>
                          <a:solidFill>
                            <a:srgbClr val="FFFFFF"/>
                          </a:solidFill>
                          <a:effectLst/>
                          <a:uLnTx/>
                          <a:uFillTx/>
                          <a:latin typeface="+mn-lt"/>
                          <a:cs typeface="+mn-cs"/>
                        </a:rPr>
                        <a:t>RAS</a:t>
                      </a:r>
                      <a:r>
                        <a:rPr kumimoji="0" lang="en-GB" sz="1400" b="1" i="0" u="none" strike="noStrike" kern="1200" cap="none" spc="0" normalizeH="0" baseline="0" noProof="0" dirty="0" smtClean="0">
                          <a:ln>
                            <a:noFill/>
                          </a:ln>
                          <a:solidFill>
                            <a:srgbClr val="FFFFFF"/>
                          </a:solidFill>
                          <a:effectLst/>
                          <a:uLnTx/>
                          <a:uFillTx/>
                          <a:latin typeface="+mn-lt"/>
                          <a:cs typeface="+mn-cs"/>
                        </a:rPr>
                        <a:t> </a:t>
                      </a:r>
                      <a:r>
                        <a:rPr kumimoji="0" lang="en-GB" sz="1400" b="1" i="0" u="none" strike="noStrike" kern="1200" cap="none" spc="0" normalizeH="0" baseline="0" noProof="0" dirty="0" err="1" smtClean="0">
                          <a:ln>
                            <a:noFill/>
                          </a:ln>
                          <a:solidFill>
                            <a:srgbClr val="FFFFFF"/>
                          </a:solidFill>
                          <a:effectLst/>
                          <a:uLnTx/>
                          <a:uFillTx/>
                          <a:latin typeface="+mn-lt"/>
                          <a:cs typeface="+mn-cs"/>
                        </a:rPr>
                        <a:t>wt</a:t>
                      </a:r>
                      <a:endParaRPr kumimoji="0" lang="en-GB" sz="1400" b="1" i="0" u="none" strike="noStrike" kern="1200" cap="none" spc="0" normalizeH="0" baseline="0" noProof="0" dirty="0" smtClean="0">
                        <a:ln>
                          <a:noFill/>
                        </a:ln>
                        <a:solidFill>
                          <a:srgbClr val="FFFFFF"/>
                        </a:solidFill>
                        <a:effectLst/>
                        <a:uLnTx/>
                        <a:uFillTx/>
                        <a:latin typeface="+mn-lt"/>
                        <a:cs typeface="+mn-cs"/>
                      </a:endParaRP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400" dirty="0" smtClean="0">
                        <a:solidFill>
                          <a:schemeClr val="tx2"/>
                        </a:solidFill>
                      </a:endParaRPr>
                    </a:p>
                  </a:txBody>
                  <a:tcPr anchor="ctr"/>
                </a:tc>
              </a:tr>
              <a:tr h="215900">
                <a:tc vMerge="1">
                  <a:txBody>
                    <a:bodyPr/>
                    <a:lstStyle/>
                    <a:p>
                      <a:pPr algn="l"/>
                      <a:endParaRPr lang="en-GB" sz="1400" dirty="0">
                        <a:solidFill>
                          <a:schemeClr val="tx2"/>
                        </a:solidFill>
                      </a:endParaRPr>
                    </a:p>
                  </a:txBody>
                  <a:tcPr anchor="ctr">
                    <a:solidFill>
                      <a:srgbClr val="B60D27"/>
                    </a:solidFill>
                  </a:tcPr>
                </a:tc>
                <a:tc>
                  <a:txBody>
                    <a:bodyPr/>
                    <a:lstStyle/>
                    <a:p>
                      <a:pPr algn="ctr">
                        <a:lnSpc>
                          <a:spcPts val="1500"/>
                        </a:lnSpc>
                      </a:pPr>
                      <a:r>
                        <a:rPr lang="en-GB" sz="1400" b="1" dirty="0" smtClean="0">
                          <a:solidFill>
                            <a:schemeClr val="tx2"/>
                          </a:solidFill>
                        </a:rPr>
                        <a:t>HR (95% CI)</a:t>
                      </a:r>
                      <a:endParaRPr lang="en-GB" sz="1400" b="1" dirty="0">
                        <a:solidFill>
                          <a:schemeClr val="tx2"/>
                        </a:solidFill>
                      </a:endParaRPr>
                    </a:p>
                  </a:txBody>
                  <a:tcPr anchor="ctr">
                    <a:solidFill>
                      <a:srgbClr val="B60D27"/>
                    </a:solidFill>
                  </a:tcPr>
                </a:tc>
                <a:tc>
                  <a:txBody>
                    <a:bodyPr/>
                    <a:lstStyle/>
                    <a:p>
                      <a:pPr algn="ctr">
                        <a:lnSpc>
                          <a:spcPts val="1500"/>
                        </a:lnSpc>
                      </a:pPr>
                      <a:r>
                        <a:rPr lang="en-GB" sz="1400" b="1" dirty="0" smtClean="0">
                          <a:solidFill>
                            <a:schemeClr val="tx2"/>
                          </a:solidFill>
                        </a:rPr>
                        <a:t>p-value</a:t>
                      </a:r>
                      <a:endParaRPr lang="en-GB" sz="1400" b="1" dirty="0">
                        <a:solidFill>
                          <a:schemeClr val="tx2"/>
                        </a:solidFill>
                      </a:endParaRPr>
                    </a:p>
                  </a:txBody>
                  <a:tcPr anchor="ctr">
                    <a:solidFill>
                      <a:srgbClr val="B60D27"/>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b="1" dirty="0" smtClean="0">
                          <a:solidFill>
                            <a:schemeClr val="tx2"/>
                          </a:solidFill>
                        </a:rPr>
                        <a:t>HR (95% CI)</a:t>
                      </a:r>
                    </a:p>
                  </a:txBody>
                  <a:tcPr anchor="ctr">
                    <a:solidFill>
                      <a:srgbClr val="B60D27"/>
                    </a:solidFill>
                  </a:tcPr>
                </a:tc>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lang="en-GB" sz="1400" b="1" dirty="0" smtClean="0">
                          <a:solidFill>
                            <a:schemeClr val="tx2"/>
                          </a:solidFill>
                        </a:rPr>
                        <a:t>p-value</a:t>
                      </a:r>
                    </a:p>
                  </a:txBody>
                  <a:tcPr anchor="ctr">
                    <a:solidFill>
                      <a:srgbClr val="B60D27"/>
                    </a:solidFill>
                  </a:tcPr>
                </a:tc>
              </a:tr>
              <a:tr h="215900">
                <a:tc>
                  <a:txBody>
                    <a:bodyPr/>
                    <a:lstStyle/>
                    <a:p>
                      <a:pPr algn="l">
                        <a:lnSpc>
                          <a:spcPts val="1500"/>
                        </a:lnSpc>
                      </a:pPr>
                      <a:r>
                        <a:rPr lang="en-GB" sz="1400" dirty="0" smtClean="0"/>
                        <a:t>ORR</a:t>
                      </a:r>
                      <a:endParaRPr lang="en-GB" sz="1400" dirty="0"/>
                    </a:p>
                  </a:txBody>
                  <a:tcPr anchor="ctr">
                    <a:lnT w="12700" cap="flat" cmpd="sng" algn="ctr">
                      <a:solidFill>
                        <a:schemeClr val="accent1"/>
                      </a:solidFill>
                      <a:prstDash val="solid"/>
                      <a:round/>
                      <a:headEnd type="none" w="med" len="med"/>
                      <a:tailEnd type="none" w="med" len="med"/>
                    </a:lnT>
                  </a:tcPr>
                </a:tc>
                <a:tc>
                  <a:txBody>
                    <a:bodyPr/>
                    <a:lstStyle/>
                    <a:p>
                      <a:pPr algn="ctr">
                        <a:lnSpc>
                          <a:spcPts val="1500"/>
                        </a:lnSpc>
                      </a:pPr>
                      <a:r>
                        <a:rPr lang="en-GB" sz="1400" dirty="0" smtClean="0"/>
                        <a:t>1.58 (1.10,</a:t>
                      </a:r>
                      <a:r>
                        <a:rPr lang="en-GB" sz="1400" baseline="0" dirty="0" smtClean="0"/>
                        <a:t> 2.28)</a:t>
                      </a:r>
                      <a:endParaRPr lang="en-GB" sz="1400" dirty="0"/>
                    </a:p>
                  </a:txBody>
                  <a:tcPr anchor="ctr"/>
                </a:tc>
                <a:tc>
                  <a:txBody>
                    <a:bodyPr/>
                    <a:lstStyle/>
                    <a:p>
                      <a:pPr algn="ctr">
                        <a:lnSpc>
                          <a:spcPts val="1500"/>
                        </a:lnSpc>
                      </a:pPr>
                      <a:r>
                        <a:rPr lang="en-GB" sz="1400" dirty="0" smtClean="0"/>
                        <a:t>0.016</a:t>
                      </a:r>
                      <a:endParaRPr lang="en-GB" sz="1400" dirty="0"/>
                    </a:p>
                  </a:txBody>
                  <a:tcPr anchor="ctr"/>
                </a:tc>
                <a:tc>
                  <a:txBody>
                    <a:bodyPr/>
                    <a:lstStyle/>
                    <a:p>
                      <a:pPr algn="ctr">
                        <a:lnSpc>
                          <a:spcPts val="1500"/>
                        </a:lnSpc>
                      </a:pPr>
                      <a:r>
                        <a:rPr lang="en-GB" sz="1400" dirty="0" smtClean="0"/>
                        <a:t>2.01 (1.27, 3.19)</a:t>
                      </a:r>
                      <a:endParaRPr lang="en-GB" sz="1400" dirty="0"/>
                    </a:p>
                  </a:txBody>
                  <a:tcPr anchor="ctr"/>
                </a:tc>
                <a:tc>
                  <a:txBody>
                    <a:bodyPr/>
                    <a:lstStyle/>
                    <a:p>
                      <a:pPr algn="ctr">
                        <a:lnSpc>
                          <a:spcPts val="1500"/>
                        </a:lnSpc>
                      </a:pPr>
                      <a:r>
                        <a:rPr lang="en-GB" sz="1400" dirty="0" smtClean="0"/>
                        <a:t>0.003</a:t>
                      </a:r>
                      <a:endParaRPr lang="en-GB" sz="1400" dirty="0"/>
                    </a:p>
                  </a:txBody>
                  <a:tcPr anchor="ctr"/>
                </a:tc>
              </a:tr>
              <a:tr h="215900">
                <a:tc>
                  <a:txBody>
                    <a:bodyPr/>
                    <a:lstStyle/>
                    <a:p>
                      <a:pPr algn="l">
                        <a:lnSpc>
                          <a:spcPts val="1500"/>
                        </a:lnSpc>
                      </a:pPr>
                      <a:r>
                        <a:rPr lang="en-GB" sz="1400" dirty="0" smtClean="0"/>
                        <a:t>Early tumour shrinkage</a:t>
                      </a:r>
                      <a:endParaRPr lang="en-GB" sz="1400" dirty="0"/>
                    </a:p>
                  </a:txBody>
                  <a:tcPr anchor="ctr"/>
                </a:tc>
                <a:tc>
                  <a:txBody>
                    <a:bodyPr/>
                    <a:lstStyle/>
                    <a:p>
                      <a:pPr algn="ctr">
                        <a:lnSpc>
                          <a:spcPts val="1500"/>
                        </a:lnSpc>
                      </a:pPr>
                      <a:r>
                        <a:rPr lang="en-GB" sz="1400" dirty="0" smtClean="0"/>
                        <a:t>1.80 (1.26, 2.58)</a:t>
                      </a:r>
                      <a:endParaRPr lang="en-GB" sz="1400" dirty="0"/>
                    </a:p>
                  </a:txBody>
                  <a:tcPr anchor="ctr"/>
                </a:tc>
                <a:tc>
                  <a:txBody>
                    <a:bodyPr/>
                    <a:lstStyle/>
                    <a:p>
                      <a:pPr algn="ctr">
                        <a:lnSpc>
                          <a:spcPts val="1500"/>
                        </a:lnSpc>
                      </a:pPr>
                      <a:r>
                        <a:rPr lang="en-GB" sz="1400" dirty="0" smtClean="0"/>
                        <a:t>0.0015</a:t>
                      </a:r>
                      <a:endParaRPr lang="en-GB" sz="1400" dirty="0"/>
                    </a:p>
                  </a:txBody>
                  <a:tcPr anchor="ctr"/>
                </a:tc>
                <a:tc>
                  <a:txBody>
                    <a:bodyPr/>
                    <a:lstStyle/>
                    <a:p>
                      <a:pPr algn="ctr">
                        <a:lnSpc>
                          <a:spcPts val="1500"/>
                        </a:lnSpc>
                      </a:pPr>
                      <a:r>
                        <a:rPr lang="en-GB" sz="1400" dirty="0" smtClean="0"/>
                        <a:t>2.22 (1.41,</a:t>
                      </a:r>
                      <a:r>
                        <a:rPr lang="en-GB" sz="1400" baseline="0" dirty="0" smtClean="0"/>
                        <a:t> 3.47)</a:t>
                      </a:r>
                      <a:endParaRPr lang="en-GB" sz="1400" dirty="0"/>
                    </a:p>
                  </a:txBody>
                  <a:tcPr anchor="ctr"/>
                </a:tc>
                <a:tc>
                  <a:txBody>
                    <a:bodyPr/>
                    <a:lstStyle/>
                    <a:p>
                      <a:pPr algn="ctr">
                        <a:lnSpc>
                          <a:spcPts val="1500"/>
                        </a:lnSpc>
                      </a:pPr>
                      <a:r>
                        <a:rPr lang="en-GB" sz="1400" dirty="0" smtClean="0"/>
                        <a:t>0.0005</a:t>
                      </a:r>
                      <a:endParaRPr lang="en-GB" sz="1400" dirty="0"/>
                    </a:p>
                  </a:txBody>
                  <a:tcPr anchor="ctr"/>
                </a:tc>
              </a:tr>
            </a:tbl>
          </a:graphicData>
        </a:graphic>
      </p:graphicFrame>
    </p:spTree>
    <p:custDataLst>
      <p:tags r:id="rId1"/>
    </p:custDataLst>
    <p:extLst>
      <p:ext uri="{BB962C8B-B14F-4D97-AF65-F5344CB8AC3E}">
        <p14:creationId xmlns:p14="http://schemas.microsoft.com/office/powerpoint/2010/main" val="2569071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LBA11: Independent radiological evaluation of objective response, early </a:t>
            </a:r>
            <a:r>
              <a:rPr lang="en-GB" sz="1800" dirty="0" err="1"/>
              <a:t>tumor</a:t>
            </a:r>
            <a:r>
              <a:rPr lang="en-GB" sz="1800" dirty="0"/>
              <a:t> shrinkage, and depth of response in FIRE-3 (AIO KRK-0306) in the final RAS evaluable </a:t>
            </a:r>
            <a:r>
              <a:rPr lang="en-GB" sz="1800" dirty="0" smtClean="0"/>
              <a:t>population – </a:t>
            </a:r>
            <a:r>
              <a:rPr lang="en-GB" sz="1800" dirty="0" err="1" smtClean="0"/>
              <a:t>Stintzing</a:t>
            </a:r>
            <a:r>
              <a:rPr lang="en-GB" sz="1800" dirty="0" smtClean="0"/>
              <a:t> S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p:txBody>
          <a:bodyPr/>
          <a:lstStyle/>
          <a:p>
            <a:r>
              <a:rPr lang="en-GB" sz="1800" b="1" spc="-30" dirty="0"/>
              <a:t>Key </a:t>
            </a:r>
            <a:r>
              <a:rPr lang="en-GB" sz="1800" b="1" spc="-30" dirty="0" smtClean="0"/>
              <a:t>results (cont.)</a:t>
            </a:r>
            <a:endParaRPr lang="en-GB" sz="1800" b="1" spc="-30" dirty="0"/>
          </a:p>
          <a:p>
            <a:endParaRPr lang="en-GB" sz="1800" b="1" spc="-30" dirty="0"/>
          </a:p>
          <a:p>
            <a:endParaRPr lang="en-GB" sz="1800" b="1" spc="-30" dirty="0" smtClean="0"/>
          </a:p>
          <a:p>
            <a:endParaRPr lang="en-GB" sz="1800" b="1" spc="-30" dirty="0"/>
          </a:p>
          <a:p>
            <a:endParaRPr lang="en-GB" sz="1800" b="1" spc="-30" dirty="0" smtClean="0"/>
          </a:p>
          <a:p>
            <a:endParaRPr lang="en-GB" sz="1800" b="1" spc="-30" dirty="0" smtClean="0"/>
          </a:p>
          <a:p>
            <a:endParaRPr lang="en-GB" sz="1800" b="1" spc="-30" dirty="0"/>
          </a:p>
          <a:p>
            <a:endParaRPr lang="en-GB" sz="1800" b="1" spc="-30" dirty="0" smtClean="0"/>
          </a:p>
          <a:p>
            <a:endParaRPr lang="en-GB" sz="1800" b="1" spc="-30" dirty="0"/>
          </a:p>
          <a:p>
            <a:endParaRPr lang="en-GB" sz="1800" b="1" spc="-30" dirty="0" smtClean="0"/>
          </a:p>
          <a:p>
            <a:r>
              <a:rPr lang="en-GB" sz="1800" b="1" spc="-30" dirty="0" smtClean="0"/>
              <a:t>Conclusions</a:t>
            </a:r>
          </a:p>
          <a:p>
            <a:pPr lvl="1"/>
            <a:r>
              <a:rPr lang="en-GB" sz="1800" b="1" spc="-30" dirty="0" smtClean="0"/>
              <a:t>The RAS evaluable population was comparable to the ITT population</a:t>
            </a:r>
          </a:p>
          <a:p>
            <a:pPr lvl="1"/>
            <a:r>
              <a:rPr lang="en-GB" sz="1800" b="1" spc="-30" dirty="0" smtClean="0"/>
              <a:t>The independent radiological review</a:t>
            </a:r>
            <a:r>
              <a:rPr lang="en-GB" sz="1800" b="1" spc="-30" dirty="0"/>
              <a:t> </a:t>
            </a:r>
            <a:r>
              <a:rPr lang="en-GB" sz="1800" b="1" spc="-30" dirty="0" smtClean="0"/>
              <a:t>demonstrated that </a:t>
            </a:r>
            <a:r>
              <a:rPr lang="en-GB" sz="1800" b="1" spc="-30" dirty="0"/>
              <a:t>cetuximab </a:t>
            </a:r>
            <a:r>
              <a:rPr lang="en-GB" sz="1800" b="1" spc="-30" dirty="0" smtClean="0"/>
              <a:t>+ FOLFIRI significantly improved </a:t>
            </a:r>
            <a:r>
              <a:rPr lang="en-GB" sz="1800" b="1" spc="-30" dirty="0"/>
              <a:t>ORR, </a:t>
            </a:r>
            <a:r>
              <a:rPr lang="en-GB" sz="1800" b="1" spc="-30" dirty="0" smtClean="0"/>
              <a:t>early </a:t>
            </a:r>
            <a:r>
              <a:rPr lang="en-GB" sz="1800" b="1" spc="-30" dirty="0"/>
              <a:t>tumour </a:t>
            </a:r>
            <a:r>
              <a:rPr lang="en-GB" sz="1800" b="1" spc="-30" dirty="0" smtClean="0"/>
              <a:t>shrinkage </a:t>
            </a:r>
            <a:r>
              <a:rPr lang="en-GB" sz="1800" b="1" spc="-30" dirty="0"/>
              <a:t>and </a:t>
            </a:r>
            <a:r>
              <a:rPr lang="en-GB" sz="1800" b="1" spc="-30" dirty="0" smtClean="0"/>
              <a:t>depth of response compared with bevacizumab + FOLFIRI</a:t>
            </a:r>
            <a:endParaRPr lang="en-GB" sz="1800" b="1" spc="-30" dirty="0"/>
          </a:p>
        </p:txBody>
      </p:sp>
      <p:sp>
        <p:nvSpPr>
          <p:cNvPr id="5124" name="Text Box 4"/>
          <p:cNvSpPr txBox="1">
            <a:spLocks noChangeArrowheads="1"/>
          </p:cNvSpPr>
          <p:nvPr/>
        </p:nvSpPr>
        <p:spPr bwMode="auto">
          <a:xfrm>
            <a:off x="4913266" y="6474897"/>
            <a:ext cx="401007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Stintzing</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LBA11</a:t>
            </a:r>
            <a:endParaRPr lang="en-GB" sz="1200" dirty="0">
              <a:solidFill>
                <a:srgbClr val="363636"/>
              </a:solidFill>
            </a:endParaRPr>
          </a:p>
        </p:txBody>
      </p:sp>
      <p:sp>
        <p:nvSpPr>
          <p:cNvPr id="3" name="Rectangle 2"/>
          <p:cNvSpPr/>
          <p:nvPr/>
        </p:nvSpPr>
        <p:spPr>
          <a:xfrm>
            <a:off x="2959098" y="1476279"/>
            <a:ext cx="3225805" cy="523220"/>
          </a:xfrm>
          <a:prstGeom prst="rect">
            <a:avLst/>
          </a:prstGeom>
        </p:spPr>
        <p:txBody>
          <a:bodyPr wrap="square">
            <a:spAutoFit/>
          </a:bodyPr>
          <a:lstStyle/>
          <a:p>
            <a:pPr algn="ctr"/>
            <a:r>
              <a:rPr lang="en-GB" sz="1400" b="1" dirty="0">
                <a:solidFill>
                  <a:srgbClr val="FFFFFF"/>
                </a:solidFill>
              </a:rPr>
              <a:t>Median </a:t>
            </a:r>
            <a:r>
              <a:rPr lang="en-GB" sz="1400" b="1" dirty="0" smtClean="0">
                <a:solidFill>
                  <a:srgbClr val="FFFFFF"/>
                </a:solidFill>
              </a:rPr>
              <a:t>tumour diameter by </a:t>
            </a:r>
            <a:r>
              <a:rPr lang="en-GB" sz="1400" b="1" dirty="0">
                <a:solidFill>
                  <a:srgbClr val="FFFFFF"/>
                </a:solidFill>
              </a:rPr>
              <a:t>treatment time (final RAS)</a:t>
            </a:r>
          </a:p>
        </p:txBody>
      </p:sp>
      <p:sp>
        <p:nvSpPr>
          <p:cNvPr id="9" name="Rectangle 8"/>
          <p:cNvSpPr/>
          <p:nvPr/>
        </p:nvSpPr>
        <p:spPr>
          <a:xfrm>
            <a:off x="2959098" y="1476279"/>
            <a:ext cx="3225805" cy="523220"/>
          </a:xfrm>
          <a:prstGeom prst="rect">
            <a:avLst/>
          </a:prstGeom>
        </p:spPr>
        <p:txBody>
          <a:bodyPr wrap="square">
            <a:spAutoFit/>
          </a:bodyPr>
          <a:lstStyle/>
          <a:p>
            <a:pPr algn="ctr"/>
            <a:r>
              <a:rPr lang="en-GB" sz="1400" b="1" dirty="0">
                <a:solidFill>
                  <a:srgbClr val="FFFFFF"/>
                </a:solidFill>
              </a:rPr>
              <a:t>Median tumour diameter by treatment time (final RAS)</a:t>
            </a:r>
          </a:p>
        </p:txBody>
      </p:sp>
      <p:grpSp>
        <p:nvGrpSpPr>
          <p:cNvPr id="12" name="Group 11"/>
          <p:cNvGrpSpPr/>
          <p:nvPr/>
        </p:nvGrpSpPr>
        <p:grpSpPr>
          <a:xfrm>
            <a:off x="2429054" y="1675176"/>
            <a:ext cx="4713229" cy="3032574"/>
            <a:chOff x="2429054" y="1500996"/>
            <a:chExt cx="4713229" cy="3032574"/>
          </a:xfrm>
        </p:grpSpPr>
        <p:cxnSp>
          <p:nvCxnSpPr>
            <p:cNvPr id="13" name="Straight Connector 12"/>
            <p:cNvCxnSpPr/>
            <p:nvPr/>
          </p:nvCxnSpPr>
          <p:spPr>
            <a:xfrm>
              <a:off x="2554137" y="1500996"/>
              <a:ext cx="0" cy="24153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429054" y="3856010"/>
              <a:ext cx="250167" cy="1466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429054" y="3935085"/>
              <a:ext cx="250167" cy="14665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554137" y="4002660"/>
              <a:ext cx="0" cy="44857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71797" y="3497255"/>
              <a:ext cx="823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471797" y="2544575"/>
              <a:ext cx="823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471797" y="1604897"/>
              <a:ext cx="823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368309" y="4492400"/>
              <a:ext cx="823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243017" y="4492400"/>
              <a:ext cx="823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672065" y="4492400"/>
              <a:ext cx="823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101113" y="4492400"/>
              <a:ext cx="8234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54137" y="4451230"/>
              <a:ext cx="458814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Freeform 2"/>
          <p:cNvSpPr>
            <a:spLocks/>
          </p:cNvSpPr>
          <p:nvPr/>
        </p:nvSpPr>
        <p:spPr bwMode="auto">
          <a:xfrm>
            <a:off x="2543465" y="1760018"/>
            <a:ext cx="4603750" cy="2317750"/>
          </a:xfrm>
          <a:custGeom>
            <a:avLst/>
            <a:gdLst>
              <a:gd name="T0" fmla="*/ 2900 w 2900"/>
              <a:gd name="T1" fmla="*/ 1460 h 1460"/>
              <a:gd name="T2" fmla="*/ 1128 w 2900"/>
              <a:gd name="T3" fmla="*/ 1144 h 1460"/>
              <a:gd name="T4" fmla="*/ 548 w 2900"/>
              <a:gd name="T5" fmla="*/ 800 h 1460"/>
              <a:gd name="T6" fmla="*/ 0 w 2900"/>
              <a:gd name="T7" fmla="*/ 0 h 1460"/>
            </a:gdLst>
            <a:ahLst/>
            <a:cxnLst>
              <a:cxn ang="0">
                <a:pos x="T0" y="T1"/>
              </a:cxn>
              <a:cxn ang="0">
                <a:pos x="T2" y="T3"/>
              </a:cxn>
              <a:cxn ang="0">
                <a:pos x="T4" y="T5"/>
              </a:cxn>
              <a:cxn ang="0">
                <a:pos x="T6" y="T7"/>
              </a:cxn>
            </a:cxnLst>
            <a:rect l="0" t="0" r="r" b="b"/>
            <a:pathLst>
              <a:path w="2900" h="1460">
                <a:moveTo>
                  <a:pt x="2900" y="1460"/>
                </a:moveTo>
                <a:lnTo>
                  <a:pt x="1128" y="1144"/>
                </a:lnTo>
                <a:lnTo>
                  <a:pt x="548" y="800"/>
                </a:lnTo>
                <a:lnTo>
                  <a:pt x="0" y="0"/>
                </a:lnTo>
              </a:path>
            </a:pathLst>
          </a:custGeom>
          <a:noFill/>
          <a:ln w="22225">
            <a:solidFill>
              <a:schemeClr val="accent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Freeform 3"/>
          <p:cNvSpPr>
            <a:spLocks/>
          </p:cNvSpPr>
          <p:nvPr/>
        </p:nvSpPr>
        <p:spPr bwMode="auto">
          <a:xfrm>
            <a:off x="2537115" y="1740968"/>
            <a:ext cx="4610100" cy="1581150"/>
          </a:xfrm>
          <a:custGeom>
            <a:avLst/>
            <a:gdLst>
              <a:gd name="T0" fmla="*/ 2904 w 2904"/>
              <a:gd name="T1" fmla="*/ 996 h 996"/>
              <a:gd name="T2" fmla="*/ 1980 w 2904"/>
              <a:gd name="T3" fmla="*/ 884 h 996"/>
              <a:gd name="T4" fmla="*/ 1112 w 2904"/>
              <a:gd name="T5" fmla="*/ 716 h 996"/>
              <a:gd name="T6" fmla="*/ 536 w 2904"/>
              <a:gd name="T7" fmla="*/ 540 h 996"/>
              <a:gd name="T8" fmla="*/ 0 w 2904"/>
              <a:gd name="T9" fmla="*/ 0 h 996"/>
            </a:gdLst>
            <a:ahLst/>
            <a:cxnLst>
              <a:cxn ang="0">
                <a:pos x="T0" y="T1"/>
              </a:cxn>
              <a:cxn ang="0">
                <a:pos x="T2" y="T3"/>
              </a:cxn>
              <a:cxn ang="0">
                <a:pos x="T4" y="T5"/>
              </a:cxn>
              <a:cxn ang="0">
                <a:pos x="T6" y="T7"/>
              </a:cxn>
              <a:cxn ang="0">
                <a:pos x="T8" y="T9"/>
              </a:cxn>
            </a:cxnLst>
            <a:rect l="0" t="0" r="r" b="b"/>
            <a:pathLst>
              <a:path w="2904" h="996">
                <a:moveTo>
                  <a:pt x="2904" y="996"/>
                </a:moveTo>
                <a:lnTo>
                  <a:pt x="1980" y="884"/>
                </a:lnTo>
                <a:lnTo>
                  <a:pt x="1112" y="716"/>
                </a:lnTo>
                <a:lnTo>
                  <a:pt x="536" y="540"/>
                </a:lnTo>
                <a:lnTo>
                  <a:pt x="0" y="0"/>
                </a:lnTo>
              </a:path>
            </a:pathLst>
          </a:custGeom>
          <a:noFill/>
          <a:ln w="22225">
            <a:solidFill>
              <a:srgbClr val="B2C0D8"/>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27" name="Group 26"/>
          <p:cNvGrpSpPr/>
          <p:nvPr/>
        </p:nvGrpSpPr>
        <p:grpSpPr>
          <a:xfrm>
            <a:off x="3368522" y="2883646"/>
            <a:ext cx="82340" cy="279211"/>
            <a:chOff x="3378972" y="3175225"/>
            <a:chExt cx="82340" cy="256309"/>
          </a:xfrm>
        </p:grpSpPr>
        <p:cxnSp>
          <p:nvCxnSpPr>
            <p:cNvPr id="28" name="Straight Connector 27"/>
            <p:cNvCxnSpPr/>
            <p:nvPr/>
          </p:nvCxnSpPr>
          <p:spPr>
            <a:xfrm>
              <a:off x="3378972" y="3175225"/>
              <a:ext cx="8234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20142" y="3175225"/>
              <a:ext cx="0" cy="253775"/>
            </a:xfrm>
            <a:prstGeom prst="line">
              <a:avLst/>
            </a:prstGeom>
            <a:ln w="222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78972" y="3431534"/>
              <a:ext cx="8234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4255289" y="3348825"/>
            <a:ext cx="82340" cy="279211"/>
            <a:chOff x="3378972" y="3175225"/>
            <a:chExt cx="82340" cy="256309"/>
          </a:xfrm>
        </p:grpSpPr>
        <p:cxnSp>
          <p:nvCxnSpPr>
            <p:cNvPr id="32" name="Straight Connector 31"/>
            <p:cNvCxnSpPr/>
            <p:nvPr/>
          </p:nvCxnSpPr>
          <p:spPr>
            <a:xfrm>
              <a:off x="3378972" y="3175225"/>
              <a:ext cx="8234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420142" y="3175225"/>
              <a:ext cx="0" cy="253775"/>
            </a:xfrm>
            <a:prstGeom prst="line">
              <a:avLst/>
            </a:prstGeom>
            <a:ln w="222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378972" y="3431534"/>
              <a:ext cx="8234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5665929" y="3591686"/>
            <a:ext cx="82340" cy="347491"/>
            <a:chOff x="3378972" y="3175225"/>
            <a:chExt cx="82340" cy="256309"/>
          </a:xfrm>
        </p:grpSpPr>
        <p:cxnSp>
          <p:nvCxnSpPr>
            <p:cNvPr id="36" name="Straight Connector 35"/>
            <p:cNvCxnSpPr/>
            <p:nvPr/>
          </p:nvCxnSpPr>
          <p:spPr>
            <a:xfrm>
              <a:off x="3378972" y="3175225"/>
              <a:ext cx="8234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420142" y="3175225"/>
              <a:ext cx="0" cy="253775"/>
            </a:xfrm>
            <a:prstGeom prst="line">
              <a:avLst/>
            </a:prstGeom>
            <a:ln w="222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378972" y="3431534"/>
              <a:ext cx="8234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7094977" y="3697935"/>
            <a:ext cx="82340" cy="472769"/>
            <a:chOff x="3378972" y="3175225"/>
            <a:chExt cx="82340" cy="256309"/>
          </a:xfrm>
        </p:grpSpPr>
        <p:cxnSp>
          <p:nvCxnSpPr>
            <p:cNvPr id="40" name="Straight Connector 39"/>
            <p:cNvCxnSpPr/>
            <p:nvPr/>
          </p:nvCxnSpPr>
          <p:spPr>
            <a:xfrm>
              <a:off x="3378972" y="3175225"/>
              <a:ext cx="8234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420142" y="3175225"/>
              <a:ext cx="0" cy="253775"/>
            </a:xfrm>
            <a:prstGeom prst="line">
              <a:avLst/>
            </a:prstGeom>
            <a:ln w="222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378972" y="3431534"/>
              <a:ext cx="8234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7092889" y="3044357"/>
            <a:ext cx="82340" cy="472769"/>
            <a:chOff x="3378972" y="3175225"/>
            <a:chExt cx="82340" cy="256309"/>
          </a:xfrm>
        </p:grpSpPr>
        <p:cxnSp>
          <p:nvCxnSpPr>
            <p:cNvPr id="44" name="Straight Connector 43"/>
            <p:cNvCxnSpPr/>
            <p:nvPr/>
          </p:nvCxnSpPr>
          <p:spPr>
            <a:xfrm>
              <a:off x="3378972" y="3175225"/>
              <a:ext cx="82340"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420142" y="3175225"/>
              <a:ext cx="0" cy="253775"/>
            </a:xfrm>
            <a:prstGeom prst="line">
              <a:avLst/>
            </a:prstGeom>
            <a:ln w="22225">
              <a:solidFill>
                <a:srgbClr val="B2C0D8"/>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378972" y="3431534"/>
              <a:ext cx="82340"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5664493" y="3015293"/>
            <a:ext cx="82340" cy="309772"/>
            <a:chOff x="3378972" y="3175225"/>
            <a:chExt cx="82340" cy="256309"/>
          </a:xfrm>
        </p:grpSpPr>
        <p:cxnSp>
          <p:nvCxnSpPr>
            <p:cNvPr id="48" name="Straight Connector 47"/>
            <p:cNvCxnSpPr/>
            <p:nvPr/>
          </p:nvCxnSpPr>
          <p:spPr>
            <a:xfrm>
              <a:off x="3378972" y="3175225"/>
              <a:ext cx="82340"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420142" y="3175225"/>
              <a:ext cx="0" cy="253775"/>
            </a:xfrm>
            <a:prstGeom prst="line">
              <a:avLst/>
            </a:prstGeom>
            <a:ln w="22225">
              <a:solidFill>
                <a:srgbClr val="B2C0D8"/>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378972" y="3431534"/>
              <a:ext cx="82340"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4255289" y="2829811"/>
            <a:ext cx="82340" cy="255319"/>
            <a:chOff x="3378972" y="3175225"/>
            <a:chExt cx="82340" cy="256309"/>
          </a:xfrm>
        </p:grpSpPr>
        <p:cxnSp>
          <p:nvCxnSpPr>
            <p:cNvPr id="52" name="Straight Connector 51"/>
            <p:cNvCxnSpPr/>
            <p:nvPr/>
          </p:nvCxnSpPr>
          <p:spPr>
            <a:xfrm>
              <a:off x="3378972" y="3175225"/>
              <a:ext cx="82340"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420142" y="3175225"/>
              <a:ext cx="0" cy="253775"/>
            </a:xfrm>
            <a:prstGeom prst="line">
              <a:avLst/>
            </a:prstGeom>
            <a:ln w="22225">
              <a:solidFill>
                <a:srgbClr val="B2C0D8"/>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378972" y="3431534"/>
              <a:ext cx="82340"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3368522" y="2496361"/>
            <a:ext cx="82340" cy="223754"/>
            <a:chOff x="3378972" y="3175225"/>
            <a:chExt cx="82340" cy="256309"/>
          </a:xfrm>
        </p:grpSpPr>
        <p:cxnSp>
          <p:nvCxnSpPr>
            <p:cNvPr id="56" name="Straight Connector 55"/>
            <p:cNvCxnSpPr/>
            <p:nvPr/>
          </p:nvCxnSpPr>
          <p:spPr>
            <a:xfrm>
              <a:off x="3378972" y="3175225"/>
              <a:ext cx="82340"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420142" y="3175225"/>
              <a:ext cx="0" cy="253775"/>
            </a:xfrm>
            <a:prstGeom prst="line">
              <a:avLst/>
            </a:prstGeom>
            <a:ln w="22225">
              <a:solidFill>
                <a:srgbClr val="B2C0D8"/>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378972" y="3431534"/>
              <a:ext cx="82340"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grpSp>
      <p:cxnSp>
        <p:nvCxnSpPr>
          <p:cNvPr id="59" name="Straight Connector 58"/>
          <p:cNvCxnSpPr/>
          <p:nvPr/>
        </p:nvCxnSpPr>
        <p:spPr>
          <a:xfrm flipV="1">
            <a:off x="3409692" y="2531543"/>
            <a:ext cx="0" cy="209386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776829" y="1569967"/>
            <a:ext cx="4822435" cy="307777"/>
          </a:xfrm>
          <a:prstGeom prst="rect">
            <a:avLst/>
          </a:prstGeom>
          <a:noFill/>
        </p:spPr>
        <p:txBody>
          <a:bodyPr wrap="square" rtlCol="0">
            <a:spAutoFit/>
          </a:bodyPr>
          <a:lstStyle/>
          <a:p>
            <a:pPr algn="ctr"/>
            <a:r>
              <a:rPr lang="en-GB" sz="1400" b="1" dirty="0" smtClean="0">
                <a:solidFill>
                  <a:srgbClr val="363636"/>
                </a:solidFill>
              </a:rPr>
              <a:t>Median tumour diameter by treatment time (final RAS)</a:t>
            </a:r>
            <a:endParaRPr lang="en-GB" sz="1400" b="1" dirty="0">
              <a:solidFill>
                <a:srgbClr val="363636"/>
              </a:solidFill>
            </a:endParaRPr>
          </a:p>
        </p:txBody>
      </p:sp>
      <p:sp>
        <p:nvSpPr>
          <p:cNvPr id="61" name="TextBox 60"/>
          <p:cNvSpPr txBox="1"/>
          <p:nvPr/>
        </p:nvSpPr>
        <p:spPr>
          <a:xfrm rot="16200000">
            <a:off x="815674" y="2952159"/>
            <a:ext cx="1890261" cy="461665"/>
          </a:xfrm>
          <a:prstGeom prst="rect">
            <a:avLst/>
          </a:prstGeom>
          <a:noFill/>
        </p:spPr>
        <p:txBody>
          <a:bodyPr wrap="none" rtlCol="0">
            <a:spAutoFit/>
          </a:bodyPr>
          <a:lstStyle/>
          <a:p>
            <a:pPr algn="ctr"/>
            <a:r>
              <a:rPr lang="en-GB" sz="1200" dirty="0" smtClean="0">
                <a:solidFill>
                  <a:srgbClr val="363636"/>
                </a:solidFill>
              </a:rPr>
              <a:t>Median tumour diameter </a:t>
            </a:r>
            <a:br>
              <a:rPr lang="en-GB" sz="1200" dirty="0" smtClean="0">
                <a:solidFill>
                  <a:srgbClr val="363636"/>
                </a:solidFill>
              </a:rPr>
            </a:br>
            <a:r>
              <a:rPr lang="en-GB" sz="1200" dirty="0" smtClean="0">
                <a:solidFill>
                  <a:srgbClr val="363636"/>
                </a:solidFill>
              </a:rPr>
              <a:t>of patients not PD (%)</a:t>
            </a:r>
            <a:endParaRPr lang="en-GB" sz="1200" dirty="0">
              <a:solidFill>
                <a:srgbClr val="363636"/>
              </a:solidFill>
            </a:endParaRPr>
          </a:p>
        </p:txBody>
      </p:sp>
      <p:sp>
        <p:nvSpPr>
          <p:cNvPr id="62" name="TextBox 61"/>
          <p:cNvSpPr txBox="1"/>
          <p:nvPr/>
        </p:nvSpPr>
        <p:spPr>
          <a:xfrm>
            <a:off x="2167907" y="3532935"/>
            <a:ext cx="354584" cy="276999"/>
          </a:xfrm>
          <a:prstGeom prst="rect">
            <a:avLst/>
          </a:prstGeom>
          <a:noFill/>
        </p:spPr>
        <p:txBody>
          <a:bodyPr wrap="none" rtlCol="0">
            <a:spAutoFit/>
          </a:bodyPr>
          <a:lstStyle/>
          <a:p>
            <a:pPr algn="r"/>
            <a:r>
              <a:rPr lang="en-GB" sz="1200" dirty="0" smtClean="0">
                <a:solidFill>
                  <a:srgbClr val="363636"/>
                </a:solidFill>
              </a:rPr>
              <a:t>50</a:t>
            </a:r>
            <a:endParaRPr lang="en-GB" sz="1200" dirty="0">
              <a:solidFill>
                <a:srgbClr val="363636"/>
              </a:solidFill>
            </a:endParaRPr>
          </a:p>
        </p:txBody>
      </p:sp>
      <p:sp>
        <p:nvSpPr>
          <p:cNvPr id="63" name="TextBox 62"/>
          <p:cNvSpPr txBox="1"/>
          <p:nvPr/>
        </p:nvSpPr>
        <p:spPr>
          <a:xfrm>
            <a:off x="2167907" y="2577635"/>
            <a:ext cx="354584" cy="276999"/>
          </a:xfrm>
          <a:prstGeom prst="rect">
            <a:avLst/>
          </a:prstGeom>
          <a:noFill/>
        </p:spPr>
        <p:txBody>
          <a:bodyPr wrap="none" rtlCol="0">
            <a:spAutoFit/>
          </a:bodyPr>
          <a:lstStyle/>
          <a:p>
            <a:pPr algn="r"/>
            <a:r>
              <a:rPr lang="en-GB" sz="1200" dirty="0" smtClean="0">
                <a:solidFill>
                  <a:srgbClr val="363636"/>
                </a:solidFill>
              </a:rPr>
              <a:t>75</a:t>
            </a:r>
            <a:endParaRPr lang="en-GB" sz="1200" dirty="0">
              <a:solidFill>
                <a:srgbClr val="363636"/>
              </a:solidFill>
            </a:endParaRPr>
          </a:p>
        </p:txBody>
      </p:sp>
      <p:sp>
        <p:nvSpPr>
          <p:cNvPr id="64" name="TextBox 63"/>
          <p:cNvSpPr txBox="1"/>
          <p:nvPr/>
        </p:nvSpPr>
        <p:spPr>
          <a:xfrm>
            <a:off x="2082948" y="1638237"/>
            <a:ext cx="439543" cy="276999"/>
          </a:xfrm>
          <a:prstGeom prst="rect">
            <a:avLst/>
          </a:prstGeom>
          <a:noFill/>
        </p:spPr>
        <p:txBody>
          <a:bodyPr wrap="none" rtlCol="0">
            <a:spAutoFit/>
          </a:bodyPr>
          <a:lstStyle/>
          <a:p>
            <a:pPr algn="r"/>
            <a:r>
              <a:rPr lang="en-GB" sz="1200" dirty="0" smtClean="0">
                <a:solidFill>
                  <a:srgbClr val="363636"/>
                </a:solidFill>
              </a:rPr>
              <a:t>100</a:t>
            </a:r>
            <a:endParaRPr lang="en-GB" sz="1200" dirty="0">
              <a:solidFill>
                <a:srgbClr val="363636"/>
              </a:solidFill>
            </a:endParaRPr>
          </a:p>
        </p:txBody>
      </p:sp>
      <p:sp>
        <p:nvSpPr>
          <p:cNvPr id="65" name="TextBox 64"/>
          <p:cNvSpPr txBox="1"/>
          <p:nvPr/>
        </p:nvSpPr>
        <p:spPr>
          <a:xfrm>
            <a:off x="4588040" y="4835806"/>
            <a:ext cx="574644" cy="276999"/>
          </a:xfrm>
          <a:prstGeom prst="rect">
            <a:avLst/>
          </a:prstGeom>
          <a:noFill/>
        </p:spPr>
        <p:txBody>
          <a:bodyPr wrap="none" rtlCol="0">
            <a:spAutoFit/>
          </a:bodyPr>
          <a:lstStyle/>
          <a:p>
            <a:pPr algn="r"/>
            <a:r>
              <a:rPr lang="en-GB" sz="1200" dirty="0" smtClean="0">
                <a:solidFill>
                  <a:srgbClr val="363636"/>
                </a:solidFill>
              </a:rPr>
              <a:t>Week</a:t>
            </a:r>
            <a:endParaRPr lang="en-GB" sz="1200" dirty="0">
              <a:solidFill>
                <a:srgbClr val="363636"/>
              </a:solidFill>
            </a:endParaRPr>
          </a:p>
        </p:txBody>
      </p:sp>
      <p:sp>
        <p:nvSpPr>
          <p:cNvPr id="66" name="TextBox 65"/>
          <p:cNvSpPr txBox="1"/>
          <p:nvPr/>
        </p:nvSpPr>
        <p:spPr>
          <a:xfrm>
            <a:off x="3274880" y="4696475"/>
            <a:ext cx="269625" cy="276999"/>
          </a:xfrm>
          <a:prstGeom prst="rect">
            <a:avLst/>
          </a:prstGeom>
          <a:noFill/>
        </p:spPr>
        <p:txBody>
          <a:bodyPr wrap="none" rtlCol="0">
            <a:spAutoFit/>
          </a:bodyPr>
          <a:lstStyle/>
          <a:p>
            <a:pPr algn="ctr"/>
            <a:r>
              <a:rPr lang="en-GB" sz="1200" dirty="0" smtClean="0">
                <a:solidFill>
                  <a:srgbClr val="363636"/>
                </a:solidFill>
              </a:rPr>
              <a:t>6</a:t>
            </a:r>
            <a:endParaRPr lang="en-GB" sz="1200" dirty="0">
              <a:solidFill>
                <a:srgbClr val="363636"/>
              </a:solidFill>
            </a:endParaRPr>
          </a:p>
        </p:txBody>
      </p:sp>
      <p:sp>
        <p:nvSpPr>
          <p:cNvPr id="67" name="TextBox 66"/>
          <p:cNvSpPr txBox="1"/>
          <p:nvPr/>
        </p:nvSpPr>
        <p:spPr>
          <a:xfrm>
            <a:off x="4108129" y="4696475"/>
            <a:ext cx="354584" cy="276999"/>
          </a:xfrm>
          <a:prstGeom prst="rect">
            <a:avLst/>
          </a:prstGeom>
          <a:noFill/>
        </p:spPr>
        <p:txBody>
          <a:bodyPr wrap="none" rtlCol="0">
            <a:spAutoFit/>
          </a:bodyPr>
          <a:lstStyle/>
          <a:p>
            <a:pPr algn="ctr"/>
            <a:r>
              <a:rPr lang="en-GB" sz="1200" dirty="0" smtClean="0">
                <a:solidFill>
                  <a:srgbClr val="363636"/>
                </a:solidFill>
              </a:rPr>
              <a:t>12</a:t>
            </a:r>
            <a:endParaRPr lang="en-GB" sz="1200" dirty="0">
              <a:solidFill>
                <a:srgbClr val="363636"/>
              </a:solidFill>
            </a:endParaRPr>
          </a:p>
        </p:txBody>
      </p:sp>
      <p:sp>
        <p:nvSpPr>
          <p:cNvPr id="68" name="TextBox 67"/>
          <p:cNvSpPr txBox="1"/>
          <p:nvPr/>
        </p:nvSpPr>
        <p:spPr>
          <a:xfrm>
            <a:off x="5542858" y="4696475"/>
            <a:ext cx="354584" cy="276999"/>
          </a:xfrm>
          <a:prstGeom prst="rect">
            <a:avLst/>
          </a:prstGeom>
          <a:noFill/>
        </p:spPr>
        <p:txBody>
          <a:bodyPr wrap="none" rtlCol="0">
            <a:spAutoFit/>
          </a:bodyPr>
          <a:lstStyle/>
          <a:p>
            <a:pPr algn="ctr"/>
            <a:r>
              <a:rPr lang="en-GB" sz="1200" dirty="0" smtClean="0">
                <a:solidFill>
                  <a:srgbClr val="363636"/>
                </a:solidFill>
              </a:rPr>
              <a:t>22</a:t>
            </a:r>
            <a:endParaRPr lang="en-GB" sz="1200" dirty="0">
              <a:solidFill>
                <a:srgbClr val="363636"/>
              </a:solidFill>
            </a:endParaRPr>
          </a:p>
        </p:txBody>
      </p:sp>
      <p:sp>
        <p:nvSpPr>
          <p:cNvPr id="69" name="TextBox 68"/>
          <p:cNvSpPr txBox="1"/>
          <p:nvPr/>
        </p:nvSpPr>
        <p:spPr>
          <a:xfrm>
            <a:off x="6963303" y="4696475"/>
            <a:ext cx="354584" cy="276999"/>
          </a:xfrm>
          <a:prstGeom prst="rect">
            <a:avLst/>
          </a:prstGeom>
          <a:noFill/>
        </p:spPr>
        <p:txBody>
          <a:bodyPr wrap="none" rtlCol="0">
            <a:spAutoFit/>
          </a:bodyPr>
          <a:lstStyle/>
          <a:p>
            <a:pPr algn="ctr"/>
            <a:r>
              <a:rPr lang="en-GB" sz="1200" dirty="0" smtClean="0">
                <a:solidFill>
                  <a:srgbClr val="363636"/>
                </a:solidFill>
              </a:rPr>
              <a:t>32</a:t>
            </a:r>
            <a:endParaRPr lang="en-GB" sz="1200" dirty="0">
              <a:solidFill>
                <a:srgbClr val="363636"/>
              </a:solidFill>
            </a:endParaRPr>
          </a:p>
        </p:txBody>
      </p:sp>
      <p:grpSp>
        <p:nvGrpSpPr>
          <p:cNvPr id="4" name="Group 3"/>
          <p:cNvGrpSpPr/>
          <p:nvPr/>
        </p:nvGrpSpPr>
        <p:grpSpPr>
          <a:xfrm>
            <a:off x="5816116" y="2313621"/>
            <a:ext cx="2333020" cy="440339"/>
            <a:chOff x="5833534" y="2026224"/>
            <a:chExt cx="2333020" cy="440339"/>
          </a:xfrm>
        </p:grpSpPr>
        <p:sp>
          <p:nvSpPr>
            <p:cNvPr id="10" name="AutoShape 12"/>
            <p:cNvSpPr>
              <a:spLocks noChangeArrowheads="1"/>
            </p:cNvSpPr>
            <p:nvPr/>
          </p:nvSpPr>
          <p:spPr bwMode="auto">
            <a:xfrm>
              <a:off x="6158720" y="2026224"/>
              <a:ext cx="2007834" cy="244669"/>
            </a:xfrm>
            <a:prstGeom prst="roundRect">
              <a:avLst>
                <a:gd name="adj" fmla="val 16667"/>
              </a:avLst>
            </a:prstGeom>
            <a:noFill/>
            <a:ln w="9525" algn="ctr">
              <a:noFill/>
              <a:round/>
              <a:headEnd/>
              <a:tailEnd/>
            </a:ln>
          </p:spPr>
          <p:txBody>
            <a:bodyPr lIns="90488" tIns="0" rIns="90488" bIns="0" anchor="ctr"/>
            <a:lstStyle/>
            <a:p>
              <a:pPr defTabSz="892175" eaLnBrk="0" hangingPunct="0"/>
              <a:r>
                <a:rPr lang="en-GB" altLang="zh-CN" sz="1200" dirty="0" smtClean="0">
                  <a:solidFill>
                    <a:srgbClr val="363636"/>
                  </a:solidFill>
                  <a:ea typeface="SimSun" pitchFamily="2" charset="-122"/>
                </a:rPr>
                <a:t>Bevacizumab + FOLFIRI</a:t>
              </a:r>
            </a:p>
            <a:p>
              <a:pPr defTabSz="892175" eaLnBrk="0" hangingPunct="0"/>
              <a:endParaRPr lang="en-GB" altLang="zh-CN" sz="1200" baseline="30000" dirty="0" smtClean="0">
                <a:solidFill>
                  <a:srgbClr val="363636"/>
                </a:solidFill>
                <a:ea typeface="SimSun" pitchFamily="2" charset="-122"/>
              </a:endParaRPr>
            </a:p>
          </p:txBody>
        </p:sp>
        <p:cxnSp>
          <p:nvCxnSpPr>
            <p:cNvPr id="71" name="Straight Connector 70"/>
            <p:cNvCxnSpPr/>
            <p:nvPr/>
          </p:nvCxnSpPr>
          <p:spPr>
            <a:xfrm>
              <a:off x="5833534" y="2087975"/>
              <a:ext cx="330716" cy="0"/>
            </a:xfrm>
            <a:prstGeom prst="line">
              <a:avLst/>
            </a:prstGeom>
            <a:noFill/>
            <a:ln w="22225">
              <a:solidFill>
                <a:srgbClr val="B2C0D8"/>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2" name="Group 71"/>
            <p:cNvGrpSpPr/>
            <p:nvPr/>
          </p:nvGrpSpPr>
          <p:grpSpPr>
            <a:xfrm>
              <a:off x="5833534" y="2286795"/>
              <a:ext cx="330716" cy="0"/>
              <a:chOff x="6337303" y="2183797"/>
              <a:chExt cx="330716" cy="0"/>
            </a:xfrm>
          </p:grpSpPr>
          <p:cxnSp>
            <p:nvCxnSpPr>
              <p:cNvPr id="73" name="Straight Connector 72"/>
              <p:cNvCxnSpPr/>
              <p:nvPr/>
            </p:nvCxnSpPr>
            <p:spPr>
              <a:xfrm>
                <a:off x="6337303" y="2183797"/>
                <a:ext cx="330716" cy="0"/>
              </a:xfrm>
              <a:prstGeom prst="line">
                <a:avLst/>
              </a:prstGeom>
              <a:ln w="22225">
                <a:solidFill>
                  <a:srgbClr val="B2C0D8"/>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461491" y="2183797"/>
                <a:ext cx="82340" cy="0"/>
              </a:xfrm>
              <a:prstGeom prst="line">
                <a:avLst/>
              </a:prstGeom>
              <a:ln w="22225">
                <a:solidFill>
                  <a:srgbClr val="B2C0D8"/>
                </a:solidFill>
              </a:ln>
            </p:spPr>
            <p:style>
              <a:lnRef idx="1">
                <a:schemeClr val="accent1"/>
              </a:lnRef>
              <a:fillRef idx="0">
                <a:schemeClr val="accent1"/>
              </a:fillRef>
              <a:effectRef idx="0">
                <a:schemeClr val="accent1"/>
              </a:effectRef>
              <a:fontRef idx="minor">
                <a:schemeClr val="tx1"/>
              </a:fontRef>
            </p:style>
          </p:cxnSp>
        </p:grpSp>
        <p:sp>
          <p:nvSpPr>
            <p:cNvPr id="78" name="AutoShape 12"/>
            <p:cNvSpPr>
              <a:spLocks noChangeArrowheads="1"/>
            </p:cNvSpPr>
            <p:nvPr/>
          </p:nvSpPr>
          <p:spPr bwMode="auto">
            <a:xfrm>
              <a:off x="6158720" y="2221894"/>
              <a:ext cx="869403" cy="244669"/>
            </a:xfrm>
            <a:prstGeom prst="roundRect">
              <a:avLst>
                <a:gd name="adj" fmla="val 16667"/>
              </a:avLst>
            </a:prstGeom>
            <a:noFill/>
            <a:ln w="9525" algn="ctr">
              <a:noFill/>
              <a:round/>
              <a:headEnd/>
              <a:tailEnd/>
            </a:ln>
          </p:spPr>
          <p:txBody>
            <a:bodyPr lIns="90488" tIns="0" rIns="90488" bIns="0" anchor="ctr"/>
            <a:lstStyle/>
            <a:p>
              <a:pPr defTabSz="892175" eaLnBrk="0" hangingPunct="0"/>
              <a:r>
                <a:rPr lang="en-GB" altLang="zh-CN" sz="1200" dirty="0" smtClean="0">
                  <a:solidFill>
                    <a:srgbClr val="363636"/>
                  </a:solidFill>
                  <a:ea typeface="SimSun" pitchFamily="2" charset="-122"/>
                </a:rPr>
                <a:t>95% CI</a:t>
              </a:r>
            </a:p>
            <a:p>
              <a:pPr defTabSz="892175" eaLnBrk="0" hangingPunct="0"/>
              <a:endParaRPr lang="en-GB" altLang="zh-CN" sz="1200" baseline="30000" dirty="0" smtClean="0">
                <a:solidFill>
                  <a:srgbClr val="363636"/>
                </a:solidFill>
                <a:ea typeface="SimSun" pitchFamily="2" charset="-122"/>
              </a:endParaRPr>
            </a:p>
          </p:txBody>
        </p:sp>
      </p:grpSp>
      <p:grpSp>
        <p:nvGrpSpPr>
          <p:cNvPr id="2" name="Group 1"/>
          <p:cNvGrpSpPr/>
          <p:nvPr/>
        </p:nvGrpSpPr>
        <p:grpSpPr>
          <a:xfrm>
            <a:off x="5816116" y="1867466"/>
            <a:ext cx="2334205" cy="488860"/>
            <a:chOff x="5833534" y="2398689"/>
            <a:chExt cx="2334205" cy="488860"/>
          </a:xfrm>
        </p:grpSpPr>
        <p:sp>
          <p:nvSpPr>
            <p:cNvPr id="11" name="AutoShape 8"/>
            <p:cNvSpPr>
              <a:spLocks noChangeArrowheads="1"/>
            </p:cNvSpPr>
            <p:nvPr/>
          </p:nvSpPr>
          <p:spPr bwMode="auto">
            <a:xfrm>
              <a:off x="6158720" y="2398689"/>
              <a:ext cx="2009019" cy="244669"/>
            </a:xfrm>
            <a:prstGeom prst="roundRect">
              <a:avLst>
                <a:gd name="adj" fmla="val 16667"/>
              </a:avLst>
            </a:prstGeom>
            <a:noFill/>
            <a:ln w="9525" algn="ctr">
              <a:noFill/>
              <a:round/>
              <a:headEnd/>
              <a:tailEnd/>
            </a:ln>
          </p:spPr>
          <p:txBody>
            <a:bodyPr lIns="90488" tIns="0" rIns="90488" bIns="0" anchor="ctr"/>
            <a:lstStyle/>
            <a:p>
              <a:pPr defTabSz="892175" eaLnBrk="0" hangingPunct="0"/>
              <a:r>
                <a:rPr lang="en-GB" altLang="zh-CN" sz="1200" dirty="0" smtClean="0">
                  <a:solidFill>
                    <a:srgbClr val="363636"/>
                  </a:solidFill>
                  <a:ea typeface="SimSun" pitchFamily="2" charset="-122"/>
                </a:rPr>
                <a:t>Cetuximab + FOLFIRI</a:t>
              </a:r>
              <a:endParaRPr lang="en-GB" altLang="zh-CN" sz="1200" dirty="0">
                <a:solidFill>
                  <a:srgbClr val="363636"/>
                </a:solidFill>
                <a:ea typeface="SimSun" pitchFamily="2" charset="-122"/>
              </a:endParaRPr>
            </a:p>
          </p:txBody>
        </p:sp>
        <p:cxnSp>
          <p:nvCxnSpPr>
            <p:cNvPr id="70" name="Straight Connector 69"/>
            <p:cNvCxnSpPr/>
            <p:nvPr/>
          </p:nvCxnSpPr>
          <p:spPr>
            <a:xfrm>
              <a:off x="5833534" y="2536925"/>
              <a:ext cx="330716" cy="0"/>
            </a:xfrm>
            <a:prstGeom prst="line">
              <a:avLst/>
            </a:prstGeom>
            <a:noFill/>
            <a:ln w="22225">
              <a:solidFill>
                <a:schemeClr val="accent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5" name="Group 74"/>
            <p:cNvGrpSpPr/>
            <p:nvPr/>
          </p:nvGrpSpPr>
          <p:grpSpPr>
            <a:xfrm>
              <a:off x="5833534" y="2697345"/>
              <a:ext cx="330716" cy="0"/>
              <a:chOff x="6351409" y="2526952"/>
              <a:chExt cx="330716" cy="0"/>
            </a:xfrm>
          </p:grpSpPr>
          <p:cxnSp>
            <p:nvCxnSpPr>
              <p:cNvPr id="76" name="Straight Connector 75"/>
              <p:cNvCxnSpPr/>
              <p:nvPr/>
            </p:nvCxnSpPr>
            <p:spPr>
              <a:xfrm>
                <a:off x="6351409" y="2526952"/>
                <a:ext cx="330716" cy="0"/>
              </a:xfrm>
              <a:prstGeom prst="line">
                <a:avLst/>
              </a:prstGeom>
              <a:ln w="22225">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475597" y="2526952"/>
                <a:ext cx="8234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79" name="AutoShape 12"/>
            <p:cNvSpPr>
              <a:spLocks noChangeArrowheads="1"/>
            </p:cNvSpPr>
            <p:nvPr/>
          </p:nvSpPr>
          <p:spPr bwMode="auto">
            <a:xfrm>
              <a:off x="6158720" y="2642880"/>
              <a:ext cx="869403" cy="244669"/>
            </a:xfrm>
            <a:prstGeom prst="roundRect">
              <a:avLst>
                <a:gd name="adj" fmla="val 16667"/>
              </a:avLst>
            </a:prstGeom>
            <a:noFill/>
            <a:ln w="9525" algn="ctr">
              <a:noFill/>
              <a:round/>
              <a:headEnd/>
              <a:tailEnd/>
            </a:ln>
          </p:spPr>
          <p:txBody>
            <a:bodyPr lIns="90488" tIns="0" rIns="90488" bIns="0" anchor="ctr"/>
            <a:lstStyle/>
            <a:p>
              <a:pPr defTabSz="892175" eaLnBrk="0" hangingPunct="0"/>
              <a:r>
                <a:rPr lang="en-GB" altLang="zh-CN" sz="1200" dirty="0" smtClean="0">
                  <a:solidFill>
                    <a:srgbClr val="363636"/>
                  </a:solidFill>
                  <a:ea typeface="SimSun" pitchFamily="2" charset="-122"/>
                </a:rPr>
                <a:t>95% CI</a:t>
              </a:r>
            </a:p>
            <a:p>
              <a:pPr defTabSz="892175" eaLnBrk="0" hangingPunct="0"/>
              <a:endParaRPr lang="en-GB" altLang="zh-CN" sz="1200" baseline="30000" dirty="0" smtClean="0">
                <a:solidFill>
                  <a:srgbClr val="363636"/>
                </a:solidFill>
                <a:ea typeface="SimSun" pitchFamily="2" charset="-122"/>
              </a:endParaRPr>
            </a:p>
          </p:txBody>
        </p:sp>
      </p:grpSp>
    </p:spTree>
    <p:custDataLst>
      <p:tags r:id="rId1"/>
    </p:custDataLst>
    <p:extLst>
      <p:ext uri="{BB962C8B-B14F-4D97-AF65-F5344CB8AC3E}">
        <p14:creationId xmlns:p14="http://schemas.microsoft.com/office/powerpoint/2010/main" val="3003181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509PD: Primary tumour location (PTL) as a prognostic and predictive factor in</a:t>
            </a:r>
            <a:br>
              <a:rPr lang="en-GB" sz="1800" dirty="0"/>
            </a:br>
            <a:r>
              <a:rPr lang="en-GB" sz="1800" dirty="0"/>
              <a:t>advanced colorectal cancer (</a:t>
            </a:r>
            <a:r>
              <a:rPr lang="en-GB" sz="1800" dirty="0" err="1"/>
              <a:t>aCRC</a:t>
            </a:r>
            <a:r>
              <a:rPr lang="en-GB" sz="1800" dirty="0"/>
              <a:t>): Data from 2075 patients (</a:t>
            </a:r>
            <a:r>
              <a:rPr lang="en-GB" sz="1800" dirty="0" err="1"/>
              <a:t>pts</a:t>
            </a:r>
            <a:r>
              <a:rPr lang="en-GB" sz="1800" dirty="0"/>
              <a:t>) in </a:t>
            </a:r>
            <a:r>
              <a:rPr lang="en-GB" sz="1800" dirty="0" smtClean="0"/>
              <a:t>randomised trials </a:t>
            </a:r>
            <a:r>
              <a:rPr lang="en-GB" sz="1800" dirty="0"/>
              <a:t>– </a:t>
            </a:r>
            <a:r>
              <a:rPr lang="en-GB" sz="1800" dirty="0" err="1" smtClean="0"/>
              <a:t>Seligmann</a:t>
            </a:r>
            <a:r>
              <a:rPr lang="en-GB" sz="1800" dirty="0" smtClean="0"/>
              <a:t> J et al.</a:t>
            </a:r>
            <a:endParaRPr lang="en-GB" sz="1800" dirty="0"/>
          </a:p>
        </p:txBody>
      </p:sp>
      <p:sp>
        <p:nvSpPr>
          <p:cNvPr id="5123" name="Rectangle 3"/>
          <p:cNvSpPr>
            <a:spLocks noGrp="1" noChangeArrowheads="1"/>
          </p:cNvSpPr>
          <p:nvPr>
            <p:ph type="body" idx="1"/>
          </p:nvPr>
        </p:nvSpPr>
        <p:spPr>
          <a:xfrm>
            <a:off x="228599" y="1320800"/>
            <a:ext cx="8749937" cy="5308600"/>
          </a:xfrm>
        </p:spPr>
        <p:txBody>
          <a:bodyPr/>
          <a:lstStyle/>
          <a:p>
            <a:pPr>
              <a:spcAft>
                <a:spcPts val="0"/>
              </a:spcAft>
            </a:pPr>
            <a:r>
              <a:rPr lang="en-GB" sz="1800" b="1" dirty="0"/>
              <a:t>Study </a:t>
            </a:r>
            <a:r>
              <a:rPr lang="en-GB" sz="1800" b="1" dirty="0" smtClean="0"/>
              <a:t>objective</a:t>
            </a:r>
          </a:p>
          <a:p>
            <a:pPr lvl="1">
              <a:spcAft>
                <a:spcPts val="0"/>
              </a:spcAft>
            </a:pPr>
            <a:r>
              <a:rPr lang="en-GB" sz="1800" dirty="0" smtClean="0"/>
              <a:t>To investigate whether primary tumour location has an impact on tumour biology, survival and response to treatment in patients with advanced CRC</a:t>
            </a:r>
            <a:endParaRPr lang="en-GB" sz="1800" dirty="0"/>
          </a:p>
          <a:p>
            <a:pPr>
              <a:spcAft>
                <a:spcPts val="0"/>
              </a:spcAft>
            </a:pPr>
            <a:r>
              <a:rPr lang="en-GB" sz="1800" b="1" dirty="0"/>
              <a:t>Study </a:t>
            </a:r>
            <a:r>
              <a:rPr lang="en-GB" sz="1800" b="1" dirty="0" smtClean="0"/>
              <a:t>design</a:t>
            </a:r>
          </a:p>
          <a:p>
            <a:pPr lvl="1">
              <a:spcAft>
                <a:spcPts val="0"/>
              </a:spcAft>
            </a:pPr>
            <a:r>
              <a:rPr lang="en-GB" sz="1800" dirty="0" smtClean="0"/>
              <a:t>Data from 2,075 patients from the FOCUS and PICCOLO trials were analysed to compare primary tumour location: right colon vs. left colon or rectum (primary analysis) or left colon vs. rectum</a:t>
            </a:r>
            <a:endParaRPr lang="en-GB" sz="1800" dirty="0"/>
          </a:p>
          <a:p>
            <a:pPr>
              <a:spcAft>
                <a:spcPts val="0"/>
              </a:spcAft>
            </a:pPr>
            <a:r>
              <a:rPr lang="en-GB" sz="1800" b="1" dirty="0"/>
              <a:t>Key </a:t>
            </a:r>
            <a:r>
              <a:rPr lang="en-GB" sz="1800" b="1" dirty="0" smtClean="0"/>
              <a:t>results</a:t>
            </a:r>
          </a:p>
          <a:p>
            <a:pPr lvl="1">
              <a:spcAft>
                <a:spcPts val="0"/>
              </a:spcAft>
            </a:pPr>
            <a:r>
              <a:rPr lang="en-GB" sz="1800" dirty="0" smtClean="0"/>
              <a:t>Right colon tumours were associated with worse OS in first-line (HR 1.44; p=0.001) but not second-line treatment (HR 1.13; p=0.31) vs. left colon tumours</a:t>
            </a:r>
          </a:p>
          <a:p>
            <a:pPr lvl="1">
              <a:spcAft>
                <a:spcPts val="0"/>
              </a:spcAft>
            </a:pPr>
            <a:r>
              <a:rPr lang="en-GB" sz="1800" dirty="0"/>
              <a:t>Left colon </a:t>
            </a:r>
            <a:r>
              <a:rPr lang="en-GB" sz="1800" dirty="0" smtClean="0"/>
              <a:t>tumours had </a:t>
            </a:r>
            <a:r>
              <a:rPr lang="en-GB" sz="1800" dirty="0"/>
              <a:t>improved OS in </a:t>
            </a:r>
            <a:r>
              <a:rPr lang="en-GB" sz="1800" dirty="0" smtClean="0"/>
              <a:t>first-line (HR 0.75; p=0.015) and second-line (HR 0.76; p=0.05) vs. </a:t>
            </a:r>
            <a:r>
              <a:rPr lang="en-GB" sz="1800" dirty="0"/>
              <a:t>rectal tumours</a:t>
            </a:r>
          </a:p>
          <a:p>
            <a:pPr lvl="1">
              <a:spcAft>
                <a:spcPts val="0"/>
              </a:spcAft>
            </a:pPr>
            <a:r>
              <a:rPr lang="en-GB" sz="1800" dirty="0" smtClean="0"/>
              <a:t>Primary tumour location did not predict OS or PFS benefit from upfront doublet vs. single agent FU</a:t>
            </a:r>
            <a:endParaRPr lang="en-GB" sz="1800" dirty="0"/>
          </a:p>
          <a:p>
            <a:pPr>
              <a:spcAft>
                <a:spcPts val="0"/>
              </a:spcAft>
            </a:pPr>
            <a:r>
              <a:rPr lang="en-GB" sz="1800" b="1" dirty="0" smtClean="0"/>
              <a:t>Conclusions</a:t>
            </a:r>
          </a:p>
          <a:p>
            <a:pPr lvl="1">
              <a:spcAft>
                <a:spcPts val="0"/>
              </a:spcAft>
            </a:pPr>
            <a:r>
              <a:rPr lang="en-GB" sz="1800" b="1" dirty="0" smtClean="0"/>
              <a:t>Right colon tumours were biologically distinct and had worse OS in the first-line setting vs. left colon tumours</a:t>
            </a:r>
          </a:p>
          <a:p>
            <a:pPr lvl="1">
              <a:spcAft>
                <a:spcPts val="0"/>
              </a:spcAft>
            </a:pPr>
            <a:r>
              <a:rPr lang="en-GB" sz="1800" b="1" dirty="0" smtClean="0">
                <a:solidFill>
                  <a:srgbClr val="363636"/>
                </a:solidFill>
              </a:rPr>
              <a:t>Primary tumour location is not recommended as a predictive biomarker</a:t>
            </a:r>
            <a:endParaRPr lang="en-GB" sz="1800" b="1" dirty="0"/>
          </a:p>
        </p:txBody>
      </p:sp>
      <p:sp>
        <p:nvSpPr>
          <p:cNvPr id="5124" name="Text Box 4"/>
          <p:cNvSpPr txBox="1">
            <a:spLocks noChangeArrowheads="1"/>
          </p:cNvSpPr>
          <p:nvPr/>
        </p:nvSpPr>
        <p:spPr bwMode="auto">
          <a:xfrm>
            <a:off x="4759185" y="6474897"/>
            <a:ext cx="416415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Seligmann</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509PD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1703127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ESDO Medical Oncology Slide Deck Editors 2014</a:t>
            </a:r>
            <a:endParaRPr lang="en-GB" dirty="0"/>
          </a:p>
        </p:txBody>
      </p:sp>
      <p:sp>
        <p:nvSpPr>
          <p:cNvPr id="3" name="Content Placeholder 9"/>
          <p:cNvSpPr txBox="1">
            <a:spLocks/>
          </p:cNvSpPr>
          <p:nvPr/>
        </p:nvSpPr>
        <p:spPr>
          <a:xfrm>
            <a:off x="144120" y="3183335"/>
            <a:ext cx="8287361" cy="1167510"/>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lnSpc>
                <a:spcPct val="150000"/>
              </a:lnSpc>
              <a:spcBef>
                <a:spcPts val="0"/>
              </a:spcBef>
              <a:spcAft>
                <a:spcPts val="200"/>
              </a:spcAft>
              <a:buClrTx/>
              <a:buSzTx/>
              <a:buFontTx/>
              <a:buNone/>
            </a:pPr>
            <a:r>
              <a:rPr lang="en-GB" sz="1600" dirty="0" smtClean="0">
                <a:solidFill>
                  <a:schemeClr val="tx2"/>
                </a:solidFill>
                <a:latin typeface="Arial" charset="0"/>
                <a:cs typeface="Arial" charset="0"/>
              </a:rPr>
              <a:t>Pancreatic cancer and </a:t>
            </a:r>
            <a:r>
              <a:rPr lang="en-GB" sz="1600" dirty="0" err="1" smtClean="0">
                <a:solidFill>
                  <a:schemeClr val="tx2"/>
                </a:solidFill>
                <a:latin typeface="Arial" charset="0"/>
                <a:cs typeface="Arial" charset="0"/>
              </a:rPr>
              <a:t>hepatobiliary</a:t>
            </a:r>
            <a:r>
              <a:rPr lang="en-GB" sz="1600" dirty="0" smtClean="0">
                <a:solidFill>
                  <a:schemeClr val="tx2"/>
                </a:solidFill>
                <a:latin typeface="Arial" charset="0"/>
                <a:cs typeface="Arial" charset="0"/>
              </a:rPr>
              <a:t> tumours</a:t>
            </a:r>
            <a:endParaRPr lang="en-GB" sz="1400" dirty="0" smtClean="0">
              <a:solidFill>
                <a:schemeClr val="tx2"/>
              </a:solidFill>
              <a:latin typeface="Arial" charset="0"/>
              <a:cs typeface="Arial" charset="0"/>
            </a:endParaRPr>
          </a:p>
          <a:p>
            <a:pPr marL="0" indent="0" fontAlgn="auto">
              <a:lnSpc>
                <a:spcPct val="150000"/>
              </a:lnSpc>
              <a:spcBef>
                <a:spcPts val="0"/>
              </a:spcBef>
              <a:spcAft>
                <a:spcPts val="200"/>
              </a:spcAft>
              <a:buClrTx/>
              <a:buSzTx/>
              <a:buFontTx/>
              <a:buNone/>
            </a:pPr>
            <a:r>
              <a:rPr lang="en-GB" sz="1400" b="1" dirty="0" smtClean="0">
                <a:solidFill>
                  <a:schemeClr val="tx2"/>
                </a:solidFill>
                <a:latin typeface="Arial" charset="0"/>
                <a:cs typeface="Arial" charset="0"/>
              </a:rPr>
              <a:t>Prof Jean-Luc Van </a:t>
            </a:r>
            <a:r>
              <a:rPr lang="en-GB" sz="1400" b="1" dirty="0" err="1" smtClean="0">
                <a:solidFill>
                  <a:schemeClr val="tx2"/>
                </a:solidFill>
                <a:latin typeface="Arial" charset="0"/>
                <a:cs typeface="Arial" charset="0"/>
              </a:rPr>
              <a:t>Laethem</a:t>
            </a:r>
            <a:r>
              <a:rPr lang="en-GB" sz="1400" b="1" dirty="0" smtClean="0">
                <a:solidFill>
                  <a:schemeClr val="tx2"/>
                </a:solidFill>
                <a:latin typeface="Arial" charset="0"/>
                <a:cs typeface="Arial" charset="0"/>
              </a:rPr>
              <a:t>, </a:t>
            </a:r>
            <a:r>
              <a:rPr lang="en-GB" sz="1200" i="1" dirty="0" err="1" smtClean="0">
                <a:solidFill>
                  <a:schemeClr val="tx2"/>
                </a:solidFill>
                <a:latin typeface="Arial" charset="0"/>
                <a:cs typeface="Arial" charset="0"/>
              </a:rPr>
              <a:t>Hôpital</a:t>
            </a:r>
            <a:r>
              <a:rPr lang="en-GB" sz="1200" i="1" dirty="0" smtClean="0">
                <a:solidFill>
                  <a:schemeClr val="tx2"/>
                </a:solidFill>
                <a:latin typeface="Arial" charset="0"/>
                <a:cs typeface="Arial" charset="0"/>
              </a:rPr>
              <a:t> </a:t>
            </a:r>
            <a:r>
              <a:rPr lang="en-GB" sz="1200" i="1" dirty="0" err="1" smtClean="0">
                <a:solidFill>
                  <a:schemeClr val="tx2"/>
                </a:solidFill>
                <a:latin typeface="Arial" charset="0"/>
                <a:cs typeface="Arial" charset="0"/>
              </a:rPr>
              <a:t>Erasme</a:t>
            </a:r>
            <a:r>
              <a:rPr lang="en-GB" sz="1200" i="1" dirty="0" smtClean="0">
                <a:solidFill>
                  <a:schemeClr val="tx2"/>
                </a:solidFill>
                <a:latin typeface="Arial" charset="0"/>
                <a:cs typeface="Arial" charset="0"/>
              </a:rPr>
              <a:t>, Clinique </a:t>
            </a:r>
            <a:r>
              <a:rPr lang="en-GB" sz="1200" i="1" dirty="0" err="1" smtClean="0">
                <a:solidFill>
                  <a:schemeClr val="tx2"/>
                </a:solidFill>
                <a:latin typeface="Arial" charset="0"/>
                <a:cs typeface="Arial" charset="0"/>
              </a:rPr>
              <a:t>Universitaire</a:t>
            </a:r>
            <a:r>
              <a:rPr lang="en-GB" sz="1200" i="1" dirty="0" smtClean="0">
                <a:solidFill>
                  <a:schemeClr val="tx2"/>
                </a:solidFill>
                <a:latin typeface="Arial" charset="0"/>
                <a:cs typeface="Arial" charset="0"/>
              </a:rPr>
              <a:t> de </a:t>
            </a:r>
            <a:r>
              <a:rPr lang="en-GB" sz="1200" i="1" dirty="0" err="1" smtClean="0">
                <a:solidFill>
                  <a:schemeClr val="tx2"/>
                </a:solidFill>
                <a:latin typeface="Arial" charset="0"/>
                <a:cs typeface="Arial" charset="0"/>
              </a:rPr>
              <a:t>Bruxelles</a:t>
            </a:r>
            <a:r>
              <a:rPr lang="en-GB" sz="1200" i="1" dirty="0" smtClean="0">
                <a:solidFill>
                  <a:schemeClr val="tx2"/>
                </a:solidFill>
                <a:latin typeface="Arial" charset="0"/>
                <a:cs typeface="Arial" charset="0"/>
              </a:rPr>
              <a:t>, </a:t>
            </a:r>
            <a:r>
              <a:rPr lang="en-GB" sz="1200" i="1" dirty="0">
                <a:solidFill>
                  <a:schemeClr val="tx2"/>
                </a:solidFill>
                <a:latin typeface="Arial" charset="0"/>
                <a:cs typeface="Arial" charset="0"/>
              </a:rPr>
              <a:t>B</a:t>
            </a:r>
            <a:r>
              <a:rPr lang="en-GB" sz="1200" i="1" dirty="0" smtClean="0">
                <a:solidFill>
                  <a:schemeClr val="tx2"/>
                </a:solidFill>
                <a:latin typeface="Arial" charset="0"/>
                <a:cs typeface="Arial" charset="0"/>
              </a:rPr>
              <a:t>elgium</a:t>
            </a:r>
          </a:p>
          <a:p>
            <a:pPr marL="0" indent="0" fontAlgn="auto">
              <a:lnSpc>
                <a:spcPct val="150000"/>
              </a:lnSpc>
              <a:spcBef>
                <a:spcPts val="0"/>
              </a:spcBef>
              <a:spcAft>
                <a:spcPts val="200"/>
              </a:spcAft>
              <a:buClrTx/>
              <a:buSzTx/>
              <a:buFontTx/>
              <a:buNone/>
            </a:pPr>
            <a:r>
              <a:rPr lang="en-GB" sz="1400" b="1" dirty="0" smtClean="0">
                <a:solidFill>
                  <a:schemeClr val="tx2"/>
                </a:solidFill>
                <a:latin typeface="Arial" charset="0"/>
                <a:cs typeface="Arial" charset="0"/>
              </a:rPr>
              <a:t>Prof Thomas </a:t>
            </a:r>
            <a:r>
              <a:rPr lang="en-GB" sz="1400" b="1" dirty="0" err="1" smtClean="0">
                <a:solidFill>
                  <a:schemeClr val="tx2"/>
                </a:solidFill>
                <a:latin typeface="Arial" charset="0"/>
                <a:cs typeface="Arial" charset="0"/>
              </a:rPr>
              <a:t>Seufferlein</a:t>
            </a:r>
            <a:r>
              <a:rPr lang="en-GB" sz="1400" b="1" dirty="0" smtClean="0">
                <a:solidFill>
                  <a:schemeClr val="tx2"/>
                </a:solidFill>
                <a:latin typeface="Arial" charset="0"/>
                <a:cs typeface="Arial" charset="0"/>
              </a:rPr>
              <a:t>,</a:t>
            </a:r>
            <a:r>
              <a:rPr lang="en-GB" sz="1200" i="1" dirty="0" smtClean="0">
                <a:solidFill>
                  <a:schemeClr val="tx2"/>
                </a:solidFill>
                <a:latin typeface="Arial" charset="0"/>
                <a:cs typeface="Arial" charset="0"/>
              </a:rPr>
              <a:t> Department of Internal Medicine, University of Ulm, Germany</a:t>
            </a:r>
            <a:endParaRPr lang="en-GB" sz="1200" i="1" dirty="0">
              <a:solidFill>
                <a:schemeClr val="tx2"/>
              </a:solidFill>
              <a:latin typeface="Arial" charset="0"/>
              <a:cs typeface="Arial" charset="0"/>
            </a:endParaRPr>
          </a:p>
        </p:txBody>
      </p:sp>
      <p:sp>
        <p:nvSpPr>
          <p:cNvPr id="4" name="Content Placeholder 9"/>
          <p:cNvSpPr txBox="1">
            <a:spLocks/>
          </p:cNvSpPr>
          <p:nvPr/>
        </p:nvSpPr>
        <p:spPr bwMode="auto">
          <a:xfrm>
            <a:off x="155136" y="1370819"/>
            <a:ext cx="8276557" cy="1767919"/>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lIns="109728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200"/>
              </a:spcAft>
            </a:pPr>
            <a:r>
              <a:rPr lang="en-GB" sz="1600" dirty="0" smtClean="0">
                <a:solidFill>
                  <a:srgbClr val="FFFFFF"/>
                </a:solidFill>
              </a:rPr>
              <a:t>Colorectal cancers</a:t>
            </a:r>
            <a:endParaRPr lang="en-GB" sz="1600" dirty="0">
              <a:solidFill>
                <a:srgbClr val="FFFFFF"/>
              </a:solidFill>
            </a:endParaRPr>
          </a:p>
          <a:p>
            <a:pPr>
              <a:lnSpc>
                <a:spcPct val="150000"/>
              </a:lnSpc>
              <a:spcAft>
                <a:spcPts val="200"/>
              </a:spcAft>
            </a:pPr>
            <a:r>
              <a:rPr lang="en-GB" sz="1400" b="1" dirty="0" smtClean="0">
                <a:solidFill>
                  <a:srgbClr val="FFFFFF"/>
                </a:solidFill>
              </a:rPr>
              <a:t>Prof Eric Van Cutsem, </a:t>
            </a:r>
            <a:r>
              <a:rPr lang="en-GB" sz="1200" i="1" dirty="0" smtClean="0">
                <a:solidFill>
                  <a:srgbClr val="FFFFFF"/>
                </a:solidFill>
              </a:rPr>
              <a:t>Digestive Oncology</a:t>
            </a:r>
            <a:r>
              <a:rPr lang="en-GB" sz="1200" i="1" smtClean="0">
                <a:solidFill>
                  <a:srgbClr val="FFFFFF"/>
                </a:solidFill>
              </a:rPr>
              <a:t>, </a:t>
            </a:r>
            <a:r>
              <a:rPr lang="en-GB" sz="1200" i="1">
                <a:solidFill>
                  <a:srgbClr val="FFFFFF"/>
                </a:solidFill>
              </a:rPr>
              <a:t>University Hospitals Leuven, </a:t>
            </a:r>
            <a:r>
              <a:rPr lang="en-GB" sz="1200" i="1" dirty="0" smtClean="0">
                <a:solidFill>
                  <a:srgbClr val="FFFFFF"/>
                </a:solidFill>
              </a:rPr>
              <a:t>Belgium</a:t>
            </a:r>
          </a:p>
          <a:p>
            <a:pPr>
              <a:lnSpc>
                <a:spcPct val="150000"/>
              </a:lnSpc>
              <a:spcAft>
                <a:spcPts val="200"/>
              </a:spcAft>
            </a:pPr>
            <a:r>
              <a:rPr lang="en-GB" sz="1400" b="1" dirty="0" smtClean="0">
                <a:solidFill>
                  <a:srgbClr val="FFFFFF"/>
                </a:solidFill>
              </a:rPr>
              <a:t>Prof Wolff Schmiegel,</a:t>
            </a:r>
            <a:r>
              <a:rPr lang="en-GB" sz="1200" i="1" dirty="0" smtClean="0">
                <a:solidFill>
                  <a:srgbClr val="FFFFFF"/>
                </a:solidFill>
              </a:rPr>
              <a:t> Department of Medicine, Ruhr-University, Germany</a:t>
            </a:r>
          </a:p>
          <a:p>
            <a:pPr lvl="0" fontAlgn="base">
              <a:lnSpc>
                <a:spcPct val="150000"/>
              </a:lnSpc>
              <a:spcBef>
                <a:spcPct val="0"/>
              </a:spcBef>
              <a:spcAft>
                <a:spcPts val="200"/>
              </a:spcAft>
            </a:pPr>
            <a:r>
              <a:rPr lang="en-GB" sz="1400" b="1" dirty="0" smtClean="0">
                <a:solidFill>
                  <a:srgbClr val="FFFFFF"/>
                </a:solidFill>
              </a:rPr>
              <a:t>Prof Thomas </a:t>
            </a:r>
            <a:r>
              <a:rPr lang="en-GB" sz="1400" b="1" kern="1200" dirty="0">
                <a:solidFill>
                  <a:srgbClr val="FFFFFF"/>
                </a:solidFill>
              </a:rPr>
              <a:t>Gruenberger,</a:t>
            </a:r>
            <a:r>
              <a:rPr lang="en-GB" sz="1200" i="1" kern="1200" dirty="0">
                <a:solidFill>
                  <a:srgbClr val="FFFFFF"/>
                </a:solidFill>
              </a:rPr>
              <a:t> Department of Surgery I, </a:t>
            </a:r>
            <a:r>
              <a:rPr lang="en-GB" sz="1200" i="1" kern="1200" dirty="0" err="1">
                <a:solidFill>
                  <a:srgbClr val="FFFFFF"/>
                </a:solidFill>
              </a:rPr>
              <a:t>Rudolfstiftung</a:t>
            </a:r>
            <a:r>
              <a:rPr lang="en-GB" sz="1200" i="1" kern="1200" dirty="0">
                <a:solidFill>
                  <a:srgbClr val="FFFFFF"/>
                </a:solidFill>
              </a:rPr>
              <a:t> Hospital, Vienna, </a:t>
            </a:r>
            <a:r>
              <a:rPr lang="en-GB" sz="1200" i="1" kern="1200" dirty="0" smtClean="0">
                <a:solidFill>
                  <a:srgbClr val="FFFFFF"/>
                </a:solidFill>
              </a:rPr>
              <a:t>Austria</a:t>
            </a:r>
            <a:endParaRPr lang="en-US" sz="1200" i="1" kern="1200" dirty="0">
              <a:solidFill>
                <a:srgbClr val="FFFFFF"/>
              </a:solidFill>
            </a:endParaRPr>
          </a:p>
        </p:txBody>
      </p:sp>
      <p:sp>
        <p:nvSpPr>
          <p:cNvPr id="5" name="Content Placeholder 9"/>
          <p:cNvSpPr txBox="1">
            <a:spLocks/>
          </p:cNvSpPr>
          <p:nvPr/>
        </p:nvSpPr>
        <p:spPr bwMode="auto">
          <a:xfrm>
            <a:off x="155136" y="4399918"/>
            <a:ext cx="8276557" cy="1179447"/>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200"/>
              </a:spcAft>
            </a:pPr>
            <a:r>
              <a:rPr lang="en-GB" dirty="0" smtClean="0">
                <a:solidFill>
                  <a:srgbClr val="FFFFFF"/>
                </a:solidFill>
              </a:rPr>
              <a:t>Gastro-oesophageal and neuroendocrine tumours </a:t>
            </a:r>
            <a:endParaRPr lang="en-GB" dirty="0">
              <a:solidFill>
                <a:srgbClr val="FFFFFF"/>
              </a:solidFill>
            </a:endParaRPr>
          </a:p>
          <a:p>
            <a:pPr>
              <a:lnSpc>
                <a:spcPct val="150000"/>
              </a:lnSpc>
              <a:spcAft>
                <a:spcPts val="200"/>
              </a:spcAft>
            </a:pPr>
            <a:r>
              <a:rPr lang="en-GB" sz="1400" b="1" dirty="0" smtClean="0">
                <a:solidFill>
                  <a:srgbClr val="FFFFFF"/>
                </a:solidFill>
              </a:rPr>
              <a:t>Prof Philippe </a:t>
            </a:r>
            <a:r>
              <a:rPr lang="en-GB" sz="1400" b="1" dirty="0" err="1" smtClean="0">
                <a:solidFill>
                  <a:srgbClr val="FFFFFF"/>
                </a:solidFill>
              </a:rPr>
              <a:t>Rougier</a:t>
            </a:r>
            <a:r>
              <a:rPr lang="en-GB" sz="1400" b="1" dirty="0" smtClean="0">
                <a:solidFill>
                  <a:srgbClr val="FFFFFF"/>
                </a:solidFill>
              </a:rPr>
              <a:t>, </a:t>
            </a:r>
            <a:r>
              <a:rPr lang="en-GB" sz="1200" i="1" dirty="0" err="1" smtClean="0"/>
              <a:t>Hôpital</a:t>
            </a:r>
            <a:r>
              <a:rPr lang="en-GB" sz="1200" i="1" dirty="0" smtClean="0"/>
              <a:t> </a:t>
            </a:r>
            <a:r>
              <a:rPr lang="en-GB" sz="1200" i="1" dirty="0" err="1" smtClean="0"/>
              <a:t>Européen</a:t>
            </a:r>
            <a:r>
              <a:rPr lang="en-GB" sz="1200" i="1" dirty="0" smtClean="0"/>
              <a:t> Georges Pompidou, Paris, France</a:t>
            </a:r>
            <a:endParaRPr lang="en-GB" sz="1200" i="1" dirty="0" smtClean="0">
              <a:solidFill>
                <a:srgbClr val="FFFFFF"/>
              </a:solidFill>
            </a:endParaRPr>
          </a:p>
          <a:p>
            <a:pPr>
              <a:lnSpc>
                <a:spcPct val="150000"/>
              </a:lnSpc>
              <a:spcAft>
                <a:spcPts val="200"/>
              </a:spcAft>
            </a:pPr>
            <a:r>
              <a:rPr lang="en-GB" sz="1400" b="1" dirty="0" smtClean="0">
                <a:solidFill>
                  <a:srgbClr val="FFFFFF"/>
                </a:solidFill>
              </a:rPr>
              <a:t>Prof </a:t>
            </a:r>
            <a:r>
              <a:rPr lang="en-GB" sz="1400" b="1" dirty="0" err="1" smtClean="0">
                <a:solidFill>
                  <a:srgbClr val="FFFFFF"/>
                </a:solidFill>
              </a:rPr>
              <a:t>Côme</a:t>
            </a:r>
            <a:r>
              <a:rPr lang="en-GB" sz="1400" b="1" dirty="0" smtClean="0">
                <a:solidFill>
                  <a:srgbClr val="FFFFFF"/>
                </a:solidFill>
              </a:rPr>
              <a:t> </a:t>
            </a:r>
            <a:r>
              <a:rPr lang="en-GB" sz="1400" b="1" dirty="0" err="1" smtClean="0">
                <a:solidFill>
                  <a:srgbClr val="FFFFFF"/>
                </a:solidFill>
              </a:rPr>
              <a:t>Lepage</a:t>
            </a:r>
            <a:r>
              <a:rPr lang="en-GB" sz="1400" b="1" dirty="0" smtClean="0">
                <a:solidFill>
                  <a:srgbClr val="FFFFFF"/>
                </a:solidFill>
              </a:rPr>
              <a:t>,</a:t>
            </a:r>
            <a:r>
              <a:rPr lang="en-GB" sz="1200" i="1" dirty="0" smtClean="0">
                <a:solidFill>
                  <a:srgbClr val="FFFFFF"/>
                </a:solidFill>
              </a:rPr>
              <a:t> Department of </a:t>
            </a:r>
            <a:r>
              <a:rPr lang="en-GB" sz="1200" i="1" dirty="0" err="1" smtClean="0">
                <a:solidFill>
                  <a:srgbClr val="FFFFFF"/>
                </a:solidFill>
              </a:rPr>
              <a:t>Hepatogastroenterology</a:t>
            </a:r>
            <a:r>
              <a:rPr lang="en-GB" sz="1200" i="1" dirty="0" smtClean="0">
                <a:solidFill>
                  <a:srgbClr val="FFFFFF"/>
                </a:solidFill>
              </a:rPr>
              <a:t>, University of Burgundy, France</a:t>
            </a:r>
            <a:endParaRPr lang="en-GB" sz="1200" i="1" dirty="0">
              <a:solidFill>
                <a:srgbClr val="FFFFFF"/>
              </a:solidFill>
            </a:endParaRPr>
          </a:p>
        </p:txBody>
      </p:sp>
      <p:sp>
        <p:nvSpPr>
          <p:cNvPr id="6" name="Content Placeholder 9"/>
          <p:cNvSpPr txBox="1">
            <a:spLocks/>
          </p:cNvSpPr>
          <p:nvPr/>
        </p:nvSpPr>
        <p:spPr bwMode="auto">
          <a:xfrm>
            <a:off x="142008" y="5623353"/>
            <a:ext cx="8289432" cy="1146066"/>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200"/>
              </a:spcAft>
            </a:pPr>
            <a:r>
              <a:rPr lang="en-GB" dirty="0" smtClean="0">
                <a:solidFill>
                  <a:srgbClr val="FFFFFF"/>
                </a:solidFill>
              </a:rPr>
              <a:t>Biomarkers</a:t>
            </a:r>
            <a:endParaRPr lang="en-GB" dirty="0">
              <a:solidFill>
                <a:srgbClr val="FFFFFF"/>
              </a:solidFill>
            </a:endParaRPr>
          </a:p>
          <a:p>
            <a:pPr>
              <a:lnSpc>
                <a:spcPct val="150000"/>
              </a:lnSpc>
              <a:spcAft>
                <a:spcPts val="200"/>
              </a:spcAft>
            </a:pPr>
            <a:r>
              <a:rPr lang="en-GB" sz="1400" b="1" dirty="0">
                <a:solidFill>
                  <a:srgbClr val="FFFFFF"/>
                </a:solidFill>
              </a:rPr>
              <a:t>Prof Eric Van Cutsem, </a:t>
            </a:r>
            <a:r>
              <a:rPr lang="en-GB" sz="1200" i="1" dirty="0" smtClean="0">
                <a:solidFill>
                  <a:srgbClr val="FFFFFF"/>
                </a:solidFill>
              </a:rPr>
              <a:t>Digestive </a:t>
            </a:r>
            <a:r>
              <a:rPr lang="en-GB" sz="1200" i="1" dirty="0">
                <a:solidFill>
                  <a:srgbClr val="FFFFFF"/>
                </a:solidFill>
              </a:rPr>
              <a:t>Oncology, University Hospitals </a:t>
            </a:r>
            <a:r>
              <a:rPr lang="en-GB" sz="1200" i="1" dirty="0" smtClean="0">
                <a:solidFill>
                  <a:srgbClr val="FFFFFF"/>
                </a:solidFill>
              </a:rPr>
              <a:t>Leuven, </a:t>
            </a:r>
            <a:r>
              <a:rPr lang="en-GB" sz="1200" i="1" dirty="0">
                <a:solidFill>
                  <a:srgbClr val="FFFFFF"/>
                </a:solidFill>
              </a:rPr>
              <a:t>Belgium</a:t>
            </a:r>
            <a:endParaRPr lang="en-GB" sz="1200" i="1" dirty="0" smtClean="0">
              <a:solidFill>
                <a:srgbClr val="FFFFFF"/>
              </a:solidFill>
            </a:endParaRPr>
          </a:p>
          <a:p>
            <a:pPr>
              <a:lnSpc>
                <a:spcPct val="150000"/>
              </a:lnSpc>
              <a:spcAft>
                <a:spcPts val="200"/>
              </a:spcAft>
            </a:pPr>
            <a:r>
              <a:rPr lang="en-GB" sz="1400" b="1" dirty="0">
                <a:solidFill>
                  <a:srgbClr val="FFFFFF"/>
                </a:solidFill>
              </a:rPr>
              <a:t>Prof Thomas </a:t>
            </a:r>
            <a:r>
              <a:rPr lang="en-GB" sz="1400" b="1" dirty="0" err="1">
                <a:solidFill>
                  <a:srgbClr val="FFFFFF"/>
                </a:solidFill>
              </a:rPr>
              <a:t>Seufferlein</a:t>
            </a:r>
            <a:r>
              <a:rPr lang="en-GB" sz="1400" b="1" dirty="0">
                <a:solidFill>
                  <a:srgbClr val="FFFFFF"/>
                </a:solidFill>
              </a:rPr>
              <a:t>, </a:t>
            </a:r>
            <a:r>
              <a:rPr lang="en-GB" sz="1200" i="1" dirty="0"/>
              <a:t>Department of Internal Medicine, University of Ulm, </a:t>
            </a:r>
            <a:r>
              <a:rPr lang="en-GB" sz="1200" i="1" dirty="0" smtClean="0"/>
              <a:t>Germany</a:t>
            </a:r>
            <a:endParaRPr lang="en-GB" sz="1100" i="1" dirty="0"/>
          </a:p>
        </p:txBody>
      </p:sp>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84" y="5623353"/>
            <a:ext cx="486410" cy="58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84" y="6206414"/>
            <a:ext cx="476249" cy="57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084" y="4399918"/>
            <a:ext cx="486000" cy="5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84" y="4985605"/>
            <a:ext cx="495000" cy="5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084" y="3195210"/>
            <a:ext cx="486463" cy="58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084" y="3779346"/>
            <a:ext cx="476249" cy="571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6236" y="5903324"/>
            <a:ext cx="495089" cy="740082"/>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b="13219"/>
          <a:stretch/>
        </p:blipFill>
        <p:spPr>
          <a:xfrm>
            <a:off x="662940" y="1946561"/>
            <a:ext cx="487144" cy="635243"/>
          </a:xfrm>
          <a:prstGeom prst="rect">
            <a:avLst/>
          </a:prstGeom>
        </p:spPr>
      </p:pic>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084" y="1370819"/>
            <a:ext cx="486410" cy="58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5084" y="2548465"/>
            <a:ext cx="495000" cy="5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094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maintenance</a:t>
            </a:r>
            <a:endParaRPr lang="en-GB" dirty="0"/>
          </a:p>
        </p:txBody>
      </p:sp>
      <p:sp>
        <p:nvSpPr>
          <p:cNvPr id="4" name="Text Placeholder 2"/>
          <p:cNvSpPr>
            <a:spLocks noGrp="1"/>
          </p:cNvSpPr>
          <p:nvPr>
            <p:ph type="body" idx="1"/>
          </p:nvPr>
        </p:nvSpPr>
        <p:spPr>
          <a:xfrm>
            <a:off x="722313" y="2906713"/>
            <a:ext cx="7772400" cy="1500187"/>
          </a:xfrm>
        </p:spPr>
        <p:txBody>
          <a:bodyPr/>
          <a:lstStyle/>
          <a:p>
            <a:r>
              <a:rPr lang="en-GB" dirty="0" smtClean="0"/>
              <a:t>COLORECTAL CANCER</a:t>
            </a:r>
            <a:endParaRPr lang="en-GB" dirty="0"/>
          </a:p>
        </p:txBody>
      </p:sp>
    </p:spTree>
    <p:extLst>
      <p:ext uri="{BB962C8B-B14F-4D97-AF65-F5344CB8AC3E}">
        <p14:creationId xmlns:p14="http://schemas.microsoft.com/office/powerpoint/2010/main" val="693723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497O: </a:t>
            </a:r>
            <a:r>
              <a:rPr lang="en-GB" sz="1800" dirty="0" smtClean="0"/>
              <a:t>Bevacizumab-erlotinib </a:t>
            </a:r>
            <a:r>
              <a:rPr lang="en-GB" sz="1800" dirty="0"/>
              <a:t>as maintenance therapy in metastatic colorectal cancer. Final results of the GERCOR DREAM study – </a:t>
            </a:r>
            <a:r>
              <a:rPr lang="en-GB" sz="1800" dirty="0" err="1" smtClean="0"/>
              <a:t>Chibaudel</a:t>
            </a:r>
            <a:r>
              <a:rPr lang="en-GB" sz="1800" dirty="0" smtClean="0"/>
              <a:t> B et al.</a:t>
            </a:r>
            <a:endParaRPr lang="en-GB" sz="1800" dirty="0"/>
          </a:p>
        </p:txBody>
      </p:sp>
      <p:sp>
        <p:nvSpPr>
          <p:cNvPr id="5123" name="Rectangle 3"/>
          <p:cNvSpPr>
            <a:spLocks noGrp="1" noChangeArrowheads="1"/>
          </p:cNvSpPr>
          <p:nvPr>
            <p:ph type="body" idx="1"/>
          </p:nvPr>
        </p:nvSpPr>
        <p:spPr>
          <a:xfrm>
            <a:off x="228600" y="1326524"/>
            <a:ext cx="8686800" cy="5302875"/>
          </a:xfrm>
        </p:spPr>
        <p:txBody>
          <a:bodyPr/>
          <a:lstStyle/>
          <a:p>
            <a:r>
              <a:rPr lang="en-GB" sz="1800" b="1" dirty="0"/>
              <a:t>Study objective</a:t>
            </a:r>
          </a:p>
          <a:p>
            <a:pPr lvl="1"/>
            <a:r>
              <a:rPr lang="en-GB" sz="1800" dirty="0"/>
              <a:t>Phase III </a:t>
            </a:r>
            <a:r>
              <a:rPr lang="en-GB" sz="1800" dirty="0" smtClean="0"/>
              <a:t>trial to assess the efficacy and safety of erlotinib in combination with bevacizumab as maintenance therapy following bevacizumab-based induction therapy* in patients with </a:t>
            </a:r>
            <a:r>
              <a:rPr lang="en-GB" sz="1800" dirty="0" err="1" smtClean="0"/>
              <a:t>unresectable</a:t>
            </a:r>
            <a:r>
              <a:rPr lang="en-GB" sz="1800" dirty="0" smtClean="0"/>
              <a:t> </a:t>
            </a:r>
            <a:r>
              <a:rPr lang="en-GB" sz="1800" dirty="0" err="1" smtClean="0"/>
              <a:t>mCRC</a:t>
            </a:r>
            <a:endParaRPr lang="en-GB" sz="1800" dirty="0"/>
          </a:p>
        </p:txBody>
      </p:sp>
      <p:sp>
        <p:nvSpPr>
          <p:cNvPr id="5124" name="Text Box 4"/>
          <p:cNvSpPr txBox="1">
            <a:spLocks noChangeArrowheads="1"/>
          </p:cNvSpPr>
          <p:nvPr/>
        </p:nvSpPr>
        <p:spPr bwMode="auto">
          <a:xfrm>
            <a:off x="4930707" y="6474897"/>
            <a:ext cx="399263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Chibaudel</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en-GB" sz="1200" dirty="0" err="1" smtClean="0">
                <a:solidFill>
                  <a:srgbClr val="363636"/>
                </a:solidFill>
              </a:rPr>
              <a:t>abstr</a:t>
            </a:r>
            <a:r>
              <a:rPr lang="en-GB" sz="1200" dirty="0" smtClean="0">
                <a:solidFill>
                  <a:srgbClr val="363636"/>
                </a:solidFill>
              </a:rPr>
              <a:t> 497O</a:t>
            </a:r>
            <a:endParaRPr lang="en-GB" sz="1200" dirty="0">
              <a:solidFill>
                <a:srgbClr val="363636"/>
              </a:solidFill>
            </a:endParaRPr>
          </a:p>
        </p:txBody>
      </p:sp>
      <p:sp>
        <p:nvSpPr>
          <p:cNvPr id="5125" name="Text Box 5"/>
          <p:cNvSpPr txBox="1">
            <a:spLocks noChangeArrowheads="1"/>
          </p:cNvSpPr>
          <p:nvPr/>
        </p:nvSpPr>
        <p:spPr bwMode="auto">
          <a:xfrm>
            <a:off x="231776" y="6474897"/>
            <a:ext cx="42640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*Bevacizumab plus mFOLFOX7, mXELOX2 or FOLFIRI</a:t>
            </a:r>
            <a:endParaRPr lang="en-GB" sz="1200" dirty="0">
              <a:solidFill>
                <a:srgbClr val="363636"/>
              </a:solidFill>
            </a:endParaRPr>
          </a:p>
        </p:txBody>
      </p:sp>
      <p:sp>
        <p:nvSpPr>
          <p:cNvPr id="7" name="Rectangle 9"/>
          <p:cNvSpPr txBox="1">
            <a:spLocks noChangeArrowheads="1"/>
          </p:cNvSpPr>
          <p:nvPr/>
        </p:nvSpPr>
        <p:spPr bwMode="auto">
          <a:xfrm>
            <a:off x="228600" y="5645688"/>
            <a:ext cx="4267200" cy="71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Aft>
                <a:spcPts val="0"/>
              </a:spcAft>
              <a:buClr>
                <a:srgbClr val="043882"/>
              </a:buClr>
              <a:buFontTx/>
              <a:buNone/>
            </a:pPr>
            <a:r>
              <a:rPr lang="en-GB" sz="1600" b="1" kern="0" dirty="0" smtClean="0">
                <a:solidFill>
                  <a:srgbClr val="363636"/>
                </a:solidFill>
              </a:rPr>
              <a:t>Primary endpoint</a:t>
            </a:r>
          </a:p>
          <a:p>
            <a:pPr>
              <a:spcAft>
                <a:spcPts val="0"/>
              </a:spcAft>
              <a:buClr>
                <a:srgbClr val="043882"/>
              </a:buClr>
            </a:pPr>
            <a:r>
              <a:rPr lang="en-GB" sz="1600" kern="0" dirty="0" smtClean="0">
                <a:solidFill>
                  <a:srgbClr val="363636"/>
                </a:solidFill>
              </a:rPr>
              <a:t>PFS on maintenance</a:t>
            </a:r>
          </a:p>
        </p:txBody>
      </p:sp>
      <p:sp>
        <p:nvSpPr>
          <p:cNvPr id="8" name="Content Placeholder 26"/>
          <p:cNvSpPr txBox="1">
            <a:spLocks/>
          </p:cNvSpPr>
          <p:nvPr/>
        </p:nvSpPr>
        <p:spPr>
          <a:xfrm>
            <a:off x="4609562" y="5645688"/>
            <a:ext cx="4495808" cy="715881"/>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Bef>
                <a:spcPts val="0"/>
              </a:spcBef>
              <a:buClr>
                <a:srgbClr val="043882"/>
              </a:buClr>
              <a:buFontTx/>
              <a:buNone/>
            </a:pPr>
            <a:r>
              <a:rPr lang="en-GB" sz="1600" b="1" kern="0" dirty="0" smtClean="0">
                <a:solidFill>
                  <a:srgbClr val="363636"/>
                </a:solidFill>
              </a:rPr>
              <a:t>Secondary endpoints</a:t>
            </a:r>
          </a:p>
          <a:p>
            <a:pPr>
              <a:spcBef>
                <a:spcPts val="0"/>
              </a:spcBef>
              <a:buClr>
                <a:srgbClr val="043882"/>
              </a:buClr>
            </a:pPr>
            <a:r>
              <a:rPr lang="en-GB" sz="1600" kern="0" dirty="0">
                <a:solidFill>
                  <a:srgbClr val="363636"/>
                </a:solidFill>
              </a:rPr>
              <a:t>OS, PFS from registration, </a:t>
            </a:r>
            <a:r>
              <a:rPr lang="en-GB" sz="1600" kern="0" dirty="0" smtClean="0">
                <a:solidFill>
                  <a:srgbClr val="363636"/>
                </a:solidFill>
              </a:rPr>
              <a:t>RR, safety, </a:t>
            </a:r>
            <a:r>
              <a:rPr lang="en-GB" sz="1600" kern="0" dirty="0" err="1" smtClean="0">
                <a:solidFill>
                  <a:srgbClr val="363636"/>
                </a:solidFill>
              </a:rPr>
              <a:t>HRQoL</a:t>
            </a:r>
            <a:endParaRPr lang="en-GB" sz="1600" kern="0" dirty="0" smtClean="0">
              <a:solidFill>
                <a:srgbClr val="363636"/>
              </a:solidFill>
            </a:endParaRPr>
          </a:p>
        </p:txBody>
      </p:sp>
      <p:sp>
        <p:nvSpPr>
          <p:cNvPr id="9" name="Oval 14"/>
          <p:cNvSpPr>
            <a:spLocks noChangeArrowheads="1"/>
          </p:cNvSpPr>
          <p:nvPr/>
        </p:nvSpPr>
        <p:spPr bwMode="auto">
          <a:xfrm>
            <a:off x="3941537" y="3848938"/>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10" name="AutoShape 15"/>
          <p:cNvCxnSpPr>
            <a:cxnSpLocks noChangeShapeType="1"/>
            <a:stCxn id="9" idx="0"/>
          </p:cNvCxnSpPr>
          <p:nvPr/>
        </p:nvCxnSpPr>
        <p:spPr bwMode="auto">
          <a:xfrm rot="5400000" flipH="1" flipV="1">
            <a:off x="4236189" y="3219818"/>
            <a:ext cx="626267" cy="631975"/>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p:cNvCxnSpPr>
          <p:nvPr/>
        </p:nvCxnSpPr>
        <p:spPr bwMode="auto">
          <a:xfrm rot="16200000" flipH="1">
            <a:off x="4239363" y="4427109"/>
            <a:ext cx="619919" cy="631975"/>
          </a:xfrm>
          <a:prstGeom prst="bentConnector2">
            <a:avLst/>
          </a:prstGeom>
          <a:noFill/>
          <a:ln w="38100">
            <a:solidFill>
              <a:schemeClr val="bg1"/>
            </a:solidFill>
            <a:miter lim="800000"/>
            <a:headEnd/>
            <a:tailEnd type="triangle" w="med" len="med"/>
          </a:ln>
        </p:spPr>
      </p:cxnSp>
      <p:sp>
        <p:nvSpPr>
          <p:cNvPr id="12" name="AutoShape 12"/>
          <p:cNvSpPr>
            <a:spLocks noChangeArrowheads="1"/>
          </p:cNvSpPr>
          <p:nvPr/>
        </p:nvSpPr>
        <p:spPr bwMode="auto">
          <a:xfrm>
            <a:off x="8257722" y="4788738"/>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3" name="AutoShape 12"/>
          <p:cNvSpPr>
            <a:spLocks noChangeArrowheads="1"/>
          </p:cNvSpPr>
          <p:nvPr/>
        </p:nvSpPr>
        <p:spPr bwMode="auto">
          <a:xfrm>
            <a:off x="8257722" y="2958352"/>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4" name="Content Placeholder 26"/>
          <p:cNvSpPr txBox="1">
            <a:spLocks/>
          </p:cNvSpPr>
          <p:nvPr/>
        </p:nvSpPr>
        <p:spPr bwMode="auto">
          <a:xfrm>
            <a:off x="4855936" y="3655265"/>
            <a:ext cx="4192270" cy="777872"/>
          </a:xfrm>
          <a:prstGeom prst="rect">
            <a:avLst/>
          </a:prstGeom>
          <a:noFill/>
          <a:ln w="9525">
            <a:noFill/>
            <a:miter lim="800000"/>
            <a:headEnd/>
            <a:tailEnd/>
          </a:ln>
        </p:spPr>
        <p:txBody>
          <a:bodyPr/>
          <a:lstStyle/>
          <a:p>
            <a:pPr marL="190500" indent="-190500">
              <a:spcBef>
                <a:spcPts val="0"/>
              </a:spcBef>
              <a:spcAft>
                <a:spcPts val="200"/>
              </a:spcAft>
              <a:defRPr/>
            </a:pPr>
            <a:r>
              <a:rPr lang="en-GB" sz="1400" b="1" dirty="0">
                <a:solidFill>
                  <a:srgbClr val="363636"/>
                </a:solidFill>
                <a:latin typeface="Arial"/>
              </a:rPr>
              <a:t>Stratification</a:t>
            </a:r>
          </a:p>
          <a:p>
            <a:pPr marL="203200" indent="-203200">
              <a:spcBef>
                <a:spcPts val="0"/>
              </a:spcBef>
              <a:spcAft>
                <a:spcPts val="200"/>
              </a:spcAft>
              <a:buFont typeface="Arial" pitchFamily="34" charset="0"/>
              <a:buChar char="•"/>
              <a:defRPr/>
            </a:pPr>
            <a:r>
              <a:rPr lang="en-GB" sz="1400" dirty="0" smtClean="0">
                <a:solidFill>
                  <a:srgbClr val="363636"/>
                </a:solidFill>
                <a:latin typeface="Arial"/>
              </a:rPr>
              <a:t>Centre</a:t>
            </a:r>
            <a:r>
              <a:rPr lang="en-GB" sz="1400" dirty="0">
                <a:solidFill>
                  <a:srgbClr val="363636"/>
                </a:solidFill>
                <a:latin typeface="Arial"/>
              </a:rPr>
              <a:t>, baseline ECOG status, ALP, LDH, induction </a:t>
            </a:r>
            <a:r>
              <a:rPr lang="en-GB" sz="1400" dirty="0" smtClean="0">
                <a:solidFill>
                  <a:srgbClr val="363636"/>
                </a:solidFill>
                <a:latin typeface="Arial"/>
              </a:rPr>
              <a:t>chemotherapy, </a:t>
            </a:r>
            <a:r>
              <a:rPr lang="en-GB" sz="1400" i="1" dirty="0">
                <a:solidFill>
                  <a:srgbClr val="363636"/>
                </a:solidFill>
                <a:latin typeface="Arial"/>
              </a:rPr>
              <a:t>KRAS</a:t>
            </a:r>
            <a:r>
              <a:rPr lang="en-GB" sz="1400" dirty="0">
                <a:solidFill>
                  <a:srgbClr val="363636"/>
                </a:solidFill>
                <a:latin typeface="Arial"/>
              </a:rPr>
              <a:t> status, age, number of metastatic sites and </a:t>
            </a:r>
            <a:r>
              <a:rPr lang="en-GB" sz="1400" dirty="0" smtClean="0">
                <a:solidFill>
                  <a:srgbClr val="363636"/>
                </a:solidFill>
                <a:latin typeface="Arial"/>
              </a:rPr>
              <a:t>tumour response</a:t>
            </a:r>
            <a:endParaRPr lang="en-GB" sz="1400" dirty="0">
              <a:solidFill>
                <a:srgbClr val="363636"/>
              </a:solidFill>
              <a:latin typeface="Arial"/>
            </a:endParaRPr>
          </a:p>
        </p:txBody>
      </p:sp>
      <p:cxnSp>
        <p:nvCxnSpPr>
          <p:cNvPr id="15" name="AutoShape 19"/>
          <p:cNvCxnSpPr>
            <a:cxnSpLocks noChangeShapeType="1"/>
            <a:endCxn id="9" idx="2"/>
          </p:cNvCxnSpPr>
          <p:nvPr/>
        </p:nvCxnSpPr>
        <p:spPr bwMode="auto">
          <a:xfrm>
            <a:off x="2786743" y="4141038"/>
            <a:ext cx="1154794" cy="0"/>
          </a:xfrm>
          <a:prstGeom prst="straightConnector1">
            <a:avLst/>
          </a:prstGeom>
          <a:noFill/>
          <a:ln w="38100">
            <a:solidFill>
              <a:schemeClr val="bg1"/>
            </a:solidFill>
            <a:round/>
            <a:headEnd/>
            <a:tailEnd type="triangle" w="med" len="med"/>
          </a:ln>
        </p:spPr>
      </p:cxnSp>
      <p:cxnSp>
        <p:nvCxnSpPr>
          <p:cNvPr id="16" name="AutoShape 20"/>
          <p:cNvCxnSpPr>
            <a:cxnSpLocks noChangeShapeType="1"/>
          </p:cNvCxnSpPr>
          <p:nvPr/>
        </p:nvCxnSpPr>
        <p:spPr bwMode="auto">
          <a:xfrm flipV="1">
            <a:off x="7542220" y="5053057"/>
            <a:ext cx="715502" cy="0"/>
          </a:xfrm>
          <a:prstGeom prst="straightConnector1">
            <a:avLst/>
          </a:prstGeom>
          <a:noFill/>
          <a:ln w="38100">
            <a:solidFill>
              <a:schemeClr val="bg1"/>
            </a:solidFill>
            <a:prstDash val="dash"/>
            <a:round/>
            <a:headEnd/>
            <a:tailEnd type="triangle" w="med" len="med"/>
          </a:ln>
        </p:spPr>
      </p:cxnSp>
      <p:cxnSp>
        <p:nvCxnSpPr>
          <p:cNvPr id="17" name="AutoShape 21"/>
          <p:cNvCxnSpPr>
            <a:cxnSpLocks noChangeShapeType="1"/>
            <a:endCxn id="13" idx="1"/>
          </p:cNvCxnSpPr>
          <p:nvPr/>
        </p:nvCxnSpPr>
        <p:spPr bwMode="auto">
          <a:xfrm>
            <a:off x="7899970" y="3222671"/>
            <a:ext cx="357752" cy="0"/>
          </a:xfrm>
          <a:prstGeom prst="straightConnector1">
            <a:avLst/>
          </a:prstGeom>
          <a:noFill/>
          <a:ln w="38100">
            <a:solidFill>
              <a:schemeClr val="bg1"/>
            </a:solidFill>
            <a:round/>
            <a:headEnd/>
            <a:tailEnd type="triangle" w="med" len="med"/>
          </a:ln>
        </p:spPr>
      </p:cxnSp>
      <p:sp>
        <p:nvSpPr>
          <p:cNvPr id="18" name="AutoShape 9"/>
          <p:cNvSpPr>
            <a:spLocks noChangeArrowheads="1"/>
          </p:cNvSpPr>
          <p:nvPr/>
        </p:nvSpPr>
        <p:spPr bwMode="auto">
          <a:xfrm>
            <a:off x="228600" y="2586170"/>
            <a:ext cx="2558143" cy="3114243"/>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with </a:t>
            </a:r>
            <a:r>
              <a:rPr lang="en-GB" altLang="zh-CN" dirty="0" err="1" smtClean="0">
                <a:solidFill>
                  <a:srgbClr val="FFFFFF"/>
                </a:solidFill>
                <a:ea typeface="SimSun" pitchFamily="2" charset="-122"/>
              </a:rPr>
              <a:t>mCRC</a:t>
            </a:r>
            <a:endParaRPr lang="en-GB"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No prior chemotherapy or targeted agent for metastatic disease</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WHO PS 0–2</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ALP &lt;3–5 x ULN</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B</a:t>
            </a:r>
            <a:r>
              <a:rPr lang="en-GB" altLang="zh-CN" dirty="0" smtClean="0">
                <a:solidFill>
                  <a:srgbClr val="FFFFFF"/>
                </a:solidFill>
                <a:ea typeface="SimSun" pitchFamily="2" charset="-122"/>
              </a:rPr>
              <a:t>ilirubin 1.5 x ULN</a:t>
            </a:r>
          </a:p>
          <a:p>
            <a:pPr defTabSz="892175" eaLnBrk="0" hangingPunct="0">
              <a:spcAft>
                <a:spcPct val="30000"/>
              </a:spcAft>
            </a:pPr>
            <a:r>
              <a:rPr lang="en-GB" altLang="zh-CN" dirty="0" smtClean="0">
                <a:solidFill>
                  <a:srgbClr val="FFFFFF"/>
                </a:solidFill>
                <a:ea typeface="SimSun" pitchFamily="2" charset="-122"/>
              </a:rPr>
              <a:t>(n=700)</a:t>
            </a:r>
            <a:endParaRPr lang="en-GB" altLang="zh-CN" dirty="0">
              <a:solidFill>
                <a:srgbClr val="FFFFFF"/>
              </a:solidFill>
              <a:ea typeface="SimSun" pitchFamily="2" charset="-122"/>
            </a:endParaRPr>
          </a:p>
        </p:txBody>
      </p:sp>
      <p:sp>
        <p:nvSpPr>
          <p:cNvPr id="19" name="AutoShape 12"/>
          <p:cNvSpPr>
            <a:spLocks noChangeArrowheads="1"/>
          </p:cNvSpPr>
          <p:nvPr/>
        </p:nvSpPr>
        <p:spPr bwMode="auto">
          <a:xfrm>
            <a:off x="4865309" y="4624714"/>
            <a:ext cx="3032871" cy="863161"/>
          </a:xfrm>
          <a:prstGeom prst="roundRect">
            <a:avLst>
              <a:gd name="adj" fmla="val 16667"/>
            </a:avLst>
          </a:prstGeom>
          <a:solidFill>
            <a:schemeClr val="accent2"/>
          </a:solidFill>
          <a:ln w="9525" algn="ctr">
            <a:noFill/>
            <a:round/>
            <a:headEnd/>
            <a:tailEnd/>
          </a:ln>
        </p:spPr>
        <p:txBody>
          <a:bodyPr lIns="90488" tIns="0" rIns="90488" bIns="0" anchor="ctr"/>
          <a:lstStyle/>
          <a:p>
            <a:pPr marL="0" lvl="1" algn="ctr" defTabSz="892175" eaLnBrk="0" hangingPunct="0"/>
            <a:r>
              <a:rPr lang="en-GB" altLang="zh-CN" sz="1600" dirty="0" smtClean="0">
                <a:solidFill>
                  <a:srgbClr val="363636"/>
                </a:solidFill>
                <a:ea typeface="SimSun" pitchFamily="2" charset="-122"/>
              </a:rPr>
              <a:t>Bevacizumab (7.5 mg/kg q3w) + erlotinib (</a:t>
            </a:r>
            <a:r>
              <a:rPr lang="en-GB" sz="1600" dirty="0">
                <a:solidFill>
                  <a:srgbClr val="363636"/>
                </a:solidFill>
              </a:rPr>
              <a:t>150 mg/d</a:t>
            </a:r>
            <a:r>
              <a:rPr lang="en-GB" altLang="zh-CN" sz="1600" dirty="0" smtClean="0">
                <a:solidFill>
                  <a:srgbClr val="363636"/>
                </a:solidFill>
                <a:ea typeface="SimSun" pitchFamily="2" charset="-122"/>
              </a:rPr>
              <a:t>)</a:t>
            </a:r>
            <a:endParaRPr lang="en-GB" altLang="zh-CN" sz="1600" baseline="30000" dirty="0" smtClean="0">
              <a:solidFill>
                <a:srgbClr val="363636"/>
              </a:solidFill>
              <a:ea typeface="SimSun" pitchFamily="2" charset="-122"/>
            </a:endParaRPr>
          </a:p>
          <a:p>
            <a:pPr algn="ctr" defTabSz="892175" eaLnBrk="0" hangingPunct="0"/>
            <a:r>
              <a:rPr lang="en-GB" altLang="zh-CN" sz="1600" dirty="0" smtClean="0">
                <a:solidFill>
                  <a:srgbClr val="363636"/>
                </a:solidFill>
                <a:ea typeface="SimSun" pitchFamily="2" charset="-122"/>
              </a:rPr>
              <a:t>(n=224)</a:t>
            </a:r>
            <a:endParaRPr lang="en-GB" altLang="zh-CN" sz="1600" dirty="0">
              <a:solidFill>
                <a:srgbClr val="363636"/>
              </a:solidFill>
              <a:ea typeface="SimSun" pitchFamily="2" charset="-122"/>
            </a:endParaRPr>
          </a:p>
        </p:txBody>
      </p:sp>
      <p:sp>
        <p:nvSpPr>
          <p:cNvPr id="20" name="AutoShape 8"/>
          <p:cNvSpPr>
            <a:spLocks noChangeArrowheads="1"/>
          </p:cNvSpPr>
          <p:nvPr/>
        </p:nvSpPr>
        <p:spPr bwMode="auto">
          <a:xfrm>
            <a:off x="4865309" y="2812302"/>
            <a:ext cx="3034661"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Bevacizumab (7.5 </a:t>
            </a:r>
            <a:r>
              <a:rPr lang="en-GB" altLang="zh-CN" sz="1600" dirty="0">
                <a:solidFill>
                  <a:srgbClr val="FFFFFF"/>
                </a:solidFill>
                <a:ea typeface="SimSun" pitchFamily="2" charset="-122"/>
              </a:rPr>
              <a:t>mg/kg q3w</a:t>
            </a:r>
            <a:r>
              <a:rPr lang="en-GB" altLang="zh-CN" sz="1600" dirty="0" smtClean="0">
                <a:solidFill>
                  <a:srgbClr val="FFFFFF"/>
                </a:solidFill>
                <a:ea typeface="SimSun" pitchFamily="2" charset="-122"/>
              </a:rPr>
              <a:t>)</a:t>
            </a:r>
          </a:p>
          <a:p>
            <a:pPr algn="ctr" defTabSz="892175" eaLnBrk="0" hangingPunct="0"/>
            <a:r>
              <a:rPr lang="en-GB" altLang="zh-CN" sz="1600" dirty="0" smtClean="0">
                <a:solidFill>
                  <a:srgbClr val="FFFFFF"/>
                </a:solidFill>
                <a:ea typeface="SimSun" pitchFamily="2" charset="-122"/>
              </a:rPr>
              <a:t>(n=228)</a:t>
            </a:r>
            <a:endParaRPr lang="en-GB" altLang="zh-CN" sz="1600" dirty="0">
              <a:solidFill>
                <a:srgbClr val="FFFFFF"/>
              </a:solidFill>
              <a:ea typeface="SimSun" pitchFamily="2" charset="-122"/>
            </a:endParaRPr>
          </a:p>
        </p:txBody>
      </p:sp>
      <p:sp>
        <p:nvSpPr>
          <p:cNvPr id="22" name="Content Placeholder 26"/>
          <p:cNvSpPr txBox="1">
            <a:spLocks/>
          </p:cNvSpPr>
          <p:nvPr/>
        </p:nvSpPr>
        <p:spPr bwMode="auto">
          <a:xfrm>
            <a:off x="2569925" y="2675526"/>
            <a:ext cx="1679852" cy="537912"/>
          </a:xfrm>
          <a:prstGeom prst="rect">
            <a:avLst/>
          </a:prstGeom>
          <a:noFill/>
          <a:ln w="9525">
            <a:noFill/>
            <a:miter lim="800000"/>
            <a:headEnd/>
            <a:tailEnd/>
          </a:ln>
        </p:spPr>
        <p:txBody>
          <a:bodyPr/>
          <a:lstStyle/>
          <a:p>
            <a:pPr algn="ctr">
              <a:spcBef>
                <a:spcPts val="0"/>
              </a:spcBef>
              <a:spcAft>
                <a:spcPts val="200"/>
              </a:spcAft>
              <a:defRPr/>
            </a:pPr>
            <a:r>
              <a:rPr lang="en-GB" sz="1400" dirty="0" smtClean="0">
                <a:solidFill>
                  <a:srgbClr val="363636"/>
                </a:solidFill>
                <a:latin typeface="Arial"/>
              </a:rPr>
              <a:t>Completed </a:t>
            </a:r>
            <a:br>
              <a:rPr lang="en-GB" sz="1400" dirty="0" smtClean="0">
                <a:solidFill>
                  <a:srgbClr val="363636"/>
                </a:solidFill>
                <a:latin typeface="Arial"/>
              </a:rPr>
            </a:br>
            <a:r>
              <a:rPr lang="en-GB" sz="1400" dirty="0" smtClean="0">
                <a:solidFill>
                  <a:srgbClr val="363636"/>
                </a:solidFill>
                <a:latin typeface="Arial"/>
              </a:rPr>
              <a:t>induction </a:t>
            </a:r>
            <a:br>
              <a:rPr lang="en-GB" sz="1400" dirty="0" smtClean="0">
                <a:solidFill>
                  <a:srgbClr val="363636"/>
                </a:solidFill>
                <a:latin typeface="Arial"/>
              </a:rPr>
            </a:br>
            <a:r>
              <a:rPr lang="en-GB" sz="1400" dirty="0" smtClean="0">
                <a:solidFill>
                  <a:srgbClr val="363636"/>
                </a:solidFill>
                <a:latin typeface="Arial"/>
              </a:rPr>
              <a:t>therapy* </a:t>
            </a:r>
            <a:br>
              <a:rPr lang="en-GB" sz="1400" dirty="0" smtClean="0">
                <a:solidFill>
                  <a:srgbClr val="363636"/>
                </a:solidFill>
                <a:latin typeface="Arial"/>
              </a:rPr>
            </a:br>
            <a:r>
              <a:rPr lang="en-GB" sz="1400" dirty="0" smtClean="0">
                <a:solidFill>
                  <a:srgbClr val="363636"/>
                </a:solidFill>
                <a:latin typeface="Arial"/>
              </a:rPr>
              <a:t>with no </a:t>
            </a:r>
            <a:br>
              <a:rPr lang="en-GB" sz="1400" dirty="0" smtClean="0">
                <a:solidFill>
                  <a:srgbClr val="363636"/>
                </a:solidFill>
                <a:latin typeface="Arial"/>
              </a:rPr>
            </a:br>
            <a:r>
              <a:rPr lang="en-GB" sz="1400" dirty="0" smtClean="0">
                <a:solidFill>
                  <a:srgbClr val="363636"/>
                </a:solidFill>
                <a:latin typeface="Arial"/>
              </a:rPr>
              <a:t>disease progression</a:t>
            </a:r>
            <a:endParaRPr lang="en-GB" sz="1400" dirty="0">
              <a:solidFill>
                <a:srgbClr val="363636"/>
              </a:solidFill>
              <a:latin typeface="Arial"/>
            </a:endParaRPr>
          </a:p>
        </p:txBody>
      </p:sp>
      <p:sp>
        <p:nvSpPr>
          <p:cNvPr id="23" name="Content Placeholder 26"/>
          <p:cNvSpPr txBox="1">
            <a:spLocks/>
          </p:cNvSpPr>
          <p:nvPr/>
        </p:nvSpPr>
        <p:spPr bwMode="auto">
          <a:xfrm>
            <a:off x="5729950" y="2475254"/>
            <a:ext cx="1305378" cy="294072"/>
          </a:xfrm>
          <a:prstGeom prst="rect">
            <a:avLst/>
          </a:prstGeom>
          <a:noFill/>
          <a:ln w="9525">
            <a:noFill/>
            <a:miter lim="800000"/>
            <a:headEnd/>
            <a:tailEnd/>
          </a:ln>
        </p:spPr>
        <p:txBody>
          <a:bodyPr/>
          <a:lstStyle/>
          <a:p>
            <a:pPr marL="190500" indent="-190500">
              <a:spcBef>
                <a:spcPts val="0"/>
              </a:spcBef>
              <a:spcAft>
                <a:spcPts val="200"/>
              </a:spcAft>
              <a:defRPr/>
            </a:pPr>
            <a:r>
              <a:rPr lang="en-GB" sz="1400" b="1" dirty="0" smtClean="0">
                <a:solidFill>
                  <a:srgbClr val="363636"/>
                </a:solidFill>
                <a:latin typeface="Arial"/>
              </a:rPr>
              <a:t>Maintenance</a:t>
            </a:r>
            <a:endParaRPr lang="en-GB" sz="1400" dirty="0">
              <a:solidFill>
                <a:srgbClr val="363636"/>
              </a:solidFill>
              <a:latin typeface="Arial"/>
            </a:endParaRPr>
          </a:p>
        </p:txBody>
      </p:sp>
    </p:spTree>
    <p:custDataLst>
      <p:tags r:id="rId1"/>
    </p:custDataLst>
    <p:extLst>
      <p:ext uri="{BB962C8B-B14F-4D97-AF65-F5344CB8AC3E}">
        <p14:creationId xmlns:p14="http://schemas.microsoft.com/office/powerpoint/2010/main" val="42047258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800" b="1" dirty="0" smtClean="0"/>
              <a:t>Key results</a:t>
            </a:r>
          </a:p>
        </p:txBody>
      </p:sp>
      <p:sp>
        <p:nvSpPr>
          <p:cNvPr id="4" name="Rectangle 2"/>
          <p:cNvSpPr>
            <a:spLocks noGrp="1" noChangeArrowheads="1"/>
          </p:cNvSpPr>
          <p:nvPr>
            <p:ph type="title"/>
          </p:nvPr>
        </p:nvSpPr>
        <p:spPr>
          <a:xfrm>
            <a:off x="228600" y="228600"/>
            <a:ext cx="8686800" cy="939801"/>
          </a:xfrm>
        </p:spPr>
        <p:txBody>
          <a:bodyPr/>
          <a:lstStyle/>
          <a:p>
            <a:r>
              <a:rPr lang="en-GB" sz="1800" dirty="0"/>
              <a:t>497O: </a:t>
            </a:r>
            <a:r>
              <a:rPr lang="en-GB" sz="1800" dirty="0" smtClean="0"/>
              <a:t>Bevacizumab-erlotinib </a:t>
            </a:r>
            <a:r>
              <a:rPr lang="en-GB" sz="1800" dirty="0"/>
              <a:t>as maintenance therapy in metastatic colorectal cancer. Final results of the GERCOR DREAM study – </a:t>
            </a:r>
            <a:r>
              <a:rPr lang="en-GB" sz="1800" dirty="0" err="1" smtClean="0"/>
              <a:t>Chibaudel</a:t>
            </a:r>
            <a:r>
              <a:rPr lang="en-GB" sz="1800" dirty="0" smtClean="0"/>
              <a:t> B et al.</a:t>
            </a:r>
            <a:endParaRPr lang="en-GB" sz="1800" dirty="0"/>
          </a:p>
        </p:txBody>
      </p:sp>
      <p:sp>
        <p:nvSpPr>
          <p:cNvPr id="5" name="Text Box 4"/>
          <p:cNvSpPr txBox="1">
            <a:spLocks noChangeArrowheads="1"/>
          </p:cNvSpPr>
          <p:nvPr/>
        </p:nvSpPr>
        <p:spPr bwMode="auto">
          <a:xfrm>
            <a:off x="4922691" y="6474897"/>
            <a:ext cx="40006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Chibaudel</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en-GB" sz="1200" dirty="0" err="1" smtClean="0">
                <a:solidFill>
                  <a:srgbClr val="363636"/>
                </a:solidFill>
              </a:rPr>
              <a:t>abstr</a:t>
            </a:r>
            <a:r>
              <a:rPr lang="en-GB" sz="1200" dirty="0" smtClean="0">
                <a:solidFill>
                  <a:srgbClr val="363636"/>
                </a:solidFill>
              </a:rPr>
              <a:t> 4970</a:t>
            </a:r>
            <a:endParaRPr lang="en-GB" sz="1200" dirty="0">
              <a:solidFill>
                <a:srgbClr val="363636"/>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274009702"/>
              </p:ext>
            </p:extLst>
          </p:nvPr>
        </p:nvGraphicFramePr>
        <p:xfrm>
          <a:off x="334435" y="4772298"/>
          <a:ext cx="8475131" cy="1219200"/>
        </p:xfrm>
        <a:graphic>
          <a:graphicData uri="http://schemas.openxmlformats.org/drawingml/2006/table">
            <a:tbl>
              <a:tblPr firstRow="1" bandRow="1">
                <a:tableStyleId>{69012ECD-51FC-41F1-AA8D-1B2483CD663E}</a:tableStyleId>
              </a:tblPr>
              <a:tblGrid>
                <a:gridCol w="1028698"/>
                <a:gridCol w="892387"/>
                <a:gridCol w="1463040"/>
                <a:gridCol w="940526"/>
                <a:gridCol w="1576251"/>
                <a:gridCol w="905692"/>
                <a:gridCol w="1668537"/>
              </a:tblGrid>
              <a:tr h="304800">
                <a:tc>
                  <a:txBody>
                    <a:bodyPr/>
                    <a:lstStyle/>
                    <a:p>
                      <a:endParaRPr lang="en-GB" sz="1400" b="1" dirty="0"/>
                    </a:p>
                  </a:txBody>
                  <a:tcPr anchor="ctr"/>
                </a:tc>
                <a:tc gridSpan="2">
                  <a:txBody>
                    <a:bodyPr/>
                    <a:lstStyle/>
                    <a:p>
                      <a:pPr algn="ctr"/>
                      <a:r>
                        <a:rPr lang="en-GB" sz="1400" dirty="0" smtClean="0">
                          <a:solidFill>
                            <a:schemeClr val="tx2"/>
                          </a:solidFill>
                        </a:rPr>
                        <a:t>All patients</a:t>
                      </a:r>
                      <a:endParaRPr lang="en-GB" sz="1400" dirty="0">
                        <a:solidFill>
                          <a:schemeClr val="tx2"/>
                        </a:solidFill>
                      </a:endParaRPr>
                    </a:p>
                  </a:txBody>
                  <a:tcPr anchor="ctr"/>
                </a:tc>
                <a:tc hMerge="1">
                  <a:txBody>
                    <a:bodyPr/>
                    <a:lstStyle/>
                    <a:p>
                      <a:endParaRPr lang="en-GB" sz="1600" dirty="0">
                        <a:solidFill>
                          <a:schemeClr val="tx2"/>
                        </a:solidFill>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tx2"/>
                          </a:solidFill>
                        </a:rPr>
                        <a:t>wt</a:t>
                      </a:r>
                      <a:r>
                        <a:rPr lang="en-GB" sz="1400" dirty="0" smtClean="0">
                          <a:solidFill>
                            <a:schemeClr val="tx2"/>
                          </a:solidFill>
                        </a:rPr>
                        <a:t> </a:t>
                      </a:r>
                      <a:r>
                        <a:rPr lang="en-GB" sz="1400" i="1" baseline="0" dirty="0" smtClean="0">
                          <a:solidFill>
                            <a:schemeClr val="tx2"/>
                          </a:solidFill>
                        </a:rPr>
                        <a:t>KRAS</a:t>
                      </a:r>
                      <a:endParaRPr lang="en-GB" sz="1400" i="1" dirty="0" smtClean="0">
                        <a:solidFill>
                          <a:schemeClr val="tx2"/>
                        </a:solidFill>
                      </a:endParaRPr>
                    </a:p>
                  </a:txBody>
                  <a:tcPr anchor="ctr"/>
                </a:tc>
                <a:tc hMerge="1">
                  <a:txBody>
                    <a:bodyPr/>
                    <a:lstStyle/>
                    <a:p>
                      <a:endParaRPr lang="en-GB" sz="1600" dirty="0">
                        <a:solidFill>
                          <a:schemeClr val="tx2"/>
                        </a:solidFill>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Mutant</a:t>
                      </a:r>
                      <a:r>
                        <a:rPr lang="en-GB" sz="1400" baseline="0" dirty="0" smtClean="0">
                          <a:solidFill>
                            <a:schemeClr val="tx2"/>
                          </a:solidFill>
                        </a:rPr>
                        <a:t> </a:t>
                      </a:r>
                      <a:r>
                        <a:rPr lang="en-GB" sz="1400" i="1" dirty="0" smtClean="0">
                          <a:solidFill>
                            <a:schemeClr val="tx2"/>
                          </a:solidFill>
                        </a:rPr>
                        <a:t>KRAS</a:t>
                      </a:r>
                    </a:p>
                  </a:txBody>
                  <a:tcPr anchor="ctr"/>
                </a:tc>
                <a:tc hMerge="1">
                  <a:txBody>
                    <a:bodyPr/>
                    <a:lstStyle/>
                    <a:p>
                      <a:endParaRPr lang="en-GB" sz="1600" dirty="0">
                        <a:solidFill>
                          <a:schemeClr val="tx2"/>
                        </a:solidFill>
                      </a:endParaRPr>
                    </a:p>
                  </a:txBody>
                  <a:tcPr/>
                </a:tc>
              </a:tr>
              <a:tr h="304800">
                <a:tc>
                  <a:txBody>
                    <a:bodyPr/>
                    <a:lstStyle/>
                    <a:p>
                      <a:endParaRPr lang="en-GB" sz="1400" b="1" dirty="0"/>
                    </a:p>
                  </a:txBody>
                  <a:tcPr anchor="ctr">
                    <a:solidFill>
                      <a:schemeClr val="accent1"/>
                    </a:solidFill>
                  </a:tcPr>
                </a:tc>
                <a:tc>
                  <a:txBody>
                    <a:bodyPr/>
                    <a:lstStyle/>
                    <a:p>
                      <a:pPr algn="ctr"/>
                      <a:r>
                        <a:rPr lang="en-GB" sz="1400" b="1" dirty="0" smtClean="0">
                          <a:solidFill>
                            <a:schemeClr val="tx2"/>
                          </a:solidFill>
                        </a:rPr>
                        <a:t>Bev</a:t>
                      </a:r>
                      <a:endParaRPr lang="en-GB" sz="1400" b="1" dirty="0">
                        <a:solidFill>
                          <a:schemeClr val="tx2"/>
                        </a:solidFill>
                      </a:endParaRPr>
                    </a:p>
                  </a:txBody>
                  <a:tcPr anchor="ctr">
                    <a:solidFill>
                      <a:schemeClr val="accent1"/>
                    </a:solidFill>
                  </a:tcPr>
                </a:tc>
                <a:tc>
                  <a:txBody>
                    <a:bodyPr/>
                    <a:lstStyle/>
                    <a:p>
                      <a:pPr algn="ctr"/>
                      <a:r>
                        <a:rPr lang="en-GB" sz="1400" b="1" dirty="0" smtClean="0">
                          <a:solidFill>
                            <a:schemeClr val="tx2"/>
                          </a:solidFill>
                        </a:rPr>
                        <a:t>Bev + erlotinib</a:t>
                      </a:r>
                    </a:p>
                  </a:txBody>
                  <a:tcPr anchor="ctr">
                    <a:solidFill>
                      <a:schemeClr val="accent1"/>
                    </a:solidFill>
                  </a:tcPr>
                </a:tc>
                <a:tc>
                  <a:txBody>
                    <a:bodyPr/>
                    <a:lstStyle/>
                    <a:p>
                      <a:pPr algn="ctr"/>
                      <a:r>
                        <a:rPr lang="en-GB" sz="1400" b="1" dirty="0" smtClean="0">
                          <a:solidFill>
                            <a:schemeClr val="tx2"/>
                          </a:solidFill>
                        </a:rPr>
                        <a:t>Bev</a:t>
                      </a:r>
                      <a:endParaRPr lang="en-GB" sz="1400" b="1" dirty="0">
                        <a:solidFill>
                          <a:schemeClr val="tx2"/>
                        </a:solidFill>
                      </a:endParaRPr>
                    </a:p>
                  </a:txBody>
                  <a:tcPr anchor="ctr">
                    <a:solidFill>
                      <a:schemeClr val="accent1"/>
                    </a:solidFill>
                  </a:tcPr>
                </a:tc>
                <a:tc>
                  <a:txBody>
                    <a:bodyPr/>
                    <a:lstStyle/>
                    <a:p>
                      <a:pPr algn="ctr"/>
                      <a:r>
                        <a:rPr lang="en-GB" sz="1400" b="1" dirty="0" smtClean="0">
                          <a:solidFill>
                            <a:schemeClr val="tx2"/>
                          </a:solidFill>
                        </a:rPr>
                        <a:t>Bev + erlotinib</a:t>
                      </a:r>
                    </a:p>
                  </a:txBody>
                  <a:tcPr anchor="ctr">
                    <a:solidFill>
                      <a:schemeClr val="accent1"/>
                    </a:solidFill>
                  </a:tcPr>
                </a:tc>
                <a:tc>
                  <a:txBody>
                    <a:bodyPr/>
                    <a:lstStyle/>
                    <a:p>
                      <a:pPr algn="ctr"/>
                      <a:r>
                        <a:rPr lang="en-GB" sz="1400" b="1" dirty="0" smtClean="0">
                          <a:solidFill>
                            <a:schemeClr val="tx2"/>
                          </a:solidFill>
                        </a:rPr>
                        <a:t>Bev</a:t>
                      </a:r>
                      <a:endParaRPr lang="en-GB" sz="1400" b="1" dirty="0">
                        <a:solidFill>
                          <a:schemeClr val="tx2"/>
                        </a:solidFill>
                      </a:endParaRPr>
                    </a:p>
                  </a:txBody>
                  <a:tcPr anchor="ctr">
                    <a:solidFill>
                      <a:schemeClr val="accent1"/>
                    </a:solidFill>
                  </a:tcPr>
                </a:tc>
                <a:tc>
                  <a:txBody>
                    <a:bodyPr/>
                    <a:lstStyle/>
                    <a:p>
                      <a:pPr algn="ctr"/>
                      <a:r>
                        <a:rPr lang="en-GB" sz="1400" b="1" dirty="0" smtClean="0">
                          <a:solidFill>
                            <a:schemeClr val="tx2"/>
                          </a:solidFill>
                        </a:rPr>
                        <a:t>Bev + erlotinib</a:t>
                      </a:r>
                    </a:p>
                  </a:txBody>
                  <a:tcPr anchor="ctr">
                    <a:solidFill>
                      <a:schemeClr val="accent1"/>
                    </a:solidFill>
                  </a:tcPr>
                </a:tc>
              </a:tr>
              <a:tr h="304800">
                <a:tc>
                  <a:txBody>
                    <a:bodyPr/>
                    <a:lstStyle/>
                    <a:p>
                      <a:r>
                        <a:rPr lang="en-GB" sz="1400" b="1" dirty="0" smtClean="0"/>
                        <a:t>ORR</a:t>
                      </a:r>
                      <a:endParaRPr lang="en-GB" sz="1400" b="1" dirty="0"/>
                    </a:p>
                  </a:txBody>
                  <a:tcPr anchor="ctr"/>
                </a:tc>
                <a:tc>
                  <a:txBody>
                    <a:bodyPr/>
                    <a:lstStyle/>
                    <a:p>
                      <a:pPr algn="ctr"/>
                      <a:r>
                        <a:rPr lang="en-GB" sz="1400" dirty="0" smtClean="0"/>
                        <a:t>11.5</a:t>
                      </a:r>
                      <a:endParaRPr lang="en-GB" sz="1400" dirty="0"/>
                    </a:p>
                  </a:txBody>
                  <a:tcPr anchor="ctr"/>
                </a:tc>
                <a:tc>
                  <a:txBody>
                    <a:bodyPr/>
                    <a:lstStyle/>
                    <a:p>
                      <a:pPr algn="ctr"/>
                      <a:r>
                        <a:rPr lang="en-GB" sz="1400" dirty="0" smtClean="0"/>
                        <a:t>22.5</a:t>
                      </a:r>
                      <a:endParaRPr lang="en-GB" sz="1400" dirty="0"/>
                    </a:p>
                  </a:txBody>
                  <a:tcPr anchor="ctr"/>
                </a:tc>
                <a:tc>
                  <a:txBody>
                    <a:bodyPr/>
                    <a:lstStyle/>
                    <a:p>
                      <a:pPr algn="ctr"/>
                      <a:r>
                        <a:rPr lang="en-GB" sz="1400" dirty="0" smtClean="0"/>
                        <a:t>15.4</a:t>
                      </a:r>
                      <a:endParaRPr lang="en-GB" sz="1400" dirty="0"/>
                    </a:p>
                  </a:txBody>
                  <a:tcPr anchor="ctr"/>
                </a:tc>
                <a:tc>
                  <a:txBody>
                    <a:bodyPr/>
                    <a:lstStyle/>
                    <a:p>
                      <a:pPr algn="ctr"/>
                      <a:r>
                        <a:rPr lang="en-GB" sz="1400" dirty="0" smtClean="0"/>
                        <a:t>24.0</a:t>
                      </a:r>
                      <a:endParaRPr lang="en-GB" sz="1400" dirty="0"/>
                    </a:p>
                  </a:txBody>
                  <a:tcPr anchor="ctr"/>
                </a:tc>
                <a:tc>
                  <a:txBody>
                    <a:bodyPr/>
                    <a:lstStyle/>
                    <a:p>
                      <a:pPr algn="ctr"/>
                      <a:r>
                        <a:rPr lang="en-GB" sz="1400" dirty="0" smtClean="0"/>
                        <a:t>8.3</a:t>
                      </a:r>
                      <a:endParaRPr lang="en-GB" sz="1400" dirty="0"/>
                    </a:p>
                  </a:txBody>
                  <a:tcPr anchor="ctr"/>
                </a:tc>
                <a:tc>
                  <a:txBody>
                    <a:bodyPr/>
                    <a:lstStyle/>
                    <a:p>
                      <a:pPr algn="ctr"/>
                      <a:r>
                        <a:rPr lang="en-GB" sz="1400" dirty="0" smtClean="0"/>
                        <a:t>19.7</a:t>
                      </a:r>
                      <a:endParaRPr lang="en-GB" sz="1400" dirty="0"/>
                    </a:p>
                  </a:txBody>
                  <a:tcPr anchor="ctr"/>
                </a:tc>
              </a:tr>
              <a:tr h="304800">
                <a:tc>
                  <a:txBody>
                    <a:bodyPr/>
                    <a:lstStyle/>
                    <a:p>
                      <a:r>
                        <a:rPr lang="en-GB" sz="1400" b="1" dirty="0" smtClean="0"/>
                        <a:t>p-value</a:t>
                      </a:r>
                      <a:endParaRPr lang="en-GB" sz="1400" b="1" dirty="0"/>
                    </a:p>
                  </a:txBody>
                  <a:tcPr anchor="ctr"/>
                </a:tc>
                <a:tc gridSpan="2">
                  <a:txBody>
                    <a:bodyPr/>
                    <a:lstStyle/>
                    <a:p>
                      <a:pPr algn="ctr"/>
                      <a:r>
                        <a:rPr lang="en-GB" sz="1400" dirty="0" smtClean="0"/>
                        <a:t>0.003</a:t>
                      </a:r>
                      <a:endParaRPr lang="en-GB" sz="1400" dirty="0"/>
                    </a:p>
                  </a:txBody>
                  <a:tcPr anchor="ctr"/>
                </a:tc>
                <a:tc hMerge="1">
                  <a:txBody>
                    <a:bodyPr/>
                    <a:lstStyle/>
                    <a:p>
                      <a:endParaRPr lang="en-GB" sz="1600" dirty="0"/>
                    </a:p>
                  </a:txBody>
                  <a:tcPr/>
                </a:tc>
                <a:tc gridSpan="2">
                  <a:txBody>
                    <a:bodyPr/>
                    <a:lstStyle/>
                    <a:p>
                      <a:pPr algn="ctr"/>
                      <a:r>
                        <a:rPr lang="en-GB" sz="1400" dirty="0" smtClean="0"/>
                        <a:t>0.133</a:t>
                      </a:r>
                      <a:endParaRPr lang="en-GB" sz="1400" dirty="0"/>
                    </a:p>
                  </a:txBody>
                  <a:tcPr anchor="ctr"/>
                </a:tc>
                <a:tc hMerge="1">
                  <a:txBody>
                    <a:bodyPr/>
                    <a:lstStyle/>
                    <a:p>
                      <a:endParaRPr lang="en-GB" sz="1600" dirty="0"/>
                    </a:p>
                  </a:txBody>
                  <a:tcPr/>
                </a:tc>
                <a:tc gridSpan="2">
                  <a:txBody>
                    <a:bodyPr/>
                    <a:lstStyle/>
                    <a:p>
                      <a:pPr algn="ctr"/>
                      <a:r>
                        <a:rPr lang="en-GB" sz="1400" dirty="0" smtClean="0"/>
                        <a:t>0.041</a:t>
                      </a:r>
                      <a:endParaRPr lang="en-GB" sz="1400" dirty="0"/>
                    </a:p>
                  </a:txBody>
                  <a:tcPr anchor="ctr"/>
                </a:tc>
                <a:tc hMerge="1">
                  <a:txBody>
                    <a:bodyPr/>
                    <a:lstStyle/>
                    <a:p>
                      <a:endParaRPr lang="en-GB" sz="1600" dirty="0"/>
                    </a:p>
                  </a:txBody>
                  <a:tcPr/>
                </a:tc>
              </a:tr>
            </a:tbl>
          </a:graphicData>
        </a:graphic>
      </p:graphicFrame>
      <p:sp>
        <p:nvSpPr>
          <p:cNvPr id="220" name="TextBox 219"/>
          <p:cNvSpPr txBox="1"/>
          <p:nvPr/>
        </p:nvSpPr>
        <p:spPr>
          <a:xfrm>
            <a:off x="1270020" y="1663828"/>
            <a:ext cx="633507" cy="372705"/>
          </a:xfrm>
          <a:prstGeom prst="rect">
            <a:avLst/>
          </a:prstGeom>
          <a:noFill/>
        </p:spPr>
        <p:txBody>
          <a:bodyPr wrap="none" rtlCol="0">
            <a:spAutoFit/>
          </a:bodyPr>
          <a:lstStyle/>
          <a:p>
            <a:r>
              <a:rPr lang="en-GB" b="1" dirty="0">
                <a:solidFill>
                  <a:srgbClr val="363636"/>
                </a:solidFill>
              </a:rPr>
              <a:t>PFS</a:t>
            </a:r>
          </a:p>
        </p:txBody>
      </p:sp>
      <p:sp>
        <p:nvSpPr>
          <p:cNvPr id="221" name="TextBox 220"/>
          <p:cNvSpPr txBox="1"/>
          <p:nvPr/>
        </p:nvSpPr>
        <p:spPr>
          <a:xfrm>
            <a:off x="5638820" y="1607574"/>
            <a:ext cx="518091" cy="369332"/>
          </a:xfrm>
          <a:prstGeom prst="rect">
            <a:avLst/>
          </a:prstGeom>
          <a:noFill/>
        </p:spPr>
        <p:txBody>
          <a:bodyPr wrap="none" rtlCol="0">
            <a:spAutoFit/>
          </a:bodyPr>
          <a:lstStyle/>
          <a:p>
            <a:r>
              <a:rPr lang="en-GB" b="1" dirty="0">
                <a:solidFill>
                  <a:srgbClr val="363636"/>
                </a:solidFill>
              </a:rPr>
              <a:t>OS</a:t>
            </a:r>
          </a:p>
        </p:txBody>
      </p:sp>
      <p:grpSp>
        <p:nvGrpSpPr>
          <p:cNvPr id="222" name="Group 221"/>
          <p:cNvGrpSpPr/>
          <p:nvPr/>
        </p:nvGrpSpPr>
        <p:grpSpPr>
          <a:xfrm>
            <a:off x="830982" y="1906914"/>
            <a:ext cx="2989053" cy="1783445"/>
            <a:chOff x="830982" y="2033919"/>
            <a:chExt cx="2989053" cy="1783445"/>
          </a:xfrm>
        </p:grpSpPr>
        <p:sp>
          <p:nvSpPr>
            <p:cNvPr id="223" name="Freeform 2"/>
            <p:cNvSpPr>
              <a:spLocks/>
            </p:cNvSpPr>
            <p:nvPr/>
          </p:nvSpPr>
          <p:spPr bwMode="auto">
            <a:xfrm>
              <a:off x="896320" y="2033919"/>
              <a:ext cx="2923715" cy="1725365"/>
            </a:xfrm>
            <a:custGeom>
              <a:avLst/>
              <a:gdLst>
                <a:gd name="T0" fmla="*/ 0 w 229"/>
                <a:gd name="T1" fmla="*/ 0 h 134"/>
                <a:gd name="T2" fmla="*/ 0 w 229"/>
                <a:gd name="T3" fmla="*/ 134 h 134"/>
                <a:gd name="T4" fmla="*/ 229 w 229"/>
                <a:gd name="T5" fmla="*/ 134 h 134"/>
              </a:gdLst>
              <a:ahLst/>
              <a:cxnLst>
                <a:cxn ang="0">
                  <a:pos x="T0" y="T1"/>
                </a:cxn>
                <a:cxn ang="0">
                  <a:pos x="T2" y="T3"/>
                </a:cxn>
                <a:cxn ang="0">
                  <a:pos x="T4" y="T5"/>
                </a:cxn>
              </a:cxnLst>
              <a:rect l="0" t="0" r="r" b="b"/>
              <a:pathLst>
                <a:path w="229" h="134">
                  <a:moveTo>
                    <a:pt x="0" y="0"/>
                  </a:moveTo>
                  <a:lnTo>
                    <a:pt x="0" y="134"/>
                  </a:lnTo>
                  <a:lnTo>
                    <a:pt x="229" y="134"/>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4" name="Line 3"/>
            <p:cNvSpPr>
              <a:spLocks noChangeShapeType="1"/>
            </p:cNvSpPr>
            <p:nvPr/>
          </p:nvSpPr>
          <p:spPr bwMode="auto">
            <a:xfrm>
              <a:off x="830982" y="2388144"/>
              <a:ext cx="6383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5" name="Line 4"/>
            <p:cNvSpPr>
              <a:spLocks noChangeShapeType="1"/>
            </p:cNvSpPr>
            <p:nvPr/>
          </p:nvSpPr>
          <p:spPr bwMode="auto">
            <a:xfrm>
              <a:off x="830982" y="2722916"/>
              <a:ext cx="6383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6" name="Line 5"/>
            <p:cNvSpPr>
              <a:spLocks noChangeShapeType="1"/>
            </p:cNvSpPr>
            <p:nvPr/>
          </p:nvSpPr>
          <p:spPr bwMode="auto">
            <a:xfrm>
              <a:off x="830982" y="3070564"/>
              <a:ext cx="6383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7" name="Line 6"/>
            <p:cNvSpPr>
              <a:spLocks noChangeShapeType="1"/>
            </p:cNvSpPr>
            <p:nvPr/>
          </p:nvSpPr>
          <p:spPr bwMode="auto">
            <a:xfrm>
              <a:off x="830982" y="3418212"/>
              <a:ext cx="6383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8" name="Line 7"/>
            <p:cNvSpPr>
              <a:spLocks noChangeShapeType="1"/>
            </p:cNvSpPr>
            <p:nvPr/>
          </p:nvSpPr>
          <p:spPr bwMode="auto">
            <a:xfrm flipV="1">
              <a:off x="894819" y="3765861"/>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9" name="Line 8"/>
            <p:cNvSpPr>
              <a:spLocks noChangeShapeType="1"/>
            </p:cNvSpPr>
            <p:nvPr/>
          </p:nvSpPr>
          <p:spPr bwMode="auto">
            <a:xfrm>
              <a:off x="1303373" y="3765861"/>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0" name="Line 9"/>
            <p:cNvSpPr>
              <a:spLocks noChangeShapeType="1"/>
            </p:cNvSpPr>
            <p:nvPr/>
          </p:nvSpPr>
          <p:spPr bwMode="auto">
            <a:xfrm flipV="1">
              <a:off x="2158783" y="3765861"/>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1" name="Line 10"/>
            <p:cNvSpPr>
              <a:spLocks noChangeShapeType="1"/>
            </p:cNvSpPr>
            <p:nvPr/>
          </p:nvSpPr>
          <p:spPr bwMode="auto">
            <a:xfrm flipV="1">
              <a:off x="1711927" y="3765861"/>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2" name="Line 11"/>
            <p:cNvSpPr>
              <a:spLocks noChangeShapeType="1"/>
            </p:cNvSpPr>
            <p:nvPr/>
          </p:nvSpPr>
          <p:spPr bwMode="auto">
            <a:xfrm flipV="1">
              <a:off x="2158783" y="3765861"/>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3" name="Line 12"/>
            <p:cNvSpPr>
              <a:spLocks noChangeShapeType="1"/>
            </p:cNvSpPr>
            <p:nvPr/>
          </p:nvSpPr>
          <p:spPr bwMode="auto">
            <a:xfrm flipV="1">
              <a:off x="2567337" y="3765861"/>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4" name="Line 13"/>
            <p:cNvSpPr>
              <a:spLocks noChangeShapeType="1"/>
            </p:cNvSpPr>
            <p:nvPr/>
          </p:nvSpPr>
          <p:spPr bwMode="auto">
            <a:xfrm flipV="1">
              <a:off x="2975891" y="3765861"/>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5" name="Line 14"/>
            <p:cNvSpPr>
              <a:spLocks noChangeShapeType="1"/>
            </p:cNvSpPr>
            <p:nvPr/>
          </p:nvSpPr>
          <p:spPr bwMode="auto">
            <a:xfrm flipV="1">
              <a:off x="3409980" y="3765861"/>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6" name="Line 15"/>
            <p:cNvSpPr>
              <a:spLocks noChangeShapeType="1"/>
            </p:cNvSpPr>
            <p:nvPr/>
          </p:nvSpPr>
          <p:spPr bwMode="auto">
            <a:xfrm flipV="1">
              <a:off x="3818534" y="3765861"/>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7" name="Line 17"/>
            <p:cNvSpPr>
              <a:spLocks noChangeShapeType="1"/>
            </p:cNvSpPr>
            <p:nvPr/>
          </p:nvSpPr>
          <p:spPr bwMode="auto">
            <a:xfrm flipV="1">
              <a:off x="3818534" y="3765861"/>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8" name="Line 18"/>
            <p:cNvSpPr>
              <a:spLocks noChangeShapeType="1"/>
            </p:cNvSpPr>
            <p:nvPr/>
          </p:nvSpPr>
          <p:spPr bwMode="auto">
            <a:xfrm>
              <a:off x="830982" y="3758799"/>
              <a:ext cx="6383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9" name="Line 19"/>
            <p:cNvSpPr>
              <a:spLocks noChangeShapeType="1"/>
            </p:cNvSpPr>
            <p:nvPr/>
          </p:nvSpPr>
          <p:spPr bwMode="auto">
            <a:xfrm>
              <a:off x="830982" y="2053372"/>
              <a:ext cx="6383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240" name="Group 239"/>
          <p:cNvGrpSpPr/>
          <p:nvPr/>
        </p:nvGrpSpPr>
        <p:grpSpPr>
          <a:xfrm>
            <a:off x="894819" y="1913491"/>
            <a:ext cx="2923715" cy="1699613"/>
            <a:chOff x="894819" y="2040496"/>
            <a:chExt cx="2923715" cy="1699613"/>
          </a:xfrm>
        </p:grpSpPr>
        <p:sp>
          <p:nvSpPr>
            <p:cNvPr id="241" name="Freeform 21"/>
            <p:cNvSpPr>
              <a:spLocks/>
            </p:cNvSpPr>
            <p:nvPr/>
          </p:nvSpPr>
          <p:spPr bwMode="auto">
            <a:xfrm>
              <a:off x="894819" y="2053372"/>
              <a:ext cx="2923715" cy="1686737"/>
            </a:xfrm>
            <a:custGeom>
              <a:avLst/>
              <a:gdLst>
                <a:gd name="T0" fmla="*/ 199 w 229"/>
                <a:gd name="T1" fmla="*/ 131 h 131"/>
                <a:gd name="T2" fmla="*/ 133 w 229"/>
                <a:gd name="T3" fmla="*/ 130 h 131"/>
                <a:gd name="T4" fmla="*/ 131 w 229"/>
                <a:gd name="T5" fmla="*/ 129 h 131"/>
                <a:gd name="T6" fmla="*/ 128 w 229"/>
                <a:gd name="T7" fmla="*/ 128 h 131"/>
                <a:gd name="T8" fmla="*/ 114 w 229"/>
                <a:gd name="T9" fmla="*/ 128 h 131"/>
                <a:gd name="T10" fmla="*/ 109 w 229"/>
                <a:gd name="T11" fmla="*/ 126 h 131"/>
                <a:gd name="T12" fmla="*/ 107 w 229"/>
                <a:gd name="T13" fmla="*/ 124 h 131"/>
                <a:gd name="T14" fmla="*/ 99 w 229"/>
                <a:gd name="T15" fmla="*/ 123 h 131"/>
                <a:gd name="T16" fmla="*/ 85 w 229"/>
                <a:gd name="T17" fmla="*/ 122 h 131"/>
                <a:gd name="T18" fmla="*/ 77 w 229"/>
                <a:gd name="T19" fmla="*/ 120 h 131"/>
                <a:gd name="T20" fmla="*/ 73 w 229"/>
                <a:gd name="T21" fmla="*/ 119 h 131"/>
                <a:gd name="T22" fmla="*/ 69 w 229"/>
                <a:gd name="T23" fmla="*/ 118 h 131"/>
                <a:gd name="T24" fmla="*/ 64 w 229"/>
                <a:gd name="T25" fmla="*/ 116 h 131"/>
                <a:gd name="T26" fmla="*/ 63 w 229"/>
                <a:gd name="T27" fmla="*/ 114 h 131"/>
                <a:gd name="T28" fmla="*/ 61 w 229"/>
                <a:gd name="T29" fmla="*/ 112 h 131"/>
                <a:gd name="T30" fmla="*/ 57 w 229"/>
                <a:gd name="T31" fmla="*/ 110 h 131"/>
                <a:gd name="T32" fmla="*/ 54 w 229"/>
                <a:gd name="T33" fmla="*/ 109 h 131"/>
                <a:gd name="T34" fmla="*/ 52 w 229"/>
                <a:gd name="T35" fmla="*/ 107 h 131"/>
                <a:gd name="T36" fmla="*/ 47 w 229"/>
                <a:gd name="T37" fmla="*/ 103 h 131"/>
                <a:gd name="T38" fmla="*/ 46 w 229"/>
                <a:gd name="T39" fmla="*/ 100 h 131"/>
                <a:gd name="T40" fmla="*/ 44 w 229"/>
                <a:gd name="T41" fmla="*/ 98 h 131"/>
                <a:gd name="T42" fmla="*/ 43 w 229"/>
                <a:gd name="T43" fmla="*/ 96 h 131"/>
                <a:gd name="T44" fmla="*/ 41 w 229"/>
                <a:gd name="T45" fmla="*/ 95 h 131"/>
                <a:gd name="T46" fmla="*/ 38 w 229"/>
                <a:gd name="T47" fmla="*/ 94 h 131"/>
                <a:gd name="T48" fmla="*/ 37 w 229"/>
                <a:gd name="T49" fmla="*/ 91 h 131"/>
                <a:gd name="T50" fmla="*/ 35 w 229"/>
                <a:gd name="T51" fmla="*/ 84 h 131"/>
                <a:gd name="T52" fmla="*/ 34 w 229"/>
                <a:gd name="T53" fmla="*/ 79 h 131"/>
                <a:gd name="T54" fmla="*/ 33 w 229"/>
                <a:gd name="T55" fmla="*/ 76 h 131"/>
                <a:gd name="T56" fmla="*/ 31 w 229"/>
                <a:gd name="T57" fmla="*/ 73 h 131"/>
                <a:gd name="T58" fmla="*/ 30 w 229"/>
                <a:gd name="T59" fmla="*/ 72 h 131"/>
                <a:gd name="T60" fmla="*/ 29 w 229"/>
                <a:gd name="T61" fmla="*/ 69 h 131"/>
                <a:gd name="T62" fmla="*/ 28 w 229"/>
                <a:gd name="T63" fmla="*/ 67 h 131"/>
                <a:gd name="T64" fmla="*/ 27 w 229"/>
                <a:gd name="T65" fmla="*/ 65 h 131"/>
                <a:gd name="T66" fmla="*/ 25 w 229"/>
                <a:gd name="T67" fmla="*/ 63 h 131"/>
                <a:gd name="T68" fmla="*/ 24 w 229"/>
                <a:gd name="T69" fmla="*/ 60 h 131"/>
                <a:gd name="T70" fmla="*/ 22 w 229"/>
                <a:gd name="T71" fmla="*/ 54 h 131"/>
                <a:gd name="T72" fmla="*/ 21 w 229"/>
                <a:gd name="T73" fmla="*/ 51 h 131"/>
                <a:gd name="T74" fmla="*/ 20 w 229"/>
                <a:gd name="T75" fmla="*/ 48 h 131"/>
                <a:gd name="T76" fmla="*/ 19 w 229"/>
                <a:gd name="T77" fmla="*/ 43 h 131"/>
                <a:gd name="T78" fmla="*/ 17 w 229"/>
                <a:gd name="T79" fmla="*/ 41 h 131"/>
                <a:gd name="T80" fmla="*/ 17 w 229"/>
                <a:gd name="T81" fmla="*/ 38 h 131"/>
                <a:gd name="T82" fmla="*/ 15 w 229"/>
                <a:gd name="T83" fmla="*/ 36 h 131"/>
                <a:gd name="T84" fmla="*/ 13 w 229"/>
                <a:gd name="T85" fmla="*/ 32 h 131"/>
                <a:gd name="T86" fmla="*/ 12 w 229"/>
                <a:gd name="T87" fmla="*/ 28 h 131"/>
                <a:gd name="T88" fmla="*/ 11 w 229"/>
                <a:gd name="T89" fmla="*/ 22 h 131"/>
                <a:gd name="T90" fmla="*/ 10 w 229"/>
                <a:gd name="T91" fmla="*/ 15 h 131"/>
                <a:gd name="T92" fmla="*/ 8 w 229"/>
                <a:gd name="T93" fmla="*/ 11 h 131"/>
                <a:gd name="T94" fmla="*/ 6 w 229"/>
                <a:gd name="T95" fmla="*/ 7 h 131"/>
                <a:gd name="T96" fmla="*/ 5 w 229"/>
                <a:gd name="T97" fmla="*/ 5 h 131"/>
                <a:gd name="T98" fmla="*/ 4 w 229"/>
                <a:gd name="T99" fmla="*/ 3 h 131"/>
                <a:gd name="T100" fmla="*/ 0 w 229"/>
                <a:gd name="T101" fmla="*/ 0 h 131"/>
                <a:gd name="connsiteX0" fmla="*/ 10000 w 10000"/>
                <a:gd name="connsiteY0" fmla="*/ 10000 h 10000"/>
                <a:gd name="connsiteX1" fmla="*/ 8690 w 10000"/>
                <a:gd name="connsiteY1" fmla="*/ 10000 h 10000"/>
                <a:gd name="connsiteX2" fmla="*/ 8690 w 10000"/>
                <a:gd name="connsiteY2" fmla="*/ 9924 h 10000"/>
                <a:gd name="connsiteX3" fmla="*/ 5808 w 10000"/>
                <a:gd name="connsiteY3" fmla="*/ 9924 h 10000"/>
                <a:gd name="connsiteX4" fmla="*/ 5808 w 10000"/>
                <a:gd name="connsiteY4" fmla="*/ 9847 h 10000"/>
                <a:gd name="connsiteX5" fmla="*/ 5721 w 10000"/>
                <a:gd name="connsiteY5" fmla="*/ 9847 h 10000"/>
                <a:gd name="connsiteX6" fmla="*/ 5721 w 10000"/>
                <a:gd name="connsiteY6" fmla="*/ 9771 h 10000"/>
                <a:gd name="connsiteX7" fmla="*/ 5590 w 10000"/>
                <a:gd name="connsiteY7" fmla="*/ 9771 h 10000"/>
                <a:gd name="connsiteX8" fmla="*/ 5459 w 10000"/>
                <a:gd name="connsiteY8" fmla="*/ 9573 h 10000"/>
                <a:gd name="connsiteX9" fmla="*/ 4978 w 10000"/>
                <a:gd name="connsiteY9" fmla="*/ 9771 h 10000"/>
                <a:gd name="connsiteX10" fmla="*/ 4978 w 10000"/>
                <a:gd name="connsiteY10" fmla="*/ 9618 h 10000"/>
                <a:gd name="connsiteX11" fmla="*/ 4760 w 10000"/>
                <a:gd name="connsiteY11" fmla="*/ 9618 h 10000"/>
                <a:gd name="connsiteX12" fmla="*/ 4760 w 10000"/>
                <a:gd name="connsiteY12" fmla="*/ 9466 h 10000"/>
                <a:gd name="connsiteX13" fmla="*/ 4672 w 10000"/>
                <a:gd name="connsiteY13" fmla="*/ 9466 h 10000"/>
                <a:gd name="connsiteX14" fmla="*/ 4672 w 10000"/>
                <a:gd name="connsiteY14" fmla="*/ 9389 h 10000"/>
                <a:gd name="connsiteX15" fmla="*/ 4323 w 10000"/>
                <a:gd name="connsiteY15" fmla="*/ 9389 h 10000"/>
                <a:gd name="connsiteX16" fmla="*/ 4323 w 10000"/>
                <a:gd name="connsiteY16" fmla="*/ 9313 h 10000"/>
                <a:gd name="connsiteX17" fmla="*/ 3712 w 10000"/>
                <a:gd name="connsiteY17" fmla="*/ 9313 h 10000"/>
                <a:gd name="connsiteX18" fmla="*/ 3712 w 10000"/>
                <a:gd name="connsiteY18" fmla="*/ 9160 h 10000"/>
                <a:gd name="connsiteX19" fmla="*/ 3362 w 10000"/>
                <a:gd name="connsiteY19" fmla="*/ 9160 h 10000"/>
                <a:gd name="connsiteX20" fmla="*/ 3362 w 10000"/>
                <a:gd name="connsiteY20" fmla="*/ 9084 h 10000"/>
                <a:gd name="connsiteX21" fmla="*/ 3188 w 10000"/>
                <a:gd name="connsiteY21" fmla="*/ 9084 h 10000"/>
                <a:gd name="connsiteX22" fmla="*/ 3188 w 10000"/>
                <a:gd name="connsiteY22" fmla="*/ 9008 h 10000"/>
                <a:gd name="connsiteX23" fmla="*/ 3013 w 10000"/>
                <a:gd name="connsiteY23" fmla="*/ 9008 h 10000"/>
                <a:gd name="connsiteX24" fmla="*/ 3013 w 10000"/>
                <a:gd name="connsiteY24" fmla="*/ 8855 h 10000"/>
                <a:gd name="connsiteX25" fmla="*/ 2795 w 10000"/>
                <a:gd name="connsiteY25" fmla="*/ 8855 h 10000"/>
                <a:gd name="connsiteX26" fmla="*/ 2795 w 10000"/>
                <a:gd name="connsiteY26" fmla="*/ 8702 h 10000"/>
                <a:gd name="connsiteX27" fmla="*/ 2751 w 10000"/>
                <a:gd name="connsiteY27" fmla="*/ 8702 h 10000"/>
                <a:gd name="connsiteX28" fmla="*/ 2751 w 10000"/>
                <a:gd name="connsiteY28" fmla="*/ 8550 h 10000"/>
                <a:gd name="connsiteX29" fmla="*/ 2664 w 10000"/>
                <a:gd name="connsiteY29" fmla="*/ 8550 h 10000"/>
                <a:gd name="connsiteX30" fmla="*/ 2664 w 10000"/>
                <a:gd name="connsiteY30" fmla="*/ 8397 h 10000"/>
                <a:gd name="connsiteX31" fmla="*/ 2489 w 10000"/>
                <a:gd name="connsiteY31" fmla="*/ 8397 h 10000"/>
                <a:gd name="connsiteX32" fmla="*/ 2489 w 10000"/>
                <a:gd name="connsiteY32" fmla="*/ 8321 h 10000"/>
                <a:gd name="connsiteX33" fmla="*/ 2358 w 10000"/>
                <a:gd name="connsiteY33" fmla="*/ 8321 h 10000"/>
                <a:gd name="connsiteX34" fmla="*/ 2271 w 10000"/>
                <a:gd name="connsiteY34" fmla="*/ 8321 h 10000"/>
                <a:gd name="connsiteX35" fmla="*/ 2271 w 10000"/>
                <a:gd name="connsiteY35" fmla="*/ 8168 h 10000"/>
                <a:gd name="connsiteX36" fmla="*/ 2052 w 10000"/>
                <a:gd name="connsiteY36" fmla="*/ 8168 h 10000"/>
                <a:gd name="connsiteX37" fmla="*/ 2052 w 10000"/>
                <a:gd name="connsiteY37" fmla="*/ 7863 h 10000"/>
                <a:gd name="connsiteX38" fmla="*/ 2009 w 10000"/>
                <a:gd name="connsiteY38" fmla="*/ 7863 h 10000"/>
                <a:gd name="connsiteX39" fmla="*/ 2009 w 10000"/>
                <a:gd name="connsiteY39" fmla="*/ 7634 h 10000"/>
                <a:gd name="connsiteX40" fmla="*/ 1921 w 10000"/>
                <a:gd name="connsiteY40" fmla="*/ 7634 h 10000"/>
                <a:gd name="connsiteX41" fmla="*/ 1921 w 10000"/>
                <a:gd name="connsiteY41" fmla="*/ 7481 h 10000"/>
                <a:gd name="connsiteX42" fmla="*/ 1878 w 10000"/>
                <a:gd name="connsiteY42" fmla="*/ 7481 h 10000"/>
                <a:gd name="connsiteX43" fmla="*/ 1878 w 10000"/>
                <a:gd name="connsiteY43" fmla="*/ 7328 h 10000"/>
                <a:gd name="connsiteX44" fmla="*/ 1790 w 10000"/>
                <a:gd name="connsiteY44" fmla="*/ 7328 h 10000"/>
                <a:gd name="connsiteX45" fmla="*/ 1790 w 10000"/>
                <a:gd name="connsiteY45" fmla="*/ 7252 h 10000"/>
                <a:gd name="connsiteX46" fmla="*/ 1659 w 10000"/>
                <a:gd name="connsiteY46" fmla="*/ 7252 h 10000"/>
                <a:gd name="connsiteX47" fmla="*/ 1659 w 10000"/>
                <a:gd name="connsiteY47" fmla="*/ 7176 h 10000"/>
                <a:gd name="connsiteX48" fmla="*/ 1616 w 10000"/>
                <a:gd name="connsiteY48" fmla="*/ 7176 h 10000"/>
                <a:gd name="connsiteX49" fmla="*/ 1616 w 10000"/>
                <a:gd name="connsiteY49" fmla="*/ 6947 h 10000"/>
                <a:gd name="connsiteX50" fmla="*/ 1528 w 10000"/>
                <a:gd name="connsiteY50" fmla="*/ 6947 h 10000"/>
                <a:gd name="connsiteX51" fmla="*/ 1528 w 10000"/>
                <a:gd name="connsiteY51" fmla="*/ 6412 h 10000"/>
                <a:gd name="connsiteX52" fmla="*/ 1485 w 10000"/>
                <a:gd name="connsiteY52" fmla="*/ 6412 h 10000"/>
                <a:gd name="connsiteX53" fmla="*/ 1485 w 10000"/>
                <a:gd name="connsiteY53" fmla="*/ 6031 h 10000"/>
                <a:gd name="connsiteX54" fmla="*/ 1441 w 10000"/>
                <a:gd name="connsiteY54" fmla="*/ 6031 h 10000"/>
                <a:gd name="connsiteX55" fmla="*/ 1441 w 10000"/>
                <a:gd name="connsiteY55" fmla="*/ 5802 h 10000"/>
                <a:gd name="connsiteX56" fmla="*/ 1354 w 10000"/>
                <a:gd name="connsiteY56" fmla="*/ 5802 h 10000"/>
                <a:gd name="connsiteX57" fmla="*/ 1354 w 10000"/>
                <a:gd name="connsiteY57" fmla="*/ 5573 h 10000"/>
                <a:gd name="connsiteX58" fmla="*/ 1310 w 10000"/>
                <a:gd name="connsiteY58" fmla="*/ 5573 h 10000"/>
                <a:gd name="connsiteX59" fmla="*/ 1310 w 10000"/>
                <a:gd name="connsiteY59" fmla="*/ 5496 h 10000"/>
                <a:gd name="connsiteX60" fmla="*/ 1266 w 10000"/>
                <a:gd name="connsiteY60" fmla="*/ 5496 h 10000"/>
                <a:gd name="connsiteX61" fmla="*/ 1266 w 10000"/>
                <a:gd name="connsiteY61" fmla="*/ 5267 h 10000"/>
                <a:gd name="connsiteX62" fmla="*/ 1223 w 10000"/>
                <a:gd name="connsiteY62" fmla="*/ 5267 h 10000"/>
                <a:gd name="connsiteX63" fmla="*/ 1223 w 10000"/>
                <a:gd name="connsiteY63" fmla="*/ 5115 h 10000"/>
                <a:gd name="connsiteX64" fmla="*/ 1179 w 10000"/>
                <a:gd name="connsiteY64" fmla="*/ 5115 h 10000"/>
                <a:gd name="connsiteX65" fmla="*/ 1179 w 10000"/>
                <a:gd name="connsiteY65" fmla="*/ 4962 h 10000"/>
                <a:gd name="connsiteX66" fmla="*/ 1092 w 10000"/>
                <a:gd name="connsiteY66" fmla="*/ 4962 h 10000"/>
                <a:gd name="connsiteX67" fmla="*/ 1092 w 10000"/>
                <a:gd name="connsiteY67" fmla="*/ 4809 h 10000"/>
                <a:gd name="connsiteX68" fmla="*/ 1048 w 10000"/>
                <a:gd name="connsiteY68" fmla="*/ 4809 h 10000"/>
                <a:gd name="connsiteX69" fmla="*/ 1048 w 10000"/>
                <a:gd name="connsiteY69" fmla="*/ 4580 h 10000"/>
                <a:gd name="connsiteX70" fmla="*/ 961 w 10000"/>
                <a:gd name="connsiteY70" fmla="*/ 4580 h 10000"/>
                <a:gd name="connsiteX71" fmla="*/ 961 w 10000"/>
                <a:gd name="connsiteY71" fmla="*/ 4122 h 10000"/>
                <a:gd name="connsiteX72" fmla="*/ 917 w 10000"/>
                <a:gd name="connsiteY72" fmla="*/ 4122 h 10000"/>
                <a:gd name="connsiteX73" fmla="*/ 917 w 10000"/>
                <a:gd name="connsiteY73" fmla="*/ 3893 h 10000"/>
                <a:gd name="connsiteX74" fmla="*/ 873 w 10000"/>
                <a:gd name="connsiteY74" fmla="*/ 3893 h 10000"/>
                <a:gd name="connsiteX75" fmla="*/ 873 w 10000"/>
                <a:gd name="connsiteY75" fmla="*/ 3664 h 10000"/>
                <a:gd name="connsiteX76" fmla="*/ 830 w 10000"/>
                <a:gd name="connsiteY76" fmla="*/ 3664 h 10000"/>
                <a:gd name="connsiteX77" fmla="*/ 830 w 10000"/>
                <a:gd name="connsiteY77" fmla="*/ 3282 h 10000"/>
                <a:gd name="connsiteX78" fmla="*/ 742 w 10000"/>
                <a:gd name="connsiteY78" fmla="*/ 3282 h 10000"/>
                <a:gd name="connsiteX79" fmla="*/ 742 w 10000"/>
                <a:gd name="connsiteY79" fmla="*/ 3130 h 10000"/>
                <a:gd name="connsiteX80" fmla="*/ 742 w 10000"/>
                <a:gd name="connsiteY80" fmla="*/ 3130 h 10000"/>
                <a:gd name="connsiteX81" fmla="*/ 742 w 10000"/>
                <a:gd name="connsiteY81" fmla="*/ 2901 h 10000"/>
                <a:gd name="connsiteX82" fmla="*/ 655 w 10000"/>
                <a:gd name="connsiteY82" fmla="*/ 2901 h 10000"/>
                <a:gd name="connsiteX83" fmla="*/ 655 w 10000"/>
                <a:gd name="connsiteY83" fmla="*/ 2748 h 10000"/>
                <a:gd name="connsiteX84" fmla="*/ 568 w 10000"/>
                <a:gd name="connsiteY84" fmla="*/ 2748 h 10000"/>
                <a:gd name="connsiteX85" fmla="*/ 568 w 10000"/>
                <a:gd name="connsiteY85" fmla="*/ 2443 h 10000"/>
                <a:gd name="connsiteX86" fmla="*/ 524 w 10000"/>
                <a:gd name="connsiteY86" fmla="*/ 2443 h 10000"/>
                <a:gd name="connsiteX87" fmla="*/ 524 w 10000"/>
                <a:gd name="connsiteY87" fmla="*/ 2137 h 10000"/>
                <a:gd name="connsiteX88" fmla="*/ 480 w 10000"/>
                <a:gd name="connsiteY88" fmla="*/ 2137 h 10000"/>
                <a:gd name="connsiteX89" fmla="*/ 480 w 10000"/>
                <a:gd name="connsiteY89" fmla="*/ 1679 h 10000"/>
                <a:gd name="connsiteX90" fmla="*/ 437 w 10000"/>
                <a:gd name="connsiteY90" fmla="*/ 1679 h 10000"/>
                <a:gd name="connsiteX91" fmla="*/ 437 w 10000"/>
                <a:gd name="connsiteY91" fmla="*/ 1145 h 10000"/>
                <a:gd name="connsiteX92" fmla="*/ 437 w 10000"/>
                <a:gd name="connsiteY92" fmla="*/ 840 h 10000"/>
                <a:gd name="connsiteX93" fmla="*/ 349 w 10000"/>
                <a:gd name="connsiteY93" fmla="*/ 840 h 10000"/>
                <a:gd name="connsiteX94" fmla="*/ 349 w 10000"/>
                <a:gd name="connsiteY94" fmla="*/ 534 h 10000"/>
                <a:gd name="connsiteX95" fmla="*/ 262 w 10000"/>
                <a:gd name="connsiteY95" fmla="*/ 534 h 10000"/>
                <a:gd name="connsiteX96" fmla="*/ 262 w 10000"/>
                <a:gd name="connsiteY96" fmla="*/ 382 h 10000"/>
                <a:gd name="connsiteX97" fmla="*/ 218 w 10000"/>
                <a:gd name="connsiteY97" fmla="*/ 382 h 10000"/>
                <a:gd name="connsiteX98" fmla="*/ 218 w 10000"/>
                <a:gd name="connsiteY98" fmla="*/ 229 h 10000"/>
                <a:gd name="connsiteX99" fmla="*/ 175 w 10000"/>
                <a:gd name="connsiteY99" fmla="*/ 229 h 10000"/>
                <a:gd name="connsiteX100" fmla="*/ 175 w 10000"/>
                <a:gd name="connsiteY100" fmla="*/ 0 h 10000"/>
                <a:gd name="connsiteX101" fmla="*/ 0 w 10000"/>
                <a:gd name="connsiteY101" fmla="*/ 0 h 10000"/>
                <a:gd name="connsiteX0" fmla="*/ 10000 w 10000"/>
                <a:gd name="connsiteY0" fmla="*/ 10000 h 10000"/>
                <a:gd name="connsiteX1" fmla="*/ 8690 w 10000"/>
                <a:gd name="connsiteY1" fmla="*/ 10000 h 10000"/>
                <a:gd name="connsiteX2" fmla="*/ 8690 w 10000"/>
                <a:gd name="connsiteY2" fmla="*/ 9924 h 10000"/>
                <a:gd name="connsiteX3" fmla="*/ 5808 w 10000"/>
                <a:gd name="connsiteY3" fmla="*/ 9924 h 10000"/>
                <a:gd name="connsiteX4" fmla="*/ 5808 w 10000"/>
                <a:gd name="connsiteY4" fmla="*/ 9847 h 10000"/>
                <a:gd name="connsiteX5" fmla="*/ 5721 w 10000"/>
                <a:gd name="connsiteY5" fmla="*/ 9847 h 10000"/>
                <a:gd name="connsiteX6" fmla="*/ 5721 w 10000"/>
                <a:gd name="connsiteY6" fmla="*/ 9771 h 10000"/>
                <a:gd name="connsiteX7" fmla="*/ 5590 w 10000"/>
                <a:gd name="connsiteY7" fmla="*/ 9771 h 10000"/>
                <a:gd name="connsiteX8" fmla="*/ 5459 w 10000"/>
                <a:gd name="connsiteY8" fmla="*/ 9573 h 10000"/>
                <a:gd name="connsiteX9" fmla="*/ 4978 w 10000"/>
                <a:gd name="connsiteY9" fmla="*/ 9618 h 10000"/>
                <a:gd name="connsiteX10" fmla="*/ 4760 w 10000"/>
                <a:gd name="connsiteY10" fmla="*/ 9618 h 10000"/>
                <a:gd name="connsiteX11" fmla="*/ 4760 w 10000"/>
                <a:gd name="connsiteY11" fmla="*/ 9466 h 10000"/>
                <a:gd name="connsiteX12" fmla="*/ 4672 w 10000"/>
                <a:gd name="connsiteY12" fmla="*/ 9466 h 10000"/>
                <a:gd name="connsiteX13" fmla="*/ 4672 w 10000"/>
                <a:gd name="connsiteY13" fmla="*/ 9389 h 10000"/>
                <a:gd name="connsiteX14" fmla="*/ 4323 w 10000"/>
                <a:gd name="connsiteY14" fmla="*/ 9389 h 10000"/>
                <a:gd name="connsiteX15" fmla="*/ 4323 w 10000"/>
                <a:gd name="connsiteY15" fmla="*/ 9313 h 10000"/>
                <a:gd name="connsiteX16" fmla="*/ 3712 w 10000"/>
                <a:gd name="connsiteY16" fmla="*/ 9313 h 10000"/>
                <a:gd name="connsiteX17" fmla="*/ 3712 w 10000"/>
                <a:gd name="connsiteY17" fmla="*/ 9160 h 10000"/>
                <a:gd name="connsiteX18" fmla="*/ 3362 w 10000"/>
                <a:gd name="connsiteY18" fmla="*/ 9160 h 10000"/>
                <a:gd name="connsiteX19" fmla="*/ 3362 w 10000"/>
                <a:gd name="connsiteY19" fmla="*/ 9084 h 10000"/>
                <a:gd name="connsiteX20" fmla="*/ 3188 w 10000"/>
                <a:gd name="connsiteY20" fmla="*/ 9084 h 10000"/>
                <a:gd name="connsiteX21" fmla="*/ 3188 w 10000"/>
                <a:gd name="connsiteY21" fmla="*/ 9008 h 10000"/>
                <a:gd name="connsiteX22" fmla="*/ 3013 w 10000"/>
                <a:gd name="connsiteY22" fmla="*/ 9008 h 10000"/>
                <a:gd name="connsiteX23" fmla="*/ 3013 w 10000"/>
                <a:gd name="connsiteY23" fmla="*/ 8855 h 10000"/>
                <a:gd name="connsiteX24" fmla="*/ 2795 w 10000"/>
                <a:gd name="connsiteY24" fmla="*/ 8855 h 10000"/>
                <a:gd name="connsiteX25" fmla="*/ 2795 w 10000"/>
                <a:gd name="connsiteY25" fmla="*/ 8702 h 10000"/>
                <a:gd name="connsiteX26" fmla="*/ 2751 w 10000"/>
                <a:gd name="connsiteY26" fmla="*/ 8702 h 10000"/>
                <a:gd name="connsiteX27" fmla="*/ 2751 w 10000"/>
                <a:gd name="connsiteY27" fmla="*/ 8550 h 10000"/>
                <a:gd name="connsiteX28" fmla="*/ 2664 w 10000"/>
                <a:gd name="connsiteY28" fmla="*/ 8550 h 10000"/>
                <a:gd name="connsiteX29" fmla="*/ 2664 w 10000"/>
                <a:gd name="connsiteY29" fmla="*/ 8397 h 10000"/>
                <a:gd name="connsiteX30" fmla="*/ 2489 w 10000"/>
                <a:gd name="connsiteY30" fmla="*/ 8397 h 10000"/>
                <a:gd name="connsiteX31" fmla="*/ 2489 w 10000"/>
                <a:gd name="connsiteY31" fmla="*/ 8321 h 10000"/>
                <a:gd name="connsiteX32" fmla="*/ 2358 w 10000"/>
                <a:gd name="connsiteY32" fmla="*/ 8321 h 10000"/>
                <a:gd name="connsiteX33" fmla="*/ 2271 w 10000"/>
                <a:gd name="connsiteY33" fmla="*/ 8321 h 10000"/>
                <a:gd name="connsiteX34" fmla="*/ 2271 w 10000"/>
                <a:gd name="connsiteY34" fmla="*/ 8168 h 10000"/>
                <a:gd name="connsiteX35" fmla="*/ 2052 w 10000"/>
                <a:gd name="connsiteY35" fmla="*/ 8168 h 10000"/>
                <a:gd name="connsiteX36" fmla="*/ 2052 w 10000"/>
                <a:gd name="connsiteY36" fmla="*/ 7863 h 10000"/>
                <a:gd name="connsiteX37" fmla="*/ 2009 w 10000"/>
                <a:gd name="connsiteY37" fmla="*/ 7863 h 10000"/>
                <a:gd name="connsiteX38" fmla="*/ 2009 w 10000"/>
                <a:gd name="connsiteY38" fmla="*/ 7634 h 10000"/>
                <a:gd name="connsiteX39" fmla="*/ 1921 w 10000"/>
                <a:gd name="connsiteY39" fmla="*/ 7634 h 10000"/>
                <a:gd name="connsiteX40" fmla="*/ 1921 w 10000"/>
                <a:gd name="connsiteY40" fmla="*/ 7481 h 10000"/>
                <a:gd name="connsiteX41" fmla="*/ 1878 w 10000"/>
                <a:gd name="connsiteY41" fmla="*/ 7481 h 10000"/>
                <a:gd name="connsiteX42" fmla="*/ 1878 w 10000"/>
                <a:gd name="connsiteY42" fmla="*/ 7328 h 10000"/>
                <a:gd name="connsiteX43" fmla="*/ 1790 w 10000"/>
                <a:gd name="connsiteY43" fmla="*/ 7328 h 10000"/>
                <a:gd name="connsiteX44" fmla="*/ 1790 w 10000"/>
                <a:gd name="connsiteY44" fmla="*/ 7252 h 10000"/>
                <a:gd name="connsiteX45" fmla="*/ 1659 w 10000"/>
                <a:gd name="connsiteY45" fmla="*/ 7252 h 10000"/>
                <a:gd name="connsiteX46" fmla="*/ 1659 w 10000"/>
                <a:gd name="connsiteY46" fmla="*/ 7176 h 10000"/>
                <a:gd name="connsiteX47" fmla="*/ 1616 w 10000"/>
                <a:gd name="connsiteY47" fmla="*/ 7176 h 10000"/>
                <a:gd name="connsiteX48" fmla="*/ 1616 w 10000"/>
                <a:gd name="connsiteY48" fmla="*/ 6947 h 10000"/>
                <a:gd name="connsiteX49" fmla="*/ 1528 w 10000"/>
                <a:gd name="connsiteY49" fmla="*/ 6947 h 10000"/>
                <a:gd name="connsiteX50" fmla="*/ 1528 w 10000"/>
                <a:gd name="connsiteY50" fmla="*/ 6412 h 10000"/>
                <a:gd name="connsiteX51" fmla="*/ 1485 w 10000"/>
                <a:gd name="connsiteY51" fmla="*/ 6412 h 10000"/>
                <a:gd name="connsiteX52" fmla="*/ 1485 w 10000"/>
                <a:gd name="connsiteY52" fmla="*/ 6031 h 10000"/>
                <a:gd name="connsiteX53" fmla="*/ 1441 w 10000"/>
                <a:gd name="connsiteY53" fmla="*/ 6031 h 10000"/>
                <a:gd name="connsiteX54" fmla="*/ 1441 w 10000"/>
                <a:gd name="connsiteY54" fmla="*/ 5802 h 10000"/>
                <a:gd name="connsiteX55" fmla="*/ 1354 w 10000"/>
                <a:gd name="connsiteY55" fmla="*/ 5802 h 10000"/>
                <a:gd name="connsiteX56" fmla="*/ 1354 w 10000"/>
                <a:gd name="connsiteY56" fmla="*/ 5573 h 10000"/>
                <a:gd name="connsiteX57" fmla="*/ 1310 w 10000"/>
                <a:gd name="connsiteY57" fmla="*/ 5573 h 10000"/>
                <a:gd name="connsiteX58" fmla="*/ 1310 w 10000"/>
                <a:gd name="connsiteY58" fmla="*/ 5496 h 10000"/>
                <a:gd name="connsiteX59" fmla="*/ 1266 w 10000"/>
                <a:gd name="connsiteY59" fmla="*/ 5496 h 10000"/>
                <a:gd name="connsiteX60" fmla="*/ 1266 w 10000"/>
                <a:gd name="connsiteY60" fmla="*/ 5267 h 10000"/>
                <a:gd name="connsiteX61" fmla="*/ 1223 w 10000"/>
                <a:gd name="connsiteY61" fmla="*/ 5267 h 10000"/>
                <a:gd name="connsiteX62" fmla="*/ 1223 w 10000"/>
                <a:gd name="connsiteY62" fmla="*/ 5115 h 10000"/>
                <a:gd name="connsiteX63" fmla="*/ 1179 w 10000"/>
                <a:gd name="connsiteY63" fmla="*/ 5115 h 10000"/>
                <a:gd name="connsiteX64" fmla="*/ 1179 w 10000"/>
                <a:gd name="connsiteY64" fmla="*/ 4962 h 10000"/>
                <a:gd name="connsiteX65" fmla="*/ 1092 w 10000"/>
                <a:gd name="connsiteY65" fmla="*/ 4962 h 10000"/>
                <a:gd name="connsiteX66" fmla="*/ 1092 w 10000"/>
                <a:gd name="connsiteY66" fmla="*/ 4809 h 10000"/>
                <a:gd name="connsiteX67" fmla="*/ 1048 w 10000"/>
                <a:gd name="connsiteY67" fmla="*/ 4809 h 10000"/>
                <a:gd name="connsiteX68" fmla="*/ 1048 w 10000"/>
                <a:gd name="connsiteY68" fmla="*/ 4580 h 10000"/>
                <a:gd name="connsiteX69" fmla="*/ 961 w 10000"/>
                <a:gd name="connsiteY69" fmla="*/ 4580 h 10000"/>
                <a:gd name="connsiteX70" fmla="*/ 961 w 10000"/>
                <a:gd name="connsiteY70" fmla="*/ 4122 h 10000"/>
                <a:gd name="connsiteX71" fmla="*/ 917 w 10000"/>
                <a:gd name="connsiteY71" fmla="*/ 4122 h 10000"/>
                <a:gd name="connsiteX72" fmla="*/ 917 w 10000"/>
                <a:gd name="connsiteY72" fmla="*/ 3893 h 10000"/>
                <a:gd name="connsiteX73" fmla="*/ 873 w 10000"/>
                <a:gd name="connsiteY73" fmla="*/ 3893 h 10000"/>
                <a:gd name="connsiteX74" fmla="*/ 873 w 10000"/>
                <a:gd name="connsiteY74" fmla="*/ 3664 h 10000"/>
                <a:gd name="connsiteX75" fmla="*/ 830 w 10000"/>
                <a:gd name="connsiteY75" fmla="*/ 3664 h 10000"/>
                <a:gd name="connsiteX76" fmla="*/ 830 w 10000"/>
                <a:gd name="connsiteY76" fmla="*/ 3282 h 10000"/>
                <a:gd name="connsiteX77" fmla="*/ 742 w 10000"/>
                <a:gd name="connsiteY77" fmla="*/ 3282 h 10000"/>
                <a:gd name="connsiteX78" fmla="*/ 742 w 10000"/>
                <a:gd name="connsiteY78" fmla="*/ 3130 h 10000"/>
                <a:gd name="connsiteX79" fmla="*/ 742 w 10000"/>
                <a:gd name="connsiteY79" fmla="*/ 3130 h 10000"/>
                <a:gd name="connsiteX80" fmla="*/ 742 w 10000"/>
                <a:gd name="connsiteY80" fmla="*/ 2901 h 10000"/>
                <a:gd name="connsiteX81" fmla="*/ 655 w 10000"/>
                <a:gd name="connsiteY81" fmla="*/ 2901 h 10000"/>
                <a:gd name="connsiteX82" fmla="*/ 655 w 10000"/>
                <a:gd name="connsiteY82" fmla="*/ 2748 h 10000"/>
                <a:gd name="connsiteX83" fmla="*/ 568 w 10000"/>
                <a:gd name="connsiteY83" fmla="*/ 2748 h 10000"/>
                <a:gd name="connsiteX84" fmla="*/ 568 w 10000"/>
                <a:gd name="connsiteY84" fmla="*/ 2443 h 10000"/>
                <a:gd name="connsiteX85" fmla="*/ 524 w 10000"/>
                <a:gd name="connsiteY85" fmla="*/ 2443 h 10000"/>
                <a:gd name="connsiteX86" fmla="*/ 524 w 10000"/>
                <a:gd name="connsiteY86" fmla="*/ 2137 h 10000"/>
                <a:gd name="connsiteX87" fmla="*/ 480 w 10000"/>
                <a:gd name="connsiteY87" fmla="*/ 2137 h 10000"/>
                <a:gd name="connsiteX88" fmla="*/ 480 w 10000"/>
                <a:gd name="connsiteY88" fmla="*/ 1679 h 10000"/>
                <a:gd name="connsiteX89" fmla="*/ 437 w 10000"/>
                <a:gd name="connsiteY89" fmla="*/ 1679 h 10000"/>
                <a:gd name="connsiteX90" fmla="*/ 437 w 10000"/>
                <a:gd name="connsiteY90" fmla="*/ 1145 h 10000"/>
                <a:gd name="connsiteX91" fmla="*/ 437 w 10000"/>
                <a:gd name="connsiteY91" fmla="*/ 840 h 10000"/>
                <a:gd name="connsiteX92" fmla="*/ 349 w 10000"/>
                <a:gd name="connsiteY92" fmla="*/ 840 h 10000"/>
                <a:gd name="connsiteX93" fmla="*/ 349 w 10000"/>
                <a:gd name="connsiteY93" fmla="*/ 534 h 10000"/>
                <a:gd name="connsiteX94" fmla="*/ 262 w 10000"/>
                <a:gd name="connsiteY94" fmla="*/ 534 h 10000"/>
                <a:gd name="connsiteX95" fmla="*/ 262 w 10000"/>
                <a:gd name="connsiteY95" fmla="*/ 382 h 10000"/>
                <a:gd name="connsiteX96" fmla="*/ 218 w 10000"/>
                <a:gd name="connsiteY96" fmla="*/ 382 h 10000"/>
                <a:gd name="connsiteX97" fmla="*/ 218 w 10000"/>
                <a:gd name="connsiteY97" fmla="*/ 229 h 10000"/>
                <a:gd name="connsiteX98" fmla="*/ 175 w 10000"/>
                <a:gd name="connsiteY98" fmla="*/ 229 h 10000"/>
                <a:gd name="connsiteX99" fmla="*/ 175 w 10000"/>
                <a:gd name="connsiteY99" fmla="*/ 0 h 10000"/>
                <a:gd name="connsiteX100" fmla="*/ 0 w 10000"/>
                <a:gd name="connsiteY100" fmla="*/ 0 h 10000"/>
                <a:gd name="connsiteX0" fmla="*/ 10000 w 10000"/>
                <a:gd name="connsiteY0" fmla="*/ 10000 h 10000"/>
                <a:gd name="connsiteX1" fmla="*/ 8690 w 10000"/>
                <a:gd name="connsiteY1" fmla="*/ 10000 h 10000"/>
                <a:gd name="connsiteX2" fmla="*/ 8690 w 10000"/>
                <a:gd name="connsiteY2" fmla="*/ 9924 h 10000"/>
                <a:gd name="connsiteX3" fmla="*/ 5808 w 10000"/>
                <a:gd name="connsiteY3" fmla="*/ 9924 h 10000"/>
                <a:gd name="connsiteX4" fmla="*/ 5808 w 10000"/>
                <a:gd name="connsiteY4" fmla="*/ 9847 h 10000"/>
                <a:gd name="connsiteX5" fmla="*/ 5721 w 10000"/>
                <a:gd name="connsiteY5" fmla="*/ 9847 h 10000"/>
                <a:gd name="connsiteX6" fmla="*/ 5721 w 10000"/>
                <a:gd name="connsiteY6" fmla="*/ 9771 h 10000"/>
                <a:gd name="connsiteX7" fmla="*/ 5590 w 10000"/>
                <a:gd name="connsiteY7" fmla="*/ 9771 h 10000"/>
                <a:gd name="connsiteX8" fmla="*/ 5459 w 10000"/>
                <a:gd name="connsiteY8" fmla="*/ 9573 h 10000"/>
                <a:gd name="connsiteX9" fmla="*/ 5002 w 10000"/>
                <a:gd name="connsiteY9" fmla="*/ 9576 h 10000"/>
                <a:gd name="connsiteX10" fmla="*/ 4760 w 10000"/>
                <a:gd name="connsiteY10" fmla="*/ 9618 h 10000"/>
                <a:gd name="connsiteX11" fmla="*/ 4760 w 10000"/>
                <a:gd name="connsiteY11" fmla="*/ 9466 h 10000"/>
                <a:gd name="connsiteX12" fmla="*/ 4672 w 10000"/>
                <a:gd name="connsiteY12" fmla="*/ 9466 h 10000"/>
                <a:gd name="connsiteX13" fmla="*/ 4672 w 10000"/>
                <a:gd name="connsiteY13" fmla="*/ 9389 h 10000"/>
                <a:gd name="connsiteX14" fmla="*/ 4323 w 10000"/>
                <a:gd name="connsiteY14" fmla="*/ 9389 h 10000"/>
                <a:gd name="connsiteX15" fmla="*/ 4323 w 10000"/>
                <a:gd name="connsiteY15" fmla="*/ 9313 h 10000"/>
                <a:gd name="connsiteX16" fmla="*/ 3712 w 10000"/>
                <a:gd name="connsiteY16" fmla="*/ 9313 h 10000"/>
                <a:gd name="connsiteX17" fmla="*/ 3712 w 10000"/>
                <a:gd name="connsiteY17" fmla="*/ 9160 h 10000"/>
                <a:gd name="connsiteX18" fmla="*/ 3362 w 10000"/>
                <a:gd name="connsiteY18" fmla="*/ 9160 h 10000"/>
                <a:gd name="connsiteX19" fmla="*/ 3362 w 10000"/>
                <a:gd name="connsiteY19" fmla="*/ 9084 h 10000"/>
                <a:gd name="connsiteX20" fmla="*/ 3188 w 10000"/>
                <a:gd name="connsiteY20" fmla="*/ 9084 h 10000"/>
                <a:gd name="connsiteX21" fmla="*/ 3188 w 10000"/>
                <a:gd name="connsiteY21" fmla="*/ 9008 h 10000"/>
                <a:gd name="connsiteX22" fmla="*/ 3013 w 10000"/>
                <a:gd name="connsiteY22" fmla="*/ 9008 h 10000"/>
                <a:gd name="connsiteX23" fmla="*/ 3013 w 10000"/>
                <a:gd name="connsiteY23" fmla="*/ 8855 h 10000"/>
                <a:gd name="connsiteX24" fmla="*/ 2795 w 10000"/>
                <a:gd name="connsiteY24" fmla="*/ 8855 h 10000"/>
                <a:gd name="connsiteX25" fmla="*/ 2795 w 10000"/>
                <a:gd name="connsiteY25" fmla="*/ 8702 h 10000"/>
                <a:gd name="connsiteX26" fmla="*/ 2751 w 10000"/>
                <a:gd name="connsiteY26" fmla="*/ 8702 h 10000"/>
                <a:gd name="connsiteX27" fmla="*/ 2751 w 10000"/>
                <a:gd name="connsiteY27" fmla="*/ 8550 h 10000"/>
                <a:gd name="connsiteX28" fmla="*/ 2664 w 10000"/>
                <a:gd name="connsiteY28" fmla="*/ 8550 h 10000"/>
                <a:gd name="connsiteX29" fmla="*/ 2664 w 10000"/>
                <a:gd name="connsiteY29" fmla="*/ 8397 h 10000"/>
                <a:gd name="connsiteX30" fmla="*/ 2489 w 10000"/>
                <a:gd name="connsiteY30" fmla="*/ 8397 h 10000"/>
                <a:gd name="connsiteX31" fmla="*/ 2489 w 10000"/>
                <a:gd name="connsiteY31" fmla="*/ 8321 h 10000"/>
                <a:gd name="connsiteX32" fmla="*/ 2358 w 10000"/>
                <a:gd name="connsiteY32" fmla="*/ 8321 h 10000"/>
                <a:gd name="connsiteX33" fmla="*/ 2271 w 10000"/>
                <a:gd name="connsiteY33" fmla="*/ 8321 h 10000"/>
                <a:gd name="connsiteX34" fmla="*/ 2271 w 10000"/>
                <a:gd name="connsiteY34" fmla="*/ 8168 h 10000"/>
                <a:gd name="connsiteX35" fmla="*/ 2052 w 10000"/>
                <a:gd name="connsiteY35" fmla="*/ 8168 h 10000"/>
                <a:gd name="connsiteX36" fmla="*/ 2052 w 10000"/>
                <a:gd name="connsiteY36" fmla="*/ 7863 h 10000"/>
                <a:gd name="connsiteX37" fmla="*/ 2009 w 10000"/>
                <a:gd name="connsiteY37" fmla="*/ 7863 h 10000"/>
                <a:gd name="connsiteX38" fmla="*/ 2009 w 10000"/>
                <a:gd name="connsiteY38" fmla="*/ 7634 h 10000"/>
                <a:gd name="connsiteX39" fmla="*/ 1921 w 10000"/>
                <a:gd name="connsiteY39" fmla="*/ 7634 h 10000"/>
                <a:gd name="connsiteX40" fmla="*/ 1921 w 10000"/>
                <a:gd name="connsiteY40" fmla="*/ 7481 h 10000"/>
                <a:gd name="connsiteX41" fmla="*/ 1878 w 10000"/>
                <a:gd name="connsiteY41" fmla="*/ 7481 h 10000"/>
                <a:gd name="connsiteX42" fmla="*/ 1878 w 10000"/>
                <a:gd name="connsiteY42" fmla="*/ 7328 h 10000"/>
                <a:gd name="connsiteX43" fmla="*/ 1790 w 10000"/>
                <a:gd name="connsiteY43" fmla="*/ 7328 h 10000"/>
                <a:gd name="connsiteX44" fmla="*/ 1790 w 10000"/>
                <a:gd name="connsiteY44" fmla="*/ 7252 h 10000"/>
                <a:gd name="connsiteX45" fmla="*/ 1659 w 10000"/>
                <a:gd name="connsiteY45" fmla="*/ 7252 h 10000"/>
                <a:gd name="connsiteX46" fmla="*/ 1659 w 10000"/>
                <a:gd name="connsiteY46" fmla="*/ 7176 h 10000"/>
                <a:gd name="connsiteX47" fmla="*/ 1616 w 10000"/>
                <a:gd name="connsiteY47" fmla="*/ 7176 h 10000"/>
                <a:gd name="connsiteX48" fmla="*/ 1616 w 10000"/>
                <a:gd name="connsiteY48" fmla="*/ 6947 h 10000"/>
                <a:gd name="connsiteX49" fmla="*/ 1528 w 10000"/>
                <a:gd name="connsiteY49" fmla="*/ 6947 h 10000"/>
                <a:gd name="connsiteX50" fmla="*/ 1528 w 10000"/>
                <a:gd name="connsiteY50" fmla="*/ 6412 h 10000"/>
                <a:gd name="connsiteX51" fmla="*/ 1485 w 10000"/>
                <a:gd name="connsiteY51" fmla="*/ 6412 h 10000"/>
                <a:gd name="connsiteX52" fmla="*/ 1485 w 10000"/>
                <a:gd name="connsiteY52" fmla="*/ 6031 h 10000"/>
                <a:gd name="connsiteX53" fmla="*/ 1441 w 10000"/>
                <a:gd name="connsiteY53" fmla="*/ 6031 h 10000"/>
                <a:gd name="connsiteX54" fmla="*/ 1441 w 10000"/>
                <a:gd name="connsiteY54" fmla="*/ 5802 h 10000"/>
                <a:gd name="connsiteX55" fmla="*/ 1354 w 10000"/>
                <a:gd name="connsiteY55" fmla="*/ 5802 h 10000"/>
                <a:gd name="connsiteX56" fmla="*/ 1354 w 10000"/>
                <a:gd name="connsiteY56" fmla="*/ 5573 h 10000"/>
                <a:gd name="connsiteX57" fmla="*/ 1310 w 10000"/>
                <a:gd name="connsiteY57" fmla="*/ 5573 h 10000"/>
                <a:gd name="connsiteX58" fmla="*/ 1310 w 10000"/>
                <a:gd name="connsiteY58" fmla="*/ 5496 h 10000"/>
                <a:gd name="connsiteX59" fmla="*/ 1266 w 10000"/>
                <a:gd name="connsiteY59" fmla="*/ 5496 h 10000"/>
                <a:gd name="connsiteX60" fmla="*/ 1266 w 10000"/>
                <a:gd name="connsiteY60" fmla="*/ 5267 h 10000"/>
                <a:gd name="connsiteX61" fmla="*/ 1223 w 10000"/>
                <a:gd name="connsiteY61" fmla="*/ 5267 h 10000"/>
                <a:gd name="connsiteX62" fmla="*/ 1223 w 10000"/>
                <a:gd name="connsiteY62" fmla="*/ 5115 h 10000"/>
                <a:gd name="connsiteX63" fmla="*/ 1179 w 10000"/>
                <a:gd name="connsiteY63" fmla="*/ 5115 h 10000"/>
                <a:gd name="connsiteX64" fmla="*/ 1179 w 10000"/>
                <a:gd name="connsiteY64" fmla="*/ 4962 h 10000"/>
                <a:gd name="connsiteX65" fmla="*/ 1092 w 10000"/>
                <a:gd name="connsiteY65" fmla="*/ 4962 h 10000"/>
                <a:gd name="connsiteX66" fmla="*/ 1092 w 10000"/>
                <a:gd name="connsiteY66" fmla="*/ 4809 h 10000"/>
                <a:gd name="connsiteX67" fmla="*/ 1048 w 10000"/>
                <a:gd name="connsiteY67" fmla="*/ 4809 h 10000"/>
                <a:gd name="connsiteX68" fmla="*/ 1048 w 10000"/>
                <a:gd name="connsiteY68" fmla="*/ 4580 h 10000"/>
                <a:gd name="connsiteX69" fmla="*/ 961 w 10000"/>
                <a:gd name="connsiteY69" fmla="*/ 4580 h 10000"/>
                <a:gd name="connsiteX70" fmla="*/ 961 w 10000"/>
                <a:gd name="connsiteY70" fmla="*/ 4122 h 10000"/>
                <a:gd name="connsiteX71" fmla="*/ 917 w 10000"/>
                <a:gd name="connsiteY71" fmla="*/ 4122 h 10000"/>
                <a:gd name="connsiteX72" fmla="*/ 917 w 10000"/>
                <a:gd name="connsiteY72" fmla="*/ 3893 h 10000"/>
                <a:gd name="connsiteX73" fmla="*/ 873 w 10000"/>
                <a:gd name="connsiteY73" fmla="*/ 3893 h 10000"/>
                <a:gd name="connsiteX74" fmla="*/ 873 w 10000"/>
                <a:gd name="connsiteY74" fmla="*/ 3664 h 10000"/>
                <a:gd name="connsiteX75" fmla="*/ 830 w 10000"/>
                <a:gd name="connsiteY75" fmla="*/ 3664 h 10000"/>
                <a:gd name="connsiteX76" fmla="*/ 830 w 10000"/>
                <a:gd name="connsiteY76" fmla="*/ 3282 h 10000"/>
                <a:gd name="connsiteX77" fmla="*/ 742 w 10000"/>
                <a:gd name="connsiteY77" fmla="*/ 3282 h 10000"/>
                <a:gd name="connsiteX78" fmla="*/ 742 w 10000"/>
                <a:gd name="connsiteY78" fmla="*/ 3130 h 10000"/>
                <a:gd name="connsiteX79" fmla="*/ 742 w 10000"/>
                <a:gd name="connsiteY79" fmla="*/ 3130 h 10000"/>
                <a:gd name="connsiteX80" fmla="*/ 742 w 10000"/>
                <a:gd name="connsiteY80" fmla="*/ 2901 h 10000"/>
                <a:gd name="connsiteX81" fmla="*/ 655 w 10000"/>
                <a:gd name="connsiteY81" fmla="*/ 2901 h 10000"/>
                <a:gd name="connsiteX82" fmla="*/ 655 w 10000"/>
                <a:gd name="connsiteY82" fmla="*/ 2748 h 10000"/>
                <a:gd name="connsiteX83" fmla="*/ 568 w 10000"/>
                <a:gd name="connsiteY83" fmla="*/ 2748 h 10000"/>
                <a:gd name="connsiteX84" fmla="*/ 568 w 10000"/>
                <a:gd name="connsiteY84" fmla="*/ 2443 h 10000"/>
                <a:gd name="connsiteX85" fmla="*/ 524 w 10000"/>
                <a:gd name="connsiteY85" fmla="*/ 2443 h 10000"/>
                <a:gd name="connsiteX86" fmla="*/ 524 w 10000"/>
                <a:gd name="connsiteY86" fmla="*/ 2137 h 10000"/>
                <a:gd name="connsiteX87" fmla="*/ 480 w 10000"/>
                <a:gd name="connsiteY87" fmla="*/ 2137 h 10000"/>
                <a:gd name="connsiteX88" fmla="*/ 480 w 10000"/>
                <a:gd name="connsiteY88" fmla="*/ 1679 h 10000"/>
                <a:gd name="connsiteX89" fmla="*/ 437 w 10000"/>
                <a:gd name="connsiteY89" fmla="*/ 1679 h 10000"/>
                <a:gd name="connsiteX90" fmla="*/ 437 w 10000"/>
                <a:gd name="connsiteY90" fmla="*/ 1145 h 10000"/>
                <a:gd name="connsiteX91" fmla="*/ 437 w 10000"/>
                <a:gd name="connsiteY91" fmla="*/ 840 h 10000"/>
                <a:gd name="connsiteX92" fmla="*/ 349 w 10000"/>
                <a:gd name="connsiteY92" fmla="*/ 840 h 10000"/>
                <a:gd name="connsiteX93" fmla="*/ 349 w 10000"/>
                <a:gd name="connsiteY93" fmla="*/ 534 h 10000"/>
                <a:gd name="connsiteX94" fmla="*/ 262 w 10000"/>
                <a:gd name="connsiteY94" fmla="*/ 534 h 10000"/>
                <a:gd name="connsiteX95" fmla="*/ 262 w 10000"/>
                <a:gd name="connsiteY95" fmla="*/ 382 h 10000"/>
                <a:gd name="connsiteX96" fmla="*/ 218 w 10000"/>
                <a:gd name="connsiteY96" fmla="*/ 382 h 10000"/>
                <a:gd name="connsiteX97" fmla="*/ 218 w 10000"/>
                <a:gd name="connsiteY97" fmla="*/ 229 h 10000"/>
                <a:gd name="connsiteX98" fmla="*/ 175 w 10000"/>
                <a:gd name="connsiteY98" fmla="*/ 229 h 10000"/>
                <a:gd name="connsiteX99" fmla="*/ 175 w 10000"/>
                <a:gd name="connsiteY99" fmla="*/ 0 h 10000"/>
                <a:gd name="connsiteX100" fmla="*/ 0 w 10000"/>
                <a:gd name="connsiteY100" fmla="*/ 0 h 10000"/>
                <a:gd name="connsiteX0" fmla="*/ 10000 w 10000"/>
                <a:gd name="connsiteY0" fmla="*/ 10000 h 10000"/>
                <a:gd name="connsiteX1" fmla="*/ 8690 w 10000"/>
                <a:gd name="connsiteY1" fmla="*/ 10000 h 10000"/>
                <a:gd name="connsiteX2" fmla="*/ 8690 w 10000"/>
                <a:gd name="connsiteY2" fmla="*/ 9924 h 10000"/>
                <a:gd name="connsiteX3" fmla="*/ 5808 w 10000"/>
                <a:gd name="connsiteY3" fmla="*/ 9924 h 10000"/>
                <a:gd name="connsiteX4" fmla="*/ 5808 w 10000"/>
                <a:gd name="connsiteY4" fmla="*/ 9847 h 10000"/>
                <a:gd name="connsiteX5" fmla="*/ 5721 w 10000"/>
                <a:gd name="connsiteY5" fmla="*/ 9847 h 10000"/>
                <a:gd name="connsiteX6" fmla="*/ 5721 w 10000"/>
                <a:gd name="connsiteY6" fmla="*/ 9771 h 10000"/>
                <a:gd name="connsiteX7" fmla="*/ 5590 w 10000"/>
                <a:gd name="connsiteY7" fmla="*/ 9771 h 10000"/>
                <a:gd name="connsiteX8" fmla="*/ 5459 w 10000"/>
                <a:gd name="connsiteY8" fmla="*/ 9573 h 10000"/>
                <a:gd name="connsiteX9" fmla="*/ 5002 w 10000"/>
                <a:gd name="connsiteY9" fmla="*/ 9576 h 10000"/>
                <a:gd name="connsiteX10" fmla="*/ 4760 w 10000"/>
                <a:gd name="connsiteY10" fmla="*/ 9590 h 10000"/>
                <a:gd name="connsiteX11" fmla="*/ 4760 w 10000"/>
                <a:gd name="connsiteY11" fmla="*/ 9466 h 10000"/>
                <a:gd name="connsiteX12" fmla="*/ 4672 w 10000"/>
                <a:gd name="connsiteY12" fmla="*/ 9466 h 10000"/>
                <a:gd name="connsiteX13" fmla="*/ 4672 w 10000"/>
                <a:gd name="connsiteY13" fmla="*/ 9389 h 10000"/>
                <a:gd name="connsiteX14" fmla="*/ 4323 w 10000"/>
                <a:gd name="connsiteY14" fmla="*/ 9389 h 10000"/>
                <a:gd name="connsiteX15" fmla="*/ 4323 w 10000"/>
                <a:gd name="connsiteY15" fmla="*/ 9313 h 10000"/>
                <a:gd name="connsiteX16" fmla="*/ 3712 w 10000"/>
                <a:gd name="connsiteY16" fmla="*/ 9313 h 10000"/>
                <a:gd name="connsiteX17" fmla="*/ 3712 w 10000"/>
                <a:gd name="connsiteY17" fmla="*/ 9160 h 10000"/>
                <a:gd name="connsiteX18" fmla="*/ 3362 w 10000"/>
                <a:gd name="connsiteY18" fmla="*/ 9160 h 10000"/>
                <a:gd name="connsiteX19" fmla="*/ 3362 w 10000"/>
                <a:gd name="connsiteY19" fmla="*/ 9084 h 10000"/>
                <a:gd name="connsiteX20" fmla="*/ 3188 w 10000"/>
                <a:gd name="connsiteY20" fmla="*/ 9084 h 10000"/>
                <a:gd name="connsiteX21" fmla="*/ 3188 w 10000"/>
                <a:gd name="connsiteY21" fmla="*/ 9008 h 10000"/>
                <a:gd name="connsiteX22" fmla="*/ 3013 w 10000"/>
                <a:gd name="connsiteY22" fmla="*/ 9008 h 10000"/>
                <a:gd name="connsiteX23" fmla="*/ 3013 w 10000"/>
                <a:gd name="connsiteY23" fmla="*/ 8855 h 10000"/>
                <a:gd name="connsiteX24" fmla="*/ 2795 w 10000"/>
                <a:gd name="connsiteY24" fmla="*/ 8855 h 10000"/>
                <a:gd name="connsiteX25" fmla="*/ 2795 w 10000"/>
                <a:gd name="connsiteY25" fmla="*/ 8702 h 10000"/>
                <a:gd name="connsiteX26" fmla="*/ 2751 w 10000"/>
                <a:gd name="connsiteY26" fmla="*/ 8702 h 10000"/>
                <a:gd name="connsiteX27" fmla="*/ 2751 w 10000"/>
                <a:gd name="connsiteY27" fmla="*/ 8550 h 10000"/>
                <a:gd name="connsiteX28" fmla="*/ 2664 w 10000"/>
                <a:gd name="connsiteY28" fmla="*/ 8550 h 10000"/>
                <a:gd name="connsiteX29" fmla="*/ 2664 w 10000"/>
                <a:gd name="connsiteY29" fmla="*/ 8397 h 10000"/>
                <a:gd name="connsiteX30" fmla="*/ 2489 w 10000"/>
                <a:gd name="connsiteY30" fmla="*/ 8397 h 10000"/>
                <a:gd name="connsiteX31" fmla="*/ 2489 w 10000"/>
                <a:gd name="connsiteY31" fmla="*/ 8321 h 10000"/>
                <a:gd name="connsiteX32" fmla="*/ 2358 w 10000"/>
                <a:gd name="connsiteY32" fmla="*/ 8321 h 10000"/>
                <a:gd name="connsiteX33" fmla="*/ 2271 w 10000"/>
                <a:gd name="connsiteY33" fmla="*/ 8321 h 10000"/>
                <a:gd name="connsiteX34" fmla="*/ 2271 w 10000"/>
                <a:gd name="connsiteY34" fmla="*/ 8168 h 10000"/>
                <a:gd name="connsiteX35" fmla="*/ 2052 w 10000"/>
                <a:gd name="connsiteY35" fmla="*/ 8168 h 10000"/>
                <a:gd name="connsiteX36" fmla="*/ 2052 w 10000"/>
                <a:gd name="connsiteY36" fmla="*/ 7863 h 10000"/>
                <a:gd name="connsiteX37" fmla="*/ 2009 w 10000"/>
                <a:gd name="connsiteY37" fmla="*/ 7863 h 10000"/>
                <a:gd name="connsiteX38" fmla="*/ 2009 w 10000"/>
                <a:gd name="connsiteY38" fmla="*/ 7634 h 10000"/>
                <a:gd name="connsiteX39" fmla="*/ 1921 w 10000"/>
                <a:gd name="connsiteY39" fmla="*/ 7634 h 10000"/>
                <a:gd name="connsiteX40" fmla="*/ 1921 w 10000"/>
                <a:gd name="connsiteY40" fmla="*/ 7481 h 10000"/>
                <a:gd name="connsiteX41" fmla="*/ 1878 w 10000"/>
                <a:gd name="connsiteY41" fmla="*/ 7481 h 10000"/>
                <a:gd name="connsiteX42" fmla="*/ 1878 w 10000"/>
                <a:gd name="connsiteY42" fmla="*/ 7328 h 10000"/>
                <a:gd name="connsiteX43" fmla="*/ 1790 w 10000"/>
                <a:gd name="connsiteY43" fmla="*/ 7328 h 10000"/>
                <a:gd name="connsiteX44" fmla="*/ 1790 w 10000"/>
                <a:gd name="connsiteY44" fmla="*/ 7252 h 10000"/>
                <a:gd name="connsiteX45" fmla="*/ 1659 w 10000"/>
                <a:gd name="connsiteY45" fmla="*/ 7252 h 10000"/>
                <a:gd name="connsiteX46" fmla="*/ 1659 w 10000"/>
                <a:gd name="connsiteY46" fmla="*/ 7176 h 10000"/>
                <a:gd name="connsiteX47" fmla="*/ 1616 w 10000"/>
                <a:gd name="connsiteY47" fmla="*/ 7176 h 10000"/>
                <a:gd name="connsiteX48" fmla="*/ 1616 w 10000"/>
                <a:gd name="connsiteY48" fmla="*/ 6947 h 10000"/>
                <a:gd name="connsiteX49" fmla="*/ 1528 w 10000"/>
                <a:gd name="connsiteY49" fmla="*/ 6947 h 10000"/>
                <a:gd name="connsiteX50" fmla="*/ 1528 w 10000"/>
                <a:gd name="connsiteY50" fmla="*/ 6412 h 10000"/>
                <a:gd name="connsiteX51" fmla="*/ 1485 w 10000"/>
                <a:gd name="connsiteY51" fmla="*/ 6412 h 10000"/>
                <a:gd name="connsiteX52" fmla="*/ 1485 w 10000"/>
                <a:gd name="connsiteY52" fmla="*/ 6031 h 10000"/>
                <a:gd name="connsiteX53" fmla="*/ 1441 w 10000"/>
                <a:gd name="connsiteY53" fmla="*/ 6031 h 10000"/>
                <a:gd name="connsiteX54" fmla="*/ 1441 w 10000"/>
                <a:gd name="connsiteY54" fmla="*/ 5802 h 10000"/>
                <a:gd name="connsiteX55" fmla="*/ 1354 w 10000"/>
                <a:gd name="connsiteY55" fmla="*/ 5802 h 10000"/>
                <a:gd name="connsiteX56" fmla="*/ 1354 w 10000"/>
                <a:gd name="connsiteY56" fmla="*/ 5573 h 10000"/>
                <a:gd name="connsiteX57" fmla="*/ 1310 w 10000"/>
                <a:gd name="connsiteY57" fmla="*/ 5573 h 10000"/>
                <a:gd name="connsiteX58" fmla="*/ 1310 w 10000"/>
                <a:gd name="connsiteY58" fmla="*/ 5496 h 10000"/>
                <a:gd name="connsiteX59" fmla="*/ 1266 w 10000"/>
                <a:gd name="connsiteY59" fmla="*/ 5496 h 10000"/>
                <a:gd name="connsiteX60" fmla="*/ 1266 w 10000"/>
                <a:gd name="connsiteY60" fmla="*/ 5267 h 10000"/>
                <a:gd name="connsiteX61" fmla="*/ 1223 w 10000"/>
                <a:gd name="connsiteY61" fmla="*/ 5267 h 10000"/>
                <a:gd name="connsiteX62" fmla="*/ 1223 w 10000"/>
                <a:gd name="connsiteY62" fmla="*/ 5115 h 10000"/>
                <a:gd name="connsiteX63" fmla="*/ 1179 w 10000"/>
                <a:gd name="connsiteY63" fmla="*/ 5115 h 10000"/>
                <a:gd name="connsiteX64" fmla="*/ 1179 w 10000"/>
                <a:gd name="connsiteY64" fmla="*/ 4962 h 10000"/>
                <a:gd name="connsiteX65" fmla="*/ 1092 w 10000"/>
                <a:gd name="connsiteY65" fmla="*/ 4962 h 10000"/>
                <a:gd name="connsiteX66" fmla="*/ 1092 w 10000"/>
                <a:gd name="connsiteY66" fmla="*/ 4809 h 10000"/>
                <a:gd name="connsiteX67" fmla="*/ 1048 w 10000"/>
                <a:gd name="connsiteY67" fmla="*/ 4809 h 10000"/>
                <a:gd name="connsiteX68" fmla="*/ 1048 w 10000"/>
                <a:gd name="connsiteY68" fmla="*/ 4580 h 10000"/>
                <a:gd name="connsiteX69" fmla="*/ 961 w 10000"/>
                <a:gd name="connsiteY69" fmla="*/ 4580 h 10000"/>
                <a:gd name="connsiteX70" fmla="*/ 961 w 10000"/>
                <a:gd name="connsiteY70" fmla="*/ 4122 h 10000"/>
                <a:gd name="connsiteX71" fmla="*/ 917 w 10000"/>
                <a:gd name="connsiteY71" fmla="*/ 4122 h 10000"/>
                <a:gd name="connsiteX72" fmla="*/ 917 w 10000"/>
                <a:gd name="connsiteY72" fmla="*/ 3893 h 10000"/>
                <a:gd name="connsiteX73" fmla="*/ 873 w 10000"/>
                <a:gd name="connsiteY73" fmla="*/ 3893 h 10000"/>
                <a:gd name="connsiteX74" fmla="*/ 873 w 10000"/>
                <a:gd name="connsiteY74" fmla="*/ 3664 h 10000"/>
                <a:gd name="connsiteX75" fmla="*/ 830 w 10000"/>
                <a:gd name="connsiteY75" fmla="*/ 3664 h 10000"/>
                <a:gd name="connsiteX76" fmla="*/ 830 w 10000"/>
                <a:gd name="connsiteY76" fmla="*/ 3282 h 10000"/>
                <a:gd name="connsiteX77" fmla="*/ 742 w 10000"/>
                <a:gd name="connsiteY77" fmla="*/ 3282 h 10000"/>
                <a:gd name="connsiteX78" fmla="*/ 742 w 10000"/>
                <a:gd name="connsiteY78" fmla="*/ 3130 h 10000"/>
                <a:gd name="connsiteX79" fmla="*/ 742 w 10000"/>
                <a:gd name="connsiteY79" fmla="*/ 3130 h 10000"/>
                <a:gd name="connsiteX80" fmla="*/ 742 w 10000"/>
                <a:gd name="connsiteY80" fmla="*/ 2901 h 10000"/>
                <a:gd name="connsiteX81" fmla="*/ 655 w 10000"/>
                <a:gd name="connsiteY81" fmla="*/ 2901 h 10000"/>
                <a:gd name="connsiteX82" fmla="*/ 655 w 10000"/>
                <a:gd name="connsiteY82" fmla="*/ 2748 h 10000"/>
                <a:gd name="connsiteX83" fmla="*/ 568 w 10000"/>
                <a:gd name="connsiteY83" fmla="*/ 2748 h 10000"/>
                <a:gd name="connsiteX84" fmla="*/ 568 w 10000"/>
                <a:gd name="connsiteY84" fmla="*/ 2443 h 10000"/>
                <a:gd name="connsiteX85" fmla="*/ 524 w 10000"/>
                <a:gd name="connsiteY85" fmla="*/ 2443 h 10000"/>
                <a:gd name="connsiteX86" fmla="*/ 524 w 10000"/>
                <a:gd name="connsiteY86" fmla="*/ 2137 h 10000"/>
                <a:gd name="connsiteX87" fmla="*/ 480 w 10000"/>
                <a:gd name="connsiteY87" fmla="*/ 2137 h 10000"/>
                <a:gd name="connsiteX88" fmla="*/ 480 w 10000"/>
                <a:gd name="connsiteY88" fmla="*/ 1679 h 10000"/>
                <a:gd name="connsiteX89" fmla="*/ 437 w 10000"/>
                <a:gd name="connsiteY89" fmla="*/ 1679 h 10000"/>
                <a:gd name="connsiteX90" fmla="*/ 437 w 10000"/>
                <a:gd name="connsiteY90" fmla="*/ 1145 h 10000"/>
                <a:gd name="connsiteX91" fmla="*/ 437 w 10000"/>
                <a:gd name="connsiteY91" fmla="*/ 840 h 10000"/>
                <a:gd name="connsiteX92" fmla="*/ 349 w 10000"/>
                <a:gd name="connsiteY92" fmla="*/ 840 h 10000"/>
                <a:gd name="connsiteX93" fmla="*/ 349 w 10000"/>
                <a:gd name="connsiteY93" fmla="*/ 534 h 10000"/>
                <a:gd name="connsiteX94" fmla="*/ 262 w 10000"/>
                <a:gd name="connsiteY94" fmla="*/ 534 h 10000"/>
                <a:gd name="connsiteX95" fmla="*/ 262 w 10000"/>
                <a:gd name="connsiteY95" fmla="*/ 382 h 10000"/>
                <a:gd name="connsiteX96" fmla="*/ 218 w 10000"/>
                <a:gd name="connsiteY96" fmla="*/ 382 h 10000"/>
                <a:gd name="connsiteX97" fmla="*/ 218 w 10000"/>
                <a:gd name="connsiteY97" fmla="*/ 229 h 10000"/>
                <a:gd name="connsiteX98" fmla="*/ 175 w 10000"/>
                <a:gd name="connsiteY98" fmla="*/ 229 h 10000"/>
                <a:gd name="connsiteX99" fmla="*/ 175 w 10000"/>
                <a:gd name="connsiteY99" fmla="*/ 0 h 10000"/>
                <a:gd name="connsiteX100" fmla="*/ 0 w 10000"/>
                <a:gd name="connsiteY100" fmla="*/ 0 h 10000"/>
                <a:gd name="connsiteX0" fmla="*/ 10000 w 10000"/>
                <a:gd name="connsiteY0" fmla="*/ 10000 h 10000"/>
                <a:gd name="connsiteX1" fmla="*/ 8690 w 10000"/>
                <a:gd name="connsiteY1" fmla="*/ 10000 h 10000"/>
                <a:gd name="connsiteX2" fmla="*/ 8690 w 10000"/>
                <a:gd name="connsiteY2" fmla="*/ 9924 h 10000"/>
                <a:gd name="connsiteX3" fmla="*/ 5808 w 10000"/>
                <a:gd name="connsiteY3" fmla="*/ 9924 h 10000"/>
                <a:gd name="connsiteX4" fmla="*/ 5808 w 10000"/>
                <a:gd name="connsiteY4" fmla="*/ 9847 h 10000"/>
                <a:gd name="connsiteX5" fmla="*/ 5721 w 10000"/>
                <a:gd name="connsiteY5" fmla="*/ 9847 h 10000"/>
                <a:gd name="connsiteX6" fmla="*/ 5721 w 10000"/>
                <a:gd name="connsiteY6" fmla="*/ 9771 h 10000"/>
                <a:gd name="connsiteX7" fmla="*/ 5590 w 10000"/>
                <a:gd name="connsiteY7" fmla="*/ 9771 h 10000"/>
                <a:gd name="connsiteX8" fmla="*/ 5459 w 10000"/>
                <a:gd name="connsiteY8" fmla="*/ 9573 h 10000"/>
                <a:gd name="connsiteX9" fmla="*/ 5002 w 10000"/>
                <a:gd name="connsiteY9" fmla="*/ 9576 h 10000"/>
                <a:gd name="connsiteX10" fmla="*/ 4760 w 10000"/>
                <a:gd name="connsiteY10" fmla="*/ 9548 h 10000"/>
                <a:gd name="connsiteX11" fmla="*/ 4760 w 10000"/>
                <a:gd name="connsiteY11" fmla="*/ 9466 h 10000"/>
                <a:gd name="connsiteX12" fmla="*/ 4672 w 10000"/>
                <a:gd name="connsiteY12" fmla="*/ 9466 h 10000"/>
                <a:gd name="connsiteX13" fmla="*/ 4672 w 10000"/>
                <a:gd name="connsiteY13" fmla="*/ 9389 h 10000"/>
                <a:gd name="connsiteX14" fmla="*/ 4323 w 10000"/>
                <a:gd name="connsiteY14" fmla="*/ 9389 h 10000"/>
                <a:gd name="connsiteX15" fmla="*/ 4323 w 10000"/>
                <a:gd name="connsiteY15" fmla="*/ 9313 h 10000"/>
                <a:gd name="connsiteX16" fmla="*/ 3712 w 10000"/>
                <a:gd name="connsiteY16" fmla="*/ 9313 h 10000"/>
                <a:gd name="connsiteX17" fmla="*/ 3712 w 10000"/>
                <a:gd name="connsiteY17" fmla="*/ 9160 h 10000"/>
                <a:gd name="connsiteX18" fmla="*/ 3362 w 10000"/>
                <a:gd name="connsiteY18" fmla="*/ 9160 h 10000"/>
                <a:gd name="connsiteX19" fmla="*/ 3362 w 10000"/>
                <a:gd name="connsiteY19" fmla="*/ 9084 h 10000"/>
                <a:gd name="connsiteX20" fmla="*/ 3188 w 10000"/>
                <a:gd name="connsiteY20" fmla="*/ 9084 h 10000"/>
                <a:gd name="connsiteX21" fmla="*/ 3188 w 10000"/>
                <a:gd name="connsiteY21" fmla="*/ 9008 h 10000"/>
                <a:gd name="connsiteX22" fmla="*/ 3013 w 10000"/>
                <a:gd name="connsiteY22" fmla="*/ 9008 h 10000"/>
                <a:gd name="connsiteX23" fmla="*/ 3013 w 10000"/>
                <a:gd name="connsiteY23" fmla="*/ 8855 h 10000"/>
                <a:gd name="connsiteX24" fmla="*/ 2795 w 10000"/>
                <a:gd name="connsiteY24" fmla="*/ 8855 h 10000"/>
                <a:gd name="connsiteX25" fmla="*/ 2795 w 10000"/>
                <a:gd name="connsiteY25" fmla="*/ 8702 h 10000"/>
                <a:gd name="connsiteX26" fmla="*/ 2751 w 10000"/>
                <a:gd name="connsiteY26" fmla="*/ 8702 h 10000"/>
                <a:gd name="connsiteX27" fmla="*/ 2751 w 10000"/>
                <a:gd name="connsiteY27" fmla="*/ 8550 h 10000"/>
                <a:gd name="connsiteX28" fmla="*/ 2664 w 10000"/>
                <a:gd name="connsiteY28" fmla="*/ 8550 h 10000"/>
                <a:gd name="connsiteX29" fmla="*/ 2664 w 10000"/>
                <a:gd name="connsiteY29" fmla="*/ 8397 h 10000"/>
                <a:gd name="connsiteX30" fmla="*/ 2489 w 10000"/>
                <a:gd name="connsiteY30" fmla="*/ 8397 h 10000"/>
                <a:gd name="connsiteX31" fmla="*/ 2489 w 10000"/>
                <a:gd name="connsiteY31" fmla="*/ 8321 h 10000"/>
                <a:gd name="connsiteX32" fmla="*/ 2358 w 10000"/>
                <a:gd name="connsiteY32" fmla="*/ 8321 h 10000"/>
                <a:gd name="connsiteX33" fmla="*/ 2271 w 10000"/>
                <a:gd name="connsiteY33" fmla="*/ 8321 h 10000"/>
                <a:gd name="connsiteX34" fmla="*/ 2271 w 10000"/>
                <a:gd name="connsiteY34" fmla="*/ 8168 h 10000"/>
                <a:gd name="connsiteX35" fmla="*/ 2052 w 10000"/>
                <a:gd name="connsiteY35" fmla="*/ 8168 h 10000"/>
                <a:gd name="connsiteX36" fmla="*/ 2052 w 10000"/>
                <a:gd name="connsiteY36" fmla="*/ 7863 h 10000"/>
                <a:gd name="connsiteX37" fmla="*/ 2009 w 10000"/>
                <a:gd name="connsiteY37" fmla="*/ 7863 h 10000"/>
                <a:gd name="connsiteX38" fmla="*/ 2009 w 10000"/>
                <a:gd name="connsiteY38" fmla="*/ 7634 h 10000"/>
                <a:gd name="connsiteX39" fmla="*/ 1921 w 10000"/>
                <a:gd name="connsiteY39" fmla="*/ 7634 h 10000"/>
                <a:gd name="connsiteX40" fmla="*/ 1921 w 10000"/>
                <a:gd name="connsiteY40" fmla="*/ 7481 h 10000"/>
                <a:gd name="connsiteX41" fmla="*/ 1878 w 10000"/>
                <a:gd name="connsiteY41" fmla="*/ 7481 h 10000"/>
                <a:gd name="connsiteX42" fmla="*/ 1878 w 10000"/>
                <a:gd name="connsiteY42" fmla="*/ 7328 h 10000"/>
                <a:gd name="connsiteX43" fmla="*/ 1790 w 10000"/>
                <a:gd name="connsiteY43" fmla="*/ 7328 h 10000"/>
                <a:gd name="connsiteX44" fmla="*/ 1790 w 10000"/>
                <a:gd name="connsiteY44" fmla="*/ 7252 h 10000"/>
                <a:gd name="connsiteX45" fmla="*/ 1659 w 10000"/>
                <a:gd name="connsiteY45" fmla="*/ 7252 h 10000"/>
                <a:gd name="connsiteX46" fmla="*/ 1659 w 10000"/>
                <a:gd name="connsiteY46" fmla="*/ 7176 h 10000"/>
                <a:gd name="connsiteX47" fmla="*/ 1616 w 10000"/>
                <a:gd name="connsiteY47" fmla="*/ 7176 h 10000"/>
                <a:gd name="connsiteX48" fmla="*/ 1616 w 10000"/>
                <a:gd name="connsiteY48" fmla="*/ 6947 h 10000"/>
                <a:gd name="connsiteX49" fmla="*/ 1528 w 10000"/>
                <a:gd name="connsiteY49" fmla="*/ 6947 h 10000"/>
                <a:gd name="connsiteX50" fmla="*/ 1528 w 10000"/>
                <a:gd name="connsiteY50" fmla="*/ 6412 h 10000"/>
                <a:gd name="connsiteX51" fmla="*/ 1485 w 10000"/>
                <a:gd name="connsiteY51" fmla="*/ 6412 h 10000"/>
                <a:gd name="connsiteX52" fmla="*/ 1485 w 10000"/>
                <a:gd name="connsiteY52" fmla="*/ 6031 h 10000"/>
                <a:gd name="connsiteX53" fmla="*/ 1441 w 10000"/>
                <a:gd name="connsiteY53" fmla="*/ 6031 h 10000"/>
                <a:gd name="connsiteX54" fmla="*/ 1441 w 10000"/>
                <a:gd name="connsiteY54" fmla="*/ 5802 h 10000"/>
                <a:gd name="connsiteX55" fmla="*/ 1354 w 10000"/>
                <a:gd name="connsiteY55" fmla="*/ 5802 h 10000"/>
                <a:gd name="connsiteX56" fmla="*/ 1354 w 10000"/>
                <a:gd name="connsiteY56" fmla="*/ 5573 h 10000"/>
                <a:gd name="connsiteX57" fmla="*/ 1310 w 10000"/>
                <a:gd name="connsiteY57" fmla="*/ 5573 h 10000"/>
                <a:gd name="connsiteX58" fmla="*/ 1310 w 10000"/>
                <a:gd name="connsiteY58" fmla="*/ 5496 h 10000"/>
                <a:gd name="connsiteX59" fmla="*/ 1266 w 10000"/>
                <a:gd name="connsiteY59" fmla="*/ 5496 h 10000"/>
                <a:gd name="connsiteX60" fmla="*/ 1266 w 10000"/>
                <a:gd name="connsiteY60" fmla="*/ 5267 h 10000"/>
                <a:gd name="connsiteX61" fmla="*/ 1223 w 10000"/>
                <a:gd name="connsiteY61" fmla="*/ 5267 h 10000"/>
                <a:gd name="connsiteX62" fmla="*/ 1223 w 10000"/>
                <a:gd name="connsiteY62" fmla="*/ 5115 h 10000"/>
                <a:gd name="connsiteX63" fmla="*/ 1179 w 10000"/>
                <a:gd name="connsiteY63" fmla="*/ 5115 h 10000"/>
                <a:gd name="connsiteX64" fmla="*/ 1179 w 10000"/>
                <a:gd name="connsiteY64" fmla="*/ 4962 h 10000"/>
                <a:gd name="connsiteX65" fmla="*/ 1092 w 10000"/>
                <a:gd name="connsiteY65" fmla="*/ 4962 h 10000"/>
                <a:gd name="connsiteX66" fmla="*/ 1092 w 10000"/>
                <a:gd name="connsiteY66" fmla="*/ 4809 h 10000"/>
                <a:gd name="connsiteX67" fmla="*/ 1048 w 10000"/>
                <a:gd name="connsiteY67" fmla="*/ 4809 h 10000"/>
                <a:gd name="connsiteX68" fmla="*/ 1048 w 10000"/>
                <a:gd name="connsiteY68" fmla="*/ 4580 h 10000"/>
                <a:gd name="connsiteX69" fmla="*/ 961 w 10000"/>
                <a:gd name="connsiteY69" fmla="*/ 4580 h 10000"/>
                <a:gd name="connsiteX70" fmla="*/ 961 w 10000"/>
                <a:gd name="connsiteY70" fmla="*/ 4122 h 10000"/>
                <a:gd name="connsiteX71" fmla="*/ 917 w 10000"/>
                <a:gd name="connsiteY71" fmla="*/ 4122 h 10000"/>
                <a:gd name="connsiteX72" fmla="*/ 917 w 10000"/>
                <a:gd name="connsiteY72" fmla="*/ 3893 h 10000"/>
                <a:gd name="connsiteX73" fmla="*/ 873 w 10000"/>
                <a:gd name="connsiteY73" fmla="*/ 3893 h 10000"/>
                <a:gd name="connsiteX74" fmla="*/ 873 w 10000"/>
                <a:gd name="connsiteY74" fmla="*/ 3664 h 10000"/>
                <a:gd name="connsiteX75" fmla="*/ 830 w 10000"/>
                <a:gd name="connsiteY75" fmla="*/ 3664 h 10000"/>
                <a:gd name="connsiteX76" fmla="*/ 830 w 10000"/>
                <a:gd name="connsiteY76" fmla="*/ 3282 h 10000"/>
                <a:gd name="connsiteX77" fmla="*/ 742 w 10000"/>
                <a:gd name="connsiteY77" fmla="*/ 3282 h 10000"/>
                <a:gd name="connsiteX78" fmla="*/ 742 w 10000"/>
                <a:gd name="connsiteY78" fmla="*/ 3130 h 10000"/>
                <a:gd name="connsiteX79" fmla="*/ 742 w 10000"/>
                <a:gd name="connsiteY79" fmla="*/ 3130 h 10000"/>
                <a:gd name="connsiteX80" fmla="*/ 742 w 10000"/>
                <a:gd name="connsiteY80" fmla="*/ 2901 h 10000"/>
                <a:gd name="connsiteX81" fmla="*/ 655 w 10000"/>
                <a:gd name="connsiteY81" fmla="*/ 2901 h 10000"/>
                <a:gd name="connsiteX82" fmla="*/ 655 w 10000"/>
                <a:gd name="connsiteY82" fmla="*/ 2748 h 10000"/>
                <a:gd name="connsiteX83" fmla="*/ 568 w 10000"/>
                <a:gd name="connsiteY83" fmla="*/ 2748 h 10000"/>
                <a:gd name="connsiteX84" fmla="*/ 568 w 10000"/>
                <a:gd name="connsiteY84" fmla="*/ 2443 h 10000"/>
                <a:gd name="connsiteX85" fmla="*/ 524 w 10000"/>
                <a:gd name="connsiteY85" fmla="*/ 2443 h 10000"/>
                <a:gd name="connsiteX86" fmla="*/ 524 w 10000"/>
                <a:gd name="connsiteY86" fmla="*/ 2137 h 10000"/>
                <a:gd name="connsiteX87" fmla="*/ 480 w 10000"/>
                <a:gd name="connsiteY87" fmla="*/ 2137 h 10000"/>
                <a:gd name="connsiteX88" fmla="*/ 480 w 10000"/>
                <a:gd name="connsiteY88" fmla="*/ 1679 h 10000"/>
                <a:gd name="connsiteX89" fmla="*/ 437 w 10000"/>
                <a:gd name="connsiteY89" fmla="*/ 1679 h 10000"/>
                <a:gd name="connsiteX90" fmla="*/ 437 w 10000"/>
                <a:gd name="connsiteY90" fmla="*/ 1145 h 10000"/>
                <a:gd name="connsiteX91" fmla="*/ 437 w 10000"/>
                <a:gd name="connsiteY91" fmla="*/ 840 h 10000"/>
                <a:gd name="connsiteX92" fmla="*/ 349 w 10000"/>
                <a:gd name="connsiteY92" fmla="*/ 840 h 10000"/>
                <a:gd name="connsiteX93" fmla="*/ 349 w 10000"/>
                <a:gd name="connsiteY93" fmla="*/ 534 h 10000"/>
                <a:gd name="connsiteX94" fmla="*/ 262 w 10000"/>
                <a:gd name="connsiteY94" fmla="*/ 534 h 10000"/>
                <a:gd name="connsiteX95" fmla="*/ 262 w 10000"/>
                <a:gd name="connsiteY95" fmla="*/ 382 h 10000"/>
                <a:gd name="connsiteX96" fmla="*/ 218 w 10000"/>
                <a:gd name="connsiteY96" fmla="*/ 382 h 10000"/>
                <a:gd name="connsiteX97" fmla="*/ 218 w 10000"/>
                <a:gd name="connsiteY97" fmla="*/ 229 h 10000"/>
                <a:gd name="connsiteX98" fmla="*/ 175 w 10000"/>
                <a:gd name="connsiteY98" fmla="*/ 229 h 10000"/>
                <a:gd name="connsiteX99" fmla="*/ 175 w 10000"/>
                <a:gd name="connsiteY99" fmla="*/ 0 h 10000"/>
                <a:gd name="connsiteX100" fmla="*/ 0 w 10000"/>
                <a:gd name="connsiteY100" fmla="*/ 0 h 10000"/>
                <a:gd name="connsiteX0" fmla="*/ 10000 w 10000"/>
                <a:gd name="connsiteY0" fmla="*/ 10000 h 10000"/>
                <a:gd name="connsiteX1" fmla="*/ 8690 w 10000"/>
                <a:gd name="connsiteY1" fmla="*/ 10000 h 10000"/>
                <a:gd name="connsiteX2" fmla="*/ 8690 w 10000"/>
                <a:gd name="connsiteY2" fmla="*/ 9924 h 10000"/>
                <a:gd name="connsiteX3" fmla="*/ 5808 w 10000"/>
                <a:gd name="connsiteY3" fmla="*/ 9924 h 10000"/>
                <a:gd name="connsiteX4" fmla="*/ 5808 w 10000"/>
                <a:gd name="connsiteY4" fmla="*/ 9847 h 10000"/>
                <a:gd name="connsiteX5" fmla="*/ 5721 w 10000"/>
                <a:gd name="connsiteY5" fmla="*/ 9847 h 10000"/>
                <a:gd name="connsiteX6" fmla="*/ 5721 w 10000"/>
                <a:gd name="connsiteY6" fmla="*/ 9771 h 10000"/>
                <a:gd name="connsiteX7" fmla="*/ 5590 w 10000"/>
                <a:gd name="connsiteY7" fmla="*/ 9771 h 10000"/>
                <a:gd name="connsiteX8" fmla="*/ 5459 w 10000"/>
                <a:gd name="connsiteY8" fmla="*/ 9573 h 10000"/>
                <a:gd name="connsiteX9" fmla="*/ 5002 w 10000"/>
                <a:gd name="connsiteY9" fmla="*/ 9576 h 10000"/>
                <a:gd name="connsiteX10" fmla="*/ 4760 w 10000"/>
                <a:gd name="connsiteY10" fmla="*/ 9576 h 10000"/>
                <a:gd name="connsiteX11" fmla="*/ 4760 w 10000"/>
                <a:gd name="connsiteY11" fmla="*/ 9466 h 10000"/>
                <a:gd name="connsiteX12" fmla="*/ 4672 w 10000"/>
                <a:gd name="connsiteY12" fmla="*/ 9466 h 10000"/>
                <a:gd name="connsiteX13" fmla="*/ 4672 w 10000"/>
                <a:gd name="connsiteY13" fmla="*/ 9389 h 10000"/>
                <a:gd name="connsiteX14" fmla="*/ 4323 w 10000"/>
                <a:gd name="connsiteY14" fmla="*/ 9389 h 10000"/>
                <a:gd name="connsiteX15" fmla="*/ 4323 w 10000"/>
                <a:gd name="connsiteY15" fmla="*/ 9313 h 10000"/>
                <a:gd name="connsiteX16" fmla="*/ 3712 w 10000"/>
                <a:gd name="connsiteY16" fmla="*/ 9313 h 10000"/>
                <a:gd name="connsiteX17" fmla="*/ 3712 w 10000"/>
                <a:gd name="connsiteY17" fmla="*/ 9160 h 10000"/>
                <a:gd name="connsiteX18" fmla="*/ 3362 w 10000"/>
                <a:gd name="connsiteY18" fmla="*/ 9160 h 10000"/>
                <a:gd name="connsiteX19" fmla="*/ 3362 w 10000"/>
                <a:gd name="connsiteY19" fmla="*/ 9084 h 10000"/>
                <a:gd name="connsiteX20" fmla="*/ 3188 w 10000"/>
                <a:gd name="connsiteY20" fmla="*/ 9084 h 10000"/>
                <a:gd name="connsiteX21" fmla="*/ 3188 w 10000"/>
                <a:gd name="connsiteY21" fmla="*/ 9008 h 10000"/>
                <a:gd name="connsiteX22" fmla="*/ 3013 w 10000"/>
                <a:gd name="connsiteY22" fmla="*/ 9008 h 10000"/>
                <a:gd name="connsiteX23" fmla="*/ 3013 w 10000"/>
                <a:gd name="connsiteY23" fmla="*/ 8855 h 10000"/>
                <a:gd name="connsiteX24" fmla="*/ 2795 w 10000"/>
                <a:gd name="connsiteY24" fmla="*/ 8855 h 10000"/>
                <a:gd name="connsiteX25" fmla="*/ 2795 w 10000"/>
                <a:gd name="connsiteY25" fmla="*/ 8702 h 10000"/>
                <a:gd name="connsiteX26" fmla="*/ 2751 w 10000"/>
                <a:gd name="connsiteY26" fmla="*/ 8702 h 10000"/>
                <a:gd name="connsiteX27" fmla="*/ 2751 w 10000"/>
                <a:gd name="connsiteY27" fmla="*/ 8550 h 10000"/>
                <a:gd name="connsiteX28" fmla="*/ 2664 w 10000"/>
                <a:gd name="connsiteY28" fmla="*/ 8550 h 10000"/>
                <a:gd name="connsiteX29" fmla="*/ 2664 w 10000"/>
                <a:gd name="connsiteY29" fmla="*/ 8397 h 10000"/>
                <a:gd name="connsiteX30" fmla="*/ 2489 w 10000"/>
                <a:gd name="connsiteY30" fmla="*/ 8397 h 10000"/>
                <a:gd name="connsiteX31" fmla="*/ 2489 w 10000"/>
                <a:gd name="connsiteY31" fmla="*/ 8321 h 10000"/>
                <a:gd name="connsiteX32" fmla="*/ 2358 w 10000"/>
                <a:gd name="connsiteY32" fmla="*/ 8321 h 10000"/>
                <a:gd name="connsiteX33" fmla="*/ 2271 w 10000"/>
                <a:gd name="connsiteY33" fmla="*/ 8321 h 10000"/>
                <a:gd name="connsiteX34" fmla="*/ 2271 w 10000"/>
                <a:gd name="connsiteY34" fmla="*/ 8168 h 10000"/>
                <a:gd name="connsiteX35" fmla="*/ 2052 w 10000"/>
                <a:gd name="connsiteY35" fmla="*/ 8168 h 10000"/>
                <a:gd name="connsiteX36" fmla="*/ 2052 w 10000"/>
                <a:gd name="connsiteY36" fmla="*/ 7863 h 10000"/>
                <a:gd name="connsiteX37" fmla="*/ 2009 w 10000"/>
                <a:gd name="connsiteY37" fmla="*/ 7863 h 10000"/>
                <a:gd name="connsiteX38" fmla="*/ 2009 w 10000"/>
                <a:gd name="connsiteY38" fmla="*/ 7634 h 10000"/>
                <a:gd name="connsiteX39" fmla="*/ 1921 w 10000"/>
                <a:gd name="connsiteY39" fmla="*/ 7634 h 10000"/>
                <a:gd name="connsiteX40" fmla="*/ 1921 w 10000"/>
                <a:gd name="connsiteY40" fmla="*/ 7481 h 10000"/>
                <a:gd name="connsiteX41" fmla="*/ 1878 w 10000"/>
                <a:gd name="connsiteY41" fmla="*/ 7481 h 10000"/>
                <a:gd name="connsiteX42" fmla="*/ 1878 w 10000"/>
                <a:gd name="connsiteY42" fmla="*/ 7328 h 10000"/>
                <a:gd name="connsiteX43" fmla="*/ 1790 w 10000"/>
                <a:gd name="connsiteY43" fmla="*/ 7328 h 10000"/>
                <a:gd name="connsiteX44" fmla="*/ 1790 w 10000"/>
                <a:gd name="connsiteY44" fmla="*/ 7252 h 10000"/>
                <a:gd name="connsiteX45" fmla="*/ 1659 w 10000"/>
                <a:gd name="connsiteY45" fmla="*/ 7252 h 10000"/>
                <a:gd name="connsiteX46" fmla="*/ 1659 w 10000"/>
                <a:gd name="connsiteY46" fmla="*/ 7176 h 10000"/>
                <a:gd name="connsiteX47" fmla="*/ 1616 w 10000"/>
                <a:gd name="connsiteY47" fmla="*/ 7176 h 10000"/>
                <a:gd name="connsiteX48" fmla="*/ 1616 w 10000"/>
                <a:gd name="connsiteY48" fmla="*/ 6947 h 10000"/>
                <a:gd name="connsiteX49" fmla="*/ 1528 w 10000"/>
                <a:gd name="connsiteY49" fmla="*/ 6947 h 10000"/>
                <a:gd name="connsiteX50" fmla="*/ 1528 w 10000"/>
                <a:gd name="connsiteY50" fmla="*/ 6412 h 10000"/>
                <a:gd name="connsiteX51" fmla="*/ 1485 w 10000"/>
                <a:gd name="connsiteY51" fmla="*/ 6412 h 10000"/>
                <a:gd name="connsiteX52" fmla="*/ 1485 w 10000"/>
                <a:gd name="connsiteY52" fmla="*/ 6031 h 10000"/>
                <a:gd name="connsiteX53" fmla="*/ 1441 w 10000"/>
                <a:gd name="connsiteY53" fmla="*/ 6031 h 10000"/>
                <a:gd name="connsiteX54" fmla="*/ 1441 w 10000"/>
                <a:gd name="connsiteY54" fmla="*/ 5802 h 10000"/>
                <a:gd name="connsiteX55" fmla="*/ 1354 w 10000"/>
                <a:gd name="connsiteY55" fmla="*/ 5802 h 10000"/>
                <a:gd name="connsiteX56" fmla="*/ 1354 w 10000"/>
                <a:gd name="connsiteY56" fmla="*/ 5573 h 10000"/>
                <a:gd name="connsiteX57" fmla="*/ 1310 w 10000"/>
                <a:gd name="connsiteY57" fmla="*/ 5573 h 10000"/>
                <a:gd name="connsiteX58" fmla="*/ 1310 w 10000"/>
                <a:gd name="connsiteY58" fmla="*/ 5496 h 10000"/>
                <a:gd name="connsiteX59" fmla="*/ 1266 w 10000"/>
                <a:gd name="connsiteY59" fmla="*/ 5496 h 10000"/>
                <a:gd name="connsiteX60" fmla="*/ 1266 w 10000"/>
                <a:gd name="connsiteY60" fmla="*/ 5267 h 10000"/>
                <a:gd name="connsiteX61" fmla="*/ 1223 w 10000"/>
                <a:gd name="connsiteY61" fmla="*/ 5267 h 10000"/>
                <a:gd name="connsiteX62" fmla="*/ 1223 w 10000"/>
                <a:gd name="connsiteY62" fmla="*/ 5115 h 10000"/>
                <a:gd name="connsiteX63" fmla="*/ 1179 w 10000"/>
                <a:gd name="connsiteY63" fmla="*/ 5115 h 10000"/>
                <a:gd name="connsiteX64" fmla="*/ 1179 w 10000"/>
                <a:gd name="connsiteY64" fmla="*/ 4962 h 10000"/>
                <a:gd name="connsiteX65" fmla="*/ 1092 w 10000"/>
                <a:gd name="connsiteY65" fmla="*/ 4962 h 10000"/>
                <a:gd name="connsiteX66" fmla="*/ 1092 w 10000"/>
                <a:gd name="connsiteY66" fmla="*/ 4809 h 10000"/>
                <a:gd name="connsiteX67" fmla="*/ 1048 w 10000"/>
                <a:gd name="connsiteY67" fmla="*/ 4809 h 10000"/>
                <a:gd name="connsiteX68" fmla="*/ 1048 w 10000"/>
                <a:gd name="connsiteY68" fmla="*/ 4580 h 10000"/>
                <a:gd name="connsiteX69" fmla="*/ 961 w 10000"/>
                <a:gd name="connsiteY69" fmla="*/ 4580 h 10000"/>
                <a:gd name="connsiteX70" fmla="*/ 961 w 10000"/>
                <a:gd name="connsiteY70" fmla="*/ 4122 h 10000"/>
                <a:gd name="connsiteX71" fmla="*/ 917 w 10000"/>
                <a:gd name="connsiteY71" fmla="*/ 4122 h 10000"/>
                <a:gd name="connsiteX72" fmla="*/ 917 w 10000"/>
                <a:gd name="connsiteY72" fmla="*/ 3893 h 10000"/>
                <a:gd name="connsiteX73" fmla="*/ 873 w 10000"/>
                <a:gd name="connsiteY73" fmla="*/ 3893 h 10000"/>
                <a:gd name="connsiteX74" fmla="*/ 873 w 10000"/>
                <a:gd name="connsiteY74" fmla="*/ 3664 h 10000"/>
                <a:gd name="connsiteX75" fmla="*/ 830 w 10000"/>
                <a:gd name="connsiteY75" fmla="*/ 3664 h 10000"/>
                <a:gd name="connsiteX76" fmla="*/ 830 w 10000"/>
                <a:gd name="connsiteY76" fmla="*/ 3282 h 10000"/>
                <a:gd name="connsiteX77" fmla="*/ 742 w 10000"/>
                <a:gd name="connsiteY77" fmla="*/ 3282 h 10000"/>
                <a:gd name="connsiteX78" fmla="*/ 742 w 10000"/>
                <a:gd name="connsiteY78" fmla="*/ 3130 h 10000"/>
                <a:gd name="connsiteX79" fmla="*/ 742 w 10000"/>
                <a:gd name="connsiteY79" fmla="*/ 3130 h 10000"/>
                <a:gd name="connsiteX80" fmla="*/ 742 w 10000"/>
                <a:gd name="connsiteY80" fmla="*/ 2901 h 10000"/>
                <a:gd name="connsiteX81" fmla="*/ 655 w 10000"/>
                <a:gd name="connsiteY81" fmla="*/ 2901 h 10000"/>
                <a:gd name="connsiteX82" fmla="*/ 655 w 10000"/>
                <a:gd name="connsiteY82" fmla="*/ 2748 h 10000"/>
                <a:gd name="connsiteX83" fmla="*/ 568 w 10000"/>
                <a:gd name="connsiteY83" fmla="*/ 2748 h 10000"/>
                <a:gd name="connsiteX84" fmla="*/ 568 w 10000"/>
                <a:gd name="connsiteY84" fmla="*/ 2443 h 10000"/>
                <a:gd name="connsiteX85" fmla="*/ 524 w 10000"/>
                <a:gd name="connsiteY85" fmla="*/ 2443 h 10000"/>
                <a:gd name="connsiteX86" fmla="*/ 524 w 10000"/>
                <a:gd name="connsiteY86" fmla="*/ 2137 h 10000"/>
                <a:gd name="connsiteX87" fmla="*/ 480 w 10000"/>
                <a:gd name="connsiteY87" fmla="*/ 2137 h 10000"/>
                <a:gd name="connsiteX88" fmla="*/ 480 w 10000"/>
                <a:gd name="connsiteY88" fmla="*/ 1679 h 10000"/>
                <a:gd name="connsiteX89" fmla="*/ 437 w 10000"/>
                <a:gd name="connsiteY89" fmla="*/ 1679 h 10000"/>
                <a:gd name="connsiteX90" fmla="*/ 437 w 10000"/>
                <a:gd name="connsiteY90" fmla="*/ 1145 h 10000"/>
                <a:gd name="connsiteX91" fmla="*/ 437 w 10000"/>
                <a:gd name="connsiteY91" fmla="*/ 840 h 10000"/>
                <a:gd name="connsiteX92" fmla="*/ 349 w 10000"/>
                <a:gd name="connsiteY92" fmla="*/ 840 h 10000"/>
                <a:gd name="connsiteX93" fmla="*/ 349 w 10000"/>
                <a:gd name="connsiteY93" fmla="*/ 534 h 10000"/>
                <a:gd name="connsiteX94" fmla="*/ 262 w 10000"/>
                <a:gd name="connsiteY94" fmla="*/ 534 h 10000"/>
                <a:gd name="connsiteX95" fmla="*/ 262 w 10000"/>
                <a:gd name="connsiteY95" fmla="*/ 382 h 10000"/>
                <a:gd name="connsiteX96" fmla="*/ 218 w 10000"/>
                <a:gd name="connsiteY96" fmla="*/ 382 h 10000"/>
                <a:gd name="connsiteX97" fmla="*/ 218 w 10000"/>
                <a:gd name="connsiteY97" fmla="*/ 229 h 10000"/>
                <a:gd name="connsiteX98" fmla="*/ 175 w 10000"/>
                <a:gd name="connsiteY98" fmla="*/ 229 h 10000"/>
                <a:gd name="connsiteX99" fmla="*/ 175 w 10000"/>
                <a:gd name="connsiteY99" fmla="*/ 0 h 10000"/>
                <a:gd name="connsiteX100" fmla="*/ 0 w 10000"/>
                <a:gd name="connsiteY100"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0000" h="10000">
                  <a:moveTo>
                    <a:pt x="10000" y="10000"/>
                  </a:moveTo>
                  <a:lnTo>
                    <a:pt x="8690" y="10000"/>
                  </a:lnTo>
                  <a:lnTo>
                    <a:pt x="8690" y="9924"/>
                  </a:lnTo>
                  <a:lnTo>
                    <a:pt x="5808" y="9924"/>
                  </a:lnTo>
                  <a:lnTo>
                    <a:pt x="5808" y="9847"/>
                  </a:lnTo>
                  <a:lnTo>
                    <a:pt x="5721" y="9847"/>
                  </a:lnTo>
                  <a:lnTo>
                    <a:pt x="5721" y="9771"/>
                  </a:lnTo>
                  <a:lnTo>
                    <a:pt x="5590" y="9771"/>
                  </a:lnTo>
                  <a:cubicBezTo>
                    <a:pt x="5546" y="9705"/>
                    <a:pt x="5503" y="9639"/>
                    <a:pt x="5459" y="9573"/>
                  </a:cubicBezTo>
                  <a:lnTo>
                    <a:pt x="5002" y="9576"/>
                  </a:lnTo>
                  <a:lnTo>
                    <a:pt x="4760" y="9576"/>
                  </a:lnTo>
                  <a:lnTo>
                    <a:pt x="4760" y="9466"/>
                  </a:lnTo>
                  <a:lnTo>
                    <a:pt x="4672" y="9466"/>
                  </a:lnTo>
                  <a:lnTo>
                    <a:pt x="4672" y="9389"/>
                  </a:lnTo>
                  <a:lnTo>
                    <a:pt x="4323" y="9389"/>
                  </a:lnTo>
                  <a:lnTo>
                    <a:pt x="4323" y="9313"/>
                  </a:lnTo>
                  <a:lnTo>
                    <a:pt x="3712" y="9313"/>
                  </a:lnTo>
                  <a:lnTo>
                    <a:pt x="3712" y="9160"/>
                  </a:lnTo>
                  <a:lnTo>
                    <a:pt x="3362" y="9160"/>
                  </a:lnTo>
                  <a:lnTo>
                    <a:pt x="3362" y="9084"/>
                  </a:lnTo>
                  <a:lnTo>
                    <a:pt x="3188" y="9084"/>
                  </a:lnTo>
                  <a:lnTo>
                    <a:pt x="3188" y="9008"/>
                  </a:lnTo>
                  <a:lnTo>
                    <a:pt x="3013" y="9008"/>
                  </a:lnTo>
                  <a:lnTo>
                    <a:pt x="3013" y="8855"/>
                  </a:lnTo>
                  <a:lnTo>
                    <a:pt x="2795" y="8855"/>
                  </a:lnTo>
                  <a:lnTo>
                    <a:pt x="2795" y="8702"/>
                  </a:lnTo>
                  <a:lnTo>
                    <a:pt x="2751" y="8702"/>
                  </a:lnTo>
                  <a:lnTo>
                    <a:pt x="2751" y="8550"/>
                  </a:lnTo>
                  <a:lnTo>
                    <a:pt x="2664" y="8550"/>
                  </a:lnTo>
                  <a:lnTo>
                    <a:pt x="2664" y="8397"/>
                  </a:lnTo>
                  <a:lnTo>
                    <a:pt x="2489" y="8397"/>
                  </a:lnTo>
                  <a:lnTo>
                    <a:pt x="2489" y="8321"/>
                  </a:lnTo>
                  <a:lnTo>
                    <a:pt x="2358" y="8321"/>
                  </a:lnTo>
                  <a:lnTo>
                    <a:pt x="2271" y="8321"/>
                  </a:lnTo>
                  <a:lnTo>
                    <a:pt x="2271" y="8168"/>
                  </a:lnTo>
                  <a:lnTo>
                    <a:pt x="2052" y="8168"/>
                  </a:lnTo>
                  <a:lnTo>
                    <a:pt x="2052" y="7863"/>
                  </a:lnTo>
                  <a:lnTo>
                    <a:pt x="2009" y="7863"/>
                  </a:lnTo>
                  <a:lnTo>
                    <a:pt x="2009" y="7634"/>
                  </a:lnTo>
                  <a:lnTo>
                    <a:pt x="1921" y="7634"/>
                  </a:lnTo>
                  <a:lnTo>
                    <a:pt x="1921" y="7481"/>
                  </a:lnTo>
                  <a:lnTo>
                    <a:pt x="1878" y="7481"/>
                  </a:lnTo>
                  <a:lnTo>
                    <a:pt x="1878" y="7328"/>
                  </a:lnTo>
                  <a:lnTo>
                    <a:pt x="1790" y="7328"/>
                  </a:lnTo>
                  <a:lnTo>
                    <a:pt x="1790" y="7252"/>
                  </a:lnTo>
                  <a:lnTo>
                    <a:pt x="1659" y="7252"/>
                  </a:lnTo>
                  <a:lnTo>
                    <a:pt x="1659" y="7176"/>
                  </a:lnTo>
                  <a:lnTo>
                    <a:pt x="1616" y="7176"/>
                  </a:lnTo>
                  <a:lnTo>
                    <a:pt x="1616" y="6947"/>
                  </a:lnTo>
                  <a:lnTo>
                    <a:pt x="1528" y="6947"/>
                  </a:lnTo>
                  <a:lnTo>
                    <a:pt x="1528" y="6412"/>
                  </a:lnTo>
                  <a:lnTo>
                    <a:pt x="1485" y="6412"/>
                  </a:lnTo>
                  <a:lnTo>
                    <a:pt x="1485" y="6031"/>
                  </a:lnTo>
                  <a:lnTo>
                    <a:pt x="1441" y="6031"/>
                  </a:lnTo>
                  <a:lnTo>
                    <a:pt x="1441" y="5802"/>
                  </a:lnTo>
                  <a:lnTo>
                    <a:pt x="1354" y="5802"/>
                  </a:lnTo>
                  <a:lnTo>
                    <a:pt x="1354" y="5573"/>
                  </a:lnTo>
                  <a:lnTo>
                    <a:pt x="1310" y="5573"/>
                  </a:lnTo>
                  <a:lnTo>
                    <a:pt x="1310" y="5496"/>
                  </a:lnTo>
                  <a:lnTo>
                    <a:pt x="1266" y="5496"/>
                  </a:lnTo>
                  <a:lnTo>
                    <a:pt x="1266" y="5267"/>
                  </a:lnTo>
                  <a:lnTo>
                    <a:pt x="1223" y="5267"/>
                  </a:lnTo>
                  <a:lnTo>
                    <a:pt x="1223" y="5115"/>
                  </a:lnTo>
                  <a:lnTo>
                    <a:pt x="1179" y="5115"/>
                  </a:lnTo>
                  <a:lnTo>
                    <a:pt x="1179" y="4962"/>
                  </a:lnTo>
                  <a:lnTo>
                    <a:pt x="1092" y="4962"/>
                  </a:lnTo>
                  <a:lnTo>
                    <a:pt x="1092" y="4809"/>
                  </a:lnTo>
                  <a:lnTo>
                    <a:pt x="1048" y="4809"/>
                  </a:lnTo>
                  <a:lnTo>
                    <a:pt x="1048" y="4580"/>
                  </a:lnTo>
                  <a:lnTo>
                    <a:pt x="961" y="4580"/>
                  </a:lnTo>
                  <a:lnTo>
                    <a:pt x="961" y="4122"/>
                  </a:lnTo>
                  <a:lnTo>
                    <a:pt x="917" y="4122"/>
                  </a:lnTo>
                  <a:lnTo>
                    <a:pt x="917" y="3893"/>
                  </a:lnTo>
                  <a:lnTo>
                    <a:pt x="873" y="3893"/>
                  </a:lnTo>
                  <a:lnTo>
                    <a:pt x="873" y="3664"/>
                  </a:lnTo>
                  <a:lnTo>
                    <a:pt x="830" y="3664"/>
                  </a:lnTo>
                  <a:lnTo>
                    <a:pt x="830" y="3282"/>
                  </a:lnTo>
                  <a:lnTo>
                    <a:pt x="742" y="3282"/>
                  </a:lnTo>
                  <a:lnTo>
                    <a:pt x="742" y="3130"/>
                  </a:lnTo>
                  <a:lnTo>
                    <a:pt x="742" y="3130"/>
                  </a:lnTo>
                  <a:lnTo>
                    <a:pt x="742" y="2901"/>
                  </a:lnTo>
                  <a:lnTo>
                    <a:pt x="655" y="2901"/>
                  </a:lnTo>
                  <a:lnTo>
                    <a:pt x="655" y="2748"/>
                  </a:lnTo>
                  <a:lnTo>
                    <a:pt x="568" y="2748"/>
                  </a:lnTo>
                  <a:lnTo>
                    <a:pt x="568" y="2443"/>
                  </a:lnTo>
                  <a:lnTo>
                    <a:pt x="524" y="2443"/>
                  </a:lnTo>
                  <a:lnTo>
                    <a:pt x="524" y="2137"/>
                  </a:lnTo>
                  <a:lnTo>
                    <a:pt x="480" y="2137"/>
                  </a:lnTo>
                  <a:lnTo>
                    <a:pt x="480" y="1679"/>
                  </a:lnTo>
                  <a:lnTo>
                    <a:pt x="437" y="1679"/>
                  </a:lnTo>
                  <a:lnTo>
                    <a:pt x="437" y="1145"/>
                  </a:lnTo>
                  <a:lnTo>
                    <a:pt x="437" y="840"/>
                  </a:lnTo>
                  <a:lnTo>
                    <a:pt x="349" y="840"/>
                  </a:lnTo>
                  <a:lnTo>
                    <a:pt x="349" y="534"/>
                  </a:lnTo>
                  <a:lnTo>
                    <a:pt x="262" y="534"/>
                  </a:lnTo>
                  <a:lnTo>
                    <a:pt x="262" y="382"/>
                  </a:lnTo>
                  <a:lnTo>
                    <a:pt x="218" y="382"/>
                  </a:lnTo>
                  <a:lnTo>
                    <a:pt x="218" y="229"/>
                  </a:lnTo>
                  <a:lnTo>
                    <a:pt x="175" y="229"/>
                  </a:lnTo>
                  <a:lnTo>
                    <a:pt x="175" y="0"/>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242" name="Group 241"/>
            <p:cNvGrpSpPr/>
            <p:nvPr/>
          </p:nvGrpSpPr>
          <p:grpSpPr>
            <a:xfrm>
              <a:off x="933121" y="2040496"/>
              <a:ext cx="919247" cy="1570855"/>
              <a:chOff x="933121" y="2040496"/>
              <a:chExt cx="919247" cy="1570855"/>
            </a:xfrm>
          </p:grpSpPr>
          <p:sp>
            <p:nvSpPr>
              <p:cNvPr id="243" name="Line 22"/>
              <p:cNvSpPr>
                <a:spLocks noChangeShapeType="1"/>
              </p:cNvSpPr>
              <p:nvPr/>
            </p:nvSpPr>
            <p:spPr bwMode="auto">
              <a:xfrm>
                <a:off x="933121" y="2040496"/>
                <a:ext cx="0" cy="38628"/>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4" name="Line 23"/>
              <p:cNvSpPr>
                <a:spLocks noChangeShapeType="1"/>
              </p:cNvSpPr>
              <p:nvPr/>
            </p:nvSpPr>
            <p:spPr bwMode="auto">
              <a:xfrm>
                <a:off x="971423" y="2091999"/>
                <a:ext cx="0" cy="51503"/>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5" name="Line 24"/>
              <p:cNvSpPr>
                <a:spLocks noChangeShapeType="1"/>
              </p:cNvSpPr>
              <p:nvPr/>
            </p:nvSpPr>
            <p:spPr bwMode="auto">
              <a:xfrm>
                <a:off x="1392744" y="3263702"/>
                <a:ext cx="0" cy="38628"/>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6" name="Line 25"/>
              <p:cNvSpPr>
                <a:spLocks noChangeShapeType="1"/>
              </p:cNvSpPr>
              <p:nvPr/>
            </p:nvSpPr>
            <p:spPr bwMode="auto">
              <a:xfrm>
                <a:off x="1418279" y="3263702"/>
                <a:ext cx="0" cy="38628"/>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7" name="Line 26"/>
              <p:cNvSpPr>
                <a:spLocks noChangeShapeType="1"/>
              </p:cNvSpPr>
              <p:nvPr/>
            </p:nvSpPr>
            <p:spPr bwMode="auto">
              <a:xfrm>
                <a:off x="1520417" y="3405337"/>
                <a:ext cx="0" cy="38628"/>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8" name="Line 27"/>
              <p:cNvSpPr>
                <a:spLocks noChangeShapeType="1"/>
              </p:cNvSpPr>
              <p:nvPr/>
            </p:nvSpPr>
            <p:spPr bwMode="auto">
              <a:xfrm>
                <a:off x="1737462" y="3534095"/>
                <a:ext cx="0" cy="38628"/>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9" name="Line 28"/>
              <p:cNvSpPr>
                <a:spLocks noChangeShapeType="1"/>
              </p:cNvSpPr>
              <p:nvPr/>
            </p:nvSpPr>
            <p:spPr bwMode="auto">
              <a:xfrm>
                <a:off x="1839600" y="3572723"/>
                <a:ext cx="0" cy="38628"/>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0" name="Line 29"/>
              <p:cNvSpPr>
                <a:spLocks noChangeShapeType="1"/>
              </p:cNvSpPr>
              <p:nvPr/>
            </p:nvSpPr>
            <p:spPr bwMode="auto">
              <a:xfrm>
                <a:off x="1852368" y="3572723"/>
                <a:ext cx="0" cy="38628"/>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sp>
        <p:nvSpPr>
          <p:cNvPr id="251" name="Freeform 2"/>
          <p:cNvSpPr>
            <a:spLocks/>
          </p:cNvSpPr>
          <p:nvPr/>
        </p:nvSpPr>
        <p:spPr bwMode="auto">
          <a:xfrm>
            <a:off x="5076944" y="1906914"/>
            <a:ext cx="2968588" cy="1725365"/>
          </a:xfrm>
          <a:custGeom>
            <a:avLst/>
            <a:gdLst>
              <a:gd name="T0" fmla="*/ 0 w 229"/>
              <a:gd name="T1" fmla="*/ 0 h 134"/>
              <a:gd name="T2" fmla="*/ 0 w 229"/>
              <a:gd name="T3" fmla="*/ 134 h 134"/>
              <a:gd name="T4" fmla="*/ 229 w 229"/>
              <a:gd name="T5" fmla="*/ 134 h 134"/>
            </a:gdLst>
            <a:ahLst/>
            <a:cxnLst>
              <a:cxn ang="0">
                <a:pos x="T0" y="T1"/>
              </a:cxn>
              <a:cxn ang="0">
                <a:pos x="T2" y="T3"/>
              </a:cxn>
              <a:cxn ang="0">
                <a:pos x="T4" y="T5"/>
              </a:cxn>
            </a:cxnLst>
            <a:rect l="0" t="0" r="r" b="b"/>
            <a:pathLst>
              <a:path w="229" h="134">
                <a:moveTo>
                  <a:pt x="0" y="0"/>
                </a:moveTo>
                <a:lnTo>
                  <a:pt x="0" y="134"/>
                </a:lnTo>
                <a:lnTo>
                  <a:pt x="229" y="134"/>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2" name="Line 3"/>
          <p:cNvSpPr>
            <a:spLocks noChangeShapeType="1"/>
          </p:cNvSpPr>
          <p:nvPr/>
        </p:nvSpPr>
        <p:spPr bwMode="auto">
          <a:xfrm>
            <a:off x="5010603" y="2261139"/>
            <a:ext cx="6481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3" name="Line 4"/>
          <p:cNvSpPr>
            <a:spLocks noChangeShapeType="1"/>
          </p:cNvSpPr>
          <p:nvPr/>
        </p:nvSpPr>
        <p:spPr bwMode="auto">
          <a:xfrm>
            <a:off x="5010603" y="2595911"/>
            <a:ext cx="6481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4" name="Line 5"/>
          <p:cNvSpPr>
            <a:spLocks noChangeShapeType="1"/>
          </p:cNvSpPr>
          <p:nvPr/>
        </p:nvSpPr>
        <p:spPr bwMode="auto">
          <a:xfrm>
            <a:off x="5010603" y="2943559"/>
            <a:ext cx="6481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5" name="Line 6"/>
          <p:cNvSpPr>
            <a:spLocks noChangeShapeType="1"/>
          </p:cNvSpPr>
          <p:nvPr/>
        </p:nvSpPr>
        <p:spPr bwMode="auto">
          <a:xfrm>
            <a:off x="5010603" y="3291207"/>
            <a:ext cx="6481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6" name="Line 7"/>
          <p:cNvSpPr>
            <a:spLocks noChangeShapeType="1"/>
          </p:cNvSpPr>
          <p:nvPr/>
        </p:nvSpPr>
        <p:spPr bwMode="auto">
          <a:xfrm flipV="1">
            <a:off x="5075420"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7" name="Line 8"/>
          <p:cNvSpPr>
            <a:spLocks noChangeShapeType="1"/>
          </p:cNvSpPr>
          <p:nvPr/>
        </p:nvSpPr>
        <p:spPr bwMode="auto">
          <a:xfrm>
            <a:off x="5567438"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8" name="Line 9"/>
          <p:cNvSpPr>
            <a:spLocks noChangeShapeType="1"/>
          </p:cNvSpPr>
          <p:nvPr/>
        </p:nvSpPr>
        <p:spPr bwMode="auto">
          <a:xfrm flipV="1">
            <a:off x="6323155"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9" name="Line 10"/>
          <p:cNvSpPr>
            <a:spLocks noChangeShapeType="1"/>
          </p:cNvSpPr>
          <p:nvPr/>
        </p:nvSpPr>
        <p:spPr bwMode="auto">
          <a:xfrm flipV="1">
            <a:off x="5821937"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0" name="Line 12"/>
          <p:cNvSpPr>
            <a:spLocks noChangeShapeType="1"/>
          </p:cNvSpPr>
          <p:nvPr/>
        </p:nvSpPr>
        <p:spPr bwMode="auto">
          <a:xfrm flipV="1">
            <a:off x="6803298"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1" name="Line 13"/>
          <p:cNvSpPr>
            <a:spLocks noChangeShapeType="1"/>
          </p:cNvSpPr>
          <p:nvPr/>
        </p:nvSpPr>
        <p:spPr bwMode="auto">
          <a:xfrm flipV="1">
            <a:off x="7051858"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2" name="Line 14"/>
          <p:cNvSpPr>
            <a:spLocks noChangeShapeType="1"/>
          </p:cNvSpPr>
          <p:nvPr/>
        </p:nvSpPr>
        <p:spPr bwMode="auto">
          <a:xfrm flipV="1">
            <a:off x="7546051"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3" name="Line 15"/>
          <p:cNvSpPr>
            <a:spLocks noChangeShapeType="1"/>
          </p:cNvSpPr>
          <p:nvPr/>
        </p:nvSpPr>
        <p:spPr bwMode="auto">
          <a:xfrm flipV="1">
            <a:off x="8044008"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4" name="Line 16"/>
          <p:cNvSpPr>
            <a:spLocks noChangeShapeType="1"/>
          </p:cNvSpPr>
          <p:nvPr/>
        </p:nvSpPr>
        <p:spPr bwMode="auto">
          <a:xfrm flipV="1">
            <a:off x="7295569"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5" name="Line 17"/>
          <p:cNvSpPr>
            <a:spLocks noChangeShapeType="1"/>
          </p:cNvSpPr>
          <p:nvPr/>
        </p:nvSpPr>
        <p:spPr bwMode="auto">
          <a:xfrm flipV="1">
            <a:off x="7788674"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6" name="Line 18"/>
          <p:cNvSpPr>
            <a:spLocks noChangeShapeType="1"/>
          </p:cNvSpPr>
          <p:nvPr/>
        </p:nvSpPr>
        <p:spPr bwMode="auto">
          <a:xfrm>
            <a:off x="5010603" y="3633337"/>
            <a:ext cx="6481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7" name="Line 19"/>
          <p:cNvSpPr>
            <a:spLocks noChangeShapeType="1"/>
          </p:cNvSpPr>
          <p:nvPr/>
        </p:nvSpPr>
        <p:spPr bwMode="auto">
          <a:xfrm>
            <a:off x="5010603" y="1926367"/>
            <a:ext cx="64817"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268" name="Group 267"/>
          <p:cNvGrpSpPr/>
          <p:nvPr/>
        </p:nvGrpSpPr>
        <p:grpSpPr>
          <a:xfrm>
            <a:off x="913024" y="1911426"/>
            <a:ext cx="2905509" cy="1619169"/>
            <a:chOff x="3486150" y="2811463"/>
            <a:chExt cx="2171700" cy="1228725"/>
          </a:xfrm>
        </p:grpSpPr>
        <p:sp>
          <p:nvSpPr>
            <p:cNvPr id="269" name="Line 30"/>
            <p:cNvSpPr>
              <a:spLocks noChangeShapeType="1"/>
            </p:cNvSpPr>
            <p:nvPr/>
          </p:nvSpPr>
          <p:spPr bwMode="auto">
            <a:xfrm>
              <a:off x="5303838" y="4011613"/>
              <a:ext cx="0" cy="2857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0" name="Line 31"/>
            <p:cNvSpPr>
              <a:spLocks noChangeShapeType="1"/>
            </p:cNvSpPr>
            <p:nvPr/>
          </p:nvSpPr>
          <p:spPr bwMode="auto">
            <a:xfrm>
              <a:off x="5132388" y="4002088"/>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1" name="Line 32"/>
            <p:cNvSpPr>
              <a:spLocks noChangeShapeType="1"/>
            </p:cNvSpPr>
            <p:nvPr/>
          </p:nvSpPr>
          <p:spPr bwMode="auto">
            <a:xfrm>
              <a:off x="4741863" y="3956050"/>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2" name="Line 33"/>
            <p:cNvSpPr>
              <a:spLocks noChangeShapeType="1"/>
            </p:cNvSpPr>
            <p:nvPr/>
          </p:nvSpPr>
          <p:spPr bwMode="auto">
            <a:xfrm>
              <a:off x="4684713" y="3956050"/>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3" name="Line 34"/>
            <p:cNvSpPr>
              <a:spLocks noChangeShapeType="1"/>
            </p:cNvSpPr>
            <p:nvPr/>
          </p:nvSpPr>
          <p:spPr bwMode="auto">
            <a:xfrm>
              <a:off x="4475163" y="3935413"/>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4" name="Line 35"/>
            <p:cNvSpPr>
              <a:spLocks noChangeShapeType="1"/>
            </p:cNvSpPr>
            <p:nvPr/>
          </p:nvSpPr>
          <p:spPr bwMode="auto">
            <a:xfrm>
              <a:off x="4446588" y="3935413"/>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5" name="Line 36"/>
            <p:cNvSpPr>
              <a:spLocks noChangeShapeType="1"/>
            </p:cNvSpPr>
            <p:nvPr/>
          </p:nvSpPr>
          <p:spPr bwMode="auto">
            <a:xfrm>
              <a:off x="4408488" y="3944938"/>
              <a:ext cx="0" cy="2857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6" name="Line 37"/>
            <p:cNvSpPr>
              <a:spLocks noChangeShapeType="1"/>
            </p:cNvSpPr>
            <p:nvPr/>
          </p:nvSpPr>
          <p:spPr bwMode="auto">
            <a:xfrm>
              <a:off x="4351338" y="3916363"/>
              <a:ext cx="0" cy="2857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7" name="Line 38"/>
            <p:cNvSpPr>
              <a:spLocks noChangeShapeType="1"/>
            </p:cNvSpPr>
            <p:nvPr/>
          </p:nvSpPr>
          <p:spPr bwMode="auto">
            <a:xfrm>
              <a:off x="4284663" y="3878263"/>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8" name="Line 39"/>
            <p:cNvSpPr>
              <a:spLocks noChangeShapeType="1"/>
            </p:cNvSpPr>
            <p:nvPr/>
          </p:nvSpPr>
          <p:spPr bwMode="auto">
            <a:xfrm>
              <a:off x="4198938" y="3868738"/>
              <a:ext cx="0" cy="2857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9" name="Line 40"/>
            <p:cNvSpPr>
              <a:spLocks noChangeShapeType="1"/>
            </p:cNvSpPr>
            <p:nvPr/>
          </p:nvSpPr>
          <p:spPr bwMode="auto">
            <a:xfrm>
              <a:off x="4103688" y="3811588"/>
              <a:ext cx="0" cy="2857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0" name="Line 41"/>
            <p:cNvSpPr>
              <a:spLocks noChangeShapeType="1"/>
            </p:cNvSpPr>
            <p:nvPr/>
          </p:nvSpPr>
          <p:spPr bwMode="auto">
            <a:xfrm>
              <a:off x="4046538" y="3773488"/>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1" name="Line 42"/>
            <p:cNvSpPr>
              <a:spLocks noChangeShapeType="1"/>
            </p:cNvSpPr>
            <p:nvPr/>
          </p:nvSpPr>
          <p:spPr bwMode="auto">
            <a:xfrm>
              <a:off x="4027488" y="3783013"/>
              <a:ext cx="0" cy="2857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2" name="Line 43"/>
            <p:cNvSpPr>
              <a:spLocks noChangeShapeType="1"/>
            </p:cNvSpPr>
            <p:nvPr/>
          </p:nvSpPr>
          <p:spPr bwMode="auto">
            <a:xfrm>
              <a:off x="3989388" y="3735388"/>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3" name="Line 44"/>
            <p:cNvSpPr>
              <a:spLocks noChangeShapeType="1"/>
            </p:cNvSpPr>
            <p:nvPr/>
          </p:nvSpPr>
          <p:spPr bwMode="auto">
            <a:xfrm>
              <a:off x="3951288" y="3697288"/>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4" name="Line 45"/>
            <p:cNvSpPr>
              <a:spLocks noChangeShapeType="1"/>
            </p:cNvSpPr>
            <p:nvPr/>
          </p:nvSpPr>
          <p:spPr bwMode="auto">
            <a:xfrm>
              <a:off x="3922713" y="3678238"/>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5" name="Line 46"/>
            <p:cNvSpPr>
              <a:spLocks noChangeShapeType="1"/>
            </p:cNvSpPr>
            <p:nvPr/>
          </p:nvSpPr>
          <p:spPr bwMode="auto">
            <a:xfrm>
              <a:off x="3875088" y="3582988"/>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6" name="Line 47"/>
            <p:cNvSpPr>
              <a:spLocks noChangeShapeType="1"/>
            </p:cNvSpPr>
            <p:nvPr/>
          </p:nvSpPr>
          <p:spPr bwMode="auto">
            <a:xfrm>
              <a:off x="3817938" y="3525838"/>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7" name="Line 48"/>
            <p:cNvSpPr>
              <a:spLocks noChangeShapeType="1"/>
            </p:cNvSpPr>
            <p:nvPr/>
          </p:nvSpPr>
          <p:spPr bwMode="auto">
            <a:xfrm>
              <a:off x="3503613" y="2811463"/>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8" name="Line 49"/>
            <p:cNvSpPr>
              <a:spLocks noChangeShapeType="1"/>
            </p:cNvSpPr>
            <p:nvPr/>
          </p:nvSpPr>
          <p:spPr bwMode="auto">
            <a:xfrm>
              <a:off x="3770313" y="3421063"/>
              <a:ext cx="0" cy="2857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9" name="Line 50"/>
            <p:cNvSpPr>
              <a:spLocks noChangeShapeType="1"/>
            </p:cNvSpPr>
            <p:nvPr/>
          </p:nvSpPr>
          <p:spPr bwMode="auto">
            <a:xfrm>
              <a:off x="3741738" y="3402013"/>
              <a:ext cx="0" cy="2857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0" name="Line 51"/>
            <p:cNvSpPr>
              <a:spLocks noChangeShapeType="1"/>
            </p:cNvSpPr>
            <p:nvPr/>
          </p:nvSpPr>
          <p:spPr bwMode="auto">
            <a:xfrm>
              <a:off x="3494088" y="2811463"/>
              <a:ext cx="0" cy="3810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1" name="Line 52"/>
            <p:cNvSpPr>
              <a:spLocks noChangeShapeType="1"/>
            </p:cNvSpPr>
            <p:nvPr/>
          </p:nvSpPr>
          <p:spPr bwMode="auto">
            <a:xfrm>
              <a:off x="4608513" y="3960813"/>
              <a:ext cx="0" cy="2857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2" name="Freeform 53"/>
            <p:cNvSpPr>
              <a:spLocks/>
            </p:cNvSpPr>
            <p:nvPr/>
          </p:nvSpPr>
          <p:spPr bwMode="auto">
            <a:xfrm>
              <a:off x="3486150" y="2833688"/>
              <a:ext cx="2171700" cy="1190625"/>
            </a:xfrm>
            <a:custGeom>
              <a:avLst/>
              <a:gdLst>
                <a:gd name="T0" fmla="*/ 142 w 228"/>
                <a:gd name="T1" fmla="*/ 125 h 125"/>
                <a:gd name="T2" fmla="*/ 137 w 228"/>
                <a:gd name="T3" fmla="*/ 123 h 125"/>
                <a:gd name="T4" fmla="*/ 132 w 228"/>
                <a:gd name="T5" fmla="*/ 122 h 125"/>
                <a:gd name="T6" fmla="*/ 111 w 228"/>
                <a:gd name="T7" fmla="*/ 120 h 125"/>
                <a:gd name="T8" fmla="*/ 106 w 228"/>
                <a:gd name="T9" fmla="*/ 119 h 125"/>
                <a:gd name="T10" fmla="*/ 95 w 228"/>
                <a:gd name="T11" fmla="*/ 118 h 125"/>
                <a:gd name="T12" fmla="*/ 91 w 228"/>
                <a:gd name="T13" fmla="*/ 116 h 125"/>
                <a:gd name="T14" fmla="*/ 88 w 228"/>
                <a:gd name="T15" fmla="*/ 115 h 125"/>
                <a:gd name="T16" fmla="*/ 87 w 228"/>
                <a:gd name="T17" fmla="*/ 114 h 125"/>
                <a:gd name="T18" fmla="*/ 82 w 228"/>
                <a:gd name="T19" fmla="*/ 112 h 125"/>
                <a:gd name="T20" fmla="*/ 73 w 228"/>
                <a:gd name="T21" fmla="*/ 110 h 125"/>
                <a:gd name="T22" fmla="*/ 71 w 228"/>
                <a:gd name="T23" fmla="*/ 108 h 125"/>
                <a:gd name="T24" fmla="*/ 68 w 228"/>
                <a:gd name="T25" fmla="*/ 107 h 125"/>
                <a:gd name="T26" fmla="*/ 66 w 228"/>
                <a:gd name="T27" fmla="*/ 105 h 125"/>
                <a:gd name="T28" fmla="*/ 64 w 228"/>
                <a:gd name="T29" fmla="*/ 104 h 125"/>
                <a:gd name="T30" fmla="*/ 62 w 228"/>
                <a:gd name="T31" fmla="*/ 103 h 125"/>
                <a:gd name="T32" fmla="*/ 60 w 228"/>
                <a:gd name="T33" fmla="*/ 101 h 125"/>
                <a:gd name="T34" fmla="*/ 56 w 228"/>
                <a:gd name="T35" fmla="*/ 99 h 125"/>
                <a:gd name="T36" fmla="*/ 54 w 228"/>
                <a:gd name="T37" fmla="*/ 97 h 125"/>
                <a:gd name="T38" fmla="*/ 52 w 228"/>
                <a:gd name="T39" fmla="*/ 95 h 125"/>
                <a:gd name="T40" fmla="*/ 50 w 228"/>
                <a:gd name="T41" fmla="*/ 93 h 125"/>
                <a:gd name="T42" fmla="*/ 48 w 228"/>
                <a:gd name="T43" fmla="*/ 91 h 125"/>
                <a:gd name="T44" fmla="*/ 45 w 228"/>
                <a:gd name="T45" fmla="*/ 86 h 125"/>
                <a:gd name="T46" fmla="*/ 44 w 228"/>
                <a:gd name="T47" fmla="*/ 83 h 125"/>
                <a:gd name="T48" fmla="*/ 42 w 228"/>
                <a:gd name="T49" fmla="*/ 81 h 125"/>
                <a:gd name="T50" fmla="*/ 40 w 228"/>
                <a:gd name="T51" fmla="*/ 79 h 125"/>
                <a:gd name="T52" fmla="*/ 38 w 228"/>
                <a:gd name="T53" fmla="*/ 77 h 125"/>
                <a:gd name="T54" fmla="*/ 36 w 228"/>
                <a:gd name="T55" fmla="*/ 75 h 125"/>
                <a:gd name="T56" fmla="*/ 34 w 228"/>
                <a:gd name="T57" fmla="*/ 73 h 125"/>
                <a:gd name="T58" fmla="*/ 33 w 228"/>
                <a:gd name="T59" fmla="*/ 68 h 125"/>
                <a:gd name="T60" fmla="*/ 32 w 228"/>
                <a:gd name="T61" fmla="*/ 65 h 125"/>
                <a:gd name="T62" fmla="*/ 30 w 228"/>
                <a:gd name="T63" fmla="*/ 63 h 125"/>
                <a:gd name="T64" fmla="*/ 28 w 228"/>
                <a:gd name="T65" fmla="*/ 61 h 125"/>
                <a:gd name="T66" fmla="*/ 26 w 228"/>
                <a:gd name="T67" fmla="*/ 60 h 125"/>
                <a:gd name="T68" fmla="*/ 25 w 228"/>
                <a:gd name="T69" fmla="*/ 57 h 125"/>
                <a:gd name="T70" fmla="*/ 23 w 228"/>
                <a:gd name="T71" fmla="*/ 53 h 125"/>
                <a:gd name="T72" fmla="*/ 22 w 228"/>
                <a:gd name="T73" fmla="*/ 49 h 125"/>
                <a:gd name="T74" fmla="*/ 21 w 228"/>
                <a:gd name="T75" fmla="*/ 45 h 125"/>
                <a:gd name="T76" fmla="*/ 20 w 228"/>
                <a:gd name="T77" fmla="*/ 41 h 125"/>
                <a:gd name="T78" fmla="*/ 18 w 228"/>
                <a:gd name="T79" fmla="*/ 38 h 125"/>
                <a:gd name="T80" fmla="*/ 17 w 228"/>
                <a:gd name="T81" fmla="*/ 36 h 125"/>
                <a:gd name="T82" fmla="*/ 15 w 228"/>
                <a:gd name="T83" fmla="*/ 34 h 125"/>
                <a:gd name="T84" fmla="*/ 14 w 228"/>
                <a:gd name="T85" fmla="*/ 29 h 125"/>
                <a:gd name="T86" fmla="*/ 12 w 228"/>
                <a:gd name="T87" fmla="*/ 22 h 125"/>
                <a:gd name="T88" fmla="*/ 11 w 228"/>
                <a:gd name="T89" fmla="*/ 15 h 125"/>
                <a:gd name="T90" fmla="*/ 9 w 228"/>
                <a:gd name="T91" fmla="*/ 8 h 125"/>
                <a:gd name="T92" fmla="*/ 8 w 228"/>
                <a:gd name="T93" fmla="*/ 4 h 125"/>
                <a:gd name="T94" fmla="*/ 7 w 228"/>
                <a:gd name="T95" fmla="*/ 2 h 125"/>
                <a:gd name="T96" fmla="*/ 5 w 228"/>
                <a:gd name="T9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125">
                  <a:moveTo>
                    <a:pt x="228" y="125"/>
                  </a:moveTo>
                  <a:lnTo>
                    <a:pt x="142" y="125"/>
                  </a:lnTo>
                  <a:lnTo>
                    <a:pt x="142" y="123"/>
                  </a:lnTo>
                  <a:lnTo>
                    <a:pt x="137" y="123"/>
                  </a:lnTo>
                  <a:lnTo>
                    <a:pt x="137" y="122"/>
                  </a:lnTo>
                  <a:lnTo>
                    <a:pt x="132" y="122"/>
                  </a:lnTo>
                  <a:lnTo>
                    <a:pt x="132" y="120"/>
                  </a:lnTo>
                  <a:lnTo>
                    <a:pt x="111" y="120"/>
                  </a:lnTo>
                  <a:lnTo>
                    <a:pt x="111" y="119"/>
                  </a:lnTo>
                  <a:lnTo>
                    <a:pt x="106" y="119"/>
                  </a:lnTo>
                  <a:lnTo>
                    <a:pt x="106" y="118"/>
                  </a:lnTo>
                  <a:lnTo>
                    <a:pt x="95" y="118"/>
                  </a:lnTo>
                  <a:lnTo>
                    <a:pt x="95" y="116"/>
                  </a:lnTo>
                  <a:lnTo>
                    <a:pt x="91" y="116"/>
                  </a:lnTo>
                  <a:lnTo>
                    <a:pt x="91" y="115"/>
                  </a:lnTo>
                  <a:lnTo>
                    <a:pt x="88" y="115"/>
                  </a:lnTo>
                  <a:lnTo>
                    <a:pt x="88" y="114"/>
                  </a:lnTo>
                  <a:lnTo>
                    <a:pt x="87" y="114"/>
                  </a:lnTo>
                  <a:lnTo>
                    <a:pt x="87" y="112"/>
                  </a:lnTo>
                  <a:lnTo>
                    <a:pt x="82" y="112"/>
                  </a:lnTo>
                  <a:lnTo>
                    <a:pt x="82" y="110"/>
                  </a:lnTo>
                  <a:lnTo>
                    <a:pt x="73" y="110"/>
                  </a:lnTo>
                  <a:lnTo>
                    <a:pt x="73" y="108"/>
                  </a:lnTo>
                  <a:lnTo>
                    <a:pt x="71" y="108"/>
                  </a:lnTo>
                  <a:lnTo>
                    <a:pt x="71" y="107"/>
                  </a:lnTo>
                  <a:lnTo>
                    <a:pt x="68" y="107"/>
                  </a:lnTo>
                  <a:lnTo>
                    <a:pt x="68" y="105"/>
                  </a:lnTo>
                  <a:lnTo>
                    <a:pt x="66" y="105"/>
                  </a:lnTo>
                  <a:lnTo>
                    <a:pt x="66" y="104"/>
                  </a:lnTo>
                  <a:lnTo>
                    <a:pt x="64" y="104"/>
                  </a:lnTo>
                  <a:lnTo>
                    <a:pt x="64" y="103"/>
                  </a:lnTo>
                  <a:lnTo>
                    <a:pt x="62" y="103"/>
                  </a:lnTo>
                  <a:lnTo>
                    <a:pt x="60" y="103"/>
                  </a:lnTo>
                  <a:lnTo>
                    <a:pt x="60" y="101"/>
                  </a:lnTo>
                  <a:lnTo>
                    <a:pt x="56" y="101"/>
                  </a:lnTo>
                  <a:lnTo>
                    <a:pt x="56" y="99"/>
                  </a:lnTo>
                  <a:lnTo>
                    <a:pt x="54" y="99"/>
                  </a:lnTo>
                  <a:lnTo>
                    <a:pt x="54" y="97"/>
                  </a:lnTo>
                  <a:lnTo>
                    <a:pt x="52" y="97"/>
                  </a:lnTo>
                  <a:lnTo>
                    <a:pt x="52" y="95"/>
                  </a:lnTo>
                  <a:lnTo>
                    <a:pt x="50" y="95"/>
                  </a:lnTo>
                  <a:lnTo>
                    <a:pt x="50" y="93"/>
                  </a:lnTo>
                  <a:lnTo>
                    <a:pt x="48" y="93"/>
                  </a:lnTo>
                  <a:lnTo>
                    <a:pt x="48" y="91"/>
                  </a:lnTo>
                  <a:lnTo>
                    <a:pt x="45" y="91"/>
                  </a:lnTo>
                  <a:lnTo>
                    <a:pt x="45" y="86"/>
                  </a:lnTo>
                  <a:lnTo>
                    <a:pt x="44" y="86"/>
                  </a:lnTo>
                  <a:lnTo>
                    <a:pt x="44" y="83"/>
                  </a:lnTo>
                  <a:lnTo>
                    <a:pt x="42" y="83"/>
                  </a:lnTo>
                  <a:lnTo>
                    <a:pt x="42" y="81"/>
                  </a:lnTo>
                  <a:lnTo>
                    <a:pt x="40" y="81"/>
                  </a:lnTo>
                  <a:lnTo>
                    <a:pt x="40" y="79"/>
                  </a:lnTo>
                  <a:lnTo>
                    <a:pt x="38" y="79"/>
                  </a:lnTo>
                  <a:lnTo>
                    <a:pt x="38" y="77"/>
                  </a:lnTo>
                  <a:lnTo>
                    <a:pt x="36" y="77"/>
                  </a:lnTo>
                  <a:lnTo>
                    <a:pt x="36" y="75"/>
                  </a:lnTo>
                  <a:lnTo>
                    <a:pt x="34" y="75"/>
                  </a:lnTo>
                  <a:lnTo>
                    <a:pt x="34" y="73"/>
                  </a:lnTo>
                  <a:lnTo>
                    <a:pt x="33" y="73"/>
                  </a:lnTo>
                  <a:lnTo>
                    <a:pt x="33" y="68"/>
                  </a:lnTo>
                  <a:lnTo>
                    <a:pt x="32" y="68"/>
                  </a:lnTo>
                  <a:lnTo>
                    <a:pt x="32" y="65"/>
                  </a:lnTo>
                  <a:lnTo>
                    <a:pt x="30" y="65"/>
                  </a:lnTo>
                  <a:lnTo>
                    <a:pt x="30" y="63"/>
                  </a:lnTo>
                  <a:lnTo>
                    <a:pt x="28" y="63"/>
                  </a:lnTo>
                  <a:lnTo>
                    <a:pt x="28" y="61"/>
                  </a:lnTo>
                  <a:lnTo>
                    <a:pt x="26" y="61"/>
                  </a:lnTo>
                  <a:lnTo>
                    <a:pt x="26" y="60"/>
                  </a:lnTo>
                  <a:lnTo>
                    <a:pt x="25" y="60"/>
                  </a:lnTo>
                  <a:lnTo>
                    <a:pt x="25" y="57"/>
                  </a:lnTo>
                  <a:lnTo>
                    <a:pt x="23" y="57"/>
                  </a:lnTo>
                  <a:lnTo>
                    <a:pt x="23" y="53"/>
                  </a:lnTo>
                  <a:lnTo>
                    <a:pt x="22" y="53"/>
                  </a:lnTo>
                  <a:lnTo>
                    <a:pt x="22" y="49"/>
                  </a:lnTo>
                  <a:lnTo>
                    <a:pt x="21" y="49"/>
                  </a:lnTo>
                  <a:lnTo>
                    <a:pt x="21" y="45"/>
                  </a:lnTo>
                  <a:lnTo>
                    <a:pt x="20" y="45"/>
                  </a:lnTo>
                  <a:lnTo>
                    <a:pt x="20" y="41"/>
                  </a:lnTo>
                  <a:lnTo>
                    <a:pt x="18" y="41"/>
                  </a:lnTo>
                  <a:lnTo>
                    <a:pt x="18" y="38"/>
                  </a:lnTo>
                  <a:lnTo>
                    <a:pt x="17" y="38"/>
                  </a:lnTo>
                  <a:lnTo>
                    <a:pt x="17" y="36"/>
                  </a:lnTo>
                  <a:lnTo>
                    <a:pt x="15" y="36"/>
                  </a:lnTo>
                  <a:lnTo>
                    <a:pt x="15" y="34"/>
                  </a:lnTo>
                  <a:lnTo>
                    <a:pt x="14" y="34"/>
                  </a:lnTo>
                  <a:lnTo>
                    <a:pt x="14" y="29"/>
                  </a:lnTo>
                  <a:lnTo>
                    <a:pt x="12" y="29"/>
                  </a:lnTo>
                  <a:lnTo>
                    <a:pt x="12" y="22"/>
                  </a:lnTo>
                  <a:lnTo>
                    <a:pt x="11" y="22"/>
                  </a:lnTo>
                  <a:lnTo>
                    <a:pt x="11" y="15"/>
                  </a:lnTo>
                  <a:lnTo>
                    <a:pt x="9" y="15"/>
                  </a:lnTo>
                  <a:lnTo>
                    <a:pt x="9" y="8"/>
                  </a:lnTo>
                  <a:lnTo>
                    <a:pt x="8" y="8"/>
                  </a:lnTo>
                  <a:lnTo>
                    <a:pt x="8" y="4"/>
                  </a:lnTo>
                  <a:lnTo>
                    <a:pt x="7" y="4"/>
                  </a:lnTo>
                  <a:lnTo>
                    <a:pt x="7" y="2"/>
                  </a:lnTo>
                  <a:lnTo>
                    <a:pt x="5" y="2"/>
                  </a:lnTo>
                  <a:lnTo>
                    <a:pt x="5" y="0"/>
                  </a:lnTo>
                  <a:lnTo>
                    <a:pt x="0" y="0"/>
                  </a:lnTo>
                </a:path>
              </a:pathLst>
            </a:custGeom>
            <a:noFill/>
            <a:ln w="127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aphicFrame>
        <p:nvGraphicFramePr>
          <p:cNvPr id="293" name="Table 292"/>
          <p:cNvGraphicFramePr>
            <a:graphicFrameLocks noGrp="1"/>
          </p:cNvGraphicFramePr>
          <p:nvPr>
            <p:extLst>
              <p:ext uri="{D42A27DB-BD31-4B8C-83A1-F6EECF244321}">
                <p14:modId xmlns:p14="http://schemas.microsoft.com/office/powerpoint/2010/main" val="3681249214"/>
              </p:ext>
            </p:extLst>
          </p:nvPr>
        </p:nvGraphicFramePr>
        <p:xfrm>
          <a:off x="1866360" y="1698161"/>
          <a:ext cx="2625175" cy="1280160"/>
        </p:xfrm>
        <a:graphic>
          <a:graphicData uri="http://schemas.openxmlformats.org/drawingml/2006/table">
            <a:tbl>
              <a:tblPr firstRow="1" bandRow="1">
                <a:tableStyleId>{5C22544A-7EE6-4342-B048-85BDC9FD1C3A}</a:tableStyleId>
              </a:tblPr>
              <a:tblGrid>
                <a:gridCol w="883839"/>
                <a:gridCol w="803082"/>
                <a:gridCol w="938254"/>
              </a:tblGrid>
              <a:tr h="0">
                <a:tc>
                  <a:txBody>
                    <a:bodyPr/>
                    <a:lstStyle/>
                    <a:p>
                      <a:endParaRPr lang="en-GB" sz="800" dirty="0">
                        <a:solidFill>
                          <a:schemeClr val="tx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Bev</a:t>
                      </a:r>
                      <a:endParaRPr lang="en-GB" sz="800" dirty="0">
                        <a:solidFill>
                          <a:schemeClr val="tx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Bev + erlotinib</a:t>
                      </a:r>
                      <a:endParaRPr lang="en-GB" sz="800" dirty="0">
                        <a:solidFill>
                          <a:schemeClr val="tx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lumMod val="50000"/>
                            </a:schemeClr>
                          </a:solidFill>
                        </a:rPr>
                        <a:t>No. of patients</a:t>
                      </a:r>
                      <a:endParaRPr lang="en-GB" sz="800" dirty="0">
                        <a:solidFill>
                          <a:schemeClr val="tx1">
                            <a:lumMod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228</a:t>
                      </a:r>
                      <a:endParaRPr lang="en-GB" sz="800" dirty="0">
                        <a:solidFill>
                          <a:schemeClr val="tx1">
                            <a:lumMod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224</a:t>
                      </a:r>
                      <a:endParaRPr lang="en-GB" sz="800" dirty="0">
                        <a:solidFill>
                          <a:schemeClr val="tx1">
                            <a:lumMod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lumMod val="50000"/>
                            </a:schemeClr>
                          </a:solidFill>
                        </a:rPr>
                        <a:t>Median</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4.9</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5.9</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lumMod val="50000"/>
                            </a:schemeClr>
                          </a:solidFill>
                        </a:rPr>
                        <a:t>95% CI</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4.1, 5.7</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lumMod val="50000"/>
                            </a:schemeClr>
                          </a:solidFill>
                        </a:rPr>
                        <a:t>4.4, 6.6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lumMod val="50000"/>
                            </a:schemeClr>
                          </a:solidFill>
                        </a:rPr>
                        <a:t>HR (95% CI)</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lumMod val="50000"/>
                            </a:schemeClr>
                          </a:solidFill>
                        </a:rPr>
                        <a:t>0.77 (0.62, 0.94)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r h="0">
                <a:tc>
                  <a:txBody>
                    <a:bodyPr/>
                    <a:lstStyle/>
                    <a:p>
                      <a:r>
                        <a:rPr lang="en-GB" sz="800" dirty="0" smtClean="0">
                          <a:solidFill>
                            <a:schemeClr val="tx1">
                              <a:lumMod val="50000"/>
                            </a:schemeClr>
                          </a:solidFill>
                        </a:rPr>
                        <a:t>p-value</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800" dirty="0" smtClean="0">
                          <a:solidFill>
                            <a:schemeClr val="tx1">
                              <a:lumMod val="50000"/>
                            </a:schemeClr>
                          </a:solidFill>
                        </a:rPr>
                        <a:t>0.012</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
        <p:nvSpPr>
          <p:cNvPr id="294" name="TextBox 293"/>
          <p:cNvSpPr txBox="1"/>
          <p:nvPr/>
        </p:nvSpPr>
        <p:spPr>
          <a:xfrm rot="16200000">
            <a:off x="-391470" y="2643608"/>
            <a:ext cx="1492716" cy="246221"/>
          </a:xfrm>
          <a:prstGeom prst="rect">
            <a:avLst/>
          </a:prstGeom>
          <a:noFill/>
        </p:spPr>
        <p:txBody>
          <a:bodyPr wrap="none" rtlCol="0">
            <a:spAutoFit/>
          </a:bodyPr>
          <a:lstStyle/>
          <a:p>
            <a:pPr algn="ctr"/>
            <a:r>
              <a:rPr lang="en-GB" sz="1000" dirty="0" smtClean="0">
                <a:solidFill>
                  <a:srgbClr val="363636"/>
                </a:solidFill>
              </a:rPr>
              <a:t>Survival probability (%)</a:t>
            </a:r>
            <a:endParaRPr lang="en-GB" sz="1000" dirty="0">
              <a:solidFill>
                <a:srgbClr val="363636"/>
              </a:solidFill>
            </a:endParaRPr>
          </a:p>
        </p:txBody>
      </p:sp>
      <p:sp>
        <p:nvSpPr>
          <p:cNvPr id="295" name="TextBox 294"/>
          <p:cNvSpPr txBox="1"/>
          <p:nvPr/>
        </p:nvSpPr>
        <p:spPr>
          <a:xfrm>
            <a:off x="503131" y="1798331"/>
            <a:ext cx="396262" cy="246221"/>
          </a:xfrm>
          <a:prstGeom prst="rect">
            <a:avLst/>
          </a:prstGeom>
          <a:noFill/>
        </p:spPr>
        <p:txBody>
          <a:bodyPr wrap="none" rtlCol="0">
            <a:spAutoFit/>
          </a:bodyPr>
          <a:lstStyle/>
          <a:p>
            <a:r>
              <a:rPr lang="en-GB" sz="1000" dirty="0" smtClean="0">
                <a:solidFill>
                  <a:srgbClr val="363636"/>
                </a:solidFill>
              </a:rPr>
              <a:t>100</a:t>
            </a:r>
            <a:endParaRPr lang="en-GB" sz="1000" dirty="0">
              <a:solidFill>
                <a:srgbClr val="363636"/>
              </a:solidFill>
            </a:endParaRPr>
          </a:p>
        </p:txBody>
      </p:sp>
      <p:sp>
        <p:nvSpPr>
          <p:cNvPr id="296" name="TextBox 295"/>
          <p:cNvSpPr txBox="1"/>
          <p:nvPr/>
        </p:nvSpPr>
        <p:spPr>
          <a:xfrm>
            <a:off x="573663" y="2138028"/>
            <a:ext cx="325730" cy="246221"/>
          </a:xfrm>
          <a:prstGeom prst="rect">
            <a:avLst/>
          </a:prstGeom>
          <a:noFill/>
        </p:spPr>
        <p:txBody>
          <a:bodyPr wrap="none" rtlCol="0">
            <a:spAutoFit/>
          </a:bodyPr>
          <a:lstStyle/>
          <a:p>
            <a:r>
              <a:rPr lang="en-GB" sz="1000" dirty="0" smtClean="0">
                <a:solidFill>
                  <a:srgbClr val="363636"/>
                </a:solidFill>
              </a:rPr>
              <a:t>80</a:t>
            </a:r>
            <a:endParaRPr lang="en-GB" sz="1000" dirty="0">
              <a:solidFill>
                <a:srgbClr val="363636"/>
              </a:solidFill>
            </a:endParaRPr>
          </a:p>
        </p:txBody>
      </p:sp>
      <p:sp>
        <p:nvSpPr>
          <p:cNvPr id="297" name="TextBox 296"/>
          <p:cNvSpPr txBox="1"/>
          <p:nvPr/>
        </p:nvSpPr>
        <p:spPr>
          <a:xfrm>
            <a:off x="573663" y="2477725"/>
            <a:ext cx="325730" cy="246221"/>
          </a:xfrm>
          <a:prstGeom prst="rect">
            <a:avLst/>
          </a:prstGeom>
          <a:noFill/>
        </p:spPr>
        <p:txBody>
          <a:bodyPr wrap="none" rtlCol="0">
            <a:spAutoFit/>
          </a:bodyPr>
          <a:lstStyle/>
          <a:p>
            <a:r>
              <a:rPr lang="en-GB" sz="1000" dirty="0" smtClean="0">
                <a:solidFill>
                  <a:srgbClr val="363636"/>
                </a:solidFill>
              </a:rPr>
              <a:t>60</a:t>
            </a:r>
            <a:endParaRPr lang="en-GB" sz="1000" dirty="0">
              <a:solidFill>
                <a:srgbClr val="363636"/>
              </a:solidFill>
            </a:endParaRPr>
          </a:p>
        </p:txBody>
      </p:sp>
      <p:sp>
        <p:nvSpPr>
          <p:cNvPr id="298" name="TextBox 297"/>
          <p:cNvSpPr txBox="1"/>
          <p:nvPr/>
        </p:nvSpPr>
        <p:spPr>
          <a:xfrm>
            <a:off x="573663" y="2817422"/>
            <a:ext cx="325730" cy="246221"/>
          </a:xfrm>
          <a:prstGeom prst="rect">
            <a:avLst/>
          </a:prstGeom>
          <a:noFill/>
        </p:spPr>
        <p:txBody>
          <a:bodyPr wrap="none" rtlCol="0">
            <a:spAutoFit/>
          </a:bodyPr>
          <a:lstStyle/>
          <a:p>
            <a:r>
              <a:rPr lang="en-GB" sz="1000" dirty="0" smtClean="0">
                <a:solidFill>
                  <a:srgbClr val="363636"/>
                </a:solidFill>
              </a:rPr>
              <a:t>40</a:t>
            </a:r>
            <a:endParaRPr lang="en-GB" sz="1000" dirty="0">
              <a:solidFill>
                <a:srgbClr val="363636"/>
              </a:solidFill>
            </a:endParaRPr>
          </a:p>
        </p:txBody>
      </p:sp>
      <p:sp>
        <p:nvSpPr>
          <p:cNvPr id="299" name="TextBox 298"/>
          <p:cNvSpPr txBox="1"/>
          <p:nvPr/>
        </p:nvSpPr>
        <p:spPr>
          <a:xfrm>
            <a:off x="573663" y="3157119"/>
            <a:ext cx="325730" cy="246221"/>
          </a:xfrm>
          <a:prstGeom prst="rect">
            <a:avLst/>
          </a:prstGeom>
          <a:noFill/>
        </p:spPr>
        <p:txBody>
          <a:bodyPr wrap="none" rtlCol="0">
            <a:spAutoFit/>
          </a:bodyPr>
          <a:lstStyle/>
          <a:p>
            <a:r>
              <a:rPr lang="en-GB" sz="1000" dirty="0" smtClean="0">
                <a:solidFill>
                  <a:srgbClr val="363636"/>
                </a:solidFill>
              </a:rPr>
              <a:t>20</a:t>
            </a:r>
            <a:endParaRPr lang="en-GB" sz="1000" dirty="0">
              <a:solidFill>
                <a:srgbClr val="363636"/>
              </a:solidFill>
            </a:endParaRPr>
          </a:p>
        </p:txBody>
      </p:sp>
      <p:sp>
        <p:nvSpPr>
          <p:cNvPr id="300" name="TextBox 299"/>
          <p:cNvSpPr txBox="1"/>
          <p:nvPr/>
        </p:nvSpPr>
        <p:spPr>
          <a:xfrm>
            <a:off x="644195" y="3502102"/>
            <a:ext cx="255198" cy="246221"/>
          </a:xfrm>
          <a:prstGeom prst="rect">
            <a:avLst/>
          </a:prstGeom>
          <a:noFill/>
        </p:spPr>
        <p:txBody>
          <a:bodyPr wrap="none" rtlCol="0">
            <a:spAutoFit/>
          </a:bodyPr>
          <a:lstStyle/>
          <a:p>
            <a:r>
              <a:rPr lang="en-GB" sz="1000" dirty="0" smtClean="0">
                <a:solidFill>
                  <a:srgbClr val="363636"/>
                </a:solidFill>
              </a:rPr>
              <a:t>0</a:t>
            </a:r>
            <a:endParaRPr lang="en-GB" sz="1000" dirty="0">
              <a:solidFill>
                <a:srgbClr val="363636"/>
              </a:solidFill>
            </a:endParaRPr>
          </a:p>
        </p:txBody>
      </p:sp>
      <p:grpSp>
        <p:nvGrpSpPr>
          <p:cNvPr id="301" name="Group 300"/>
          <p:cNvGrpSpPr/>
          <p:nvPr/>
        </p:nvGrpSpPr>
        <p:grpSpPr>
          <a:xfrm>
            <a:off x="4548661" y="1809110"/>
            <a:ext cx="535946" cy="1949992"/>
            <a:chOff x="363447" y="1925336"/>
            <a:chExt cx="535946" cy="1949992"/>
          </a:xfrm>
        </p:grpSpPr>
        <p:sp>
          <p:nvSpPr>
            <p:cNvPr id="302" name="TextBox 301"/>
            <p:cNvSpPr txBox="1"/>
            <p:nvPr/>
          </p:nvSpPr>
          <p:spPr>
            <a:xfrm rot="16200000">
              <a:off x="-259800" y="2770613"/>
              <a:ext cx="1492716" cy="246221"/>
            </a:xfrm>
            <a:prstGeom prst="rect">
              <a:avLst/>
            </a:prstGeom>
            <a:noFill/>
          </p:spPr>
          <p:txBody>
            <a:bodyPr wrap="none" rtlCol="0">
              <a:spAutoFit/>
            </a:bodyPr>
            <a:lstStyle/>
            <a:p>
              <a:pPr algn="ctr"/>
              <a:r>
                <a:rPr lang="en-GB" sz="1000" dirty="0" smtClean="0">
                  <a:solidFill>
                    <a:srgbClr val="363636"/>
                  </a:solidFill>
                </a:rPr>
                <a:t>Survival probability (%)</a:t>
              </a:r>
              <a:endParaRPr lang="en-GB" sz="1000" dirty="0">
                <a:solidFill>
                  <a:srgbClr val="363636"/>
                </a:solidFill>
              </a:endParaRPr>
            </a:p>
          </p:txBody>
        </p:sp>
        <p:sp>
          <p:nvSpPr>
            <p:cNvPr id="303" name="TextBox 302"/>
            <p:cNvSpPr txBox="1"/>
            <p:nvPr/>
          </p:nvSpPr>
          <p:spPr>
            <a:xfrm>
              <a:off x="503131" y="1925336"/>
              <a:ext cx="396262" cy="246221"/>
            </a:xfrm>
            <a:prstGeom prst="rect">
              <a:avLst/>
            </a:prstGeom>
            <a:noFill/>
          </p:spPr>
          <p:txBody>
            <a:bodyPr wrap="none" rtlCol="0">
              <a:spAutoFit/>
            </a:bodyPr>
            <a:lstStyle/>
            <a:p>
              <a:r>
                <a:rPr lang="en-GB" sz="1000" dirty="0" smtClean="0">
                  <a:solidFill>
                    <a:srgbClr val="363636"/>
                  </a:solidFill>
                </a:rPr>
                <a:t>100</a:t>
              </a:r>
              <a:endParaRPr lang="en-GB" sz="1000" dirty="0">
                <a:solidFill>
                  <a:srgbClr val="363636"/>
                </a:solidFill>
              </a:endParaRPr>
            </a:p>
          </p:txBody>
        </p:sp>
        <p:sp>
          <p:nvSpPr>
            <p:cNvPr id="304" name="TextBox 303"/>
            <p:cNvSpPr txBox="1"/>
            <p:nvPr/>
          </p:nvSpPr>
          <p:spPr>
            <a:xfrm>
              <a:off x="573663" y="2265033"/>
              <a:ext cx="325730" cy="246221"/>
            </a:xfrm>
            <a:prstGeom prst="rect">
              <a:avLst/>
            </a:prstGeom>
            <a:noFill/>
          </p:spPr>
          <p:txBody>
            <a:bodyPr wrap="none" rtlCol="0">
              <a:spAutoFit/>
            </a:bodyPr>
            <a:lstStyle/>
            <a:p>
              <a:r>
                <a:rPr lang="en-GB" sz="1000" dirty="0" smtClean="0">
                  <a:solidFill>
                    <a:srgbClr val="363636"/>
                  </a:solidFill>
                </a:rPr>
                <a:t>80</a:t>
              </a:r>
              <a:endParaRPr lang="en-GB" sz="1000" dirty="0">
                <a:solidFill>
                  <a:srgbClr val="363636"/>
                </a:solidFill>
              </a:endParaRPr>
            </a:p>
          </p:txBody>
        </p:sp>
        <p:sp>
          <p:nvSpPr>
            <p:cNvPr id="305" name="TextBox 304"/>
            <p:cNvSpPr txBox="1"/>
            <p:nvPr/>
          </p:nvSpPr>
          <p:spPr>
            <a:xfrm>
              <a:off x="573663" y="2604730"/>
              <a:ext cx="325730" cy="246221"/>
            </a:xfrm>
            <a:prstGeom prst="rect">
              <a:avLst/>
            </a:prstGeom>
            <a:noFill/>
          </p:spPr>
          <p:txBody>
            <a:bodyPr wrap="none" rtlCol="0">
              <a:spAutoFit/>
            </a:bodyPr>
            <a:lstStyle/>
            <a:p>
              <a:r>
                <a:rPr lang="en-GB" sz="1000" dirty="0" smtClean="0">
                  <a:solidFill>
                    <a:srgbClr val="363636"/>
                  </a:solidFill>
                </a:rPr>
                <a:t>60</a:t>
              </a:r>
              <a:endParaRPr lang="en-GB" sz="1000" dirty="0">
                <a:solidFill>
                  <a:srgbClr val="363636"/>
                </a:solidFill>
              </a:endParaRPr>
            </a:p>
          </p:txBody>
        </p:sp>
        <p:sp>
          <p:nvSpPr>
            <p:cNvPr id="306" name="TextBox 305"/>
            <p:cNvSpPr txBox="1"/>
            <p:nvPr/>
          </p:nvSpPr>
          <p:spPr>
            <a:xfrm>
              <a:off x="573663" y="2944427"/>
              <a:ext cx="325730" cy="246221"/>
            </a:xfrm>
            <a:prstGeom prst="rect">
              <a:avLst/>
            </a:prstGeom>
            <a:noFill/>
          </p:spPr>
          <p:txBody>
            <a:bodyPr wrap="none" rtlCol="0">
              <a:spAutoFit/>
            </a:bodyPr>
            <a:lstStyle/>
            <a:p>
              <a:r>
                <a:rPr lang="en-GB" sz="1000" dirty="0" smtClean="0">
                  <a:solidFill>
                    <a:srgbClr val="363636"/>
                  </a:solidFill>
                </a:rPr>
                <a:t>40</a:t>
              </a:r>
              <a:endParaRPr lang="en-GB" sz="1000" dirty="0">
                <a:solidFill>
                  <a:srgbClr val="363636"/>
                </a:solidFill>
              </a:endParaRPr>
            </a:p>
          </p:txBody>
        </p:sp>
        <p:sp>
          <p:nvSpPr>
            <p:cNvPr id="307" name="TextBox 306"/>
            <p:cNvSpPr txBox="1"/>
            <p:nvPr/>
          </p:nvSpPr>
          <p:spPr>
            <a:xfrm>
              <a:off x="573663" y="3284124"/>
              <a:ext cx="325730" cy="246221"/>
            </a:xfrm>
            <a:prstGeom prst="rect">
              <a:avLst/>
            </a:prstGeom>
            <a:noFill/>
          </p:spPr>
          <p:txBody>
            <a:bodyPr wrap="none" rtlCol="0">
              <a:spAutoFit/>
            </a:bodyPr>
            <a:lstStyle/>
            <a:p>
              <a:r>
                <a:rPr lang="en-GB" sz="1000" dirty="0" smtClean="0">
                  <a:solidFill>
                    <a:srgbClr val="363636"/>
                  </a:solidFill>
                </a:rPr>
                <a:t>20</a:t>
              </a:r>
              <a:endParaRPr lang="en-GB" sz="1000" dirty="0">
                <a:solidFill>
                  <a:srgbClr val="363636"/>
                </a:solidFill>
              </a:endParaRPr>
            </a:p>
          </p:txBody>
        </p:sp>
        <p:sp>
          <p:nvSpPr>
            <p:cNvPr id="308" name="TextBox 307"/>
            <p:cNvSpPr txBox="1"/>
            <p:nvPr/>
          </p:nvSpPr>
          <p:spPr>
            <a:xfrm>
              <a:off x="644195" y="3629107"/>
              <a:ext cx="255198" cy="246221"/>
            </a:xfrm>
            <a:prstGeom prst="rect">
              <a:avLst/>
            </a:prstGeom>
            <a:noFill/>
          </p:spPr>
          <p:txBody>
            <a:bodyPr wrap="none" rtlCol="0">
              <a:spAutoFit/>
            </a:bodyPr>
            <a:lstStyle/>
            <a:p>
              <a:r>
                <a:rPr lang="en-GB" sz="1000" dirty="0" smtClean="0">
                  <a:solidFill>
                    <a:srgbClr val="363636"/>
                  </a:solidFill>
                </a:rPr>
                <a:t>0</a:t>
              </a:r>
              <a:endParaRPr lang="en-GB" sz="1000" dirty="0">
                <a:solidFill>
                  <a:srgbClr val="363636"/>
                </a:solidFill>
              </a:endParaRPr>
            </a:p>
          </p:txBody>
        </p:sp>
      </p:grpSp>
      <p:sp>
        <p:nvSpPr>
          <p:cNvPr id="309" name="TextBox 308"/>
          <p:cNvSpPr txBox="1"/>
          <p:nvPr/>
        </p:nvSpPr>
        <p:spPr>
          <a:xfrm>
            <a:off x="779487" y="3660179"/>
            <a:ext cx="255198" cy="246221"/>
          </a:xfrm>
          <a:prstGeom prst="rect">
            <a:avLst/>
          </a:prstGeom>
          <a:noFill/>
        </p:spPr>
        <p:txBody>
          <a:bodyPr wrap="none" rtlCol="0">
            <a:spAutoFit/>
          </a:bodyPr>
          <a:lstStyle/>
          <a:p>
            <a:pPr algn="ctr"/>
            <a:r>
              <a:rPr lang="en-GB" sz="1000" dirty="0" smtClean="0">
                <a:solidFill>
                  <a:srgbClr val="363636"/>
                </a:solidFill>
              </a:rPr>
              <a:t>0</a:t>
            </a:r>
            <a:endParaRPr lang="en-GB" sz="1000" dirty="0">
              <a:solidFill>
                <a:srgbClr val="363636"/>
              </a:solidFill>
            </a:endParaRPr>
          </a:p>
        </p:txBody>
      </p:sp>
      <p:sp>
        <p:nvSpPr>
          <p:cNvPr id="310" name="TextBox 309"/>
          <p:cNvSpPr txBox="1"/>
          <p:nvPr/>
        </p:nvSpPr>
        <p:spPr>
          <a:xfrm>
            <a:off x="1140429" y="3660179"/>
            <a:ext cx="325731" cy="246221"/>
          </a:xfrm>
          <a:prstGeom prst="rect">
            <a:avLst/>
          </a:prstGeom>
          <a:noFill/>
        </p:spPr>
        <p:txBody>
          <a:bodyPr wrap="none" rtlCol="0">
            <a:spAutoFit/>
          </a:bodyPr>
          <a:lstStyle/>
          <a:p>
            <a:pPr algn="ctr"/>
            <a:r>
              <a:rPr lang="en-GB" sz="1000" dirty="0" smtClean="0">
                <a:solidFill>
                  <a:srgbClr val="363636"/>
                </a:solidFill>
              </a:rPr>
              <a:t>26</a:t>
            </a:r>
            <a:endParaRPr lang="en-GB" sz="1000" dirty="0">
              <a:solidFill>
                <a:srgbClr val="363636"/>
              </a:solidFill>
            </a:endParaRPr>
          </a:p>
        </p:txBody>
      </p:sp>
      <p:sp>
        <p:nvSpPr>
          <p:cNvPr id="311" name="TextBox 310"/>
          <p:cNvSpPr txBox="1"/>
          <p:nvPr/>
        </p:nvSpPr>
        <p:spPr>
          <a:xfrm>
            <a:off x="1541271" y="3660179"/>
            <a:ext cx="325731" cy="246221"/>
          </a:xfrm>
          <a:prstGeom prst="rect">
            <a:avLst/>
          </a:prstGeom>
          <a:noFill/>
        </p:spPr>
        <p:txBody>
          <a:bodyPr wrap="none" rtlCol="0">
            <a:spAutoFit/>
          </a:bodyPr>
          <a:lstStyle/>
          <a:p>
            <a:pPr algn="ctr"/>
            <a:r>
              <a:rPr lang="en-GB" sz="1000" dirty="0" smtClean="0">
                <a:solidFill>
                  <a:srgbClr val="363636"/>
                </a:solidFill>
              </a:rPr>
              <a:t>52</a:t>
            </a:r>
            <a:endParaRPr lang="en-GB" sz="1000" dirty="0">
              <a:solidFill>
                <a:srgbClr val="363636"/>
              </a:solidFill>
            </a:endParaRPr>
          </a:p>
        </p:txBody>
      </p:sp>
      <p:sp>
        <p:nvSpPr>
          <p:cNvPr id="312" name="TextBox 311"/>
          <p:cNvSpPr txBox="1"/>
          <p:nvPr/>
        </p:nvSpPr>
        <p:spPr>
          <a:xfrm>
            <a:off x="1989687" y="3660179"/>
            <a:ext cx="325731" cy="246221"/>
          </a:xfrm>
          <a:prstGeom prst="rect">
            <a:avLst/>
          </a:prstGeom>
          <a:noFill/>
        </p:spPr>
        <p:txBody>
          <a:bodyPr wrap="none" rtlCol="0">
            <a:spAutoFit/>
          </a:bodyPr>
          <a:lstStyle/>
          <a:p>
            <a:pPr algn="ctr"/>
            <a:r>
              <a:rPr lang="en-GB" sz="1000" dirty="0" smtClean="0">
                <a:solidFill>
                  <a:srgbClr val="363636"/>
                </a:solidFill>
              </a:rPr>
              <a:t>78</a:t>
            </a:r>
            <a:endParaRPr lang="en-GB" sz="1000" dirty="0">
              <a:solidFill>
                <a:srgbClr val="363636"/>
              </a:solidFill>
            </a:endParaRPr>
          </a:p>
        </p:txBody>
      </p:sp>
      <p:sp>
        <p:nvSpPr>
          <p:cNvPr id="313" name="TextBox 312"/>
          <p:cNvSpPr txBox="1"/>
          <p:nvPr/>
        </p:nvSpPr>
        <p:spPr>
          <a:xfrm>
            <a:off x="2371121" y="3660179"/>
            <a:ext cx="396263" cy="246221"/>
          </a:xfrm>
          <a:prstGeom prst="rect">
            <a:avLst/>
          </a:prstGeom>
          <a:noFill/>
        </p:spPr>
        <p:txBody>
          <a:bodyPr wrap="none" rtlCol="0">
            <a:spAutoFit/>
          </a:bodyPr>
          <a:lstStyle/>
          <a:p>
            <a:pPr algn="ctr"/>
            <a:r>
              <a:rPr lang="en-GB" sz="1000" dirty="0" smtClean="0">
                <a:solidFill>
                  <a:srgbClr val="363636"/>
                </a:solidFill>
              </a:rPr>
              <a:t>104</a:t>
            </a:r>
            <a:endParaRPr lang="en-GB" sz="1000" dirty="0">
              <a:solidFill>
                <a:srgbClr val="363636"/>
              </a:solidFill>
            </a:endParaRPr>
          </a:p>
        </p:txBody>
      </p:sp>
      <p:sp>
        <p:nvSpPr>
          <p:cNvPr id="314" name="TextBox 313"/>
          <p:cNvSpPr txBox="1"/>
          <p:nvPr/>
        </p:nvSpPr>
        <p:spPr>
          <a:xfrm>
            <a:off x="2782535" y="3660179"/>
            <a:ext cx="396263" cy="246221"/>
          </a:xfrm>
          <a:prstGeom prst="rect">
            <a:avLst/>
          </a:prstGeom>
          <a:noFill/>
        </p:spPr>
        <p:txBody>
          <a:bodyPr wrap="none" rtlCol="0">
            <a:spAutoFit/>
          </a:bodyPr>
          <a:lstStyle/>
          <a:p>
            <a:pPr algn="ctr"/>
            <a:r>
              <a:rPr lang="en-GB" sz="1000" dirty="0" smtClean="0">
                <a:solidFill>
                  <a:srgbClr val="363636"/>
                </a:solidFill>
              </a:rPr>
              <a:t>130</a:t>
            </a:r>
            <a:endParaRPr lang="en-GB" sz="1000" dirty="0">
              <a:solidFill>
                <a:srgbClr val="363636"/>
              </a:solidFill>
            </a:endParaRPr>
          </a:p>
        </p:txBody>
      </p:sp>
      <p:sp>
        <p:nvSpPr>
          <p:cNvPr id="315" name="TextBox 314"/>
          <p:cNvSpPr txBox="1"/>
          <p:nvPr/>
        </p:nvSpPr>
        <p:spPr>
          <a:xfrm>
            <a:off x="3199081" y="3660179"/>
            <a:ext cx="396263" cy="246221"/>
          </a:xfrm>
          <a:prstGeom prst="rect">
            <a:avLst/>
          </a:prstGeom>
          <a:noFill/>
        </p:spPr>
        <p:txBody>
          <a:bodyPr wrap="none" rtlCol="0">
            <a:spAutoFit/>
          </a:bodyPr>
          <a:lstStyle/>
          <a:p>
            <a:pPr algn="ctr"/>
            <a:r>
              <a:rPr lang="en-GB" sz="1000" dirty="0" smtClean="0">
                <a:solidFill>
                  <a:srgbClr val="363636"/>
                </a:solidFill>
              </a:rPr>
              <a:t>156</a:t>
            </a:r>
            <a:endParaRPr lang="en-GB" sz="1000" dirty="0">
              <a:solidFill>
                <a:srgbClr val="363636"/>
              </a:solidFill>
            </a:endParaRPr>
          </a:p>
        </p:txBody>
      </p:sp>
      <p:sp>
        <p:nvSpPr>
          <p:cNvPr id="316" name="TextBox 315"/>
          <p:cNvSpPr txBox="1"/>
          <p:nvPr/>
        </p:nvSpPr>
        <p:spPr>
          <a:xfrm>
            <a:off x="3621221" y="3660179"/>
            <a:ext cx="396263" cy="246221"/>
          </a:xfrm>
          <a:prstGeom prst="rect">
            <a:avLst/>
          </a:prstGeom>
          <a:noFill/>
        </p:spPr>
        <p:txBody>
          <a:bodyPr wrap="none" rtlCol="0">
            <a:spAutoFit/>
          </a:bodyPr>
          <a:lstStyle/>
          <a:p>
            <a:pPr algn="ctr"/>
            <a:r>
              <a:rPr lang="en-GB" sz="1000" dirty="0" smtClean="0">
                <a:solidFill>
                  <a:srgbClr val="363636"/>
                </a:solidFill>
              </a:rPr>
              <a:t>182</a:t>
            </a:r>
            <a:endParaRPr lang="en-GB" sz="1000" dirty="0">
              <a:solidFill>
                <a:srgbClr val="363636"/>
              </a:solidFill>
            </a:endParaRPr>
          </a:p>
        </p:txBody>
      </p:sp>
      <p:sp>
        <p:nvSpPr>
          <p:cNvPr id="317" name="TextBox 316"/>
          <p:cNvSpPr txBox="1"/>
          <p:nvPr/>
        </p:nvSpPr>
        <p:spPr>
          <a:xfrm>
            <a:off x="1870188" y="3828190"/>
            <a:ext cx="954108" cy="246221"/>
          </a:xfrm>
          <a:prstGeom prst="rect">
            <a:avLst/>
          </a:prstGeom>
          <a:noFill/>
        </p:spPr>
        <p:txBody>
          <a:bodyPr wrap="none" rtlCol="0">
            <a:spAutoFit/>
          </a:bodyPr>
          <a:lstStyle/>
          <a:p>
            <a:pPr algn="ctr"/>
            <a:r>
              <a:rPr lang="en-GB" sz="1000" dirty="0" smtClean="0">
                <a:solidFill>
                  <a:srgbClr val="363636"/>
                </a:solidFill>
              </a:rPr>
              <a:t>Time (weeks)</a:t>
            </a:r>
            <a:endParaRPr lang="en-GB" sz="1000" dirty="0">
              <a:solidFill>
                <a:srgbClr val="363636"/>
              </a:solidFill>
            </a:endParaRPr>
          </a:p>
        </p:txBody>
      </p:sp>
      <p:graphicFrame>
        <p:nvGraphicFramePr>
          <p:cNvPr id="318" name="Table 317"/>
          <p:cNvGraphicFramePr>
            <a:graphicFrameLocks noGrp="1"/>
          </p:cNvGraphicFramePr>
          <p:nvPr>
            <p:extLst>
              <p:ext uri="{D42A27DB-BD31-4B8C-83A1-F6EECF244321}">
                <p14:modId xmlns:p14="http://schemas.microsoft.com/office/powerpoint/2010/main" val="3059633989"/>
              </p:ext>
            </p:extLst>
          </p:nvPr>
        </p:nvGraphicFramePr>
        <p:xfrm>
          <a:off x="6502591" y="1698161"/>
          <a:ext cx="2625175" cy="1280160"/>
        </p:xfrm>
        <a:graphic>
          <a:graphicData uri="http://schemas.openxmlformats.org/drawingml/2006/table">
            <a:tbl>
              <a:tblPr firstRow="1" bandRow="1">
                <a:tableStyleId>{5C22544A-7EE6-4342-B048-85BDC9FD1C3A}</a:tableStyleId>
              </a:tblPr>
              <a:tblGrid>
                <a:gridCol w="883839"/>
                <a:gridCol w="803082"/>
                <a:gridCol w="938254"/>
              </a:tblGrid>
              <a:tr h="0">
                <a:tc>
                  <a:txBody>
                    <a:bodyPr/>
                    <a:lstStyle/>
                    <a:p>
                      <a:endParaRPr lang="en-GB" sz="800" dirty="0">
                        <a:solidFill>
                          <a:schemeClr val="tx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Bev</a:t>
                      </a:r>
                      <a:endParaRPr lang="en-GB" sz="800" dirty="0">
                        <a:solidFill>
                          <a:schemeClr val="tx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Bev + erlotinib</a:t>
                      </a:r>
                      <a:endParaRPr lang="en-GB" sz="800" dirty="0">
                        <a:solidFill>
                          <a:schemeClr val="tx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lumMod val="50000"/>
                            </a:schemeClr>
                          </a:solidFill>
                        </a:rPr>
                        <a:t>No. of patients</a:t>
                      </a:r>
                      <a:endParaRPr lang="en-GB" sz="800" dirty="0">
                        <a:solidFill>
                          <a:schemeClr val="tx1">
                            <a:lumMod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228</a:t>
                      </a:r>
                      <a:endParaRPr lang="en-GB" sz="800" dirty="0">
                        <a:solidFill>
                          <a:schemeClr val="tx1">
                            <a:lumMod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224</a:t>
                      </a:r>
                      <a:endParaRPr lang="en-GB" sz="800" dirty="0">
                        <a:solidFill>
                          <a:schemeClr val="tx1">
                            <a:lumMod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lumMod val="50000"/>
                            </a:schemeClr>
                          </a:solidFill>
                        </a:rPr>
                        <a:t>Median</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22.1</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24.9</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lumMod val="50000"/>
                            </a:schemeClr>
                          </a:solidFill>
                        </a:rPr>
                        <a:t>95% CI</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800" dirty="0" smtClean="0">
                          <a:solidFill>
                            <a:schemeClr val="tx1">
                              <a:lumMod val="50000"/>
                            </a:schemeClr>
                          </a:solidFill>
                        </a:rPr>
                        <a:t>19.6, 26.7</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lumMod val="50000"/>
                            </a:schemeClr>
                          </a:solidFill>
                        </a:rPr>
                        <a:t>21.6,</a:t>
                      </a:r>
                      <a:r>
                        <a:rPr lang="en-GB" sz="800" baseline="0" dirty="0" smtClean="0">
                          <a:solidFill>
                            <a:schemeClr val="tx1">
                              <a:lumMod val="50000"/>
                            </a:schemeClr>
                          </a:solidFill>
                        </a:rPr>
                        <a:t> </a:t>
                      </a:r>
                      <a:r>
                        <a:rPr lang="en-GB" sz="800" dirty="0" smtClean="0">
                          <a:solidFill>
                            <a:schemeClr val="tx1">
                              <a:lumMod val="50000"/>
                            </a:schemeClr>
                          </a:solidFill>
                        </a:rPr>
                        <a:t>28.9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800" dirty="0" smtClean="0">
                          <a:solidFill>
                            <a:schemeClr val="tx1">
                              <a:lumMod val="50000"/>
                            </a:schemeClr>
                          </a:solidFill>
                        </a:rPr>
                        <a:t>HR (95% CI)</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lumMod val="50000"/>
                            </a:schemeClr>
                          </a:solidFill>
                        </a:rPr>
                        <a:t>0.79 (0.64, 0.98)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r h="0">
                <a:tc>
                  <a:txBody>
                    <a:bodyPr/>
                    <a:lstStyle/>
                    <a:p>
                      <a:r>
                        <a:rPr lang="en-GB" sz="800" dirty="0" smtClean="0">
                          <a:solidFill>
                            <a:schemeClr val="tx1">
                              <a:lumMod val="50000"/>
                            </a:schemeClr>
                          </a:solidFill>
                        </a:rPr>
                        <a:t>p-value</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800" dirty="0" smtClean="0">
                          <a:solidFill>
                            <a:schemeClr val="tx1">
                              <a:lumMod val="50000"/>
                            </a:schemeClr>
                          </a:solidFill>
                        </a:rPr>
                        <a:t>0.035</a:t>
                      </a:r>
                      <a:endParaRPr lang="en-GB" sz="8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dirty="0"/>
                    </a:p>
                  </a:txBody>
                  <a:tcPr/>
                </a:tc>
              </a:tr>
            </a:tbl>
          </a:graphicData>
        </a:graphic>
      </p:graphicFrame>
      <p:sp>
        <p:nvSpPr>
          <p:cNvPr id="319" name="TextBox 318"/>
          <p:cNvSpPr txBox="1"/>
          <p:nvPr/>
        </p:nvSpPr>
        <p:spPr>
          <a:xfrm>
            <a:off x="4955543" y="3660179"/>
            <a:ext cx="255198" cy="246221"/>
          </a:xfrm>
          <a:prstGeom prst="rect">
            <a:avLst/>
          </a:prstGeom>
          <a:noFill/>
        </p:spPr>
        <p:txBody>
          <a:bodyPr wrap="none" rtlCol="0">
            <a:spAutoFit/>
          </a:bodyPr>
          <a:lstStyle/>
          <a:p>
            <a:pPr algn="ctr"/>
            <a:r>
              <a:rPr lang="en-GB" sz="1000" dirty="0" smtClean="0">
                <a:solidFill>
                  <a:srgbClr val="363636"/>
                </a:solidFill>
              </a:rPr>
              <a:t>0</a:t>
            </a:r>
            <a:endParaRPr lang="en-GB" sz="1000" dirty="0">
              <a:solidFill>
                <a:srgbClr val="363636"/>
              </a:solidFill>
            </a:endParaRPr>
          </a:p>
        </p:txBody>
      </p:sp>
      <p:sp>
        <p:nvSpPr>
          <p:cNvPr id="320" name="TextBox 319"/>
          <p:cNvSpPr txBox="1"/>
          <p:nvPr/>
        </p:nvSpPr>
        <p:spPr>
          <a:xfrm>
            <a:off x="5172669" y="3660179"/>
            <a:ext cx="325731" cy="246221"/>
          </a:xfrm>
          <a:prstGeom prst="rect">
            <a:avLst/>
          </a:prstGeom>
          <a:noFill/>
        </p:spPr>
        <p:txBody>
          <a:bodyPr wrap="none" rtlCol="0">
            <a:spAutoFit/>
          </a:bodyPr>
          <a:lstStyle/>
          <a:p>
            <a:pPr algn="ctr"/>
            <a:r>
              <a:rPr lang="en-GB" sz="1000" dirty="0" smtClean="0">
                <a:solidFill>
                  <a:srgbClr val="363636"/>
                </a:solidFill>
              </a:rPr>
              <a:t>26</a:t>
            </a:r>
            <a:endParaRPr lang="en-GB" sz="1000" dirty="0">
              <a:solidFill>
                <a:srgbClr val="363636"/>
              </a:solidFill>
            </a:endParaRPr>
          </a:p>
        </p:txBody>
      </p:sp>
      <p:sp>
        <p:nvSpPr>
          <p:cNvPr id="321" name="TextBox 320"/>
          <p:cNvSpPr txBox="1"/>
          <p:nvPr/>
        </p:nvSpPr>
        <p:spPr>
          <a:xfrm>
            <a:off x="5413185" y="3660179"/>
            <a:ext cx="325731" cy="246221"/>
          </a:xfrm>
          <a:prstGeom prst="rect">
            <a:avLst/>
          </a:prstGeom>
          <a:noFill/>
        </p:spPr>
        <p:txBody>
          <a:bodyPr wrap="none" rtlCol="0">
            <a:spAutoFit/>
          </a:bodyPr>
          <a:lstStyle/>
          <a:p>
            <a:pPr algn="ctr"/>
            <a:r>
              <a:rPr lang="en-GB" sz="1000" dirty="0" smtClean="0">
                <a:solidFill>
                  <a:srgbClr val="363636"/>
                </a:solidFill>
              </a:rPr>
              <a:t>52</a:t>
            </a:r>
            <a:endParaRPr lang="en-GB" sz="1000" dirty="0">
              <a:solidFill>
                <a:srgbClr val="363636"/>
              </a:solidFill>
            </a:endParaRPr>
          </a:p>
        </p:txBody>
      </p:sp>
      <p:sp>
        <p:nvSpPr>
          <p:cNvPr id="322" name="TextBox 321"/>
          <p:cNvSpPr txBox="1"/>
          <p:nvPr/>
        </p:nvSpPr>
        <p:spPr>
          <a:xfrm>
            <a:off x="5868941" y="3660179"/>
            <a:ext cx="396263" cy="246221"/>
          </a:xfrm>
          <a:prstGeom prst="rect">
            <a:avLst/>
          </a:prstGeom>
          <a:noFill/>
        </p:spPr>
        <p:txBody>
          <a:bodyPr wrap="none" rtlCol="0">
            <a:spAutoFit/>
          </a:bodyPr>
          <a:lstStyle/>
          <a:p>
            <a:pPr algn="ctr"/>
            <a:r>
              <a:rPr lang="en-GB" sz="1000" dirty="0" smtClean="0">
                <a:solidFill>
                  <a:srgbClr val="363636"/>
                </a:solidFill>
              </a:rPr>
              <a:t>104</a:t>
            </a:r>
            <a:endParaRPr lang="en-GB" sz="1000" dirty="0">
              <a:solidFill>
                <a:srgbClr val="363636"/>
              </a:solidFill>
            </a:endParaRPr>
          </a:p>
        </p:txBody>
      </p:sp>
      <p:sp>
        <p:nvSpPr>
          <p:cNvPr id="323" name="TextBox 322"/>
          <p:cNvSpPr txBox="1"/>
          <p:nvPr/>
        </p:nvSpPr>
        <p:spPr>
          <a:xfrm>
            <a:off x="6120029" y="3660179"/>
            <a:ext cx="396263" cy="246221"/>
          </a:xfrm>
          <a:prstGeom prst="rect">
            <a:avLst/>
          </a:prstGeom>
          <a:noFill/>
        </p:spPr>
        <p:txBody>
          <a:bodyPr wrap="none" rtlCol="0">
            <a:spAutoFit/>
          </a:bodyPr>
          <a:lstStyle/>
          <a:p>
            <a:pPr algn="ctr"/>
            <a:r>
              <a:rPr lang="en-GB" sz="1000" dirty="0" smtClean="0">
                <a:solidFill>
                  <a:srgbClr val="363636"/>
                </a:solidFill>
              </a:rPr>
              <a:t>130</a:t>
            </a:r>
            <a:endParaRPr lang="en-GB" sz="1000" dirty="0">
              <a:solidFill>
                <a:srgbClr val="363636"/>
              </a:solidFill>
            </a:endParaRPr>
          </a:p>
        </p:txBody>
      </p:sp>
      <p:sp>
        <p:nvSpPr>
          <p:cNvPr id="324" name="TextBox 323"/>
          <p:cNvSpPr txBox="1"/>
          <p:nvPr/>
        </p:nvSpPr>
        <p:spPr>
          <a:xfrm>
            <a:off x="6363875" y="3660179"/>
            <a:ext cx="396263" cy="246221"/>
          </a:xfrm>
          <a:prstGeom prst="rect">
            <a:avLst/>
          </a:prstGeom>
          <a:noFill/>
        </p:spPr>
        <p:txBody>
          <a:bodyPr wrap="none" rtlCol="0">
            <a:spAutoFit/>
          </a:bodyPr>
          <a:lstStyle/>
          <a:p>
            <a:pPr algn="ctr"/>
            <a:r>
              <a:rPr lang="en-GB" sz="1000" dirty="0" smtClean="0">
                <a:solidFill>
                  <a:srgbClr val="363636"/>
                </a:solidFill>
              </a:rPr>
              <a:t>156</a:t>
            </a:r>
            <a:endParaRPr lang="en-GB" sz="1000" dirty="0">
              <a:solidFill>
                <a:srgbClr val="363636"/>
              </a:solidFill>
            </a:endParaRPr>
          </a:p>
        </p:txBody>
      </p:sp>
      <p:sp>
        <p:nvSpPr>
          <p:cNvPr id="325" name="TextBox 324"/>
          <p:cNvSpPr txBox="1"/>
          <p:nvPr/>
        </p:nvSpPr>
        <p:spPr>
          <a:xfrm>
            <a:off x="6608373" y="3660179"/>
            <a:ext cx="396263" cy="246221"/>
          </a:xfrm>
          <a:prstGeom prst="rect">
            <a:avLst/>
          </a:prstGeom>
          <a:noFill/>
        </p:spPr>
        <p:txBody>
          <a:bodyPr wrap="none" rtlCol="0">
            <a:spAutoFit/>
          </a:bodyPr>
          <a:lstStyle/>
          <a:p>
            <a:pPr algn="ctr"/>
            <a:r>
              <a:rPr lang="en-GB" sz="1000" dirty="0" smtClean="0">
                <a:solidFill>
                  <a:srgbClr val="363636"/>
                </a:solidFill>
              </a:rPr>
              <a:t>182</a:t>
            </a:r>
            <a:endParaRPr lang="en-GB" sz="1000" dirty="0">
              <a:solidFill>
                <a:srgbClr val="363636"/>
              </a:solidFill>
            </a:endParaRPr>
          </a:p>
        </p:txBody>
      </p:sp>
      <p:sp>
        <p:nvSpPr>
          <p:cNvPr id="326" name="TextBox 325"/>
          <p:cNvSpPr txBox="1"/>
          <p:nvPr/>
        </p:nvSpPr>
        <p:spPr>
          <a:xfrm>
            <a:off x="6086506" y="3828190"/>
            <a:ext cx="954108" cy="246221"/>
          </a:xfrm>
          <a:prstGeom prst="rect">
            <a:avLst/>
          </a:prstGeom>
          <a:noFill/>
        </p:spPr>
        <p:txBody>
          <a:bodyPr wrap="none" rtlCol="0">
            <a:spAutoFit/>
          </a:bodyPr>
          <a:lstStyle/>
          <a:p>
            <a:pPr algn="ctr"/>
            <a:r>
              <a:rPr lang="en-GB" sz="1000" dirty="0" smtClean="0">
                <a:solidFill>
                  <a:srgbClr val="363636"/>
                </a:solidFill>
              </a:rPr>
              <a:t>Time (weeks)</a:t>
            </a:r>
            <a:endParaRPr lang="en-GB" sz="1000" dirty="0">
              <a:solidFill>
                <a:srgbClr val="363636"/>
              </a:solidFill>
            </a:endParaRPr>
          </a:p>
        </p:txBody>
      </p:sp>
      <p:sp>
        <p:nvSpPr>
          <p:cNvPr id="327" name="Line 8"/>
          <p:cNvSpPr>
            <a:spLocks noChangeShapeType="1"/>
          </p:cNvSpPr>
          <p:nvPr/>
        </p:nvSpPr>
        <p:spPr bwMode="auto">
          <a:xfrm>
            <a:off x="5339806"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8" name="Line 10"/>
          <p:cNvSpPr>
            <a:spLocks noChangeShapeType="1"/>
          </p:cNvSpPr>
          <p:nvPr/>
        </p:nvSpPr>
        <p:spPr bwMode="auto">
          <a:xfrm flipV="1">
            <a:off x="6069345"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9" name="Line 11"/>
          <p:cNvSpPr>
            <a:spLocks noChangeShapeType="1"/>
          </p:cNvSpPr>
          <p:nvPr/>
        </p:nvSpPr>
        <p:spPr bwMode="auto">
          <a:xfrm flipV="1">
            <a:off x="6558687" y="3636868"/>
            <a:ext cx="0" cy="515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0" name="TextBox 329"/>
          <p:cNvSpPr txBox="1"/>
          <p:nvPr/>
        </p:nvSpPr>
        <p:spPr>
          <a:xfrm>
            <a:off x="5662572" y="3660179"/>
            <a:ext cx="325731" cy="246221"/>
          </a:xfrm>
          <a:prstGeom prst="rect">
            <a:avLst/>
          </a:prstGeom>
          <a:noFill/>
        </p:spPr>
        <p:txBody>
          <a:bodyPr wrap="none" rtlCol="0">
            <a:spAutoFit/>
          </a:bodyPr>
          <a:lstStyle/>
          <a:p>
            <a:pPr algn="ctr"/>
            <a:r>
              <a:rPr lang="en-GB" sz="1000" dirty="0" smtClean="0">
                <a:solidFill>
                  <a:srgbClr val="363636"/>
                </a:solidFill>
              </a:rPr>
              <a:t>52</a:t>
            </a:r>
            <a:endParaRPr lang="en-GB" sz="1000" dirty="0">
              <a:solidFill>
                <a:srgbClr val="363636"/>
              </a:solidFill>
            </a:endParaRPr>
          </a:p>
        </p:txBody>
      </p:sp>
      <p:sp>
        <p:nvSpPr>
          <p:cNvPr id="331" name="TextBox 330"/>
          <p:cNvSpPr txBox="1"/>
          <p:nvPr/>
        </p:nvSpPr>
        <p:spPr>
          <a:xfrm>
            <a:off x="6853726" y="3660179"/>
            <a:ext cx="396263" cy="246221"/>
          </a:xfrm>
          <a:prstGeom prst="rect">
            <a:avLst/>
          </a:prstGeom>
          <a:noFill/>
        </p:spPr>
        <p:txBody>
          <a:bodyPr wrap="none" rtlCol="0">
            <a:spAutoFit/>
          </a:bodyPr>
          <a:lstStyle/>
          <a:p>
            <a:pPr algn="ctr"/>
            <a:r>
              <a:rPr lang="en-GB" sz="1000" dirty="0" smtClean="0">
                <a:solidFill>
                  <a:srgbClr val="363636"/>
                </a:solidFill>
              </a:rPr>
              <a:t>208</a:t>
            </a:r>
            <a:endParaRPr lang="en-GB" sz="1000" dirty="0">
              <a:solidFill>
                <a:srgbClr val="363636"/>
              </a:solidFill>
            </a:endParaRPr>
          </a:p>
        </p:txBody>
      </p:sp>
      <p:sp>
        <p:nvSpPr>
          <p:cNvPr id="332" name="TextBox 331"/>
          <p:cNvSpPr txBox="1"/>
          <p:nvPr/>
        </p:nvSpPr>
        <p:spPr>
          <a:xfrm>
            <a:off x="7105017" y="3660179"/>
            <a:ext cx="396263" cy="246221"/>
          </a:xfrm>
          <a:prstGeom prst="rect">
            <a:avLst/>
          </a:prstGeom>
          <a:noFill/>
        </p:spPr>
        <p:txBody>
          <a:bodyPr wrap="none" rtlCol="0">
            <a:spAutoFit/>
          </a:bodyPr>
          <a:lstStyle/>
          <a:p>
            <a:pPr algn="ctr"/>
            <a:r>
              <a:rPr lang="en-GB" sz="1000" dirty="0" smtClean="0">
                <a:solidFill>
                  <a:srgbClr val="363636"/>
                </a:solidFill>
              </a:rPr>
              <a:t>234</a:t>
            </a:r>
            <a:endParaRPr lang="en-GB" sz="1000" dirty="0">
              <a:solidFill>
                <a:srgbClr val="363636"/>
              </a:solidFill>
            </a:endParaRPr>
          </a:p>
        </p:txBody>
      </p:sp>
      <p:sp>
        <p:nvSpPr>
          <p:cNvPr id="333" name="TextBox 332"/>
          <p:cNvSpPr txBox="1"/>
          <p:nvPr/>
        </p:nvSpPr>
        <p:spPr>
          <a:xfrm>
            <a:off x="7350370" y="3660179"/>
            <a:ext cx="396263" cy="246221"/>
          </a:xfrm>
          <a:prstGeom prst="rect">
            <a:avLst/>
          </a:prstGeom>
          <a:noFill/>
        </p:spPr>
        <p:txBody>
          <a:bodyPr wrap="none" rtlCol="0">
            <a:spAutoFit/>
          </a:bodyPr>
          <a:lstStyle/>
          <a:p>
            <a:pPr algn="ctr"/>
            <a:r>
              <a:rPr lang="en-GB" sz="1000" dirty="0" smtClean="0">
                <a:solidFill>
                  <a:srgbClr val="363636"/>
                </a:solidFill>
              </a:rPr>
              <a:t>260</a:t>
            </a:r>
            <a:endParaRPr lang="en-GB" sz="1000" dirty="0">
              <a:solidFill>
                <a:srgbClr val="363636"/>
              </a:solidFill>
            </a:endParaRPr>
          </a:p>
        </p:txBody>
      </p:sp>
      <p:sp>
        <p:nvSpPr>
          <p:cNvPr id="334" name="TextBox 333"/>
          <p:cNvSpPr txBox="1"/>
          <p:nvPr/>
        </p:nvSpPr>
        <p:spPr>
          <a:xfrm>
            <a:off x="7595723" y="3660179"/>
            <a:ext cx="396263" cy="246221"/>
          </a:xfrm>
          <a:prstGeom prst="rect">
            <a:avLst/>
          </a:prstGeom>
          <a:noFill/>
        </p:spPr>
        <p:txBody>
          <a:bodyPr wrap="none" rtlCol="0">
            <a:spAutoFit/>
          </a:bodyPr>
          <a:lstStyle/>
          <a:p>
            <a:pPr algn="ctr"/>
            <a:r>
              <a:rPr lang="en-GB" sz="1000" dirty="0" smtClean="0">
                <a:solidFill>
                  <a:srgbClr val="363636"/>
                </a:solidFill>
              </a:rPr>
              <a:t>286</a:t>
            </a:r>
            <a:endParaRPr lang="en-GB" sz="1000" dirty="0">
              <a:solidFill>
                <a:srgbClr val="363636"/>
              </a:solidFill>
            </a:endParaRPr>
          </a:p>
        </p:txBody>
      </p:sp>
      <p:sp>
        <p:nvSpPr>
          <p:cNvPr id="335" name="TextBox 334"/>
          <p:cNvSpPr txBox="1"/>
          <p:nvPr/>
        </p:nvSpPr>
        <p:spPr>
          <a:xfrm>
            <a:off x="7841076" y="3660179"/>
            <a:ext cx="396263" cy="246221"/>
          </a:xfrm>
          <a:prstGeom prst="rect">
            <a:avLst/>
          </a:prstGeom>
          <a:noFill/>
        </p:spPr>
        <p:txBody>
          <a:bodyPr wrap="none" rtlCol="0">
            <a:spAutoFit/>
          </a:bodyPr>
          <a:lstStyle/>
          <a:p>
            <a:pPr algn="ctr"/>
            <a:r>
              <a:rPr lang="en-GB" sz="1000" dirty="0" smtClean="0">
                <a:solidFill>
                  <a:srgbClr val="363636"/>
                </a:solidFill>
              </a:rPr>
              <a:t>302</a:t>
            </a:r>
            <a:endParaRPr lang="en-GB" sz="1000" dirty="0">
              <a:solidFill>
                <a:srgbClr val="363636"/>
              </a:solidFill>
            </a:endParaRPr>
          </a:p>
        </p:txBody>
      </p:sp>
      <p:sp>
        <p:nvSpPr>
          <p:cNvPr id="336" name="TextBox 335"/>
          <p:cNvSpPr txBox="1"/>
          <p:nvPr/>
        </p:nvSpPr>
        <p:spPr>
          <a:xfrm>
            <a:off x="-33224" y="3957869"/>
            <a:ext cx="918841" cy="646331"/>
          </a:xfrm>
          <a:prstGeom prst="rect">
            <a:avLst/>
          </a:prstGeom>
          <a:noFill/>
        </p:spPr>
        <p:txBody>
          <a:bodyPr wrap="none" rtlCol="0">
            <a:spAutoFit/>
          </a:bodyPr>
          <a:lstStyle/>
          <a:p>
            <a:r>
              <a:rPr lang="en-GB" sz="900" dirty="0" smtClean="0">
                <a:solidFill>
                  <a:srgbClr val="363636"/>
                </a:solidFill>
              </a:rPr>
              <a:t>No. at risk</a:t>
            </a:r>
          </a:p>
          <a:p>
            <a:r>
              <a:rPr lang="en-GB" sz="900" dirty="0" smtClean="0">
                <a:solidFill>
                  <a:srgbClr val="363636"/>
                </a:solidFill>
              </a:rPr>
              <a:t>Bev</a:t>
            </a:r>
            <a:br>
              <a:rPr lang="en-GB" sz="900" dirty="0" smtClean="0">
                <a:solidFill>
                  <a:srgbClr val="363636"/>
                </a:solidFill>
              </a:rPr>
            </a:br>
            <a:endParaRPr lang="en-GB" sz="900" dirty="0" smtClean="0">
              <a:solidFill>
                <a:srgbClr val="363636"/>
              </a:solidFill>
            </a:endParaRPr>
          </a:p>
          <a:p>
            <a:r>
              <a:rPr lang="en-GB" sz="900" dirty="0" smtClean="0">
                <a:solidFill>
                  <a:srgbClr val="363636"/>
                </a:solidFill>
              </a:rPr>
              <a:t>Bev + erlotinib</a:t>
            </a:r>
            <a:endParaRPr lang="en-GB" sz="900" dirty="0">
              <a:solidFill>
                <a:srgbClr val="363636"/>
              </a:solidFill>
            </a:endParaRPr>
          </a:p>
        </p:txBody>
      </p:sp>
      <p:sp>
        <p:nvSpPr>
          <p:cNvPr id="337" name="TextBox 336"/>
          <p:cNvSpPr txBox="1"/>
          <p:nvPr/>
        </p:nvSpPr>
        <p:spPr>
          <a:xfrm>
            <a:off x="718573" y="4100294"/>
            <a:ext cx="377026" cy="507831"/>
          </a:xfrm>
          <a:prstGeom prst="rect">
            <a:avLst/>
          </a:prstGeom>
          <a:noFill/>
        </p:spPr>
        <p:txBody>
          <a:bodyPr wrap="none" rtlCol="0">
            <a:spAutoFit/>
          </a:bodyPr>
          <a:lstStyle/>
          <a:p>
            <a:pPr algn="ctr"/>
            <a:r>
              <a:rPr lang="en-GB" sz="900" dirty="0" smtClean="0">
                <a:solidFill>
                  <a:srgbClr val="363636"/>
                </a:solidFill>
              </a:rPr>
              <a:t>228</a:t>
            </a:r>
          </a:p>
          <a:p>
            <a:pPr algn="ctr"/>
            <a:endParaRPr lang="en-GB" sz="900" dirty="0">
              <a:solidFill>
                <a:srgbClr val="363636"/>
              </a:solidFill>
            </a:endParaRPr>
          </a:p>
          <a:p>
            <a:pPr algn="ctr"/>
            <a:r>
              <a:rPr lang="en-GB" sz="900" dirty="0" smtClean="0">
                <a:solidFill>
                  <a:srgbClr val="363636"/>
                </a:solidFill>
              </a:rPr>
              <a:t>224</a:t>
            </a:r>
            <a:endParaRPr lang="en-GB" sz="900" dirty="0">
              <a:solidFill>
                <a:srgbClr val="363636"/>
              </a:solidFill>
            </a:endParaRPr>
          </a:p>
        </p:txBody>
      </p:sp>
      <p:sp>
        <p:nvSpPr>
          <p:cNvPr id="338" name="TextBox 337"/>
          <p:cNvSpPr txBox="1"/>
          <p:nvPr/>
        </p:nvSpPr>
        <p:spPr>
          <a:xfrm>
            <a:off x="1136752" y="4100294"/>
            <a:ext cx="312906" cy="507831"/>
          </a:xfrm>
          <a:prstGeom prst="rect">
            <a:avLst/>
          </a:prstGeom>
          <a:noFill/>
        </p:spPr>
        <p:txBody>
          <a:bodyPr wrap="none" rtlCol="0">
            <a:spAutoFit/>
          </a:bodyPr>
          <a:lstStyle/>
          <a:p>
            <a:pPr algn="ctr"/>
            <a:r>
              <a:rPr lang="en-GB" sz="900" dirty="0" smtClean="0">
                <a:solidFill>
                  <a:srgbClr val="363636"/>
                </a:solidFill>
              </a:rPr>
              <a:t>88</a:t>
            </a:r>
          </a:p>
          <a:p>
            <a:pPr algn="ctr"/>
            <a:endParaRPr lang="en-GB" sz="900" dirty="0">
              <a:solidFill>
                <a:srgbClr val="363636"/>
              </a:solidFill>
            </a:endParaRPr>
          </a:p>
          <a:p>
            <a:pPr algn="ctr"/>
            <a:r>
              <a:rPr lang="en-GB" sz="900" dirty="0" smtClean="0">
                <a:solidFill>
                  <a:srgbClr val="363636"/>
                </a:solidFill>
              </a:rPr>
              <a:t>96</a:t>
            </a:r>
            <a:endParaRPr lang="en-GB" sz="900" dirty="0">
              <a:solidFill>
                <a:srgbClr val="363636"/>
              </a:solidFill>
            </a:endParaRPr>
          </a:p>
        </p:txBody>
      </p:sp>
      <p:sp>
        <p:nvSpPr>
          <p:cNvPr id="339" name="TextBox 338"/>
          <p:cNvSpPr txBox="1"/>
          <p:nvPr/>
        </p:nvSpPr>
        <p:spPr>
          <a:xfrm>
            <a:off x="1546881" y="4100294"/>
            <a:ext cx="312906" cy="507831"/>
          </a:xfrm>
          <a:prstGeom prst="rect">
            <a:avLst/>
          </a:prstGeom>
          <a:noFill/>
        </p:spPr>
        <p:txBody>
          <a:bodyPr wrap="none" rtlCol="0">
            <a:spAutoFit/>
          </a:bodyPr>
          <a:lstStyle/>
          <a:p>
            <a:pPr algn="ctr"/>
            <a:r>
              <a:rPr lang="en-GB" sz="900" dirty="0" smtClean="0">
                <a:solidFill>
                  <a:srgbClr val="363636"/>
                </a:solidFill>
              </a:rPr>
              <a:t>24</a:t>
            </a:r>
          </a:p>
          <a:p>
            <a:pPr algn="ctr"/>
            <a:endParaRPr lang="en-GB" sz="900" dirty="0">
              <a:solidFill>
                <a:srgbClr val="363636"/>
              </a:solidFill>
            </a:endParaRPr>
          </a:p>
          <a:p>
            <a:pPr algn="ctr"/>
            <a:r>
              <a:rPr lang="en-GB" sz="900" dirty="0" smtClean="0">
                <a:solidFill>
                  <a:srgbClr val="363636"/>
                </a:solidFill>
              </a:rPr>
              <a:t>38</a:t>
            </a:r>
            <a:endParaRPr lang="en-GB" sz="900" dirty="0">
              <a:solidFill>
                <a:srgbClr val="363636"/>
              </a:solidFill>
            </a:endParaRPr>
          </a:p>
        </p:txBody>
      </p:sp>
      <p:sp>
        <p:nvSpPr>
          <p:cNvPr id="340" name="TextBox 339"/>
          <p:cNvSpPr txBox="1"/>
          <p:nvPr/>
        </p:nvSpPr>
        <p:spPr>
          <a:xfrm>
            <a:off x="2001832" y="4100294"/>
            <a:ext cx="312906" cy="507831"/>
          </a:xfrm>
          <a:prstGeom prst="rect">
            <a:avLst/>
          </a:prstGeom>
          <a:noFill/>
        </p:spPr>
        <p:txBody>
          <a:bodyPr wrap="none" rtlCol="0">
            <a:spAutoFit/>
          </a:bodyPr>
          <a:lstStyle/>
          <a:p>
            <a:pPr algn="ctr"/>
            <a:r>
              <a:rPr lang="en-GB" sz="900" dirty="0" smtClean="0">
                <a:solidFill>
                  <a:srgbClr val="363636"/>
                </a:solidFill>
              </a:rPr>
              <a:t>15</a:t>
            </a:r>
          </a:p>
          <a:p>
            <a:pPr algn="ctr"/>
            <a:endParaRPr lang="en-GB" sz="900" dirty="0">
              <a:solidFill>
                <a:srgbClr val="363636"/>
              </a:solidFill>
            </a:endParaRPr>
          </a:p>
          <a:p>
            <a:pPr algn="ctr"/>
            <a:r>
              <a:rPr lang="en-GB" sz="900" dirty="0" smtClean="0">
                <a:solidFill>
                  <a:srgbClr val="363636"/>
                </a:solidFill>
              </a:rPr>
              <a:t>17</a:t>
            </a:r>
            <a:endParaRPr lang="en-GB" sz="900" dirty="0">
              <a:solidFill>
                <a:srgbClr val="363636"/>
              </a:solidFill>
            </a:endParaRPr>
          </a:p>
        </p:txBody>
      </p:sp>
      <p:sp>
        <p:nvSpPr>
          <p:cNvPr id="341" name="TextBox 340"/>
          <p:cNvSpPr txBox="1"/>
          <p:nvPr/>
        </p:nvSpPr>
        <p:spPr>
          <a:xfrm>
            <a:off x="2427093" y="4100294"/>
            <a:ext cx="312907" cy="507831"/>
          </a:xfrm>
          <a:prstGeom prst="rect">
            <a:avLst/>
          </a:prstGeom>
          <a:noFill/>
        </p:spPr>
        <p:txBody>
          <a:bodyPr wrap="none" rtlCol="0">
            <a:spAutoFit/>
          </a:bodyPr>
          <a:lstStyle/>
          <a:p>
            <a:pPr algn="r"/>
            <a:r>
              <a:rPr lang="en-GB" sz="900" dirty="0" smtClean="0">
                <a:solidFill>
                  <a:srgbClr val="363636"/>
                </a:solidFill>
              </a:rPr>
              <a:t>7</a:t>
            </a:r>
          </a:p>
          <a:p>
            <a:pPr algn="r"/>
            <a:endParaRPr lang="en-GB" sz="900" dirty="0">
              <a:solidFill>
                <a:srgbClr val="363636"/>
              </a:solidFill>
            </a:endParaRPr>
          </a:p>
          <a:p>
            <a:pPr algn="r"/>
            <a:r>
              <a:rPr lang="en-GB" sz="900" dirty="0" smtClean="0">
                <a:solidFill>
                  <a:srgbClr val="363636"/>
                </a:solidFill>
              </a:rPr>
              <a:t>10</a:t>
            </a:r>
            <a:endParaRPr lang="en-GB" sz="900" dirty="0">
              <a:solidFill>
                <a:srgbClr val="363636"/>
              </a:solidFill>
            </a:endParaRPr>
          </a:p>
        </p:txBody>
      </p:sp>
      <p:sp>
        <p:nvSpPr>
          <p:cNvPr id="342" name="TextBox 341"/>
          <p:cNvSpPr txBox="1"/>
          <p:nvPr/>
        </p:nvSpPr>
        <p:spPr>
          <a:xfrm>
            <a:off x="2878476" y="4100294"/>
            <a:ext cx="248786" cy="507831"/>
          </a:xfrm>
          <a:prstGeom prst="rect">
            <a:avLst/>
          </a:prstGeom>
          <a:noFill/>
        </p:spPr>
        <p:txBody>
          <a:bodyPr wrap="none" rtlCol="0">
            <a:spAutoFit/>
          </a:bodyPr>
          <a:lstStyle/>
          <a:p>
            <a:pPr algn="ctr"/>
            <a:r>
              <a:rPr lang="en-GB" sz="900" dirty="0" smtClean="0">
                <a:solidFill>
                  <a:srgbClr val="363636"/>
                </a:solidFill>
              </a:rPr>
              <a:t>3</a:t>
            </a:r>
          </a:p>
          <a:p>
            <a:pPr algn="ctr"/>
            <a:endParaRPr lang="en-GB" sz="900" dirty="0">
              <a:solidFill>
                <a:srgbClr val="363636"/>
              </a:solidFill>
            </a:endParaRPr>
          </a:p>
          <a:p>
            <a:pPr algn="ctr"/>
            <a:r>
              <a:rPr lang="en-GB" sz="900" dirty="0" smtClean="0">
                <a:solidFill>
                  <a:srgbClr val="363636"/>
                </a:solidFill>
              </a:rPr>
              <a:t>6</a:t>
            </a:r>
            <a:endParaRPr lang="en-GB" sz="900" dirty="0">
              <a:solidFill>
                <a:srgbClr val="363636"/>
              </a:solidFill>
            </a:endParaRPr>
          </a:p>
        </p:txBody>
      </p:sp>
      <p:sp>
        <p:nvSpPr>
          <p:cNvPr id="343" name="TextBox 342"/>
          <p:cNvSpPr txBox="1"/>
          <p:nvPr/>
        </p:nvSpPr>
        <p:spPr>
          <a:xfrm>
            <a:off x="3285923" y="4100294"/>
            <a:ext cx="248786" cy="507831"/>
          </a:xfrm>
          <a:prstGeom prst="rect">
            <a:avLst/>
          </a:prstGeom>
          <a:noFill/>
        </p:spPr>
        <p:txBody>
          <a:bodyPr wrap="none" rtlCol="0">
            <a:spAutoFit/>
          </a:bodyPr>
          <a:lstStyle/>
          <a:p>
            <a:pPr algn="ctr"/>
            <a:r>
              <a:rPr lang="en-GB" sz="900" dirty="0" smtClean="0">
                <a:solidFill>
                  <a:srgbClr val="363636"/>
                </a:solidFill>
              </a:rPr>
              <a:t>3</a:t>
            </a:r>
          </a:p>
          <a:p>
            <a:pPr algn="ctr"/>
            <a:endParaRPr lang="en-GB" sz="900" dirty="0">
              <a:solidFill>
                <a:srgbClr val="363636"/>
              </a:solidFill>
            </a:endParaRPr>
          </a:p>
          <a:p>
            <a:pPr algn="ctr"/>
            <a:r>
              <a:rPr lang="en-GB" sz="900" dirty="0" smtClean="0">
                <a:solidFill>
                  <a:srgbClr val="363636"/>
                </a:solidFill>
              </a:rPr>
              <a:t>4</a:t>
            </a:r>
            <a:endParaRPr lang="en-GB" sz="900" dirty="0">
              <a:solidFill>
                <a:srgbClr val="363636"/>
              </a:solidFill>
            </a:endParaRPr>
          </a:p>
        </p:txBody>
      </p:sp>
      <p:sp>
        <p:nvSpPr>
          <p:cNvPr id="344" name="TextBox 343"/>
          <p:cNvSpPr txBox="1"/>
          <p:nvPr/>
        </p:nvSpPr>
        <p:spPr>
          <a:xfrm>
            <a:off x="3693370" y="4100294"/>
            <a:ext cx="248786" cy="507831"/>
          </a:xfrm>
          <a:prstGeom prst="rect">
            <a:avLst/>
          </a:prstGeom>
          <a:noFill/>
        </p:spPr>
        <p:txBody>
          <a:bodyPr wrap="none" rtlCol="0">
            <a:spAutoFit/>
          </a:bodyPr>
          <a:lstStyle/>
          <a:p>
            <a:pPr algn="ctr"/>
            <a:r>
              <a:rPr lang="en-GB" sz="900" dirty="0" smtClean="0">
                <a:solidFill>
                  <a:srgbClr val="363636"/>
                </a:solidFill>
              </a:rPr>
              <a:t>2</a:t>
            </a:r>
          </a:p>
          <a:p>
            <a:pPr algn="ctr"/>
            <a:endParaRPr lang="en-GB" sz="900" dirty="0">
              <a:solidFill>
                <a:srgbClr val="363636"/>
              </a:solidFill>
            </a:endParaRPr>
          </a:p>
          <a:p>
            <a:pPr algn="ctr"/>
            <a:r>
              <a:rPr lang="en-GB" sz="900" dirty="0" smtClean="0">
                <a:solidFill>
                  <a:srgbClr val="363636"/>
                </a:solidFill>
              </a:rPr>
              <a:t>4</a:t>
            </a:r>
            <a:endParaRPr lang="en-GB" sz="900" dirty="0">
              <a:solidFill>
                <a:srgbClr val="363636"/>
              </a:solidFill>
            </a:endParaRPr>
          </a:p>
        </p:txBody>
      </p:sp>
      <p:sp>
        <p:nvSpPr>
          <p:cNvPr id="345" name="TextBox 344"/>
          <p:cNvSpPr txBox="1"/>
          <p:nvPr/>
        </p:nvSpPr>
        <p:spPr>
          <a:xfrm>
            <a:off x="4885061" y="4100294"/>
            <a:ext cx="377026" cy="507831"/>
          </a:xfrm>
          <a:prstGeom prst="rect">
            <a:avLst/>
          </a:prstGeom>
          <a:noFill/>
        </p:spPr>
        <p:txBody>
          <a:bodyPr wrap="none" rtlCol="0">
            <a:spAutoFit/>
          </a:bodyPr>
          <a:lstStyle/>
          <a:p>
            <a:pPr algn="ctr"/>
            <a:r>
              <a:rPr lang="en-GB" sz="900" dirty="0" smtClean="0">
                <a:solidFill>
                  <a:srgbClr val="363636"/>
                </a:solidFill>
              </a:rPr>
              <a:t>228</a:t>
            </a:r>
          </a:p>
          <a:p>
            <a:pPr algn="ctr"/>
            <a:endParaRPr lang="en-GB" sz="900" dirty="0">
              <a:solidFill>
                <a:srgbClr val="363636"/>
              </a:solidFill>
            </a:endParaRPr>
          </a:p>
          <a:p>
            <a:pPr algn="ctr"/>
            <a:r>
              <a:rPr lang="en-GB" sz="900" dirty="0" smtClean="0">
                <a:solidFill>
                  <a:srgbClr val="363636"/>
                </a:solidFill>
              </a:rPr>
              <a:t>224</a:t>
            </a:r>
            <a:endParaRPr lang="en-GB" sz="900" dirty="0">
              <a:solidFill>
                <a:srgbClr val="363636"/>
              </a:solidFill>
            </a:endParaRPr>
          </a:p>
        </p:txBody>
      </p:sp>
      <p:sp>
        <p:nvSpPr>
          <p:cNvPr id="346" name="TextBox 345"/>
          <p:cNvSpPr txBox="1"/>
          <p:nvPr/>
        </p:nvSpPr>
        <p:spPr>
          <a:xfrm>
            <a:off x="5140544" y="4100294"/>
            <a:ext cx="377026" cy="507831"/>
          </a:xfrm>
          <a:prstGeom prst="rect">
            <a:avLst/>
          </a:prstGeom>
          <a:noFill/>
        </p:spPr>
        <p:txBody>
          <a:bodyPr wrap="none" rtlCol="0">
            <a:spAutoFit/>
          </a:bodyPr>
          <a:lstStyle/>
          <a:p>
            <a:pPr algn="ctr"/>
            <a:r>
              <a:rPr lang="en-GB" sz="900" dirty="0" smtClean="0">
                <a:solidFill>
                  <a:srgbClr val="363636"/>
                </a:solidFill>
              </a:rPr>
              <a:t>208</a:t>
            </a:r>
          </a:p>
          <a:p>
            <a:pPr algn="ctr"/>
            <a:endParaRPr lang="en-GB" sz="900" dirty="0">
              <a:solidFill>
                <a:srgbClr val="363636"/>
              </a:solidFill>
            </a:endParaRPr>
          </a:p>
          <a:p>
            <a:pPr algn="ctr"/>
            <a:r>
              <a:rPr lang="en-GB" sz="900" dirty="0" smtClean="0">
                <a:solidFill>
                  <a:srgbClr val="363636"/>
                </a:solidFill>
              </a:rPr>
              <a:t>203</a:t>
            </a:r>
            <a:endParaRPr lang="en-GB" sz="900" dirty="0">
              <a:solidFill>
                <a:srgbClr val="363636"/>
              </a:solidFill>
            </a:endParaRPr>
          </a:p>
        </p:txBody>
      </p:sp>
      <p:sp>
        <p:nvSpPr>
          <p:cNvPr id="347" name="TextBox 346"/>
          <p:cNvSpPr txBox="1"/>
          <p:nvPr/>
        </p:nvSpPr>
        <p:spPr>
          <a:xfrm>
            <a:off x="5384409" y="4100294"/>
            <a:ext cx="377026" cy="507831"/>
          </a:xfrm>
          <a:prstGeom prst="rect">
            <a:avLst/>
          </a:prstGeom>
          <a:noFill/>
        </p:spPr>
        <p:txBody>
          <a:bodyPr wrap="none" rtlCol="0">
            <a:spAutoFit/>
          </a:bodyPr>
          <a:lstStyle/>
          <a:p>
            <a:pPr algn="ctr"/>
            <a:r>
              <a:rPr lang="en-GB" sz="900" dirty="0" smtClean="0">
                <a:solidFill>
                  <a:srgbClr val="363636"/>
                </a:solidFill>
              </a:rPr>
              <a:t>168</a:t>
            </a:r>
          </a:p>
          <a:p>
            <a:pPr algn="ctr"/>
            <a:endParaRPr lang="en-GB" sz="900" dirty="0">
              <a:solidFill>
                <a:srgbClr val="363636"/>
              </a:solidFill>
            </a:endParaRPr>
          </a:p>
          <a:p>
            <a:pPr algn="ctr"/>
            <a:r>
              <a:rPr lang="en-GB" sz="900" dirty="0" smtClean="0">
                <a:solidFill>
                  <a:srgbClr val="363636"/>
                </a:solidFill>
              </a:rPr>
              <a:t>172</a:t>
            </a:r>
            <a:endParaRPr lang="en-GB" sz="900" dirty="0">
              <a:solidFill>
                <a:srgbClr val="363636"/>
              </a:solidFill>
            </a:endParaRPr>
          </a:p>
        </p:txBody>
      </p:sp>
      <p:sp>
        <p:nvSpPr>
          <p:cNvPr id="348" name="TextBox 347"/>
          <p:cNvSpPr txBox="1"/>
          <p:nvPr/>
        </p:nvSpPr>
        <p:spPr>
          <a:xfrm>
            <a:off x="5625592" y="4100294"/>
            <a:ext cx="377026" cy="507831"/>
          </a:xfrm>
          <a:prstGeom prst="rect">
            <a:avLst/>
          </a:prstGeom>
          <a:noFill/>
        </p:spPr>
        <p:txBody>
          <a:bodyPr wrap="none" rtlCol="0">
            <a:spAutoFit/>
          </a:bodyPr>
          <a:lstStyle/>
          <a:p>
            <a:pPr algn="ctr"/>
            <a:r>
              <a:rPr lang="en-GB" sz="900" dirty="0" smtClean="0">
                <a:solidFill>
                  <a:srgbClr val="363636"/>
                </a:solidFill>
              </a:rPr>
              <a:t>127</a:t>
            </a:r>
          </a:p>
          <a:p>
            <a:pPr algn="ctr"/>
            <a:endParaRPr lang="en-GB" sz="900" dirty="0">
              <a:solidFill>
                <a:srgbClr val="363636"/>
              </a:solidFill>
            </a:endParaRPr>
          </a:p>
          <a:p>
            <a:pPr algn="ctr"/>
            <a:r>
              <a:rPr lang="en-GB" sz="900" dirty="0" smtClean="0">
                <a:solidFill>
                  <a:srgbClr val="363636"/>
                </a:solidFill>
              </a:rPr>
              <a:t>136</a:t>
            </a:r>
            <a:endParaRPr lang="en-GB" sz="900" dirty="0">
              <a:solidFill>
                <a:srgbClr val="363636"/>
              </a:solidFill>
            </a:endParaRPr>
          </a:p>
        </p:txBody>
      </p:sp>
      <p:sp>
        <p:nvSpPr>
          <p:cNvPr id="349" name="TextBox 348"/>
          <p:cNvSpPr txBox="1"/>
          <p:nvPr/>
        </p:nvSpPr>
        <p:spPr>
          <a:xfrm>
            <a:off x="5910647" y="4100294"/>
            <a:ext cx="312971" cy="507831"/>
          </a:xfrm>
          <a:prstGeom prst="rect">
            <a:avLst/>
          </a:prstGeom>
          <a:noFill/>
        </p:spPr>
        <p:txBody>
          <a:bodyPr wrap="none" rtlCol="0">
            <a:spAutoFit/>
          </a:bodyPr>
          <a:lstStyle/>
          <a:p>
            <a:pPr algn="r"/>
            <a:r>
              <a:rPr lang="en-GB" sz="900" dirty="0" smtClean="0">
                <a:solidFill>
                  <a:srgbClr val="363636"/>
                </a:solidFill>
              </a:rPr>
              <a:t>95</a:t>
            </a:r>
          </a:p>
          <a:p>
            <a:pPr algn="r"/>
            <a:endParaRPr lang="en-GB" sz="900" dirty="0">
              <a:solidFill>
                <a:srgbClr val="363636"/>
              </a:solidFill>
            </a:endParaRPr>
          </a:p>
          <a:p>
            <a:pPr algn="r"/>
            <a:r>
              <a:rPr lang="en-GB" sz="900" dirty="0" smtClean="0">
                <a:solidFill>
                  <a:srgbClr val="363636"/>
                </a:solidFill>
              </a:rPr>
              <a:t>96</a:t>
            </a:r>
            <a:endParaRPr lang="en-GB" sz="900" dirty="0">
              <a:solidFill>
                <a:srgbClr val="363636"/>
              </a:solidFill>
            </a:endParaRPr>
          </a:p>
        </p:txBody>
      </p:sp>
      <p:sp>
        <p:nvSpPr>
          <p:cNvPr id="350" name="TextBox 349"/>
          <p:cNvSpPr txBox="1"/>
          <p:nvPr/>
        </p:nvSpPr>
        <p:spPr>
          <a:xfrm>
            <a:off x="6163770" y="4100294"/>
            <a:ext cx="312906" cy="507831"/>
          </a:xfrm>
          <a:prstGeom prst="rect">
            <a:avLst/>
          </a:prstGeom>
          <a:noFill/>
        </p:spPr>
        <p:txBody>
          <a:bodyPr wrap="none" rtlCol="0">
            <a:spAutoFit/>
          </a:bodyPr>
          <a:lstStyle/>
          <a:p>
            <a:pPr algn="ctr"/>
            <a:r>
              <a:rPr lang="en-GB" sz="900" dirty="0" smtClean="0">
                <a:solidFill>
                  <a:srgbClr val="363636"/>
                </a:solidFill>
              </a:rPr>
              <a:t>61</a:t>
            </a:r>
          </a:p>
          <a:p>
            <a:pPr algn="ctr"/>
            <a:endParaRPr lang="en-GB" sz="900" dirty="0">
              <a:solidFill>
                <a:srgbClr val="363636"/>
              </a:solidFill>
            </a:endParaRPr>
          </a:p>
          <a:p>
            <a:pPr algn="ctr"/>
            <a:r>
              <a:rPr lang="en-GB" sz="900" dirty="0" smtClean="0">
                <a:solidFill>
                  <a:srgbClr val="363636"/>
                </a:solidFill>
              </a:rPr>
              <a:t>67</a:t>
            </a:r>
            <a:endParaRPr lang="en-GB" sz="900" dirty="0">
              <a:solidFill>
                <a:srgbClr val="363636"/>
              </a:solidFill>
            </a:endParaRPr>
          </a:p>
        </p:txBody>
      </p:sp>
      <p:sp>
        <p:nvSpPr>
          <p:cNvPr id="351" name="TextBox 350"/>
          <p:cNvSpPr txBox="1"/>
          <p:nvPr/>
        </p:nvSpPr>
        <p:spPr>
          <a:xfrm>
            <a:off x="6399015" y="4100294"/>
            <a:ext cx="312906" cy="507831"/>
          </a:xfrm>
          <a:prstGeom prst="rect">
            <a:avLst/>
          </a:prstGeom>
          <a:noFill/>
        </p:spPr>
        <p:txBody>
          <a:bodyPr wrap="none" rtlCol="0">
            <a:spAutoFit/>
          </a:bodyPr>
          <a:lstStyle/>
          <a:p>
            <a:pPr algn="ctr"/>
            <a:r>
              <a:rPr lang="en-GB" sz="900" dirty="0" smtClean="0">
                <a:solidFill>
                  <a:srgbClr val="363636"/>
                </a:solidFill>
              </a:rPr>
              <a:t>42</a:t>
            </a:r>
          </a:p>
          <a:p>
            <a:pPr algn="ctr"/>
            <a:endParaRPr lang="en-GB" sz="900" dirty="0">
              <a:solidFill>
                <a:srgbClr val="363636"/>
              </a:solidFill>
            </a:endParaRPr>
          </a:p>
          <a:p>
            <a:pPr algn="ctr"/>
            <a:r>
              <a:rPr lang="en-GB" sz="900" dirty="0" smtClean="0">
                <a:solidFill>
                  <a:srgbClr val="363636"/>
                </a:solidFill>
              </a:rPr>
              <a:t>49</a:t>
            </a:r>
            <a:endParaRPr lang="en-GB" sz="900" dirty="0">
              <a:solidFill>
                <a:srgbClr val="363636"/>
              </a:solidFill>
            </a:endParaRPr>
          </a:p>
        </p:txBody>
      </p:sp>
      <p:sp>
        <p:nvSpPr>
          <p:cNvPr id="352" name="TextBox 351"/>
          <p:cNvSpPr txBox="1"/>
          <p:nvPr/>
        </p:nvSpPr>
        <p:spPr>
          <a:xfrm>
            <a:off x="6646136" y="4100294"/>
            <a:ext cx="312906" cy="507831"/>
          </a:xfrm>
          <a:prstGeom prst="rect">
            <a:avLst/>
          </a:prstGeom>
          <a:noFill/>
        </p:spPr>
        <p:txBody>
          <a:bodyPr wrap="none" rtlCol="0">
            <a:spAutoFit/>
          </a:bodyPr>
          <a:lstStyle/>
          <a:p>
            <a:pPr algn="ctr"/>
            <a:r>
              <a:rPr lang="en-GB" sz="900" dirty="0" smtClean="0">
                <a:solidFill>
                  <a:srgbClr val="363636"/>
                </a:solidFill>
              </a:rPr>
              <a:t>23</a:t>
            </a:r>
          </a:p>
          <a:p>
            <a:pPr algn="ctr"/>
            <a:endParaRPr lang="en-GB" sz="900" dirty="0">
              <a:solidFill>
                <a:srgbClr val="363636"/>
              </a:solidFill>
            </a:endParaRPr>
          </a:p>
          <a:p>
            <a:pPr algn="ctr"/>
            <a:r>
              <a:rPr lang="en-GB" sz="900" dirty="0" smtClean="0">
                <a:solidFill>
                  <a:srgbClr val="363636"/>
                </a:solidFill>
              </a:rPr>
              <a:t>31</a:t>
            </a:r>
            <a:endParaRPr lang="en-GB" sz="900" dirty="0">
              <a:solidFill>
                <a:srgbClr val="363636"/>
              </a:solidFill>
            </a:endParaRPr>
          </a:p>
        </p:txBody>
      </p:sp>
      <p:sp>
        <p:nvSpPr>
          <p:cNvPr id="353" name="TextBox 352"/>
          <p:cNvSpPr txBox="1"/>
          <p:nvPr/>
        </p:nvSpPr>
        <p:spPr>
          <a:xfrm>
            <a:off x="6896706" y="4100294"/>
            <a:ext cx="312906" cy="507831"/>
          </a:xfrm>
          <a:prstGeom prst="rect">
            <a:avLst/>
          </a:prstGeom>
          <a:noFill/>
        </p:spPr>
        <p:txBody>
          <a:bodyPr wrap="none" rtlCol="0">
            <a:spAutoFit/>
          </a:bodyPr>
          <a:lstStyle/>
          <a:p>
            <a:pPr algn="ctr"/>
            <a:r>
              <a:rPr lang="en-GB" sz="900" dirty="0" smtClean="0">
                <a:solidFill>
                  <a:srgbClr val="363636"/>
                </a:solidFill>
              </a:rPr>
              <a:t>12</a:t>
            </a:r>
          </a:p>
          <a:p>
            <a:pPr algn="ctr"/>
            <a:endParaRPr lang="en-GB" sz="900" dirty="0">
              <a:solidFill>
                <a:srgbClr val="363636"/>
              </a:solidFill>
            </a:endParaRPr>
          </a:p>
          <a:p>
            <a:pPr algn="ctr"/>
            <a:r>
              <a:rPr lang="en-GB" sz="900" dirty="0" smtClean="0">
                <a:solidFill>
                  <a:srgbClr val="363636"/>
                </a:solidFill>
              </a:rPr>
              <a:t>22</a:t>
            </a:r>
            <a:endParaRPr lang="en-GB" sz="900" dirty="0">
              <a:solidFill>
                <a:srgbClr val="363636"/>
              </a:solidFill>
            </a:endParaRPr>
          </a:p>
        </p:txBody>
      </p:sp>
      <p:sp>
        <p:nvSpPr>
          <p:cNvPr id="354" name="TextBox 353"/>
          <p:cNvSpPr txBox="1"/>
          <p:nvPr/>
        </p:nvSpPr>
        <p:spPr>
          <a:xfrm>
            <a:off x="7155639" y="4100294"/>
            <a:ext cx="312971" cy="507831"/>
          </a:xfrm>
          <a:prstGeom prst="rect">
            <a:avLst/>
          </a:prstGeom>
          <a:noFill/>
        </p:spPr>
        <p:txBody>
          <a:bodyPr wrap="none" rtlCol="0">
            <a:spAutoFit/>
          </a:bodyPr>
          <a:lstStyle/>
          <a:p>
            <a:pPr algn="r"/>
            <a:r>
              <a:rPr lang="en-GB" sz="900" dirty="0" smtClean="0">
                <a:solidFill>
                  <a:srgbClr val="363636"/>
                </a:solidFill>
              </a:rPr>
              <a:t>6</a:t>
            </a:r>
          </a:p>
          <a:p>
            <a:pPr algn="r"/>
            <a:endParaRPr lang="en-GB" sz="900" dirty="0">
              <a:solidFill>
                <a:srgbClr val="363636"/>
              </a:solidFill>
            </a:endParaRPr>
          </a:p>
          <a:p>
            <a:pPr algn="r"/>
            <a:r>
              <a:rPr lang="en-GB" sz="900" dirty="0" smtClean="0">
                <a:solidFill>
                  <a:srgbClr val="363636"/>
                </a:solidFill>
              </a:rPr>
              <a:t>15</a:t>
            </a:r>
            <a:endParaRPr lang="en-GB" sz="900" dirty="0">
              <a:solidFill>
                <a:srgbClr val="363636"/>
              </a:solidFill>
            </a:endParaRPr>
          </a:p>
        </p:txBody>
      </p:sp>
      <p:sp>
        <p:nvSpPr>
          <p:cNvPr id="355" name="TextBox 354"/>
          <p:cNvSpPr txBox="1"/>
          <p:nvPr/>
        </p:nvSpPr>
        <p:spPr>
          <a:xfrm>
            <a:off x="7434884" y="4100294"/>
            <a:ext cx="248786" cy="507831"/>
          </a:xfrm>
          <a:prstGeom prst="rect">
            <a:avLst/>
          </a:prstGeom>
          <a:noFill/>
        </p:spPr>
        <p:txBody>
          <a:bodyPr wrap="none" rtlCol="0">
            <a:spAutoFit/>
          </a:bodyPr>
          <a:lstStyle/>
          <a:p>
            <a:pPr algn="ctr"/>
            <a:r>
              <a:rPr lang="en-GB" sz="900" dirty="0" smtClean="0">
                <a:solidFill>
                  <a:srgbClr val="363636"/>
                </a:solidFill>
              </a:rPr>
              <a:t>3</a:t>
            </a:r>
          </a:p>
          <a:p>
            <a:pPr algn="ctr"/>
            <a:endParaRPr lang="en-GB" sz="900" dirty="0">
              <a:solidFill>
                <a:srgbClr val="363636"/>
              </a:solidFill>
            </a:endParaRPr>
          </a:p>
          <a:p>
            <a:pPr algn="ctr"/>
            <a:r>
              <a:rPr lang="en-GB" sz="900" dirty="0" smtClean="0">
                <a:solidFill>
                  <a:srgbClr val="363636"/>
                </a:solidFill>
              </a:rPr>
              <a:t>8</a:t>
            </a:r>
            <a:endParaRPr lang="en-GB" sz="900" dirty="0">
              <a:solidFill>
                <a:srgbClr val="363636"/>
              </a:solidFill>
            </a:endParaRPr>
          </a:p>
        </p:txBody>
      </p:sp>
      <p:sp>
        <p:nvSpPr>
          <p:cNvPr id="356" name="TextBox 355"/>
          <p:cNvSpPr txBox="1"/>
          <p:nvPr/>
        </p:nvSpPr>
        <p:spPr>
          <a:xfrm>
            <a:off x="7670129" y="4100294"/>
            <a:ext cx="248786" cy="507831"/>
          </a:xfrm>
          <a:prstGeom prst="rect">
            <a:avLst/>
          </a:prstGeom>
          <a:noFill/>
        </p:spPr>
        <p:txBody>
          <a:bodyPr wrap="none" rtlCol="0">
            <a:spAutoFit/>
          </a:bodyPr>
          <a:lstStyle/>
          <a:p>
            <a:pPr algn="ctr"/>
            <a:r>
              <a:rPr lang="en-GB" sz="900" dirty="0" smtClean="0">
                <a:solidFill>
                  <a:srgbClr val="363636"/>
                </a:solidFill>
              </a:rPr>
              <a:t>0</a:t>
            </a:r>
          </a:p>
          <a:p>
            <a:pPr algn="ctr"/>
            <a:endParaRPr lang="en-GB" sz="900" dirty="0">
              <a:solidFill>
                <a:srgbClr val="363636"/>
              </a:solidFill>
            </a:endParaRPr>
          </a:p>
          <a:p>
            <a:pPr algn="ctr"/>
            <a:r>
              <a:rPr lang="en-GB" sz="900" dirty="0" smtClean="0">
                <a:solidFill>
                  <a:srgbClr val="363636"/>
                </a:solidFill>
              </a:rPr>
              <a:t>5</a:t>
            </a:r>
            <a:endParaRPr lang="en-GB" sz="900" dirty="0">
              <a:solidFill>
                <a:srgbClr val="363636"/>
              </a:solidFill>
            </a:endParaRPr>
          </a:p>
        </p:txBody>
      </p:sp>
      <p:sp>
        <p:nvSpPr>
          <p:cNvPr id="357" name="TextBox 356"/>
          <p:cNvSpPr txBox="1"/>
          <p:nvPr/>
        </p:nvSpPr>
        <p:spPr>
          <a:xfrm>
            <a:off x="7917250" y="4100294"/>
            <a:ext cx="248786" cy="507831"/>
          </a:xfrm>
          <a:prstGeom prst="rect">
            <a:avLst/>
          </a:prstGeom>
          <a:noFill/>
        </p:spPr>
        <p:txBody>
          <a:bodyPr wrap="none" rtlCol="0">
            <a:spAutoFit/>
          </a:bodyPr>
          <a:lstStyle/>
          <a:p>
            <a:pPr algn="ctr"/>
            <a:r>
              <a:rPr lang="en-GB" sz="900" dirty="0" smtClean="0">
                <a:solidFill>
                  <a:srgbClr val="363636"/>
                </a:solidFill>
              </a:rPr>
              <a:t>0</a:t>
            </a:r>
          </a:p>
          <a:p>
            <a:pPr algn="ctr"/>
            <a:endParaRPr lang="en-GB" sz="900" dirty="0">
              <a:solidFill>
                <a:srgbClr val="363636"/>
              </a:solidFill>
            </a:endParaRPr>
          </a:p>
          <a:p>
            <a:pPr algn="ctr"/>
            <a:r>
              <a:rPr lang="en-GB" sz="900" dirty="0" smtClean="0">
                <a:solidFill>
                  <a:srgbClr val="363636"/>
                </a:solidFill>
              </a:rPr>
              <a:t>2</a:t>
            </a:r>
            <a:endParaRPr lang="en-GB" sz="900" dirty="0">
              <a:solidFill>
                <a:srgbClr val="363636"/>
              </a:solidFill>
            </a:endParaRPr>
          </a:p>
        </p:txBody>
      </p:sp>
      <p:sp>
        <p:nvSpPr>
          <p:cNvPr id="358" name="TextBox 357"/>
          <p:cNvSpPr txBox="1"/>
          <p:nvPr/>
        </p:nvSpPr>
        <p:spPr>
          <a:xfrm>
            <a:off x="4123478" y="3956780"/>
            <a:ext cx="918841" cy="646331"/>
          </a:xfrm>
          <a:prstGeom prst="rect">
            <a:avLst/>
          </a:prstGeom>
          <a:noFill/>
        </p:spPr>
        <p:txBody>
          <a:bodyPr wrap="none" rtlCol="0">
            <a:spAutoFit/>
          </a:bodyPr>
          <a:lstStyle/>
          <a:p>
            <a:r>
              <a:rPr lang="en-GB" sz="900" dirty="0" smtClean="0">
                <a:solidFill>
                  <a:srgbClr val="363636"/>
                </a:solidFill>
              </a:rPr>
              <a:t>No. at risk</a:t>
            </a:r>
          </a:p>
          <a:p>
            <a:r>
              <a:rPr lang="en-GB" sz="900" dirty="0" smtClean="0">
                <a:solidFill>
                  <a:srgbClr val="363636"/>
                </a:solidFill>
              </a:rPr>
              <a:t>Bev</a:t>
            </a:r>
          </a:p>
          <a:p>
            <a:endParaRPr lang="en-GB" sz="900" dirty="0" smtClean="0">
              <a:solidFill>
                <a:srgbClr val="363636"/>
              </a:solidFill>
            </a:endParaRPr>
          </a:p>
          <a:p>
            <a:r>
              <a:rPr lang="en-GB" sz="900" dirty="0" smtClean="0">
                <a:solidFill>
                  <a:srgbClr val="363636"/>
                </a:solidFill>
              </a:rPr>
              <a:t>Bev + </a:t>
            </a:r>
            <a:r>
              <a:rPr lang="en-GB" sz="900" dirty="0">
                <a:solidFill>
                  <a:srgbClr val="363636"/>
                </a:solidFill>
              </a:rPr>
              <a:t>e</a:t>
            </a:r>
            <a:r>
              <a:rPr lang="en-GB" sz="900" dirty="0" smtClean="0">
                <a:solidFill>
                  <a:srgbClr val="363636"/>
                </a:solidFill>
              </a:rPr>
              <a:t>rlotinib</a:t>
            </a:r>
            <a:endParaRPr lang="en-GB" sz="900" dirty="0">
              <a:solidFill>
                <a:srgbClr val="363636"/>
              </a:solidFill>
            </a:endParaRPr>
          </a:p>
        </p:txBody>
      </p:sp>
      <p:grpSp>
        <p:nvGrpSpPr>
          <p:cNvPr id="359" name="Group 358"/>
          <p:cNvGrpSpPr/>
          <p:nvPr/>
        </p:nvGrpSpPr>
        <p:grpSpPr>
          <a:xfrm>
            <a:off x="5089159" y="1906758"/>
            <a:ext cx="2657474" cy="1724867"/>
            <a:chOff x="3573463" y="2782888"/>
            <a:chExt cx="1990725" cy="1285875"/>
          </a:xfrm>
        </p:grpSpPr>
        <p:sp>
          <p:nvSpPr>
            <p:cNvPr id="360" name="Freeform 54"/>
            <p:cNvSpPr>
              <a:spLocks/>
            </p:cNvSpPr>
            <p:nvPr/>
          </p:nvSpPr>
          <p:spPr bwMode="auto">
            <a:xfrm>
              <a:off x="3573463" y="2801938"/>
              <a:ext cx="1990725" cy="1266825"/>
            </a:xfrm>
            <a:custGeom>
              <a:avLst/>
              <a:gdLst>
                <a:gd name="T0" fmla="*/ 199 w 209"/>
                <a:gd name="T1" fmla="*/ 127 h 133"/>
                <a:gd name="T2" fmla="*/ 187 w 209"/>
                <a:gd name="T3" fmla="*/ 122 h 133"/>
                <a:gd name="T4" fmla="*/ 164 w 209"/>
                <a:gd name="T5" fmla="*/ 121 h 133"/>
                <a:gd name="T6" fmla="*/ 152 w 209"/>
                <a:gd name="T7" fmla="*/ 118 h 133"/>
                <a:gd name="T8" fmla="*/ 146 w 209"/>
                <a:gd name="T9" fmla="*/ 117 h 133"/>
                <a:gd name="T10" fmla="*/ 144 w 209"/>
                <a:gd name="T11" fmla="*/ 114 h 133"/>
                <a:gd name="T12" fmla="*/ 141 w 209"/>
                <a:gd name="T13" fmla="*/ 112 h 133"/>
                <a:gd name="T14" fmla="*/ 141 w 209"/>
                <a:gd name="T15" fmla="*/ 109 h 133"/>
                <a:gd name="T16" fmla="*/ 128 w 209"/>
                <a:gd name="T17" fmla="*/ 108 h 133"/>
                <a:gd name="T18" fmla="*/ 124 w 209"/>
                <a:gd name="T19" fmla="*/ 106 h 133"/>
                <a:gd name="T20" fmla="*/ 120 w 209"/>
                <a:gd name="T21" fmla="*/ 102 h 133"/>
                <a:gd name="T22" fmla="*/ 119 w 209"/>
                <a:gd name="T23" fmla="*/ 98 h 133"/>
                <a:gd name="T24" fmla="*/ 111 w 209"/>
                <a:gd name="T25" fmla="*/ 96 h 133"/>
                <a:gd name="T26" fmla="*/ 107 w 209"/>
                <a:gd name="T27" fmla="*/ 92 h 133"/>
                <a:gd name="T28" fmla="*/ 102 w 209"/>
                <a:gd name="T29" fmla="*/ 91 h 133"/>
                <a:gd name="T30" fmla="*/ 101 w 209"/>
                <a:gd name="T31" fmla="*/ 89 h 133"/>
                <a:gd name="T32" fmla="*/ 98 w 209"/>
                <a:gd name="T33" fmla="*/ 87 h 133"/>
                <a:gd name="T34" fmla="*/ 93 w 209"/>
                <a:gd name="T35" fmla="*/ 84 h 133"/>
                <a:gd name="T36" fmla="*/ 91 w 209"/>
                <a:gd name="T37" fmla="*/ 81 h 133"/>
                <a:gd name="T38" fmla="*/ 88 w 209"/>
                <a:gd name="T39" fmla="*/ 79 h 133"/>
                <a:gd name="T40" fmla="*/ 86 w 209"/>
                <a:gd name="T41" fmla="*/ 75 h 133"/>
                <a:gd name="T42" fmla="*/ 84 w 209"/>
                <a:gd name="T43" fmla="*/ 74 h 133"/>
                <a:gd name="T44" fmla="*/ 81 w 209"/>
                <a:gd name="T45" fmla="*/ 70 h 133"/>
                <a:gd name="T46" fmla="*/ 75 w 209"/>
                <a:gd name="T47" fmla="*/ 68 h 133"/>
                <a:gd name="T48" fmla="*/ 72 w 209"/>
                <a:gd name="T49" fmla="*/ 65 h 133"/>
                <a:gd name="T50" fmla="*/ 69 w 209"/>
                <a:gd name="T51" fmla="*/ 64 h 133"/>
                <a:gd name="T52" fmla="*/ 68 w 209"/>
                <a:gd name="T53" fmla="*/ 61 h 133"/>
                <a:gd name="T54" fmla="*/ 64 w 209"/>
                <a:gd name="T55" fmla="*/ 59 h 133"/>
                <a:gd name="T56" fmla="*/ 62 w 209"/>
                <a:gd name="T57" fmla="*/ 55 h 133"/>
                <a:gd name="T58" fmla="*/ 57 w 209"/>
                <a:gd name="T59" fmla="*/ 53 h 133"/>
                <a:gd name="T60" fmla="*/ 56 w 209"/>
                <a:gd name="T61" fmla="*/ 49 h 133"/>
                <a:gd name="T62" fmla="*/ 54 w 209"/>
                <a:gd name="T63" fmla="*/ 47 h 133"/>
                <a:gd name="T64" fmla="*/ 52 w 209"/>
                <a:gd name="T65" fmla="*/ 44 h 133"/>
                <a:gd name="T66" fmla="*/ 49 w 209"/>
                <a:gd name="T67" fmla="*/ 43 h 133"/>
                <a:gd name="T68" fmla="*/ 47 w 209"/>
                <a:gd name="T69" fmla="*/ 40 h 133"/>
                <a:gd name="T70" fmla="*/ 44 w 209"/>
                <a:gd name="T71" fmla="*/ 38 h 133"/>
                <a:gd name="T72" fmla="*/ 42 w 209"/>
                <a:gd name="T73" fmla="*/ 35 h 133"/>
                <a:gd name="T74" fmla="*/ 39 w 209"/>
                <a:gd name="T75" fmla="*/ 33 h 133"/>
                <a:gd name="T76" fmla="*/ 38 w 209"/>
                <a:gd name="T77" fmla="*/ 30 h 133"/>
                <a:gd name="T78" fmla="*/ 35 w 209"/>
                <a:gd name="T79" fmla="*/ 28 h 133"/>
                <a:gd name="T80" fmla="*/ 33 w 209"/>
                <a:gd name="T81" fmla="*/ 23 h 133"/>
                <a:gd name="T82" fmla="*/ 30 w 209"/>
                <a:gd name="T83" fmla="*/ 21 h 133"/>
                <a:gd name="T84" fmla="*/ 28 w 209"/>
                <a:gd name="T85" fmla="*/ 16 h 133"/>
                <a:gd name="T86" fmla="*/ 24 w 209"/>
                <a:gd name="T87" fmla="*/ 14 h 133"/>
                <a:gd name="T88" fmla="*/ 23 w 209"/>
                <a:gd name="T89" fmla="*/ 11 h 133"/>
                <a:gd name="T90" fmla="*/ 20 w 209"/>
                <a:gd name="T91" fmla="*/ 9 h 133"/>
                <a:gd name="T92" fmla="*/ 19 w 209"/>
                <a:gd name="T93" fmla="*/ 6 h 133"/>
                <a:gd name="T94" fmla="*/ 15 w 209"/>
                <a:gd name="T95" fmla="*/ 5 h 133"/>
                <a:gd name="T96" fmla="*/ 9 w 209"/>
                <a:gd name="T97" fmla="*/ 3 h 133"/>
                <a:gd name="T98" fmla="*/ 7 w 209"/>
                <a:gd name="T9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33">
                  <a:moveTo>
                    <a:pt x="209" y="133"/>
                  </a:moveTo>
                  <a:lnTo>
                    <a:pt x="209" y="127"/>
                  </a:lnTo>
                  <a:lnTo>
                    <a:pt x="199" y="127"/>
                  </a:lnTo>
                  <a:lnTo>
                    <a:pt x="199" y="124"/>
                  </a:lnTo>
                  <a:lnTo>
                    <a:pt x="187" y="124"/>
                  </a:lnTo>
                  <a:lnTo>
                    <a:pt x="187" y="122"/>
                  </a:lnTo>
                  <a:lnTo>
                    <a:pt x="167" y="122"/>
                  </a:lnTo>
                  <a:lnTo>
                    <a:pt x="167" y="121"/>
                  </a:lnTo>
                  <a:lnTo>
                    <a:pt x="164" y="121"/>
                  </a:lnTo>
                  <a:lnTo>
                    <a:pt x="164" y="119"/>
                  </a:lnTo>
                  <a:lnTo>
                    <a:pt x="152" y="119"/>
                  </a:lnTo>
                  <a:lnTo>
                    <a:pt x="152" y="118"/>
                  </a:lnTo>
                  <a:lnTo>
                    <a:pt x="148" y="118"/>
                  </a:lnTo>
                  <a:lnTo>
                    <a:pt x="148" y="117"/>
                  </a:lnTo>
                  <a:lnTo>
                    <a:pt x="146" y="117"/>
                  </a:lnTo>
                  <a:lnTo>
                    <a:pt x="146" y="115"/>
                  </a:lnTo>
                  <a:lnTo>
                    <a:pt x="144" y="115"/>
                  </a:lnTo>
                  <a:lnTo>
                    <a:pt x="144" y="114"/>
                  </a:lnTo>
                  <a:lnTo>
                    <a:pt x="143" y="114"/>
                  </a:lnTo>
                  <a:lnTo>
                    <a:pt x="143" y="112"/>
                  </a:lnTo>
                  <a:lnTo>
                    <a:pt x="141" y="112"/>
                  </a:lnTo>
                  <a:lnTo>
                    <a:pt x="141" y="110"/>
                  </a:lnTo>
                  <a:lnTo>
                    <a:pt x="141" y="110"/>
                  </a:lnTo>
                  <a:lnTo>
                    <a:pt x="141" y="109"/>
                  </a:lnTo>
                  <a:lnTo>
                    <a:pt x="135" y="109"/>
                  </a:lnTo>
                  <a:lnTo>
                    <a:pt x="135" y="108"/>
                  </a:lnTo>
                  <a:lnTo>
                    <a:pt x="128" y="108"/>
                  </a:lnTo>
                  <a:lnTo>
                    <a:pt x="128" y="107"/>
                  </a:lnTo>
                  <a:lnTo>
                    <a:pt x="124" y="107"/>
                  </a:lnTo>
                  <a:lnTo>
                    <a:pt x="124" y="106"/>
                  </a:lnTo>
                  <a:lnTo>
                    <a:pt x="123" y="106"/>
                  </a:lnTo>
                  <a:lnTo>
                    <a:pt x="123" y="102"/>
                  </a:lnTo>
                  <a:lnTo>
                    <a:pt x="120" y="102"/>
                  </a:lnTo>
                  <a:lnTo>
                    <a:pt x="120" y="100"/>
                  </a:lnTo>
                  <a:lnTo>
                    <a:pt x="119" y="100"/>
                  </a:lnTo>
                  <a:lnTo>
                    <a:pt x="119" y="98"/>
                  </a:lnTo>
                  <a:lnTo>
                    <a:pt x="113" y="98"/>
                  </a:lnTo>
                  <a:lnTo>
                    <a:pt x="113" y="96"/>
                  </a:lnTo>
                  <a:lnTo>
                    <a:pt x="111" y="96"/>
                  </a:lnTo>
                  <a:lnTo>
                    <a:pt x="111" y="94"/>
                  </a:lnTo>
                  <a:lnTo>
                    <a:pt x="107" y="94"/>
                  </a:lnTo>
                  <a:lnTo>
                    <a:pt x="107" y="92"/>
                  </a:lnTo>
                  <a:lnTo>
                    <a:pt x="103" y="92"/>
                  </a:lnTo>
                  <a:lnTo>
                    <a:pt x="103" y="91"/>
                  </a:lnTo>
                  <a:lnTo>
                    <a:pt x="102" y="91"/>
                  </a:lnTo>
                  <a:lnTo>
                    <a:pt x="102" y="90"/>
                  </a:lnTo>
                  <a:lnTo>
                    <a:pt x="101" y="90"/>
                  </a:lnTo>
                  <a:lnTo>
                    <a:pt x="101" y="89"/>
                  </a:lnTo>
                  <a:lnTo>
                    <a:pt x="100" y="89"/>
                  </a:lnTo>
                  <a:lnTo>
                    <a:pt x="100" y="87"/>
                  </a:lnTo>
                  <a:lnTo>
                    <a:pt x="98" y="87"/>
                  </a:lnTo>
                  <a:lnTo>
                    <a:pt x="95" y="87"/>
                  </a:lnTo>
                  <a:lnTo>
                    <a:pt x="95" y="84"/>
                  </a:lnTo>
                  <a:lnTo>
                    <a:pt x="93" y="84"/>
                  </a:lnTo>
                  <a:lnTo>
                    <a:pt x="93" y="83"/>
                  </a:lnTo>
                  <a:lnTo>
                    <a:pt x="91" y="83"/>
                  </a:lnTo>
                  <a:lnTo>
                    <a:pt x="91" y="81"/>
                  </a:lnTo>
                  <a:lnTo>
                    <a:pt x="89" y="81"/>
                  </a:lnTo>
                  <a:lnTo>
                    <a:pt x="89" y="79"/>
                  </a:lnTo>
                  <a:lnTo>
                    <a:pt x="88" y="79"/>
                  </a:lnTo>
                  <a:lnTo>
                    <a:pt x="88" y="76"/>
                  </a:lnTo>
                  <a:lnTo>
                    <a:pt x="86" y="76"/>
                  </a:lnTo>
                  <a:lnTo>
                    <a:pt x="86" y="75"/>
                  </a:lnTo>
                  <a:lnTo>
                    <a:pt x="85" y="75"/>
                  </a:lnTo>
                  <a:lnTo>
                    <a:pt x="85" y="74"/>
                  </a:lnTo>
                  <a:lnTo>
                    <a:pt x="84" y="74"/>
                  </a:lnTo>
                  <a:lnTo>
                    <a:pt x="84" y="71"/>
                  </a:lnTo>
                  <a:lnTo>
                    <a:pt x="81" y="71"/>
                  </a:lnTo>
                  <a:lnTo>
                    <a:pt x="81" y="70"/>
                  </a:lnTo>
                  <a:lnTo>
                    <a:pt x="78" y="70"/>
                  </a:lnTo>
                  <a:lnTo>
                    <a:pt x="78" y="68"/>
                  </a:lnTo>
                  <a:lnTo>
                    <a:pt x="75" y="68"/>
                  </a:lnTo>
                  <a:lnTo>
                    <a:pt x="75" y="67"/>
                  </a:lnTo>
                  <a:lnTo>
                    <a:pt x="72" y="67"/>
                  </a:lnTo>
                  <a:lnTo>
                    <a:pt x="72" y="65"/>
                  </a:lnTo>
                  <a:lnTo>
                    <a:pt x="71" y="65"/>
                  </a:lnTo>
                  <a:lnTo>
                    <a:pt x="71" y="64"/>
                  </a:lnTo>
                  <a:lnTo>
                    <a:pt x="69" y="64"/>
                  </a:lnTo>
                  <a:lnTo>
                    <a:pt x="69" y="62"/>
                  </a:lnTo>
                  <a:lnTo>
                    <a:pt x="68" y="62"/>
                  </a:lnTo>
                  <a:lnTo>
                    <a:pt x="68" y="61"/>
                  </a:lnTo>
                  <a:lnTo>
                    <a:pt x="66" y="61"/>
                  </a:lnTo>
                  <a:lnTo>
                    <a:pt x="66" y="59"/>
                  </a:lnTo>
                  <a:lnTo>
                    <a:pt x="64" y="59"/>
                  </a:lnTo>
                  <a:lnTo>
                    <a:pt x="64" y="57"/>
                  </a:lnTo>
                  <a:lnTo>
                    <a:pt x="62" y="57"/>
                  </a:lnTo>
                  <a:lnTo>
                    <a:pt x="62" y="55"/>
                  </a:lnTo>
                  <a:lnTo>
                    <a:pt x="59" y="55"/>
                  </a:lnTo>
                  <a:lnTo>
                    <a:pt x="59" y="53"/>
                  </a:lnTo>
                  <a:lnTo>
                    <a:pt x="57" y="53"/>
                  </a:lnTo>
                  <a:lnTo>
                    <a:pt x="57" y="50"/>
                  </a:lnTo>
                  <a:lnTo>
                    <a:pt x="56" y="50"/>
                  </a:lnTo>
                  <a:lnTo>
                    <a:pt x="56" y="49"/>
                  </a:lnTo>
                  <a:lnTo>
                    <a:pt x="55" y="49"/>
                  </a:lnTo>
                  <a:lnTo>
                    <a:pt x="55" y="47"/>
                  </a:lnTo>
                  <a:lnTo>
                    <a:pt x="54" y="47"/>
                  </a:lnTo>
                  <a:lnTo>
                    <a:pt x="54" y="46"/>
                  </a:lnTo>
                  <a:lnTo>
                    <a:pt x="52" y="46"/>
                  </a:lnTo>
                  <a:lnTo>
                    <a:pt x="52" y="44"/>
                  </a:lnTo>
                  <a:lnTo>
                    <a:pt x="51" y="44"/>
                  </a:lnTo>
                  <a:lnTo>
                    <a:pt x="51" y="43"/>
                  </a:lnTo>
                  <a:lnTo>
                    <a:pt x="49" y="43"/>
                  </a:lnTo>
                  <a:lnTo>
                    <a:pt x="49" y="41"/>
                  </a:lnTo>
                  <a:lnTo>
                    <a:pt x="47" y="41"/>
                  </a:lnTo>
                  <a:lnTo>
                    <a:pt x="47" y="40"/>
                  </a:lnTo>
                  <a:lnTo>
                    <a:pt x="45" y="40"/>
                  </a:lnTo>
                  <a:lnTo>
                    <a:pt x="45" y="38"/>
                  </a:lnTo>
                  <a:lnTo>
                    <a:pt x="44" y="38"/>
                  </a:lnTo>
                  <a:lnTo>
                    <a:pt x="44" y="37"/>
                  </a:lnTo>
                  <a:lnTo>
                    <a:pt x="42" y="37"/>
                  </a:lnTo>
                  <a:lnTo>
                    <a:pt x="42" y="35"/>
                  </a:lnTo>
                  <a:lnTo>
                    <a:pt x="41" y="35"/>
                  </a:lnTo>
                  <a:lnTo>
                    <a:pt x="41" y="33"/>
                  </a:lnTo>
                  <a:lnTo>
                    <a:pt x="39" y="33"/>
                  </a:lnTo>
                  <a:lnTo>
                    <a:pt x="39" y="32"/>
                  </a:lnTo>
                  <a:lnTo>
                    <a:pt x="38" y="32"/>
                  </a:lnTo>
                  <a:lnTo>
                    <a:pt x="38" y="30"/>
                  </a:lnTo>
                  <a:lnTo>
                    <a:pt x="37" y="30"/>
                  </a:lnTo>
                  <a:lnTo>
                    <a:pt x="37" y="28"/>
                  </a:lnTo>
                  <a:lnTo>
                    <a:pt x="35" y="28"/>
                  </a:lnTo>
                  <a:lnTo>
                    <a:pt x="35" y="25"/>
                  </a:lnTo>
                  <a:lnTo>
                    <a:pt x="33" y="25"/>
                  </a:lnTo>
                  <a:lnTo>
                    <a:pt x="33" y="23"/>
                  </a:lnTo>
                  <a:lnTo>
                    <a:pt x="32" y="23"/>
                  </a:lnTo>
                  <a:lnTo>
                    <a:pt x="32" y="21"/>
                  </a:lnTo>
                  <a:lnTo>
                    <a:pt x="30" y="21"/>
                  </a:lnTo>
                  <a:lnTo>
                    <a:pt x="30" y="18"/>
                  </a:lnTo>
                  <a:lnTo>
                    <a:pt x="28" y="18"/>
                  </a:lnTo>
                  <a:lnTo>
                    <a:pt x="28" y="16"/>
                  </a:lnTo>
                  <a:lnTo>
                    <a:pt x="27" y="16"/>
                  </a:lnTo>
                  <a:lnTo>
                    <a:pt x="27" y="14"/>
                  </a:lnTo>
                  <a:lnTo>
                    <a:pt x="24" y="14"/>
                  </a:lnTo>
                  <a:lnTo>
                    <a:pt x="24" y="13"/>
                  </a:lnTo>
                  <a:lnTo>
                    <a:pt x="23" y="13"/>
                  </a:lnTo>
                  <a:lnTo>
                    <a:pt x="23" y="11"/>
                  </a:lnTo>
                  <a:lnTo>
                    <a:pt x="22" y="11"/>
                  </a:lnTo>
                  <a:lnTo>
                    <a:pt x="22" y="9"/>
                  </a:lnTo>
                  <a:lnTo>
                    <a:pt x="20" y="9"/>
                  </a:lnTo>
                  <a:lnTo>
                    <a:pt x="20" y="8"/>
                  </a:lnTo>
                  <a:lnTo>
                    <a:pt x="19" y="8"/>
                  </a:lnTo>
                  <a:lnTo>
                    <a:pt x="19" y="6"/>
                  </a:lnTo>
                  <a:lnTo>
                    <a:pt x="16" y="6"/>
                  </a:lnTo>
                  <a:lnTo>
                    <a:pt x="16" y="5"/>
                  </a:lnTo>
                  <a:lnTo>
                    <a:pt x="15" y="5"/>
                  </a:lnTo>
                  <a:lnTo>
                    <a:pt x="15" y="3"/>
                  </a:lnTo>
                  <a:lnTo>
                    <a:pt x="12" y="3"/>
                  </a:lnTo>
                  <a:lnTo>
                    <a:pt x="9" y="3"/>
                  </a:lnTo>
                  <a:lnTo>
                    <a:pt x="9" y="1"/>
                  </a:lnTo>
                  <a:lnTo>
                    <a:pt x="7" y="1"/>
                  </a:lnTo>
                  <a:lnTo>
                    <a:pt x="7" y="0"/>
                  </a:lnTo>
                  <a:lnTo>
                    <a:pt x="0" y="0"/>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1" name="Line 55"/>
            <p:cNvSpPr>
              <a:spLocks noChangeShapeType="1"/>
            </p:cNvSpPr>
            <p:nvPr/>
          </p:nvSpPr>
          <p:spPr bwMode="auto">
            <a:xfrm>
              <a:off x="5526088" y="3992563"/>
              <a:ext cx="0" cy="47625"/>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2" name="Line 56"/>
            <p:cNvSpPr>
              <a:spLocks noChangeShapeType="1"/>
            </p:cNvSpPr>
            <p:nvPr/>
          </p:nvSpPr>
          <p:spPr bwMode="auto">
            <a:xfrm>
              <a:off x="5402263" y="39639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3" name="Line 57"/>
            <p:cNvSpPr>
              <a:spLocks noChangeShapeType="1"/>
            </p:cNvSpPr>
            <p:nvPr/>
          </p:nvSpPr>
          <p:spPr bwMode="auto">
            <a:xfrm>
              <a:off x="5097463" y="39258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4" name="Line 58"/>
            <p:cNvSpPr>
              <a:spLocks noChangeShapeType="1"/>
            </p:cNvSpPr>
            <p:nvPr/>
          </p:nvSpPr>
          <p:spPr bwMode="auto">
            <a:xfrm>
              <a:off x="5392738" y="39639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5" name="Line 59"/>
            <p:cNvSpPr>
              <a:spLocks noChangeShapeType="1"/>
            </p:cNvSpPr>
            <p:nvPr/>
          </p:nvSpPr>
          <p:spPr bwMode="auto">
            <a:xfrm>
              <a:off x="5087938" y="39258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6" name="Line 60"/>
            <p:cNvSpPr>
              <a:spLocks noChangeShapeType="1"/>
            </p:cNvSpPr>
            <p:nvPr/>
          </p:nvSpPr>
          <p:spPr bwMode="auto">
            <a:xfrm>
              <a:off x="5183188" y="3954463"/>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7" name="Line 61"/>
            <p:cNvSpPr>
              <a:spLocks noChangeShapeType="1"/>
            </p:cNvSpPr>
            <p:nvPr/>
          </p:nvSpPr>
          <p:spPr bwMode="auto">
            <a:xfrm>
              <a:off x="5011738" y="390683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8" name="Line 62"/>
            <p:cNvSpPr>
              <a:spLocks noChangeShapeType="1"/>
            </p:cNvSpPr>
            <p:nvPr/>
          </p:nvSpPr>
          <p:spPr bwMode="auto">
            <a:xfrm>
              <a:off x="4964113" y="3897313"/>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9" name="Line 63"/>
            <p:cNvSpPr>
              <a:spLocks noChangeShapeType="1"/>
            </p:cNvSpPr>
            <p:nvPr/>
          </p:nvSpPr>
          <p:spPr bwMode="auto">
            <a:xfrm>
              <a:off x="4802188" y="38115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0" name="Line 64"/>
            <p:cNvSpPr>
              <a:spLocks noChangeShapeType="1"/>
            </p:cNvSpPr>
            <p:nvPr/>
          </p:nvSpPr>
          <p:spPr bwMode="auto">
            <a:xfrm>
              <a:off x="4792663" y="3802063"/>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1" name="Line 65"/>
            <p:cNvSpPr>
              <a:spLocks noChangeShapeType="1"/>
            </p:cNvSpPr>
            <p:nvPr/>
          </p:nvSpPr>
          <p:spPr bwMode="auto">
            <a:xfrm>
              <a:off x="4725988" y="375443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2" name="Line 66"/>
            <p:cNvSpPr>
              <a:spLocks noChangeShapeType="1"/>
            </p:cNvSpPr>
            <p:nvPr/>
          </p:nvSpPr>
          <p:spPr bwMode="auto">
            <a:xfrm>
              <a:off x="4706938" y="371633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3" name="Line 67"/>
            <p:cNvSpPr>
              <a:spLocks noChangeShapeType="1"/>
            </p:cNvSpPr>
            <p:nvPr/>
          </p:nvSpPr>
          <p:spPr bwMode="auto">
            <a:xfrm>
              <a:off x="4687888" y="371633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4" name="Line 68"/>
            <p:cNvSpPr>
              <a:spLocks noChangeShapeType="1"/>
            </p:cNvSpPr>
            <p:nvPr/>
          </p:nvSpPr>
          <p:spPr bwMode="auto">
            <a:xfrm>
              <a:off x="4668838" y="371633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5" name="Line 69"/>
            <p:cNvSpPr>
              <a:spLocks noChangeShapeType="1"/>
            </p:cNvSpPr>
            <p:nvPr/>
          </p:nvSpPr>
          <p:spPr bwMode="auto">
            <a:xfrm>
              <a:off x="4640263" y="36972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6" name="Line 70"/>
            <p:cNvSpPr>
              <a:spLocks noChangeShapeType="1"/>
            </p:cNvSpPr>
            <p:nvPr/>
          </p:nvSpPr>
          <p:spPr bwMode="auto">
            <a:xfrm>
              <a:off x="4545013" y="3649663"/>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7" name="Line 71"/>
            <p:cNvSpPr>
              <a:spLocks noChangeShapeType="1"/>
            </p:cNvSpPr>
            <p:nvPr/>
          </p:nvSpPr>
          <p:spPr bwMode="auto">
            <a:xfrm>
              <a:off x="4535488" y="364013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8" name="Line 72"/>
            <p:cNvSpPr>
              <a:spLocks noChangeShapeType="1"/>
            </p:cNvSpPr>
            <p:nvPr/>
          </p:nvSpPr>
          <p:spPr bwMode="auto">
            <a:xfrm>
              <a:off x="4478338" y="36210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9" name="Line 73"/>
            <p:cNvSpPr>
              <a:spLocks noChangeShapeType="1"/>
            </p:cNvSpPr>
            <p:nvPr/>
          </p:nvSpPr>
          <p:spPr bwMode="auto">
            <a:xfrm>
              <a:off x="4440238" y="3573463"/>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0" name="Line 74"/>
            <p:cNvSpPr>
              <a:spLocks noChangeShapeType="1"/>
            </p:cNvSpPr>
            <p:nvPr/>
          </p:nvSpPr>
          <p:spPr bwMode="auto">
            <a:xfrm>
              <a:off x="4421188" y="3544888"/>
              <a:ext cx="0" cy="47625"/>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1" name="Line 75"/>
            <p:cNvSpPr>
              <a:spLocks noChangeShapeType="1"/>
            </p:cNvSpPr>
            <p:nvPr/>
          </p:nvSpPr>
          <p:spPr bwMode="auto">
            <a:xfrm>
              <a:off x="4392613" y="3497263"/>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2" name="Line 76"/>
            <p:cNvSpPr>
              <a:spLocks noChangeShapeType="1"/>
            </p:cNvSpPr>
            <p:nvPr/>
          </p:nvSpPr>
          <p:spPr bwMode="auto">
            <a:xfrm>
              <a:off x="4383088" y="3497263"/>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3" name="Line 77"/>
            <p:cNvSpPr>
              <a:spLocks noChangeShapeType="1"/>
            </p:cNvSpPr>
            <p:nvPr/>
          </p:nvSpPr>
          <p:spPr bwMode="auto">
            <a:xfrm>
              <a:off x="4354513" y="3459163"/>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4" name="Line 78"/>
            <p:cNvSpPr>
              <a:spLocks noChangeShapeType="1"/>
            </p:cNvSpPr>
            <p:nvPr/>
          </p:nvSpPr>
          <p:spPr bwMode="auto">
            <a:xfrm>
              <a:off x="4335463" y="344963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5" name="Line 79"/>
            <p:cNvSpPr>
              <a:spLocks noChangeShapeType="1"/>
            </p:cNvSpPr>
            <p:nvPr/>
          </p:nvSpPr>
          <p:spPr bwMode="auto">
            <a:xfrm>
              <a:off x="4316413" y="3440113"/>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6" name="Line 80"/>
            <p:cNvSpPr>
              <a:spLocks noChangeShapeType="1"/>
            </p:cNvSpPr>
            <p:nvPr/>
          </p:nvSpPr>
          <p:spPr bwMode="auto">
            <a:xfrm>
              <a:off x="4240213" y="3402013"/>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7" name="Line 81"/>
            <p:cNvSpPr>
              <a:spLocks noChangeShapeType="1"/>
            </p:cNvSpPr>
            <p:nvPr/>
          </p:nvSpPr>
          <p:spPr bwMode="auto">
            <a:xfrm>
              <a:off x="4202113" y="33543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8" name="Line 82"/>
            <p:cNvSpPr>
              <a:spLocks noChangeShapeType="1"/>
            </p:cNvSpPr>
            <p:nvPr/>
          </p:nvSpPr>
          <p:spPr bwMode="auto">
            <a:xfrm>
              <a:off x="4116388" y="3249613"/>
              <a:ext cx="0" cy="47625"/>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9" name="Line 83"/>
            <p:cNvSpPr>
              <a:spLocks noChangeShapeType="1"/>
            </p:cNvSpPr>
            <p:nvPr/>
          </p:nvSpPr>
          <p:spPr bwMode="auto">
            <a:xfrm>
              <a:off x="4078288" y="322103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0" name="Line 84"/>
            <p:cNvSpPr>
              <a:spLocks noChangeShapeType="1"/>
            </p:cNvSpPr>
            <p:nvPr/>
          </p:nvSpPr>
          <p:spPr bwMode="auto">
            <a:xfrm>
              <a:off x="3954463" y="310673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1" name="Line 85"/>
            <p:cNvSpPr>
              <a:spLocks noChangeShapeType="1"/>
            </p:cNvSpPr>
            <p:nvPr/>
          </p:nvSpPr>
          <p:spPr bwMode="auto">
            <a:xfrm>
              <a:off x="3878263" y="30114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2" name="Line 86"/>
            <p:cNvSpPr>
              <a:spLocks noChangeShapeType="1"/>
            </p:cNvSpPr>
            <p:nvPr/>
          </p:nvSpPr>
          <p:spPr bwMode="auto">
            <a:xfrm>
              <a:off x="3716338" y="28209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3" name="Line 87"/>
            <p:cNvSpPr>
              <a:spLocks noChangeShapeType="1"/>
            </p:cNvSpPr>
            <p:nvPr/>
          </p:nvSpPr>
          <p:spPr bwMode="auto">
            <a:xfrm>
              <a:off x="3602038" y="27828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4" name="Line 88"/>
            <p:cNvSpPr>
              <a:spLocks noChangeShapeType="1"/>
            </p:cNvSpPr>
            <p:nvPr/>
          </p:nvSpPr>
          <p:spPr bwMode="auto">
            <a:xfrm>
              <a:off x="3725863" y="2820988"/>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5" name="Line 89"/>
            <p:cNvSpPr>
              <a:spLocks noChangeShapeType="1"/>
            </p:cNvSpPr>
            <p:nvPr/>
          </p:nvSpPr>
          <p:spPr bwMode="auto">
            <a:xfrm>
              <a:off x="5145088" y="3935413"/>
              <a:ext cx="0" cy="38100"/>
            </a:xfrm>
            <a:prstGeom prst="line">
              <a:avLst/>
            </a:pr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396" name="Group 395"/>
          <p:cNvGrpSpPr/>
          <p:nvPr/>
        </p:nvGrpSpPr>
        <p:grpSpPr>
          <a:xfrm>
            <a:off x="5083141" y="1925784"/>
            <a:ext cx="2956065" cy="1576516"/>
            <a:chOff x="3467100" y="2838450"/>
            <a:chExt cx="2209800" cy="1171575"/>
          </a:xfrm>
        </p:grpSpPr>
        <p:sp>
          <p:nvSpPr>
            <p:cNvPr id="397" name="Freeform 90"/>
            <p:cNvSpPr>
              <a:spLocks/>
            </p:cNvSpPr>
            <p:nvPr/>
          </p:nvSpPr>
          <p:spPr bwMode="auto">
            <a:xfrm>
              <a:off x="3467100" y="2838450"/>
              <a:ext cx="2209800" cy="1171575"/>
            </a:xfrm>
            <a:custGeom>
              <a:avLst/>
              <a:gdLst>
                <a:gd name="T0" fmla="*/ 228 w 232"/>
                <a:gd name="T1" fmla="*/ 116 h 123"/>
                <a:gd name="T2" fmla="*/ 178 w 232"/>
                <a:gd name="T3" fmla="*/ 113 h 123"/>
                <a:gd name="T4" fmla="*/ 176 w 232"/>
                <a:gd name="T5" fmla="*/ 110 h 123"/>
                <a:gd name="T6" fmla="*/ 165 w 232"/>
                <a:gd name="T7" fmla="*/ 109 h 123"/>
                <a:gd name="T8" fmla="*/ 155 w 232"/>
                <a:gd name="T9" fmla="*/ 106 h 123"/>
                <a:gd name="T10" fmla="*/ 147 w 232"/>
                <a:gd name="T11" fmla="*/ 105 h 123"/>
                <a:gd name="T12" fmla="*/ 144 w 232"/>
                <a:gd name="T13" fmla="*/ 101 h 123"/>
                <a:gd name="T14" fmla="*/ 136 w 232"/>
                <a:gd name="T15" fmla="*/ 99 h 123"/>
                <a:gd name="T16" fmla="*/ 130 w 232"/>
                <a:gd name="T17" fmla="*/ 96 h 123"/>
                <a:gd name="T18" fmla="*/ 124 w 232"/>
                <a:gd name="T19" fmla="*/ 94 h 123"/>
                <a:gd name="T20" fmla="*/ 122 w 232"/>
                <a:gd name="T21" fmla="*/ 90 h 123"/>
                <a:gd name="T22" fmla="*/ 113 w 232"/>
                <a:gd name="T23" fmla="*/ 89 h 123"/>
                <a:gd name="T24" fmla="*/ 112 w 232"/>
                <a:gd name="T25" fmla="*/ 86 h 123"/>
                <a:gd name="T26" fmla="*/ 107 w 232"/>
                <a:gd name="T27" fmla="*/ 85 h 123"/>
                <a:gd name="T28" fmla="*/ 100 w 232"/>
                <a:gd name="T29" fmla="*/ 81 h 123"/>
                <a:gd name="T30" fmla="*/ 96 w 232"/>
                <a:gd name="T31" fmla="*/ 80 h 123"/>
                <a:gd name="T32" fmla="*/ 95 w 232"/>
                <a:gd name="T33" fmla="*/ 77 h 123"/>
                <a:gd name="T34" fmla="*/ 89 w 232"/>
                <a:gd name="T35" fmla="*/ 75 h 123"/>
                <a:gd name="T36" fmla="*/ 84 w 232"/>
                <a:gd name="T37" fmla="*/ 71 h 123"/>
                <a:gd name="T38" fmla="*/ 79 w 232"/>
                <a:gd name="T39" fmla="*/ 67 h 123"/>
                <a:gd name="T40" fmla="*/ 77 w 232"/>
                <a:gd name="T41" fmla="*/ 63 h 123"/>
                <a:gd name="T42" fmla="*/ 73 w 232"/>
                <a:gd name="T43" fmla="*/ 62 h 123"/>
                <a:gd name="T44" fmla="*/ 70 w 232"/>
                <a:gd name="T45" fmla="*/ 56 h 123"/>
                <a:gd name="T46" fmla="*/ 64 w 232"/>
                <a:gd name="T47" fmla="*/ 54 h 123"/>
                <a:gd name="T48" fmla="*/ 61 w 232"/>
                <a:gd name="T49" fmla="*/ 51 h 123"/>
                <a:gd name="T50" fmla="*/ 57 w 232"/>
                <a:gd name="T51" fmla="*/ 49 h 123"/>
                <a:gd name="T52" fmla="*/ 54 w 232"/>
                <a:gd name="T53" fmla="*/ 44 h 123"/>
                <a:gd name="T54" fmla="*/ 50 w 232"/>
                <a:gd name="T55" fmla="*/ 42 h 123"/>
                <a:gd name="T56" fmla="*/ 48 w 232"/>
                <a:gd name="T57" fmla="*/ 38 h 123"/>
                <a:gd name="T58" fmla="*/ 45 w 232"/>
                <a:gd name="T59" fmla="*/ 36 h 123"/>
                <a:gd name="T60" fmla="*/ 43 w 232"/>
                <a:gd name="T61" fmla="*/ 31 h 123"/>
                <a:gd name="T62" fmla="*/ 38 w 232"/>
                <a:gd name="T63" fmla="*/ 29 h 123"/>
                <a:gd name="T64" fmla="*/ 36 w 232"/>
                <a:gd name="T65" fmla="*/ 26 h 123"/>
                <a:gd name="T66" fmla="*/ 34 w 232"/>
                <a:gd name="T67" fmla="*/ 24 h 123"/>
                <a:gd name="T68" fmla="*/ 31 w 232"/>
                <a:gd name="T69" fmla="*/ 21 h 123"/>
                <a:gd name="T70" fmla="*/ 29 w 232"/>
                <a:gd name="T71" fmla="*/ 19 h 123"/>
                <a:gd name="T72" fmla="*/ 26 w 232"/>
                <a:gd name="T73" fmla="*/ 15 h 123"/>
                <a:gd name="T74" fmla="*/ 22 w 232"/>
                <a:gd name="T75" fmla="*/ 14 h 123"/>
                <a:gd name="T76" fmla="*/ 20 w 232"/>
                <a:gd name="T77" fmla="*/ 10 h 123"/>
                <a:gd name="T78" fmla="*/ 14 w 232"/>
                <a:gd name="T79" fmla="*/ 8 h 123"/>
                <a:gd name="T80" fmla="*/ 12 w 232"/>
                <a:gd name="T81" fmla="*/ 5 h 123"/>
                <a:gd name="T82" fmla="*/ 8 w 232"/>
                <a:gd name="T83" fmla="*/ 3 h 123"/>
                <a:gd name="T84" fmla="*/ 5 w 232"/>
                <a:gd name="T85" fmla="*/ 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2" h="123">
                  <a:moveTo>
                    <a:pt x="232" y="123"/>
                  </a:moveTo>
                  <a:lnTo>
                    <a:pt x="228" y="123"/>
                  </a:lnTo>
                  <a:lnTo>
                    <a:pt x="228" y="116"/>
                  </a:lnTo>
                  <a:lnTo>
                    <a:pt x="203" y="116"/>
                  </a:lnTo>
                  <a:lnTo>
                    <a:pt x="203" y="113"/>
                  </a:lnTo>
                  <a:lnTo>
                    <a:pt x="178" y="113"/>
                  </a:lnTo>
                  <a:lnTo>
                    <a:pt x="178" y="112"/>
                  </a:lnTo>
                  <a:lnTo>
                    <a:pt x="176" y="112"/>
                  </a:lnTo>
                  <a:lnTo>
                    <a:pt x="176" y="110"/>
                  </a:lnTo>
                  <a:lnTo>
                    <a:pt x="167" y="110"/>
                  </a:lnTo>
                  <a:lnTo>
                    <a:pt x="167" y="109"/>
                  </a:lnTo>
                  <a:lnTo>
                    <a:pt x="165" y="109"/>
                  </a:lnTo>
                  <a:lnTo>
                    <a:pt x="165" y="107"/>
                  </a:lnTo>
                  <a:lnTo>
                    <a:pt x="155" y="107"/>
                  </a:lnTo>
                  <a:lnTo>
                    <a:pt x="155" y="106"/>
                  </a:lnTo>
                  <a:lnTo>
                    <a:pt x="152" y="106"/>
                  </a:lnTo>
                  <a:lnTo>
                    <a:pt x="152" y="105"/>
                  </a:lnTo>
                  <a:lnTo>
                    <a:pt x="147" y="105"/>
                  </a:lnTo>
                  <a:lnTo>
                    <a:pt x="147" y="102"/>
                  </a:lnTo>
                  <a:lnTo>
                    <a:pt x="144" y="102"/>
                  </a:lnTo>
                  <a:lnTo>
                    <a:pt x="144" y="101"/>
                  </a:lnTo>
                  <a:lnTo>
                    <a:pt x="141" y="101"/>
                  </a:lnTo>
                  <a:lnTo>
                    <a:pt x="141" y="99"/>
                  </a:lnTo>
                  <a:lnTo>
                    <a:pt x="136" y="99"/>
                  </a:lnTo>
                  <a:lnTo>
                    <a:pt x="136" y="99"/>
                  </a:lnTo>
                  <a:lnTo>
                    <a:pt x="130" y="99"/>
                  </a:lnTo>
                  <a:lnTo>
                    <a:pt x="130" y="96"/>
                  </a:lnTo>
                  <a:lnTo>
                    <a:pt x="128" y="96"/>
                  </a:lnTo>
                  <a:lnTo>
                    <a:pt x="128" y="94"/>
                  </a:lnTo>
                  <a:lnTo>
                    <a:pt x="124" y="94"/>
                  </a:lnTo>
                  <a:lnTo>
                    <a:pt x="124" y="92"/>
                  </a:lnTo>
                  <a:lnTo>
                    <a:pt x="122" y="92"/>
                  </a:lnTo>
                  <a:lnTo>
                    <a:pt x="122" y="90"/>
                  </a:lnTo>
                  <a:lnTo>
                    <a:pt x="118" y="90"/>
                  </a:lnTo>
                  <a:lnTo>
                    <a:pt x="118" y="89"/>
                  </a:lnTo>
                  <a:lnTo>
                    <a:pt x="113" y="89"/>
                  </a:lnTo>
                  <a:lnTo>
                    <a:pt x="113" y="87"/>
                  </a:lnTo>
                  <a:lnTo>
                    <a:pt x="112" y="87"/>
                  </a:lnTo>
                  <a:lnTo>
                    <a:pt x="112" y="86"/>
                  </a:lnTo>
                  <a:lnTo>
                    <a:pt x="110" y="86"/>
                  </a:lnTo>
                  <a:lnTo>
                    <a:pt x="110" y="85"/>
                  </a:lnTo>
                  <a:lnTo>
                    <a:pt x="107" y="85"/>
                  </a:lnTo>
                  <a:lnTo>
                    <a:pt x="107" y="83"/>
                  </a:lnTo>
                  <a:lnTo>
                    <a:pt x="100" y="83"/>
                  </a:lnTo>
                  <a:lnTo>
                    <a:pt x="100" y="81"/>
                  </a:lnTo>
                  <a:lnTo>
                    <a:pt x="98" y="81"/>
                  </a:lnTo>
                  <a:lnTo>
                    <a:pt x="98" y="80"/>
                  </a:lnTo>
                  <a:lnTo>
                    <a:pt x="96" y="80"/>
                  </a:lnTo>
                  <a:lnTo>
                    <a:pt x="96" y="78"/>
                  </a:lnTo>
                  <a:lnTo>
                    <a:pt x="95" y="78"/>
                  </a:lnTo>
                  <a:lnTo>
                    <a:pt x="95" y="77"/>
                  </a:lnTo>
                  <a:lnTo>
                    <a:pt x="93" y="77"/>
                  </a:lnTo>
                  <a:lnTo>
                    <a:pt x="93" y="75"/>
                  </a:lnTo>
                  <a:lnTo>
                    <a:pt x="89" y="75"/>
                  </a:lnTo>
                  <a:lnTo>
                    <a:pt x="89" y="74"/>
                  </a:lnTo>
                  <a:lnTo>
                    <a:pt x="84" y="74"/>
                  </a:lnTo>
                  <a:lnTo>
                    <a:pt x="84" y="71"/>
                  </a:lnTo>
                  <a:lnTo>
                    <a:pt x="81" y="71"/>
                  </a:lnTo>
                  <a:lnTo>
                    <a:pt x="81" y="67"/>
                  </a:lnTo>
                  <a:lnTo>
                    <a:pt x="79" y="67"/>
                  </a:lnTo>
                  <a:lnTo>
                    <a:pt x="79" y="65"/>
                  </a:lnTo>
                  <a:lnTo>
                    <a:pt x="77" y="65"/>
                  </a:lnTo>
                  <a:lnTo>
                    <a:pt x="77" y="63"/>
                  </a:lnTo>
                  <a:lnTo>
                    <a:pt x="74" y="63"/>
                  </a:lnTo>
                  <a:lnTo>
                    <a:pt x="74" y="62"/>
                  </a:lnTo>
                  <a:lnTo>
                    <a:pt x="73" y="62"/>
                  </a:lnTo>
                  <a:lnTo>
                    <a:pt x="73" y="60"/>
                  </a:lnTo>
                  <a:lnTo>
                    <a:pt x="70" y="60"/>
                  </a:lnTo>
                  <a:lnTo>
                    <a:pt x="70" y="56"/>
                  </a:lnTo>
                  <a:lnTo>
                    <a:pt x="67" y="56"/>
                  </a:lnTo>
                  <a:lnTo>
                    <a:pt x="67" y="54"/>
                  </a:lnTo>
                  <a:lnTo>
                    <a:pt x="64" y="54"/>
                  </a:lnTo>
                  <a:lnTo>
                    <a:pt x="64" y="53"/>
                  </a:lnTo>
                  <a:lnTo>
                    <a:pt x="61" y="53"/>
                  </a:lnTo>
                  <a:lnTo>
                    <a:pt x="61" y="51"/>
                  </a:lnTo>
                  <a:lnTo>
                    <a:pt x="59" y="51"/>
                  </a:lnTo>
                  <a:lnTo>
                    <a:pt x="59" y="49"/>
                  </a:lnTo>
                  <a:lnTo>
                    <a:pt x="57" y="49"/>
                  </a:lnTo>
                  <a:lnTo>
                    <a:pt x="57" y="46"/>
                  </a:lnTo>
                  <a:lnTo>
                    <a:pt x="54" y="46"/>
                  </a:lnTo>
                  <a:lnTo>
                    <a:pt x="54" y="44"/>
                  </a:lnTo>
                  <a:lnTo>
                    <a:pt x="53" y="44"/>
                  </a:lnTo>
                  <a:lnTo>
                    <a:pt x="53" y="42"/>
                  </a:lnTo>
                  <a:lnTo>
                    <a:pt x="50" y="42"/>
                  </a:lnTo>
                  <a:lnTo>
                    <a:pt x="50" y="41"/>
                  </a:lnTo>
                  <a:lnTo>
                    <a:pt x="48" y="41"/>
                  </a:lnTo>
                  <a:lnTo>
                    <a:pt x="48" y="38"/>
                  </a:lnTo>
                  <a:lnTo>
                    <a:pt x="46" y="38"/>
                  </a:lnTo>
                  <a:lnTo>
                    <a:pt x="46" y="36"/>
                  </a:lnTo>
                  <a:lnTo>
                    <a:pt x="45" y="36"/>
                  </a:lnTo>
                  <a:lnTo>
                    <a:pt x="45" y="34"/>
                  </a:lnTo>
                  <a:lnTo>
                    <a:pt x="43" y="34"/>
                  </a:lnTo>
                  <a:lnTo>
                    <a:pt x="43" y="31"/>
                  </a:lnTo>
                  <a:lnTo>
                    <a:pt x="40" y="31"/>
                  </a:lnTo>
                  <a:lnTo>
                    <a:pt x="40" y="29"/>
                  </a:lnTo>
                  <a:lnTo>
                    <a:pt x="38" y="29"/>
                  </a:lnTo>
                  <a:lnTo>
                    <a:pt x="38" y="27"/>
                  </a:lnTo>
                  <a:lnTo>
                    <a:pt x="36" y="27"/>
                  </a:lnTo>
                  <a:lnTo>
                    <a:pt x="36" y="26"/>
                  </a:lnTo>
                  <a:lnTo>
                    <a:pt x="35" y="26"/>
                  </a:lnTo>
                  <a:lnTo>
                    <a:pt x="35" y="24"/>
                  </a:lnTo>
                  <a:lnTo>
                    <a:pt x="34" y="24"/>
                  </a:lnTo>
                  <a:lnTo>
                    <a:pt x="34" y="23"/>
                  </a:lnTo>
                  <a:lnTo>
                    <a:pt x="31" y="23"/>
                  </a:lnTo>
                  <a:lnTo>
                    <a:pt x="31" y="21"/>
                  </a:lnTo>
                  <a:lnTo>
                    <a:pt x="30" y="21"/>
                  </a:lnTo>
                  <a:lnTo>
                    <a:pt x="30" y="19"/>
                  </a:lnTo>
                  <a:lnTo>
                    <a:pt x="29" y="19"/>
                  </a:lnTo>
                  <a:lnTo>
                    <a:pt x="29" y="18"/>
                  </a:lnTo>
                  <a:lnTo>
                    <a:pt x="26" y="18"/>
                  </a:lnTo>
                  <a:lnTo>
                    <a:pt x="26" y="15"/>
                  </a:lnTo>
                  <a:lnTo>
                    <a:pt x="24" y="15"/>
                  </a:lnTo>
                  <a:lnTo>
                    <a:pt x="24" y="14"/>
                  </a:lnTo>
                  <a:lnTo>
                    <a:pt x="22" y="14"/>
                  </a:lnTo>
                  <a:lnTo>
                    <a:pt x="22" y="13"/>
                  </a:lnTo>
                  <a:lnTo>
                    <a:pt x="20" y="13"/>
                  </a:lnTo>
                  <a:lnTo>
                    <a:pt x="20" y="10"/>
                  </a:lnTo>
                  <a:lnTo>
                    <a:pt x="15" y="10"/>
                  </a:lnTo>
                  <a:lnTo>
                    <a:pt x="15" y="8"/>
                  </a:lnTo>
                  <a:lnTo>
                    <a:pt x="14" y="8"/>
                  </a:lnTo>
                  <a:lnTo>
                    <a:pt x="14" y="6"/>
                  </a:lnTo>
                  <a:lnTo>
                    <a:pt x="12" y="6"/>
                  </a:lnTo>
                  <a:lnTo>
                    <a:pt x="12" y="5"/>
                  </a:lnTo>
                  <a:lnTo>
                    <a:pt x="10" y="5"/>
                  </a:lnTo>
                  <a:lnTo>
                    <a:pt x="10" y="3"/>
                  </a:lnTo>
                  <a:lnTo>
                    <a:pt x="8" y="3"/>
                  </a:lnTo>
                  <a:lnTo>
                    <a:pt x="8" y="2"/>
                  </a:lnTo>
                  <a:lnTo>
                    <a:pt x="5" y="2"/>
                  </a:lnTo>
                  <a:lnTo>
                    <a:pt x="5" y="1"/>
                  </a:lnTo>
                  <a:lnTo>
                    <a:pt x="5" y="0"/>
                  </a:lnTo>
                  <a:lnTo>
                    <a:pt x="0" y="0"/>
                  </a:lnTo>
                </a:path>
              </a:pathLst>
            </a:custGeom>
            <a:noFill/>
            <a:ln w="127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8" name="Line 91"/>
            <p:cNvSpPr>
              <a:spLocks noChangeShapeType="1"/>
            </p:cNvSpPr>
            <p:nvPr/>
          </p:nvSpPr>
          <p:spPr bwMode="auto">
            <a:xfrm>
              <a:off x="4000500" y="325755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9" name="Line 92"/>
            <p:cNvSpPr>
              <a:spLocks noChangeShapeType="1"/>
            </p:cNvSpPr>
            <p:nvPr/>
          </p:nvSpPr>
          <p:spPr bwMode="auto">
            <a:xfrm>
              <a:off x="3638550" y="291465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0" name="Line 93"/>
            <p:cNvSpPr>
              <a:spLocks noChangeShapeType="1"/>
            </p:cNvSpPr>
            <p:nvPr/>
          </p:nvSpPr>
          <p:spPr bwMode="auto">
            <a:xfrm>
              <a:off x="3857625" y="3114675"/>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1" name="Line 94"/>
            <p:cNvSpPr>
              <a:spLocks noChangeShapeType="1"/>
            </p:cNvSpPr>
            <p:nvPr/>
          </p:nvSpPr>
          <p:spPr bwMode="auto">
            <a:xfrm>
              <a:off x="4067175" y="3324225"/>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2" name="Line 95"/>
            <p:cNvSpPr>
              <a:spLocks noChangeShapeType="1"/>
            </p:cNvSpPr>
            <p:nvPr/>
          </p:nvSpPr>
          <p:spPr bwMode="auto">
            <a:xfrm>
              <a:off x="4114800" y="3362325"/>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3" name="Line 96"/>
            <p:cNvSpPr>
              <a:spLocks noChangeShapeType="1"/>
            </p:cNvSpPr>
            <p:nvPr/>
          </p:nvSpPr>
          <p:spPr bwMode="auto">
            <a:xfrm>
              <a:off x="4086225" y="3333750"/>
              <a:ext cx="0" cy="47625"/>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4" name="Line 97"/>
            <p:cNvSpPr>
              <a:spLocks noChangeShapeType="1"/>
            </p:cNvSpPr>
            <p:nvPr/>
          </p:nvSpPr>
          <p:spPr bwMode="auto">
            <a:xfrm>
              <a:off x="4171950" y="3409950"/>
              <a:ext cx="0" cy="47625"/>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5" name="Line 98"/>
            <p:cNvSpPr>
              <a:spLocks noChangeShapeType="1"/>
            </p:cNvSpPr>
            <p:nvPr/>
          </p:nvSpPr>
          <p:spPr bwMode="auto">
            <a:xfrm>
              <a:off x="4210050" y="344805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6" name="Line 99"/>
            <p:cNvSpPr>
              <a:spLocks noChangeShapeType="1"/>
            </p:cNvSpPr>
            <p:nvPr/>
          </p:nvSpPr>
          <p:spPr bwMode="auto">
            <a:xfrm>
              <a:off x="4333875" y="354330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7" name="Line 100"/>
            <p:cNvSpPr>
              <a:spLocks noChangeShapeType="1"/>
            </p:cNvSpPr>
            <p:nvPr/>
          </p:nvSpPr>
          <p:spPr bwMode="auto">
            <a:xfrm>
              <a:off x="4362450" y="3543300"/>
              <a:ext cx="0" cy="47625"/>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8" name="Line 101"/>
            <p:cNvSpPr>
              <a:spLocks noChangeShapeType="1"/>
            </p:cNvSpPr>
            <p:nvPr/>
          </p:nvSpPr>
          <p:spPr bwMode="auto">
            <a:xfrm>
              <a:off x="4438650" y="3609975"/>
              <a:ext cx="0" cy="47625"/>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9" name="Line 102"/>
            <p:cNvSpPr>
              <a:spLocks noChangeShapeType="1"/>
            </p:cNvSpPr>
            <p:nvPr/>
          </p:nvSpPr>
          <p:spPr bwMode="auto">
            <a:xfrm>
              <a:off x="4505325" y="3629025"/>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0" name="Line 103"/>
            <p:cNvSpPr>
              <a:spLocks noChangeShapeType="1"/>
            </p:cNvSpPr>
            <p:nvPr/>
          </p:nvSpPr>
          <p:spPr bwMode="auto">
            <a:xfrm>
              <a:off x="4552950" y="3667125"/>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1" name="Line 104"/>
            <p:cNvSpPr>
              <a:spLocks noChangeShapeType="1"/>
            </p:cNvSpPr>
            <p:nvPr/>
          </p:nvSpPr>
          <p:spPr bwMode="auto">
            <a:xfrm>
              <a:off x="4581525" y="3667125"/>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2" name="Line 105"/>
            <p:cNvSpPr>
              <a:spLocks noChangeShapeType="1"/>
            </p:cNvSpPr>
            <p:nvPr/>
          </p:nvSpPr>
          <p:spPr bwMode="auto">
            <a:xfrm>
              <a:off x="4638675" y="3686175"/>
              <a:ext cx="0" cy="47625"/>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3" name="Line 106"/>
            <p:cNvSpPr>
              <a:spLocks noChangeShapeType="1"/>
            </p:cNvSpPr>
            <p:nvPr/>
          </p:nvSpPr>
          <p:spPr bwMode="auto">
            <a:xfrm>
              <a:off x="4667250" y="371475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4" name="Line 107"/>
            <p:cNvSpPr>
              <a:spLocks noChangeShapeType="1"/>
            </p:cNvSpPr>
            <p:nvPr/>
          </p:nvSpPr>
          <p:spPr bwMode="auto">
            <a:xfrm>
              <a:off x="4733925" y="3762375"/>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5" name="Line 108"/>
            <p:cNvSpPr>
              <a:spLocks noChangeShapeType="1"/>
            </p:cNvSpPr>
            <p:nvPr/>
          </p:nvSpPr>
          <p:spPr bwMode="auto">
            <a:xfrm>
              <a:off x="4772025" y="377190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6" name="Line 109"/>
            <p:cNvSpPr>
              <a:spLocks noChangeShapeType="1"/>
            </p:cNvSpPr>
            <p:nvPr/>
          </p:nvSpPr>
          <p:spPr bwMode="auto">
            <a:xfrm>
              <a:off x="4895850" y="3819525"/>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7" name="Line 110"/>
            <p:cNvSpPr>
              <a:spLocks noChangeShapeType="1"/>
            </p:cNvSpPr>
            <p:nvPr/>
          </p:nvSpPr>
          <p:spPr bwMode="auto">
            <a:xfrm>
              <a:off x="4857750" y="379095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8" name="Line 111"/>
            <p:cNvSpPr>
              <a:spLocks noChangeShapeType="1"/>
            </p:cNvSpPr>
            <p:nvPr/>
          </p:nvSpPr>
          <p:spPr bwMode="auto">
            <a:xfrm>
              <a:off x="5010150" y="3838575"/>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9" name="Line 112"/>
            <p:cNvSpPr>
              <a:spLocks noChangeShapeType="1"/>
            </p:cNvSpPr>
            <p:nvPr/>
          </p:nvSpPr>
          <p:spPr bwMode="auto">
            <a:xfrm>
              <a:off x="5210175" y="390525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0" name="Line 113"/>
            <p:cNvSpPr>
              <a:spLocks noChangeShapeType="1"/>
            </p:cNvSpPr>
            <p:nvPr/>
          </p:nvSpPr>
          <p:spPr bwMode="auto">
            <a:xfrm>
              <a:off x="5229225" y="390525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1" name="Line 114"/>
            <p:cNvSpPr>
              <a:spLocks noChangeShapeType="1"/>
            </p:cNvSpPr>
            <p:nvPr/>
          </p:nvSpPr>
          <p:spPr bwMode="auto">
            <a:xfrm>
              <a:off x="5257800" y="390525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2" name="Line 115"/>
            <p:cNvSpPr>
              <a:spLocks noChangeShapeType="1"/>
            </p:cNvSpPr>
            <p:nvPr/>
          </p:nvSpPr>
          <p:spPr bwMode="auto">
            <a:xfrm>
              <a:off x="5353050" y="390525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3" name="Line 116"/>
            <p:cNvSpPr>
              <a:spLocks noChangeShapeType="1"/>
            </p:cNvSpPr>
            <p:nvPr/>
          </p:nvSpPr>
          <p:spPr bwMode="auto">
            <a:xfrm>
              <a:off x="5486400" y="3924300"/>
              <a:ext cx="0" cy="47625"/>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4" name="Line 117"/>
            <p:cNvSpPr>
              <a:spLocks noChangeShapeType="1"/>
            </p:cNvSpPr>
            <p:nvPr/>
          </p:nvSpPr>
          <p:spPr bwMode="auto">
            <a:xfrm>
              <a:off x="5562600" y="3924300"/>
              <a:ext cx="0" cy="38100"/>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5" name="Line 118"/>
            <p:cNvSpPr>
              <a:spLocks noChangeShapeType="1"/>
            </p:cNvSpPr>
            <p:nvPr/>
          </p:nvSpPr>
          <p:spPr bwMode="auto">
            <a:xfrm>
              <a:off x="5610225" y="3924300"/>
              <a:ext cx="0" cy="47625"/>
            </a:xfrm>
            <a:prstGeom prst="line">
              <a:avLst/>
            </a:prstGeom>
            <a:noFill/>
            <a:ln w="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cxnSp>
        <p:nvCxnSpPr>
          <p:cNvPr id="8" name="Straight Connector 7"/>
          <p:cNvCxnSpPr/>
          <p:nvPr/>
        </p:nvCxnSpPr>
        <p:spPr>
          <a:xfrm>
            <a:off x="2806700" y="1804795"/>
            <a:ext cx="216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3431522" y="1809110"/>
            <a:ext cx="216000" cy="0"/>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a:off x="7452266" y="1805932"/>
            <a:ext cx="216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a:off x="8077088" y="1810247"/>
            <a:ext cx="216000" cy="0"/>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444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1800" b="1" dirty="0" smtClean="0"/>
              <a:t>Key results (cont.)</a:t>
            </a:r>
          </a:p>
          <a:p>
            <a:endParaRPr lang="en-GB" sz="1800" b="1" dirty="0"/>
          </a:p>
          <a:p>
            <a:endParaRPr lang="en-GB" sz="1800" b="1" dirty="0" smtClean="0"/>
          </a:p>
          <a:p>
            <a:endParaRPr lang="en-GB" sz="1800" b="1" dirty="0"/>
          </a:p>
          <a:p>
            <a:endParaRPr lang="en-GB" sz="1800" b="1" dirty="0" smtClean="0"/>
          </a:p>
          <a:p>
            <a:endParaRPr lang="en-GB" sz="1800" b="1" dirty="0"/>
          </a:p>
          <a:p>
            <a:endParaRPr lang="en-GB" sz="1800" b="1" dirty="0" smtClean="0"/>
          </a:p>
          <a:p>
            <a:endParaRPr lang="en-GB" sz="1800" b="1" dirty="0"/>
          </a:p>
          <a:p>
            <a:pPr>
              <a:spcBef>
                <a:spcPts val="1800"/>
              </a:spcBef>
              <a:spcAft>
                <a:spcPts val="300"/>
              </a:spcAft>
            </a:pPr>
            <a:r>
              <a:rPr lang="en-GB" sz="1800" b="1" dirty="0" smtClean="0"/>
              <a:t>Conclusions</a:t>
            </a:r>
          </a:p>
          <a:p>
            <a:pPr lvl="1">
              <a:spcAft>
                <a:spcPts val="300"/>
              </a:spcAft>
            </a:pPr>
            <a:r>
              <a:rPr lang="en-GB" sz="1800" b="1" dirty="0" smtClean="0"/>
              <a:t>Bevacizumab + erlotinib maintenance significantly prolonged </a:t>
            </a:r>
            <a:r>
              <a:rPr lang="en-GB" sz="1800" b="1" dirty="0"/>
              <a:t>PFS and OS </a:t>
            </a:r>
            <a:r>
              <a:rPr lang="en-GB" sz="1800" b="1" dirty="0" smtClean="0"/>
              <a:t>vs. bevacizumab alone in </a:t>
            </a:r>
            <a:r>
              <a:rPr lang="en-GB" sz="1800" b="1" dirty="0"/>
              <a:t>patients with </a:t>
            </a:r>
            <a:r>
              <a:rPr lang="en-GB" sz="1800" b="1" dirty="0" err="1"/>
              <a:t>unresectable</a:t>
            </a:r>
            <a:r>
              <a:rPr lang="en-GB" sz="1800" b="1" dirty="0"/>
              <a:t> </a:t>
            </a:r>
            <a:r>
              <a:rPr lang="en-GB" sz="1800" b="1" dirty="0" err="1" smtClean="0"/>
              <a:t>mCRC</a:t>
            </a:r>
            <a:endParaRPr lang="en-GB" sz="1800" b="1" dirty="0" smtClean="0"/>
          </a:p>
          <a:p>
            <a:pPr lvl="2">
              <a:spcAft>
                <a:spcPts val="300"/>
              </a:spcAft>
            </a:pPr>
            <a:r>
              <a:rPr lang="en-GB" sz="1800" b="1" dirty="0" smtClean="0"/>
              <a:t>This observation was present even in patients with mutated </a:t>
            </a:r>
            <a:r>
              <a:rPr lang="en-GB" sz="1800" b="1" i="1" dirty="0" smtClean="0"/>
              <a:t>KRAS</a:t>
            </a:r>
          </a:p>
          <a:p>
            <a:pPr lvl="1">
              <a:spcAft>
                <a:spcPts val="300"/>
              </a:spcAft>
            </a:pPr>
            <a:r>
              <a:rPr lang="en-GB" sz="1800" b="1" dirty="0" smtClean="0"/>
              <a:t>There was also a significant difference in ORR in </a:t>
            </a:r>
            <a:r>
              <a:rPr lang="en-GB" sz="1800" b="1" i="1" dirty="0" smtClean="0"/>
              <a:t>KRAS</a:t>
            </a:r>
            <a:r>
              <a:rPr lang="en-GB" sz="1800" b="1" dirty="0" smtClean="0"/>
              <a:t> mutated tumours</a:t>
            </a:r>
          </a:p>
          <a:p>
            <a:pPr lvl="1">
              <a:spcAft>
                <a:spcPts val="300"/>
              </a:spcAft>
            </a:pPr>
            <a:r>
              <a:rPr lang="en-GB" sz="1800" b="1" dirty="0" smtClean="0"/>
              <a:t>Safety was acceptable despite an increased incidence of skin rash </a:t>
            </a:r>
            <a:r>
              <a:rPr lang="en-GB" sz="1800" b="1" dirty="0"/>
              <a:t/>
            </a:r>
            <a:br>
              <a:rPr lang="en-GB" sz="1800" b="1" dirty="0"/>
            </a:br>
            <a:r>
              <a:rPr lang="en-GB" sz="1800" b="1" dirty="0" smtClean="0"/>
              <a:t>and diarrhoea</a:t>
            </a:r>
            <a:endParaRPr lang="en-GB" sz="1800" b="1" dirty="0"/>
          </a:p>
        </p:txBody>
      </p:sp>
      <p:sp>
        <p:nvSpPr>
          <p:cNvPr id="4" name="Rectangle 2"/>
          <p:cNvSpPr>
            <a:spLocks noGrp="1" noChangeArrowheads="1"/>
          </p:cNvSpPr>
          <p:nvPr>
            <p:ph type="title"/>
          </p:nvPr>
        </p:nvSpPr>
        <p:spPr>
          <a:xfrm>
            <a:off x="228600" y="228600"/>
            <a:ext cx="8686800" cy="939801"/>
          </a:xfrm>
        </p:spPr>
        <p:txBody>
          <a:bodyPr/>
          <a:lstStyle/>
          <a:p>
            <a:r>
              <a:rPr lang="en-GB" sz="1800" dirty="0"/>
              <a:t>497O: </a:t>
            </a:r>
            <a:r>
              <a:rPr lang="en-GB" sz="1800" dirty="0" smtClean="0"/>
              <a:t>Bevacizumab-erlotinib </a:t>
            </a:r>
            <a:r>
              <a:rPr lang="en-GB" sz="1800" dirty="0"/>
              <a:t>as maintenance therapy in metastatic colorectal cancer. Final results of the GERCOR DREAM study – </a:t>
            </a:r>
            <a:r>
              <a:rPr lang="en-GB" sz="1800" dirty="0" err="1" smtClean="0"/>
              <a:t>Chibaudel</a:t>
            </a:r>
            <a:r>
              <a:rPr lang="en-GB" sz="1800" dirty="0" smtClean="0"/>
              <a:t> B et al.</a:t>
            </a:r>
            <a:endParaRPr lang="en-GB" sz="1800" dirty="0"/>
          </a:p>
        </p:txBody>
      </p:sp>
      <p:sp>
        <p:nvSpPr>
          <p:cNvPr id="5" name="Text Box 4"/>
          <p:cNvSpPr txBox="1">
            <a:spLocks noChangeArrowheads="1"/>
          </p:cNvSpPr>
          <p:nvPr/>
        </p:nvSpPr>
        <p:spPr bwMode="auto">
          <a:xfrm>
            <a:off x="4922691" y="6474897"/>
            <a:ext cx="40006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Chibaudel</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en-GB" sz="1200" dirty="0" err="1" smtClean="0">
                <a:solidFill>
                  <a:srgbClr val="363636"/>
                </a:solidFill>
              </a:rPr>
              <a:t>abstr</a:t>
            </a:r>
            <a:r>
              <a:rPr lang="en-GB" sz="1200" dirty="0" smtClean="0">
                <a:solidFill>
                  <a:srgbClr val="363636"/>
                </a:solidFill>
              </a:rPr>
              <a:t> 4970</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27117286"/>
              </p:ext>
            </p:extLst>
          </p:nvPr>
        </p:nvGraphicFramePr>
        <p:xfrm>
          <a:off x="672042" y="1711503"/>
          <a:ext cx="7799917" cy="2565400"/>
        </p:xfrm>
        <a:graphic>
          <a:graphicData uri="http://schemas.openxmlformats.org/drawingml/2006/table">
            <a:tbl>
              <a:tblPr firstRow="1" bandRow="1">
                <a:tableStyleId>{69012ECD-51FC-41F1-AA8D-1B2483CD663E}</a:tableStyleId>
              </a:tblPr>
              <a:tblGrid>
                <a:gridCol w="1346109"/>
                <a:gridCol w="2848549"/>
                <a:gridCol w="2848549"/>
                <a:gridCol w="756710"/>
              </a:tblGrid>
              <a:tr h="204138">
                <a:tc>
                  <a:txBody>
                    <a:bodyPr/>
                    <a:lstStyle/>
                    <a:p>
                      <a:pPr>
                        <a:lnSpc>
                          <a:spcPts val="1300"/>
                        </a:lnSpc>
                      </a:pPr>
                      <a:r>
                        <a:rPr lang="en-GB" sz="1200" noProof="0" dirty="0" smtClean="0">
                          <a:solidFill>
                            <a:schemeClr val="tx2"/>
                          </a:solidFill>
                        </a:rPr>
                        <a:t>CTCAE Term, %</a:t>
                      </a:r>
                      <a:endParaRPr lang="en-GB" sz="1200" noProof="0" dirty="0">
                        <a:solidFill>
                          <a:schemeClr val="tx2"/>
                        </a:solidFill>
                      </a:endParaRPr>
                    </a:p>
                  </a:txBody>
                  <a:tcPr anchor="ctr"/>
                </a:tc>
                <a:tc>
                  <a:txBody>
                    <a:bodyPr/>
                    <a:lstStyle/>
                    <a:p>
                      <a:pPr algn="ctr">
                        <a:lnSpc>
                          <a:spcPts val="1300"/>
                        </a:lnSpc>
                      </a:pPr>
                      <a:r>
                        <a:rPr lang="en-GB" sz="1200" noProof="0" dirty="0" smtClean="0">
                          <a:solidFill>
                            <a:schemeClr val="tx2"/>
                          </a:solidFill>
                        </a:rPr>
                        <a:t>Bevacizumab (n=228)</a:t>
                      </a:r>
                      <a:endParaRPr lang="en-GB" sz="1200" noProof="0" dirty="0">
                        <a:solidFill>
                          <a:schemeClr val="tx2"/>
                        </a:solidFill>
                      </a:endParaRPr>
                    </a:p>
                  </a:txBody>
                  <a:tcPr anchor="ctr"/>
                </a:tc>
                <a:tc>
                  <a:txBody>
                    <a:bodyPr/>
                    <a:lstStyle/>
                    <a:p>
                      <a:pPr algn="ctr">
                        <a:lnSpc>
                          <a:spcPts val="1300"/>
                        </a:lnSpc>
                      </a:pPr>
                      <a:r>
                        <a:rPr lang="en-GB" sz="1200" noProof="0" dirty="0" smtClean="0">
                          <a:solidFill>
                            <a:schemeClr val="tx2"/>
                          </a:solidFill>
                        </a:rPr>
                        <a:t>Bevacizumab</a:t>
                      </a:r>
                      <a:r>
                        <a:rPr lang="en-GB" sz="1200" baseline="0" noProof="0" dirty="0" smtClean="0">
                          <a:solidFill>
                            <a:schemeClr val="tx2"/>
                          </a:solidFill>
                        </a:rPr>
                        <a:t> + erlotinib (n=224)</a:t>
                      </a:r>
                      <a:endParaRPr lang="en-GB" sz="1200" noProof="0" dirty="0">
                        <a:solidFill>
                          <a:schemeClr val="tx2"/>
                        </a:solidFill>
                      </a:endParaRPr>
                    </a:p>
                  </a:txBody>
                  <a:tcPr anchor="ctr"/>
                </a:tc>
                <a:tc>
                  <a:txBody>
                    <a:bodyPr/>
                    <a:lstStyle/>
                    <a:p>
                      <a:pPr algn="ctr">
                        <a:lnSpc>
                          <a:spcPts val="1300"/>
                        </a:lnSpc>
                      </a:pPr>
                      <a:r>
                        <a:rPr lang="en-GB" sz="1200" noProof="0" dirty="0" smtClean="0">
                          <a:solidFill>
                            <a:schemeClr val="tx2"/>
                          </a:solidFill>
                        </a:rPr>
                        <a:t>p-value</a:t>
                      </a:r>
                      <a:endParaRPr lang="en-GB" sz="1200" noProof="0" dirty="0">
                        <a:solidFill>
                          <a:schemeClr val="tx2"/>
                        </a:solidFill>
                      </a:endParaRPr>
                    </a:p>
                  </a:txBody>
                  <a:tcPr anchor="ctr"/>
                </a:tc>
              </a:tr>
              <a:tr h="204138">
                <a:tc>
                  <a:txBody>
                    <a:bodyPr/>
                    <a:lstStyle/>
                    <a:p>
                      <a:pPr>
                        <a:lnSpc>
                          <a:spcPts val="1300"/>
                        </a:lnSpc>
                      </a:pPr>
                      <a:r>
                        <a:rPr lang="en-GB" sz="1200" noProof="0" dirty="0" smtClean="0"/>
                        <a:t>Neutrophils</a:t>
                      </a:r>
                      <a:endParaRPr lang="en-GB" sz="1200" noProof="0" dirty="0"/>
                    </a:p>
                  </a:txBody>
                  <a:tcPr anchor="ctr"/>
                </a:tc>
                <a:tc>
                  <a:txBody>
                    <a:bodyPr/>
                    <a:lstStyle/>
                    <a:p>
                      <a:pPr algn="ctr">
                        <a:lnSpc>
                          <a:spcPts val="1300"/>
                        </a:lnSpc>
                      </a:pPr>
                      <a:r>
                        <a:rPr lang="en-GB" sz="1200" noProof="0" dirty="0" smtClean="0"/>
                        <a:t>10</a:t>
                      </a:r>
                      <a:endParaRPr lang="en-GB" sz="1200" noProof="0" dirty="0"/>
                    </a:p>
                  </a:txBody>
                  <a:tcPr anchor="ctr"/>
                </a:tc>
                <a:tc>
                  <a:txBody>
                    <a:bodyPr/>
                    <a:lstStyle/>
                    <a:p>
                      <a:pPr algn="ctr">
                        <a:lnSpc>
                          <a:spcPts val="1300"/>
                        </a:lnSpc>
                      </a:pPr>
                      <a:r>
                        <a:rPr lang="en-GB" sz="1200" noProof="0" dirty="0" smtClean="0"/>
                        <a:t>13</a:t>
                      </a:r>
                      <a:endParaRPr lang="en-GB" sz="1200" noProof="0" dirty="0"/>
                    </a:p>
                  </a:txBody>
                  <a:tcPr anchor="ctr"/>
                </a:tc>
                <a:tc>
                  <a:txBody>
                    <a:bodyPr/>
                    <a:lstStyle/>
                    <a:p>
                      <a:pPr algn="ctr">
                        <a:lnSpc>
                          <a:spcPts val="1300"/>
                        </a:lnSpc>
                      </a:pPr>
                      <a:r>
                        <a:rPr lang="en-GB" sz="1200" noProof="0" dirty="0" smtClean="0"/>
                        <a:t>0.211</a:t>
                      </a:r>
                      <a:endParaRPr lang="en-GB" sz="1200" noProof="0" dirty="0"/>
                    </a:p>
                  </a:txBody>
                  <a:tcPr anchor="ctr"/>
                </a:tc>
              </a:tr>
              <a:tr h="204138">
                <a:tc>
                  <a:txBody>
                    <a:bodyPr/>
                    <a:lstStyle/>
                    <a:p>
                      <a:pPr>
                        <a:lnSpc>
                          <a:spcPts val="1300"/>
                        </a:lnSpc>
                      </a:pPr>
                      <a:r>
                        <a:rPr lang="en-GB" sz="1200" noProof="0" dirty="0" smtClean="0"/>
                        <a:t>Platelets</a:t>
                      </a:r>
                      <a:endParaRPr lang="en-GB" sz="1200" noProof="0" dirty="0"/>
                    </a:p>
                  </a:txBody>
                  <a:tcPr anchor="ctr"/>
                </a:tc>
                <a:tc>
                  <a:txBody>
                    <a:bodyPr/>
                    <a:lstStyle/>
                    <a:p>
                      <a:pPr algn="ctr">
                        <a:lnSpc>
                          <a:spcPts val="1300"/>
                        </a:lnSpc>
                      </a:pPr>
                      <a:r>
                        <a:rPr lang="en-GB" sz="1200" noProof="0" dirty="0" smtClean="0"/>
                        <a:t>20</a:t>
                      </a:r>
                      <a:endParaRPr lang="en-GB" sz="1200" noProof="0" dirty="0"/>
                    </a:p>
                  </a:txBody>
                  <a:tcPr anchor="ctr"/>
                </a:tc>
                <a:tc>
                  <a:txBody>
                    <a:bodyPr/>
                    <a:lstStyle/>
                    <a:p>
                      <a:pPr algn="ctr">
                        <a:lnSpc>
                          <a:spcPts val="1300"/>
                        </a:lnSpc>
                      </a:pPr>
                      <a:r>
                        <a:rPr lang="en-GB" sz="1200" noProof="0" dirty="0" smtClean="0"/>
                        <a:t>16</a:t>
                      </a:r>
                      <a:endParaRPr lang="en-GB" sz="1200" noProof="0" dirty="0"/>
                    </a:p>
                  </a:txBody>
                  <a:tcPr anchor="ctr"/>
                </a:tc>
                <a:tc>
                  <a:txBody>
                    <a:bodyPr/>
                    <a:lstStyle/>
                    <a:p>
                      <a:pPr algn="ctr">
                        <a:lnSpc>
                          <a:spcPts val="1300"/>
                        </a:lnSpc>
                      </a:pPr>
                      <a:r>
                        <a:rPr lang="en-GB" sz="1200" noProof="0" dirty="0" smtClean="0"/>
                        <a:t>0.556</a:t>
                      </a:r>
                      <a:endParaRPr lang="en-GB" sz="1200" noProof="0" dirty="0"/>
                    </a:p>
                  </a:txBody>
                  <a:tcPr anchor="ctr"/>
                </a:tc>
              </a:tr>
              <a:tr h="204138">
                <a:tc>
                  <a:txBody>
                    <a:bodyPr/>
                    <a:lstStyle/>
                    <a:p>
                      <a:pPr>
                        <a:lnSpc>
                          <a:spcPts val="1300"/>
                        </a:lnSpc>
                      </a:pPr>
                      <a:r>
                        <a:rPr lang="en-GB" sz="1200" noProof="0" dirty="0" smtClean="0"/>
                        <a:t>Haemoglobin</a:t>
                      </a:r>
                      <a:endParaRPr lang="en-GB" sz="1200" noProof="0" dirty="0"/>
                    </a:p>
                  </a:txBody>
                  <a:tcPr anchor="ctr"/>
                </a:tc>
                <a:tc>
                  <a:txBody>
                    <a:bodyPr/>
                    <a:lstStyle/>
                    <a:p>
                      <a:pPr algn="ctr">
                        <a:lnSpc>
                          <a:spcPts val="1300"/>
                        </a:lnSpc>
                      </a:pPr>
                      <a:r>
                        <a:rPr lang="en-GB" sz="1200" noProof="0" dirty="0" smtClean="0"/>
                        <a:t>30</a:t>
                      </a:r>
                      <a:endParaRPr lang="en-GB" sz="1200" noProof="0" dirty="0"/>
                    </a:p>
                  </a:txBody>
                  <a:tcPr anchor="ctr"/>
                </a:tc>
                <a:tc>
                  <a:txBody>
                    <a:bodyPr/>
                    <a:lstStyle/>
                    <a:p>
                      <a:pPr algn="ctr">
                        <a:lnSpc>
                          <a:spcPts val="1300"/>
                        </a:lnSpc>
                      </a:pPr>
                      <a:r>
                        <a:rPr lang="en-GB" sz="1200" noProof="0" dirty="0" smtClean="0"/>
                        <a:t>31</a:t>
                      </a:r>
                      <a:endParaRPr lang="en-GB" sz="1200" noProof="0" dirty="0"/>
                    </a:p>
                  </a:txBody>
                  <a:tcPr anchor="ctr"/>
                </a:tc>
                <a:tc>
                  <a:txBody>
                    <a:bodyPr/>
                    <a:lstStyle/>
                    <a:p>
                      <a:pPr algn="ctr">
                        <a:lnSpc>
                          <a:spcPts val="1300"/>
                        </a:lnSpc>
                      </a:pPr>
                      <a:r>
                        <a:rPr lang="en-GB" sz="1200" noProof="0" dirty="0" smtClean="0"/>
                        <a:t>0.613</a:t>
                      </a:r>
                      <a:endParaRPr lang="en-GB" sz="1200" noProof="0" dirty="0"/>
                    </a:p>
                  </a:txBody>
                  <a:tcPr anchor="ctr"/>
                </a:tc>
              </a:tr>
              <a:tr h="204138">
                <a:tc>
                  <a:txBody>
                    <a:bodyPr/>
                    <a:lstStyle/>
                    <a:p>
                      <a:pPr>
                        <a:lnSpc>
                          <a:spcPts val="1300"/>
                        </a:lnSpc>
                      </a:pPr>
                      <a:r>
                        <a:rPr lang="en-GB" sz="1200" noProof="0" dirty="0" smtClean="0"/>
                        <a:t>Nausea</a:t>
                      </a:r>
                      <a:endParaRPr lang="en-GB" sz="1200" noProof="0" dirty="0"/>
                    </a:p>
                  </a:txBody>
                  <a:tcPr anchor="ctr"/>
                </a:tc>
                <a:tc>
                  <a:txBody>
                    <a:bodyPr/>
                    <a:lstStyle/>
                    <a:p>
                      <a:pPr algn="ctr">
                        <a:lnSpc>
                          <a:spcPts val="1300"/>
                        </a:lnSpc>
                      </a:pPr>
                      <a:r>
                        <a:rPr lang="en-GB" sz="1200" noProof="0" dirty="0" smtClean="0"/>
                        <a:t>8</a:t>
                      </a:r>
                      <a:endParaRPr lang="en-GB" sz="1200" noProof="0" dirty="0"/>
                    </a:p>
                  </a:txBody>
                  <a:tcPr anchor="ctr"/>
                </a:tc>
                <a:tc>
                  <a:txBody>
                    <a:bodyPr/>
                    <a:lstStyle/>
                    <a:p>
                      <a:pPr algn="ctr">
                        <a:lnSpc>
                          <a:spcPts val="1300"/>
                        </a:lnSpc>
                      </a:pPr>
                      <a:r>
                        <a:rPr lang="en-GB" sz="1200" noProof="0" dirty="0" smtClean="0"/>
                        <a:t>17</a:t>
                      </a:r>
                      <a:endParaRPr lang="en-GB" sz="1200" noProof="0" dirty="0"/>
                    </a:p>
                  </a:txBody>
                  <a:tcPr anchor="ctr"/>
                </a:tc>
                <a:tc>
                  <a:txBody>
                    <a:bodyPr/>
                    <a:lstStyle/>
                    <a:p>
                      <a:pPr algn="ctr">
                        <a:lnSpc>
                          <a:spcPts val="1300"/>
                        </a:lnSpc>
                      </a:pPr>
                      <a:r>
                        <a:rPr lang="en-GB" sz="1200" noProof="0" dirty="0" smtClean="0"/>
                        <a:t>0.025</a:t>
                      </a:r>
                      <a:endParaRPr lang="en-GB" sz="1200" noProof="0" dirty="0"/>
                    </a:p>
                  </a:txBody>
                  <a:tcPr anchor="ctr"/>
                </a:tc>
              </a:tr>
              <a:tr h="204138">
                <a:tc>
                  <a:txBody>
                    <a:bodyPr/>
                    <a:lstStyle/>
                    <a:p>
                      <a:pPr>
                        <a:lnSpc>
                          <a:spcPts val="1300"/>
                        </a:lnSpc>
                      </a:pPr>
                      <a:r>
                        <a:rPr lang="en-GB" sz="1200" noProof="0" dirty="0" smtClean="0"/>
                        <a:t>Vomiting</a:t>
                      </a:r>
                      <a:endParaRPr lang="en-GB" sz="1200" noProof="0" dirty="0"/>
                    </a:p>
                  </a:txBody>
                  <a:tcPr anchor="ctr"/>
                </a:tc>
                <a:tc>
                  <a:txBody>
                    <a:bodyPr/>
                    <a:lstStyle/>
                    <a:p>
                      <a:pPr algn="ctr">
                        <a:lnSpc>
                          <a:spcPts val="1300"/>
                        </a:lnSpc>
                      </a:pPr>
                      <a:r>
                        <a:rPr lang="en-GB" sz="1200" noProof="0" dirty="0" smtClean="0"/>
                        <a:t>6</a:t>
                      </a:r>
                      <a:endParaRPr lang="en-GB" sz="1200" noProof="0" dirty="0"/>
                    </a:p>
                  </a:txBody>
                  <a:tcPr anchor="ctr"/>
                </a:tc>
                <a:tc>
                  <a:txBody>
                    <a:bodyPr/>
                    <a:lstStyle/>
                    <a:p>
                      <a:pPr algn="ctr">
                        <a:lnSpc>
                          <a:spcPts val="1300"/>
                        </a:lnSpc>
                      </a:pPr>
                      <a:r>
                        <a:rPr lang="en-GB" sz="1200" noProof="0" dirty="0" smtClean="0"/>
                        <a:t>10</a:t>
                      </a:r>
                      <a:endParaRPr lang="en-GB" sz="1200" noProof="0" dirty="0"/>
                    </a:p>
                  </a:txBody>
                  <a:tcPr anchor="ctr"/>
                </a:tc>
                <a:tc>
                  <a:txBody>
                    <a:bodyPr/>
                    <a:lstStyle/>
                    <a:p>
                      <a:pPr algn="ctr">
                        <a:lnSpc>
                          <a:spcPts val="1300"/>
                        </a:lnSpc>
                      </a:pPr>
                      <a:r>
                        <a:rPr lang="en-GB" sz="1200" noProof="0" dirty="0" smtClean="0"/>
                        <a:t>0.355</a:t>
                      </a:r>
                      <a:endParaRPr lang="en-GB" sz="1200" noProof="0" dirty="0"/>
                    </a:p>
                  </a:txBody>
                  <a:tcPr anchor="ctr"/>
                </a:tc>
              </a:tr>
              <a:tr h="204138">
                <a:tc>
                  <a:txBody>
                    <a:bodyPr/>
                    <a:lstStyle/>
                    <a:p>
                      <a:pPr>
                        <a:lnSpc>
                          <a:spcPts val="1300"/>
                        </a:lnSpc>
                      </a:pPr>
                      <a:r>
                        <a:rPr lang="en-GB" sz="1200" noProof="0" dirty="0" err="1" smtClean="0"/>
                        <a:t>Mucositis</a:t>
                      </a:r>
                      <a:endParaRPr lang="en-GB" sz="1200" noProof="0" dirty="0"/>
                    </a:p>
                  </a:txBody>
                  <a:tcPr anchor="ctr"/>
                </a:tc>
                <a:tc>
                  <a:txBody>
                    <a:bodyPr/>
                    <a:lstStyle/>
                    <a:p>
                      <a:pPr algn="ctr">
                        <a:lnSpc>
                          <a:spcPts val="1300"/>
                        </a:lnSpc>
                      </a:pPr>
                      <a:r>
                        <a:rPr lang="en-GB" sz="1200" noProof="0" dirty="0" smtClean="0"/>
                        <a:t>4</a:t>
                      </a:r>
                      <a:endParaRPr lang="en-GB" sz="1200" noProof="0" dirty="0"/>
                    </a:p>
                  </a:txBody>
                  <a:tcPr anchor="ctr"/>
                </a:tc>
                <a:tc>
                  <a:txBody>
                    <a:bodyPr/>
                    <a:lstStyle/>
                    <a:p>
                      <a:pPr algn="ctr">
                        <a:lnSpc>
                          <a:spcPts val="1300"/>
                        </a:lnSpc>
                      </a:pPr>
                      <a:r>
                        <a:rPr lang="en-GB" sz="1200" noProof="0" dirty="0" smtClean="0"/>
                        <a:t>13</a:t>
                      </a:r>
                      <a:endParaRPr lang="en-GB" sz="1200" noProof="0" dirty="0"/>
                    </a:p>
                  </a:txBody>
                  <a:tcPr anchor="ctr"/>
                </a:tc>
                <a:tc>
                  <a:txBody>
                    <a:bodyPr/>
                    <a:lstStyle/>
                    <a:p>
                      <a:pPr algn="ctr">
                        <a:lnSpc>
                          <a:spcPts val="1300"/>
                        </a:lnSpc>
                      </a:pPr>
                      <a:r>
                        <a:rPr lang="en-GB" sz="1200" noProof="0" dirty="0" smtClean="0"/>
                        <a:t>0.012</a:t>
                      </a:r>
                      <a:endParaRPr lang="en-GB" sz="1200" noProof="0" dirty="0"/>
                    </a:p>
                  </a:txBody>
                  <a:tcPr anchor="ctr"/>
                </a:tc>
              </a:tr>
              <a:tr h="204138">
                <a:tc>
                  <a:txBody>
                    <a:bodyPr/>
                    <a:lstStyle/>
                    <a:p>
                      <a:pPr>
                        <a:lnSpc>
                          <a:spcPts val="1300"/>
                        </a:lnSpc>
                      </a:pPr>
                      <a:r>
                        <a:rPr lang="en-GB" sz="1200" noProof="0" dirty="0" smtClean="0"/>
                        <a:t>Diarrhoea</a:t>
                      </a:r>
                      <a:endParaRPr lang="en-GB" sz="1200" noProof="0" dirty="0"/>
                    </a:p>
                  </a:txBody>
                  <a:tcPr anchor="ctr"/>
                </a:tc>
                <a:tc>
                  <a:txBody>
                    <a:bodyPr/>
                    <a:lstStyle/>
                    <a:p>
                      <a:pPr algn="ctr">
                        <a:lnSpc>
                          <a:spcPts val="1300"/>
                        </a:lnSpc>
                      </a:pPr>
                      <a:r>
                        <a:rPr lang="en-GB" sz="1200" noProof="0" dirty="0" smtClean="0"/>
                        <a:t>14</a:t>
                      </a:r>
                      <a:endParaRPr lang="en-GB" sz="1200" noProof="0" dirty="0"/>
                    </a:p>
                  </a:txBody>
                  <a:tcPr anchor="ctr"/>
                </a:tc>
                <a:tc>
                  <a:txBody>
                    <a:bodyPr/>
                    <a:lstStyle/>
                    <a:p>
                      <a:pPr algn="ctr">
                        <a:lnSpc>
                          <a:spcPts val="1300"/>
                        </a:lnSpc>
                      </a:pPr>
                      <a:r>
                        <a:rPr lang="en-GB" sz="1200" noProof="0" dirty="0" smtClean="0"/>
                        <a:t>59</a:t>
                      </a:r>
                      <a:endParaRPr lang="en-GB" sz="1200" noProof="0" dirty="0"/>
                    </a:p>
                  </a:txBody>
                  <a:tcPr anchor="ctr"/>
                </a:tc>
                <a:tc>
                  <a:txBody>
                    <a:bodyPr/>
                    <a:lstStyle/>
                    <a:p>
                      <a:pPr algn="ctr">
                        <a:lnSpc>
                          <a:spcPts val="1300"/>
                        </a:lnSpc>
                      </a:pPr>
                      <a:r>
                        <a:rPr lang="en-GB" sz="1200" noProof="0" dirty="0" smtClean="0"/>
                        <a:t>&lt;0.001</a:t>
                      </a:r>
                      <a:endParaRPr lang="en-GB" sz="1200" noProof="0" dirty="0"/>
                    </a:p>
                  </a:txBody>
                  <a:tcPr anchor="ctr"/>
                </a:tc>
              </a:tr>
              <a:tr h="204138">
                <a:tc>
                  <a:txBody>
                    <a:bodyPr/>
                    <a:lstStyle/>
                    <a:p>
                      <a:pPr>
                        <a:lnSpc>
                          <a:spcPts val="1300"/>
                        </a:lnSpc>
                      </a:pPr>
                      <a:r>
                        <a:rPr lang="en-GB" sz="1200" noProof="0" dirty="0" smtClean="0"/>
                        <a:t>Skin</a:t>
                      </a:r>
                      <a:r>
                        <a:rPr lang="en-GB" sz="1200" baseline="0" noProof="0" dirty="0" smtClean="0"/>
                        <a:t> rash</a:t>
                      </a:r>
                      <a:endParaRPr lang="en-GB" sz="1200" noProof="0" dirty="0"/>
                    </a:p>
                  </a:txBody>
                  <a:tcPr anchor="ctr"/>
                </a:tc>
                <a:tc>
                  <a:txBody>
                    <a:bodyPr/>
                    <a:lstStyle/>
                    <a:p>
                      <a:pPr algn="ctr">
                        <a:lnSpc>
                          <a:spcPts val="1300"/>
                        </a:lnSpc>
                      </a:pPr>
                      <a:r>
                        <a:rPr lang="en-GB" sz="1200" noProof="0" dirty="0" smtClean="0"/>
                        <a:t>9</a:t>
                      </a:r>
                      <a:endParaRPr lang="en-GB" sz="1200" noProof="0" dirty="0"/>
                    </a:p>
                  </a:txBody>
                  <a:tcPr anchor="ctr"/>
                </a:tc>
                <a:tc>
                  <a:txBody>
                    <a:bodyPr/>
                    <a:lstStyle/>
                    <a:p>
                      <a:pPr algn="ctr">
                        <a:lnSpc>
                          <a:spcPts val="1300"/>
                        </a:lnSpc>
                      </a:pPr>
                      <a:r>
                        <a:rPr lang="en-GB" sz="1200" noProof="0" dirty="0" smtClean="0"/>
                        <a:t>89</a:t>
                      </a:r>
                      <a:endParaRPr lang="en-GB" sz="1200" noProof="0" dirty="0"/>
                    </a:p>
                  </a:txBody>
                  <a:tcPr anchor="ctr"/>
                </a:tc>
                <a:tc>
                  <a:txBody>
                    <a:bodyPr/>
                    <a:lstStyle/>
                    <a:p>
                      <a:pPr algn="ctr">
                        <a:lnSpc>
                          <a:spcPts val="1300"/>
                        </a:lnSpc>
                      </a:pPr>
                      <a:r>
                        <a:rPr lang="en-GB" sz="1200" noProof="0" dirty="0" smtClean="0"/>
                        <a:t>&lt;0.001</a:t>
                      </a:r>
                      <a:endParaRPr lang="en-GB" sz="1200" noProof="0" dirty="0"/>
                    </a:p>
                  </a:txBody>
                  <a:tcPr anchor="ctr"/>
                </a:tc>
              </a:tr>
              <a:tr h="204138">
                <a:tc>
                  <a:txBody>
                    <a:bodyPr/>
                    <a:lstStyle/>
                    <a:p>
                      <a:pPr>
                        <a:lnSpc>
                          <a:spcPts val="1300"/>
                        </a:lnSpc>
                      </a:pPr>
                      <a:r>
                        <a:rPr lang="en-GB" sz="1200" noProof="0" dirty="0" smtClean="0"/>
                        <a:t>Proteinuria</a:t>
                      </a:r>
                      <a:endParaRPr lang="en-GB" sz="1200" noProof="0" dirty="0"/>
                    </a:p>
                  </a:txBody>
                  <a:tcPr anchor="ctr"/>
                </a:tc>
                <a:tc>
                  <a:txBody>
                    <a:bodyPr/>
                    <a:lstStyle/>
                    <a:p>
                      <a:pPr algn="ctr">
                        <a:lnSpc>
                          <a:spcPts val="1300"/>
                        </a:lnSpc>
                      </a:pPr>
                      <a:r>
                        <a:rPr lang="en-GB" sz="1200" noProof="0" dirty="0" smtClean="0"/>
                        <a:t>24</a:t>
                      </a:r>
                      <a:endParaRPr lang="en-GB" sz="1200" noProof="0" dirty="0"/>
                    </a:p>
                  </a:txBody>
                  <a:tcPr anchor="ctr"/>
                </a:tc>
                <a:tc>
                  <a:txBody>
                    <a:bodyPr/>
                    <a:lstStyle/>
                    <a:p>
                      <a:pPr algn="ctr">
                        <a:lnSpc>
                          <a:spcPts val="1300"/>
                        </a:lnSpc>
                      </a:pPr>
                      <a:r>
                        <a:rPr lang="en-GB" sz="1200" noProof="0" dirty="0" smtClean="0"/>
                        <a:t>35</a:t>
                      </a:r>
                      <a:endParaRPr lang="en-GB" sz="1200" noProof="0" dirty="0"/>
                    </a:p>
                  </a:txBody>
                  <a:tcPr anchor="ctr"/>
                </a:tc>
                <a:tc>
                  <a:txBody>
                    <a:bodyPr/>
                    <a:lstStyle/>
                    <a:p>
                      <a:pPr algn="ctr">
                        <a:lnSpc>
                          <a:spcPts val="1300"/>
                        </a:lnSpc>
                      </a:pPr>
                      <a:r>
                        <a:rPr lang="en-GB" sz="1200" noProof="0" dirty="0" smtClean="0"/>
                        <a:t>0.026</a:t>
                      </a:r>
                      <a:endParaRPr lang="en-GB" sz="1200" noProof="0" dirty="0"/>
                    </a:p>
                  </a:txBody>
                  <a:tcPr anchor="ctr"/>
                </a:tc>
              </a:tr>
            </a:tbl>
          </a:graphicData>
        </a:graphic>
      </p:graphicFrame>
    </p:spTree>
    <p:extLst>
      <p:ext uri="{BB962C8B-B14F-4D97-AF65-F5344CB8AC3E}">
        <p14:creationId xmlns:p14="http://schemas.microsoft.com/office/powerpoint/2010/main" val="15981044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228600"/>
            <a:ext cx="8758646" cy="939801"/>
          </a:xfrm>
        </p:spPr>
        <p:txBody>
          <a:bodyPr/>
          <a:lstStyle/>
          <a:p>
            <a:r>
              <a:rPr lang="en-GB" sz="1700" spc="-10" dirty="0" smtClean="0"/>
              <a:t>498O: </a:t>
            </a:r>
            <a:r>
              <a:rPr lang="en-GB" sz="1700" spc="-10" dirty="0"/>
              <a:t>Maintenance strategy with fluoropyrimidines (FP) plus bevacizumab (Bev), Bev alone or no treatment, following a 24-week first-line induction with FP, oxaliplatin </a:t>
            </a:r>
            <a:r>
              <a:rPr lang="en-GB" sz="1700" spc="-10" dirty="0" smtClean="0"/>
              <a:t>(Ox</a:t>
            </a:r>
            <a:r>
              <a:rPr lang="en-GB" sz="1700" spc="-10" dirty="0"/>
              <a:t>) and Bev for patients with metastatic colorectal cancer: Mature data and subgroup analysis of the AIO KRK 0207 phase III study – </a:t>
            </a:r>
            <a:r>
              <a:rPr lang="en-GB" sz="1700" spc="-10" dirty="0" err="1" smtClean="0"/>
              <a:t>Hegewisch</a:t>
            </a:r>
            <a:r>
              <a:rPr lang="en-GB" sz="1700" spc="-10" dirty="0" smtClean="0"/>
              <a:t>-Becker S et al.</a:t>
            </a:r>
            <a:endParaRPr lang="en-GB" sz="1700" spc="-10" dirty="0"/>
          </a:p>
        </p:txBody>
      </p:sp>
      <p:sp>
        <p:nvSpPr>
          <p:cNvPr id="5123" name="Rectangle 3"/>
          <p:cNvSpPr>
            <a:spLocks noGrp="1" noChangeArrowheads="1"/>
          </p:cNvSpPr>
          <p:nvPr>
            <p:ph type="body" idx="1"/>
          </p:nvPr>
        </p:nvSpPr>
        <p:spPr>
          <a:xfrm>
            <a:off x="228600" y="1320800"/>
            <a:ext cx="8686800" cy="5154097"/>
          </a:xfrm>
        </p:spPr>
        <p:txBody>
          <a:bodyPr/>
          <a:lstStyle/>
          <a:p>
            <a:r>
              <a:rPr lang="en-GB" sz="1800" b="1" dirty="0" smtClean="0"/>
              <a:t>Study objective</a:t>
            </a:r>
          </a:p>
          <a:p>
            <a:pPr lvl="1"/>
            <a:r>
              <a:rPr lang="en-GB" sz="1800" dirty="0" smtClean="0"/>
              <a:t>To </a:t>
            </a:r>
            <a:r>
              <a:rPr lang="en-GB" sz="1800" dirty="0"/>
              <a:t>evaluate whether </a:t>
            </a:r>
            <a:r>
              <a:rPr lang="en-GB" sz="1800" dirty="0" smtClean="0"/>
              <a:t>either no </a:t>
            </a:r>
            <a:r>
              <a:rPr lang="en-GB" sz="1800" dirty="0"/>
              <a:t>treatment or </a:t>
            </a:r>
            <a:r>
              <a:rPr lang="en-GB" sz="1800" dirty="0" smtClean="0"/>
              <a:t>bevacizumab alone was non-inferior </a:t>
            </a:r>
            <a:r>
              <a:rPr lang="en-GB" sz="1800" dirty="0"/>
              <a:t>to </a:t>
            </a:r>
            <a:r>
              <a:rPr lang="en-GB" sz="1800" dirty="0" err="1"/>
              <a:t>fluoropyrimidines</a:t>
            </a:r>
            <a:r>
              <a:rPr lang="en-GB" sz="1800" dirty="0"/>
              <a:t> (</a:t>
            </a:r>
            <a:r>
              <a:rPr lang="en-GB" sz="1800" dirty="0" smtClean="0"/>
              <a:t>FP) plus bevacizumab, after 24-weeks’ </a:t>
            </a:r>
            <a:r>
              <a:rPr lang="en-GB" sz="1800" dirty="0"/>
              <a:t>induction </a:t>
            </a:r>
            <a:r>
              <a:rPr lang="en-GB" sz="1800" dirty="0" smtClean="0"/>
              <a:t>therapy* </a:t>
            </a:r>
            <a:r>
              <a:rPr lang="en-GB" sz="1800" dirty="0"/>
              <a:t>in patients with unresectable </a:t>
            </a:r>
            <a:r>
              <a:rPr lang="en-GB" sz="1800" dirty="0" err="1" smtClean="0"/>
              <a:t>mCRC</a:t>
            </a:r>
            <a:endParaRPr lang="en-GB" sz="1800" dirty="0"/>
          </a:p>
        </p:txBody>
      </p:sp>
      <p:sp>
        <p:nvSpPr>
          <p:cNvPr id="5124" name="Text Box 4"/>
          <p:cNvSpPr txBox="1">
            <a:spLocks noChangeArrowheads="1"/>
          </p:cNvSpPr>
          <p:nvPr/>
        </p:nvSpPr>
        <p:spPr bwMode="auto">
          <a:xfrm>
            <a:off x="4297520" y="6474897"/>
            <a:ext cx="46258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 </a:t>
            </a:r>
            <a:r>
              <a:rPr lang="en-GB" sz="1200" dirty="0" err="1" smtClean="0">
                <a:solidFill>
                  <a:srgbClr val="363636"/>
                </a:solidFill>
              </a:rPr>
              <a:t>Hegewisch</a:t>
            </a:r>
            <a:r>
              <a:rPr lang="en-GB" sz="1200" dirty="0" smtClean="0">
                <a:solidFill>
                  <a:srgbClr val="363636"/>
                </a:solidFill>
              </a:rPr>
              <a:t>-Becker </a:t>
            </a:r>
            <a:r>
              <a:rPr lang="en-GB" sz="1200" dirty="0">
                <a:solidFill>
                  <a:srgbClr val="363636"/>
                </a:solidFill>
              </a:rPr>
              <a:t>et </a:t>
            </a:r>
            <a:r>
              <a:rPr lang="en-GB" sz="1200" dirty="0" smtClean="0">
                <a:solidFill>
                  <a:srgbClr val="363636"/>
                </a:solidFill>
              </a:rPr>
              <a:t>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498O</a:t>
            </a:r>
            <a:endParaRPr lang="en-GB" sz="1200" dirty="0">
              <a:solidFill>
                <a:srgbClr val="363636"/>
              </a:solidFill>
            </a:endParaRPr>
          </a:p>
        </p:txBody>
      </p:sp>
      <p:sp>
        <p:nvSpPr>
          <p:cNvPr id="5125" name="Text Box 5"/>
          <p:cNvSpPr txBox="1">
            <a:spLocks noChangeArrowheads="1"/>
          </p:cNvSpPr>
          <p:nvPr/>
        </p:nvSpPr>
        <p:spPr bwMode="auto">
          <a:xfrm>
            <a:off x="231776" y="6105565"/>
            <a:ext cx="391140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spc="-10" dirty="0" smtClean="0">
                <a:solidFill>
                  <a:srgbClr val="363636"/>
                </a:solidFill>
              </a:rPr>
              <a:t> </a:t>
            </a:r>
            <a:r>
              <a:rPr lang="en-GB" sz="1200" spc="-10" dirty="0">
                <a:solidFill>
                  <a:srgbClr val="363636"/>
                </a:solidFill>
              </a:rPr>
              <a:t>*Fluoropyrimidines/oxaliplatin/bevacizumab; </a:t>
            </a:r>
            <a:r>
              <a:rPr lang="en-GB" sz="1200" spc="-10" baseline="30000" dirty="0">
                <a:solidFill>
                  <a:srgbClr val="363636"/>
                </a:solidFill>
              </a:rPr>
              <a:t>†</a:t>
            </a:r>
            <a:r>
              <a:rPr lang="en-GB" sz="1200" spc="-10" dirty="0" smtClean="0">
                <a:solidFill>
                  <a:srgbClr val="363636"/>
                </a:solidFill>
              </a:rPr>
              <a:t>Re-induction </a:t>
            </a:r>
            <a:r>
              <a:rPr lang="en-GB" sz="1200" dirty="0">
                <a:solidFill>
                  <a:srgbClr val="363636"/>
                </a:solidFill>
              </a:rPr>
              <a:t>of </a:t>
            </a:r>
            <a:r>
              <a:rPr lang="en-GB" sz="1200" dirty="0" smtClean="0">
                <a:solidFill>
                  <a:srgbClr val="363636"/>
                </a:solidFill>
              </a:rPr>
              <a:t>any of the initial treatments at first progression </a:t>
            </a:r>
            <a:br>
              <a:rPr lang="en-GB" sz="1200" dirty="0" smtClean="0">
                <a:solidFill>
                  <a:srgbClr val="363636"/>
                </a:solidFill>
              </a:rPr>
            </a:br>
            <a:r>
              <a:rPr lang="en-GB" sz="1200" dirty="0" smtClean="0">
                <a:solidFill>
                  <a:srgbClr val="363636"/>
                </a:solidFill>
              </a:rPr>
              <a:t>TFS</a:t>
            </a:r>
            <a:r>
              <a:rPr lang="en-GB" sz="1200" dirty="0">
                <a:solidFill>
                  <a:srgbClr val="363636"/>
                </a:solidFill>
              </a:rPr>
              <a:t>, time to failure of </a:t>
            </a:r>
            <a:r>
              <a:rPr lang="en-GB" sz="1200" dirty="0" smtClean="0">
                <a:solidFill>
                  <a:srgbClr val="363636"/>
                </a:solidFill>
              </a:rPr>
              <a:t>strategy</a:t>
            </a:r>
            <a:endParaRPr lang="en-GB" sz="1200" dirty="0">
              <a:solidFill>
                <a:srgbClr val="363636"/>
              </a:solidFill>
            </a:endParaRPr>
          </a:p>
        </p:txBody>
      </p:sp>
      <p:sp>
        <p:nvSpPr>
          <p:cNvPr id="21" name="Rectangle 9"/>
          <p:cNvSpPr txBox="1">
            <a:spLocks noChangeArrowheads="1"/>
          </p:cNvSpPr>
          <p:nvPr/>
        </p:nvSpPr>
        <p:spPr bwMode="auto">
          <a:xfrm>
            <a:off x="228600" y="5328643"/>
            <a:ext cx="4267200" cy="670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TFS (at first or second progression)</a:t>
            </a:r>
          </a:p>
        </p:txBody>
      </p:sp>
      <p:sp>
        <p:nvSpPr>
          <p:cNvPr id="22" name="Content Placeholder 26"/>
          <p:cNvSpPr txBox="1">
            <a:spLocks/>
          </p:cNvSpPr>
          <p:nvPr/>
        </p:nvSpPr>
        <p:spPr>
          <a:xfrm>
            <a:off x="4648200" y="5328642"/>
            <a:ext cx="4267200" cy="6694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PFS-1, OS</a:t>
            </a:r>
          </a:p>
          <a:p>
            <a:pPr>
              <a:buClr>
                <a:srgbClr val="043882"/>
              </a:buClr>
            </a:pPr>
            <a:r>
              <a:rPr lang="en-GB" sz="1600" kern="0" dirty="0">
                <a:solidFill>
                  <a:srgbClr val="363636"/>
                </a:solidFill>
              </a:rPr>
              <a:t>T</a:t>
            </a:r>
            <a:r>
              <a:rPr lang="en-GB" sz="1600" kern="0" dirty="0" smtClean="0">
                <a:solidFill>
                  <a:srgbClr val="363636"/>
                </a:solidFill>
              </a:rPr>
              <a:t>oxicity, </a:t>
            </a:r>
            <a:r>
              <a:rPr lang="en-GB" sz="1600" kern="0" dirty="0" err="1" smtClean="0">
                <a:solidFill>
                  <a:srgbClr val="363636"/>
                </a:solidFill>
              </a:rPr>
              <a:t>QoL</a:t>
            </a:r>
            <a:r>
              <a:rPr lang="en-GB" sz="1600" kern="0" dirty="0" smtClean="0">
                <a:solidFill>
                  <a:srgbClr val="363636"/>
                </a:solidFill>
              </a:rPr>
              <a:t>, biomarkers</a:t>
            </a:r>
          </a:p>
        </p:txBody>
      </p:sp>
      <p:sp>
        <p:nvSpPr>
          <p:cNvPr id="23" name="Content Placeholder 26"/>
          <p:cNvSpPr txBox="1">
            <a:spLocks/>
          </p:cNvSpPr>
          <p:nvPr/>
        </p:nvSpPr>
        <p:spPr bwMode="auto">
          <a:xfrm>
            <a:off x="231775" y="4579175"/>
            <a:ext cx="4318757" cy="892175"/>
          </a:xfrm>
          <a:prstGeom prst="rect">
            <a:avLst/>
          </a:prstGeom>
          <a:noFill/>
          <a:ln w="9525">
            <a:noFill/>
            <a:miter lim="800000"/>
            <a:headEnd/>
            <a:tailEnd/>
          </a:ln>
        </p:spPr>
        <p:txBody>
          <a:bodyPr lIns="0" rIns="0"/>
          <a:lstStyle/>
          <a:p>
            <a:pPr marL="190500" indent="-190500">
              <a:spcBef>
                <a:spcPts val="0"/>
              </a:spcBef>
              <a:spcAft>
                <a:spcPts val="0"/>
              </a:spcAft>
              <a:defRPr/>
            </a:pPr>
            <a:r>
              <a:rPr lang="en-GB" sz="1400" b="1" dirty="0">
                <a:solidFill>
                  <a:srgbClr val="363636"/>
                </a:solidFill>
                <a:latin typeface="Arial"/>
              </a:rPr>
              <a:t>Stratification</a:t>
            </a:r>
          </a:p>
          <a:p>
            <a:pPr marL="203200" indent="-203200">
              <a:spcBef>
                <a:spcPts val="0"/>
              </a:spcBef>
              <a:spcAft>
                <a:spcPts val="0"/>
              </a:spcAft>
              <a:buFont typeface="Arial" pitchFamily="34" charset="0"/>
              <a:buChar char="•"/>
              <a:defRPr/>
            </a:pPr>
            <a:r>
              <a:rPr lang="en-GB" sz="1400" dirty="0" smtClean="0">
                <a:solidFill>
                  <a:srgbClr val="363636"/>
                </a:solidFill>
                <a:latin typeface="Arial"/>
              </a:rPr>
              <a:t>Adjuvant treatment; CR/PR vs. SD, </a:t>
            </a:r>
            <a:br>
              <a:rPr lang="en-GB" sz="1400" dirty="0" smtClean="0">
                <a:solidFill>
                  <a:srgbClr val="363636"/>
                </a:solidFill>
                <a:latin typeface="Arial"/>
              </a:rPr>
            </a:br>
            <a:r>
              <a:rPr lang="en-GB" sz="1400" dirty="0" smtClean="0">
                <a:solidFill>
                  <a:srgbClr val="363636"/>
                </a:solidFill>
                <a:latin typeface="Arial"/>
              </a:rPr>
              <a:t>ECOG PS; CEA at </a:t>
            </a:r>
            <a:r>
              <a:rPr lang="en-GB" sz="1400" dirty="0">
                <a:solidFill>
                  <a:srgbClr val="363636"/>
                </a:solidFill>
                <a:latin typeface="Arial"/>
              </a:rPr>
              <a:t>baseline</a:t>
            </a:r>
          </a:p>
        </p:txBody>
      </p:sp>
      <p:sp>
        <p:nvSpPr>
          <p:cNvPr id="24" name="AutoShape 8"/>
          <p:cNvSpPr>
            <a:spLocks noChangeArrowheads="1"/>
          </p:cNvSpPr>
          <p:nvPr/>
        </p:nvSpPr>
        <p:spPr bwMode="auto">
          <a:xfrm>
            <a:off x="4904371" y="3441307"/>
            <a:ext cx="2678490" cy="574282"/>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a:solidFill>
                  <a:srgbClr val="363636"/>
                </a:solidFill>
                <a:ea typeface="SimSun" pitchFamily="2" charset="-122"/>
              </a:rPr>
              <a:t>Bevacizumab alone (</a:t>
            </a:r>
            <a:r>
              <a:rPr lang="en-GB" altLang="zh-CN" dirty="0" smtClean="0">
                <a:solidFill>
                  <a:srgbClr val="363636"/>
                </a:solidFill>
                <a:ea typeface="SimSun" pitchFamily="2" charset="-122"/>
              </a:rPr>
              <a:t>n=156)</a:t>
            </a:r>
            <a:endParaRPr lang="en-GB" altLang="zh-CN" dirty="0">
              <a:solidFill>
                <a:srgbClr val="363636"/>
              </a:solidFill>
              <a:ea typeface="SimSun" pitchFamily="2" charset="-122"/>
            </a:endParaRPr>
          </a:p>
        </p:txBody>
      </p:sp>
      <p:cxnSp>
        <p:nvCxnSpPr>
          <p:cNvPr id="25" name="Straight Arrow Connector 24"/>
          <p:cNvCxnSpPr>
            <a:stCxn id="26" idx="6"/>
            <a:endCxn id="24" idx="1"/>
          </p:cNvCxnSpPr>
          <p:nvPr/>
        </p:nvCxnSpPr>
        <p:spPr bwMode="auto">
          <a:xfrm flipV="1">
            <a:off x="4525132" y="3728448"/>
            <a:ext cx="379239" cy="175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6" name="Oval 14"/>
          <p:cNvSpPr>
            <a:spLocks noChangeArrowheads="1"/>
          </p:cNvSpPr>
          <p:nvPr/>
        </p:nvSpPr>
        <p:spPr bwMode="auto">
          <a:xfrm>
            <a:off x="3941537" y="3438106"/>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27" name="AutoShape 15"/>
          <p:cNvCxnSpPr>
            <a:cxnSpLocks noChangeShapeType="1"/>
            <a:stCxn id="26" idx="0"/>
            <a:endCxn id="30" idx="1"/>
          </p:cNvCxnSpPr>
          <p:nvPr/>
        </p:nvCxnSpPr>
        <p:spPr bwMode="auto">
          <a:xfrm rot="5400000" flipH="1" flipV="1">
            <a:off x="4224778" y="2797575"/>
            <a:ext cx="649088" cy="631975"/>
          </a:xfrm>
          <a:prstGeom prst="bentConnector2">
            <a:avLst/>
          </a:prstGeom>
          <a:noFill/>
          <a:ln w="38100">
            <a:solidFill>
              <a:schemeClr val="bg1"/>
            </a:solidFill>
            <a:miter lim="800000"/>
            <a:headEnd/>
            <a:tailEnd type="triangle" w="med" len="med"/>
          </a:ln>
        </p:spPr>
      </p:cxnSp>
      <p:cxnSp>
        <p:nvCxnSpPr>
          <p:cNvPr id="28" name="AutoShape 16"/>
          <p:cNvCxnSpPr>
            <a:cxnSpLocks noChangeShapeType="1"/>
            <a:stCxn id="26" idx="4"/>
            <a:endCxn id="29" idx="1"/>
          </p:cNvCxnSpPr>
          <p:nvPr/>
        </p:nvCxnSpPr>
        <p:spPr bwMode="auto">
          <a:xfrm rot="16200000" flipH="1">
            <a:off x="4250773" y="4004867"/>
            <a:ext cx="597098" cy="631975"/>
          </a:xfrm>
          <a:prstGeom prst="bentConnector2">
            <a:avLst/>
          </a:prstGeom>
          <a:noFill/>
          <a:ln w="38100">
            <a:solidFill>
              <a:schemeClr val="bg1"/>
            </a:solidFill>
            <a:miter lim="800000"/>
            <a:headEnd/>
            <a:tailEnd type="triangle" w="med" len="med"/>
          </a:ln>
        </p:spPr>
      </p:cxnSp>
      <p:sp>
        <p:nvSpPr>
          <p:cNvPr id="29" name="AutoShape 12"/>
          <p:cNvSpPr>
            <a:spLocks noChangeArrowheads="1"/>
          </p:cNvSpPr>
          <p:nvPr/>
        </p:nvSpPr>
        <p:spPr bwMode="auto">
          <a:xfrm>
            <a:off x="4865310" y="4332263"/>
            <a:ext cx="2676910" cy="57428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No therapy</a:t>
            </a:r>
          </a:p>
          <a:p>
            <a:pPr algn="ctr" defTabSz="892175" eaLnBrk="0" hangingPunct="0"/>
            <a:r>
              <a:rPr lang="en-GB" altLang="zh-CN" dirty="0">
                <a:solidFill>
                  <a:srgbClr val="363636"/>
                </a:solidFill>
                <a:ea typeface="SimSun" pitchFamily="2" charset="-122"/>
              </a:rPr>
              <a:t>(</a:t>
            </a:r>
            <a:r>
              <a:rPr lang="en-GB" altLang="zh-CN" dirty="0" smtClean="0">
                <a:solidFill>
                  <a:srgbClr val="363636"/>
                </a:solidFill>
                <a:ea typeface="SimSun" pitchFamily="2" charset="-122"/>
              </a:rPr>
              <a:t>n=158)</a:t>
            </a:r>
            <a:endParaRPr lang="en-GB" altLang="zh-CN" dirty="0">
              <a:solidFill>
                <a:srgbClr val="363636"/>
              </a:solidFill>
              <a:ea typeface="SimSun" pitchFamily="2" charset="-122"/>
            </a:endParaRPr>
          </a:p>
        </p:txBody>
      </p:sp>
      <p:sp>
        <p:nvSpPr>
          <p:cNvPr id="30" name="AutoShape 8"/>
          <p:cNvSpPr>
            <a:spLocks noChangeArrowheads="1"/>
          </p:cNvSpPr>
          <p:nvPr/>
        </p:nvSpPr>
        <p:spPr bwMode="auto">
          <a:xfrm>
            <a:off x="4865310" y="2501877"/>
            <a:ext cx="2678490" cy="574282"/>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Fluoropyrimidines + bevacizumab (</a:t>
            </a:r>
            <a:r>
              <a:rPr lang="en-GB" altLang="zh-CN" dirty="0" smtClean="0">
                <a:solidFill>
                  <a:srgbClr val="FFFFFF"/>
                </a:solidFill>
                <a:ea typeface="SimSun" pitchFamily="2" charset="-122"/>
              </a:rPr>
              <a:t>n=158)</a:t>
            </a:r>
            <a:endParaRPr lang="en-GB" altLang="zh-CN" dirty="0">
              <a:solidFill>
                <a:srgbClr val="FFFFFF"/>
              </a:solidFill>
              <a:ea typeface="SimSun" pitchFamily="2" charset="-122"/>
            </a:endParaRPr>
          </a:p>
        </p:txBody>
      </p:sp>
      <p:cxnSp>
        <p:nvCxnSpPr>
          <p:cNvPr id="31" name="AutoShape 19"/>
          <p:cNvCxnSpPr>
            <a:cxnSpLocks noChangeShapeType="1"/>
          </p:cNvCxnSpPr>
          <p:nvPr/>
        </p:nvCxnSpPr>
        <p:spPr bwMode="auto">
          <a:xfrm>
            <a:off x="3684814" y="3728448"/>
            <a:ext cx="256723" cy="0"/>
          </a:xfrm>
          <a:prstGeom prst="straightConnector1">
            <a:avLst/>
          </a:prstGeom>
          <a:noFill/>
          <a:ln w="38100">
            <a:solidFill>
              <a:schemeClr val="bg1"/>
            </a:solidFill>
            <a:round/>
            <a:headEnd/>
            <a:tailEnd type="triangle" w="med" len="med"/>
          </a:ln>
        </p:spPr>
      </p:cxnSp>
      <p:sp>
        <p:nvSpPr>
          <p:cNvPr id="32" name="AutoShape 9"/>
          <p:cNvSpPr>
            <a:spLocks noChangeArrowheads="1"/>
          </p:cNvSpPr>
          <p:nvPr/>
        </p:nvSpPr>
        <p:spPr bwMode="auto">
          <a:xfrm>
            <a:off x="228600" y="2868292"/>
            <a:ext cx="3456214" cy="1720312"/>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dirty="0" smtClean="0">
                <a:solidFill>
                  <a:srgbClr val="FFFFFF"/>
                </a:solidFill>
                <a:ea typeface="SimSun" pitchFamily="2" charset="-122"/>
              </a:rPr>
              <a:t>Patients with </a:t>
            </a:r>
            <a:r>
              <a:rPr lang="en-US" altLang="zh-CN" dirty="0" err="1" smtClean="0">
                <a:solidFill>
                  <a:srgbClr val="FFFFFF"/>
                </a:solidFill>
                <a:ea typeface="SimSun" pitchFamily="2" charset="-122"/>
              </a:rPr>
              <a:t>unresectable</a:t>
            </a:r>
            <a:r>
              <a:rPr lang="en-US" altLang="zh-CN" dirty="0" smtClean="0">
                <a:solidFill>
                  <a:srgbClr val="FFFFFF"/>
                </a:solidFill>
                <a:ea typeface="SimSun" pitchFamily="2" charset="-122"/>
              </a:rPr>
              <a:t> </a:t>
            </a:r>
            <a:r>
              <a:rPr lang="en-US" altLang="zh-CN" dirty="0" err="1" smtClean="0">
                <a:solidFill>
                  <a:srgbClr val="FFFFFF"/>
                </a:solidFill>
                <a:ea typeface="SimSun" pitchFamily="2" charset="-122"/>
              </a:rPr>
              <a:t>mCRC</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No progression after </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24 weeks’ </a:t>
            </a:r>
            <a:r>
              <a:rPr lang="en-GB" altLang="zh-CN" dirty="0">
                <a:solidFill>
                  <a:srgbClr val="FFFFFF"/>
                </a:solidFill>
                <a:ea typeface="SimSun" pitchFamily="2" charset="-122"/>
              </a:rPr>
              <a:t>induction therapy*</a:t>
            </a:r>
          </a:p>
          <a:p>
            <a:pPr marL="292100" indent="-292100" defTabSz="892175" eaLnBrk="0" hangingPunct="0">
              <a:spcAft>
                <a:spcPct val="30000"/>
              </a:spcAft>
            </a:pPr>
            <a:r>
              <a:rPr lang="en-GB" altLang="zh-CN" dirty="0">
                <a:solidFill>
                  <a:srgbClr val="FFFFFF"/>
                </a:solidFill>
                <a:ea typeface="SimSun" pitchFamily="2" charset="-122"/>
              </a:rPr>
              <a:t>(</a:t>
            </a:r>
            <a:r>
              <a:rPr lang="en-GB" altLang="zh-CN" dirty="0" smtClean="0">
                <a:solidFill>
                  <a:srgbClr val="FFFFFF"/>
                </a:solidFill>
                <a:ea typeface="SimSun" pitchFamily="2" charset="-122"/>
              </a:rPr>
              <a:t>n=852)</a:t>
            </a:r>
            <a:endParaRPr lang="en-GB" altLang="zh-CN" dirty="0">
              <a:solidFill>
                <a:srgbClr val="FFFFFF"/>
              </a:solidFill>
              <a:ea typeface="SimSun" pitchFamily="2" charset="-122"/>
            </a:endParaRPr>
          </a:p>
        </p:txBody>
      </p:sp>
      <p:sp>
        <p:nvSpPr>
          <p:cNvPr id="33" name="AutoShape 12"/>
          <p:cNvSpPr>
            <a:spLocks noChangeArrowheads="1"/>
          </p:cNvSpPr>
          <p:nvPr/>
        </p:nvSpPr>
        <p:spPr bwMode="auto">
          <a:xfrm>
            <a:off x="8257722" y="4352505"/>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PD</a:t>
            </a:r>
            <a:r>
              <a:rPr lang="en-GB" altLang="zh-CN" baseline="30000" dirty="0" smtClean="0">
                <a:solidFill>
                  <a:srgbClr val="FFFFFF"/>
                </a:solidFill>
                <a:ea typeface="SimSun" pitchFamily="2" charset="-122"/>
              </a:rPr>
              <a:t>†</a:t>
            </a:r>
            <a:endParaRPr lang="en-GB" altLang="zh-CN" dirty="0">
              <a:solidFill>
                <a:srgbClr val="FFFFFF"/>
              </a:solidFill>
              <a:ea typeface="SimSun" pitchFamily="2" charset="-122"/>
            </a:endParaRPr>
          </a:p>
        </p:txBody>
      </p:sp>
      <p:sp>
        <p:nvSpPr>
          <p:cNvPr id="34" name="AutoShape 12"/>
          <p:cNvSpPr>
            <a:spLocks noChangeArrowheads="1"/>
          </p:cNvSpPr>
          <p:nvPr/>
        </p:nvSpPr>
        <p:spPr bwMode="auto">
          <a:xfrm>
            <a:off x="8257722" y="2522119"/>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PD</a:t>
            </a:r>
            <a:r>
              <a:rPr lang="en-GB" altLang="zh-CN" baseline="30000" dirty="0" smtClean="0">
                <a:solidFill>
                  <a:srgbClr val="FFFFFF"/>
                </a:solidFill>
                <a:ea typeface="SimSun" pitchFamily="2" charset="-122"/>
              </a:rPr>
              <a:t>†</a:t>
            </a:r>
            <a:endParaRPr lang="en-GB" altLang="zh-CN" baseline="30000" dirty="0">
              <a:solidFill>
                <a:srgbClr val="FFFFFF"/>
              </a:solidFill>
              <a:ea typeface="SimSun" pitchFamily="2" charset="-122"/>
            </a:endParaRPr>
          </a:p>
        </p:txBody>
      </p:sp>
      <p:cxnSp>
        <p:nvCxnSpPr>
          <p:cNvPr id="35" name="AutoShape 20"/>
          <p:cNvCxnSpPr>
            <a:cxnSpLocks noChangeShapeType="1"/>
            <a:stCxn id="29" idx="3"/>
            <a:endCxn id="33" idx="1"/>
          </p:cNvCxnSpPr>
          <p:nvPr/>
        </p:nvCxnSpPr>
        <p:spPr bwMode="auto">
          <a:xfrm flipV="1">
            <a:off x="7542220" y="4616824"/>
            <a:ext cx="715502" cy="0"/>
          </a:xfrm>
          <a:prstGeom prst="straightConnector1">
            <a:avLst/>
          </a:prstGeom>
          <a:noFill/>
          <a:ln w="38100">
            <a:solidFill>
              <a:schemeClr val="bg1"/>
            </a:solidFill>
            <a:prstDash val="dash"/>
            <a:round/>
            <a:headEnd/>
            <a:tailEnd type="triangle" w="med" len="med"/>
          </a:ln>
        </p:spPr>
      </p:cxnSp>
      <p:cxnSp>
        <p:nvCxnSpPr>
          <p:cNvPr id="36" name="AutoShape 21"/>
          <p:cNvCxnSpPr>
            <a:cxnSpLocks noChangeShapeType="1"/>
            <a:stCxn id="30" idx="3"/>
            <a:endCxn id="34" idx="1"/>
          </p:cNvCxnSpPr>
          <p:nvPr/>
        </p:nvCxnSpPr>
        <p:spPr bwMode="auto">
          <a:xfrm flipV="1">
            <a:off x="7543800" y="2786438"/>
            <a:ext cx="713922" cy="0"/>
          </a:xfrm>
          <a:prstGeom prst="straightConnector1">
            <a:avLst/>
          </a:prstGeom>
          <a:noFill/>
          <a:ln w="38100">
            <a:solidFill>
              <a:schemeClr val="bg1"/>
            </a:solidFill>
            <a:round/>
            <a:headEnd/>
            <a:tailEnd type="triangle" w="med" len="med"/>
          </a:ln>
        </p:spPr>
      </p:cxnSp>
      <p:sp>
        <p:nvSpPr>
          <p:cNvPr id="37" name="AutoShape 12"/>
          <p:cNvSpPr>
            <a:spLocks noChangeArrowheads="1"/>
          </p:cNvSpPr>
          <p:nvPr/>
        </p:nvSpPr>
        <p:spPr bwMode="auto">
          <a:xfrm>
            <a:off x="8309973" y="3464130"/>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PD</a:t>
            </a:r>
            <a:r>
              <a:rPr lang="en-GB" altLang="zh-CN" baseline="30000" dirty="0" smtClean="0">
                <a:solidFill>
                  <a:srgbClr val="FFFFFF"/>
                </a:solidFill>
                <a:ea typeface="SimSun" pitchFamily="2" charset="-122"/>
              </a:rPr>
              <a:t>†</a:t>
            </a:r>
            <a:endParaRPr lang="en-GB" altLang="zh-CN" dirty="0">
              <a:solidFill>
                <a:srgbClr val="FFFFFF"/>
              </a:solidFill>
              <a:ea typeface="SimSun" pitchFamily="2" charset="-122"/>
            </a:endParaRPr>
          </a:p>
        </p:txBody>
      </p:sp>
      <p:cxnSp>
        <p:nvCxnSpPr>
          <p:cNvPr id="38" name="AutoShape 21"/>
          <p:cNvCxnSpPr>
            <a:cxnSpLocks noChangeShapeType="1"/>
            <a:stCxn id="24" idx="3"/>
            <a:endCxn id="37" idx="1"/>
          </p:cNvCxnSpPr>
          <p:nvPr/>
        </p:nvCxnSpPr>
        <p:spPr bwMode="auto">
          <a:xfrm>
            <a:off x="7582861" y="3728448"/>
            <a:ext cx="727112" cy="1"/>
          </a:xfrm>
          <a:prstGeom prst="straightConnector1">
            <a:avLst/>
          </a:prstGeom>
          <a:noFill/>
          <a:ln w="38100">
            <a:solidFill>
              <a:schemeClr val="bg1"/>
            </a:solidFill>
            <a:round/>
            <a:headEnd/>
            <a:tailEnd type="triangle" w="med" len="med"/>
          </a:ln>
        </p:spPr>
      </p:cxnSp>
    </p:spTree>
    <p:custDataLst>
      <p:tags r:id="rId1"/>
    </p:custDataLst>
    <p:extLst>
      <p:ext uri="{BB962C8B-B14F-4D97-AF65-F5344CB8AC3E}">
        <p14:creationId xmlns:p14="http://schemas.microsoft.com/office/powerpoint/2010/main" val="3091935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700" spc="-10" dirty="0" smtClean="0"/>
              <a:t>498O: </a:t>
            </a:r>
            <a:r>
              <a:rPr lang="en-GB" sz="1700" spc="-10" dirty="0"/>
              <a:t>Maintenance strategy with fluoropyrimidines (FP) plus bevacizumab (Bev), Bev alone or no treatment, following a 24-week first-line induction with FP, oxaliplatin (Ox) and Bev for patients with metastatic colorectal cancer: Mature data and subgroup analysis of the AIO KRK 0207 phase III study – </a:t>
            </a:r>
            <a:r>
              <a:rPr lang="en-GB" sz="1700" spc="-10" dirty="0" err="1" smtClean="0"/>
              <a:t>Hegewisch</a:t>
            </a:r>
            <a:r>
              <a:rPr lang="en-GB" sz="1700" spc="-10" dirty="0" smtClean="0"/>
              <a:t>-Becker S et al.</a:t>
            </a:r>
            <a:endParaRPr lang="en-GB" sz="1700" spc="-10" dirty="0"/>
          </a:p>
        </p:txBody>
      </p:sp>
      <p:sp>
        <p:nvSpPr>
          <p:cNvPr id="5123" name="Rectangle 3"/>
          <p:cNvSpPr>
            <a:spLocks noGrp="1" noChangeArrowheads="1"/>
          </p:cNvSpPr>
          <p:nvPr>
            <p:ph type="body" idx="1"/>
          </p:nvPr>
        </p:nvSpPr>
        <p:spPr>
          <a:xfrm>
            <a:off x="228600" y="1320800"/>
            <a:ext cx="8715104" cy="5154097"/>
          </a:xfrm>
        </p:spPr>
        <p:txBody>
          <a:bodyPr/>
          <a:lstStyle/>
          <a:p>
            <a:r>
              <a:rPr lang="en-GB" sz="1800" b="1" dirty="0"/>
              <a:t>Key </a:t>
            </a:r>
            <a:r>
              <a:rPr lang="en-GB" sz="1800" b="1" dirty="0" smtClean="0"/>
              <a:t>results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pPr lvl="1">
              <a:spcBef>
                <a:spcPts val="1800"/>
              </a:spcBef>
            </a:pPr>
            <a:r>
              <a:rPr lang="en-GB" sz="1800" dirty="0" smtClean="0"/>
              <a:t>Overall survival:</a:t>
            </a:r>
          </a:p>
          <a:p>
            <a:pPr lvl="2"/>
            <a:r>
              <a:rPr lang="en-GB" sz="1800" dirty="0" smtClean="0"/>
              <a:t>23.4 months with fluoropyrimidines + bevacizumab vs. 22.6 months with </a:t>
            </a:r>
            <a:r>
              <a:rPr lang="en-GB" sz="1800" spc="-20" dirty="0" smtClean="0"/>
              <a:t>bevacizumab alone and 23.3 months with no therapy (p=NS between </a:t>
            </a:r>
            <a:br>
              <a:rPr lang="en-GB" sz="1800" spc="-20" dirty="0" smtClean="0"/>
            </a:br>
            <a:r>
              <a:rPr lang="en-GB" sz="1800" spc="-20" dirty="0" smtClean="0"/>
              <a:t>the groups)</a:t>
            </a:r>
          </a:p>
        </p:txBody>
      </p:sp>
      <p:sp>
        <p:nvSpPr>
          <p:cNvPr id="5124" name="Text Box 4"/>
          <p:cNvSpPr txBox="1">
            <a:spLocks noChangeArrowheads="1"/>
          </p:cNvSpPr>
          <p:nvPr/>
        </p:nvSpPr>
        <p:spPr bwMode="auto">
          <a:xfrm>
            <a:off x="4297520" y="6474897"/>
            <a:ext cx="46258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 </a:t>
            </a:r>
            <a:r>
              <a:rPr lang="en-GB" sz="1200" dirty="0" err="1" smtClean="0">
                <a:solidFill>
                  <a:srgbClr val="363636"/>
                </a:solidFill>
              </a:rPr>
              <a:t>Hegewisch</a:t>
            </a:r>
            <a:r>
              <a:rPr lang="en-GB" sz="1200" dirty="0" smtClean="0">
                <a:solidFill>
                  <a:srgbClr val="363636"/>
                </a:solidFill>
              </a:rPr>
              <a:t>-Becker </a:t>
            </a:r>
            <a:r>
              <a:rPr lang="en-GB" sz="1200" dirty="0">
                <a:solidFill>
                  <a:srgbClr val="363636"/>
                </a:solidFill>
              </a:rPr>
              <a:t>et </a:t>
            </a:r>
            <a:r>
              <a:rPr lang="en-GB" sz="1200" dirty="0" smtClean="0">
                <a:solidFill>
                  <a:srgbClr val="363636"/>
                </a:solidFill>
              </a:rPr>
              <a:t>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498O</a:t>
            </a:r>
            <a:endParaRPr lang="en-GB" sz="1200" dirty="0">
              <a:solidFill>
                <a:srgbClr val="363636"/>
              </a:solidFill>
            </a:endParaRPr>
          </a:p>
        </p:txBody>
      </p:sp>
      <p:sp>
        <p:nvSpPr>
          <p:cNvPr id="17" name="Rectangle 16"/>
          <p:cNvSpPr>
            <a:spLocks noChangeArrowheads="1"/>
          </p:cNvSpPr>
          <p:nvPr/>
        </p:nvSpPr>
        <p:spPr bwMode="auto">
          <a:xfrm>
            <a:off x="191972" y="4387051"/>
            <a:ext cx="4512691" cy="351022"/>
          </a:xfrm>
          <a:prstGeom prst="rect">
            <a:avLst/>
          </a:prstGeom>
          <a:noFill/>
          <a:ln w="9525">
            <a:noFill/>
            <a:miter lim="800000"/>
            <a:headEnd/>
            <a:tailEnd/>
          </a:ln>
        </p:spPr>
        <p:txBody>
          <a:bodyPr wrap="square" lIns="0" tIns="0" rIns="0" bIns="0">
            <a:spAutoFit/>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eaLnBrk="1" hangingPunct="1">
              <a:tabLst>
                <a:tab pos="1706563" algn="l"/>
              </a:tabLst>
            </a:pPr>
            <a:r>
              <a:rPr lang="de-DE" altLang="de-DE" sz="1100" b="1" dirty="0" smtClean="0">
                <a:solidFill>
                  <a:srgbClr val="043882"/>
                </a:solidFill>
              </a:rPr>
              <a:t> FP/Bev vs. Bev</a:t>
            </a:r>
            <a:r>
              <a:rPr lang="de-DE" altLang="de-DE" sz="1100" dirty="0" smtClean="0">
                <a:solidFill>
                  <a:srgbClr val="043882"/>
                </a:solidFill>
              </a:rPr>
              <a:t>: 	HR </a:t>
            </a:r>
            <a:r>
              <a:rPr lang="de-DE" altLang="de-DE" sz="1100" dirty="0">
                <a:solidFill>
                  <a:srgbClr val="043882"/>
                </a:solidFill>
              </a:rPr>
              <a:t>1.03 (95</a:t>
            </a:r>
            <a:r>
              <a:rPr lang="de-DE" altLang="de-DE" sz="1100" dirty="0" smtClean="0">
                <a:solidFill>
                  <a:srgbClr val="043882"/>
                </a:solidFill>
              </a:rPr>
              <a:t>% CI 0.81, 1.31); p=0.82</a:t>
            </a:r>
            <a:endParaRPr lang="de-DE" altLang="de-DE" sz="1100" dirty="0">
              <a:solidFill>
                <a:srgbClr val="043882"/>
              </a:solidFill>
            </a:endParaRPr>
          </a:p>
          <a:p>
            <a:pPr eaLnBrk="1" hangingPunct="1">
              <a:tabLst>
                <a:tab pos="1706563" algn="l"/>
              </a:tabLst>
            </a:pPr>
            <a:r>
              <a:rPr lang="de-DE" altLang="de-DE" sz="1100" b="1" dirty="0" smtClean="0">
                <a:solidFill>
                  <a:srgbClr val="043882"/>
                </a:solidFill>
              </a:rPr>
              <a:t> FP/Bev vs. </a:t>
            </a:r>
            <a:r>
              <a:rPr lang="de-DE" altLang="de-DE" sz="1100" b="1" dirty="0" err="1" smtClean="0">
                <a:solidFill>
                  <a:srgbClr val="043882"/>
                </a:solidFill>
              </a:rPr>
              <a:t>no</a:t>
            </a:r>
            <a:r>
              <a:rPr lang="de-DE" altLang="de-DE" sz="1100" b="1" dirty="0" smtClean="0">
                <a:solidFill>
                  <a:srgbClr val="043882"/>
                </a:solidFill>
              </a:rPr>
              <a:t> </a:t>
            </a:r>
            <a:r>
              <a:rPr lang="de-DE" altLang="de-DE" sz="1100" b="1" dirty="0" err="1" smtClean="0">
                <a:solidFill>
                  <a:srgbClr val="043882"/>
                </a:solidFill>
              </a:rPr>
              <a:t>therapy</a:t>
            </a:r>
            <a:r>
              <a:rPr lang="de-DE" altLang="de-DE" sz="1100" dirty="0" smtClean="0">
                <a:solidFill>
                  <a:srgbClr val="043882"/>
                </a:solidFill>
              </a:rPr>
              <a:t>:	HR </a:t>
            </a:r>
            <a:r>
              <a:rPr lang="de-DE" altLang="de-DE" sz="1100" dirty="0">
                <a:solidFill>
                  <a:srgbClr val="043882"/>
                </a:solidFill>
              </a:rPr>
              <a:t>1.27 (95</a:t>
            </a:r>
            <a:r>
              <a:rPr lang="de-DE" altLang="de-DE" sz="1100" dirty="0" smtClean="0">
                <a:solidFill>
                  <a:srgbClr val="043882"/>
                </a:solidFill>
              </a:rPr>
              <a:t>% CI 1.00, 1.62); p=0.054</a:t>
            </a:r>
            <a:endParaRPr lang="de-DE" altLang="de-DE" sz="1100" dirty="0">
              <a:solidFill>
                <a:srgbClr val="043882"/>
              </a:solidFill>
            </a:endParaRPr>
          </a:p>
        </p:txBody>
      </p:sp>
      <p:sp>
        <p:nvSpPr>
          <p:cNvPr id="18" name="Rectangle 17"/>
          <p:cNvSpPr>
            <a:spLocks noChangeArrowheads="1"/>
          </p:cNvSpPr>
          <p:nvPr/>
        </p:nvSpPr>
        <p:spPr bwMode="auto">
          <a:xfrm>
            <a:off x="4751510" y="4354117"/>
            <a:ext cx="4309431" cy="526533"/>
          </a:xfrm>
          <a:prstGeom prst="rect">
            <a:avLst/>
          </a:prstGeom>
          <a:solidFill>
            <a:schemeClr val="tx2"/>
          </a:solidFill>
          <a:ln w="9525">
            <a:noFill/>
            <a:miter lim="800000"/>
            <a:headEnd/>
            <a:tailEnd/>
          </a:ln>
        </p:spPr>
        <p:txBody>
          <a:bodyPr wrap="square" lIns="0" tIns="0" rIns="0" bIns="0">
            <a:spAutoFit/>
          </a:bodyPr>
          <a:ls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eaLnBrk="1" hangingPunct="1">
              <a:tabLst>
                <a:tab pos="1706563" algn="l"/>
              </a:tabLst>
            </a:pPr>
            <a:r>
              <a:rPr lang="de-DE" altLang="de-DE" sz="1100" b="1" dirty="0" smtClean="0">
                <a:solidFill>
                  <a:srgbClr val="043882"/>
                </a:solidFill>
              </a:rPr>
              <a:t> FP/Bev vs. Bev</a:t>
            </a:r>
            <a:r>
              <a:rPr lang="de-DE" altLang="de-DE" sz="1100" dirty="0" smtClean="0">
                <a:solidFill>
                  <a:srgbClr val="043882"/>
                </a:solidFill>
              </a:rPr>
              <a:t>:</a:t>
            </a:r>
            <a:r>
              <a:rPr lang="de-DE" altLang="de-DE" sz="1100" dirty="0">
                <a:solidFill>
                  <a:srgbClr val="043882"/>
                </a:solidFill>
              </a:rPr>
              <a:t>	</a:t>
            </a:r>
            <a:r>
              <a:rPr lang="de-DE" altLang="de-DE" sz="1100" dirty="0" smtClean="0">
                <a:solidFill>
                  <a:srgbClr val="043882"/>
                </a:solidFill>
              </a:rPr>
              <a:t>HR </a:t>
            </a:r>
            <a:r>
              <a:rPr lang="de-DE" altLang="de-DE" sz="1100" dirty="0">
                <a:solidFill>
                  <a:srgbClr val="043882"/>
                </a:solidFill>
              </a:rPr>
              <a:t>1.26 (</a:t>
            </a:r>
            <a:r>
              <a:rPr lang="de-DE" altLang="de-DE" sz="1100" dirty="0" smtClean="0">
                <a:solidFill>
                  <a:srgbClr val="043882"/>
                </a:solidFill>
              </a:rPr>
              <a:t>95% CI 0.99, 1.60); p=0.061</a:t>
            </a:r>
            <a:endParaRPr lang="de-DE" altLang="de-DE" sz="1100" dirty="0">
              <a:solidFill>
                <a:srgbClr val="043882"/>
              </a:solidFill>
            </a:endParaRPr>
          </a:p>
          <a:p>
            <a:pPr eaLnBrk="1" hangingPunct="1">
              <a:tabLst>
                <a:tab pos="1706563" algn="l"/>
              </a:tabLst>
            </a:pPr>
            <a:r>
              <a:rPr lang="de-DE" altLang="de-DE" sz="1100" b="1" dirty="0" smtClean="0">
                <a:solidFill>
                  <a:srgbClr val="043882"/>
                </a:solidFill>
              </a:rPr>
              <a:t> FP/Bev vs. </a:t>
            </a:r>
            <a:r>
              <a:rPr lang="de-DE" altLang="de-DE" sz="1100" b="1" dirty="0" err="1" smtClean="0">
                <a:solidFill>
                  <a:srgbClr val="043882"/>
                </a:solidFill>
              </a:rPr>
              <a:t>no</a:t>
            </a:r>
            <a:r>
              <a:rPr lang="de-DE" altLang="de-DE" sz="1100" b="1" dirty="0" smtClean="0">
                <a:solidFill>
                  <a:srgbClr val="043882"/>
                </a:solidFill>
              </a:rPr>
              <a:t> </a:t>
            </a:r>
            <a:r>
              <a:rPr lang="de-DE" altLang="de-DE" sz="1100" b="1" dirty="0" err="1" smtClean="0">
                <a:solidFill>
                  <a:srgbClr val="043882"/>
                </a:solidFill>
              </a:rPr>
              <a:t>therapy</a:t>
            </a:r>
            <a:r>
              <a:rPr lang="de-DE" altLang="de-DE" sz="1100" dirty="0" smtClean="0">
                <a:solidFill>
                  <a:srgbClr val="043882"/>
                </a:solidFill>
              </a:rPr>
              <a:t>:	HR </a:t>
            </a:r>
            <a:r>
              <a:rPr lang="de-DE" altLang="de-DE" sz="1100" dirty="0">
                <a:solidFill>
                  <a:srgbClr val="043882"/>
                </a:solidFill>
              </a:rPr>
              <a:t>2.05 (95</a:t>
            </a:r>
            <a:r>
              <a:rPr lang="de-DE" altLang="de-DE" sz="1100" dirty="0" smtClean="0">
                <a:solidFill>
                  <a:srgbClr val="043882"/>
                </a:solidFill>
              </a:rPr>
              <a:t>% CI 1.61, 2.63); p&lt;0.00001</a:t>
            </a:r>
            <a:endParaRPr lang="de-DE" altLang="de-DE" sz="1100" dirty="0">
              <a:solidFill>
                <a:srgbClr val="043882"/>
              </a:solidFill>
            </a:endParaRPr>
          </a:p>
          <a:p>
            <a:pPr eaLnBrk="1" hangingPunct="1">
              <a:tabLst>
                <a:tab pos="1706563" algn="l"/>
              </a:tabLst>
            </a:pPr>
            <a:r>
              <a:rPr lang="de-DE" altLang="de-DE" sz="1100" b="1" dirty="0" smtClean="0">
                <a:solidFill>
                  <a:srgbClr val="043882"/>
                </a:solidFill>
              </a:rPr>
              <a:t> Bev</a:t>
            </a:r>
            <a:r>
              <a:rPr lang="de-DE" altLang="de-DE" sz="1100" b="1" dirty="0">
                <a:solidFill>
                  <a:srgbClr val="043882"/>
                </a:solidFill>
              </a:rPr>
              <a:t> </a:t>
            </a:r>
            <a:r>
              <a:rPr lang="de-DE" altLang="de-DE" sz="1100" b="1" dirty="0" smtClean="0">
                <a:solidFill>
                  <a:srgbClr val="043882"/>
                </a:solidFill>
              </a:rPr>
              <a:t>vs. </a:t>
            </a:r>
            <a:r>
              <a:rPr lang="de-DE" altLang="de-DE" sz="1100" b="1" dirty="0" err="1" smtClean="0">
                <a:solidFill>
                  <a:srgbClr val="043882"/>
                </a:solidFill>
              </a:rPr>
              <a:t>no</a:t>
            </a:r>
            <a:r>
              <a:rPr lang="de-DE" altLang="de-DE" sz="1100" b="1" dirty="0" smtClean="0">
                <a:solidFill>
                  <a:srgbClr val="043882"/>
                </a:solidFill>
              </a:rPr>
              <a:t> </a:t>
            </a:r>
            <a:r>
              <a:rPr lang="de-DE" altLang="de-DE" sz="1100" b="1" dirty="0" err="1" smtClean="0">
                <a:solidFill>
                  <a:srgbClr val="043882"/>
                </a:solidFill>
              </a:rPr>
              <a:t>therapy</a:t>
            </a:r>
            <a:r>
              <a:rPr lang="de-DE" altLang="de-DE" sz="1100" dirty="0" smtClean="0">
                <a:solidFill>
                  <a:srgbClr val="043882"/>
                </a:solidFill>
              </a:rPr>
              <a:t>:	HR </a:t>
            </a:r>
            <a:r>
              <a:rPr lang="de-DE" altLang="de-DE" sz="1100" dirty="0">
                <a:solidFill>
                  <a:srgbClr val="043882"/>
                </a:solidFill>
              </a:rPr>
              <a:t>1.53 (</a:t>
            </a:r>
            <a:r>
              <a:rPr lang="de-DE" altLang="de-DE" sz="1100" dirty="0" smtClean="0">
                <a:solidFill>
                  <a:srgbClr val="043882"/>
                </a:solidFill>
              </a:rPr>
              <a:t>95% CI 1.21, 1.93); p=0.00039</a:t>
            </a:r>
            <a:endParaRPr lang="de-DE" altLang="de-DE" sz="1100" dirty="0">
              <a:solidFill>
                <a:srgbClr val="043882"/>
              </a:solidFill>
            </a:endParaRPr>
          </a:p>
        </p:txBody>
      </p:sp>
      <p:sp>
        <p:nvSpPr>
          <p:cNvPr id="19" name="TextBox 18"/>
          <p:cNvSpPr txBox="1"/>
          <p:nvPr/>
        </p:nvSpPr>
        <p:spPr>
          <a:xfrm>
            <a:off x="191972" y="1724106"/>
            <a:ext cx="4512445" cy="382934"/>
          </a:xfrm>
          <a:prstGeom prst="rect">
            <a:avLst/>
          </a:prstGeom>
          <a:noFill/>
        </p:spPr>
        <p:txBody>
          <a:bodyPr wrap="square" rtlCol="0">
            <a:spAutoFit/>
          </a:bodyPr>
          <a:lstStyle/>
          <a:p>
            <a:pPr algn="ctr"/>
            <a:r>
              <a:rPr lang="en-GB" b="1" dirty="0">
                <a:solidFill>
                  <a:srgbClr val="363636"/>
                </a:solidFill>
              </a:rPr>
              <a:t>TFS</a:t>
            </a:r>
          </a:p>
        </p:txBody>
      </p:sp>
      <p:sp>
        <p:nvSpPr>
          <p:cNvPr id="20" name="Freeform 3"/>
          <p:cNvSpPr>
            <a:spLocks/>
          </p:cNvSpPr>
          <p:nvPr/>
        </p:nvSpPr>
        <p:spPr bwMode="auto">
          <a:xfrm>
            <a:off x="560513" y="2126082"/>
            <a:ext cx="3480271" cy="1871223"/>
          </a:xfrm>
          <a:custGeom>
            <a:avLst/>
            <a:gdLst>
              <a:gd name="T0" fmla="*/ 0 w 271"/>
              <a:gd name="T1" fmla="*/ 0 h 148"/>
              <a:gd name="T2" fmla="*/ 0 w 271"/>
              <a:gd name="T3" fmla="*/ 148 h 148"/>
              <a:gd name="T4" fmla="*/ 271 w 271"/>
              <a:gd name="T5" fmla="*/ 148 h 148"/>
            </a:gdLst>
            <a:ahLst/>
            <a:cxnLst>
              <a:cxn ang="0">
                <a:pos x="T0" y="T1"/>
              </a:cxn>
              <a:cxn ang="0">
                <a:pos x="T2" y="T3"/>
              </a:cxn>
              <a:cxn ang="0">
                <a:pos x="T4" y="T5"/>
              </a:cxn>
            </a:cxnLst>
            <a:rect l="0" t="0" r="r" b="b"/>
            <a:pathLst>
              <a:path w="271" h="148">
                <a:moveTo>
                  <a:pt x="0" y="0"/>
                </a:moveTo>
                <a:lnTo>
                  <a:pt x="0" y="148"/>
                </a:lnTo>
                <a:lnTo>
                  <a:pt x="271" y="14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4"/>
          <p:cNvSpPr>
            <a:spLocks noChangeShapeType="1"/>
          </p:cNvSpPr>
          <p:nvPr/>
        </p:nvSpPr>
        <p:spPr bwMode="auto">
          <a:xfrm>
            <a:off x="483459" y="2505384"/>
            <a:ext cx="6421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5"/>
          <p:cNvSpPr>
            <a:spLocks noChangeShapeType="1"/>
          </p:cNvSpPr>
          <p:nvPr/>
        </p:nvSpPr>
        <p:spPr bwMode="auto">
          <a:xfrm>
            <a:off x="483459" y="3946731"/>
            <a:ext cx="6421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6"/>
          <p:cNvSpPr>
            <a:spLocks noChangeShapeType="1"/>
          </p:cNvSpPr>
          <p:nvPr/>
        </p:nvSpPr>
        <p:spPr bwMode="auto">
          <a:xfrm>
            <a:off x="496301" y="3554786"/>
            <a:ext cx="5136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7"/>
          <p:cNvSpPr>
            <a:spLocks noChangeShapeType="1"/>
          </p:cNvSpPr>
          <p:nvPr/>
        </p:nvSpPr>
        <p:spPr bwMode="auto">
          <a:xfrm>
            <a:off x="483459" y="2846756"/>
            <a:ext cx="6421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8"/>
          <p:cNvSpPr>
            <a:spLocks noChangeShapeType="1"/>
          </p:cNvSpPr>
          <p:nvPr/>
        </p:nvSpPr>
        <p:spPr bwMode="auto">
          <a:xfrm>
            <a:off x="483459" y="3213414"/>
            <a:ext cx="6421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24"/>
          <p:cNvSpPr>
            <a:spLocks noChangeShapeType="1"/>
          </p:cNvSpPr>
          <p:nvPr/>
        </p:nvSpPr>
        <p:spPr bwMode="auto">
          <a:xfrm>
            <a:off x="483459" y="2151369"/>
            <a:ext cx="6421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Freeform 25"/>
          <p:cNvSpPr>
            <a:spLocks/>
          </p:cNvSpPr>
          <p:nvPr/>
        </p:nvSpPr>
        <p:spPr bwMode="auto">
          <a:xfrm>
            <a:off x="650409" y="2151369"/>
            <a:ext cx="2684047" cy="1732146"/>
          </a:xfrm>
          <a:custGeom>
            <a:avLst/>
            <a:gdLst>
              <a:gd name="T0" fmla="*/ 193 w 209"/>
              <a:gd name="T1" fmla="*/ 137 h 137"/>
              <a:gd name="T2" fmla="*/ 161 w 209"/>
              <a:gd name="T3" fmla="*/ 136 h 137"/>
              <a:gd name="T4" fmla="*/ 132 w 209"/>
              <a:gd name="T5" fmla="*/ 135 h 137"/>
              <a:gd name="T6" fmla="*/ 127 w 209"/>
              <a:gd name="T7" fmla="*/ 133 h 137"/>
              <a:gd name="T8" fmla="*/ 123 w 209"/>
              <a:gd name="T9" fmla="*/ 131 h 137"/>
              <a:gd name="T10" fmla="*/ 118 w 209"/>
              <a:gd name="T11" fmla="*/ 127 h 137"/>
              <a:gd name="T12" fmla="*/ 114 w 209"/>
              <a:gd name="T13" fmla="*/ 125 h 137"/>
              <a:gd name="T14" fmla="*/ 111 w 209"/>
              <a:gd name="T15" fmla="*/ 123 h 137"/>
              <a:gd name="T16" fmla="*/ 106 w 209"/>
              <a:gd name="T17" fmla="*/ 121 h 137"/>
              <a:gd name="T18" fmla="*/ 100 w 209"/>
              <a:gd name="T19" fmla="*/ 120 h 137"/>
              <a:gd name="T20" fmla="*/ 97 w 209"/>
              <a:gd name="T21" fmla="*/ 117 h 137"/>
              <a:gd name="T22" fmla="*/ 92 w 209"/>
              <a:gd name="T23" fmla="*/ 115 h 137"/>
              <a:gd name="T24" fmla="*/ 89 w 209"/>
              <a:gd name="T25" fmla="*/ 114 h 137"/>
              <a:gd name="T26" fmla="*/ 79 w 209"/>
              <a:gd name="T27" fmla="*/ 112 h 137"/>
              <a:gd name="T28" fmla="*/ 75 w 209"/>
              <a:gd name="T29" fmla="*/ 109 h 137"/>
              <a:gd name="T30" fmla="*/ 73 w 209"/>
              <a:gd name="T31" fmla="*/ 106 h 137"/>
              <a:gd name="T32" fmla="*/ 70 w 209"/>
              <a:gd name="T33" fmla="*/ 104 h 137"/>
              <a:gd name="T34" fmla="*/ 68 w 209"/>
              <a:gd name="T35" fmla="*/ 101 h 137"/>
              <a:gd name="T36" fmla="*/ 66 w 209"/>
              <a:gd name="T37" fmla="*/ 98 h 137"/>
              <a:gd name="T38" fmla="*/ 64 w 209"/>
              <a:gd name="T39" fmla="*/ 96 h 137"/>
              <a:gd name="T40" fmla="*/ 63 w 209"/>
              <a:gd name="T41" fmla="*/ 95 h 137"/>
              <a:gd name="T42" fmla="*/ 60 w 209"/>
              <a:gd name="T43" fmla="*/ 93 h 137"/>
              <a:gd name="T44" fmla="*/ 54 w 209"/>
              <a:gd name="T45" fmla="*/ 90 h 137"/>
              <a:gd name="T46" fmla="*/ 50 w 209"/>
              <a:gd name="T47" fmla="*/ 84 h 137"/>
              <a:gd name="T48" fmla="*/ 46 w 209"/>
              <a:gd name="T49" fmla="*/ 80 h 137"/>
              <a:gd name="T50" fmla="*/ 43 w 209"/>
              <a:gd name="T51" fmla="*/ 76 h 137"/>
              <a:gd name="T52" fmla="*/ 40 w 209"/>
              <a:gd name="T53" fmla="*/ 71 h 137"/>
              <a:gd name="T54" fmla="*/ 38 w 209"/>
              <a:gd name="T55" fmla="*/ 66 h 137"/>
              <a:gd name="T56" fmla="*/ 35 w 209"/>
              <a:gd name="T57" fmla="*/ 63 h 137"/>
              <a:gd name="T58" fmla="*/ 32 w 209"/>
              <a:gd name="T59" fmla="*/ 60 h 137"/>
              <a:gd name="T60" fmla="*/ 29 w 209"/>
              <a:gd name="T61" fmla="*/ 59 h 137"/>
              <a:gd name="T62" fmla="*/ 26 w 209"/>
              <a:gd name="T63" fmla="*/ 54 h 137"/>
              <a:gd name="T64" fmla="*/ 24 w 209"/>
              <a:gd name="T65" fmla="*/ 49 h 137"/>
              <a:gd name="T66" fmla="*/ 23 w 209"/>
              <a:gd name="T67" fmla="*/ 48 h 137"/>
              <a:gd name="T68" fmla="*/ 21 w 209"/>
              <a:gd name="T69" fmla="*/ 45 h 137"/>
              <a:gd name="T70" fmla="*/ 18 w 209"/>
              <a:gd name="T71" fmla="*/ 43 h 137"/>
              <a:gd name="T72" fmla="*/ 15 w 209"/>
              <a:gd name="T73" fmla="*/ 38 h 137"/>
              <a:gd name="T74" fmla="*/ 13 w 209"/>
              <a:gd name="T75" fmla="*/ 33 h 137"/>
              <a:gd name="T76" fmla="*/ 11 w 209"/>
              <a:gd name="T77" fmla="*/ 31 h 137"/>
              <a:gd name="T78" fmla="*/ 9 w 209"/>
              <a:gd name="T79" fmla="*/ 27 h 137"/>
              <a:gd name="T80" fmla="*/ 7 w 209"/>
              <a:gd name="T81" fmla="*/ 19 h 137"/>
              <a:gd name="T82" fmla="*/ 6 w 209"/>
              <a:gd name="T83" fmla="*/ 9 h 137"/>
              <a:gd name="T84" fmla="*/ 3 w 209"/>
              <a:gd name="T85" fmla="*/ 4 h 137"/>
              <a:gd name="T86" fmla="*/ 3 w 209"/>
              <a:gd name="T8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9" h="137">
                <a:moveTo>
                  <a:pt x="209" y="137"/>
                </a:moveTo>
                <a:lnTo>
                  <a:pt x="193" y="137"/>
                </a:lnTo>
                <a:lnTo>
                  <a:pt x="193" y="136"/>
                </a:lnTo>
                <a:lnTo>
                  <a:pt x="161" y="136"/>
                </a:lnTo>
                <a:lnTo>
                  <a:pt x="161" y="135"/>
                </a:lnTo>
                <a:lnTo>
                  <a:pt x="132" y="135"/>
                </a:lnTo>
                <a:lnTo>
                  <a:pt x="132" y="133"/>
                </a:lnTo>
                <a:lnTo>
                  <a:pt x="127" y="133"/>
                </a:lnTo>
                <a:lnTo>
                  <a:pt x="123" y="133"/>
                </a:lnTo>
                <a:lnTo>
                  <a:pt x="123" y="131"/>
                </a:lnTo>
                <a:lnTo>
                  <a:pt x="118" y="131"/>
                </a:lnTo>
                <a:lnTo>
                  <a:pt x="118" y="127"/>
                </a:lnTo>
                <a:lnTo>
                  <a:pt x="114" y="127"/>
                </a:lnTo>
                <a:lnTo>
                  <a:pt x="114" y="125"/>
                </a:lnTo>
                <a:lnTo>
                  <a:pt x="111" y="125"/>
                </a:lnTo>
                <a:lnTo>
                  <a:pt x="111" y="123"/>
                </a:lnTo>
                <a:lnTo>
                  <a:pt x="106" y="123"/>
                </a:lnTo>
                <a:lnTo>
                  <a:pt x="106" y="121"/>
                </a:lnTo>
                <a:lnTo>
                  <a:pt x="100" y="121"/>
                </a:lnTo>
                <a:lnTo>
                  <a:pt x="100" y="120"/>
                </a:lnTo>
                <a:lnTo>
                  <a:pt x="97" y="120"/>
                </a:lnTo>
                <a:lnTo>
                  <a:pt x="97" y="117"/>
                </a:lnTo>
                <a:lnTo>
                  <a:pt x="92" y="117"/>
                </a:lnTo>
                <a:lnTo>
                  <a:pt x="92" y="115"/>
                </a:lnTo>
                <a:lnTo>
                  <a:pt x="89" y="115"/>
                </a:lnTo>
                <a:lnTo>
                  <a:pt x="89" y="114"/>
                </a:lnTo>
                <a:lnTo>
                  <a:pt x="79" y="114"/>
                </a:lnTo>
                <a:lnTo>
                  <a:pt x="79" y="112"/>
                </a:lnTo>
                <a:lnTo>
                  <a:pt x="75" y="112"/>
                </a:lnTo>
                <a:lnTo>
                  <a:pt x="75" y="109"/>
                </a:lnTo>
                <a:lnTo>
                  <a:pt x="73" y="109"/>
                </a:lnTo>
                <a:lnTo>
                  <a:pt x="73" y="106"/>
                </a:lnTo>
                <a:lnTo>
                  <a:pt x="70" y="106"/>
                </a:lnTo>
                <a:lnTo>
                  <a:pt x="70" y="104"/>
                </a:lnTo>
                <a:lnTo>
                  <a:pt x="68" y="104"/>
                </a:lnTo>
                <a:lnTo>
                  <a:pt x="68" y="101"/>
                </a:lnTo>
                <a:lnTo>
                  <a:pt x="66" y="101"/>
                </a:lnTo>
                <a:lnTo>
                  <a:pt x="66" y="98"/>
                </a:lnTo>
                <a:lnTo>
                  <a:pt x="64" y="98"/>
                </a:lnTo>
                <a:lnTo>
                  <a:pt x="64" y="96"/>
                </a:lnTo>
                <a:lnTo>
                  <a:pt x="63" y="96"/>
                </a:lnTo>
                <a:lnTo>
                  <a:pt x="63" y="95"/>
                </a:lnTo>
                <a:lnTo>
                  <a:pt x="60" y="95"/>
                </a:lnTo>
                <a:lnTo>
                  <a:pt x="60" y="93"/>
                </a:lnTo>
                <a:lnTo>
                  <a:pt x="54" y="93"/>
                </a:lnTo>
                <a:lnTo>
                  <a:pt x="54" y="90"/>
                </a:lnTo>
                <a:lnTo>
                  <a:pt x="50" y="90"/>
                </a:lnTo>
                <a:lnTo>
                  <a:pt x="50" y="84"/>
                </a:lnTo>
                <a:lnTo>
                  <a:pt x="46" y="84"/>
                </a:lnTo>
                <a:lnTo>
                  <a:pt x="46" y="80"/>
                </a:lnTo>
                <a:lnTo>
                  <a:pt x="43" y="80"/>
                </a:lnTo>
                <a:lnTo>
                  <a:pt x="43" y="76"/>
                </a:lnTo>
                <a:lnTo>
                  <a:pt x="40" y="76"/>
                </a:lnTo>
                <a:lnTo>
                  <a:pt x="40" y="71"/>
                </a:lnTo>
                <a:lnTo>
                  <a:pt x="38" y="71"/>
                </a:lnTo>
                <a:lnTo>
                  <a:pt x="38" y="66"/>
                </a:lnTo>
                <a:lnTo>
                  <a:pt x="35" y="66"/>
                </a:lnTo>
                <a:lnTo>
                  <a:pt x="35" y="63"/>
                </a:lnTo>
                <a:lnTo>
                  <a:pt x="32" y="63"/>
                </a:lnTo>
                <a:lnTo>
                  <a:pt x="32" y="60"/>
                </a:lnTo>
                <a:lnTo>
                  <a:pt x="29" y="60"/>
                </a:lnTo>
                <a:lnTo>
                  <a:pt x="29" y="59"/>
                </a:lnTo>
                <a:lnTo>
                  <a:pt x="26" y="59"/>
                </a:lnTo>
                <a:lnTo>
                  <a:pt x="26" y="54"/>
                </a:lnTo>
                <a:lnTo>
                  <a:pt x="24" y="54"/>
                </a:lnTo>
                <a:lnTo>
                  <a:pt x="24" y="49"/>
                </a:lnTo>
                <a:lnTo>
                  <a:pt x="23" y="49"/>
                </a:lnTo>
                <a:lnTo>
                  <a:pt x="23" y="48"/>
                </a:lnTo>
                <a:lnTo>
                  <a:pt x="21" y="48"/>
                </a:lnTo>
                <a:lnTo>
                  <a:pt x="21" y="45"/>
                </a:lnTo>
                <a:lnTo>
                  <a:pt x="18" y="45"/>
                </a:lnTo>
                <a:lnTo>
                  <a:pt x="18" y="43"/>
                </a:lnTo>
                <a:lnTo>
                  <a:pt x="18" y="38"/>
                </a:lnTo>
                <a:lnTo>
                  <a:pt x="15" y="38"/>
                </a:lnTo>
                <a:lnTo>
                  <a:pt x="15" y="33"/>
                </a:lnTo>
                <a:lnTo>
                  <a:pt x="13" y="33"/>
                </a:lnTo>
                <a:lnTo>
                  <a:pt x="13" y="31"/>
                </a:lnTo>
                <a:lnTo>
                  <a:pt x="11" y="31"/>
                </a:lnTo>
                <a:lnTo>
                  <a:pt x="11" y="27"/>
                </a:lnTo>
                <a:lnTo>
                  <a:pt x="9" y="27"/>
                </a:lnTo>
                <a:lnTo>
                  <a:pt x="9" y="19"/>
                </a:lnTo>
                <a:lnTo>
                  <a:pt x="7" y="19"/>
                </a:lnTo>
                <a:lnTo>
                  <a:pt x="7" y="9"/>
                </a:lnTo>
                <a:lnTo>
                  <a:pt x="6" y="9"/>
                </a:lnTo>
                <a:lnTo>
                  <a:pt x="6" y="4"/>
                </a:lnTo>
                <a:lnTo>
                  <a:pt x="3" y="4"/>
                </a:lnTo>
                <a:lnTo>
                  <a:pt x="3" y="3"/>
                </a:lnTo>
                <a:lnTo>
                  <a:pt x="3"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30"/>
          <p:cNvSpPr>
            <a:spLocks noChangeShapeType="1"/>
          </p:cNvSpPr>
          <p:nvPr/>
        </p:nvSpPr>
        <p:spPr bwMode="auto">
          <a:xfrm>
            <a:off x="3501406" y="3832941"/>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31"/>
          <p:cNvSpPr>
            <a:spLocks noChangeShapeType="1"/>
          </p:cNvSpPr>
          <p:nvPr/>
        </p:nvSpPr>
        <p:spPr bwMode="auto">
          <a:xfrm>
            <a:off x="2936344" y="3769724"/>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32"/>
          <p:cNvSpPr>
            <a:spLocks noChangeShapeType="1"/>
          </p:cNvSpPr>
          <p:nvPr/>
        </p:nvSpPr>
        <p:spPr bwMode="auto">
          <a:xfrm>
            <a:off x="2075908" y="3643290"/>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33"/>
          <p:cNvSpPr>
            <a:spLocks noChangeShapeType="1"/>
          </p:cNvSpPr>
          <p:nvPr/>
        </p:nvSpPr>
        <p:spPr bwMode="auto">
          <a:xfrm>
            <a:off x="2037381" y="3618003"/>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34"/>
          <p:cNvSpPr>
            <a:spLocks noChangeShapeType="1"/>
          </p:cNvSpPr>
          <p:nvPr/>
        </p:nvSpPr>
        <p:spPr bwMode="auto">
          <a:xfrm>
            <a:off x="1831903" y="3440995"/>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35"/>
          <p:cNvSpPr>
            <a:spLocks noChangeShapeType="1"/>
          </p:cNvSpPr>
          <p:nvPr/>
        </p:nvSpPr>
        <p:spPr bwMode="auto">
          <a:xfrm>
            <a:off x="1754850" y="3415709"/>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36"/>
          <p:cNvSpPr>
            <a:spLocks noChangeShapeType="1"/>
          </p:cNvSpPr>
          <p:nvPr/>
        </p:nvSpPr>
        <p:spPr bwMode="auto">
          <a:xfrm>
            <a:off x="1690638" y="3365135"/>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37"/>
          <p:cNvSpPr>
            <a:spLocks noChangeShapeType="1"/>
          </p:cNvSpPr>
          <p:nvPr/>
        </p:nvSpPr>
        <p:spPr bwMode="auto">
          <a:xfrm>
            <a:off x="1664953" y="3365135"/>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38"/>
          <p:cNvSpPr>
            <a:spLocks noChangeShapeType="1"/>
          </p:cNvSpPr>
          <p:nvPr/>
        </p:nvSpPr>
        <p:spPr bwMode="auto">
          <a:xfrm>
            <a:off x="1613584" y="3365135"/>
            <a:ext cx="0" cy="3793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39"/>
          <p:cNvSpPr>
            <a:spLocks noChangeShapeType="1"/>
          </p:cNvSpPr>
          <p:nvPr/>
        </p:nvSpPr>
        <p:spPr bwMode="auto">
          <a:xfrm>
            <a:off x="1562215" y="3301918"/>
            <a:ext cx="0" cy="3793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40"/>
          <p:cNvSpPr>
            <a:spLocks noChangeShapeType="1"/>
          </p:cNvSpPr>
          <p:nvPr/>
        </p:nvSpPr>
        <p:spPr bwMode="auto">
          <a:xfrm>
            <a:off x="1498003" y="3263988"/>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41"/>
          <p:cNvSpPr>
            <a:spLocks noChangeShapeType="1"/>
          </p:cNvSpPr>
          <p:nvPr/>
        </p:nvSpPr>
        <p:spPr bwMode="auto">
          <a:xfrm>
            <a:off x="1356737" y="3238701"/>
            <a:ext cx="0" cy="3793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42"/>
          <p:cNvSpPr>
            <a:spLocks noChangeShapeType="1"/>
          </p:cNvSpPr>
          <p:nvPr/>
        </p:nvSpPr>
        <p:spPr bwMode="auto">
          <a:xfrm>
            <a:off x="1639269" y="3440995"/>
            <a:ext cx="0" cy="50574"/>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43"/>
          <p:cNvSpPr>
            <a:spLocks noChangeShapeType="1"/>
          </p:cNvSpPr>
          <p:nvPr/>
        </p:nvSpPr>
        <p:spPr bwMode="auto">
          <a:xfrm>
            <a:off x="2050223" y="3567429"/>
            <a:ext cx="0" cy="50574"/>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Line 44"/>
          <p:cNvSpPr>
            <a:spLocks noChangeShapeType="1"/>
          </p:cNvSpPr>
          <p:nvPr/>
        </p:nvSpPr>
        <p:spPr bwMode="auto">
          <a:xfrm>
            <a:off x="2396966" y="3643290"/>
            <a:ext cx="0" cy="50574"/>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Line 45"/>
          <p:cNvSpPr>
            <a:spLocks noChangeShapeType="1"/>
          </p:cNvSpPr>
          <p:nvPr/>
        </p:nvSpPr>
        <p:spPr bwMode="auto">
          <a:xfrm>
            <a:off x="2974871" y="3757080"/>
            <a:ext cx="0" cy="50574"/>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4" name="Line 46"/>
          <p:cNvSpPr>
            <a:spLocks noChangeShapeType="1"/>
          </p:cNvSpPr>
          <p:nvPr/>
        </p:nvSpPr>
        <p:spPr bwMode="auto">
          <a:xfrm>
            <a:off x="2962028" y="3769724"/>
            <a:ext cx="0" cy="50574"/>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 name="Line 47"/>
          <p:cNvSpPr>
            <a:spLocks noChangeShapeType="1"/>
          </p:cNvSpPr>
          <p:nvPr/>
        </p:nvSpPr>
        <p:spPr bwMode="auto">
          <a:xfrm>
            <a:off x="3026240" y="3757080"/>
            <a:ext cx="0" cy="50574"/>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6" name="Line 48"/>
          <p:cNvSpPr>
            <a:spLocks noChangeShapeType="1"/>
          </p:cNvSpPr>
          <p:nvPr/>
        </p:nvSpPr>
        <p:spPr bwMode="auto">
          <a:xfrm>
            <a:off x="3128979" y="3769724"/>
            <a:ext cx="0" cy="50574"/>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Line 49"/>
          <p:cNvSpPr>
            <a:spLocks noChangeShapeType="1"/>
          </p:cNvSpPr>
          <p:nvPr/>
        </p:nvSpPr>
        <p:spPr bwMode="auto">
          <a:xfrm>
            <a:off x="3552776" y="3769724"/>
            <a:ext cx="0" cy="50574"/>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8" name="Line 50"/>
          <p:cNvSpPr>
            <a:spLocks noChangeShapeType="1"/>
          </p:cNvSpPr>
          <p:nvPr/>
        </p:nvSpPr>
        <p:spPr bwMode="auto">
          <a:xfrm>
            <a:off x="1395264" y="3188127"/>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Line 51"/>
          <p:cNvSpPr>
            <a:spLocks noChangeShapeType="1"/>
          </p:cNvSpPr>
          <p:nvPr/>
        </p:nvSpPr>
        <p:spPr bwMode="auto">
          <a:xfrm>
            <a:off x="1318210" y="3162841"/>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Line 52"/>
          <p:cNvSpPr>
            <a:spLocks noChangeShapeType="1"/>
          </p:cNvSpPr>
          <p:nvPr/>
        </p:nvSpPr>
        <p:spPr bwMode="auto">
          <a:xfrm>
            <a:off x="945783" y="2581244"/>
            <a:ext cx="0" cy="3793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53"/>
          <p:cNvSpPr>
            <a:spLocks noChangeShapeType="1"/>
          </p:cNvSpPr>
          <p:nvPr/>
        </p:nvSpPr>
        <p:spPr bwMode="auto">
          <a:xfrm>
            <a:off x="701779" y="2138725"/>
            <a:ext cx="0" cy="50574"/>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52" name="Group 51"/>
          <p:cNvGrpSpPr/>
          <p:nvPr/>
        </p:nvGrpSpPr>
        <p:grpSpPr>
          <a:xfrm>
            <a:off x="791675" y="2480097"/>
            <a:ext cx="2542781" cy="1428705"/>
            <a:chOff x="669749" y="2534375"/>
            <a:chExt cx="2542781" cy="1428705"/>
          </a:xfrm>
        </p:grpSpPr>
        <p:sp>
          <p:nvSpPr>
            <p:cNvPr id="53" name="Line 26"/>
            <p:cNvSpPr>
              <a:spLocks noChangeShapeType="1"/>
            </p:cNvSpPr>
            <p:nvPr/>
          </p:nvSpPr>
          <p:spPr bwMode="auto">
            <a:xfrm>
              <a:off x="1568712" y="3621707"/>
              <a:ext cx="0" cy="50574"/>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27"/>
            <p:cNvSpPr>
              <a:spLocks noChangeShapeType="1"/>
            </p:cNvSpPr>
            <p:nvPr/>
          </p:nvSpPr>
          <p:spPr bwMode="auto">
            <a:xfrm>
              <a:off x="1620081" y="3621707"/>
              <a:ext cx="0" cy="50574"/>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28"/>
            <p:cNvSpPr>
              <a:spLocks noChangeShapeType="1"/>
            </p:cNvSpPr>
            <p:nvPr/>
          </p:nvSpPr>
          <p:spPr bwMode="auto">
            <a:xfrm>
              <a:off x="1928297" y="3735498"/>
              <a:ext cx="0" cy="50574"/>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29"/>
            <p:cNvSpPr>
              <a:spLocks noChangeShapeType="1"/>
            </p:cNvSpPr>
            <p:nvPr/>
          </p:nvSpPr>
          <p:spPr bwMode="auto">
            <a:xfrm>
              <a:off x="2056720" y="3836645"/>
              <a:ext cx="0" cy="50574"/>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54"/>
            <p:cNvSpPr>
              <a:spLocks noChangeShapeType="1"/>
            </p:cNvSpPr>
            <p:nvPr/>
          </p:nvSpPr>
          <p:spPr bwMode="auto">
            <a:xfrm>
              <a:off x="3212530" y="3912506"/>
              <a:ext cx="0" cy="50574"/>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55"/>
            <p:cNvSpPr>
              <a:spLocks noChangeShapeType="1"/>
            </p:cNvSpPr>
            <p:nvPr/>
          </p:nvSpPr>
          <p:spPr bwMode="auto">
            <a:xfrm>
              <a:off x="669749" y="2534375"/>
              <a:ext cx="0" cy="50574"/>
            </a:xfrm>
            <a:prstGeom prst="line">
              <a:avLst/>
            </a:prstGeom>
            <a:noFill/>
            <a:ln w="19050">
              <a:solidFill>
                <a:srgbClr val="FFC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59" name="Freeform 56"/>
          <p:cNvSpPr>
            <a:spLocks/>
          </p:cNvSpPr>
          <p:nvPr/>
        </p:nvSpPr>
        <p:spPr bwMode="auto">
          <a:xfrm>
            <a:off x="650409" y="2151369"/>
            <a:ext cx="2979420" cy="1770076"/>
          </a:xfrm>
          <a:custGeom>
            <a:avLst/>
            <a:gdLst>
              <a:gd name="T0" fmla="*/ 232 w 232"/>
              <a:gd name="T1" fmla="*/ 135 h 140"/>
              <a:gd name="T2" fmla="*/ 197 w 232"/>
              <a:gd name="T3" fmla="*/ 132 h 140"/>
              <a:gd name="T4" fmla="*/ 186 w 232"/>
              <a:gd name="T5" fmla="*/ 130 h 140"/>
              <a:gd name="T6" fmla="*/ 157 w 232"/>
              <a:gd name="T7" fmla="*/ 128 h 140"/>
              <a:gd name="T8" fmla="*/ 139 w 232"/>
              <a:gd name="T9" fmla="*/ 126 h 140"/>
              <a:gd name="T10" fmla="*/ 131 w 232"/>
              <a:gd name="T11" fmla="*/ 125 h 140"/>
              <a:gd name="T12" fmla="*/ 123 w 232"/>
              <a:gd name="T13" fmla="*/ 124 h 140"/>
              <a:gd name="T14" fmla="*/ 120 w 232"/>
              <a:gd name="T15" fmla="*/ 122 h 140"/>
              <a:gd name="T16" fmla="*/ 112 w 232"/>
              <a:gd name="T17" fmla="*/ 120 h 140"/>
              <a:gd name="T18" fmla="*/ 110 w 232"/>
              <a:gd name="T19" fmla="*/ 117 h 140"/>
              <a:gd name="T20" fmla="*/ 106 w 232"/>
              <a:gd name="T21" fmla="*/ 115 h 140"/>
              <a:gd name="T22" fmla="*/ 104 w 232"/>
              <a:gd name="T23" fmla="*/ 113 h 140"/>
              <a:gd name="T24" fmla="*/ 102 w 232"/>
              <a:gd name="T25" fmla="*/ 111 h 140"/>
              <a:gd name="T26" fmla="*/ 97 w 232"/>
              <a:gd name="T27" fmla="*/ 110 h 140"/>
              <a:gd name="T28" fmla="*/ 93 w 232"/>
              <a:gd name="T29" fmla="*/ 104 h 140"/>
              <a:gd name="T30" fmla="*/ 89 w 232"/>
              <a:gd name="T31" fmla="*/ 103 h 140"/>
              <a:gd name="T32" fmla="*/ 88 w 232"/>
              <a:gd name="T33" fmla="*/ 101 h 140"/>
              <a:gd name="T34" fmla="*/ 84 w 232"/>
              <a:gd name="T35" fmla="*/ 100 h 140"/>
              <a:gd name="T36" fmla="*/ 82 w 232"/>
              <a:gd name="T37" fmla="*/ 98 h 140"/>
              <a:gd name="T38" fmla="*/ 74 w 232"/>
              <a:gd name="T39" fmla="*/ 95 h 140"/>
              <a:gd name="T40" fmla="*/ 72 w 232"/>
              <a:gd name="T41" fmla="*/ 92 h 140"/>
              <a:gd name="T42" fmla="*/ 69 w 232"/>
              <a:gd name="T43" fmla="*/ 90 h 140"/>
              <a:gd name="T44" fmla="*/ 66 w 232"/>
              <a:gd name="T45" fmla="*/ 89 h 140"/>
              <a:gd name="T46" fmla="*/ 62 w 232"/>
              <a:gd name="T47" fmla="*/ 87 h 140"/>
              <a:gd name="T48" fmla="*/ 60 w 232"/>
              <a:gd name="T49" fmla="*/ 85 h 140"/>
              <a:gd name="T50" fmla="*/ 56 w 232"/>
              <a:gd name="T51" fmla="*/ 83 h 140"/>
              <a:gd name="T52" fmla="*/ 51 w 232"/>
              <a:gd name="T53" fmla="*/ 81 h 140"/>
              <a:gd name="T54" fmla="*/ 49 w 232"/>
              <a:gd name="T55" fmla="*/ 79 h 140"/>
              <a:gd name="T56" fmla="*/ 46 w 232"/>
              <a:gd name="T57" fmla="*/ 75 h 140"/>
              <a:gd name="T58" fmla="*/ 44 w 232"/>
              <a:gd name="T59" fmla="*/ 72 h 140"/>
              <a:gd name="T60" fmla="*/ 41 w 232"/>
              <a:gd name="T61" fmla="*/ 67 h 140"/>
              <a:gd name="T62" fmla="*/ 39 w 232"/>
              <a:gd name="T63" fmla="*/ 63 h 140"/>
              <a:gd name="T64" fmla="*/ 37 w 232"/>
              <a:gd name="T65" fmla="*/ 59 h 140"/>
              <a:gd name="T66" fmla="*/ 35 w 232"/>
              <a:gd name="T67" fmla="*/ 53 h 140"/>
              <a:gd name="T68" fmla="*/ 32 w 232"/>
              <a:gd name="T69" fmla="*/ 50 h 140"/>
              <a:gd name="T70" fmla="*/ 30 w 232"/>
              <a:gd name="T71" fmla="*/ 46 h 140"/>
              <a:gd name="T72" fmla="*/ 27 w 232"/>
              <a:gd name="T73" fmla="*/ 43 h 140"/>
              <a:gd name="T74" fmla="*/ 24 w 232"/>
              <a:gd name="T75" fmla="*/ 35 h 140"/>
              <a:gd name="T76" fmla="*/ 21 w 232"/>
              <a:gd name="T77" fmla="*/ 27 h 140"/>
              <a:gd name="T78" fmla="*/ 18 w 232"/>
              <a:gd name="T79" fmla="*/ 25 h 140"/>
              <a:gd name="T80" fmla="*/ 16 w 232"/>
              <a:gd name="T81" fmla="*/ 21 h 140"/>
              <a:gd name="T82" fmla="*/ 14 w 232"/>
              <a:gd name="T83" fmla="*/ 18 h 140"/>
              <a:gd name="T84" fmla="*/ 12 w 232"/>
              <a:gd name="T85" fmla="*/ 16 h 140"/>
              <a:gd name="T86" fmla="*/ 8 w 232"/>
              <a:gd name="T87" fmla="*/ 8 h 140"/>
              <a:gd name="T88" fmla="*/ 7 w 232"/>
              <a:gd name="T89" fmla="*/ 3 h 140"/>
              <a:gd name="T90" fmla="*/ 5 w 232"/>
              <a:gd name="T91"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140">
                <a:moveTo>
                  <a:pt x="232" y="140"/>
                </a:moveTo>
                <a:lnTo>
                  <a:pt x="232" y="135"/>
                </a:lnTo>
                <a:lnTo>
                  <a:pt x="197" y="135"/>
                </a:lnTo>
                <a:lnTo>
                  <a:pt x="197" y="132"/>
                </a:lnTo>
                <a:lnTo>
                  <a:pt x="186" y="132"/>
                </a:lnTo>
                <a:lnTo>
                  <a:pt x="186" y="130"/>
                </a:lnTo>
                <a:lnTo>
                  <a:pt x="157" y="130"/>
                </a:lnTo>
                <a:lnTo>
                  <a:pt x="157" y="128"/>
                </a:lnTo>
                <a:lnTo>
                  <a:pt x="139" y="128"/>
                </a:lnTo>
                <a:lnTo>
                  <a:pt x="139" y="126"/>
                </a:lnTo>
                <a:lnTo>
                  <a:pt x="131" y="126"/>
                </a:lnTo>
                <a:lnTo>
                  <a:pt x="131" y="125"/>
                </a:lnTo>
                <a:lnTo>
                  <a:pt x="123" y="125"/>
                </a:lnTo>
                <a:lnTo>
                  <a:pt x="123" y="124"/>
                </a:lnTo>
                <a:lnTo>
                  <a:pt x="120" y="124"/>
                </a:lnTo>
                <a:lnTo>
                  <a:pt x="120" y="122"/>
                </a:lnTo>
                <a:lnTo>
                  <a:pt x="112" y="122"/>
                </a:lnTo>
                <a:lnTo>
                  <a:pt x="112" y="120"/>
                </a:lnTo>
                <a:lnTo>
                  <a:pt x="110" y="120"/>
                </a:lnTo>
                <a:lnTo>
                  <a:pt x="110" y="117"/>
                </a:lnTo>
                <a:lnTo>
                  <a:pt x="106" y="117"/>
                </a:lnTo>
                <a:lnTo>
                  <a:pt x="106" y="115"/>
                </a:lnTo>
                <a:lnTo>
                  <a:pt x="104" y="115"/>
                </a:lnTo>
                <a:lnTo>
                  <a:pt x="104" y="113"/>
                </a:lnTo>
                <a:lnTo>
                  <a:pt x="102" y="113"/>
                </a:lnTo>
                <a:lnTo>
                  <a:pt x="102" y="111"/>
                </a:lnTo>
                <a:lnTo>
                  <a:pt x="97" y="111"/>
                </a:lnTo>
                <a:lnTo>
                  <a:pt x="97" y="110"/>
                </a:lnTo>
                <a:lnTo>
                  <a:pt x="93" y="110"/>
                </a:lnTo>
                <a:lnTo>
                  <a:pt x="93" y="104"/>
                </a:lnTo>
                <a:lnTo>
                  <a:pt x="89" y="104"/>
                </a:lnTo>
                <a:lnTo>
                  <a:pt x="89" y="103"/>
                </a:lnTo>
                <a:lnTo>
                  <a:pt x="88" y="103"/>
                </a:lnTo>
                <a:lnTo>
                  <a:pt x="88" y="101"/>
                </a:lnTo>
                <a:lnTo>
                  <a:pt x="84" y="101"/>
                </a:lnTo>
                <a:lnTo>
                  <a:pt x="84" y="100"/>
                </a:lnTo>
                <a:lnTo>
                  <a:pt x="82" y="100"/>
                </a:lnTo>
                <a:lnTo>
                  <a:pt x="82" y="98"/>
                </a:lnTo>
                <a:lnTo>
                  <a:pt x="74" y="98"/>
                </a:lnTo>
                <a:lnTo>
                  <a:pt x="74" y="95"/>
                </a:lnTo>
                <a:lnTo>
                  <a:pt x="72" y="95"/>
                </a:lnTo>
                <a:lnTo>
                  <a:pt x="72" y="92"/>
                </a:lnTo>
                <a:lnTo>
                  <a:pt x="69" y="92"/>
                </a:lnTo>
                <a:lnTo>
                  <a:pt x="69" y="90"/>
                </a:lnTo>
                <a:lnTo>
                  <a:pt x="66" y="90"/>
                </a:lnTo>
                <a:lnTo>
                  <a:pt x="66" y="89"/>
                </a:lnTo>
                <a:lnTo>
                  <a:pt x="62" y="89"/>
                </a:lnTo>
                <a:lnTo>
                  <a:pt x="62" y="87"/>
                </a:lnTo>
                <a:lnTo>
                  <a:pt x="60" y="87"/>
                </a:lnTo>
                <a:lnTo>
                  <a:pt x="60" y="85"/>
                </a:lnTo>
                <a:lnTo>
                  <a:pt x="56" y="85"/>
                </a:lnTo>
                <a:lnTo>
                  <a:pt x="56" y="83"/>
                </a:lnTo>
                <a:lnTo>
                  <a:pt x="51" y="83"/>
                </a:lnTo>
                <a:lnTo>
                  <a:pt x="51" y="81"/>
                </a:lnTo>
                <a:lnTo>
                  <a:pt x="49" y="81"/>
                </a:lnTo>
                <a:lnTo>
                  <a:pt x="49" y="79"/>
                </a:lnTo>
                <a:lnTo>
                  <a:pt x="46" y="79"/>
                </a:lnTo>
                <a:lnTo>
                  <a:pt x="46" y="75"/>
                </a:lnTo>
                <a:lnTo>
                  <a:pt x="44" y="75"/>
                </a:lnTo>
                <a:lnTo>
                  <a:pt x="44" y="72"/>
                </a:lnTo>
                <a:cubicBezTo>
                  <a:pt x="44" y="72"/>
                  <a:pt x="41" y="73"/>
                  <a:pt x="41" y="72"/>
                </a:cubicBezTo>
                <a:cubicBezTo>
                  <a:pt x="41" y="71"/>
                  <a:pt x="41" y="67"/>
                  <a:pt x="41" y="67"/>
                </a:cubicBezTo>
                <a:lnTo>
                  <a:pt x="39" y="67"/>
                </a:lnTo>
                <a:lnTo>
                  <a:pt x="39" y="63"/>
                </a:lnTo>
                <a:lnTo>
                  <a:pt x="37" y="63"/>
                </a:lnTo>
                <a:lnTo>
                  <a:pt x="37" y="59"/>
                </a:lnTo>
                <a:lnTo>
                  <a:pt x="35" y="59"/>
                </a:lnTo>
                <a:lnTo>
                  <a:pt x="35" y="53"/>
                </a:lnTo>
                <a:lnTo>
                  <a:pt x="32" y="53"/>
                </a:lnTo>
                <a:lnTo>
                  <a:pt x="32" y="50"/>
                </a:lnTo>
                <a:lnTo>
                  <a:pt x="30" y="50"/>
                </a:lnTo>
                <a:lnTo>
                  <a:pt x="30" y="46"/>
                </a:lnTo>
                <a:lnTo>
                  <a:pt x="27" y="46"/>
                </a:lnTo>
                <a:lnTo>
                  <a:pt x="27" y="43"/>
                </a:lnTo>
                <a:lnTo>
                  <a:pt x="24" y="43"/>
                </a:lnTo>
                <a:lnTo>
                  <a:pt x="24" y="35"/>
                </a:lnTo>
                <a:lnTo>
                  <a:pt x="21" y="35"/>
                </a:lnTo>
                <a:lnTo>
                  <a:pt x="21" y="27"/>
                </a:lnTo>
                <a:lnTo>
                  <a:pt x="18" y="27"/>
                </a:lnTo>
                <a:lnTo>
                  <a:pt x="18" y="25"/>
                </a:lnTo>
                <a:lnTo>
                  <a:pt x="16" y="25"/>
                </a:lnTo>
                <a:lnTo>
                  <a:pt x="16" y="21"/>
                </a:lnTo>
                <a:lnTo>
                  <a:pt x="14" y="21"/>
                </a:lnTo>
                <a:lnTo>
                  <a:pt x="14" y="18"/>
                </a:lnTo>
                <a:lnTo>
                  <a:pt x="12" y="18"/>
                </a:lnTo>
                <a:lnTo>
                  <a:pt x="12" y="16"/>
                </a:lnTo>
                <a:lnTo>
                  <a:pt x="8" y="16"/>
                </a:lnTo>
                <a:lnTo>
                  <a:pt x="8" y="8"/>
                </a:lnTo>
                <a:lnTo>
                  <a:pt x="7" y="8"/>
                </a:lnTo>
                <a:lnTo>
                  <a:pt x="7" y="3"/>
                </a:lnTo>
                <a:lnTo>
                  <a:pt x="5" y="3"/>
                </a:lnTo>
                <a:lnTo>
                  <a:pt x="5" y="0"/>
                </a:lnTo>
                <a:lnTo>
                  <a:pt x="0" y="0"/>
                </a:lnTo>
              </a:path>
            </a:pathLst>
          </a:cu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Freeform 57"/>
          <p:cNvSpPr>
            <a:spLocks/>
          </p:cNvSpPr>
          <p:nvPr/>
        </p:nvSpPr>
        <p:spPr bwMode="auto">
          <a:xfrm>
            <a:off x="650409" y="2138725"/>
            <a:ext cx="3274794" cy="1770076"/>
          </a:xfrm>
          <a:custGeom>
            <a:avLst/>
            <a:gdLst>
              <a:gd name="T0" fmla="*/ 255 w 255"/>
              <a:gd name="T1" fmla="*/ 137 h 140"/>
              <a:gd name="T2" fmla="*/ 240 w 255"/>
              <a:gd name="T3" fmla="*/ 135 h 140"/>
              <a:gd name="T4" fmla="*/ 231 w 255"/>
              <a:gd name="T5" fmla="*/ 132 h 140"/>
              <a:gd name="T6" fmla="*/ 191 w 255"/>
              <a:gd name="T7" fmla="*/ 130 h 140"/>
              <a:gd name="T8" fmla="*/ 157 w 255"/>
              <a:gd name="T9" fmla="*/ 128 h 140"/>
              <a:gd name="T10" fmla="*/ 154 w 255"/>
              <a:gd name="T11" fmla="*/ 127 h 140"/>
              <a:gd name="T12" fmla="*/ 150 w 255"/>
              <a:gd name="T13" fmla="*/ 125 h 140"/>
              <a:gd name="T14" fmla="*/ 146 w 255"/>
              <a:gd name="T15" fmla="*/ 124 h 140"/>
              <a:gd name="T16" fmla="*/ 138 w 255"/>
              <a:gd name="T17" fmla="*/ 121 h 140"/>
              <a:gd name="T18" fmla="*/ 130 w 255"/>
              <a:gd name="T19" fmla="*/ 121 h 140"/>
              <a:gd name="T20" fmla="*/ 125 w 255"/>
              <a:gd name="T21" fmla="*/ 119 h 140"/>
              <a:gd name="T22" fmla="*/ 120 w 255"/>
              <a:gd name="T23" fmla="*/ 117 h 140"/>
              <a:gd name="T24" fmla="*/ 116 w 255"/>
              <a:gd name="T25" fmla="*/ 115 h 140"/>
              <a:gd name="T26" fmla="*/ 103 w 255"/>
              <a:gd name="T27" fmla="*/ 114 h 140"/>
              <a:gd name="T28" fmla="*/ 88 w 255"/>
              <a:gd name="T29" fmla="*/ 113 h 140"/>
              <a:gd name="T30" fmla="*/ 84 w 255"/>
              <a:gd name="T31" fmla="*/ 110 h 140"/>
              <a:gd name="T32" fmla="*/ 81 w 255"/>
              <a:gd name="T33" fmla="*/ 107 h 140"/>
              <a:gd name="T34" fmla="*/ 75 w 255"/>
              <a:gd name="T35" fmla="*/ 105 h 140"/>
              <a:gd name="T36" fmla="*/ 71 w 255"/>
              <a:gd name="T37" fmla="*/ 104 h 140"/>
              <a:gd name="T38" fmla="*/ 68 w 255"/>
              <a:gd name="T39" fmla="*/ 102 h 140"/>
              <a:gd name="T40" fmla="*/ 65 w 255"/>
              <a:gd name="T41" fmla="*/ 100 h 140"/>
              <a:gd name="T42" fmla="*/ 65 w 255"/>
              <a:gd name="T43" fmla="*/ 95 h 140"/>
              <a:gd name="T44" fmla="*/ 63 w 255"/>
              <a:gd name="T45" fmla="*/ 93 h 140"/>
              <a:gd name="T46" fmla="*/ 60 w 255"/>
              <a:gd name="T47" fmla="*/ 91 h 140"/>
              <a:gd name="T48" fmla="*/ 55 w 255"/>
              <a:gd name="T49" fmla="*/ 89 h 140"/>
              <a:gd name="T50" fmla="*/ 53 w 255"/>
              <a:gd name="T51" fmla="*/ 87 h 140"/>
              <a:gd name="T52" fmla="*/ 49 w 255"/>
              <a:gd name="T53" fmla="*/ 85 h 140"/>
              <a:gd name="T54" fmla="*/ 46 w 255"/>
              <a:gd name="T55" fmla="*/ 81 h 140"/>
              <a:gd name="T56" fmla="*/ 42 w 255"/>
              <a:gd name="T57" fmla="*/ 77 h 140"/>
              <a:gd name="T58" fmla="*/ 40 w 255"/>
              <a:gd name="T59" fmla="*/ 73 h 140"/>
              <a:gd name="T60" fmla="*/ 38 w 255"/>
              <a:gd name="T61" fmla="*/ 68 h 140"/>
              <a:gd name="T62" fmla="*/ 36 w 255"/>
              <a:gd name="T63" fmla="*/ 63 h 140"/>
              <a:gd name="T64" fmla="*/ 34 w 255"/>
              <a:gd name="T65" fmla="*/ 59 h 140"/>
              <a:gd name="T66" fmla="*/ 32 w 255"/>
              <a:gd name="T67" fmla="*/ 55 h 140"/>
              <a:gd name="T68" fmla="*/ 30 w 255"/>
              <a:gd name="T69" fmla="*/ 52 h 140"/>
              <a:gd name="T70" fmla="*/ 26 w 255"/>
              <a:gd name="T71" fmla="*/ 47 h 140"/>
              <a:gd name="T72" fmla="*/ 22 w 255"/>
              <a:gd name="T73" fmla="*/ 41 h 140"/>
              <a:gd name="T74" fmla="*/ 19 w 255"/>
              <a:gd name="T75" fmla="*/ 38 h 140"/>
              <a:gd name="T76" fmla="*/ 19 w 255"/>
              <a:gd name="T77" fmla="*/ 33 h 140"/>
              <a:gd name="T78" fmla="*/ 17 w 255"/>
              <a:gd name="T79" fmla="*/ 29 h 140"/>
              <a:gd name="T80" fmla="*/ 15 w 255"/>
              <a:gd name="T81" fmla="*/ 25 h 140"/>
              <a:gd name="T82" fmla="*/ 12 w 255"/>
              <a:gd name="T83" fmla="*/ 22 h 140"/>
              <a:gd name="T84" fmla="*/ 11 w 255"/>
              <a:gd name="T85" fmla="*/ 19 h 140"/>
              <a:gd name="T86" fmla="*/ 8 w 255"/>
              <a:gd name="T87" fmla="*/ 15 h 140"/>
              <a:gd name="T88" fmla="*/ 7 w 255"/>
              <a:gd name="T89" fmla="*/ 10 h 140"/>
              <a:gd name="T90" fmla="*/ 5 w 255"/>
              <a:gd name="T91" fmla="*/ 2 h 140"/>
              <a:gd name="T92" fmla="*/ 0 w 255"/>
              <a:gd name="T93"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140">
                <a:moveTo>
                  <a:pt x="255" y="140"/>
                </a:moveTo>
                <a:lnTo>
                  <a:pt x="255" y="137"/>
                </a:lnTo>
                <a:lnTo>
                  <a:pt x="240" y="137"/>
                </a:lnTo>
                <a:lnTo>
                  <a:pt x="240" y="135"/>
                </a:lnTo>
                <a:lnTo>
                  <a:pt x="231" y="135"/>
                </a:lnTo>
                <a:lnTo>
                  <a:pt x="231" y="132"/>
                </a:lnTo>
                <a:lnTo>
                  <a:pt x="191" y="132"/>
                </a:lnTo>
                <a:lnTo>
                  <a:pt x="191" y="130"/>
                </a:lnTo>
                <a:lnTo>
                  <a:pt x="157" y="130"/>
                </a:lnTo>
                <a:lnTo>
                  <a:pt x="157" y="128"/>
                </a:lnTo>
                <a:lnTo>
                  <a:pt x="154" y="128"/>
                </a:lnTo>
                <a:lnTo>
                  <a:pt x="154" y="127"/>
                </a:lnTo>
                <a:lnTo>
                  <a:pt x="150" y="127"/>
                </a:lnTo>
                <a:lnTo>
                  <a:pt x="150" y="125"/>
                </a:lnTo>
                <a:lnTo>
                  <a:pt x="146" y="125"/>
                </a:lnTo>
                <a:lnTo>
                  <a:pt x="146" y="124"/>
                </a:lnTo>
                <a:lnTo>
                  <a:pt x="138" y="124"/>
                </a:lnTo>
                <a:lnTo>
                  <a:pt x="138" y="121"/>
                </a:lnTo>
                <a:lnTo>
                  <a:pt x="132" y="121"/>
                </a:lnTo>
                <a:lnTo>
                  <a:pt x="130" y="121"/>
                </a:lnTo>
                <a:lnTo>
                  <a:pt x="130" y="119"/>
                </a:lnTo>
                <a:lnTo>
                  <a:pt x="125" y="119"/>
                </a:lnTo>
                <a:lnTo>
                  <a:pt x="125" y="117"/>
                </a:lnTo>
                <a:lnTo>
                  <a:pt x="120" y="117"/>
                </a:lnTo>
                <a:lnTo>
                  <a:pt x="120" y="115"/>
                </a:lnTo>
                <a:lnTo>
                  <a:pt x="116" y="115"/>
                </a:lnTo>
                <a:lnTo>
                  <a:pt x="116" y="114"/>
                </a:lnTo>
                <a:lnTo>
                  <a:pt x="103" y="114"/>
                </a:lnTo>
                <a:lnTo>
                  <a:pt x="103" y="113"/>
                </a:lnTo>
                <a:lnTo>
                  <a:pt x="88" y="113"/>
                </a:lnTo>
                <a:lnTo>
                  <a:pt x="88" y="110"/>
                </a:lnTo>
                <a:lnTo>
                  <a:pt x="84" y="110"/>
                </a:lnTo>
                <a:lnTo>
                  <a:pt x="84" y="107"/>
                </a:lnTo>
                <a:lnTo>
                  <a:pt x="81" y="107"/>
                </a:lnTo>
                <a:lnTo>
                  <a:pt x="81" y="105"/>
                </a:lnTo>
                <a:lnTo>
                  <a:pt x="75" y="105"/>
                </a:lnTo>
                <a:lnTo>
                  <a:pt x="75" y="104"/>
                </a:lnTo>
                <a:lnTo>
                  <a:pt x="71" y="104"/>
                </a:lnTo>
                <a:lnTo>
                  <a:pt x="71" y="102"/>
                </a:lnTo>
                <a:lnTo>
                  <a:pt x="68" y="102"/>
                </a:lnTo>
                <a:lnTo>
                  <a:pt x="68" y="100"/>
                </a:lnTo>
                <a:lnTo>
                  <a:pt x="65" y="100"/>
                </a:lnTo>
                <a:lnTo>
                  <a:pt x="65" y="98"/>
                </a:lnTo>
                <a:lnTo>
                  <a:pt x="65" y="95"/>
                </a:lnTo>
                <a:lnTo>
                  <a:pt x="63" y="95"/>
                </a:lnTo>
                <a:lnTo>
                  <a:pt x="63" y="93"/>
                </a:lnTo>
                <a:lnTo>
                  <a:pt x="60" y="93"/>
                </a:lnTo>
                <a:lnTo>
                  <a:pt x="60" y="91"/>
                </a:lnTo>
                <a:lnTo>
                  <a:pt x="55" y="91"/>
                </a:lnTo>
                <a:lnTo>
                  <a:pt x="55" y="89"/>
                </a:lnTo>
                <a:lnTo>
                  <a:pt x="53" y="89"/>
                </a:lnTo>
                <a:lnTo>
                  <a:pt x="53" y="87"/>
                </a:lnTo>
                <a:lnTo>
                  <a:pt x="49" y="87"/>
                </a:lnTo>
                <a:lnTo>
                  <a:pt x="49" y="85"/>
                </a:lnTo>
                <a:lnTo>
                  <a:pt x="46" y="85"/>
                </a:lnTo>
                <a:lnTo>
                  <a:pt x="46" y="81"/>
                </a:lnTo>
                <a:lnTo>
                  <a:pt x="42" y="81"/>
                </a:lnTo>
                <a:lnTo>
                  <a:pt x="42" y="77"/>
                </a:lnTo>
                <a:lnTo>
                  <a:pt x="40" y="77"/>
                </a:lnTo>
                <a:lnTo>
                  <a:pt x="40" y="73"/>
                </a:lnTo>
                <a:lnTo>
                  <a:pt x="38" y="73"/>
                </a:lnTo>
                <a:lnTo>
                  <a:pt x="38" y="68"/>
                </a:lnTo>
                <a:lnTo>
                  <a:pt x="36" y="68"/>
                </a:lnTo>
                <a:lnTo>
                  <a:pt x="36" y="63"/>
                </a:lnTo>
                <a:lnTo>
                  <a:pt x="34" y="63"/>
                </a:lnTo>
                <a:lnTo>
                  <a:pt x="34" y="59"/>
                </a:lnTo>
                <a:lnTo>
                  <a:pt x="32" y="59"/>
                </a:lnTo>
                <a:lnTo>
                  <a:pt x="32" y="55"/>
                </a:lnTo>
                <a:lnTo>
                  <a:pt x="30" y="55"/>
                </a:lnTo>
                <a:lnTo>
                  <a:pt x="30" y="52"/>
                </a:lnTo>
                <a:lnTo>
                  <a:pt x="26" y="52"/>
                </a:lnTo>
                <a:lnTo>
                  <a:pt x="26" y="47"/>
                </a:lnTo>
                <a:lnTo>
                  <a:pt x="26" y="41"/>
                </a:lnTo>
                <a:lnTo>
                  <a:pt x="22" y="41"/>
                </a:lnTo>
                <a:lnTo>
                  <a:pt x="22" y="38"/>
                </a:lnTo>
                <a:lnTo>
                  <a:pt x="19" y="38"/>
                </a:lnTo>
                <a:lnTo>
                  <a:pt x="19" y="35"/>
                </a:lnTo>
                <a:lnTo>
                  <a:pt x="19" y="33"/>
                </a:lnTo>
                <a:lnTo>
                  <a:pt x="17" y="33"/>
                </a:lnTo>
                <a:lnTo>
                  <a:pt x="17" y="29"/>
                </a:lnTo>
                <a:lnTo>
                  <a:pt x="15" y="29"/>
                </a:lnTo>
                <a:lnTo>
                  <a:pt x="15" y="25"/>
                </a:lnTo>
                <a:lnTo>
                  <a:pt x="12" y="25"/>
                </a:lnTo>
                <a:lnTo>
                  <a:pt x="12" y="22"/>
                </a:lnTo>
                <a:lnTo>
                  <a:pt x="11" y="22"/>
                </a:lnTo>
                <a:lnTo>
                  <a:pt x="11" y="19"/>
                </a:lnTo>
                <a:lnTo>
                  <a:pt x="11" y="15"/>
                </a:lnTo>
                <a:lnTo>
                  <a:pt x="8" y="15"/>
                </a:lnTo>
                <a:lnTo>
                  <a:pt x="8" y="10"/>
                </a:lnTo>
                <a:lnTo>
                  <a:pt x="7" y="10"/>
                </a:lnTo>
                <a:lnTo>
                  <a:pt x="7" y="2"/>
                </a:lnTo>
                <a:lnTo>
                  <a:pt x="5" y="2"/>
                </a:lnTo>
                <a:lnTo>
                  <a:pt x="5"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61" name="Group 60"/>
          <p:cNvGrpSpPr/>
          <p:nvPr/>
        </p:nvGrpSpPr>
        <p:grpSpPr>
          <a:xfrm>
            <a:off x="213670" y="2038768"/>
            <a:ext cx="328936" cy="2011134"/>
            <a:chOff x="91744" y="2038768"/>
            <a:chExt cx="328936" cy="2011134"/>
          </a:xfrm>
        </p:grpSpPr>
        <p:sp>
          <p:nvSpPr>
            <p:cNvPr id="62" name="TextBox 61"/>
            <p:cNvSpPr txBox="1"/>
            <p:nvPr/>
          </p:nvSpPr>
          <p:spPr>
            <a:xfrm>
              <a:off x="91744" y="2038768"/>
              <a:ext cx="328936" cy="215444"/>
            </a:xfrm>
            <a:prstGeom prst="rect">
              <a:avLst/>
            </a:prstGeom>
            <a:noFill/>
          </p:spPr>
          <p:txBody>
            <a:bodyPr wrap="none" rtlCol="0">
              <a:spAutoFit/>
            </a:bodyPr>
            <a:lstStyle/>
            <a:p>
              <a:pPr algn="r"/>
              <a:r>
                <a:rPr lang="en-GB" sz="800" dirty="0" smtClean="0">
                  <a:solidFill>
                    <a:srgbClr val="363636"/>
                  </a:solidFill>
                </a:rPr>
                <a:t>1.0</a:t>
              </a:r>
              <a:endParaRPr lang="en-GB" sz="800" dirty="0">
                <a:solidFill>
                  <a:srgbClr val="363636"/>
                </a:solidFill>
              </a:endParaRPr>
            </a:p>
          </p:txBody>
        </p:sp>
        <p:sp>
          <p:nvSpPr>
            <p:cNvPr id="63" name="TextBox 62"/>
            <p:cNvSpPr txBox="1"/>
            <p:nvPr/>
          </p:nvSpPr>
          <p:spPr>
            <a:xfrm>
              <a:off x="91744" y="2411352"/>
              <a:ext cx="328936" cy="215444"/>
            </a:xfrm>
            <a:prstGeom prst="rect">
              <a:avLst/>
            </a:prstGeom>
            <a:noFill/>
          </p:spPr>
          <p:txBody>
            <a:bodyPr wrap="none" rtlCol="0">
              <a:spAutoFit/>
            </a:bodyPr>
            <a:lstStyle/>
            <a:p>
              <a:pPr algn="r"/>
              <a:r>
                <a:rPr lang="en-GB" sz="800" dirty="0" smtClean="0">
                  <a:solidFill>
                    <a:srgbClr val="363636"/>
                  </a:solidFill>
                </a:rPr>
                <a:t>0.8</a:t>
              </a:r>
              <a:endParaRPr lang="en-GB" sz="800" dirty="0">
                <a:solidFill>
                  <a:srgbClr val="363636"/>
                </a:solidFill>
              </a:endParaRPr>
            </a:p>
          </p:txBody>
        </p:sp>
        <p:sp>
          <p:nvSpPr>
            <p:cNvPr id="64" name="TextBox 63"/>
            <p:cNvSpPr txBox="1"/>
            <p:nvPr/>
          </p:nvSpPr>
          <p:spPr>
            <a:xfrm>
              <a:off x="91744" y="2736616"/>
              <a:ext cx="328936" cy="215444"/>
            </a:xfrm>
            <a:prstGeom prst="rect">
              <a:avLst/>
            </a:prstGeom>
            <a:noFill/>
          </p:spPr>
          <p:txBody>
            <a:bodyPr wrap="none" rtlCol="0">
              <a:spAutoFit/>
            </a:bodyPr>
            <a:lstStyle/>
            <a:p>
              <a:pPr algn="r"/>
              <a:r>
                <a:rPr lang="en-GB" sz="800" dirty="0" smtClean="0">
                  <a:solidFill>
                    <a:srgbClr val="363636"/>
                  </a:solidFill>
                </a:rPr>
                <a:t>0.6</a:t>
              </a:r>
              <a:endParaRPr lang="en-GB" sz="800" dirty="0">
                <a:solidFill>
                  <a:srgbClr val="363636"/>
                </a:solidFill>
              </a:endParaRPr>
            </a:p>
          </p:txBody>
        </p:sp>
        <p:sp>
          <p:nvSpPr>
            <p:cNvPr id="65" name="TextBox 64"/>
            <p:cNvSpPr txBox="1"/>
            <p:nvPr/>
          </p:nvSpPr>
          <p:spPr>
            <a:xfrm>
              <a:off x="91744" y="3090908"/>
              <a:ext cx="328936" cy="215444"/>
            </a:xfrm>
            <a:prstGeom prst="rect">
              <a:avLst/>
            </a:prstGeom>
            <a:noFill/>
          </p:spPr>
          <p:txBody>
            <a:bodyPr wrap="none" rtlCol="0">
              <a:spAutoFit/>
            </a:bodyPr>
            <a:lstStyle/>
            <a:p>
              <a:pPr algn="r"/>
              <a:r>
                <a:rPr lang="en-GB" sz="800" dirty="0" smtClean="0">
                  <a:solidFill>
                    <a:srgbClr val="363636"/>
                  </a:solidFill>
                </a:rPr>
                <a:t>0.4</a:t>
              </a:r>
              <a:endParaRPr lang="en-GB" sz="800" dirty="0">
                <a:solidFill>
                  <a:srgbClr val="363636"/>
                </a:solidFill>
              </a:endParaRPr>
            </a:p>
          </p:txBody>
        </p:sp>
        <p:sp>
          <p:nvSpPr>
            <p:cNvPr id="66" name="TextBox 65"/>
            <p:cNvSpPr txBox="1"/>
            <p:nvPr/>
          </p:nvSpPr>
          <p:spPr>
            <a:xfrm>
              <a:off x="91744" y="3445200"/>
              <a:ext cx="328936" cy="215444"/>
            </a:xfrm>
            <a:prstGeom prst="rect">
              <a:avLst/>
            </a:prstGeom>
            <a:noFill/>
          </p:spPr>
          <p:txBody>
            <a:bodyPr wrap="none" rtlCol="0">
              <a:spAutoFit/>
            </a:bodyPr>
            <a:lstStyle/>
            <a:p>
              <a:pPr algn="r"/>
              <a:r>
                <a:rPr lang="en-GB" sz="800" dirty="0" smtClean="0">
                  <a:solidFill>
                    <a:srgbClr val="363636"/>
                  </a:solidFill>
                </a:rPr>
                <a:t>0.2</a:t>
              </a:r>
              <a:endParaRPr lang="en-GB" sz="800" dirty="0">
                <a:solidFill>
                  <a:srgbClr val="363636"/>
                </a:solidFill>
              </a:endParaRPr>
            </a:p>
          </p:txBody>
        </p:sp>
        <p:sp>
          <p:nvSpPr>
            <p:cNvPr id="67" name="TextBox 66"/>
            <p:cNvSpPr txBox="1"/>
            <p:nvPr/>
          </p:nvSpPr>
          <p:spPr>
            <a:xfrm>
              <a:off x="91744" y="3834458"/>
              <a:ext cx="328936" cy="215444"/>
            </a:xfrm>
            <a:prstGeom prst="rect">
              <a:avLst/>
            </a:prstGeom>
            <a:noFill/>
          </p:spPr>
          <p:txBody>
            <a:bodyPr wrap="none" rtlCol="0">
              <a:spAutoFit/>
            </a:bodyPr>
            <a:lstStyle/>
            <a:p>
              <a:pPr algn="r"/>
              <a:r>
                <a:rPr lang="en-GB" sz="800" dirty="0" smtClean="0">
                  <a:solidFill>
                    <a:srgbClr val="363636"/>
                  </a:solidFill>
                </a:rPr>
                <a:t>0.0</a:t>
              </a:r>
              <a:endParaRPr lang="en-GB" sz="800" dirty="0">
                <a:solidFill>
                  <a:srgbClr val="363636"/>
                </a:solidFill>
              </a:endParaRPr>
            </a:p>
          </p:txBody>
        </p:sp>
      </p:grpSp>
      <p:sp>
        <p:nvSpPr>
          <p:cNvPr id="68" name="TextBox 67"/>
          <p:cNvSpPr txBox="1"/>
          <p:nvPr/>
        </p:nvSpPr>
        <p:spPr>
          <a:xfrm>
            <a:off x="527757" y="4005540"/>
            <a:ext cx="242374" cy="215444"/>
          </a:xfrm>
          <a:prstGeom prst="rect">
            <a:avLst/>
          </a:prstGeom>
          <a:noFill/>
        </p:spPr>
        <p:txBody>
          <a:bodyPr wrap="none" rtlCol="0">
            <a:spAutoFit/>
          </a:bodyPr>
          <a:lstStyle/>
          <a:p>
            <a:pPr algn="ctr"/>
            <a:r>
              <a:rPr lang="en-GB" sz="800" dirty="0" smtClean="0">
                <a:solidFill>
                  <a:srgbClr val="363636"/>
                </a:solidFill>
              </a:rPr>
              <a:t>0</a:t>
            </a:r>
            <a:endParaRPr lang="en-GB" sz="800" dirty="0">
              <a:solidFill>
                <a:srgbClr val="363636"/>
              </a:solidFill>
            </a:endParaRPr>
          </a:p>
        </p:txBody>
      </p:sp>
      <p:sp>
        <p:nvSpPr>
          <p:cNvPr id="69" name="TextBox 68"/>
          <p:cNvSpPr txBox="1"/>
          <p:nvPr/>
        </p:nvSpPr>
        <p:spPr>
          <a:xfrm>
            <a:off x="764032" y="4005540"/>
            <a:ext cx="242374" cy="215444"/>
          </a:xfrm>
          <a:prstGeom prst="rect">
            <a:avLst/>
          </a:prstGeom>
          <a:noFill/>
        </p:spPr>
        <p:txBody>
          <a:bodyPr wrap="none" rtlCol="0">
            <a:spAutoFit/>
          </a:bodyPr>
          <a:lstStyle/>
          <a:p>
            <a:pPr algn="ctr"/>
            <a:r>
              <a:rPr lang="en-GB" sz="800" dirty="0" smtClean="0">
                <a:solidFill>
                  <a:srgbClr val="363636"/>
                </a:solidFill>
              </a:rPr>
              <a:t>3</a:t>
            </a:r>
            <a:endParaRPr lang="en-GB" sz="800" dirty="0">
              <a:solidFill>
                <a:srgbClr val="363636"/>
              </a:solidFill>
            </a:endParaRPr>
          </a:p>
        </p:txBody>
      </p:sp>
      <p:sp>
        <p:nvSpPr>
          <p:cNvPr id="70" name="TextBox 69"/>
          <p:cNvSpPr txBox="1"/>
          <p:nvPr/>
        </p:nvSpPr>
        <p:spPr>
          <a:xfrm>
            <a:off x="999979" y="4005540"/>
            <a:ext cx="242374" cy="215444"/>
          </a:xfrm>
          <a:prstGeom prst="rect">
            <a:avLst/>
          </a:prstGeom>
          <a:noFill/>
        </p:spPr>
        <p:txBody>
          <a:bodyPr wrap="none" rtlCol="0">
            <a:spAutoFit/>
          </a:bodyPr>
          <a:lstStyle/>
          <a:p>
            <a:pPr algn="ctr"/>
            <a:r>
              <a:rPr lang="en-GB" sz="800" dirty="0" smtClean="0">
                <a:solidFill>
                  <a:srgbClr val="363636"/>
                </a:solidFill>
              </a:rPr>
              <a:t>6</a:t>
            </a:r>
            <a:endParaRPr lang="en-GB" sz="800" dirty="0">
              <a:solidFill>
                <a:srgbClr val="363636"/>
              </a:solidFill>
            </a:endParaRPr>
          </a:p>
        </p:txBody>
      </p:sp>
      <p:sp>
        <p:nvSpPr>
          <p:cNvPr id="71" name="TextBox 70"/>
          <p:cNvSpPr txBox="1"/>
          <p:nvPr/>
        </p:nvSpPr>
        <p:spPr>
          <a:xfrm>
            <a:off x="1235926" y="4005540"/>
            <a:ext cx="242374" cy="215444"/>
          </a:xfrm>
          <a:prstGeom prst="rect">
            <a:avLst/>
          </a:prstGeom>
          <a:noFill/>
        </p:spPr>
        <p:txBody>
          <a:bodyPr wrap="none" rtlCol="0">
            <a:spAutoFit/>
          </a:bodyPr>
          <a:lstStyle/>
          <a:p>
            <a:pPr algn="ctr"/>
            <a:r>
              <a:rPr lang="en-GB" sz="800" dirty="0" smtClean="0">
                <a:solidFill>
                  <a:srgbClr val="363636"/>
                </a:solidFill>
              </a:rPr>
              <a:t>9</a:t>
            </a:r>
            <a:endParaRPr lang="en-GB" sz="800" dirty="0">
              <a:solidFill>
                <a:srgbClr val="363636"/>
              </a:solidFill>
            </a:endParaRPr>
          </a:p>
        </p:txBody>
      </p:sp>
      <p:sp>
        <p:nvSpPr>
          <p:cNvPr id="72" name="TextBox 71"/>
          <p:cNvSpPr txBox="1"/>
          <p:nvPr/>
        </p:nvSpPr>
        <p:spPr>
          <a:xfrm>
            <a:off x="1448301" y="4005540"/>
            <a:ext cx="300083" cy="215444"/>
          </a:xfrm>
          <a:prstGeom prst="rect">
            <a:avLst/>
          </a:prstGeom>
          <a:noFill/>
        </p:spPr>
        <p:txBody>
          <a:bodyPr wrap="none" rtlCol="0">
            <a:spAutoFit/>
          </a:bodyPr>
          <a:lstStyle/>
          <a:p>
            <a:pPr algn="ctr"/>
            <a:r>
              <a:rPr lang="en-GB" sz="800" dirty="0" smtClean="0">
                <a:solidFill>
                  <a:srgbClr val="363636"/>
                </a:solidFill>
              </a:rPr>
              <a:t>12</a:t>
            </a:r>
            <a:endParaRPr lang="en-GB" sz="800" dirty="0">
              <a:solidFill>
                <a:srgbClr val="363636"/>
              </a:solidFill>
            </a:endParaRPr>
          </a:p>
        </p:txBody>
      </p:sp>
      <p:sp>
        <p:nvSpPr>
          <p:cNvPr id="73" name="TextBox 72"/>
          <p:cNvSpPr txBox="1"/>
          <p:nvPr/>
        </p:nvSpPr>
        <p:spPr>
          <a:xfrm>
            <a:off x="1678638" y="4005540"/>
            <a:ext cx="300083" cy="215444"/>
          </a:xfrm>
          <a:prstGeom prst="rect">
            <a:avLst/>
          </a:prstGeom>
          <a:noFill/>
        </p:spPr>
        <p:txBody>
          <a:bodyPr wrap="none" rtlCol="0">
            <a:spAutoFit/>
          </a:bodyPr>
          <a:lstStyle/>
          <a:p>
            <a:pPr algn="ctr"/>
            <a:r>
              <a:rPr lang="en-GB" sz="800" dirty="0" smtClean="0">
                <a:solidFill>
                  <a:srgbClr val="363636"/>
                </a:solidFill>
              </a:rPr>
              <a:t>15</a:t>
            </a:r>
            <a:endParaRPr lang="en-GB" sz="800" dirty="0">
              <a:solidFill>
                <a:srgbClr val="363636"/>
              </a:solidFill>
            </a:endParaRPr>
          </a:p>
        </p:txBody>
      </p:sp>
      <p:sp>
        <p:nvSpPr>
          <p:cNvPr id="74" name="TextBox 73"/>
          <p:cNvSpPr txBox="1"/>
          <p:nvPr/>
        </p:nvSpPr>
        <p:spPr>
          <a:xfrm>
            <a:off x="1925805" y="4005540"/>
            <a:ext cx="300083" cy="215444"/>
          </a:xfrm>
          <a:prstGeom prst="rect">
            <a:avLst/>
          </a:prstGeom>
          <a:noFill/>
        </p:spPr>
        <p:txBody>
          <a:bodyPr wrap="none" rtlCol="0">
            <a:spAutoFit/>
          </a:bodyPr>
          <a:lstStyle/>
          <a:p>
            <a:pPr algn="ctr"/>
            <a:r>
              <a:rPr lang="en-GB" sz="800" dirty="0" smtClean="0">
                <a:solidFill>
                  <a:srgbClr val="363636"/>
                </a:solidFill>
              </a:rPr>
              <a:t>18</a:t>
            </a:r>
            <a:endParaRPr lang="en-GB" sz="800" dirty="0">
              <a:solidFill>
                <a:srgbClr val="363636"/>
              </a:solidFill>
            </a:endParaRPr>
          </a:p>
        </p:txBody>
      </p:sp>
      <p:sp>
        <p:nvSpPr>
          <p:cNvPr id="75" name="TextBox 74"/>
          <p:cNvSpPr txBox="1"/>
          <p:nvPr/>
        </p:nvSpPr>
        <p:spPr>
          <a:xfrm>
            <a:off x="2161424" y="4005540"/>
            <a:ext cx="300083" cy="215444"/>
          </a:xfrm>
          <a:prstGeom prst="rect">
            <a:avLst/>
          </a:prstGeom>
          <a:noFill/>
        </p:spPr>
        <p:txBody>
          <a:bodyPr wrap="none" rtlCol="0">
            <a:spAutoFit/>
          </a:bodyPr>
          <a:lstStyle/>
          <a:p>
            <a:pPr algn="ctr"/>
            <a:r>
              <a:rPr lang="en-GB" sz="800" dirty="0" smtClean="0">
                <a:solidFill>
                  <a:srgbClr val="363636"/>
                </a:solidFill>
              </a:rPr>
              <a:t>21</a:t>
            </a:r>
            <a:endParaRPr lang="en-GB" sz="800" dirty="0">
              <a:solidFill>
                <a:srgbClr val="363636"/>
              </a:solidFill>
            </a:endParaRPr>
          </a:p>
        </p:txBody>
      </p:sp>
      <p:sp>
        <p:nvSpPr>
          <p:cNvPr id="76" name="TextBox 75"/>
          <p:cNvSpPr txBox="1"/>
          <p:nvPr/>
        </p:nvSpPr>
        <p:spPr>
          <a:xfrm>
            <a:off x="2391433" y="4005540"/>
            <a:ext cx="300083" cy="215444"/>
          </a:xfrm>
          <a:prstGeom prst="rect">
            <a:avLst/>
          </a:prstGeom>
          <a:noFill/>
        </p:spPr>
        <p:txBody>
          <a:bodyPr wrap="none" rtlCol="0">
            <a:spAutoFit/>
          </a:bodyPr>
          <a:lstStyle/>
          <a:p>
            <a:pPr algn="ctr"/>
            <a:r>
              <a:rPr lang="en-GB" sz="800" dirty="0" smtClean="0">
                <a:solidFill>
                  <a:srgbClr val="363636"/>
                </a:solidFill>
              </a:rPr>
              <a:t>24</a:t>
            </a:r>
            <a:endParaRPr lang="en-GB" sz="800" dirty="0">
              <a:solidFill>
                <a:srgbClr val="363636"/>
              </a:solidFill>
            </a:endParaRPr>
          </a:p>
        </p:txBody>
      </p:sp>
      <p:sp>
        <p:nvSpPr>
          <p:cNvPr id="77" name="TextBox 76"/>
          <p:cNvSpPr txBox="1"/>
          <p:nvPr/>
        </p:nvSpPr>
        <p:spPr>
          <a:xfrm>
            <a:off x="2632662" y="4005540"/>
            <a:ext cx="300083" cy="215444"/>
          </a:xfrm>
          <a:prstGeom prst="rect">
            <a:avLst/>
          </a:prstGeom>
          <a:noFill/>
        </p:spPr>
        <p:txBody>
          <a:bodyPr wrap="none" rtlCol="0">
            <a:spAutoFit/>
          </a:bodyPr>
          <a:lstStyle/>
          <a:p>
            <a:pPr algn="ctr"/>
            <a:r>
              <a:rPr lang="en-GB" sz="800" dirty="0" smtClean="0">
                <a:solidFill>
                  <a:srgbClr val="363636"/>
                </a:solidFill>
              </a:rPr>
              <a:t>27</a:t>
            </a:r>
            <a:endParaRPr lang="en-GB" sz="800" dirty="0">
              <a:solidFill>
                <a:srgbClr val="363636"/>
              </a:solidFill>
            </a:endParaRPr>
          </a:p>
        </p:txBody>
      </p:sp>
      <p:sp>
        <p:nvSpPr>
          <p:cNvPr id="78" name="TextBox 77"/>
          <p:cNvSpPr txBox="1"/>
          <p:nvPr/>
        </p:nvSpPr>
        <p:spPr>
          <a:xfrm>
            <a:off x="2880157" y="4005540"/>
            <a:ext cx="300083" cy="215444"/>
          </a:xfrm>
          <a:prstGeom prst="rect">
            <a:avLst/>
          </a:prstGeom>
          <a:noFill/>
        </p:spPr>
        <p:txBody>
          <a:bodyPr wrap="none" rtlCol="0">
            <a:spAutoFit/>
          </a:bodyPr>
          <a:lstStyle/>
          <a:p>
            <a:pPr algn="ctr"/>
            <a:r>
              <a:rPr lang="en-GB" sz="800" dirty="0" smtClean="0">
                <a:solidFill>
                  <a:srgbClr val="363636"/>
                </a:solidFill>
              </a:rPr>
              <a:t>30</a:t>
            </a:r>
            <a:endParaRPr lang="en-GB" sz="800" dirty="0">
              <a:solidFill>
                <a:srgbClr val="363636"/>
              </a:solidFill>
            </a:endParaRPr>
          </a:p>
        </p:txBody>
      </p:sp>
      <p:sp>
        <p:nvSpPr>
          <p:cNvPr id="79" name="TextBox 78"/>
          <p:cNvSpPr txBox="1"/>
          <p:nvPr/>
        </p:nvSpPr>
        <p:spPr>
          <a:xfrm>
            <a:off x="3105540" y="4005540"/>
            <a:ext cx="300083" cy="215444"/>
          </a:xfrm>
          <a:prstGeom prst="rect">
            <a:avLst/>
          </a:prstGeom>
          <a:noFill/>
        </p:spPr>
        <p:txBody>
          <a:bodyPr wrap="none" rtlCol="0">
            <a:spAutoFit/>
          </a:bodyPr>
          <a:lstStyle/>
          <a:p>
            <a:pPr algn="ctr"/>
            <a:r>
              <a:rPr lang="en-GB" sz="800" dirty="0" smtClean="0">
                <a:solidFill>
                  <a:srgbClr val="363636"/>
                </a:solidFill>
              </a:rPr>
              <a:t>33</a:t>
            </a:r>
            <a:endParaRPr lang="en-GB" sz="800" dirty="0">
              <a:solidFill>
                <a:srgbClr val="363636"/>
              </a:solidFill>
            </a:endParaRPr>
          </a:p>
        </p:txBody>
      </p:sp>
      <p:sp>
        <p:nvSpPr>
          <p:cNvPr id="80" name="TextBox 79"/>
          <p:cNvSpPr txBox="1"/>
          <p:nvPr/>
        </p:nvSpPr>
        <p:spPr>
          <a:xfrm>
            <a:off x="3348409" y="4005540"/>
            <a:ext cx="300083" cy="215444"/>
          </a:xfrm>
          <a:prstGeom prst="rect">
            <a:avLst/>
          </a:prstGeom>
          <a:noFill/>
        </p:spPr>
        <p:txBody>
          <a:bodyPr wrap="none" rtlCol="0">
            <a:spAutoFit/>
          </a:bodyPr>
          <a:lstStyle/>
          <a:p>
            <a:pPr algn="ctr"/>
            <a:r>
              <a:rPr lang="en-GB" sz="800" dirty="0" smtClean="0">
                <a:solidFill>
                  <a:srgbClr val="363636"/>
                </a:solidFill>
              </a:rPr>
              <a:t>36</a:t>
            </a:r>
            <a:endParaRPr lang="en-GB" sz="800" dirty="0">
              <a:solidFill>
                <a:srgbClr val="363636"/>
              </a:solidFill>
            </a:endParaRPr>
          </a:p>
        </p:txBody>
      </p:sp>
      <p:sp>
        <p:nvSpPr>
          <p:cNvPr id="81" name="TextBox 80"/>
          <p:cNvSpPr txBox="1"/>
          <p:nvPr/>
        </p:nvSpPr>
        <p:spPr>
          <a:xfrm>
            <a:off x="3583700" y="4005540"/>
            <a:ext cx="300083" cy="215444"/>
          </a:xfrm>
          <a:prstGeom prst="rect">
            <a:avLst/>
          </a:prstGeom>
          <a:noFill/>
        </p:spPr>
        <p:txBody>
          <a:bodyPr wrap="none" rtlCol="0">
            <a:spAutoFit/>
          </a:bodyPr>
          <a:lstStyle/>
          <a:p>
            <a:pPr algn="ctr"/>
            <a:r>
              <a:rPr lang="en-GB" sz="800" dirty="0" smtClean="0">
                <a:solidFill>
                  <a:srgbClr val="363636"/>
                </a:solidFill>
              </a:rPr>
              <a:t>39</a:t>
            </a:r>
            <a:endParaRPr lang="en-GB" sz="800" dirty="0">
              <a:solidFill>
                <a:srgbClr val="363636"/>
              </a:solidFill>
            </a:endParaRPr>
          </a:p>
        </p:txBody>
      </p:sp>
      <p:sp>
        <p:nvSpPr>
          <p:cNvPr id="82" name="TextBox 81"/>
          <p:cNvSpPr txBox="1"/>
          <p:nvPr/>
        </p:nvSpPr>
        <p:spPr>
          <a:xfrm>
            <a:off x="3830211" y="4005540"/>
            <a:ext cx="300083" cy="215444"/>
          </a:xfrm>
          <a:prstGeom prst="rect">
            <a:avLst/>
          </a:prstGeom>
          <a:noFill/>
        </p:spPr>
        <p:txBody>
          <a:bodyPr wrap="none" rtlCol="0">
            <a:spAutoFit/>
          </a:bodyPr>
          <a:lstStyle/>
          <a:p>
            <a:pPr algn="ctr"/>
            <a:r>
              <a:rPr lang="en-GB" sz="800" dirty="0" smtClean="0">
                <a:solidFill>
                  <a:srgbClr val="363636"/>
                </a:solidFill>
              </a:rPr>
              <a:t>42</a:t>
            </a:r>
            <a:endParaRPr lang="en-GB" sz="800" dirty="0">
              <a:solidFill>
                <a:srgbClr val="363636"/>
              </a:solidFill>
            </a:endParaRPr>
          </a:p>
        </p:txBody>
      </p:sp>
      <p:sp>
        <p:nvSpPr>
          <p:cNvPr id="83" name="TextBox 82"/>
          <p:cNvSpPr txBox="1"/>
          <p:nvPr/>
        </p:nvSpPr>
        <p:spPr>
          <a:xfrm>
            <a:off x="1882087" y="4160434"/>
            <a:ext cx="846707" cy="215444"/>
          </a:xfrm>
          <a:prstGeom prst="rect">
            <a:avLst/>
          </a:prstGeom>
          <a:noFill/>
        </p:spPr>
        <p:txBody>
          <a:bodyPr wrap="none" rtlCol="0">
            <a:spAutoFit/>
          </a:bodyPr>
          <a:lstStyle/>
          <a:p>
            <a:pPr algn="ctr"/>
            <a:r>
              <a:rPr lang="en-GB" sz="800" dirty="0" smtClean="0">
                <a:solidFill>
                  <a:srgbClr val="363636"/>
                </a:solidFill>
              </a:rPr>
              <a:t>Time (months)</a:t>
            </a:r>
            <a:endParaRPr lang="en-GB" sz="800" dirty="0">
              <a:solidFill>
                <a:srgbClr val="363636"/>
              </a:solidFill>
            </a:endParaRPr>
          </a:p>
        </p:txBody>
      </p:sp>
      <p:sp>
        <p:nvSpPr>
          <p:cNvPr id="84" name="TextBox 83"/>
          <p:cNvSpPr txBox="1"/>
          <p:nvPr/>
        </p:nvSpPr>
        <p:spPr>
          <a:xfrm rot="16200000">
            <a:off x="-335318" y="2912842"/>
            <a:ext cx="1040670" cy="215444"/>
          </a:xfrm>
          <a:prstGeom prst="rect">
            <a:avLst/>
          </a:prstGeom>
          <a:noFill/>
        </p:spPr>
        <p:txBody>
          <a:bodyPr wrap="none" rtlCol="0">
            <a:spAutoFit/>
          </a:bodyPr>
          <a:lstStyle/>
          <a:p>
            <a:pPr algn="ctr"/>
            <a:r>
              <a:rPr lang="en-GB" sz="800" dirty="0" smtClean="0">
                <a:solidFill>
                  <a:srgbClr val="363636"/>
                </a:solidFill>
              </a:rPr>
              <a:t>Rate without event</a:t>
            </a:r>
            <a:endParaRPr lang="en-GB" sz="800" dirty="0">
              <a:solidFill>
                <a:srgbClr val="363636"/>
              </a:solidFill>
            </a:endParaRPr>
          </a:p>
        </p:txBody>
      </p:sp>
      <p:sp>
        <p:nvSpPr>
          <p:cNvPr id="85" name="TextBox 84"/>
          <p:cNvSpPr txBox="1"/>
          <p:nvPr/>
        </p:nvSpPr>
        <p:spPr>
          <a:xfrm>
            <a:off x="2066366" y="3007443"/>
            <a:ext cx="1693092" cy="215444"/>
          </a:xfrm>
          <a:prstGeom prst="rect">
            <a:avLst/>
          </a:prstGeom>
          <a:noFill/>
        </p:spPr>
        <p:txBody>
          <a:bodyPr wrap="none" rtlCol="0">
            <a:spAutoFit/>
          </a:bodyPr>
          <a:lstStyle/>
          <a:p>
            <a:pPr algn="ctr"/>
            <a:r>
              <a:rPr lang="en-GB" sz="800" dirty="0" err="1" smtClean="0">
                <a:solidFill>
                  <a:srgbClr val="363636"/>
                </a:solidFill>
              </a:rPr>
              <a:t>mTFS</a:t>
            </a:r>
            <a:r>
              <a:rPr lang="en-GB" sz="800" dirty="0" smtClean="0">
                <a:solidFill>
                  <a:srgbClr val="363636"/>
                </a:solidFill>
              </a:rPr>
              <a:t> in all patients: 6.5 months </a:t>
            </a:r>
            <a:endParaRPr lang="en-GB" sz="800" dirty="0">
              <a:solidFill>
                <a:srgbClr val="363636"/>
              </a:solidFill>
            </a:endParaRPr>
          </a:p>
        </p:txBody>
      </p:sp>
      <p:cxnSp>
        <p:nvCxnSpPr>
          <p:cNvPr id="86" name="Straight Connector 85"/>
          <p:cNvCxnSpPr/>
          <p:nvPr/>
        </p:nvCxnSpPr>
        <p:spPr>
          <a:xfrm>
            <a:off x="1074942" y="2164012"/>
            <a:ext cx="316974" cy="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7" name="Straight Connector 86"/>
          <p:cNvCxnSpPr/>
          <p:nvPr/>
        </p:nvCxnSpPr>
        <p:spPr>
          <a:xfrm>
            <a:off x="1074942" y="2357724"/>
            <a:ext cx="316974" cy="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88" name="Straight Connector 87"/>
          <p:cNvCxnSpPr/>
          <p:nvPr/>
        </p:nvCxnSpPr>
        <p:spPr>
          <a:xfrm>
            <a:off x="1074942" y="2543416"/>
            <a:ext cx="316974"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89" name="TextBox 88"/>
          <p:cNvSpPr txBox="1"/>
          <p:nvPr/>
        </p:nvSpPr>
        <p:spPr>
          <a:xfrm>
            <a:off x="1414706" y="2058827"/>
            <a:ext cx="2786660" cy="215444"/>
          </a:xfrm>
          <a:prstGeom prst="rect">
            <a:avLst/>
          </a:prstGeom>
          <a:noFill/>
        </p:spPr>
        <p:txBody>
          <a:bodyPr wrap="none" rtlCol="0">
            <a:spAutoFit/>
          </a:bodyPr>
          <a:lstStyle/>
          <a:p>
            <a:pPr>
              <a:tabLst>
                <a:tab pos="627063" algn="l"/>
                <a:tab pos="1079500" algn="l"/>
                <a:tab pos="1706563" algn="l"/>
              </a:tabLst>
            </a:pPr>
            <a:r>
              <a:rPr lang="en-GB" sz="800" dirty="0" smtClean="0">
                <a:solidFill>
                  <a:srgbClr val="363636"/>
                </a:solidFill>
              </a:rPr>
              <a:t>FP/Bev	n=144	124 events	median 6.8 months</a:t>
            </a:r>
            <a:endParaRPr lang="en-GB" sz="800" dirty="0">
              <a:solidFill>
                <a:srgbClr val="363636"/>
              </a:solidFill>
            </a:endParaRPr>
          </a:p>
        </p:txBody>
      </p:sp>
      <p:sp>
        <p:nvSpPr>
          <p:cNvPr id="90" name="TextBox 89"/>
          <p:cNvSpPr txBox="1"/>
          <p:nvPr/>
        </p:nvSpPr>
        <p:spPr>
          <a:xfrm>
            <a:off x="1414706" y="2244977"/>
            <a:ext cx="2874826" cy="215444"/>
          </a:xfrm>
          <a:prstGeom prst="rect">
            <a:avLst/>
          </a:prstGeom>
          <a:noFill/>
        </p:spPr>
        <p:txBody>
          <a:bodyPr wrap="none" rtlCol="0">
            <a:spAutoFit/>
          </a:bodyPr>
          <a:lstStyle/>
          <a:p>
            <a:pPr>
              <a:tabLst>
                <a:tab pos="627063" algn="l"/>
                <a:tab pos="1079500" algn="l"/>
                <a:tab pos="1706563" algn="l"/>
              </a:tabLst>
            </a:pPr>
            <a:r>
              <a:rPr lang="en-GB" sz="800" dirty="0" smtClean="0">
                <a:solidFill>
                  <a:srgbClr val="363636"/>
                </a:solidFill>
              </a:rPr>
              <a:t>Bev	n=153	140 events	median 6.2 months</a:t>
            </a:r>
            <a:endParaRPr lang="en-GB" sz="800" dirty="0">
              <a:solidFill>
                <a:srgbClr val="363636"/>
              </a:solidFill>
            </a:endParaRPr>
          </a:p>
        </p:txBody>
      </p:sp>
      <p:sp>
        <p:nvSpPr>
          <p:cNvPr id="91" name="TextBox 90"/>
          <p:cNvSpPr txBox="1"/>
          <p:nvPr/>
        </p:nvSpPr>
        <p:spPr>
          <a:xfrm>
            <a:off x="1414706" y="2442347"/>
            <a:ext cx="2874826" cy="215444"/>
          </a:xfrm>
          <a:prstGeom prst="rect">
            <a:avLst/>
          </a:prstGeom>
          <a:noFill/>
        </p:spPr>
        <p:txBody>
          <a:bodyPr wrap="none" rtlCol="0">
            <a:spAutoFit/>
          </a:bodyPr>
          <a:lstStyle/>
          <a:p>
            <a:pPr>
              <a:tabLst>
                <a:tab pos="627063" algn="l"/>
                <a:tab pos="1079500" algn="l"/>
                <a:tab pos="1706563" algn="l"/>
              </a:tabLst>
            </a:pPr>
            <a:r>
              <a:rPr lang="en-GB" sz="800" dirty="0" smtClean="0">
                <a:solidFill>
                  <a:srgbClr val="363636"/>
                </a:solidFill>
              </a:rPr>
              <a:t>No therapy	n=153	141 events	median 6.4 months</a:t>
            </a:r>
            <a:endParaRPr lang="en-GB" sz="800" dirty="0">
              <a:solidFill>
                <a:srgbClr val="363636"/>
              </a:solidFill>
            </a:endParaRPr>
          </a:p>
        </p:txBody>
      </p:sp>
      <p:sp>
        <p:nvSpPr>
          <p:cNvPr id="92" name="Line 9"/>
          <p:cNvSpPr>
            <a:spLocks noChangeShapeType="1"/>
          </p:cNvSpPr>
          <p:nvPr/>
        </p:nvSpPr>
        <p:spPr bwMode="auto">
          <a:xfrm flipV="1">
            <a:off x="3257402" y="3997305"/>
            <a:ext cx="0" cy="5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10"/>
          <p:cNvSpPr>
            <a:spLocks noChangeShapeType="1"/>
          </p:cNvSpPr>
          <p:nvPr/>
        </p:nvSpPr>
        <p:spPr bwMode="auto">
          <a:xfrm flipV="1">
            <a:off x="2307070"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Line 11"/>
          <p:cNvSpPr>
            <a:spLocks noChangeShapeType="1"/>
          </p:cNvSpPr>
          <p:nvPr/>
        </p:nvSpPr>
        <p:spPr bwMode="auto">
          <a:xfrm flipV="1">
            <a:off x="1356737"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5" name="Line 12"/>
          <p:cNvSpPr>
            <a:spLocks noChangeShapeType="1"/>
          </p:cNvSpPr>
          <p:nvPr/>
        </p:nvSpPr>
        <p:spPr bwMode="auto">
          <a:xfrm flipV="1">
            <a:off x="3501406" y="3997305"/>
            <a:ext cx="0" cy="5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13"/>
          <p:cNvSpPr>
            <a:spLocks noChangeShapeType="1"/>
          </p:cNvSpPr>
          <p:nvPr/>
        </p:nvSpPr>
        <p:spPr bwMode="auto">
          <a:xfrm flipV="1">
            <a:off x="2538232"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14"/>
          <p:cNvSpPr>
            <a:spLocks noChangeShapeType="1"/>
          </p:cNvSpPr>
          <p:nvPr/>
        </p:nvSpPr>
        <p:spPr bwMode="auto">
          <a:xfrm flipV="1">
            <a:off x="1600742"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Line 15"/>
          <p:cNvSpPr>
            <a:spLocks noChangeShapeType="1"/>
          </p:cNvSpPr>
          <p:nvPr/>
        </p:nvSpPr>
        <p:spPr bwMode="auto">
          <a:xfrm flipV="1">
            <a:off x="650409"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16"/>
          <p:cNvSpPr>
            <a:spLocks noChangeShapeType="1"/>
          </p:cNvSpPr>
          <p:nvPr/>
        </p:nvSpPr>
        <p:spPr bwMode="auto">
          <a:xfrm flipV="1">
            <a:off x="3732568" y="3997305"/>
            <a:ext cx="0" cy="5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17"/>
          <p:cNvSpPr>
            <a:spLocks noChangeShapeType="1"/>
          </p:cNvSpPr>
          <p:nvPr/>
        </p:nvSpPr>
        <p:spPr bwMode="auto">
          <a:xfrm flipV="1">
            <a:off x="2782236"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1" name="Line 18"/>
          <p:cNvSpPr>
            <a:spLocks noChangeShapeType="1"/>
          </p:cNvSpPr>
          <p:nvPr/>
        </p:nvSpPr>
        <p:spPr bwMode="auto">
          <a:xfrm flipV="1">
            <a:off x="1831903"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2" name="Line 19"/>
          <p:cNvSpPr>
            <a:spLocks noChangeShapeType="1"/>
          </p:cNvSpPr>
          <p:nvPr/>
        </p:nvSpPr>
        <p:spPr bwMode="auto">
          <a:xfrm flipV="1">
            <a:off x="894414"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3" name="Line 20"/>
          <p:cNvSpPr>
            <a:spLocks noChangeShapeType="1"/>
          </p:cNvSpPr>
          <p:nvPr/>
        </p:nvSpPr>
        <p:spPr bwMode="auto">
          <a:xfrm flipV="1">
            <a:off x="3976572" y="3997305"/>
            <a:ext cx="0" cy="5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4" name="Line 21"/>
          <p:cNvSpPr>
            <a:spLocks noChangeShapeType="1"/>
          </p:cNvSpPr>
          <p:nvPr/>
        </p:nvSpPr>
        <p:spPr bwMode="auto">
          <a:xfrm flipV="1">
            <a:off x="3026240"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5" name="Line 22"/>
          <p:cNvSpPr>
            <a:spLocks noChangeShapeType="1"/>
          </p:cNvSpPr>
          <p:nvPr/>
        </p:nvSpPr>
        <p:spPr bwMode="auto">
          <a:xfrm flipV="1">
            <a:off x="2075908"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23"/>
          <p:cNvSpPr>
            <a:spLocks noChangeShapeType="1"/>
          </p:cNvSpPr>
          <p:nvPr/>
        </p:nvSpPr>
        <p:spPr bwMode="auto">
          <a:xfrm flipV="1">
            <a:off x="1125575"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7" name="Freeform 3"/>
          <p:cNvSpPr>
            <a:spLocks/>
          </p:cNvSpPr>
          <p:nvPr/>
        </p:nvSpPr>
        <p:spPr bwMode="auto">
          <a:xfrm>
            <a:off x="4942832" y="2126082"/>
            <a:ext cx="3480271" cy="1871223"/>
          </a:xfrm>
          <a:custGeom>
            <a:avLst/>
            <a:gdLst>
              <a:gd name="T0" fmla="*/ 0 w 271"/>
              <a:gd name="T1" fmla="*/ 0 h 148"/>
              <a:gd name="T2" fmla="*/ 0 w 271"/>
              <a:gd name="T3" fmla="*/ 148 h 148"/>
              <a:gd name="T4" fmla="*/ 271 w 271"/>
              <a:gd name="T5" fmla="*/ 148 h 148"/>
            </a:gdLst>
            <a:ahLst/>
            <a:cxnLst>
              <a:cxn ang="0">
                <a:pos x="T0" y="T1"/>
              </a:cxn>
              <a:cxn ang="0">
                <a:pos x="T2" y="T3"/>
              </a:cxn>
              <a:cxn ang="0">
                <a:pos x="T4" y="T5"/>
              </a:cxn>
            </a:cxnLst>
            <a:rect l="0" t="0" r="r" b="b"/>
            <a:pathLst>
              <a:path w="271" h="148">
                <a:moveTo>
                  <a:pt x="0" y="0"/>
                </a:moveTo>
                <a:lnTo>
                  <a:pt x="0" y="148"/>
                </a:lnTo>
                <a:lnTo>
                  <a:pt x="271" y="14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8" name="Line 4"/>
          <p:cNvSpPr>
            <a:spLocks noChangeShapeType="1"/>
          </p:cNvSpPr>
          <p:nvPr/>
        </p:nvSpPr>
        <p:spPr bwMode="auto">
          <a:xfrm>
            <a:off x="4865778" y="2505384"/>
            <a:ext cx="6421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5"/>
          <p:cNvSpPr>
            <a:spLocks noChangeShapeType="1"/>
          </p:cNvSpPr>
          <p:nvPr/>
        </p:nvSpPr>
        <p:spPr bwMode="auto">
          <a:xfrm>
            <a:off x="4865778" y="3946731"/>
            <a:ext cx="6421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6"/>
          <p:cNvSpPr>
            <a:spLocks noChangeShapeType="1"/>
          </p:cNvSpPr>
          <p:nvPr/>
        </p:nvSpPr>
        <p:spPr bwMode="auto">
          <a:xfrm>
            <a:off x="4878620" y="3554786"/>
            <a:ext cx="5136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7"/>
          <p:cNvSpPr>
            <a:spLocks noChangeShapeType="1"/>
          </p:cNvSpPr>
          <p:nvPr/>
        </p:nvSpPr>
        <p:spPr bwMode="auto">
          <a:xfrm>
            <a:off x="4865778" y="2846756"/>
            <a:ext cx="6421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8"/>
          <p:cNvSpPr>
            <a:spLocks noChangeShapeType="1"/>
          </p:cNvSpPr>
          <p:nvPr/>
        </p:nvSpPr>
        <p:spPr bwMode="auto">
          <a:xfrm>
            <a:off x="4865778" y="3213414"/>
            <a:ext cx="6421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24"/>
          <p:cNvSpPr>
            <a:spLocks noChangeShapeType="1"/>
          </p:cNvSpPr>
          <p:nvPr/>
        </p:nvSpPr>
        <p:spPr bwMode="auto">
          <a:xfrm>
            <a:off x="4865778" y="2151369"/>
            <a:ext cx="64212"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TextBox 113"/>
          <p:cNvSpPr txBox="1"/>
          <p:nvPr/>
        </p:nvSpPr>
        <p:spPr>
          <a:xfrm>
            <a:off x="4910076" y="4005540"/>
            <a:ext cx="242374" cy="215444"/>
          </a:xfrm>
          <a:prstGeom prst="rect">
            <a:avLst/>
          </a:prstGeom>
          <a:noFill/>
        </p:spPr>
        <p:txBody>
          <a:bodyPr wrap="none" rtlCol="0">
            <a:spAutoFit/>
          </a:bodyPr>
          <a:lstStyle/>
          <a:p>
            <a:pPr algn="ctr"/>
            <a:r>
              <a:rPr lang="en-GB" sz="800" dirty="0" smtClean="0">
                <a:solidFill>
                  <a:srgbClr val="363636"/>
                </a:solidFill>
              </a:rPr>
              <a:t>0</a:t>
            </a:r>
            <a:endParaRPr lang="en-GB" sz="800" dirty="0">
              <a:solidFill>
                <a:srgbClr val="363636"/>
              </a:solidFill>
            </a:endParaRPr>
          </a:p>
        </p:txBody>
      </p:sp>
      <p:sp>
        <p:nvSpPr>
          <p:cNvPr id="115" name="TextBox 114"/>
          <p:cNvSpPr txBox="1"/>
          <p:nvPr/>
        </p:nvSpPr>
        <p:spPr>
          <a:xfrm>
            <a:off x="5146351" y="4005540"/>
            <a:ext cx="242374" cy="215444"/>
          </a:xfrm>
          <a:prstGeom prst="rect">
            <a:avLst/>
          </a:prstGeom>
          <a:noFill/>
        </p:spPr>
        <p:txBody>
          <a:bodyPr wrap="none" rtlCol="0">
            <a:spAutoFit/>
          </a:bodyPr>
          <a:lstStyle/>
          <a:p>
            <a:pPr algn="ctr"/>
            <a:r>
              <a:rPr lang="en-GB" sz="800" dirty="0" smtClean="0">
                <a:solidFill>
                  <a:srgbClr val="363636"/>
                </a:solidFill>
              </a:rPr>
              <a:t>3</a:t>
            </a:r>
            <a:endParaRPr lang="en-GB" sz="800" dirty="0">
              <a:solidFill>
                <a:srgbClr val="363636"/>
              </a:solidFill>
            </a:endParaRPr>
          </a:p>
        </p:txBody>
      </p:sp>
      <p:sp>
        <p:nvSpPr>
          <p:cNvPr id="116" name="TextBox 115"/>
          <p:cNvSpPr txBox="1"/>
          <p:nvPr/>
        </p:nvSpPr>
        <p:spPr>
          <a:xfrm>
            <a:off x="5382298" y="4005540"/>
            <a:ext cx="242374" cy="215444"/>
          </a:xfrm>
          <a:prstGeom prst="rect">
            <a:avLst/>
          </a:prstGeom>
          <a:noFill/>
        </p:spPr>
        <p:txBody>
          <a:bodyPr wrap="none" rtlCol="0">
            <a:spAutoFit/>
          </a:bodyPr>
          <a:lstStyle/>
          <a:p>
            <a:pPr algn="ctr"/>
            <a:r>
              <a:rPr lang="en-GB" sz="800" dirty="0" smtClean="0">
                <a:solidFill>
                  <a:srgbClr val="363636"/>
                </a:solidFill>
              </a:rPr>
              <a:t>6</a:t>
            </a:r>
            <a:endParaRPr lang="en-GB" sz="800" dirty="0">
              <a:solidFill>
                <a:srgbClr val="363636"/>
              </a:solidFill>
            </a:endParaRPr>
          </a:p>
        </p:txBody>
      </p:sp>
      <p:sp>
        <p:nvSpPr>
          <p:cNvPr id="117" name="TextBox 116"/>
          <p:cNvSpPr txBox="1"/>
          <p:nvPr/>
        </p:nvSpPr>
        <p:spPr>
          <a:xfrm>
            <a:off x="5618245" y="4005540"/>
            <a:ext cx="242374" cy="215444"/>
          </a:xfrm>
          <a:prstGeom prst="rect">
            <a:avLst/>
          </a:prstGeom>
          <a:noFill/>
        </p:spPr>
        <p:txBody>
          <a:bodyPr wrap="none" rtlCol="0">
            <a:spAutoFit/>
          </a:bodyPr>
          <a:lstStyle/>
          <a:p>
            <a:pPr algn="ctr"/>
            <a:r>
              <a:rPr lang="en-GB" sz="800" dirty="0" smtClean="0">
                <a:solidFill>
                  <a:srgbClr val="363636"/>
                </a:solidFill>
              </a:rPr>
              <a:t>9</a:t>
            </a:r>
            <a:endParaRPr lang="en-GB" sz="800" dirty="0">
              <a:solidFill>
                <a:srgbClr val="363636"/>
              </a:solidFill>
            </a:endParaRPr>
          </a:p>
        </p:txBody>
      </p:sp>
      <p:sp>
        <p:nvSpPr>
          <p:cNvPr id="118" name="TextBox 117"/>
          <p:cNvSpPr txBox="1"/>
          <p:nvPr/>
        </p:nvSpPr>
        <p:spPr>
          <a:xfrm>
            <a:off x="5830620" y="4005540"/>
            <a:ext cx="300083" cy="215444"/>
          </a:xfrm>
          <a:prstGeom prst="rect">
            <a:avLst/>
          </a:prstGeom>
          <a:noFill/>
        </p:spPr>
        <p:txBody>
          <a:bodyPr wrap="none" rtlCol="0">
            <a:spAutoFit/>
          </a:bodyPr>
          <a:lstStyle/>
          <a:p>
            <a:pPr algn="ctr"/>
            <a:r>
              <a:rPr lang="en-GB" sz="800" dirty="0" smtClean="0">
                <a:solidFill>
                  <a:srgbClr val="363636"/>
                </a:solidFill>
              </a:rPr>
              <a:t>12</a:t>
            </a:r>
            <a:endParaRPr lang="en-GB" sz="800" dirty="0">
              <a:solidFill>
                <a:srgbClr val="363636"/>
              </a:solidFill>
            </a:endParaRPr>
          </a:p>
        </p:txBody>
      </p:sp>
      <p:sp>
        <p:nvSpPr>
          <p:cNvPr id="119" name="TextBox 118"/>
          <p:cNvSpPr txBox="1"/>
          <p:nvPr/>
        </p:nvSpPr>
        <p:spPr>
          <a:xfrm>
            <a:off x="6060957" y="4005540"/>
            <a:ext cx="300083" cy="215444"/>
          </a:xfrm>
          <a:prstGeom prst="rect">
            <a:avLst/>
          </a:prstGeom>
          <a:noFill/>
        </p:spPr>
        <p:txBody>
          <a:bodyPr wrap="none" rtlCol="0">
            <a:spAutoFit/>
          </a:bodyPr>
          <a:lstStyle/>
          <a:p>
            <a:pPr algn="ctr"/>
            <a:r>
              <a:rPr lang="en-GB" sz="800" dirty="0" smtClean="0">
                <a:solidFill>
                  <a:srgbClr val="363636"/>
                </a:solidFill>
              </a:rPr>
              <a:t>15</a:t>
            </a:r>
            <a:endParaRPr lang="en-GB" sz="800" dirty="0">
              <a:solidFill>
                <a:srgbClr val="363636"/>
              </a:solidFill>
            </a:endParaRPr>
          </a:p>
        </p:txBody>
      </p:sp>
      <p:sp>
        <p:nvSpPr>
          <p:cNvPr id="120" name="TextBox 119"/>
          <p:cNvSpPr txBox="1"/>
          <p:nvPr/>
        </p:nvSpPr>
        <p:spPr>
          <a:xfrm>
            <a:off x="6308124" y="4005540"/>
            <a:ext cx="300083" cy="215444"/>
          </a:xfrm>
          <a:prstGeom prst="rect">
            <a:avLst/>
          </a:prstGeom>
          <a:noFill/>
        </p:spPr>
        <p:txBody>
          <a:bodyPr wrap="none" rtlCol="0">
            <a:spAutoFit/>
          </a:bodyPr>
          <a:lstStyle/>
          <a:p>
            <a:pPr algn="ctr"/>
            <a:r>
              <a:rPr lang="en-GB" sz="800" dirty="0" smtClean="0">
                <a:solidFill>
                  <a:srgbClr val="363636"/>
                </a:solidFill>
              </a:rPr>
              <a:t>18</a:t>
            </a:r>
            <a:endParaRPr lang="en-GB" sz="800" dirty="0">
              <a:solidFill>
                <a:srgbClr val="363636"/>
              </a:solidFill>
            </a:endParaRPr>
          </a:p>
        </p:txBody>
      </p:sp>
      <p:sp>
        <p:nvSpPr>
          <p:cNvPr id="121" name="TextBox 120"/>
          <p:cNvSpPr txBox="1"/>
          <p:nvPr/>
        </p:nvSpPr>
        <p:spPr>
          <a:xfrm>
            <a:off x="6543743" y="4005540"/>
            <a:ext cx="300083" cy="215444"/>
          </a:xfrm>
          <a:prstGeom prst="rect">
            <a:avLst/>
          </a:prstGeom>
          <a:noFill/>
        </p:spPr>
        <p:txBody>
          <a:bodyPr wrap="none" rtlCol="0">
            <a:spAutoFit/>
          </a:bodyPr>
          <a:lstStyle/>
          <a:p>
            <a:pPr algn="ctr"/>
            <a:r>
              <a:rPr lang="en-GB" sz="800" dirty="0" smtClean="0">
                <a:solidFill>
                  <a:srgbClr val="363636"/>
                </a:solidFill>
              </a:rPr>
              <a:t>21</a:t>
            </a:r>
            <a:endParaRPr lang="en-GB" sz="800" dirty="0">
              <a:solidFill>
                <a:srgbClr val="363636"/>
              </a:solidFill>
            </a:endParaRPr>
          </a:p>
        </p:txBody>
      </p:sp>
      <p:sp>
        <p:nvSpPr>
          <p:cNvPr id="122" name="TextBox 121"/>
          <p:cNvSpPr txBox="1"/>
          <p:nvPr/>
        </p:nvSpPr>
        <p:spPr>
          <a:xfrm>
            <a:off x="6773752" y="4005540"/>
            <a:ext cx="300083" cy="215444"/>
          </a:xfrm>
          <a:prstGeom prst="rect">
            <a:avLst/>
          </a:prstGeom>
          <a:noFill/>
        </p:spPr>
        <p:txBody>
          <a:bodyPr wrap="none" rtlCol="0">
            <a:spAutoFit/>
          </a:bodyPr>
          <a:lstStyle/>
          <a:p>
            <a:pPr algn="ctr"/>
            <a:r>
              <a:rPr lang="en-GB" sz="800" dirty="0" smtClean="0">
                <a:solidFill>
                  <a:srgbClr val="363636"/>
                </a:solidFill>
              </a:rPr>
              <a:t>24</a:t>
            </a:r>
            <a:endParaRPr lang="en-GB" sz="800" dirty="0">
              <a:solidFill>
                <a:srgbClr val="363636"/>
              </a:solidFill>
            </a:endParaRPr>
          </a:p>
        </p:txBody>
      </p:sp>
      <p:sp>
        <p:nvSpPr>
          <p:cNvPr id="123" name="TextBox 122"/>
          <p:cNvSpPr txBox="1"/>
          <p:nvPr/>
        </p:nvSpPr>
        <p:spPr>
          <a:xfrm>
            <a:off x="7014981" y="4005540"/>
            <a:ext cx="300083" cy="215444"/>
          </a:xfrm>
          <a:prstGeom prst="rect">
            <a:avLst/>
          </a:prstGeom>
          <a:noFill/>
        </p:spPr>
        <p:txBody>
          <a:bodyPr wrap="none" rtlCol="0">
            <a:spAutoFit/>
          </a:bodyPr>
          <a:lstStyle/>
          <a:p>
            <a:pPr algn="ctr"/>
            <a:r>
              <a:rPr lang="en-GB" sz="800" dirty="0" smtClean="0">
                <a:solidFill>
                  <a:srgbClr val="363636"/>
                </a:solidFill>
              </a:rPr>
              <a:t>27</a:t>
            </a:r>
            <a:endParaRPr lang="en-GB" sz="800" dirty="0">
              <a:solidFill>
                <a:srgbClr val="363636"/>
              </a:solidFill>
            </a:endParaRPr>
          </a:p>
        </p:txBody>
      </p:sp>
      <p:sp>
        <p:nvSpPr>
          <p:cNvPr id="124" name="TextBox 123"/>
          <p:cNvSpPr txBox="1"/>
          <p:nvPr/>
        </p:nvSpPr>
        <p:spPr>
          <a:xfrm>
            <a:off x="7262476" y="4005540"/>
            <a:ext cx="300083" cy="215444"/>
          </a:xfrm>
          <a:prstGeom prst="rect">
            <a:avLst/>
          </a:prstGeom>
          <a:noFill/>
        </p:spPr>
        <p:txBody>
          <a:bodyPr wrap="none" rtlCol="0">
            <a:spAutoFit/>
          </a:bodyPr>
          <a:lstStyle/>
          <a:p>
            <a:pPr algn="ctr"/>
            <a:r>
              <a:rPr lang="en-GB" sz="800" dirty="0" smtClean="0">
                <a:solidFill>
                  <a:srgbClr val="363636"/>
                </a:solidFill>
              </a:rPr>
              <a:t>30</a:t>
            </a:r>
            <a:endParaRPr lang="en-GB" sz="800" dirty="0">
              <a:solidFill>
                <a:srgbClr val="363636"/>
              </a:solidFill>
            </a:endParaRPr>
          </a:p>
        </p:txBody>
      </p:sp>
      <p:sp>
        <p:nvSpPr>
          <p:cNvPr id="125" name="TextBox 124"/>
          <p:cNvSpPr txBox="1"/>
          <p:nvPr/>
        </p:nvSpPr>
        <p:spPr>
          <a:xfrm>
            <a:off x="7487859" y="4005540"/>
            <a:ext cx="300083" cy="215444"/>
          </a:xfrm>
          <a:prstGeom prst="rect">
            <a:avLst/>
          </a:prstGeom>
          <a:noFill/>
        </p:spPr>
        <p:txBody>
          <a:bodyPr wrap="none" rtlCol="0">
            <a:spAutoFit/>
          </a:bodyPr>
          <a:lstStyle/>
          <a:p>
            <a:pPr algn="ctr"/>
            <a:r>
              <a:rPr lang="en-GB" sz="800" dirty="0" smtClean="0">
                <a:solidFill>
                  <a:srgbClr val="363636"/>
                </a:solidFill>
              </a:rPr>
              <a:t>33</a:t>
            </a:r>
            <a:endParaRPr lang="en-GB" sz="800" dirty="0">
              <a:solidFill>
                <a:srgbClr val="363636"/>
              </a:solidFill>
            </a:endParaRPr>
          </a:p>
        </p:txBody>
      </p:sp>
      <p:sp>
        <p:nvSpPr>
          <p:cNvPr id="126" name="TextBox 125"/>
          <p:cNvSpPr txBox="1"/>
          <p:nvPr/>
        </p:nvSpPr>
        <p:spPr>
          <a:xfrm>
            <a:off x="7730728" y="4005540"/>
            <a:ext cx="300083" cy="215444"/>
          </a:xfrm>
          <a:prstGeom prst="rect">
            <a:avLst/>
          </a:prstGeom>
          <a:noFill/>
        </p:spPr>
        <p:txBody>
          <a:bodyPr wrap="none" rtlCol="0">
            <a:spAutoFit/>
          </a:bodyPr>
          <a:lstStyle/>
          <a:p>
            <a:pPr algn="ctr"/>
            <a:r>
              <a:rPr lang="en-GB" sz="800" dirty="0" smtClean="0">
                <a:solidFill>
                  <a:srgbClr val="363636"/>
                </a:solidFill>
              </a:rPr>
              <a:t>36</a:t>
            </a:r>
            <a:endParaRPr lang="en-GB" sz="800" dirty="0">
              <a:solidFill>
                <a:srgbClr val="363636"/>
              </a:solidFill>
            </a:endParaRPr>
          </a:p>
        </p:txBody>
      </p:sp>
      <p:sp>
        <p:nvSpPr>
          <p:cNvPr id="127" name="TextBox 126"/>
          <p:cNvSpPr txBox="1"/>
          <p:nvPr/>
        </p:nvSpPr>
        <p:spPr>
          <a:xfrm>
            <a:off x="7966019" y="4005540"/>
            <a:ext cx="300083" cy="215444"/>
          </a:xfrm>
          <a:prstGeom prst="rect">
            <a:avLst/>
          </a:prstGeom>
          <a:noFill/>
        </p:spPr>
        <p:txBody>
          <a:bodyPr wrap="none" rtlCol="0">
            <a:spAutoFit/>
          </a:bodyPr>
          <a:lstStyle/>
          <a:p>
            <a:pPr algn="ctr"/>
            <a:r>
              <a:rPr lang="en-GB" sz="800" dirty="0" smtClean="0">
                <a:solidFill>
                  <a:srgbClr val="363636"/>
                </a:solidFill>
              </a:rPr>
              <a:t>39</a:t>
            </a:r>
            <a:endParaRPr lang="en-GB" sz="800" dirty="0">
              <a:solidFill>
                <a:srgbClr val="363636"/>
              </a:solidFill>
            </a:endParaRPr>
          </a:p>
        </p:txBody>
      </p:sp>
      <p:sp>
        <p:nvSpPr>
          <p:cNvPr id="128" name="TextBox 127"/>
          <p:cNvSpPr txBox="1"/>
          <p:nvPr/>
        </p:nvSpPr>
        <p:spPr>
          <a:xfrm>
            <a:off x="8212530" y="4005540"/>
            <a:ext cx="300083" cy="215444"/>
          </a:xfrm>
          <a:prstGeom prst="rect">
            <a:avLst/>
          </a:prstGeom>
          <a:noFill/>
        </p:spPr>
        <p:txBody>
          <a:bodyPr wrap="none" rtlCol="0">
            <a:spAutoFit/>
          </a:bodyPr>
          <a:lstStyle/>
          <a:p>
            <a:pPr algn="ctr"/>
            <a:r>
              <a:rPr lang="en-GB" sz="800" dirty="0" smtClean="0">
                <a:solidFill>
                  <a:srgbClr val="363636"/>
                </a:solidFill>
              </a:rPr>
              <a:t>42</a:t>
            </a:r>
            <a:endParaRPr lang="en-GB" sz="800" dirty="0">
              <a:solidFill>
                <a:srgbClr val="363636"/>
              </a:solidFill>
            </a:endParaRPr>
          </a:p>
        </p:txBody>
      </p:sp>
      <p:sp>
        <p:nvSpPr>
          <p:cNvPr id="129" name="TextBox 128"/>
          <p:cNvSpPr txBox="1"/>
          <p:nvPr/>
        </p:nvSpPr>
        <p:spPr>
          <a:xfrm>
            <a:off x="6264406" y="4160434"/>
            <a:ext cx="846707" cy="215444"/>
          </a:xfrm>
          <a:prstGeom prst="rect">
            <a:avLst/>
          </a:prstGeom>
          <a:noFill/>
        </p:spPr>
        <p:txBody>
          <a:bodyPr wrap="none" rtlCol="0">
            <a:spAutoFit/>
          </a:bodyPr>
          <a:lstStyle/>
          <a:p>
            <a:pPr algn="ctr"/>
            <a:r>
              <a:rPr lang="en-GB" sz="800" dirty="0" smtClean="0">
                <a:solidFill>
                  <a:srgbClr val="363636"/>
                </a:solidFill>
              </a:rPr>
              <a:t>Time (months)</a:t>
            </a:r>
            <a:endParaRPr lang="en-GB" sz="800" dirty="0">
              <a:solidFill>
                <a:srgbClr val="363636"/>
              </a:solidFill>
            </a:endParaRPr>
          </a:p>
        </p:txBody>
      </p:sp>
      <p:sp>
        <p:nvSpPr>
          <p:cNvPr id="130" name="TextBox 129"/>
          <p:cNvSpPr txBox="1"/>
          <p:nvPr/>
        </p:nvSpPr>
        <p:spPr>
          <a:xfrm rot="16200000">
            <a:off x="4038295" y="2912842"/>
            <a:ext cx="1040670" cy="215444"/>
          </a:xfrm>
          <a:prstGeom prst="rect">
            <a:avLst/>
          </a:prstGeom>
          <a:noFill/>
        </p:spPr>
        <p:txBody>
          <a:bodyPr wrap="none" rtlCol="0">
            <a:spAutoFit/>
          </a:bodyPr>
          <a:lstStyle/>
          <a:p>
            <a:pPr algn="ctr"/>
            <a:r>
              <a:rPr lang="en-GB" sz="800" dirty="0" smtClean="0">
                <a:solidFill>
                  <a:srgbClr val="363636"/>
                </a:solidFill>
              </a:rPr>
              <a:t>Rate without event</a:t>
            </a:r>
            <a:endParaRPr lang="en-GB" sz="800" dirty="0">
              <a:solidFill>
                <a:srgbClr val="363636"/>
              </a:solidFill>
            </a:endParaRPr>
          </a:p>
        </p:txBody>
      </p:sp>
      <p:sp>
        <p:nvSpPr>
          <p:cNvPr id="131" name="TextBox 130"/>
          <p:cNvSpPr txBox="1"/>
          <p:nvPr/>
        </p:nvSpPr>
        <p:spPr>
          <a:xfrm>
            <a:off x="6399792" y="3007443"/>
            <a:ext cx="1790875" cy="215444"/>
          </a:xfrm>
          <a:prstGeom prst="rect">
            <a:avLst/>
          </a:prstGeom>
          <a:noFill/>
        </p:spPr>
        <p:txBody>
          <a:bodyPr wrap="none" rtlCol="0">
            <a:spAutoFit/>
          </a:bodyPr>
          <a:lstStyle/>
          <a:p>
            <a:pPr algn="ctr"/>
            <a:r>
              <a:rPr lang="en-GB" sz="800" dirty="0" smtClean="0">
                <a:solidFill>
                  <a:srgbClr val="363636"/>
                </a:solidFill>
              </a:rPr>
              <a:t>mPFS-1 in all patients: 4.6 months </a:t>
            </a:r>
            <a:endParaRPr lang="en-GB" sz="800" dirty="0">
              <a:solidFill>
                <a:srgbClr val="363636"/>
              </a:solidFill>
            </a:endParaRPr>
          </a:p>
        </p:txBody>
      </p:sp>
      <p:cxnSp>
        <p:nvCxnSpPr>
          <p:cNvPr id="132" name="Straight Connector 131"/>
          <p:cNvCxnSpPr/>
          <p:nvPr/>
        </p:nvCxnSpPr>
        <p:spPr>
          <a:xfrm>
            <a:off x="5457261" y="2164012"/>
            <a:ext cx="316974" cy="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3" name="Straight Connector 132"/>
          <p:cNvCxnSpPr/>
          <p:nvPr/>
        </p:nvCxnSpPr>
        <p:spPr>
          <a:xfrm>
            <a:off x="5457261" y="2357724"/>
            <a:ext cx="316974" cy="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4" name="Straight Connector 133"/>
          <p:cNvCxnSpPr/>
          <p:nvPr/>
        </p:nvCxnSpPr>
        <p:spPr>
          <a:xfrm>
            <a:off x="5457261" y="2543416"/>
            <a:ext cx="316974"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135" name="TextBox 134"/>
          <p:cNvSpPr txBox="1"/>
          <p:nvPr/>
        </p:nvSpPr>
        <p:spPr>
          <a:xfrm>
            <a:off x="5797025" y="2058827"/>
            <a:ext cx="2874826" cy="215444"/>
          </a:xfrm>
          <a:prstGeom prst="rect">
            <a:avLst/>
          </a:prstGeom>
          <a:noFill/>
        </p:spPr>
        <p:txBody>
          <a:bodyPr wrap="none" rtlCol="0">
            <a:spAutoFit/>
          </a:bodyPr>
          <a:lstStyle/>
          <a:p>
            <a:pPr>
              <a:tabLst>
                <a:tab pos="627063" algn="l"/>
                <a:tab pos="1079500" algn="l"/>
                <a:tab pos="1706563" algn="l"/>
              </a:tabLst>
            </a:pPr>
            <a:r>
              <a:rPr lang="en-GB" sz="800" dirty="0" smtClean="0">
                <a:solidFill>
                  <a:srgbClr val="363636"/>
                </a:solidFill>
              </a:rPr>
              <a:t>FP/Bev	n=144	126 events	median 6.2 months</a:t>
            </a:r>
            <a:endParaRPr lang="en-GB" sz="800" dirty="0">
              <a:solidFill>
                <a:srgbClr val="363636"/>
              </a:solidFill>
            </a:endParaRPr>
          </a:p>
        </p:txBody>
      </p:sp>
      <p:sp>
        <p:nvSpPr>
          <p:cNvPr id="136" name="TextBox 135"/>
          <p:cNvSpPr txBox="1"/>
          <p:nvPr/>
        </p:nvSpPr>
        <p:spPr>
          <a:xfrm>
            <a:off x="5797025" y="2244977"/>
            <a:ext cx="2874826" cy="215444"/>
          </a:xfrm>
          <a:prstGeom prst="rect">
            <a:avLst/>
          </a:prstGeom>
          <a:noFill/>
        </p:spPr>
        <p:txBody>
          <a:bodyPr wrap="none" rtlCol="0">
            <a:spAutoFit/>
          </a:bodyPr>
          <a:lstStyle/>
          <a:p>
            <a:pPr>
              <a:tabLst>
                <a:tab pos="627063" algn="l"/>
                <a:tab pos="1079500" algn="l"/>
                <a:tab pos="1706563" algn="l"/>
              </a:tabLst>
            </a:pPr>
            <a:r>
              <a:rPr lang="en-GB" sz="800" dirty="0" smtClean="0">
                <a:solidFill>
                  <a:srgbClr val="363636"/>
                </a:solidFill>
              </a:rPr>
              <a:t>Bev	n=153	145 events	median 4.6 months</a:t>
            </a:r>
            <a:endParaRPr lang="en-GB" sz="800" dirty="0">
              <a:solidFill>
                <a:srgbClr val="363636"/>
              </a:solidFill>
            </a:endParaRPr>
          </a:p>
        </p:txBody>
      </p:sp>
      <p:sp>
        <p:nvSpPr>
          <p:cNvPr id="137" name="TextBox 136"/>
          <p:cNvSpPr txBox="1"/>
          <p:nvPr/>
        </p:nvSpPr>
        <p:spPr>
          <a:xfrm>
            <a:off x="5797025" y="2442347"/>
            <a:ext cx="2874826" cy="215444"/>
          </a:xfrm>
          <a:prstGeom prst="rect">
            <a:avLst/>
          </a:prstGeom>
          <a:noFill/>
        </p:spPr>
        <p:txBody>
          <a:bodyPr wrap="none" rtlCol="0">
            <a:spAutoFit/>
          </a:bodyPr>
          <a:lstStyle/>
          <a:p>
            <a:pPr>
              <a:tabLst>
                <a:tab pos="627063" algn="l"/>
                <a:tab pos="1079500" algn="l"/>
                <a:tab pos="1706563" algn="l"/>
              </a:tabLst>
            </a:pPr>
            <a:r>
              <a:rPr lang="en-GB" sz="800" dirty="0" smtClean="0">
                <a:solidFill>
                  <a:srgbClr val="363636"/>
                </a:solidFill>
              </a:rPr>
              <a:t>No therapy	n=153	148 events	median 3.6 months</a:t>
            </a:r>
            <a:endParaRPr lang="en-GB" sz="800" dirty="0">
              <a:solidFill>
                <a:srgbClr val="363636"/>
              </a:solidFill>
            </a:endParaRPr>
          </a:p>
        </p:txBody>
      </p:sp>
      <p:sp>
        <p:nvSpPr>
          <p:cNvPr id="138" name="Line 9"/>
          <p:cNvSpPr>
            <a:spLocks noChangeShapeType="1"/>
          </p:cNvSpPr>
          <p:nvPr/>
        </p:nvSpPr>
        <p:spPr bwMode="auto">
          <a:xfrm flipV="1">
            <a:off x="7639721" y="3997305"/>
            <a:ext cx="0" cy="5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10"/>
          <p:cNvSpPr>
            <a:spLocks noChangeShapeType="1"/>
          </p:cNvSpPr>
          <p:nvPr/>
        </p:nvSpPr>
        <p:spPr bwMode="auto">
          <a:xfrm flipV="1">
            <a:off x="6689389"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Line 11"/>
          <p:cNvSpPr>
            <a:spLocks noChangeShapeType="1"/>
          </p:cNvSpPr>
          <p:nvPr/>
        </p:nvSpPr>
        <p:spPr bwMode="auto">
          <a:xfrm flipV="1">
            <a:off x="5739056"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1" name="Line 12"/>
          <p:cNvSpPr>
            <a:spLocks noChangeShapeType="1"/>
          </p:cNvSpPr>
          <p:nvPr/>
        </p:nvSpPr>
        <p:spPr bwMode="auto">
          <a:xfrm flipV="1">
            <a:off x="7883725" y="3997305"/>
            <a:ext cx="0" cy="5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2" name="Line 13"/>
          <p:cNvSpPr>
            <a:spLocks noChangeShapeType="1"/>
          </p:cNvSpPr>
          <p:nvPr/>
        </p:nvSpPr>
        <p:spPr bwMode="auto">
          <a:xfrm flipV="1">
            <a:off x="6920551"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3" name="Line 14"/>
          <p:cNvSpPr>
            <a:spLocks noChangeShapeType="1"/>
          </p:cNvSpPr>
          <p:nvPr/>
        </p:nvSpPr>
        <p:spPr bwMode="auto">
          <a:xfrm flipV="1">
            <a:off x="5983061"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4" name="Line 15"/>
          <p:cNvSpPr>
            <a:spLocks noChangeShapeType="1"/>
          </p:cNvSpPr>
          <p:nvPr/>
        </p:nvSpPr>
        <p:spPr bwMode="auto">
          <a:xfrm flipV="1">
            <a:off x="5032728"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5" name="Line 16"/>
          <p:cNvSpPr>
            <a:spLocks noChangeShapeType="1"/>
          </p:cNvSpPr>
          <p:nvPr/>
        </p:nvSpPr>
        <p:spPr bwMode="auto">
          <a:xfrm flipV="1">
            <a:off x="8114887" y="3997305"/>
            <a:ext cx="0" cy="5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6" name="Line 17"/>
          <p:cNvSpPr>
            <a:spLocks noChangeShapeType="1"/>
          </p:cNvSpPr>
          <p:nvPr/>
        </p:nvSpPr>
        <p:spPr bwMode="auto">
          <a:xfrm flipV="1">
            <a:off x="7164555"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7" name="Line 18"/>
          <p:cNvSpPr>
            <a:spLocks noChangeShapeType="1"/>
          </p:cNvSpPr>
          <p:nvPr/>
        </p:nvSpPr>
        <p:spPr bwMode="auto">
          <a:xfrm flipV="1">
            <a:off x="6214222"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8" name="Line 19"/>
          <p:cNvSpPr>
            <a:spLocks noChangeShapeType="1"/>
          </p:cNvSpPr>
          <p:nvPr/>
        </p:nvSpPr>
        <p:spPr bwMode="auto">
          <a:xfrm flipV="1">
            <a:off x="5276733"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9" name="Line 20"/>
          <p:cNvSpPr>
            <a:spLocks noChangeShapeType="1"/>
          </p:cNvSpPr>
          <p:nvPr/>
        </p:nvSpPr>
        <p:spPr bwMode="auto">
          <a:xfrm flipV="1">
            <a:off x="8358891" y="3997305"/>
            <a:ext cx="0" cy="5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0" name="Line 21"/>
          <p:cNvSpPr>
            <a:spLocks noChangeShapeType="1"/>
          </p:cNvSpPr>
          <p:nvPr/>
        </p:nvSpPr>
        <p:spPr bwMode="auto">
          <a:xfrm flipV="1">
            <a:off x="7408559"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1" name="Line 22"/>
          <p:cNvSpPr>
            <a:spLocks noChangeShapeType="1"/>
          </p:cNvSpPr>
          <p:nvPr/>
        </p:nvSpPr>
        <p:spPr bwMode="auto">
          <a:xfrm flipV="1">
            <a:off x="6458227"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2" name="Line 23"/>
          <p:cNvSpPr>
            <a:spLocks noChangeShapeType="1"/>
          </p:cNvSpPr>
          <p:nvPr/>
        </p:nvSpPr>
        <p:spPr bwMode="auto">
          <a:xfrm flipV="1">
            <a:off x="5507894" y="3997305"/>
            <a:ext cx="0" cy="6321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153" name="Group 152"/>
          <p:cNvGrpSpPr/>
          <p:nvPr/>
        </p:nvGrpSpPr>
        <p:grpSpPr>
          <a:xfrm>
            <a:off x="5012794" y="2147773"/>
            <a:ext cx="3049830" cy="1788662"/>
            <a:chOff x="5012794" y="2132782"/>
            <a:chExt cx="2305050" cy="1343025"/>
          </a:xfrm>
        </p:grpSpPr>
        <p:sp>
          <p:nvSpPr>
            <p:cNvPr id="154" name="Freeform 58"/>
            <p:cNvSpPr>
              <a:spLocks/>
            </p:cNvSpPr>
            <p:nvPr/>
          </p:nvSpPr>
          <p:spPr bwMode="auto">
            <a:xfrm>
              <a:off x="5012794" y="2132782"/>
              <a:ext cx="2019300" cy="1314450"/>
            </a:xfrm>
            <a:custGeom>
              <a:avLst/>
              <a:gdLst>
                <a:gd name="T0" fmla="*/ 128 w 212"/>
                <a:gd name="T1" fmla="*/ 138 h 138"/>
                <a:gd name="T2" fmla="*/ 108 w 212"/>
                <a:gd name="T3" fmla="*/ 137 h 138"/>
                <a:gd name="T4" fmla="*/ 97 w 212"/>
                <a:gd name="T5" fmla="*/ 136 h 138"/>
                <a:gd name="T6" fmla="*/ 76 w 212"/>
                <a:gd name="T7" fmla="*/ 135 h 138"/>
                <a:gd name="T8" fmla="*/ 69 w 212"/>
                <a:gd name="T9" fmla="*/ 133 h 138"/>
                <a:gd name="T10" fmla="*/ 64 w 212"/>
                <a:gd name="T11" fmla="*/ 129 h 138"/>
                <a:gd name="T12" fmla="*/ 60 w 212"/>
                <a:gd name="T13" fmla="*/ 125 h 138"/>
                <a:gd name="T14" fmla="*/ 57 w 212"/>
                <a:gd name="T15" fmla="*/ 123 h 138"/>
                <a:gd name="T16" fmla="*/ 51 w 212"/>
                <a:gd name="T17" fmla="*/ 121 h 138"/>
                <a:gd name="T18" fmla="*/ 47 w 212"/>
                <a:gd name="T19" fmla="*/ 119 h 138"/>
                <a:gd name="T20" fmla="*/ 45 w 212"/>
                <a:gd name="T21" fmla="*/ 116 h 138"/>
                <a:gd name="T22" fmla="*/ 43 w 212"/>
                <a:gd name="T23" fmla="*/ 109 h 138"/>
                <a:gd name="T24" fmla="*/ 41 w 212"/>
                <a:gd name="T25" fmla="*/ 105 h 138"/>
                <a:gd name="T26" fmla="*/ 38 w 212"/>
                <a:gd name="T27" fmla="*/ 104 h 138"/>
                <a:gd name="T28" fmla="*/ 35 w 212"/>
                <a:gd name="T29" fmla="*/ 100 h 138"/>
                <a:gd name="T30" fmla="*/ 33 w 212"/>
                <a:gd name="T31" fmla="*/ 96 h 138"/>
                <a:gd name="T32" fmla="*/ 31 w 212"/>
                <a:gd name="T33" fmla="*/ 93 h 138"/>
                <a:gd name="T34" fmla="*/ 28 w 212"/>
                <a:gd name="T35" fmla="*/ 90 h 138"/>
                <a:gd name="T36" fmla="*/ 26 w 212"/>
                <a:gd name="T37" fmla="*/ 86 h 138"/>
                <a:gd name="T38" fmla="*/ 25 w 212"/>
                <a:gd name="T39" fmla="*/ 76 h 138"/>
                <a:gd name="T40" fmla="*/ 23 w 212"/>
                <a:gd name="T41" fmla="*/ 72 h 138"/>
                <a:gd name="T42" fmla="*/ 21 w 212"/>
                <a:gd name="T43" fmla="*/ 69 h 138"/>
                <a:gd name="T44" fmla="*/ 19 w 212"/>
                <a:gd name="T45" fmla="*/ 65 h 138"/>
                <a:gd name="T46" fmla="*/ 17 w 212"/>
                <a:gd name="T47" fmla="*/ 55 h 138"/>
                <a:gd name="T48" fmla="*/ 15 w 212"/>
                <a:gd name="T49" fmla="*/ 43 h 138"/>
                <a:gd name="T50" fmla="*/ 12 w 212"/>
                <a:gd name="T51" fmla="*/ 35 h 138"/>
                <a:gd name="T52" fmla="*/ 10 w 212"/>
                <a:gd name="T53" fmla="*/ 31 h 138"/>
                <a:gd name="T54" fmla="*/ 8 w 212"/>
                <a:gd name="T55" fmla="*/ 20 h 138"/>
                <a:gd name="T56" fmla="*/ 8 w 212"/>
                <a:gd name="T57" fmla="*/ 8 h 138"/>
                <a:gd name="T58" fmla="*/ 6 w 212"/>
                <a:gd name="T59" fmla="*/ 6 h 138"/>
                <a:gd name="T60" fmla="*/ 5 w 212"/>
                <a:gd name="T61" fmla="*/ 4 h 138"/>
                <a:gd name="T62" fmla="*/ 3 w 212"/>
                <a:gd name="T6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138">
                  <a:moveTo>
                    <a:pt x="212" y="138"/>
                  </a:moveTo>
                  <a:lnTo>
                    <a:pt x="128" y="138"/>
                  </a:lnTo>
                  <a:lnTo>
                    <a:pt x="128" y="137"/>
                  </a:lnTo>
                  <a:lnTo>
                    <a:pt x="108" y="137"/>
                  </a:lnTo>
                  <a:lnTo>
                    <a:pt x="108" y="136"/>
                  </a:lnTo>
                  <a:lnTo>
                    <a:pt x="97" y="136"/>
                  </a:lnTo>
                  <a:lnTo>
                    <a:pt x="97" y="135"/>
                  </a:lnTo>
                  <a:lnTo>
                    <a:pt x="76" y="135"/>
                  </a:lnTo>
                  <a:lnTo>
                    <a:pt x="76" y="133"/>
                  </a:lnTo>
                  <a:lnTo>
                    <a:pt x="69" y="133"/>
                  </a:lnTo>
                  <a:lnTo>
                    <a:pt x="69" y="129"/>
                  </a:lnTo>
                  <a:lnTo>
                    <a:pt x="64" y="129"/>
                  </a:lnTo>
                  <a:lnTo>
                    <a:pt x="64" y="125"/>
                  </a:lnTo>
                  <a:lnTo>
                    <a:pt x="60" y="125"/>
                  </a:lnTo>
                  <a:lnTo>
                    <a:pt x="60" y="123"/>
                  </a:lnTo>
                  <a:lnTo>
                    <a:pt x="57" y="123"/>
                  </a:lnTo>
                  <a:lnTo>
                    <a:pt x="57" y="121"/>
                  </a:lnTo>
                  <a:lnTo>
                    <a:pt x="51" y="121"/>
                  </a:lnTo>
                  <a:lnTo>
                    <a:pt x="51" y="119"/>
                  </a:lnTo>
                  <a:lnTo>
                    <a:pt x="47" y="119"/>
                  </a:lnTo>
                  <a:lnTo>
                    <a:pt x="47" y="116"/>
                  </a:lnTo>
                  <a:lnTo>
                    <a:pt x="45" y="116"/>
                  </a:lnTo>
                  <a:lnTo>
                    <a:pt x="45" y="109"/>
                  </a:lnTo>
                  <a:lnTo>
                    <a:pt x="43" y="109"/>
                  </a:lnTo>
                  <a:lnTo>
                    <a:pt x="43" y="105"/>
                  </a:lnTo>
                  <a:lnTo>
                    <a:pt x="41" y="105"/>
                  </a:lnTo>
                  <a:lnTo>
                    <a:pt x="41" y="104"/>
                  </a:lnTo>
                  <a:lnTo>
                    <a:pt x="38" y="104"/>
                  </a:lnTo>
                  <a:lnTo>
                    <a:pt x="38" y="100"/>
                  </a:lnTo>
                  <a:lnTo>
                    <a:pt x="35" y="100"/>
                  </a:lnTo>
                  <a:lnTo>
                    <a:pt x="35" y="96"/>
                  </a:lnTo>
                  <a:lnTo>
                    <a:pt x="33" y="96"/>
                  </a:lnTo>
                  <a:lnTo>
                    <a:pt x="33" y="93"/>
                  </a:lnTo>
                  <a:lnTo>
                    <a:pt x="31" y="93"/>
                  </a:lnTo>
                  <a:lnTo>
                    <a:pt x="31" y="90"/>
                  </a:lnTo>
                  <a:lnTo>
                    <a:pt x="28" y="90"/>
                  </a:lnTo>
                  <a:lnTo>
                    <a:pt x="28" y="86"/>
                  </a:lnTo>
                  <a:lnTo>
                    <a:pt x="26" y="86"/>
                  </a:lnTo>
                  <a:lnTo>
                    <a:pt x="26" y="76"/>
                  </a:lnTo>
                  <a:lnTo>
                    <a:pt x="25" y="76"/>
                  </a:lnTo>
                  <a:lnTo>
                    <a:pt x="25" y="72"/>
                  </a:lnTo>
                  <a:lnTo>
                    <a:pt x="23" y="72"/>
                  </a:lnTo>
                  <a:lnTo>
                    <a:pt x="23" y="69"/>
                  </a:lnTo>
                  <a:lnTo>
                    <a:pt x="21" y="69"/>
                  </a:lnTo>
                  <a:lnTo>
                    <a:pt x="21" y="65"/>
                  </a:lnTo>
                  <a:lnTo>
                    <a:pt x="19" y="65"/>
                  </a:lnTo>
                  <a:lnTo>
                    <a:pt x="19" y="55"/>
                  </a:lnTo>
                  <a:lnTo>
                    <a:pt x="17" y="55"/>
                  </a:lnTo>
                  <a:lnTo>
                    <a:pt x="17" y="43"/>
                  </a:lnTo>
                  <a:lnTo>
                    <a:pt x="15" y="43"/>
                  </a:lnTo>
                  <a:lnTo>
                    <a:pt x="15" y="35"/>
                  </a:lnTo>
                  <a:lnTo>
                    <a:pt x="12" y="35"/>
                  </a:lnTo>
                  <a:lnTo>
                    <a:pt x="12" y="31"/>
                  </a:lnTo>
                  <a:lnTo>
                    <a:pt x="10" y="31"/>
                  </a:lnTo>
                  <a:lnTo>
                    <a:pt x="10" y="20"/>
                  </a:lnTo>
                  <a:lnTo>
                    <a:pt x="8" y="20"/>
                  </a:lnTo>
                  <a:lnTo>
                    <a:pt x="8" y="12"/>
                  </a:lnTo>
                  <a:lnTo>
                    <a:pt x="8" y="8"/>
                  </a:lnTo>
                  <a:lnTo>
                    <a:pt x="6" y="8"/>
                  </a:lnTo>
                  <a:lnTo>
                    <a:pt x="6" y="6"/>
                  </a:lnTo>
                  <a:lnTo>
                    <a:pt x="5" y="6"/>
                  </a:lnTo>
                  <a:lnTo>
                    <a:pt x="5" y="4"/>
                  </a:lnTo>
                  <a:lnTo>
                    <a:pt x="3" y="4"/>
                  </a:lnTo>
                  <a:lnTo>
                    <a:pt x="3"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5" name="Freeform 59"/>
            <p:cNvSpPr>
              <a:spLocks/>
            </p:cNvSpPr>
            <p:nvPr/>
          </p:nvSpPr>
          <p:spPr bwMode="auto">
            <a:xfrm>
              <a:off x="5022319" y="2132782"/>
              <a:ext cx="2124075" cy="1323975"/>
            </a:xfrm>
            <a:custGeom>
              <a:avLst/>
              <a:gdLst>
                <a:gd name="T0" fmla="*/ 197 w 223"/>
                <a:gd name="T1" fmla="*/ 139 h 139"/>
                <a:gd name="T2" fmla="*/ 188 w 223"/>
                <a:gd name="T3" fmla="*/ 136 h 139"/>
                <a:gd name="T4" fmla="*/ 158 w 223"/>
                <a:gd name="T5" fmla="*/ 134 h 139"/>
                <a:gd name="T6" fmla="*/ 139 w 223"/>
                <a:gd name="T7" fmla="*/ 132 h 139"/>
                <a:gd name="T8" fmla="*/ 133 w 223"/>
                <a:gd name="T9" fmla="*/ 130 h 139"/>
                <a:gd name="T10" fmla="*/ 124 w 223"/>
                <a:gd name="T11" fmla="*/ 128 h 139"/>
                <a:gd name="T12" fmla="*/ 120 w 223"/>
                <a:gd name="T13" fmla="*/ 127 h 139"/>
                <a:gd name="T14" fmla="*/ 113 w 223"/>
                <a:gd name="T15" fmla="*/ 126 h 139"/>
                <a:gd name="T16" fmla="*/ 111 w 223"/>
                <a:gd name="T17" fmla="*/ 123 h 139"/>
                <a:gd name="T18" fmla="*/ 106 w 223"/>
                <a:gd name="T19" fmla="*/ 121 h 139"/>
                <a:gd name="T20" fmla="*/ 105 w 223"/>
                <a:gd name="T21" fmla="*/ 120 h 139"/>
                <a:gd name="T22" fmla="*/ 103 w 223"/>
                <a:gd name="T23" fmla="*/ 117 h 139"/>
                <a:gd name="T24" fmla="*/ 101 w 223"/>
                <a:gd name="T25" fmla="*/ 115 h 139"/>
                <a:gd name="T26" fmla="*/ 94 w 223"/>
                <a:gd name="T27" fmla="*/ 114 h 139"/>
                <a:gd name="T28" fmla="*/ 85 w 223"/>
                <a:gd name="T29" fmla="*/ 109 h 139"/>
                <a:gd name="T30" fmla="*/ 82 w 223"/>
                <a:gd name="T31" fmla="*/ 107 h 139"/>
                <a:gd name="T32" fmla="*/ 74 w 223"/>
                <a:gd name="T33" fmla="*/ 105 h 139"/>
                <a:gd name="T34" fmla="*/ 72 w 223"/>
                <a:gd name="T35" fmla="*/ 103 h 139"/>
                <a:gd name="T36" fmla="*/ 66 w 223"/>
                <a:gd name="T37" fmla="*/ 100 h 139"/>
                <a:gd name="T38" fmla="*/ 62 w 223"/>
                <a:gd name="T39" fmla="*/ 98 h 139"/>
                <a:gd name="T40" fmla="*/ 59 w 223"/>
                <a:gd name="T41" fmla="*/ 96 h 139"/>
                <a:gd name="T42" fmla="*/ 54 w 223"/>
                <a:gd name="T43" fmla="*/ 94 h 139"/>
                <a:gd name="T44" fmla="*/ 52 w 223"/>
                <a:gd name="T45" fmla="*/ 92 h 139"/>
                <a:gd name="T46" fmla="*/ 49 w 223"/>
                <a:gd name="T47" fmla="*/ 91 h 139"/>
                <a:gd name="T48" fmla="*/ 47 w 223"/>
                <a:gd name="T49" fmla="*/ 87 h 139"/>
                <a:gd name="T50" fmla="*/ 46 w 223"/>
                <a:gd name="T51" fmla="*/ 84 h 139"/>
                <a:gd name="T52" fmla="*/ 44 w 223"/>
                <a:gd name="T53" fmla="*/ 82 h 139"/>
                <a:gd name="T54" fmla="*/ 43 w 223"/>
                <a:gd name="T55" fmla="*/ 79 h 139"/>
                <a:gd name="T56" fmla="*/ 41 w 223"/>
                <a:gd name="T57" fmla="*/ 77 h 139"/>
                <a:gd name="T58" fmla="*/ 39 w 223"/>
                <a:gd name="T59" fmla="*/ 74 h 139"/>
                <a:gd name="T60" fmla="*/ 37 w 223"/>
                <a:gd name="T61" fmla="*/ 72 h 139"/>
                <a:gd name="T62" fmla="*/ 35 w 223"/>
                <a:gd name="T63" fmla="*/ 67 h 139"/>
                <a:gd name="T64" fmla="*/ 34 w 223"/>
                <a:gd name="T65" fmla="*/ 61 h 139"/>
                <a:gd name="T66" fmla="*/ 30 w 223"/>
                <a:gd name="T67" fmla="*/ 58 h 139"/>
                <a:gd name="T68" fmla="*/ 28 w 223"/>
                <a:gd name="T69" fmla="*/ 54 h 139"/>
                <a:gd name="T70" fmla="*/ 25 w 223"/>
                <a:gd name="T71" fmla="*/ 51 h 139"/>
                <a:gd name="T72" fmla="*/ 24 w 223"/>
                <a:gd name="T73" fmla="*/ 44 h 139"/>
                <a:gd name="T74" fmla="*/ 21 w 223"/>
                <a:gd name="T75" fmla="*/ 39 h 139"/>
                <a:gd name="T76" fmla="*/ 20 w 223"/>
                <a:gd name="T77" fmla="*/ 32 h 139"/>
                <a:gd name="T78" fmla="*/ 18 w 223"/>
                <a:gd name="T79" fmla="*/ 31 h 139"/>
                <a:gd name="T80" fmla="*/ 18 w 223"/>
                <a:gd name="T81" fmla="*/ 26 h 139"/>
                <a:gd name="T82" fmla="*/ 15 w 223"/>
                <a:gd name="T83" fmla="*/ 24 h 139"/>
                <a:gd name="T84" fmla="*/ 14 w 223"/>
                <a:gd name="T85" fmla="*/ 20 h 139"/>
                <a:gd name="T86" fmla="*/ 11 w 223"/>
                <a:gd name="T87" fmla="*/ 17 h 139"/>
                <a:gd name="T88" fmla="*/ 9 w 223"/>
                <a:gd name="T89" fmla="*/ 12 h 139"/>
                <a:gd name="T90" fmla="*/ 7 w 223"/>
                <a:gd name="T91" fmla="*/ 4 h 139"/>
                <a:gd name="T92" fmla="*/ 5 w 223"/>
                <a:gd name="T93" fmla="*/ 3 h 139"/>
                <a:gd name="T94" fmla="*/ 2 w 223"/>
                <a:gd name="T9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3" h="139">
                  <a:moveTo>
                    <a:pt x="223" y="139"/>
                  </a:moveTo>
                  <a:lnTo>
                    <a:pt x="197" y="139"/>
                  </a:lnTo>
                  <a:lnTo>
                    <a:pt x="197" y="136"/>
                  </a:lnTo>
                  <a:lnTo>
                    <a:pt x="188" y="136"/>
                  </a:lnTo>
                  <a:lnTo>
                    <a:pt x="188" y="134"/>
                  </a:lnTo>
                  <a:lnTo>
                    <a:pt x="158" y="134"/>
                  </a:lnTo>
                  <a:lnTo>
                    <a:pt x="158" y="132"/>
                  </a:lnTo>
                  <a:lnTo>
                    <a:pt x="139" y="132"/>
                  </a:lnTo>
                  <a:lnTo>
                    <a:pt x="139" y="130"/>
                  </a:lnTo>
                  <a:lnTo>
                    <a:pt x="133" y="130"/>
                  </a:lnTo>
                  <a:lnTo>
                    <a:pt x="133" y="128"/>
                  </a:lnTo>
                  <a:lnTo>
                    <a:pt x="124" y="128"/>
                  </a:lnTo>
                  <a:lnTo>
                    <a:pt x="124" y="127"/>
                  </a:lnTo>
                  <a:lnTo>
                    <a:pt x="120" y="127"/>
                  </a:lnTo>
                  <a:lnTo>
                    <a:pt x="120" y="126"/>
                  </a:lnTo>
                  <a:lnTo>
                    <a:pt x="113" y="126"/>
                  </a:lnTo>
                  <a:lnTo>
                    <a:pt x="113" y="123"/>
                  </a:lnTo>
                  <a:lnTo>
                    <a:pt x="111" y="123"/>
                  </a:lnTo>
                  <a:lnTo>
                    <a:pt x="111" y="121"/>
                  </a:lnTo>
                  <a:lnTo>
                    <a:pt x="106" y="121"/>
                  </a:lnTo>
                  <a:lnTo>
                    <a:pt x="106" y="120"/>
                  </a:lnTo>
                  <a:lnTo>
                    <a:pt x="105" y="120"/>
                  </a:lnTo>
                  <a:lnTo>
                    <a:pt x="105" y="117"/>
                  </a:lnTo>
                  <a:lnTo>
                    <a:pt x="103" y="117"/>
                  </a:lnTo>
                  <a:lnTo>
                    <a:pt x="103" y="115"/>
                  </a:lnTo>
                  <a:lnTo>
                    <a:pt x="101" y="115"/>
                  </a:lnTo>
                  <a:lnTo>
                    <a:pt x="101" y="114"/>
                  </a:lnTo>
                  <a:lnTo>
                    <a:pt x="94" y="114"/>
                  </a:lnTo>
                  <a:lnTo>
                    <a:pt x="94" y="109"/>
                  </a:lnTo>
                  <a:lnTo>
                    <a:pt x="85" y="109"/>
                  </a:lnTo>
                  <a:lnTo>
                    <a:pt x="85" y="107"/>
                  </a:lnTo>
                  <a:lnTo>
                    <a:pt x="82" y="107"/>
                  </a:lnTo>
                  <a:lnTo>
                    <a:pt x="82" y="105"/>
                  </a:lnTo>
                  <a:lnTo>
                    <a:pt x="74" y="105"/>
                  </a:lnTo>
                  <a:lnTo>
                    <a:pt x="74" y="103"/>
                  </a:lnTo>
                  <a:lnTo>
                    <a:pt x="72" y="103"/>
                  </a:lnTo>
                  <a:lnTo>
                    <a:pt x="72" y="100"/>
                  </a:lnTo>
                  <a:lnTo>
                    <a:pt x="66" y="100"/>
                  </a:lnTo>
                  <a:lnTo>
                    <a:pt x="66" y="98"/>
                  </a:lnTo>
                  <a:lnTo>
                    <a:pt x="62" y="98"/>
                  </a:lnTo>
                  <a:lnTo>
                    <a:pt x="62" y="96"/>
                  </a:lnTo>
                  <a:lnTo>
                    <a:pt x="59" y="96"/>
                  </a:lnTo>
                  <a:lnTo>
                    <a:pt x="59" y="94"/>
                  </a:lnTo>
                  <a:lnTo>
                    <a:pt x="54" y="94"/>
                  </a:lnTo>
                  <a:lnTo>
                    <a:pt x="54" y="92"/>
                  </a:lnTo>
                  <a:lnTo>
                    <a:pt x="52" y="92"/>
                  </a:lnTo>
                  <a:lnTo>
                    <a:pt x="52" y="91"/>
                  </a:lnTo>
                  <a:lnTo>
                    <a:pt x="49" y="91"/>
                  </a:lnTo>
                  <a:lnTo>
                    <a:pt x="49" y="87"/>
                  </a:lnTo>
                  <a:lnTo>
                    <a:pt x="47" y="87"/>
                  </a:lnTo>
                  <a:lnTo>
                    <a:pt x="47" y="84"/>
                  </a:lnTo>
                  <a:lnTo>
                    <a:pt x="46" y="84"/>
                  </a:lnTo>
                  <a:lnTo>
                    <a:pt x="46" y="82"/>
                  </a:lnTo>
                  <a:lnTo>
                    <a:pt x="44" y="82"/>
                  </a:lnTo>
                  <a:lnTo>
                    <a:pt x="44" y="79"/>
                  </a:lnTo>
                  <a:lnTo>
                    <a:pt x="43" y="79"/>
                  </a:lnTo>
                  <a:lnTo>
                    <a:pt x="43" y="77"/>
                  </a:lnTo>
                  <a:lnTo>
                    <a:pt x="41" y="77"/>
                  </a:lnTo>
                  <a:lnTo>
                    <a:pt x="41" y="74"/>
                  </a:lnTo>
                  <a:lnTo>
                    <a:pt x="39" y="74"/>
                  </a:lnTo>
                  <a:lnTo>
                    <a:pt x="39" y="72"/>
                  </a:lnTo>
                  <a:lnTo>
                    <a:pt x="37" y="72"/>
                  </a:lnTo>
                  <a:lnTo>
                    <a:pt x="37" y="67"/>
                  </a:lnTo>
                  <a:lnTo>
                    <a:pt x="35" y="67"/>
                  </a:lnTo>
                  <a:lnTo>
                    <a:pt x="35" y="61"/>
                  </a:lnTo>
                  <a:lnTo>
                    <a:pt x="34" y="61"/>
                  </a:lnTo>
                  <a:lnTo>
                    <a:pt x="34" y="58"/>
                  </a:lnTo>
                  <a:lnTo>
                    <a:pt x="30" y="58"/>
                  </a:lnTo>
                  <a:lnTo>
                    <a:pt x="30" y="54"/>
                  </a:lnTo>
                  <a:lnTo>
                    <a:pt x="28" y="54"/>
                  </a:lnTo>
                  <a:lnTo>
                    <a:pt x="28" y="51"/>
                  </a:lnTo>
                  <a:lnTo>
                    <a:pt x="25" y="51"/>
                  </a:lnTo>
                  <a:lnTo>
                    <a:pt x="25" y="44"/>
                  </a:lnTo>
                  <a:lnTo>
                    <a:pt x="24" y="44"/>
                  </a:lnTo>
                  <a:lnTo>
                    <a:pt x="24" y="39"/>
                  </a:lnTo>
                  <a:lnTo>
                    <a:pt x="21" y="39"/>
                  </a:lnTo>
                  <a:lnTo>
                    <a:pt x="21" y="32"/>
                  </a:lnTo>
                  <a:lnTo>
                    <a:pt x="20" y="32"/>
                  </a:lnTo>
                  <a:lnTo>
                    <a:pt x="20" y="31"/>
                  </a:lnTo>
                  <a:lnTo>
                    <a:pt x="18" y="31"/>
                  </a:lnTo>
                  <a:lnTo>
                    <a:pt x="18" y="29"/>
                  </a:lnTo>
                  <a:lnTo>
                    <a:pt x="18" y="26"/>
                  </a:lnTo>
                  <a:lnTo>
                    <a:pt x="15" y="26"/>
                  </a:lnTo>
                  <a:lnTo>
                    <a:pt x="15" y="24"/>
                  </a:lnTo>
                  <a:lnTo>
                    <a:pt x="14" y="24"/>
                  </a:lnTo>
                  <a:lnTo>
                    <a:pt x="14" y="20"/>
                  </a:lnTo>
                  <a:lnTo>
                    <a:pt x="11" y="20"/>
                  </a:lnTo>
                  <a:lnTo>
                    <a:pt x="11" y="17"/>
                  </a:lnTo>
                  <a:lnTo>
                    <a:pt x="9" y="17"/>
                  </a:lnTo>
                  <a:lnTo>
                    <a:pt x="9" y="12"/>
                  </a:lnTo>
                  <a:lnTo>
                    <a:pt x="7" y="12"/>
                  </a:lnTo>
                  <a:lnTo>
                    <a:pt x="7" y="4"/>
                  </a:lnTo>
                  <a:lnTo>
                    <a:pt x="5" y="4"/>
                  </a:lnTo>
                  <a:lnTo>
                    <a:pt x="5" y="3"/>
                  </a:lnTo>
                  <a:lnTo>
                    <a:pt x="2" y="3"/>
                  </a:lnTo>
                  <a:lnTo>
                    <a:pt x="2" y="0"/>
                  </a:lnTo>
                  <a:lnTo>
                    <a:pt x="0" y="0"/>
                  </a:lnTo>
                </a:path>
              </a:pathLst>
            </a:cu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6" name="Line 60"/>
            <p:cNvSpPr>
              <a:spLocks noChangeShapeType="1"/>
            </p:cNvSpPr>
            <p:nvPr/>
          </p:nvSpPr>
          <p:spPr bwMode="auto">
            <a:xfrm>
              <a:off x="5250919" y="2494732"/>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7" name="Line 61"/>
            <p:cNvSpPr>
              <a:spLocks noChangeShapeType="1"/>
            </p:cNvSpPr>
            <p:nvPr/>
          </p:nvSpPr>
          <p:spPr bwMode="auto">
            <a:xfrm>
              <a:off x="5193769" y="2370907"/>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8" name="Line 62"/>
            <p:cNvSpPr>
              <a:spLocks noChangeShapeType="1"/>
            </p:cNvSpPr>
            <p:nvPr/>
          </p:nvSpPr>
          <p:spPr bwMode="auto">
            <a:xfrm>
              <a:off x="5231869" y="2494732"/>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9" name="Line 63"/>
            <p:cNvSpPr>
              <a:spLocks noChangeShapeType="1"/>
            </p:cNvSpPr>
            <p:nvPr/>
          </p:nvSpPr>
          <p:spPr bwMode="auto">
            <a:xfrm>
              <a:off x="5689069" y="3056707"/>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0" name="Line 64"/>
            <p:cNvSpPr>
              <a:spLocks noChangeShapeType="1"/>
            </p:cNvSpPr>
            <p:nvPr/>
          </p:nvSpPr>
          <p:spPr bwMode="auto">
            <a:xfrm>
              <a:off x="5660494" y="3066232"/>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1" name="Line 65"/>
            <p:cNvSpPr>
              <a:spLocks noChangeShapeType="1"/>
            </p:cNvSpPr>
            <p:nvPr/>
          </p:nvSpPr>
          <p:spPr bwMode="auto">
            <a:xfrm>
              <a:off x="5546194" y="3132907"/>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2" name="Line 66"/>
            <p:cNvSpPr>
              <a:spLocks noChangeShapeType="1"/>
            </p:cNvSpPr>
            <p:nvPr/>
          </p:nvSpPr>
          <p:spPr bwMode="auto">
            <a:xfrm>
              <a:off x="6060544" y="3285307"/>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3" name="Line 67"/>
            <p:cNvSpPr>
              <a:spLocks noChangeShapeType="1"/>
            </p:cNvSpPr>
            <p:nvPr/>
          </p:nvSpPr>
          <p:spPr bwMode="auto">
            <a:xfrm>
              <a:off x="6327244" y="3323407"/>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4" name="Line 68"/>
            <p:cNvSpPr>
              <a:spLocks noChangeShapeType="1"/>
            </p:cNvSpPr>
            <p:nvPr/>
          </p:nvSpPr>
          <p:spPr bwMode="auto">
            <a:xfrm>
              <a:off x="6784444" y="3371032"/>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5" name="Line 69"/>
            <p:cNvSpPr>
              <a:spLocks noChangeShapeType="1"/>
            </p:cNvSpPr>
            <p:nvPr/>
          </p:nvSpPr>
          <p:spPr bwMode="auto">
            <a:xfrm>
              <a:off x="7184494" y="3390082"/>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6" name="Line 70"/>
            <p:cNvSpPr>
              <a:spLocks noChangeShapeType="1"/>
            </p:cNvSpPr>
            <p:nvPr/>
          </p:nvSpPr>
          <p:spPr bwMode="auto">
            <a:xfrm>
              <a:off x="5746219" y="3104332"/>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7" name="Line 71"/>
            <p:cNvSpPr>
              <a:spLocks noChangeShapeType="1"/>
            </p:cNvSpPr>
            <p:nvPr/>
          </p:nvSpPr>
          <p:spPr bwMode="auto">
            <a:xfrm>
              <a:off x="5774794" y="3104332"/>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8" name="Line 72"/>
            <p:cNvSpPr>
              <a:spLocks noChangeShapeType="1"/>
            </p:cNvSpPr>
            <p:nvPr/>
          </p:nvSpPr>
          <p:spPr bwMode="auto">
            <a:xfrm>
              <a:off x="5841469" y="3142432"/>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9" name="Line 73"/>
            <p:cNvSpPr>
              <a:spLocks noChangeShapeType="1"/>
            </p:cNvSpPr>
            <p:nvPr/>
          </p:nvSpPr>
          <p:spPr bwMode="auto">
            <a:xfrm>
              <a:off x="5898619" y="3142432"/>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0" name="Line 74"/>
            <p:cNvSpPr>
              <a:spLocks noChangeShapeType="1"/>
            </p:cNvSpPr>
            <p:nvPr/>
          </p:nvSpPr>
          <p:spPr bwMode="auto">
            <a:xfrm>
              <a:off x="6031969" y="3256732"/>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1" name="Line 75"/>
            <p:cNvSpPr>
              <a:spLocks noChangeShapeType="1"/>
            </p:cNvSpPr>
            <p:nvPr/>
          </p:nvSpPr>
          <p:spPr bwMode="auto">
            <a:xfrm>
              <a:off x="6517744" y="3361507"/>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2" name="Line 76"/>
            <p:cNvSpPr>
              <a:spLocks noChangeShapeType="1"/>
            </p:cNvSpPr>
            <p:nvPr/>
          </p:nvSpPr>
          <p:spPr bwMode="auto">
            <a:xfrm>
              <a:off x="6746344" y="3380557"/>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3" name="Line 77"/>
            <p:cNvSpPr>
              <a:spLocks noChangeShapeType="1"/>
            </p:cNvSpPr>
            <p:nvPr/>
          </p:nvSpPr>
          <p:spPr bwMode="auto">
            <a:xfrm>
              <a:off x="6870169" y="3399607"/>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4" name="Line 78"/>
            <p:cNvSpPr>
              <a:spLocks noChangeShapeType="1"/>
            </p:cNvSpPr>
            <p:nvPr/>
          </p:nvSpPr>
          <p:spPr bwMode="auto">
            <a:xfrm>
              <a:off x="7013044" y="3428182"/>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5" name="Line 79"/>
            <p:cNvSpPr>
              <a:spLocks noChangeShapeType="1"/>
            </p:cNvSpPr>
            <p:nvPr/>
          </p:nvSpPr>
          <p:spPr bwMode="auto">
            <a:xfrm>
              <a:off x="7146394" y="3428182"/>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6" name="Freeform 80"/>
            <p:cNvSpPr>
              <a:spLocks/>
            </p:cNvSpPr>
            <p:nvPr/>
          </p:nvSpPr>
          <p:spPr bwMode="auto">
            <a:xfrm>
              <a:off x="5022319" y="2132782"/>
              <a:ext cx="2295525" cy="1333500"/>
            </a:xfrm>
            <a:custGeom>
              <a:avLst/>
              <a:gdLst>
                <a:gd name="T0" fmla="*/ 241 w 241"/>
                <a:gd name="T1" fmla="*/ 135 h 140"/>
                <a:gd name="T2" fmla="*/ 191 w 241"/>
                <a:gd name="T3" fmla="*/ 133 h 140"/>
                <a:gd name="T4" fmla="*/ 150 w 241"/>
                <a:gd name="T5" fmla="*/ 131 h 140"/>
                <a:gd name="T6" fmla="*/ 149 w 241"/>
                <a:gd name="T7" fmla="*/ 129 h 140"/>
                <a:gd name="T8" fmla="*/ 140 w 241"/>
                <a:gd name="T9" fmla="*/ 128 h 140"/>
                <a:gd name="T10" fmla="*/ 133 w 241"/>
                <a:gd name="T11" fmla="*/ 125 h 140"/>
                <a:gd name="T12" fmla="*/ 123 w 241"/>
                <a:gd name="T13" fmla="*/ 123 h 140"/>
                <a:gd name="T14" fmla="*/ 104 w 241"/>
                <a:gd name="T15" fmla="*/ 123 h 140"/>
                <a:gd name="T16" fmla="*/ 88 w 241"/>
                <a:gd name="T17" fmla="*/ 122 h 140"/>
                <a:gd name="T18" fmla="*/ 85 w 241"/>
                <a:gd name="T19" fmla="*/ 119 h 140"/>
                <a:gd name="T20" fmla="*/ 83 w 241"/>
                <a:gd name="T21" fmla="*/ 117 h 140"/>
                <a:gd name="T22" fmla="*/ 81 w 241"/>
                <a:gd name="T23" fmla="*/ 116 h 140"/>
                <a:gd name="T24" fmla="*/ 76 w 241"/>
                <a:gd name="T25" fmla="*/ 115 h 140"/>
                <a:gd name="T26" fmla="*/ 71 w 241"/>
                <a:gd name="T27" fmla="*/ 113 h 140"/>
                <a:gd name="T28" fmla="*/ 66 w 241"/>
                <a:gd name="T29" fmla="*/ 111 h 140"/>
                <a:gd name="T30" fmla="*/ 58 w 241"/>
                <a:gd name="T31" fmla="*/ 111 h 140"/>
                <a:gd name="T32" fmla="*/ 56 w 241"/>
                <a:gd name="T33" fmla="*/ 108 h 140"/>
                <a:gd name="T34" fmla="*/ 53 w 241"/>
                <a:gd name="T35" fmla="*/ 107 h 140"/>
                <a:gd name="T36" fmla="*/ 51 w 241"/>
                <a:gd name="T37" fmla="*/ 105 h 140"/>
                <a:gd name="T38" fmla="*/ 47 w 241"/>
                <a:gd name="T39" fmla="*/ 103 h 140"/>
                <a:gd name="T40" fmla="*/ 45 w 241"/>
                <a:gd name="T41" fmla="*/ 100 h 140"/>
                <a:gd name="T42" fmla="*/ 42 w 241"/>
                <a:gd name="T43" fmla="*/ 96 h 140"/>
                <a:gd name="T44" fmla="*/ 41 w 241"/>
                <a:gd name="T45" fmla="*/ 95 h 140"/>
                <a:gd name="T46" fmla="*/ 38 w 241"/>
                <a:gd name="T47" fmla="*/ 92 h 140"/>
                <a:gd name="T48" fmla="*/ 36 w 241"/>
                <a:gd name="T49" fmla="*/ 90 h 140"/>
                <a:gd name="T50" fmla="*/ 33 w 241"/>
                <a:gd name="T51" fmla="*/ 81 h 140"/>
                <a:gd name="T52" fmla="*/ 32 w 241"/>
                <a:gd name="T53" fmla="*/ 78 h 140"/>
                <a:gd name="T54" fmla="*/ 30 w 241"/>
                <a:gd name="T55" fmla="*/ 75 h 140"/>
                <a:gd name="T56" fmla="*/ 27 w 241"/>
                <a:gd name="T57" fmla="*/ 70 h 140"/>
                <a:gd name="T58" fmla="*/ 27 w 241"/>
                <a:gd name="T59" fmla="*/ 62 h 140"/>
                <a:gd name="T60" fmla="*/ 25 w 241"/>
                <a:gd name="T61" fmla="*/ 56 h 140"/>
                <a:gd name="T62" fmla="*/ 23 w 241"/>
                <a:gd name="T63" fmla="*/ 54 h 140"/>
                <a:gd name="T64" fmla="*/ 19 w 241"/>
                <a:gd name="T65" fmla="*/ 51 h 140"/>
                <a:gd name="T66" fmla="*/ 17 w 241"/>
                <a:gd name="T67" fmla="*/ 43 h 140"/>
                <a:gd name="T68" fmla="*/ 15 w 241"/>
                <a:gd name="T69" fmla="*/ 40 h 140"/>
                <a:gd name="T70" fmla="*/ 10 w 241"/>
                <a:gd name="T71" fmla="*/ 32 h 140"/>
                <a:gd name="T72" fmla="*/ 9 w 241"/>
                <a:gd name="T73" fmla="*/ 21 h 140"/>
                <a:gd name="T74" fmla="*/ 7 w 241"/>
                <a:gd name="T75" fmla="*/ 12 h 140"/>
                <a:gd name="T76" fmla="*/ 6 w 241"/>
                <a:gd name="T77" fmla="*/ 4 h 140"/>
                <a:gd name="T78" fmla="*/ 0 w 241"/>
                <a:gd name="T7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1" h="140">
                  <a:moveTo>
                    <a:pt x="241" y="140"/>
                  </a:moveTo>
                  <a:lnTo>
                    <a:pt x="241" y="135"/>
                  </a:lnTo>
                  <a:lnTo>
                    <a:pt x="191" y="135"/>
                  </a:lnTo>
                  <a:lnTo>
                    <a:pt x="191" y="133"/>
                  </a:lnTo>
                  <a:lnTo>
                    <a:pt x="150" y="133"/>
                  </a:lnTo>
                  <a:lnTo>
                    <a:pt x="150" y="131"/>
                  </a:lnTo>
                  <a:lnTo>
                    <a:pt x="149" y="131"/>
                  </a:lnTo>
                  <a:lnTo>
                    <a:pt x="149" y="129"/>
                  </a:lnTo>
                  <a:lnTo>
                    <a:pt x="140" y="129"/>
                  </a:lnTo>
                  <a:lnTo>
                    <a:pt x="140" y="128"/>
                  </a:lnTo>
                  <a:lnTo>
                    <a:pt x="133" y="128"/>
                  </a:lnTo>
                  <a:lnTo>
                    <a:pt x="133" y="125"/>
                  </a:lnTo>
                  <a:lnTo>
                    <a:pt x="123" y="125"/>
                  </a:lnTo>
                  <a:lnTo>
                    <a:pt x="123" y="123"/>
                  </a:lnTo>
                  <a:lnTo>
                    <a:pt x="116" y="123"/>
                  </a:lnTo>
                  <a:lnTo>
                    <a:pt x="104" y="123"/>
                  </a:lnTo>
                  <a:lnTo>
                    <a:pt x="104" y="122"/>
                  </a:lnTo>
                  <a:lnTo>
                    <a:pt x="88" y="122"/>
                  </a:lnTo>
                  <a:lnTo>
                    <a:pt x="85" y="122"/>
                  </a:lnTo>
                  <a:lnTo>
                    <a:pt x="85" y="119"/>
                  </a:lnTo>
                  <a:lnTo>
                    <a:pt x="83" y="119"/>
                  </a:lnTo>
                  <a:lnTo>
                    <a:pt x="83" y="117"/>
                  </a:lnTo>
                  <a:lnTo>
                    <a:pt x="81" y="117"/>
                  </a:lnTo>
                  <a:lnTo>
                    <a:pt x="81" y="116"/>
                  </a:lnTo>
                  <a:lnTo>
                    <a:pt x="76" y="116"/>
                  </a:lnTo>
                  <a:lnTo>
                    <a:pt x="76" y="115"/>
                  </a:lnTo>
                  <a:lnTo>
                    <a:pt x="71" y="115"/>
                  </a:lnTo>
                  <a:lnTo>
                    <a:pt x="71" y="113"/>
                  </a:lnTo>
                  <a:lnTo>
                    <a:pt x="66" y="113"/>
                  </a:lnTo>
                  <a:lnTo>
                    <a:pt x="66" y="111"/>
                  </a:lnTo>
                  <a:lnTo>
                    <a:pt x="61" y="111"/>
                  </a:lnTo>
                  <a:lnTo>
                    <a:pt x="58" y="111"/>
                  </a:lnTo>
                  <a:lnTo>
                    <a:pt x="58" y="108"/>
                  </a:lnTo>
                  <a:lnTo>
                    <a:pt x="56" y="108"/>
                  </a:lnTo>
                  <a:lnTo>
                    <a:pt x="56" y="107"/>
                  </a:lnTo>
                  <a:lnTo>
                    <a:pt x="53" y="107"/>
                  </a:lnTo>
                  <a:lnTo>
                    <a:pt x="53" y="105"/>
                  </a:lnTo>
                  <a:lnTo>
                    <a:pt x="51" y="105"/>
                  </a:lnTo>
                  <a:lnTo>
                    <a:pt x="51" y="103"/>
                  </a:lnTo>
                  <a:lnTo>
                    <a:pt x="47" y="103"/>
                  </a:lnTo>
                  <a:lnTo>
                    <a:pt x="47" y="100"/>
                  </a:lnTo>
                  <a:lnTo>
                    <a:pt x="45" y="100"/>
                  </a:lnTo>
                  <a:lnTo>
                    <a:pt x="45" y="96"/>
                  </a:lnTo>
                  <a:lnTo>
                    <a:pt x="42" y="96"/>
                  </a:lnTo>
                  <a:lnTo>
                    <a:pt x="42" y="95"/>
                  </a:lnTo>
                  <a:lnTo>
                    <a:pt x="41" y="95"/>
                  </a:lnTo>
                  <a:lnTo>
                    <a:pt x="41" y="92"/>
                  </a:lnTo>
                  <a:lnTo>
                    <a:pt x="38" y="92"/>
                  </a:lnTo>
                  <a:lnTo>
                    <a:pt x="38" y="90"/>
                  </a:lnTo>
                  <a:lnTo>
                    <a:pt x="36" y="90"/>
                  </a:lnTo>
                  <a:lnTo>
                    <a:pt x="36" y="81"/>
                  </a:lnTo>
                  <a:lnTo>
                    <a:pt x="33" y="81"/>
                  </a:lnTo>
                  <a:lnTo>
                    <a:pt x="33" y="78"/>
                  </a:lnTo>
                  <a:lnTo>
                    <a:pt x="32" y="78"/>
                  </a:lnTo>
                  <a:lnTo>
                    <a:pt x="32" y="75"/>
                  </a:lnTo>
                  <a:lnTo>
                    <a:pt x="30" y="75"/>
                  </a:lnTo>
                  <a:lnTo>
                    <a:pt x="30" y="70"/>
                  </a:lnTo>
                  <a:lnTo>
                    <a:pt x="27" y="70"/>
                  </a:lnTo>
                  <a:lnTo>
                    <a:pt x="27" y="65"/>
                  </a:lnTo>
                  <a:lnTo>
                    <a:pt x="27" y="62"/>
                  </a:lnTo>
                  <a:lnTo>
                    <a:pt x="25" y="62"/>
                  </a:lnTo>
                  <a:lnTo>
                    <a:pt x="25" y="56"/>
                  </a:lnTo>
                  <a:lnTo>
                    <a:pt x="23" y="56"/>
                  </a:lnTo>
                  <a:lnTo>
                    <a:pt x="23" y="54"/>
                  </a:lnTo>
                  <a:cubicBezTo>
                    <a:pt x="22" y="54"/>
                    <a:pt x="23" y="51"/>
                    <a:pt x="23" y="51"/>
                  </a:cubicBezTo>
                  <a:lnTo>
                    <a:pt x="19" y="51"/>
                  </a:lnTo>
                  <a:lnTo>
                    <a:pt x="19" y="43"/>
                  </a:lnTo>
                  <a:lnTo>
                    <a:pt x="17" y="43"/>
                  </a:lnTo>
                  <a:lnTo>
                    <a:pt x="17" y="40"/>
                  </a:lnTo>
                  <a:lnTo>
                    <a:pt x="15" y="40"/>
                  </a:lnTo>
                  <a:lnTo>
                    <a:pt x="15" y="32"/>
                  </a:lnTo>
                  <a:lnTo>
                    <a:pt x="10" y="32"/>
                  </a:lnTo>
                  <a:lnTo>
                    <a:pt x="10" y="21"/>
                  </a:lnTo>
                  <a:lnTo>
                    <a:pt x="9" y="21"/>
                  </a:lnTo>
                  <a:lnTo>
                    <a:pt x="9" y="12"/>
                  </a:lnTo>
                  <a:lnTo>
                    <a:pt x="7" y="12"/>
                  </a:lnTo>
                  <a:lnTo>
                    <a:pt x="7" y="4"/>
                  </a:lnTo>
                  <a:lnTo>
                    <a:pt x="6" y="4"/>
                  </a:lnTo>
                  <a:lnTo>
                    <a:pt x="6"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177" name="Group 176"/>
          <p:cNvGrpSpPr/>
          <p:nvPr/>
        </p:nvGrpSpPr>
        <p:grpSpPr>
          <a:xfrm>
            <a:off x="4609753" y="2046536"/>
            <a:ext cx="328936" cy="2011134"/>
            <a:chOff x="91744" y="2038768"/>
            <a:chExt cx="328936" cy="2011134"/>
          </a:xfrm>
        </p:grpSpPr>
        <p:sp>
          <p:nvSpPr>
            <p:cNvPr id="178" name="TextBox 177"/>
            <p:cNvSpPr txBox="1"/>
            <p:nvPr/>
          </p:nvSpPr>
          <p:spPr>
            <a:xfrm>
              <a:off x="91744" y="2038768"/>
              <a:ext cx="328936" cy="215444"/>
            </a:xfrm>
            <a:prstGeom prst="rect">
              <a:avLst/>
            </a:prstGeom>
            <a:noFill/>
          </p:spPr>
          <p:txBody>
            <a:bodyPr wrap="none" rtlCol="0">
              <a:spAutoFit/>
            </a:bodyPr>
            <a:lstStyle/>
            <a:p>
              <a:pPr algn="r"/>
              <a:r>
                <a:rPr lang="en-GB" sz="800" dirty="0" smtClean="0">
                  <a:solidFill>
                    <a:srgbClr val="363636"/>
                  </a:solidFill>
                </a:rPr>
                <a:t>1.0</a:t>
              </a:r>
              <a:endParaRPr lang="en-GB" sz="800" dirty="0">
                <a:solidFill>
                  <a:srgbClr val="363636"/>
                </a:solidFill>
              </a:endParaRPr>
            </a:p>
          </p:txBody>
        </p:sp>
        <p:sp>
          <p:nvSpPr>
            <p:cNvPr id="179" name="TextBox 178"/>
            <p:cNvSpPr txBox="1"/>
            <p:nvPr/>
          </p:nvSpPr>
          <p:spPr>
            <a:xfrm>
              <a:off x="91744" y="2411352"/>
              <a:ext cx="328936" cy="215444"/>
            </a:xfrm>
            <a:prstGeom prst="rect">
              <a:avLst/>
            </a:prstGeom>
            <a:noFill/>
          </p:spPr>
          <p:txBody>
            <a:bodyPr wrap="none" rtlCol="0">
              <a:spAutoFit/>
            </a:bodyPr>
            <a:lstStyle/>
            <a:p>
              <a:pPr algn="r"/>
              <a:r>
                <a:rPr lang="en-GB" sz="800" dirty="0" smtClean="0">
                  <a:solidFill>
                    <a:srgbClr val="363636"/>
                  </a:solidFill>
                </a:rPr>
                <a:t>0.8</a:t>
              </a:r>
              <a:endParaRPr lang="en-GB" sz="800" dirty="0">
                <a:solidFill>
                  <a:srgbClr val="363636"/>
                </a:solidFill>
              </a:endParaRPr>
            </a:p>
          </p:txBody>
        </p:sp>
        <p:sp>
          <p:nvSpPr>
            <p:cNvPr id="180" name="TextBox 179"/>
            <p:cNvSpPr txBox="1"/>
            <p:nvPr/>
          </p:nvSpPr>
          <p:spPr>
            <a:xfrm>
              <a:off x="91744" y="2736616"/>
              <a:ext cx="328936" cy="215444"/>
            </a:xfrm>
            <a:prstGeom prst="rect">
              <a:avLst/>
            </a:prstGeom>
            <a:noFill/>
          </p:spPr>
          <p:txBody>
            <a:bodyPr wrap="none" rtlCol="0">
              <a:spAutoFit/>
            </a:bodyPr>
            <a:lstStyle/>
            <a:p>
              <a:pPr algn="r"/>
              <a:r>
                <a:rPr lang="en-GB" sz="800" dirty="0" smtClean="0">
                  <a:solidFill>
                    <a:srgbClr val="363636"/>
                  </a:solidFill>
                </a:rPr>
                <a:t>0.6</a:t>
              </a:r>
              <a:endParaRPr lang="en-GB" sz="800" dirty="0">
                <a:solidFill>
                  <a:srgbClr val="363636"/>
                </a:solidFill>
              </a:endParaRPr>
            </a:p>
          </p:txBody>
        </p:sp>
        <p:sp>
          <p:nvSpPr>
            <p:cNvPr id="181" name="TextBox 180"/>
            <p:cNvSpPr txBox="1"/>
            <p:nvPr/>
          </p:nvSpPr>
          <p:spPr>
            <a:xfrm>
              <a:off x="91744" y="3090908"/>
              <a:ext cx="328936" cy="215444"/>
            </a:xfrm>
            <a:prstGeom prst="rect">
              <a:avLst/>
            </a:prstGeom>
            <a:noFill/>
          </p:spPr>
          <p:txBody>
            <a:bodyPr wrap="none" rtlCol="0">
              <a:spAutoFit/>
            </a:bodyPr>
            <a:lstStyle/>
            <a:p>
              <a:pPr algn="r"/>
              <a:r>
                <a:rPr lang="en-GB" sz="800" dirty="0" smtClean="0">
                  <a:solidFill>
                    <a:srgbClr val="363636"/>
                  </a:solidFill>
                </a:rPr>
                <a:t>0.4</a:t>
              </a:r>
              <a:endParaRPr lang="en-GB" sz="800" dirty="0">
                <a:solidFill>
                  <a:srgbClr val="363636"/>
                </a:solidFill>
              </a:endParaRPr>
            </a:p>
          </p:txBody>
        </p:sp>
        <p:sp>
          <p:nvSpPr>
            <p:cNvPr id="182" name="TextBox 181"/>
            <p:cNvSpPr txBox="1"/>
            <p:nvPr/>
          </p:nvSpPr>
          <p:spPr>
            <a:xfrm>
              <a:off x="91744" y="3445200"/>
              <a:ext cx="328936" cy="215444"/>
            </a:xfrm>
            <a:prstGeom prst="rect">
              <a:avLst/>
            </a:prstGeom>
            <a:noFill/>
          </p:spPr>
          <p:txBody>
            <a:bodyPr wrap="none" rtlCol="0">
              <a:spAutoFit/>
            </a:bodyPr>
            <a:lstStyle/>
            <a:p>
              <a:pPr algn="r"/>
              <a:r>
                <a:rPr lang="en-GB" sz="800" dirty="0" smtClean="0">
                  <a:solidFill>
                    <a:srgbClr val="363636"/>
                  </a:solidFill>
                </a:rPr>
                <a:t>0.2</a:t>
              </a:r>
              <a:endParaRPr lang="en-GB" sz="800" dirty="0">
                <a:solidFill>
                  <a:srgbClr val="363636"/>
                </a:solidFill>
              </a:endParaRPr>
            </a:p>
          </p:txBody>
        </p:sp>
        <p:sp>
          <p:nvSpPr>
            <p:cNvPr id="183" name="TextBox 182"/>
            <p:cNvSpPr txBox="1"/>
            <p:nvPr/>
          </p:nvSpPr>
          <p:spPr>
            <a:xfrm>
              <a:off x="91744" y="3834458"/>
              <a:ext cx="328936" cy="215444"/>
            </a:xfrm>
            <a:prstGeom prst="rect">
              <a:avLst/>
            </a:prstGeom>
            <a:noFill/>
          </p:spPr>
          <p:txBody>
            <a:bodyPr wrap="none" rtlCol="0">
              <a:spAutoFit/>
            </a:bodyPr>
            <a:lstStyle/>
            <a:p>
              <a:pPr algn="r"/>
              <a:r>
                <a:rPr lang="en-GB" sz="800" dirty="0" smtClean="0">
                  <a:solidFill>
                    <a:srgbClr val="363636"/>
                  </a:solidFill>
                </a:rPr>
                <a:t>0.0</a:t>
              </a:r>
              <a:endParaRPr lang="en-GB" sz="800" dirty="0">
                <a:solidFill>
                  <a:srgbClr val="363636"/>
                </a:solidFill>
              </a:endParaRPr>
            </a:p>
          </p:txBody>
        </p:sp>
      </p:grpSp>
      <p:sp>
        <p:nvSpPr>
          <p:cNvPr id="184" name="TextBox 183"/>
          <p:cNvSpPr txBox="1"/>
          <p:nvPr/>
        </p:nvSpPr>
        <p:spPr>
          <a:xfrm>
            <a:off x="4897884" y="1662544"/>
            <a:ext cx="3464687" cy="382934"/>
          </a:xfrm>
          <a:prstGeom prst="rect">
            <a:avLst/>
          </a:prstGeom>
          <a:noFill/>
        </p:spPr>
        <p:txBody>
          <a:bodyPr wrap="square" rtlCol="0">
            <a:spAutoFit/>
          </a:bodyPr>
          <a:lstStyle/>
          <a:p>
            <a:pPr algn="ctr"/>
            <a:r>
              <a:rPr lang="en-GB" b="1" dirty="0">
                <a:solidFill>
                  <a:srgbClr val="363636"/>
                </a:solidFill>
              </a:rPr>
              <a:t>PFS-1</a:t>
            </a:r>
          </a:p>
        </p:txBody>
      </p:sp>
    </p:spTree>
    <p:custDataLst>
      <p:tags r:id="rId1"/>
    </p:custDataLst>
    <p:extLst>
      <p:ext uri="{BB962C8B-B14F-4D97-AF65-F5344CB8AC3E}">
        <p14:creationId xmlns:p14="http://schemas.microsoft.com/office/powerpoint/2010/main" val="19090143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700" spc="-10" dirty="0" smtClean="0"/>
              <a:t>498O: </a:t>
            </a:r>
            <a:r>
              <a:rPr lang="en-GB" sz="1700" spc="-10" dirty="0"/>
              <a:t>Maintenance strategy with fluoropyrimidines (FP) plus bevacizumab (Bev), Bev alone or no treatment, following a 24-week first-line induction with FP, oxaliplatin (Ox) and Bev for patients with metastatic colorectal cancer: Mature data and subgroup analysis of the AIO KRK 0207 phase III study – </a:t>
            </a:r>
            <a:r>
              <a:rPr lang="en-GB" sz="1700" spc="-10" dirty="0" err="1" smtClean="0"/>
              <a:t>Hegewisch</a:t>
            </a:r>
            <a:r>
              <a:rPr lang="en-GB" sz="1700" spc="-10" dirty="0" smtClean="0"/>
              <a:t>-Becker S et al.</a:t>
            </a:r>
            <a:endParaRPr lang="en-GB" sz="1700" spc="-10" dirty="0"/>
          </a:p>
        </p:txBody>
      </p:sp>
      <p:sp>
        <p:nvSpPr>
          <p:cNvPr id="5123" name="Rectangle 3"/>
          <p:cNvSpPr>
            <a:spLocks noGrp="1" noChangeArrowheads="1"/>
          </p:cNvSpPr>
          <p:nvPr>
            <p:ph type="body" idx="1"/>
          </p:nvPr>
        </p:nvSpPr>
        <p:spPr>
          <a:xfrm>
            <a:off x="228600" y="1320800"/>
            <a:ext cx="8686800" cy="5154097"/>
          </a:xfrm>
        </p:spPr>
        <p:txBody>
          <a:bodyPr/>
          <a:lstStyle/>
          <a:p>
            <a:r>
              <a:rPr lang="en-GB" sz="1800" b="1" dirty="0"/>
              <a:t>Key </a:t>
            </a:r>
            <a:r>
              <a:rPr lang="en-GB" sz="1800" b="1" dirty="0" smtClean="0"/>
              <a:t>results (cont.) </a:t>
            </a:r>
          </a:p>
          <a:p>
            <a:pPr lvl="1"/>
            <a:r>
              <a:rPr lang="en-GB" sz="1800" dirty="0" smtClean="0"/>
              <a:t>Oxaliplatin dose reduction during induction did not impact PFS-1 or OS</a:t>
            </a:r>
          </a:p>
          <a:p>
            <a:pPr lvl="2"/>
            <a:r>
              <a:rPr lang="en-GB" sz="1800" dirty="0" smtClean="0"/>
              <a:t>mPFS-1: 4.3 months with no reduction vs. 4.8 months with reduction (p=0.63)</a:t>
            </a:r>
          </a:p>
          <a:p>
            <a:pPr lvl="2"/>
            <a:r>
              <a:rPr lang="en-GB" sz="1800" dirty="0" err="1" smtClean="0"/>
              <a:t>mOS</a:t>
            </a:r>
            <a:r>
              <a:rPr lang="en-GB" sz="1800" dirty="0" smtClean="0"/>
              <a:t>: 22.7 months </a:t>
            </a:r>
            <a:r>
              <a:rPr lang="en-GB" sz="1800" dirty="0"/>
              <a:t>with no reduction </a:t>
            </a:r>
            <a:r>
              <a:rPr lang="en-GB" sz="1800" dirty="0" smtClean="0"/>
              <a:t>vs. 23.7 </a:t>
            </a:r>
            <a:r>
              <a:rPr lang="en-GB" sz="1800" dirty="0"/>
              <a:t>months with reduction (</a:t>
            </a:r>
            <a:r>
              <a:rPr lang="en-GB" sz="1800" dirty="0" smtClean="0"/>
              <a:t>p=0.35)</a:t>
            </a:r>
          </a:p>
          <a:p>
            <a:pPr lvl="1"/>
            <a:r>
              <a:rPr lang="en-GB" sz="1800" dirty="0" smtClean="0"/>
              <a:t>Patients with the best response at induction (CR/PR) had improved OS vs. SD</a:t>
            </a:r>
            <a:endParaRPr lang="en-GB" sz="1800" dirty="0"/>
          </a:p>
          <a:p>
            <a:pPr lvl="2"/>
            <a:endParaRPr lang="en-GB" sz="1800" dirty="0" smtClean="0"/>
          </a:p>
        </p:txBody>
      </p:sp>
      <p:sp>
        <p:nvSpPr>
          <p:cNvPr id="5124" name="Text Box 4"/>
          <p:cNvSpPr txBox="1">
            <a:spLocks noChangeArrowheads="1"/>
          </p:cNvSpPr>
          <p:nvPr/>
        </p:nvSpPr>
        <p:spPr bwMode="auto">
          <a:xfrm>
            <a:off x="4297520" y="6474897"/>
            <a:ext cx="46258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 </a:t>
            </a:r>
            <a:r>
              <a:rPr lang="en-GB" sz="1200" dirty="0" err="1" smtClean="0">
                <a:solidFill>
                  <a:srgbClr val="363636"/>
                </a:solidFill>
              </a:rPr>
              <a:t>Hegewisch</a:t>
            </a:r>
            <a:r>
              <a:rPr lang="en-GB" sz="1200" dirty="0" smtClean="0">
                <a:solidFill>
                  <a:srgbClr val="363636"/>
                </a:solidFill>
              </a:rPr>
              <a:t>-Becker </a:t>
            </a:r>
            <a:r>
              <a:rPr lang="en-GB" sz="1200" dirty="0">
                <a:solidFill>
                  <a:srgbClr val="363636"/>
                </a:solidFill>
              </a:rPr>
              <a:t>et </a:t>
            </a:r>
            <a:r>
              <a:rPr lang="en-GB" sz="1200" dirty="0" smtClean="0">
                <a:solidFill>
                  <a:srgbClr val="363636"/>
                </a:solidFill>
              </a:rPr>
              <a:t>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498O</a:t>
            </a:r>
            <a:endParaRPr lang="en-GB" sz="1200" dirty="0">
              <a:solidFill>
                <a:srgbClr val="363636"/>
              </a:solidFill>
            </a:endParaRPr>
          </a:p>
        </p:txBody>
      </p:sp>
      <p:sp>
        <p:nvSpPr>
          <p:cNvPr id="13" name="Freeform 3"/>
          <p:cNvSpPr>
            <a:spLocks/>
          </p:cNvSpPr>
          <p:nvPr/>
        </p:nvSpPr>
        <p:spPr bwMode="auto">
          <a:xfrm>
            <a:off x="2422110" y="3332770"/>
            <a:ext cx="4605724" cy="2584873"/>
          </a:xfrm>
          <a:custGeom>
            <a:avLst/>
            <a:gdLst>
              <a:gd name="T0" fmla="*/ 0 w 271"/>
              <a:gd name="T1" fmla="*/ 0 h 148"/>
              <a:gd name="T2" fmla="*/ 0 w 271"/>
              <a:gd name="T3" fmla="*/ 148 h 148"/>
              <a:gd name="T4" fmla="*/ 271 w 271"/>
              <a:gd name="T5" fmla="*/ 148 h 148"/>
            </a:gdLst>
            <a:ahLst/>
            <a:cxnLst>
              <a:cxn ang="0">
                <a:pos x="T0" y="T1"/>
              </a:cxn>
              <a:cxn ang="0">
                <a:pos x="T2" y="T3"/>
              </a:cxn>
              <a:cxn ang="0">
                <a:pos x="T4" y="T5"/>
              </a:cxn>
            </a:cxnLst>
            <a:rect l="0" t="0" r="r" b="b"/>
            <a:pathLst>
              <a:path w="271" h="148">
                <a:moveTo>
                  <a:pt x="0" y="0"/>
                </a:moveTo>
                <a:lnTo>
                  <a:pt x="0" y="148"/>
                </a:lnTo>
                <a:lnTo>
                  <a:pt x="271" y="14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4"/>
          <p:cNvSpPr>
            <a:spLocks noChangeShapeType="1"/>
          </p:cNvSpPr>
          <p:nvPr/>
        </p:nvSpPr>
        <p:spPr bwMode="auto">
          <a:xfrm>
            <a:off x="2323012" y="3856731"/>
            <a:ext cx="8258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5"/>
          <p:cNvSpPr>
            <a:spLocks noChangeShapeType="1"/>
          </p:cNvSpPr>
          <p:nvPr/>
        </p:nvSpPr>
        <p:spPr bwMode="auto">
          <a:xfrm>
            <a:off x="2323012" y="5847781"/>
            <a:ext cx="8258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6"/>
          <p:cNvSpPr>
            <a:spLocks noChangeShapeType="1"/>
          </p:cNvSpPr>
          <p:nvPr/>
        </p:nvSpPr>
        <p:spPr bwMode="auto">
          <a:xfrm>
            <a:off x="2339528" y="5306355"/>
            <a:ext cx="6606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7"/>
          <p:cNvSpPr>
            <a:spLocks noChangeShapeType="1"/>
          </p:cNvSpPr>
          <p:nvPr/>
        </p:nvSpPr>
        <p:spPr bwMode="auto">
          <a:xfrm>
            <a:off x="2323012" y="4328296"/>
            <a:ext cx="8258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8"/>
          <p:cNvSpPr>
            <a:spLocks noChangeShapeType="1"/>
          </p:cNvSpPr>
          <p:nvPr/>
        </p:nvSpPr>
        <p:spPr bwMode="auto">
          <a:xfrm>
            <a:off x="2323012" y="4834791"/>
            <a:ext cx="8258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24"/>
          <p:cNvSpPr>
            <a:spLocks noChangeShapeType="1"/>
          </p:cNvSpPr>
          <p:nvPr/>
        </p:nvSpPr>
        <p:spPr bwMode="auto">
          <a:xfrm>
            <a:off x="2323012" y="3367701"/>
            <a:ext cx="8258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TextBox 19"/>
          <p:cNvSpPr txBox="1"/>
          <p:nvPr/>
        </p:nvSpPr>
        <p:spPr>
          <a:xfrm>
            <a:off x="2401028" y="5983611"/>
            <a:ext cx="269626" cy="276999"/>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21" name="TextBox 20"/>
          <p:cNvSpPr txBox="1"/>
          <p:nvPr/>
        </p:nvSpPr>
        <p:spPr>
          <a:xfrm>
            <a:off x="2841380" y="5983611"/>
            <a:ext cx="269626" cy="276999"/>
          </a:xfrm>
          <a:prstGeom prst="rect">
            <a:avLst/>
          </a:prstGeom>
          <a:noFill/>
        </p:spPr>
        <p:txBody>
          <a:bodyPr wrap="none" rtlCol="0">
            <a:spAutoFit/>
          </a:bodyPr>
          <a:lstStyle/>
          <a:p>
            <a:pPr algn="ctr"/>
            <a:r>
              <a:rPr lang="en-GB" sz="1200" dirty="0" smtClean="0">
                <a:solidFill>
                  <a:srgbClr val="363636"/>
                </a:solidFill>
              </a:rPr>
              <a:t>5</a:t>
            </a:r>
            <a:endParaRPr lang="en-GB" sz="1200" dirty="0">
              <a:solidFill>
                <a:srgbClr val="363636"/>
              </a:solidFill>
            </a:endParaRPr>
          </a:p>
        </p:txBody>
      </p:sp>
      <p:sp>
        <p:nvSpPr>
          <p:cNvPr id="22" name="TextBox 21"/>
          <p:cNvSpPr txBox="1"/>
          <p:nvPr/>
        </p:nvSpPr>
        <p:spPr>
          <a:xfrm>
            <a:off x="3252481" y="5983611"/>
            <a:ext cx="354584" cy="276999"/>
          </a:xfrm>
          <a:prstGeom prst="rect">
            <a:avLst/>
          </a:prstGeom>
          <a:noFill/>
        </p:spPr>
        <p:txBody>
          <a:bodyPr wrap="none" rtlCol="0">
            <a:spAutoFit/>
          </a:bodyPr>
          <a:lstStyle/>
          <a:p>
            <a:pPr algn="ctr"/>
            <a:r>
              <a:rPr lang="en-GB" sz="1200" dirty="0" smtClean="0">
                <a:solidFill>
                  <a:srgbClr val="363636"/>
                </a:solidFill>
              </a:rPr>
              <a:t>10</a:t>
            </a:r>
            <a:endParaRPr lang="en-GB" sz="1200" dirty="0">
              <a:solidFill>
                <a:srgbClr val="363636"/>
              </a:solidFill>
            </a:endParaRPr>
          </a:p>
        </p:txBody>
      </p:sp>
      <p:sp>
        <p:nvSpPr>
          <p:cNvPr id="23" name="TextBox 22"/>
          <p:cNvSpPr txBox="1"/>
          <p:nvPr/>
        </p:nvSpPr>
        <p:spPr>
          <a:xfrm>
            <a:off x="3706059" y="5983611"/>
            <a:ext cx="354584" cy="276999"/>
          </a:xfrm>
          <a:prstGeom prst="rect">
            <a:avLst/>
          </a:prstGeom>
          <a:noFill/>
        </p:spPr>
        <p:txBody>
          <a:bodyPr wrap="none" rtlCol="0">
            <a:spAutoFit/>
          </a:bodyPr>
          <a:lstStyle/>
          <a:p>
            <a:pPr algn="ctr"/>
            <a:r>
              <a:rPr lang="en-GB" sz="1200" dirty="0" smtClean="0">
                <a:solidFill>
                  <a:srgbClr val="363636"/>
                </a:solidFill>
              </a:rPr>
              <a:t>15</a:t>
            </a:r>
            <a:endParaRPr lang="en-GB" sz="1200" dirty="0">
              <a:solidFill>
                <a:srgbClr val="363636"/>
              </a:solidFill>
            </a:endParaRPr>
          </a:p>
        </p:txBody>
      </p:sp>
      <p:sp>
        <p:nvSpPr>
          <p:cNvPr id="24" name="TextBox 23"/>
          <p:cNvSpPr txBox="1"/>
          <p:nvPr/>
        </p:nvSpPr>
        <p:spPr>
          <a:xfrm>
            <a:off x="4152783" y="5983611"/>
            <a:ext cx="354584" cy="276999"/>
          </a:xfrm>
          <a:prstGeom prst="rect">
            <a:avLst/>
          </a:prstGeom>
          <a:noFill/>
        </p:spPr>
        <p:txBody>
          <a:bodyPr wrap="none" rtlCol="0">
            <a:spAutoFit/>
          </a:bodyPr>
          <a:lstStyle/>
          <a:p>
            <a:pPr algn="ctr"/>
            <a:r>
              <a:rPr lang="en-GB" sz="1200" dirty="0" smtClean="0">
                <a:solidFill>
                  <a:srgbClr val="363636"/>
                </a:solidFill>
              </a:rPr>
              <a:t>20</a:t>
            </a:r>
            <a:endParaRPr lang="en-GB" sz="1200" dirty="0">
              <a:solidFill>
                <a:srgbClr val="363636"/>
              </a:solidFill>
            </a:endParaRPr>
          </a:p>
        </p:txBody>
      </p:sp>
      <p:sp>
        <p:nvSpPr>
          <p:cNvPr id="25" name="TextBox 24"/>
          <p:cNvSpPr txBox="1"/>
          <p:nvPr/>
        </p:nvSpPr>
        <p:spPr>
          <a:xfrm>
            <a:off x="4603123" y="5983611"/>
            <a:ext cx="354584" cy="276999"/>
          </a:xfrm>
          <a:prstGeom prst="rect">
            <a:avLst/>
          </a:prstGeom>
          <a:noFill/>
        </p:spPr>
        <p:txBody>
          <a:bodyPr wrap="none" rtlCol="0">
            <a:spAutoFit/>
          </a:bodyPr>
          <a:lstStyle/>
          <a:p>
            <a:pPr algn="ctr"/>
            <a:r>
              <a:rPr lang="en-GB" sz="1200" dirty="0" smtClean="0">
                <a:solidFill>
                  <a:srgbClr val="363636"/>
                </a:solidFill>
              </a:rPr>
              <a:t>25</a:t>
            </a:r>
            <a:endParaRPr lang="en-GB" sz="1200" dirty="0">
              <a:solidFill>
                <a:srgbClr val="363636"/>
              </a:solidFill>
            </a:endParaRPr>
          </a:p>
        </p:txBody>
      </p:sp>
      <p:sp>
        <p:nvSpPr>
          <p:cNvPr id="26" name="TextBox 25"/>
          <p:cNvSpPr txBox="1"/>
          <p:nvPr/>
        </p:nvSpPr>
        <p:spPr>
          <a:xfrm>
            <a:off x="5056279" y="5983611"/>
            <a:ext cx="354584" cy="276999"/>
          </a:xfrm>
          <a:prstGeom prst="rect">
            <a:avLst/>
          </a:prstGeom>
          <a:noFill/>
        </p:spPr>
        <p:txBody>
          <a:bodyPr wrap="none" rtlCol="0">
            <a:spAutoFit/>
          </a:bodyPr>
          <a:lstStyle/>
          <a:p>
            <a:pPr algn="ctr"/>
            <a:r>
              <a:rPr lang="en-GB" sz="1200" dirty="0" smtClean="0">
                <a:solidFill>
                  <a:srgbClr val="363636"/>
                </a:solidFill>
              </a:rPr>
              <a:t>30</a:t>
            </a:r>
            <a:endParaRPr lang="en-GB" sz="1200" dirty="0">
              <a:solidFill>
                <a:srgbClr val="363636"/>
              </a:solidFill>
            </a:endParaRPr>
          </a:p>
        </p:txBody>
      </p:sp>
      <p:sp>
        <p:nvSpPr>
          <p:cNvPr id="27" name="TextBox 26"/>
          <p:cNvSpPr txBox="1"/>
          <p:nvPr/>
        </p:nvSpPr>
        <p:spPr>
          <a:xfrm>
            <a:off x="5502221" y="5983611"/>
            <a:ext cx="354584" cy="276999"/>
          </a:xfrm>
          <a:prstGeom prst="rect">
            <a:avLst/>
          </a:prstGeom>
          <a:noFill/>
        </p:spPr>
        <p:txBody>
          <a:bodyPr wrap="none" rtlCol="0">
            <a:spAutoFit/>
          </a:bodyPr>
          <a:lstStyle/>
          <a:p>
            <a:pPr algn="ctr"/>
            <a:r>
              <a:rPr lang="en-GB" sz="1200" dirty="0" smtClean="0">
                <a:solidFill>
                  <a:srgbClr val="363636"/>
                </a:solidFill>
              </a:rPr>
              <a:t>35</a:t>
            </a:r>
            <a:endParaRPr lang="en-GB" sz="1200" dirty="0">
              <a:solidFill>
                <a:srgbClr val="363636"/>
              </a:solidFill>
            </a:endParaRPr>
          </a:p>
        </p:txBody>
      </p:sp>
      <p:sp>
        <p:nvSpPr>
          <p:cNvPr id="28" name="TextBox 27"/>
          <p:cNvSpPr txBox="1"/>
          <p:nvPr/>
        </p:nvSpPr>
        <p:spPr>
          <a:xfrm>
            <a:off x="5948945" y="5983611"/>
            <a:ext cx="354584" cy="276999"/>
          </a:xfrm>
          <a:prstGeom prst="rect">
            <a:avLst/>
          </a:prstGeom>
          <a:noFill/>
        </p:spPr>
        <p:txBody>
          <a:bodyPr wrap="none" rtlCol="0">
            <a:spAutoFit/>
          </a:bodyPr>
          <a:lstStyle/>
          <a:p>
            <a:pPr algn="ctr"/>
            <a:r>
              <a:rPr lang="en-GB" sz="1200" dirty="0" smtClean="0">
                <a:solidFill>
                  <a:srgbClr val="363636"/>
                </a:solidFill>
              </a:rPr>
              <a:t>40</a:t>
            </a:r>
            <a:endParaRPr lang="en-GB" sz="1200" dirty="0">
              <a:solidFill>
                <a:srgbClr val="363636"/>
              </a:solidFill>
            </a:endParaRPr>
          </a:p>
        </p:txBody>
      </p:sp>
      <p:sp>
        <p:nvSpPr>
          <p:cNvPr id="29" name="TextBox 28"/>
          <p:cNvSpPr txBox="1"/>
          <p:nvPr/>
        </p:nvSpPr>
        <p:spPr>
          <a:xfrm>
            <a:off x="6396903" y="5983611"/>
            <a:ext cx="354584" cy="276999"/>
          </a:xfrm>
          <a:prstGeom prst="rect">
            <a:avLst/>
          </a:prstGeom>
          <a:noFill/>
        </p:spPr>
        <p:txBody>
          <a:bodyPr wrap="none" rtlCol="0">
            <a:spAutoFit/>
          </a:bodyPr>
          <a:lstStyle/>
          <a:p>
            <a:pPr algn="ctr"/>
            <a:r>
              <a:rPr lang="en-GB" sz="1200" dirty="0" smtClean="0">
                <a:solidFill>
                  <a:srgbClr val="363636"/>
                </a:solidFill>
              </a:rPr>
              <a:t>45</a:t>
            </a:r>
            <a:endParaRPr lang="en-GB" sz="1200" dirty="0">
              <a:solidFill>
                <a:srgbClr val="363636"/>
              </a:solidFill>
            </a:endParaRPr>
          </a:p>
        </p:txBody>
      </p:sp>
      <p:sp>
        <p:nvSpPr>
          <p:cNvPr id="30" name="TextBox 29"/>
          <p:cNvSpPr txBox="1"/>
          <p:nvPr/>
        </p:nvSpPr>
        <p:spPr>
          <a:xfrm>
            <a:off x="6850543" y="5983611"/>
            <a:ext cx="354584" cy="276999"/>
          </a:xfrm>
          <a:prstGeom prst="rect">
            <a:avLst/>
          </a:prstGeom>
          <a:noFill/>
        </p:spPr>
        <p:txBody>
          <a:bodyPr wrap="none" rtlCol="0">
            <a:spAutoFit/>
          </a:bodyPr>
          <a:lstStyle/>
          <a:p>
            <a:pPr algn="ctr"/>
            <a:r>
              <a:rPr lang="en-GB" sz="1200" dirty="0" smtClean="0">
                <a:solidFill>
                  <a:srgbClr val="363636"/>
                </a:solidFill>
              </a:rPr>
              <a:t>50</a:t>
            </a:r>
            <a:endParaRPr lang="en-GB" sz="1200" dirty="0">
              <a:solidFill>
                <a:srgbClr val="363636"/>
              </a:solidFill>
            </a:endParaRPr>
          </a:p>
        </p:txBody>
      </p:sp>
      <p:sp>
        <p:nvSpPr>
          <p:cNvPr id="31" name="Line 9"/>
          <p:cNvSpPr>
            <a:spLocks noChangeShapeType="1"/>
          </p:cNvSpPr>
          <p:nvPr/>
        </p:nvSpPr>
        <p:spPr bwMode="auto">
          <a:xfrm flipV="1">
            <a:off x="7030176" y="5917643"/>
            <a:ext cx="0" cy="69862"/>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10"/>
          <p:cNvSpPr>
            <a:spLocks noChangeShapeType="1"/>
          </p:cNvSpPr>
          <p:nvPr/>
        </p:nvSpPr>
        <p:spPr bwMode="auto">
          <a:xfrm flipV="1">
            <a:off x="5227918" y="5917643"/>
            <a:ext cx="0" cy="873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Line 11"/>
          <p:cNvSpPr>
            <a:spLocks noChangeShapeType="1"/>
          </p:cNvSpPr>
          <p:nvPr/>
        </p:nvSpPr>
        <p:spPr bwMode="auto">
          <a:xfrm flipV="1">
            <a:off x="3882867" y="5917643"/>
            <a:ext cx="0" cy="873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 name="Line 13"/>
          <p:cNvSpPr>
            <a:spLocks noChangeShapeType="1"/>
          </p:cNvSpPr>
          <p:nvPr/>
        </p:nvSpPr>
        <p:spPr bwMode="auto">
          <a:xfrm flipV="1">
            <a:off x="5675343" y="5917643"/>
            <a:ext cx="0" cy="873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 name="Line 14"/>
          <p:cNvSpPr>
            <a:spLocks noChangeShapeType="1"/>
          </p:cNvSpPr>
          <p:nvPr/>
        </p:nvSpPr>
        <p:spPr bwMode="auto">
          <a:xfrm flipV="1">
            <a:off x="4333161" y="5917643"/>
            <a:ext cx="0" cy="873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15"/>
          <p:cNvSpPr>
            <a:spLocks noChangeShapeType="1"/>
          </p:cNvSpPr>
          <p:nvPr/>
        </p:nvSpPr>
        <p:spPr bwMode="auto">
          <a:xfrm flipV="1">
            <a:off x="2537725" y="5917643"/>
            <a:ext cx="0" cy="873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17"/>
          <p:cNvSpPr>
            <a:spLocks noChangeShapeType="1"/>
          </p:cNvSpPr>
          <p:nvPr/>
        </p:nvSpPr>
        <p:spPr bwMode="auto">
          <a:xfrm flipV="1">
            <a:off x="6125635" y="5917643"/>
            <a:ext cx="0" cy="873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19"/>
          <p:cNvSpPr>
            <a:spLocks noChangeShapeType="1"/>
          </p:cNvSpPr>
          <p:nvPr/>
        </p:nvSpPr>
        <p:spPr bwMode="auto">
          <a:xfrm flipV="1">
            <a:off x="2974371" y="5917643"/>
            <a:ext cx="0" cy="873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21"/>
          <p:cNvSpPr>
            <a:spLocks noChangeShapeType="1"/>
          </p:cNvSpPr>
          <p:nvPr/>
        </p:nvSpPr>
        <p:spPr bwMode="auto">
          <a:xfrm flipV="1">
            <a:off x="6569104" y="5917643"/>
            <a:ext cx="0" cy="873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22"/>
          <p:cNvSpPr>
            <a:spLocks noChangeShapeType="1"/>
          </p:cNvSpPr>
          <p:nvPr/>
        </p:nvSpPr>
        <p:spPr bwMode="auto">
          <a:xfrm flipV="1">
            <a:off x="4780494" y="5917643"/>
            <a:ext cx="0" cy="873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23"/>
          <p:cNvSpPr>
            <a:spLocks noChangeShapeType="1"/>
          </p:cNvSpPr>
          <p:nvPr/>
        </p:nvSpPr>
        <p:spPr bwMode="auto">
          <a:xfrm flipV="1">
            <a:off x="3435442" y="5917643"/>
            <a:ext cx="0" cy="8732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TextBox 41"/>
          <p:cNvSpPr txBox="1"/>
          <p:nvPr/>
        </p:nvSpPr>
        <p:spPr>
          <a:xfrm>
            <a:off x="1977973" y="3229711"/>
            <a:ext cx="397865" cy="276999"/>
          </a:xfrm>
          <a:prstGeom prst="rect">
            <a:avLst/>
          </a:prstGeom>
          <a:noFill/>
        </p:spPr>
        <p:txBody>
          <a:bodyPr wrap="none" rtlCol="0">
            <a:spAutoFit/>
          </a:bodyPr>
          <a:lstStyle/>
          <a:p>
            <a:pPr algn="r"/>
            <a:r>
              <a:rPr lang="en-GB" sz="1200" dirty="0" smtClean="0">
                <a:solidFill>
                  <a:srgbClr val="363636"/>
                </a:solidFill>
              </a:rPr>
              <a:t>1.0</a:t>
            </a:r>
            <a:endParaRPr lang="en-GB" sz="1200" dirty="0">
              <a:solidFill>
                <a:srgbClr val="363636"/>
              </a:solidFill>
            </a:endParaRPr>
          </a:p>
        </p:txBody>
      </p:sp>
      <p:sp>
        <p:nvSpPr>
          <p:cNvPr id="43" name="TextBox 42"/>
          <p:cNvSpPr txBox="1"/>
          <p:nvPr/>
        </p:nvSpPr>
        <p:spPr>
          <a:xfrm>
            <a:off x="1977973" y="3731610"/>
            <a:ext cx="397865" cy="276999"/>
          </a:xfrm>
          <a:prstGeom prst="rect">
            <a:avLst/>
          </a:prstGeom>
          <a:noFill/>
        </p:spPr>
        <p:txBody>
          <a:bodyPr wrap="none" rtlCol="0">
            <a:spAutoFit/>
          </a:bodyPr>
          <a:lstStyle/>
          <a:p>
            <a:pPr algn="r"/>
            <a:r>
              <a:rPr lang="en-GB" sz="1200" dirty="0" smtClean="0">
                <a:solidFill>
                  <a:srgbClr val="363636"/>
                </a:solidFill>
              </a:rPr>
              <a:t>0.8</a:t>
            </a:r>
            <a:endParaRPr lang="en-GB" sz="1200" dirty="0">
              <a:solidFill>
                <a:srgbClr val="363636"/>
              </a:solidFill>
            </a:endParaRPr>
          </a:p>
        </p:txBody>
      </p:sp>
      <p:sp>
        <p:nvSpPr>
          <p:cNvPr id="44" name="TextBox 43"/>
          <p:cNvSpPr txBox="1"/>
          <p:nvPr/>
        </p:nvSpPr>
        <p:spPr>
          <a:xfrm>
            <a:off x="1977973" y="4194571"/>
            <a:ext cx="397865" cy="276999"/>
          </a:xfrm>
          <a:prstGeom prst="rect">
            <a:avLst/>
          </a:prstGeom>
          <a:noFill/>
        </p:spPr>
        <p:txBody>
          <a:bodyPr wrap="none" rtlCol="0">
            <a:spAutoFit/>
          </a:bodyPr>
          <a:lstStyle/>
          <a:p>
            <a:pPr algn="r"/>
            <a:r>
              <a:rPr lang="en-GB" sz="1200" dirty="0" smtClean="0">
                <a:solidFill>
                  <a:srgbClr val="363636"/>
                </a:solidFill>
              </a:rPr>
              <a:t>0.6</a:t>
            </a:r>
            <a:endParaRPr lang="en-GB" sz="1200" dirty="0">
              <a:solidFill>
                <a:srgbClr val="363636"/>
              </a:solidFill>
            </a:endParaRPr>
          </a:p>
        </p:txBody>
      </p:sp>
      <p:sp>
        <p:nvSpPr>
          <p:cNvPr id="45" name="TextBox 44"/>
          <p:cNvSpPr txBox="1"/>
          <p:nvPr/>
        </p:nvSpPr>
        <p:spPr>
          <a:xfrm>
            <a:off x="1977973" y="4703590"/>
            <a:ext cx="397865" cy="276999"/>
          </a:xfrm>
          <a:prstGeom prst="rect">
            <a:avLst/>
          </a:prstGeom>
          <a:noFill/>
        </p:spPr>
        <p:txBody>
          <a:bodyPr wrap="none" rtlCol="0">
            <a:spAutoFit/>
          </a:bodyPr>
          <a:lstStyle/>
          <a:p>
            <a:pPr algn="r"/>
            <a:r>
              <a:rPr lang="en-GB" sz="1200" dirty="0" smtClean="0">
                <a:solidFill>
                  <a:srgbClr val="363636"/>
                </a:solidFill>
              </a:rPr>
              <a:t>0.4</a:t>
            </a:r>
            <a:endParaRPr lang="en-GB" sz="1200" dirty="0">
              <a:solidFill>
                <a:srgbClr val="363636"/>
              </a:solidFill>
            </a:endParaRPr>
          </a:p>
        </p:txBody>
      </p:sp>
      <p:sp>
        <p:nvSpPr>
          <p:cNvPr id="46" name="TextBox 45"/>
          <p:cNvSpPr txBox="1"/>
          <p:nvPr/>
        </p:nvSpPr>
        <p:spPr>
          <a:xfrm>
            <a:off x="1977973" y="5172530"/>
            <a:ext cx="397865" cy="276999"/>
          </a:xfrm>
          <a:prstGeom prst="rect">
            <a:avLst/>
          </a:prstGeom>
          <a:noFill/>
        </p:spPr>
        <p:txBody>
          <a:bodyPr wrap="none" rtlCol="0">
            <a:spAutoFit/>
          </a:bodyPr>
          <a:lstStyle/>
          <a:p>
            <a:pPr algn="r"/>
            <a:r>
              <a:rPr lang="en-GB" sz="1200" dirty="0" smtClean="0">
                <a:solidFill>
                  <a:srgbClr val="363636"/>
                </a:solidFill>
              </a:rPr>
              <a:t>0.2</a:t>
            </a:r>
            <a:endParaRPr lang="en-GB" sz="1200" dirty="0">
              <a:solidFill>
                <a:srgbClr val="363636"/>
              </a:solidFill>
            </a:endParaRPr>
          </a:p>
        </p:txBody>
      </p:sp>
      <p:sp>
        <p:nvSpPr>
          <p:cNvPr id="47" name="TextBox 46"/>
          <p:cNvSpPr txBox="1"/>
          <p:nvPr/>
        </p:nvSpPr>
        <p:spPr>
          <a:xfrm>
            <a:off x="1977973" y="5717068"/>
            <a:ext cx="397865" cy="276999"/>
          </a:xfrm>
          <a:prstGeom prst="rect">
            <a:avLst/>
          </a:prstGeom>
          <a:noFill/>
        </p:spPr>
        <p:txBody>
          <a:bodyPr wrap="none" rtlCol="0">
            <a:spAutoFit/>
          </a:bodyPr>
          <a:lstStyle/>
          <a:p>
            <a:pPr algn="r"/>
            <a:r>
              <a:rPr lang="en-GB" sz="1200" dirty="0" smtClean="0">
                <a:solidFill>
                  <a:srgbClr val="363636"/>
                </a:solidFill>
              </a:rPr>
              <a:t>0.0</a:t>
            </a:r>
            <a:endParaRPr lang="en-GB" sz="1200" dirty="0">
              <a:solidFill>
                <a:srgbClr val="363636"/>
              </a:solidFill>
            </a:endParaRPr>
          </a:p>
        </p:txBody>
      </p:sp>
      <p:sp>
        <p:nvSpPr>
          <p:cNvPr id="48" name="TextBox 47"/>
          <p:cNvSpPr txBox="1"/>
          <p:nvPr/>
        </p:nvSpPr>
        <p:spPr>
          <a:xfrm>
            <a:off x="4198977" y="6178803"/>
            <a:ext cx="1169616" cy="276999"/>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sp>
        <p:nvSpPr>
          <p:cNvPr id="49" name="TextBox 48"/>
          <p:cNvSpPr txBox="1"/>
          <p:nvPr/>
        </p:nvSpPr>
        <p:spPr>
          <a:xfrm rot="16200000">
            <a:off x="1142771" y="4315070"/>
            <a:ext cx="1455848" cy="276999"/>
          </a:xfrm>
          <a:prstGeom prst="rect">
            <a:avLst/>
          </a:prstGeom>
          <a:noFill/>
        </p:spPr>
        <p:txBody>
          <a:bodyPr wrap="none" rtlCol="0">
            <a:spAutoFit/>
          </a:bodyPr>
          <a:lstStyle/>
          <a:p>
            <a:pPr algn="ctr"/>
            <a:r>
              <a:rPr lang="en-GB" sz="1200" dirty="0" smtClean="0">
                <a:solidFill>
                  <a:srgbClr val="363636"/>
                </a:solidFill>
              </a:rPr>
              <a:t>Rate without event</a:t>
            </a:r>
            <a:endParaRPr lang="en-GB" sz="1200" dirty="0">
              <a:solidFill>
                <a:srgbClr val="363636"/>
              </a:solidFill>
            </a:endParaRPr>
          </a:p>
        </p:txBody>
      </p:sp>
      <p:cxnSp>
        <p:nvCxnSpPr>
          <p:cNvPr id="50" name="Straight Connector 49"/>
          <p:cNvCxnSpPr/>
          <p:nvPr/>
        </p:nvCxnSpPr>
        <p:spPr>
          <a:xfrm>
            <a:off x="4567342" y="3439532"/>
            <a:ext cx="316974" cy="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51" name="Straight Connector 50"/>
          <p:cNvCxnSpPr/>
          <p:nvPr/>
        </p:nvCxnSpPr>
        <p:spPr>
          <a:xfrm>
            <a:off x="4567342" y="3633244"/>
            <a:ext cx="316974" cy="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sp>
        <p:nvSpPr>
          <p:cNvPr id="52" name="TextBox 51"/>
          <p:cNvSpPr txBox="1"/>
          <p:nvPr/>
        </p:nvSpPr>
        <p:spPr>
          <a:xfrm>
            <a:off x="4907106" y="3334347"/>
            <a:ext cx="2124299" cy="215444"/>
          </a:xfrm>
          <a:prstGeom prst="rect">
            <a:avLst/>
          </a:prstGeom>
          <a:noFill/>
        </p:spPr>
        <p:txBody>
          <a:bodyPr wrap="none" rtlCol="0">
            <a:spAutoFit/>
          </a:bodyPr>
          <a:lstStyle/>
          <a:p>
            <a:pPr>
              <a:tabLst>
                <a:tab pos="539750" algn="l"/>
                <a:tab pos="1079500" algn="l"/>
              </a:tabLst>
            </a:pPr>
            <a:r>
              <a:rPr lang="en-GB" sz="800" dirty="0" smtClean="0">
                <a:solidFill>
                  <a:srgbClr val="363636"/>
                </a:solidFill>
              </a:rPr>
              <a:t>CR/PR	n=299	median 24 months</a:t>
            </a:r>
            <a:endParaRPr lang="en-GB" sz="800" dirty="0">
              <a:solidFill>
                <a:srgbClr val="363636"/>
              </a:solidFill>
            </a:endParaRPr>
          </a:p>
        </p:txBody>
      </p:sp>
      <p:sp>
        <p:nvSpPr>
          <p:cNvPr id="53" name="TextBox 52"/>
          <p:cNvSpPr txBox="1"/>
          <p:nvPr/>
        </p:nvSpPr>
        <p:spPr>
          <a:xfrm>
            <a:off x="4907106" y="3520497"/>
            <a:ext cx="2210862" cy="215444"/>
          </a:xfrm>
          <a:prstGeom prst="rect">
            <a:avLst/>
          </a:prstGeom>
          <a:noFill/>
        </p:spPr>
        <p:txBody>
          <a:bodyPr wrap="none" rtlCol="0">
            <a:spAutoFit/>
          </a:bodyPr>
          <a:lstStyle/>
          <a:p>
            <a:pPr>
              <a:tabLst>
                <a:tab pos="539750" algn="l"/>
                <a:tab pos="1079500" algn="l"/>
              </a:tabLst>
            </a:pPr>
            <a:r>
              <a:rPr lang="en-GB" sz="800" dirty="0" smtClean="0">
                <a:solidFill>
                  <a:srgbClr val="363636"/>
                </a:solidFill>
              </a:rPr>
              <a:t>SD</a:t>
            </a:r>
            <a:r>
              <a:rPr lang="en-GB" sz="800" dirty="0">
                <a:solidFill>
                  <a:srgbClr val="363636"/>
                </a:solidFill>
              </a:rPr>
              <a:t>	</a:t>
            </a:r>
            <a:r>
              <a:rPr lang="en-GB" sz="800" dirty="0" smtClean="0">
                <a:solidFill>
                  <a:srgbClr val="363636"/>
                </a:solidFill>
              </a:rPr>
              <a:t>n=168	median 19.8 months</a:t>
            </a:r>
            <a:endParaRPr lang="en-GB" sz="800" dirty="0">
              <a:solidFill>
                <a:srgbClr val="363636"/>
              </a:solidFill>
            </a:endParaRPr>
          </a:p>
        </p:txBody>
      </p:sp>
      <p:sp>
        <p:nvSpPr>
          <p:cNvPr id="54" name="TextBox 53"/>
          <p:cNvSpPr txBox="1"/>
          <p:nvPr/>
        </p:nvSpPr>
        <p:spPr>
          <a:xfrm>
            <a:off x="5303926" y="3784680"/>
            <a:ext cx="912429" cy="276999"/>
          </a:xfrm>
          <a:prstGeom prst="rect">
            <a:avLst/>
          </a:prstGeom>
          <a:noFill/>
          <a:ln>
            <a:noFill/>
          </a:ln>
        </p:spPr>
        <p:txBody>
          <a:bodyPr wrap="none" rtlCol="0">
            <a:spAutoFit/>
          </a:bodyPr>
          <a:lstStyle/>
          <a:p>
            <a:r>
              <a:rPr lang="en-GB" sz="1200" dirty="0" smtClean="0">
                <a:solidFill>
                  <a:srgbClr val="363636"/>
                </a:solidFill>
              </a:rPr>
              <a:t>p=0.00077</a:t>
            </a:r>
            <a:endParaRPr lang="en-GB" sz="1200" dirty="0">
              <a:solidFill>
                <a:srgbClr val="363636"/>
              </a:solidFill>
            </a:endParaRPr>
          </a:p>
        </p:txBody>
      </p:sp>
      <p:sp>
        <p:nvSpPr>
          <p:cNvPr id="55" name="TextBox 54"/>
          <p:cNvSpPr txBox="1"/>
          <p:nvPr/>
        </p:nvSpPr>
        <p:spPr>
          <a:xfrm>
            <a:off x="3914875" y="3063054"/>
            <a:ext cx="518091" cy="369332"/>
          </a:xfrm>
          <a:prstGeom prst="rect">
            <a:avLst/>
          </a:prstGeom>
          <a:noFill/>
          <a:ln>
            <a:noFill/>
          </a:ln>
        </p:spPr>
        <p:txBody>
          <a:bodyPr wrap="none" rtlCol="0">
            <a:spAutoFit/>
          </a:bodyPr>
          <a:lstStyle/>
          <a:p>
            <a:r>
              <a:rPr lang="en-GB" b="1" dirty="0" smtClean="0">
                <a:solidFill>
                  <a:srgbClr val="363636"/>
                </a:solidFill>
              </a:rPr>
              <a:t>OS</a:t>
            </a:r>
            <a:endParaRPr lang="en-GB" b="1" dirty="0">
              <a:solidFill>
                <a:srgbClr val="363636"/>
              </a:solidFill>
            </a:endParaRPr>
          </a:p>
        </p:txBody>
      </p:sp>
      <p:grpSp>
        <p:nvGrpSpPr>
          <p:cNvPr id="56" name="Group 55"/>
          <p:cNvGrpSpPr/>
          <p:nvPr/>
        </p:nvGrpSpPr>
        <p:grpSpPr>
          <a:xfrm>
            <a:off x="2507159" y="3354553"/>
            <a:ext cx="4158369" cy="2355503"/>
            <a:chOff x="3011488" y="2536825"/>
            <a:chExt cx="3114675" cy="1781175"/>
          </a:xfrm>
        </p:grpSpPr>
        <p:sp>
          <p:nvSpPr>
            <p:cNvPr id="57" name="Freeform 2"/>
            <p:cNvSpPr>
              <a:spLocks/>
            </p:cNvSpPr>
            <p:nvPr/>
          </p:nvSpPr>
          <p:spPr bwMode="auto">
            <a:xfrm>
              <a:off x="3021013" y="2555875"/>
              <a:ext cx="2867025" cy="1743075"/>
            </a:xfrm>
            <a:custGeom>
              <a:avLst/>
              <a:gdLst>
                <a:gd name="T0" fmla="*/ 294 w 301"/>
                <a:gd name="T1" fmla="*/ 175 h 183"/>
                <a:gd name="T2" fmla="*/ 231 w 301"/>
                <a:gd name="T3" fmla="*/ 172 h 183"/>
                <a:gd name="T4" fmla="*/ 228 w 301"/>
                <a:gd name="T5" fmla="*/ 163 h 183"/>
                <a:gd name="T6" fmla="*/ 219 w 301"/>
                <a:gd name="T7" fmla="*/ 159 h 183"/>
                <a:gd name="T8" fmla="*/ 217 w 301"/>
                <a:gd name="T9" fmla="*/ 153 h 183"/>
                <a:gd name="T10" fmla="*/ 213 w 301"/>
                <a:gd name="T11" fmla="*/ 148 h 183"/>
                <a:gd name="T12" fmla="*/ 212 w 301"/>
                <a:gd name="T13" fmla="*/ 141 h 183"/>
                <a:gd name="T14" fmla="*/ 199 w 301"/>
                <a:gd name="T15" fmla="*/ 134 h 183"/>
                <a:gd name="T16" fmla="*/ 195 w 301"/>
                <a:gd name="T17" fmla="*/ 129 h 183"/>
                <a:gd name="T18" fmla="*/ 184 w 301"/>
                <a:gd name="T19" fmla="*/ 126 h 183"/>
                <a:gd name="T20" fmla="*/ 181 w 301"/>
                <a:gd name="T21" fmla="*/ 118 h 183"/>
                <a:gd name="T22" fmla="*/ 175 w 301"/>
                <a:gd name="T23" fmla="*/ 116 h 183"/>
                <a:gd name="T24" fmla="*/ 171 w 301"/>
                <a:gd name="T25" fmla="*/ 111 h 183"/>
                <a:gd name="T26" fmla="*/ 167 w 301"/>
                <a:gd name="T27" fmla="*/ 109 h 183"/>
                <a:gd name="T28" fmla="*/ 154 w 301"/>
                <a:gd name="T29" fmla="*/ 101 h 183"/>
                <a:gd name="T30" fmla="*/ 145 w 301"/>
                <a:gd name="T31" fmla="*/ 95 h 183"/>
                <a:gd name="T32" fmla="*/ 137 w 301"/>
                <a:gd name="T33" fmla="*/ 93 h 183"/>
                <a:gd name="T34" fmla="*/ 133 w 301"/>
                <a:gd name="T35" fmla="*/ 88 h 183"/>
                <a:gd name="T36" fmla="*/ 123 w 301"/>
                <a:gd name="T37" fmla="*/ 86 h 183"/>
                <a:gd name="T38" fmla="*/ 120 w 301"/>
                <a:gd name="T39" fmla="*/ 82 h 183"/>
                <a:gd name="T40" fmla="*/ 113 w 301"/>
                <a:gd name="T41" fmla="*/ 80 h 183"/>
                <a:gd name="T42" fmla="*/ 111 w 301"/>
                <a:gd name="T43" fmla="*/ 76 h 183"/>
                <a:gd name="T44" fmla="*/ 104 w 301"/>
                <a:gd name="T45" fmla="*/ 74 h 183"/>
                <a:gd name="T46" fmla="*/ 100 w 301"/>
                <a:gd name="T47" fmla="*/ 68 h 183"/>
                <a:gd name="T48" fmla="*/ 93 w 301"/>
                <a:gd name="T49" fmla="*/ 65 h 183"/>
                <a:gd name="T50" fmla="*/ 87 w 301"/>
                <a:gd name="T51" fmla="*/ 60 h 183"/>
                <a:gd name="T52" fmla="*/ 81 w 301"/>
                <a:gd name="T53" fmla="*/ 56 h 183"/>
                <a:gd name="T54" fmla="*/ 77 w 301"/>
                <a:gd name="T55" fmla="*/ 53 h 183"/>
                <a:gd name="T56" fmla="*/ 72 w 301"/>
                <a:gd name="T57" fmla="*/ 50 h 183"/>
                <a:gd name="T58" fmla="*/ 70 w 301"/>
                <a:gd name="T59" fmla="*/ 46 h 183"/>
                <a:gd name="T60" fmla="*/ 63 w 301"/>
                <a:gd name="T61" fmla="*/ 45 h 183"/>
                <a:gd name="T62" fmla="*/ 61 w 301"/>
                <a:gd name="T63" fmla="*/ 41 h 183"/>
                <a:gd name="T64" fmla="*/ 56 w 301"/>
                <a:gd name="T65" fmla="*/ 35 h 183"/>
                <a:gd name="T66" fmla="*/ 53 w 301"/>
                <a:gd name="T67" fmla="*/ 30 h 183"/>
                <a:gd name="T68" fmla="*/ 47 w 301"/>
                <a:gd name="T69" fmla="*/ 28 h 183"/>
                <a:gd name="T70" fmla="*/ 44 w 301"/>
                <a:gd name="T71" fmla="*/ 25 h 183"/>
                <a:gd name="T72" fmla="*/ 42 w 301"/>
                <a:gd name="T73" fmla="*/ 19 h 183"/>
                <a:gd name="T74" fmla="*/ 37 w 301"/>
                <a:gd name="T75" fmla="*/ 16 h 183"/>
                <a:gd name="T76" fmla="*/ 35 w 301"/>
                <a:gd name="T77" fmla="*/ 11 h 183"/>
                <a:gd name="T78" fmla="*/ 26 w 301"/>
                <a:gd name="T79" fmla="*/ 9 h 183"/>
                <a:gd name="T80" fmla="*/ 23 w 301"/>
                <a:gd name="T81" fmla="*/ 4 h 183"/>
                <a:gd name="T82" fmla="*/ 10 w 301"/>
                <a:gd name="T83"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1" h="183">
                  <a:moveTo>
                    <a:pt x="301" y="183"/>
                  </a:moveTo>
                  <a:lnTo>
                    <a:pt x="294" y="183"/>
                  </a:lnTo>
                  <a:lnTo>
                    <a:pt x="294" y="175"/>
                  </a:lnTo>
                  <a:lnTo>
                    <a:pt x="248" y="175"/>
                  </a:lnTo>
                  <a:lnTo>
                    <a:pt x="248" y="172"/>
                  </a:lnTo>
                  <a:lnTo>
                    <a:pt x="231" y="172"/>
                  </a:lnTo>
                  <a:lnTo>
                    <a:pt x="231" y="168"/>
                  </a:lnTo>
                  <a:lnTo>
                    <a:pt x="228" y="168"/>
                  </a:lnTo>
                  <a:lnTo>
                    <a:pt x="228" y="163"/>
                  </a:lnTo>
                  <a:lnTo>
                    <a:pt x="221" y="163"/>
                  </a:lnTo>
                  <a:lnTo>
                    <a:pt x="221" y="159"/>
                  </a:lnTo>
                  <a:lnTo>
                    <a:pt x="219" y="159"/>
                  </a:lnTo>
                  <a:lnTo>
                    <a:pt x="219" y="155"/>
                  </a:lnTo>
                  <a:lnTo>
                    <a:pt x="217" y="155"/>
                  </a:lnTo>
                  <a:lnTo>
                    <a:pt x="217" y="153"/>
                  </a:lnTo>
                  <a:lnTo>
                    <a:pt x="215" y="153"/>
                  </a:lnTo>
                  <a:lnTo>
                    <a:pt x="215" y="148"/>
                  </a:lnTo>
                  <a:lnTo>
                    <a:pt x="213" y="148"/>
                  </a:lnTo>
                  <a:lnTo>
                    <a:pt x="213" y="145"/>
                  </a:lnTo>
                  <a:lnTo>
                    <a:pt x="212" y="145"/>
                  </a:lnTo>
                  <a:lnTo>
                    <a:pt x="212" y="141"/>
                  </a:lnTo>
                  <a:lnTo>
                    <a:pt x="204" y="141"/>
                  </a:lnTo>
                  <a:lnTo>
                    <a:pt x="204" y="134"/>
                  </a:lnTo>
                  <a:lnTo>
                    <a:pt x="199" y="134"/>
                  </a:lnTo>
                  <a:lnTo>
                    <a:pt x="199" y="132"/>
                  </a:lnTo>
                  <a:lnTo>
                    <a:pt x="195" y="132"/>
                  </a:lnTo>
                  <a:lnTo>
                    <a:pt x="195" y="129"/>
                  </a:lnTo>
                  <a:lnTo>
                    <a:pt x="187" y="129"/>
                  </a:lnTo>
                  <a:lnTo>
                    <a:pt x="187" y="126"/>
                  </a:lnTo>
                  <a:lnTo>
                    <a:pt x="184" y="126"/>
                  </a:lnTo>
                  <a:lnTo>
                    <a:pt x="184" y="124"/>
                  </a:lnTo>
                  <a:lnTo>
                    <a:pt x="181" y="124"/>
                  </a:lnTo>
                  <a:lnTo>
                    <a:pt x="181" y="118"/>
                  </a:lnTo>
                  <a:lnTo>
                    <a:pt x="179" y="118"/>
                  </a:lnTo>
                  <a:lnTo>
                    <a:pt x="179" y="116"/>
                  </a:lnTo>
                  <a:lnTo>
                    <a:pt x="175" y="116"/>
                  </a:lnTo>
                  <a:lnTo>
                    <a:pt x="175" y="113"/>
                  </a:lnTo>
                  <a:lnTo>
                    <a:pt x="171" y="113"/>
                  </a:lnTo>
                  <a:lnTo>
                    <a:pt x="171" y="111"/>
                  </a:lnTo>
                  <a:lnTo>
                    <a:pt x="169" y="111"/>
                  </a:lnTo>
                  <a:lnTo>
                    <a:pt x="169" y="109"/>
                  </a:lnTo>
                  <a:lnTo>
                    <a:pt x="167" y="109"/>
                  </a:lnTo>
                  <a:lnTo>
                    <a:pt x="167" y="104"/>
                  </a:lnTo>
                  <a:lnTo>
                    <a:pt x="154" y="104"/>
                  </a:lnTo>
                  <a:lnTo>
                    <a:pt x="154" y="101"/>
                  </a:lnTo>
                  <a:lnTo>
                    <a:pt x="145" y="101"/>
                  </a:lnTo>
                  <a:lnTo>
                    <a:pt x="145" y="98"/>
                  </a:lnTo>
                  <a:lnTo>
                    <a:pt x="145" y="95"/>
                  </a:lnTo>
                  <a:lnTo>
                    <a:pt x="138" y="95"/>
                  </a:lnTo>
                  <a:lnTo>
                    <a:pt x="138" y="93"/>
                  </a:lnTo>
                  <a:lnTo>
                    <a:pt x="137" y="93"/>
                  </a:lnTo>
                  <a:lnTo>
                    <a:pt x="137" y="91"/>
                  </a:lnTo>
                  <a:lnTo>
                    <a:pt x="133" y="91"/>
                  </a:lnTo>
                  <a:lnTo>
                    <a:pt x="133" y="88"/>
                  </a:lnTo>
                  <a:lnTo>
                    <a:pt x="129" y="88"/>
                  </a:lnTo>
                  <a:lnTo>
                    <a:pt x="129" y="86"/>
                  </a:lnTo>
                  <a:lnTo>
                    <a:pt x="123" y="86"/>
                  </a:lnTo>
                  <a:lnTo>
                    <a:pt x="123" y="84"/>
                  </a:lnTo>
                  <a:lnTo>
                    <a:pt x="120" y="84"/>
                  </a:lnTo>
                  <a:lnTo>
                    <a:pt x="120" y="82"/>
                  </a:lnTo>
                  <a:lnTo>
                    <a:pt x="117" y="82"/>
                  </a:lnTo>
                  <a:lnTo>
                    <a:pt x="117" y="80"/>
                  </a:lnTo>
                  <a:lnTo>
                    <a:pt x="113" y="80"/>
                  </a:lnTo>
                  <a:lnTo>
                    <a:pt x="113" y="78"/>
                  </a:lnTo>
                  <a:lnTo>
                    <a:pt x="111" y="78"/>
                  </a:lnTo>
                  <a:lnTo>
                    <a:pt x="111" y="76"/>
                  </a:lnTo>
                  <a:lnTo>
                    <a:pt x="108" y="76"/>
                  </a:lnTo>
                  <a:lnTo>
                    <a:pt x="108" y="74"/>
                  </a:lnTo>
                  <a:lnTo>
                    <a:pt x="104" y="74"/>
                  </a:lnTo>
                  <a:lnTo>
                    <a:pt x="104" y="69"/>
                  </a:lnTo>
                  <a:lnTo>
                    <a:pt x="100" y="69"/>
                  </a:lnTo>
                  <a:lnTo>
                    <a:pt x="100" y="68"/>
                  </a:lnTo>
                  <a:lnTo>
                    <a:pt x="95" y="68"/>
                  </a:lnTo>
                  <a:lnTo>
                    <a:pt x="95" y="65"/>
                  </a:lnTo>
                  <a:lnTo>
                    <a:pt x="93" y="65"/>
                  </a:lnTo>
                  <a:lnTo>
                    <a:pt x="93" y="63"/>
                  </a:lnTo>
                  <a:lnTo>
                    <a:pt x="87" y="63"/>
                  </a:lnTo>
                  <a:lnTo>
                    <a:pt x="87" y="60"/>
                  </a:lnTo>
                  <a:lnTo>
                    <a:pt x="83" y="60"/>
                  </a:lnTo>
                  <a:lnTo>
                    <a:pt x="83" y="56"/>
                  </a:lnTo>
                  <a:lnTo>
                    <a:pt x="81" y="56"/>
                  </a:lnTo>
                  <a:lnTo>
                    <a:pt x="81" y="54"/>
                  </a:lnTo>
                  <a:lnTo>
                    <a:pt x="77" y="54"/>
                  </a:lnTo>
                  <a:lnTo>
                    <a:pt x="77" y="53"/>
                  </a:lnTo>
                  <a:lnTo>
                    <a:pt x="74" y="53"/>
                  </a:lnTo>
                  <a:lnTo>
                    <a:pt x="74" y="50"/>
                  </a:lnTo>
                  <a:lnTo>
                    <a:pt x="72" y="50"/>
                  </a:lnTo>
                  <a:lnTo>
                    <a:pt x="72" y="48"/>
                  </a:lnTo>
                  <a:lnTo>
                    <a:pt x="70" y="48"/>
                  </a:lnTo>
                  <a:lnTo>
                    <a:pt x="70" y="46"/>
                  </a:lnTo>
                  <a:lnTo>
                    <a:pt x="67" y="46"/>
                  </a:lnTo>
                  <a:lnTo>
                    <a:pt x="67" y="45"/>
                  </a:lnTo>
                  <a:lnTo>
                    <a:pt x="63" y="45"/>
                  </a:lnTo>
                  <a:lnTo>
                    <a:pt x="63" y="43"/>
                  </a:lnTo>
                  <a:lnTo>
                    <a:pt x="61" y="43"/>
                  </a:lnTo>
                  <a:lnTo>
                    <a:pt x="61" y="41"/>
                  </a:lnTo>
                  <a:lnTo>
                    <a:pt x="58" y="41"/>
                  </a:lnTo>
                  <a:lnTo>
                    <a:pt x="58" y="35"/>
                  </a:lnTo>
                  <a:lnTo>
                    <a:pt x="56" y="35"/>
                  </a:lnTo>
                  <a:lnTo>
                    <a:pt x="56" y="32"/>
                  </a:lnTo>
                  <a:lnTo>
                    <a:pt x="53" y="32"/>
                  </a:lnTo>
                  <a:lnTo>
                    <a:pt x="53" y="30"/>
                  </a:lnTo>
                  <a:lnTo>
                    <a:pt x="51" y="30"/>
                  </a:lnTo>
                  <a:lnTo>
                    <a:pt x="51" y="28"/>
                  </a:lnTo>
                  <a:lnTo>
                    <a:pt x="47" y="28"/>
                  </a:lnTo>
                  <a:lnTo>
                    <a:pt x="47" y="26"/>
                  </a:lnTo>
                  <a:lnTo>
                    <a:pt x="47" y="25"/>
                  </a:lnTo>
                  <a:lnTo>
                    <a:pt x="44" y="25"/>
                  </a:lnTo>
                  <a:lnTo>
                    <a:pt x="44" y="21"/>
                  </a:lnTo>
                  <a:lnTo>
                    <a:pt x="42" y="21"/>
                  </a:lnTo>
                  <a:lnTo>
                    <a:pt x="42" y="19"/>
                  </a:lnTo>
                  <a:lnTo>
                    <a:pt x="39" y="19"/>
                  </a:lnTo>
                  <a:lnTo>
                    <a:pt x="39" y="16"/>
                  </a:lnTo>
                  <a:lnTo>
                    <a:pt x="37" y="16"/>
                  </a:lnTo>
                  <a:lnTo>
                    <a:pt x="37" y="13"/>
                  </a:lnTo>
                  <a:lnTo>
                    <a:pt x="35" y="13"/>
                  </a:lnTo>
                  <a:lnTo>
                    <a:pt x="35" y="11"/>
                  </a:lnTo>
                  <a:lnTo>
                    <a:pt x="33" y="11"/>
                  </a:lnTo>
                  <a:lnTo>
                    <a:pt x="33" y="9"/>
                  </a:lnTo>
                  <a:lnTo>
                    <a:pt x="26" y="9"/>
                  </a:lnTo>
                  <a:lnTo>
                    <a:pt x="26" y="6"/>
                  </a:lnTo>
                  <a:lnTo>
                    <a:pt x="23" y="6"/>
                  </a:lnTo>
                  <a:lnTo>
                    <a:pt x="23" y="4"/>
                  </a:lnTo>
                  <a:lnTo>
                    <a:pt x="17" y="4"/>
                  </a:lnTo>
                  <a:lnTo>
                    <a:pt x="17" y="2"/>
                  </a:lnTo>
                  <a:lnTo>
                    <a:pt x="10" y="2"/>
                  </a:lnTo>
                  <a:lnTo>
                    <a:pt x="10"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3"/>
            <p:cNvSpPr>
              <a:spLocks noChangeShapeType="1"/>
            </p:cNvSpPr>
            <p:nvPr/>
          </p:nvSpPr>
          <p:spPr bwMode="auto">
            <a:xfrm>
              <a:off x="3040063" y="253682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4"/>
            <p:cNvSpPr>
              <a:spLocks noChangeShapeType="1"/>
            </p:cNvSpPr>
            <p:nvPr/>
          </p:nvSpPr>
          <p:spPr bwMode="auto">
            <a:xfrm>
              <a:off x="3068638" y="2546350"/>
              <a:ext cx="0" cy="38100"/>
            </a:xfrm>
            <a:prstGeom prst="line">
              <a:avLst/>
            </a:prstGeom>
            <a:noFill/>
            <a:ln w="19050">
              <a:solidFill>
                <a:srgbClr val="340E7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5"/>
            <p:cNvSpPr>
              <a:spLocks noChangeShapeType="1"/>
            </p:cNvSpPr>
            <p:nvPr/>
          </p:nvSpPr>
          <p:spPr bwMode="auto">
            <a:xfrm>
              <a:off x="3106738" y="25463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6"/>
            <p:cNvSpPr>
              <a:spLocks noChangeShapeType="1"/>
            </p:cNvSpPr>
            <p:nvPr/>
          </p:nvSpPr>
          <p:spPr bwMode="auto">
            <a:xfrm>
              <a:off x="3144838" y="255587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7"/>
            <p:cNvSpPr>
              <a:spLocks noChangeShapeType="1"/>
            </p:cNvSpPr>
            <p:nvPr/>
          </p:nvSpPr>
          <p:spPr bwMode="auto">
            <a:xfrm>
              <a:off x="3316288" y="263207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8"/>
            <p:cNvSpPr>
              <a:spLocks noChangeShapeType="1"/>
            </p:cNvSpPr>
            <p:nvPr/>
          </p:nvSpPr>
          <p:spPr bwMode="auto">
            <a:xfrm>
              <a:off x="3392488" y="26987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9"/>
            <p:cNvSpPr>
              <a:spLocks noChangeShapeType="1"/>
            </p:cNvSpPr>
            <p:nvPr/>
          </p:nvSpPr>
          <p:spPr bwMode="auto">
            <a:xfrm>
              <a:off x="3478213" y="2794000"/>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0"/>
            <p:cNvSpPr>
              <a:spLocks noChangeShapeType="1"/>
            </p:cNvSpPr>
            <p:nvPr/>
          </p:nvSpPr>
          <p:spPr bwMode="auto">
            <a:xfrm>
              <a:off x="3516313" y="280352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11"/>
            <p:cNvSpPr>
              <a:spLocks noChangeShapeType="1"/>
            </p:cNvSpPr>
            <p:nvPr/>
          </p:nvSpPr>
          <p:spPr bwMode="auto">
            <a:xfrm>
              <a:off x="3544888" y="28416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12"/>
            <p:cNvSpPr>
              <a:spLocks noChangeShapeType="1"/>
            </p:cNvSpPr>
            <p:nvPr/>
          </p:nvSpPr>
          <p:spPr bwMode="auto">
            <a:xfrm>
              <a:off x="3602038" y="294640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13"/>
            <p:cNvSpPr>
              <a:spLocks noChangeShapeType="1"/>
            </p:cNvSpPr>
            <p:nvPr/>
          </p:nvSpPr>
          <p:spPr bwMode="auto">
            <a:xfrm>
              <a:off x="3649663" y="29559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14"/>
            <p:cNvSpPr>
              <a:spLocks noChangeShapeType="1"/>
            </p:cNvSpPr>
            <p:nvPr/>
          </p:nvSpPr>
          <p:spPr bwMode="auto">
            <a:xfrm>
              <a:off x="3068638" y="253682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15"/>
            <p:cNvSpPr>
              <a:spLocks noChangeShapeType="1"/>
            </p:cNvSpPr>
            <p:nvPr/>
          </p:nvSpPr>
          <p:spPr bwMode="auto">
            <a:xfrm>
              <a:off x="3135313" y="254635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16"/>
            <p:cNvSpPr>
              <a:spLocks noChangeShapeType="1"/>
            </p:cNvSpPr>
            <p:nvPr/>
          </p:nvSpPr>
          <p:spPr bwMode="auto">
            <a:xfrm>
              <a:off x="3154363" y="254635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17"/>
            <p:cNvSpPr>
              <a:spLocks noChangeShapeType="1"/>
            </p:cNvSpPr>
            <p:nvPr/>
          </p:nvSpPr>
          <p:spPr bwMode="auto">
            <a:xfrm>
              <a:off x="3211513" y="257492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Line 18"/>
            <p:cNvSpPr>
              <a:spLocks noChangeShapeType="1"/>
            </p:cNvSpPr>
            <p:nvPr/>
          </p:nvSpPr>
          <p:spPr bwMode="auto">
            <a:xfrm>
              <a:off x="3221038" y="257492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4" name="Line 19"/>
            <p:cNvSpPr>
              <a:spLocks noChangeShapeType="1"/>
            </p:cNvSpPr>
            <p:nvPr/>
          </p:nvSpPr>
          <p:spPr bwMode="auto">
            <a:xfrm>
              <a:off x="3230563" y="257492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5" name="Line 20"/>
            <p:cNvSpPr>
              <a:spLocks noChangeShapeType="1"/>
            </p:cNvSpPr>
            <p:nvPr/>
          </p:nvSpPr>
          <p:spPr bwMode="auto">
            <a:xfrm>
              <a:off x="3240088" y="257492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6" name="Line 21"/>
            <p:cNvSpPr>
              <a:spLocks noChangeShapeType="1"/>
            </p:cNvSpPr>
            <p:nvPr/>
          </p:nvSpPr>
          <p:spPr bwMode="auto">
            <a:xfrm>
              <a:off x="3278188" y="257492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7" name="Line 22"/>
            <p:cNvSpPr>
              <a:spLocks noChangeShapeType="1"/>
            </p:cNvSpPr>
            <p:nvPr/>
          </p:nvSpPr>
          <p:spPr bwMode="auto">
            <a:xfrm>
              <a:off x="3316288" y="259397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8" name="Line 23"/>
            <p:cNvSpPr>
              <a:spLocks noChangeShapeType="1"/>
            </p:cNvSpPr>
            <p:nvPr/>
          </p:nvSpPr>
          <p:spPr bwMode="auto">
            <a:xfrm>
              <a:off x="3335338" y="259397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9" name="Line 24"/>
            <p:cNvSpPr>
              <a:spLocks noChangeShapeType="1"/>
            </p:cNvSpPr>
            <p:nvPr/>
          </p:nvSpPr>
          <p:spPr bwMode="auto">
            <a:xfrm>
              <a:off x="3373438" y="262255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0" name="Line 25"/>
            <p:cNvSpPr>
              <a:spLocks noChangeShapeType="1"/>
            </p:cNvSpPr>
            <p:nvPr/>
          </p:nvSpPr>
          <p:spPr bwMode="auto">
            <a:xfrm>
              <a:off x="3373438" y="262255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Line 26"/>
            <p:cNvSpPr>
              <a:spLocks noChangeShapeType="1"/>
            </p:cNvSpPr>
            <p:nvPr/>
          </p:nvSpPr>
          <p:spPr bwMode="auto">
            <a:xfrm>
              <a:off x="3411538" y="264160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2" name="Line 27"/>
            <p:cNvSpPr>
              <a:spLocks noChangeShapeType="1"/>
            </p:cNvSpPr>
            <p:nvPr/>
          </p:nvSpPr>
          <p:spPr bwMode="auto">
            <a:xfrm>
              <a:off x="3421063" y="263207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3" name="Line 28"/>
            <p:cNvSpPr>
              <a:spLocks noChangeShapeType="1"/>
            </p:cNvSpPr>
            <p:nvPr/>
          </p:nvSpPr>
          <p:spPr bwMode="auto">
            <a:xfrm>
              <a:off x="3563938" y="269875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4" name="Line 29"/>
            <p:cNvSpPr>
              <a:spLocks noChangeShapeType="1"/>
            </p:cNvSpPr>
            <p:nvPr/>
          </p:nvSpPr>
          <p:spPr bwMode="auto">
            <a:xfrm>
              <a:off x="3592513" y="273685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Line 30"/>
            <p:cNvSpPr>
              <a:spLocks noChangeShapeType="1"/>
            </p:cNvSpPr>
            <p:nvPr/>
          </p:nvSpPr>
          <p:spPr bwMode="auto">
            <a:xfrm>
              <a:off x="3659188" y="279400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Line 31"/>
            <p:cNvSpPr>
              <a:spLocks noChangeShapeType="1"/>
            </p:cNvSpPr>
            <p:nvPr/>
          </p:nvSpPr>
          <p:spPr bwMode="auto">
            <a:xfrm>
              <a:off x="3659188" y="280352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7" name="Line 32"/>
            <p:cNvSpPr>
              <a:spLocks noChangeShapeType="1"/>
            </p:cNvSpPr>
            <p:nvPr/>
          </p:nvSpPr>
          <p:spPr bwMode="auto">
            <a:xfrm>
              <a:off x="3716338" y="286067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8" name="Line 33"/>
            <p:cNvSpPr>
              <a:spLocks noChangeShapeType="1"/>
            </p:cNvSpPr>
            <p:nvPr/>
          </p:nvSpPr>
          <p:spPr bwMode="auto">
            <a:xfrm>
              <a:off x="3735388" y="286067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Line 34"/>
            <p:cNvSpPr>
              <a:spLocks noChangeShapeType="1"/>
            </p:cNvSpPr>
            <p:nvPr/>
          </p:nvSpPr>
          <p:spPr bwMode="auto">
            <a:xfrm>
              <a:off x="3754438" y="286067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Line 35"/>
            <p:cNvSpPr>
              <a:spLocks noChangeShapeType="1"/>
            </p:cNvSpPr>
            <p:nvPr/>
          </p:nvSpPr>
          <p:spPr bwMode="auto">
            <a:xfrm>
              <a:off x="3773488" y="286067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Line 36"/>
            <p:cNvSpPr>
              <a:spLocks noChangeShapeType="1"/>
            </p:cNvSpPr>
            <p:nvPr/>
          </p:nvSpPr>
          <p:spPr bwMode="auto">
            <a:xfrm>
              <a:off x="3792538" y="28702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Line 37"/>
            <p:cNvSpPr>
              <a:spLocks noChangeShapeType="1"/>
            </p:cNvSpPr>
            <p:nvPr/>
          </p:nvSpPr>
          <p:spPr bwMode="auto">
            <a:xfrm>
              <a:off x="3802063" y="287972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38"/>
            <p:cNvSpPr>
              <a:spLocks noChangeShapeType="1"/>
            </p:cNvSpPr>
            <p:nvPr/>
          </p:nvSpPr>
          <p:spPr bwMode="auto">
            <a:xfrm>
              <a:off x="3830638" y="289877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Line 39"/>
            <p:cNvSpPr>
              <a:spLocks noChangeShapeType="1"/>
            </p:cNvSpPr>
            <p:nvPr/>
          </p:nvSpPr>
          <p:spPr bwMode="auto">
            <a:xfrm>
              <a:off x="3887788" y="296545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5" name="Line 40"/>
            <p:cNvSpPr>
              <a:spLocks noChangeShapeType="1"/>
            </p:cNvSpPr>
            <p:nvPr/>
          </p:nvSpPr>
          <p:spPr bwMode="auto">
            <a:xfrm>
              <a:off x="3935413" y="300355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41"/>
            <p:cNvSpPr>
              <a:spLocks noChangeShapeType="1"/>
            </p:cNvSpPr>
            <p:nvPr/>
          </p:nvSpPr>
          <p:spPr bwMode="auto">
            <a:xfrm>
              <a:off x="3963988" y="302260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42"/>
            <p:cNvSpPr>
              <a:spLocks noChangeShapeType="1"/>
            </p:cNvSpPr>
            <p:nvPr/>
          </p:nvSpPr>
          <p:spPr bwMode="auto">
            <a:xfrm>
              <a:off x="3983038" y="301307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Line 43"/>
            <p:cNvSpPr>
              <a:spLocks noChangeShapeType="1"/>
            </p:cNvSpPr>
            <p:nvPr/>
          </p:nvSpPr>
          <p:spPr bwMode="auto">
            <a:xfrm>
              <a:off x="4021138" y="305117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44"/>
            <p:cNvSpPr>
              <a:spLocks noChangeShapeType="1"/>
            </p:cNvSpPr>
            <p:nvPr/>
          </p:nvSpPr>
          <p:spPr bwMode="auto">
            <a:xfrm>
              <a:off x="4049713" y="307022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45"/>
            <p:cNvSpPr>
              <a:spLocks noChangeShapeType="1"/>
            </p:cNvSpPr>
            <p:nvPr/>
          </p:nvSpPr>
          <p:spPr bwMode="auto">
            <a:xfrm>
              <a:off x="4116388" y="30988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1" name="Line 46"/>
            <p:cNvSpPr>
              <a:spLocks noChangeShapeType="1"/>
            </p:cNvSpPr>
            <p:nvPr/>
          </p:nvSpPr>
          <p:spPr bwMode="auto">
            <a:xfrm>
              <a:off x="4144963" y="309880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2" name="Line 47"/>
            <p:cNvSpPr>
              <a:spLocks noChangeShapeType="1"/>
            </p:cNvSpPr>
            <p:nvPr/>
          </p:nvSpPr>
          <p:spPr bwMode="auto">
            <a:xfrm>
              <a:off x="4164013" y="309880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3" name="Line 48"/>
            <p:cNvSpPr>
              <a:spLocks noChangeShapeType="1"/>
            </p:cNvSpPr>
            <p:nvPr/>
          </p:nvSpPr>
          <p:spPr bwMode="auto">
            <a:xfrm>
              <a:off x="4211638" y="311785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4" name="Line 49"/>
            <p:cNvSpPr>
              <a:spLocks noChangeShapeType="1"/>
            </p:cNvSpPr>
            <p:nvPr/>
          </p:nvSpPr>
          <p:spPr bwMode="auto">
            <a:xfrm>
              <a:off x="4268788" y="314642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5" name="Line 50"/>
            <p:cNvSpPr>
              <a:spLocks noChangeShapeType="1"/>
            </p:cNvSpPr>
            <p:nvPr/>
          </p:nvSpPr>
          <p:spPr bwMode="auto">
            <a:xfrm>
              <a:off x="4287838" y="318452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51"/>
            <p:cNvSpPr>
              <a:spLocks noChangeShapeType="1"/>
            </p:cNvSpPr>
            <p:nvPr/>
          </p:nvSpPr>
          <p:spPr bwMode="auto">
            <a:xfrm>
              <a:off x="4306888" y="318452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7" name="Line 52"/>
            <p:cNvSpPr>
              <a:spLocks noChangeShapeType="1"/>
            </p:cNvSpPr>
            <p:nvPr/>
          </p:nvSpPr>
          <p:spPr bwMode="auto">
            <a:xfrm>
              <a:off x="4344988" y="321310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8" name="Line 53"/>
            <p:cNvSpPr>
              <a:spLocks noChangeShapeType="1"/>
            </p:cNvSpPr>
            <p:nvPr/>
          </p:nvSpPr>
          <p:spPr bwMode="auto">
            <a:xfrm>
              <a:off x="4411663" y="326072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54"/>
            <p:cNvSpPr>
              <a:spLocks noChangeShapeType="1"/>
            </p:cNvSpPr>
            <p:nvPr/>
          </p:nvSpPr>
          <p:spPr bwMode="auto">
            <a:xfrm>
              <a:off x="4468813" y="330835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55"/>
            <p:cNvSpPr>
              <a:spLocks noChangeShapeType="1"/>
            </p:cNvSpPr>
            <p:nvPr/>
          </p:nvSpPr>
          <p:spPr bwMode="auto">
            <a:xfrm>
              <a:off x="4525963" y="334645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56"/>
            <p:cNvSpPr>
              <a:spLocks noChangeShapeType="1"/>
            </p:cNvSpPr>
            <p:nvPr/>
          </p:nvSpPr>
          <p:spPr bwMode="auto">
            <a:xfrm>
              <a:off x="4554538" y="335597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57"/>
            <p:cNvSpPr>
              <a:spLocks noChangeShapeType="1"/>
            </p:cNvSpPr>
            <p:nvPr/>
          </p:nvSpPr>
          <p:spPr bwMode="auto">
            <a:xfrm>
              <a:off x="4602163" y="338455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58"/>
            <p:cNvSpPr>
              <a:spLocks noChangeShapeType="1"/>
            </p:cNvSpPr>
            <p:nvPr/>
          </p:nvSpPr>
          <p:spPr bwMode="auto">
            <a:xfrm>
              <a:off x="4659313" y="344170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Line 59"/>
            <p:cNvSpPr>
              <a:spLocks noChangeShapeType="1"/>
            </p:cNvSpPr>
            <p:nvPr/>
          </p:nvSpPr>
          <p:spPr bwMode="auto">
            <a:xfrm>
              <a:off x="4687888" y="346075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60"/>
            <p:cNvSpPr>
              <a:spLocks noChangeShapeType="1"/>
            </p:cNvSpPr>
            <p:nvPr/>
          </p:nvSpPr>
          <p:spPr bwMode="auto">
            <a:xfrm>
              <a:off x="4706938" y="346075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61"/>
            <p:cNvSpPr>
              <a:spLocks noChangeShapeType="1"/>
            </p:cNvSpPr>
            <p:nvPr/>
          </p:nvSpPr>
          <p:spPr bwMode="auto">
            <a:xfrm>
              <a:off x="4773613" y="350837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62"/>
            <p:cNvSpPr>
              <a:spLocks noChangeShapeType="1"/>
            </p:cNvSpPr>
            <p:nvPr/>
          </p:nvSpPr>
          <p:spPr bwMode="auto">
            <a:xfrm>
              <a:off x="4783138" y="3517900"/>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Line 63"/>
            <p:cNvSpPr>
              <a:spLocks noChangeShapeType="1"/>
            </p:cNvSpPr>
            <p:nvPr/>
          </p:nvSpPr>
          <p:spPr bwMode="auto">
            <a:xfrm>
              <a:off x="4821238" y="349885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64"/>
            <p:cNvSpPr>
              <a:spLocks noChangeShapeType="1"/>
            </p:cNvSpPr>
            <p:nvPr/>
          </p:nvSpPr>
          <p:spPr bwMode="auto">
            <a:xfrm>
              <a:off x="4859338" y="352742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65"/>
            <p:cNvSpPr>
              <a:spLocks noChangeShapeType="1"/>
            </p:cNvSpPr>
            <p:nvPr/>
          </p:nvSpPr>
          <p:spPr bwMode="auto">
            <a:xfrm>
              <a:off x="4906963" y="354647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Line 66"/>
            <p:cNvSpPr>
              <a:spLocks noChangeShapeType="1"/>
            </p:cNvSpPr>
            <p:nvPr/>
          </p:nvSpPr>
          <p:spPr bwMode="auto">
            <a:xfrm>
              <a:off x="4945063" y="356552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Line 67"/>
            <p:cNvSpPr>
              <a:spLocks noChangeShapeType="1"/>
            </p:cNvSpPr>
            <p:nvPr/>
          </p:nvSpPr>
          <p:spPr bwMode="auto">
            <a:xfrm>
              <a:off x="5030788" y="361315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3" name="Line 68"/>
            <p:cNvSpPr>
              <a:spLocks noChangeShapeType="1"/>
            </p:cNvSpPr>
            <p:nvPr/>
          </p:nvSpPr>
          <p:spPr bwMode="auto">
            <a:xfrm>
              <a:off x="5068888" y="361315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4" name="Line 69"/>
            <p:cNvSpPr>
              <a:spLocks noChangeShapeType="1"/>
            </p:cNvSpPr>
            <p:nvPr/>
          </p:nvSpPr>
          <p:spPr bwMode="auto">
            <a:xfrm>
              <a:off x="5116513" y="362267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5" name="Line 70"/>
            <p:cNvSpPr>
              <a:spLocks noChangeShapeType="1"/>
            </p:cNvSpPr>
            <p:nvPr/>
          </p:nvSpPr>
          <p:spPr bwMode="auto">
            <a:xfrm>
              <a:off x="5135563" y="366077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6" name="Line 71"/>
            <p:cNvSpPr>
              <a:spLocks noChangeShapeType="1"/>
            </p:cNvSpPr>
            <p:nvPr/>
          </p:nvSpPr>
          <p:spPr bwMode="auto">
            <a:xfrm>
              <a:off x="5183188" y="3698875"/>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7" name="Line 72"/>
            <p:cNvSpPr>
              <a:spLocks noChangeShapeType="1"/>
            </p:cNvSpPr>
            <p:nvPr/>
          </p:nvSpPr>
          <p:spPr bwMode="auto">
            <a:xfrm>
              <a:off x="5221288" y="369887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8" name="Line 73"/>
            <p:cNvSpPr>
              <a:spLocks noChangeShapeType="1"/>
            </p:cNvSpPr>
            <p:nvPr/>
          </p:nvSpPr>
          <p:spPr bwMode="auto">
            <a:xfrm>
              <a:off x="5249863" y="369887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9" name="Line 74"/>
            <p:cNvSpPr>
              <a:spLocks noChangeShapeType="1"/>
            </p:cNvSpPr>
            <p:nvPr/>
          </p:nvSpPr>
          <p:spPr bwMode="auto">
            <a:xfrm>
              <a:off x="5326063" y="37846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0" name="Line 75"/>
            <p:cNvSpPr>
              <a:spLocks noChangeShapeType="1"/>
            </p:cNvSpPr>
            <p:nvPr/>
          </p:nvSpPr>
          <p:spPr bwMode="auto">
            <a:xfrm>
              <a:off x="5478463" y="3870325"/>
              <a:ext cx="0" cy="38100"/>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1" name="Line 76"/>
            <p:cNvSpPr>
              <a:spLocks noChangeShapeType="1"/>
            </p:cNvSpPr>
            <p:nvPr/>
          </p:nvSpPr>
          <p:spPr bwMode="auto">
            <a:xfrm>
              <a:off x="5497513" y="38608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2" name="Line 77"/>
            <p:cNvSpPr>
              <a:spLocks noChangeShapeType="1"/>
            </p:cNvSpPr>
            <p:nvPr/>
          </p:nvSpPr>
          <p:spPr bwMode="auto">
            <a:xfrm>
              <a:off x="5640388" y="38989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3" name="Line 78"/>
            <p:cNvSpPr>
              <a:spLocks noChangeShapeType="1"/>
            </p:cNvSpPr>
            <p:nvPr/>
          </p:nvSpPr>
          <p:spPr bwMode="auto">
            <a:xfrm>
              <a:off x="5697538" y="39751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4" name="Line 79"/>
            <p:cNvSpPr>
              <a:spLocks noChangeShapeType="1"/>
            </p:cNvSpPr>
            <p:nvPr/>
          </p:nvSpPr>
          <p:spPr bwMode="auto">
            <a:xfrm>
              <a:off x="5707063" y="39751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5" name="Line 80"/>
            <p:cNvSpPr>
              <a:spLocks noChangeShapeType="1"/>
            </p:cNvSpPr>
            <p:nvPr/>
          </p:nvSpPr>
          <p:spPr bwMode="auto">
            <a:xfrm>
              <a:off x="5726113" y="39751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6" name="Line 81"/>
            <p:cNvSpPr>
              <a:spLocks noChangeShapeType="1"/>
            </p:cNvSpPr>
            <p:nvPr/>
          </p:nvSpPr>
          <p:spPr bwMode="auto">
            <a:xfrm>
              <a:off x="5754688" y="39751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7" name="Line 82"/>
            <p:cNvSpPr>
              <a:spLocks noChangeShapeType="1"/>
            </p:cNvSpPr>
            <p:nvPr/>
          </p:nvSpPr>
          <p:spPr bwMode="auto">
            <a:xfrm>
              <a:off x="5897563" y="39751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8" name="Line 83"/>
            <p:cNvSpPr>
              <a:spLocks noChangeShapeType="1"/>
            </p:cNvSpPr>
            <p:nvPr/>
          </p:nvSpPr>
          <p:spPr bwMode="auto">
            <a:xfrm>
              <a:off x="5916613" y="39751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84"/>
            <p:cNvSpPr>
              <a:spLocks noChangeShapeType="1"/>
            </p:cNvSpPr>
            <p:nvPr/>
          </p:nvSpPr>
          <p:spPr bwMode="auto">
            <a:xfrm>
              <a:off x="5945188" y="39751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Line 85"/>
            <p:cNvSpPr>
              <a:spLocks noChangeShapeType="1"/>
            </p:cNvSpPr>
            <p:nvPr/>
          </p:nvSpPr>
          <p:spPr bwMode="auto">
            <a:xfrm>
              <a:off x="6126163" y="3975100"/>
              <a:ext cx="0" cy="47625"/>
            </a:xfrm>
            <a:prstGeom prst="line">
              <a:avLst/>
            </a:prstGeom>
            <a:noFill/>
            <a:ln w="19050">
              <a:solidFill>
                <a:srgbClr val="EB3D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1" name="Line 86"/>
            <p:cNvSpPr>
              <a:spLocks noChangeShapeType="1"/>
            </p:cNvSpPr>
            <p:nvPr/>
          </p:nvSpPr>
          <p:spPr bwMode="auto">
            <a:xfrm>
              <a:off x="3725863" y="30035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2" name="Line 87"/>
            <p:cNvSpPr>
              <a:spLocks noChangeShapeType="1"/>
            </p:cNvSpPr>
            <p:nvPr/>
          </p:nvSpPr>
          <p:spPr bwMode="auto">
            <a:xfrm>
              <a:off x="3763963" y="30416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3" name="Line 88"/>
            <p:cNvSpPr>
              <a:spLocks noChangeShapeType="1"/>
            </p:cNvSpPr>
            <p:nvPr/>
          </p:nvSpPr>
          <p:spPr bwMode="auto">
            <a:xfrm>
              <a:off x="3811588" y="31083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4" name="Line 89"/>
            <p:cNvSpPr>
              <a:spLocks noChangeShapeType="1"/>
            </p:cNvSpPr>
            <p:nvPr/>
          </p:nvSpPr>
          <p:spPr bwMode="auto">
            <a:xfrm>
              <a:off x="3859213" y="31083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5" name="Line 90"/>
            <p:cNvSpPr>
              <a:spLocks noChangeShapeType="1"/>
            </p:cNvSpPr>
            <p:nvPr/>
          </p:nvSpPr>
          <p:spPr bwMode="auto">
            <a:xfrm>
              <a:off x="3878263" y="312737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6" name="Line 91"/>
            <p:cNvSpPr>
              <a:spLocks noChangeShapeType="1"/>
            </p:cNvSpPr>
            <p:nvPr/>
          </p:nvSpPr>
          <p:spPr bwMode="auto">
            <a:xfrm>
              <a:off x="3925888" y="313690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7" name="Line 92"/>
            <p:cNvSpPr>
              <a:spLocks noChangeShapeType="1"/>
            </p:cNvSpPr>
            <p:nvPr/>
          </p:nvSpPr>
          <p:spPr bwMode="auto">
            <a:xfrm>
              <a:off x="3944938" y="316547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8" name="Line 93"/>
            <p:cNvSpPr>
              <a:spLocks noChangeShapeType="1"/>
            </p:cNvSpPr>
            <p:nvPr/>
          </p:nvSpPr>
          <p:spPr bwMode="auto">
            <a:xfrm>
              <a:off x="3992563" y="31940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9" name="Line 94"/>
            <p:cNvSpPr>
              <a:spLocks noChangeShapeType="1"/>
            </p:cNvSpPr>
            <p:nvPr/>
          </p:nvSpPr>
          <p:spPr bwMode="auto">
            <a:xfrm>
              <a:off x="4040188" y="32607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0" name="Line 95"/>
            <p:cNvSpPr>
              <a:spLocks noChangeShapeType="1"/>
            </p:cNvSpPr>
            <p:nvPr/>
          </p:nvSpPr>
          <p:spPr bwMode="auto">
            <a:xfrm>
              <a:off x="4068763" y="325120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1" name="Line 96"/>
            <p:cNvSpPr>
              <a:spLocks noChangeShapeType="1"/>
            </p:cNvSpPr>
            <p:nvPr/>
          </p:nvSpPr>
          <p:spPr bwMode="auto">
            <a:xfrm>
              <a:off x="4125913" y="3308350"/>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2" name="Line 97"/>
            <p:cNvSpPr>
              <a:spLocks noChangeShapeType="1"/>
            </p:cNvSpPr>
            <p:nvPr/>
          </p:nvSpPr>
          <p:spPr bwMode="auto">
            <a:xfrm>
              <a:off x="4183063" y="332740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3" name="Line 98"/>
            <p:cNvSpPr>
              <a:spLocks noChangeShapeType="1"/>
            </p:cNvSpPr>
            <p:nvPr/>
          </p:nvSpPr>
          <p:spPr bwMode="auto">
            <a:xfrm>
              <a:off x="4249738" y="3346450"/>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4" name="Line 99"/>
            <p:cNvSpPr>
              <a:spLocks noChangeShapeType="1"/>
            </p:cNvSpPr>
            <p:nvPr/>
          </p:nvSpPr>
          <p:spPr bwMode="auto">
            <a:xfrm>
              <a:off x="4364038" y="3441700"/>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5" name="Line 100"/>
            <p:cNvSpPr>
              <a:spLocks noChangeShapeType="1"/>
            </p:cNvSpPr>
            <p:nvPr/>
          </p:nvSpPr>
          <p:spPr bwMode="auto">
            <a:xfrm>
              <a:off x="4402138" y="34607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6" name="Line 101"/>
            <p:cNvSpPr>
              <a:spLocks noChangeShapeType="1"/>
            </p:cNvSpPr>
            <p:nvPr/>
          </p:nvSpPr>
          <p:spPr bwMode="auto">
            <a:xfrm>
              <a:off x="4468813" y="3498850"/>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7" name="Line 102"/>
            <p:cNvSpPr>
              <a:spLocks noChangeShapeType="1"/>
            </p:cNvSpPr>
            <p:nvPr/>
          </p:nvSpPr>
          <p:spPr bwMode="auto">
            <a:xfrm>
              <a:off x="4516438" y="35274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8" name="Line 103"/>
            <p:cNvSpPr>
              <a:spLocks noChangeShapeType="1"/>
            </p:cNvSpPr>
            <p:nvPr/>
          </p:nvSpPr>
          <p:spPr bwMode="auto">
            <a:xfrm>
              <a:off x="4535488" y="35274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9" name="Line 104"/>
            <p:cNvSpPr>
              <a:spLocks noChangeShapeType="1"/>
            </p:cNvSpPr>
            <p:nvPr/>
          </p:nvSpPr>
          <p:spPr bwMode="auto">
            <a:xfrm>
              <a:off x="4545013" y="35274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0" name="Line 105"/>
            <p:cNvSpPr>
              <a:spLocks noChangeShapeType="1"/>
            </p:cNvSpPr>
            <p:nvPr/>
          </p:nvSpPr>
          <p:spPr bwMode="auto">
            <a:xfrm>
              <a:off x="4564063" y="35274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1" name="Line 106"/>
            <p:cNvSpPr>
              <a:spLocks noChangeShapeType="1"/>
            </p:cNvSpPr>
            <p:nvPr/>
          </p:nvSpPr>
          <p:spPr bwMode="auto">
            <a:xfrm>
              <a:off x="4583113" y="35274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2" name="Line 107"/>
            <p:cNvSpPr>
              <a:spLocks noChangeShapeType="1"/>
            </p:cNvSpPr>
            <p:nvPr/>
          </p:nvSpPr>
          <p:spPr bwMode="auto">
            <a:xfrm>
              <a:off x="4649788" y="359410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3" name="Line 108"/>
            <p:cNvSpPr>
              <a:spLocks noChangeShapeType="1"/>
            </p:cNvSpPr>
            <p:nvPr/>
          </p:nvSpPr>
          <p:spPr bwMode="auto">
            <a:xfrm>
              <a:off x="4668838" y="358457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4" name="Line 109"/>
            <p:cNvSpPr>
              <a:spLocks noChangeShapeType="1"/>
            </p:cNvSpPr>
            <p:nvPr/>
          </p:nvSpPr>
          <p:spPr bwMode="auto">
            <a:xfrm>
              <a:off x="4716463" y="36417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5" name="Line 110"/>
            <p:cNvSpPr>
              <a:spLocks noChangeShapeType="1"/>
            </p:cNvSpPr>
            <p:nvPr/>
          </p:nvSpPr>
          <p:spPr bwMode="auto">
            <a:xfrm>
              <a:off x="4811713" y="37560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6" name="Line 111"/>
            <p:cNvSpPr>
              <a:spLocks noChangeShapeType="1"/>
            </p:cNvSpPr>
            <p:nvPr/>
          </p:nvSpPr>
          <p:spPr bwMode="auto">
            <a:xfrm>
              <a:off x="4906963" y="377507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7" name="Line 112"/>
            <p:cNvSpPr>
              <a:spLocks noChangeShapeType="1"/>
            </p:cNvSpPr>
            <p:nvPr/>
          </p:nvSpPr>
          <p:spPr bwMode="auto">
            <a:xfrm>
              <a:off x="4945063" y="381317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8" name="Line 113"/>
            <p:cNvSpPr>
              <a:spLocks noChangeShapeType="1"/>
            </p:cNvSpPr>
            <p:nvPr/>
          </p:nvSpPr>
          <p:spPr bwMode="auto">
            <a:xfrm>
              <a:off x="5078413" y="398462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9" name="Line 114"/>
            <p:cNvSpPr>
              <a:spLocks noChangeShapeType="1"/>
            </p:cNvSpPr>
            <p:nvPr/>
          </p:nvSpPr>
          <p:spPr bwMode="auto">
            <a:xfrm>
              <a:off x="5707063" y="420370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0" name="Line 115"/>
            <p:cNvSpPr>
              <a:spLocks noChangeShapeType="1"/>
            </p:cNvSpPr>
            <p:nvPr/>
          </p:nvSpPr>
          <p:spPr bwMode="auto">
            <a:xfrm>
              <a:off x="5726113" y="4203700"/>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1" name="Line 116"/>
            <p:cNvSpPr>
              <a:spLocks noChangeShapeType="1"/>
            </p:cNvSpPr>
            <p:nvPr/>
          </p:nvSpPr>
          <p:spPr bwMode="auto">
            <a:xfrm>
              <a:off x="5878513" y="427037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2" name="Freeform 117"/>
            <p:cNvSpPr>
              <a:spLocks/>
            </p:cNvSpPr>
            <p:nvPr/>
          </p:nvSpPr>
          <p:spPr bwMode="auto">
            <a:xfrm>
              <a:off x="3011488" y="2555875"/>
              <a:ext cx="3105150" cy="1447800"/>
            </a:xfrm>
            <a:custGeom>
              <a:avLst/>
              <a:gdLst>
                <a:gd name="T0" fmla="*/ 280 w 326"/>
                <a:gd name="T1" fmla="*/ 152 h 152"/>
                <a:gd name="T2" fmla="*/ 277 w 326"/>
                <a:gd name="T3" fmla="*/ 147 h 152"/>
                <a:gd name="T4" fmla="*/ 263 w 326"/>
                <a:gd name="T5" fmla="*/ 143 h 152"/>
                <a:gd name="T6" fmla="*/ 255 w 326"/>
                <a:gd name="T7" fmla="*/ 140 h 152"/>
                <a:gd name="T8" fmla="*/ 245 w 326"/>
                <a:gd name="T9" fmla="*/ 137 h 152"/>
                <a:gd name="T10" fmla="*/ 243 w 326"/>
                <a:gd name="T11" fmla="*/ 134 h 152"/>
                <a:gd name="T12" fmla="*/ 241 w 326"/>
                <a:gd name="T13" fmla="*/ 132 h 152"/>
                <a:gd name="T14" fmla="*/ 238 w 326"/>
                <a:gd name="T15" fmla="*/ 130 h 152"/>
                <a:gd name="T16" fmla="*/ 236 w 326"/>
                <a:gd name="T17" fmla="*/ 127 h 152"/>
                <a:gd name="T18" fmla="*/ 234 w 326"/>
                <a:gd name="T19" fmla="*/ 124 h 152"/>
                <a:gd name="T20" fmla="*/ 227 w 326"/>
                <a:gd name="T21" fmla="*/ 122 h 152"/>
                <a:gd name="T22" fmla="*/ 225 w 326"/>
                <a:gd name="T23" fmla="*/ 120 h 152"/>
                <a:gd name="T24" fmla="*/ 223 w 326"/>
                <a:gd name="T25" fmla="*/ 118 h 152"/>
                <a:gd name="T26" fmla="*/ 208 w 326"/>
                <a:gd name="T27" fmla="*/ 114 h 152"/>
                <a:gd name="T28" fmla="*/ 205 w 326"/>
                <a:gd name="T29" fmla="*/ 112 h 152"/>
                <a:gd name="T30" fmla="*/ 199 w 326"/>
                <a:gd name="T31" fmla="*/ 108 h 152"/>
                <a:gd name="T32" fmla="*/ 195 w 326"/>
                <a:gd name="T33" fmla="*/ 106 h 152"/>
                <a:gd name="T34" fmla="*/ 190 w 326"/>
                <a:gd name="T35" fmla="*/ 104 h 152"/>
                <a:gd name="T36" fmla="*/ 184 w 326"/>
                <a:gd name="T37" fmla="*/ 102 h 152"/>
                <a:gd name="T38" fmla="*/ 182 w 326"/>
                <a:gd name="T39" fmla="*/ 100 h 152"/>
                <a:gd name="T40" fmla="*/ 180 w 326"/>
                <a:gd name="T41" fmla="*/ 98 h 152"/>
                <a:gd name="T42" fmla="*/ 174 w 326"/>
                <a:gd name="T43" fmla="*/ 96 h 152"/>
                <a:gd name="T44" fmla="*/ 171 w 326"/>
                <a:gd name="T45" fmla="*/ 94 h 152"/>
                <a:gd name="T46" fmla="*/ 169 w 326"/>
                <a:gd name="T47" fmla="*/ 91 h 152"/>
                <a:gd name="T48" fmla="*/ 166 w 326"/>
                <a:gd name="T49" fmla="*/ 89 h 152"/>
                <a:gd name="T50" fmla="*/ 165 w 326"/>
                <a:gd name="T51" fmla="*/ 86 h 152"/>
                <a:gd name="T52" fmla="*/ 159 w 326"/>
                <a:gd name="T53" fmla="*/ 81 h 152"/>
                <a:gd name="T54" fmla="*/ 149 w 326"/>
                <a:gd name="T55" fmla="*/ 77 h 152"/>
                <a:gd name="T56" fmla="*/ 144 w 326"/>
                <a:gd name="T57" fmla="*/ 74 h 152"/>
                <a:gd name="T58" fmla="*/ 141 w 326"/>
                <a:gd name="T59" fmla="*/ 71 h 152"/>
                <a:gd name="T60" fmla="*/ 138 w 326"/>
                <a:gd name="T61" fmla="*/ 69 h 152"/>
                <a:gd name="T62" fmla="*/ 134 w 326"/>
                <a:gd name="T63" fmla="*/ 64 h 152"/>
                <a:gd name="T64" fmla="*/ 128 w 326"/>
                <a:gd name="T65" fmla="*/ 61 h 152"/>
                <a:gd name="T66" fmla="*/ 122 w 326"/>
                <a:gd name="T67" fmla="*/ 59 h 152"/>
                <a:gd name="T68" fmla="*/ 114 w 326"/>
                <a:gd name="T69" fmla="*/ 56 h 152"/>
                <a:gd name="T70" fmla="*/ 108 w 326"/>
                <a:gd name="T71" fmla="*/ 54 h 152"/>
                <a:gd name="T72" fmla="*/ 104 w 326"/>
                <a:gd name="T73" fmla="*/ 51 h 152"/>
                <a:gd name="T74" fmla="*/ 98 w 326"/>
                <a:gd name="T75" fmla="*/ 49 h 152"/>
                <a:gd name="T76" fmla="*/ 94 w 326"/>
                <a:gd name="T77" fmla="*/ 45 h 152"/>
                <a:gd name="T78" fmla="*/ 89 w 326"/>
                <a:gd name="T79" fmla="*/ 42 h 152"/>
                <a:gd name="T80" fmla="*/ 87 w 326"/>
                <a:gd name="T81" fmla="*/ 38 h 152"/>
                <a:gd name="T82" fmla="*/ 84 w 326"/>
                <a:gd name="T83" fmla="*/ 36 h 152"/>
                <a:gd name="T84" fmla="*/ 80 w 326"/>
                <a:gd name="T85" fmla="*/ 34 h 152"/>
                <a:gd name="T86" fmla="*/ 73 w 326"/>
                <a:gd name="T87" fmla="*/ 31 h 152"/>
                <a:gd name="T88" fmla="*/ 71 w 326"/>
                <a:gd name="T89" fmla="*/ 29 h 152"/>
                <a:gd name="T90" fmla="*/ 69 w 326"/>
                <a:gd name="T91" fmla="*/ 27 h 152"/>
                <a:gd name="T92" fmla="*/ 67 w 326"/>
                <a:gd name="T93" fmla="*/ 24 h 152"/>
                <a:gd name="T94" fmla="*/ 64 w 326"/>
                <a:gd name="T95" fmla="*/ 22 h 152"/>
                <a:gd name="T96" fmla="*/ 59 w 326"/>
                <a:gd name="T97" fmla="*/ 19 h 152"/>
                <a:gd name="T98" fmla="*/ 56 w 326"/>
                <a:gd name="T99" fmla="*/ 18 h 152"/>
                <a:gd name="T100" fmla="*/ 53 w 326"/>
                <a:gd name="T101" fmla="*/ 16 h 152"/>
                <a:gd name="T102" fmla="*/ 50 w 326"/>
                <a:gd name="T103" fmla="*/ 13 h 152"/>
                <a:gd name="T104" fmla="*/ 48 w 326"/>
                <a:gd name="T105" fmla="*/ 12 h 152"/>
                <a:gd name="T106" fmla="*/ 43 w 326"/>
                <a:gd name="T107" fmla="*/ 11 h 152"/>
                <a:gd name="T108" fmla="*/ 40 w 326"/>
                <a:gd name="T109" fmla="*/ 9 h 152"/>
                <a:gd name="T110" fmla="*/ 35 w 326"/>
                <a:gd name="T111" fmla="*/ 6 h 152"/>
                <a:gd name="T112" fmla="*/ 30 w 326"/>
                <a:gd name="T113" fmla="*/ 5 h 152"/>
                <a:gd name="T114" fmla="*/ 17 w 326"/>
                <a:gd name="T115" fmla="*/ 2 h 152"/>
                <a:gd name="T116" fmla="*/ 11 w 326"/>
                <a:gd name="T1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52">
                  <a:moveTo>
                    <a:pt x="326" y="152"/>
                  </a:moveTo>
                  <a:lnTo>
                    <a:pt x="280" y="152"/>
                  </a:lnTo>
                  <a:lnTo>
                    <a:pt x="280" y="147"/>
                  </a:lnTo>
                  <a:lnTo>
                    <a:pt x="277" y="147"/>
                  </a:lnTo>
                  <a:lnTo>
                    <a:pt x="277" y="143"/>
                  </a:lnTo>
                  <a:lnTo>
                    <a:pt x="263" y="143"/>
                  </a:lnTo>
                  <a:lnTo>
                    <a:pt x="263" y="140"/>
                  </a:lnTo>
                  <a:lnTo>
                    <a:pt x="255" y="140"/>
                  </a:lnTo>
                  <a:lnTo>
                    <a:pt x="255" y="137"/>
                  </a:lnTo>
                  <a:lnTo>
                    <a:pt x="245" y="137"/>
                  </a:lnTo>
                  <a:lnTo>
                    <a:pt x="245" y="134"/>
                  </a:lnTo>
                  <a:lnTo>
                    <a:pt x="243" y="134"/>
                  </a:lnTo>
                  <a:lnTo>
                    <a:pt x="243" y="132"/>
                  </a:lnTo>
                  <a:lnTo>
                    <a:pt x="241" y="132"/>
                  </a:lnTo>
                  <a:lnTo>
                    <a:pt x="241" y="130"/>
                  </a:lnTo>
                  <a:lnTo>
                    <a:pt x="238" y="130"/>
                  </a:lnTo>
                  <a:lnTo>
                    <a:pt x="238" y="127"/>
                  </a:lnTo>
                  <a:lnTo>
                    <a:pt x="236" y="127"/>
                  </a:lnTo>
                  <a:lnTo>
                    <a:pt x="236" y="124"/>
                  </a:lnTo>
                  <a:lnTo>
                    <a:pt x="234" y="124"/>
                  </a:lnTo>
                  <a:lnTo>
                    <a:pt x="234" y="122"/>
                  </a:lnTo>
                  <a:lnTo>
                    <a:pt x="227" y="122"/>
                  </a:lnTo>
                  <a:lnTo>
                    <a:pt x="227" y="120"/>
                  </a:lnTo>
                  <a:lnTo>
                    <a:pt x="225" y="120"/>
                  </a:lnTo>
                  <a:lnTo>
                    <a:pt x="225" y="118"/>
                  </a:lnTo>
                  <a:lnTo>
                    <a:pt x="223" y="118"/>
                  </a:lnTo>
                  <a:lnTo>
                    <a:pt x="223" y="114"/>
                  </a:lnTo>
                  <a:lnTo>
                    <a:pt x="208" y="114"/>
                  </a:lnTo>
                  <a:lnTo>
                    <a:pt x="208" y="112"/>
                  </a:lnTo>
                  <a:lnTo>
                    <a:pt x="205" y="112"/>
                  </a:lnTo>
                  <a:lnTo>
                    <a:pt x="205" y="108"/>
                  </a:lnTo>
                  <a:lnTo>
                    <a:pt x="199" y="108"/>
                  </a:lnTo>
                  <a:lnTo>
                    <a:pt x="199" y="106"/>
                  </a:lnTo>
                  <a:lnTo>
                    <a:pt x="195" y="106"/>
                  </a:lnTo>
                  <a:lnTo>
                    <a:pt x="195" y="104"/>
                  </a:lnTo>
                  <a:lnTo>
                    <a:pt x="190" y="104"/>
                  </a:lnTo>
                  <a:lnTo>
                    <a:pt x="190" y="102"/>
                  </a:lnTo>
                  <a:lnTo>
                    <a:pt x="184" y="102"/>
                  </a:lnTo>
                  <a:lnTo>
                    <a:pt x="184" y="100"/>
                  </a:lnTo>
                  <a:lnTo>
                    <a:pt x="182" y="100"/>
                  </a:lnTo>
                  <a:lnTo>
                    <a:pt x="180" y="100"/>
                  </a:lnTo>
                  <a:lnTo>
                    <a:pt x="180" y="98"/>
                  </a:lnTo>
                  <a:lnTo>
                    <a:pt x="174" y="98"/>
                  </a:lnTo>
                  <a:lnTo>
                    <a:pt x="174" y="96"/>
                  </a:lnTo>
                  <a:lnTo>
                    <a:pt x="171" y="96"/>
                  </a:lnTo>
                  <a:lnTo>
                    <a:pt x="171" y="94"/>
                  </a:lnTo>
                  <a:lnTo>
                    <a:pt x="169" y="94"/>
                  </a:lnTo>
                  <a:lnTo>
                    <a:pt x="169" y="91"/>
                  </a:lnTo>
                  <a:lnTo>
                    <a:pt x="166" y="91"/>
                  </a:lnTo>
                  <a:lnTo>
                    <a:pt x="166" y="89"/>
                  </a:lnTo>
                  <a:lnTo>
                    <a:pt x="165" y="89"/>
                  </a:lnTo>
                  <a:lnTo>
                    <a:pt x="165" y="86"/>
                  </a:lnTo>
                  <a:lnTo>
                    <a:pt x="159" y="86"/>
                  </a:lnTo>
                  <a:lnTo>
                    <a:pt x="159" y="81"/>
                  </a:lnTo>
                  <a:lnTo>
                    <a:pt x="149" y="81"/>
                  </a:lnTo>
                  <a:lnTo>
                    <a:pt x="149" y="77"/>
                  </a:lnTo>
                  <a:lnTo>
                    <a:pt x="144" y="77"/>
                  </a:lnTo>
                  <a:lnTo>
                    <a:pt x="144" y="74"/>
                  </a:lnTo>
                  <a:lnTo>
                    <a:pt x="141" y="74"/>
                  </a:lnTo>
                  <a:lnTo>
                    <a:pt x="141" y="71"/>
                  </a:lnTo>
                  <a:lnTo>
                    <a:pt x="138" y="71"/>
                  </a:lnTo>
                  <a:lnTo>
                    <a:pt x="138" y="69"/>
                  </a:lnTo>
                  <a:lnTo>
                    <a:pt x="134" y="69"/>
                  </a:lnTo>
                  <a:lnTo>
                    <a:pt x="134" y="64"/>
                  </a:lnTo>
                  <a:lnTo>
                    <a:pt x="128" y="64"/>
                  </a:lnTo>
                  <a:lnTo>
                    <a:pt x="128" y="61"/>
                  </a:lnTo>
                  <a:lnTo>
                    <a:pt x="122" y="61"/>
                  </a:lnTo>
                  <a:lnTo>
                    <a:pt x="122" y="59"/>
                  </a:lnTo>
                  <a:lnTo>
                    <a:pt x="114" y="59"/>
                  </a:lnTo>
                  <a:lnTo>
                    <a:pt x="114" y="56"/>
                  </a:lnTo>
                  <a:lnTo>
                    <a:pt x="108" y="56"/>
                  </a:lnTo>
                  <a:lnTo>
                    <a:pt x="108" y="54"/>
                  </a:lnTo>
                  <a:lnTo>
                    <a:pt x="104" y="54"/>
                  </a:lnTo>
                  <a:lnTo>
                    <a:pt x="104" y="51"/>
                  </a:lnTo>
                  <a:lnTo>
                    <a:pt x="98" y="51"/>
                  </a:lnTo>
                  <a:lnTo>
                    <a:pt x="98" y="49"/>
                  </a:lnTo>
                  <a:lnTo>
                    <a:pt x="94" y="49"/>
                  </a:lnTo>
                  <a:lnTo>
                    <a:pt x="94" y="45"/>
                  </a:lnTo>
                  <a:lnTo>
                    <a:pt x="89" y="45"/>
                  </a:lnTo>
                  <a:lnTo>
                    <a:pt x="89" y="42"/>
                  </a:lnTo>
                  <a:lnTo>
                    <a:pt x="87" y="42"/>
                  </a:lnTo>
                  <a:lnTo>
                    <a:pt x="87" y="38"/>
                  </a:lnTo>
                  <a:lnTo>
                    <a:pt x="84" y="38"/>
                  </a:lnTo>
                  <a:lnTo>
                    <a:pt x="84" y="36"/>
                  </a:lnTo>
                  <a:lnTo>
                    <a:pt x="80" y="36"/>
                  </a:lnTo>
                  <a:lnTo>
                    <a:pt x="80" y="34"/>
                  </a:lnTo>
                  <a:lnTo>
                    <a:pt x="73" y="34"/>
                  </a:lnTo>
                  <a:lnTo>
                    <a:pt x="73" y="31"/>
                  </a:lnTo>
                  <a:lnTo>
                    <a:pt x="71" y="31"/>
                  </a:lnTo>
                  <a:lnTo>
                    <a:pt x="71" y="29"/>
                  </a:lnTo>
                  <a:lnTo>
                    <a:pt x="69" y="29"/>
                  </a:lnTo>
                  <a:lnTo>
                    <a:pt x="69" y="27"/>
                  </a:lnTo>
                  <a:lnTo>
                    <a:pt x="67" y="27"/>
                  </a:lnTo>
                  <a:lnTo>
                    <a:pt x="67" y="24"/>
                  </a:lnTo>
                  <a:lnTo>
                    <a:pt x="64" y="24"/>
                  </a:lnTo>
                  <a:lnTo>
                    <a:pt x="64" y="22"/>
                  </a:lnTo>
                  <a:lnTo>
                    <a:pt x="59" y="22"/>
                  </a:lnTo>
                  <a:lnTo>
                    <a:pt x="59" y="19"/>
                  </a:lnTo>
                  <a:lnTo>
                    <a:pt x="56" y="19"/>
                  </a:lnTo>
                  <a:lnTo>
                    <a:pt x="56" y="18"/>
                  </a:lnTo>
                  <a:lnTo>
                    <a:pt x="53" y="18"/>
                  </a:lnTo>
                  <a:lnTo>
                    <a:pt x="53" y="16"/>
                  </a:lnTo>
                  <a:lnTo>
                    <a:pt x="50" y="16"/>
                  </a:lnTo>
                  <a:lnTo>
                    <a:pt x="50" y="13"/>
                  </a:lnTo>
                  <a:lnTo>
                    <a:pt x="48" y="13"/>
                  </a:lnTo>
                  <a:lnTo>
                    <a:pt x="48" y="12"/>
                  </a:lnTo>
                  <a:lnTo>
                    <a:pt x="43" y="12"/>
                  </a:lnTo>
                  <a:lnTo>
                    <a:pt x="43" y="11"/>
                  </a:lnTo>
                  <a:lnTo>
                    <a:pt x="40" y="11"/>
                  </a:lnTo>
                  <a:lnTo>
                    <a:pt x="40" y="9"/>
                  </a:lnTo>
                  <a:lnTo>
                    <a:pt x="35" y="9"/>
                  </a:lnTo>
                  <a:lnTo>
                    <a:pt x="35" y="6"/>
                  </a:lnTo>
                  <a:lnTo>
                    <a:pt x="30" y="6"/>
                  </a:lnTo>
                  <a:lnTo>
                    <a:pt x="30" y="5"/>
                  </a:lnTo>
                  <a:lnTo>
                    <a:pt x="17" y="5"/>
                  </a:lnTo>
                  <a:lnTo>
                    <a:pt x="17" y="2"/>
                  </a:lnTo>
                  <a:lnTo>
                    <a:pt x="11" y="2"/>
                  </a:lnTo>
                  <a:lnTo>
                    <a:pt x="11" y="0"/>
                  </a:lnTo>
                  <a:lnTo>
                    <a:pt x="0" y="0"/>
                  </a:lnTo>
                </a:path>
              </a:pathLst>
            </a:cu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cxnSp>
        <p:nvCxnSpPr>
          <p:cNvPr id="173" name="Straight Connector 172"/>
          <p:cNvCxnSpPr/>
          <p:nvPr/>
        </p:nvCxnSpPr>
        <p:spPr>
          <a:xfrm>
            <a:off x="2422110" y="4603687"/>
            <a:ext cx="469519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366970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700" spc="-10" dirty="0" smtClean="0"/>
              <a:t>498O: </a:t>
            </a:r>
            <a:r>
              <a:rPr lang="en-GB" sz="1700" spc="-10" dirty="0"/>
              <a:t>Maintenance strategy with fluoropyrimidines (FP) plus bevacizumab (Bev), Bev alone or no treatment, following a 24-week first-line induction with FP, oxaliplatin (Ox) and Bev for patients with metastatic colorectal cancer: Mature data and subgroup analysis of the AIO KRK 0207 phase III study – </a:t>
            </a:r>
            <a:r>
              <a:rPr lang="en-GB" sz="1700" spc="-10" dirty="0" err="1" smtClean="0"/>
              <a:t>Hegewisch</a:t>
            </a:r>
            <a:r>
              <a:rPr lang="en-GB" sz="1700" spc="-10" dirty="0" smtClean="0"/>
              <a:t>-Becker S et al.</a:t>
            </a:r>
            <a:endParaRPr lang="en-GB" sz="1700" spc="-10" dirty="0"/>
          </a:p>
        </p:txBody>
      </p:sp>
      <p:sp>
        <p:nvSpPr>
          <p:cNvPr id="5123" name="Rectangle 3"/>
          <p:cNvSpPr>
            <a:spLocks noGrp="1" noChangeArrowheads="1"/>
          </p:cNvSpPr>
          <p:nvPr>
            <p:ph type="body" idx="1"/>
          </p:nvPr>
        </p:nvSpPr>
        <p:spPr>
          <a:xfrm>
            <a:off x="228600" y="1320800"/>
            <a:ext cx="8686800" cy="5154097"/>
          </a:xfrm>
        </p:spPr>
        <p:txBody>
          <a:bodyPr/>
          <a:lstStyle/>
          <a:p>
            <a:r>
              <a:rPr lang="en-GB" sz="1800" b="1" dirty="0"/>
              <a:t>Key </a:t>
            </a:r>
            <a:r>
              <a:rPr lang="en-GB" sz="1800" b="1" dirty="0" smtClean="0"/>
              <a:t>results (cont.)</a:t>
            </a:r>
          </a:p>
          <a:p>
            <a:pPr lvl="1"/>
            <a:r>
              <a:rPr lang="en-GB" sz="1800" dirty="0" smtClean="0"/>
              <a:t>Mutation status showed: 39% wild type, 52% </a:t>
            </a:r>
            <a:r>
              <a:rPr lang="en-GB" sz="1800" i="1" dirty="0" smtClean="0"/>
              <a:t>RAS</a:t>
            </a:r>
            <a:r>
              <a:rPr lang="en-GB" sz="1800" dirty="0" smtClean="0"/>
              <a:t> mutant and 9% </a:t>
            </a:r>
            <a:r>
              <a:rPr lang="en-GB" sz="1800" i="1" dirty="0" smtClean="0"/>
              <a:t>BRAF</a:t>
            </a:r>
            <a:r>
              <a:rPr lang="en-GB" sz="1800" dirty="0" smtClean="0"/>
              <a:t> mutant</a:t>
            </a:r>
          </a:p>
          <a:p>
            <a:pPr lvl="1"/>
            <a:r>
              <a:rPr lang="en-GB" sz="1800" dirty="0" smtClean="0"/>
              <a:t>PFS-1 and OS were longer in patients with wild type status vs. </a:t>
            </a:r>
            <a:r>
              <a:rPr lang="en-GB" sz="1800" i="1" dirty="0" smtClean="0"/>
              <a:t>RAS</a:t>
            </a:r>
            <a:r>
              <a:rPr lang="en-GB" sz="1800" dirty="0" smtClean="0"/>
              <a:t> or </a:t>
            </a:r>
            <a:r>
              <a:rPr lang="en-GB" sz="1800" i="1" dirty="0" smtClean="0"/>
              <a:t>BRAF</a:t>
            </a:r>
            <a:r>
              <a:rPr lang="en-GB" sz="1800" dirty="0" smtClean="0"/>
              <a:t> mutations</a:t>
            </a:r>
          </a:p>
          <a:p>
            <a:pPr lvl="1"/>
            <a:endParaRPr lang="en-GB" sz="1800" dirty="0"/>
          </a:p>
          <a:p>
            <a:pPr lvl="1"/>
            <a:endParaRPr lang="en-GB" sz="1800" dirty="0" smtClean="0"/>
          </a:p>
          <a:p>
            <a:pPr lvl="1"/>
            <a:endParaRPr lang="en-GB" sz="1800" dirty="0"/>
          </a:p>
          <a:p>
            <a:pPr lvl="1"/>
            <a:endParaRPr lang="en-GB" sz="1800" dirty="0" smtClean="0"/>
          </a:p>
          <a:p>
            <a:pPr lvl="1"/>
            <a:endParaRPr lang="en-GB" sz="1800" dirty="0"/>
          </a:p>
          <a:p>
            <a:pPr lvl="1"/>
            <a:endParaRPr lang="en-GB" sz="1800" dirty="0" smtClean="0"/>
          </a:p>
          <a:p>
            <a:pPr lvl="1"/>
            <a:endParaRPr lang="en-GB" sz="1800" dirty="0"/>
          </a:p>
          <a:p>
            <a:pPr lvl="1"/>
            <a:endParaRPr lang="en-GB" sz="1800" dirty="0" smtClean="0"/>
          </a:p>
          <a:p>
            <a:pPr marL="252412" lvl="1" indent="0">
              <a:buNone/>
            </a:pPr>
            <a:endParaRPr lang="en-GB" sz="1800" dirty="0"/>
          </a:p>
          <a:p>
            <a:pPr lvl="1"/>
            <a:r>
              <a:rPr lang="en-GB" sz="1800" dirty="0" smtClean="0"/>
              <a:t>Improved PFS-1 with active vs. no treatment was maintained in all subgroups analysed, with no patient group with identified that had </a:t>
            </a:r>
            <a:r>
              <a:rPr lang="en-GB" sz="1800" dirty="0"/>
              <a:t>greater or lesser benefit </a:t>
            </a:r>
            <a:endParaRPr lang="en-GB" sz="1800" dirty="0" smtClean="0"/>
          </a:p>
        </p:txBody>
      </p:sp>
      <p:sp>
        <p:nvSpPr>
          <p:cNvPr id="5124" name="Text Box 4"/>
          <p:cNvSpPr txBox="1">
            <a:spLocks noChangeArrowheads="1"/>
          </p:cNvSpPr>
          <p:nvPr/>
        </p:nvSpPr>
        <p:spPr bwMode="auto">
          <a:xfrm>
            <a:off x="4297520" y="6474897"/>
            <a:ext cx="46258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 </a:t>
            </a:r>
            <a:r>
              <a:rPr lang="en-GB" sz="1200" dirty="0" err="1" smtClean="0">
                <a:solidFill>
                  <a:srgbClr val="363636"/>
                </a:solidFill>
              </a:rPr>
              <a:t>Hegewisch</a:t>
            </a:r>
            <a:r>
              <a:rPr lang="en-GB" sz="1200" dirty="0" smtClean="0">
                <a:solidFill>
                  <a:srgbClr val="363636"/>
                </a:solidFill>
              </a:rPr>
              <a:t>-Becker </a:t>
            </a:r>
            <a:r>
              <a:rPr lang="en-GB" sz="1200" dirty="0">
                <a:solidFill>
                  <a:srgbClr val="363636"/>
                </a:solidFill>
              </a:rPr>
              <a:t>et </a:t>
            </a:r>
            <a:r>
              <a:rPr lang="en-GB" sz="1200" dirty="0" smtClean="0">
                <a:solidFill>
                  <a:srgbClr val="363636"/>
                </a:solidFill>
              </a:rPr>
              <a:t>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498O</a:t>
            </a:r>
            <a:endParaRPr lang="en-GB" sz="1200" dirty="0">
              <a:solidFill>
                <a:srgbClr val="363636"/>
              </a:solidFill>
            </a:endParaRPr>
          </a:p>
        </p:txBody>
      </p:sp>
      <p:sp>
        <p:nvSpPr>
          <p:cNvPr id="242" name="TextBox 241"/>
          <p:cNvSpPr txBox="1"/>
          <p:nvPr/>
        </p:nvSpPr>
        <p:spPr>
          <a:xfrm>
            <a:off x="514595" y="2590222"/>
            <a:ext cx="3762963" cy="369332"/>
          </a:xfrm>
          <a:prstGeom prst="rect">
            <a:avLst/>
          </a:prstGeom>
          <a:noFill/>
        </p:spPr>
        <p:txBody>
          <a:bodyPr wrap="square" rtlCol="0">
            <a:spAutoFit/>
          </a:bodyPr>
          <a:lstStyle/>
          <a:p>
            <a:pPr algn="ctr"/>
            <a:r>
              <a:rPr lang="en-GB" b="1" dirty="0">
                <a:solidFill>
                  <a:srgbClr val="363636"/>
                </a:solidFill>
              </a:rPr>
              <a:t>PFS-1</a:t>
            </a:r>
          </a:p>
        </p:txBody>
      </p:sp>
      <p:sp>
        <p:nvSpPr>
          <p:cNvPr id="243" name="TextBox 242"/>
          <p:cNvSpPr txBox="1"/>
          <p:nvPr/>
        </p:nvSpPr>
        <p:spPr>
          <a:xfrm>
            <a:off x="5003134" y="2590222"/>
            <a:ext cx="3762963" cy="369332"/>
          </a:xfrm>
          <a:prstGeom prst="rect">
            <a:avLst/>
          </a:prstGeom>
          <a:noFill/>
        </p:spPr>
        <p:txBody>
          <a:bodyPr wrap="square" rtlCol="0">
            <a:spAutoFit/>
          </a:bodyPr>
          <a:lstStyle/>
          <a:p>
            <a:pPr algn="ctr"/>
            <a:r>
              <a:rPr lang="en-GB" b="1" dirty="0">
                <a:solidFill>
                  <a:srgbClr val="363636"/>
                </a:solidFill>
              </a:rPr>
              <a:t>OS</a:t>
            </a:r>
          </a:p>
        </p:txBody>
      </p:sp>
      <p:grpSp>
        <p:nvGrpSpPr>
          <p:cNvPr id="244" name="Group 243"/>
          <p:cNvGrpSpPr/>
          <p:nvPr/>
        </p:nvGrpSpPr>
        <p:grpSpPr>
          <a:xfrm>
            <a:off x="1276702" y="2906467"/>
            <a:ext cx="3002994" cy="629741"/>
            <a:chOff x="-2834673" y="3015557"/>
            <a:chExt cx="3002994" cy="629741"/>
          </a:xfrm>
        </p:grpSpPr>
        <p:cxnSp>
          <p:nvCxnSpPr>
            <p:cNvPr id="245" name="Straight Connector 244"/>
            <p:cNvCxnSpPr/>
            <p:nvPr/>
          </p:nvCxnSpPr>
          <p:spPr>
            <a:xfrm>
              <a:off x="-2834673" y="3120742"/>
              <a:ext cx="316974" cy="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46" name="Straight Connector 245"/>
            <p:cNvCxnSpPr/>
            <p:nvPr/>
          </p:nvCxnSpPr>
          <p:spPr>
            <a:xfrm>
              <a:off x="-2834673" y="3314454"/>
              <a:ext cx="316974" cy="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247" name="Straight Connector 246"/>
            <p:cNvCxnSpPr/>
            <p:nvPr/>
          </p:nvCxnSpPr>
          <p:spPr>
            <a:xfrm>
              <a:off x="-2834673" y="3517398"/>
              <a:ext cx="316974"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248" name="TextBox 247"/>
            <p:cNvSpPr txBox="1"/>
            <p:nvPr/>
          </p:nvSpPr>
          <p:spPr>
            <a:xfrm>
              <a:off x="-2494909" y="3015557"/>
              <a:ext cx="2663230" cy="246221"/>
            </a:xfrm>
            <a:prstGeom prst="rect">
              <a:avLst/>
            </a:prstGeom>
            <a:noFill/>
          </p:spPr>
          <p:txBody>
            <a:bodyPr wrap="none" rtlCol="0">
              <a:spAutoFit/>
            </a:bodyPr>
            <a:lstStyle/>
            <a:p>
              <a:pPr>
                <a:tabLst>
                  <a:tab pos="896938" algn="l"/>
                  <a:tab pos="1341438" algn="l"/>
                </a:tabLst>
              </a:pPr>
              <a:r>
                <a:rPr lang="en-GB" sz="1000" dirty="0" err="1" smtClean="0">
                  <a:solidFill>
                    <a:srgbClr val="363636"/>
                  </a:solidFill>
                </a:rPr>
                <a:t>wt</a:t>
              </a:r>
              <a:r>
                <a:rPr lang="en-GB" sz="1000" dirty="0" smtClean="0">
                  <a:solidFill>
                    <a:srgbClr val="363636"/>
                  </a:solidFill>
                </a:rPr>
                <a:t>:	n=136	median 6.0 months</a:t>
              </a:r>
              <a:endParaRPr lang="en-GB" sz="1000" dirty="0">
                <a:solidFill>
                  <a:srgbClr val="363636"/>
                </a:solidFill>
              </a:endParaRPr>
            </a:p>
          </p:txBody>
        </p:sp>
        <p:sp>
          <p:nvSpPr>
            <p:cNvPr id="249" name="TextBox 248"/>
            <p:cNvSpPr txBox="1"/>
            <p:nvPr/>
          </p:nvSpPr>
          <p:spPr>
            <a:xfrm>
              <a:off x="-2494909" y="3201707"/>
              <a:ext cx="2663230" cy="246221"/>
            </a:xfrm>
            <a:prstGeom prst="rect">
              <a:avLst/>
            </a:prstGeom>
            <a:noFill/>
          </p:spPr>
          <p:txBody>
            <a:bodyPr wrap="none" rtlCol="0">
              <a:spAutoFit/>
            </a:bodyPr>
            <a:lstStyle/>
            <a:p>
              <a:pPr>
                <a:tabLst>
                  <a:tab pos="896938" algn="l"/>
                  <a:tab pos="1341438" algn="l"/>
                </a:tabLst>
              </a:pPr>
              <a:r>
                <a:rPr lang="en-GB" sz="1000" i="1" dirty="0" smtClean="0">
                  <a:solidFill>
                    <a:srgbClr val="363636"/>
                  </a:solidFill>
                </a:rPr>
                <a:t>KRAS/NRAS</a:t>
              </a:r>
              <a:r>
                <a:rPr lang="en-GB" sz="1000" dirty="0" smtClean="0">
                  <a:solidFill>
                    <a:srgbClr val="363636"/>
                  </a:solidFill>
                </a:rPr>
                <a:t>:	n=163	median 4.3 months</a:t>
              </a:r>
              <a:endParaRPr lang="en-GB" sz="1000" dirty="0">
                <a:solidFill>
                  <a:srgbClr val="363636"/>
                </a:solidFill>
              </a:endParaRPr>
            </a:p>
          </p:txBody>
        </p:sp>
        <p:sp>
          <p:nvSpPr>
            <p:cNvPr id="250" name="TextBox 249"/>
            <p:cNvSpPr txBox="1"/>
            <p:nvPr/>
          </p:nvSpPr>
          <p:spPr>
            <a:xfrm>
              <a:off x="-2494909" y="3399077"/>
              <a:ext cx="2623154" cy="246221"/>
            </a:xfrm>
            <a:prstGeom prst="rect">
              <a:avLst/>
            </a:prstGeom>
            <a:noFill/>
          </p:spPr>
          <p:txBody>
            <a:bodyPr wrap="none" rtlCol="0">
              <a:spAutoFit/>
            </a:bodyPr>
            <a:lstStyle/>
            <a:p>
              <a:pPr>
                <a:tabLst>
                  <a:tab pos="896938" algn="l"/>
                  <a:tab pos="1341438" algn="l"/>
                </a:tabLst>
              </a:pPr>
              <a:r>
                <a:rPr lang="en-GB" sz="1000" i="1" dirty="0" smtClean="0">
                  <a:solidFill>
                    <a:srgbClr val="363636"/>
                  </a:solidFill>
                </a:rPr>
                <a:t>BRA</a:t>
              </a:r>
              <a:r>
                <a:rPr lang="en-GB" sz="1000" dirty="0" smtClean="0">
                  <a:solidFill>
                    <a:srgbClr val="363636"/>
                  </a:solidFill>
                </a:rPr>
                <a:t>F:	n=21	median 3.9 months</a:t>
              </a:r>
              <a:endParaRPr lang="en-GB" sz="1000" dirty="0">
                <a:solidFill>
                  <a:srgbClr val="363636"/>
                </a:solidFill>
              </a:endParaRPr>
            </a:p>
          </p:txBody>
        </p:sp>
      </p:grpSp>
      <p:sp>
        <p:nvSpPr>
          <p:cNvPr id="251" name="TextBox 250"/>
          <p:cNvSpPr txBox="1"/>
          <p:nvPr/>
        </p:nvSpPr>
        <p:spPr>
          <a:xfrm>
            <a:off x="1755259" y="5552118"/>
            <a:ext cx="1010213" cy="246221"/>
          </a:xfrm>
          <a:prstGeom prst="rect">
            <a:avLst/>
          </a:prstGeom>
          <a:noFill/>
        </p:spPr>
        <p:txBody>
          <a:bodyPr wrap="none" rtlCol="0">
            <a:spAutoFit/>
          </a:bodyPr>
          <a:lstStyle/>
          <a:p>
            <a:pPr algn="ctr"/>
            <a:r>
              <a:rPr lang="en-GB" sz="1000" dirty="0" smtClean="0">
                <a:solidFill>
                  <a:srgbClr val="363636"/>
                </a:solidFill>
              </a:rPr>
              <a:t>Time (months)</a:t>
            </a:r>
            <a:endParaRPr lang="en-GB" sz="1000" dirty="0">
              <a:solidFill>
                <a:srgbClr val="363636"/>
              </a:solidFill>
            </a:endParaRPr>
          </a:p>
        </p:txBody>
      </p:sp>
      <p:sp>
        <p:nvSpPr>
          <p:cNvPr id="252" name="TextBox 251"/>
          <p:cNvSpPr txBox="1"/>
          <p:nvPr/>
        </p:nvSpPr>
        <p:spPr>
          <a:xfrm>
            <a:off x="2561181" y="3751338"/>
            <a:ext cx="1462260" cy="246221"/>
          </a:xfrm>
          <a:prstGeom prst="rect">
            <a:avLst/>
          </a:prstGeom>
          <a:noFill/>
        </p:spPr>
        <p:txBody>
          <a:bodyPr wrap="none" rtlCol="0">
            <a:spAutoFit/>
          </a:bodyPr>
          <a:lstStyle/>
          <a:p>
            <a:pPr algn="ctr"/>
            <a:r>
              <a:rPr lang="en-GB" sz="1000" dirty="0" smtClean="0">
                <a:solidFill>
                  <a:srgbClr val="363636"/>
                </a:solidFill>
              </a:rPr>
              <a:t>Log-rank test: p=0.014</a:t>
            </a:r>
            <a:endParaRPr lang="en-GB" sz="1000" dirty="0">
              <a:solidFill>
                <a:srgbClr val="363636"/>
              </a:solidFill>
            </a:endParaRPr>
          </a:p>
        </p:txBody>
      </p:sp>
      <p:sp>
        <p:nvSpPr>
          <p:cNvPr id="253" name="Freeform 3"/>
          <p:cNvSpPr>
            <a:spLocks/>
          </p:cNvSpPr>
          <p:nvPr/>
        </p:nvSpPr>
        <p:spPr bwMode="auto">
          <a:xfrm>
            <a:off x="526533" y="3154899"/>
            <a:ext cx="4077924" cy="2228962"/>
          </a:xfrm>
          <a:custGeom>
            <a:avLst/>
            <a:gdLst>
              <a:gd name="T0" fmla="*/ 0 w 271"/>
              <a:gd name="T1" fmla="*/ 0 h 148"/>
              <a:gd name="T2" fmla="*/ 0 w 271"/>
              <a:gd name="T3" fmla="*/ 148 h 148"/>
              <a:gd name="T4" fmla="*/ 271 w 271"/>
              <a:gd name="T5" fmla="*/ 148 h 148"/>
            </a:gdLst>
            <a:ahLst/>
            <a:cxnLst>
              <a:cxn ang="0">
                <a:pos x="T0" y="T1"/>
              </a:cxn>
              <a:cxn ang="0">
                <a:pos x="T2" y="T3"/>
              </a:cxn>
              <a:cxn ang="0">
                <a:pos x="T4" y="T5"/>
              </a:cxn>
            </a:cxnLst>
            <a:rect l="0" t="0" r="r" b="b"/>
            <a:pathLst>
              <a:path w="271" h="148">
                <a:moveTo>
                  <a:pt x="0" y="0"/>
                </a:moveTo>
                <a:lnTo>
                  <a:pt x="0" y="148"/>
                </a:lnTo>
                <a:lnTo>
                  <a:pt x="271" y="14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4" name="Line 4"/>
          <p:cNvSpPr>
            <a:spLocks noChangeShapeType="1"/>
          </p:cNvSpPr>
          <p:nvPr/>
        </p:nvSpPr>
        <p:spPr bwMode="auto">
          <a:xfrm>
            <a:off x="436247" y="3606715"/>
            <a:ext cx="752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5" name="Line 5"/>
          <p:cNvSpPr>
            <a:spLocks noChangeShapeType="1"/>
          </p:cNvSpPr>
          <p:nvPr/>
        </p:nvSpPr>
        <p:spPr bwMode="auto">
          <a:xfrm>
            <a:off x="436247" y="5323618"/>
            <a:ext cx="752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6" name="Line 6"/>
          <p:cNvSpPr>
            <a:spLocks noChangeShapeType="1"/>
          </p:cNvSpPr>
          <p:nvPr/>
        </p:nvSpPr>
        <p:spPr bwMode="auto">
          <a:xfrm>
            <a:off x="451294" y="4856741"/>
            <a:ext cx="6019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7" name="Line 7"/>
          <p:cNvSpPr>
            <a:spLocks noChangeShapeType="1"/>
          </p:cNvSpPr>
          <p:nvPr/>
        </p:nvSpPr>
        <p:spPr bwMode="auto">
          <a:xfrm>
            <a:off x="436247" y="4013350"/>
            <a:ext cx="752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8" name="Line 8"/>
          <p:cNvSpPr>
            <a:spLocks noChangeShapeType="1"/>
          </p:cNvSpPr>
          <p:nvPr/>
        </p:nvSpPr>
        <p:spPr bwMode="auto">
          <a:xfrm>
            <a:off x="436247" y="4450106"/>
            <a:ext cx="752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59" name="Line 24"/>
          <p:cNvSpPr>
            <a:spLocks noChangeShapeType="1"/>
          </p:cNvSpPr>
          <p:nvPr/>
        </p:nvSpPr>
        <p:spPr bwMode="auto">
          <a:xfrm>
            <a:off x="436247" y="3185020"/>
            <a:ext cx="7523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nvGrpSpPr>
          <p:cNvPr id="260" name="Group 259"/>
          <p:cNvGrpSpPr/>
          <p:nvPr/>
        </p:nvGrpSpPr>
        <p:grpSpPr>
          <a:xfrm>
            <a:off x="144555" y="3064746"/>
            <a:ext cx="360996" cy="2371355"/>
            <a:chOff x="112591" y="2050399"/>
            <a:chExt cx="308089" cy="1990763"/>
          </a:xfrm>
        </p:grpSpPr>
        <p:sp>
          <p:nvSpPr>
            <p:cNvPr id="261" name="TextBox 260"/>
            <p:cNvSpPr txBox="1"/>
            <p:nvPr/>
          </p:nvSpPr>
          <p:spPr>
            <a:xfrm>
              <a:off x="112591" y="2050399"/>
              <a:ext cx="308089" cy="206704"/>
            </a:xfrm>
            <a:prstGeom prst="rect">
              <a:avLst/>
            </a:prstGeom>
            <a:noFill/>
          </p:spPr>
          <p:txBody>
            <a:bodyPr wrap="none" rtlCol="0">
              <a:spAutoFit/>
            </a:bodyPr>
            <a:lstStyle/>
            <a:p>
              <a:pPr algn="r"/>
              <a:r>
                <a:rPr lang="en-GB" sz="1000" dirty="0" smtClean="0">
                  <a:solidFill>
                    <a:srgbClr val="363636"/>
                  </a:solidFill>
                </a:rPr>
                <a:t>1.0</a:t>
              </a:r>
              <a:endParaRPr lang="en-GB" sz="1000" dirty="0">
                <a:solidFill>
                  <a:srgbClr val="363636"/>
                </a:solidFill>
              </a:endParaRPr>
            </a:p>
          </p:txBody>
        </p:sp>
        <p:sp>
          <p:nvSpPr>
            <p:cNvPr id="262" name="TextBox 261"/>
            <p:cNvSpPr txBox="1"/>
            <p:nvPr/>
          </p:nvSpPr>
          <p:spPr>
            <a:xfrm>
              <a:off x="112591" y="2411351"/>
              <a:ext cx="308089" cy="206704"/>
            </a:xfrm>
            <a:prstGeom prst="rect">
              <a:avLst/>
            </a:prstGeom>
            <a:noFill/>
          </p:spPr>
          <p:txBody>
            <a:bodyPr wrap="none" rtlCol="0">
              <a:spAutoFit/>
            </a:bodyPr>
            <a:lstStyle/>
            <a:p>
              <a:pPr algn="r"/>
              <a:r>
                <a:rPr lang="en-GB" sz="1000" dirty="0" smtClean="0">
                  <a:solidFill>
                    <a:srgbClr val="363636"/>
                  </a:solidFill>
                </a:rPr>
                <a:t>0.8</a:t>
              </a:r>
              <a:endParaRPr lang="en-GB" sz="1000" dirty="0">
                <a:solidFill>
                  <a:srgbClr val="363636"/>
                </a:solidFill>
              </a:endParaRPr>
            </a:p>
          </p:txBody>
        </p:sp>
        <p:sp>
          <p:nvSpPr>
            <p:cNvPr id="263" name="TextBox 262"/>
            <p:cNvSpPr txBox="1"/>
            <p:nvPr/>
          </p:nvSpPr>
          <p:spPr>
            <a:xfrm>
              <a:off x="112591" y="2748247"/>
              <a:ext cx="308089" cy="206704"/>
            </a:xfrm>
            <a:prstGeom prst="rect">
              <a:avLst/>
            </a:prstGeom>
            <a:noFill/>
          </p:spPr>
          <p:txBody>
            <a:bodyPr wrap="none" rtlCol="0">
              <a:spAutoFit/>
            </a:bodyPr>
            <a:lstStyle/>
            <a:p>
              <a:pPr algn="r"/>
              <a:r>
                <a:rPr lang="en-GB" sz="1000" dirty="0" smtClean="0">
                  <a:solidFill>
                    <a:srgbClr val="363636"/>
                  </a:solidFill>
                </a:rPr>
                <a:t>0.6</a:t>
              </a:r>
              <a:endParaRPr lang="en-GB" sz="1000" dirty="0">
                <a:solidFill>
                  <a:srgbClr val="363636"/>
                </a:solidFill>
              </a:endParaRPr>
            </a:p>
          </p:txBody>
        </p:sp>
        <p:sp>
          <p:nvSpPr>
            <p:cNvPr id="264" name="TextBox 263"/>
            <p:cNvSpPr txBox="1"/>
            <p:nvPr/>
          </p:nvSpPr>
          <p:spPr>
            <a:xfrm>
              <a:off x="112591" y="3114170"/>
              <a:ext cx="308089" cy="206704"/>
            </a:xfrm>
            <a:prstGeom prst="rect">
              <a:avLst/>
            </a:prstGeom>
            <a:noFill/>
          </p:spPr>
          <p:txBody>
            <a:bodyPr wrap="none" rtlCol="0">
              <a:spAutoFit/>
            </a:bodyPr>
            <a:lstStyle/>
            <a:p>
              <a:pPr algn="r"/>
              <a:r>
                <a:rPr lang="en-GB" sz="1000" dirty="0" smtClean="0">
                  <a:solidFill>
                    <a:srgbClr val="363636"/>
                  </a:solidFill>
                </a:rPr>
                <a:t>0.4</a:t>
              </a:r>
              <a:endParaRPr lang="en-GB" sz="1000" dirty="0">
                <a:solidFill>
                  <a:srgbClr val="363636"/>
                </a:solidFill>
              </a:endParaRPr>
            </a:p>
          </p:txBody>
        </p:sp>
        <p:sp>
          <p:nvSpPr>
            <p:cNvPr id="265" name="TextBox 264"/>
            <p:cNvSpPr txBox="1"/>
            <p:nvPr/>
          </p:nvSpPr>
          <p:spPr>
            <a:xfrm>
              <a:off x="112591" y="3468463"/>
              <a:ext cx="308089" cy="206704"/>
            </a:xfrm>
            <a:prstGeom prst="rect">
              <a:avLst/>
            </a:prstGeom>
            <a:noFill/>
          </p:spPr>
          <p:txBody>
            <a:bodyPr wrap="none" rtlCol="0">
              <a:spAutoFit/>
            </a:bodyPr>
            <a:lstStyle/>
            <a:p>
              <a:pPr algn="r"/>
              <a:r>
                <a:rPr lang="en-GB" sz="1000" dirty="0" smtClean="0">
                  <a:solidFill>
                    <a:srgbClr val="363636"/>
                  </a:solidFill>
                </a:rPr>
                <a:t>0.2</a:t>
              </a:r>
              <a:endParaRPr lang="en-GB" sz="1000" dirty="0">
                <a:solidFill>
                  <a:srgbClr val="363636"/>
                </a:solidFill>
              </a:endParaRPr>
            </a:p>
          </p:txBody>
        </p:sp>
        <p:sp>
          <p:nvSpPr>
            <p:cNvPr id="266" name="TextBox 265"/>
            <p:cNvSpPr txBox="1"/>
            <p:nvPr/>
          </p:nvSpPr>
          <p:spPr>
            <a:xfrm>
              <a:off x="112591" y="3834458"/>
              <a:ext cx="308089" cy="206704"/>
            </a:xfrm>
            <a:prstGeom prst="rect">
              <a:avLst/>
            </a:prstGeom>
            <a:noFill/>
          </p:spPr>
          <p:txBody>
            <a:bodyPr wrap="none" rtlCol="0">
              <a:spAutoFit/>
            </a:bodyPr>
            <a:lstStyle/>
            <a:p>
              <a:pPr algn="r"/>
              <a:r>
                <a:rPr lang="en-GB" sz="1000" dirty="0" smtClean="0">
                  <a:solidFill>
                    <a:srgbClr val="363636"/>
                  </a:solidFill>
                </a:rPr>
                <a:t>0.0</a:t>
              </a:r>
              <a:endParaRPr lang="en-GB" sz="1000" dirty="0">
                <a:solidFill>
                  <a:srgbClr val="363636"/>
                </a:solidFill>
              </a:endParaRPr>
            </a:p>
          </p:txBody>
        </p:sp>
      </p:grpSp>
      <p:sp>
        <p:nvSpPr>
          <p:cNvPr id="267" name="TextBox 266"/>
          <p:cNvSpPr txBox="1"/>
          <p:nvPr/>
        </p:nvSpPr>
        <p:spPr>
          <a:xfrm>
            <a:off x="502551" y="5412604"/>
            <a:ext cx="255198" cy="246221"/>
          </a:xfrm>
          <a:prstGeom prst="rect">
            <a:avLst/>
          </a:prstGeom>
          <a:noFill/>
        </p:spPr>
        <p:txBody>
          <a:bodyPr wrap="none" rtlCol="0">
            <a:spAutoFit/>
          </a:bodyPr>
          <a:lstStyle/>
          <a:p>
            <a:pPr algn="ctr"/>
            <a:r>
              <a:rPr lang="en-GB" sz="1000" dirty="0" smtClean="0">
                <a:solidFill>
                  <a:srgbClr val="363636"/>
                </a:solidFill>
              </a:rPr>
              <a:t>0</a:t>
            </a:r>
            <a:endParaRPr lang="en-GB" sz="1000" dirty="0">
              <a:solidFill>
                <a:srgbClr val="363636"/>
              </a:solidFill>
            </a:endParaRPr>
          </a:p>
        </p:txBody>
      </p:sp>
      <p:sp>
        <p:nvSpPr>
          <p:cNvPr id="268" name="TextBox 267"/>
          <p:cNvSpPr txBox="1"/>
          <p:nvPr/>
        </p:nvSpPr>
        <p:spPr>
          <a:xfrm>
            <a:off x="794391" y="5412604"/>
            <a:ext cx="255198" cy="246221"/>
          </a:xfrm>
          <a:prstGeom prst="rect">
            <a:avLst/>
          </a:prstGeom>
          <a:noFill/>
        </p:spPr>
        <p:txBody>
          <a:bodyPr wrap="none" rtlCol="0">
            <a:spAutoFit/>
          </a:bodyPr>
          <a:lstStyle/>
          <a:p>
            <a:pPr algn="ctr"/>
            <a:r>
              <a:rPr lang="en-GB" sz="1000" dirty="0" smtClean="0">
                <a:solidFill>
                  <a:srgbClr val="363636"/>
                </a:solidFill>
              </a:rPr>
              <a:t>3</a:t>
            </a:r>
            <a:endParaRPr lang="en-GB" sz="1000" dirty="0">
              <a:solidFill>
                <a:srgbClr val="363636"/>
              </a:solidFill>
            </a:endParaRPr>
          </a:p>
        </p:txBody>
      </p:sp>
      <p:sp>
        <p:nvSpPr>
          <p:cNvPr id="269" name="TextBox 268"/>
          <p:cNvSpPr txBox="1"/>
          <p:nvPr/>
        </p:nvSpPr>
        <p:spPr>
          <a:xfrm>
            <a:off x="1055866" y="5412604"/>
            <a:ext cx="255198" cy="246221"/>
          </a:xfrm>
          <a:prstGeom prst="rect">
            <a:avLst/>
          </a:prstGeom>
          <a:noFill/>
        </p:spPr>
        <p:txBody>
          <a:bodyPr wrap="none" rtlCol="0">
            <a:spAutoFit/>
          </a:bodyPr>
          <a:lstStyle/>
          <a:p>
            <a:pPr algn="ctr"/>
            <a:r>
              <a:rPr lang="en-GB" sz="1000" dirty="0" smtClean="0">
                <a:solidFill>
                  <a:srgbClr val="363636"/>
                </a:solidFill>
              </a:rPr>
              <a:t>6</a:t>
            </a:r>
            <a:endParaRPr lang="en-GB" sz="1000" dirty="0">
              <a:solidFill>
                <a:srgbClr val="363636"/>
              </a:solidFill>
            </a:endParaRPr>
          </a:p>
        </p:txBody>
      </p:sp>
      <p:sp>
        <p:nvSpPr>
          <p:cNvPr id="270" name="TextBox 269"/>
          <p:cNvSpPr txBox="1"/>
          <p:nvPr/>
        </p:nvSpPr>
        <p:spPr>
          <a:xfrm>
            <a:off x="1332331" y="5412604"/>
            <a:ext cx="255198" cy="246221"/>
          </a:xfrm>
          <a:prstGeom prst="rect">
            <a:avLst/>
          </a:prstGeom>
          <a:noFill/>
        </p:spPr>
        <p:txBody>
          <a:bodyPr wrap="none" rtlCol="0">
            <a:spAutoFit/>
          </a:bodyPr>
          <a:lstStyle/>
          <a:p>
            <a:pPr algn="ctr"/>
            <a:r>
              <a:rPr lang="en-GB" sz="1000" dirty="0" smtClean="0">
                <a:solidFill>
                  <a:srgbClr val="363636"/>
                </a:solidFill>
              </a:rPr>
              <a:t>9</a:t>
            </a:r>
            <a:endParaRPr lang="en-GB" sz="1000" dirty="0">
              <a:solidFill>
                <a:srgbClr val="363636"/>
              </a:solidFill>
            </a:endParaRPr>
          </a:p>
        </p:txBody>
      </p:sp>
      <p:sp>
        <p:nvSpPr>
          <p:cNvPr id="271" name="TextBox 270"/>
          <p:cNvSpPr txBox="1"/>
          <p:nvPr/>
        </p:nvSpPr>
        <p:spPr>
          <a:xfrm>
            <a:off x="1579719" y="5412604"/>
            <a:ext cx="325730" cy="246221"/>
          </a:xfrm>
          <a:prstGeom prst="rect">
            <a:avLst/>
          </a:prstGeom>
          <a:noFill/>
        </p:spPr>
        <p:txBody>
          <a:bodyPr wrap="none" rtlCol="0">
            <a:spAutoFit/>
          </a:bodyPr>
          <a:lstStyle/>
          <a:p>
            <a:pPr algn="ctr"/>
            <a:r>
              <a:rPr lang="en-GB" sz="1000" dirty="0" smtClean="0">
                <a:solidFill>
                  <a:srgbClr val="363636"/>
                </a:solidFill>
              </a:rPr>
              <a:t>12</a:t>
            </a:r>
            <a:endParaRPr lang="en-GB" sz="1000" dirty="0">
              <a:solidFill>
                <a:srgbClr val="363636"/>
              </a:solidFill>
            </a:endParaRPr>
          </a:p>
        </p:txBody>
      </p:sp>
      <p:sp>
        <p:nvSpPr>
          <p:cNvPr id="272" name="TextBox 271"/>
          <p:cNvSpPr txBox="1"/>
          <p:nvPr/>
        </p:nvSpPr>
        <p:spPr>
          <a:xfrm>
            <a:off x="1849611" y="5412604"/>
            <a:ext cx="325730" cy="246221"/>
          </a:xfrm>
          <a:prstGeom prst="rect">
            <a:avLst/>
          </a:prstGeom>
          <a:noFill/>
        </p:spPr>
        <p:txBody>
          <a:bodyPr wrap="none" rtlCol="0">
            <a:spAutoFit/>
          </a:bodyPr>
          <a:lstStyle/>
          <a:p>
            <a:pPr algn="ctr"/>
            <a:r>
              <a:rPr lang="en-GB" sz="1000" dirty="0" smtClean="0">
                <a:solidFill>
                  <a:srgbClr val="363636"/>
                </a:solidFill>
              </a:rPr>
              <a:t>15</a:t>
            </a:r>
            <a:endParaRPr lang="en-GB" sz="1000" dirty="0">
              <a:solidFill>
                <a:srgbClr val="363636"/>
              </a:solidFill>
            </a:endParaRPr>
          </a:p>
        </p:txBody>
      </p:sp>
      <p:sp>
        <p:nvSpPr>
          <p:cNvPr id="273" name="TextBox 272"/>
          <p:cNvSpPr txBox="1"/>
          <p:nvPr/>
        </p:nvSpPr>
        <p:spPr>
          <a:xfrm>
            <a:off x="2139223" y="5412604"/>
            <a:ext cx="325730" cy="246221"/>
          </a:xfrm>
          <a:prstGeom prst="rect">
            <a:avLst/>
          </a:prstGeom>
          <a:noFill/>
        </p:spPr>
        <p:txBody>
          <a:bodyPr wrap="none" rtlCol="0">
            <a:spAutoFit/>
          </a:bodyPr>
          <a:lstStyle/>
          <a:p>
            <a:pPr algn="ctr"/>
            <a:r>
              <a:rPr lang="en-GB" sz="1000" dirty="0" smtClean="0">
                <a:solidFill>
                  <a:srgbClr val="363636"/>
                </a:solidFill>
              </a:rPr>
              <a:t>18</a:t>
            </a:r>
            <a:endParaRPr lang="en-GB" sz="1000" dirty="0">
              <a:solidFill>
                <a:srgbClr val="363636"/>
              </a:solidFill>
            </a:endParaRPr>
          </a:p>
        </p:txBody>
      </p:sp>
      <p:sp>
        <p:nvSpPr>
          <p:cNvPr id="274" name="TextBox 273"/>
          <p:cNvSpPr txBox="1"/>
          <p:nvPr/>
        </p:nvSpPr>
        <p:spPr>
          <a:xfrm>
            <a:off x="2415304" y="5412604"/>
            <a:ext cx="325730" cy="246221"/>
          </a:xfrm>
          <a:prstGeom prst="rect">
            <a:avLst/>
          </a:prstGeom>
          <a:noFill/>
        </p:spPr>
        <p:txBody>
          <a:bodyPr wrap="none" rtlCol="0">
            <a:spAutoFit/>
          </a:bodyPr>
          <a:lstStyle/>
          <a:p>
            <a:pPr algn="ctr"/>
            <a:r>
              <a:rPr lang="en-GB" sz="1000" dirty="0" smtClean="0">
                <a:solidFill>
                  <a:srgbClr val="363636"/>
                </a:solidFill>
              </a:rPr>
              <a:t>21</a:t>
            </a:r>
            <a:endParaRPr lang="en-GB" sz="1000" dirty="0">
              <a:solidFill>
                <a:srgbClr val="363636"/>
              </a:solidFill>
            </a:endParaRPr>
          </a:p>
        </p:txBody>
      </p:sp>
      <p:sp>
        <p:nvSpPr>
          <p:cNvPr id="275" name="TextBox 274"/>
          <p:cNvSpPr txBox="1"/>
          <p:nvPr/>
        </p:nvSpPr>
        <p:spPr>
          <a:xfrm>
            <a:off x="2684812" y="5412604"/>
            <a:ext cx="325730" cy="246221"/>
          </a:xfrm>
          <a:prstGeom prst="rect">
            <a:avLst/>
          </a:prstGeom>
          <a:noFill/>
        </p:spPr>
        <p:txBody>
          <a:bodyPr wrap="none" rtlCol="0">
            <a:spAutoFit/>
          </a:bodyPr>
          <a:lstStyle/>
          <a:p>
            <a:pPr algn="ctr"/>
            <a:r>
              <a:rPr lang="en-GB" sz="1000" dirty="0" smtClean="0">
                <a:solidFill>
                  <a:srgbClr val="363636"/>
                </a:solidFill>
              </a:rPr>
              <a:t>24</a:t>
            </a:r>
            <a:endParaRPr lang="en-GB" sz="1000" dirty="0">
              <a:solidFill>
                <a:srgbClr val="363636"/>
              </a:solidFill>
            </a:endParaRPr>
          </a:p>
        </p:txBody>
      </p:sp>
      <p:sp>
        <p:nvSpPr>
          <p:cNvPr id="276" name="TextBox 275"/>
          <p:cNvSpPr txBox="1"/>
          <p:nvPr/>
        </p:nvSpPr>
        <p:spPr>
          <a:xfrm>
            <a:off x="2967466" y="5412604"/>
            <a:ext cx="325730" cy="246221"/>
          </a:xfrm>
          <a:prstGeom prst="rect">
            <a:avLst/>
          </a:prstGeom>
          <a:noFill/>
        </p:spPr>
        <p:txBody>
          <a:bodyPr wrap="none" rtlCol="0">
            <a:spAutoFit/>
          </a:bodyPr>
          <a:lstStyle/>
          <a:p>
            <a:pPr algn="ctr"/>
            <a:r>
              <a:rPr lang="en-GB" sz="1000" dirty="0" smtClean="0">
                <a:solidFill>
                  <a:srgbClr val="363636"/>
                </a:solidFill>
              </a:rPr>
              <a:t>27</a:t>
            </a:r>
            <a:endParaRPr lang="en-GB" sz="1000" dirty="0">
              <a:solidFill>
                <a:srgbClr val="363636"/>
              </a:solidFill>
            </a:endParaRPr>
          </a:p>
        </p:txBody>
      </p:sp>
      <p:sp>
        <p:nvSpPr>
          <p:cNvPr id="277" name="TextBox 276"/>
          <p:cNvSpPr txBox="1"/>
          <p:nvPr/>
        </p:nvSpPr>
        <p:spPr>
          <a:xfrm>
            <a:off x="3257462" y="5412604"/>
            <a:ext cx="325730" cy="246221"/>
          </a:xfrm>
          <a:prstGeom prst="rect">
            <a:avLst/>
          </a:prstGeom>
          <a:noFill/>
        </p:spPr>
        <p:txBody>
          <a:bodyPr wrap="none" rtlCol="0">
            <a:spAutoFit/>
          </a:bodyPr>
          <a:lstStyle/>
          <a:p>
            <a:pPr algn="ctr"/>
            <a:r>
              <a:rPr lang="en-GB" sz="1000" dirty="0" smtClean="0">
                <a:solidFill>
                  <a:srgbClr val="363636"/>
                </a:solidFill>
              </a:rPr>
              <a:t>30</a:t>
            </a:r>
            <a:endParaRPr lang="en-GB" sz="1000" dirty="0">
              <a:solidFill>
                <a:srgbClr val="363636"/>
              </a:solidFill>
            </a:endParaRPr>
          </a:p>
        </p:txBody>
      </p:sp>
      <p:sp>
        <p:nvSpPr>
          <p:cNvPr id="278" name="TextBox 277"/>
          <p:cNvSpPr txBox="1"/>
          <p:nvPr/>
        </p:nvSpPr>
        <p:spPr>
          <a:xfrm>
            <a:off x="3521549" y="5412604"/>
            <a:ext cx="325730" cy="246221"/>
          </a:xfrm>
          <a:prstGeom prst="rect">
            <a:avLst/>
          </a:prstGeom>
          <a:noFill/>
        </p:spPr>
        <p:txBody>
          <a:bodyPr wrap="none" rtlCol="0">
            <a:spAutoFit/>
          </a:bodyPr>
          <a:lstStyle/>
          <a:p>
            <a:pPr algn="ctr"/>
            <a:r>
              <a:rPr lang="en-GB" sz="1000" dirty="0" smtClean="0">
                <a:solidFill>
                  <a:srgbClr val="363636"/>
                </a:solidFill>
              </a:rPr>
              <a:t>33</a:t>
            </a:r>
            <a:endParaRPr lang="en-GB" sz="1000" dirty="0">
              <a:solidFill>
                <a:srgbClr val="363636"/>
              </a:solidFill>
            </a:endParaRPr>
          </a:p>
        </p:txBody>
      </p:sp>
      <p:sp>
        <p:nvSpPr>
          <p:cNvPr id="279" name="TextBox 278"/>
          <p:cNvSpPr txBox="1"/>
          <p:nvPr/>
        </p:nvSpPr>
        <p:spPr>
          <a:xfrm>
            <a:off x="3821115" y="5412604"/>
            <a:ext cx="325730" cy="246221"/>
          </a:xfrm>
          <a:prstGeom prst="rect">
            <a:avLst/>
          </a:prstGeom>
          <a:noFill/>
        </p:spPr>
        <p:txBody>
          <a:bodyPr wrap="none" rtlCol="0">
            <a:spAutoFit/>
          </a:bodyPr>
          <a:lstStyle/>
          <a:p>
            <a:pPr algn="ctr"/>
            <a:r>
              <a:rPr lang="en-GB" sz="1000" dirty="0" smtClean="0">
                <a:solidFill>
                  <a:srgbClr val="363636"/>
                </a:solidFill>
              </a:rPr>
              <a:t>36</a:t>
            </a:r>
            <a:endParaRPr lang="en-GB" sz="1000" dirty="0">
              <a:solidFill>
                <a:srgbClr val="363636"/>
              </a:solidFill>
            </a:endParaRPr>
          </a:p>
        </p:txBody>
      </p:sp>
      <p:sp>
        <p:nvSpPr>
          <p:cNvPr id="280" name="TextBox 279"/>
          <p:cNvSpPr txBox="1"/>
          <p:nvPr/>
        </p:nvSpPr>
        <p:spPr>
          <a:xfrm>
            <a:off x="4081822" y="5412604"/>
            <a:ext cx="325730" cy="246221"/>
          </a:xfrm>
          <a:prstGeom prst="rect">
            <a:avLst/>
          </a:prstGeom>
          <a:noFill/>
        </p:spPr>
        <p:txBody>
          <a:bodyPr wrap="none" rtlCol="0">
            <a:spAutoFit/>
          </a:bodyPr>
          <a:lstStyle/>
          <a:p>
            <a:pPr algn="ctr"/>
            <a:r>
              <a:rPr lang="en-GB" sz="1000" dirty="0" smtClean="0">
                <a:solidFill>
                  <a:srgbClr val="363636"/>
                </a:solidFill>
              </a:rPr>
              <a:t>39</a:t>
            </a:r>
            <a:endParaRPr lang="en-GB" sz="1000" dirty="0">
              <a:solidFill>
                <a:srgbClr val="363636"/>
              </a:solidFill>
            </a:endParaRPr>
          </a:p>
        </p:txBody>
      </p:sp>
      <p:sp>
        <p:nvSpPr>
          <p:cNvPr id="281" name="TextBox 280"/>
          <p:cNvSpPr txBox="1"/>
          <p:nvPr/>
        </p:nvSpPr>
        <p:spPr>
          <a:xfrm>
            <a:off x="4370665" y="5412604"/>
            <a:ext cx="325730" cy="246221"/>
          </a:xfrm>
          <a:prstGeom prst="rect">
            <a:avLst/>
          </a:prstGeom>
          <a:noFill/>
        </p:spPr>
        <p:txBody>
          <a:bodyPr wrap="none" rtlCol="0">
            <a:spAutoFit/>
          </a:bodyPr>
          <a:lstStyle/>
          <a:p>
            <a:pPr algn="ctr"/>
            <a:r>
              <a:rPr lang="en-GB" sz="1000" dirty="0" smtClean="0">
                <a:solidFill>
                  <a:srgbClr val="363636"/>
                </a:solidFill>
              </a:rPr>
              <a:t>42</a:t>
            </a:r>
            <a:endParaRPr lang="en-GB" sz="1000" dirty="0">
              <a:solidFill>
                <a:srgbClr val="363636"/>
              </a:solidFill>
            </a:endParaRPr>
          </a:p>
        </p:txBody>
      </p:sp>
      <p:sp>
        <p:nvSpPr>
          <p:cNvPr id="282" name="TextBox 281"/>
          <p:cNvSpPr txBox="1"/>
          <p:nvPr/>
        </p:nvSpPr>
        <p:spPr>
          <a:xfrm rot="16200000">
            <a:off x="-496661" y="4138451"/>
            <a:ext cx="1239624" cy="252441"/>
          </a:xfrm>
          <a:prstGeom prst="rect">
            <a:avLst/>
          </a:prstGeom>
          <a:noFill/>
        </p:spPr>
        <p:txBody>
          <a:bodyPr wrap="none" rtlCol="0">
            <a:spAutoFit/>
          </a:bodyPr>
          <a:lstStyle/>
          <a:p>
            <a:pPr algn="ctr"/>
            <a:r>
              <a:rPr lang="en-GB" sz="1000" dirty="0" smtClean="0">
                <a:solidFill>
                  <a:srgbClr val="363636"/>
                </a:solidFill>
              </a:rPr>
              <a:t>Rate without event</a:t>
            </a:r>
            <a:endParaRPr lang="en-GB" sz="1000" dirty="0">
              <a:solidFill>
                <a:srgbClr val="363636"/>
              </a:solidFill>
            </a:endParaRPr>
          </a:p>
        </p:txBody>
      </p:sp>
      <p:sp>
        <p:nvSpPr>
          <p:cNvPr id="283" name="Line 9"/>
          <p:cNvSpPr>
            <a:spLocks noChangeShapeType="1"/>
          </p:cNvSpPr>
          <p:nvPr/>
        </p:nvSpPr>
        <p:spPr bwMode="auto">
          <a:xfrm flipV="1">
            <a:off x="3686548" y="5383860"/>
            <a:ext cx="0" cy="6024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4" name="Line 10"/>
          <p:cNvSpPr>
            <a:spLocks noChangeShapeType="1"/>
          </p:cNvSpPr>
          <p:nvPr/>
        </p:nvSpPr>
        <p:spPr bwMode="auto">
          <a:xfrm flipV="1">
            <a:off x="2573019" y="5383860"/>
            <a:ext cx="0" cy="753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5" name="Line 11"/>
          <p:cNvSpPr>
            <a:spLocks noChangeShapeType="1"/>
          </p:cNvSpPr>
          <p:nvPr/>
        </p:nvSpPr>
        <p:spPr bwMode="auto">
          <a:xfrm flipV="1">
            <a:off x="1459489" y="5383860"/>
            <a:ext cx="0" cy="753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6" name="Line 12"/>
          <p:cNvSpPr>
            <a:spLocks noChangeShapeType="1"/>
          </p:cNvSpPr>
          <p:nvPr/>
        </p:nvSpPr>
        <p:spPr bwMode="auto">
          <a:xfrm flipV="1">
            <a:off x="3972454" y="5383860"/>
            <a:ext cx="0" cy="6024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7" name="Line 13"/>
          <p:cNvSpPr>
            <a:spLocks noChangeShapeType="1"/>
          </p:cNvSpPr>
          <p:nvPr/>
        </p:nvSpPr>
        <p:spPr bwMode="auto">
          <a:xfrm flipV="1">
            <a:off x="2843878" y="5383860"/>
            <a:ext cx="0" cy="753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8" name="Line 14"/>
          <p:cNvSpPr>
            <a:spLocks noChangeShapeType="1"/>
          </p:cNvSpPr>
          <p:nvPr/>
        </p:nvSpPr>
        <p:spPr bwMode="auto">
          <a:xfrm flipV="1">
            <a:off x="1745396" y="5383860"/>
            <a:ext cx="0" cy="753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89" name="Line 15"/>
          <p:cNvSpPr>
            <a:spLocks noChangeShapeType="1"/>
          </p:cNvSpPr>
          <p:nvPr/>
        </p:nvSpPr>
        <p:spPr bwMode="auto">
          <a:xfrm flipV="1">
            <a:off x="631867" y="5383860"/>
            <a:ext cx="0" cy="753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0" name="Line 16"/>
          <p:cNvSpPr>
            <a:spLocks noChangeShapeType="1"/>
          </p:cNvSpPr>
          <p:nvPr/>
        </p:nvSpPr>
        <p:spPr bwMode="auto">
          <a:xfrm flipV="1">
            <a:off x="4243312" y="5383860"/>
            <a:ext cx="0" cy="6024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1" name="Line 17"/>
          <p:cNvSpPr>
            <a:spLocks noChangeShapeType="1"/>
          </p:cNvSpPr>
          <p:nvPr/>
        </p:nvSpPr>
        <p:spPr bwMode="auto">
          <a:xfrm flipV="1">
            <a:off x="3129784" y="5383860"/>
            <a:ext cx="0" cy="753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2" name="Line 18"/>
          <p:cNvSpPr>
            <a:spLocks noChangeShapeType="1"/>
          </p:cNvSpPr>
          <p:nvPr/>
        </p:nvSpPr>
        <p:spPr bwMode="auto">
          <a:xfrm flipV="1">
            <a:off x="2016254" y="5383860"/>
            <a:ext cx="0" cy="753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3" name="Line 19"/>
          <p:cNvSpPr>
            <a:spLocks noChangeShapeType="1"/>
          </p:cNvSpPr>
          <p:nvPr/>
        </p:nvSpPr>
        <p:spPr bwMode="auto">
          <a:xfrm flipV="1">
            <a:off x="917774" y="5383860"/>
            <a:ext cx="0" cy="753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4" name="Line 20"/>
          <p:cNvSpPr>
            <a:spLocks noChangeShapeType="1"/>
          </p:cNvSpPr>
          <p:nvPr/>
        </p:nvSpPr>
        <p:spPr bwMode="auto">
          <a:xfrm flipV="1">
            <a:off x="4529218" y="5383860"/>
            <a:ext cx="0" cy="6024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5" name="Line 21"/>
          <p:cNvSpPr>
            <a:spLocks noChangeShapeType="1"/>
          </p:cNvSpPr>
          <p:nvPr/>
        </p:nvSpPr>
        <p:spPr bwMode="auto">
          <a:xfrm flipV="1">
            <a:off x="3415689" y="5383860"/>
            <a:ext cx="0" cy="753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6" name="Line 22"/>
          <p:cNvSpPr>
            <a:spLocks noChangeShapeType="1"/>
          </p:cNvSpPr>
          <p:nvPr/>
        </p:nvSpPr>
        <p:spPr bwMode="auto">
          <a:xfrm flipV="1">
            <a:off x="2302161" y="5383860"/>
            <a:ext cx="0" cy="753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7" name="Line 23"/>
          <p:cNvSpPr>
            <a:spLocks noChangeShapeType="1"/>
          </p:cNvSpPr>
          <p:nvPr/>
        </p:nvSpPr>
        <p:spPr bwMode="auto">
          <a:xfrm flipV="1">
            <a:off x="1188631" y="5383860"/>
            <a:ext cx="0" cy="7530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298" name="TextBox 297"/>
          <p:cNvSpPr txBox="1"/>
          <p:nvPr/>
        </p:nvSpPr>
        <p:spPr>
          <a:xfrm rot="16200000">
            <a:off x="4002776" y="4150361"/>
            <a:ext cx="1239443" cy="246221"/>
          </a:xfrm>
          <a:prstGeom prst="rect">
            <a:avLst/>
          </a:prstGeom>
          <a:noFill/>
        </p:spPr>
        <p:txBody>
          <a:bodyPr wrap="none" rtlCol="0">
            <a:spAutoFit/>
          </a:bodyPr>
          <a:lstStyle/>
          <a:p>
            <a:pPr algn="ctr"/>
            <a:r>
              <a:rPr lang="en-GB" sz="1000" dirty="0" smtClean="0">
                <a:solidFill>
                  <a:srgbClr val="363636"/>
                </a:solidFill>
              </a:rPr>
              <a:t>Rate without event</a:t>
            </a:r>
            <a:endParaRPr lang="en-GB" sz="1000" dirty="0">
              <a:solidFill>
                <a:srgbClr val="363636"/>
              </a:solidFill>
            </a:endParaRPr>
          </a:p>
        </p:txBody>
      </p:sp>
      <p:sp>
        <p:nvSpPr>
          <p:cNvPr id="299" name="TextBox 298"/>
          <p:cNvSpPr txBox="1"/>
          <p:nvPr/>
        </p:nvSpPr>
        <p:spPr>
          <a:xfrm>
            <a:off x="7150883" y="3762133"/>
            <a:ext cx="1497526" cy="246221"/>
          </a:xfrm>
          <a:prstGeom prst="rect">
            <a:avLst/>
          </a:prstGeom>
          <a:noFill/>
        </p:spPr>
        <p:txBody>
          <a:bodyPr wrap="none" rtlCol="0">
            <a:spAutoFit/>
          </a:bodyPr>
          <a:lstStyle/>
          <a:p>
            <a:pPr algn="ctr"/>
            <a:r>
              <a:rPr lang="en-GB" sz="1000" dirty="0" smtClean="0">
                <a:solidFill>
                  <a:srgbClr val="363636"/>
                </a:solidFill>
              </a:rPr>
              <a:t>Log-rank test p&lt;0.0001</a:t>
            </a:r>
            <a:endParaRPr lang="en-GB" sz="1000" dirty="0">
              <a:solidFill>
                <a:srgbClr val="363636"/>
              </a:solidFill>
            </a:endParaRPr>
          </a:p>
        </p:txBody>
      </p:sp>
      <p:sp>
        <p:nvSpPr>
          <p:cNvPr id="300" name="Freeform 3"/>
          <p:cNvSpPr>
            <a:spLocks/>
          </p:cNvSpPr>
          <p:nvPr/>
        </p:nvSpPr>
        <p:spPr bwMode="auto">
          <a:xfrm>
            <a:off x="5018775" y="3172325"/>
            <a:ext cx="4025682" cy="2200614"/>
          </a:xfrm>
          <a:custGeom>
            <a:avLst/>
            <a:gdLst>
              <a:gd name="T0" fmla="*/ 0 w 271"/>
              <a:gd name="T1" fmla="*/ 0 h 148"/>
              <a:gd name="T2" fmla="*/ 0 w 271"/>
              <a:gd name="T3" fmla="*/ 148 h 148"/>
              <a:gd name="T4" fmla="*/ 271 w 271"/>
              <a:gd name="T5" fmla="*/ 148 h 148"/>
            </a:gdLst>
            <a:ahLst/>
            <a:cxnLst>
              <a:cxn ang="0">
                <a:pos x="T0" y="T1"/>
              </a:cxn>
              <a:cxn ang="0">
                <a:pos x="T2" y="T3"/>
              </a:cxn>
              <a:cxn ang="0">
                <a:pos x="T4" y="T5"/>
              </a:cxn>
            </a:cxnLst>
            <a:rect l="0" t="0" r="r" b="b"/>
            <a:pathLst>
              <a:path w="271" h="148">
                <a:moveTo>
                  <a:pt x="0" y="0"/>
                </a:moveTo>
                <a:lnTo>
                  <a:pt x="0" y="148"/>
                </a:lnTo>
                <a:lnTo>
                  <a:pt x="271" y="14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01" name="Line 4"/>
          <p:cNvSpPr>
            <a:spLocks noChangeShapeType="1"/>
          </p:cNvSpPr>
          <p:nvPr/>
        </p:nvSpPr>
        <p:spPr bwMode="auto">
          <a:xfrm>
            <a:off x="4938271" y="3618395"/>
            <a:ext cx="7427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02" name="Line 5"/>
          <p:cNvSpPr>
            <a:spLocks noChangeShapeType="1"/>
          </p:cNvSpPr>
          <p:nvPr/>
        </p:nvSpPr>
        <p:spPr bwMode="auto">
          <a:xfrm>
            <a:off x="4938271" y="5313462"/>
            <a:ext cx="7427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03" name="Line 6"/>
          <p:cNvSpPr>
            <a:spLocks noChangeShapeType="1"/>
          </p:cNvSpPr>
          <p:nvPr/>
        </p:nvSpPr>
        <p:spPr bwMode="auto">
          <a:xfrm>
            <a:off x="4953126" y="4852523"/>
            <a:ext cx="59419"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04" name="Line 7"/>
          <p:cNvSpPr>
            <a:spLocks noChangeShapeType="1"/>
          </p:cNvSpPr>
          <p:nvPr/>
        </p:nvSpPr>
        <p:spPr bwMode="auto">
          <a:xfrm>
            <a:off x="4938271" y="4019859"/>
            <a:ext cx="7427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05" name="Line 8"/>
          <p:cNvSpPr>
            <a:spLocks noChangeShapeType="1"/>
          </p:cNvSpPr>
          <p:nvPr/>
        </p:nvSpPr>
        <p:spPr bwMode="auto">
          <a:xfrm>
            <a:off x="4938271" y="4451060"/>
            <a:ext cx="7427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06" name="Line 24"/>
          <p:cNvSpPr>
            <a:spLocks noChangeShapeType="1"/>
          </p:cNvSpPr>
          <p:nvPr/>
        </p:nvSpPr>
        <p:spPr bwMode="auto">
          <a:xfrm>
            <a:off x="4938271" y="3202063"/>
            <a:ext cx="74275"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07" name="TextBox 306"/>
          <p:cNvSpPr txBox="1"/>
          <p:nvPr/>
        </p:nvSpPr>
        <p:spPr>
          <a:xfrm>
            <a:off x="4993465" y="5412604"/>
            <a:ext cx="255198" cy="246221"/>
          </a:xfrm>
          <a:prstGeom prst="rect">
            <a:avLst/>
          </a:prstGeom>
          <a:noFill/>
        </p:spPr>
        <p:txBody>
          <a:bodyPr wrap="none" rtlCol="0">
            <a:spAutoFit/>
          </a:bodyPr>
          <a:lstStyle/>
          <a:p>
            <a:pPr algn="ctr"/>
            <a:r>
              <a:rPr lang="en-GB" sz="1000" dirty="0" smtClean="0">
                <a:solidFill>
                  <a:srgbClr val="363636"/>
                </a:solidFill>
              </a:rPr>
              <a:t>0</a:t>
            </a:r>
            <a:endParaRPr lang="en-GB" sz="1000" dirty="0">
              <a:solidFill>
                <a:srgbClr val="363636"/>
              </a:solidFill>
            </a:endParaRPr>
          </a:p>
        </p:txBody>
      </p:sp>
      <p:sp>
        <p:nvSpPr>
          <p:cNvPr id="308" name="TextBox 307"/>
          <p:cNvSpPr txBox="1"/>
          <p:nvPr/>
        </p:nvSpPr>
        <p:spPr>
          <a:xfrm>
            <a:off x="5341832" y="5412604"/>
            <a:ext cx="255199" cy="246221"/>
          </a:xfrm>
          <a:prstGeom prst="rect">
            <a:avLst/>
          </a:prstGeom>
          <a:noFill/>
        </p:spPr>
        <p:txBody>
          <a:bodyPr wrap="none" rtlCol="0">
            <a:spAutoFit/>
          </a:bodyPr>
          <a:lstStyle/>
          <a:p>
            <a:pPr algn="ctr"/>
            <a:r>
              <a:rPr lang="en-GB" sz="1000" dirty="0" smtClean="0">
                <a:solidFill>
                  <a:srgbClr val="363636"/>
                </a:solidFill>
              </a:rPr>
              <a:t>5</a:t>
            </a:r>
            <a:endParaRPr lang="en-GB" sz="1000" dirty="0">
              <a:solidFill>
                <a:srgbClr val="363636"/>
              </a:solidFill>
            </a:endParaRPr>
          </a:p>
        </p:txBody>
      </p:sp>
      <p:sp>
        <p:nvSpPr>
          <p:cNvPr id="309" name="TextBox 308"/>
          <p:cNvSpPr txBox="1"/>
          <p:nvPr/>
        </p:nvSpPr>
        <p:spPr>
          <a:xfrm>
            <a:off x="5654517" y="5412604"/>
            <a:ext cx="325731" cy="246221"/>
          </a:xfrm>
          <a:prstGeom prst="rect">
            <a:avLst/>
          </a:prstGeom>
          <a:noFill/>
        </p:spPr>
        <p:txBody>
          <a:bodyPr wrap="none" rtlCol="0">
            <a:spAutoFit/>
          </a:bodyPr>
          <a:lstStyle/>
          <a:p>
            <a:pPr algn="ctr"/>
            <a:r>
              <a:rPr lang="en-GB" sz="1000" dirty="0" smtClean="0">
                <a:solidFill>
                  <a:srgbClr val="363636"/>
                </a:solidFill>
              </a:rPr>
              <a:t>10</a:t>
            </a:r>
            <a:endParaRPr lang="en-GB" sz="1000" dirty="0">
              <a:solidFill>
                <a:srgbClr val="363636"/>
              </a:solidFill>
            </a:endParaRPr>
          </a:p>
        </p:txBody>
      </p:sp>
      <p:sp>
        <p:nvSpPr>
          <p:cNvPr id="310" name="TextBox 309"/>
          <p:cNvSpPr txBox="1"/>
          <p:nvPr/>
        </p:nvSpPr>
        <p:spPr>
          <a:xfrm>
            <a:off x="6001790" y="5412604"/>
            <a:ext cx="325731" cy="246221"/>
          </a:xfrm>
          <a:prstGeom prst="rect">
            <a:avLst/>
          </a:prstGeom>
          <a:noFill/>
        </p:spPr>
        <p:txBody>
          <a:bodyPr wrap="none" rtlCol="0">
            <a:spAutoFit/>
          </a:bodyPr>
          <a:lstStyle/>
          <a:p>
            <a:pPr algn="ctr"/>
            <a:r>
              <a:rPr lang="en-GB" sz="1000" dirty="0" smtClean="0">
                <a:solidFill>
                  <a:srgbClr val="363636"/>
                </a:solidFill>
              </a:rPr>
              <a:t>15</a:t>
            </a:r>
            <a:endParaRPr lang="en-GB" sz="1000" dirty="0">
              <a:solidFill>
                <a:srgbClr val="363636"/>
              </a:solidFill>
            </a:endParaRPr>
          </a:p>
        </p:txBody>
      </p:sp>
      <p:sp>
        <p:nvSpPr>
          <p:cNvPr id="311" name="TextBox 310"/>
          <p:cNvSpPr txBox="1"/>
          <p:nvPr/>
        </p:nvSpPr>
        <p:spPr>
          <a:xfrm>
            <a:off x="6363760" y="5412604"/>
            <a:ext cx="325731" cy="246221"/>
          </a:xfrm>
          <a:prstGeom prst="rect">
            <a:avLst/>
          </a:prstGeom>
          <a:noFill/>
        </p:spPr>
        <p:txBody>
          <a:bodyPr wrap="none" rtlCol="0">
            <a:spAutoFit/>
          </a:bodyPr>
          <a:lstStyle/>
          <a:p>
            <a:pPr algn="ctr"/>
            <a:r>
              <a:rPr lang="en-GB" sz="1000" dirty="0" smtClean="0">
                <a:solidFill>
                  <a:srgbClr val="363636"/>
                </a:solidFill>
              </a:rPr>
              <a:t>20</a:t>
            </a:r>
            <a:endParaRPr lang="en-GB" sz="1000" dirty="0">
              <a:solidFill>
                <a:srgbClr val="363636"/>
              </a:solidFill>
            </a:endParaRPr>
          </a:p>
        </p:txBody>
      </p:sp>
      <p:sp>
        <p:nvSpPr>
          <p:cNvPr id="312" name="TextBox 311"/>
          <p:cNvSpPr txBox="1"/>
          <p:nvPr/>
        </p:nvSpPr>
        <p:spPr>
          <a:xfrm>
            <a:off x="6717902" y="5412604"/>
            <a:ext cx="325731" cy="246221"/>
          </a:xfrm>
          <a:prstGeom prst="rect">
            <a:avLst/>
          </a:prstGeom>
          <a:noFill/>
        </p:spPr>
        <p:txBody>
          <a:bodyPr wrap="none" rtlCol="0">
            <a:spAutoFit/>
          </a:bodyPr>
          <a:lstStyle/>
          <a:p>
            <a:pPr algn="ctr"/>
            <a:r>
              <a:rPr lang="en-GB" sz="1000" dirty="0" smtClean="0">
                <a:solidFill>
                  <a:srgbClr val="363636"/>
                </a:solidFill>
              </a:rPr>
              <a:t>25</a:t>
            </a:r>
            <a:endParaRPr lang="en-GB" sz="1000" dirty="0">
              <a:solidFill>
                <a:srgbClr val="363636"/>
              </a:solidFill>
            </a:endParaRPr>
          </a:p>
        </p:txBody>
      </p:sp>
      <p:sp>
        <p:nvSpPr>
          <p:cNvPr id="313" name="TextBox 312"/>
          <p:cNvSpPr txBox="1"/>
          <p:nvPr/>
        </p:nvSpPr>
        <p:spPr>
          <a:xfrm>
            <a:off x="7058605" y="5412604"/>
            <a:ext cx="325731" cy="246221"/>
          </a:xfrm>
          <a:prstGeom prst="rect">
            <a:avLst/>
          </a:prstGeom>
          <a:noFill/>
        </p:spPr>
        <p:txBody>
          <a:bodyPr wrap="none" rtlCol="0">
            <a:spAutoFit/>
          </a:bodyPr>
          <a:lstStyle/>
          <a:p>
            <a:pPr algn="ctr"/>
            <a:r>
              <a:rPr lang="en-GB" sz="1000" dirty="0" smtClean="0">
                <a:solidFill>
                  <a:srgbClr val="363636"/>
                </a:solidFill>
              </a:rPr>
              <a:t>30</a:t>
            </a:r>
            <a:endParaRPr lang="en-GB" sz="1000" dirty="0">
              <a:solidFill>
                <a:srgbClr val="363636"/>
              </a:solidFill>
            </a:endParaRPr>
          </a:p>
        </p:txBody>
      </p:sp>
      <p:sp>
        <p:nvSpPr>
          <p:cNvPr id="314" name="TextBox 313"/>
          <p:cNvSpPr txBox="1"/>
          <p:nvPr/>
        </p:nvSpPr>
        <p:spPr>
          <a:xfrm>
            <a:off x="7419526" y="5412604"/>
            <a:ext cx="325731" cy="246221"/>
          </a:xfrm>
          <a:prstGeom prst="rect">
            <a:avLst/>
          </a:prstGeom>
          <a:noFill/>
        </p:spPr>
        <p:txBody>
          <a:bodyPr wrap="none" rtlCol="0">
            <a:spAutoFit/>
          </a:bodyPr>
          <a:lstStyle/>
          <a:p>
            <a:pPr algn="ctr"/>
            <a:r>
              <a:rPr lang="en-GB" sz="1000" dirty="0" smtClean="0">
                <a:solidFill>
                  <a:srgbClr val="363636"/>
                </a:solidFill>
              </a:rPr>
              <a:t>35</a:t>
            </a:r>
            <a:endParaRPr lang="en-GB" sz="1000" dirty="0">
              <a:solidFill>
                <a:srgbClr val="363636"/>
              </a:solidFill>
            </a:endParaRPr>
          </a:p>
        </p:txBody>
      </p:sp>
      <p:sp>
        <p:nvSpPr>
          <p:cNvPr id="315" name="TextBox 314"/>
          <p:cNvSpPr txBox="1"/>
          <p:nvPr/>
        </p:nvSpPr>
        <p:spPr>
          <a:xfrm>
            <a:off x="7760400" y="5412604"/>
            <a:ext cx="325731" cy="246221"/>
          </a:xfrm>
          <a:prstGeom prst="rect">
            <a:avLst/>
          </a:prstGeom>
          <a:noFill/>
        </p:spPr>
        <p:txBody>
          <a:bodyPr wrap="none" rtlCol="0">
            <a:spAutoFit/>
          </a:bodyPr>
          <a:lstStyle/>
          <a:p>
            <a:pPr algn="ctr"/>
            <a:r>
              <a:rPr lang="en-GB" sz="1000" dirty="0" smtClean="0">
                <a:solidFill>
                  <a:srgbClr val="363636"/>
                </a:solidFill>
              </a:rPr>
              <a:t>40</a:t>
            </a:r>
            <a:endParaRPr lang="en-GB" sz="1000" dirty="0">
              <a:solidFill>
                <a:srgbClr val="363636"/>
              </a:solidFill>
            </a:endParaRPr>
          </a:p>
        </p:txBody>
      </p:sp>
      <p:sp>
        <p:nvSpPr>
          <p:cNvPr id="316" name="TextBox 315"/>
          <p:cNvSpPr txBox="1"/>
          <p:nvPr/>
        </p:nvSpPr>
        <p:spPr>
          <a:xfrm>
            <a:off x="8135349" y="5412604"/>
            <a:ext cx="325731" cy="246221"/>
          </a:xfrm>
          <a:prstGeom prst="rect">
            <a:avLst/>
          </a:prstGeom>
          <a:noFill/>
        </p:spPr>
        <p:txBody>
          <a:bodyPr wrap="none" rtlCol="0">
            <a:spAutoFit/>
          </a:bodyPr>
          <a:lstStyle/>
          <a:p>
            <a:pPr algn="ctr"/>
            <a:r>
              <a:rPr lang="en-GB" sz="1000" dirty="0" smtClean="0">
                <a:solidFill>
                  <a:srgbClr val="363636"/>
                </a:solidFill>
              </a:rPr>
              <a:t>45</a:t>
            </a:r>
            <a:endParaRPr lang="en-GB" sz="1000" dirty="0">
              <a:solidFill>
                <a:srgbClr val="363636"/>
              </a:solidFill>
            </a:endParaRPr>
          </a:p>
        </p:txBody>
      </p:sp>
      <p:sp>
        <p:nvSpPr>
          <p:cNvPr id="317" name="TextBox 316"/>
          <p:cNvSpPr txBox="1"/>
          <p:nvPr/>
        </p:nvSpPr>
        <p:spPr>
          <a:xfrm>
            <a:off x="8471838" y="5412604"/>
            <a:ext cx="325731" cy="246221"/>
          </a:xfrm>
          <a:prstGeom prst="rect">
            <a:avLst/>
          </a:prstGeom>
          <a:noFill/>
        </p:spPr>
        <p:txBody>
          <a:bodyPr wrap="none" rtlCol="0">
            <a:spAutoFit/>
          </a:bodyPr>
          <a:lstStyle/>
          <a:p>
            <a:pPr algn="ctr"/>
            <a:r>
              <a:rPr lang="en-GB" sz="1000" dirty="0" smtClean="0">
                <a:solidFill>
                  <a:srgbClr val="363636"/>
                </a:solidFill>
              </a:rPr>
              <a:t>50</a:t>
            </a:r>
            <a:endParaRPr lang="en-GB" sz="1000" dirty="0">
              <a:solidFill>
                <a:srgbClr val="363636"/>
              </a:solidFill>
            </a:endParaRPr>
          </a:p>
        </p:txBody>
      </p:sp>
      <p:sp>
        <p:nvSpPr>
          <p:cNvPr id="318" name="TextBox 317"/>
          <p:cNvSpPr txBox="1"/>
          <p:nvPr/>
        </p:nvSpPr>
        <p:spPr>
          <a:xfrm>
            <a:off x="8811573" y="5412604"/>
            <a:ext cx="325731" cy="246221"/>
          </a:xfrm>
          <a:prstGeom prst="rect">
            <a:avLst/>
          </a:prstGeom>
          <a:noFill/>
        </p:spPr>
        <p:txBody>
          <a:bodyPr wrap="none" rtlCol="0">
            <a:spAutoFit/>
          </a:bodyPr>
          <a:lstStyle/>
          <a:p>
            <a:pPr algn="ctr"/>
            <a:r>
              <a:rPr lang="en-GB" sz="1000" dirty="0" smtClean="0">
                <a:solidFill>
                  <a:srgbClr val="363636"/>
                </a:solidFill>
              </a:rPr>
              <a:t>55</a:t>
            </a:r>
            <a:endParaRPr lang="en-GB" sz="1000" dirty="0">
              <a:solidFill>
                <a:srgbClr val="363636"/>
              </a:solidFill>
            </a:endParaRPr>
          </a:p>
        </p:txBody>
      </p:sp>
      <p:sp>
        <p:nvSpPr>
          <p:cNvPr id="319" name="TextBox 318"/>
          <p:cNvSpPr txBox="1"/>
          <p:nvPr/>
        </p:nvSpPr>
        <p:spPr>
          <a:xfrm>
            <a:off x="6532052" y="5568785"/>
            <a:ext cx="1010213" cy="246221"/>
          </a:xfrm>
          <a:prstGeom prst="rect">
            <a:avLst/>
          </a:prstGeom>
          <a:noFill/>
        </p:spPr>
        <p:txBody>
          <a:bodyPr wrap="none" rtlCol="0">
            <a:spAutoFit/>
          </a:bodyPr>
          <a:lstStyle/>
          <a:p>
            <a:pPr algn="ctr"/>
            <a:r>
              <a:rPr lang="en-GB" sz="1000" dirty="0" smtClean="0">
                <a:solidFill>
                  <a:srgbClr val="363636"/>
                </a:solidFill>
              </a:rPr>
              <a:t>Time (months)</a:t>
            </a:r>
            <a:endParaRPr lang="en-GB" sz="1000" dirty="0">
              <a:solidFill>
                <a:srgbClr val="363636"/>
              </a:solidFill>
            </a:endParaRPr>
          </a:p>
        </p:txBody>
      </p:sp>
      <p:sp>
        <p:nvSpPr>
          <p:cNvPr id="320" name="Line 11"/>
          <p:cNvSpPr>
            <a:spLocks noChangeShapeType="1"/>
          </p:cNvSpPr>
          <p:nvPr/>
        </p:nvSpPr>
        <p:spPr bwMode="auto">
          <a:xfrm flipV="1">
            <a:off x="5816947" y="5372939"/>
            <a:ext cx="0" cy="7434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1" name="Line 12"/>
          <p:cNvSpPr>
            <a:spLocks noChangeShapeType="1"/>
          </p:cNvSpPr>
          <p:nvPr/>
        </p:nvSpPr>
        <p:spPr bwMode="auto">
          <a:xfrm flipV="1">
            <a:off x="8270422" y="5372939"/>
            <a:ext cx="0" cy="5947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2" name="Line 13"/>
          <p:cNvSpPr>
            <a:spLocks noChangeShapeType="1"/>
          </p:cNvSpPr>
          <p:nvPr/>
        </p:nvSpPr>
        <p:spPr bwMode="auto">
          <a:xfrm flipV="1">
            <a:off x="7217720" y="5372939"/>
            <a:ext cx="0" cy="7434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3" name="Line 14"/>
          <p:cNvSpPr>
            <a:spLocks noChangeShapeType="1"/>
          </p:cNvSpPr>
          <p:nvPr/>
        </p:nvSpPr>
        <p:spPr bwMode="auto">
          <a:xfrm flipV="1">
            <a:off x="6167431" y="5372939"/>
            <a:ext cx="0" cy="7434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4" name="Line 15"/>
          <p:cNvSpPr>
            <a:spLocks noChangeShapeType="1"/>
          </p:cNvSpPr>
          <p:nvPr/>
        </p:nvSpPr>
        <p:spPr bwMode="auto">
          <a:xfrm flipV="1">
            <a:off x="5122759" y="5372939"/>
            <a:ext cx="0" cy="7434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5" name="Line 16"/>
          <p:cNvSpPr>
            <a:spLocks noChangeShapeType="1"/>
          </p:cNvSpPr>
          <p:nvPr/>
        </p:nvSpPr>
        <p:spPr bwMode="auto">
          <a:xfrm flipV="1">
            <a:off x="8633346" y="5372939"/>
            <a:ext cx="0" cy="5947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6" name="Line 17"/>
          <p:cNvSpPr>
            <a:spLocks noChangeShapeType="1"/>
          </p:cNvSpPr>
          <p:nvPr/>
        </p:nvSpPr>
        <p:spPr bwMode="auto">
          <a:xfrm flipV="1">
            <a:off x="7581851" y="5372939"/>
            <a:ext cx="0" cy="7434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7" name="Line 18"/>
          <p:cNvSpPr>
            <a:spLocks noChangeShapeType="1"/>
          </p:cNvSpPr>
          <p:nvPr/>
        </p:nvSpPr>
        <p:spPr bwMode="auto">
          <a:xfrm flipV="1">
            <a:off x="6530354" y="5372939"/>
            <a:ext cx="0" cy="7434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8" name="Line 19"/>
          <p:cNvSpPr>
            <a:spLocks noChangeShapeType="1"/>
          </p:cNvSpPr>
          <p:nvPr/>
        </p:nvSpPr>
        <p:spPr bwMode="auto">
          <a:xfrm flipV="1">
            <a:off x="5480067" y="5372939"/>
            <a:ext cx="0" cy="7434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29" name="Line 20"/>
          <p:cNvSpPr>
            <a:spLocks noChangeShapeType="1"/>
          </p:cNvSpPr>
          <p:nvPr/>
        </p:nvSpPr>
        <p:spPr bwMode="auto">
          <a:xfrm flipV="1">
            <a:off x="8970181" y="5372939"/>
            <a:ext cx="0" cy="59477"/>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30" name="Line 21"/>
          <p:cNvSpPr>
            <a:spLocks noChangeShapeType="1"/>
          </p:cNvSpPr>
          <p:nvPr/>
        </p:nvSpPr>
        <p:spPr bwMode="auto">
          <a:xfrm flipV="1">
            <a:off x="7918686" y="5372939"/>
            <a:ext cx="0" cy="7434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31" name="Line 22"/>
          <p:cNvSpPr>
            <a:spLocks noChangeShapeType="1"/>
          </p:cNvSpPr>
          <p:nvPr/>
        </p:nvSpPr>
        <p:spPr bwMode="auto">
          <a:xfrm flipV="1">
            <a:off x="6880839" y="5372939"/>
            <a:ext cx="0" cy="74345"/>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32" name="TextBox 331"/>
          <p:cNvSpPr txBox="1"/>
          <p:nvPr/>
        </p:nvSpPr>
        <p:spPr>
          <a:xfrm>
            <a:off x="4641560" y="3097886"/>
            <a:ext cx="360996" cy="246221"/>
          </a:xfrm>
          <a:prstGeom prst="rect">
            <a:avLst/>
          </a:prstGeom>
          <a:noFill/>
        </p:spPr>
        <p:txBody>
          <a:bodyPr wrap="none" rtlCol="0">
            <a:spAutoFit/>
          </a:bodyPr>
          <a:lstStyle/>
          <a:p>
            <a:pPr algn="r"/>
            <a:r>
              <a:rPr lang="en-GB" sz="1000" dirty="0" smtClean="0">
                <a:solidFill>
                  <a:srgbClr val="363636"/>
                </a:solidFill>
              </a:rPr>
              <a:t>1.0</a:t>
            </a:r>
            <a:endParaRPr lang="en-GB" sz="1000" dirty="0">
              <a:solidFill>
                <a:srgbClr val="363636"/>
              </a:solidFill>
            </a:endParaRPr>
          </a:p>
        </p:txBody>
      </p:sp>
      <p:sp>
        <p:nvSpPr>
          <p:cNvPr id="333" name="TextBox 332"/>
          <p:cNvSpPr txBox="1"/>
          <p:nvPr/>
        </p:nvSpPr>
        <p:spPr>
          <a:xfrm>
            <a:off x="4641560" y="3501065"/>
            <a:ext cx="360996" cy="246221"/>
          </a:xfrm>
          <a:prstGeom prst="rect">
            <a:avLst/>
          </a:prstGeom>
          <a:noFill/>
        </p:spPr>
        <p:txBody>
          <a:bodyPr wrap="none" rtlCol="0">
            <a:spAutoFit/>
          </a:bodyPr>
          <a:lstStyle/>
          <a:p>
            <a:pPr algn="r"/>
            <a:r>
              <a:rPr lang="en-GB" sz="1000" dirty="0" smtClean="0">
                <a:solidFill>
                  <a:srgbClr val="363636"/>
                </a:solidFill>
              </a:rPr>
              <a:t>0.8</a:t>
            </a:r>
            <a:endParaRPr lang="en-GB" sz="1000" dirty="0">
              <a:solidFill>
                <a:srgbClr val="363636"/>
              </a:solidFill>
            </a:endParaRPr>
          </a:p>
        </p:txBody>
      </p:sp>
      <p:sp>
        <p:nvSpPr>
          <p:cNvPr id="334" name="TextBox 333"/>
          <p:cNvSpPr txBox="1"/>
          <p:nvPr/>
        </p:nvSpPr>
        <p:spPr>
          <a:xfrm>
            <a:off x="4641560" y="3896179"/>
            <a:ext cx="360996" cy="246221"/>
          </a:xfrm>
          <a:prstGeom prst="rect">
            <a:avLst/>
          </a:prstGeom>
          <a:noFill/>
        </p:spPr>
        <p:txBody>
          <a:bodyPr wrap="none" rtlCol="0">
            <a:spAutoFit/>
          </a:bodyPr>
          <a:lstStyle/>
          <a:p>
            <a:pPr algn="r"/>
            <a:r>
              <a:rPr lang="en-GB" sz="1000" dirty="0" smtClean="0">
                <a:solidFill>
                  <a:srgbClr val="363636"/>
                </a:solidFill>
              </a:rPr>
              <a:t>0.6</a:t>
            </a:r>
            <a:endParaRPr lang="en-GB" sz="1000" dirty="0">
              <a:solidFill>
                <a:srgbClr val="363636"/>
              </a:solidFill>
            </a:endParaRPr>
          </a:p>
        </p:txBody>
      </p:sp>
      <p:sp>
        <p:nvSpPr>
          <p:cNvPr id="335" name="TextBox 334"/>
          <p:cNvSpPr txBox="1"/>
          <p:nvPr/>
        </p:nvSpPr>
        <p:spPr>
          <a:xfrm>
            <a:off x="4641560" y="4333021"/>
            <a:ext cx="360996" cy="246221"/>
          </a:xfrm>
          <a:prstGeom prst="rect">
            <a:avLst/>
          </a:prstGeom>
          <a:noFill/>
        </p:spPr>
        <p:txBody>
          <a:bodyPr wrap="none" rtlCol="0">
            <a:spAutoFit/>
          </a:bodyPr>
          <a:lstStyle/>
          <a:p>
            <a:pPr algn="r"/>
            <a:r>
              <a:rPr lang="en-GB" sz="1000" dirty="0" smtClean="0">
                <a:solidFill>
                  <a:srgbClr val="363636"/>
                </a:solidFill>
              </a:rPr>
              <a:t>0.4</a:t>
            </a:r>
            <a:endParaRPr lang="en-GB" sz="1000" dirty="0">
              <a:solidFill>
                <a:srgbClr val="363636"/>
              </a:solidFill>
            </a:endParaRPr>
          </a:p>
        </p:txBody>
      </p:sp>
      <p:sp>
        <p:nvSpPr>
          <p:cNvPr id="336" name="TextBox 335"/>
          <p:cNvSpPr txBox="1"/>
          <p:nvPr/>
        </p:nvSpPr>
        <p:spPr>
          <a:xfrm>
            <a:off x="4641560" y="4731763"/>
            <a:ext cx="360996" cy="246221"/>
          </a:xfrm>
          <a:prstGeom prst="rect">
            <a:avLst/>
          </a:prstGeom>
          <a:noFill/>
        </p:spPr>
        <p:txBody>
          <a:bodyPr wrap="none" rtlCol="0">
            <a:spAutoFit/>
          </a:bodyPr>
          <a:lstStyle/>
          <a:p>
            <a:pPr algn="r"/>
            <a:r>
              <a:rPr lang="en-GB" sz="1000" dirty="0" smtClean="0">
                <a:solidFill>
                  <a:srgbClr val="363636"/>
                </a:solidFill>
              </a:rPr>
              <a:t>0.2</a:t>
            </a:r>
            <a:endParaRPr lang="en-GB" sz="1000" dirty="0">
              <a:solidFill>
                <a:srgbClr val="363636"/>
              </a:solidFill>
            </a:endParaRPr>
          </a:p>
        </p:txBody>
      </p:sp>
      <p:sp>
        <p:nvSpPr>
          <p:cNvPr id="337" name="TextBox 336"/>
          <p:cNvSpPr txBox="1"/>
          <p:nvPr/>
        </p:nvSpPr>
        <p:spPr>
          <a:xfrm>
            <a:off x="4641560" y="5223776"/>
            <a:ext cx="360996" cy="246221"/>
          </a:xfrm>
          <a:prstGeom prst="rect">
            <a:avLst/>
          </a:prstGeom>
          <a:noFill/>
        </p:spPr>
        <p:txBody>
          <a:bodyPr wrap="none" rtlCol="0">
            <a:spAutoFit/>
          </a:bodyPr>
          <a:lstStyle/>
          <a:p>
            <a:pPr algn="r"/>
            <a:r>
              <a:rPr lang="en-GB" sz="1000" dirty="0" smtClean="0">
                <a:solidFill>
                  <a:srgbClr val="363636"/>
                </a:solidFill>
              </a:rPr>
              <a:t>0.0</a:t>
            </a:r>
            <a:endParaRPr lang="en-GB" sz="1000" dirty="0">
              <a:solidFill>
                <a:srgbClr val="363636"/>
              </a:solidFill>
            </a:endParaRPr>
          </a:p>
        </p:txBody>
      </p:sp>
      <p:sp>
        <p:nvSpPr>
          <p:cNvPr id="338" name="Freeform 2"/>
          <p:cNvSpPr>
            <a:spLocks/>
          </p:cNvSpPr>
          <p:nvPr/>
        </p:nvSpPr>
        <p:spPr bwMode="auto">
          <a:xfrm>
            <a:off x="627600" y="3131858"/>
            <a:ext cx="2110497" cy="2136752"/>
          </a:xfrm>
          <a:custGeom>
            <a:avLst/>
            <a:gdLst>
              <a:gd name="T0" fmla="*/ 166 w 166"/>
              <a:gd name="T1" fmla="*/ 166 h 166"/>
              <a:gd name="T2" fmla="*/ 166 w 166"/>
              <a:gd name="T3" fmla="*/ 157 h 166"/>
              <a:gd name="T4" fmla="*/ 56 w 166"/>
              <a:gd name="T5" fmla="*/ 157 h 166"/>
              <a:gd name="T6" fmla="*/ 56 w 166"/>
              <a:gd name="T7" fmla="*/ 150 h 166"/>
              <a:gd name="T8" fmla="*/ 50 w 166"/>
              <a:gd name="T9" fmla="*/ 150 h 166"/>
              <a:gd name="T10" fmla="*/ 50 w 166"/>
              <a:gd name="T11" fmla="*/ 141 h 166"/>
              <a:gd name="T12" fmla="*/ 40 w 166"/>
              <a:gd name="T13" fmla="*/ 141 h 166"/>
              <a:gd name="T14" fmla="*/ 40 w 166"/>
              <a:gd name="T15" fmla="*/ 132 h 166"/>
              <a:gd name="T16" fmla="*/ 39 w 166"/>
              <a:gd name="T17" fmla="*/ 132 h 166"/>
              <a:gd name="T18" fmla="*/ 39 w 166"/>
              <a:gd name="T19" fmla="*/ 124 h 166"/>
              <a:gd name="T20" fmla="*/ 35 w 166"/>
              <a:gd name="T21" fmla="*/ 124 h 166"/>
              <a:gd name="T22" fmla="*/ 35 w 166"/>
              <a:gd name="T23" fmla="*/ 115 h 166"/>
              <a:gd name="T24" fmla="*/ 33 w 166"/>
              <a:gd name="T25" fmla="*/ 115 h 166"/>
              <a:gd name="T26" fmla="*/ 33 w 166"/>
              <a:gd name="T27" fmla="*/ 105 h 166"/>
              <a:gd name="T28" fmla="*/ 31 w 166"/>
              <a:gd name="T29" fmla="*/ 105 h 166"/>
              <a:gd name="T30" fmla="*/ 31 w 166"/>
              <a:gd name="T31" fmla="*/ 90 h 166"/>
              <a:gd name="T32" fmla="*/ 28 w 166"/>
              <a:gd name="T33" fmla="*/ 90 h 166"/>
              <a:gd name="T34" fmla="*/ 28 w 166"/>
              <a:gd name="T35" fmla="*/ 80 h 166"/>
              <a:gd name="T36" fmla="*/ 26 w 166"/>
              <a:gd name="T37" fmla="*/ 80 h 166"/>
              <a:gd name="T38" fmla="*/ 26 w 166"/>
              <a:gd name="T39" fmla="*/ 74 h 166"/>
              <a:gd name="T40" fmla="*/ 26 w 166"/>
              <a:gd name="T41" fmla="*/ 51 h 166"/>
              <a:gd name="T42" fmla="*/ 23 w 166"/>
              <a:gd name="T43" fmla="*/ 51 h 166"/>
              <a:gd name="T44" fmla="*/ 23 w 166"/>
              <a:gd name="T45" fmla="*/ 48 h 166"/>
              <a:gd name="T46" fmla="*/ 21 w 166"/>
              <a:gd name="T47" fmla="*/ 48 h 166"/>
              <a:gd name="T48" fmla="*/ 21 w 166"/>
              <a:gd name="T49" fmla="*/ 39 h 166"/>
              <a:gd name="T50" fmla="*/ 17 w 166"/>
              <a:gd name="T51" fmla="*/ 39 h 166"/>
              <a:gd name="T52" fmla="*/ 17 w 166"/>
              <a:gd name="T53" fmla="*/ 25 h 166"/>
              <a:gd name="T54" fmla="*/ 15 w 166"/>
              <a:gd name="T55" fmla="*/ 25 h 166"/>
              <a:gd name="T56" fmla="*/ 15 w 166"/>
              <a:gd name="T57" fmla="*/ 21 h 166"/>
              <a:gd name="T58" fmla="*/ 12 w 166"/>
              <a:gd name="T59" fmla="*/ 21 h 166"/>
              <a:gd name="T60" fmla="*/ 12 w 166"/>
              <a:gd name="T61" fmla="*/ 16 h 166"/>
              <a:gd name="T62" fmla="*/ 10 w 166"/>
              <a:gd name="T63" fmla="*/ 16 h 166"/>
              <a:gd name="T64" fmla="*/ 10 w 166"/>
              <a:gd name="T65" fmla="*/ 0 h 166"/>
              <a:gd name="T66" fmla="*/ 0 w 166"/>
              <a:gd name="T6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6" h="166">
                <a:moveTo>
                  <a:pt x="166" y="166"/>
                </a:moveTo>
                <a:lnTo>
                  <a:pt x="166" y="157"/>
                </a:lnTo>
                <a:lnTo>
                  <a:pt x="56" y="157"/>
                </a:lnTo>
                <a:lnTo>
                  <a:pt x="56" y="150"/>
                </a:lnTo>
                <a:lnTo>
                  <a:pt x="50" y="150"/>
                </a:lnTo>
                <a:lnTo>
                  <a:pt x="50" y="141"/>
                </a:lnTo>
                <a:lnTo>
                  <a:pt x="40" y="141"/>
                </a:lnTo>
                <a:lnTo>
                  <a:pt x="40" y="132"/>
                </a:lnTo>
                <a:lnTo>
                  <a:pt x="39" y="132"/>
                </a:lnTo>
                <a:lnTo>
                  <a:pt x="39" y="124"/>
                </a:lnTo>
                <a:lnTo>
                  <a:pt x="35" y="124"/>
                </a:lnTo>
                <a:lnTo>
                  <a:pt x="35" y="115"/>
                </a:lnTo>
                <a:lnTo>
                  <a:pt x="33" y="115"/>
                </a:lnTo>
                <a:lnTo>
                  <a:pt x="33" y="105"/>
                </a:lnTo>
                <a:lnTo>
                  <a:pt x="31" y="105"/>
                </a:lnTo>
                <a:lnTo>
                  <a:pt x="31" y="90"/>
                </a:lnTo>
                <a:lnTo>
                  <a:pt x="28" y="90"/>
                </a:lnTo>
                <a:lnTo>
                  <a:pt x="28" y="80"/>
                </a:lnTo>
                <a:lnTo>
                  <a:pt x="26" y="80"/>
                </a:lnTo>
                <a:lnTo>
                  <a:pt x="26" y="74"/>
                </a:lnTo>
                <a:lnTo>
                  <a:pt x="26" y="51"/>
                </a:lnTo>
                <a:lnTo>
                  <a:pt x="23" y="51"/>
                </a:lnTo>
                <a:lnTo>
                  <a:pt x="23" y="48"/>
                </a:lnTo>
                <a:lnTo>
                  <a:pt x="21" y="48"/>
                </a:lnTo>
                <a:lnTo>
                  <a:pt x="21" y="39"/>
                </a:lnTo>
                <a:lnTo>
                  <a:pt x="17" y="39"/>
                </a:lnTo>
                <a:lnTo>
                  <a:pt x="17" y="25"/>
                </a:lnTo>
                <a:lnTo>
                  <a:pt x="15" y="25"/>
                </a:lnTo>
                <a:lnTo>
                  <a:pt x="15" y="21"/>
                </a:lnTo>
                <a:lnTo>
                  <a:pt x="12" y="21"/>
                </a:lnTo>
                <a:lnTo>
                  <a:pt x="12" y="16"/>
                </a:lnTo>
                <a:lnTo>
                  <a:pt x="10" y="16"/>
                </a:lnTo>
                <a:lnTo>
                  <a:pt x="10"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nvGrpSpPr>
          <p:cNvPr id="339" name="Group 338"/>
          <p:cNvGrpSpPr/>
          <p:nvPr/>
        </p:nvGrpSpPr>
        <p:grpSpPr>
          <a:xfrm>
            <a:off x="627600" y="3131858"/>
            <a:ext cx="3457407" cy="2115495"/>
            <a:chOff x="3286125" y="2640013"/>
            <a:chExt cx="2571750" cy="1571625"/>
          </a:xfrm>
        </p:grpSpPr>
        <p:sp>
          <p:nvSpPr>
            <p:cNvPr id="340" name="Freeform 3"/>
            <p:cNvSpPr>
              <a:spLocks/>
            </p:cNvSpPr>
            <p:nvPr/>
          </p:nvSpPr>
          <p:spPr bwMode="auto">
            <a:xfrm>
              <a:off x="3286125" y="2668588"/>
              <a:ext cx="2562225" cy="1514475"/>
            </a:xfrm>
            <a:custGeom>
              <a:avLst/>
              <a:gdLst>
                <a:gd name="T0" fmla="*/ 179 w 269"/>
                <a:gd name="T1" fmla="*/ 159 h 159"/>
                <a:gd name="T2" fmla="*/ 177 w 269"/>
                <a:gd name="T3" fmla="*/ 157 h 159"/>
                <a:gd name="T4" fmla="*/ 165 w 269"/>
                <a:gd name="T5" fmla="*/ 155 h 159"/>
                <a:gd name="T6" fmla="*/ 157 w 269"/>
                <a:gd name="T7" fmla="*/ 154 h 159"/>
                <a:gd name="T8" fmla="*/ 151 w 269"/>
                <a:gd name="T9" fmla="*/ 152 h 159"/>
                <a:gd name="T10" fmla="*/ 132 w 269"/>
                <a:gd name="T11" fmla="*/ 151 h 159"/>
                <a:gd name="T12" fmla="*/ 130 w 269"/>
                <a:gd name="T13" fmla="*/ 149 h 159"/>
                <a:gd name="T14" fmla="*/ 122 w 269"/>
                <a:gd name="T15" fmla="*/ 148 h 159"/>
                <a:gd name="T16" fmla="*/ 116 w 269"/>
                <a:gd name="T17" fmla="*/ 146 h 159"/>
                <a:gd name="T18" fmla="*/ 112 w 269"/>
                <a:gd name="T19" fmla="*/ 144 h 159"/>
                <a:gd name="T20" fmla="*/ 111 w 269"/>
                <a:gd name="T21" fmla="*/ 143 h 159"/>
                <a:gd name="T22" fmla="*/ 103 w 269"/>
                <a:gd name="T23" fmla="*/ 142 h 159"/>
                <a:gd name="T24" fmla="*/ 100 w 269"/>
                <a:gd name="T25" fmla="*/ 139 h 159"/>
                <a:gd name="T26" fmla="*/ 94 w 269"/>
                <a:gd name="T27" fmla="*/ 137 h 159"/>
                <a:gd name="T28" fmla="*/ 86 w 269"/>
                <a:gd name="T29" fmla="*/ 136 h 159"/>
                <a:gd name="T30" fmla="*/ 82 w 269"/>
                <a:gd name="T31" fmla="*/ 135 h 159"/>
                <a:gd name="T32" fmla="*/ 77 w 269"/>
                <a:gd name="T33" fmla="*/ 133 h 159"/>
                <a:gd name="T34" fmla="*/ 73 w 269"/>
                <a:gd name="T35" fmla="*/ 130 h 159"/>
                <a:gd name="T36" fmla="*/ 71 w 269"/>
                <a:gd name="T37" fmla="*/ 128 h 159"/>
                <a:gd name="T38" fmla="*/ 63 w 269"/>
                <a:gd name="T39" fmla="*/ 126 h 159"/>
                <a:gd name="T40" fmla="*/ 60 w 269"/>
                <a:gd name="T41" fmla="*/ 121 h 159"/>
                <a:gd name="T42" fmla="*/ 59 w 269"/>
                <a:gd name="T43" fmla="*/ 118 h 159"/>
                <a:gd name="T44" fmla="*/ 55 w 269"/>
                <a:gd name="T45" fmla="*/ 115 h 159"/>
                <a:gd name="T46" fmla="*/ 54 w 269"/>
                <a:gd name="T47" fmla="*/ 111 h 159"/>
                <a:gd name="T48" fmla="*/ 52 w 269"/>
                <a:gd name="T49" fmla="*/ 106 h 159"/>
                <a:gd name="T50" fmla="*/ 49 w 269"/>
                <a:gd name="T51" fmla="*/ 103 h 159"/>
                <a:gd name="T52" fmla="*/ 46 w 269"/>
                <a:gd name="T53" fmla="*/ 100 h 159"/>
                <a:gd name="T54" fmla="*/ 44 w 269"/>
                <a:gd name="T55" fmla="*/ 94 h 159"/>
                <a:gd name="T56" fmla="*/ 41 w 269"/>
                <a:gd name="T57" fmla="*/ 92 h 159"/>
                <a:gd name="T58" fmla="*/ 39 w 269"/>
                <a:gd name="T59" fmla="*/ 89 h 159"/>
                <a:gd name="T60" fmla="*/ 34 w 269"/>
                <a:gd name="T61" fmla="*/ 87 h 159"/>
                <a:gd name="T62" fmla="*/ 32 w 269"/>
                <a:gd name="T63" fmla="*/ 83 h 159"/>
                <a:gd name="T64" fmla="*/ 30 w 269"/>
                <a:gd name="T65" fmla="*/ 80 h 159"/>
                <a:gd name="T66" fmla="*/ 29 w 269"/>
                <a:gd name="T67" fmla="*/ 71 h 159"/>
                <a:gd name="T68" fmla="*/ 27 w 269"/>
                <a:gd name="T69" fmla="*/ 67 h 159"/>
                <a:gd name="T70" fmla="*/ 23 w 269"/>
                <a:gd name="T71" fmla="*/ 63 h 159"/>
                <a:gd name="T72" fmla="*/ 21 w 269"/>
                <a:gd name="T73" fmla="*/ 60 h 159"/>
                <a:gd name="T74" fmla="*/ 19 w 269"/>
                <a:gd name="T75" fmla="*/ 53 h 159"/>
                <a:gd name="T76" fmla="*/ 17 w 269"/>
                <a:gd name="T77" fmla="*/ 44 h 159"/>
                <a:gd name="T78" fmla="*/ 15 w 269"/>
                <a:gd name="T79" fmla="*/ 36 h 159"/>
                <a:gd name="T80" fmla="*/ 14 w 269"/>
                <a:gd name="T81" fmla="*/ 33 h 159"/>
                <a:gd name="T82" fmla="*/ 11 w 269"/>
                <a:gd name="T83" fmla="*/ 25 h 159"/>
                <a:gd name="T84" fmla="*/ 10 w 269"/>
                <a:gd name="T85" fmla="*/ 17 h 159"/>
                <a:gd name="T86" fmla="*/ 7 w 269"/>
                <a:gd name="T87" fmla="*/ 4 h 159"/>
                <a:gd name="T88" fmla="*/ 4 w 269"/>
                <a:gd name="T89" fmla="*/ 2 h 159"/>
                <a:gd name="T90" fmla="*/ 0 w 269"/>
                <a:gd name="T91"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 h="159">
                  <a:moveTo>
                    <a:pt x="269" y="159"/>
                  </a:moveTo>
                  <a:lnTo>
                    <a:pt x="179" y="159"/>
                  </a:lnTo>
                  <a:lnTo>
                    <a:pt x="179" y="157"/>
                  </a:lnTo>
                  <a:lnTo>
                    <a:pt x="177" y="157"/>
                  </a:lnTo>
                  <a:lnTo>
                    <a:pt x="177" y="155"/>
                  </a:lnTo>
                  <a:lnTo>
                    <a:pt x="165" y="155"/>
                  </a:lnTo>
                  <a:lnTo>
                    <a:pt x="165" y="154"/>
                  </a:lnTo>
                  <a:lnTo>
                    <a:pt x="157" y="154"/>
                  </a:lnTo>
                  <a:lnTo>
                    <a:pt x="157" y="152"/>
                  </a:lnTo>
                  <a:lnTo>
                    <a:pt x="151" y="152"/>
                  </a:lnTo>
                  <a:lnTo>
                    <a:pt x="151" y="151"/>
                  </a:lnTo>
                  <a:lnTo>
                    <a:pt x="132" y="151"/>
                  </a:lnTo>
                  <a:lnTo>
                    <a:pt x="130" y="151"/>
                  </a:lnTo>
                  <a:lnTo>
                    <a:pt x="130" y="149"/>
                  </a:lnTo>
                  <a:lnTo>
                    <a:pt x="122" y="149"/>
                  </a:lnTo>
                  <a:lnTo>
                    <a:pt x="122" y="148"/>
                  </a:lnTo>
                  <a:lnTo>
                    <a:pt x="116" y="148"/>
                  </a:lnTo>
                  <a:lnTo>
                    <a:pt x="116" y="146"/>
                  </a:lnTo>
                  <a:lnTo>
                    <a:pt x="112" y="146"/>
                  </a:lnTo>
                  <a:lnTo>
                    <a:pt x="112" y="144"/>
                  </a:lnTo>
                  <a:lnTo>
                    <a:pt x="111" y="144"/>
                  </a:lnTo>
                  <a:lnTo>
                    <a:pt x="111" y="143"/>
                  </a:lnTo>
                  <a:lnTo>
                    <a:pt x="103" y="143"/>
                  </a:lnTo>
                  <a:lnTo>
                    <a:pt x="103" y="142"/>
                  </a:lnTo>
                  <a:lnTo>
                    <a:pt x="100" y="142"/>
                  </a:lnTo>
                  <a:lnTo>
                    <a:pt x="100" y="139"/>
                  </a:lnTo>
                  <a:lnTo>
                    <a:pt x="94" y="139"/>
                  </a:lnTo>
                  <a:lnTo>
                    <a:pt x="94" y="137"/>
                  </a:lnTo>
                  <a:lnTo>
                    <a:pt x="86" y="137"/>
                  </a:lnTo>
                  <a:lnTo>
                    <a:pt x="86" y="136"/>
                  </a:lnTo>
                  <a:lnTo>
                    <a:pt x="82" y="136"/>
                  </a:lnTo>
                  <a:lnTo>
                    <a:pt x="82" y="135"/>
                  </a:lnTo>
                  <a:lnTo>
                    <a:pt x="77" y="135"/>
                  </a:lnTo>
                  <a:lnTo>
                    <a:pt x="77" y="133"/>
                  </a:lnTo>
                  <a:lnTo>
                    <a:pt x="73" y="133"/>
                  </a:lnTo>
                  <a:lnTo>
                    <a:pt x="73" y="130"/>
                  </a:lnTo>
                  <a:lnTo>
                    <a:pt x="71" y="130"/>
                  </a:lnTo>
                  <a:lnTo>
                    <a:pt x="71" y="128"/>
                  </a:lnTo>
                  <a:lnTo>
                    <a:pt x="63" y="128"/>
                  </a:lnTo>
                  <a:lnTo>
                    <a:pt x="63" y="126"/>
                  </a:lnTo>
                  <a:lnTo>
                    <a:pt x="60" y="126"/>
                  </a:lnTo>
                  <a:lnTo>
                    <a:pt x="60" y="121"/>
                  </a:lnTo>
                  <a:lnTo>
                    <a:pt x="59" y="121"/>
                  </a:lnTo>
                  <a:lnTo>
                    <a:pt x="59" y="118"/>
                  </a:lnTo>
                  <a:lnTo>
                    <a:pt x="55" y="118"/>
                  </a:lnTo>
                  <a:lnTo>
                    <a:pt x="55" y="115"/>
                  </a:lnTo>
                  <a:lnTo>
                    <a:pt x="54" y="115"/>
                  </a:lnTo>
                  <a:lnTo>
                    <a:pt x="54" y="111"/>
                  </a:lnTo>
                  <a:lnTo>
                    <a:pt x="52" y="111"/>
                  </a:lnTo>
                  <a:lnTo>
                    <a:pt x="52" y="106"/>
                  </a:lnTo>
                  <a:lnTo>
                    <a:pt x="49" y="106"/>
                  </a:lnTo>
                  <a:lnTo>
                    <a:pt x="49" y="103"/>
                  </a:lnTo>
                  <a:lnTo>
                    <a:pt x="46" y="103"/>
                  </a:lnTo>
                  <a:lnTo>
                    <a:pt x="46" y="100"/>
                  </a:lnTo>
                  <a:lnTo>
                    <a:pt x="44" y="100"/>
                  </a:lnTo>
                  <a:lnTo>
                    <a:pt x="44" y="94"/>
                  </a:lnTo>
                  <a:lnTo>
                    <a:pt x="41" y="94"/>
                  </a:lnTo>
                  <a:lnTo>
                    <a:pt x="41" y="92"/>
                  </a:lnTo>
                  <a:lnTo>
                    <a:pt x="39" y="92"/>
                  </a:lnTo>
                  <a:lnTo>
                    <a:pt x="39" y="89"/>
                  </a:lnTo>
                  <a:lnTo>
                    <a:pt x="34" y="89"/>
                  </a:lnTo>
                  <a:lnTo>
                    <a:pt x="34" y="87"/>
                  </a:lnTo>
                  <a:lnTo>
                    <a:pt x="32" y="87"/>
                  </a:lnTo>
                  <a:lnTo>
                    <a:pt x="32" y="83"/>
                  </a:lnTo>
                  <a:lnTo>
                    <a:pt x="30" y="83"/>
                  </a:lnTo>
                  <a:lnTo>
                    <a:pt x="30" y="80"/>
                  </a:lnTo>
                  <a:lnTo>
                    <a:pt x="30" y="71"/>
                  </a:lnTo>
                  <a:lnTo>
                    <a:pt x="29" y="71"/>
                  </a:lnTo>
                  <a:lnTo>
                    <a:pt x="29" y="67"/>
                  </a:lnTo>
                  <a:lnTo>
                    <a:pt x="27" y="67"/>
                  </a:lnTo>
                  <a:lnTo>
                    <a:pt x="27" y="63"/>
                  </a:lnTo>
                  <a:lnTo>
                    <a:pt x="23" y="63"/>
                  </a:lnTo>
                  <a:lnTo>
                    <a:pt x="23" y="60"/>
                  </a:lnTo>
                  <a:lnTo>
                    <a:pt x="21" y="60"/>
                  </a:lnTo>
                  <a:lnTo>
                    <a:pt x="21" y="53"/>
                  </a:lnTo>
                  <a:lnTo>
                    <a:pt x="19" y="53"/>
                  </a:lnTo>
                  <a:lnTo>
                    <a:pt x="19" y="44"/>
                  </a:lnTo>
                  <a:lnTo>
                    <a:pt x="17" y="44"/>
                  </a:lnTo>
                  <a:lnTo>
                    <a:pt x="17" y="36"/>
                  </a:lnTo>
                  <a:lnTo>
                    <a:pt x="15" y="36"/>
                  </a:lnTo>
                  <a:lnTo>
                    <a:pt x="15" y="33"/>
                  </a:lnTo>
                  <a:lnTo>
                    <a:pt x="14" y="33"/>
                  </a:lnTo>
                  <a:lnTo>
                    <a:pt x="14" y="25"/>
                  </a:lnTo>
                  <a:lnTo>
                    <a:pt x="11" y="25"/>
                  </a:lnTo>
                  <a:lnTo>
                    <a:pt x="11" y="17"/>
                  </a:lnTo>
                  <a:lnTo>
                    <a:pt x="10" y="17"/>
                  </a:lnTo>
                  <a:lnTo>
                    <a:pt x="10" y="4"/>
                  </a:lnTo>
                  <a:lnTo>
                    <a:pt x="7" y="4"/>
                  </a:lnTo>
                  <a:lnTo>
                    <a:pt x="7" y="2"/>
                  </a:lnTo>
                  <a:lnTo>
                    <a:pt x="4" y="2"/>
                  </a:lnTo>
                  <a:lnTo>
                    <a:pt x="4"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1" name="Line 4"/>
            <p:cNvSpPr>
              <a:spLocks noChangeShapeType="1"/>
            </p:cNvSpPr>
            <p:nvPr/>
          </p:nvSpPr>
          <p:spPr bwMode="auto">
            <a:xfrm>
              <a:off x="3305175" y="26400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2" name="Line 5"/>
            <p:cNvSpPr>
              <a:spLocks noChangeShapeType="1"/>
            </p:cNvSpPr>
            <p:nvPr/>
          </p:nvSpPr>
          <p:spPr bwMode="auto">
            <a:xfrm>
              <a:off x="4095750" y="39354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3" name="Line 6"/>
            <p:cNvSpPr>
              <a:spLocks noChangeShapeType="1"/>
            </p:cNvSpPr>
            <p:nvPr/>
          </p:nvSpPr>
          <p:spPr bwMode="auto">
            <a:xfrm>
              <a:off x="4152900" y="395446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4" name="Line 7"/>
            <p:cNvSpPr>
              <a:spLocks noChangeShapeType="1"/>
            </p:cNvSpPr>
            <p:nvPr/>
          </p:nvSpPr>
          <p:spPr bwMode="auto">
            <a:xfrm>
              <a:off x="4181475" y="395446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5" name="Line 8"/>
            <p:cNvSpPr>
              <a:spLocks noChangeShapeType="1"/>
            </p:cNvSpPr>
            <p:nvPr/>
          </p:nvSpPr>
          <p:spPr bwMode="auto">
            <a:xfrm>
              <a:off x="5314950" y="415448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6" name="Line 9"/>
            <p:cNvSpPr>
              <a:spLocks noChangeShapeType="1"/>
            </p:cNvSpPr>
            <p:nvPr/>
          </p:nvSpPr>
          <p:spPr bwMode="auto">
            <a:xfrm>
              <a:off x="5486400" y="415448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7" name="Line 10"/>
            <p:cNvSpPr>
              <a:spLocks noChangeShapeType="1"/>
            </p:cNvSpPr>
            <p:nvPr/>
          </p:nvSpPr>
          <p:spPr bwMode="auto">
            <a:xfrm>
              <a:off x="5667375" y="41640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8" name="Line 11"/>
            <p:cNvSpPr>
              <a:spLocks noChangeShapeType="1"/>
            </p:cNvSpPr>
            <p:nvPr/>
          </p:nvSpPr>
          <p:spPr bwMode="auto">
            <a:xfrm>
              <a:off x="5819775" y="415448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49" name="Line 12"/>
            <p:cNvSpPr>
              <a:spLocks noChangeShapeType="1"/>
            </p:cNvSpPr>
            <p:nvPr/>
          </p:nvSpPr>
          <p:spPr bwMode="auto">
            <a:xfrm>
              <a:off x="5857875" y="415448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grpSp>
        <p:nvGrpSpPr>
          <p:cNvPr id="350" name="Group 349"/>
          <p:cNvGrpSpPr/>
          <p:nvPr/>
        </p:nvGrpSpPr>
        <p:grpSpPr>
          <a:xfrm>
            <a:off x="627600" y="3131858"/>
            <a:ext cx="3642111" cy="2143932"/>
            <a:chOff x="3205163" y="2619375"/>
            <a:chExt cx="2733675" cy="1619250"/>
          </a:xfrm>
        </p:grpSpPr>
        <p:sp>
          <p:nvSpPr>
            <p:cNvPr id="351" name="Line 13"/>
            <p:cNvSpPr>
              <a:spLocks noChangeShapeType="1"/>
            </p:cNvSpPr>
            <p:nvPr/>
          </p:nvSpPr>
          <p:spPr bwMode="auto">
            <a:xfrm>
              <a:off x="5319713" y="4095750"/>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2" name="Line 14"/>
            <p:cNvSpPr>
              <a:spLocks noChangeShapeType="1"/>
            </p:cNvSpPr>
            <p:nvPr/>
          </p:nvSpPr>
          <p:spPr bwMode="auto">
            <a:xfrm>
              <a:off x="5262563" y="4095750"/>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3" name="Line 15"/>
            <p:cNvSpPr>
              <a:spLocks noChangeShapeType="1"/>
            </p:cNvSpPr>
            <p:nvPr/>
          </p:nvSpPr>
          <p:spPr bwMode="auto">
            <a:xfrm>
              <a:off x="4986338" y="4067175"/>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4" name="Line 16"/>
            <p:cNvSpPr>
              <a:spLocks noChangeShapeType="1"/>
            </p:cNvSpPr>
            <p:nvPr/>
          </p:nvSpPr>
          <p:spPr bwMode="auto">
            <a:xfrm>
              <a:off x="4767263" y="4048125"/>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5" name="Line 17"/>
            <p:cNvSpPr>
              <a:spLocks noChangeShapeType="1"/>
            </p:cNvSpPr>
            <p:nvPr/>
          </p:nvSpPr>
          <p:spPr bwMode="auto">
            <a:xfrm>
              <a:off x="4443413" y="3943350"/>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6" name="Line 18"/>
            <p:cNvSpPr>
              <a:spLocks noChangeShapeType="1"/>
            </p:cNvSpPr>
            <p:nvPr/>
          </p:nvSpPr>
          <p:spPr bwMode="auto">
            <a:xfrm>
              <a:off x="4252913" y="3886200"/>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7" name="Line 19"/>
            <p:cNvSpPr>
              <a:spLocks noChangeShapeType="1"/>
            </p:cNvSpPr>
            <p:nvPr/>
          </p:nvSpPr>
          <p:spPr bwMode="auto">
            <a:xfrm>
              <a:off x="4176713" y="3886200"/>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8" name="Line 20"/>
            <p:cNvSpPr>
              <a:spLocks noChangeShapeType="1"/>
            </p:cNvSpPr>
            <p:nvPr/>
          </p:nvSpPr>
          <p:spPr bwMode="auto">
            <a:xfrm>
              <a:off x="4033838" y="3810000"/>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59" name="Line 21"/>
            <p:cNvSpPr>
              <a:spLocks noChangeShapeType="1"/>
            </p:cNvSpPr>
            <p:nvPr/>
          </p:nvSpPr>
          <p:spPr bwMode="auto">
            <a:xfrm>
              <a:off x="3852863" y="3676650"/>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0" name="Line 22"/>
            <p:cNvSpPr>
              <a:spLocks noChangeShapeType="1"/>
            </p:cNvSpPr>
            <p:nvPr/>
          </p:nvSpPr>
          <p:spPr bwMode="auto">
            <a:xfrm>
              <a:off x="3271838" y="2619375"/>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1" name="Freeform 23"/>
            <p:cNvSpPr>
              <a:spLocks/>
            </p:cNvSpPr>
            <p:nvPr/>
          </p:nvSpPr>
          <p:spPr bwMode="auto">
            <a:xfrm>
              <a:off x="3205163" y="2647950"/>
              <a:ext cx="2733675" cy="1590675"/>
            </a:xfrm>
            <a:custGeom>
              <a:avLst/>
              <a:gdLst>
                <a:gd name="T0" fmla="*/ 287 w 287"/>
                <a:gd name="T1" fmla="*/ 164 h 167"/>
                <a:gd name="T2" fmla="*/ 235 w 287"/>
                <a:gd name="T3" fmla="*/ 160 h 167"/>
                <a:gd name="T4" fmla="*/ 228 w 287"/>
                <a:gd name="T5" fmla="*/ 157 h 167"/>
                <a:gd name="T6" fmla="*/ 223 w 287"/>
                <a:gd name="T7" fmla="*/ 155 h 167"/>
                <a:gd name="T8" fmla="*/ 188 w 287"/>
                <a:gd name="T9" fmla="*/ 152 h 167"/>
                <a:gd name="T10" fmla="*/ 165 w 287"/>
                <a:gd name="T11" fmla="*/ 150 h 167"/>
                <a:gd name="T12" fmla="*/ 158 w 287"/>
                <a:gd name="T13" fmla="*/ 148 h 167"/>
                <a:gd name="T14" fmla="*/ 155 w 287"/>
                <a:gd name="T15" fmla="*/ 146 h 167"/>
                <a:gd name="T16" fmla="*/ 147 w 287"/>
                <a:gd name="T17" fmla="*/ 143 h 167"/>
                <a:gd name="T18" fmla="*/ 139 w 287"/>
                <a:gd name="T19" fmla="*/ 141 h 167"/>
                <a:gd name="T20" fmla="*/ 133 w 287"/>
                <a:gd name="T21" fmla="*/ 139 h 167"/>
                <a:gd name="T22" fmla="*/ 127 w 287"/>
                <a:gd name="T23" fmla="*/ 136 h 167"/>
                <a:gd name="T24" fmla="*/ 120 w 287"/>
                <a:gd name="T25" fmla="*/ 134 h 167"/>
                <a:gd name="T26" fmla="*/ 111 w 287"/>
                <a:gd name="T27" fmla="*/ 133 h 167"/>
                <a:gd name="T28" fmla="*/ 102 w 287"/>
                <a:gd name="T29" fmla="*/ 130 h 167"/>
                <a:gd name="T30" fmla="*/ 98 w 287"/>
                <a:gd name="T31" fmla="*/ 128 h 167"/>
                <a:gd name="T32" fmla="*/ 95 w 287"/>
                <a:gd name="T33" fmla="*/ 126 h 167"/>
                <a:gd name="T34" fmla="*/ 86 w 287"/>
                <a:gd name="T35" fmla="*/ 126 h 167"/>
                <a:gd name="T36" fmla="*/ 82 w 287"/>
                <a:gd name="T37" fmla="*/ 124 h 167"/>
                <a:gd name="T38" fmla="*/ 80 w 287"/>
                <a:gd name="T39" fmla="*/ 121 h 167"/>
                <a:gd name="T40" fmla="*/ 78 w 287"/>
                <a:gd name="T41" fmla="*/ 119 h 167"/>
                <a:gd name="T42" fmla="*/ 73 w 287"/>
                <a:gd name="T43" fmla="*/ 117 h 167"/>
                <a:gd name="T44" fmla="*/ 69 w 287"/>
                <a:gd name="T45" fmla="*/ 114 h 167"/>
                <a:gd name="T46" fmla="*/ 66 w 287"/>
                <a:gd name="T47" fmla="*/ 111 h 167"/>
                <a:gd name="T48" fmla="*/ 62 w 287"/>
                <a:gd name="T49" fmla="*/ 109 h 167"/>
                <a:gd name="T50" fmla="*/ 60 w 287"/>
                <a:gd name="T51" fmla="*/ 107 h 167"/>
                <a:gd name="T52" fmla="*/ 56 w 287"/>
                <a:gd name="T53" fmla="*/ 106 h 167"/>
                <a:gd name="T54" fmla="*/ 54 w 287"/>
                <a:gd name="T55" fmla="*/ 101 h 167"/>
                <a:gd name="T56" fmla="*/ 50 w 287"/>
                <a:gd name="T57" fmla="*/ 96 h 167"/>
                <a:gd name="T58" fmla="*/ 49 w 287"/>
                <a:gd name="T59" fmla="*/ 94 h 167"/>
                <a:gd name="T60" fmla="*/ 47 w 287"/>
                <a:gd name="T61" fmla="*/ 88 h 167"/>
                <a:gd name="T62" fmla="*/ 44 w 287"/>
                <a:gd name="T63" fmla="*/ 83 h 167"/>
                <a:gd name="T64" fmla="*/ 43 w 287"/>
                <a:gd name="T65" fmla="*/ 77 h 167"/>
                <a:gd name="T66" fmla="*/ 40 w 287"/>
                <a:gd name="T67" fmla="*/ 72 h 167"/>
                <a:gd name="T68" fmla="*/ 33 w 287"/>
                <a:gd name="T69" fmla="*/ 69 h 167"/>
                <a:gd name="T70" fmla="*/ 31 w 287"/>
                <a:gd name="T71" fmla="*/ 61 h 167"/>
                <a:gd name="T72" fmla="*/ 28 w 287"/>
                <a:gd name="T73" fmla="*/ 55 h 167"/>
                <a:gd name="T74" fmla="*/ 25 w 287"/>
                <a:gd name="T75" fmla="*/ 50 h 167"/>
                <a:gd name="T76" fmla="*/ 23 w 287"/>
                <a:gd name="T77" fmla="*/ 48 h 167"/>
                <a:gd name="T78" fmla="*/ 20 w 287"/>
                <a:gd name="T79" fmla="*/ 43 h 167"/>
                <a:gd name="T80" fmla="*/ 17 w 287"/>
                <a:gd name="T81" fmla="*/ 31 h 167"/>
                <a:gd name="T82" fmla="*/ 15 w 287"/>
                <a:gd name="T83" fmla="*/ 29 h 167"/>
                <a:gd name="T84" fmla="*/ 12 w 287"/>
                <a:gd name="T85" fmla="*/ 25 h 167"/>
                <a:gd name="T86" fmla="*/ 10 w 287"/>
                <a:gd name="T87" fmla="*/ 12 h 167"/>
                <a:gd name="T88" fmla="*/ 8 w 287"/>
                <a:gd name="T89" fmla="*/ 3 h 167"/>
                <a:gd name="T90" fmla="*/ 0 w 287"/>
                <a:gd name="T91"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7" h="167">
                  <a:moveTo>
                    <a:pt x="287" y="167"/>
                  </a:moveTo>
                  <a:lnTo>
                    <a:pt x="287" y="164"/>
                  </a:lnTo>
                  <a:lnTo>
                    <a:pt x="235" y="164"/>
                  </a:lnTo>
                  <a:lnTo>
                    <a:pt x="235" y="160"/>
                  </a:lnTo>
                  <a:lnTo>
                    <a:pt x="228" y="160"/>
                  </a:lnTo>
                  <a:lnTo>
                    <a:pt x="228" y="157"/>
                  </a:lnTo>
                  <a:lnTo>
                    <a:pt x="223" y="157"/>
                  </a:lnTo>
                  <a:lnTo>
                    <a:pt x="223" y="155"/>
                  </a:lnTo>
                  <a:lnTo>
                    <a:pt x="188" y="155"/>
                  </a:lnTo>
                  <a:lnTo>
                    <a:pt x="188" y="152"/>
                  </a:lnTo>
                  <a:lnTo>
                    <a:pt x="165" y="152"/>
                  </a:lnTo>
                  <a:lnTo>
                    <a:pt x="165" y="150"/>
                  </a:lnTo>
                  <a:lnTo>
                    <a:pt x="158" y="150"/>
                  </a:lnTo>
                  <a:lnTo>
                    <a:pt x="158" y="148"/>
                  </a:lnTo>
                  <a:lnTo>
                    <a:pt x="155" y="148"/>
                  </a:lnTo>
                  <a:lnTo>
                    <a:pt x="155" y="146"/>
                  </a:lnTo>
                  <a:lnTo>
                    <a:pt x="147" y="146"/>
                  </a:lnTo>
                  <a:lnTo>
                    <a:pt x="147" y="143"/>
                  </a:lnTo>
                  <a:lnTo>
                    <a:pt x="139" y="143"/>
                  </a:lnTo>
                  <a:lnTo>
                    <a:pt x="139" y="141"/>
                  </a:lnTo>
                  <a:lnTo>
                    <a:pt x="133" y="141"/>
                  </a:lnTo>
                  <a:lnTo>
                    <a:pt x="133" y="139"/>
                  </a:lnTo>
                  <a:lnTo>
                    <a:pt x="127" y="139"/>
                  </a:lnTo>
                  <a:lnTo>
                    <a:pt x="127" y="136"/>
                  </a:lnTo>
                  <a:lnTo>
                    <a:pt x="120" y="136"/>
                  </a:lnTo>
                  <a:lnTo>
                    <a:pt x="120" y="134"/>
                  </a:lnTo>
                  <a:lnTo>
                    <a:pt x="111" y="134"/>
                  </a:lnTo>
                  <a:lnTo>
                    <a:pt x="111" y="133"/>
                  </a:lnTo>
                  <a:lnTo>
                    <a:pt x="102" y="133"/>
                  </a:lnTo>
                  <a:lnTo>
                    <a:pt x="102" y="130"/>
                  </a:lnTo>
                  <a:lnTo>
                    <a:pt x="98" y="130"/>
                  </a:lnTo>
                  <a:lnTo>
                    <a:pt x="98" y="128"/>
                  </a:lnTo>
                  <a:lnTo>
                    <a:pt x="95" y="128"/>
                  </a:lnTo>
                  <a:lnTo>
                    <a:pt x="95" y="126"/>
                  </a:lnTo>
                  <a:lnTo>
                    <a:pt x="91" y="126"/>
                  </a:lnTo>
                  <a:lnTo>
                    <a:pt x="86" y="126"/>
                  </a:lnTo>
                  <a:lnTo>
                    <a:pt x="86" y="124"/>
                  </a:lnTo>
                  <a:lnTo>
                    <a:pt x="82" y="124"/>
                  </a:lnTo>
                  <a:lnTo>
                    <a:pt x="82" y="121"/>
                  </a:lnTo>
                  <a:lnTo>
                    <a:pt x="80" y="121"/>
                  </a:lnTo>
                  <a:lnTo>
                    <a:pt x="80" y="119"/>
                  </a:lnTo>
                  <a:lnTo>
                    <a:pt x="78" y="119"/>
                  </a:lnTo>
                  <a:lnTo>
                    <a:pt x="78" y="117"/>
                  </a:lnTo>
                  <a:lnTo>
                    <a:pt x="73" y="117"/>
                  </a:lnTo>
                  <a:lnTo>
                    <a:pt x="73" y="114"/>
                  </a:lnTo>
                  <a:lnTo>
                    <a:pt x="69" y="114"/>
                  </a:lnTo>
                  <a:lnTo>
                    <a:pt x="69" y="111"/>
                  </a:lnTo>
                  <a:lnTo>
                    <a:pt x="66" y="111"/>
                  </a:lnTo>
                  <a:lnTo>
                    <a:pt x="66" y="109"/>
                  </a:lnTo>
                  <a:lnTo>
                    <a:pt x="62" y="109"/>
                  </a:lnTo>
                  <a:lnTo>
                    <a:pt x="62" y="107"/>
                  </a:lnTo>
                  <a:lnTo>
                    <a:pt x="60" y="107"/>
                  </a:lnTo>
                  <a:lnTo>
                    <a:pt x="60" y="106"/>
                  </a:lnTo>
                  <a:lnTo>
                    <a:pt x="56" y="106"/>
                  </a:lnTo>
                  <a:lnTo>
                    <a:pt x="56" y="101"/>
                  </a:lnTo>
                  <a:lnTo>
                    <a:pt x="54" y="101"/>
                  </a:lnTo>
                  <a:lnTo>
                    <a:pt x="54" y="96"/>
                  </a:lnTo>
                  <a:lnTo>
                    <a:pt x="50" y="96"/>
                  </a:lnTo>
                  <a:lnTo>
                    <a:pt x="50" y="94"/>
                  </a:lnTo>
                  <a:lnTo>
                    <a:pt x="49" y="94"/>
                  </a:lnTo>
                  <a:lnTo>
                    <a:pt x="49" y="88"/>
                  </a:lnTo>
                  <a:lnTo>
                    <a:pt x="47" y="88"/>
                  </a:lnTo>
                  <a:lnTo>
                    <a:pt x="47" y="83"/>
                  </a:lnTo>
                  <a:lnTo>
                    <a:pt x="44" y="83"/>
                  </a:lnTo>
                  <a:lnTo>
                    <a:pt x="44" y="77"/>
                  </a:lnTo>
                  <a:lnTo>
                    <a:pt x="43" y="77"/>
                  </a:lnTo>
                  <a:lnTo>
                    <a:pt x="43" y="72"/>
                  </a:lnTo>
                  <a:lnTo>
                    <a:pt x="40" y="72"/>
                  </a:lnTo>
                  <a:lnTo>
                    <a:pt x="40" y="69"/>
                  </a:lnTo>
                  <a:lnTo>
                    <a:pt x="33" y="69"/>
                  </a:lnTo>
                  <a:lnTo>
                    <a:pt x="33" y="61"/>
                  </a:lnTo>
                  <a:lnTo>
                    <a:pt x="31" y="61"/>
                  </a:lnTo>
                  <a:lnTo>
                    <a:pt x="31" y="55"/>
                  </a:lnTo>
                  <a:lnTo>
                    <a:pt x="28" y="55"/>
                  </a:lnTo>
                  <a:lnTo>
                    <a:pt x="28" y="50"/>
                  </a:lnTo>
                  <a:lnTo>
                    <a:pt x="25" y="50"/>
                  </a:lnTo>
                  <a:lnTo>
                    <a:pt x="25" y="48"/>
                  </a:lnTo>
                  <a:lnTo>
                    <a:pt x="23" y="48"/>
                  </a:lnTo>
                  <a:lnTo>
                    <a:pt x="23" y="43"/>
                  </a:lnTo>
                  <a:lnTo>
                    <a:pt x="20" y="43"/>
                  </a:lnTo>
                  <a:lnTo>
                    <a:pt x="20" y="31"/>
                  </a:lnTo>
                  <a:lnTo>
                    <a:pt x="17" y="31"/>
                  </a:lnTo>
                  <a:lnTo>
                    <a:pt x="17" y="29"/>
                  </a:lnTo>
                  <a:lnTo>
                    <a:pt x="15" y="29"/>
                  </a:lnTo>
                  <a:lnTo>
                    <a:pt x="15" y="25"/>
                  </a:lnTo>
                  <a:lnTo>
                    <a:pt x="12" y="25"/>
                  </a:lnTo>
                  <a:lnTo>
                    <a:pt x="12" y="12"/>
                  </a:lnTo>
                  <a:lnTo>
                    <a:pt x="10" y="12"/>
                  </a:lnTo>
                  <a:lnTo>
                    <a:pt x="10" y="3"/>
                  </a:lnTo>
                  <a:lnTo>
                    <a:pt x="8" y="3"/>
                  </a:lnTo>
                  <a:lnTo>
                    <a:pt x="8" y="0"/>
                  </a:lnTo>
                  <a:lnTo>
                    <a:pt x="0" y="0"/>
                  </a:lnTo>
                </a:path>
              </a:pathLst>
            </a:cu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grpSp>
        <p:nvGrpSpPr>
          <p:cNvPr id="362" name="Group 361"/>
          <p:cNvGrpSpPr/>
          <p:nvPr/>
        </p:nvGrpSpPr>
        <p:grpSpPr>
          <a:xfrm>
            <a:off x="5085355" y="3154899"/>
            <a:ext cx="1698476" cy="2092863"/>
            <a:chOff x="3941763" y="2636838"/>
            <a:chExt cx="1257300" cy="1581150"/>
          </a:xfrm>
        </p:grpSpPr>
        <p:sp>
          <p:nvSpPr>
            <p:cNvPr id="363" name="Freeform 24"/>
            <p:cNvSpPr>
              <a:spLocks/>
            </p:cNvSpPr>
            <p:nvPr/>
          </p:nvSpPr>
          <p:spPr bwMode="auto">
            <a:xfrm>
              <a:off x="3941763" y="2655888"/>
              <a:ext cx="1257300" cy="1562100"/>
            </a:xfrm>
            <a:custGeom>
              <a:avLst/>
              <a:gdLst>
                <a:gd name="T0" fmla="*/ 132 w 132"/>
                <a:gd name="T1" fmla="*/ 164 h 164"/>
                <a:gd name="T2" fmla="*/ 132 w 132"/>
                <a:gd name="T3" fmla="*/ 140 h 164"/>
                <a:gd name="T4" fmla="*/ 100 w 132"/>
                <a:gd name="T5" fmla="*/ 140 h 164"/>
                <a:gd name="T6" fmla="*/ 100 w 132"/>
                <a:gd name="T7" fmla="*/ 129 h 164"/>
                <a:gd name="T8" fmla="*/ 92 w 132"/>
                <a:gd name="T9" fmla="*/ 129 h 164"/>
                <a:gd name="T10" fmla="*/ 92 w 132"/>
                <a:gd name="T11" fmla="*/ 118 h 164"/>
                <a:gd name="T12" fmla="*/ 76 w 132"/>
                <a:gd name="T13" fmla="*/ 118 h 164"/>
                <a:gd name="T14" fmla="*/ 76 w 132"/>
                <a:gd name="T15" fmla="*/ 108 h 164"/>
                <a:gd name="T16" fmla="*/ 73 w 132"/>
                <a:gd name="T17" fmla="*/ 108 h 164"/>
                <a:gd name="T18" fmla="*/ 73 w 132"/>
                <a:gd name="T19" fmla="*/ 90 h 164"/>
                <a:gd name="T20" fmla="*/ 54 w 132"/>
                <a:gd name="T21" fmla="*/ 90 h 164"/>
                <a:gd name="T22" fmla="*/ 54 w 132"/>
                <a:gd name="T23" fmla="*/ 81 h 164"/>
                <a:gd name="T24" fmla="*/ 44 w 132"/>
                <a:gd name="T25" fmla="*/ 81 h 164"/>
                <a:gd name="T26" fmla="*/ 44 w 132"/>
                <a:gd name="T27" fmla="*/ 73 h 164"/>
                <a:gd name="T28" fmla="*/ 33 w 132"/>
                <a:gd name="T29" fmla="*/ 73 h 164"/>
                <a:gd name="T30" fmla="*/ 33 w 132"/>
                <a:gd name="T31" fmla="*/ 56 h 164"/>
                <a:gd name="T32" fmla="*/ 30 w 132"/>
                <a:gd name="T33" fmla="*/ 56 h 164"/>
                <a:gd name="T34" fmla="*/ 30 w 132"/>
                <a:gd name="T35" fmla="*/ 48 h 164"/>
                <a:gd name="T36" fmla="*/ 29 w 132"/>
                <a:gd name="T37" fmla="*/ 48 h 164"/>
                <a:gd name="T38" fmla="*/ 29 w 132"/>
                <a:gd name="T39" fmla="*/ 40 h 164"/>
                <a:gd name="T40" fmla="*/ 26 w 132"/>
                <a:gd name="T41" fmla="*/ 40 h 164"/>
                <a:gd name="T42" fmla="*/ 26 w 132"/>
                <a:gd name="T43" fmla="*/ 32 h 164"/>
                <a:gd name="T44" fmla="*/ 22 w 132"/>
                <a:gd name="T45" fmla="*/ 32 h 164"/>
                <a:gd name="T46" fmla="*/ 22 w 132"/>
                <a:gd name="T47" fmla="*/ 23 h 164"/>
                <a:gd name="T48" fmla="*/ 20 w 132"/>
                <a:gd name="T49" fmla="*/ 23 h 164"/>
                <a:gd name="T50" fmla="*/ 20 w 132"/>
                <a:gd name="T51" fmla="*/ 9 h 164"/>
                <a:gd name="T52" fmla="*/ 16 w 132"/>
                <a:gd name="T53" fmla="*/ 9 h 164"/>
                <a:gd name="T54" fmla="*/ 16 w 132"/>
                <a:gd name="T55" fmla="*/ 0 h 164"/>
                <a:gd name="T56" fmla="*/ 0 w 132"/>
                <a:gd name="T5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2" h="164">
                  <a:moveTo>
                    <a:pt x="132" y="164"/>
                  </a:moveTo>
                  <a:lnTo>
                    <a:pt x="132" y="140"/>
                  </a:lnTo>
                  <a:lnTo>
                    <a:pt x="100" y="140"/>
                  </a:lnTo>
                  <a:lnTo>
                    <a:pt x="100" y="129"/>
                  </a:lnTo>
                  <a:lnTo>
                    <a:pt x="92" y="129"/>
                  </a:lnTo>
                  <a:lnTo>
                    <a:pt x="92" y="118"/>
                  </a:lnTo>
                  <a:lnTo>
                    <a:pt x="76" y="118"/>
                  </a:lnTo>
                  <a:lnTo>
                    <a:pt x="76" y="108"/>
                  </a:lnTo>
                  <a:lnTo>
                    <a:pt x="73" y="108"/>
                  </a:lnTo>
                  <a:lnTo>
                    <a:pt x="73" y="90"/>
                  </a:lnTo>
                  <a:lnTo>
                    <a:pt x="54" y="90"/>
                  </a:lnTo>
                  <a:lnTo>
                    <a:pt x="54" y="81"/>
                  </a:lnTo>
                  <a:lnTo>
                    <a:pt x="44" y="81"/>
                  </a:lnTo>
                  <a:lnTo>
                    <a:pt x="44" y="73"/>
                  </a:lnTo>
                  <a:lnTo>
                    <a:pt x="33" y="73"/>
                  </a:lnTo>
                  <a:lnTo>
                    <a:pt x="33" y="56"/>
                  </a:lnTo>
                  <a:lnTo>
                    <a:pt x="30" y="56"/>
                  </a:lnTo>
                  <a:lnTo>
                    <a:pt x="30" y="48"/>
                  </a:lnTo>
                  <a:lnTo>
                    <a:pt x="29" y="48"/>
                  </a:lnTo>
                  <a:lnTo>
                    <a:pt x="29" y="40"/>
                  </a:lnTo>
                  <a:lnTo>
                    <a:pt x="26" y="40"/>
                  </a:lnTo>
                  <a:lnTo>
                    <a:pt x="26" y="32"/>
                  </a:lnTo>
                  <a:lnTo>
                    <a:pt x="22" y="32"/>
                  </a:lnTo>
                  <a:lnTo>
                    <a:pt x="22" y="23"/>
                  </a:lnTo>
                  <a:lnTo>
                    <a:pt x="20" y="23"/>
                  </a:lnTo>
                  <a:lnTo>
                    <a:pt x="20" y="9"/>
                  </a:lnTo>
                  <a:lnTo>
                    <a:pt x="16" y="9"/>
                  </a:lnTo>
                  <a:lnTo>
                    <a:pt x="16" y="0"/>
                  </a:lnTo>
                  <a:lnTo>
                    <a:pt x="0" y="0"/>
                  </a:lnTo>
                </a:path>
              </a:pathLst>
            </a:cu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4" name="Line 25"/>
            <p:cNvSpPr>
              <a:spLocks noChangeShapeType="1"/>
            </p:cNvSpPr>
            <p:nvPr/>
          </p:nvSpPr>
          <p:spPr bwMode="auto">
            <a:xfrm>
              <a:off x="3960813" y="2636838"/>
              <a:ext cx="0" cy="5715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5" name="Line 26"/>
            <p:cNvSpPr>
              <a:spLocks noChangeShapeType="1"/>
            </p:cNvSpPr>
            <p:nvPr/>
          </p:nvSpPr>
          <p:spPr bwMode="auto">
            <a:xfrm>
              <a:off x="4056063" y="2636838"/>
              <a:ext cx="0" cy="5715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6" name="Line 27"/>
            <p:cNvSpPr>
              <a:spLocks noChangeShapeType="1"/>
            </p:cNvSpPr>
            <p:nvPr/>
          </p:nvSpPr>
          <p:spPr bwMode="auto">
            <a:xfrm>
              <a:off x="4084638" y="2646363"/>
              <a:ext cx="0" cy="4762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7" name="Line 28"/>
            <p:cNvSpPr>
              <a:spLocks noChangeShapeType="1"/>
            </p:cNvSpPr>
            <p:nvPr/>
          </p:nvSpPr>
          <p:spPr bwMode="auto">
            <a:xfrm>
              <a:off x="4189413" y="2932113"/>
              <a:ext cx="0" cy="47625"/>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8" name="Line 29"/>
            <p:cNvSpPr>
              <a:spLocks noChangeShapeType="1"/>
            </p:cNvSpPr>
            <p:nvPr/>
          </p:nvSpPr>
          <p:spPr bwMode="auto">
            <a:xfrm>
              <a:off x="4608513" y="3484563"/>
              <a:ext cx="0" cy="5715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69" name="Line 30"/>
            <p:cNvSpPr>
              <a:spLocks noChangeShapeType="1"/>
            </p:cNvSpPr>
            <p:nvPr/>
          </p:nvSpPr>
          <p:spPr bwMode="auto">
            <a:xfrm>
              <a:off x="4732338" y="3751263"/>
              <a:ext cx="0" cy="5715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0" name="Line 31"/>
            <p:cNvSpPr>
              <a:spLocks noChangeShapeType="1"/>
            </p:cNvSpPr>
            <p:nvPr/>
          </p:nvSpPr>
          <p:spPr bwMode="auto">
            <a:xfrm>
              <a:off x="4989513" y="3960813"/>
              <a:ext cx="0" cy="5715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grpSp>
        <p:nvGrpSpPr>
          <p:cNvPr id="371" name="Group 370"/>
          <p:cNvGrpSpPr/>
          <p:nvPr/>
        </p:nvGrpSpPr>
        <p:grpSpPr>
          <a:xfrm>
            <a:off x="5085355" y="3154899"/>
            <a:ext cx="2987952" cy="2098220"/>
            <a:chOff x="3473450" y="2640013"/>
            <a:chExt cx="2190750" cy="1571625"/>
          </a:xfrm>
        </p:grpSpPr>
        <p:sp>
          <p:nvSpPr>
            <p:cNvPr id="372" name="Line 32"/>
            <p:cNvSpPr>
              <a:spLocks noChangeShapeType="1"/>
            </p:cNvSpPr>
            <p:nvPr/>
          </p:nvSpPr>
          <p:spPr bwMode="auto">
            <a:xfrm>
              <a:off x="5607050" y="39449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3" name="Line 33"/>
            <p:cNvSpPr>
              <a:spLocks noChangeShapeType="1"/>
            </p:cNvSpPr>
            <p:nvPr/>
          </p:nvSpPr>
          <p:spPr bwMode="auto">
            <a:xfrm>
              <a:off x="5578475" y="39449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4" name="Line 34"/>
            <p:cNvSpPr>
              <a:spLocks noChangeShapeType="1"/>
            </p:cNvSpPr>
            <p:nvPr/>
          </p:nvSpPr>
          <p:spPr bwMode="auto">
            <a:xfrm>
              <a:off x="5559425" y="395446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5" name="Line 35"/>
            <p:cNvSpPr>
              <a:spLocks noChangeShapeType="1"/>
            </p:cNvSpPr>
            <p:nvPr/>
          </p:nvSpPr>
          <p:spPr bwMode="auto">
            <a:xfrm>
              <a:off x="5407025" y="38973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6" name="Line 36"/>
            <p:cNvSpPr>
              <a:spLocks noChangeShapeType="1"/>
            </p:cNvSpPr>
            <p:nvPr/>
          </p:nvSpPr>
          <p:spPr bwMode="auto">
            <a:xfrm>
              <a:off x="5387975" y="38973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7" name="Line 37"/>
            <p:cNvSpPr>
              <a:spLocks noChangeShapeType="1"/>
            </p:cNvSpPr>
            <p:nvPr/>
          </p:nvSpPr>
          <p:spPr bwMode="auto">
            <a:xfrm>
              <a:off x="5264150" y="387826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8" name="Line 38"/>
            <p:cNvSpPr>
              <a:spLocks noChangeShapeType="1"/>
            </p:cNvSpPr>
            <p:nvPr/>
          </p:nvSpPr>
          <p:spPr bwMode="auto">
            <a:xfrm>
              <a:off x="5073650" y="37163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79" name="Line 39"/>
            <p:cNvSpPr>
              <a:spLocks noChangeShapeType="1"/>
            </p:cNvSpPr>
            <p:nvPr/>
          </p:nvSpPr>
          <p:spPr bwMode="auto">
            <a:xfrm>
              <a:off x="5006975" y="369728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80" name="Line 40"/>
            <p:cNvSpPr>
              <a:spLocks noChangeShapeType="1"/>
            </p:cNvSpPr>
            <p:nvPr/>
          </p:nvSpPr>
          <p:spPr bwMode="auto">
            <a:xfrm>
              <a:off x="4987925" y="365918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81" name="Line 41"/>
            <p:cNvSpPr>
              <a:spLocks noChangeShapeType="1"/>
            </p:cNvSpPr>
            <p:nvPr/>
          </p:nvSpPr>
          <p:spPr bwMode="auto">
            <a:xfrm>
              <a:off x="4959350" y="36401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82" name="Line 42"/>
            <p:cNvSpPr>
              <a:spLocks noChangeShapeType="1"/>
            </p:cNvSpPr>
            <p:nvPr/>
          </p:nvSpPr>
          <p:spPr bwMode="auto">
            <a:xfrm>
              <a:off x="4930775" y="362108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83" name="Line 43"/>
            <p:cNvSpPr>
              <a:spLocks noChangeShapeType="1"/>
            </p:cNvSpPr>
            <p:nvPr/>
          </p:nvSpPr>
          <p:spPr bwMode="auto">
            <a:xfrm>
              <a:off x="4873625" y="357346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84" name="Line 44"/>
            <p:cNvSpPr>
              <a:spLocks noChangeShapeType="1"/>
            </p:cNvSpPr>
            <p:nvPr/>
          </p:nvSpPr>
          <p:spPr bwMode="auto">
            <a:xfrm>
              <a:off x="4845050" y="35544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85" name="Line 45"/>
            <p:cNvSpPr>
              <a:spLocks noChangeShapeType="1"/>
            </p:cNvSpPr>
            <p:nvPr/>
          </p:nvSpPr>
          <p:spPr bwMode="auto">
            <a:xfrm>
              <a:off x="4787900" y="34782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86" name="Line 46"/>
            <p:cNvSpPr>
              <a:spLocks noChangeShapeType="1"/>
            </p:cNvSpPr>
            <p:nvPr/>
          </p:nvSpPr>
          <p:spPr bwMode="auto">
            <a:xfrm>
              <a:off x="4664075" y="338296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87" name="Line 47"/>
            <p:cNvSpPr>
              <a:spLocks noChangeShapeType="1"/>
            </p:cNvSpPr>
            <p:nvPr/>
          </p:nvSpPr>
          <p:spPr bwMode="auto">
            <a:xfrm>
              <a:off x="4635500" y="338296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88" name="Line 48"/>
            <p:cNvSpPr>
              <a:spLocks noChangeShapeType="1"/>
            </p:cNvSpPr>
            <p:nvPr/>
          </p:nvSpPr>
          <p:spPr bwMode="auto">
            <a:xfrm>
              <a:off x="4606925" y="335438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89" name="Line 49"/>
            <p:cNvSpPr>
              <a:spLocks noChangeShapeType="1"/>
            </p:cNvSpPr>
            <p:nvPr/>
          </p:nvSpPr>
          <p:spPr bwMode="auto">
            <a:xfrm>
              <a:off x="4568825" y="335438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90" name="Line 50"/>
            <p:cNvSpPr>
              <a:spLocks noChangeShapeType="1"/>
            </p:cNvSpPr>
            <p:nvPr/>
          </p:nvSpPr>
          <p:spPr bwMode="auto">
            <a:xfrm>
              <a:off x="4511675" y="326866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91" name="Line 51"/>
            <p:cNvSpPr>
              <a:spLocks noChangeShapeType="1"/>
            </p:cNvSpPr>
            <p:nvPr/>
          </p:nvSpPr>
          <p:spPr bwMode="auto">
            <a:xfrm>
              <a:off x="4464050" y="32210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92" name="Line 52"/>
            <p:cNvSpPr>
              <a:spLocks noChangeShapeType="1"/>
            </p:cNvSpPr>
            <p:nvPr/>
          </p:nvSpPr>
          <p:spPr bwMode="auto">
            <a:xfrm>
              <a:off x="4387850" y="317341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93" name="Line 53"/>
            <p:cNvSpPr>
              <a:spLocks noChangeShapeType="1"/>
            </p:cNvSpPr>
            <p:nvPr/>
          </p:nvSpPr>
          <p:spPr bwMode="auto">
            <a:xfrm>
              <a:off x="4349750" y="315436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94" name="Line 54"/>
            <p:cNvSpPr>
              <a:spLocks noChangeShapeType="1"/>
            </p:cNvSpPr>
            <p:nvPr/>
          </p:nvSpPr>
          <p:spPr bwMode="auto">
            <a:xfrm>
              <a:off x="4330700" y="3154363"/>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95" name="Line 55"/>
            <p:cNvSpPr>
              <a:spLocks noChangeShapeType="1"/>
            </p:cNvSpPr>
            <p:nvPr/>
          </p:nvSpPr>
          <p:spPr bwMode="auto">
            <a:xfrm>
              <a:off x="4311650" y="31448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96" name="Line 56"/>
            <p:cNvSpPr>
              <a:spLocks noChangeShapeType="1"/>
            </p:cNvSpPr>
            <p:nvPr/>
          </p:nvSpPr>
          <p:spPr bwMode="auto">
            <a:xfrm>
              <a:off x="4235450" y="30972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97" name="Line 57"/>
            <p:cNvSpPr>
              <a:spLocks noChangeShapeType="1"/>
            </p:cNvSpPr>
            <p:nvPr/>
          </p:nvSpPr>
          <p:spPr bwMode="auto">
            <a:xfrm>
              <a:off x="4225925" y="31067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98" name="Line 58"/>
            <p:cNvSpPr>
              <a:spLocks noChangeShapeType="1"/>
            </p:cNvSpPr>
            <p:nvPr/>
          </p:nvSpPr>
          <p:spPr bwMode="auto">
            <a:xfrm>
              <a:off x="4130675" y="303053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399" name="Line 59"/>
            <p:cNvSpPr>
              <a:spLocks noChangeShapeType="1"/>
            </p:cNvSpPr>
            <p:nvPr/>
          </p:nvSpPr>
          <p:spPr bwMode="auto">
            <a:xfrm>
              <a:off x="4111625" y="301148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00" name="Line 60"/>
            <p:cNvSpPr>
              <a:spLocks noChangeShapeType="1"/>
            </p:cNvSpPr>
            <p:nvPr/>
          </p:nvSpPr>
          <p:spPr bwMode="auto">
            <a:xfrm>
              <a:off x="4044950" y="29448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01" name="Line 61"/>
            <p:cNvSpPr>
              <a:spLocks noChangeShapeType="1"/>
            </p:cNvSpPr>
            <p:nvPr/>
          </p:nvSpPr>
          <p:spPr bwMode="auto">
            <a:xfrm>
              <a:off x="3921125" y="28019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02" name="Line 62"/>
            <p:cNvSpPr>
              <a:spLocks noChangeShapeType="1"/>
            </p:cNvSpPr>
            <p:nvPr/>
          </p:nvSpPr>
          <p:spPr bwMode="auto">
            <a:xfrm>
              <a:off x="3883025" y="277336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03" name="Line 63"/>
            <p:cNvSpPr>
              <a:spLocks noChangeShapeType="1"/>
            </p:cNvSpPr>
            <p:nvPr/>
          </p:nvSpPr>
          <p:spPr bwMode="auto">
            <a:xfrm>
              <a:off x="3825875" y="27162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04" name="Line 64"/>
            <p:cNvSpPr>
              <a:spLocks noChangeShapeType="1"/>
            </p:cNvSpPr>
            <p:nvPr/>
          </p:nvSpPr>
          <p:spPr bwMode="auto">
            <a:xfrm>
              <a:off x="3778250" y="26876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05" name="Line 65"/>
            <p:cNvSpPr>
              <a:spLocks noChangeShapeType="1"/>
            </p:cNvSpPr>
            <p:nvPr/>
          </p:nvSpPr>
          <p:spPr bwMode="auto">
            <a:xfrm>
              <a:off x="3644900" y="26495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06" name="Line 66"/>
            <p:cNvSpPr>
              <a:spLocks noChangeShapeType="1"/>
            </p:cNvSpPr>
            <p:nvPr/>
          </p:nvSpPr>
          <p:spPr bwMode="auto">
            <a:xfrm>
              <a:off x="3635375" y="2649538"/>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07" name="Line 67"/>
            <p:cNvSpPr>
              <a:spLocks noChangeShapeType="1"/>
            </p:cNvSpPr>
            <p:nvPr/>
          </p:nvSpPr>
          <p:spPr bwMode="auto">
            <a:xfrm>
              <a:off x="3587750" y="26400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08" name="Line 68"/>
            <p:cNvSpPr>
              <a:spLocks noChangeShapeType="1"/>
            </p:cNvSpPr>
            <p:nvPr/>
          </p:nvSpPr>
          <p:spPr bwMode="auto">
            <a:xfrm>
              <a:off x="3568700" y="2649538"/>
              <a:ext cx="0" cy="47625"/>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09" name="Line 69"/>
            <p:cNvSpPr>
              <a:spLocks noChangeShapeType="1"/>
            </p:cNvSpPr>
            <p:nvPr/>
          </p:nvSpPr>
          <p:spPr bwMode="auto">
            <a:xfrm>
              <a:off x="3530600" y="26400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10" name="Line 70"/>
            <p:cNvSpPr>
              <a:spLocks noChangeShapeType="1"/>
            </p:cNvSpPr>
            <p:nvPr/>
          </p:nvSpPr>
          <p:spPr bwMode="auto">
            <a:xfrm>
              <a:off x="3511550" y="2640013"/>
              <a:ext cx="0" cy="5715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11" name="Freeform 71"/>
            <p:cNvSpPr>
              <a:spLocks/>
            </p:cNvSpPr>
            <p:nvPr/>
          </p:nvSpPr>
          <p:spPr bwMode="auto">
            <a:xfrm>
              <a:off x="3473450" y="2659063"/>
              <a:ext cx="2190750" cy="1552575"/>
            </a:xfrm>
            <a:custGeom>
              <a:avLst/>
              <a:gdLst>
                <a:gd name="T0" fmla="*/ 230 w 230"/>
                <a:gd name="T1" fmla="*/ 138 h 163"/>
                <a:gd name="T2" fmla="*/ 217 w 230"/>
                <a:gd name="T3" fmla="*/ 133 h 163"/>
                <a:gd name="T4" fmla="*/ 199 w 230"/>
                <a:gd name="T5" fmla="*/ 130 h 163"/>
                <a:gd name="T6" fmla="*/ 184 w 230"/>
                <a:gd name="T7" fmla="*/ 126 h 163"/>
                <a:gd name="T8" fmla="*/ 179 w 230"/>
                <a:gd name="T9" fmla="*/ 123 h 163"/>
                <a:gd name="T10" fmla="*/ 175 w 230"/>
                <a:gd name="T11" fmla="*/ 120 h 163"/>
                <a:gd name="T12" fmla="*/ 174 w 230"/>
                <a:gd name="T13" fmla="*/ 116 h 163"/>
                <a:gd name="T14" fmla="*/ 170 w 230"/>
                <a:gd name="T15" fmla="*/ 113 h 163"/>
                <a:gd name="T16" fmla="*/ 162 w 230"/>
                <a:gd name="T17" fmla="*/ 111 h 163"/>
                <a:gd name="T18" fmla="*/ 160 w 230"/>
                <a:gd name="T19" fmla="*/ 108 h 163"/>
                <a:gd name="T20" fmla="*/ 157 w 230"/>
                <a:gd name="T21" fmla="*/ 106 h 163"/>
                <a:gd name="T22" fmla="*/ 155 w 230"/>
                <a:gd name="T23" fmla="*/ 103 h 163"/>
                <a:gd name="T24" fmla="*/ 151 w 230"/>
                <a:gd name="T25" fmla="*/ 101 h 163"/>
                <a:gd name="T26" fmla="*/ 148 w 230"/>
                <a:gd name="T27" fmla="*/ 98 h 163"/>
                <a:gd name="T28" fmla="*/ 146 w 230"/>
                <a:gd name="T29" fmla="*/ 97 h 163"/>
                <a:gd name="T30" fmla="*/ 143 w 230"/>
                <a:gd name="T31" fmla="*/ 92 h 163"/>
                <a:gd name="T32" fmla="*/ 140 w 230"/>
                <a:gd name="T33" fmla="*/ 89 h 163"/>
                <a:gd name="T34" fmla="*/ 136 w 230"/>
                <a:gd name="T35" fmla="*/ 85 h 163"/>
                <a:gd name="T36" fmla="*/ 131 w 230"/>
                <a:gd name="T37" fmla="*/ 82 h 163"/>
                <a:gd name="T38" fmla="*/ 129 w 230"/>
                <a:gd name="T39" fmla="*/ 79 h 163"/>
                <a:gd name="T40" fmla="*/ 121 w 230"/>
                <a:gd name="T41" fmla="*/ 76 h 163"/>
                <a:gd name="T42" fmla="*/ 114 w 230"/>
                <a:gd name="T43" fmla="*/ 73 h 163"/>
                <a:gd name="T44" fmla="*/ 112 w 230"/>
                <a:gd name="T45" fmla="*/ 71 h 163"/>
                <a:gd name="T46" fmla="*/ 110 w 230"/>
                <a:gd name="T47" fmla="*/ 66 h 163"/>
                <a:gd name="T48" fmla="*/ 108 w 230"/>
                <a:gd name="T49" fmla="*/ 63 h 163"/>
                <a:gd name="T50" fmla="*/ 105 w 230"/>
                <a:gd name="T51" fmla="*/ 61 h 163"/>
                <a:gd name="T52" fmla="*/ 103 w 230"/>
                <a:gd name="T53" fmla="*/ 59 h 163"/>
                <a:gd name="T54" fmla="*/ 99 w 230"/>
                <a:gd name="T55" fmla="*/ 57 h 163"/>
                <a:gd name="T56" fmla="*/ 94 w 230"/>
                <a:gd name="T57" fmla="*/ 55 h 163"/>
                <a:gd name="T58" fmla="*/ 85 w 230"/>
                <a:gd name="T59" fmla="*/ 52 h 163"/>
                <a:gd name="T60" fmla="*/ 82 w 230"/>
                <a:gd name="T61" fmla="*/ 49 h 163"/>
                <a:gd name="T62" fmla="*/ 78 w 230"/>
                <a:gd name="T63" fmla="*/ 47 h 163"/>
                <a:gd name="T64" fmla="*/ 75 w 230"/>
                <a:gd name="T65" fmla="*/ 43 h 163"/>
                <a:gd name="T66" fmla="*/ 71 w 230"/>
                <a:gd name="T67" fmla="*/ 41 h 163"/>
                <a:gd name="T68" fmla="*/ 68 w 230"/>
                <a:gd name="T69" fmla="*/ 39 h 163"/>
                <a:gd name="T70" fmla="*/ 65 w 230"/>
                <a:gd name="T71" fmla="*/ 36 h 163"/>
                <a:gd name="T72" fmla="*/ 62 w 230"/>
                <a:gd name="T73" fmla="*/ 33 h 163"/>
                <a:gd name="T74" fmla="*/ 58 w 230"/>
                <a:gd name="T75" fmla="*/ 31 h 163"/>
                <a:gd name="T76" fmla="*/ 56 w 230"/>
                <a:gd name="T77" fmla="*/ 28 h 163"/>
                <a:gd name="T78" fmla="*/ 55 w 230"/>
                <a:gd name="T79" fmla="*/ 24 h 163"/>
                <a:gd name="T80" fmla="*/ 52 w 230"/>
                <a:gd name="T81" fmla="*/ 21 h 163"/>
                <a:gd name="T82" fmla="*/ 49 w 230"/>
                <a:gd name="T83" fmla="*/ 17 h 163"/>
                <a:gd name="T84" fmla="*/ 44 w 230"/>
                <a:gd name="T85" fmla="*/ 15 h 163"/>
                <a:gd name="T86" fmla="*/ 41 w 230"/>
                <a:gd name="T87" fmla="*/ 11 h 163"/>
                <a:gd name="T88" fmla="*/ 39 w 230"/>
                <a:gd name="T89" fmla="*/ 8 h 163"/>
                <a:gd name="T90" fmla="*/ 34 w 230"/>
                <a:gd name="T91" fmla="*/ 6 h 163"/>
                <a:gd name="T92" fmla="*/ 30 w 230"/>
                <a:gd name="T93" fmla="*/ 3 h 163"/>
                <a:gd name="T94" fmla="*/ 26 w 230"/>
                <a:gd name="T95" fmla="*/ 2 h 163"/>
                <a:gd name="T96" fmla="*/ 5 w 230"/>
                <a:gd name="T9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0" h="163">
                  <a:moveTo>
                    <a:pt x="230" y="163"/>
                  </a:moveTo>
                  <a:lnTo>
                    <a:pt x="230" y="138"/>
                  </a:lnTo>
                  <a:lnTo>
                    <a:pt x="217" y="138"/>
                  </a:lnTo>
                  <a:lnTo>
                    <a:pt x="217" y="133"/>
                  </a:lnTo>
                  <a:lnTo>
                    <a:pt x="199" y="133"/>
                  </a:lnTo>
                  <a:cubicBezTo>
                    <a:pt x="199" y="133"/>
                    <a:pt x="200" y="130"/>
                    <a:pt x="199" y="130"/>
                  </a:cubicBezTo>
                  <a:cubicBezTo>
                    <a:pt x="198" y="130"/>
                    <a:pt x="184" y="130"/>
                    <a:pt x="184" y="130"/>
                  </a:cubicBezTo>
                  <a:lnTo>
                    <a:pt x="184" y="126"/>
                  </a:lnTo>
                  <a:lnTo>
                    <a:pt x="179" y="126"/>
                  </a:lnTo>
                  <a:lnTo>
                    <a:pt x="179" y="123"/>
                  </a:lnTo>
                  <a:lnTo>
                    <a:pt x="175" y="123"/>
                  </a:lnTo>
                  <a:lnTo>
                    <a:pt x="175" y="120"/>
                  </a:lnTo>
                  <a:lnTo>
                    <a:pt x="174" y="120"/>
                  </a:lnTo>
                  <a:lnTo>
                    <a:pt x="174" y="116"/>
                  </a:lnTo>
                  <a:lnTo>
                    <a:pt x="170" y="116"/>
                  </a:lnTo>
                  <a:lnTo>
                    <a:pt x="170" y="113"/>
                  </a:lnTo>
                  <a:lnTo>
                    <a:pt x="162" y="113"/>
                  </a:lnTo>
                  <a:lnTo>
                    <a:pt x="162" y="111"/>
                  </a:lnTo>
                  <a:lnTo>
                    <a:pt x="160" y="111"/>
                  </a:lnTo>
                  <a:lnTo>
                    <a:pt x="160" y="108"/>
                  </a:lnTo>
                  <a:lnTo>
                    <a:pt x="157" y="108"/>
                  </a:lnTo>
                  <a:lnTo>
                    <a:pt x="157" y="106"/>
                  </a:lnTo>
                  <a:lnTo>
                    <a:pt x="155" y="106"/>
                  </a:lnTo>
                  <a:lnTo>
                    <a:pt x="155" y="103"/>
                  </a:lnTo>
                  <a:lnTo>
                    <a:pt x="151" y="103"/>
                  </a:lnTo>
                  <a:lnTo>
                    <a:pt x="151" y="101"/>
                  </a:lnTo>
                  <a:lnTo>
                    <a:pt x="148" y="101"/>
                  </a:lnTo>
                  <a:lnTo>
                    <a:pt x="148" y="98"/>
                  </a:lnTo>
                  <a:lnTo>
                    <a:pt x="146" y="98"/>
                  </a:lnTo>
                  <a:lnTo>
                    <a:pt x="146" y="97"/>
                  </a:lnTo>
                  <a:lnTo>
                    <a:pt x="143" y="97"/>
                  </a:lnTo>
                  <a:lnTo>
                    <a:pt x="143" y="92"/>
                  </a:lnTo>
                  <a:lnTo>
                    <a:pt x="140" y="92"/>
                  </a:lnTo>
                  <a:lnTo>
                    <a:pt x="140" y="89"/>
                  </a:lnTo>
                  <a:lnTo>
                    <a:pt x="136" y="89"/>
                  </a:lnTo>
                  <a:lnTo>
                    <a:pt x="136" y="85"/>
                  </a:lnTo>
                  <a:lnTo>
                    <a:pt x="131" y="85"/>
                  </a:lnTo>
                  <a:lnTo>
                    <a:pt x="131" y="82"/>
                  </a:lnTo>
                  <a:lnTo>
                    <a:pt x="129" y="82"/>
                  </a:lnTo>
                  <a:lnTo>
                    <a:pt x="129" y="79"/>
                  </a:lnTo>
                  <a:lnTo>
                    <a:pt x="121" y="79"/>
                  </a:lnTo>
                  <a:lnTo>
                    <a:pt x="121" y="76"/>
                  </a:lnTo>
                  <a:lnTo>
                    <a:pt x="114" y="76"/>
                  </a:lnTo>
                  <a:lnTo>
                    <a:pt x="114" y="73"/>
                  </a:lnTo>
                  <a:lnTo>
                    <a:pt x="112" y="73"/>
                  </a:lnTo>
                  <a:lnTo>
                    <a:pt x="112" y="71"/>
                  </a:lnTo>
                  <a:lnTo>
                    <a:pt x="110" y="71"/>
                  </a:lnTo>
                  <a:lnTo>
                    <a:pt x="110" y="66"/>
                  </a:lnTo>
                  <a:lnTo>
                    <a:pt x="108" y="66"/>
                  </a:lnTo>
                  <a:lnTo>
                    <a:pt x="108" y="63"/>
                  </a:lnTo>
                  <a:lnTo>
                    <a:pt x="105" y="63"/>
                  </a:lnTo>
                  <a:lnTo>
                    <a:pt x="105" y="61"/>
                  </a:lnTo>
                  <a:lnTo>
                    <a:pt x="103" y="61"/>
                  </a:lnTo>
                  <a:lnTo>
                    <a:pt x="103" y="59"/>
                  </a:lnTo>
                  <a:lnTo>
                    <a:pt x="99" y="59"/>
                  </a:lnTo>
                  <a:lnTo>
                    <a:pt x="99" y="57"/>
                  </a:lnTo>
                  <a:lnTo>
                    <a:pt x="94" y="57"/>
                  </a:lnTo>
                  <a:lnTo>
                    <a:pt x="94" y="55"/>
                  </a:lnTo>
                  <a:lnTo>
                    <a:pt x="85" y="55"/>
                  </a:lnTo>
                  <a:lnTo>
                    <a:pt x="85" y="52"/>
                  </a:lnTo>
                  <a:lnTo>
                    <a:pt x="82" y="52"/>
                  </a:lnTo>
                  <a:lnTo>
                    <a:pt x="82" y="49"/>
                  </a:lnTo>
                  <a:lnTo>
                    <a:pt x="78" y="49"/>
                  </a:lnTo>
                  <a:lnTo>
                    <a:pt x="78" y="47"/>
                  </a:lnTo>
                  <a:lnTo>
                    <a:pt x="75" y="47"/>
                  </a:lnTo>
                  <a:lnTo>
                    <a:pt x="75" y="43"/>
                  </a:lnTo>
                  <a:lnTo>
                    <a:pt x="71" y="43"/>
                  </a:lnTo>
                  <a:lnTo>
                    <a:pt x="71" y="41"/>
                  </a:lnTo>
                  <a:lnTo>
                    <a:pt x="68" y="41"/>
                  </a:lnTo>
                  <a:lnTo>
                    <a:pt x="68" y="39"/>
                  </a:lnTo>
                  <a:lnTo>
                    <a:pt x="65" y="39"/>
                  </a:lnTo>
                  <a:lnTo>
                    <a:pt x="65" y="36"/>
                  </a:lnTo>
                  <a:lnTo>
                    <a:pt x="62" y="36"/>
                  </a:lnTo>
                  <a:lnTo>
                    <a:pt x="62" y="33"/>
                  </a:lnTo>
                  <a:lnTo>
                    <a:pt x="58" y="33"/>
                  </a:lnTo>
                  <a:lnTo>
                    <a:pt x="58" y="31"/>
                  </a:lnTo>
                  <a:lnTo>
                    <a:pt x="56" y="31"/>
                  </a:lnTo>
                  <a:lnTo>
                    <a:pt x="56" y="28"/>
                  </a:lnTo>
                  <a:lnTo>
                    <a:pt x="55" y="28"/>
                  </a:lnTo>
                  <a:lnTo>
                    <a:pt x="55" y="24"/>
                  </a:lnTo>
                  <a:lnTo>
                    <a:pt x="52" y="24"/>
                  </a:lnTo>
                  <a:lnTo>
                    <a:pt x="52" y="21"/>
                  </a:lnTo>
                  <a:lnTo>
                    <a:pt x="49" y="21"/>
                  </a:lnTo>
                  <a:lnTo>
                    <a:pt x="49" y="17"/>
                  </a:lnTo>
                  <a:lnTo>
                    <a:pt x="44" y="17"/>
                  </a:lnTo>
                  <a:lnTo>
                    <a:pt x="44" y="15"/>
                  </a:lnTo>
                  <a:lnTo>
                    <a:pt x="41" y="15"/>
                  </a:lnTo>
                  <a:lnTo>
                    <a:pt x="41" y="11"/>
                  </a:lnTo>
                  <a:lnTo>
                    <a:pt x="39" y="11"/>
                  </a:lnTo>
                  <a:lnTo>
                    <a:pt x="39" y="8"/>
                  </a:lnTo>
                  <a:lnTo>
                    <a:pt x="34" y="8"/>
                  </a:lnTo>
                  <a:lnTo>
                    <a:pt x="34" y="6"/>
                  </a:lnTo>
                  <a:lnTo>
                    <a:pt x="30" y="6"/>
                  </a:lnTo>
                  <a:lnTo>
                    <a:pt x="30" y="3"/>
                  </a:lnTo>
                  <a:lnTo>
                    <a:pt x="26" y="3"/>
                  </a:lnTo>
                  <a:lnTo>
                    <a:pt x="26" y="2"/>
                  </a:lnTo>
                  <a:lnTo>
                    <a:pt x="5" y="2"/>
                  </a:lnTo>
                  <a:lnTo>
                    <a:pt x="5"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grpSp>
        <p:nvGrpSpPr>
          <p:cNvPr id="412" name="Group 411"/>
          <p:cNvGrpSpPr/>
          <p:nvPr/>
        </p:nvGrpSpPr>
        <p:grpSpPr>
          <a:xfrm>
            <a:off x="5085355" y="3154899"/>
            <a:ext cx="3238407" cy="1528753"/>
            <a:chOff x="3360738" y="2852738"/>
            <a:chExt cx="2419350" cy="1152525"/>
          </a:xfrm>
        </p:grpSpPr>
        <p:sp>
          <p:nvSpPr>
            <p:cNvPr id="413" name="Line 72"/>
            <p:cNvSpPr>
              <a:spLocks noChangeShapeType="1"/>
            </p:cNvSpPr>
            <p:nvPr/>
          </p:nvSpPr>
          <p:spPr bwMode="auto">
            <a:xfrm>
              <a:off x="5780088" y="39481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14" name="Line 73"/>
            <p:cNvSpPr>
              <a:spLocks noChangeShapeType="1"/>
            </p:cNvSpPr>
            <p:nvPr/>
          </p:nvSpPr>
          <p:spPr bwMode="auto">
            <a:xfrm>
              <a:off x="5637213" y="39481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15" name="Line 74"/>
            <p:cNvSpPr>
              <a:spLocks noChangeShapeType="1"/>
            </p:cNvSpPr>
            <p:nvPr/>
          </p:nvSpPr>
          <p:spPr bwMode="auto">
            <a:xfrm>
              <a:off x="5599113" y="39481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16" name="Line 75"/>
            <p:cNvSpPr>
              <a:spLocks noChangeShapeType="1"/>
            </p:cNvSpPr>
            <p:nvPr/>
          </p:nvSpPr>
          <p:spPr bwMode="auto">
            <a:xfrm>
              <a:off x="5570538" y="39481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17" name="Line 76"/>
            <p:cNvSpPr>
              <a:spLocks noChangeShapeType="1"/>
            </p:cNvSpPr>
            <p:nvPr/>
          </p:nvSpPr>
          <p:spPr bwMode="auto">
            <a:xfrm>
              <a:off x="5465763" y="39481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18" name="Line 77"/>
            <p:cNvSpPr>
              <a:spLocks noChangeShapeType="1"/>
            </p:cNvSpPr>
            <p:nvPr/>
          </p:nvSpPr>
          <p:spPr bwMode="auto">
            <a:xfrm>
              <a:off x="5389563" y="3900488"/>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19" name="Line 78"/>
            <p:cNvSpPr>
              <a:spLocks noChangeShapeType="1"/>
            </p:cNvSpPr>
            <p:nvPr/>
          </p:nvSpPr>
          <p:spPr bwMode="auto">
            <a:xfrm>
              <a:off x="5332413" y="389096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0" name="Line 79"/>
            <p:cNvSpPr>
              <a:spLocks noChangeShapeType="1"/>
            </p:cNvSpPr>
            <p:nvPr/>
          </p:nvSpPr>
          <p:spPr bwMode="auto">
            <a:xfrm>
              <a:off x="5170488" y="3843338"/>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1" name="Line 80"/>
            <p:cNvSpPr>
              <a:spLocks noChangeShapeType="1"/>
            </p:cNvSpPr>
            <p:nvPr/>
          </p:nvSpPr>
          <p:spPr bwMode="auto">
            <a:xfrm>
              <a:off x="5037138" y="3748088"/>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2" name="Line 81"/>
            <p:cNvSpPr>
              <a:spLocks noChangeShapeType="1"/>
            </p:cNvSpPr>
            <p:nvPr/>
          </p:nvSpPr>
          <p:spPr bwMode="auto">
            <a:xfrm>
              <a:off x="4589463" y="3500438"/>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3" name="Line 82"/>
            <p:cNvSpPr>
              <a:spLocks noChangeShapeType="1"/>
            </p:cNvSpPr>
            <p:nvPr/>
          </p:nvSpPr>
          <p:spPr bwMode="auto">
            <a:xfrm>
              <a:off x="4560888" y="34528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4" name="Line 83"/>
            <p:cNvSpPr>
              <a:spLocks noChangeShapeType="1"/>
            </p:cNvSpPr>
            <p:nvPr/>
          </p:nvSpPr>
          <p:spPr bwMode="auto">
            <a:xfrm>
              <a:off x="4532313" y="3424238"/>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5" name="Line 84"/>
            <p:cNvSpPr>
              <a:spLocks noChangeShapeType="1"/>
            </p:cNvSpPr>
            <p:nvPr/>
          </p:nvSpPr>
          <p:spPr bwMode="auto">
            <a:xfrm>
              <a:off x="4494213" y="3405188"/>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6" name="Line 85"/>
            <p:cNvSpPr>
              <a:spLocks noChangeShapeType="1"/>
            </p:cNvSpPr>
            <p:nvPr/>
          </p:nvSpPr>
          <p:spPr bwMode="auto">
            <a:xfrm>
              <a:off x="4465638" y="335756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7" name="Line 86"/>
            <p:cNvSpPr>
              <a:spLocks noChangeShapeType="1"/>
            </p:cNvSpPr>
            <p:nvPr/>
          </p:nvSpPr>
          <p:spPr bwMode="auto">
            <a:xfrm>
              <a:off x="4427538" y="3357563"/>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8" name="Line 87"/>
            <p:cNvSpPr>
              <a:spLocks noChangeShapeType="1"/>
            </p:cNvSpPr>
            <p:nvPr/>
          </p:nvSpPr>
          <p:spPr bwMode="auto">
            <a:xfrm>
              <a:off x="4389438" y="33385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29" name="Line 88"/>
            <p:cNvSpPr>
              <a:spLocks noChangeShapeType="1"/>
            </p:cNvSpPr>
            <p:nvPr/>
          </p:nvSpPr>
          <p:spPr bwMode="auto">
            <a:xfrm>
              <a:off x="4351338" y="33385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0" name="Line 89"/>
            <p:cNvSpPr>
              <a:spLocks noChangeShapeType="1"/>
            </p:cNvSpPr>
            <p:nvPr/>
          </p:nvSpPr>
          <p:spPr bwMode="auto">
            <a:xfrm>
              <a:off x="4275138" y="33004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1" name="Line 90"/>
            <p:cNvSpPr>
              <a:spLocks noChangeShapeType="1"/>
            </p:cNvSpPr>
            <p:nvPr/>
          </p:nvSpPr>
          <p:spPr bwMode="auto">
            <a:xfrm>
              <a:off x="4179888" y="324326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2" name="Line 91"/>
            <p:cNvSpPr>
              <a:spLocks noChangeShapeType="1"/>
            </p:cNvSpPr>
            <p:nvPr/>
          </p:nvSpPr>
          <p:spPr bwMode="auto">
            <a:xfrm>
              <a:off x="4141788" y="3214688"/>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3" name="Line 92"/>
            <p:cNvSpPr>
              <a:spLocks noChangeShapeType="1"/>
            </p:cNvSpPr>
            <p:nvPr/>
          </p:nvSpPr>
          <p:spPr bwMode="auto">
            <a:xfrm>
              <a:off x="4113213" y="31861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4" name="Line 93"/>
            <p:cNvSpPr>
              <a:spLocks noChangeShapeType="1"/>
            </p:cNvSpPr>
            <p:nvPr/>
          </p:nvSpPr>
          <p:spPr bwMode="auto">
            <a:xfrm>
              <a:off x="4075113" y="3157538"/>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5" name="Line 94"/>
            <p:cNvSpPr>
              <a:spLocks noChangeShapeType="1"/>
            </p:cNvSpPr>
            <p:nvPr/>
          </p:nvSpPr>
          <p:spPr bwMode="auto">
            <a:xfrm>
              <a:off x="4046538" y="3138488"/>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6" name="Line 95"/>
            <p:cNvSpPr>
              <a:spLocks noChangeShapeType="1"/>
            </p:cNvSpPr>
            <p:nvPr/>
          </p:nvSpPr>
          <p:spPr bwMode="auto">
            <a:xfrm>
              <a:off x="4008438" y="3128963"/>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7" name="Line 96"/>
            <p:cNvSpPr>
              <a:spLocks noChangeShapeType="1"/>
            </p:cNvSpPr>
            <p:nvPr/>
          </p:nvSpPr>
          <p:spPr bwMode="auto">
            <a:xfrm>
              <a:off x="3979863" y="30718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8" name="Line 97"/>
            <p:cNvSpPr>
              <a:spLocks noChangeShapeType="1"/>
            </p:cNvSpPr>
            <p:nvPr/>
          </p:nvSpPr>
          <p:spPr bwMode="auto">
            <a:xfrm>
              <a:off x="3960813" y="3081338"/>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39" name="Line 98"/>
            <p:cNvSpPr>
              <a:spLocks noChangeShapeType="1"/>
            </p:cNvSpPr>
            <p:nvPr/>
          </p:nvSpPr>
          <p:spPr bwMode="auto">
            <a:xfrm>
              <a:off x="3932238" y="3081338"/>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0" name="Line 99"/>
            <p:cNvSpPr>
              <a:spLocks noChangeShapeType="1"/>
            </p:cNvSpPr>
            <p:nvPr/>
          </p:nvSpPr>
          <p:spPr bwMode="auto">
            <a:xfrm>
              <a:off x="3903663" y="3081338"/>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1" name="Line 100"/>
            <p:cNvSpPr>
              <a:spLocks noChangeShapeType="1"/>
            </p:cNvSpPr>
            <p:nvPr/>
          </p:nvSpPr>
          <p:spPr bwMode="auto">
            <a:xfrm>
              <a:off x="3875088" y="3081338"/>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2" name="Line 101"/>
            <p:cNvSpPr>
              <a:spLocks noChangeShapeType="1"/>
            </p:cNvSpPr>
            <p:nvPr/>
          </p:nvSpPr>
          <p:spPr bwMode="auto">
            <a:xfrm>
              <a:off x="3827463" y="301466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3" name="Line 102"/>
            <p:cNvSpPr>
              <a:spLocks noChangeShapeType="1"/>
            </p:cNvSpPr>
            <p:nvPr/>
          </p:nvSpPr>
          <p:spPr bwMode="auto">
            <a:xfrm>
              <a:off x="3694113" y="2909888"/>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4" name="Line 103"/>
            <p:cNvSpPr>
              <a:spLocks noChangeShapeType="1"/>
            </p:cNvSpPr>
            <p:nvPr/>
          </p:nvSpPr>
          <p:spPr bwMode="auto">
            <a:xfrm>
              <a:off x="3598863" y="28813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5" name="Line 104"/>
            <p:cNvSpPr>
              <a:spLocks noChangeShapeType="1"/>
            </p:cNvSpPr>
            <p:nvPr/>
          </p:nvSpPr>
          <p:spPr bwMode="auto">
            <a:xfrm>
              <a:off x="3551238" y="286226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6" name="Line 105"/>
            <p:cNvSpPr>
              <a:spLocks noChangeShapeType="1"/>
            </p:cNvSpPr>
            <p:nvPr/>
          </p:nvSpPr>
          <p:spPr bwMode="auto">
            <a:xfrm>
              <a:off x="3494088" y="2852738"/>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7" name="Line 106"/>
            <p:cNvSpPr>
              <a:spLocks noChangeShapeType="1"/>
            </p:cNvSpPr>
            <p:nvPr/>
          </p:nvSpPr>
          <p:spPr bwMode="auto">
            <a:xfrm>
              <a:off x="3446463" y="2852738"/>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8" name="Line 107"/>
            <p:cNvSpPr>
              <a:spLocks noChangeShapeType="1"/>
            </p:cNvSpPr>
            <p:nvPr/>
          </p:nvSpPr>
          <p:spPr bwMode="auto">
            <a:xfrm>
              <a:off x="4922838" y="362426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49" name="Line 108"/>
            <p:cNvSpPr>
              <a:spLocks noChangeShapeType="1"/>
            </p:cNvSpPr>
            <p:nvPr/>
          </p:nvSpPr>
          <p:spPr bwMode="auto">
            <a:xfrm>
              <a:off x="4856163" y="3595688"/>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0" name="Line 109"/>
            <p:cNvSpPr>
              <a:spLocks noChangeShapeType="1"/>
            </p:cNvSpPr>
            <p:nvPr/>
          </p:nvSpPr>
          <p:spPr bwMode="auto">
            <a:xfrm>
              <a:off x="4827588" y="3605213"/>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1" name="Line 110"/>
            <p:cNvSpPr>
              <a:spLocks noChangeShapeType="1"/>
            </p:cNvSpPr>
            <p:nvPr/>
          </p:nvSpPr>
          <p:spPr bwMode="auto">
            <a:xfrm>
              <a:off x="4799013" y="36052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2" name="Line 111"/>
            <p:cNvSpPr>
              <a:spLocks noChangeShapeType="1"/>
            </p:cNvSpPr>
            <p:nvPr/>
          </p:nvSpPr>
          <p:spPr bwMode="auto">
            <a:xfrm>
              <a:off x="4770438" y="36052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3" name="Line 112"/>
            <p:cNvSpPr>
              <a:spLocks noChangeShapeType="1"/>
            </p:cNvSpPr>
            <p:nvPr/>
          </p:nvSpPr>
          <p:spPr bwMode="auto">
            <a:xfrm>
              <a:off x="4741863" y="36052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4" name="Line 113"/>
            <p:cNvSpPr>
              <a:spLocks noChangeShapeType="1"/>
            </p:cNvSpPr>
            <p:nvPr/>
          </p:nvSpPr>
          <p:spPr bwMode="auto">
            <a:xfrm>
              <a:off x="4722813" y="36052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5" name="Line 114"/>
            <p:cNvSpPr>
              <a:spLocks noChangeShapeType="1"/>
            </p:cNvSpPr>
            <p:nvPr/>
          </p:nvSpPr>
          <p:spPr bwMode="auto">
            <a:xfrm>
              <a:off x="4703763" y="36052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6" name="Line 115"/>
            <p:cNvSpPr>
              <a:spLocks noChangeShapeType="1"/>
            </p:cNvSpPr>
            <p:nvPr/>
          </p:nvSpPr>
          <p:spPr bwMode="auto">
            <a:xfrm>
              <a:off x="5446713" y="39481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7" name="Line 116"/>
            <p:cNvSpPr>
              <a:spLocks noChangeShapeType="1"/>
            </p:cNvSpPr>
            <p:nvPr/>
          </p:nvSpPr>
          <p:spPr bwMode="auto">
            <a:xfrm>
              <a:off x="5075238" y="3757613"/>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8" name="Line 117"/>
            <p:cNvSpPr>
              <a:spLocks noChangeShapeType="1"/>
            </p:cNvSpPr>
            <p:nvPr/>
          </p:nvSpPr>
          <p:spPr bwMode="auto">
            <a:xfrm>
              <a:off x="5427663" y="3948113"/>
              <a:ext cx="0" cy="5715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59" name="Line 118"/>
            <p:cNvSpPr>
              <a:spLocks noChangeShapeType="1"/>
            </p:cNvSpPr>
            <p:nvPr/>
          </p:nvSpPr>
          <p:spPr bwMode="auto">
            <a:xfrm>
              <a:off x="5056188" y="3757613"/>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60" name="Freeform 119"/>
            <p:cNvSpPr>
              <a:spLocks/>
            </p:cNvSpPr>
            <p:nvPr/>
          </p:nvSpPr>
          <p:spPr bwMode="auto">
            <a:xfrm>
              <a:off x="3360738" y="2881313"/>
              <a:ext cx="2409825" cy="1095375"/>
            </a:xfrm>
            <a:custGeom>
              <a:avLst/>
              <a:gdLst>
                <a:gd name="T0" fmla="*/ 214 w 253"/>
                <a:gd name="T1" fmla="*/ 115 h 115"/>
                <a:gd name="T2" fmla="*/ 205 w 253"/>
                <a:gd name="T3" fmla="*/ 109 h 115"/>
                <a:gd name="T4" fmla="*/ 186 w 253"/>
                <a:gd name="T5" fmla="*/ 104 h 115"/>
                <a:gd name="T6" fmla="*/ 183 w 253"/>
                <a:gd name="T7" fmla="*/ 100 h 115"/>
                <a:gd name="T8" fmla="*/ 172 w 253"/>
                <a:gd name="T9" fmla="*/ 95 h 115"/>
                <a:gd name="T10" fmla="*/ 170 w 253"/>
                <a:gd name="T11" fmla="*/ 92 h 115"/>
                <a:gd name="T12" fmla="*/ 168 w 253"/>
                <a:gd name="T13" fmla="*/ 87 h 115"/>
                <a:gd name="T14" fmla="*/ 166 w 253"/>
                <a:gd name="T15" fmla="*/ 84 h 115"/>
                <a:gd name="T16" fmla="*/ 158 w 253"/>
                <a:gd name="T17" fmla="*/ 80 h 115"/>
                <a:gd name="T18" fmla="*/ 142 w 253"/>
                <a:gd name="T19" fmla="*/ 78 h 115"/>
                <a:gd name="T20" fmla="*/ 134 w 253"/>
                <a:gd name="T21" fmla="*/ 74 h 115"/>
                <a:gd name="T22" fmla="*/ 132 w 253"/>
                <a:gd name="T23" fmla="*/ 70 h 115"/>
                <a:gd name="T24" fmla="*/ 128 w 253"/>
                <a:gd name="T25" fmla="*/ 67 h 115"/>
                <a:gd name="T26" fmla="*/ 125 w 253"/>
                <a:gd name="T27" fmla="*/ 63 h 115"/>
                <a:gd name="T28" fmla="*/ 121 w 253"/>
                <a:gd name="T29" fmla="*/ 60 h 115"/>
                <a:gd name="T30" fmla="*/ 117 w 253"/>
                <a:gd name="T31" fmla="*/ 57 h 115"/>
                <a:gd name="T32" fmla="*/ 110 w 253"/>
                <a:gd name="T33" fmla="*/ 52 h 115"/>
                <a:gd name="T34" fmla="*/ 101 w 253"/>
                <a:gd name="T35" fmla="*/ 51 h 115"/>
                <a:gd name="T36" fmla="*/ 88 w 253"/>
                <a:gd name="T37" fmla="*/ 46 h 115"/>
                <a:gd name="T38" fmla="*/ 84 w 253"/>
                <a:gd name="T39" fmla="*/ 41 h 115"/>
                <a:gd name="T40" fmla="*/ 80 w 253"/>
                <a:gd name="T41" fmla="*/ 38 h 115"/>
                <a:gd name="T42" fmla="*/ 76 w 253"/>
                <a:gd name="T43" fmla="*/ 35 h 115"/>
                <a:gd name="T44" fmla="*/ 72 w 253"/>
                <a:gd name="T45" fmla="*/ 32 h 115"/>
                <a:gd name="T46" fmla="*/ 69 w 253"/>
                <a:gd name="T47" fmla="*/ 30 h 115"/>
                <a:gd name="T48" fmla="*/ 66 w 253"/>
                <a:gd name="T49" fmla="*/ 26 h 115"/>
                <a:gd name="T50" fmla="*/ 55 w 253"/>
                <a:gd name="T51" fmla="*/ 23 h 115"/>
                <a:gd name="T52" fmla="*/ 52 w 253"/>
                <a:gd name="T53" fmla="*/ 20 h 115"/>
                <a:gd name="T54" fmla="*/ 44 w 253"/>
                <a:gd name="T55" fmla="*/ 16 h 115"/>
                <a:gd name="T56" fmla="*/ 39 w 253"/>
                <a:gd name="T57" fmla="*/ 12 h 115"/>
                <a:gd name="T58" fmla="*/ 36 w 253"/>
                <a:gd name="T59" fmla="*/ 9 h 115"/>
                <a:gd name="T60" fmla="*/ 29 w 253"/>
                <a:gd name="T61" fmla="*/ 6 h 115"/>
                <a:gd name="T62" fmla="*/ 23 w 253"/>
                <a:gd name="T63" fmla="*/ 3 h 115"/>
                <a:gd name="T64" fmla="*/ 15 w 253"/>
                <a:gd name="T65" fmla="*/ 1 h 115"/>
                <a:gd name="T66" fmla="*/ 0 w 253"/>
                <a:gd name="T6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115">
                  <a:moveTo>
                    <a:pt x="253" y="115"/>
                  </a:moveTo>
                  <a:lnTo>
                    <a:pt x="214" y="115"/>
                  </a:lnTo>
                  <a:lnTo>
                    <a:pt x="214" y="109"/>
                  </a:lnTo>
                  <a:lnTo>
                    <a:pt x="205" y="109"/>
                  </a:lnTo>
                  <a:lnTo>
                    <a:pt x="205" y="104"/>
                  </a:lnTo>
                  <a:lnTo>
                    <a:pt x="186" y="104"/>
                  </a:lnTo>
                  <a:lnTo>
                    <a:pt x="186" y="100"/>
                  </a:lnTo>
                  <a:lnTo>
                    <a:pt x="183" y="100"/>
                  </a:lnTo>
                  <a:lnTo>
                    <a:pt x="183" y="95"/>
                  </a:lnTo>
                  <a:lnTo>
                    <a:pt x="172" y="95"/>
                  </a:lnTo>
                  <a:lnTo>
                    <a:pt x="172" y="92"/>
                  </a:lnTo>
                  <a:lnTo>
                    <a:pt x="170" y="92"/>
                  </a:lnTo>
                  <a:lnTo>
                    <a:pt x="170" y="87"/>
                  </a:lnTo>
                  <a:lnTo>
                    <a:pt x="168" y="87"/>
                  </a:lnTo>
                  <a:lnTo>
                    <a:pt x="168" y="84"/>
                  </a:lnTo>
                  <a:lnTo>
                    <a:pt x="166" y="84"/>
                  </a:lnTo>
                  <a:lnTo>
                    <a:pt x="166" y="80"/>
                  </a:lnTo>
                  <a:lnTo>
                    <a:pt x="158" y="80"/>
                  </a:lnTo>
                  <a:lnTo>
                    <a:pt x="158" y="78"/>
                  </a:lnTo>
                  <a:lnTo>
                    <a:pt x="142" y="78"/>
                  </a:lnTo>
                  <a:lnTo>
                    <a:pt x="142" y="74"/>
                  </a:lnTo>
                  <a:lnTo>
                    <a:pt x="134" y="74"/>
                  </a:lnTo>
                  <a:lnTo>
                    <a:pt x="134" y="70"/>
                  </a:lnTo>
                  <a:lnTo>
                    <a:pt x="132" y="70"/>
                  </a:lnTo>
                  <a:lnTo>
                    <a:pt x="132" y="67"/>
                  </a:lnTo>
                  <a:lnTo>
                    <a:pt x="128" y="67"/>
                  </a:lnTo>
                  <a:lnTo>
                    <a:pt x="128" y="63"/>
                  </a:lnTo>
                  <a:lnTo>
                    <a:pt x="125" y="63"/>
                  </a:lnTo>
                  <a:lnTo>
                    <a:pt x="125" y="60"/>
                  </a:lnTo>
                  <a:lnTo>
                    <a:pt x="121" y="60"/>
                  </a:lnTo>
                  <a:lnTo>
                    <a:pt x="121" y="57"/>
                  </a:lnTo>
                  <a:lnTo>
                    <a:pt x="117" y="57"/>
                  </a:lnTo>
                  <a:lnTo>
                    <a:pt x="117" y="52"/>
                  </a:lnTo>
                  <a:lnTo>
                    <a:pt x="110" y="52"/>
                  </a:lnTo>
                  <a:lnTo>
                    <a:pt x="110" y="51"/>
                  </a:lnTo>
                  <a:lnTo>
                    <a:pt x="101" y="51"/>
                  </a:lnTo>
                  <a:lnTo>
                    <a:pt x="101" y="46"/>
                  </a:lnTo>
                  <a:lnTo>
                    <a:pt x="88" y="46"/>
                  </a:lnTo>
                  <a:lnTo>
                    <a:pt x="88" y="41"/>
                  </a:lnTo>
                  <a:lnTo>
                    <a:pt x="84" y="41"/>
                  </a:lnTo>
                  <a:lnTo>
                    <a:pt x="84" y="38"/>
                  </a:lnTo>
                  <a:lnTo>
                    <a:pt x="80" y="38"/>
                  </a:lnTo>
                  <a:lnTo>
                    <a:pt x="80" y="35"/>
                  </a:lnTo>
                  <a:lnTo>
                    <a:pt x="76" y="35"/>
                  </a:lnTo>
                  <a:lnTo>
                    <a:pt x="76" y="32"/>
                  </a:lnTo>
                  <a:lnTo>
                    <a:pt x="72" y="32"/>
                  </a:lnTo>
                  <a:lnTo>
                    <a:pt x="72" y="30"/>
                  </a:lnTo>
                  <a:lnTo>
                    <a:pt x="69" y="30"/>
                  </a:lnTo>
                  <a:lnTo>
                    <a:pt x="69" y="26"/>
                  </a:lnTo>
                  <a:lnTo>
                    <a:pt x="66" y="26"/>
                  </a:lnTo>
                  <a:lnTo>
                    <a:pt x="66" y="23"/>
                  </a:lnTo>
                  <a:lnTo>
                    <a:pt x="55" y="23"/>
                  </a:lnTo>
                  <a:lnTo>
                    <a:pt x="55" y="20"/>
                  </a:lnTo>
                  <a:lnTo>
                    <a:pt x="52" y="20"/>
                  </a:lnTo>
                  <a:lnTo>
                    <a:pt x="52" y="16"/>
                  </a:lnTo>
                  <a:lnTo>
                    <a:pt x="44" y="16"/>
                  </a:lnTo>
                  <a:lnTo>
                    <a:pt x="44" y="12"/>
                  </a:lnTo>
                  <a:lnTo>
                    <a:pt x="39" y="12"/>
                  </a:lnTo>
                  <a:lnTo>
                    <a:pt x="39" y="9"/>
                  </a:lnTo>
                  <a:lnTo>
                    <a:pt x="36" y="9"/>
                  </a:lnTo>
                  <a:lnTo>
                    <a:pt x="36" y="6"/>
                  </a:lnTo>
                  <a:lnTo>
                    <a:pt x="29" y="6"/>
                  </a:lnTo>
                  <a:lnTo>
                    <a:pt x="29" y="3"/>
                  </a:lnTo>
                  <a:lnTo>
                    <a:pt x="23" y="3"/>
                  </a:lnTo>
                  <a:lnTo>
                    <a:pt x="23" y="1"/>
                  </a:lnTo>
                  <a:lnTo>
                    <a:pt x="15" y="1"/>
                  </a:lnTo>
                  <a:lnTo>
                    <a:pt x="15" y="0"/>
                  </a:lnTo>
                  <a:lnTo>
                    <a:pt x="0" y="0"/>
                  </a:lnTo>
                </a:path>
              </a:pathLst>
            </a:cu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61" name="Line 120"/>
            <p:cNvSpPr>
              <a:spLocks noChangeShapeType="1"/>
            </p:cNvSpPr>
            <p:nvPr/>
          </p:nvSpPr>
          <p:spPr bwMode="auto">
            <a:xfrm>
              <a:off x="4684713" y="3567113"/>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sp>
          <p:nvSpPr>
            <p:cNvPr id="462" name="Line 121"/>
            <p:cNvSpPr>
              <a:spLocks noChangeShapeType="1"/>
            </p:cNvSpPr>
            <p:nvPr/>
          </p:nvSpPr>
          <p:spPr bwMode="auto">
            <a:xfrm>
              <a:off x="4665663" y="3557588"/>
              <a:ext cx="0" cy="47625"/>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1000">
                <a:solidFill>
                  <a:srgbClr val="363636"/>
                </a:solidFill>
              </a:endParaRPr>
            </a:p>
          </p:txBody>
        </p:sp>
      </p:grpSp>
      <p:cxnSp>
        <p:nvCxnSpPr>
          <p:cNvPr id="463" name="Straight Connector 462"/>
          <p:cNvCxnSpPr/>
          <p:nvPr/>
        </p:nvCxnSpPr>
        <p:spPr>
          <a:xfrm>
            <a:off x="5980520" y="3011652"/>
            <a:ext cx="316974" cy="0"/>
          </a:xfrm>
          <a:prstGeom prst="line">
            <a:avLst/>
          </a:prstGeom>
          <a:noFill/>
          <a:ln w="19050">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64" name="Straight Connector 463"/>
          <p:cNvCxnSpPr/>
          <p:nvPr/>
        </p:nvCxnSpPr>
        <p:spPr>
          <a:xfrm>
            <a:off x="5980520" y="3205364"/>
            <a:ext cx="316974" cy="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465" name="Straight Connector 464"/>
          <p:cNvCxnSpPr/>
          <p:nvPr/>
        </p:nvCxnSpPr>
        <p:spPr>
          <a:xfrm>
            <a:off x="5980520" y="3399682"/>
            <a:ext cx="316974" cy="0"/>
          </a:xfrm>
          <a:prstGeom prst="line">
            <a:avLst/>
          </a:prstGeom>
          <a:noFill/>
          <a:ln w="19050">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cxnSp>
      <p:sp>
        <p:nvSpPr>
          <p:cNvPr id="466" name="TextBox 465"/>
          <p:cNvSpPr txBox="1"/>
          <p:nvPr/>
        </p:nvSpPr>
        <p:spPr>
          <a:xfrm>
            <a:off x="6320284" y="2906467"/>
            <a:ext cx="2712922" cy="246221"/>
          </a:xfrm>
          <a:prstGeom prst="rect">
            <a:avLst/>
          </a:prstGeom>
          <a:noFill/>
        </p:spPr>
        <p:txBody>
          <a:bodyPr wrap="none" rtlCol="0">
            <a:spAutoFit/>
          </a:bodyPr>
          <a:lstStyle/>
          <a:p>
            <a:pPr>
              <a:tabLst>
                <a:tab pos="896938" algn="l"/>
                <a:tab pos="1341438" algn="l"/>
              </a:tabLst>
            </a:pPr>
            <a:r>
              <a:rPr lang="en-GB" sz="1000" dirty="0" err="1" smtClean="0">
                <a:solidFill>
                  <a:srgbClr val="363636"/>
                </a:solidFill>
              </a:rPr>
              <a:t>wt</a:t>
            </a:r>
            <a:r>
              <a:rPr lang="en-GB" sz="1000" dirty="0" smtClean="0">
                <a:solidFill>
                  <a:srgbClr val="363636"/>
                </a:solidFill>
              </a:rPr>
              <a:t>:	n=140	median 30.2 months</a:t>
            </a:r>
            <a:endParaRPr lang="en-GB" sz="1000" dirty="0">
              <a:solidFill>
                <a:srgbClr val="363636"/>
              </a:solidFill>
            </a:endParaRPr>
          </a:p>
        </p:txBody>
      </p:sp>
      <p:sp>
        <p:nvSpPr>
          <p:cNvPr id="467" name="TextBox 466"/>
          <p:cNvSpPr txBox="1"/>
          <p:nvPr/>
        </p:nvSpPr>
        <p:spPr>
          <a:xfrm>
            <a:off x="6320284" y="3092617"/>
            <a:ext cx="2733762" cy="246221"/>
          </a:xfrm>
          <a:prstGeom prst="rect">
            <a:avLst/>
          </a:prstGeom>
          <a:noFill/>
        </p:spPr>
        <p:txBody>
          <a:bodyPr wrap="none" rtlCol="0">
            <a:spAutoFit/>
          </a:bodyPr>
          <a:lstStyle/>
          <a:p>
            <a:pPr>
              <a:tabLst>
                <a:tab pos="896938" algn="l"/>
                <a:tab pos="1341438" algn="l"/>
              </a:tabLst>
            </a:pPr>
            <a:r>
              <a:rPr lang="en-GB" sz="1000" i="1" dirty="0" smtClean="0">
                <a:solidFill>
                  <a:srgbClr val="363636"/>
                </a:solidFill>
              </a:rPr>
              <a:t>KRAS/NRAS</a:t>
            </a:r>
            <a:r>
              <a:rPr lang="en-GB" sz="1000" dirty="0" smtClean="0">
                <a:solidFill>
                  <a:srgbClr val="363636"/>
                </a:solidFill>
              </a:rPr>
              <a:t>:	n=169	median 23.4 months</a:t>
            </a:r>
            <a:endParaRPr lang="en-GB" sz="1000" dirty="0">
              <a:solidFill>
                <a:srgbClr val="363636"/>
              </a:solidFill>
            </a:endParaRPr>
          </a:p>
        </p:txBody>
      </p:sp>
      <p:sp>
        <p:nvSpPr>
          <p:cNvPr id="468" name="TextBox 467"/>
          <p:cNvSpPr txBox="1"/>
          <p:nvPr/>
        </p:nvSpPr>
        <p:spPr>
          <a:xfrm>
            <a:off x="6320284" y="3289987"/>
            <a:ext cx="2663230" cy="246221"/>
          </a:xfrm>
          <a:prstGeom prst="rect">
            <a:avLst/>
          </a:prstGeom>
          <a:noFill/>
        </p:spPr>
        <p:txBody>
          <a:bodyPr wrap="none" rtlCol="0">
            <a:spAutoFit/>
          </a:bodyPr>
          <a:lstStyle/>
          <a:p>
            <a:pPr>
              <a:tabLst>
                <a:tab pos="896938" algn="l"/>
                <a:tab pos="1341438" algn="l"/>
              </a:tabLst>
            </a:pPr>
            <a:r>
              <a:rPr lang="en-GB" sz="1000" i="1" dirty="0" smtClean="0">
                <a:solidFill>
                  <a:srgbClr val="363636"/>
                </a:solidFill>
              </a:rPr>
              <a:t>BRAF</a:t>
            </a:r>
            <a:r>
              <a:rPr lang="en-GB" sz="1000" dirty="0" smtClean="0">
                <a:solidFill>
                  <a:srgbClr val="363636"/>
                </a:solidFill>
              </a:rPr>
              <a:t>:	n=22	median 9.4 months</a:t>
            </a:r>
            <a:endParaRPr lang="en-GB" sz="1000" dirty="0">
              <a:solidFill>
                <a:srgbClr val="363636"/>
              </a:solidFill>
            </a:endParaRPr>
          </a:p>
        </p:txBody>
      </p:sp>
      <p:cxnSp>
        <p:nvCxnSpPr>
          <p:cNvPr id="469" name="Straight Connector 468"/>
          <p:cNvCxnSpPr/>
          <p:nvPr/>
        </p:nvCxnSpPr>
        <p:spPr>
          <a:xfrm>
            <a:off x="514595" y="4243364"/>
            <a:ext cx="37629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a:off x="5034606" y="4243364"/>
            <a:ext cx="376296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46297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700" spc="-10" dirty="0" smtClean="0"/>
              <a:t>498O: </a:t>
            </a:r>
            <a:r>
              <a:rPr lang="en-GB" sz="1700" spc="-10" dirty="0"/>
              <a:t>Maintenance strategy with fluoropyrimidines (FP) plus bevacizumab (Bev), Bev alone or no treatment, following a 24-week first-line induction with FP, oxaliplatin (Ox) and Bev for patients with metastatic colorectal cancer: Mature data and subgroup analysis of the AIO KRK 0207 phase III study – </a:t>
            </a:r>
            <a:r>
              <a:rPr lang="en-GB" sz="1700" spc="-10" dirty="0" err="1" smtClean="0"/>
              <a:t>Hegewisch</a:t>
            </a:r>
            <a:r>
              <a:rPr lang="en-GB" sz="1700" spc="-10" dirty="0" smtClean="0"/>
              <a:t>-Becker S et al.</a:t>
            </a:r>
            <a:endParaRPr lang="en-GB" sz="1700" spc="-10" dirty="0"/>
          </a:p>
        </p:txBody>
      </p:sp>
      <p:sp>
        <p:nvSpPr>
          <p:cNvPr id="5123" name="Rectangle 3"/>
          <p:cNvSpPr>
            <a:spLocks noGrp="1" noChangeArrowheads="1"/>
          </p:cNvSpPr>
          <p:nvPr>
            <p:ph type="body" idx="1"/>
          </p:nvPr>
        </p:nvSpPr>
        <p:spPr>
          <a:xfrm>
            <a:off x="228600" y="1320800"/>
            <a:ext cx="8686800" cy="5154097"/>
          </a:xfrm>
        </p:spPr>
        <p:txBody>
          <a:bodyPr/>
          <a:lstStyle/>
          <a:p>
            <a:r>
              <a:rPr lang="en-GB" sz="1800" b="1" dirty="0"/>
              <a:t>Conclusions</a:t>
            </a:r>
          </a:p>
          <a:p>
            <a:pPr lvl="1"/>
            <a:r>
              <a:rPr lang="en-GB" sz="1800" b="1" dirty="0" smtClean="0"/>
              <a:t>Bevacizumab maintenance </a:t>
            </a:r>
            <a:r>
              <a:rPr lang="en-GB" sz="1800" b="1" dirty="0"/>
              <a:t>was non-inferior to fluoropyrimidines + </a:t>
            </a:r>
            <a:r>
              <a:rPr lang="en-GB" sz="1800" b="1" dirty="0" smtClean="0"/>
              <a:t>bevacizumab for TFS</a:t>
            </a:r>
          </a:p>
          <a:p>
            <a:pPr lvl="2"/>
            <a:r>
              <a:rPr lang="en-GB" sz="1800" b="1" dirty="0" smtClean="0"/>
              <a:t>No active treatment was </a:t>
            </a:r>
            <a:r>
              <a:rPr lang="en-GB" sz="1800" b="1" dirty="0"/>
              <a:t>inferior </a:t>
            </a:r>
            <a:r>
              <a:rPr lang="en-GB" sz="1800" b="1" dirty="0" smtClean="0"/>
              <a:t>to fluoropyrimidines </a:t>
            </a:r>
            <a:r>
              <a:rPr lang="en-GB" sz="1800" b="1" dirty="0"/>
              <a:t>+ </a:t>
            </a:r>
            <a:r>
              <a:rPr lang="en-GB" sz="1800" b="1" dirty="0" smtClean="0"/>
              <a:t>bevacizumab</a:t>
            </a:r>
          </a:p>
          <a:p>
            <a:pPr lvl="1"/>
            <a:r>
              <a:rPr lang="en-GB" sz="1800" b="1" dirty="0" smtClean="0"/>
              <a:t>Significant improvement in PFS-1, but not OS, </a:t>
            </a:r>
            <a:r>
              <a:rPr lang="en-GB" sz="1800" b="1" dirty="0"/>
              <a:t>with active </a:t>
            </a:r>
            <a:r>
              <a:rPr lang="en-GB" sz="1800" b="1" dirty="0" smtClean="0"/>
              <a:t>treatment</a:t>
            </a:r>
          </a:p>
          <a:p>
            <a:pPr lvl="1"/>
            <a:r>
              <a:rPr lang="en-GB" sz="1800" b="1" dirty="0" smtClean="0"/>
              <a:t>Response </a:t>
            </a:r>
            <a:r>
              <a:rPr lang="en-GB" sz="1800" b="1" dirty="0"/>
              <a:t>to induction and </a:t>
            </a:r>
            <a:r>
              <a:rPr lang="en-GB" sz="1800" b="1" i="1" dirty="0"/>
              <a:t>RAS</a:t>
            </a:r>
            <a:r>
              <a:rPr lang="en-GB" sz="1800" b="1" dirty="0"/>
              <a:t> status </a:t>
            </a:r>
            <a:r>
              <a:rPr lang="en-GB" sz="1800" b="1" dirty="0" smtClean="0"/>
              <a:t>had a prognostic impact, </a:t>
            </a:r>
            <a:r>
              <a:rPr lang="en-GB" sz="1800" b="1" dirty="0"/>
              <a:t>whereas oxaliplatin </a:t>
            </a:r>
            <a:r>
              <a:rPr lang="en-GB" sz="1800" b="1" dirty="0" smtClean="0"/>
              <a:t>dose </a:t>
            </a:r>
            <a:r>
              <a:rPr lang="en-GB" sz="1800" b="1" dirty="0"/>
              <a:t>reduction </a:t>
            </a:r>
            <a:r>
              <a:rPr lang="en-GB" sz="1800" b="1" dirty="0" smtClean="0"/>
              <a:t>did not</a:t>
            </a:r>
            <a:endParaRPr lang="en-GB" sz="1800" b="1" dirty="0"/>
          </a:p>
          <a:p>
            <a:pPr lvl="1"/>
            <a:r>
              <a:rPr lang="en-GB" sz="1800" b="1" dirty="0"/>
              <a:t>The benefit with active maintenance on PFS-1 remains significant in all subgroups </a:t>
            </a:r>
            <a:r>
              <a:rPr lang="en-GB" sz="1800" b="1" dirty="0" smtClean="0"/>
              <a:t>analysed</a:t>
            </a:r>
            <a:endParaRPr lang="en-GB" sz="1800" b="1" dirty="0"/>
          </a:p>
          <a:p>
            <a:pPr lvl="2"/>
            <a:r>
              <a:rPr lang="en-GB" sz="1800" b="1" dirty="0" smtClean="0"/>
              <a:t>In contrast to the CAIRO-3 study, subgroup </a:t>
            </a:r>
            <a:r>
              <a:rPr lang="en-GB" sz="1800" b="1" dirty="0"/>
              <a:t>analyses </a:t>
            </a:r>
            <a:r>
              <a:rPr lang="en-GB" sz="1800" b="1" dirty="0" smtClean="0"/>
              <a:t>did not </a:t>
            </a:r>
            <a:r>
              <a:rPr lang="en-GB" sz="1800" b="1" dirty="0"/>
              <a:t>identify </a:t>
            </a:r>
            <a:r>
              <a:rPr lang="en-GB" sz="1800" b="1" dirty="0" smtClean="0"/>
              <a:t>a patient group with </a:t>
            </a:r>
            <a:r>
              <a:rPr lang="en-GB" sz="1800" b="1" dirty="0"/>
              <a:t>a greater or lesser benefit of fluoropyrimidines + bevacizumab </a:t>
            </a:r>
            <a:r>
              <a:rPr lang="en-GB" sz="1800" b="1" dirty="0" smtClean="0"/>
              <a:t>maintenance therapy</a:t>
            </a:r>
          </a:p>
          <a:p>
            <a:pPr lvl="1"/>
            <a:endParaRPr lang="en-GB" sz="1800" b="1" dirty="0"/>
          </a:p>
        </p:txBody>
      </p:sp>
      <p:sp>
        <p:nvSpPr>
          <p:cNvPr id="5124" name="Text Box 4"/>
          <p:cNvSpPr txBox="1">
            <a:spLocks noChangeArrowheads="1"/>
          </p:cNvSpPr>
          <p:nvPr/>
        </p:nvSpPr>
        <p:spPr bwMode="auto">
          <a:xfrm>
            <a:off x="4297520" y="6474897"/>
            <a:ext cx="462581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 </a:t>
            </a:r>
            <a:r>
              <a:rPr lang="en-GB" sz="1200" dirty="0" err="1" smtClean="0">
                <a:solidFill>
                  <a:srgbClr val="363636"/>
                </a:solidFill>
              </a:rPr>
              <a:t>Hegewisch</a:t>
            </a:r>
            <a:r>
              <a:rPr lang="en-GB" sz="1200" dirty="0" smtClean="0">
                <a:solidFill>
                  <a:srgbClr val="363636"/>
                </a:solidFill>
              </a:rPr>
              <a:t>-Becker </a:t>
            </a:r>
            <a:r>
              <a:rPr lang="en-GB" sz="1200" dirty="0">
                <a:solidFill>
                  <a:srgbClr val="363636"/>
                </a:solidFill>
              </a:rPr>
              <a:t>et </a:t>
            </a:r>
            <a:r>
              <a:rPr lang="en-GB" sz="1200" dirty="0" smtClean="0">
                <a:solidFill>
                  <a:srgbClr val="363636"/>
                </a:solidFill>
              </a:rPr>
              <a:t>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498O</a:t>
            </a:r>
            <a:endParaRPr lang="en-GB" sz="1200" dirty="0">
              <a:solidFill>
                <a:srgbClr val="363636"/>
              </a:solidFill>
            </a:endParaRPr>
          </a:p>
        </p:txBody>
      </p:sp>
    </p:spTree>
    <p:custDataLst>
      <p:tags r:id="rId1"/>
    </p:custDataLst>
    <p:extLst>
      <p:ext uri="{BB962C8B-B14F-4D97-AF65-F5344CB8AC3E}">
        <p14:creationId xmlns:p14="http://schemas.microsoft.com/office/powerpoint/2010/main" val="2909932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700" dirty="0" smtClean="0"/>
              <a:t>499O: </a:t>
            </a:r>
            <a:r>
              <a:rPr lang="en-GB" sz="1700" dirty="0"/>
              <a:t>Phase II study of first-line </a:t>
            </a:r>
            <a:r>
              <a:rPr lang="en-GB" sz="1700" dirty="0" err="1"/>
              <a:t>mFOLFOX</a:t>
            </a:r>
            <a:r>
              <a:rPr lang="en-GB" sz="1700" dirty="0"/>
              <a:t> plus cetuximab (C) for 8 cycles followed by </a:t>
            </a:r>
            <a:r>
              <a:rPr lang="en-GB" sz="1700" dirty="0" err="1"/>
              <a:t>mFOLFOX</a:t>
            </a:r>
            <a:r>
              <a:rPr lang="en-GB" sz="1700" dirty="0"/>
              <a:t> plus C or single agent (s/a) C as maintenance therapy in patients (p) with metastatic colorectal cancer (</a:t>
            </a:r>
            <a:r>
              <a:rPr lang="en-GB" sz="1700" dirty="0" err="1"/>
              <a:t>mCRC</a:t>
            </a:r>
            <a:r>
              <a:rPr lang="en-GB" sz="1700" dirty="0"/>
              <a:t>): </a:t>
            </a:r>
            <a:r>
              <a:rPr lang="en-GB" sz="1700" dirty="0" smtClean="0"/>
              <a:t>The </a:t>
            </a:r>
            <a:r>
              <a:rPr lang="en-GB" sz="1700" dirty="0"/>
              <a:t>MACRO-2 trial (Spanish Cooperative Group for the Treatment of Digestive </a:t>
            </a:r>
            <a:r>
              <a:rPr lang="en-GB" sz="1700" dirty="0" err="1"/>
              <a:t>Tumors</a:t>
            </a:r>
            <a:r>
              <a:rPr lang="en-GB" sz="1700" dirty="0"/>
              <a:t> [TTD]) </a:t>
            </a:r>
            <a:r>
              <a:rPr lang="en-GB" sz="1700" dirty="0" smtClean="0"/>
              <a:t>– </a:t>
            </a:r>
            <a:r>
              <a:rPr lang="en-GB" sz="1700" dirty="0" err="1" smtClean="0"/>
              <a:t>García</a:t>
            </a:r>
            <a:r>
              <a:rPr lang="en-GB" sz="1700" dirty="0" smtClean="0"/>
              <a:t> Alfonso P et al.</a:t>
            </a:r>
            <a:endParaRPr lang="en-GB" sz="1700" dirty="0"/>
          </a:p>
        </p:txBody>
      </p:sp>
      <p:sp>
        <p:nvSpPr>
          <p:cNvPr id="5123" name="Rectangle 3"/>
          <p:cNvSpPr>
            <a:spLocks noGrp="1" noChangeArrowheads="1"/>
          </p:cNvSpPr>
          <p:nvPr>
            <p:ph type="body" idx="1"/>
          </p:nvPr>
        </p:nvSpPr>
        <p:spPr>
          <a:xfrm>
            <a:off x="228599" y="1320800"/>
            <a:ext cx="8854441" cy="5308600"/>
          </a:xfrm>
        </p:spPr>
        <p:txBody>
          <a:bodyPr/>
          <a:lstStyle/>
          <a:p>
            <a:r>
              <a:rPr lang="en-GB" sz="1800" b="1" dirty="0" smtClean="0"/>
              <a:t>Study objective</a:t>
            </a:r>
          </a:p>
          <a:p>
            <a:pPr lvl="1"/>
            <a:r>
              <a:rPr lang="en-GB" sz="1800" dirty="0" smtClean="0"/>
              <a:t>To assess the efficacy and safety </a:t>
            </a:r>
            <a:r>
              <a:rPr lang="en-GB" sz="1800" dirty="0"/>
              <a:t>of </a:t>
            </a:r>
            <a:r>
              <a:rPr lang="en-GB" sz="1800" dirty="0" err="1" smtClean="0"/>
              <a:t>mFOLFOX</a:t>
            </a:r>
            <a:r>
              <a:rPr lang="en-GB" sz="1800" dirty="0" smtClean="0"/>
              <a:t> + cetuximab then maintenance </a:t>
            </a:r>
            <a:r>
              <a:rPr lang="en-GB" sz="1800" spc="-20" dirty="0" err="1" smtClean="0"/>
              <a:t>mFOLFOX</a:t>
            </a:r>
            <a:r>
              <a:rPr lang="en-GB" sz="1800" spc="-20" dirty="0" smtClean="0"/>
              <a:t> + cetuximab vs. cetuximab alone in treatment naïve patients with </a:t>
            </a:r>
            <a:r>
              <a:rPr lang="en-GB" sz="1800" spc="-20" dirty="0" err="1" smtClean="0"/>
              <a:t>mCRC</a:t>
            </a:r>
            <a:endParaRPr lang="en-GB" sz="1800" spc="-20" dirty="0" smtClean="0"/>
          </a:p>
          <a:p>
            <a:r>
              <a:rPr lang="en-GB" sz="1800" b="1" dirty="0" smtClean="0"/>
              <a:t>Study design</a:t>
            </a:r>
          </a:p>
          <a:p>
            <a:pPr lvl="1"/>
            <a:r>
              <a:rPr lang="en-GB" sz="1800" dirty="0" smtClean="0"/>
              <a:t>Patients </a:t>
            </a:r>
            <a:r>
              <a:rPr lang="en-GB" sz="1800" dirty="0"/>
              <a:t>with </a:t>
            </a:r>
            <a:r>
              <a:rPr lang="en-GB" sz="1800" dirty="0" err="1" smtClean="0"/>
              <a:t>wt</a:t>
            </a:r>
            <a:r>
              <a:rPr lang="en-GB" sz="1800" dirty="0" smtClean="0"/>
              <a:t> </a:t>
            </a:r>
            <a:r>
              <a:rPr lang="en-GB" sz="1800" i="1" dirty="0" smtClean="0"/>
              <a:t>KRAS </a:t>
            </a:r>
            <a:r>
              <a:rPr lang="en-GB" sz="1800" dirty="0" err="1" smtClean="0"/>
              <a:t>mCRC</a:t>
            </a:r>
            <a:r>
              <a:rPr lang="en-GB" sz="1800" dirty="0" smtClean="0"/>
              <a:t> were randomised to </a:t>
            </a:r>
            <a:r>
              <a:rPr lang="en-GB" sz="1800" dirty="0" err="1"/>
              <a:t>mFOLFOX</a:t>
            </a:r>
            <a:r>
              <a:rPr lang="en-GB" sz="1800" dirty="0"/>
              <a:t> </a:t>
            </a:r>
            <a:r>
              <a:rPr lang="en-GB" sz="1800" dirty="0" smtClean="0"/>
              <a:t>+ cetuximab then maintenance </a:t>
            </a:r>
            <a:r>
              <a:rPr lang="en-GB" sz="1800" dirty="0" err="1" smtClean="0"/>
              <a:t>mFOLFOX</a:t>
            </a:r>
            <a:r>
              <a:rPr lang="en-GB" sz="1800" dirty="0" smtClean="0"/>
              <a:t> + cetuximab (n=129) or cetuximab alone (n=64)</a:t>
            </a:r>
          </a:p>
          <a:p>
            <a:r>
              <a:rPr lang="en-GB" sz="1800" b="1" dirty="0" smtClean="0"/>
              <a:t>Key results</a:t>
            </a:r>
          </a:p>
          <a:p>
            <a:endParaRPr lang="en-GB" sz="1800" dirty="0" smtClean="0"/>
          </a:p>
          <a:p>
            <a:pPr lvl="1"/>
            <a:endParaRPr lang="en-GB" sz="1800" dirty="0" smtClean="0"/>
          </a:p>
          <a:p>
            <a:pPr lvl="1"/>
            <a:endParaRPr lang="en-GB" sz="1800" dirty="0"/>
          </a:p>
          <a:p>
            <a:pPr lvl="1"/>
            <a:endParaRPr lang="en-GB" sz="1800" dirty="0" smtClean="0"/>
          </a:p>
          <a:p>
            <a:pPr lvl="1">
              <a:spcBef>
                <a:spcPts val="300"/>
              </a:spcBef>
            </a:pPr>
            <a:r>
              <a:rPr lang="en-GB" sz="1800" dirty="0" smtClean="0"/>
              <a:t>Preliminary analysis suggests tolerability </a:t>
            </a:r>
            <a:r>
              <a:rPr lang="en-GB" sz="1800" dirty="0"/>
              <a:t>was </a:t>
            </a:r>
            <a:r>
              <a:rPr lang="en-GB" sz="1800" dirty="0" smtClean="0"/>
              <a:t>acceptable in both arms</a:t>
            </a:r>
            <a:endParaRPr lang="en-GB" sz="2800" dirty="0"/>
          </a:p>
          <a:p>
            <a:r>
              <a:rPr lang="en-GB" sz="1800" b="1" dirty="0" smtClean="0"/>
              <a:t>Conclusion</a:t>
            </a:r>
          </a:p>
          <a:p>
            <a:pPr lvl="1"/>
            <a:r>
              <a:rPr lang="en-GB" sz="1800" b="1" dirty="0" smtClean="0"/>
              <a:t>After </a:t>
            </a:r>
            <a:r>
              <a:rPr lang="en-GB" sz="1800" b="1" dirty="0" err="1" smtClean="0"/>
              <a:t>mFOLFOX</a:t>
            </a:r>
            <a:r>
              <a:rPr lang="en-GB" sz="1800" b="1" dirty="0" smtClean="0"/>
              <a:t> + cetuximab </a:t>
            </a:r>
            <a:r>
              <a:rPr lang="en-GB" sz="1800" b="1" dirty="0"/>
              <a:t>induction </a:t>
            </a:r>
            <a:r>
              <a:rPr lang="en-GB" sz="1800" b="1" dirty="0" smtClean="0"/>
              <a:t>therapy, </a:t>
            </a:r>
            <a:r>
              <a:rPr lang="en-GB" sz="1800" b="1" dirty="0"/>
              <a:t>maintenance therapy </a:t>
            </a:r>
            <a:r>
              <a:rPr lang="en-GB" sz="1800" b="1" dirty="0" smtClean="0"/>
              <a:t>with cetuximab alone was non-inferior to continuation of </a:t>
            </a:r>
            <a:r>
              <a:rPr lang="en-GB" sz="1800" b="1" dirty="0" err="1" smtClean="0"/>
              <a:t>mFOLFOX</a:t>
            </a:r>
            <a:r>
              <a:rPr lang="en-GB" sz="1800" b="1" dirty="0" smtClean="0"/>
              <a:t> + cetuximab</a:t>
            </a:r>
            <a:endParaRPr lang="en-GB" sz="1800" b="1" dirty="0"/>
          </a:p>
        </p:txBody>
      </p:sp>
      <p:sp>
        <p:nvSpPr>
          <p:cNvPr id="5124" name="Text Box 4"/>
          <p:cNvSpPr txBox="1">
            <a:spLocks noChangeArrowheads="1"/>
          </p:cNvSpPr>
          <p:nvPr/>
        </p:nvSpPr>
        <p:spPr bwMode="auto">
          <a:xfrm>
            <a:off x="4559258" y="6474897"/>
            <a:ext cx="436408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 </a:t>
            </a:r>
            <a:r>
              <a:rPr lang="en-GB" sz="1200" dirty="0" err="1" smtClean="0">
                <a:solidFill>
                  <a:srgbClr val="363636"/>
                </a:solidFill>
              </a:rPr>
              <a:t>García</a:t>
            </a:r>
            <a:r>
              <a:rPr lang="en-GB" sz="1200" dirty="0" smtClean="0">
                <a:solidFill>
                  <a:srgbClr val="363636"/>
                </a:solidFill>
              </a:rPr>
              <a:t> Alfonso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4990</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582778024"/>
              </p:ext>
            </p:extLst>
          </p:nvPr>
        </p:nvGraphicFramePr>
        <p:xfrm>
          <a:off x="414574" y="3666071"/>
          <a:ext cx="8314852" cy="1373289"/>
        </p:xfrm>
        <a:graphic>
          <a:graphicData uri="http://schemas.openxmlformats.org/drawingml/2006/table">
            <a:tbl>
              <a:tblPr firstRow="1" bandRow="1">
                <a:tableStyleId>{69012ECD-51FC-41F1-AA8D-1B2483CD663E}</a:tableStyleId>
              </a:tblPr>
              <a:tblGrid>
                <a:gridCol w="1988992"/>
                <a:gridCol w="2168434"/>
                <a:gridCol w="2078713"/>
                <a:gridCol w="2078713"/>
              </a:tblGrid>
              <a:tr h="254000">
                <a:tc>
                  <a:txBody>
                    <a:bodyPr/>
                    <a:lstStyle/>
                    <a:p>
                      <a:pPr>
                        <a:lnSpc>
                          <a:spcPts val="1400"/>
                        </a:lnSpc>
                      </a:pPr>
                      <a:endParaRPr lang="en-GB" sz="1400" dirty="0">
                        <a:solidFill>
                          <a:schemeClr val="tx2"/>
                        </a:solidFill>
                      </a:endParaRPr>
                    </a:p>
                  </a:txBody>
                  <a:tcPr anchor="ctr"/>
                </a:tc>
                <a:tc>
                  <a:txBody>
                    <a:bodyPr/>
                    <a:lstStyle/>
                    <a:p>
                      <a:pPr algn="ctr">
                        <a:lnSpc>
                          <a:spcPts val="1400"/>
                        </a:lnSpc>
                      </a:pPr>
                      <a:r>
                        <a:rPr lang="en-GB" sz="1400" dirty="0" err="1" smtClean="0">
                          <a:solidFill>
                            <a:schemeClr val="tx2"/>
                          </a:solidFill>
                        </a:rPr>
                        <a:t>mFOLFOX</a:t>
                      </a:r>
                      <a:r>
                        <a:rPr lang="en-GB" sz="1400" dirty="0" smtClean="0">
                          <a:solidFill>
                            <a:schemeClr val="tx2"/>
                          </a:solidFill>
                        </a:rPr>
                        <a:t> + cetuximab</a:t>
                      </a:r>
                      <a:endParaRPr lang="en-GB" sz="1400" dirty="0">
                        <a:solidFill>
                          <a:schemeClr val="tx2"/>
                        </a:solidFill>
                      </a:endParaRPr>
                    </a:p>
                  </a:txBody>
                  <a:tcPr anchor="ctr"/>
                </a:tc>
                <a:tc>
                  <a:txBody>
                    <a:bodyPr/>
                    <a:lstStyle/>
                    <a:p>
                      <a:pPr algn="ctr">
                        <a:lnSpc>
                          <a:spcPts val="1400"/>
                        </a:lnSpc>
                      </a:pPr>
                      <a:r>
                        <a:rPr lang="en-GB" sz="1400" dirty="0" smtClean="0">
                          <a:solidFill>
                            <a:schemeClr val="tx2"/>
                          </a:solidFill>
                        </a:rPr>
                        <a:t>Cetuximab</a:t>
                      </a:r>
                      <a:r>
                        <a:rPr lang="en-GB" sz="1400" baseline="0" dirty="0" smtClean="0">
                          <a:solidFill>
                            <a:schemeClr val="tx2"/>
                          </a:solidFill>
                        </a:rPr>
                        <a:t> alone</a:t>
                      </a:r>
                      <a:endParaRPr lang="en-GB" sz="1400" dirty="0">
                        <a:solidFill>
                          <a:schemeClr val="tx2"/>
                        </a:solidFill>
                      </a:endParaRPr>
                    </a:p>
                  </a:txBody>
                  <a:tcPr anchor="ctr"/>
                </a:tc>
                <a:tc>
                  <a:txBody>
                    <a:bodyPr/>
                    <a:lstStyle/>
                    <a:p>
                      <a:pPr algn="ctr">
                        <a:lnSpc>
                          <a:spcPts val="1400"/>
                        </a:lnSpc>
                      </a:pPr>
                      <a:r>
                        <a:rPr lang="en-GB" sz="1400" dirty="0" smtClean="0">
                          <a:solidFill>
                            <a:schemeClr val="tx2"/>
                          </a:solidFill>
                        </a:rPr>
                        <a:t>HR (95% CI)</a:t>
                      </a:r>
                      <a:endParaRPr lang="en-GB" sz="1400" dirty="0">
                        <a:solidFill>
                          <a:schemeClr val="tx2"/>
                        </a:solidFill>
                      </a:endParaRPr>
                    </a:p>
                  </a:txBody>
                  <a:tcPr anchor="ctr"/>
                </a:tc>
              </a:tr>
              <a:tr h="296329">
                <a:tc>
                  <a:txBody>
                    <a:bodyPr/>
                    <a:lstStyle/>
                    <a:p>
                      <a:pPr>
                        <a:lnSpc>
                          <a:spcPts val="1400"/>
                        </a:lnSpc>
                      </a:pPr>
                      <a:r>
                        <a:rPr lang="en-GB" sz="1400" dirty="0" err="1" smtClean="0"/>
                        <a:t>mPFS</a:t>
                      </a:r>
                      <a:r>
                        <a:rPr lang="en-GB" sz="1400" dirty="0" smtClean="0"/>
                        <a:t>, months</a:t>
                      </a:r>
                      <a:endParaRPr lang="en-GB" sz="1400" dirty="0"/>
                    </a:p>
                  </a:txBody>
                  <a:tcPr anchor="ctr"/>
                </a:tc>
                <a:tc>
                  <a:txBody>
                    <a:bodyPr/>
                    <a:lstStyle/>
                    <a:p>
                      <a:pPr algn="ctr">
                        <a:lnSpc>
                          <a:spcPts val="1400"/>
                        </a:lnSpc>
                      </a:pPr>
                      <a:r>
                        <a:rPr lang="en-GB" sz="1400" dirty="0" smtClean="0"/>
                        <a:t>8.9</a:t>
                      </a:r>
                      <a:endParaRPr lang="en-GB" sz="1400" dirty="0"/>
                    </a:p>
                  </a:txBody>
                  <a:tcPr anchor="ctr"/>
                </a:tc>
                <a:tc>
                  <a:txBody>
                    <a:bodyPr/>
                    <a:lstStyle/>
                    <a:p>
                      <a:pPr algn="ctr">
                        <a:lnSpc>
                          <a:spcPts val="1400"/>
                        </a:lnSpc>
                      </a:pPr>
                      <a:r>
                        <a:rPr lang="en-GB" sz="1400" dirty="0" smtClean="0"/>
                        <a:t>9.8</a:t>
                      </a:r>
                      <a:endParaRPr lang="en-GB" sz="1400" dirty="0"/>
                    </a:p>
                  </a:txBody>
                  <a:tcPr anchor="ctr"/>
                </a:tc>
                <a:tc>
                  <a:txBody>
                    <a:bodyPr/>
                    <a:lstStyle/>
                    <a:p>
                      <a:pPr algn="ctr">
                        <a:lnSpc>
                          <a:spcPts val="1400"/>
                        </a:lnSpc>
                      </a:pPr>
                      <a:r>
                        <a:rPr lang="en-GB" sz="1400" dirty="0" smtClean="0"/>
                        <a:t>0.69 (0.45, 1.06)</a:t>
                      </a:r>
                      <a:endParaRPr lang="en-GB" sz="1400" dirty="0"/>
                    </a:p>
                  </a:txBody>
                  <a:tcPr anchor="ctr"/>
                </a:tc>
              </a:tr>
              <a:tr h="254000">
                <a:tc>
                  <a:txBody>
                    <a:bodyPr/>
                    <a:lstStyle/>
                    <a:p>
                      <a:pPr>
                        <a:lnSpc>
                          <a:spcPts val="1400"/>
                        </a:lnSpc>
                      </a:pPr>
                      <a:r>
                        <a:rPr lang="en-GB" sz="1400" dirty="0" err="1" smtClean="0"/>
                        <a:t>mOS</a:t>
                      </a:r>
                      <a:r>
                        <a:rPr lang="en-GB" sz="1400" dirty="0" smtClean="0"/>
                        <a:t>, months</a:t>
                      </a:r>
                      <a:endParaRPr lang="en-GB" sz="1400" dirty="0"/>
                    </a:p>
                  </a:txBody>
                  <a:tcPr anchor="ctr"/>
                </a:tc>
                <a:tc>
                  <a:txBody>
                    <a:bodyPr/>
                    <a:lstStyle/>
                    <a:p>
                      <a:pPr algn="ctr">
                        <a:lnSpc>
                          <a:spcPts val="1400"/>
                        </a:lnSpc>
                      </a:pPr>
                      <a:r>
                        <a:rPr lang="en-GB" sz="1400" dirty="0" smtClean="0"/>
                        <a:t>23.6</a:t>
                      </a:r>
                      <a:endParaRPr lang="en-GB" sz="1400" dirty="0"/>
                    </a:p>
                  </a:txBody>
                  <a:tcPr anchor="ctr"/>
                </a:tc>
                <a:tc>
                  <a:txBody>
                    <a:bodyPr/>
                    <a:lstStyle/>
                    <a:p>
                      <a:pPr algn="ctr">
                        <a:lnSpc>
                          <a:spcPts val="1400"/>
                        </a:lnSpc>
                      </a:pPr>
                      <a:r>
                        <a:rPr lang="en-GB" sz="1400" dirty="0" smtClean="0"/>
                        <a:t>22.2</a:t>
                      </a:r>
                      <a:endParaRPr lang="en-GB" sz="1400" dirty="0"/>
                    </a:p>
                  </a:txBody>
                  <a:tcPr anchor="ctr"/>
                </a:tc>
                <a:tc>
                  <a:txBody>
                    <a:bodyPr/>
                    <a:lstStyle/>
                    <a:p>
                      <a:pPr algn="ctr">
                        <a:lnSpc>
                          <a:spcPts val="1400"/>
                        </a:lnSpc>
                      </a:pPr>
                      <a:r>
                        <a:rPr lang="en-GB" sz="1400" dirty="0" smtClean="0"/>
                        <a:t>1.51 (0.73, 1.81)</a:t>
                      </a:r>
                      <a:endParaRPr lang="en-GB" sz="1400" dirty="0"/>
                    </a:p>
                  </a:txBody>
                  <a:tcPr anchor="ctr"/>
                </a:tc>
              </a:tr>
              <a:tr h="254000">
                <a:tc>
                  <a:txBody>
                    <a:bodyPr/>
                    <a:lstStyle/>
                    <a:p>
                      <a:pPr>
                        <a:lnSpc>
                          <a:spcPts val="1400"/>
                        </a:lnSpc>
                      </a:pPr>
                      <a:r>
                        <a:rPr lang="en-GB" sz="1400" dirty="0" smtClean="0"/>
                        <a:t>ORR, %</a:t>
                      </a:r>
                      <a:endParaRPr lang="en-GB" sz="1400" dirty="0"/>
                    </a:p>
                  </a:txBody>
                  <a:tcPr anchor="ctr"/>
                </a:tc>
                <a:tc>
                  <a:txBody>
                    <a:bodyPr/>
                    <a:lstStyle/>
                    <a:p>
                      <a:pPr algn="ctr">
                        <a:lnSpc>
                          <a:spcPts val="1400"/>
                        </a:lnSpc>
                      </a:pPr>
                      <a:r>
                        <a:rPr lang="en-GB" sz="1400" dirty="0" smtClean="0"/>
                        <a:t>47</a:t>
                      </a:r>
                      <a:endParaRPr lang="en-GB" sz="1400" dirty="0"/>
                    </a:p>
                  </a:txBody>
                  <a:tcPr anchor="ctr"/>
                </a:tc>
                <a:tc>
                  <a:txBody>
                    <a:bodyPr/>
                    <a:lstStyle/>
                    <a:p>
                      <a:pPr algn="ctr">
                        <a:lnSpc>
                          <a:spcPts val="1400"/>
                        </a:lnSpc>
                      </a:pPr>
                      <a:r>
                        <a:rPr lang="en-GB" sz="1400" dirty="0" smtClean="0"/>
                        <a:t>39</a:t>
                      </a:r>
                      <a:endParaRPr lang="en-GB" sz="1400" dirty="0"/>
                    </a:p>
                  </a:txBody>
                  <a:tcPr anchor="ctr"/>
                </a:tc>
                <a:tc>
                  <a:txBody>
                    <a:bodyPr/>
                    <a:lstStyle/>
                    <a:p>
                      <a:pPr algn="ctr">
                        <a:lnSpc>
                          <a:spcPts val="1400"/>
                        </a:lnSpc>
                      </a:pPr>
                      <a:r>
                        <a:rPr lang="en-GB" sz="1400" dirty="0" smtClean="0"/>
                        <a:t>1.36 (0.74, 2.50)</a:t>
                      </a:r>
                      <a:endParaRPr lang="en-GB" sz="1400" dirty="0"/>
                    </a:p>
                  </a:txBody>
                  <a:tcPr anchor="ctr"/>
                </a:tc>
              </a:tr>
              <a:tr h="254000">
                <a:tc>
                  <a:txBody>
                    <a:bodyPr/>
                    <a:lstStyle/>
                    <a:p>
                      <a:pPr>
                        <a:lnSpc>
                          <a:spcPts val="1400"/>
                        </a:lnSpc>
                      </a:pPr>
                      <a:r>
                        <a:rPr lang="en-GB" sz="1400" dirty="0" smtClean="0"/>
                        <a:t>PFS at 9-months, %</a:t>
                      </a:r>
                      <a:endParaRPr lang="en-GB" sz="1400" dirty="0"/>
                    </a:p>
                  </a:txBody>
                  <a:tcPr anchor="ctr"/>
                </a:tc>
                <a:tc>
                  <a:txBody>
                    <a:bodyPr/>
                    <a:lstStyle/>
                    <a:p>
                      <a:pPr algn="ctr">
                        <a:lnSpc>
                          <a:spcPts val="1400"/>
                        </a:lnSpc>
                      </a:pPr>
                      <a:r>
                        <a:rPr lang="en-GB" sz="1400" dirty="0" smtClean="0"/>
                        <a:t>64</a:t>
                      </a:r>
                      <a:endParaRPr lang="en-GB" sz="1400" dirty="0"/>
                    </a:p>
                  </a:txBody>
                  <a:tcPr anchor="ctr"/>
                </a:tc>
                <a:tc>
                  <a:txBody>
                    <a:bodyPr/>
                    <a:lstStyle/>
                    <a:p>
                      <a:pPr algn="ctr">
                        <a:lnSpc>
                          <a:spcPts val="1400"/>
                        </a:lnSpc>
                      </a:pPr>
                      <a:r>
                        <a:rPr lang="en-GB" sz="1400" dirty="0" smtClean="0"/>
                        <a:t>72</a:t>
                      </a:r>
                      <a:endParaRPr lang="en-GB" sz="1400" dirty="0"/>
                    </a:p>
                  </a:txBody>
                  <a:tcPr anchor="ctr"/>
                </a:tc>
                <a:tc>
                  <a:txBody>
                    <a:bodyPr/>
                    <a:lstStyle/>
                    <a:p>
                      <a:pPr algn="ctr">
                        <a:lnSpc>
                          <a:spcPts val="1400"/>
                        </a:lnSpc>
                      </a:pPr>
                      <a:r>
                        <a:rPr lang="en-GB" sz="1400" dirty="0" smtClean="0"/>
                        <a:t>0.68 (0.36, 1.31)</a:t>
                      </a:r>
                      <a:endParaRPr lang="en-GB" sz="1400" dirty="0"/>
                    </a:p>
                  </a:txBody>
                  <a:tcPr anchor="ctr"/>
                </a:tc>
              </a:tr>
            </a:tbl>
          </a:graphicData>
        </a:graphic>
      </p:graphicFrame>
    </p:spTree>
    <p:custDataLst>
      <p:tags r:id="rId1"/>
    </p:custDataLst>
    <p:extLst>
      <p:ext uri="{BB962C8B-B14F-4D97-AF65-F5344CB8AC3E}">
        <p14:creationId xmlns:p14="http://schemas.microsoft.com/office/powerpoint/2010/main" val="2540687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Glossary</a:t>
            </a:r>
            <a:endParaRPr lang="en-GB" dirty="0"/>
          </a:p>
        </p:txBody>
      </p:sp>
      <p:sp>
        <p:nvSpPr>
          <p:cNvPr id="4" name="Content Placeholder 3"/>
          <p:cNvSpPr>
            <a:spLocks noGrp="1"/>
          </p:cNvSpPr>
          <p:nvPr>
            <p:ph idx="1"/>
          </p:nvPr>
        </p:nvSpPr>
        <p:spPr>
          <a:xfrm>
            <a:off x="228600" y="1269998"/>
            <a:ext cx="8686800" cy="5308600"/>
          </a:xfrm>
        </p:spPr>
        <p:txBody>
          <a:bodyPr numCol="2"/>
          <a:lstStyle/>
          <a:p>
            <a:pPr marL="0" indent="0">
              <a:lnSpc>
                <a:spcPts val="1330"/>
              </a:lnSpc>
              <a:spcAft>
                <a:spcPts val="0"/>
              </a:spcAft>
              <a:buNone/>
              <a:tabLst>
                <a:tab pos="1079500" algn="l"/>
              </a:tabLst>
            </a:pPr>
            <a:r>
              <a:rPr lang="en-GB" sz="1150" dirty="0" smtClean="0"/>
              <a:t>5-FU	5-fluorouracil</a:t>
            </a:r>
            <a:endParaRPr lang="en-GB" sz="1150" dirty="0"/>
          </a:p>
          <a:p>
            <a:pPr marL="0" indent="0">
              <a:lnSpc>
                <a:spcPts val="1330"/>
              </a:lnSpc>
              <a:spcAft>
                <a:spcPts val="0"/>
              </a:spcAft>
              <a:buNone/>
              <a:tabLst>
                <a:tab pos="1079500" algn="l"/>
              </a:tabLst>
            </a:pPr>
            <a:r>
              <a:rPr lang="en-GB" sz="1150" dirty="0" smtClean="0"/>
              <a:t>AE	adverse </a:t>
            </a:r>
            <a:r>
              <a:rPr lang="en-GB" sz="1150" dirty="0"/>
              <a:t>event</a:t>
            </a:r>
          </a:p>
          <a:p>
            <a:pPr marL="0" indent="0">
              <a:lnSpc>
                <a:spcPts val="1330"/>
              </a:lnSpc>
              <a:spcAft>
                <a:spcPts val="0"/>
              </a:spcAft>
              <a:buNone/>
              <a:tabLst>
                <a:tab pos="1079500" algn="l"/>
              </a:tabLst>
            </a:pPr>
            <a:r>
              <a:rPr lang="en-GB" sz="1150" dirty="0" smtClean="0"/>
              <a:t>AFP	alpha-fetoprotein</a:t>
            </a:r>
            <a:endParaRPr lang="en-GB" sz="1150" dirty="0"/>
          </a:p>
          <a:p>
            <a:pPr marL="0" indent="0">
              <a:lnSpc>
                <a:spcPts val="1330"/>
              </a:lnSpc>
              <a:spcAft>
                <a:spcPts val="0"/>
              </a:spcAft>
              <a:buNone/>
              <a:tabLst>
                <a:tab pos="1079500" algn="l"/>
              </a:tabLst>
            </a:pPr>
            <a:r>
              <a:rPr lang="en-GB" sz="1150" dirty="0" smtClean="0"/>
              <a:t>ALP	alkaline </a:t>
            </a:r>
            <a:r>
              <a:rPr lang="en-GB" sz="1150" dirty="0"/>
              <a:t>phosphatase</a:t>
            </a:r>
          </a:p>
          <a:p>
            <a:pPr marL="0" indent="0">
              <a:lnSpc>
                <a:spcPts val="1330"/>
              </a:lnSpc>
              <a:spcAft>
                <a:spcPts val="0"/>
              </a:spcAft>
              <a:buNone/>
              <a:tabLst>
                <a:tab pos="1079500" algn="l"/>
              </a:tabLst>
            </a:pPr>
            <a:r>
              <a:rPr lang="en-GB" sz="1150" dirty="0" smtClean="0"/>
              <a:t>ALT	alanine </a:t>
            </a:r>
            <a:r>
              <a:rPr lang="en-GB" sz="1150" dirty="0"/>
              <a:t>aminotransferase</a:t>
            </a:r>
          </a:p>
          <a:p>
            <a:pPr marL="0" indent="0">
              <a:lnSpc>
                <a:spcPts val="1330"/>
              </a:lnSpc>
              <a:spcAft>
                <a:spcPts val="0"/>
              </a:spcAft>
              <a:buNone/>
              <a:tabLst>
                <a:tab pos="1079500" algn="l"/>
              </a:tabLst>
            </a:pPr>
            <a:r>
              <a:rPr lang="en-GB" sz="1150" dirty="0" smtClean="0"/>
              <a:t>AST	aspartate </a:t>
            </a:r>
            <a:r>
              <a:rPr lang="en-GB" sz="1150" dirty="0"/>
              <a:t>aminotransferase</a:t>
            </a:r>
          </a:p>
          <a:p>
            <a:pPr marL="0" indent="0">
              <a:lnSpc>
                <a:spcPts val="1330"/>
              </a:lnSpc>
              <a:spcAft>
                <a:spcPts val="0"/>
              </a:spcAft>
              <a:buNone/>
              <a:tabLst>
                <a:tab pos="1079500" algn="l"/>
              </a:tabLst>
            </a:pPr>
            <a:r>
              <a:rPr lang="en-GB" sz="1150" dirty="0" smtClean="0"/>
              <a:t>BCLC	Barcelona </a:t>
            </a:r>
            <a:r>
              <a:rPr lang="en-GB" sz="1150" dirty="0"/>
              <a:t>Clinic Liver Cancer</a:t>
            </a:r>
          </a:p>
          <a:p>
            <a:pPr marL="0" indent="0">
              <a:lnSpc>
                <a:spcPts val="1330"/>
              </a:lnSpc>
              <a:spcAft>
                <a:spcPts val="0"/>
              </a:spcAft>
              <a:buNone/>
              <a:tabLst>
                <a:tab pos="1079500" algn="l"/>
              </a:tabLst>
            </a:pPr>
            <a:r>
              <a:rPr lang="en-GB" sz="1150" dirty="0" smtClean="0"/>
              <a:t>BSC	best </a:t>
            </a:r>
            <a:r>
              <a:rPr lang="en-GB" sz="1150" dirty="0"/>
              <a:t>supportive care</a:t>
            </a:r>
          </a:p>
          <a:p>
            <a:pPr marL="0" indent="0">
              <a:lnSpc>
                <a:spcPts val="1330"/>
              </a:lnSpc>
              <a:spcAft>
                <a:spcPts val="0"/>
              </a:spcAft>
              <a:buNone/>
              <a:tabLst>
                <a:tab pos="1079500" algn="l"/>
              </a:tabLst>
            </a:pPr>
            <a:r>
              <a:rPr lang="en-GB" sz="1150" dirty="0" smtClean="0"/>
              <a:t>CBR	clinical </a:t>
            </a:r>
            <a:r>
              <a:rPr lang="en-GB" sz="1150" dirty="0"/>
              <a:t>benefits rate</a:t>
            </a:r>
          </a:p>
          <a:p>
            <a:pPr marL="0" indent="0">
              <a:lnSpc>
                <a:spcPts val="1330"/>
              </a:lnSpc>
              <a:spcAft>
                <a:spcPts val="0"/>
              </a:spcAft>
              <a:buNone/>
              <a:tabLst>
                <a:tab pos="1079500" algn="l"/>
              </a:tabLst>
            </a:pPr>
            <a:r>
              <a:rPr lang="en-GB" sz="1150" dirty="0" smtClean="0"/>
              <a:t>CI	confidence </a:t>
            </a:r>
            <a:r>
              <a:rPr lang="en-GB" sz="1150" dirty="0"/>
              <a:t>interval</a:t>
            </a:r>
          </a:p>
          <a:p>
            <a:pPr marL="0" indent="0">
              <a:lnSpc>
                <a:spcPts val="1330"/>
              </a:lnSpc>
              <a:spcAft>
                <a:spcPts val="0"/>
              </a:spcAft>
              <a:buNone/>
              <a:tabLst>
                <a:tab pos="1079500" algn="l"/>
              </a:tabLst>
            </a:pPr>
            <a:r>
              <a:rPr lang="en-GB" sz="1150" dirty="0" smtClean="0"/>
              <a:t>CR	complete </a:t>
            </a:r>
            <a:r>
              <a:rPr lang="en-GB" sz="1150" dirty="0"/>
              <a:t>response</a:t>
            </a:r>
          </a:p>
          <a:p>
            <a:pPr marL="0" indent="0">
              <a:lnSpc>
                <a:spcPts val="1330"/>
              </a:lnSpc>
              <a:spcAft>
                <a:spcPts val="0"/>
              </a:spcAft>
              <a:buNone/>
              <a:tabLst>
                <a:tab pos="1079500" algn="l"/>
              </a:tabLst>
            </a:pPr>
            <a:r>
              <a:rPr lang="en-GB" sz="1150" dirty="0" smtClean="0"/>
              <a:t>CRC	colorectal </a:t>
            </a:r>
            <a:r>
              <a:rPr lang="en-GB" sz="1150" dirty="0"/>
              <a:t>cancer</a:t>
            </a:r>
          </a:p>
          <a:p>
            <a:pPr marL="0" indent="0">
              <a:lnSpc>
                <a:spcPts val="1330"/>
              </a:lnSpc>
              <a:spcAft>
                <a:spcPts val="0"/>
              </a:spcAft>
              <a:buNone/>
              <a:tabLst>
                <a:tab pos="1079500" algn="l"/>
              </a:tabLst>
            </a:pPr>
            <a:r>
              <a:rPr lang="en-GB" sz="1150" dirty="0" smtClean="0"/>
              <a:t>CUP	carcinoma </a:t>
            </a:r>
            <a:r>
              <a:rPr lang="en-GB" sz="1150" dirty="0"/>
              <a:t>of unknown primary</a:t>
            </a:r>
          </a:p>
          <a:p>
            <a:pPr marL="0" indent="0">
              <a:lnSpc>
                <a:spcPts val="1330"/>
              </a:lnSpc>
              <a:spcAft>
                <a:spcPts val="0"/>
              </a:spcAft>
              <a:buNone/>
              <a:tabLst>
                <a:tab pos="1079500" algn="l"/>
              </a:tabLst>
            </a:pPr>
            <a:r>
              <a:rPr lang="en-GB" sz="1150" dirty="0" smtClean="0"/>
              <a:t>DCR	disease </a:t>
            </a:r>
            <a:r>
              <a:rPr lang="en-GB" sz="1150" dirty="0"/>
              <a:t>control rate</a:t>
            </a:r>
          </a:p>
          <a:p>
            <a:pPr marL="0" indent="0">
              <a:lnSpc>
                <a:spcPts val="1330"/>
              </a:lnSpc>
              <a:spcAft>
                <a:spcPts val="0"/>
              </a:spcAft>
              <a:buNone/>
              <a:tabLst>
                <a:tab pos="1079500" algn="l"/>
              </a:tabLst>
            </a:pPr>
            <a:r>
              <a:rPr lang="en-GB" sz="1150" dirty="0" smtClean="0"/>
              <a:t>DFS	disease-free </a:t>
            </a:r>
            <a:r>
              <a:rPr lang="en-GB" sz="1150" dirty="0"/>
              <a:t>survival</a:t>
            </a:r>
          </a:p>
          <a:p>
            <a:pPr marL="0" indent="0">
              <a:lnSpc>
                <a:spcPts val="1330"/>
              </a:lnSpc>
              <a:spcAft>
                <a:spcPts val="0"/>
              </a:spcAft>
              <a:buNone/>
              <a:tabLst>
                <a:tab pos="1079500" algn="l"/>
              </a:tabLst>
            </a:pPr>
            <a:r>
              <a:rPr lang="en-GB" sz="1150" dirty="0" err="1" smtClean="0"/>
              <a:t>dMMR</a:t>
            </a:r>
            <a:r>
              <a:rPr lang="en-GB" sz="1150" dirty="0" smtClean="0"/>
              <a:t>	deficient </a:t>
            </a:r>
            <a:r>
              <a:rPr lang="en-GB" sz="1150" dirty="0"/>
              <a:t>mismatch repair</a:t>
            </a:r>
          </a:p>
          <a:p>
            <a:pPr marL="0" indent="0">
              <a:lnSpc>
                <a:spcPts val="1330"/>
              </a:lnSpc>
              <a:spcAft>
                <a:spcPts val="0"/>
              </a:spcAft>
              <a:buNone/>
              <a:tabLst>
                <a:tab pos="1079500" algn="l"/>
              </a:tabLst>
            </a:pPr>
            <a:r>
              <a:rPr lang="en-GB" sz="1150" dirty="0" err="1" smtClean="0"/>
              <a:t>DoR</a:t>
            </a:r>
            <a:r>
              <a:rPr lang="en-GB" sz="1150" dirty="0" smtClean="0"/>
              <a:t>	duration </a:t>
            </a:r>
            <a:r>
              <a:rPr lang="en-GB" sz="1150" dirty="0"/>
              <a:t>of response</a:t>
            </a:r>
          </a:p>
          <a:p>
            <a:pPr marL="0" indent="0">
              <a:lnSpc>
                <a:spcPts val="1330"/>
              </a:lnSpc>
              <a:spcAft>
                <a:spcPts val="0"/>
              </a:spcAft>
              <a:buNone/>
              <a:tabLst>
                <a:tab pos="1079500" algn="l"/>
              </a:tabLst>
            </a:pPr>
            <a:r>
              <a:rPr lang="en-GB" sz="1150" dirty="0" smtClean="0"/>
              <a:t>ECOG	Eastern </a:t>
            </a:r>
            <a:r>
              <a:rPr lang="en-GB" sz="1150" dirty="0"/>
              <a:t>Cooperative Oncology Group</a:t>
            </a:r>
          </a:p>
          <a:p>
            <a:pPr marL="0" indent="0">
              <a:lnSpc>
                <a:spcPts val="1330"/>
              </a:lnSpc>
              <a:spcAft>
                <a:spcPts val="0"/>
              </a:spcAft>
              <a:buNone/>
              <a:tabLst>
                <a:tab pos="1079500" algn="l"/>
              </a:tabLst>
            </a:pPr>
            <a:r>
              <a:rPr lang="en-GB" sz="1150" dirty="0" smtClean="0"/>
              <a:t>EGFR	epidermal </a:t>
            </a:r>
            <a:r>
              <a:rPr lang="en-GB" sz="1150" dirty="0"/>
              <a:t>growth factor receptor</a:t>
            </a:r>
          </a:p>
          <a:p>
            <a:pPr marL="0" indent="0">
              <a:lnSpc>
                <a:spcPts val="1330"/>
              </a:lnSpc>
              <a:spcAft>
                <a:spcPts val="0"/>
              </a:spcAft>
              <a:buNone/>
              <a:tabLst>
                <a:tab pos="1079500" algn="l"/>
              </a:tabLst>
            </a:pPr>
            <a:r>
              <a:rPr lang="en-GB" sz="1150" dirty="0" smtClean="0"/>
              <a:t>FFPE	formalin-fixed</a:t>
            </a:r>
            <a:r>
              <a:rPr lang="en-GB" sz="1150" dirty="0"/>
              <a:t>, paraffin-embedded</a:t>
            </a:r>
          </a:p>
          <a:p>
            <a:pPr marL="0" indent="0">
              <a:lnSpc>
                <a:spcPts val="1330"/>
              </a:lnSpc>
              <a:spcAft>
                <a:spcPts val="0"/>
              </a:spcAft>
              <a:buNone/>
              <a:tabLst>
                <a:tab pos="1079500" algn="l"/>
              </a:tabLst>
            </a:pPr>
            <a:r>
              <a:rPr lang="en-GB" sz="1150" dirty="0" smtClean="0"/>
              <a:t>FOLFIRI	</a:t>
            </a:r>
            <a:r>
              <a:rPr lang="en-GB" sz="1150" dirty="0" err="1" smtClean="0"/>
              <a:t>leucovorin</a:t>
            </a:r>
            <a:r>
              <a:rPr lang="en-GB" sz="1150" dirty="0" smtClean="0"/>
              <a:t>/5-FU/irinotecan</a:t>
            </a:r>
            <a:endParaRPr lang="en-GB" sz="1150" dirty="0"/>
          </a:p>
          <a:p>
            <a:pPr marL="0" indent="0">
              <a:lnSpc>
                <a:spcPts val="1330"/>
              </a:lnSpc>
              <a:spcAft>
                <a:spcPts val="0"/>
              </a:spcAft>
              <a:buNone/>
              <a:tabLst>
                <a:tab pos="1079500" algn="l"/>
              </a:tabLst>
            </a:pPr>
            <a:r>
              <a:rPr lang="en-GB" sz="1150" dirty="0" smtClean="0"/>
              <a:t>FOLFIRINOX	</a:t>
            </a:r>
            <a:r>
              <a:rPr lang="en-GB" sz="1150" dirty="0" err="1" smtClean="0"/>
              <a:t>leucovorin</a:t>
            </a:r>
            <a:r>
              <a:rPr lang="en-GB" sz="1150" dirty="0" smtClean="0"/>
              <a:t>/5-FU/irinotecan/oxaliplatin</a:t>
            </a:r>
            <a:endParaRPr lang="en-GB" sz="1150" dirty="0"/>
          </a:p>
          <a:p>
            <a:pPr marL="0" indent="0">
              <a:lnSpc>
                <a:spcPts val="1330"/>
              </a:lnSpc>
              <a:spcAft>
                <a:spcPts val="0"/>
              </a:spcAft>
              <a:buNone/>
              <a:tabLst>
                <a:tab pos="1079500" algn="l"/>
              </a:tabLst>
            </a:pPr>
            <a:r>
              <a:rPr lang="en-GB" sz="1150" dirty="0" smtClean="0"/>
              <a:t>FOLFOX	</a:t>
            </a:r>
            <a:r>
              <a:rPr lang="en-GB" sz="1150" dirty="0" err="1" smtClean="0"/>
              <a:t>leucovorin</a:t>
            </a:r>
            <a:r>
              <a:rPr lang="en-GB" sz="1150" dirty="0" smtClean="0"/>
              <a:t>/5-FU/oxaliplatin</a:t>
            </a:r>
            <a:endParaRPr lang="en-GB" sz="1150" dirty="0"/>
          </a:p>
          <a:p>
            <a:pPr marL="0" indent="0">
              <a:lnSpc>
                <a:spcPts val="1330"/>
              </a:lnSpc>
              <a:spcAft>
                <a:spcPts val="0"/>
              </a:spcAft>
              <a:buNone/>
              <a:tabLst>
                <a:tab pos="1079500" algn="l"/>
              </a:tabLst>
            </a:pPr>
            <a:r>
              <a:rPr lang="en-GB" sz="1150" dirty="0" smtClean="0"/>
              <a:t>GEC	</a:t>
            </a:r>
            <a:r>
              <a:rPr lang="en-GB" sz="1150" dirty="0" err="1" smtClean="0"/>
              <a:t>gastroesophageal</a:t>
            </a:r>
            <a:r>
              <a:rPr lang="en-GB" sz="1150" dirty="0" smtClean="0"/>
              <a:t> cancer</a:t>
            </a:r>
          </a:p>
          <a:p>
            <a:pPr marL="0" indent="0">
              <a:lnSpc>
                <a:spcPts val="1330"/>
              </a:lnSpc>
              <a:spcAft>
                <a:spcPts val="0"/>
              </a:spcAft>
              <a:buNone/>
              <a:tabLst>
                <a:tab pos="1079500" algn="l"/>
              </a:tabLst>
            </a:pPr>
            <a:r>
              <a:rPr lang="en-GB" sz="1150" dirty="0" smtClean="0"/>
              <a:t>GEJ	</a:t>
            </a:r>
            <a:r>
              <a:rPr lang="en-GB" sz="1150" dirty="0" err="1" smtClean="0"/>
              <a:t>gastroesophageal</a:t>
            </a:r>
            <a:r>
              <a:rPr lang="en-GB" sz="1150" dirty="0" smtClean="0"/>
              <a:t> junction</a:t>
            </a:r>
          </a:p>
          <a:p>
            <a:pPr marL="0" indent="0">
              <a:lnSpc>
                <a:spcPts val="1330"/>
              </a:lnSpc>
              <a:spcAft>
                <a:spcPts val="0"/>
              </a:spcAft>
              <a:buNone/>
              <a:tabLst>
                <a:tab pos="1079500" algn="l"/>
              </a:tabLst>
            </a:pPr>
            <a:r>
              <a:rPr lang="en-GB" sz="1150" dirty="0" smtClean="0"/>
              <a:t>GEP	</a:t>
            </a:r>
            <a:r>
              <a:rPr lang="en-GB" sz="1150" dirty="0" err="1" smtClean="0"/>
              <a:t>gastroenteropancreatic</a:t>
            </a:r>
            <a:endParaRPr lang="en-GB" sz="1150" dirty="0"/>
          </a:p>
          <a:p>
            <a:pPr marL="0" indent="0">
              <a:lnSpc>
                <a:spcPts val="1330"/>
              </a:lnSpc>
              <a:spcAft>
                <a:spcPts val="0"/>
              </a:spcAft>
              <a:buNone/>
              <a:tabLst>
                <a:tab pos="1079500" algn="l"/>
              </a:tabLst>
            </a:pPr>
            <a:r>
              <a:rPr lang="en-GB" sz="1150" dirty="0" smtClean="0"/>
              <a:t>GI	gastrointestinal</a:t>
            </a:r>
            <a:endParaRPr lang="en-GB" sz="1150" dirty="0"/>
          </a:p>
          <a:p>
            <a:pPr marL="0" indent="0">
              <a:lnSpc>
                <a:spcPts val="1330"/>
              </a:lnSpc>
              <a:spcAft>
                <a:spcPts val="0"/>
              </a:spcAft>
              <a:buNone/>
              <a:tabLst>
                <a:tab pos="1079500" algn="l"/>
              </a:tabLst>
            </a:pPr>
            <a:r>
              <a:rPr lang="en-GB" sz="1150" dirty="0" smtClean="0"/>
              <a:t>GGT	gamma-</a:t>
            </a:r>
            <a:r>
              <a:rPr lang="en-GB" sz="1150" dirty="0" err="1" smtClean="0"/>
              <a:t>glutamyl</a:t>
            </a:r>
            <a:r>
              <a:rPr lang="en-GB" sz="1150" dirty="0" smtClean="0"/>
              <a:t> </a:t>
            </a:r>
            <a:r>
              <a:rPr lang="en-GB" sz="1150" dirty="0" err="1"/>
              <a:t>transferase</a:t>
            </a:r>
            <a:endParaRPr lang="en-GB" sz="1150" dirty="0"/>
          </a:p>
          <a:p>
            <a:pPr marL="0" indent="0">
              <a:lnSpc>
                <a:spcPts val="1330"/>
              </a:lnSpc>
              <a:spcAft>
                <a:spcPts val="0"/>
              </a:spcAft>
              <a:buNone/>
              <a:tabLst>
                <a:tab pos="1079500" algn="l"/>
              </a:tabLst>
            </a:pPr>
            <a:r>
              <a:rPr lang="en-GB" sz="1150" dirty="0" smtClean="0"/>
              <a:t>HR	hazard </a:t>
            </a:r>
            <a:r>
              <a:rPr lang="en-GB" sz="1150" dirty="0"/>
              <a:t>ratio</a:t>
            </a:r>
          </a:p>
          <a:p>
            <a:pPr marL="0" indent="0">
              <a:lnSpc>
                <a:spcPts val="1330"/>
              </a:lnSpc>
              <a:spcAft>
                <a:spcPts val="0"/>
              </a:spcAft>
              <a:buNone/>
              <a:tabLst>
                <a:tab pos="1079500" algn="l"/>
              </a:tabLst>
            </a:pPr>
            <a:r>
              <a:rPr lang="en-GB" sz="1150" dirty="0" err="1" smtClean="0"/>
              <a:t>HRQoL</a:t>
            </a:r>
            <a:r>
              <a:rPr lang="en-GB" sz="1150" dirty="0" smtClean="0"/>
              <a:t>	health-related </a:t>
            </a:r>
            <a:r>
              <a:rPr lang="en-GB" sz="1150" dirty="0"/>
              <a:t>quality of life</a:t>
            </a:r>
          </a:p>
          <a:p>
            <a:pPr marL="0" indent="0">
              <a:lnSpc>
                <a:spcPts val="1330"/>
              </a:lnSpc>
              <a:spcAft>
                <a:spcPts val="0"/>
              </a:spcAft>
              <a:buNone/>
              <a:tabLst>
                <a:tab pos="1079500" algn="l"/>
              </a:tabLst>
            </a:pPr>
            <a:endParaRPr lang="en-GB" sz="1150" dirty="0" smtClean="0"/>
          </a:p>
          <a:p>
            <a:pPr marL="0" indent="0">
              <a:lnSpc>
                <a:spcPts val="1330"/>
              </a:lnSpc>
              <a:spcAft>
                <a:spcPts val="0"/>
              </a:spcAft>
              <a:buNone/>
              <a:tabLst>
                <a:tab pos="896938" algn="l"/>
              </a:tabLst>
            </a:pPr>
            <a:r>
              <a:rPr lang="en-GB" sz="1150" dirty="0" smtClean="0"/>
              <a:t>ITT	intention-to-treat</a:t>
            </a:r>
          </a:p>
          <a:p>
            <a:pPr marL="0" indent="0">
              <a:lnSpc>
                <a:spcPts val="1330"/>
              </a:lnSpc>
              <a:spcAft>
                <a:spcPts val="0"/>
              </a:spcAft>
              <a:buNone/>
              <a:tabLst>
                <a:tab pos="896938" algn="l"/>
              </a:tabLst>
            </a:pPr>
            <a:r>
              <a:rPr lang="en-GB" sz="1150" dirty="0" smtClean="0"/>
              <a:t>LCNEC	large </a:t>
            </a:r>
            <a:r>
              <a:rPr lang="en-GB" sz="1150" dirty="0"/>
              <a:t>cell neuroendocrine carcinoma</a:t>
            </a:r>
          </a:p>
          <a:p>
            <a:pPr marL="0" indent="0">
              <a:lnSpc>
                <a:spcPts val="1330"/>
              </a:lnSpc>
              <a:spcAft>
                <a:spcPts val="0"/>
              </a:spcAft>
              <a:buNone/>
              <a:tabLst>
                <a:tab pos="896938" algn="l"/>
              </a:tabLst>
            </a:pPr>
            <a:r>
              <a:rPr lang="en-GB" sz="1150" dirty="0" smtClean="0"/>
              <a:t>LDH	lactate </a:t>
            </a:r>
            <a:r>
              <a:rPr lang="en-GB" sz="1150" dirty="0"/>
              <a:t>dehydrogenase</a:t>
            </a:r>
          </a:p>
          <a:p>
            <a:pPr marL="0" indent="0">
              <a:lnSpc>
                <a:spcPts val="1330"/>
              </a:lnSpc>
              <a:spcAft>
                <a:spcPts val="0"/>
              </a:spcAft>
              <a:buNone/>
              <a:tabLst>
                <a:tab pos="896938" algn="l"/>
              </a:tabLst>
            </a:pPr>
            <a:r>
              <a:rPr lang="en-GB" sz="1150" dirty="0" err="1" smtClean="0"/>
              <a:t>mAB</a:t>
            </a:r>
            <a:r>
              <a:rPr lang="en-GB" sz="1150" dirty="0" smtClean="0"/>
              <a:t>	monoclonal </a:t>
            </a:r>
            <a:r>
              <a:rPr lang="en-GB" sz="1150" dirty="0"/>
              <a:t>antibodies</a:t>
            </a:r>
          </a:p>
          <a:p>
            <a:pPr marL="0" indent="0">
              <a:lnSpc>
                <a:spcPts val="1330"/>
              </a:lnSpc>
              <a:spcAft>
                <a:spcPts val="0"/>
              </a:spcAft>
              <a:buNone/>
              <a:tabLst>
                <a:tab pos="896938" algn="l"/>
              </a:tabLst>
            </a:pPr>
            <a:r>
              <a:rPr lang="en-GB" sz="1150" dirty="0" err="1" smtClean="0"/>
              <a:t>mCRC</a:t>
            </a:r>
            <a:r>
              <a:rPr lang="en-GB" sz="1150" dirty="0" smtClean="0"/>
              <a:t>	metastatic </a:t>
            </a:r>
            <a:r>
              <a:rPr lang="en-GB" sz="1150" dirty="0"/>
              <a:t>CRC</a:t>
            </a:r>
          </a:p>
          <a:p>
            <a:pPr marL="0" indent="0">
              <a:lnSpc>
                <a:spcPts val="1330"/>
              </a:lnSpc>
              <a:spcAft>
                <a:spcPts val="0"/>
              </a:spcAft>
              <a:buNone/>
              <a:tabLst>
                <a:tab pos="896938" algn="l"/>
              </a:tabLst>
            </a:pPr>
            <a:r>
              <a:rPr lang="en-GB" sz="1150" dirty="0" smtClean="0"/>
              <a:t>MSI</a:t>
            </a:r>
            <a:r>
              <a:rPr lang="en-GB" sz="1150" dirty="0"/>
              <a:t>	microsatellite </a:t>
            </a:r>
            <a:r>
              <a:rPr lang="en-GB" sz="1150" dirty="0" smtClean="0"/>
              <a:t>instability</a:t>
            </a:r>
          </a:p>
          <a:p>
            <a:pPr marL="0" indent="0">
              <a:lnSpc>
                <a:spcPts val="1330"/>
              </a:lnSpc>
              <a:spcAft>
                <a:spcPts val="0"/>
              </a:spcAft>
              <a:buNone/>
              <a:tabLst>
                <a:tab pos="896938" algn="l"/>
              </a:tabLst>
            </a:pPr>
            <a:r>
              <a:rPr lang="en-GB" sz="1150" dirty="0" smtClean="0"/>
              <a:t>MSS</a:t>
            </a:r>
            <a:r>
              <a:rPr lang="en-GB" sz="1150" dirty="0"/>
              <a:t>	</a:t>
            </a:r>
            <a:r>
              <a:rPr lang="en-GB" sz="1150" dirty="0" smtClean="0"/>
              <a:t>microsatellite </a:t>
            </a:r>
            <a:r>
              <a:rPr lang="en-GB" sz="1150" dirty="0"/>
              <a:t>stable </a:t>
            </a:r>
            <a:endParaRPr lang="en-GB" sz="1150" dirty="0" smtClean="0"/>
          </a:p>
          <a:p>
            <a:pPr marL="0" indent="0">
              <a:lnSpc>
                <a:spcPts val="1330"/>
              </a:lnSpc>
              <a:spcAft>
                <a:spcPts val="0"/>
              </a:spcAft>
              <a:buNone/>
              <a:tabLst>
                <a:tab pos="896938" algn="l"/>
              </a:tabLst>
            </a:pPr>
            <a:r>
              <a:rPr lang="en-GB" sz="1150" dirty="0" err="1" smtClean="0"/>
              <a:t>Mut</a:t>
            </a:r>
            <a:r>
              <a:rPr lang="en-GB" sz="1150" dirty="0" smtClean="0"/>
              <a:t>	mutant</a:t>
            </a:r>
          </a:p>
          <a:p>
            <a:pPr marL="0" indent="0">
              <a:lnSpc>
                <a:spcPts val="1330"/>
              </a:lnSpc>
              <a:spcAft>
                <a:spcPts val="0"/>
              </a:spcAft>
              <a:buNone/>
              <a:tabLst>
                <a:tab pos="896938" algn="l"/>
              </a:tabLst>
            </a:pPr>
            <a:r>
              <a:rPr lang="en-GB" sz="1150" dirty="0" smtClean="0"/>
              <a:t>NET	neuroendocrine </a:t>
            </a:r>
            <a:r>
              <a:rPr lang="en-GB" sz="1150" dirty="0"/>
              <a:t>tumour</a:t>
            </a:r>
          </a:p>
          <a:p>
            <a:pPr marL="0" indent="0">
              <a:lnSpc>
                <a:spcPts val="1330"/>
              </a:lnSpc>
              <a:spcAft>
                <a:spcPts val="0"/>
              </a:spcAft>
              <a:buNone/>
              <a:tabLst>
                <a:tab pos="896938" algn="l"/>
              </a:tabLst>
            </a:pPr>
            <a:r>
              <a:rPr lang="en-GB" sz="1150" dirty="0" smtClean="0"/>
              <a:t>NR	not reached</a:t>
            </a:r>
          </a:p>
          <a:p>
            <a:pPr marL="0" indent="0">
              <a:lnSpc>
                <a:spcPts val="1330"/>
              </a:lnSpc>
              <a:spcAft>
                <a:spcPts val="0"/>
              </a:spcAft>
              <a:buNone/>
              <a:tabLst>
                <a:tab pos="896938" algn="l"/>
              </a:tabLst>
            </a:pPr>
            <a:r>
              <a:rPr lang="en-GB" sz="1150" dirty="0" smtClean="0"/>
              <a:t>ORR	overall </a:t>
            </a:r>
            <a:r>
              <a:rPr lang="en-GB" sz="1150" dirty="0"/>
              <a:t>response rate</a:t>
            </a:r>
          </a:p>
          <a:p>
            <a:pPr marL="0" indent="0">
              <a:lnSpc>
                <a:spcPts val="1330"/>
              </a:lnSpc>
              <a:spcAft>
                <a:spcPts val="0"/>
              </a:spcAft>
              <a:buNone/>
              <a:tabLst>
                <a:tab pos="896938" algn="l"/>
              </a:tabLst>
            </a:pPr>
            <a:r>
              <a:rPr lang="en-GB" sz="1150" dirty="0" smtClean="0"/>
              <a:t>OS	overall </a:t>
            </a:r>
            <a:r>
              <a:rPr lang="en-GB" sz="1150" dirty="0"/>
              <a:t>survival </a:t>
            </a:r>
          </a:p>
          <a:p>
            <a:pPr marL="0" indent="0">
              <a:lnSpc>
                <a:spcPts val="1330"/>
              </a:lnSpc>
              <a:spcAft>
                <a:spcPts val="0"/>
              </a:spcAft>
              <a:buNone/>
              <a:tabLst>
                <a:tab pos="896938" algn="l"/>
              </a:tabLst>
            </a:pPr>
            <a:r>
              <a:rPr lang="en-GB" sz="1150" dirty="0" smtClean="0"/>
              <a:t>PD	progressive </a:t>
            </a:r>
            <a:r>
              <a:rPr lang="en-GB" sz="1150" dirty="0"/>
              <a:t>disease</a:t>
            </a:r>
          </a:p>
          <a:p>
            <a:pPr marL="0" indent="0">
              <a:lnSpc>
                <a:spcPts val="1330"/>
              </a:lnSpc>
              <a:spcAft>
                <a:spcPts val="0"/>
              </a:spcAft>
              <a:buNone/>
              <a:tabLst>
                <a:tab pos="896938" algn="l"/>
              </a:tabLst>
            </a:pPr>
            <a:r>
              <a:rPr lang="en-GB" sz="1150" dirty="0" err="1" smtClean="0"/>
              <a:t>pERK</a:t>
            </a:r>
            <a:r>
              <a:rPr lang="en-GB" sz="1150" dirty="0" smtClean="0"/>
              <a:t>	phosphorylated </a:t>
            </a:r>
            <a:r>
              <a:rPr lang="en-GB" sz="1150" dirty="0"/>
              <a:t>extracellular signal-regulated kinase</a:t>
            </a:r>
          </a:p>
          <a:p>
            <a:pPr marL="0" indent="0">
              <a:lnSpc>
                <a:spcPts val="1330"/>
              </a:lnSpc>
              <a:spcAft>
                <a:spcPts val="0"/>
              </a:spcAft>
              <a:buNone/>
              <a:tabLst>
                <a:tab pos="896938" algn="l"/>
              </a:tabLst>
            </a:pPr>
            <a:r>
              <a:rPr lang="en-GB" sz="1150" dirty="0" err="1" smtClean="0"/>
              <a:t>pMMR</a:t>
            </a:r>
            <a:r>
              <a:rPr lang="en-GB" sz="1150" dirty="0" smtClean="0"/>
              <a:t>	proficient </a:t>
            </a:r>
            <a:r>
              <a:rPr lang="en-GB" sz="1150" dirty="0"/>
              <a:t>mismatch repair</a:t>
            </a:r>
          </a:p>
          <a:p>
            <a:pPr marL="0" indent="0">
              <a:lnSpc>
                <a:spcPts val="1330"/>
              </a:lnSpc>
              <a:spcAft>
                <a:spcPts val="0"/>
              </a:spcAft>
              <a:buNone/>
              <a:tabLst>
                <a:tab pos="896938" algn="l"/>
              </a:tabLst>
            </a:pPr>
            <a:r>
              <a:rPr lang="en-GB" sz="1150" dirty="0" err="1" smtClean="0"/>
              <a:t>pNET</a:t>
            </a:r>
            <a:r>
              <a:rPr lang="en-GB" sz="1150" dirty="0" smtClean="0"/>
              <a:t>	pancreatic </a:t>
            </a:r>
            <a:r>
              <a:rPr lang="en-GB" sz="1150" dirty="0"/>
              <a:t>NET</a:t>
            </a:r>
          </a:p>
          <a:p>
            <a:pPr marL="0" indent="0">
              <a:lnSpc>
                <a:spcPts val="1330"/>
              </a:lnSpc>
              <a:spcAft>
                <a:spcPts val="0"/>
              </a:spcAft>
              <a:buNone/>
              <a:tabLst>
                <a:tab pos="896938" algn="l"/>
              </a:tabLst>
            </a:pPr>
            <a:r>
              <a:rPr lang="en-GB" sz="1150" dirty="0" smtClean="0"/>
              <a:t>PFS	progression </a:t>
            </a:r>
            <a:r>
              <a:rPr lang="en-GB" sz="1150" dirty="0"/>
              <a:t>free survival</a:t>
            </a:r>
          </a:p>
          <a:p>
            <a:pPr marL="0" indent="0">
              <a:lnSpc>
                <a:spcPts val="1330"/>
              </a:lnSpc>
              <a:spcAft>
                <a:spcPts val="0"/>
              </a:spcAft>
              <a:buNone/>
              <a:tabLst>
                <a:tab pos="896938" algn="l"/>
              </a:tabLst>
            </a:pPr>
            <a:r>
              <a:rPr lang="en-GB" sz="1150" dirty="0" smtClean="0"/>
              <a:t>PPI	proton </a:t>
            </a:r>
            <a:r>
              <a:rPr lang="en-GB" sz="1150" dirty="0"/>
              <a:t>pump inhibitor</a:t>
            </a:r>
          </a:p>
          <a:p>
            <a:pPr marL="0" indent="0">
              <a:lnSpc>
                <a:spcPts val="1330"/>
              </a:lnSpc>
              <a:spcAft>
                <a:spcPts val="0"/>
              </a:spcAft>
              <a:buNone/>
              <a:tabLst>
                <a:tab pos="896938" algn="l"/>
              </a:tabLst>
            </a:pPr>
            <a:r>
              <a:rPr lang="en-GB" sz="1150" dirty="0" smtClean="0"/>
              <a:t>PR	partial response</a:t>
            </a:r>
            <a:endParaRPr lang="en-GB" sz="1150" dirty="0"/>
          </a:p>
          <a:p>
            <a:pPr marL="0" indent="0">
              <a:lnSpc>
                <a:spcPts val="1330"/>
              </a:lnSpc>
              <a:spcAft>
                <a:spcPts val="0"/>
              </a:spcAft>
              <a:buNone/>
              <a:tabLst>
                <a:tab pos="896938" algn="l"/>
              </a:tabLst>
            </a:pPr>
            <a:r>
              <a:rPr lang="en-GB" sz="1150" dirty="0" smtClean="0"/>
              <a:t>PS	performance </a:t>
            </a:r>
            <a:r>
              <a:rPr lang="en-GB" sz="1150" dirty="0"/>
              <a:t>status</a:t>
            </a:r>
          </a:p>
          <a:p>
            <a:pPr marL="0" indent="0">
              <a:lnSpc>
                <a:spcPts val="1330"/>
              </a:lnSpc>
              <a:spcAft>
                <a:spcPts val="0"/>
              </a:spcAft>
              <a:buNone/>
              <a:tabLst>
                <a:tab pos="896938" algn="l"/>
              </a:tabLst>
            </a:pPr>
            <a:r>
              <a:rPr lang="en-GB" sz="1150" dirty="0" smtClean="0"/>
              <a:t>RR	response </a:t>
            </a:r>
            <a:r>
              <a:rPr lang="en-GB" sz="1150" dirty="0"/>
              <a:t>rate</a:t>
            </a:r>
          </a:p>
          <a:p>
            <a:pPr marL="0" indent="0">
              <a:lnSpc>
                <a:spcPts val="1330"/>
              </a:lnSpc>
              <a:spcAft>
                <a:spcPts val="0"/>
              </a:spcAft>
              <a:buNone/>
              <a:tabLst>
                <a:tab pos="896938" algn="l"/>
              </a:tabLst>
            </a:pPr>
            <a:r>
              <a:rPr lang="en-GB" sz="1150" dirty="0" smtClean="0"/>
              <a:t>SD	stable </a:t>
            </a:r>
            <a:r>
              <a:rPr lang="en-GB" sz="1150" dirty="0"/>
              <a:t>disease</a:t>
            </a:r>
          </a:p>
          <a:p>
            <a:pPr marL="0" indent="0">
              <a:lnSpc>
                <a:spcPts val="1330"/>
              </a:lnSpc>
              <a:spcAft>
                <a:spcPts val="0"/>
              </a:spcAft>
              <a:buNone/>
              <a:tabLst>
                <a:tab pos="896938" algn="l"/>
              </a:tabLst>
            </a:pPr>
            <a:r>
              <a:rPr lang="en-GB" sz="1150" dirty="0" err="1" smtClean="0"/>
              <a:t>SoC</a:t>
            </a:r>
            <a:r>
              <a:rPr lang="en-GB" sz="1150" dirty="0" smtClean="0"/>
              <a:t>	standard </a:t>
            </a:r>
            <a:r>
              <a:rPr lang="en-GB" sz="1150" dirty="0"/>
              <a:t>of care</a:t>
            </a:r>
          </a:p>
          <a:p>
            <a:pPr marL="0" indent="0">
              <a:lnSpc>
                <a:spcPts val="1330"/>
              </a:lnSpc>
              <a:spcAft>
                <a:spcPts val="0"/>
              </a:spcAft>
              <a:buNone/>
              <a:tabLst>
                <a:tab pos="896938" algn="l"/>
              </a:tabLst>
            </a:pPr>
            <a:r>
              <a:rPr lang="en-GB" sz="1150" dirty="0" smtClean="0"/>
              <a:t>TTF	time </a:t>
            </a:r>
            <a:r>
              <a:rPr lang="en-GB" sz="1150" dirty="0"/>
              <a:t>to treatment failure</a:t>
            </a:r>
          </a:p>
          <a:p>
            <a:pPr marL="0" indent="0">
              <a:lnSpc>
                <a:spcPts val="1330"/>
              </a:lnSpc>
              <a:spcAft>
                <a:spcPts val="0"/>
              </a:spcAft>
              <a:buNone/>
              <a:tabLst>
                <a:tab pos="896938" algn="l"/>
              </a:tabLst>
            </a:pPr>
            <a:r>
              <a:rPr lang="en-GB" sz="1150" dirty="0" smtClean="0"/>
              <a:t>TTP	time </a:t>
            </a:r>
            <a:r>
              <a:rPr lang="en-GB" sz="1150" dirty="0"/>
              <a:t>to progression</a:t>
            </a:r>
          </a:p>
          <a:p>
            <a:pPr marL="0" indent="0">
              <a:lnSpc>
                <a:spcPts val="1330"/>
              </a:lnSpc>
              <a:spcAft>
                <a:spcPts val="0"/>
              </a:spcAft>
              <a:buNone/>
              <a:tabLst>
                <a:tab pos="896938" algn="l"/>
              </a:tabLst>
            </a:pPr>
            <a:r>
              <a:rPr lang="en-GB" sz="1150" dirty="0" err="1" smtClean="0"/>
              <a:t>QoL</a:t>
            </a:r>
            <a:r>
              <a:rPr lang="en-GB" sz="1150" dirty="0" smtClean="0"/>
              <a:t>	quality </a:t>
            </a:r>
            <a:r>
              <a:rPr lang="en-GB" sz="1150" dirty="0"/>
              <a:t>of life</a:t>
            </a:r>
          </a:p>
          <a:p>
            <a:pPr marL="0" indent="0">
              <a:lnSpc>
                <a:spcPts val="1330"/>
              </a:lnSpc>
              <a:spcAft>
                <a:spcPts val="0"/>
              </a:spcAft>
              <a:buNone/>
              <a:tabLst>
                <a:tab pos="896938" algn="l"/>
              </a:tabLst>
            </a:pPr>
            <a:r>
              <a:rPr lang="en-GB" sz="1150" dirty="0" smtClean="0"/>
              <a:t>VEGF	vascular </a:t>
            </a:r>
            <a:r>
              <a:rPr lang="en-GB" sz="1150" dirty="0"/>
              <a:t>endothelial growth factor</a:t>
            </a:r>
          </a:p>
          <a:p>
            <a:pPr marL="0" indent="0">
              <a:lnSpc>
                <a:spcPts val="1330"/>
              </a:lnSpc>
              <a:spcAft>
                <a:spcPts val="0"/>
              </a:spcAft>
              <a:buNone/>
              <a:tabLst>
                <a:tab pos="896938" algn="l"/>
              </a:tabLst>
            </a:pPr>
            <a:r>
              <a:rPr lang="en-GB" sz="1150" dirty="0" smtClean="0"/>
              <a:t>VEGFR	VEGF </a:t>
            </a:r>
            <a:r>
              <a:rPr lang="en-GB" sz="1150" dirty="0"/>
              <a:t>receptor</a:t>
            </a:r>
          </a:p>
          <a:p>
            <a:pPr marL="0" indent="0">
              <a:lnSpc>
                <a:spcPts val="1330"/>
              </a:lnSpc>
              <a:spcAft>
                <a:spcPts val="0"/>
              </a:spcAft>
              <a:buNone/>
              <a:tabLst>
                <a:tab pos="896938" algn="l"/>
              </a:tabLst>
            </a:pPr>
            <a:r>
              <a:rPr lang="en-GB" sz="1150" dirty="0" smtClean="0"/>
              <a:t>WHO	World </a:t>
            </a:r>
            <a:r>
              <a:rPr lang="en-GB" sz="1150" dirty="0"/>
              <a:t>Health Organization</a:t>
            </a:r>
          </a:p>
          <a:p>
            <a:pPr marL="0" indent="0">
              <a:lnSpc>
                <a:spcPts val="1330"/>
              </a:lnSpc>
              <a:spcAft>
                <a:spcPts val="0"/>
              </a:spcAft>
              <a:buNone/>
              <a:tabLst>
                <a:tab pos="896938" algn="l"/>
              </a:tabLst>
            </a:pPr>
            <a:r>
              <a:rPr lang="en-GB" sz="1150" dirty="0" err="1"/>
              <a:t>w</a:t>
            </a:r>
            <a:r>
              <a:rPr lang="en-GB" sz="1150" dirty="0" err="1" smtClean="0"/>
              <a:t>t</a:t>
            </a:r>
            <a:r>
              <a:rPr lang="en-GB" sz="1150" dirty="0" smtClean="0"/>
              <a:t>	wild-type</a:t>
            </a:r>
            <a:endParaRPr lang="en-GB" sz="1150" dirty="0"/>
          </a:p>
        </p:txBody>
      </p:sp>
    </p:spTree>
    <p:extLst>
      <p:ext uri="{BB962C8B-B14F-4D97-AF65-F5344CB8AC3E}">
        <p14:creationId xmlns:p14="http://schemas.microsoft.com/office/powerpoint/2010/main" val="26648676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506PD</a:t>
            </a:r>
            <a:r>
              <a:rPr lang="en-GB" sz="1800" dirty="0"/>
              <a:t>: Interim analysis of PRODIGE 9, a randomized phase III trial comparing no treatment to bevacizumab maintenance during chemotherapy-free intervals in metastatic colorectal cancer – </a:t>
            </a:r>
            <a:r>
              <a:rPr lang="en-GB" sz="1800" dirty="0" smtClean="0"/>
              <a:t>Aparicio T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a:xfrm>
            <a:off x="228600" y="1320800"/>
            <a:ext cx="8686800" cy="5068125"/>
          </a:xfrm>
        </p:spPr>
        <p:txBody>
          <a:bodyPr/>
          <a:lstStyle/>
          <a:p>
            <a:r>
              <a:rPr lang="en-GB" sz="1800" b="1" dirty="0" smtClean="0"/>
              <a:t>Study objective </a:t>
            </a:r>
          </a:p>
          <a:p>
            <a:pPr lvl="1"/>
            <a:r>
              <a:rPr lang="en-GB" sz="1800" dirty="0"/>
              <a:t>To compare the </a:t>
            </a:r>
            <a:r>
              <a:rPr lang="en-GB" sz="1800" dirty="0" smtClean="0"/>
              <a:t>tumour control duration (TCD)* </a:t>
            </a:r>
            <a:r>
              <a:rPr lang="en-GB" sz="1800" dirty="0"/>
              <a:t>by first-line </a:t>
            </a:r>
            <a:r>
              <a:rPr lang="en-GB" sz="1800" dirty="0" smtClean="0"/>
              <a:t>chemotherapy</a:t>
            </a:r>
            <a:r>
              <a:rPr lang="en-GB" sz="1800" baseline="30000" dirty="0" smtClean="0"/>
              <a:t>†</a:t>
            </a:r>
            <a:r>
              <a:rPr lang="en-GB" sz="1800" dirty="0" smtClean="0"/>
              <a:t> </a:t>
            </a:r>
            <a:r>
              <a:rPr lang="en-GB" sz="1800" dirty="0"/>
              <a:t>followed by either bevacizumab maintenance or </a:t>
            </a:r>
            <a:r>
              <a:rPr lang="en-GB" sz="1800" dirty="0" smtClean="0"/>
              <a:t>no maintenance </a:t>
            </a:r>
            <a:r>
              <a:rPr lang="en-GB" sz="1800" dirty="0"/>
              <a:t>treatment during </a:t>
            </a:r>
            <a:r>
              <a:rPr lang="en-GB" sz="1800" dirty="0" smtClean="0"/>
              <a:t>CT-free interval (CFI) in patients with </a:t>
            </a:r>
            <a:r>
              <a:rPr lang="en-GB" sz="1800" dirty="0" err="1" smtClean="0"/>
              <a:t>mCRC</a:t>
            </a:r>
            <a:endParaRPr lang="en-GB" sz="1800" dirty="0"/>
          </a:p>
        </p:txBody>
      </p:sp>
      <p:sp>
        <p:nvSpPr>
          <p:cNvPr id="5124" name="Text Box 4"/>
          <p:cNvSpPr txBox="1">
            <a:spLocks noChangeArrowheads="1"/>
          </p:cNvSpPr>
          <p:nvPr/>
        </p:nvSpPr>
        <p:spPr bwMode="auto">
          <a:xfrm>
            <a:off x="4929103" y="6474897"/>
            <a:ext cx="3994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Aparicio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506PD</a:t>
            </a:r>
            <a:endParaRPr lang="en-GB" sz="1200" dirty="0">
              <a:solidFill>
                <a:srgbClr val="363636"/>
              </a:solidFill>
            </a:endParaRPr>
          </a:p>
        </p:txBody>
      </p:sp>
      <p:sp>
        <p:nvSpPr>
          <p:cNvPr id="7" name="Text Box 5"/>
          <p:cNvSpPr txBox="1">
            <a:spLocks noChangeArrowheads="1"/>
          </p:cNvSpPr>
          <p:nvPr/>
        </p:nvSpPr>
        <p:spPr bwMode="auto">
          <a:xfrm>
            <a:off x="231775" y="6105565"/>
            <a:ext cx="451802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*Time between randomisation and strategy failure; </a:t>
            </a:r>
            <a:r>
              <a:rPr lang="en-GB" sz="1200" baseline="30000" dirty="0" smtClean="0">
                <a:solidFill>
                  <a:srgbClr val="363636"/>
                </a:solidFill>
              </a:rPr>
              <a:t>†</a:t>
            </a:r>
            <a:r>
              <a:rPr lang="en-GB" sz="1200" dirty="0" smtClean="0">
                <a:solidFill>
                  <a:srgbClr val="363636"/>
                </a:solidFill>
              </a:rPr>
              <a:t>12 cycles of </a:t>
            </a:r>
            <a:r>
              <a:rPr lang="en-GB" sz="1200" dirty="0">
                <a:solidFill>
                  <a:srgbClr val="363636"/>
                </a:solidFill>
              </a:rPr>
              <a:t>FOLFIRI + </a:t>
            </a:r>
            <a:r>
              <a:rPr lang="en-GB" sz="1200" dirty="0" smtClean="0">
                <a:solidFill>
                  <a:srgbClr val="363636"/>
                </a:solidFill>
              </a:rPr>
              <a:t>bevacizumab, followed by a CFI until progression, </a:t>
            </a:r>
            <a:br>
              <a:rPr lang="en-GB" sz="1200" dirty="0" smtClean="0">
                <a:solidFill>
                  <a:srgbClr val="363636"/>
                </a:solidFill>
              </a:rPr>
            </a:br>
            <a:r>
              <a:rPr lang="en-GB" sz="1200" dirty="0" smtClean="0">
                <a:solidFill>
                  <a:srgbClr val="363636"/>
                </a:solidFill>
              </a:rPr>
              <a:t>then 8 </a:t>
            </a:r>
            <a:r>
              <a:rPr lang="en-GB" sz="1200" dirty="0">
                <a:solidFill>
                  <a:srgbClr val="363636"/>
                </a:solidFill>
              </a:rPr>
              <a:t>further </a:t>
            </a:r>
            <a:r>
              <a:rPr lang="en-GB" sz="1200" dirty="0" smtClean="0">
                <a:solidFill>
                  <a:srgbClr val="363636"/>
                </a:solidFill>
              </a:rPr>
              <a:t>chemotherapy cycles, </a:t>
            </a:r>
            <a:r>
              <a:rPr lang="en-GB" sz="1200" dirty="0">
                <a:solidFill>
                  <a:srgbClr val="363636"/>
                </a:solidFill>
              </a:rPr>
              <a:t>then a new </a:t>
            </a:r>
            <a:r>
              <a:rPr lang="en-GB" sz="1200" dirty="0" smtClean="0">
                <a:solidFill>
                  <a:srgbClr val="363636"/>
                </a:solidFill>
              </a:rPr>
              <a:t>CFI </a:t>
            </a:r>
            <a:endParaRPr lang="en-GB" sz="1200" dirty="0">
              <a:solidFill>
                <a:srgbClr val="363636"/>
              </a:solidFill>
            </a:endParaRPr>
          </a:p>
        </p:txBody>
      </p:sp>
      <p:sp>
        <p:nvSpPr>
          <p:cNvPr id="8" name="Rectangle 9"/>
          <p:cNvSpPr txBox="1">
            <a:spLocks noChangeArrowheads="1"/>
          </p:cNvSpPr>
          <p:nvPr/>
        </p:nvSpPr>
        <p:spPr bwMode="auto">
          <a:xfrm>
            <a:off x="228600" y="5273801"/>
            <a:ext cx="4267200" cy="82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TCD</a:t>
            </a:r>
          </a:p>
          <a:p>
            <a:pPr>
              <a:buClr>
                <a:srgbClr val="043882"/>
              </a:buClr>
            </a:pPr>
            <a:endParaRPr lang="en-GB" sz="1600" kern="0" dirty="0" smtClean="0">
              <a:solidFill>
                <a:srgbClr val="363636"/>
              </a:solidFill>
            </a:endParaRPr>
          </a:p>
        </p:txBody>
      </p:sp>
      <p:sp>
        <p:nvSpPr>
          <p:cNvPr id="9" name="Content Placeholder 26"/>
          <p:cNvSpPr txBox="1">
            <a:spLocks/>
          </p:cNvSpPr>
          <p:nvPr/>
        </p:nvSpPr>
        <p:spPr>
          <a:xfrm>
            <a:off x="4648200" y="5273801"/>
            <a:ext cx="4267200" cy="822101"/>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Dose intensity, toxicities</a:t>
            </a:r>
          </a:p>
          <a:p>
            <a:pPr>
              <a:buClr>
                <a:srgbClr val="043882"/>
              </a:buClr>
            </a:pPr>
            <a:r>
              <a:rPr lang="en-GB" sz="1600" kern="0" dirty="0" smtClean="0">
                <a:solidFill>
                  <a:srgbClr val="363636"/>
                </a:solidFill>
              </a:rPr>
              <a:t>PFS, TTP</a:t>
            </a:r>
          </a:p>
        </p:txBody>
      </p:sp>
      <p:sp>
        <p:nvSpPr>
          <p:cNvPr id="10" name="Oval 14"/>
          <p:cNvSpPr>
            <a:spLocks noChangeArrowheads="1"/>
          </p:cNvSpPr>
          <p:nvPr/>
        </p:nvSpPr>
        <p:spPr bwMode="auto">
          <a:xfrm>
            <a:off x="3941537" y="3691344"/>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11" name="AutoShape 15"/>
          <p:cNvCxnSpPr>
            <a:cxnSpLocks noChangeShapeType="1"/>
            <a:stCxn id="10" idx="0"/>
            <a:endCxn id="21" idx="1"/>
          </p:cNvCxnSpPr>
          <p:nvPr/>
        </p:nvCxnSpPr>
        <p:spPr bwMode="auto">
          <a:xfrm rot="5400000" flipH="1" flipV="1">
            <a:off x="4295665" y="3121700"/>
            <a:ext cx="507315" cy="631975"/>
          </a:xfrm>
          <a:prstGeom prst="bentConnector2">
            <a:avLst/>
          </a:prstGeom>
          <a:noFill/>
          <a:ln w="38100">
            <a:solidFill>
              <a:schemeClr val="bg1"/>
            </a:solidFill>
            <a:miter lim="800000"/>
            <a:headEnd/>
            <a:tailEnd type="triangle" w="med" len="med"/>
          </a:ln>
        </p:spPr>
      </p:cxnSp>
      <p:cxnSp>
        <p:nvCxnSpPr>
          <p:cNvPr id="12" name="AutoShape 16"/>
          <p:cNvCxnSpPr>
            <a:cxnSpLocks noChangeShapeType="1"/>
            <a:stCxn id="10" idx="4"/>
            <a:endCxn id="20" idx="1"/>
          </p:cNvCxnSpPr>
          <p:nvPr/>
        </p:nvCxnSpPr>
        <p:spPr bwMode="auto">
          <a:xfrm rot="16200000" flipH="1">
            <a:off x="4332417" y="4176462"/>
            <a:ext cx="433811" cy="631974"/>
          </a:xfrm>
          <a:prstGeom prst="bentConnector2">
            <a:avLst/>
          </a:prstGeom>
          <a:noFill/>
          <a:ln w="38100">
            <a:solidFill>
              <a:schemeClr val="bg1"/>
            </a:solidFill>
            <a:miter lim="800000"/>
            <a:headEnd/>
            <a:tailEnd type="triangle" w="med" len="med"/>
          </a:ln>
        </p:spPr>
      </p:cxnSp>
      <p:sp>
        <p:nvSpPr>
          <p:cNvPr id="13" name="AutoShape 12"/>
          <p:cNvSpPr>
            <a:spLocks noChangeArrowheads="1"/>
          </p:cNvSpPr>
          <p:nvPr/>
        </p:nvSpPr>
        <p:spPr bwMode="auto">
          <a:xfrm>
            <a:off x="8257722" y="4445089"/>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4" name="AutoShape 12"/>
          <p:cNvSpPr>
            <a:spLocks noChangeArrowheads="1"/>
          </p:cNvSpPr>
          <p:nvPr/>
        </p:nvSpPr>
        <p:spPr bwMode="auto">
          <a:xfrm>
            <a:off x="8257722" y="2922684"/>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6" name="AutoShape 19"/>
          <p:cNvCxnSpPr>
            <a:cxnSpLocks noChangeShapeType="1"/>
            <a:endCxn id="10" idx="2"/>
          </p:cNvCxnSpPr>
          <p:nvPr/>
        </p:nvCxnSpPr>
        <p:spPr bwMode="auto">
          <a:xfrm>
            <a:off x="3684814" y="3983444"/>
            <a:ext cx="256723" cy="0"/>
          </a:xfrm>
          <a:prstGeom prst="straightConnector1">
            <a:avLst/>
          </a:prstGeom>
          <a:noFill/>
          <a:ln w="38100">
            <a:solidFill>
              <a:schemeClr val="bg1"/>
            </a:solidFill>
            <a:round/>
            <a:headEnd/>
            <a:tailEnd type="triangle" w="med" len="med"/>
          </a:ln>
        </p:spPr>
      </p:cxnSp>
      <p:cxnSp>
        <p:nvCxnSpPr>
          <p:cNvPr id="17" name="AutoShape 20"/>
          <p:cNvCxnSpPr>
            <a:cxnSpLocks noChangeShapeType="1"/>
            <a:stCxn id="20" idx="3"/>
            <a:endCxn id="13" idx="1"/>
          </p:cNvCxnSpPr>
          <p:nvPr/>
        </p:nvCxnSpPr>
        <p:spPr bwMode="auto">
          <a:xfrm>
            <a:off x="7907170" y="4709355"/>
            <a:ext cx="350552" cy="53"/>
          </a:xfrm>
          <a:prstGeom prst="straightConnector1">
            <a:avLst/>
          </a:prstGeom>
          <a:noFill/>
          <a:ln w="38100">
            <a:solidFill>
              <a:schemeClr val="bg1"/>
            </a:solidFill>
            <a:prstDash val="dash"/>
            <a:round/>
            <a:headEnd/>
            <a:tailEnd type="triangle" w="med" len="med"/>
          </a:ln>
        </p:spPr>
      </p:cxnSp>
      <p:cxnSp>
        <p:nvCxnSpPr>
          <p:cNvPr id="18" name="AutoShape 21"/>
          <p:cNvCxnSpPr>
            <a:cxnSpLocks noChangeShapeType="1"/>
            <a:stCxn id="21" idx="3"/>
            <a:endCxn id="14" idx="1"/>
          </p:cNvCxnSpPr>
          <p:nvPr/>
        </p:nvCxnSpPr>
        <p:spPr bwMode="auto">
          <a:xfrm>
            <a:off x="7908966" y="3184029"/>
            <a:ext cx="348756" cy="2974"/>
          </a:xfrm>
          <a:prstGeom prst="straightConnector1">
            <a:avLst/>
          </a:prstGeom>
          <a:noFill/>
          <a:ln w="38100">
            <a:solidFill>
              <a:schemeClr val="bg1"/>
            </a:solidFill>
            <a:round/>
            <a:headEnd/>
            <a:tailEnd type="triangle" w="med" len="med"/>
          </a:ln>
        </p:spPr>
      </p:cxnSp>
      <p:sp>
        <p:nvSpPr>
          <p:cNvPr id="19" name="AutoShape 9"/>
          <p:cNvSpPr>
            <a:spLocks noChangeArrowheads="1"/>
          </p:cNvSpPr>
          <p:nvPr/>
        </p:nvSpPr>
        <p:spPr bwMode="auto">
          <a:xfrm>
            <a:off x="228600" y="3413681"/>
            <a:ext cx="3456214" cy="113952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with </a:t>
            </a:r>
            <a:r>
              <a:rPr lang="en-GB" altLang="zh-CN" dirty="0" err="1" smtClean="0">
                <a:solidFill>
                  <a:srgbClr val="FFFFFF"/>
                </a:solidFill>
                <a:ea typeface="SimSun" pitchFamily="2" charset="-122"/>
              </a:rPr>
              <a:t>mCRC</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Induction chemotherapy</a:t>
            </a:r>
            <a:endParaRPr lang="en-GB" altLang="zh-CN" i="1" dirty="0" smtClean="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(n=494)</a:t>
            </a:r>
            <a:endParaRPr lang="en-GB" altLang="zh-CN" dirty="0">
              <a:solidFill>
                <a:srgbClr val="FFFFFF"/>
              </a:solidFill>
              <a:ea typeface="SimSun" pitchFamily="2" charset="-122"/>
            </a:endParaRPr>
          </a:p>
        </p:txBody>
      </p:sp>
      <p:sp>
        <p:nvSpPr>
          <p:cNvPr id="20" name="AutoShape 12"/>
          <p:cNvSpPr>
            <a:spLocks noChangeArrowheads="1"/>
          </p:cNvSpPr>
          <p:nvPr/>
        </p:nvSpPr>
        <p:spPr bwMode="auto">
          <a:xfrm>
            <a:off x="4865309" y="4110073"/>
            <a:ext cx="3041861" cy="1198564"/>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b="1" dirty="0">
                <a:solidFill>
                  <a:srgbClr val="363636"/>
                </a:solidFill>
                <a:ea typeface="SimSun" pitchFamily="2" charset="-122"/>
              </a:rPr>
              <a:t>FOLFIRI + bevacizumab</a:t>
            </a:r>
          </a:p>
          <a:p>
            <a:pPr algn="ctr" defTabSz="892175" eaLnBrk="0" hangingPunct="0"/>
            <a:r>
              <a:rPr lang="en-GB" altLang="zh-CN" dirty="0" smtClean="0">
                <a:solidFill>
                  <a:srgbClr val="363636"/>
                </a:solidFill>
                <a:ea typeface="SimSun" pitchFamily="2" charset="-122"/>
              </a:rPr>
              <a:t>No maintenance treatment during CFI</a:t>
            </a:r>
          </a:p>
          <a:p>
            <a:pPr algn="ctr" defTabSz="892175" eaLnBrk="0" hangingPunct="0"/>
            <a:r>
              <a:rPr lang="en-GB" altLang="zh-CN" dirty="0" smtClean="0">
                <a:solidFill>
                  <a:srgbClr val="363636"/>
                </a:solidFill>
                <a:ea typeface="SimSun" pitchFamily="2" charset="-122"/>
              </a:rPr>
              <a:t>(n=247)</a:t>
            </a:r>
            <a:endParaRPr lang="en-GB" altLang="zh-CN" dirty="0">
              <a:solidFill>
                <a:srgbClr val="363636"/>
              </a:solidFill>
              <a:ea typeface="SimSun" pitchFamily="2" charset="-122"/>
            </a:endParaRPr>
          </a:p>
        </p:txBody>
      </p:sp>
      <p:sp>
        <p:nvSpPr>
          <p:cNvPr id="21" name="AutoShape 8"/>
          <p:cNvSpPr>
            <a:spLocks noChangeArrowheads="1"/>
          </p:cNvSpPr>
          <p:nvPr/>
        </p:nvSpPr>
        <p:spPr bwMode="auto">
          <a:xfrm>
            <a:off x="4865310" y="2572206"/>
            <a:ext cx="3043656" cy="122364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b="1" dirty="0">
                <a:solidFill>
                  <a:srgbClr val="FFFFFF"/>
                </a:solidFill>
                <a:ea typeface="SimSun" pitchFamily="2" charset="-122"/>
              </a:rPr>
              <a:t>FOLFIRI + </a:t>
            </a:r>
            <a:r>
              <a:rPr lang="en-GB" altLang="zh-CN" b="1" dirty="0" smtClean="0">
                <a:solidFill>
                  <a:srgbClr val="FFFFFF"/>
                </a:solidFill>
                <a:ea typeface="SimSun" pitchFamily="2" charset="-122"/>
              </a:rPr>
              <a:t>bevacizumab</a:t>
            </a:r>
          </a:p>
          <a:p>
            <a:pPr algn="ctr" defTabSz="892175" eaLnBrk="0" hangingPunct="0"/>
            <a:r>
              <a:rPr lang="en-GB" altLang="zh-CN" dirty="0" smtClean="0">
                <a:solidFill>
                  <a:srgbClr val="FFFFFF"/>
                </a:solidFill>
                <a:ea typeface="SimSun" pitchFamily="2" charset="-122"/>
              </a:rPr>
              <a:t>Maintenance bevacizumab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during CFI</a:t>
            </a:r>
          </a:p>
          <a:p>
            <a:pPr algn="ctr" defTabSz="892175" eaLnBrk="0" hangingPunct="0"/>
            <a:r>
              <a:rPr lang="en-GB" altLang="zh-CN" dirty="0" smtClean="0">
                <a:solidFill>
                  <a:srgbClr val="FFFFFF"/>
                </a:solidFill>
                <a:ea typeface="SimSun" pitchFamily="2" charset="-122"/>
              </a:rPr>
              <a:t>(n=247)</a:t>
            </a:r>
            <a:endParaRPr lang="en-GB"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6324435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506PD</a:t>
            </a:r>
            <a:r>
              <a:rPr lang="en-GB" sz="1800" dirty="0"/>
              <a:t>: Interim analysis of PRODIGE 9, a randomized phase III trial comparing no treatment to bevacizumab maintenance during chemotherapy-free intervals in metastatic colorectal cancer – </a:t>
            </a:r>
            <a:r>
              <a:rPr lang="en-GB" sz="1800" dirty="0" smtClean="0"/>
              <a:t>Aparicio T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a:xfrm>
            <a:off x="228600" y="1320800"/>
            <a:ext cx="8686800" cy="5068125"/>
          </a:xfrm>
        </p:spPr>
        <p:txBody>
          <a:bodyPr/>
          <a:lstStyle/>
          <a:p>
            <a:r>
              <a:rPr lang="en-GB" sz="1800" b="1" dirty="0" smtClean="0"/>
              <a:t>Key results</a:t>
            </a:r>
          </a:p>
          <a:p>
            <a:endParaRPr lang="en-GB" sz="1800" dirty="0"/>
          </a:p>
          <a:p>
            <a:endParaRPr lang="en-GB" sz="1800" dirty="0" smtClean="0"/>
          </a:p>
          <a:p>
            <a:endParaRPr lang="en-GB" sz="1800" dirty="0"/>
          </a:p>
          <a:p>
            <a:endParaRPr lang="en-GB" sz="1800" dirty="0" smtClean="0"/>
          </a:p>
          <a:p>
            <a:endParaRPr lang="en-GB" sz="1800" dirty="0"/>
          </a:p>
          <a:p>
            <a:pPr lvl="1"/>
            <a:r>
              <a:rPr lang="en-GB" sz="1800" dirty="0" smtClean="0"/>
              <a:t>Grade 3–4 AEs</a:t>
            </a:r>
          </a:p>
          <a:p>
            <a:pPr lvl="2"/>
            <a:r>
              <a:rPr lang="en-GB" sz="1800" dirty="0" smtClean="0"/>
              <a:t>74</a:t>
            </a:r>
            <a:r>
              <a:rPr lang="en-GB" sz="1800" dirty="0"/>
              <a:t>% </a:t>
            </a:r>
            <a:r>
              <a:rPr lang="en-GB" sz="1800" dirty="0" smtClean="0"/>
              <a:t>with bevacizumab maintenance vs. </a:t>
            </a:r>
            <a:r>
              <a:rPr lang="en-GB" sz="1800" dirty="0"/>
              <a:t>71% </a:t>
            </a:r>
            <a:r>
              <a:rPr lang="en-GB" sz="1800" dirty="0" smtClean="0"/>
              <a:t>with no maintenance therapy</a:t>
            </a:r>
          </a:p>
          <a:p>
            <a:pPr lvl="1"/>
            <a:endParaRPr lang="en-GB" sz="1800" dirty="0" smtClean="0"/>
          </a:p>
          <a:p>
            <a:r>
              <a:rPr lang="en-GB" sz="1800" b="1" dirty="0" smtClean="0"/>
              <a:t>Conclusions</a:t>
            </a:r>
          </a:p>
          <a:p>
            <a:pPr lvl="1"/>
            <a:r>
              <a:rPr lang="en-GB" sz="1800" b="1" dirty="0" smtClean="0"/>
              <a:t>No </a:t>
            </a:r>
            <a:r>
              <a:rPr lang="en-GB" sz="1800" b="1" dirty="0"/>
              <a:t>significant improvement of TCD with </a:t>
            </a:r>
            <a:r>
              <a:rPr lang="en-GB" sz="1800" b="1" dirty="0" smtClean="0"/>
              <a:t>bevacizumab maintenance</a:t>
            </a:r>
          </a:p>
          <a:p>
            <a:pPr lvl="1"/>
            <a:r>
              <a:rPr lang="en-GB" sz="1800" b="1" dirty="0" smtClean="0"/>
              <a:t>There was a </a:t>
            </a:r>
            <a:r>
              <a:rPr lang="en-GB" sz="1800" b="1" dirty="0"/>
              <a:t>trend </a:t>
            </a:r>
            <a:r>
              <a:rPr lang="en-GB" sz="1800" b="1" dirty="0" smtClean="0"/>
              <a:t>towards improved PFS with </a:t>
            </a:r>
            <a:r>
              <a:rPr lang="en-GB" sz="1800" b="1" dirty="0"/>
              <a:t>bevacizumab </a:t>
            </a:r>
            <a:r>
              <a:rPr lang="en-GB" sz="1800" b="1" dirty="0" smtClean="0"/>
              <a:t>maintenance</a:t>
            </a:r>
          </a:p>
          <a:p>
            <a:pPr lvl="1"/>
            <a:r>
              <a:rPr lang="en-GB" sz="1800" b="1" dirty="0" smtClean="0"/>
              <a:t>No increase in </a:t>
            </a:r>
            <a:r>
              <a:rPr lang="en-GB" sz="1800" b="1" dirty="0"/>
              <a:t>toxicity was observed </a:t>
            </a:r>
            <a:r>
              <a:rPr lang="en-GB" sz="1800" b="1" dirty="0" smtClean="0"/>
              <a:t>with bevacizumab maintenance</a:t>
            </a:r>
            <a:endParaRPr lang="en-GB" sz="1800" b="1" dirty="0"/>
          </a:p>
        </p:txBody>
      </p:sp>
      <p:sp>
        <p:nvSpPr>
          <p:cNvPr id="5124" name="Text Box 4"/>
          <p:cNvSpPr txBox="1">
            <a:spLocks noChangeArrowheads="1"/>
          </p:cNvSpPr>
          <p:nvPr/>
        </p:nvSpPr>
        <p:spPr bwMode="auto">
          <a:xfrm>
            <a:off x="4929103" y="6474897"/>
            <a:ext cx="399423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Aparicio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506PD</a:t>
            </a:r>
            <a:endParaRPr lang="en-GB" sz="1200" dirty="0">
              <a:solidFill>
                <a:srgbClr val="363636"/>
              </a:solidFill>
            </a:endParaRPr>
          </a:p>
        </p:txBody>
      </p:sp>
      <p:sp>
        <p:nvSpPr>
          <p:cNvPr id="7" name="Text Box 5"/>
          <p:cNvSpPr txBox="1">
            <a:spLocks noChangeArrowheads="1"/>
          </p:cNvSpPr>
          <p:nvPr/>
        </p:nvSpPr>
        <p:spPr bwMode="auto">
          <a:xfrm>
            <a:off x="231775" y="6516571"/>
            <a:ext cx="42640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 TCD, </a:t>
            </a:r>
            <a:r>
              <a:rPr lang="en-GB" sz="1200" dirty="0">
                <a:solidFill>
                  <a:srgbClr val="363636"/>
                </a:solidFill>
              </a:rPr>
              <a:t>tumour control duration</a:t>
            </a:r>
          </a:p>
        </p:txBody>
      </p:sp>
      <p:graphicFrame>
        <p:nvGraphicFramePr>
          <p:cNvPr id="2" name="Table 1"/>
          <p:cNvGraphicFramePr>
            <a:graphicFrameLocks noGrp="1"/>
          </p:cNvGraphicFramePr>
          <p:nvPr>
            <p:extLst>
              <p:ext uri="{D42A27DB-BD31-4B8C-83A1-F6EECF244321}">
                <p14:modId xmlns:p14="http://schemas.microsoft.com/office/powerpoint/2010/main" val="1577417851"/>
              </p:ext>
            </p:extLst>
          </p:nvPr>
        </p:nvGraphicFramePr>
        <p:xfrm>
          <a:off x="405740" y="1840674"/>
          <a:ext cx="8332520" cy="1417320"/>
        </p:xfrm>
        <a:graphic>
          <a:graphicData uri="http://schemas.openxmlformats.org/drawingml/2006/table">
            <a:tbl>
              <a:tblPr firstRow="1" bandRow="1">
                <a:tableStyleId>{69012ECD-51FC-41F1-AA8D-1B2483CD663E}</a:tableStyleId>
              </a:tblPr>
              <a:tblGrid>
                <a:gridCol w="1362100"/>
                <a:gridCol w="2690949"/>
                <a:gridCol w="2393273"/>
                <a:gridCol w="914400"/>
                <a:gridCol w="971798"/>
              </a:tblGrid>
              <a:tr h="271549">
                <a:tc>
                  <a:txBody>
                    <a:bodyPr/>
                    <a:lstStyle/>
                    <a:p>
                      <a:endParaRPr lang="en-GB" sz="1400" dirty="0"/>
                    </a:p>
                  </a:txBody>
                  <a:tcPr anchor="ctr"/>
                </a:tc>
                <a:tc>
                  <a:txBody>
                    <a:bodyPr/>
                    <a:lstStyle/>
                    <a:p>
                      <a:pPr algn="ctr"/>
                      <a:r>
                        <a:rPr lang="en-GB" sz="1400" dirty="0" smtClean="0">
                          <a:solidFill>
                            <a:schemeClr val="tx2"/>
                          </a:solidFill>
                        </a:rPr>
                        <a:t>Bevacizumab maintenance</a:t>
                      </a:r>
                      <a:endParaRPr lang="en-GB" sz="1400" dirty="0">
                        <a:solidFill>
                          <a:schemeClr val="tx2"/>
                        </a:solidFill>
                      </a:endParaRPr>
                    </a:p>
                  </a:txBody>
                  <a:tcPr anchor="ctr"/>
                </a:tc>
                <a:tc>
                  <a:txBody>
                    <a:bodyPr/>
                    <a:lstStyle/>
                    <a:p>
                      <a:pPr algn="ctr"/>
                      <a:r>
                        <a:rPr lang="en-GB" sz="1400" dirty="0" smtClean="0">
                          <a:solidFill>
                            <a:schemeClr val="tx2"/>
                          </a:solidFill>
                        </a:rPr>
                        <a:t>No maintenance</a:t>
                      </a:r>
                      <a:endParaRPr lang="en-GB" sz="1400" dirty="0">
                        <a:solidFill>
                          <a:schemeClr val="tx2"/>
                        </a:solidFill>
                      </a:endParaRPr>
                    </a:p>
                  </a:txBody>
                  <a:tcPr anchor="ctr"/>
                </a:tc>
                <a:tc>
                  <a:txBody>
                    <a:bodyPr/>
                    <a:lstStyle/>
                    <a:p>
                      <a:pPr algn="ctr"/>
                      <a:r>
                        <a:rPr lang="en-GB" sz="1400" dirty="0" smtClean="0">
                          <a:solidFill>
                            <a:schemeClr val="tx2"/>
                          </a:solidFill>
                        </a:rPr>
                        <a:t>HR</a:t>
                      </a:r>
                      <a:endParaRPr lang="en-GB" sz="1400" dirty="0">
                        <a:solidFill>
                          <a:schemeClr val="tx2"/>
                        </a:solidFill>
                      </a:endParaRPr>
                    </a:p>
                  </a:txBody>
                  <a:tcPr anchor="ctr"/>
                </a:tc>
                <a:tc>
                  <a:txBody>
                    <a:bodyPr/>
                    <a:lstStyle/>
                    <a:p>
                      <a:pPr algn="ctr"/>
                      <a:r>
                        <a:rPr lang="en-GB" sz="1400" dirty="0" smtClean="0">
                          <a:solidFill>
                            <a:schemeClr val="tx2"/>
                          </a:solidFill>
                        </a:rPr>
                        <a:t>p-value</a:t>
                      </a:r>
                      <a:endParaRPr lang="en-GB" sz="1400" dirty="0">
                        <a:solidFill>
                          <a:schemeClr val="tx2"/>
                        </a:solidFill>
                      </a:endParaRPr>
                    </a:p>
                  </a:txBody>
                  <a:tcPr anchor="ctr"/>
                </a:tc>
              </a:tr>
              <a:tr h="370840">
                <a:tc>
                  <a:txBody>
                    <a:bodyPr/>
                    <a:lstStyle/>
                    <a:p>
                      <a:r>
                        <a:rPr lang="en-GB" sz="1400" dirty="0" smtClean="0"/>
                        <a:t>TCD, months</a:t>
                      </a:r>
                      <a:endParaRPr lang="en-GB" sz="1400" dirty="0"/>
                    </a:p>
                  </a:txBody>
                  <a:tcPr anchor="ctr"/>
                </a:tc>
                <a:tc>
                  <a:txBody>
                    <a:bodyPr/>
                    <a:lstStyle/>
                    <a:p>
                      <a:pPr algn="ctr"/>
                      <a:r>
                        <a:rPr lang="en-GB" sz="1400" dirty="0" smtClean="0"/>
                        <a:t>14.3</a:t>
                      </a:r>
                      <a:endParaRPr lang="en-GB" sz="1400" dirty="0"/>
                    </a:p>
                  </a:txBody>
                  <a:tcPr anchor="ctr"/>
                </a:tc>
                <a:tc>
                  <a:txBody>
                    <a:bodyPr/>
                    <a:lstStyle/>
                    <a:p>
                      <a:pPr algn="ctr"/>
                      <a:r>
                        <a:rPr lang="en-GB" sz="1400" dirty="0" smtClean="0"/>
                        <a:t>13.4</a:t>
                      </a:r>
                      <a:endParaRPr lang="en-GB" sz="1400" dirty="0"/>
                    </a:p>
                  </a:txBody>
                  <a:tcPr anchor="ctr"/>
                </a:tc>
                <a:tc>
                  <a:txBody>
                    <a:bodyPr/>
                    <a:lstStyle/>
                    <a:p>
                      <a:pPr algn="ctr"/>
                      <a:r>
                        <a:rPr lang="en-GB" sz="1400" dirty="0" smtClean="0"/>
                        <a:t>0.98</a:t>
                      </a:r>
                      <a:endParaRPr lang="en-GB" sz="1400" dirty="0"/>
                    </a:p>
                  </a:txBody>
                  <a:tcPr anchor="ctr"/>
                </a:tc>
                <a:tc>
                  <a:txBody>
                    <a:bodyPr/>
                    <a:lstStyle/>
                    <a:p>
                      <a:pPr algn="ctr"/>
                      <a:r>
                        <a:rPr lang="en-GB" sz="1400" dirty="0" smtClean="0"/>
                        <a:t>0.86</a:t>
                      </a:r>
                      <a:endParaRPr lang="en-GB" sz="1400" dirty="0"/>
                    </a:p>
                  </a:txBody>
                  <a:tcPr anchor="ctr"/>
                </a:tc>
              </a:tr>
              <a:tr h="370840">
                <a:tc>
                  <a:txBody>
                    <a:bodyPr/>
                    <a:lstStyle/>
                    <a:p>
                      <a:r>
                        <a:rPr lang="en-GB" sz="1400" dirty="0" smtClean="0"/>
                        <a:t>PFS, months</a:t>
                      </a:r>
                      <a:endParaRPr lang="en-GB" sz="1400" dirty="0"/>
                    </a:p>
                  </a:txBody>
                  <a:tcPr anchor="ctr"/>
                </a:tc>
                <a:tc>
                  <a:txBody>
                    <a:bodyPr/>
                    <a:lstStyle/>
                    <a:p>
                      <a:pPr algn="ctr"/>
                      <a:r>
                        <a:rPr lang="en-GB" sz="1400" dirty="0" smtClean="0"/>
                        <a:t>9.2</a:t>
                      </a:r>
                      <a:endParaRPr lang="en-GB" sz="1400" dirty="0"/>
                    </a:p>
                  </a:txBody>
                  <a:tcPr anchor="ctr"/>
                </a:tc>
                <a:tc>
                  <a:txBody>
                    <a:bodyPr/>
                    <a:lstStyle/>
                    <a:p>
                      <a:pPr algn="ctr"/>
                      <a:r>
                        <a:rPr lang="en-GB" sz="1400" dirty="0" smtClean="0"/>
                        <a:t>8.0</a:t>
                      </a:r>
                      <a:endParaRPr lang="en-GB" sz="1400" dirty="0"/>
                    </a:p>
                  </a:txBody>
                  <a:tcPr anchor="ctr"/>
                </a:tc>
                <a:tc>
                  <a:txBody>
                    <a:bodyPr/>
                    <a:lstStyle/>
                    <a:p>
                      <a:pPr algn="ctr"/>
                      <a:r>
                        <a:rPr lang="en-GB" sz="1400" dirty="0" smtClean="0"/>
                        <a:t>-</a:t>
                      </a:r>
                      <a:endParaRPr lang="en-GB" sz="1400" dirty="0"/>
                    </a:p>
                  </a:txBody>
                  <a:tcPr anchor="ctr"/>
                </a:tc>
                <a:tc>
                  <a:txBody>
                    <a:bodyPr/>
                    <a:lstStyle/>
                    <a:p>
                      <a:pPr algn="ctr"/>
                      <a:r>
                        <a:rPr lang="en-GB" sz="1400" dirty="0" smtClean="0"/>
                        <a:t>-</a:t>
                      </a:r>
                      <a:endParaRPr lang="en-GB" sz="1400" dirty="0"/>
                    </a:p>
                  </a:txBody>
                  <a:tcPr anchor="ctr"/>
                </a:tc>
              </a:tr>
              <a:tr h="370840">
                <a:tc>
                  <a:txBody>
                    <a:bodyPr/>
                    <a:lstStyle/>
                    <a:p>
                      <a:r>
                        <a:rPr lang="en-GB" sz="1400" dirty="0" smtClean="0"/>
                        <a:t>TTP, months</a:t>
                      </a:r>
                      <a:endParaRPr lang="en-GB" sz="1400" dirty="0"/>
                    </a:p>
                  </a:txBody>
                  <a:tcPr anchor="ctr"/>
                </a:tc>
                <a:tc>
                  <a:txBody>
                    <a:bodyPr/>
                    <a:lstStyle/>
                    <a:p>
                      <a:pPr algn="ctr"/>
                      <a:r>
                        <a:rPr lang="en-GB" sz="1400" dirty="0" smtClean="0"/>
                        <a:t>9.43</a:t>
                      </a:r>
                      <a:endParaRPr lang="en-GB" sz="1400" dirty="0"/>
                    </a:p>
                  </a:txBody>
                  <a:tcPr anchor="ctr"/>
                </a:tc>
                <a:tc>
                  <a:txBody>
                    <a:bodyPr/>
                    <a:lstStyle/>
                    <a:p>
                      <a:pPr algn="ctr"/>
                      <a:r>
                        <a:rPr lang="en-GB" sz="1400" dirty="0" smtClean="0"/>
                        <a:t>8.12</a:t>
                      </a:r>
                      <a:endParaRPr lang="en-GB" sz="1400" dirty="0"/>
                    </a:p>
                  </a:txBody>
                  <a:tcPr anchor="ctr"/>
                </a:tc>
                <a:tc>
                  <a:txBody>
                    <a:bodyPr/>
                    <a:lstStyle/>
                    <a:p>
                      <a:pPr algn="ctr"/>
                      <a:r>
                        <a:rPr lang="en-GB" sz="1400" dirty="0" smtClean="0"/>
                        <a:t>-</a:t>
                      </a:r>
                      <a:endParaRPr lang="en-GB" sz="1400" dirty="0"/>
                    </a:p>
                  </a:txBody>
                  <a:tcPr anchor="ctr"/>
                </a:tc>
                <a:tc>
                  <a:txBody>
                    <a:bodyPr/>
                    <a:lstStyle/>
                    <a:p>
                      <a:pPr algn="ctr"/>
                      <a:r>
                        <a:rPr lang="en-GB" sz="1400" dirty="0" smtClean="0"/>
                        <a:t>-</a:t>
                      </a:r>
                      <a:endParaRPr lang="en-GB" sz="1400" dirty="0"/>
                    </a:p>
                  </a:txBody>
                  <a:tcPr anchor="ctr"/>
                </a:tc>
              </a:tr>
            </a:tbl>
          </a:graphicData>
        </a:graphic>
      </p:graphicFrame>
    </p:spTree>
    <p:custDataLst>
      <p:tags r:id="rId1"/>
    </p:custDataLst>
    <p:extLst>
      <p:ext uri="{BB962C8B-B14F-4D97-AF65-F5344CB8AC3E}">
        <p14:creationId xmlns:p14="http://schemas.microsoft.com/office/powerpoint/2010/main" val="4192727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Second-Line or </a:t>
            </a:r>
            <a:br>
              <a:rPr lang="en-GB" dirty="0" smtClean="0"/>
            </a:br>
            <a:r>
              <a:rPr lang="en-GB" dirty="0" smtClean="0"/>
              <a:t>later therapy</a:t>
            </a:r>
            <a:endParaRPr lang="en-GB" dirty="0"/>
          </a:p>
        </p:txBody>
      </p:sp>
      <p:sp>
        <p:nvSpPr>
          <p:cNvPr id="5" name="Text Placeholder 4"/>
          <p:cNvSpPr>
            <a:spLocks noGrp="1"/>
          </p:cNvSpPr>
          <p:nvPr>
            <p:ph type="body" idx="1"/>
          </p:nvPr>
        </p:nvSpPr>
        <p:spPr/>
        <p:txBody>
          <a:bodyPr/>
          <a:lstStyle/>
          <a:p>
            <a:r>
              <a:rPr lang="en-GB" dirty="0"/>
              <a:t>COLORECTAL </a:t>
            </a:r>
            <a:r>
              <a:rPr lang="en-GB" dirty="0" smtClean="0"/>
              <a:t>CANCER</a:t>
            </a:r>
            <a:endParaRPr lang="en-GB" dirty="0"/>
          </a:p>
        </p:txBody>
      </p:sp>
    </p:spTree>
    <p:extLst>
      <p:ext uri="{BB962C8B-B14F-4D97-AF65-F5344CB8AC3E}">
        <p14:creationId xmlns:p14="http://schemas.microsoft.com/office/powerpoint/2010/main" val="1590798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500O</a:t>
            </a:r>
            <a:r>
              <a:rPr lang="en-GB" sz="1800" dirty="0"/>
              <a:t>: CONCUR: A randomized, placebo-controlled phase 3 study of regorafenib (REG) monotherapy in Asian patients with previously treated metastatic colorectal cancer (</a:t>
            </a:r>
            <a:r>
              <a:rPr lang="en-GB" sz="1800" dirty="0" err="1" smtClean="0"/>
              <a:t>mCRC</a:t>
            </a:r>
            <a:r>
              <a:rPr lang="en-GB" sz="1800" dirty="0" smtClean="0"/>
              <a:t>) – Kim TW et al.</a:t>
            </a:r>
            <a:endParaRPr lang="en-GB" sz="1800" dirty="0"/>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smtClean="0"/>
              <a:t>To assess OS with regorafenib monotherapy in Asian patients with </a:t>
            </a:r>
            <a:r>
              <a:rPr lang="en-GB" sz="1800" dirty="0" err="1" smtClean="0"/>
              <a:t>mCRC</a:t>
            </a:r>
            <a:r>
              <a:rPr lang="en-GB" sz="1800" dirty="0" smtClean="0"/>
              <a:t> who have progressed after standard therapies</a:t>
            </a:r>
            <a:endParaRPr lang="en-GB" sz="1800" dirty="0"/>
          </a:p>
        </p:txBody>
      </p:sp>
      <p:sp>
        <p:nvSpPr>
          <p:cNvPr id="5124" name="Text Box 4"/>
          <p:cNvSpPr txBox="1">
            <a:spLocks noChangeArrowheads="1"/>
          </p:cNvSpPr>
          <p:nvPr/>
        </p:nvSpPr>
        <p:spPr bwMode="auto">
          <a:xfrm>
            <a:off x="5267337" y="6474897"/>
            <a:ext cx="36560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 Kim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500O</a:t>
            </a:r>
            <a:endParaRPr lang="en-GB" sz="1200" dirty="0">
              <a:solidFill>
                <a:srgbClr val="363636"/>
              </a:solidFill>
            </a:endParaRPr>
          </a:p>
        </p:txBody>
      </p:sp>
      <p:sp>
        <p:nvSpPr>
          <p:cNvPr id="5125" name="Text Box 5"/>
          <p:cNvSpPr txBox="1">
            <a:spLocks noChangeArrowheads="1"/>
          </p:cNvSpPr>
          <p:nvPr/>
        </p:nvSpPr>
        <p:spPr bwMode="auto">
          <a:xfrm>
            <a:off x="231775" y="6290231"/>
            <a:ext cx="4416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*Anti-VEGF or anti-EGFR therapy; </a:t>
            </a:r>
            <a:br>
              <a:rPr lang="en-GB" sz="1200" dirty="0" smtClean="0">
                <a:solidFill>
                  <a:srgbClr val="363636"/>
                </a:solidFill>
              </a:rPr>
            </a:br>
            <a:r>
              <a:rPr lang="en-GB" sz="1200" baseline="30000" dirty="0" smtClean="0">
                <a:solidFill>
                  <a:srgbClr val="363636"/>
                </a:solidFill>
              </a:rPr>
              <a:t>†</a:t>
            </a:r>
            <a:r>
              <a:rPr lang="en-GB" sz="1200" dirty="0" smtClean="0">
                <a:solidFill>
                  <a:srgbClr val="363636"/>
                </a:solidFill>
              </a:rPr>
              <a:t>160 mg/day, </a:t>
            </a:r>
            <a:r>
              <a:rPr lang="en-GB" sz="1200" dirty="0">
                <a:solidFill>
                  <a:srgbClr val="363636"/>
                </a:solidFill>
              </a:rPr>
              <a:t>3 weeks </a:t>
            </a:r>
            <a:r>
              <a:rPr lang="en-GB" sz="1200" dirty="0" smtClean="0">
                <a:solidFill>
                  <a:srgbClr val="363636"/>
                </a:solidFill>
              </a:rPr>
              <a:t>on/1 </a:t>
            </a:r>
            <a:r>
              <a:rPr lang="en-GB" sz="1200" dirty="0">
                <a:solidFill>
                  <a:srgbClr val="363636"/>
                </a:solidFill>
              </a:rPr>
              <a:t>week off </a:t>
            </a:r>
            <a:r>
              <a:rPr lang="en-GB" sz="1200" dirty="0" smtClean="0">
                <a:solidFill>
                  <a:srgbClr val="363636"/>
                </a:solidFill>
              </a:rPr>
              <a:t>in 4-week cycles</a:t>
            </a:r>
            <a:endParaRPr lang="en-GB" sz="1200" dirty="0">
              <a:solidFill>
                <a:srgbClr val="363636"/>
              </a:solidFill>
            </a:endParaRPr>
          </a:p>
        </p:txBody>
      </p:sp>
      <p:sp>
        <p:nvSpPr>
          <p:cNvPr id="6" name="Rectangle 9"/>
          <p:cNvSpPr txBox="1">
            <a:spLocks noChangeArrowheads="1"/>
          </p:cNvSpPr>
          <p:nvPr/>
        </p:nvSpPr>
        <p:spPr bwMode="auto">
          <a:xfrm>
            <a:off x="321737" y="5280189"/>
            <a:ext cx="4267200" cy="82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a:p>
            <a:pPr>
              <a:buClr>
                <a:srgbClr val="043882"/>
              </a:buClr>
            </a:pPr>
            <a:endParaRPr lang="en-GB" sz="1600" kern="0" dirty="0" smtClean="0">
              <a:solidFill>
                <a:srgbClr val="363636"/>
              </a:solidFill>
            </a:endParaRPr>
          </a:p>
        </p:txBody>
      </p:sp>
      <p:sp>
        <p:nvSpPr>
          <p:cNvPr id="7" name="Content Placeholder 26"/>
          <p:cNvSpPr txBox="1">
            <a:spLocks/>
          </p:cNvSpPr>
          <p:nvPr/>
        </p:nvSpPr>
        <p:spPr>
          <a:xfrm>
            <a:off x="4648200" y="5280189"/>
            <a:ext cx="4495800" cy="822101"/>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PFS, RR, DCR</a:t>
            </a:r>
          </a:p>
        </p:txBody>
      </p:sp>
      <p:sp>
        <p:nvSpPr>
          <p:cNvPr id="8" name="Oval 14"/>
          <p:cNvSpPr>
            <a:spLocks noChangeArrowheads="1"/>
          </p:cNvSpPr>
          <p:nvPr/>
        </p:nvSpPr>
        <p:spPr bwMode="auto">
          <a:xfrm>
            <a:off x="4034674" y="3548227"/>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2:1</a:t>
            </a:r>
            <a:endParaRPr lang="en-GB" altLang="zh-CN" b="1" dirty="0">
              <a:solidFill>
                <a:srgbClr val="043882"/>
              </a:solidFill>
              <a:ea typeface="SimSun" pitchFamily="2" charset="-122"/>
            </a:endParaRPr>
          </a:p>
        </p:txBody>
      </p:sp>
      <p:cxnSp>
        <p:nvCxnSpPr>
          <p:cNvPr id="9" name="AutoShape 15"/>
          <p:cNvCxnSpPr>
            <a:cxnSpLocks noChangeShapeType="1"/>
            <a:stCxn id="8" idx="0"/>
          </p:cNvCxnSpPr>
          <p:nvPr/>
        </p:nvCxnSpPr>
        <p:spPr bwMode="auto">
          <a:xfrm rot="5400000" flipH="1" flipV="1">
            <a:off x="4329326" y="2919107"/>
            <a:ext cx="626267" cy="631975"/>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p:cNvCxnSpPr>
          <p:nvPr/>
        </p:nvCxnSpPr>
        <p:spPr bwMode="auto">
          <a:xfrm rot="16200000" flipH="1">
            <a:off x="4332500" y="4126398"/>
            <a:ext cx="619919" cy="631975"/>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8350859" y="4488027"/>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2" name="AutoShape 12"/>
          <p:cNvSpPr>
            <a:spLocks noChangeArrowheads="1"/>
          </p:cNvSpPr>
          <p:nvPr/>
        </p:nvSpPr>
        <p:spPr bwMode="auto">
          <a:xfrm>
            <a:off x="8350859" y="2657641"/>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3" name="Content Placeholder 26"/>
          <p:cNvSpPr txBox="1">
            <a:spLocks/>
          </p:cNvSpPr>
          <p:nvPr/>
        </p:nvSpPr>
        <p:spPr bwMode="auto">
          <a:xfrm>
            <a:off x="4905526" y="3354553"/>
            <a:ext cx="4447477"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Metastases: single vs. multiple organs</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Time from </a:t>
            </a:r>
            <a:r>
              <a:rPr lang="en-GB" sz="1400" dirty="0" err="1" smtClean="0">
                <a:solidFill>
                  <a:srgbClr val="363636"/>
                </a:solidFill>
                <a:latin typeface="Arial"/>
              </a:rPr>
              <a:t>mCRC</a:t>
            </a:r>
            <a:r>
              <a:rPr lang="en-GB" sz="1400" dirty="0" smtClean="0">
                <a:solidFill>
                  <a:srgbClr val="363636"/>
                </a:solidFill>
                <a:latin typeface="Arial"/>
              </a:rPr>
              <a:t> diagnosis (≥18 vs. &lt;18 months)</a:t>
            </a:r>
            <a:endParaRPr lang="en-GB" sz="1400" dirty="0">
              <a:solidFill>
                <a:srgbClr val="363636"/>
              </a:solidFill>
              <a:latin typeface="Arial"/>
            </a:endParaRPr>
          </a:p>
        </p:txBody>
      </p:sp>
      <p:cxnSp>
        <p:nvCxnSpPr>
          <p:cNvPr id="14" name="AutoShape 19"/>
          <p:cNvCxnSpPr>
            <a:cxnSpLocks noChangeShapeType="1"/>
            <a:endCxn id="8" idx="2"/>
          </p:cNvCxnSpPr>
          <p:nvPr/>
        </p:nvCxnSpPr>
        <p:spPr bwMode="auto">
          <a:xfrm>
            <a:off x="3777951" y="3840327"/>
            <a:ext cx="256723" cy="0"/>
          </a:xfrm>
          <a:prstGeom prst="straightConnector1">
            <a:avLst/>
          </a:prstGeom>
          <a:noFill/>
          <a:ln w="38100">
            <a:solidFill>
              <a:schemeClr val="bg1"/>
            </a:solidFill>
            <a:round/>
            <a:headEnd/>
            <a:tailEnd type="triangle" w="med" len="med"/>
          </a:ln>
        </p:spPr>
      </p:cxnSp>
      <p:cxnSp>
        <p:nvCxnSpPr>
          <p:cNvPr id="15" name="AutoShape 20"/>
          <p:cNvCxnSpPr>
            <a:cxnSpLocks noChangeShapeType="1"/>
            <a:stCxn id="18" idx="3"/>
            <a:endCxn id="11" idx="1"/>
          </p:cNvCxnSpPr>
          <p:nvPr/>
        </p:nvCxnSpPr>
        <p:spPr bwMode="auto">
          <a:xfrm>
            <a:off x="7635357" y="4752346"/>
            <a:ext cx="715502" cy="0"/>
          </a:xfrm>
          <a:prstGeom prst="straightConnector1">
            <a:avLst/>
          </a:prstGeom>
          <a:noFill/>
          <a:ln w="38100">
            <a:solidFill>
              <a:schemeClr val="bg1"/>
            </a:solidFill>
            <a:prstDash val="dash"/>
            <a:round/>
            <a:headEnd/>
            <a:tailEnd type="triangle" w="med" len="med"/>
          </a:ln>
        </p:spPr>
      </p:cxnSp>
      <p:cxnSp>
        <p:nvCxnSpPr>
          <p:cNvPr id="16" name="AutoShape 21"/>
          <p:cNvCxnSpPr>
            <a:cxnSpLocks noChangeShapeType="1"/>
            <a:stCxn id="19" idx="3"/>
            <a:endCxn id="12" idx="1"/>
          </p:cNvCxnSpPr>
          <p:nvPr/>
        </p:nvCxnSpPr>
        <p:spPr bwMode="auto">
          <a:xfrm>
            <a:off x="7636937" y="2921960"/>
            <a:ext cx="713922"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101601" y="2676903"/>
            <a:ext cx="3676350" cy="2343045"/>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sz="1700" dirty="0" smtClean="0">
                <a:solidFill>
                  <a:srgbClr val="FFFFFF"/>
                </a:solidFill>
                <a:ea typeface="SimSun" pitchFamily="2" charset="-122"/>
              </a:rPr>
              <a:t>Asian patients with CRC </a:t>
            </a:r>
          </a:p>
          <a:p>
            <a:pPr marL="228600" indent="-228600" defTabSz="892175" eaLnBrk="0" hangingPunct="0">
              <a:spcAft>
                <a:spcPct val="30000"/>
              </a:spcAft>
              <a:buFont typeface="Arial" pitchFamily="34" charset="0"/>
              <a:buChar char="•"/>
            </a:pPr>
            <a:r>
              <a:rPr lang="en-GB" altLang="zh-CN" sz="1700" dirty="0" smtClean="0">
                <a:solidFill>
                  <a:srgbClr val="FFFFFF"/>
                </a:solidFill>
                <a:ea typeface="SimSun" pitchFamily="2" charset="-122"/>
              </a:rPr>
              <a:t>Failed ≥2 standard therapies</a:t>
            </a:r>
          </a:p>
          <a:p>
            <a:pPr marL="228600" indent="-228600" defTabSz="892175" eaLnBrk="0" hangingPunct="0">
              <a:spcAft>
                <a:spcPct val="30000"/>
              </a:spcAft>
              <a:buFont typeface="Arial" pitchFamily="34" charset="0"/>
              <a:buChar char="•"/>
            </a:pPr>
            <a:r>
              <a:rPr lang="en-GB" altLang="zh-CN" sz="1700" dirty="0" smtClean="0">
                <a:solidFill>
                  <a:srgbClr val="FFFFFF"/>
                </a:solidFill>
                <a:ea typeface="SimSun" pitchFamily="2" charset="-122"/>
              </a:rPr>
              <a:t>Progression with 3 months (standard therapy) or 6 months (adjuvant oxaliplatin)</a:t>
            </a:r>
          </a:p>
          <a:p>
            <a:pPr marL="228600" indent="-228600" defTabSz="892175" eaLnBrk="0" hangingPunct="0">
              <a:spcAft>
                <a:spcPct val="30000"/>
              </a:spcAft>
              <a:buFont typeface="Arial" pitchFamily="34" charset="0"/>
              <a:buChar char="•"/>
            </a:pPr>
            <a:r>
              <a:rPr lang="en-GB" altLang="zh-CN" sz="1700" dirty="0" smtClean="0">
                <a:solidFill>
                  <a:srgbClr val="FFFFFF"/>
                </a:solidFill>
                <a:ea typeface="SimSun" pitchFamily="2" charset="-122"/>
              </a:rPr>
              <a:t>Prior </a:t>
            </a:r>
            <a:r>
              <a:rPr lang="en-GB" altLang="zh-CN" sz="1700" dirty="0">
                <a:solidFill>
                  <a:srgbClr val="FFFFFF"/>
                </a:solidFill>
                <a:ea typeface="SimSun" pitchFamily="2" charset="-122"/>
              </a:rPr>
              <a:t>targeted </a:t>
            </a:r>
            <a:r>
              <a:rPr lang="en-GB" altLang="zh-CN" sz="1700" dirty="0" smtClean="0">
                <a:solidFill>
                  <a:srgbClr val="FFFFFF"/>
                </a:solidFill>
                <a:ea typeface="SimSun" pitchFamily="2" charset="-122"/>
              </a:rPr>
              <a:t>therapy* permitted</a:t>
            </a:r>
          </a:p>
          <a:p>
            <a:pPr marL="292100" indent="-292100" defTabSz="892175" eaLnBrk="0" hangingPunct="0">
              <a:spcAft>
                <a:spcPct val="30000"/>
              </a:spcAft>
              <a:buFont typeface="Wingdings" pitchFamily="2" charset="2"/>
              <a:buNone/>
            </a:pPr>
            <a:r>
              <a:rPr lang="en-GB" altLang="zh-CN" sz="1700" dirty="0" smtClean="0">
                <a:solidFill>
                  <a:srgbClr val="FFFFFF"/>
                </a:solidFill>
                <a:ea typeface="SimSun" pitchFamily="2" charset="-122"/>
              </a:rPr>
              <a:t>(n=204)</a:t>
            </a:r>
            <a:endParaRPr lang="en-GB" altLang="zh-CN" sz="1700" dirty="0">
              <a:solidFill>
                <a:srgbClr val="FFFFFF"/>
              </a:solidFill>
              <a:ea typeface="SimSun" pitchFamily="2" charset="-122"/>
            </a:endParaRPr>
          </a:p>
        </p:txBody>
      </p:sp>
      <p:sp>
        <p:nvSpPr>
          <p:cNvPr id="18" name="AutoShape 12"/>
          <p:cNvSpPr>
            <a:spLocks noChangeArrowheads="1"/>
          </p:cNvSpPr>
          <p:nvPr/>
        </p:nvSpPr>
        <p:spPr bwMode="auto">
          <a:xfrm>
            <a:off x="4958447" y="4341978"/>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Placebo + BSC</a:t>
            </a:r>
            <a:endParaRPr lang="en-GB" altLang="zh-CN" baseline="30000" dirty="0" smtClean="0">
              <a:solidFill>
                <a:srgbClr val="363636"/>
              </a:solidFill>
              <a:ea typeface="SimSun" pitchFamily="2" charset="-122"/>
            </a:endParaRPr>
          </a:p>
          <a:p>
            <a:pPr algn="ctr" defTabSz="892175" eaLnBrk="0" hangingPunct="0"/>
            <a:r>
              <a:rPr lang="en-GB" altLang="zh-CN" dirty="0" smtClean="0">
                <a:solidFill>
                  <a:srgbClr val="363636"/>
                </a:solidFill>
                <a:ea typeface="SimSun" pitchFamily="2" charset="-122"/>
              </a:rPr>
              <a:t>(n=68)</a:t>
            </a:r>
            <a:endParaRPr lang="en-GB" altLang="zh-CN" dirty="0">
              <a:solidFill>
                <a:srgbClr val="363636"/>
              </a:solidFill>
              <a:ea typeface="SimSun" pitchFamily="2" charset="-122"/>
            </a:endParaRPr>
          </a:p>
        </p:txBody>
      </p:sp>
      <p:sp>
        <p:nvSpPr>
          <p:cNvPr id="19" name="AutoShape 8"/>
          <p:cNvSpPr>
            <a:spLocks noChangeArrowheads="1"/>
          </p:cNvSpPr>
          <p:nvPr/>
        </p:nvSpPr>
        <p:spPr bwMode="auto">
          <a:xfrm>
            <a:off x="4958447" y="2511591"/>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Regorafenib</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 BSC</a:t>
            </a:r>
            <a:endParaRPr lang="en-GB" altLang="zh-CN" baseline="30000" dirty="0" smtClean="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(n=136)</a:t>
            </a:r>
            <a:endParaRPr lang="en-GB"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1818553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500O</a:t>
            </a:r>
            <a:r>
              <a:rPr lang="en-GB" sz="1800" dirty="0"/>
              <a:t>: CONCUR: A randomized, placebo-controlled phase 3 study of regorafenib (REG) monotherapy in Asian patients with previously treated metastatic colorectal cancer (</a:t>
            </a:r>
            <a:r>
              <a:rPr lang="en-GB" sz="1800" dirty="0" err="1" smtClean="0"/>
              <a:t>mCRC</a:t>
            </a:r>
            <a:r>
              <a:rPr lang="en-GB" sz="1800" dirty="0" smtClean="0"/>
              <a:t>) – Kim TW et 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 (cont.)</a:t>
            </a:r>
          </a:p>
        </p:txBody>
      </p:sp>
      <p:sp>
        <p:nvSpPr>
          <p:cNvPr id="5124" name="Text Box 4"/>
          <p:cNvSpPr txBox="1">
            <a:spLocks noChangeArrowheads="1"/>
          </p:cNvSpPr>
          <p:nvPr/>
        </p:nvSpPr>
        <p:spPr bwMode="auto">
          <a:xfrm>
            <a:off x="5267337" y="6474897"/>
            <a:ext cx="36560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 Kim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500O</a:t>
            </a:r>
            <a:endParaRPr lang="en-GB" sz="1200" dirty="0">
              <a:solidFill>
                <a:srgbClr val="363636"/>
              </a:solidFill>
            </a:endParaRPr>
          </a:p>
        </p:txBody>
      </p:sp>
      <p:sp>
        <p:nvSpPr>
          <p:cNvPr id="5125" name="Text Box 5"/>
          <p:cNvSpPr txBox="1">
            <a:spLocks noChangeArrowheads="1"/>
          </p:cNvSpPr>
          <p:nvPr/>
        </p:nvSpPr>
        <p:spPr bwMode="auto">
          <a:xfrm>
            <a:off x="231775" y="6474897"/>
            <a:ext cx="226504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*Anti-VEGF or anti-EGFR or both</a:t>
            </a:r>
            <a:endParaRPr lang="en-GB" sz="1200" dirty="0">
              <a:solidFill>
                <a:srgbClr val="363636"/>
              </a:solidFill>
            </a:endParaRPr>
          </a:p>
        </p:txBody>
      </p:sp>
      <p:sp>
        <p:nvSpPr>
          <p:cNvPr id="2" name="TextBox 1"/>
          <p:cNvSpPr txBox="1"/>
          <p:nvPr/>
        </p:nvSpPr>
        <p:spPr>
          <a:xfrm>
            <a:off x="4017040" y="1679212"/>
            <a:ext cx="554960" cy="400110"/>
          </a:xfrm>
          <a:prstGeom prst="rect">
            <a:avLst/>
          </a:prstGeom>
          <a:noFill/>
        </p:spPr>
        <p:txBody>
          <a:bodyPr wrap="none" rtlCol="0">
            <a:spAutoFit/>
          </a:bodyPr>
          <a:lstStyle/>
          <a:p>
            <a:r>
              <a:rPr lang="en-GB" sz="2000" b="1" dirty="0" smtClean="0">
                <a:solidFill>
                  <a:srgbClr val="FFFFFF"/>
                </a:solidFill>
              </a:rPr>
              <a:t>OS</a:t>
            </a:r>
            <a:endParaRPr lang="en-GB" sz="2000" b="1" dirty="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313513611"/>
              </p:ext>
            </p:extLst>
          </p:nvPr>
        </p:nvGraphicFramePr>
        <p:xfrm>
          <a:off x="186267" y="4995326"/>
          <a:ext cx="8737072" cy="1219200"/>
        </p:xfrm>
        <a:graphic>
          <a:graphicData uri="http://schemas.openxmlformats.org/drawingml/2006/table">
            <a:tbl>
              <a:tblPr firstRow="1" bandRow="1">
                <a:tableStyleId>{69012ECD-51FC-41F1-AA8D-1B2483CD663E}</a:tableStyleId>
              </a:tblPr>
              <a:tblGrid>
                <a:gridCol w="2308289"/>
                <a:gridCol w="446081"/>
                <a:gridCol w="2215563"/>
                <a:gridCol w="414867"/>
                <a:gridCol w="1845733"/>
                <a:gridCol w="1506539"/>
              </a:tblGrid>
              <a:tr h="281096">
                <a:tc rowSpan="2">
                  <a:txBody>
                    <a:bodyPr/>
                    <a:lstStyle/>
                    <a:p>
                      <a:r>
                        <a:rPr lang="en-GB" sz="1400" dirty="0" err="1" smtClean="0">
                          <a:solidFill>
                            <a:schemeClr val="tx2"/>
                          </a:solidFill>
                        </a:rPr>
                        <a:t>mOS</a:t>
                      </a:r>
                      <a:r>
                        <a:rPr lang="en-GB" sz="1400" dirty="0" smtClean="0">
                          <a:solidFill>
                            <a:schemeClr val="tx2"/>
                          </a:solidFill>
                        </a:rPr>
                        <a:t> by target</a:t>
                      </a:r>
                      <a:r>
                        <a:rPr lang="en-GB" sz="1400" baseline="0" dirty="0" smtClean="0">
                          <a:solidFill>
                            <a:schemeClr val="tx2"/>
                          </a:solidFill>
                        </a:rPr>
                        <a:t> therapy</a:t>
                      </a:r>
                      <a:endParaRPr lang="en-GB" sz="1400" dirty="0">
                        <a:solidFill>
                          <a:schemeClr val="tx2"/>
                        </a:solidFill>
                      </a:endParaRPr>
                    </a:p>
                  </a:txBody>
                  <a:tcPr anchor="b">
                    <a:lnL w="9525" cap="flat" cmpd="sng" algn="ctr">
                      <a:noFill/>
                      <a:prstDash val="solid"/>
                    </a:lnL>
                    <a:lnR w="12700" cap="flat" cmpd="sng" algn="ctr">
                      <a:noFill/>
                      <a:prstDash val="solid"/>
                      <a:round/>
                      <a:headEnd type="none" w="med" len="med"/>
                      <a:tailEnd type="none" w="med" len="med"/>
                    </a:lnR>
                    <a:lnT w="9525" cap="flat" cmpd="sng" algn="ctr">
                      <a:noFill/>
                      <a:prstDash val="solid"/>
                    </a:lnT>
                    <a:lnB>
                      <a:noFill/>
                    </a:lnB>
                    <a:lnTlToBr w="12700" cmpd="sng">
                      <a:noFill/>
                      <a:prstDash val="solid"/>
                    </a:lnTlToBr>
                    <a:lnBlToTr w="12700" cmpd="sng">
                      <a:noFill/>
                      <a:prstDash val="solid"/>
                    </a:lnBlToTr>
                  </a:tcPr>
                </a:tc>
                <a:tc gridSpan="2">
                  <a:txBody>
                    <a:bodyPr/>
                    <a:lstStyle/>
                    <a:p>
                      <a:pPr algn="ctr"/>
                      <a:r>
                        <a:rPr lang="en-GB" sz="1400" dirty="0" smtClean="0">
                          <a:solidFill>
                            <a:schemeClr val="tx2"/>
                          </a:solidFill>
                        </a:rPr>
                        <a:t>Regorafenib</a:t>
                      </a:r>
                      <a:endParaRPr lang="en-GB" sz="14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algn="ctr"/>
                      <a:endParaRPr lang="en-GB" sz="1400" dirty="0">
                        <a:solidFill>
                          <a:schemeClr val="tx2"/>
                        </a:solidFill>
                      </a:endParaRPr>
                    </a:p>
                  </a:txBody>
                  <a:tcPr anchor="ctr"/>
                </a:tc>
                <a:tc gridSpan="2">
                  <a:txBody>
                    <a:bodyPr/>
                    <a:lstStyle/>
                    <a:p>
                      <a:pPr algn="ctr"/>
                      <a:r>
                        <a:rPr lang="en-GB" sz="1400" dirty="0" smtClean="0">
                          <a:solidFill>
                            <a:schemeClr val="tx2"/>
                          </a:solidFill>
                        </a:rPr>
                        <a:t>Placebo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hMerge="1">
                  <a:txBody>
                    <a:bodyPr/>
                    <a:lstStyle/>
                    <a:p>
                      <a:pPr algn="ctr"/>
                      <a:endParaRPr lang="en-GB" sz="1400" dirty="0" smtClean="0">
                        <a:solidFill>
                          <a:schemeClr val="tx2"/>
                        </a:solidFill>
                      </a:endParaRPr>
                    </a:p>
                  </a:txBody>
                  <a:tcPr anchor="ctr"/>
                </a:tc>
                <a:tc rowSpan="2">
                  <a:txBody>
                    <a:bodyPr/>
                    <a:lstStyle/>
                    <a:p>
                      <a:pPr algn="ctr"/>
                      <a:r>
                        <a:rPr lang="en-GB" sz="1400" dirty="0" smtClean="0">
                          <a:solidFill>
                            <a:schemeClr val="tx2"/>
                          </a:solidFill>
                        </a:rPr>
                        <a:t>HR (95% CI)</a:t>
                      </a:r>
                      <a:endParaRPr lang="en-GB" sz="1400" dirty="0">
                        <a:solidFill>
                          <a:schemeClr val="tx2"/>
                        </a:solidFill>
                      </a:endParaRPr>
                    </a:p>
                  </a:txBody>
                  <a:tcPr anchor="b">
                    <a:lnL w="12700" cap="flat" cmpd="sng" algn="ctr">
                      <a:noFill/>
                      <a:prstDash val="solid"/>
                      <a:round/>
                      <a:headEnd type="none" w="med" len="med"/>
                      <a:tailEnd type="none" w="med" len="med"/>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r>
              <a:tr h="247234">
                <a:tc vMerge="1">
                  <a:txBody>
                    <a:bodyPr/>
                    <a:lstStyle/>
                    <a:p>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N</a:t>
                      </a:r>
                    </a:p>
                  </a:txBody>
                  <a:tcPr anchor="ct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algn="ctr"/>
                      <a:r>
                        <a:rPr lang="en-GB" sz="1400" dirty="0" err="1" smtClean="0">
                          <a:solidFill>
                            <a:schemeClr val="tx2"/>
                          </a:solidFill>
                        </a:rPr>
                        <a:t>mOS</a:t>
                      </a:r>
                      <a:r>
                        <a:rPr lang="en-GB" sz="1400" dirty="0" smtClean="0">
                          <a:solidFill>
                            <a:schemeClr val="tx2"/>
                          </a:solidFill>
                        </a:rPr>
                        <a:t> (months)</a:t>
                      </a:r>
                      <a:endParaRPr lang="en-GB" sz="1400" dirty="0">
                        <a:solidFill>
                          <a:schemeClr val="tx2"/>
                        </a:solidFill>
                      </a:endParaRPr>
                    </a:p>
                  </a:txBody>
                  <a:tcPr anchor="ctr">
                    <a:lnL>
                      <a:noFill/>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N</a:t>
                      </a:r>
                    </a:p>
                  </a:txBody>
                  <a:tcPr anchor="ctr">
                    <a:lnL w="12700" cap="flat" cmpd="sng" algn="ctr">
                      <a:noFill/>
                      <a:prstDash val="solid"/>
                      <a:round/>
                      <a:headEnd type="none" w="med" len="med"/>
                      <a:tailEnd type="none" w="med" len="me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tx2"/>
                          </a:solidFill>
                        </a:rPr>
                        <a:t>mOS</a:t>
                      </a:r>
                      <a:r>
                        <a:rPr lang="en-GB" sz="1400" dirty="0" smtClean="0">
                          <a:solidFill>
                            <a:schemeClr val="tx2"/>
                          </a:solidFill>
                        </a:rPr>
                        <a:t> (months)</a:t>
                      </a:r>
                    </a:p>
                  </a:txBody>
                  <a:tcPr anchor="ctr">
                    <a:lnL>
                      <a:noFill/>
                    </a:lnL>
                    <a:lnR w="12700" cap="flat" cmpd="sng" algn="ctr">
                      <a:no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accent1"/>
                    </a:solidFill>
                  </a:tcPr>
                </a:tc>
                <a:tc vMerge="1">
                  <a:txBody>
                    <a:bodyPr/>
                    <a:lstStyle/>
                    <a:p>
                      <a:pPr algn="ctr"/>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solidFill>
                      <a:schemeClr val="accent1"/>
                    </a:solidFill>
                  </a:tcPr>
                </a:tc>
              </a:tr>
              <a:tr h="281096">
                <a:tc>
                  <a:txBody>
                    <a:bodyPr/>
                    <a:lstStyle/>
                    <a:p>
                      <a:r>
                        <a:rPr lang="en-GB" sz="1400" dirty="0" smtClean="0"/>
                        <a:t>No</a:t>
                      </a:r>
                      <a:r>
                        <a:rPr lang="en-GB" sz="1400" baseline="0" dirty="0" smtClean="0"/>
                        <a:t> </a:t>
                      </a:r>
                      <a:r>
                        <a:rPr lang="en-GB" sz="1400" dirty="0" smtClean="0"/>
                        <a:t>prior</a:t>
                      </a:r>
                      <a:r>
                        <a:rPr lang="en-GB" sz="1400" baseline="0" dirty="0" smtClean="0"/>
                        <a:t> targeted therapy</a:t>
                      </a:r>
                      <a:endParaRPr lang="en-GB" sz="1400" dirty="0"/>
                    </a:p>
                  </a:txBody>
                  <a:tcPr anchor="ctr">
                    <a:lnT>
                      <a:noFill/>
                    </a:lnT>
                  </a:tcPr>
                </a:tc>
                <a:tc>
                  <a:txBody>
                    <a:bodyPr/>
                    <a:lstStyle/>
                    <a:p>
                      <a:pPr algn="ctr"/>
                      <a:r>
                        <a:rPr lang="en-GB" sz="1400" dirty="0" smtClean="0"/>
                        <a:t>56</a:t>
                      </a:r>
                      <a:endParaRPr lang="en-GB" sz="1400" dirty="0"/>
                    </a:p>
                  </a:txBody>
                  <a:tcPr anchor="ctr">
                    <a:lnT w="9525" cap="flat" cmpd="sng" algn="ctr">
                      <a:noFill/>
                      <a:prstDash val="solid"/>
                    </a:lnT>
                  </a:tcPr>
                </a:tc>
                <a:tc>
                  <a:txBody>
                    <a:bodyPr/>
                    <a:lstStyle/>
                    <a:p>
                      <a:pPr algn="ctr"/>
                      <a:r>
                        <a:rPr lang="en-GB" sz="1400" dirty="0" smtClean="0"/>
                        <a:t>9.7</a:t>
                      </a:r>
                      <a:endParaRPr lang="en-GB" sz="1400" dirty="0"/>
                    </a:p>
                  </a:txBody>
                  <a:tcPr anchor="ctr">
                    <a:lnT w="9525" cap="flat" cmpd="sng" algn="ctr">
                      <a:noFill/>
                      <a:prstDash val="solid"/>
                    </a:lnT>
                  </a:tcPr>
                </a:tc>
                <a:tc>
                  <a:txBody>
                    <a:bodyPr/>
                    <a:lstStyle/>
                    <a:p>
                      <a:pPr algn="ctr"/>
                      <a:r>
                        <a:rPr lang="en-GB" sz="1400" dirty="0" smtClean="0"/>
                        <a:t>26</a:t>
                      </a:r>
                      <a:endParaRPr lang="en-GB" sz="1400" dirty="0"/>
                    </a:p>
                  </a:txBody>
                  <a:tcPr anchor="ctr">
                    <a:lnT w="9525" cap="flat" cmpd="sng" algn="ctr">
                      <a:noFill/>
                      <a:prstDash val="solid"/>
                    </a:lnT>
                  </a:tcPr>
                </a:tc>
                <a:tc>
                  <a:txBody>
                    <a:bodyPr/>
                    <a:lstStyle/>
                    <a:p>
                      <a:pPr algn="ctr"/>
                      <a:r>
                        <a:rPr lang="en-GB" sz="1400" dirty="0" smtClean="0"/>
                        <a:t>4.9</a:t>
                      </a:r>
                      <a:endParaRPr lang="en-GB" sz="1400" dirty="0"/>
                    </a:p>
                  </a:txBody>
                  <a:tcPr anchor="ctr">
                    <a:lnT w="9525" cap="flat" cmpd="sng" algn="ctr">
                      <a:noFill/>
                      <a:prstDash val="solid"/>
                    </a:lnT>
                  </a:tcPr>
                </a:tc>
                <a:tc>
                  <a:txBody>
                    <a:bodyPr/>
                    <a:lstStyle/>
                    <a:p>
                      <a:pPr algn="ctr"/>
                      <a:r>
                        <a:rPr lang="en-GB" sz="1400" dirty="0" smtClean="0"/>
                        <a:t>0.31 (0.19, 0.53)</a:t>
                      </a:r>
                      <a:endParaRPr lang="en-GB" sz="1400" dirty="0"/>
                    </a:p>
                  </a:txBody>
                  <a:tcPr anchor="ctr">
                    <a:lnT>
                      <a:noFill/>
                    </a:lnT>
                  </a:tcPr>
                </a:tc>
              </a:tr>
              <a:tr h="281096">
                <a:tc>
                  <a:txBody>
                    <a:bodyPr/>
                    <a:lstStyle/>
                    <a:p>
                      <a:r>
                        <a:rPr lang="en-GB" sz="1400" dirty="0" smtClean="0"/>
                        <a:t>Any prior targeted therapy*</a:t>
                      </a:r>
                      <a:endParaRPr lang="en-GB" sz="1400" dirty="0"/>
                    </a:p>
                  </a:txBody>
                  <a:tcPr anchor="ctr"/>
                </a:tc>
                <a:tc>
                  <a:txBody>
                    <a:bodyPr/>
                    <a:lstStyle/>
                    <a:p>
                      <a:pPr algn="ctr"/>
                      <a:r>
                        <a:rPr lang="en-GB" sz="1400" dirty="0" smtClean="0"/>
                        <a:t>80</a:t>
                      </a:r>
                      <a:endParaRPr lang="en-GB" sz="1400" dirty="0"/>
                    </a:p>
                  </a:txBody>
                  <a:tcPr anchor="ctr"/>
                </a:tc>
                <a:tc>
                  <a:txBody>
                    <a:bodyPr/>
                    <a:lstStyle/>
                    <a:p>
                      <a:pPr algn="ctr"/>
                      <a:r>
                        <a:rPr lang="en-GB" sz="1400" dirty="0" smtClean="0"/>
                        <a:t>7.4</a:t>
                      </a:r>
                      <a:endParaRPr lang="en-GB" sz="1400" dirty="0"/>
                    </a:p>
                  </a:txBody>
                  <a:tcPr anchor="ctr"/>
                </a:tc>
                <a:tc>
                  <a:txBody>
                    <a:bodyPr/>
                    <a:lstStyle/>
                    <a:p>
                      <a:pPr algn="ctr"/>
                      <a:r>
                        <a:rPr lang="en-GB" sz="1400" dirty="0" smtClean="0"/>
                        <a:t>42</a:t>
                      </a:r>
                      <a:endParaRPr lang="en-GB" sz="1400" dirty="0"/>
                    </a:p>
                  </a:txBody>
                  <a:tcPr anchor="ctr"/>
                </a:tc>
                <a:tc>
                  <a:txBody>
                    <a:bodyPr/>
                    <a:lstStyle/>
                    <a:p>
                      <a:pPr algn="ctr"/>
                      <a:r>
                        <a:rPr lang="en-GB" sz="1400" dirty="0" smtClean="0"/>
                        <a:t>6.7</a:t>
                      </a:r>
                      <a:endParaRPr lang="en-GB" sz="1400" dirty="0"/>
                    </a:p>
                  </a:txBody>
                  <a:tcPr anchor="ctr"/>
                </a:tc>
                <a:tc>
                  <a:txBody>
                    <a:bodyPr/>
                    <a:lstStyle/>
                    <a:p>
                      <a:pPr algn="ctr"/>
                      <a:r>
                        <a:rPr lang="en-GB" sz="1400" dirty="0" smtClean="0"/>
                        <a:t>0.78 (0.51, 1.19)</a:t>
                      </a:r>
                      <a:endParaRPr lang="en-GB" sz="1400" dirty="0"/>
                    </a:p>
                  </a:txBody>
                  <a:tcPr anchor="ctr"/>
                </a:tc>
              </a:tr>
            </a:tbl>
          </a:graphicData>
        </a:graphic>
      </p:graphicFrame>
      <p:sp>
        <p:nvSpPr>
          <p:cNvPr id="10" name="TextBox 9"/>
          <p:cNvSpPr txBox="1"/>
          <p:nvPr/>
        </p:nvSpPr>
        <p:spPr>
          <a:xfrm>
            <a:off x="4135024" y="1565995"/>
            <a:ext cx="554960" cy="400110"/>
          </a:xfrm>
          <a:prstGeom prst="rect">
            <a:avLst/>
          </a:prstGeom>
          <a:noFill/>
        </p:spPr>
        <p:txBody>
          <a:bodyPr wrap="none" rtlCol="0">
            <a:spAutoFit/>
          </a:bodyPr>
          <a:lstStyle/>
          <a:p>
            <a:r>
              <a:rPr lang="en-GB" sz="2000" b="1" dirty="0" smtClean="0">
                <a:solidFill>
                  <a:srgbClr val="363636">
                    <a:lumMod val="50000"/>
                  </a:srgbClr>
                </a:solidFill>
              </a:rPr>
              <a:t>OS</a:t>
            </a:r>
            <a:endParaRPr lang="en-GB" sz="2000" b="1" dirty="0">
              <a:solidFill>
                <a:srgbClr val="363636">
                  <a:lumMod val="50000"/>
                </a:srgbClr>
              </a:solidFill>
            </a:endParaRPr>
          </a:p>
        </p:txBody>
      </p:sp>
      <p:sp>
        <p:nvSpPr>
          <p:cNvPr id="11" name="TextBox 10"/>
          <p:cNvSpPr txBox="1"/>
          <p:nvPr/>
        </p:nvSpPr>
        <p:spPr>
          <a:xfrm>
            <a:off x="4005093" y="4596304"/>
            <a:ext cx="1890261" cy="276999"/>
          </a:xfrm>
          <a:prstGeom prst="rect">
            <a:avLst/>
          </a:prstGeom>
          <a:noFill/>
        </p:spPr>
        <p:txBody>
          <a:bodyPr wrap="none" rtlCol="0">
            <a:spAutoFit/>
          </a:bodyPr>
          <a:lstStyle/>
          <a:p>
            <a:pPr algn="ctr"/>
            <a:r>
              <a:rPr lang="en-GB" sz="1200" dirty="0" smtClean="0">
                <a:solidFill>
                  <a:srgbClr val="363636"/>
                </a:solidFill>
              </a:rPr>
              <a:t>Days from randomisation</a:t>
            </a:r>
            <a:endParaRPr lang="en-GB" sz="1200" dirty="0">
              <a:solidFill>
                <a:srgbClr val="363636"/>
              </a:solidFill>
            </a:endParaRPr>
          </a:p>
        </p:txBody>
      </p:sp>
      <p:sp>
        <p:nvSpPr>
          <p:cNvPr id="12" name="Freeform 2"/>
          <p:cNvSpPr>
            <a:spLocks/>
          </p:cNvSpPr>
          <p:nvPr/>
        </p:nvSpPr>
        <p:spPr bwMode="auto">
          <a:xfrm>
            <a:off x="2416578" y="1756090"/>
            <a:ext cx="5029254" cy="2577785"/>
          </a:xfrm>
          <a:custGeom>
            <a:avLst/>
            <a:gdLst>
              <a:gd name="T0" fmla="*/ 0 w 229"/>
              <a:gd name="T1" fmla="*/ 0 h 134"/>
              <a:gd name="T2" fmla="*/ 0 w 229"/>
              <a:gd name="T3" fmla="*/ 134 h 134"/>
              <a:gd name="T4" fmla="*/ 229 w 229"/>
              <a:gd name="T5" fmla="*/ 134 h 134"/>
            </a:gdLst>
            <a:ahLst/>
            <a:cxnLst>
              <a:cxn ang="0">
                <a:pos x="T0" y="T1"/>
              </a:cxn>
              <a:cxn ang="0">
                <a:pos x="T2" y="T3"/>
              </a:cxn>
              <a:cxn ang="0">
                <a:pos x="T4" y="T5"/>
              </a:cxn>
            </a:cxnLst>
            <a:rect l="0" t="0" r="r" b="b"/>
            <a:pathLst>
              <a:path w="229" h="134">
                <a:moveTo>
                  <a:pt x="0" y="0"/>
                </a:moveTo>
                <a:lnTo>
                  <a:pt x="0" y="134"/>
                </a:lnTo>
                <a:lnTo>
                  <a:pt x="229" y="134"/>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 name="Line 4"/>
          <p:cNvSpPr>
            <a:spLocks noChangeShapeType="1"/>
          </p:cNvSpPr>
          <p:nvPr/>
        </p:nvSpPr>
        <p:spPr bwMode="auto">
          <a:xfrm>
            <a:off x="2301260" y="2386045"/>
            <a:ext cx="11266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5"/>
          <p:cNvSpPr>
            <a:spLocks noChangeShapeType="1"/>
          </p:cNvSpPr>
          <p:nvPr/>
        </p:nvSpPr>
        <p:spPr bwMode="auto">
          <a:xfrm>
            <a:off x="2301260" y="3038461"/>
            <a:ext cx="11266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6"/>
          <p:cNvSpPr>
            <a:spLocks noChangeShapeType="1"/>
          </p:cNvSpPr>
          <p:nvPr/>
        </p:nvSpPr>
        <p:spPr bwMode="auto">
          <a:xfrm>
            <a:off x="2301260" y="3676589"/>
            <a:ext cx="11266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7"/>
          <p:cNvSpPr>
            <a:spLocks noChangeShapeType="1"/>
          </p:cNvSpPr>
          <p:nvPr/>
        </p:nvSpPr>
        <p:spPr bwMode="auto">
          <a:xfrm flipV="1">
            <a:off x="2420096" y="4341005"/>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8"/>
          <p:cNvSpPr>
            <a:spLocks noChangeShapeType="1"/>
          </p:cNvSpPr>
          <p:nvPr/>
        </p:nvSpPr>
        <p:spPr bwMode="auto">
          <a:xfrm>
            <a:off x="3306401" y="4341005"/>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9"/>
          <p:cNvSpPr>
            <a:spLocks noChangeShapeType="1"/>
          </p:cNvSpPr>
          <p:nvPr/>
        </p:nvSpPr>
        <p:spPr bwMode="auto">
          <a:xfrm flipV="1">
            <a:off x="4944715" y="4341005"/>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10"/>
          <p:cNvSpPr>
            <a:spLocks noChangeShapeType="1"/>
          </p:cNvSpPr>
          <p:nvPr/>
        </p:nvSpPr>
        <p:spPr bwMode="auto">
          <a:xfrm flipV="1">
            <a:off x="4156022" y="4341005"/>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11"/>
          <p:cNvSpPr>
            <a:spLocks noChangeShapeType="1"/>
          </p:cNvSpPr>
          <p:nvPr/>
        </p:nvSpPr>
        <p:spPr bwMode="auto">
          <a:xfrm flipV="1">
            <a:off x="4944715" y="4341005"/>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12"/>
          <p:cNvSpPr>
            <a:spLocks noChangeShapeType="1"/>
          </p:cNvSpPr>
          <p:nvPr/>
        </p:nvSpPr>
        <p:spPr bwMode="auto">
          <a:xfrm flipV="1">
            <a:off x="5787197" y="4341005"/>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3"/>
          <p:cNvSpPr>
            <a:spLocks noChangeShapeType="1"/>
          </p:cNvSpPr>
          <p:nvPr/>
        </p:nvSpPr>
        <p:spPr bwMode="auto">
          <a:xfrm flipV="1">
            <a:off x="6622540" y="4341005"/>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4"/>
          <p:cNvSpPr>
            <a:spLocks noChangeShapeType="1"/>
          </p:cNvSpPr>
          <p:nvPr/>
        </p:nvSpPr>
        <p:spPr bwMode="auto">
          <a:xfrm flipV="1">
            <a:off x="7438516" y="4341005"/>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18"/>
          <p:cNvSpPr>
            <a:spLocks noChangeShapeType="1"/>
          </p:cNvSpPr>
          <p:nvPr/>
        </p:nvSpPr>
        <p:spPr bwMode="auto">
          <a:xfrm>
            <a:off x="2301260" y="4339075"/>
            <a:ext cx="11266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9"/>
          <p:cNvSpPr>
            <a:spLocks noChangeShapeType="1"/>
          </p:cNvSpPr>
          <p:nvPr/>
        </p:nvSpPr>
        <p:spPr bwMode="auto">
          <a:xfrm>
            <a:off x="2301260" y="1766725"/>
            <a:ext cx="11266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TextBox 25"/>
          <p:cNvSpPr txBox="1"/>
          <p:nvPr/>
        </p:nvSpPr>
        <p:spPr>
          <a:xfrm>
            <a:off x="3072342" y="4375456"/>
            <a:ext cx="439544" cy="276999"/>
          </a:xfrm>
          <a:prstGeom prst="rect">
            <a:avLst/>
          </a:prstGeom>
          <a:noFill/>
        </p:spPr>
        <p:txBody>
          <a:bodyPr wrap="none" rtlCol="0">
            <a:spAutoFit/>
          </a:bodyPr>
          <a:lstStyle/>
          <a:p>
            <a:pPr algn="ctr"/>
            <a:r>
              <a:rPr lang="en-GB" sz="1200" dirty="0" smtClean="0">
                <a:solidFill>
                  <a:srgbClr val="363636"/>
                </a:solidFill>
              </a:rPr>
              <a:t>100</a:t>
            </a:r>
            <a:endParaRPr lang="en-GB" sz="1200" dirty="0">
              <a:solidFill>
                <a:srgbClr val="363636"/>
              </a:solidFill>
            </a:endParaRPr>
          </a:p>
        </p:txBody>
      </p:sp>
      <p:sp>
        <p:nvSpPr>
          <p:cNvPr id="27" name="TextBox 26"/>
          <p:cNvSpPr txBox="1"/>
          <p:nvPr/>
        </p:nvSpPr>
        <p:spPr>
          <a:xfrm>
            <a:off x="3925855" y="4375456"/>
            <a:ext cx="439544" cy="276999"/>
          </a:xfrm>
          <a:prstGeom prst="rect">
            <a:avLst/>
          </a:prstGeom>
          <a:noFill/>
        </p:spPr>
        <p:txBody>
          <a:bodyPr wrap="none" rtlCol="0">
            <a:spAutoFit/>
          </a:bodyPr>
          <a:lstStyle/>
          <a:p>
            <a:pPr algn="ctr"/>
            <a:r>
              <a:rPr lang="en-GB" sz="1200" dirty="0" smtClean="0">
                <a:solidFill>
                  <a:srgbClr val="363636"/>
                </a:solidFill>
              </a:rPr>
              <a:t>200</a:t>
            </a:r>
            <a:endParaRPr lang="en-GB" sz="1200" dirty="0">
              <a:solidFill>
                <a:srgbClr val="363636"/>
              </a:solidFill>
            </a:endParaRPr>
          </a:p>
        </p:txBody>
      </p:sp>
      <p:sp>
        <p:nvSpPr>
          <p:cNvPr id="28" name="TextBox 27"/>
          <p:cNvSpPr txBox="1"/>
          <p:nvPr/>
        </p:nvSpPr>
        <p:spPr>
          <a:xfrm>
            <a:off x="4736505" y="4375456"/>
            <a:ext cx="439544" cy="276999"/>
          </a:xfrm>
          <a:prstGeom prst="rect">
            <a:avLst/>
          </a:prstGeom>
          <a:noFill/>
        </p:spPr>
        <p:txBody>
          <a:bodyPr wrap="none" rtlCol="0">
            <a:spAutoFit/>
          </a:bodyPr>
          <a:lstStyle/>
          <a:p>
            <a:pPr algn="ctr"/>
            <a:r>
              <a:rPr lang="en-GB" sz="1200" dirty="0" smtClean="0">
                <a:solidFill>
                  <a:srgbClr val="363636"/>
                </a:solidFill>
              </a:rPr>
              <a:t>300</a:t>
            </a:r>
            <a:endParaRPr lang="en-GB" sz="1200" dirty="0">
              <a:solidFill>
                <a:srgbClr val="363636"/>
              </a:solidFill>
            </a:endParaRPr>
          </a:p>
        </p:txBody>
      </p:sp>
      <p:sp>
        <p:nvSpPr>
          <p:cNvPr id="29" name="TextBox 28"/>
          <p:cNvSpPr txBox="1"/>
          <p:nvPr/>
        </p:nvSpPr>
        <p:spPr>
          <a:xfrm>
            <a:off x="5561463" y="4375456"/>
            <a:ext cx="439544" cy="276999"/>
          </a:xfrm>
          <a:prstGeom prst="rect">
            <a:avLst/>
          </a:prstGeom>
          <a:noFill/>
        </p:spPr>
        <p:txBody>
          <a:bodyPr wrap="none" rtlCol="0">
            <a:spAutoFit/>
          </a:bodyPr>
          <a:lstStyle/>
          <a:p>
            <a:pPr algn="ctr"/>
            <a:r>
              <a:rPr lang="en-GB" sz="1200" dirty="0" smtClean="0">
                <a:solidFill>
                  <a:srgbClr val="363636"/>
                </a:solidFill>
              </a:rPr>
              <a:t>400</a:t>
            </a:r>
            <a:endParaRPr lang="en-GB" sz="1200" dirty="0">
              <a:solidFill>
                <a:srgbClr val="363636"/>
              </a:solidFill>
            </a:endParaRPr>
          </a:p>
        </p:txBody>
      </p:sp>
      <p:sp>
        <p:nvSpPr>
          <p:cNvPr id="30" name="TextBox 29"/>
          <p:cNvSpPr txBox="1"/>
          <p:nvPr/>
        </p:nvSpPr>
        <p:spPr>
          <a:xfrm>
            <a:off x="6393561" y="4375456"/>
            <a:ext cx="439544" cy="276999"/>
          </a:xfrm>
          <a:prstGeom prst="rect">
            <a:avLst/>
          </a:prstGeom>
          <a:noFill/>
        </p:spPr>
        <p:txBody>
          <a:bodyPr wrap="none" rtlCol="0">
            <a:spAutoFit/>
          </a:bodyPr>
          <a:lstStyle/>
          <a:p>
            <a:pPr algn="ctr"/>
            <a:r>
              <a:rPr lang="en-GB" sz="1200" dirty="0" smtClean="0">
                <a:solidFill>
                  <a:srgbClr val="363636"/>
                </a:solidFill>
              </a:rPr>
              <a:t>500</a:t>
            </a:r>
            <a:endParaRPr lang="en-GB" sz="1200" dirty="0">
              <a:solidFill>
                <a:srgbClr val="363636"/>
              </a:solidFill>
            </a:endParaRPr>
          </a:p>
        </p:txBody>
      </p:sp>
      <p:sp>
        <p:nvSpPr>
          <p:cNvPr id="31" name="TextBox 30"/>
          <p:cNvSpPr txBox="1"/>
          <p:nvPr/>
        </p:nvSpPr>
        <p:spPr>
          <a:xfrm>
            <a:off x="7204056" y="4375456"/>
            <a:ext cx="439544" cy="276999"/>
          </a:xfrm>
          <a:prstGeom prst="rect">
            <a:avLst/>
          </a:prstGeom>
          <a:noFill/>
        </p:spPr>
        <p:txBody>
          <a:bodyPr wrap="none" rtlCol="0">
            <a:spAutoFit/>
          </a:bodyPr>
          <a:lstStyle/>
          <a:p>
            <a:pPr algn="ctr"/>
            <a:r>
              <a:rPr lang="en-GB" sz="1200" dirty="0" smtClean="0">
                <a:solidFill>
                  <a:srgbClr val="363636"/>
                </a:solidFill>
              </a:rPr>
              <a:t>600</a:t>
            </a:r>
            <a:endParaRPr lang="en-GB" sz="1200" dirty="0">
              <a:solidFill>
                <a:srgbClr val="363636"/>
              </a:solidFill>
            </a:endParaRPr>
          </a:p>
        </p:txBody>
      </p:sp>
      <p:sp>
        <p:nvSpPr>
          <p:cNvPr id="32" name="TextBox 31"/>
          <p:cNvSpPr txBox="1"/>
          <p:nvPr/>
        </p:nvSpPr>
        <p:spPr>
          <a:xfrm rot="16200000">
            <a:off x="1190262" y="2923888"/>
            <a:ext cx="1148071" cy="276999"/>
          </a:xfrm>
          <a:prstGeom prst="rect">
            <a:avLst/>
          </a:prstGeom>
          <a:noFill/>
        </p:spPr>
        <p:txBody>
          <a:bodyPr wrap="none" rtlCol="0">
            <a:spAutoFit/>
          </a:bodyPr>
          <a:lstStyle/>
          <a:p>
            <a:pPr algn="ctr"/>
            <a:r>
              <a:rPr lang="en-GB" sz="1200" dirty="0" smtClean="0">
                <a:solidFill>
                  <a:srgbClr val="363636"/>
                </a:solidFill>
              </a:rPr>
              <a:t>OS probability</a:t>
            </a:r>
            <a:endParaRPr lang="en-GB" sz="1200" dirty="0">
              <a:solidFill>
                <a:srgbClr val="363636"/>
              </a:solidFill>
            </a:endParaRPr>
          </a:p>
        </p:txBody>
      </p:sp>
      <p:sp>
        <p:nvSpPr>
          <p:cNvPr id="33" name="TextBox 32"/>
          <p:cNvSpPr txBox="1"/>
          <p:nvPr/>
        </p:nvSpPr>
        <p:spPr>
          <a:xfrm>
            <a:off x="2285283" y="4375456"/>
            <a:ext cx="269626" cy="276999"/>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34" name="TextBox 33"/>
          <p:cNvSpPr txBox="1"/>
          <p:nvPr/>
        </p:nvSpPr>
        <p:spPr>
          <a:xfrm>
            <a:off x="1868311" y="1617592"/>
            <a:ext cx="482824" cy="276999"/>
          </a:xfrm>
          <a:prstGeom prst="rect">
            <a:avLst/>
          </a:prstGeom>
          <a:noFill/>
        </p:spPr>
        <p:txBody>
          <a:bodyPr wrap="none" rtlCol="0">
            <a:spAutoFit/>
          </a:bodyPr>
          <a:lstStyle/>
          <a:p>
            <a:pPr algn="r"/>
            <a:r>
              <a:rPr lang="en-GB" sz="1200" dirty="0" smtClean="0">
                <a:solidFill>
                  <a:srgbClr val="363636"/>
                </a:solidFill>
              </a:rPr>
              <a:t>1.00</a:t>
            </a:r>
            <a:endParaRPr lang="en-GB" sz="1200" dirty="0">
              <a:solidFill>
                <a:srgbClr val="363636"/>
              </a:solidFill>
            </a:endParaRPr>
          </a:p>
        </p:txBody>
      </p:sp>
      <p:sp>
        <p:nvSpPr>
          <p:cNvPr id="35" name="TextBox 34"/>
          <p:cNvSpPr txBox="1"/>
          <p:nvPr/>
        </p:nvSpPr>
        <p:spPr>
          <a:xfrm>
            <a:off x="1868311" y="2249216"/>
            <a:ext cx="482824" cy="276999"/>
          </a:xfrm>
          <a:prstGeom prst="rect">
            <a:avLst/>
          </a:prstGeom>
          <a:noFill/>
        </p:spPr>
        <p:txBody>
          <a:bodyPr wrap="none" rtlCol="0">
            <a:spAutoFit/>
          </a:bodyPr>
          <a:lstStyle/>
          <a:p>
            <a:pPr algn="r"/>
            <a:r>
              <a:rPr lang="en-GB" sz="1200" dirty="0" smtClean="0">
                <a:solidFill>
                  <a:srgbClr val="363636"/>
                </a:solidFill>
              </a:rPr>
              <a:t>0.75</a:t>
            </a:r>
            <a:endParaRPr lang="en-GB" sz="1200" dirty="0">
              <a:solidFill>
                <a:srgbClr val="363636"/>
              </a:solidFill>
            </a:endParaRPr>
          </a:p>
        </p:txBody>
      </p:sp>
      <p:sp>
        <p:nvSpPr>
          <p:cNvPr id="36" name="TextBox 35"/>
          <p:cNvSpPr txBox="1"/>
          <p:nvPr/>
        </p:nvSpPr>
        <p:spPr>
          <a:xfrm>
            <a:off x="1868311" y="2891473"/>
            <a:ext cx="482824" cy="276999"/>
          </a:xfrm>
          <a:prstGeom prst="rect">
            <a:avLst/>
          </a:prstGeom>
          <a:noFill/>
        </p:spPr>
        <p:txBody>
          <a:bodyPr wrap="none" rtlCol="0">
            <a:spAutoFit/>
          </a:bodyPr>
          <a:lstStyle/>
          <a:p>
            <a:pPr algn="r"/>
            <a:r>
              <a:rPr lang="en-GB" sz="1200" dirty="0" smtClean="0">
                <a:solidFill>
                  <a:srgbClr val="363636"/>
                </a:solidFill>
              </a:rPr>
              <a:t>0.50</a:t>
            </a:r>
            <a:endParaRPr lang="en-GB" sz="1200" dirty="0">
              <a:solidFill>
                <a:srgbClr val="363636"/>
              </a:solidFill>
            </a:endParaRPr>
          </a:p>
        </p:txBody>
      </p:sp>
      <p:sp>
        <p:nvSpPr>
          <p:cNvPr id="37" name="TextBox 36"/>
          <p:cNvSpPr txBox="1"/>
          <p:nvPr/>
        </p:nvSpPr>
        <p:spPr>
          <a:xfrm>
            <a:off x="1868311" y="3544363"/>
            <a:ext cx="482824" cy="276999"/>
          </a:xfrm>
          <a:prstGeom prst="rect">
            <a:avLst/>
          </a:prstGeom>
          <a:noFill/>
        </p:spPr>
        <p:txBody>
          <a:bodyPr wrap="none" rtlCol="0">
            <a:spAutoFit/>
          </a:bodyPr>
          <a:lstStyle/>
          <a:p>
            <a:pPr algn="r"/>
            <a:r>
              <a:rPr lang="en-GB" sz="1200" dirty="0" smtClean="0">
                <a:solidFill>
                  <a:srgbClr val="363636"/>
                </a:solidFill>
              </a:rPr>
              <a:t>0.25</a:t>
            </a:r>
            <a:endParaRPr lang="en-GB" sz="1200" dirty="0">
              <a:solidFill>
                <a:srgbClr val="363636"/>
              </a:solidFill>
            </a:endParaRPr>
          </a:p>
        </p:txBody>
      </p:sp>
      <p:sp>
        <p:nvSpPr>
          <p:cNvPr id="38" name="TextBox 37"/>
          <p:cNvSpPr txBox="1"/>
          <p:nvPr/>
        </p:nvSpPr>
        <p:spPr>
          <a:xfrm>
            <a:off x="1868311" y="4241497"/>
            <a:ext cx="482824" cy="276999"/>
          </a:xfrm>
          <a:prstGeom prst="rect">
            <a:avLst/>
          </a:prstGeom>
          <a:noFill/>
        </p:spPr>
        <p:txBody>
          <a:bodyPr wrap="none" rtlCol="0">
            <a:spAutoFit/>
          </a:bodyPr>
          <a:lstStyle/>
          <a:p>
            <a:pPr algn="r"/>
            <a:r>
              <a:rPr lang="en-GB" sz="1200" dirty="0" smtClean="0">
                <a:solidFill>
                  <a:srgbClr val="363636"/>
                </a:solidFill>
              </a:rPr>
              <a:t>0.00</a:t>
            </a:r>
            <a:endParaRPr lang="en-GB" sz="1200" dirty="0">
              <a:solidFill>
                <a:srgbClr val="363636"/>
              </a:solidFill>
            </a:endParaRPr>
          </a:p>
        </p:txBody>
      </p:sp>
      <p:graphicFrame>
        <p:nvGraphicFramePr>
          <p:cNvPr id="39" name="Table 38"/>
          <p:cNvGraphicFramePr>
            <a:graphicFrameLocks noGrp="1"/>
          </p:cNvGraphicFramePr>
          <p:nvPr>
            <p:extLst>
              <p:ext uri="{D42A27DB-BD31-4B8C-83A1-F6EECF244321}">
                <p14:modId xmlns:p14="http://schemas.microsoft.com/office/powerpoint/2010/main" val="1325273878"/>
              </p:ext>
            </p:extLst>
          </p:nvPr>
        </p:nvGraphicFramePr>
        <p:xfrm>
          <a:off x="5493201" y="1700035"/>
          <a:ext cx="3256471" cy="1463040"/>
        </p:xfrm>
        <a:graphic>
          <a:graphicData uri="http://schemas.openxmlformats.org/drawingml/2006/table">
            <a:tbl>
              <a:tblPr firstRow="1" bandRow="1">
                <a:tableStyleId>{69012ECD-51FC-41F1-AA8D-1B2483CD663E}</a:tableStyleId>
              </a:tblPr>
              <a:tblGrid>
                <a:gridCol w="1195466"/>
                <a:gridCol w="1214547"/>
                <a:gridCol w="846458"/>
              </a:tblGrid>
              <a:tr h="252589">
                <a:tc>
                  <a:txBody>
                    <a:bodyPr/>
                    <a:lstStyle/>
                    <a:p>
                      <a:endParaRPr lang="en-GB" sz="1100" dirty="0">
                        <a:solidFill>
                          <a:schemeClr val="tx1">
                            <a:lumMod val="50000"/>
                          </a:schemeClr>
                        </a:solidFill>
                        <a:latin typeface="+mn-lt"/>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100" dirty="0" smtClean="0">
                          <a:solidFill>
                            <a:schemeClr val="tx1">
                              <a:lumMod val="50000"/>
                            </a:schemeClr>
                          </a:solidFill>
                          <a:latin typeface="+mn-lt"/>
                        </a:rPr>
                        <a:t>Regorafenib</a:t>
                      </a:r>
                      <a:br>
                        <a:rPr lang="en-GB" sz="1100" dirty="0" smtClean="0">
                          <a:solidFill>
                            <a:schemeClr val="tx1">
                              <a:lumMod val="50000"/>
                            </a:schemeClr>
                          </a:solidFill>
                          <a:latin typeface="+mn-lt"/>
                        </a:rPr>
                      </a:br>
                      <a:r>
                        <a:rPr lang="en-GB" sz="1100" dirty="0" smtClean="0">
                          <a:solidFill>
                            <a:schemeClr val="tx1">
                              <a:lumMod val="50000"/>
                            </a:schemeClr>
                          </a:solidFill>
                          <a:latin typeface="+mn-lt"/>
                        </a:rPr>
                        <a:t>(n</a:t>
                      </a:r>
                      <a:r>
                        <a:rPr lang="en-GB" sz="1100" baseline="0" dirty="0" smtClean="0">
                          <a:solidFill>
                            <a:schemeClr val="tx1">
                              <a:lumMod val="50000"/>
                            </a:schemeClr>
                          </a:solidFill>
                          <a:latin typeface="+mn-lt"/>
                        </a:rPr>
                        <a:t>=136)</a:t>
                      </a:r>
                      <a:endParaRPr lang="en-GB" sz="1100" dirty="0">
                        <a:solidFill>
                          <a:schemeClr val="tx1">
                            <a:lumMod val="50000"/>
                          </a:schemeClr>
                        </a:solidFill>
                        <a:latin typeface="+mn-lt"/>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algn="ctr"/>
                      <a:r>
                        <a:rPr lang="en-GB" sz="1100" dirty="0" smtClean="0">
                          <a:solidFill>
                            <a:schemeClr val="tx1">
                              <a:lumMod val="50000"/>
                            </a:schemeClr>
                          </a:solidFill>
                          <a:latin typeface="+mn-lt"/>
                        </a:rPr>
                        <a:t>Placebo</a:t>
                      </a:r>
                      <a:br>
                        <a:rPr lang="en-GB" sz="1100" dirty="0" smtClean="0">
                          <a:solidFill>
                            <a:schemeClr val="tx1">
                              <a:lumMod val="50000"/>
                            </a:schemeClr>
                          </a:solidFill>
                          <a:latin typeface="+mn-lt"/>
                        </a:rPr>
                      </a:br>
                      <a:r>
                        <a:rPr lang="en-GB" sz="1100" dirty="0" smtClean="0">
                          <a:solidFill>
                            <a:schemeClr val="tx1">
                              <a:lumMod val="50000"/>
                            </a:schemeClr>
                          </a:solidFill>
                          <a:latin typeface="+mn-lt"/>
                        </a:rPr>
                        <a:t>(n=68)</a:t>
                      </a:r>
                      <a:endParaRPr lang="en-GB" sz="1100" dirty="0">
                        <a:solidFill>
                          <a:schemeClr val="tx1">
                            <a:lumMod val="50000"/>
                          </a:schemeClr>
                        </a:solidFill>
                        <a:latin typeface="+mn-lt"/>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r>
              <a:tr h="252589">
                <a:tc>
                  <a:txBody>
                    <a:bodyPr/>
                    <a:lstStyle/>
                    <a:p>
                      <a:r>
                        <a:rPr lang="en-GB" sz="1100" dirty="0" smtClean="0">
                          <a:solidFill>
                            <a:schemeClr val="tx1">
                              <a:lumMod val="50000"/>
                            </a:schemeClr>
                          </a:solidFill>
                          <a:latin typeface="+mn-lt"/>
                        </a:rPr>
                        <a:t>Events,</a:t>
                      </a:r>
                      <a:r>
                        <a:rPr lang="en-GB" sz="1100" baseline="0" dirty="0" smtClean="0">
                          <a:solidFill>
                            <a:schemeClr val="tx1">
                              <a:lumMod val="50000"/>
                            </a:schemeClr>
                          </a:solidFill>
                          <a:latin typeface="+mn-lt"/>
                        </a:rPr>
                        <a:t> n (%)</a:t>
                      </a:r>
                      <a:endParaRPr lang="en-GB" sz="1100" dirty="0">
                        <a:solidFill>
                          <a:schemeClr val="tx1">
                            <a:lumMod val="50000"/>
                          </a:schemeClr>
                        </a:solidFill>
                        <a:latin typeface="+mn-lt"/>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100" dirty="0" smtClean="0">
                          <a:solidFill>
                            <a:schemeClr val="tx1">
                              <a:lumMod val="50000"/>
                            </a:schemeClr>
                          </a:solidFill>
                          <a:latin typeface="+mn-lt"/>
                        </a:rPr>
                        <a:t>95 (69.9)</a:t>
                      </a:r>
                      <a:endParaRPr lang="en-GB" sz="1100" dirty="0">
                        <a:solidFill>
                          <a:schemeClr val="tx1">
                            <a:lumMod val="50000"/>
                          </a:schemeClr>
                        </a:solidFill>
                        <a:latin typeface="+mn-lt"/>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100" dirty="0" smtClean="0">
                          <a:solidFill>
                            <a:schemeClr val="tx1">
                              <a:lumMod val="50000"/>
                            </a:schemeClr>
                          </a:solidFill>
                          <a:latin typeface="+mn-lt"/>
                        </a:rPr>
                        <a:t>60 (88.2)</a:t>
                      </a:r>
                      <a:endParaRPr lang="en-GB" sz="1100" dirty="0">
                        <a:solidFill>
                          <a:schemeClr val="tx1">
                            <a:lumMod val="50000"/>
                          </a:schemeClr>
                        </a:solidFill>
                        <a:latin typeface="+mn-lt"/>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52589">
                <a:tc>
                  <a:txBody>
                    <a:bodyPr/>
                    <a:lstStyle/>
                    <a:p>
                      <a:r>
                        <a:rPr lang="en-GB" sz="1100" dirty="0" smtClean="0">
                          <a:solidFill>
                            <a:schemeClr val="tx1">
                              <a:lumMod val="50000"/>
                            </a:schemeClr>
                          </a:solidFill>
                          <a:latin typeface="+mn-lt"/>
                        </a:rPr>
                        <a:t>Median, months</a:t>
                      </a:r>
                      <a:endParaRPr lang="en-GB" sz="1100" dirty="0">
                        <a:solidFill>
                          <a:schemeClr val="tx1">
                            <a:lumMod val="50000"/>
                          </a:schemeClr>
                        </a:solidFill>
                        <a:latin typeface="+mn-lt"/>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100" dirty="0" smtClean="0">
                          <a:solidFill>
                            <a:schemeClr val="tx1">
                              <a:lumMod val="50000"/>
                            </a:schemeClr>
                          </a:solidFill>
                          <a:latin typeface="+mn-lt"/>
                        </a:rPr>
                        <a:t>8.8</a:t>
                      </a:r>
                      <a:endParaRPr lang="en-GB" sz="1100" dirty="0">
                        <a:solidFill>
                          <a:schemeClr val="tx1">
                            <a:lumMod val="50000"/>
                          </a:schemeClr>
                        </a:solidFill>
                        <a:latin typeface="+mn-lt"/>
                      </a:endParaRPr>
                    </a:p>
                  </a:txBody>
                  <a:tcPr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algn="ctr"/>
                      <a:r>
                        <a:rPr lang="en-GB" sz="1100" dirty="0" smtClean="0">
                          <a:solidFill>
                            <a:schemeClr val="tx1">
                              <a:lumMod val="50000"/>
                            </a:schemeClr>
                          </a:solidFill>
                          <a:latin typeface="+mn-lt"/>
                        </a:rPr>
                        <a:t>6.3</a:t>
                      </a:r>
                      <a:endParaRPr lang="en-GB" sz="1100" dirty="0">
                        <a:solidFill>
                          <a:schemeClr val="tx1">
                            <a:lumMod val="50000"/>
                          </a:schemeClr>
                        </a:solidFill>
                        <a:latin typeface="+mn-lt"/>
                      </a:endParaRPr>
                    </a:p>
                  </a:txBody>
                  <a:tcPr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r>
              <a:tr h="252589">
                <a:tc>
                  <a:txBody>
                    <a:bodyPr/>
                    <a:lstStyle/>
                    <a:p>
                      <a:r>
                        <a:rPr lang="en-GB" sz="1100" dirty="0" smtClean="0">
                          <a:solidFill>
                            <a:schemeClr val="tx1">
                              <a:lumMod val="50000"/>
                            </a:schemeClr>
                          </a:solidFill>
                          <a:latin typeface="+mn-lt"/>
                        </a:rPr>
                        <a:t>HR</a:t>
                      </a:r>
                      <a:r>
                        <a:rPr lang="en-GB" sz="1100" baseline="0" dirty="0" smtClean="0">
                          <a:solidFill>
                            <a:schemeClr val="tx1">
                              <a:lumMod val="50000"/>
                            </a:schemeClr>
                          </a:solidFill>
                          <a:latin typeface="+mn-lt"/>
                        </a:rPr>
                        <a:t> (95% CI)</a:t>
                      </a:r>
                      <a:endParaRPr lang="en-GB" sz="1100" dirty="0">
                        <a:solidFill>
                          <a:schemeClr val="tx1">
                            <a:lumMod val="50000"/>
                          </a:schemeClr>
                        </a:solidFill>
                        <a:latin typeface="+mn-lt"/>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rowSpan="2" gridSpan="2">
                  <a:txBody>
                    <a:bodyPr/>
                    <a:lstStyle/>
                    <a:p>
                      <a:pPr algn="ctr"/>
                      <a:r>
                        <a:rPr lang="en-GB" sz="1100" dirty="0" smtClean="0">
                          <a:solidFill>
                            <a:schemeClr val="tx1">
                              <a:lumMod val="50000"/>
                            </a:schemeClr>
                          </a:solidFill>
                          <a:latin typeface="+mn-lt"/>
                        </a:rPr>
                        <a:t>0.55 (0.40, 0.77)</a:t>
                      </a:r>
                      <a:endParaRPr lang="en-GB" sz="1100" dirty="0">
                        <a:solidFill>
                          <a:schemeClr val="tx1">
                            <a:lumMod val="50000"/>
                          </a:schemeClr>
                        </a:solidFill>
                        <a:latin typeface="+mn-lt"/>
                      </a:endParaRPr>
                    </a:p>
                    <a:p>
                      <a:pPr algn="ctr"/>
                      <a:r>
                        <a:rPr lang="en-GB" sz="1100" b="0" i="0" u="none" strike="noStrike" baseline="0" dirty="0" smtClean="0">
                          <a:solidFill>
                            <a:schemeClr val="tx1">
                              <a:lumMod val="50000"/>
                            </a:schemeClr>
                          </a:solidFill>
                          <a:latin typeface="+mn-lt"/>
                        </a:rPr>
                        <a:t>p=0.0002 (1-sided)</a:t>
                      </a:r>
                      <a:endParaRPr lang="en-GB" sz="1100" dirty="0">
                        <a:solidFill>
                          <a:schemeClr val="tx1">
                            <a:lumMod val="50000"/>
                          </a:schemeClr>
                        </a:solidFill>
                        <a:latin typeface="+mn-lt"/>
                      </a:endParaRPr>
                    </a:p>
                  </a:txBody>
                  <a:tcP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tc rowSpan="2" hMerge="1">
                  <a:txBody>
                    <a:bodyPr/>
                    <a:lstStyle/>
                    <a:p>
                      <a:pPr algn="ctr"/>
                      <a:endParaRPr lang="en-GB" sz="1000" dirty="0">
                        <a:latin typeface="+mn-lt"/>
                      </a:endParaRPr>
                    </a:p>
                  </a:txBody>
                  <a:tcPr anchor="ctr"/>
                </a:tc>
              </a:tr>
              <a:tr h="252589">
                <a:tc>
                  <a:txBody>
                    <a:bodyPr/>
                    <a:lstStyle/>
                    <a:p>
                      <a:endParaRPr lang="en-GB" sz="1100" dirty="0">
                        <a:solidFill>
                          <a:schemeClr val="tx1">
                            <a:lumMod val="50000"/>
                          </a:schemeClr>
                        </a:solidFill>
                        <a:latin typeface="+mn-lt"/>
                      </a:endParaRPr>
                    </a:p>
                  </a:txBody>
                  <a:tcPr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tcPr>
                </a:tc>
                <a:tc gridSpan="2" vMerge="1">
                  <a:txBody>
                    <a:bodyPr/>
                    <a:lstStyle/>
                    <a:p>
                      <a:pPr algn="ctr"/>
                      <a:endParaRPr lang="en-GB" sz="1000" dirty="0">
                        <a:solidFill>
                          <a:schemeClr val="tx1"/>
                        </a:solidFill>
                        <a:latin typeface="+mn-lt"/>
                      </a:endParaRPr>
                    </a:p>
                  </a:txBody>
                  <a:tcPr anchor="ctr"/>
                </a:tc>
                <a:tc hMerge="1" vMerge="1">
                  <a:txBody>
                    <a:bodyPr/>
                    <a:lstStyle/>
                    <a:p>
                      <a:pPr algn="ctr"/>
                      <a:endParaRPr lang="en-GB" sz="1000" dirty="0">
                        <a:solidFill>
                          <a:schemeClr val="tx1"/>
                        </a:solidFill>
                        <a:latin typeface="+mn-lt"/>
                      </a:endParaRPr>
                    </a:p>
                  </a:txBody>
                  <a:tcPr anchor="ctr"/>
                </a:tc>
              </a:tr>
            </a:tbl>
          </a:graphicData>
        </a:graphic>
      </p:graphicFrame>
      <p:sp>
        <p:nvSpPr>
          <p:cNvPr id="40" name="TextBox 39"/>
          <p:cNvSpPr txBox="1"/>
          <p:nvPr/>
        </p:nvSpPr>
        <p:spPr>
          <a:xfrm>
            <a:off x="2506652" y="3794445"/>
            <a:ext cx="2206053" cy="461665"/>
          </a:xfrm>
          <a:prstGeom prst="rect">
            <a:avLst/>
          </a:prstGeom>
          <a:noFill/>
        </p:spPr>
        <p:txBody>
          <a:bodyPr wrap="none" rtlCol="0">
            <a:spAutoFit/>
          </a:bodyPr>
          <a:lstStyle/>
          <a:p>
            <a:r>
              <a:rPr lang="en-GB" sz="1200" dirty="0" smtClean="0">
                <a:solidFill>
                  <a:srgbClr val="363636"/>
                </a:solidFill>
              </a:rPr>
              <a:t>45% reduction in risk of death</a:t>
            </a:r>
            <a:br>
              <a:rPr lang="en-GB" sz="1200" dirty="0" smtClean="0">
                <a:solidFill>
                  <a:srgbClr val="363636"/>
                </a:solidFill>
              </a:rPr>
            </a:br>
            <a:r>
              <a:rPr lang="en-GB" sz="1200" dirty="0" smtClean="0">
                <a:solidFill>
                  <a:srgbClr val="363636"/>
                </a:solidFill>
              </a:rPr>
              <a:t>in the regorafenib group</a:t>
            </a:r>
            <a:endParaRPr lang="en-GB" sz="1200" dirty="0">
              <a:solidFill>
                <a:srgbClr val="363636"/>
              </a:solidFill>
            </a:endParaRPr>
          </a:p>
        </p:txBody>
      </p:sp>
      <p:sp>
        <p:nvSpPr>
          <p:cNvPr id="41" name="Freeform 2"/>
          <p:cNvSpPr>
            <a:spLocks/>
          </p:cNvSpPr>
          <p:nvPr/>
        </p:nvSpPr>
        <p:spPr bwMode="auto">
          <a:xfrm>
            <a:off x="2421982" y="1770192"/>
            <a:ext cx="4358801" cy="2448865"/>
          </a:xfrm>
          <a:custGeom>
            <a:avLst/>
            <a:gdLst>
              <a:gd name="T0" fmla="*/ 300 w 345"/>
              <a:gd name="T1" fmla="*/ 193 h 193"/>
              <a:gd name="T2" fmla="*/ 281 w 345"/>
              <a:gd name="T3" fmla="*/ 187 h 193"/>
              <a:gd name="T4" fmla="*/ 269 w 345"/>
              <a:gd name="T5" fmla="*/ 181 h 193"/>
              <a:gd name="T6" fmla="*/ 250 w 345"/>
              <a:gd name="T7" fmla="*/ 175 h 193"/>
              <a:gd name="T8" fmla="*/ 223 w 345"/>
              <a:gd name="T9" fmla="*/ 171 h 193"/>
              <a:gd name="T10" fmla="*/ 220 w 345"/>
              <a:gd name="T11" fmla="*/ 168 h 193"/>
              <a:gd name="T12" fmla="*/ 215 w 345"/>
              <a:gd name="T13" fmla="*/ 165 h 193"/>
              <a:gd name="T14" fmla="*/ 208 w 345"/>
              <a:gd name="T15" fmla="*/ 162 h 193"/>
              <a:gd name="T16" fmla="*/ 184 w 345"/>
              <a:gd name="T17" fmla="*/ 159 h 193"/>
              <a:gd name="T18" fmla="*/ 180 w 345"/>
              <a:gd name="T19" fmla="*/ 155 h 193"/>
              <a:gd name="T20" fmla="*/ 179 w 345"/>
              <a:gd name="T21" fmla="*/ 152 h 193"/>
              <a:gd name="T22" fmla="*/ 175 w 345"/>
              <a:gd name="T23" fmla="*/ 149 h 193"/>
              <a:gd name="T24" fmla="*/ 174 w 345"/>
              <a:gd name="T25" fmla="*/ 146 h 193"/>
              <a:gd name="T26" fmla="*/ 173 w 345"/>
              <a:gd name="T27" fmla="*/ 142 h 193"/>
              <a:gd name="T28" fmla="*/ 166 w 345"/>
              <a:gd name="T29" fmla="*/ 140 h 193"/>
              <a:gd name="T30" fmla="*/ 162 w 345"/>
              <a:gd name="T31" fmla="*/ 137 h 193"/>
              <a:gd name="T32" fmla="*/ 160 w 345"/>
              <a:gd name="T33" fmla="*/ 134 h 193"/>
              <a:gd name="T34" fmla="*/ 158 w 345"/>
              <a:gd name="T35" fmla="*/ 130 h 193"/>
              <a:gd name="T36" fmla="*/ 153 w 345"/>
              <a:gd name="T37" fmla="*/ 127 h 193"/>
              <a:gd name="T38" fmla="*/ 147 w 345"/>
              <a:gd name="T39" fmla="*/ 122 h 193"/>
              <a:gd name="T40" fmla="*/ 142 w 345"/>
              <a:gd name="T41" fmla="*/ 119 h 193"/>
              <a:gd name="T42" fmla="*/ 135 w 345"/>
              <a:gd name="T43" fmla="*/ 115 h 193"/>
              <a:gd name="T44" fmla="*/ 134 w 345"/>
              <a:gd name="T45" fmla="*/ 112 h 193"/>
              <a:gd name="T46" fmla="*/ 133 w 345"/>
              <a:gd name="T47" fmla="*/ 108 h 193"/>
              <a:gd name="T48" fmla="*/ 130 w 345"/>
              <a:gd name="T49" fmla="*/ 105 h 193"/>
              <a:gd name="T50" fmla="*/ 126 w 345"/>
              <a:gd name="T51" fmla="*/ 103 h 193"/>
              <a:gd name="T52" fmla="*/ 124 w 345"/>
              <a:gd name="T53" fmla="*/ 100 h 193"/>
              <a:gd name="T54" fmla="*/ 112 w 345"/>
              <a:gd name="T55" fmla="*/ 96 h 193"/>
              <a:gd name="T56" fmla="*/ 109 w 345"/>
              <a:gd name="T57" fmla="*/ 94 h 193"/>
              <a:gd name="T58" fmla="*/ 106 w 345"/>
              <a:gd name="T59" fmla="*/ 90 h 193"/>
              <a:gd name="T60" fmla="*/ 101 w 345"/>
              <a:gd name="T61" fmla="*/ 87 h 193"/>
              <a:gd name="T62" fmla="*/ 99 w 345"/>
              <a:gd name="T63" fmla="*/ 83 h 193"/>
              <a:gd name="T64" fmla="*/ 98 w 345"/>
              <a:gd name="T65" fmla="*/ 81 h 193"/>
              <a:gd name="T66" fmla="*/ 96 w 345"/>
              <a:gd name="T67" fmla="*/ 78 h 193"/>
              <a:gd name="T68" fmla="*/ 94 w 345"/>
              <a:gd name="T69" fmla="*/ 74 h 193"/>
              <a:gd name="T70" fmla="*/ 83 w 345"/>
              <a:gd name="T71" fmla="*/ 72 h 193"/>
              <a:gd name="T72" fmla="*/ 79 w 345"/>
              <a:gd name="T73" fmla="*/ 68 h 193"/>
              <a:gd name="T74" fmla="*/ 76 w 345"/>
              <a:gd name="T75" fmla="*/ 66 h 193"/>
              <a:gd name="T76" fmla="*/ 71 w 345"/>
              <a:gd name="T77" fmla="*/ 63 h 193"/>
              <a:gd name="T78" fmla="*/ 67 w 345"/>
              <a:gd name="T79" fmla="*/ 59 h 193"/>
              <a:gd name="T80" fmla="*/ 65 w 345"/>
              <a:gd name="T81" fmla="*/ 56 h 193"/>
              <a:gd name="T82" fmla="*/ 62 w 345"/>
              <a:gd name="T83" fmla="*/ 54 h 193"/>
              <a:gd name="T84" fmla="*/ 59 w 345"/>
              <a:gd name="T85" fmla="*/ 48 h 193"/>
              <a:gd name="T86" fmla="*/ 57 w 345"/>
              <a:gd name="T87" fmla="*/ 45 h 193"/>
              <a:gd name="T88" fmla="*/ 56 w 345"/>
              <a:gd name="T89" fmla="*/ 38 h 193"/>
              <a:gd name="T90" fmla="*/ 54 w 345"/>
              <a:gd name="T91" fmla="*/ 36 h 193"/>
              <a:gd name="T92" fmla="*/ 52 w 345"/>
              <a:gd name="T93" fmla="*/ 32 h 193"/>
              <a:gd name="T94" fmla="*/ 51 w 345"/>
              <a:gd name="T95" fmla="*/ 26 h 193"/>
              <a:gd name="T96" fmla="*/ 45 w 345"/>
              <a:gd name="T97" fmla="*/ 18 h 193"/>
              <a:gd name="T98" fmla="*/ 40 w 345"/>
              <a:gd name="T99" fmla="*/ 14 h 193"/>
              <a:gd name="T100" fmla="*/ 38 w 345"/>
              <a:gd name="T101" fmla="*/ 11 h 193"/>
              <a:gd name="T102" fmla="*/ 26 w 345"/>
              <a:gd name="T103" fmla="*/ 9 h 193"/>
              <a:gd name="T104" fmla="*/ 25 w 345"/>
              <a:gd name="T105" fmla="*/ 6 h 193"/>
              <a:gd name="T106" fmla="*/ 23 w 345"/>
              <a:gd name="T107" fmla="*/ 3 h 193"/>
              <a:gd name="T108" fmla="*/ 0 w 345"/>
              <a:gd name="T10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5" h="193">
                <a:moveTo>
                  <a:pt x="345" y="193"/>
                </a:moveTo>
                <a:lnTo>
                  <a:pt x="300" y="193"/>
                </a:lnTo>
                <a:lnTo>
                  <a:pt x="300" y="187"/>
                </a:lnTo>
                <a:lnTo>
                  <a:pt x="281" y="187"/>
                </a:lnTo>
                <a:lnTo>
                  <a:pt x="281" y="181"/>
                </a:lnTo>
                <a:lnTo>
                  <a:pt x="269" y="181"/>
                </a:lnTo>
                <a:lnTo>
                  <a:pt x="269" y="175"/>
                </a:lnTo>
                <a:lnTo>
                  <a:pt x="250" y="175"/>
                </a:lnTo>
                <a:lnTo>
                  <a:pt x="250" y="171"/>
                </a:lnTo>
                <a:lnTo>
                  <a:pt x="223" y="171"/>
                </a:lnTo>
                <a:lnTo>
                  <a:pt x="223" y="168"/>
                </a:lnTo>
                <a:lnTo>
                  <a:pt x="220" y="168"/>
                </a:lnTo>
                <a:lnTo>
                  <a:pt x="220" y="165"/>
                </a:lnTo>
                <a:lnTo>
                  <a:pt x="215" y="165"/>
                </a:lnTo>
                <a:lnTo>
                  <a:pt x="215" y="162"/>
                </a:lnTo>
                <a:lnTo>
                  <a:pt x="208" y="162"/>
                </a:lnTo>
                <a:lnTo>
                  <a:pt x="208" y="159"/>
                </a:lnTo>
                <a:lnTo>
                  <a:pt x="184" y="159"/>
                </a:lnTo>
                <a:lnTo>
                  <a:pt x="184" y="155"/>
                </a:lnTo>
                <a:lnTo>
                  <a:pt x="180" y="155"/>
                </a:lnTo>
                <a:lnTo>
                  <a:pt x="180" y="152"/>
                </a:lnTo>
                <a:lnTo>
                  <a:pt x="179" y="152"/>
                </a:lnTo>
                <a:lnTo>
                  <a:pt x="179" y="149"/>
                </a:lnTo>
                <a:lnTo>
                  <a:pt x="175" y="149"/>
                </a:lnTo>
                <a:lnTo>
                  <a:pt x="175" y="146"/>
                </a:lnTo>
                <a:lnTo>
                  <a:pt x="174" y="146"/>
                </a:lnTo>
                <a:lnTo>
                  <a:pt x="174" y="142"/>
                </a:lnTo>
                <a:lnTo>
                  <a:pt x="173" y="142"/>
                </a:lnTo>
                <a:lnTo>
                  <a:pt x="173" y="140"/>
                </a:lnTo>
                <a:lnTo>
                  <a:pt x="166" y="140"/>
                </a:lnTo>
                <a:lnTo>
                  <a:pt x="166" y="137"/>
                </a:lnTo>
                <a:lnTo>
                  <a:pt x="162" y="137"/>
                </a:lnTo>
                <a:lnTo>
                  <a:pt x="162" y="134"/>
                </a:lnTo>
                <a:lnTo>
                  <a:pt x="160" y="134"/>
                </a:lnTo>
                <a:lnTo>
                  <a:pt x="160" y="130"/>
                </a:lnTo>
                <a:lnTo>
                  <a:pt x="158" y="130"/>
                </a:lnTo>
                <a:lnTo>
                  <a:pt x="158" y="127"/>
                </a:lnTo>
                <a:lnTo>
                  <a:pt x="153" y="127"/>
                </a:lnTo>
                <a:lnTo>
                  <a:pt x="153" y="122"/>
                </a:lnTo>
                <a:lnTo>
                  <a:pt x="147" y="122"/>
                </a:lnTo>
                <a:lnTo>
                  <a:pt x="147" y="119"/>
                </a:lnTo>
                <a:lnTo>
                  <a:pt x="142" y="119"/>
                </a:lnTo>
                <a:lnTo>
                  <a:pt x="142" y="115"/>
                </a:lnTo>
                <a:lnTo>
                  <a:pt x="135" y="115"/>
                </a:lnTo>
                <a:lnTo>
                  <a:pt x="135" y="112"/>
                </a:lnTo>
                <a:lnTo>
                  <a:pt x="134" y="112"/>
                </a:lnTo>
                <a:lnTo>
                  <a:pt x="134" y="108"/>
                </a:lnTo>
                <a:lnTo>
                  <a:pt x="133" y="108"/>
                </a:lnTo>
                <a:cubicBezTo>
                  <a:pt x="133" y="108"/>
                  <a:pt x="134" y="105"/>
                  <a:pt x="133" y="105"/>
                </a:cubicBezTo>
                <a:cubicBezTo>
                  <a:pt x="131" y="105"/>
                  <a:pt x="130" y="105"/>
                  <a:pt x="130" y="105"/>
                </a:cubicBezTo>
                <a:lnTo>
                  <a:pt x="130" y="103"/>
                </a:lnTo>
                <a:lnTo>
                  <a:pt x="126" y="103"/>
                </a:lnTo>
                <a:lnTo>
                  <a:pt x="126" y="100"/>
                </a:lnTo>
                <a:lnTo>
                  <a:pt x="124" y="100"/>
                </a:lnTo>
                <a:lnTo>
                  <a:pt x="124" y="96"/>
                </a:lnTo>
                <a:lnTo>
                  <a:pt x="112" y="96"/>
                </a:lnTo>
                <a:lnTo>
                  <a:pt x="112" y="94"/>
                </a:lnTo>
                <a:lnTo>
                  <a:pt x="109" y="94"/>
                </a:lnTo>
                <a:lnTo>
                  <a:pt x="109" y="90"/>
                </a:lnTo>
                <a:lnTo>
                  <a:pt x="106" y="90"/>
                </a:lnTo>
                <a:lnTo>
                  <a:pt x="106" y="87"/>
                </a:lnTo>
                <a:lnTo>
                  <a:pt x="101" y="87"/>
                </a:lnTo>
                <a:lnTo>
                  <a:pt x="101" y="83"/>
                </a:lnTo>
                <a:lnTo>
                  <a:pt x="99" y="83"/>
                </a:lnTo>
                <a:lnTo>
                  <a:pt x="99" y="81"/>
                </a:lnTo>
                <a:lnTo>
                  <a:pt x="98" y="81"/>
                </a:lnTo>
                <a:lnTo>
                  <a:pt x="98" y="78"/>
                </a:lnTo>
                <a:lnTo>
                  <a:pt x="96" y="78"/>
                </a:lnTo>
                <a:lnTo>
                  <a:pt x="96" y="74"/>
                </a:lnTo>
                <a:lnTo>
                  <a:pt x="94" y="74"/>
                </a:lnTo>
                <a:lnTo>
                  <a:pt x="94" y="72"/>
                </a:lnTo>
                <a:lnTo>
                  <a:pt x="83" y="72"/>
                </a:lnTo>
                <a:lnTo>
                  <a:pt x="83" y="68"/>
                </a:lnTo>
                <a:lnTo>
                  <a:pt x="79" y="68"/>
                </a:lnTo>
                <a:lnTo>
                  <a:pt x="79" y="66"/>
                </a:lnTo>
                <a:lnTo>
                  <a:pt x="76" y="66"/>
                </a:lnTo>
                <a:lnTo>
                  <a:pt x="76" y="63"/>
                </a:lnTo>
                <a:lnTo>
                  <a:pt x="71" y="63"/>
                </a:lnTo>
                <a:lnTo>
                  <a:pt x="71" y="59"/>
                </a:lnTo>
                <a:lnTo>
                  <a:pt x="67" y="59"/>
                </a:lnTo>
                <a:lnTo>
                  <a:pt x="67" y="56"/>
                </a:lnTo>
                <a:lnTo>
                  <a:pt x="65" y="56"/>
                </a:lnTo>
                <a:lnTo>
                  <a:pt x="65" y="54"/>
                </a:lnTo>
                <a:lnTo>
                  <a:pt x="62" y="54"/>
                </a:lnTo>
                <a:lnTo>
                  <a:pt x="62" y="48"/>
                </a:lnTo>
                <a:lnTo>
                  <a:pt x="59" y="48"/>
                </a:lnTo>
                <a:lnTo>
                  <a:pt x="59" y="45"/>
                </a:lnTo>
                <a:lnTo>
                  <a:pt x="57" y="45"/>
                </a:lnTo>
                <a:lnTo>
                  <a:pt x="57" y="38"/>
                </a:lnTo>
                <a:lnTo>
                  <a:pt x="56" y="38"/>
                </a:lnTo>
                <a:lnTo>
                  <a:pt x="56" y="36"/>
                </a:lnTo>
                <a:lnTo>
                  <a:pt x="54" y="36"/>
                </a:lnTo>
                <a:lnTo>
                  <a:pt x="54" y="32"/>
                </a:lnTo>
                <a:lnTo>
                  <a:pt x="52" y="32"/>
                </a:lnTo>
                <a:lnTo>
                  <a:pt x="52" y="26"/>
                </a:lnTo>
                <a:lnTo>
                  <a:pt x="51" y="26"/>
                </a:lnTo>
                <a:lnTo>
                  <a:pt x="51" y="18"/>
                </a:lnTo>
                <a:lnTo>
                  <a:pt x="45" y="18"/>
                </a:lnTo>
                <a:lnTo>
                  <a:pt x="45" y="14"/>
                </a:lnTo>
                <a:lnTo>
                  <a:pt x="40" y="14"/>
                </a:lnTo>
                <a:lnTo>
                  <a:pt x="40" y="11"/>
                </a:lnTo>
                <a:lnTo>
                  <a:pt x="38" y="11"/>
                </a:lnTo>
                <a:lnTo>
                  <a:pt x="38" y="9"/>
                </a:lnTo>
                <a:lnTo>
                  <a:pt x="26" y="9"/>
                </a:lnTo>
                <a:lnTo>
                  <a:pt x="26" y="6"/>
                </a:lnTo>
                <a:lnTo>
                  <a:pt x="25" y="6"/>
                </a:lnTo>
                <a:lnTo>
                  <a:pt x="25" y="3"/>
                </a:lnTo>
                <a:lnTo>
                  <a:pt x="23" y="3"/>
                </a:lnTo>
                <a:lnTo>
                  <a:pt x="23"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Freeform 3"/>
          <p:cNvSpPr>
            <a:spLocks/>
          </p:cNvSpPr>
          <p:nvPr/>
        </p:nvSpPr>
        <p:spPr bwMode="auto">
          <a:xfrm>
            <a:off x="2434615" y="1770192"/>
            <a:ext cx="4346167" cy="2295209"/>
          </a:xfrm>
          <a:custGeom>
            <a:avLst/>
            <a:gdLst>
              <a:gd name="T0" fmla="*/ 328 w 342"/>
              <a:gd name="T1" fmla="*/ 181 h 181"/>
              <a:gd name="T2" fmla="*/ 299 w 342"/>
              <a:gd name="T3" fmla="*/ 158 h 181"/>
              <a:gd name="T4" fmla="*/ 295 w 342"/>
              <a:gd name="T5" fmla="*/ 152 h 181"/>
              <a:gd name="T6" fmla="*/ 290 w 342"/>
              <a:gd name="T7" fmla="*/ 149 h 181"/>
              <a:gd name="T8" fmla="*/ 279 w 342"/>
              <a:gd name="T9" fmla="*/ 146 h 181"/>
              <a:gd name="T10" fmla="*/ 269 w 342"/>
              <a:gd name="T11" fmla="*/ 141 h 181"/>
              <a:gd name="T12" fmla="*/ 265 w 342"/>
              <a:gd name="T13" fmla="*/ 139 h 181"/>
              <a:gd name="T14" fmla="*/ 251 w 342"/>
              <a:gd name="T15" fmla="*/ 137 h 181"/>
              <a:gd name="T16" fmla="*/ 248 w 342"/>
              <a:gd name="T17" fmla="*/ 134 h 181"/>
              <a:gd name="T18" fmla="*/ 240 w 342"/>
              <a:gd name="T19" fmla="*/ 131 h 181"/>
              <a:gd name="T20" fmla="*/ 223 w 342"/>
              <a:gd name="T21" fmla="*/ 129 h 181"/>
              <a:gd name="T22" fmla="*/ 214 w 342"/>
              <a:gd name="T23" fmla="*/ 125 h 181"/>
              <a:gd name="T24" fmla="*/ 199 w 342"/>
              <a:gd name="T25" fmla="*/ 124 h 181"/>
              <a:gd name="T26" fmla="*/ 193 w 342"/>
              <a:gd name="T27" fmla="*/ 121 h 181"/>
              <a:gd name="T28" fmla="*/ 189 w 342"/>
              <a:gd name="T29" fmla="*/ 117 h 181"/>
              <a:gd name="T30" fmla="*/ 186 w 342"/>
              <a:gd name="T31" fmla="*/ 116 h 181"/>
              <a:gd name="T32" fmla="*/ 181 w 342"/>
              <a:gd name="T33" fmla="*/ 113 h 181"/>
              <a:gd name="T34" fmla="*/ 180 w 342"/>
              <a:gd name="T35" fmla="*/ 111 h 181"/>
              <a:gd name="T36" fmla="*/ 178 w 342"/>
              <a:gd name="T37" fmla="*/ 107 h 181"/>
              <a:gd name="T38" fmla="*/ 176 w 342"/>
              <a:gd name="T39" fmla="*/ 106 h 181"/>
              <a:gd name="T40" fmla="*/ 173 w 342"/>
              <a:gd name="T41" fmla="*/ 103 h 181"/>
              <a:gd name="T42" fmla="*/ 168 w 342"/>
              <a:gd name="T43" fmla="*/ 101 h 181"/>
              <a:gd name="T44" fmla="*/ 166 w 342"/>
              <a:gd name="T45" fmla="*/ 99 h 181"/>
              <a:gd name="T46" fmla="*/ 164 w 342"/>
              <a:gd name="T47" fmla="*/ 98 h 181"/>
              <a:gd name="T48" fmla="*/ 162 w 342"/>
              <a:gd name="T49" fmla="*/ 95 h 181"/>
              <a:gd name="T50" fmla="*/ 150 w 342"/>
              <a:gd name="T51" fmla="*/ 93 h 181"/>
              <a:gd name="T52" fmla="*/ 148 w 342"/>
              <a:gd name="T53" fmla="*/ 92 h 181"/>
              <a:gd name="T54" fmla="*/ 142 w 342"/>
              <a:gd name="T55" fmla="*/ 88 h 181"/>
              <a:gd name="T56" fmla="*/ 135 w 342"/>
              <a:gd name="T57" fmla="*/ 86 h 181"/>
              <a:gd name="T58" fmla="*/ 133 w 342"/>
              <a:gd name="T59" fmla="*/ 85 h 181"/>
              <a:gd name="T60" fmla="*/ 129 w 342"/>
              <a:gd name="T61" fmla="*/ 83 h 181"/>
              <a:gd name="T62" fmla="*/ 126 w 342"/>
              <a:gd name="T63" fmla="*/ 80 h 181"/>
              <a:gd name="T64" fmla="*/ 122 w 342"/>
              <a:gd name="T65" fmla="*/ 78 h 181"/>
              <a:gd name="T66" fmla="*/ 119 w 342"/>
              <a:gd name="T67" fmla="*/ 76 h 181"/>
              <a:gd name="T68" fmla="*/ 117 w 342"/>
              <a:gd name="T69" fmla="*/ 70 h 181"/>
              <a:gd name="T70" fmla="*/ 115 w 342"/>
              <a:gd name="T71" fmla="*/ 67 h 181"/>
              <a:gd name="T72" fmla="*/ 112 w 342"/>
              <a:gd name="T73" fmla="*/ 66 h 181"/>
              <a:gd name="T74" fmla="*/ 110 w 342"/>
              <a:gd name="T75" fmla="*/ 64 h 181"/>
              <a:gd name="T76" fmla="*/ 106 w 342"/>
              <a:gd name="T77" fmla="*/ 63 h 181"/>
              <a:gd name="T78" fmla="*/ 103 w 342"/>
              <a:gd name="T79" fmla="*/ 59 h 181"/>
              <a:gd name="T80" fmla="*/ 101 w 342"/>
              <a:gd name="T81" fmla="*/ 55 h 181"/>
              <a:gd name="T82" fmla="*/ 99 w 342"/>
              <a:gd name="T83" fmla="*/ 52 h 181"/>
              <a:gd name="T84" fmla="*/ 97 w 342"/>
              <a:gd name="T85" fmla="*/ 48 h 181"/>
              <a:gd name="T86" fmla="*/ 92 w 342"/>
              <a:gd name="T87" fmla="*/ 45 h 181"/>
              <a:gd name="T88" fmla="*/ 90 w 342"/>
              <a:gd name="T89" fmla="*/ 43 h 181"/>
              <a:gd name="T90" fmla="*/ 86 w 342"/>
              <a:gd name="T91" fmla="*/ 41 h 181"/>
              <a:gd name="T92" fmla="*/ 84 w 342"/>
              <a:gd name="T93" fmla="*/ 36 h 181"/>
              <a:gd name="T94" fmla="*/ 80 w 342"/>
              <a:gd name="T95" fmla="*/ 34 h 181"/>
              <a:gd name="T96" fmla="*/ 74 w 342"/>
              <a:gd name="T97" fmla="*/ 31 h 181"/>
              <a:gd name="T98" fmla="*/ 70 w 342"/>
              <a:gd name="T99" fmla="*/ 29 h 181"/>
              <a:gd name="T100" fmla="*/ 68 w 342"/>
              <a:gd name="T101" fmla="*/ 27 h 181"/>
              <a:gd name="T102" fmla="*/ 65 w 342"/>
              <a:gd name="T103" fmla="*/ 26 h 181"/>
              <a:gd name="T104" fmla="*/ 63 w 342"/>
              <a:gd name="T105" fmla="*/ 23 h 181"/>
              <a:gd name="T106" fmla="*/ 60 w 342"/>
              <a:gd name="T107" fmla="*/ 19 h 181"/>
              <a:gd name="T108" fmla="*/ 57 w 342"/>
              <a:gd name="T109" fmla="*/ 16 h 181"/>
              <a:gd name="T110" fmla="*/ 51 w 342"/>
              <a:gd name="T111" fmla="*/ 14 h 181"/>
              <a:gd name="T112" fmla="*/ 46 w 342"/>
              <a:gd name="T113" fmla="*/ 11 h 181"/>
              <a:gd name="T114" fmla="*/ 40 w 342"/>
              <a:gd name="T115" fmla="*/ 9 h 181"/>
              <a:gd name="T116" fmla="*/ 34 w 342"/>
              <a:gd name="T117" fmla="*/ 7 h 181"/>
              <a:gd name="T118" fmla="*/ 15 w 342"/>
              <a:gd name="T119" fmla="*/ 4 h 181"/>
              <a:gd name="T120" fmla="*/ 10 w 342"/>
              <a:gd name="T121" fmla="*/ 3 h 181"/>
              <a:gd name="T122" fmla="*/ 0 w 342"/>
              <a:gd name="T1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2" h="181">
                <a:moveTo>
                  <a:pt x="342" y="181"/>
                </a:moveTo>
                <a:lnTo>
                  <a:pt x="328" y="181"/>
                </a:lnTo>
                <a:lnTo>
                  <a:pt x="328" y="158"/>
                </a:lnTo>
                <a:lnTo>
                  <a:pt x="299" y="158"/>
                </a:lnTo>
                <a:lnTo>
                  <a:pt x="299" y="152"/>
                </a:lnTo>
                <a:lnTo>
                  <a:pt x="295" y="152"/>
                </a:lnTo>
                <a:lnTo>
                  <a:pt x="295" y="149"/>
                </a:lnTo>
                <a:lnTo>
                  <a:pt x="290" y="149"/>
                </a:lnTo>
                <a:lnTo>
                  <a:pt x="290" y="146"/>
                </a:lnTo>
                <a:lnTo>
                  <a:pt x="279" y="146"/>
                </a:lnTo>
                <a:lnTo>
                  <a:pt x="279" y="141"/>
                </a:lnTo>
                <a:lnTo>
                  <a:pt x="269" y="141"/>
                </a:lnTo>
                <a:lnTo>
                  <a:pt x="269" y="139"/>
                </a:lnTo>
                <a:lnTo>
                  <a:pt x="265" y="139"/>
                </a:lnTo>
                <a:lnTo>
                  <a:pt x="265" y="137"/>
                </a:lnTo>
                <a:lnTo>
                  <a:pt x="251" y="137"/>
                </a:lnTo>
                <a:lnTo>
                  <a:pt x="251" y="134"/>
                </a:lnTo>
                <a:lnTo>
                  <a:pt x="248" y="134"/>
                </a:lnTo>
                <a:lnTo>
                  <a:pt x="248" y="131"/>
                </a:lnTo>
                <a:lnTo>
                  <a:pt x="240" y="131"/>
                </a:lnTo>
                <a:lnTo>
                  <a:pt x="240" y="129"/>
                </a:lnTo>
                <a:lnTo>
                  <a:pt x="223" y="129"/>
                </a:lnTo>
                <a:lnTo>
                  <a:pt x="223" y="125"/>
                </a:lnTo>
                <a:lnTo>
                  <a:pt x="214" y="125"/>
                </a:lnTo>
                <a:lnTo>
                  <a:pt x="214" y="124"/>
                </a:lnTo>
                <a:lnTo>
                  <a:pt x="199" y="124"/>
                </a:lnTo>
                <a:lnTo>
                  <a:pt x="199" y="121"/>
                </a:lnTo>
                <a:lnTo>
                  <a:pt x="193" y="121"/>
                </a:lnTo>
                <a:lnTo>
                  <a:pt x="193" y="117"/>
                </a:lnTo>
                <a:lnTo>
                  <a:pt x="189" y="117"/>
                </a:lnTo>
                <a:lnTo>
                  <a:pt x="189" y="116"/>
                </a:lnTo>
                <a:lnTo>
                  <a:pt x="186" y="116"/>
                </a:lnTo>
                <a:lnTo>
                  <a:pt x="186" y="113"/>
                </a:lnTo>
                <a:lnTo>
                  <a:pt x="181" y="113"/>
                </a:lnTo>
                <a:lnTo>
                  <a:pt x="181" y="111"/>
                </a:lnTo>
                <a:lnTo>
                  <a:pt x="180" y="111"/>
                </a:lnTo>
                <a:lnTo>
                  <a:pt x="180" y="107"/>
                </a:lnTo>
                <a:lnTo>
                  <a:pt x="178" y="107"/>
                </a:lnTo>
                <a:lnTo>
                  <a:pt x="178" y="106"/>
                </a:lnTo>
                <a:lnTo>
                  <a:pt x="176" y="106"/>
                </a:lnTo>
                <a:lnTo>
                  <a:pt x="176" y="103"/>
                </a:lnTo>
                <a:lnTo>
                  <a:pt x="173" y="103"/>
                </a:lnTo>
                <a:lnTo>
                  <a:pt x="173" y="101"/>
                </a:lnTo>
                <a:lnTo>
                  <a:pt x="168" y="101"/>
                </a:lnTo>
                <a:cubicBezTo>
                  <a:pt x="168" y="101"/>
                  <a:pt x="169" y="99"/>
                  <a:pt x="168" y="99"/>
                </a:cubicBezTo>
                <a:cubicBezTo>
                  <a:pt x="167" y="99"/>
                  <a:pt x="166" y="99"/>
                  <a:pt x="166" y="99"/>
                </a:cubicBezTo>
                <a:cubicBezTo>
                  <a:pt x="166" y="99"/>
                  <a:pt x="168" y="98"/>
                  <a:pt x="166" y="98"/>
                </a:cubicBezTo>
                <a:cubicBezTo>
                  <a:pt x="164" y="98"/>
                  <a:pt x="164" y="98"/>
                  <a:pt x="164" y="98"/>
                </a:cubicBezTo>
                <a:lnTo>
                  <a:pt x="164" y="95"/>
                </a:lnTo>
                <a:lnTo>
                  <a:pt x="162" y="95"/>
                </a:lnTo>
                <a:lnTo>
                  <a:pt x="162" y="93"/>
                </a:lnTo>
                <a:lnTo>
                  <a:pt x="150" y="93"/>
                </a:lnTo>
                <a:lnTo>
                  <a:pt x="150" y="92"/>
                </a:lnTo>
                <a:lnTo>
                  <a:pt x="148" y="92"/>
                </a:lnTo>
                <a:lnTo>
                  <a:pt x="148" y="88"/>
                </a:lnTo>
                <a:lnTo>
                  <a:pt x="142" y="88"/>
                </a:lnTo>
                <a:lnTo>
                  <a:pt x="142" y="86"/>
                </a:lnTo>
                <a:lnTo>
                  <a:pt x="135" y="86"/>
                </a:lnTo>
                <a:lnTo>
                  <a:pt x="135" y="85"/>
                </a:lnTo>
                <a:lnTo>
                  <a:pt x="133" y="85"/>
                </a:lnTo>
                <a:lnTo>
                  <a:pt x="133" y="83"/>
                </a:lnTo>
                <a:lnTo>
                  <a:pt x="129" y="83"/>
                </a:lnTo>
                <a:lnTo>
                  <a:pt x="129" y="80"/>
                </a:lnTo>
                <a:lnTo>
                  <a:pt x="126" y="80"/>
                </a:lnTo>
                <a:lnTo>
                  <a:pt x="126" y="78"/>
                </a:lnTo>
                <a:lnTo>
                  <a:pt x="122" y="78"/>
                </a:lnTo>
                <a:lnTo>
                  <a:pt x="122" y="76"/>
                </a:lnTo>
                <a:lnTo>
                  <a:pt x="119" y="76"/>
                </a:lnTo>
                <a:lnTo>
                  <a:pt x="119" y="70"/>
                </a:lnTo>
                <a:lnTo>
                  <a:pt x="117" y="70"/>
                </a:lnTo>
                <a:lnTo>
                  <a:pt x="117" y="67"/>
                </a:lnTo>
                <a:lnTo>
                  <a:pt x="115" y="67"/>
                </a:lnTo>
                <a:lnTo>
                  <a:pt x="115" y="66"/>
                </a:lnTo>
                <a:lnTo>
                  <a:pt x="112" y="66"/>
                </a:lnTo>
                <a:lnTo>
                  <a:pt x="112" y="64"/>
                </a:lnTo>
                <a:lnTo>
                  <a:pt x="110" y="64"/>
                </a:lnTo>
                <a:lnTo>
                  <a:pt x="110" y="63"/>
                </a:lnTo>
                <a:lnTo>
                  <a:pt x="106" y="63"/>
                </a:lnTo>
                <a:cubicBezTo>
                  <a:pt x="106" y="63"/>
                  <a:pt x="107" y="59"/>
                  <a:pt x="106" y="59"/>
                </a:cubicBezTo>
                <a:cubicBezTo>
                  <a:pt x="104" y="59"/>
                  <a:pt x="103" y="59"/>
                  <a:pt x="103" y="59"/>
                </a:cubicBezTo>
                <a:lnTo>
                  <a:pt x="103" y="55"/>
                </a:lnTo>
                <a:lnTo>
                  <a:pt x="101" y="55"/>
                </a:lnTo>
                <a:lnTo>
                  <a:pt x="101" y="52"/>
                </a:lnTo>
                <a:lnTo>
                  <a:pt x="99" y="52"/>
                </a:lnTo>
                <a:lnTo>
                  <a:pt x="99" y="48"/>
                </a:lnTo>
                <a:lnTo>
                  <a:pt x="97" y="48"/>
                </a:lnTo>
                <a:lnTo>
                  <a:pt x="97" y="45"/>
                </a:lnTo>
                <a:lnTo>
                  <a:pt x="92" y="45"/>
                </a:lnTo>
                <a:lnTo>
                  <a:pt x="92" y="43"/>
                </a:lnTo>
                <a:lnTo>
                  <a:pt x="90" y="43"/>
                </a:lnTo>
                <a:lnTo>
                  <a:pt x="90" y="41"/>
                </a:lnTo>
                <a:lnTo>
                  <a:pt x="86" y="41"/>
                </a:lnTo>
                <a:lnTo>
                  <a:pt x="86" y="36"/>
                </a:lnTo>
                <a:lnTo>
                  <a:pt x="84" y="36"/>
                </a:lnTo>
                <a:lnTo>
                  <a:pt x="84" y="34"/>
                </a:lnTo>
                <a:lnTo>
                  <a:pt x="80" y="34"/>
                </a:lnTo>
                <a:lnTo>
                  <a:pt x="80" y="31"/>
                </a:lnTo>
                <a:lnTo>
                  <a:pt x="74" y="31"/>
                </a:lnTo>
                <a:lnTo>
                  <a:pt x="74" y="29"/>
                </a:lnTo>
                <a:lnTo>
                  <a:pt x="70" y="29"/>
                </a:lnTo>
                <a:lnTo>
                  <a:pt x="70" y="27"/>
                </a:lnTo>
                <a:lnTo>
                  <a:pt x="68" y="27"/>
                </a:lnTo>
                <a:lnTo>
                  <a:pt x="68" y="26"/>
                </a:lnTo>
                <a:lnTo>
                  <a:pt x="65" y="26"/>
                </a:lnTo>
                <a:lnTo>
                  <a:pt x="65" y="23"/>
                </a:lnTo>
                <a:lnTo>
                  <a:pt x="63" y="23"/>
                </a:lnTo>
                <a:lnTo>
                  <a:pt x="63" y="19"/>
                </a:lnTo>
                <a:lnTo>
                  <a:pt x="60" y="19"/>
                </a:lnTo>
                <a:lnTo>
                  <a:pt x="60" y="16"/>
                </a:lnTo>
                <a:lnTo>
                  <a:pt x="57" y="16"/>
                </a:lnTo>
                <a:lnTo>
                  <a:pt x="57" y="14"/>
                </a:lnTo>
                <a:lnTo>
                  <a:pt x="51" y="14"/>
                </a:lnTo>
                <a:lnTo>
                  <a:pt x="51" y="11"/>
                </a:lnTo>
                <a:lnTo>
                  <a:pt x="46" y="11"/>
                </a:lnTo>
                <a:lnTo>
                  <a:pt x="46" y="9"/>
                </a:lnTo>
                <a:lnTo>
                  <a:pt x="40" y="9"/>
                </a:lnTo>
                <a:lnTo>
                  <a:pt x="40" y="7"/>
                </a:lnTo>
                <a:lnTo>
                  <a:pt x="34" y="7"/>
                </a:lnTo>
                <a:lnTo>
                  <a:pt x="34" y="4"/>
                </a:lnTo>
                <a:lnTo>
                  <a:pt x="15" y="4"/>
                </a:lnTo>
                <a:lnTo>
                  <a:pt x="15" y="3"/>
                </a:lnTo>
                <a:lnTo>
                  <a:pt x="10" y="3"/>
                </a:lnTo>
                <a:lnTo>
                  <a:pt x="10"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Oval 42"/>
          <p:cNvSpPr/>
          <p:nvPr/>
        </p:nvSpPr>
        <p:spPr>
          <a:xfrm>
            <a:off x="6728159" y="4029839"/>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4" name="Oval 43"/>
          <p:cNvSpPr/>
          <p:nvPr/>
        </p:nvSpPr>
        <p:spPr>
          <a:xfrm>
            <a:off x="6561011" y="3741973"/>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5" name="Oval 44"/>
          <p:cNvSpPr/>
          <p:nvPr/>
        </p:nvSpPr>
        <p:spPr>
          <a:xfrm>
            <a:off x="6466760" y="3738531"/>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6" name="Oval 45"/>
          <p:cNvSpPr/>
          <p:nvPr/>
        </p:nvSpPr>
        <p:spPr>
          <a:xfrm>
            <a:off x="6391557" y="3735089"/>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7" name="Oval 46"/>
          <p:cNvSpPr/>
          <p:nvPr/>
        </p:nvSpPr>
        <p:spPr>
          <a:xfrm>
            <a:off x="6316354" y="3731647"/>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8" name="Oval 47"/>
          <p:cNvSpPr/>
          <p:nvPr/>
        </p:nvSpPr>
        <p:spPr>
          <a:xfrm>
            <a:off x="6241151" y="3728205"/>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9" name="Oval 48"/>
          <p:cNvSpPr/>
          <p:nvPr/>
        </p:nvSpPr>
        <p:spPr>
          <a:xfrm>
            <a:off x="6165948" y="3724763"/>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0" name="Oval 49"/>
          <p:cNvSpPr/>
          <p:nvPr/>
        </p:nvSpPr>
        <p:spPr>
          <a:xfrm>
            <a:off x="6171699" y="3659415"/>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1" name="Oval 50"/>
          <p:cNvSpPr/>
          <p:nvPr/>
        </p:nvSpPr>
        <p:spPr>
          <a:xfrm>
            <a:off x="6113163" y="3615496"/>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2" name="Oval 51"/>
          <p:cNvSpPr/>
          <p:nvPr/>
        </p:nvSpPr>
        <p:spPr>
          <a:xfrm>
            <a:off x="6054627" y="3571577"/>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3" name="Oval 52"/>
          <p:cNvSpPr/>
          <p:nvPr/>
        </p:nvSpPr>
        <p:spPr>
          <a:xfrm>
            <a:off x="5996091" y="3570516"/>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4" name="Oval 53"/>
          <p:cNvSpPr/>
          <p:nvPr/>
        </p:nvSpPr>
        <p:spPr>
          <a:xfrm>
            <a:off x="5928031" y="3521835"/>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5" name="Oval 54"/>
          <p:cNvSpPr/>
          <p:nvPr/>
        </p:nvSpPr>
        <p:spPr>
          <a:xfrm>
            <a:off x="5855209" y="3485059"/>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6" name="Oval 55"/>
          <p:cNvSpPr/>
          <p:nvPr/>
        </p:nvSpPr>
        <p:spPr>
          <a:xfrm>
            <a:off x="5782387" y="3486379"/>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7" name="Oval 56"/>
          <p:cNvSpPr/>
          <p:nvPr/>
        </p:nvSpPr>
        <p:spPr>
          <a:xfrm>
            <a:off x="5709565" y="3468651"/>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8" name="Oval 57"/>
          <p:cNvSpPr/>
          <p:nvPr/>
        </p:nvSpPr>
        <p:spPr>
          <a:xfrm>
            <a:off x="5636743" y="3469971"/>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9" name="Oval 58"/>
          <p:cNvSpPr/>
          <p:nvPr/>
        </p:nvSpPr>
        <p:spPr>
          <a:xfrm>
            <a:off x="5563921" y="3426052"/>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0" name="Oval 59"/>
          <p:cNvSpPr/>
          <p:nvPr/>
        </p:nvSpPr>
        <p:spPr>
          <a:xfrm>
            <a:off x="5491099" y="3382133"/>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1" name="Oval 60"/>
          <p:cNvSpPr/>
          <p:nvPr/>
        </p:nvSpPr>
        <p:spPr>
          <a:xfrm>
            <a:off x="5418277" y="3366786"/>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2" name="Oval 61"/>
          <p:cNvSpPr/>
          <p:nvPr/>
        </p:nvSpPr>
        <p:spPr>
          <a:xfrm>
            <a:off x="5169261" y="3318105"/>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3" name="Oval 62"/>
          <p:cNvSpPr/>
          <p:nvPr/>
        </p:nvSpPr>
        <p:spPr>
          <a:xfrm>
            <a:off x="5082153" y="3305139"/>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4" name="Oval 63"/>
          <p:cNvSpPr/>
          <p:nvPr/>
        </p:nvSpPr>
        <p:spPr>
          <a:xfrm>
            <a:off x="5011712" y="3306459"/>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5" name="Oval 64"/>
          <p:cNvSpPr/>
          <p:nvPr/>
        </p:nvSpPr>
        <p:spPr>
          <a:xfrm>
            <a:off x="4915080" y="3269683"/>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6" name="Oval 65"/>
          <p:cNvSpPr/>
          <p:nvPr/>
        </p:nvSpPr>
        <p:spPr>
          <a:xfrm>
            <a:off x="4854163" y="3266241"/>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7" name="Oval 66"/>
          <p:cNvSpPr/>
          <p:nvPr/>
        </p:nvSpPr>
        <p:spPr>
          <a:xfrm>
            <a:off x="4234961" y="2846840"/>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8" name="Oval 67"/>
          <p:cNvSpPr/>
          <p:nvPr/>
        </p:nvSpPr>
        <p:spPr>
          <a:xfrm>
            <a:off x="3370490" y="2122639"/>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9" name="Oval 68"/>
          <p:cNvSpPr/>
          <p:nvPr/>
        </p:nvSpPr>
        <p:spPr>
          <a:xfrm>
            <a:off x="3325939" y="2090814"/>
            <a:ext cx="70956" cy="70956"/>
          </a:xfrm>
          <a:prstGeom prst="ellipse">
            <a:avLst/>
          </a:prstGeom>
          <a:solidFill>
            <a:srgbClr val="B60D27"/>
          </a:solidFill>
          <a:ln>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0" name="Oval 69"/>
          <p:cNvSpPr/>
          <p:nvPr/>
        </p:nvSpPr>
        <p:spPr>
          <a:xfrm>
            <a:off x="6745305" y="4183579"/>
            <a:ext cx="70956" cy="70956"/>
          </a:xfrm>
          <a:prstGeom prst="ellipse">
            <a:avLst/>
          </a:prstGeom>
          <a:solidFill>
            <a:srgbClr val="B2C0D8"/>
          </a:solid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1" name="Oval 70"/>
          <p:cNvSpPr/>
          <p:nvPr/>
        </p:nvSpPr>
        <p:spPr>
          <a:xfrm>
            <a:off x="6316354" y="4183579"/>
            <a:ext cx="70956" cy="70956"/>
          </a:xfrm>
          <a:prstGeom prst="ellipse">
            <a:avLst/>
          </a:prstGeom>
          <a:solidFill>
            <a:srgbClr val="B2C0D8"/>
          </a:solid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2" name="Oval 71"/>
          <p:cNvSpPr/>
          <p:nvPr/>
        </p:nvSpPr>
        <p:spPr>
          <a:xfrm>
            <a:off x="5780521" y="3958883"/>
            <a:ext cx="70956" cy="70956"/>
          </a:xfrm>
          <a:prstGeom prst="ellipse">
            <a:avLst/>
          </a:prstGeom>
          <a:solidFill>
            <a:srgbClr val="B2C0D8"/>
          </a:solid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3" name="Oval 72"/>
          <p:cNvSpPr/>
          <p:nvPr/>
        </p:nvSpPr>
        <p:spPr>
          <a:xfrm>
            <a:off x="5707699" y="3958883"/>
            <a:ext cx="70956" cy="70956"/>
          </a:xfrm>
          <a:prstGeom prst="ellipse">
            <a:avLst/>
          </a:prstGeom>
          <a:solidFill>
            <a:srgbClr val="B2C0D8"/>
          </a:solid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4" name="Oval 73"/>
          <p:cNvSpPr/>
          <p:nvPr/>
        </p:nvSpPr>
        <p:spPr>
          <a:xfrm>
            <a:off x="5634877" y="3958883"/>
            <a:ext cx="70956" cy="70956"/>
          </a:xfrm>
          <a:prstGeom prst="ellipse">
            <a:avLst/>
          </a:prstGeom>
          <a:solidFill>
            <a:srgbClr val="B2C0D8"/>
          </a:solid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5" name="Oval 74"/>
          <p:cNvSpPr/>
          <p:nvPr/>
        </p:nvSpPr>
        <p:spPr>
          <a:xfrm>
            <a:off x="5529633" y="3906738"/>
            <a:ext cx="70956" cy="70956"/>
          </a:xfrm>
          <a:prstGeom prst="ellipse">
            <a:avLst/>
          </a:prstGeom>
          <a:solidFill>
            <a:srgbClr val="B2C0D8"/>
          </a:solid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6" name="Oval 75"/>
          <p:cNvSpPr/>
          <p:nvPr/>
        </p:nvSpPr>
        <p:spPr>
          <a:xfrm>
            <a:off x="5457723" y="3904594"/>
            <a:ext cx="70956" cy="70956"/>
          </a:xfrm>
          <a:prstGeom prst="ellipse">
            <a:avLst/>
          </a:prstGeom>
          <a:solidFill>
            <a:srgbClr val="B2C0D8"/>
          </a:solid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7" name="Oval 76"/>
          <p:cNvSpPr/>
          <p:nvPr/>
        </p:nvSpPr>
        <p:spPr>
          <a:xfrm>
            <a:off x="3880828" y="2957710"/>
            <a:ext cx="70956" cy="70956"/>
          </a:xfrm>
          <a:prstGeom prst="ellipse">
            <a:avLst/>
          </a:prstGeom>
          <a:solidFill>
            <a:srgbClr val="B2C0D8"/>
          </a:solidFill>
          <a:ln>
            <a:solidFill>
              <a:srgbClr val="B2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cxnSp>
        <p:nvCxnSpPr>
          <p:cNvPr id="78" name="Straight Connector 77"/>
          <p:cNvCxnSpPr/>
          <p:nvPr/>
        </p:nvCxnSpPr>
        <p:spPr>
          <a:xfrm>
            <a:off x="6677109" y="1823525"/>
            <a:ext cx="18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843819" y="1827840"/>
            <a:ext cx="180000" cy="0"/>
          </a:xfrm>
          <a:prstGeom prst="line">
            <a:avLst/>
          </a:prstGeom>
          <a:ln w="19050">
            <a:solidFill>
              <a:srgbClr val="B2C0D8"/>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32063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500O</a:t>
            </a:r>
            <a:r>
              <a:rPr lang="en-GB" sz="1800" dirty="0"/>
              <a:t>: CONCUR: A randomized, placebo-controlled phase 3 study of regorafenib (REG) monotherapy in Asian patients with previously treated metastatic colorectal cancer (</a:t>
            </a:r>
            <a:r>
              <a:rPr lang="en-GB" sz="1800" dirty="0" err="1" smtClean="0"/>
              <a:t>mCRC</a:t>
            </a:r>
            <a:r>
              <a:rPr lang="en-GB" sz="1800" dirty="0" smtClean="0"/>
              <a:t>) – Kim TW et 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 (cont.)</a:t>
            </a:r>
          </a:p>
          <a:p>
            <a:pPr lvl="1"/>
            <a:r>
              <a:rPr lang="en-GB" sz="1800" dirty="0" smtClean="0"/>
              <a:t>Most frequent grade ≥3 AEs with regorafenib:</a:t>
            </a:r>
          </a:p>
          <a:p>
            <a:pPr lvl="2"/>
            <a:r>
              <a:rPr lang="en-GB" sz="1800" dirty="0" smtClean="0"/>
              <a:t>Hand-foot syndrome (16%), hypertension (12</a:t>
            </a:r>
            <a:r>
              <a:rPr lang="en-GB" sz="1800" dirty="0"/>
              <a:t>%), </a:t>
            </a:r>
            <a:r>
              <a:rPr lang="en-GB" sz="1800" dirty="0" err="1" smtClean="0"/>
              <a:t>hyperbilirubinaemia</a:t>
            </a:r>
            <a:r>
              <a:rPr lang="en-GB" sz="1800" dirty="0" smtClean="0"/>
              <a:t> (12%), elevated liver enzymes (AST 10%, ALT 8</a:t>
            </a:r>
            <a:r>
              <a:rPr lang="en-GB" sz="1800" dirty="0"/>
              <a:t>%), </a:t>
            </a:r>
            <a:r>
              <a:rPr lang="en-GB" sz="1800" dirty="0" err="1" smtClean="0"/>
              <a:t>hypophosphataemia</a:t>
            </a:r>
            <a:r>
              <a:rPr lang="en-GB" sz="1800" dirty="0" smtClean="0"/>
              <a:t> (9%)</a:t>
            </a:r>
          </a:p>
          <a:p>
            <a:pPr lvl="1"/>
            <a:r>
              <a:rPr lang="en-GB" sz="1800" dirty="0" smtClean="0"/>
              <a:t>Permanent treatment discontinuation: regorafenib 14% vs. placebo 6%</a:t>
            </a:r>
          </a:p>
          <a:p>
            <a:endParaRPr lang="en-GB" sz="1800" b="1" dirty="0" smtClean="0"/>
          </a:p>
          <a:p>
            <a:r>
              <a:rPr lang="en-GB" sz="1800" b="1" dirty="0" smtClean="0"/>
              <a:t>Conclusions</a:t>
            </a:r>
          </a:p>
          <a:p>
            <a:pPr lvl="1"/>
            <a:r>
              <a:rPr lang="en-GB" sz="1800" b="1" dirty="0" smtClean="0"/>
              <a:t>Regorafenib significantly improved OS compared with placebo in Asian patients with </a:t>
            </a:r>
            <a:r>
              <a:rPr lang="en-GB" sz="1800" b="1" dirty="0" err="1" smtClean="0"/>
              <a:t>mCRC</a:t>
            </a:r>
            <a:endParaRPr lang="en-GB" sz="1800" b="1" dirty="0" smtClean="0"/>
          </a:p>
          <a:p>
            <a:pPr lvl="1"/>
            <a:r>
              <a:rPr lang="en-GB" sz="1800" b="1" dirty="0" smtClean="0"/>
              <a:t>OS was longer in patients without prior anti-VEGF or anti-EGFR therapy compared with patients who had received at least one prior targeted agent</a:t>
            </a:r>
          </a:p>
        </p:txBody>
      </p:sp>
      <p:sp>
        <p:nvSpPr>
          <p:cNvPr id="5124" name="Text Box 4"/>
          <p:cNvSpPr txBox="1">
            <a:spLocks noChangeArrowheads="1"/>
          </p:cNvSpPr>
          <p:nvPr/>
        </p:nvSpPr>
        <p:spPr bwMode="auto">
          <a:xfrm>
            <a:off x="5267337" y="6474897"/>
            <a:ext cx="365600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 Kim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500O</a:t>
            </a:r>
            <a:endParaRPr lang="en-GB" sz="1200" dirty="0">
              <a:solidFill>
                <a:srgbClr val="363636"/>
              </a:solidFill>
            </a:endParaRPr>
          </a:p>
        </p:txBody>
      </p:sp>
    </p:spTree>
    <p:custDataLst>
      <p:tags r:id="rId1"/>
    </p:custDataLst>
    <p:extLst>
      <p:ext uri="{BB962C8B-B14F-4D97-AF65-F5344CB8AC3E}">
        <p14:creationId xmlns:p14="http://schemas.microsoft.com/office/powerpoint/2010/main" val="792370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LBA13: Phase III RECOURSE trial of TAS-102 vs. placebo, with best supportive care (BSC), in patients (</a:t>
            </a:r>
            <a:r>
              <a:rPr lang="en-GB" sz="1800" dirty="0" err="1"/>
              <a:t>pts</a:t>
            </a:r>
            <a:r>
              <a:rPr lang="en-GB" sz="1800" dirty="0"/>
              <a:t>) with metastatic colorectal cancer (</a:t>
            </a:r>
            <a:r>
              <a:rPr lang="en-GB" sz="1800" dirty="0" err="1"/>
              <a:t>mCRC</a:t>
            </a:r>
            <a:r>
              <a:rPr lang="en-GB" sz="1800" dirty="0"/>
              <a:t>) refractory to standard therapies </a:t>
            </a:r>
            <a:r>
              <a:rPr lang="en-GB" sz="1800" dirty="0" smtClean="0"/>
              <a:t>– Van Cutsem E et al.</a:t>
            </a:r>
            <a:endParaRPr lang="en-GB" sz="1800" dirty="0"/>
          </a:p>
        </p:txBody>
      </p:sp>
      <p:sp>
        <p:nvSpPr>
          <p:cNvPr id="5123" name="Rectangle 3"/>
          <p:cNvSpPr>
            <a:spLocks noGrp="1" noChangeArrowheads="1"/>
          </p:cNvSpPr>
          <p:nvPr>
            <p:ph type="body" idx="1"/>
          </p:nvPr>
        </p:nvSpPr>
        <p:spPr/>
        <p:txBody>
          <a:bodyPr/>
          <a:lstStyle/>
          <a:p>
            <a:r>
              <a:rPr lang="en-GB" sz="1800" b="1" dirty="0"/>
              <a:t>Study objective</a:t>
            </a:r>
          </a:p>
          <a:p>
            <a:pPr lvl="1"/>
            <a:r>
              <a:rPr lang="en-GB" sz="1800" dirty="0" smtClean="0"/>
              <a:t>To evaluate the efficacy and safety of TAS-102 vs. placebo in patients with refractory </a:t>
            </a:r>
            <a:r>
              <a:rPr lang="en-GB" sz="1800" dirty="0" err="1" smtClean="0"/>
              <a:t>mCRC</a:t>
            </a:r>
            <a:r>
              <a:rPr lang="en-GB" sz="1800" dirty="0" smtClean="0"/>
              <a:t> receiving best supportive care (BSC)</a:t>
            </a:r>
            <a:endParaRPr lang="en-GB" sz="1800" dirty="0"/>
          </a:p>
        </p:txBody>
      </p:sp>
      <p:sp>
        <p:nvSpPr>
          <p:cNvPr id="5124" name="Text Box 4"/>
          <p:cNvSpPr txBox="1">
            <a:spLocks noChangeArrowheads="1"/>
          </p:cNvSpPr>
          <p:nvPr/>
        </p:nvSpPr>
        <p:spPr bwMode="auto">
          <a:xfrm>
            <a:off x="4613504" y="6474897"/>
            <a:ext cx="43098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 Van Cutsem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LBA13</a:t>
            </a:r>
            <a:endParaRPr lang="en-GB" sz="1200" dirty="0">
              <a:solidFill>
                <a:srgbClr val="363636"/>
              </a:solidFill>
            </a:endParaRPr>
          </a:p>
        </p:txBody>
      </p:sp>
      <p:sp>
        <p:nvSpPr>
          <p:cNvPr id="5125" name="Text Box 5"/>
          <p:cNvSpPr txBox="1">
            <a:spLocks noChangeArrowheads="1"/>
          </p:cNvSpPr>
          <p:nvPr/>
        </p:nvSpPr>
        <p:spPr bwMode="auto">
          <a:xfrm>
            <a:off x="231774" y="6474897"/>
            <a:ext cx="458406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baseline="30000" dirty="0" smtClean="0">
                <a:solidFill>
                  <a:srgbClr val="363636"/>
                </a:solidFill>
              </a:rPr>
              <a:t>†</a:t>
            </a:r>
            <a:r>
              <a:rPr lang="en-GB" sz="1200" dirty="0" smtClean="0">
                <a:solidFill>
                  <a:srgbClr val="363636"/>
                </a:solidFill>
              </a:rPr>
              <a:t>35 mg/m</a:t>
            </a:r>
            <a:r>
              <a:rPr lang="en-GB" sz="1200" baseline="30000" dirty="0" smtClean="0">
                <a:solidFill>
                  <a:srgbClr val="363636"/>
                </a:solidFill>
              </a:rPr>
              <a:t>2</a:t>
            </a:r>
            <a:r>
              <a:rPr lang="en-GB" sz="1200" dirty="0" smtClean="0">
                <a:solidFill>
                  <a:srgbClr val="363636"/>
                </a:solidFill>
              </a:rPr>
              <a:t> bid </a:t>
            </a:r>
            <a:r>
              <a:rPr lang="en-GB" sz="1200" dirty="0" err="1" smtClean="0">
                <a:solidFill>
                  <a:srgbClr val="363636"/>
                </a:solidFill>
              </a:rPr>
              <a:t>po</a:t>
            </a:r>
            <a:r>
              <a:rPr lang="en-GB" sz="1200" dirty="0" smtClean="0">
                <a:solidFill>
                  <a:srgbClr val="363636"/>
                </a:solidFill>
              </a:rPr>
              <a:t> d1–5, 8–12 q4w</a:t>
            </a:r>
            <a:endParaRPr lang="en-GB" sz="1200" dirty="0">
              <a:solidFill>
                <a:srgbClr val="363636"/>
              </a:solidFill>
            </a:endParaRPr>
          </a:p>
        </p:txBody>
      </p:sp>
      <p:sp>
        <p:nvSpPr>
          <p:cNvPr id="6" name="Rectangle 9"/>
          <p:cNvSpPr txBox="1">
            <a:spLocks noChangeArrowheads="1"/>
          </p:cNvSpPr>
          <p:nvPr/>
        </p:nvSpPr>
        <p:spPr bwMode="auto">
          <a:xfrm>
            <a:off x="228600" y="5550067"/>
            <a:ext cx="4267200" cy="82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a:p>
            <a:pPr>
              <a:buClr>
                <a:srgbClr val="043882"/>
              </a:buClr>
            </a:pPr>
            <a:endParaRPr lang="en-GB" sz="1600" kern="0" dirty="0" smtClean="0">
              <a:solidFill>
                <a:srgbClr val="363636"/>
              </a:solidFill>
            </a:endParaRPr>
          </a:p>
        </p:txBody>
      </p:sp>
      <p:sp>
        <p:nvSpPr>
          <p:cNvPr id="7" name="Content Placeholder 26"/>
          <p:cNvSpPr txBox="1">
            <a:spLocks/>
          </p:cNvSpPr>
          <p:nvPr/>
        </p:nvSpPr>
        <p:spPr>
          <a:xfrm>
            <a:off x="4648200" y="5550067"/>
            <a:ext cx="4267200" cy="822101"/>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PFS, safety, tolerability, TTF, ORR, DCR, </a:t>
            </a:r>
            <a:r>
              <a:rPr lang="en-GB" sz="1600" kern="0" dirty="0" err="1" smtClean="0">
                <a:solidFill>
                  <a:srgbClr val="363636"/>
                </a:solidFill>
              </a:rPr>
              <a:t>DoR</a:t>
            </a:r>
            <a:r>
              <a:rPr lang="en-GB" sz="1600" kern="0" dirty="0" smtClean="0">
                <a:solidFill>
                  <a:srgbClr val="363636"/>
                </a:solidFill>
              </a:rPr>
              <a:t>, subgroup by </a:t>
            </a:r>
            <a:r>
              <a:rPr lang="en-GB" sz="1600" i="1" kern="0" dirty="0" smtClean="0">
                <a:solidFill>
                  <a:srgbClr val="363636"/>
                </a:solidFill>
              </a:rPr>
              <a:t>KRAS</a:t>
            </a:r>
            <a:r>
              <a:rPr lang="en-GB" sz="1600" kern="0" dirty="0" smtClean="0">
                <a:solidFill>
                  <a:srgbClr val="363636"/>
                </a:solidFill>
              </a:rPr>
              <a:t> (OS and PFS)</a:t>
            </a:r>
          </a:p>
        </p:txBody>
      </p:sp>
      <p:sp>
        <p:nvSpPr>
          <p:cNvPr id="8" name="Oval 14"/>
          <p:cNvSpPr>
            <a:spLocks noChangeArrowheads="1"/>
          </p:cNvSpPr>
          <p:nvPr/>
        </p:nvSpPr>
        <p:spPr bwMode="auto">
          <a:xfrm>
            <a:off x="3941537" y="3662795"/>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2:1</a:t>
            </a:r>
            <a:endParaRPr lang="en-GB" altLang="zh-CN" b="1" dirty="0">
              <a:solidFill>
                <a:srgbClr val="043882"/>
              </a:solidFill>
              <a:ea typeface="SimSun" pitchFamily="2" charset="-122"/>
            </a:endParaRPr>
          </a:p>
        </p:txBody>
      </p:sp>
      <p:cxnSp>
        <p:nvCxnSpPr>
          <p:cNvPr id="9" name="AutoShape 15"/>
          <p:cNvCxnSpPr>
            <a:cxnSpLocks noChangeShapeType="1"/>
            <a:stCxn id="8" idx="0"/>
          </p:cNvCxnSpPr>
          <p:nvPr/>
        </p:nvCxnSpPr>
        <p:spPr bwMode="auto">
          <a:xfrm rot="5400000" flipH="1" flipV="1">
            <a:off x="4236189" y="3033675"/>
            <a:ext cx="626267" cy="631975"/>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p:cNvCxnSpPr>
          <p:nvPr/>
        </p:nvCxnSpPr>
        <p:spPr bwMode="auto">
          <a:xfrm rot="16200000" flipH="1">
            <a:off x="4239363" y="4240966"/>
            <a:ext cx="619919" cy="631975"/>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8257722" y="4602595"/>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2" name="AutoShape 12"/>
          <p:cNvSpPr>
            <a:spLocks noChangeArrowheads="1"/>
          </p:cNvSpPr>
          <p:nvPr/>
        </p:nvSpPr>
        <p:spPr bwMode="auto">
          <a:xfrm>
            <a:off x="8257722" y="2772209"/>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3" name="Content Placeholder 26"/>
          <p:cNvSpPr txBox="1">
            <a:spLocks/>
          </p:cNvSpPr>
          <p:nvPr/>
        </p:nvSpPr>
        <p:spPr bwMode="auto">
          <a:xfrm>
            <a:off x="4855936" y="3477588"/>
            <a:ext cx="3730625" cy="892175"/>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363636"/>
                </a:solidFill>
                <a:latin typeface="Arial"/>
              </a:rPr>
              <a:t>Stratification</a:t>
            </a:r>
          </a:p>
          <a:p>
            <a:pPr marL="203200" indent="-203200">
              <a:spcBef>
                <a:spcPts val="0"/>
              </a:spcBef>
              <a:spcAft>
                <a:spcPts val="0"/>
              </a:spcAft>
              <a:buFont typeface="Arial" pitchFamily="34" charset="0"/>
              <a:buChar char="•"/>
              <a:defRPr/>
            </a:pPr>
            <a:r>
              <a:rPr lang="en-GB" sz="1400" i="1" dirty="0" smtClean="0">
                <a:solidFill>
                  <a:srgbClr val="363636"/>
                </a:solidFill>
                <a:latin typeface="Arial"/>
              </a:rPr>
              <a:t>KRAS </a:t>
            </a:r>
            <a:r>
              <a:rPr lang="en-GB" sz="1400" dirty="0" smtClean="0">
                <a:solidFill>
                  <a:srgbClr val="363636"/>
                </a:solidFill>
                <a:latin typeface="Arial"/>
              </a:rPr>
              <a:t>status</a:t>
            </a:r>
          </a:p>
          <a:p>
            <a:pPr marL="203200" indent="-203200">
              <a:spcBef>
                <a:spcPts val="0"/>
              </a:spcBef>
              <a:spcAft>
                <a:spcPts val="0"/>
              </a:spcAft>
              <a:buFont typeface="Arial" pitchFamily="34" charset="0"/>
              <a:buChar char="•"/>
              <a:defRPr/>
            </a:pPr>
            <a:r>
              <a:rPr lang="en-GB" sz="1400" dirty="0">
                <a:solidFill>
                  <a:srgbClr val="363636"/>
                </a:solidFill>
                <a:latin typeface="Arial"/>
              </a:rPr>
              <a:t>T</a:t>
            </a:r>
            <a:r>
              <a:rPr lang="en-GB" sz="1400" dirty="0" smtClean="0">
                <a:solidFill>
                  <a:srgbClr val="363636"/>
                </a:solidFill>
                <a:latin typeface="Arial"/>
              </a:rPr>
              <a:t>ime from diagnosis of metastatic disease</a:t>
            </a:r>
          </a:p>
          <a:p>
            <a:pPr marL="203200" indent="-203200">
              <a:spcBef>
                <a:spcPts val="0"/>
              </a:spcBef>
              <a:spcAft>
                <a:spcPts val="0"/>
              </a:spcAft>
              <a:buFont typeface="Arial" pitchFamily="34" charset="0"/>
              <a:buChar char="•"/>
              <a:defRPr/>
            </a:pPr>
            <a:r>
              <a:rPr lang="en-GB" sz="1400" dirty="0">
                <a:solidFill>
                  <a:srgbClr val="363636"/>
                </a:solidFill>
                <a:latin typeface="Arial"/>
              </a:rPr>
              <a:t>R</a:t>
            </a:r>
            <a:r>
              <a:rPr lang="en-GB" sz="1400" dirty="0" smtClean="0">
                <a:solidFill>
                  <a:srgbClr val="363636"/>
                </a:solidFill>
                <a:latin typeface="Arial"/>
              </a:rPr>
              <a:t>egion</a:t>
            </a:r>
            <a:endParaRPr lang="en-GB" sz="1400" dirty="0">
              <a:solidFill>
                <a:srgbClr val="363636"/>
              </a:solidFill>
              <a:latin typeface="Arial"/>
            </a:endParaRPr>
          </a:p>
        </p:txBody>
      </p:sp>
      <p:cxnSp>
        <p:nvCxnSpPr>
          <p:cNvPr id="14" name="AutoShape 19"/>
          <p:cNvCxnSpPr>
            <a:cxnSpLocks noChangeShapeType="1"/>
            <a:endCxn id="8" idx="2"/>
          </p:cNvCxnSpPr>
          <p:nvPr/>
        </p:nvCxnSpPr>
        <p:spPr bwMode="auto">
          <a:xfrm>
            <a:off x="3684814" y="3954895"/>
            <a:ext cx="256723" cy="0"/>
          </a:xfrm>
          <a:prstGeom prst="straightConnector1">
            <a:avLst/>
          </a:prstGeom>
          <a:noFill/>
          <a:ln w="38100">
            <a:solidFill>
              <a:schemeClr val="bg1"/>
            </a:solidFill>
            <a:round/>
            <a:headEnd/>
            <a:tailEnd type="triangle" w="med" len="med"/>
          </a:ln>
        </p:spPr>
      </p:cxnSp>
      <p:cxnSp>
        <p:nvCxnSpPr>
          <p:cNvPr id="15" name="AutoShape 20"/>
          <p:cNvCxnSpPr>
            <a:cxnSpLocks noChangeShapeType="1"/>
            <a:stCxn id="18" idx="3"/>
            <a:endCxn id="11" idx="1"/>
          </p:cNvCxnSpPr>
          <p:nvPr/>
        </p:nvCxnSpPr>
        <p:spPr bwMode="auto">
          <a:xfrm>
            <a:off x="7542220" y="4866914"/>
            <a:ext cx="715502" cy="0"/>
          </a:xfrm>
          <a:prstGeom prst="straightConnector1">
            <a:avLst/>
          </a:prstGeom>
          <a:noFill/>
          <a:ln w="38100">
            <a:solidFill>
              <a:schemeClr val="bg1"/>
            </a:solidFill>
            <a:prstDash val="dash"/>
            <a:round/>
            <a:headEnd/>
            <a:tailEnd type="triangle" w="med" len="med"/>
          </a:ln>
        </p:spPr>
      </p:cxnSp>
      <p:cxnSp>
        <p:nvCxnSpPr>
          <p:cNvPr id="16" name="AutoShape 21"/>
          <p:cNvCxnSpPr>
            <a:cxnSpLocks noChangeShapeType="1"/>
            <a:stCxn id="19" idx="3"/>
            <a:endCxn id="12" idx="1"/>
          </p:cNvCxnSpPr>
          <p:nvPr/>
        </p:nvCxnSpPr>
        <p:spPr bwMode="auto">
          <a:xfrm>
            <a:off x="7543800" y="3036528"/>
            <a:ext cx="713922"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228600" y="2372471"/>
            <a:ext cx="3456214" cy="3143240"/>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with </a:t>
            </a:r>
            <a:r>
              <a:rPr lang="en-GB" altLang="zh-CN" dirty="0" err="1" smtClean="0">
                <a:solidFill>
                  <a:srgbClr val="FFFFFF"/>
                </a:solidFill>
                <a:ea typeface="SimSun" pitchFamily="2" charset="-122"/>
              </a:rPr>
              <a:t>mCRC</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US" altLang="zh-CN" dirty="0" smtClean="0">
                <a:solidFill>
                  <a:srgbClr val="FFFFFF"/>
                </a:solidFill>
                <a:ea typeface="SimSun" pitchFamily="2" charset="-122"/>
              </a:rPr>
              <a:t>≥</a:t>
            </a:r>
            <a:r>
              <a:rPr lang="en-GB" altLang="zh-CN" dirty="0" smtClean="0">
                <a:solidFill>
                  <a:srgbClr val="FFFFFF"/>
                </a:solidFill>
                <a:ea typeface="SimSun" pitchFamily="2" charset="-122"/>
              </a:rPr>
              <a:t>2 prior regimens</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Refractory/intolerable to fluoropyrimidine, irinotecan, oxaliplatin, bevacizumab or anti-EGFR if </a:t>
            </a:r>
            <a:r>
              <a:rPr lang="en-GB" altLang="zh-CN" dirty="0" err="1" smtClean="0">
                <a:solidFill>
                  <a:srgbClr val="FFFFFF"/>
                </a:solidFill>
                <a:ea typeface="SimSun" pitchFamily="2" charset="-122"/>
              </a:rPr>
              <a:t>wt</a:t>
            </a:r>
            <a:r>
              <a:rPr lang="en-GB" altLang="zh-CN" dirty="0" smtClean="0">
                <a:solidFill>
                  <a:srgbClr val="FFFFFF"/>
                </a:solidFill>
                <a:ea typeface="SimSun" pitchFamily="2" charset="-122"/>
              </a:rPr>
              <a:t> </a:t>
            </a:r>
            <a:r>
              <a:rPr lang="en-GB" altLang="zh-CN" i="1" dirty="0" smtClean="0">
                <a:solidFill>
                  <a:srgbClr val="FFFFFF"/>
                </a:solidFill>
                <a:ea typeface="SimSun" pitchFamily="2" charset="-122"/>
              </a:rPr>
              <a:t>KRAS</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0–1</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Age ≥18 years</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(n=800)</a:t>
            </a:r>
            <a:endParaRPr lang="en-GB" altLang="zh-CN" dirty="0">
              <a:solidFill>
                <a:srgbClr val="FFFFFF"/>
              </a:solidFill>
              <a:ea typeface="SimSun" pitchFamily="2" charset="-122"/>
            </a:endParaRPr>
          </a:p>
        </p:txBody>
      </p:sp>
      <p:sp>
        <p:nvSpPr>
          <p:cNvPr id="18" name="AutoShape 12"/>
          <p:cNvSpPr>
            <a:spLocks noChangeArrowheads="1"/>
          </p:cNvSpPr>
          <p:nvPr/>
        </p:nvSpPr>
        <p:spPr bwMode="auto">
          <a:xfrm>
            <a:off x="4865310" y="4456546"/>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Placebo + BSC</a:t>
            </a:r>
          </a:p>
          <a:p>
            <a:pPr algn="ctr" defTabSz="892175" eaLnBrk="0" hangingPunct="0"/>
            <a:r>
              <a:rPr lang="en-GB" altLang="zh-CN" dirty="0" smtClean="0">
                <a:solidFill>
                  <a:srgbClr val="363636"/>
                </a:solidFill>
                <a:ea typeface="SimSun" pitchFamily="2" charset="-122"/>
              </a:rPr>
              <a:t>(n=266)</a:t>
            </a:r>
            <a:endParaRPr lang="en-GB" altLang="zh-CN" dirty="0">
              <a:solidFill>
                <a:srgbClr val="363636"/>
              </a:solidFill>
              <a:ea typeface="SimSun" pitchFamily="2" charset="-122"/>
            </a:endParaRPr>
          </a:p>
        </p:txBody>
      </p:sp>
      <p:sp>
        <p:nvSpPr>
          <p:cNvPr id="19" name="AutoShape 8"/>
          <p:cNvSpPr>
            <a:spLocks noChangeArrowheads="1"/>
          </p:cNvSpPr>
          <p:nvPr/>
        </p:nvSpPr>
        <p:spPr bwMode="auto">
          <a:xfrm>
            <a:off x="4865310" y="2626159"/>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TAS-102</a:t>
            </a:r>
            <a:r>
              <a:rPr lang="en-GB" altLang="zh-CN" baseline="30000" dirty="0" smtClean="0">
                <a:solidFill>
                  <a:srgbClr val="FFFFFF"/>
                </a:solidFill>
                <a:ea typeface="SimSun" pitchFamily="2" charset="-122"/>
              </a:rPr>
              <a:t>†</a:t>
            </a:r>
            <a:r>
              <a:rPr lang="en-GB" altLang="zh-CN" dirty="0" smtClean="0">
                <a:solidFill>
                  <a:srgbClr val="FFFFFF"/>
                </a:solidFill>
                <a:ea typeface="SimSun" pitchFamily="2" charset="-122"/>
              </a:rPr>
              <a:t> + BSC</a:t>
            </a:r>
          </a:p>
          <a:p>
            <a:pPr algn="ctr" defTabSz="892175" eaLnBrk="0" hangingPunct="0"/>
            <a:r>
              <a:rPr lang="en-GB" altLang="zh-CN" dirty="0" smtClean="0">
                <a:solidFill>
                  <a:srgbClr val="FFFFFF"/>
                </a:solidFill>
                <a:ea typeface="SimSun" pitchFamily="2" charset="-122"/>
              </a:rPr>
              <a:t>(n=534)</a:t>
            </a:r>
            <a:endParaRPr lang="en-GB"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4163725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LBA13: Phase III RECOURSE trial of TAS-102 vs. placebo, with best supportive care (BSC), in patients (</a:t>
            </a:r>
            <a:r>
              <a:rPr lang="en-GB" sz="1800" dirty="0" err="1"/>
              <a:t>pts</a:t>
            </a:r>
            <a:r>
              <a:rPr lang="en-GB" sz="1800" dirty="0"/>
              <a:t>) with metastatic colorectal cancer (</a:t>
            </a:r>
            <a:r>
              <a:rPr lang="en-GB" sz="1800" dirty="0" err="1"/>
              <a:t>mCRC</a:t>
            </a:r>
            <a:r>
              <a:rPr lang="en-GB" sz="1800" dirty="0"/>
              <a:t>) refractory to standard therapies </a:t>
            </a:r>
            <a:r>
              <a:rPr lang="en-GB" sz="1800" dirty="0" smtClean="0"/>
              <a:t>– Van Cutsem E et 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smtClean="0"/>
          </a:p>
          <a:p>
            <a:endParaRPr lang="en-GB" sz="1800" dirty="0"/>
          </a:p>
          <a:p>
            <a:pPr lvl="1"/>
            <a:endParaRPr lang="en-GB" sz="1800" dirty="0" smtClean="0"/>
          </a:p>
          <a:p>
            <a:pPr lvl="1">
              <a:spcBef>
                <a:spcPts val="1200"/>
              </a:spcBef>
            </a:pPr>
            <a:r>
              <a:rPr lang="en-GB" sz="1800" dirty="0" err="1" smtClean="0"/>
              <a:t>mPFS</a:t>
            </a:r>
            <a:r>
              <a:rPr lang="en-GB" sz="1800" dirty="0" smtClean="0"/>
              <a:t>: 2.0 months TAS-102 vs. 1.7 months placebo</a:t>
            </a:r>
          </a:p>
          <a:p>
            <a:pPr lvl="2"/>
            <a:r>
              <a:rPr lang="en-GB" sz="1800" dirty="0" smtClean="0"/>
              <a:t>HR 0.48 (95% CI 0.41, 0.57); p&lt;0.0001</a:t>
            </a:r>
          </a:p>
          <a:p>
            <a:endParaRPr lang="en-GB" sz="1800" dirty="0"/>
          </a:p>
          <a:p>
            <a:pPr marL="563562" lvl="2" indent="0">
              <a:buNone/>
            </a:pPr>
            <a:endParaRPr lang="en-GB" sz="1800" dirty="0" smtClean="0"/>
          </a:p>
          <a:p>
            <a:pPr marL="0" indent="0">
              <a:buNone/>
            </a:pPr>
            <a:r>
              <a:rPr lang="en-GB" sz="1800" dirty="0" smtClean="0"/>
              <a:t>		</a:t>
            </a:r>
            <a:endParaRPr lang="en-GB" sz="1800" dirty="0"/>
          </a:p>
        </p:txBody>
      </p:sp>
      <p:sp>
        <p:nvSpPr>
          <p:cNvPr id="5124" name="Text Box 4"/>
          <p:cNvSpPr txBox="1">
            <a:spLocks noChangeArrowheads="1"/>
          </p:cNvSpPr>
          <p:nvPr/>
        </p:nvSpPr>
        <p:spPr bwMode="auto">
          <a:xfrm>
            <a:off x="4613504" y="6474897"/>
            <a:ext cx="43098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 Van Cutsem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LBA13</a:t>
            </a:r>
            <a:endParaRPr lang="en-GB" sz="1200" dirty="0">
              <a:solidFill>
                <a:srgbClr val="363636"/>
              </a:solidFill>
            </a:endParaRPr>
          </a:p>
        </p:txBody>
      </p:sp>
      <p:sp>
        <p:nvSpPr>
          <p:cNvPr id="2" name="TextBox 1"/>
          <p:cNvSpPr txBox="1"/>
          <p:nvPr/>
        </p:nvSpPr>
        <p:spPr>
          <a:xfrm>
            <a:off x="3247982" y="1645179"/>
            <a:ext cx="554960" cy="400110"/>
          </a:xfrm>
          <a:prstGeom prst="rect">
            <a:avLst/>
          </a:prstGeom>
          <a:noFill/>
        </p:spPr>
        <p:txBody>
          <a:bodyPr wrap="none" rtlCol="0">
            <a:spAutoFit/>
          </a:bodyPr>
          <a:lstStyle/>
          <a:p>
            <a:r>
              <a:rPr lang="en-GB" sz="2000" b="1" dirty="0" smtClean="0">
                <a:solidFill>
                  <a:srgbClr val="FFFFFF"/>
                </a:solidFill>
              </a:rPr>
              <a:t>OS</a:t>
            </a:r>
            <a:endParaRPr lang="en-GB" sz="2000" b="1" dirty="0">
              <a:solidFill>
                <a:srgbClr val="FFFFFF"/>
              </a:solidFill>
            </a:endParaRPr>
          </a:p>
        </p:txBody>
      </p:sp>
      <p:sp>
        <p:nvSpPr>
          <p:cNvPr id="9" name="TextBox 8"/>
          <p:cNvSpPr txBox="1"/>
          <p:nvPr/>
        </p:nvSpPr>
        <p:spPr>
          <a:xfrm>
            <a:off x="4294027" y="1645179"/>
            <a:ext cx="554960" cy="400110"/>
          </a:xfrm>
          <a:prstGeom prst="rect">
            <a:avLst/>
          </a:prstGeom>
          <a:noFill/>
        </p:spPr>
        <p:txBody>
          <a:bodyPr wrap="none" rtlCol="0">
            <a:spAutoFit/>
          </a:bodyPr>
          <a:lstStyle/>
          <a:p>
            <a:r>
              <a:rPr lang="en-GB" sz="2000" b="1" dirty="0" smtClean="0">
                <a:solidFill>
                  <a:srgbClr val="363636"/>
                </a:solidFill>
              </a:rPr>
              <a:t>OS</a:t>
            </a:r>
            <a:endParaRPr lang="en-GB" sz="2000" b="1" dirty="0">
              <a:solidFill>
                <a:srgbClr val="363636"/>
              </a:solidFill>
            </a:endParaRPr>
          </a:p>
        </p:txBody>
      </p:sp>
      <p:sp>
        <p:nvSpPr>
          <p:cNvPr id="10" name="Freeform 2"/>
          <p:cNvSpPr>
            <a:spLocks/>
          </p:cNvSpPr>
          <p:nvPr/>
        </p:nvSpPr>
        <p:spPr bwMode="auto">
          <a:xfrm>
            <a:off x="2146770" y="2045289"/>
            <a:ext cx="5287700" cy="2995615"/>
          </a:xfrm>
          <a:custGeom>
            <a:avLst/>
            <a:gdLst>
              <a:gd name="T0" fmla="*/ 0 w 229"/>
              <a:gd name="T1" fmla="*/ 0 h 134"/>
              <a:gd name="T2" fmla="*/ 0 w 229"/>
              <a:gd name="T3" fmla="*/ 134 h 134"/>
              <a:gd name="T4" fmla="*/ 229 w 229"/>
              <a:gd name="T5" fmla="*/ 134 h 134"/>
            </a:gdLst>
            <a:ahLst/>
            <a:cxnLst>
              <a:cxn ang="0">
                <a:pos x="T0" y="T1"/>
              </a:cxn>
              <a:cxn ang="0">
                <a:pos x="T2" y="T3"/>
              </a:cxn>
              <a:cxn ang="0">
                <a:pos x="T4" y="T5"/>
              </a:cxn>
            </a:cxnLst>
            <a:rect l="0" t="0" r="r" b="b"/>
            <a:pathLst>
              <a:path w="229" h="134">
                <a:moveTo>
                  <a:pt x="0" y="0"/>
                </a:moveTo>
                <a:lnTo>
                  <a:pt x="0" y="134"/>
                </a:lnTo>
                <a:lnTo>
                  <a:pt x="229" y="134"/>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 name="Line 3"/>
          <p:cNvSpPr>
            <a:spLocks noChangeShapeType="1"/>
          </p:cNvSpPr>
          <p:nvPr/>
        </p:nvSpPr>
        <p:spPr bwMode="auto">
          <a:xfrm>
            <a:off x="2028603" y="2654821"/>
            <a:ext cx="11545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 name="Line 4"/>
          <p:cNvSpPr>
            <a:spLocks noChangeShapeType="1"/>
          </p:cNvSpPr>
          <p:nvPr/>
        </p:nvSpPr>
        <p:spPr bwMode="auto">
          <a:xfrm>
            <a:off x="2028603" y="3235953"/>
            <a:ext cx="11545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 name="Line 5"/>
          <p:cNvSpPr>
            <a:spLocks noChangeShapeType="1"/>
          </p:cNvSpPr>
          <p:nvPr/>
        </p:nvSpPr>
        <p:spPr bwMode="auto">
          <a:xfrm>
            <a:off x="2028603" y="3816929"/>
            <a:ext cx="11545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 name="Line 6"/>
          <p:cNvSpPr>
            <a:spLocks noChangeShapeType="1"/>
          </p:cNvSpPr>
          <p:nvPr/>
        </p:nvSpPr>
        <p:spPr bwMode="auto">
          <a:xfrm>
            <a:off x="2028603" y="4397905"/>
            <a:ext cx="11545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7"/>
          <p:cNvSpPr>
            <a:spLocks noChangeShapeType="1"/>
          </p:cNvSpPr>
          <p:nvPr/>
        </p:nvSpPr>
        <p:spPr bwMode="auto">
          <a:xfrm flipV="1">
            <a:off x="2144056" y="5048033"/>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8"/>
          <p:cNvSpPr>
            <a:spLocks noChangeShapeType="1"/>
          </p:cNvSpPr>
          <p:nvPr/>
        </p:nvSpPr>
        <p:spPr bwMode="auto">
          <a:xfrm>
            <a:off x="2956098" y="5048033"/>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9"/>
          <p:cNvSpPr>
            <a:spLocks noChangeShapeType="1"/>
          </p:cNvSpPr>
          <p:nvPr/>
        </p:nvSpPr>
        <p:spPr bwMode="auto">
          <a:xfrm flipV="1">
            <a:off x="4532414" y="5048033"/>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10"/>
          <p:cNvSpPr>
            <a:spLocks noChangeShapeType="1"/>
          </p:cNvSpPr>
          <p:nvPr/>
        </p:nvSpPr>
        <p:spPr bwMode="auto">
          <a:xfrm flipV="1">
            <a:off x="3753511" y="5048033"/>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11"/>
          <p:cNvSpPr>
            <a:spLocks noChangeShapeType="1"/>
          </p:cNvSpPr>
          <p:nvPr/>
        </p:nvSpPr>
        <p:spPr bwMode="auto">
          <a:xfrm flipV="1">
            <a:off x="4532414" y="5048033"/>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12"/>
          <p:cNvSpPr>
            <a:spLocks noChangeShapeType="1"/>
          </p:cNvSpPr>
          <p:nvPr/>
        </p:nvSpPr>
        <p:spPr bwMode="auto">
          <a:xfrm flipV="1">
            <a:off x="5322512" y="5048033"/>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13"/>
          <p:cNvSpPr>
            <a:spLocks noChangeShapeType="1"/>
          </p:cNvSpPr>
          <p:nvPr/>
        </p:nvSpPr>
        <p:spPr bwMode="auto">
          <a:xfrm flipV="1">
            <a:off x="6105294" y="5048033"/>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14"/>
          <p:cNvSpPr>
            <a:spLocks noChangeShapeType="1"/>
          </p:cNvSpPr>
          <p:nvPr/>
        </p:nvSpPr>
        <p:spPr bwMode="auto">
          <a:xfrm flipV="1">
            <a:off x="6890368" y="5048033"/>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5"/>
          <p:cNvSpPr>
            <a:spLocks noChangeShapeType="1"/>
          </p:cNvSpPr>
          <p:nvPr/>
        </p:nvSpPr>
        <p:spPr bwMode="auto">
          <a:xfrm flipV="1">
            <a:off x="7424440" y="5048033"/>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17"/>
          <p:cNvSpPr>
            <a:spLocks noChangeShapeType="1"/>
          </p:cNvSpPr>
          <p:nvPr/>
        </p:nvSpPr>
        <p:spPr bwMode="auto">
          <a:xfrm flipV="1">
            <a:off x="7424440" y="5048033"/>
            <a:ext cx="0" cy="8715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8"/>
          <p:cNvSpPr>
            <a:spLocks noChangeShapeType="1"/>
          </p:cNvSpPr>
          <p:nvPr/>
        </p:nvSpPr>
        <p:spPr bwMode="auto">
          <a:xfrm>
            <a:off x="2028603" y="5046103"/>
            <a:ext cx="11545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19"/>
          <p:cNvSpPr>
            <a:spLocks noChangeShapeType="1"/>
          </p:cNvSpPr>
          <p:nvPr/>
        </p:nvSpPr>
        <p:spPr bwMode="auto">
          <a:xfrm>
            <a:off x="2028603" y="2073689"/>
            <a:ext cx="11545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27" name="Group 26"/>
          <p:cNvGrpSpPr/>
          <p:nvPr/>
        </p:nvGrpSpPr>
        <p:grpSpPr>
          <a:xfrm>
            <a:off x="1653490" y="1932913"/>
            <a:ext cx="439543" cy="3245244"/>
            <a:chOff x="1653490" y="1932913"/>
            <a:chExt cx="439543" cy="3245244"/>
          </a:xfrm>
        </p:grpSpPr>
        <p:sp>
          <p:nvSpPr>
            <p:cNvPr id="28" name="TextBox 27"/>
            <p:cNvSpPr txBox="1"/>
            <p:nvPr/>
          </p:nvSpPr>
          <p:spPr>
            <a:xfrm>
              <a:off x="1653490" y="1932913"/>
              <a:ext cx="439543" cy="276999"/>
            </a:xfrm>
            <a:prstGeom prst="rect">
              <a:avLst/>
            </a:prstGeom>
            <a:noFill/>
          </p:spPr>
          <p:txBody>
            <a:bodyPr wrap="none" rtlCol="0">
              <a:spAutoFit/>
            </a:bodyPr>
            <a:lstStyle/>
            <a:p>
              <a:pPr algn="r"/>
              <a:r>
                <a:rPr lang="en-GB" sz="1200" dirty="0" smtClean="0">
                  <a:solidFill>
                    <a:srgbClr val="363636"/>
                  </a:solidFill>
                </a:rPr>
                <a:t>100</a:t>
              </a:r>
              <a:endParaRPr lang="en-GB" sz="1200" dirty="0">
                <a:solidFill>
                  <a:srgbClr val="363636"/>
                </a:solidFill>
              </a:endParaRPr>
            </a:p>
          </p:txBody>
        </p:sp>
        <p:sp>
          <p:nvSpPr>
            <p:cNvPr id="29" name="TextBox 28"/>
            <p:cNvSpPr txBox="1"/>
            <p:nvPr/>
          </p:nvSpPr>
          <p:spPr>
            <a:xfrm>
              <a:off x="1738449" y="2516321"/>
              <a:ext cx="354584" cy="276999"/>
            </a:xfrm>
            <a:prstGeom prst="rect">
              <a:avLst/>
            </a:prstGeom>
            <a:noFill/>
          </p:spPr>
          <p:txBody>
            <a:bodyPr wrap="none" rtlCol="0">
              <a:spAutoFit/>
            </a:bodyPr>
            <a:lstStyle/>
            <a:p>
              <a:pPr algn="r"/>
              <a:r>
                <a:rPr lang="en-GB" sz="1200" dirty="0" smtClean="0">
                  <a:solidFill>
                    <a:srgbClr val="363636"/>
                  </a:solidFill>
                </a:rPr>
                <a:t>80</a:t>
              </a:r>
              <a:endParaRPr lang="en-GB" sz="1200" dirty="0">
                <a:solidFill>
                  <a:srgbClr val="363636"/>
                </a:solidFill>
              </a:endParaRPr>
            </a:p>
          </p:txBody>
        </p:sp>
        <p:sp>
          <p:nvSpPr>
            <p:cNvPr id="30" name="TextBox 29"/>
            <p:cNvSpPr txBox="1"/>
            <p:nvPr/>
          </p:nvSpPr>
          <p:spPr>
            <a:xfrm>
              <a:off x="1738449" y="3099729"/>
              <a:ext cx="354584" cy="276999"/>
            </a:xfrm>
            <a:prstGeom prst="rect">
              <a:avLst/>
            </a:prstGeom>
            <a:noFill/>
          </p:spPr>
          <p:txBody>
            <a:bodyPr wrap="none" rtlCol="0">
              <a:spAutoFit/>
            </a:bodyPr>
            <a:lstStyle/>
            <a:p>
              <a:pPr algn="r"/>
              <a:r>
                <a:rPr lang="en-GB" sz="1200" dirty="0" smtClean="0">
                  <a:solidFill>
                    <a:srgbClr val="363636"/>
                  </a:solidFill>
                </a:rPr>
                <a:t>60</a:t>
              </a:r>
              <a:endParaRPr lang="en-GB" sz="1200" dirty="0">
                <a:solidFill>
                  <a:srgbClr val="363636"/>
                </a:solidFill>
              </a:endParaRPr>
            </a:p>
          </p:txBody>
        </p:sp>
        <p:sp>
          <p:nvSpPr>
            <p:cNvPr id="31" name="TextBox 30"/>
            <p:cNvSpPr txBox="1"/>
            <p:nvPr/>
          </p:nvSpPr>
          <p:spPr>
            <a:xfrm>
              <a:off x="1738449" y="3683137"/>
              <a:ext cx="354584" cy="276999"/>
            </a:xfrm>
            <a:prstGeom prst="rect">
              <a:avLst/>
            </a:prstGeom>
            <a:noFill/>
          </p:spPr>
          <p:txBody>
            <a:bodyPr wrap="none" rtlCol="0">
              <a:spAutoFit/>
            </a:bodyPr>
            <a:lstStyle/>
            <a:p>
              <a:pPr algn="r"/>
              <a:r>
                <a:rPr lang="en-GB" sz="1200" dirty="0" smtClean="0">
                  <a:solidFill>
                    <a:srgbClr val="363636"/>
                  </a:solidFill>
                </a:rPr>
                <a:t>40</a:t>
              </a:r>
              <a:endParaRPr lang="en-GB" sz="1200" dirty="0">
                <a:solidFill>
                  <a:srgbClr val="363636"/>
                </a:solidFill>
              </a:endParaRPr>
            </a:p>
          </p:txBody>
        </p:sp>
        <p:sp>
          <p:nvSpPr>
            <p:cNvPr id="32" name="TextBox 31"/>
            <p:cNvSpPr txBox="1"/>
            <p:nvPr/>
          </p:nvSpPr>
          <p:spPr>
            <a:xfrm>
              <a:off x="1738449" y="4266545"/>
              <a:ext cx="354584" cy="276999"/>
            </a:xfrm>
            <a:prstGeom prst="rect">
              <a:avLst/>
            </a:prstGeom>
            <a:noFill/>
          </p:spPr>
          <p:txBody>
            <a:bodyPr wrap="none" rtlCol="0">
              <a:spAutoFit/>
            </a:bodyPr>
            <a:lstStyle/>
            <a:p>
              <a:pPr algn="r"/>
              <a:r>
                <a:rPr lang="en-GB" sz="1200" dirty="0" smtClean="0">
                  <a:solidFill>
                    <a:srgbClr val="363636"/>
                  </a:solidFill>
                </a:rPr>
                <a:t>20</a:t>
              </a:r>
              <a:endParaRPr lang="en-GB" sz="1200" dirty="0">
                <a:solidFill>
                  <a:srgbClr val="363636"/>
                </a:solidFill>
              </a:endParaRPr>
            </a:p>
          </p:txBody>
        </p:sp>
        <p:sp>
          <p:nvSpPr>
            <p:cNvPr id="33" name="TextBox 32"/>
            <p:cNvSpPr txBox="1"/>
            <p:nvPr/>
          </p:nvSpPr>
          <p:spPr>
            <a:xfrm>
              <a:off x="1823408" y="4901158"/>
              <a:ext cx="269625" cy="276999"/>
            </a:xfrm>
            <a:prstGeom prst="rect">
              <a:avLst/>
            </a:prstGeom>
            <a:noFill/>
          </p:spPr>
          <p:txBody>
            <a:bodyPr wrap="none" rtlCol="0">
              <a:spAutoFit/>
            </a:bodyPr>
            <a:lstStyle/>
            <a:p>
              <a:pPr algn="r"/>
              <a:r>
                <a:rPr lang="en-GB" sz="1200" dirty="0" smtClean="0">
                  <a:solidFill>
                    <a:srgbClr val="363636"/>
                  </a:solidFill>
                </a:rPr>
                <a:t>0</a:t>
              </a:r>
              <a:endParaRPr lang="en-GB" sz="1200" dirty="0">
                <a:solidFill>
                  <a:srgbClr val="363636"/>
                </a:solidFill>
              </a:endParaRPr>
            </a:p>
          </p:txBody>
        </p:sp>
      </p:grpSp>
      <p:sp>
        <p:nvSpPr>
          <p:cNvPr id="34" name="TextBox 33"/>
          <p:cNvSpPr txBox="1"/>
          <p:nvPr/>
        </p:nvSpPr>
        <p:spPr>
          <a:xfrm>
            <a:off x="2019883" y="5098612"/>
            <a:ext cx="269626" cy="276999"/>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35" name="TextBox 34"/>
          <p:cNvSpPr txBox="1"/>
          <p:nvPr/>
        </p:nvSpPr>
        <p:spPr>
          <a:xfrm>
            <a:off x="2812576" y="5098612"/>
            <a:ext cx="269626" cy="276999"/>
          </a:xfrm>
          <a:prstGeom prst="rect">
            <a:avLst/>
          </a:prstGeom>
          <a:noFill/>
        </p:spPr>
        <p:txBody>
          <a:bodyPr wrap="none" rtlCol="0">
            <a:spAutoFit/>
          </a:bodyPr>
          <a:lstStyle/>
          <a:p>
            <a:pPr algn="ctr"/>
            <a:r>
              <a:rPr lang="en-GB" sz="1200" dirty="0" smtClean="0">
                <a:solidFill>
                  <a:srgbClr val="363636"/>
                </a:solidFill>
              </a:rPr>
              <a:t>3</a:t>
            </a:r>
            <a:endParaRPr lang="en-GB" sz="1200" dirty="0">
              <a:solidFill>
                <a:srgbClr val="363636"/>
              </a:solidFill>
            </a:endParaRPr>
          </a:p>
        </p:txBody>
      </p:sp>
      <p:sp>
        <p:nvSpPr>
          <p:cNvPr id="36" name="TextBox 35"/>
          <p:cNvSpPr txBox="1"/>
          <p:nvPr/>
        </p:nvSpPr>
        <p:spPr>
          <a:xfrm>
            <a:off x="3622687" y="5098612"/>
            <a:ext cx="269626" cy="276999"/>
          </a:xfrm>
          <a:prstGeom prst="rect">
            <a:avLst/>
          </a:prstGeom>
          <a:noFill/>
        </p:spPr>
        <p:txBody>
          <a:bodyPr wrap="none" rtlCol="0">
            <a:spAutoFit/>
          </a:bodyPr>
          <a:lstStyle/>
          <a:p>
            <a:pPr algn="ctr"/>
            <a:r>
              <a:rPr lang="en-GB" sz="1200" dirty="0" smtClean="0">
                <a:solidFill>
                  <a:srgbClr val="363636"/>
                </a:solidFill>
              </a:rPr>
              <a:t>6</a:t>
            </a:r>
            <a:endParaRPr lang="en-GB" sz="1200" dirty="0">
              <a:solidFill>
                <a:srgbClr val="363636"/>
              </a:solidFill>
            </a:endParaRPr>
          </a:p>
        </p:txBody>
      </p:sp>
      <p:sp>
        <p:nvSpPr>
          <p:cNvPr id="37" name="TextBox 36"/>
          <p:cNvSpPr txBox="1"/>
          <p:nvPr/>
        </p:nvSpPr>
        <p:spPr>
          <a:xfrm>
            <a:off x="4397962" y="5098612"/>
            <a:ext cx="269626" cy="276999"/>
          </a:xfrm>
          <a:prstGeom prst="rect">
            <a:avLst/>
          </a:prstGeom>
          <a:noFill/>
        </p:spPr>
        <p:txBody>
          <a:bodyPr wrap="none" rtlCol="0">
            <a:spAutoFit/>
          </a:bodyPr>
          <a:lstStyle/>
          <a:p>
            <a:pPr algn="ctr"/>
            <a:r>
              <a:rPr lang="en-GB" sz="1200" dirty="0" smtClean="0">
                <a:solidFill>
                  <a:srgbClr val="363636"/>
                </a:solidFill>
              </a:rPr>
              <a:t>9</a:t>
            </a:r>
            <a:endParaRPr lang="en-GB" sz="1200" dirty="0">
              <a:solidFill>
                <a:srgbClr val="363636"/>
              </a:solidFill>
            </a:endParaRPr>
          </a:p>
        </p:txBody>
      </p:sp>
      <p:sp>
        <p:nvSpPr>
          <p:cNvPr id="38" name="TextBox 37"/>
          <p:cNvSpPr txBox="1"/>
          <p:nvPr/>
        </p:nvSpPr>
        <p:spPr>
          <a:xfrm>
            <a:off x="5153752" y="5098612"/>
            <a:ext cx="354584" cy="276999"/>
          </a:xfrm>
          <a:prstGeom prst="rect">
            <a:avLst/>
          </a:prstGeom>
          <a:noFill/>
        </p:spPr>
        <p:txBody>
          <a:bodyPr wrap="none" rtlCol="0">
            <a:spAutoFit/>
          </a:bodyPr>
          <a:lstStyle/>
          <a:p>
            <a:pPr algn="ctr"/>
            <a:r>
              <a:rPr lang="en-GB" sz="1200" dirty="0" smtClean="0">
                <a:solidFill>
                  <a:srgbClr val="363636"/>
                </a:solidFill>
              </a:rPr>
              <a:t>12</a:t>
            </a:r>
            <a:endParaRPr lang="en-GB" sz="1200" dirty="0">
              <a:solidFill>
                <a:srgbClr val="363636"/>
              </a:solidFill>
            </a:endParaRPr>
          </a:p>
        </p:txBody>
      </p:sp>
      <p:sp>
        <p:nvSpPr>
          <p:cNvPr id="39" name="TextBox 38"/>
          <p:cNvSpPr txBox="1"/>
          <p:nvPr/>
        </p:nvSpPr>
        <p:spPr>
          <a:xfrm>
            <a:off x="5933209" y="5098612"/>
            <a:ext cx="354584" cy="276999"/>
          </a:xfrm>
          <a:prstGeom prst="rect">
            <a:avLst/>
          </a:prstGeom>
          <a:noFill/>
        </p:spPr>
        <p:txBody>
          <a:bodyPr wrap="none" rtlCol="0">
            <a:spAutoFit/>
          </a:bodyPr>
          <a:lstStyle/>
          <a:p>
            <a:pPr algn="ctr"/>
            <a:r>
              <a:rPr lang="en-GB" sz="1200" dirty="0" smtClean="0">
                <a:solidFill>
                  <a:srgbClr val="363636"/>
                </a:solidFill>
              </a:rPr>
              <a:t>15</a:t>
            </a:r>
            <a:endParaRPr lang="en-GB" sz="1200" dirty="0">
              <a:solidFill>
                <a:srgbClr val="363636"/>
              </a:solidFill>
            </a:endParaRPr>
          </a:p>
        </p:txBody>
      </p:sp>
      <p:sp>
        <p:nvSpPr>
          <p:cNvPr id="40" name="TextBox 39"/>
          <p:cNvSpPr txBox="1"/>
          <p:nvPr/>
        </p:nvSpPr>
        <p:spPr>
          <a:xfrm>
            <a:off x="6712666" y="5098612"/>
            <a:ext cx="354584" cy="276999"/>
          </a:xfrm>
          <a:prstGeom prst="rect">
            <a:avLst/>
          </a:prstGeom>
          <a:noFill/>
        </p:spPr>
        <p:txBody>
          <a:bodyPr wrap="none" rtlCol="0">
            <a:spAutoFit/>
          </a:bodyPr>
          <a:lstStyle/>
          <a:p>
            <a:pPr algn="ctr"/>
            <a:r>
              <a:rPr lang="en-GB" sz="1200" dirty="0" smtClean="0">
                <a:solidFill>
                  <a:srgbClr val="363636"/>
                </a:solidFill>
              </a:rPr>
              <a:t>18</a:t>
            </a:r>
            <a:endParaRPr lang="en-GB" sz="1200" dirty="0">
              <a:solidFill>
                <a:srgbClr val="363636"/>
              </a:solidFill>
            </a:endParaRPr>
          </a:p>
        </p:txBody>
      </p:sp>
      <p:sp>
        <p:nvSpPr>
          <p:cNvPr id="41" name="TextBox 40"/>
          <p:cNvSpPr txBox="1"/>
          <p:nvPr/>
        </p:nvSpPr>
        <p:spPr>
          <a:xfrm>
            <a:off x="3516633" y="5332571"/>
            <a:ext cx="2044150" cy="276999"/>
          </a:xfrm>
          <a:prstGeom prst="rect">
            <a:avLst/>
          </a:prstGeom>
          <a:noFill/>
        </p:spPr>
        <p:txBody>
          <a:bodyPr wrap="none" rtlCol="0">
            <a:spAutoFit/>
          </a:bodyPr>
          <a:lstStyle/>
          <a:p>
            <a:pPr algn="ctr"/>
            <a:r>
              <a:rPr lang="en-GB" sz="1200" dirty="0" smtClean="0">
                <a:solidFill>
                  <a:srgbClr val="363636"/>
                </a:solidFill>
              </a:rPr>
              <a:t>Months from randomisation</a:t>
            </a:r>
            <a:endParaRPr lang="en-GB" sz="1200" dirty="0">
              <a:solidFill>
                <a:srgbClr val="363636"/>
              </a:solidFill>
            </a:endParaRPr>
          </a:p>
        </p:txBody>
      </p:sp>
      <p:sp>
        <p:nvSpPr>
          <p:cNvPr id="42" name="TextBox 41"/>
          <p:cNvSpPr txBox="1"/>
          <p:nvPr/>
        </p:nvSpPr>
        <p:spPr>
          <a:xfrm rot="16200000">
            <a:off x="567658" y="3394998"/>
            <a:ext cx="2093843" cy="276999"/>
          </a:xfrm>
          <a:prstGeom prst="rect">
            <a:avLst/>
          </a:prstGeom>
          <a:noFill/>
        </p:spPr>
        <p:txBody>
          <a:bodyPr wrap="none" rtlCol="0">
            <a:spAutoFit/>
          </a:bodyPr>
          <a:lstStyle/>
          <a:p>
            <a:pPr algn="ctr"/>
            <a:r>
              <a:rPr lang="en-GB" sz="1200" dirty="0" smtClean="0">
                <a:solidFill>
                  <a:srgbClr val="363636"/>
                </a:solidFill>
              </a:rPr>
              <a:t>Survival distribution function</a:t>
            </a:r>
            <a:endParaRPr lang="en-GB" sz="1200" dirty="0">
              <a:solidFill>
                <a:srgbClr val="363636"/>
              </a:solidFill>
            </a:endParaRPr>
          </a:p>
        </p:txBody>
      </p:sp>
      <p:graphicFrame>
        <p:nvGraphicFramePr>
          <p:cNvPr id="43" name="Table 42"/>
          <p:cNvGraphicFramePr>
            <a:graphicFrameLocks noGrp="1"/>
          </p:cNvGraphicFramePr>
          <p:nvPr>
            <p:extLst>
              <p:ext uri="{D42A27DB-BD31-4B8C-83A1-F6EECF244321}">
                <p14:modId xmlns:p14="http://schemas.microsoft.com/office/powerpoint/2010/main" val="758906219"/>
              </p:ext>
            </p:extLst>
          </p:nvPr>
        </p:nvGraphicFramePr>
        <p:xfrm>
          <a:off x="5675822" y="1845234"/>
          <a:ext cx="2928518" cy="2346960"/>
        </p:xfrm>
        <a:graphic>
          <a:graphicData uri="http://schemas.openxmlformats.org/drawingml/2006/table">
            <a:tbl>
              <a:tblPr firstRow="1" bandRow="1">
                <a:tableStyleId>{5C22544A-7EE6-4342-B048-85BDC9FD1C3A}</a:tableStyleId>
              </a:tblPr>
              <a:tblGrid>
                <a:gridCol w="1395971"/>
                <a:gridCol w="826618"/>
                <a:gridCol w="705929"/>
              </a:tblGrid>
              <a:tr h="216711">
                <a:tc>
                  <a:txBody>
                    <a:bodyPr/>
                    <a:lstStyle/>
                    <a:p>
                      <a:endParaRPr lang="en-GB" sz="1000" dirty="0">
                        <a:solidFill>
                          <a:schemeClr val="tx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lumMod val="50000"/>
                            </a:schemeClr>
                          </a:solidFill>
                        </a:rPr>
                        <a:t>TAS-102</a:t>
                      </a:r>
                    </a:p>
                    <a:p>
                      <a:pPr algn="ctr"/>
                      <a:r>
                        <a:rPr lang="en-GB" sz="1000" dirty="0" smtClean="0">
                          <a:solidFill>
                            <a:schemeClr val="tx1">
                              <a:lumMod val="50000"/>
                            </a:schemeClr>
                          </a:solidFill>
                        </a:rPr>
                        <a:t>(n=534)</a:t>
                      </a:r>
                      <a:endParaRPr lang="en-GB" sz="1000" dirty="0">
                        <a:solidFill>
                          <a:schemeClr val="tx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lumMod val="50000"/>
                            </a:schemeClr>
                          </a:solidFill>
                        </a:rPr>
                        <a:t>Placebo</a:t>
                      </a:r>
                      <a:br>
                        <a:rPr lang="en-GB" sz="1000" dirty="0" smtClean="0">
                          <a:solidFill>
                            <a:schemeClr val="tx1">
                              <a:lumMod val="50000"/>
                            </a:schemeClr>
                          </a:solidFill>
                        </a:rPr>
                      </a:br>
                      <a:r>
                        <a:rPr lang="en-GB" sz="1000" dirty="0" smtClean="0">
                          <a:solidFill>
                            <a:schemeClr val="tx1">
                              <a:lumMod val="50000"/>
                            </a:schemeClr>
                          </a:solidFill>
                        </a:rPr>
                        <a:t>(n=266)</a:t>
                      </a:r>
                      <a:endParaRPr lang="en-GB" sz="1000" dirty="0">
                        <a:solidFill>
                          <a:schemeClr val="tx1">
                            <a:lumMod val="5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r>
                        <a:rPr lang="en-GB" sz="1000" dirty="0" smtClean="0">
                          <a:solidFill>
                            <a:schemeClr val="tx1">
                              <a:lumMod val="50000"/>
                            </a:schemeClr>
                          </a:solidFill>
                        </a:rPr>
                        <a:t>Events, n (%)</a:t>
                      </a:r>
                      <a:endParaRPr lang="en-GB" sz="1000" dirty="0">
                        <a:solidFill>
                          <a:schemeClr val="tx1">
                            <a:lumMod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lumMod val="50000"/>
                            </a:schemeClr>
                          </a:solidFill>
                        </a:rPr>
                        <a:t>364 (68)</a:t>
                      </a:r>
                      <a:endParaRPr lang="en-GB" sz="1000" dirty="0">
                        <a:solidFill>
                          <a:schemeClr val="tx1">
                            <a:lumMod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lumMod val="50000"/>
                            </a:schemeClr>
                          </a:solidFill>
                        </a:rPr>
                        <a:t>210 (79)</a:t>
                      </a:r>
                      <a:endParaRPr lang="en-GB" sz="1000" dirty="0">
                        <a:solidFill>
                          <a:schemeClr val="tx1">
                            <a:lumMod val="50000"/>
                          </a:schemeClr>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r>
                        <a:rPr lang="en-GB" sz="1000" dirty="0" smtClean="0">
                          <a:solidFill>
                            <a:schemeClr val="tx1">
                              <a:lumMod val="50000"/>
                            </a:schemeClr>
                          </a:solidFill>
                        </a:rPr>
                        <a:t>HR (95% CI)</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gridSpan="2">
                  <a:txBody>
                    <a:bodyPr/>
                    <a:lstStyle/>
                    <a:p>
                      <a:pPr algn="ctr"/>
                      <a:r>
                        <a:rPr lang="en-GB" sz="1000" dirty="0" smtClean="0">
                          <a:solidFill>
                            <a:schemeClr val="tx1">
                              <a:lumMod val="50000"/>
                            </a:schemeClr>
                          </a:solidFill>
                        </a:rPr>
                        <a:t>0.68 (0.58, 0.81)</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sz="1000" dirty="0"/>
                    </a:p>
                  </a:txBody>
                  <a:tcPr/>
                </a:tc>
              </a:tr>
              <a:tr h="0">
                <a:tc gridSpan="3">
                  <a:txBody>
                    <a:bodyPr/>
                    <a:lstStyle/>
                    <a:p>
                      <a:pPr algn="ctr"/>
                      <a:r>
                        <a:rPr lang="en-GB" sz="1000" dirty="0" smtClean="0">
                          <a:solidFill>
                            <a:schemeClr val="tx1">
                              <a:lumMod val="50000"/>
                            </a:schemeClr>
                          </a:solidFill>
                        </a:rPr>
                        <a:t>Stratified Log-rank test p&lt;0.0001</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sz="1000" dirty="0"/>
                    </a:p>
                  </a:txBody>
                  <a:tcPr/>
                </a:tc>
                <a:tc hMerge="1">
                  <a:txBody>
                    <a:bodyPr/>
                    <a:lstStyle/>
                    <a:p>
                      <a:endParaRPr lang="en-GB" sz="1000" dirty="0"/>
                    </a:p>
                  </a:txBody>
                  <a:tcPr/>
                </a:tc>
              </a:tr>
              <a:tr h="0">
                <a:tc>
                  <a:txBody>
                    <a:bodyPr/>
                    <a:lstStyle/>
                    <a:p>
                      <a:r>
                        <a:rPr lang="en-GB" sz="1000" dirty="0" smtClean="0">
                          <a:solidFill>
                            <a:schemeClr val="tx1">
                              <a:lumMod val="50000"/>
                            </a:schemeClr>
                          </a:solidFill>
                        </a:rPr>
                        <a:t>Median OS, months</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lumMod val="50000"/>
                            </a:schemeClr>
                          </a:solidFill>
                        </a:rPr>
                        <a:t>7.1</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lumMod val="50000"/>
                            </a:schemeClr>
                          </a:solidFill>
                        </a:rPr>
                        <a:t>5.3</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gridSpan="3">
                  <a:txBody>
                    <a:bodyPr/>
                    <a:lstStyle/>
                    <a:p>
                      <a:pPr algn="ctr"/>
                      <a:r>
                        <a:rPr lang="en-GB" sz="1000" dirty="0" smtClean="0">
                          <a:solidFill>
                            <a:schemeClr val="tx1">
                              <a:lumMod val="50000"/>
                            </a:schemeClr>
                          </a:solidFill>
                        </a:rPr>
                        <a:t>Median follow-up (censored pts): 8.3 months</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sz="1000" dirty="0"/>
                    </a:p>
                  </a:txBody>
                  <a:tcPr/>
                </a:tc>
                <a:tc hMerge="1">
                  <a:txBody>
                    <a:bodyPr/>
                    <a:lstStyle/>
                    <a:p>
                      <a:endParaRPr lang="en-GB" sz="1000" dirty="0"/>
                    </a:p>
                  </a:txBody>
                  <a:tcPr/>
                </a:tc>
              </a:tr>
              <a:tr h="0">
                <a:tc>
                  <a:txBody>
                    <a:bodyPr/>
                    <a:lstStyle/>
                    <a:p>
                      <a:r>
                        <a:rPr lang="en-GB" sz="1000" dirty="0" smtClean="0">
                          <a:solidFill>
                            <a:schemeClr val="tx1">
                              <a:lumMod val="50000"/>
                            </a:schemeClr>
                          </a:solidFill>
                        </a:rPr>
                        <a:t>Alive at,</a:t>
                      </a:r>
                      <a:r>
                        <a:rPr lang="en-GB" sz="1000" baseline="0" dirty="0" smtClean="0">
                          <a:solidFill>
                            <a:schemeClr val="tx1">
                              <a:lumMod val="50000"/>
                            </a:schemeClr>
                          </a:solidFill>
                        </a:rPr>
                        <a:t> %</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000" dirty="0" smtClean="0">
                          <a:solidFill>
                            <a:schemeClr val="tx1">
                              <a:lumMod val="50000"/>
                            </a:schemeClr>
                          </a:solidFill>
                        </a:rPr>
                        <a:t>6 months</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lumMod val="50000"/>
                            </a:schemeClr>
                          </a:solidFill>
                        </a:rPr>
                        <a:t>58</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lumMod val="50000"/>
                            </a:schemeClr>
                          </a:solidFill>
                        </a:rPr>
                        <a:t>44</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GB" sz="1000" dirty="0" smtClean="0">
                          <a:solidFill>
                            <a:schemeClr val="tx1">
                              <a:lumMod val="50000"/>
                            </a:schemeClr>
                          </a:solidFill>
                        </a:rPr>
                        <a:t>12 months</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lumMod val="50000"/>
                            </a:schemeClr>
                          </a:solidFill>
                        </a:rPr>
                        <a:t>27</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lumMod val="50000"/>
                            </a:schemeClr>
                          </a:solidFill>
                        </a:rPr>
                        <a:t>18</a:t>
                      </a:r>
                      <a:endParaRPr lang="en-GB" sz="1000" dirty="0">
                        <a:solidFill>
                          <a:schemeClr val="tx1">
                            <a:lumMod val="5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cxnSp>
        <p:nvCxnSpPr>
          <p:cNvPr id="44" name="Straight Connector 43"/>
          <p:cNvCxnSpPr/>
          <p:nvPr/>
        </p:nvCxnSpPr>
        <p:spPr>
          <a:xfrm>
            <a:off x="2144056" y="3533497"/>
            <a:ext cx="1893934"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71482" y="3548127"/>
            <a:ext cx="0" cy="14999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037990" y="3548127"/>
            <a:ext cx="0" cy="149990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2154696" y="2071412"/>
            <a:ext cx="5021515" cy="2753812"/>
            <a:chOff x="2689225" y="2397125"/>
            <a:chExt cx="3762375" cy="2057400"/>
          </a:xfrm>
        </p:grpSpPr>
        <p:sp>
          <p:nvSpPr>
            <p:cNvPr id="48" name="Freeform 2"/>
            <p:cNvSpPr>
              <a:spLocks/>
            </p:cNvSpPr>
            <p:nvPr/>
          </p:nvSpPr>
          <p:spPr bwMode="auto">
            <a:xfrm>
              <a:off x="2689225" y="2397125"/>
              <a:ext cx="3762375" cy="2028825"/>
            </a:xfrm>
            <a:custGeom>
              <a:avLst/>
              <a:gdLst>
                <a:gd name="T0" fmla="*/ 375 w 395"/>
                <a:gd name="T1" fmla="*/ 213 h 213"/>
                <a:gd name="T2" fmla="*/ 315 w 395"/>
                <a:gd name="T3" fmla="*/ 207 h 213"/>
                <a:gd name="T4" fmla="*/ 293 w 395"/>
                <a:gd name="T5" fmla="*/ 204 h 213"/>
                <a:gd name="T6" fmla="*/ 283 w 395"/>
                <a:gd name="T7" fmla="*/ 201 h 213"/>
                <a:gd name="T8" fmla="*/ 279 w 395"/>
                <a:gd name="T9" fmla="*/ 199 h 213"/>
                <a:gd name="T10" fmla="*/ 273 w 395"/>
                <a:gd name="T11" fmla="*/ 196 h 213"/>
                <a:gd name="T12" fmla="*/ 270 w 395"/>
                <a:gd name="T13" fmla="*/ 194 h 213"/>
                <a:gd name="T14" fmla="*/ 261 w 395"/>
                <a:gd name="T15" fmla="*/ 191 h 213"/>
                <a:gd name="T16" fmla="*/ 255 w 395"/>
                <a:gd name="T17" fmla="*/ 190 h 213"/>
                <a:gd name="T18" fmla="*/ 247 w 395"/>
                <a:gd name="T19" fmla="*/ 188 h 213"/>
                <a:gd name="T20" fmla="*/ 241 w 395"/>
                <a:gd name="T21" fmla="*/ 186 h 213"/>
                <a:gd name="T22" fmla="*/ 234 w 395"/>
                <a:gd name="T23" fmla="*/ 184 h 213"/>
                <a:gd name="T24" fmla="*/ 228 w 395"/>
                <a:gd name="T25" fmla="*/ 182 h 213"/>
                <a:gd name="T26" fmla="*/ 212 w 395"/>
                <a:gd name="T27" fmla="*/ 181 h 213"/>
                <a:gd name="T28" fmla="*/ 206 w 395"/>
                <a:gd name="T29" fmla="*/ 179 h 213"/>
                <a:gd name="T30" fmla="*/ 200 w 395"/>
                <a:gd name="T31" fmla="*/ 177 h 213"/>
                <a:gd name="T32" fmla="*/ 196 w 395"/>
                <a:gd name="T33" fmla="*/ 174 h 213"/>
                <a:gd name="T34" fmla="*/ 180 w 395"/>
                <a:gd name="T35" fmla="*/ 172 h 213"/>
                <a:gd name="T36" fmla="*/ 172 w 395"/>
                <a:gd name="T37" fmla="*/ 169 h 213"/>
                <a:gd name="T38" fmla="*/ 169 w 395"/>
                <a:gd name="T39" fmla="*/ 168 h 213"/>
                <a:gd name="T40" fmla="*/ 166 w 395"/>
                <a:gd name="T41" fmla="*/ 166 h 213"/>
                <a:gd name="T42" fmla="*/ 158 w 395"/>
                <a:gd name="T43" fmla="*/ 163 h 213"/>
                <a:gd name="T44" fmla="*/ 154 w 395"/>
                <a:gd name="T45" fmla="*/ 157 h 213"/>
                <a:gd name="T46" fmla="*/ 151 w 395"/>
                <a:gd name="T47" fmla="*/ 154 h 213"/>
                <a:gd name="T48" fmla="*/ 147 w 395"/>
                <a:gd name="T49" fmla="*/ 149 h 213"/>
                <a:gd name="T50" fmla="*/ 145 w 395"/>
                <a:gd name="T51" fmla="*/ 147 h 213"/>
                <a:gd name="T52" fmla="*/ 141 w 395"/>
                <a:gd name="T53" fmla="*/ 139 h 213"/>
                <a:gd name="T54" fmla="*/ 138 w 395"/>
                <a:gd name="T55" fmla="*/ 137 h 213"/>
                <a:gd name="T56" fmla="*/ 135 w 395"/>
                <a:gd name="T57" fmla="*/ 134 h 213"/>
                <a:gd name="T58" fmla="*/ 132 w 395"/>
                <a:gd name="T59" fmla="*/ 131 h 213"/>
                <a:gd name="T60" fmla="*/ 128 w 395"/>
                <a:gd name="T61" fmla="*/ 128 h 213"/>
                <a:gd name="T62" fmla="*/ 124 w 395"/>
                <a:gd name="T63" fmla="*/ 124 h 213"/>
                <a:gd name="T64" fmla="*/ 121 w 395"/>
                <a:gd name="T65" fmla="*/ 120 h 213"/>
                <a:gd name="T66" fmla="*/ 118 w 395"/>
                <a:gd name="T67" fmla="*/ 116 h 213"/>
                <a:gd name="T68" fmla="*/ 113 w 395"/>
                <a:gd name="T69" fmla="*/ 114 h 213"/>
                <a:gd name="T70" fmla="*/ 108 w 395"/>
                <a:gd name="T71" fmla="*/ 110 h 213"/>
                <a:gd name="T72" fmla="*/ 104 w 395"/>
                <a:gd name="T73" fmla="*/ 105 h 213"/>
                <a:gd name="T74" fmla="*/ 99 w 395"/>
                <a:gd name="T75" fmla="*/ 100 h 213"/>
                <a:gd name="T76" fmla="*/ 95 w 395"/>
                <a:gd name="T77" fmla="*/ 96 h 213"/>
                <a:gd name="T78" fmla="*/ 92 w 395"/>
                <a:gd name="T79" fmla="*/ 92 h 213"/>
                <a:gd name="T80" fmla="*/ 90 w 395"/>
                <a:gd name="T81" fmla="*/ 87 h 213"/>
                <a:gd name="T82" fmla="*/ 83 w 395"/>
                <a:gd name="T83" fmla="*/ 84 h 213"/>
                <a:gd name="T84" fmla="*/ 82 w 395"/>
                <a:gd name="T85" fmla="*/ 81 h 213"/>
                <a:gd name="T86" fmla="*/ 78 w 395"/>
                <a:gd name="T87" fmla="*/ 78 h 213"/>
                <a:gd name="T88" fmla="*/ 74 w 395"/>
                <a:gd name="T89" fmla="*/ 71 h 213"/>
                <a:gd name="T90" fmla="*/ 71 w 395"/>
                <a:gd name="T91" fmla="*/ 68 h 213"/>
                <a:gd name="T92" fmla="*/ 68 w 395"/>
                <a:gd name="T93" fmla="*/ 58 h 213"/>
                <a:gd name="T94" fmla="*/ 64 w 395"/>
                <a:gd name="T95" fmla="*/ 53 h 213"/>
                <a:gd name="T96" fmla="*/ 61 w 395"/>
                <a:gd name="T97" fmla="*/ 46 h 213"/>
                <a:gd name="T98" fmla="*/ 55 w 395"/>
                <a:gd name="T99" fmla="*/ 42 h 213"/>
                <a:gd name="T100" fmla="*/ 51 w 395"/>
                <a:gd name="T101" fmla="*/ 35 h 213"/>
                <a:gd name="T102" fmla="*/ 47 w 395"/>
                <a:gd name="T103" fmla="*/ 31 h 213"/>
                <a:gd name="T104" fmla="*/ 44 w 395"/>
                <a:gd name="T105" fmla="*/ 29 h 213"/>
                <a:gd name="T106" fmla="*/ 40 w 395"/>
                <a:gd name="T107" fmla="*/ 24 h 213"/>
                <a:gd name="T108" fmla="*/ 36 w 395"/>
                <a:gd name="T109" fmla="*/ 21 h 213"/>
                <a:gd name="T110" fmla="*/ 35 w 395"/>
                <a:gd name="T111" fmla="*/ 19 h 213"/>
                <a:gd name="T112" fmla="*/ 31 w 395"/>
                <a:gd name="T113" fmla="*/ 15 h 213"/>
                <a:gd name="T114" fmla="*/ 28 w 395"/>
                <a:gd name="T115" fmla="*/ 9 h 213"/>
                <a:gd name="T116" fmla="*/ 24 w 395"/>
                <a:gd name="T117" fmla="*/ 5 h 213"/>
                <a:gd name="T118" fmla="*/ 18 w 395"/>
                <a:gd name="T119" fmla="*/ 2 h 213"/>
                <a:gd name="T120" fmla="*/ 9 w 395"/>
                <a:gd name="T121"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5" h="213">
                  <a:moveTo>
                    <a:pt x="395" y="213"/>
                  </a:moveTo>
                  <a:lnTo>
                    <a:pt x="375" y="213"/>
                  </a:lnTo>
                  <a:lnTo>
                    <a:pt x="375" y="207"/>
                  </a:lnTo>
                  <a:lnTo>
                    <a:pt x="315" y="207"/>
                  </a:lnTo>
                  <a:lnTo>
                    <a:pt x="315" y="204"/>
                  </a:lnTo>
                  <a:lnTo>
                    <a:pt x="293" y="204"/>
                  </a:lnTo>
                  <a:lnTo>
                    <a:pt x="293" y="201"/>
                  </a:lnTo>
                  <a:lnTo>
                    <a:pt x="283" y="201"/>
                  </a:lnTo>
                  <a:lnTo>
                    <a:pt x="283" y="199"/>
                  </a:lnTo>
                  <a:lnTo>
                    <a:pt x="279" y="199"/>
                  </a:lnTo>
                  <a:lnTo>
                    <a:pt x="279" y="196"/>
                  </a:lnTo>
                  <a:lnTo>
                    <a:pt x="273" y="196"/>
                  </a:lnTo>
                  <a:lnTo>
                    <a:pt x="273" y="194"/>
                  </a:lnTo>
                  <a:lnTo>
                    <a:pt x="270" y="194"/>
                  </a:lnTo>
                  <a:lnTo>
                    <a:pt x="270" y="191"/>
                  </a:lnTo>
                  <a:lnTo>
                    <a:pt x="261" y="191"/>
                  </a:lnTo>
                  <a:lnTo>
                    <a:pt x="261" y="190"/>
                  </a:lnTo>
                  <a:lnTo>
                    <a:pt x="255" y="190"/>
                  </a:lnTo>
                  <a:lnTo>
                    <a:pt x="255" y="188"/>
                  </a:lnTo>
                  <a:lnTo>
                    <a:pt x="247" y="188"/>
                  </a:lnTo>
                  <a:lnTo>
                    <a:pt x="247" y="186"/>
                  </a:lnTo>
                  <a:lnTo>
                    <a:pt x="241" y="186"/>
                  </a:lnTo>
                  <a:lnTo>
                    <a:pt x="241" y="184"/>
                  </a:lnTo>
                  <a:lnTo>
                    <a:pt x="234" y="184"/>
                  </a:lnTo>
                  <a:lnTo>
                    <a:pt x="234" y="182"/>
                  </a:lnTo>
                  <a:lnTo>
                    <a:pt x="228" y="182"/>
                  </a:lnTo>
                  <a:lnTo>
                    <a:pt x="228" y="181"/>
                  </a:lnTo>
                  <a:lnTo>
                    <a:pt x="212" y="181"/>
                  </a:lnTo>
                  <a:lnTo>
                    <a:pt x="212" y="179"/>
                  </a:lnTo>
                  <a:lnTo>
                    <a:pt x="206" y="179"/>
                  </a:lnTo>
                  <a:lnTo>
                    <a:pt x="206" y="177"/>
                  </a:lnTo>
                  <a:lnTo>
                    <a:pt x="200" y="177"/>
                  </a:lnTo>
                  <a:lnTo>
                    <a:pt x="200" y="174"/>
                  </a:lnTo>
                  <a:lnTo>
                    <a:pt x="196" y="174"/>
                  </a:lnTo>
                  <a:lnTo>
                    <a:pt x="196" y="172"/>
                  </a:lnTo>
                  <a:lnTo>
                    <a:pt x="180" y="172"/>
                  </a:lnTo>
                  <a:lnTo>
                    <a:pt x="180" y="169"/>
                  </a:lnTo>
                  <a:lnTo>
                    <a:pt x="172" y="169"/>
                  </a:lnTo>
                  <a:lnTo>
                    <a:pt x="172" y="168"/>
                  </a:lnTo>
                  <a:lnTo>
                    <a:pt x="169" y="168"/>
                  </a:lnTo>
                  <a:lnTo>
                    <a:pt x="169" y="166"/>
                  </a:lnTo>
                  <a:lnTo>
                    <a:pt x="166" y="166"/>
                  </a:lnTo>
                  <a:lnTo>
                    <a:pt x="166" y="163"/>
                  </a:lnTo>
                  <a:lnTo>
                    <a:pt x="158" y="163"/>
                  </a:lnTo>
                  <a:lnTo>
                    <a:pt x="158" y="157"/>
                  </a:lnTo>
                  <a:lnTo>
                    <a:pt x="154" y="157"/>
                  </a:lnTo>
                  <a:lnTo>
                    <a:pt x="154" y="154"/>
                  </a:lnTo>
                  <a:lnTo>
                    <a:pt x="151" y="154"/>
                  </a:lnTo>
                  <a:lnTo>
                    <a:pt x="151" y="149"/>
                  </a:lnTo>
                  <a:lnTo>
                    <a:pt x="147" y="149"/>
                  </a:lnTo>
                  <a:lnTo>
                    <a:pt x="147" y="147"/>
                  </a:lnTo>
                  <a:lnTo>
                    <a:pt x="145" y="147"/>
                  </a:lnTo>
                  <a:lnTo>
                    <a:pt x="145" y="139"/>
                  </a:lnTo>
                  <a:lnTo>
                    <a:pt x="141" y="139"/>
                  </a:lnTo>
                  <a:lnTo>
                    <a:pt x="138" y="139"/>
                  </a:lnTo>
                  <a:lnTo>
                    <a:pt x="138" y="137"/>
                  </a:lnTo>
                  <a:lnTo>
                    <a:pt x="135" y="137"/>
                  </a:lnTo>
                  <a:lnTo>
                    <a:pt x="135" y="134"/>
                  </a:lnTo>
                  <a:lnTo>
                    <a:pt x="132" y="134"/>
                  </a:lnTo>
                  <a:lnTo>
                    <a:pt x="132" y="131"/>
                  </a:lnTo>
                  <a:lnTo>
                    <a:pt x="128" y="131"/>
                  </a:lnTo>
                  <a:lnTo>
                    <a:pt x="128" y="128"/>
                  </a:lnTo>
                  <a:lnTo>
                    <a:pt x="124" y="128"/>
                  </a:lnTo>
                  <a:lnTo>
                    <a:pt x="124" y="124"/>
                  </a:lnTo>
                  <a:lnTo>
                    <a:pt x="121" y="124"/>
                  </a:lnTo>
                  <a:lnTo>
                    <a:pt x="121" y="120"/>
                  </a:lnTo>
                  <a:lnTo>
                    <a:pt x="118" y="120"/>
                  </a:lnTo>
                  <a:lnTo>
                    <a:pt x="118" y="116"/>
                  </a:lnTo>
                  <a:lnTo>
                    <a:pt x="113" y="116"/>
                  </a:lnTo>
                  <a:lnTo>
                    <a:pt x="113" y="114"/>
                  </a:lnTo>
                  <a:lnTo>
                    <a:pt x="108" y="114"/>
                  </a:lnTo>
                  <a:lnTo>
                    <a:pt x="108" y="110"/>
                  </a:lnTo>
                  <a:lnTo>
                    <a:pt x="104" y="110"/>
                  </a:lnTo>
                  <a:lnTo>
                    <a:pt x="104" y="105"/>
                  </a:lnTo>
                  <a:lnTo>
                    <a:pt x="99" y="105"/>
                  </a:lnTo>
                  <a:lnTo>
                    <a:pt x="99" y="100"/>
                  </a:lnTo>
                  <a:lnTo>
                    <a:pt x="95" y="100"/>
                  </a:lnTo>
                  <a:lnTo>
                    <a:pt x="95" y="96"/>
                  </a:lnTo>
                  <a:lnTo>
                    <a:pt x="92" y="96"/>
                  </a:lnTo>
                  <a:lnTo>
                    <a:pt x="92" y="92"/>
                  </a:lnTo>
                  <a:lnTo>
                    <a:pt x="90" y="92"/>
                  </a:lnTo>
                  <a:lnTo>
                    <a:pt x="90" y="87"/>
                  </a:lnTo>
                  <a:lnTo>
                    <a:pt x="83" y="87"/>
                  </a:lnTo>
                  <a:lnTo>
                    <a:pt x="83" y="84"/>
                  </a:lnTo>
                  <a:lnTo>
                    <a:pt x="82" y="84"/>
                  </a:lnTo>
                  <a:lnTo>
                    <a:pt x="82" y="81"/>
                  </a:lnTo>
                  <a:lnTo>
                    <a:pt x="78" y="81"/>
                  </a:lnTo>
                  <a:lnTo>
                    <a:pt x="78" y="78"/>
                  </a:lnTo>
                  <a:lnTo>
                    <a:pt x="74" y="78"/>
                  </a:lnTo>
                  <a:lnTo>
                    <a:pt x="74" y="71"/>
                  </a:lnTo>
                  <a:lnTo>
                    <a:pt x="71" y="71"/>
                  </a:lnTo>
                  <a:lnTo>
                    <a:pt x="71" y="68"/>
                  </a:lnTo>
                  <a:lnTo>
                    <a:pt x="68" y="68"/>
                  </a:lnTo>
                  <a:lnTo>
                    <a:pt x="68" y="58"/>
                  </a:lnTo>
                  <a:lnTo>
                    <a:pt x="64" y="58"/>
                  </a:lnTo>
                  <a:lnTo>
                    <a:pt x="64" y="53"/>
                  </a:lnTo>
                  <a:lnTo>
                    <a:pt x="61" y="53"/>
                  </a:lnTo>
                  <a:lnTo>
                    <a:pt x="61" y="46"/>
                  </a:lnTo>
                  <a:cubicBezTo>
                    <a:pt x="61" y="46"/>
                    <a:pt x="55" y="48"/>
                    <a:pt x="55" y="46"/>
                  </a:cubicBezTo>
                  <a:cubicBezTo>
                    <a:pt x="55" y="45"/>
                    <a:pt x="55" y="42"/>
                    <a:pt x="55" y="42"/>
                  </a:cubicBezTo>
                  <a:lnTo>
                    <a:pt x="51" y="42"/>
                  </a:lnTo>
                  <a:lnTo>
                    <a:pt x="51" y="35"/>
                  </a:lnTo>
                  <a:lnTo>
                    <a:pt x="47" y="35"/>
                  </a:lnTo>
                  <a:lnTo>
                    <a:pt x="47" y="31"/>
                  </a:lnTo>
                  <a:lnTo>
                    <a:pt x="44" y="31"/>
                  </a:lnTo>
                  <a:lnTo>
                    <a:pt x="44" y="29"/>
                  </a:lnTo>
                  <a:lnTo>
                    <a:pt x="40" y="29"/>
                  </a:lnTo>
                  <a:lnTo>
                    <a:pt x="40" y="24"/>
                  </a:lnTo>
                  <a:lnTo>
                    <a:pt x="36" y="24"/>
                  </a:lnTo>
                  <a:lnTo>
                    <a:pt x="36" y="21"/>
                  </a:lnTo>
                  <a:lnTo>
                    <a:pt x="35" y="21"/>
                  </a:lnTo>
                  <a:lnTo>
                    <a:pt x="35" y="19"/>
                  </a:lnTo>
                  <a:lnTo>
                    <a:pt x="31" y="19"/>
                  </a:lnTo>
                  <a:lnTo>
                    <a:pt x="31" y="15"/>
                  </a:lnTo>
                  <a:lnTo>
                    <a:pt x="28" y="15"/>
                  </a:lnTo>
                  <a:lnTo>
                    <a:pt x="28" y="9"/>
                  </a:lnTo>
                  <a:lnTo>
                    <a:pt x="24" y="9"/>
                  </a:lnTo>
                  <a:lnTo>
                    <a:pt x="24" y="5"/>
                  </a:lnTo>
                  <a:lnTo>
                    <a:pt x="18" y="5"/>
                  </a:lnTo>
                  <a:lnTo>
                    <a:pt x="18" y="2"/>
                  </a:lnTo>
                  <a:lnTo>
                    <a:pt x="9" y="2"/>
                  </a:lnTo>
                  <a:lnTo>
                    <a:pt x="9" y="0"/>
                  </a:lnTo>
                  <a:lnTo>
                    <a:pt x="0" y="0"/>
                  </a:lnTo>
                </a:path>
              </a:pathLst>
            </a:cu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Line 3"/>
            <p:cNvSpPr>
              <a:spLocks noChangeShapeType="1"/>
            </p:cNvSpPr>
            <p:nvPr/>
          </p:nvSpPr>
          <p:spPr bwMode="auto">
            <a:xfrm>
              <a:off x="3736975" y="34639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Line 4"/>
            <p:cNvSpPr>
              <a:spLocks noChangeShapeType="1"/>
            </p:cNvSpPr>
            <p:nvPr/>
          </p:nvSpPr>
          <p:spPr bwMode="auto">
            <a:xfrm>
              <a:off x="3784600" y="348297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5"/>
            <p:cNvSpPr>
              <a:spLocks noChangeShapeType="1"/>
            </p:cNvSpPr>
            <p:nvPr/>
          </p:nvSpPr>
          <p:spPr bwMode="auto">
            <a:xfrm>
              <a:off x="3889375" y="359727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6"/>
            <p:cNvSpPr>
              <a:spLocks noChangeShapeType="1"/>
            </p:cNvSpPr>
            <p:nvPr/>
          </p:nvSpPr>
          <p:spPr bwMode="auto">
            <a:xfrm>
              <a:off x="3927475" y="3625850"/>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7"/>
            <p:cNvSpPr>
              <a:spLocks noChangeShapeType="1"/>
            </p:cNvSpPr>
            <p:nvPr/>
          </p:nvSpPr>
          <p:spPr bwMode="auto">
            <a:xfrm>
              <a:off x="3994150" y="367347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8"/>
            <p:cNvSpPr>
              <a:spLocks noChangeShapeType="1"/>
            </p:cNvSpPr>
            <p:nvPr/>
          </p:nvSpPr>
          <p:spPr bwMode="auto">
            <a:xfrm>
              <a:off x="4022725" y="369252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9"/>
            <p:cNvSpPr>
              <a:spLocks noChangeShapeType="1"/>
            </p:cNvSpPr>
            <p:nvPr/>
          </p:nvSpPr>
          <p:spPr bwMode="auto">
            <a:xfrm>
              <a:off x="4032250" y="37020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10"/>
            <p:cNvSpPr>
              <a:spLocks noChangeShapeType="1"/>
            </p:cNvSpPr>
            <p:nvPr/>
          </p:nvSpPr>
          <p:spPr bwMode="auto">
            <a:xfrm>
              <a:off x="4079875" y="375920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11"/>
            <p:cNvSpPr>
              <a:spLocks noChangeShapeType="1"/>
            </p:cNvSpPr>
            <p:nvPr/>
          </p:nvSpPr>
          <p:spPr bwMode="auto">
            <a:xfrm>
              <a:off x="4203700" y="39306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12"/>
            <p:cNvSpPr>
              <a:spLocks noChangeShapeType="1"/>
            </p:cNvSpPr>
            <p:nvPr/>
          </p:nvSpPr>
          <p:spPr bwMode="auto">
            <a:xfrm>
              <a:off x="4232275" y="3930650"/>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13"/>
            <p:cNvSpPr>
              <a:spLocks noChangeShapeType="1"/>
            </p:cNvSpPr>
            <p:nvPr/>
          </p:nvSpPr>
          <p:spPr bwMode="auto">
            <a:xfrm>
              <a:off x="4298950" y="39687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14"/>
            <p:cNvSpPr>
              <a:spLocks noChangeShapeType="1"/>
            </p:cNvSpPr>
            <p:nvPr/>
          </p:nvSpPr>
          <p:spPr bwMode="auto">
            <a:xfrm>
              <a:off x="4318000" y="397827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15"/>
            <p:cNvSpPr>
              <a:spLocks noChangeShapeType="1"/>
            </p:cNvSpPr>
            <p:nvPr/>
          </p:nvSpPr>
          <p:spPr bwMode="auto">
            <a:xfrm>
              <a:off x="4527550" y="401637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16"/>
            <p:cNvSpPr>
              <a:spLocks noChangeShapeType="1"/>
            </p:cNvSpPr>
            <p:nvPr/>
          </p:nvSpPr>
          <p:spPr bwMode="auto">
            <a:xfrm>
              <a:off x="4537075" y="401637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17"/>
            <p:cNvSpPr>
              <a:spLocks noChangeShapeType="1"/>
            </p:cNvSpPr>
            <p:nvPr/>
          </p:nvSpPr>
          <p:spPr bwMode="auto">
            <a:xfrm>
              <a:off x="4632325" y="405447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18"/>
            <p:cNvSpPr>
              <a:spLocks noChangeShapeType="1"/>
            </p:cNvSpPr>
            <p:nvPr/>
          </p:nvSpPr>
          <p:spPr bwMode="auto">
            <a:xfrm>
              <a:off x="4679950" y="407352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9"/>
            <p:cNvSpPr>
              <a:spLocks noChangeShapeType="1"/>
            </p:cNvSpPr>
            <p:nvPr/>
          </p:nvSpPr>
          <p:spPr bwMode="auto">
            <a:xfrm>
              <a:off x="4813300" y="4102100"/>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20"/>
            <p:cNvSpPr>
              <a:spLocks noChangeShapeType="1"/>
            </p:cNvSpPr>
            <p:nvPr/>
          </p:nvSpPr>
          <p:spPr bwMode="auto">
            <a:xfrm>
              <a:off x="4937125" y="413067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21"/>
            <p:cNvSpPr>
              <a:spLocks noChangeShapeType="1"/>
            </p:cNvSpPr>
            <p:nvPr/>
          </p:nvSpPr>
          <p:spPr bwMode="auto">
            <a:xfrm>
              <a:off x="5089525" y="416877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22"/>
            <p:cNvSpPr>
              <a:spLocks noChangeShapeType="1"/>
            </p:cNvSpPr>
            <p:nvPr/>
          </p:nvSpPr>
          <p:spPr bwMode="auto">
            <a:xfrm>
              <a:off x="5137150" y="41878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23"/>
            <p:cNvSpPr>
              <a:spLocks noChangeShapeType="1"/>
            </p:cNvSpPr>
            <p:nvPr/>
          </p:nvSpPr>
          <p:spPr bwMode="auto">
            <a:xfrm>
              <a:off x="5822950" y="43497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24"/>
            <p:cNvSpPr>
              <a:spLocks noChangeShapeType="1"/>
            </p:cNvSpPr>
            <p:nvPr/>
          </p:nvSpPr>
          <p:spPr bwMode="auto">
            <a:xfrm>
              <a:off x="4841875" y="4102100"/>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25"/>
            <p:cNvSpPr>
              <a:spLocks noChangeShapeType="1"/>
            </p:cNvSpPr>
            <p:nvPr/>
          </p:nvSpPr>
          <p:spPr bwMode="auto">
            <a:xfrm>
              <a:off x="4956175" y="413067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26"/>
            <p:cNvSpPr>
              <a:spLocks noChangeShapeType="1"/>
            </p:cNvSpPr>
            <p:nvPr/>
          </p:nvSpPr>
          <p:spPr bwMode="auto">
            <a:xfrm>
              <a:off x="5108575" y="416877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Line 27"/>
            <p:cNvSpPr>
              <a:spLocks noChangeShapeType="1"/>
            </p:cNvSpPr>
            <p:nvPr/>
          </p:nvSpPr>
          <p:spPr bwMode="auto">
            <a:xfrm>
              <a:off x="5203825" y="41973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4" name="Line 28"/>
            <p:cNvSpPr>
              <a:spLocks noChangeShapeType="1"/>
            </p:cNvSpPr>
            <p:nvPr/>
          </p:nvSpPr>
          <p:spPr bwMode="auto">
            <a:xfrm>
              <a:off x="5356225" y="4264025"/>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5" name="Line 29"/>
            <p:cNvSpPr>
              <a:spLocks noChangeShapeType="1"/>
            </p:cNvSpPr>
            <p:nvPr/>
          </p:nvSpPr>
          <p:spPr bwMode="auto">
            <a:xfrm>
              <a:off x="5451475" y="4292600"/>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6" name="Line 30"/>
            <p:cNvSpPr>
              <a:spLocks noChangeShapeType="1"/>
            </p:cNvSpPr>
            <p:nvPr/>
          </p:nvSpPr>
          <p:spPr bwMode="auto">
            <a:xfrm>
              <a:off x="5651500" y="432117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7" name="Line 31"/>
            <p:cNvSpPr>
              <a:spLocks noChangeShapeType="1"/>
            </p:cNvSpPr>
            <p:nvPr/>
          </p:nvSpPr>
          <p:spPr bwMode="auto">
            <a:xfrm>
              <a:off x="5889625" y="43497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8" name="Line 32"/>
            <p:cNvSpPr>
              <a:spLocks noChangeShapeType="1"/>
            </p:cNvSpPr>
            <p:nvPr/>
          </p:nvSpPr>
          <p:spPr bwMode="auto">
            <a:xfrm>
              <a:off x="6042025" y="43497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9" name="Line 33"/>
            <p:cNvSpPr>
              <a:spLocks noChangeShapeType="1"/>
            </p:cNvSpPr>
            <p:nvPr/>
          </p:nvSpPr>
          <p:spPr bwMode="auto">
            <a:xfrm>
              <a:off x="6346825" y="440690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0" name="Line 34"/>
            <p:cNvSpPr>
              <a:spLocks noChangeShapeType="1"/>
            </p:cNvSpPr>
            <p:nvPr/>
          </p:nvSpPr>
          <p:spPr bwMode="auto">
            <a:xfrm>
              <a:off x="6442075" y="440690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Line 35"/>
            <p:cNvSpPr>
              <a:spLocks noChangeShapeType="1"/>
            </p:cNvSpPr>
            <p:nvPr/>
          </p:nvSpPr>
          <p:spPr bwMode="auto">
            <a:xfrm>
              <a:off x="5165725" y="4187825"/>
              <a:ext cx="0" cy="38100"/>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2" name="Line 36"/>
            <p:cNvSpPr>
              <a:spLocks noChangeShapeType="1"/>
            </p:cNvSpPr>
            <p:nvPr/>
          </p:nvSpPr>
          <p:spPr bwMode="auto">
            <a:xfrm>
              <a:off x="5842000" y="4349750"/>
              <a:ext cx="0" cy="47625"/>
            </a:xfrm>
            <a:prstGeom prst="line">
              <a:avLst/>
            </a:prstGeom>
            <a:noFill/>
            <a:ln w="1905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83" name="Group 82"/>
          <p:cNvGrpSpPr/>
          <p:nvPr/>
        </p:nvGrpSpPr>
        <p:grpSpPr>
          <a:xfrm>
            <a:off x="2154696" y="2071412"/>
            <a:ext cx="5008802" cy="2562575"/>
            <a:chOff x="2692400" y="2460625"/>
            <a:chExt cx="3752850" cy="1933575"/>
          </a:xfrm>
        </p:grpSpPr>
        <p:sp>
          <p:nvSpPr>
            <p:cNvPr id="84" name="Line 37"/>
            <p:cNvSpPr>
              <a:spLocks noChangeShapeType="1"/>
            </p:cNvSpPr>
            <p:nvPr/>
          </p:nvSpPr>
          <p:spPr bwMode="auto">
            <a:xfrm>
              <a:off x="6340475" y="43465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Line 38"/>
            <p:cNvSpPr>
              <a:spLocks noChangeShapeType="1"/>
            </p:cNvSpPr>
            <p:nvPr/>
          </p:nvSpPr>
          <p:spPr bwMode="auto">
            <a:xfrm>
              <a:off x="6426200" y="43465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Line 39"/>
            <p:cNvSpPr>
              <a:spLocks noChangeShapeType="1"/>
            </p:cNvSpPr>
            <p:nvPr/>
          </p:nvSpPr>
          <p:spPr bwMode="auto">
            <a:xfrm>
              <a:off x="6083300" y="42799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7" name="Line 40"/>
            <p:cNvSpPr>
              <a:spLocks noChangeShapeType="1"/>
            </p:cNvSpPr>
            <p:nvPr/>
          </p:nvSpPr>
          <p:spPr bwMode="auto">
            <a:xfrm>
              <a:off x="6054725" y="428942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8" name="Line 41"/>
            <p:cNvSpPr>
              <a:spLocks noChangeShapeType="1"/>
            </p:cNvSpPr>
            <p:nvPr/>
          </p:nvSpPr>
          <p:spPr bwMode="auto">
            <a:xfrm>
              <a:off x="6016625" y="428942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Line 42"/>
            <p:cNvSpPr>
              <a:spLocks noChangeShapeType="1"/>
            </p:cNvSpPr>
            <p:nvPr/>
          </p:nvSpPr>
          <p:spPr bwMode="auto">
            <a:xfrm>
              <a:off x="5816600" y="425132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Line 43"/>
            <p:cNvSpPr>
              <a:spLocks noChangeShapeType="1"/>
            </p:cNvSpPr>
            <p:nvPr/>
          </p:nvSpPr>
          <p:spPr bwMode="auto">
            <a:xfrm>
              <a:off x="5778500" y="425132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Line 44"/>
            <p:cNvSpPr>
              <a:spLocks noChangeShapeType="1"/>
            </p:cNvSpPr>
            <p:nvPr/>
          </p:nvSpPr>
          <p:spPr bwMode="auto">
            <a:xfrm>
              <a:off x="5588000" y="42322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Line 45"/>
            <p:cNvSpPr>
              <a:spLocks noChangeShapeType="1"/>
            </p:cNvSpPr>
            <p:nvPr/>
          </p:nvSpPr>
          <p:spPr bwMode="auto">
            <a:xfrm>
              <a:off x="5359400" y="4146550"/>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46"/>
            <p:cNvSpPr>
              <a:spLocks noChangeShapeType="1"/>
            </p:cNvSpPr>
            <p:nvPr/>
          </p:nvSpPr>
          <p:spPr bwMode="auto">
            <a:xfrm>
              <a:off x="5321300" y="413702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Line 47"/>
            <p:cNvSpPr>
              <a:spLocks noChangeShapeType="1"/>
            </p:cNvSpPr>
            <p:nvPr/>
          </p:nvSpPr>
          <p:spPr bwMode="auto">
            <a:xfrm>
              <a:off x="5264150" y="411797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5" name="Line 48"/>
            <p:cNvSpPr>
              <a:spLocks noChangeShapeType="1"/>
            </p:cNvSpPr>
            <p:nvPr/>
          </p:nvSpPr>
          <p:spPr bwMode="auto">
            <a:xfrm>
              <a:off x="5207000" y="409892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49"/>
            <p:cNvSpPr>
              <a:spLocks noChangeShapeType="1"/>
            </p:cNvSpPr>
            <p:nvPr/>
          </p:nvSpPr>
          <p:spPr bwMode="auto">
            <a:xfrm>
              <a:off x="5168900" y="406082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50"/>
            <p:cNvSpPr>
              <a:spLocks noChangeShapeType="1"/>
            </p:cNvSpPr>
            <p:nvPr/>
          </p:nvSpPr>
          <p:spPr bwMode="auto">
            <a:xfrm>
              <a:off x="4864100" y="395605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Line 51"/>
            <p:cNvSpPr>
              <a:spLocks noChangeShapeType="1"/>
            </p:cNvSpPr>
            <p:nvPr/>
          </p:nvSpPr>
          <p:spPr bwMode="auto">
            <a:xfrm>
              <a:off x="5635625" y="425132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52"/>
            <p:cNvSpPr>
              <a:spLocks noChangeShapeType="1"/>
            </p:cNvSpPr>
            <p:nvPr/>
          </p:nvSpPr>
          <p:spPr bwMode="auto">
            <a:xfrm>
              <a:off x="5407025" y="41560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53"/>
            <p:cNvSpPr>
              <a:spLocks noChangeShapeType="1"/>
            </p:cNvSpPr>
            <p:nvPr/>
          </p:nvSpPr>
          <p:spPr bwMode="auto">
            <a:xfrm>
              <a:off x="5083175" y="403225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1" name="Line 54"/>
            <p:cNvSpPr>
              <a:spLocks noChangeShapeType="1"/>
            </p:cNvSpPr>
            <p:nvPr/>
          </p:nvSpPr>
          <p:spPr bwMode="auto">
            <a:xfrm>
              <a:off x="5035550" y="4013200"/>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2" name="Line 55"/>
            <p:cNvSpPr>
              <a:spLocks noChangeShapeType="1"/>
            </p:cNvSpPr>
            <p:nvPr/>
          </p:nvSpPr>
          <p:spPr bwMode="auto">
            <a:xfrm>
              <a:off x="4987925" y="40132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3" name="Line 56"/>
            <p:cNvSpPr>
              <a:spLocks noChangeShapeType="1"/>
            </p:cNvSpPr>
            <p:nvPr/>
          </p:nvSpPr>
          <p:spPr bwMode="auto">
            <a:xfrm>
              <a:off x="4730750" y="38893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4" name="Line 57"/>
            <p:cNvSpPr>
              <a:spLocks noChangeShapeType="1"/>
            </p:cNvSpPr>
            <p:nvPr/>
          </p:nvSpPr>
          <p:spPr bwMode="auto">
            <a:xfrm>
              <a:off x="4692650" y="387032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5" name="Line 58"/>
            <p:cNvSpPr>
              <a:spLocks noChangeShapeType="1"/>
            </p:cNvSpPr>
            <p:nvPr/>
          </p:nvSpPr>
          <p:spPr bwMode="auto">
            <a:xfrm>
              <a:off x="4645025" y="3841750"/>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59"/>
            <p:cNvSpPr>
              <a:spLocks noChangeShapeType="1"/>
            </p:cNvSpPr>
            <p:nvPr/>
          </p:nvSpPr>
          <p:spPr bwMode="auto">
            <a:xfrm>
              <a:off x="4625975" y="38131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7" name="Line 60"/>
            <p:cNvSpPr>
              <a:spLocks noChangeShapeType="1"/>
            </p:cNvSpPr>
            <p:nvPr/>
          </p:nvSpPr>
          <p:spPr bwMode="auto">
            <a:xfrm>
              <a:off x="4530725" y="3784600"/>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8" name="Line 61"/>
            <p:cNvSpPr>
              <a:spLocks noChangeShapeType="1"/>
            </p:cNvSpPr>
            <p:nvPr/>
          </p:nvSpPr>
          <p:spPr bwMode="auto">
            <a:xfrm>
              <a:off x="4502150" y="37465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62"/>
            <p:cNvSpPr>
              <a:spLocks noChangeShapeType="1"/>
            </p:cNvSpPr>
            <p:nvPr/>
          </p:nvSpPr>
          <p:spPr bwMode="auto">
            <a:xfrm>
              <a:off x="4483100" y="373697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63"/>
            <p:cNvSpPr>
              <a:spLocks noChangeShapeType="1"/>
            </p:cNvSpPr>
            <p:nvPr/>
          </p:nvSpPr>
          <p:spPr bwMode="auto">
            <a:xfrm>
              <a:off x="4445000" y="37084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64"/>
            <p:cNvSpPr>
              <a:spLocks noChangeShapeType="1"/>
            </p:cNvSpPr>
            <p:nvPr/>
          </p:nvSpPr>
          <p:spPr bwMode="auto">
            <a:xfrm>
              <a:off x="4387850" y="369887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65"/>
            <p:cNvSpPr>
              <a:spLocks noChangeShapeType="1"/>
            </p:cNvSpPr>
            <p:nvPr/>
          </p:nvSpPr>
          <p:spPr bwMode="auto">
            <a:xfrm>
              <a:off x="4340225" y="369887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66"/>
            <p:cNvSpPr>
              <a:spLocks noChangeShapeType="1"/>
            </p:cNvSpPr>
            <p:nvPr/>
          </p:nvSpPr>
          <p:spPr bwMode="auto">
            <a:xfrm>
              <a:off x="4292600" y="3651250"/>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Line 67"/>
            <p:cNvSpPr>
              <a:spLocks noChangeShapeType="1"/>
            </p:cNvSpPr>
            <p:nvPr/>
          </p:nvSpPr>
          <p:spPr bwMode="auto">
            <a:xfrm>
              <a:off x="4235450" y="3613150"/>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68"/>
            <p:cNvSpPr>
              <a:spLocks noChangeShapeType="1"/>
            </p:cNvSpPr>
            <p:nvPr/>
          </p:nvSpPr>
          <p:spPr bwMode="auto">
            <a:xfrm>
              <a:off x="4197350" y="358457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69"/>
            <p:cNvSpPr>
              <a:spLocks noChangeShapeType="1"/>
            </p:cNvSpPr>
            <p:nvPr/>
          </p:nvSpPr>
          <p:spPr bwMode="auto">
            <a:xfrm>
              <a:off x="4159250" y="353695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70"/>
            <p:cNvSpPr>
              <a:spLocks noChangeShapeType="1"/>
            </p:cNvSpPr>
            <p:nvPr/>
          </p:nvSpPr>
          <p:spPr bwMode="auto">
            <a:xfrm>
              <a:off x="4111625" y="35179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Line 71"/>
            <p:cNvSpPr>
              <a:spLocks noChangeShapeType="1"/>
            </p:cNvSpPr>
            <p:nvPr/>
          </p:nvSpPr>
          <p:spPr bwMode="auto">
            <a:xfrm>
              <a:off x="4016375" y="34321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72"/>
            <p:cNvSpPr>
              <a:spLocks noChangeShapeType="1"/>
            </p:cNvSpPr>
            <p:nvPr/>
          </p:nvSpPr>
          <p:spPr bwMode="auto">
            <a:xfrm>
              <a:off x="3968750" y="34036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73"/>
            <p:cNvSpPr>
              <a:spLocks noChangeShapeType="1"/>
            </p:cNvSpPr>
            <p:nvPr/>
          </p:nvSpPr>
          <p:spPr bwMode="auto">
            <a:xfrm>
              <a:off x="3892550" y="333692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Line 74"/>
            <p:cNvSpPr>
              <a:spLocks noChangeShapeType="1"/>
            </p:cNvSpPr>
            <p:nvPr/>
          </p:nvSpPr>
          <p:spPr bwMode="auto">
            <a:xfrm>
              <a:off x="3806825" y="3270250"/>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Line 75"/>
            <p:cNvSpPr>
              <a:spLocks noChangeShapeType="1"/>
            </p:cNvSpPr>
            <p:nvPr/>
          </p:nvSpPr>
          <p:spPr bwMode="auto">
            <a:xfrm>
              <a:off x="3749675" y="319405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3" name="Line 76"/>
            <p:cNvSpPr>
              <a:spLocks noChangeShapeType="1"/>
            </p:cNvSpPr>
            <p:nvPr/>
          </p:nvSpPr>
          <p:spPr bwMode="auto">
            <a:xfrm>
              <a:off x="3778250" y="322262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4" name="Line 77"/>
            <p:cNvSpPr>
              <a:spLocks noChangeShapeType="1"/>
            </p:cNvSpPr>
            <p:nvPr/>
          </p:nvSpPr>
          <p:spPr bwMode="auto">
            <a:xfrm>
              <a:off x="3721100" y="31654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5" name="Line 78"/>
            <p:cNvSpPr>
              <a:spLocks noChangeShapeType="1"/>
            </p:cNvSpPr>
            <p:nvPr/>
          </p:nvSpPr>
          <p:spPr bwMode="auto">
            <a:xfrm>
              <a:off x="3702050" y="31654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6" name="Line 79"/>
            <p:cNvSpPr>
              <a:spLocks noChangeShapeType="1"/>
            </p:cNvSpPr>
            <p:nvPr/>
          </p:nvSpPr>
          <p:spPr bwMode="auto">
            <a:xfrm>
              <a:off x="3654425" y="311785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7" name="Line 80"/>
            <p:cNvSpPr>
              <a:spLocks noChangeShapeType="1"/>
            </p:cNvSpPr>
            <p:nvPr/>
          </p:nvSpPr>
          <p:spPr bwMode="auto">
            <a:xfrm>
              <a:off x="3597275" y="303212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8" name="Line 81"/>
            <p:cNvSpPr>
              <a:spLocks noChangeShapeType="1"/>
            </p:cNvSpPr>
            <p:nvPr/>
          </p:nvSpPr>
          <p:spPr bwMode="auto">
            <a:xfrm>
              <a:off x="3549650" y="300355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9" name="Line 82"/>
            <p:cNvSpPr>
              <a:spLocks noChangeShapeType="1"/>
            </p:cNvSpPr>
            <p:nvPr/>
          </p:nvSpPr>
          <p:spPr bwMode="auto">
            <a:xfrm>
              <a:off x="3444875" y="287972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0" name="Line 83"/>
            <p:cNvSpPr>
              <a:spLocks noChangeShapeType="1"/>
            </p:cNvSpPr>
            <p:nvPr/>
          </p:nvSpPr>
          <p:spPr bwMode="auto">
            <a:xfrm>
              <a:off x="3416300" y="286067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1" name="Line 84"/>
            <p:cNvSpPr>
              <a:spLocks noChangeShapeType="1"/>
            </p:cNvSpPr>
            <p:nvPr/>
          </p:nvSpPr>
          <p:spPr bwMode="auto">
            <a:xfrm>
              <a:off x="3349625" y="27940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2" name="Line 85"/>
            <p:cNvSpPr>
              <a:spLocks noChangeShapeType="1"/>
            </p:cNvSpPr>
            <p:nvPr/>
          </p:nvSpPr>
          <p:spPr bwMode="auto">
            <a:xfrm>
              <a:off x="3930650" y="33655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3" name="Line 86"/>
            <p:cNvSpPr>
              <a:spLocks noChangeShapeType="1"/>
            </p:cNvSpPr>
            <p:nvPr/>
          </p:nvSpPr>
          <p:spPr bwMode="auto">
            <a:xfrm>
              <a:off x="4464050" y="3727450"/>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4" name="Line 87"/>
            <p:cNvSpPr>
              <a:spLocks noChangeShapeType="1"/>
            </p:cNvSpPr>
            <p:nvPr/>
          </p:nvSpPr>
          <p:spPr bwMode="auto">
            <a:xfrm>
              <a:off x="4425950" y="37084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5" name="Line 88"/>
            <p:cNvSpPr>
              <a:spLocks noChangeShapeType="1"/>
            </p:cNvSpPr>
            <p:nvPr/>
          </p:nvSpPr>
          <p:spPr bwMode="auto">
            <a:xfrm>
              <a:off x="4368800" y="369887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6" name="Line 89"/>
            <p:cNvSpPr>
              <a:spLocks noChangeShapeType="1"/>
            </p:cNvSpPr>
            <p:nvPr/>
          </p:nvSpPr>
          <p:spPr bwMode="auto">
            <a:xfrm>
              <a:off x="4321175" y="369887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7" name="Line 90"/>
            <p:cNvSpPr>
              <a:spLocks noChangeShapeType="1"/>
            </p:cNvSpPr>
            <p:nvPr/>
          </p:nvSpPr>
          <p:spPr bwMode="auto">
            <a:xfrm>
              <a:off x="4273550" y="3651250"/>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8" name="Line 91"/>
            <p:cNvSpPr>
              <a:spLocks noChangeShapeType="1"/>
            </p:cNvSpPr>
            <p:nvPr/>
          </p:nvSpPr>
          <p:spPr bwMode="auto">
            <a:xfrm>
              <a:off x="4216400" y="3613150"/>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92"/>
            <p:cNvSpPr>
              <a:spLocks noChangeShapeType="1"/>
            </p:cNvSpPr>
            <p:nvPr/>
          </p:nvSpPr>
          <p:spPr bwMode="auto">
            <a:xfrm>
              <a:off x="4178300" y="358457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Line 93"/>
            <p:cNvSpPr>
              <a:spLocks noChangeShapeType="1"/>
            </p:cNvSpPr>
            <p:nvPr/>
          </p:nvSpPr>
          <p:spPr bwMode="auto">
            <a:xfrm>
              <a:off x="4140200" y="353695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1" name="Line 94"/>
            <p:cNvSpPr>
              <a:spLocks noChangeShapeType="1"/>
            </p:cNvSpPr>
            <p:nvPr/>
          </p:nvSpPr>
          <p:spPr bwMode="auto">
            <a:xfrm>
              <a:off x="4092575" y="35179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2" name="Line 95"/>
            <p:cNvSpPr>
              <a:spLocks noChangeShapeType="1"/>
            </p:cNvSpPr>
            <p:nvPr/>
          </p:nvSpPr>
          <p:spPr bwMode="auto">
            <a:xfrm>
              <a:off x="4044950" y="34702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3" name="Line 96"/>
            <p:cNvSpPr>
              <a:spLocks noChangeShapeType="1"/>
            </p:cNvSpPr>
            <p:nvPr/>
          </p:nvSpPr>
          <p:spPr bwMode="auto">
            <a:xfrm>
              <a:off x="4797425" y="39274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4" name="Line 97"/>
            <p:cNvSpPr>
              <a:spLocks noChangeShapeType="1"/>
            </p:cNvSpPr>
            <p:nvPr/>
          </p:nvSpPr>
          <p:spPr bwMode="auto">
            <a:xfrm>
              <a:off x="4749800" y="390842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5" name="Line 98"/>
            <p:cNvSpPr>
              <a:spLocks noChangeShapeType="1"/>
            </p:cNvSpPr>
            <p:nvPr/>
          </p:nvSpPr>
          <p:spPr bwMode="auto">
            <a:xfrm>
              <a:off x="4930775" y="398462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6" name="Line 99"/>
            <p:cNvSpPr>
              <a:spLocks noChangeShapeType="1"/>
            </p:cNvSpPr>
            <p:nvPr/>
          </p:nvSpPr>
          <p:spPr bwMode="auto">
            <a:xfrm>
              <a:off x="6216650" y="43465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7" name="Line 100"/>
            <p:cNvSpPr>
              <a:spLocks noChangeShapeType="1"/>
            </p:cNvSpPr>
            <p:nvPr/>
          </p:nvSpPr>
          <p:spPr bwMode="auto">
            <a:xfrm>
              <a:off x="6321425" y="43465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8" name="Line 101"/>
            <p:cNvSpPr>
              <a:spLocks noChangeShapeType="1"/>
            </p:cNvSpPr>
            <p:nvPr/>
          </p:nvSpPr>
          <p:spPr bwMode="auto">
            <a:xfrm>
              <a:off x="6445250" y="43465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9" name="Line 102"/>
            <p:cNvSpPr>
              <a:spLocks noChangeShapeType="1"/>
            </p:cNvSpPr>
            <p:nvPr/>
          </p:nvSpPr>
          <p:spPr bwMode="auto">
            <a:xfrm>
              <a:off x="6102350" y="42799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0" name="Line 103"/>
            <p:cNvSpPr>
              <a:spLocks noChangeShapeType="1"/>
            </p:cNvSpPr>
            <p:nvPr/>
          </p:nvSpPr>
          <p:spPr bwMode="auto">
            <a:xfrm>
              <a:off x="5654675" y="425132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1" name="Line 104"/>
            <p:cNvSpPr>
              <a:spLocks noChangeShapeType="1"/>
            </p:cNvSpPr>
            <p:nvPr/>
          </p:nvSpPr>
          <p:spPr bwMode="auto">
            <a:xfrm>
              <a:off x="5426075" y="41560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2" name="Line 105"/>
            <p:cNvSpPr>
              <a:spLocks noChangeShapeType="1"/>
            </p:cNvSpPr>
            <p:nvPr/>
          </p:nvSpPr>
          <p:spPr bwMode="auto">
            <a:xfrm>
              <a:off x="5102225" y="403225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3" name="Line 106"/>
            <p:cNvSpPr>
              <a:spLocks noChangeShapeType="1"/>
            </p:cNvSpPr>
            <p:nvPr/>
          </p:nvSpPr>
          <p:spPr bwMode="auto">
            <a:xfrm>
              <a:off x="5054600" y="4013200"/>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4" name="Line 107"/>
            <p:cNvSpPr>
              <a:spLocks noChangeShapeType="1"/>
            </p:cNvSpPr>
            <p:nvPr/>
          </p:nvSpPr>
          <p:spPr bwMode="auto">
            <a:xfrm>
              <a:off x="5006975" y="4013200"/>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5" name="Line 108"/>
            <p:cNvSpPr>
              <a:spLocks noChangeShapeType="1"/>
            </p:cNvSpPr>
            <p:nvPr/>
          </p:nvSpPr>
          <p:spPr bwMode="auto">
            <a:xfrm>
              <a:off x="4816475" y="39274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6" name="Line 109"/>
            <p:cNvSpPr>
              <a:spLocks noChangeShapeType="1"/>
            </p:cNvSpPr>
            <p:nvPr/>
          </p:nvSpPr>
          <p:spPr bwMode="auto">
            <a:xfrm>
              <a:off x="4768850" y="3908425"/>
              <a:ext cx="0" cy="38100"/>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7" name="Line 110"/>
            <p:cNvSpPr>
              <a:spLocks noChangeShapeType="1"/>
            </p:cNvSpPr>
            <p:nvPr/>
          </p:nvSpPr>
          <p:spPr bwMode="auto">
            <a:xfrm>
              <a:off x="4949825" y="398462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8" name="Line 111"/>
            <p:cNvSpPr>
              <a:spLocks noChangeShapeType="1"/>
            </p:cNvSpPr>
            <p:nvPr/>
          </p:nvSpPr>
          <p:spPr bwMode="auto">
            <a:xfrm>
              <a:off x="6235700" y="43465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9" name="Line 112"/>
            <p:cNvSpPr>
              <a:spLocks noChangeShapeType="1"/>
            </p:cNvSpPr>
            <p:nvPr/>
          </p:nvSpPr>
          <p:spPr bwMode="auto">
            <a:xfrm>
              <a:off x="6273800" y="4346575"/>
              <a:ext cx="0" cy="47625"/>
            </a:xfrm>
            <a:prstGeom prst="line">
              <a:avLst/>
            </a:prstGeom>
            <a:noFill/>
            <a:ln w="1905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0" name="Freeform 113"/>
            <p:cNvSpPr>
              <a:spLocks/>
            </p:cNvSpPr>
            <p:nvPr/>
          </p:nvSpPr>
          <p:spPr bwMode="auto">
            <a:xfrm>
              <a:off x="2692400" y="2460625"/>
              <a:ext cx="3752850" cy="1905000"/>
            </a:xfrm>
            <a:custGeom>
              <a:avLst/>
              <a:gdLst>
                <a:gd name="T0" fmla="*/ 360 w 394"/>
                <a:gd name="T1" fmla="*/ 194 h 200"/>
                <a:gd name="T2" fmla="*/ 332 w 394"/>
                <a:gd name="T3" fmla="*/ 193 h 200"/>
                <a:gd name="T4" fmla="*/ 308 w 394"/>
                <a:gd name="T5" fmla="*/ 189 h 200"/>
                <a:gd name="T6" fmla="*/ 293 w 394"/>
                <a:gd name="T7" fmla="*/ 187 h 200"/>
                <a:gd name="T8" fmla="*/ 289 w 394"/>
                <a:gd name="T9" fmla="*/ 181 h 200"/>
                <a:gd name="T10" fmla="*/ 273 w 394"/>
                <a:gd name="T11" fmla="*/ 179 h 200"/>
                <a:gd name="T12" fmla="*/ 267 w 394"/>
                <a:gd name="T13" fmla="*/ 175 h 200"/>
                <a:gd name="T14" fmla="*/ 256 w 394"/>
                <a:gd name="T15" fmla="*/ 172 h 200"/>
                <a:gd name="T16" fmla="*/ 249 w 394"/>
                <a:gd name="T17" fmla="*/ 166 h 200"/>
                <a:gd name="T18" fmla="*/ 232 w 394"/>
                <a:gd name="T19" fmla="*/ 163 h 200"/>
                <a:gd name="T20" fmla="*/ 231 w 394"/>
                <a:gd name="T21" fmla="*/ 160 h 200"/>
                <a:gd name="T22" fmla="*/ 218 w 394"/>
                <a:gd name="T23" fmla="*/ 157 h 200"/>
                <a:gd name="T24" fmla="*/ 215 w 394"/>
                <a:gd name="T25" fmla="*/ 153 h 200"/>
                <a:gd name="T26" fmla="*/ 208 w 394"/>
                <a:gd name="T27" fmla="*/ 150 h 200"/>
                <a:gd name="T28" fmla="*/ 204 w 394"/>
                <a:gd name="T29" fmla="*/ 144 h 200"/>
                <a:gd name="T30" fmla="*/ 192 w 394"/>
                <a:gd name="T31" fmla="*/ 141 h 200"/>
                <a:gd name="T32" fmla="*/ 186 w 394"/>
                <a:gd name="T33" fmla="*/ 134 h 200"/>
                <a:gd name="T34" fmla="*/ 171 w 394"/>
                <a:gd name="T35" fmla="*/ 132 h 200"/>
                <a:gd name="T36" fmla="*/ 169 w 394"/>
                <a:gd name="T37" fmla="*/ 127 h 200"/>
                <a:gd name="T38" fmla="*/ 160 w 394"/>
                <a:gd name="T39" fmla="*/ 123 h 200"/>
                <a:gd name="T40" fmla="*/ 155 w 394"/>
                <a:gd name="T41" fmla="*/ 115 h 200"/>
                <a:gd name="T42" fmla="*/ 144 w 394"/>
                <a:gd name="T43" fmla="*/ 114 h 200"/>
                <a:gd name="T44" fmla="*/ 141 w 394"/>
                <a:gd name="T45" fmla="*/ 105 h 200"/>
                <a:gd name="T46" fmla="*/ 132 w 394"/>
                <a:gd name="T47" fmla="*/ 102 h 200"/>
                <a:gd name="T48" fmla="*/ 128 w 394"/>
                <a:gd name="T49" fmla="*/ 95 h 200"/>
                <a:gd name="T50" fmla="*/ 118 w 394"/>
                <a:gd name="T51" fmla="*/ 92 h 200"/>
                <a:gd name="T52" fmla="*/ 115 w 394"/>
                <a:gd name="T53" fmla="*/ 83 h 200"/>
                <a:gd name="T54" fmla="*/ 109 w 394"/>
                <a:gd name="T55" fmla="*/ 80 h 200"/>
                <a:gd name="T56" fmla="*/ 105 w 394"/>
                <a:gd name="T57" fmla="*/ 74 h 200"/>
                <a:gd name="T58" fmla="*/ 100 w 394"/>
                <a:gd name="T59" fmla="*/ 71 h 200"/>
                <a:gd name="T60" fmla="*/ 97 w 394"/>
                <a:gd name="T61" fmla="*/ 62 h 200"/>
                <a:gd name="T62" fmla="*/ 89 w 394"/>
                <a:gd name="T63" fmla="*/ 60 h 200"/>
                <a:gd name="T64" fmla="*/ 88 w 394"/>
                <a:gd name="T65" fmla="*/ 55 h 200"/>
                <a:gd name="T66" fmla="*/ 80 w 394"/>
                <a:gd name="T67" fmla="*/ 50 h 200"/>
                <a:gd name="T68" fmla="*/ 77 w 394"/>
                <a:gd name="T69" fmla="*/ 44 h 200"/>
                <a:gd name="T70" fmla="*/ 71 w 394"/>
                <a:gd name="T71" fmla="*/ 40 h 200"/>
                <a:gd name="T72" fmla="*/ 67 w 394"/>
                <a:gd name="T73" fmla="*/ 33 h 200"/>
                <a:gd name="T74" fmla="*/ 58 w 394"/>
                <a:gd name="T75" fmla="*/ 28 h 200"/>
                <a:gd name="T76" fmla="*/ 53 w 394"/>
                <a:gd name="T77" fmla="*/ 20 h 200"/>
                <a:gd name="T78" fmla="*/ 42 w 394"/>
                <a:gd name="T79" fmla="*/ 16 h 200"/>
                <a:gd name="T80" fmla="*/ 36 w 394"/>
                <a:gd name="T81" fmla="*/ 8 h 200"/>
                <a:gd name="T82" fmla="*/ 23 w 394"/>
                <a:gd name="T83" fmla="*/ 7 h 200"/>
                <a:gd name="T84" fmla="*/ 18 w 394"/>
                <a:gd name="T85" fmla="*/ 3 h 200"/>
                <a:gd name="T86" fmla="*/ 9 w 394"/>
                <a:gd name="T87" fmla="*/ 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4" h="200">
                  <a:moveTo>
                    <a:pt x="394" y="200"/>
                  </a:moveTo>
                  <a:lnTo>
                    <a:pt x="360" y="200"/>
                  </a:lnTo>
                  <a:lnTo>
                    <a:pt x="360" y="194"/>
                  </a:lnTo>
                  <a:lnTo>
                    <a:pt x="342" y="194"/>
                  </a:lnTo>
                  <a:lnTo>
                    <a:pt x="342" y="193"/>
                  </a:lnTo>
                  <a:lnTo>
                    <a:pt x="332" y="193"/>
                  </a:lnTo>
                  <a:lnTo>
                    <a:pt x="332" y="190"/>
                  </a:lnTo>
                  <a:lnTo>
                    <a:pt x="308" y="190"/>
                  </a:lnTo>
                  <a:lnTo>
                    <a:pt x="308" y="189"/>
                  </a:lnTo>
                  <a:lnTo>
                    <a:pt x="296" y="189"/>
                  </a:lnTo>
                  <a:lnTo>
                    <a:pt x="296" y="187"/>
                  </a:lnTo>
                  <a:lnTo>
                    <a:pt x="293" y="187"/>
                  </a:lnTo>
                  <a:lnTo>
                    <a:pt x="293" y="184"/>
                  </a:lnTo>
                  <a:lnTo>
                    <a:pt x="289" y="184"/>
                  </a:lnTo>
                  <a:lnTo>
                    <a:pt x="289" y="181"/>
                  </a:lnTo>
                  <a:lnTo>
                    <a:pt x="284" y="181"/>
                  </a:lnTo>
                  <a:lnTo>
                    <a:pt x="284" y="179"/>
                  </a:lnTo>
                  <a:lnTo>
                    <a:pt x="273" y="179"/>
                  </a:lnTo>
                  <a:lnTo>
                    <a:pt x="273" y="177"/>
                  </a:lnTo>
                  <a:lnTo>
                    <a:pt x="267" y="177"/>
                  </a:lnTo>
                  <a:lnTo>
                    <a:pt x="267" y="175"/>
                  </a:lnTo>
                  <a:lnTo>
                    <a:pt x="261" y="175"/>
                  </a:lnTo>
                  <a:lnTo>
                    <a:pt x="261" y="172"/>
                  </a:lnTo>
                  <a:lnTo>
                    <a:pt x="256" y="172"/>
                  </a:lnTo>
                  <a:lnTo>
                    <a:pt x="256" y="168"/>
                  </a:lnTo>
                  <a:lnTo>
                    <a:pt x="249" y="168"/>
                  </a:lnTo>
                  <a:lnTo>
                    <a:pt x="249" y="166"/>
                  </a:lnTo>
                  <a:lnTo>
                    <a:pt x="238" y="166"/>
                  </a:lnTo>
                  <a:lnTo>
                    <a:pt x="238" y="163"/>
                  </a:lnTo>
                  <a:lnTo>
                    <a:pt x="232" y="163"/>
                  </a:lnTo>
                  <a:lnTo>
                    <a:pt x="232" y="162"/>
                  </a:lnTo>
                  <a:lnTo>
                    <a:pt x="231" y="162"/>
                  </a:lnTo>
                  <a:lnTo>
                    <a:pt x="231" y="160"/>
                  </a:lnTo>
                  <a:lnTo>
                    <a:pt x="224" y="160"/>
                  </a:lnTo>
                  <a:lnTo>
                    <a:pt x="224" y="157"/>
                  </a:lnTo>
                  <a:lnTo>
                    <a:pt x="218" y="157"/>
                  </a:lnTo>
                  <a:lnTo>
                    <a:pt x="218" y="155"/>
                  </a:lnTo>
                  <a:lnTo>
                    <a:pt x="215" y="155"/>
                  </a:lnTo>
                  <a:lnTo>
                    <a:pt x="215" y="153"/>
                  </a:lnTo>
                  <a:lnTo>
                    <a:pt x="211" y="153"/>
                  </a:lnTo>
                  <a:lnTo>
                    <a:pt x="211" y="150"/>
                  </a:lnTo>
                  <a:lnTo>
                    <a:pt x="208" y="150"/>
                  </a:lnTo>
                  <a:lnTo>
                    <a:pt x="208" y="147"/>
                  </a:lnTo>
                  <a:lnTo>
                    <a:pt x="204" y="147"/>
                  </a:lnTo>
                  <a:lnTo>
                    <a:pt x="204" y="144"/>
                  </a:lnTo>
                  <a:lnTo>
                    <a:pt x="194" y="144"/>
                  </a:lnTo>
                  <a:lnTo>
                    <a:pt x="194" y="141"/>
                  </a:lnTo>
                  <a:lnTo>
                    <a:pt x="192" y="141"/>
                  </a:lnTo>
                  <a:lnTo>
                    <a:pt x="192" y="138"/>
                  </a:lnTo>
                  <a:lnTo>
                    <a:pt x="186" y="138"/>
                  </a:lnTo>
                  <a:lnTo>
                    <a:pt x="186" y="134"/>
                  </a:lnTo>
                  <a:lnTo>
                    <a:pt x="180" y="134"/>
                  </a:lnTo>
                  <a:lnTo>
                    <a:pt x="180" y="132"/>
                  </a:lnTo>
                  <a:lnTo>
                    <a:pt x="171" y="132"/>
                  </a:lnTo>
                  <a:lnTo>
                    <a:pt x="171" y="130"/>
                  </a:lnTo>
                  <a:lnTo>
                    <a:pt x="169" y="130"/>
                  </a:lnTo>
                  <a:lnTo>
                    <a:pt x="169" y="127"/>
                  </a:lnTo>
                  <a:lnTo>
                    <a:pt x="164" y="127"/>
                  </a:lnTo>
                  <a:lnTo>
                    <a:pt x="164" y="123"/>
                  </a:lnTo>
                  <a:lnTo>
                    <a:pt x="160" y="123"/>
                  </a:lnTo>
                  <a:lnTo>
                    <a:pt x="160" y="120"/>
                  </a:lnTo>
                  <a:lnTo>
                    <a:pt x="155" y="120"/>
                  </a:lnTo>
                  <a:lnTo>
                    <a:pt x="155" y="115"/>
                  </a:lnTo>
                  <a:lnTo>
                    <a:pt x="148" y="115"/>
                  </a:lnTo>
                  <a:lnTo>
                    <a:pt x="148" y="114"/>
                  </a:lnTo>
                  <a:lnTo>
                    <a:pt x="144" y="114"/>
                  </a:lnTo>
                  <a:lnTo>
                    <a:pt x="144" y="108"/>
                  </a:lnTo>
                  <a:lnTo>
                    <a:pt x="141" y="108"/>
                  </a:lnTo>
                  <a:lnTo>
                    <a:pt x="141" y="105"/>
                  </a:lnTo>
                  <a:lnTo>
                    <a:pt x="137" y="105"/>
                  </a:lnTo>
                  <a:lnTo>
                    <a:pt x="137" y="102"/>
                  </a:lnTo>
                  <a:lnTo>
                    <a:pt x="132" y="102"/>
                  </a:lnTo>
                  <a:lnTo>
                    <a:pt x="132" y="98"/>
                  </a:lnTo>
                  <a:lnTo>
                    <a:pt x="128" y="98"/>
                  </a:lnTo>
                  <a:lnTo>
                    <a:pt x="128" y="95"/>
                  </a:lnTo>
                  <a:lnTo>
                    <a:pt x="124" y="95"/>
                  </a:lnTo>
                  <a:lnTo>
                    <a:pt x="124" y="92"/>
                  </a:lnTo>
                  <a:lnTo>
                    <a:pt x="118" y="92"/>
                  </a:lnTo>
                  <a:lnTo>
                    <a:pt x="118" y="87"/>
                  </a:lnTo>
                  <a:lnTo>
                    <a:pt x="115" y="87"/>
                  </a:lnTo>
                  <a:lnTo>
                    <a:pt x="115" y="83"/>
                  </a:lnTo>
                  <a:lnTo>
                    <a:pt x="112" y="83"/>
                  </a:lnTo>
                  <a:lnTo>
                    <a:pt x="112" y="80"/>
                  </a:lnTo>
                  <a:lnTo>
                    <a:pt x="109" y="80"/>
                  </a:lnTo>
                  <a:lnTo>
                    <a:pt x="109" y="77"/>
                  </a:lnTo>
                  <a:lnTo>
                    <a:pt x="105" y="77"/>
                  </a:lnTo>
                  <a:lnTo>
                    <a:pt x="105" y="74"/>
                  </a:lnTo>
                  <a:lnTo>
                    <a:pt x="102" y="74"/>
                  </a:lnTo>
                  <a:lnTo>
                    <a:pt x="102" y="71"/>
                  </a:lnTo>
                  <a:lnTo>
                    <a:pt x="100" y="71"/>
                  </a:lnTo>
                  <a:lnTo>
                    <a:pt x="100" y="65"/>
                  </a:lnTo>
                  <a:lnTo>
                    <a:pt x="97" y="65"/>
                  </a:lnTo>
                  <a:lnTo>
                    <a:pt x="97" y="62"/>
                  </a:lnTo>
                  <a:lnTo>
                    <a:pt x="93" y="62"/>
                  </a:lnTo>
                  <a:lnTo>
                    <a:pt x="93" y="60"/>
                  </a:lnTo>
                  <a:lnTo>
                    <a:pt x="89" y="60"/>
                  </a:lnTo>
                  <a:lnTo>
                    <a:pt x="89" y="57"/>
                  </a:lnTo>
                  <a:lnTo>
                    <a:pt x="88" y="57"/>
                  </a:lnTo>
                  <a:lnTo>
                    <a:pt x="88" y="55"/>
                  </a:lnTo>
                  <a:lnTo>
                    <a:pt x="84" y="55"/>
                  </a:lnTo>
                  <a:lnTo>
                    <a:pt x="84" y="50"/>
                  </a:lnTo>
                  <a:lnTo>
                    <a:pt x="80" y="50"/>
                  </a:lnTo>
                  <a:lnTo>
                    <a:pt x="80" y="47"/>
                  </a:lnTo>
                  <a:lnTo>
                    <a:pt x="77" y="47"/>
                  </a:lnTo>
                  <a:lnTo>
                    <a:pt x="77" y="44"/>
                  </a:lnTo>
                  <a:lnTo>
                    <a:pt x="74" y="44"/>
                  </a:lnTo>
                  <a:lnTo>
                    <a:pt x="74" y="40"/>
                  </a:lnTo>
                  <a:lnTo>
                    <a:pt x="71" y="40"/>
                  </a:lnTo>
                  <a:lnTo>
                    <a:pt x="71" y="36"/>
                  </a:lnTo>
                  <a:lnTo>
                    <a:pt x="67" y="36"/>
                  </a:lnTo>
                  <a:lnTo>
                    <a:pt x="67" y="33"/>
                  </a:lnTo>
                  <a:lnTo>
                    <a:pt x="62" y="33"/>
                  </a:lnTo>
                  <a:lnTo>
                    <a:pt x="62" y="28"/>
                  </a:lnTo>
                  <a:lnTo>
                    <a:pt x="58" y="28"/>
                  </a:lnTo>
                  <a:lnTo>
                    <a:pt x="58" y="24"/>
                  </a:lnTo>
                  <a:lnTo>
                    <a:pt x="53" y="24"/>
                  </a:lnTo>
                  <a:lnTo>
                    <a:pt x="53" y="20"/>
                  </a:lnTo>
                  <a:lnTo>
                    <a:pt x="48" y="20"/>
                  </a:lnTo>
                  <a:lnTo>
                    <a:pt x="48" y="16"/>
                  </a:lnTo>
                  <a:lnTo>
                    <a:pt x="42" y="16"/>
                  </a:lnTo>
                  <a:lnTo>
                    <a:pt x="42" y="12"/>
                  </a:lnTo>
                  <a:lnTo>
                    <a:pt x="36" y="12"/>
                  </a:lnTo>
                  <a:lnTo>
                    <a:pt x="36" y="8"/>
                  </a:lnTo>
                  <a:lnTo>
                    <a:pt x="29" y="8"/>
                  </a:lnTo>
                  <a:lnTo>
                    <a:pt x="29" y="7"/>
                  </a:lnTo>
                  <a:lnTo>
                    <a:pt x="23" y="7"/>
                  </a:lnTo>
                  <a:lnTo>
                    <a:pt x="23" y="5"/>
                  </a:lnTo>
                  <a:lnTo>
                    <a:pt x="18" y="5"/>
                  </a:lnTo>
                  <a:lnTo>
                    <a:pt x="18" y="3"/>
                  </a:lnTo>
                  <a:lnTo>
                    <a:pt x="15" y="3"/>
                  </a:lnTo>
                  <a:lnTo>
                    <a:pt x="15" y="1"/>
                  </a:lnTo>
                  <a:lnTo>
                    <a:pt x="9" y="1"/>
                  </a:lnTo>
                  <a:lnTo>
                    <a:pt x="9" y="0"/>
                  </a:lnTo>
                  <a:lnTo>
                    <a:pt x="0" y="0"/>
                  </a:lnTo>
                </a:path>
              </a:pathLst>
            </a:cu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cxnSp>
        <p:nvCxnSpPr>
          <p:cNvPr id="161" name="Straight Connector 160"/>
          <p:cNvCxnSpPr/>
          <p:nvPr/>
        </p:nvCxnSpPr>
        <p:spPr>
          <a:xfrm>
            <a:off x="7443942" y="1817098"/>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2" name="Straight Connector 161"/>
          <p:cNvCxnSpPr/>
          <p:nvPr/>
        </p:nvCxnSpPr>
        <p:spPr>
          <a:xfrm>
            <a:off x="8203764" y="1817098"/>
            <a:ext cx="144000" cy="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21597305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LBA13: Phase III RECOURSE trial of TAS-102 vs. placebo, with best supportive care (BSC), in patients (</a:t>
            </a:r>
            <a:r>
              <a:rPr lang="en-GB" sz="1800" dirty="0" err="1"/>
              <a:t>pts</a:t>
            </a:r>
            <a:r>
              <a:rPr lang="en-GB" sz="1800" dirty="0"/>
              <a:t>) with metastatic colorectal cancer (</a:t>
            </a:r>
            <a:r>
              <a:rPr lang="en-GB" sz="1800" dirty="0" err="1"/>
              <a:t>mCRC</a:t>
            </a:r>
            <a:r>
              <a:rPr lang="en-GB" sz="1800" dirty="0"/>
              <a:t>) refractory to standard </a:t>
            </a:r>
            <a:r>
              <a:rPr lang="en-GB" sz="1800" dirty="0" smtClean="0"/>
              <a:t>therapies – Van Cutsem E et al.</a:t>
            </a:r>
            <a:endParaRPr lang="en-GB" sz="1800" dirty="0"/>
          </a:p>
        </p:txBody>
      </p:sp>
      <p:sp>
        <p:nvSpPr>
          <p:cNvPr id="5123" name="Rectangle 3"/>
          <p:cNvSpPr>
            <a:spLocks noGrp="1" noChangeArrowheads="1"/>
          </p:cNvSpPr>
          <p:nvPr>
            <p:ph type="body" idx="1"/>
          </p:nvPr>
        </p:nvSpPr>
        <p:spPr/>
        <p:txBody>
          <a:bodyPr/>
          <a:lstStyle/>
          <a:p>
            <a:pPr>
              <a:spcAft>
                <a:spcPts val="400"/>
              </a:spcAft>
            </a:pPr>
            <a:r>
              <a:rPr lang="en-GB" sz="1800" b="1" dirty="0" smtClean="0"/>
              <a:t>Key results (cont.)</a:t>
            </a:r>
          </a:p>
          <a:p>
            <a:pPr>
              <a:spcAft>
                <a:spcPts val="400"/>
              </a:spcAft>
            </a:pPr>
            <a:endParaRPr lang="en-GB" sz="1800" dirty="0" smtClean="0"/>
          </a:p>
          <a:p>
            <a:pPr marL="0" indent="0">
              <a:spcAft>
                <a:spcPts val="400"/>
              </a:spcAft>
              <a:buNone/>
            </a:pPr>
            <a:endParaRPr lang="en-GB" sz="1800" dirty="0"/>
          </a:p>
          <a:p>
            <a:pPr>
              <a:spcAft>
                <a:spcPts val="400"/>
              </a:spcAft>
            </a:pPr>
            <a:endParaRPr lang="en-GB" sz="1800" dirty="0" smtClean="0"/>
          </a:p>
          <a:p>
            <a:pPr>
              <a:spcAft>
                <a:spcPts val="400"/>
              </a:spcAft>
            </a:pPr>
            <a:endParaRPr lang="en-GB" sz="1800" dirty="0" smtClean="0"/>
          </a:p>
          <a:p>
            <a:pPr>
              <a:spcAft>
                <a:spcPts val="400"/>
              </a:spcAft>
            </a:pPr>
            <a:endParaRPr lang="en-GB" sz="1800" dirty="0" smtClean="0"/>
          </a:p>
          <a:p>
            <a:pPr lvl="1">
              <a:spcBef>
                <a:spcPts val="1800"/>
              </a:spcBef>
              <a:spcAft>
                <a:spcPts val="400"/>
              </a:spcAft>
            </a:pPr>
            <a:r>
              <a:rPr lang="en-GB" sz="1800" dirty="0" smtClean="0"/>
              <a:t>Anaemia/neutropenia: 76.5%/66.9% with TAS-102 vs. 33.1%/0.8% with placebo</a:t>
            </a:r>
            <a:endParaRPr lang="en-GB" sz="1800" dirty="0"/>
          </a:p>
          <a:p>
            <a:pPr lvl="1">
              <a:spcAft>
                <a:spcPts val="400"/>
              </a:spcAft>
            </a:pPr>
            <a:r>
              <a:rPr lang="en-GB" sz="1800" dirty="0" smtClean="0"/>
              <a:t>SAEs: 29.6% with TAS-102 vs. 33.6% with placebo</a:t>
            </a:r>
          </a:p>
          <a:p>
            <a:pPr lvl="1">
              <a:spcAft>
                <a:spcPts val="400"/>
              </a:spcAft>
            </a:pPr>
            <a:r>
              <a:rPr lang="en-GB" sz="1800" dirty="0" smtClean="0"/>
              <a:t>Time to ECOG PS ≥2: TAS-102 5.7 months vs. placebo 4.0 months (p&lt;0.0001)</a:t>
            </a:r>
          </a:p>
          <a:p>
            <a:pPr>
              <a:spcBef>
                <a:spcPts val="600"/>
              </a:spcBef>
              <a:spcAft>
                <a:spcPts val="400"/>
              </a:spcAft>
            </a:pPr>
            <a:r>
              <a:rPr lang="en-GB" sz="1800" b="1" dirty="0" smtClean="0"/>
              <a:t>Conclusions</a:t>
            </a:r>
          </a:p>
          <a:p>
            <a:pPr lvl="1">
              <a:spcAft>
                <a:spcPts val="400"/>
              </a:spcAft>
            </a:pPr>
            <a:r>
              <a:rPr lang="en-GB" sz="1800" b="1" dirty="0" smtClean="0"/>
              <a:t>Significant improvements in OS and PFS with TAS-102 vs. placebo in patients with </a:t>
            </a:r>
            <a:r>
              <a:rPr lang="en-GB" sz="1800" b="1" dirty="0" err="1" smtClean="0"/>
              <a:t>mCRC</a:t>
            </a:r>
            <a:r>
              <a:rPr lang="en-GB" sz="1800" b="1" dirty="0" smtClean="0"/>
              <a:t> refractory or intolerant to standard therapies</a:t>
            </a:r>
          </a:p>
          <a:p>
            <a:pPr lvl="1">
              <a:spcAft>
                <a:spcPts val="400"/>
              </a:spcAft>
            </a:pPr>
            <a:r>
              <a:rPr lang="en-GB" sz="1800" b="1" dirty="0" smtClean="0"/>
              <a:t>TAS-102 was well tolerated</a:t>
            </a:r>
          </a:p>
          <a:p>
            <a:pPr lvl="2">
              <a:spcAft>
                <a:spcPts val="400"/>
              </a:spcAft>
            </a:pPr>
            <a:r>
              <a:rPr lang="en-GB" sz="1800" b="1" dirty="0" smtClean="0"/>
              <a:t>The most frequent toxicities were GI and </a:t>
            </a:r>
            <a:r>
              <a:rPr lang="en-GB" sz="1800" b="1" dirty="0" err="1" smtClean="0"/>
              <a:t>haematologic</a:t>
            </a:r>
            <a:endParaRPr lang="en-GB" sz="1800" b="1" dirty="0" smtClean="0"/>
          </a:p>
          <a:p>
            <a:pPr lvl="2">
              <a:spcAft>
                <a:spcPts val="400"/>
              </a:spcAft>
            </a:pPr>
            <a:r>
              <a:rPr lang="en-GB" sz="1800" b="1" dirty="0" smtClean="0"/>
              <a:t>TAS-102 significantly prolonged the time to EGOG PS ≥2</a:t>
            </a:r>
          </a:p>
          <a:p>
            <a:pPr lvl="1">
              <a:spcAft>
                <a:spcPts val="400"/>
              </a:spcAft>
            </a:pPr>
            <a:endParaRPr lang="en-GB" sz="1800" b="1" dirty="0" smtClean="0"/>
          </a:p>
          <a:p>
            <a:pPr lvl="1">
              <a:spcAft>
                <a:spcPts val="400"/>
              </a:spcAft>
            </a:pPr>
            <a:endParaRPr lang="en-GB" sz="1800" b="1" dirty="0"/>
          </a:p>
        </p:txBody>
      </p:sp>
      <p:sp>
        <p:nvSpPr>
          <p:cNvPr id="5124" name="Text Box 4"/>
          <p:cNvSpPr txBox="1">
            <a:spLocks noChangeArrowheads="1"/>
          </p:cNvSpPr>
          <p:nvPr/>
        </p:nvSpPr>
        <p:spPr bwMode="auto">
          <a:xfrm>
            <a:off x="4613504" y="6474897"/>
            <a:ext cx="430983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 Van Cutsem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LBA13</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611300298"/>
              </p:ext>
            </p:extLst>
          </p:nvPr>
        </p:nvGraphicFramePr>
        <p:xfrm>
          <a:off x="351366" y="1676403"/>
          <a:ext cx="8441267" cy="1795780"/>
        </p:xfrm>
        <a:graphic>
          <a:graphicData uri="http://schemas.openxmlformats.org/drawingml/2006/table">
            <a:tbl>
              <a:tblPr firstRow="1" bandRow="1">
                <a:tableStyleId>{69012ECD-51FC-41F1-AA8D-1B2483CD663E}</a:tableStyleId>
              </a:tblPr>
              <a:tblGrid>
                <a:gridCol w="2835971"/>
                <a:gridCol w="934216"/>
                <a:gridCol w="934216"/>
                <a:gridCol w="934216"/>
                <a:gridCol w="934216"/>
                <a:gridCol w="934216"/>
                <a:gridCol w="934216"/>
              </a:tblGrid>
              <a:tr h="213783">
                <a:tc rowSpan="2">
                  <a:txBody>
                    <a:bodyPr/>
                    <a:lstStyle/>
                    <a:p>
                      <a:pPr>
                        <a:lnSpc>
                          <a:spcPts val="1300"/>
                        </a:lnSpc>
                      </a:pPr>
                      <a:r>
                        <a:rPr lang="en-GB" sz="1200" dirty="0" smtClean="0">
                          <a:solidFill>
                            <a:schemeClr val="tx2"/>
                          </a:solidFill>
                        </a:rPr>
                        <a:t>Non-haematological</a:t>
                      </a:r>
                      <a:r>
                        <a:rPr lang="en-GB" sz="1200" baseline="0" dirty="0" smtClean="0">
                          <a:solidFill>
                            <a:schemeClr val="tx2"/>
                          </a:solidFill>
                        </a:rPr>
                        <a:t> </a:t>
                      </a:r>
                      <a:r>
                        <a:rPr lang="en-GB" sz="1200" dirty="0" smtClean="0">
                          <a:solidFill>
                            <a:schemeClr val="tx2"/>
                          </a:solidFill>
                        </a:rPr>
                        <a:t>AEs occurring</a:t>
                      </a:r>
                      <a:r>
                        <a:rPr lang="en-GB" sz="1200" baseline="0" dirty="0" smtClean="0">
                          <a:solidFill>
                            <a:schemeClr val="tx2"/>
                          </a:solidFill>
                        </a:rPr>
                        <a:t> in </a:t>
                      </a:r>
                      <a:r>
                        <a:rPr lang="en-GB" sz="1200" dirty="0" smtClean="0">
                          <a:solidFill>
                            <a:schemeClr val="tx2"/>
                          </a:solidFill>
                        </a:rPr>
                        <a:t>&gt;20% of all grades,</a:t>
                      </a:r>
                      <a:r>
                        <a:rPr lang="en-GB" sz="1200" baseline="0" dirty="0" smtClean="0">
                          <a:solidFill>
                            <a:schemeClr val="tx2"/>
                          </a:solidFill>
                        </a:rPr>
                        <a:t> %</a:t>
                      </a:r>
                      <a:endParaRPr lang="en-GB" sz="1200" dirty="0">
                        <a:solidFill>
                          <a:schemeClr val="tx2"/>
                        </a:solidFill>
                      </a:endParaRPr>
                    </a:p>
                  </a:txBody>
                  <a:tcPr anchor="b">
                    <a:lnB w="12700" cap="flat" cmpd="sng" algn="ctr">
                      <a:solidFill>
                        <a:schemeClr val="accent1"/>
                      </a:solidFill>
                      <a:prstDash val="solid"/>
                      <a:round/>
                      <a:headEnd type="none" w="med" len="med"/>
                      <a:tailEnd type="none" w="med" len="med"/>
                    </a:lnB>
                    <a:solidFill>
                      <a:srgbClr val="C00000"/>
                    </a:solidFill>
                  </a:tcPr>
                </a:tc>
                <a:tc gridSpan="3">
                  <a:txBody>
                    <a:bodyPr/>
                    <a:lstStyle/>
                    <a:p>
                      <a:pPr algn="ctr">
                        <a:lnSpc>
                          <a:spcPts val="1300"/>
                        </a:lnSpc>
                      </a:pPr>
                      <a:r>
                        <a:rPr lang="en-GB" sz="1400" dirty="0" smtClean="0">
                          <a:solidFill>
                            <a:schemeClr val="tx2"/>
                          </a:solidFill>
                        </a:rPr>
                        <a:t>TAS-102 (N=533)</a:t>
                      </a:r>
                      <a:endParaRPr lang="en-GB" sz="1400" dirty="0">
                        <a:solidFill>
                          <a:schemeClr val="tx2"/>
                        </a:solidFill>
                      </a:endParaRPr>
                    </a:p>
                  </a:txBody>
                  <a:tcPr anchor="b">
                    <a:solidFill>
                      <a:srgbClr val="C00000"/>
                    </a:solidFill>
                  </a:tcPr>
                </a:tc>
                <a:tc hMerge="1">
                  <a:txBody>
                    <a:bodyPr/>
                    <a:lstStyle/>
                    <a:p>
                      <a:pPr algn="ctr">
                        <a:lnSpc>
                          <a:spcPts val="1300"/>
                        </a:lnSpc>
                      </a:pPr>
                      <a:endParaRPr lang="en-GB" sz="1200" dirty="0">
                        <a:solidFill>
                          <a:schemeClr val="tx2"/>
                        </a:solidFill>
                      </a:endParaRPr>
                    </a:p>
                  </a:txBody>
                  <a:tcPr anchor="ctr">
                    <a:solidFill>
                      <a:srgbClr val="C00000"/>
                    </a:solidFill>
                  </a:tcPr>
                </a:tc>
                <a:tc hMerge="1">
                  <a:txBody>
                    <a:bodyPr/>
                    <a:lstStyle/>
                    <a:p>
                      <a:pPr algn="ctr">
                        <a:lnSpc>
                          <a:spcPts val="1300"/>
                        </a:lnSpc>
                      </a:pPr>
                      <a:endParaRPr lang="en-GB" sz="1200" dirty="0">
                        <a:solidFill>
                          <a:schemeClr val="tx2"/>
                        </a:solidFill>
                      </a:endParaRPr>
                    </a:p>
                  </a:txBody>
                  <a:tcPr anchor="ctr">
                    <a:solidFill>
                      <a:srgbClr val="C00000"/>
                    </a:solidFill>
                  </a:tcPr>
                </a:tc>
                <a:tc gridSpan="3">
                  <a:txBody>
                    <a:bodyPr/>
                    <a:lstStyle/>
                    <a:p>
                      <a:pPr algn="ctr">
                        <a:lnSpc>
                          <a:spcPts val="1300"/>
                        </a:lnSpc>
                      </a:pPr>
                      <a:r>
                        <a:rPr lang="en-GB" sz="1400" dirty="0" smtClean="0">
                          <a:solidFill>
                            <a:schemeClr val="tx2"/>
                          </a:solidFill>
                        </a:rPr>
                        <a:t>Placebo (N=265)</a:t>
                      </a:r>
                      <a:endParaRPr lang="en-GB" sz="1400" dirty="0">
                        <a:solidFill>
                          <a:schemeClr val="tx2"/>
                        </a:solidFill>
                      </a:endParaRPr>
                    </a:p>
                  </a:txBody>
                  <a:tcPr anchor="b">
                    <a:solidFill>
                      <a:srgbClr val="C00000"/>
                    </a:solidFill>
                  </a:tcPr>
                </a:tc>
                <a:tc hMerge="1">
                  <a:txBody>
                    <a:bodyPr/>
                    <a:lstStyle/>
                    <a:p>
                      <a:pPr algn="ctr">
                        <a:lnSpc>
                          <a:spcPts val="1300"/>
                        </a:lnSpc>
                      </a:pPr>
                      <a:endParaRPr lang="en-GB" sz="1200" dirty="0">
                        <a:solidFill>
                          <a:schemeClr val="tx2"/>
                        </a:solidFill>
                      </a:endParaRPr>
                    </a:p>
                  </a:txBody>
                  <a:tcPr anchor="ctr">
                    <a:solidFill>
                      <a:srgbClr val="C00000"/>
                    </a:solidFill>
                  </a:tcPr>
                </a:tc>
                <a:tc hMerge="1">
                  <a:txBody>
                    <a:bodyPr/>
                    <a:lstStyle/>
                    <a:p>
                      <a:pPr algn="ctr">
                        <a:lnSpc>
                          <a:spcPts val="1300"/>
                        </a:lnSpc>
                      </a:pPr>
                      <a:endParaRPr lang="en-GB" sz="1200" dirty="0">
                        <a:solidFill>
                          <a:schemeClr val="tx2"/>
                        </a:solidFill>
                      </a:endParaRPr>
                    </a:p>
                  </a:txBody>
                  <a:tcPr anchor="ctr">
                    <a:solidFill>
                      <a:srgbClr val="C00000"/>
                    </a:solidFill>
                  </a:tcPr>
                </a:tc>
              </a:tr>
              <a:tr h="213783">
                <a:tc vMerge="1">
                  <a:txBody>
                    <a:bodyPr/>
                    <a:lstStyle/>
                    <a:p>
                      <a:pPr>
                        <a:lnSpc>
                          <a:spcPts val="1300"/>
                        </a:lnSpc>
                      </a:pPr>
                      <a:endParaRPr lang="en-GB" sz="1200" dirty="0"/>
                    </a:p>
                  </a:txBody>
                  <a:tcPr>
                    <a:solidFill>
                      <a:srgbClr val="C00000"/>
                    </a:solidFill>
                  </a:tcPr>
                </a:tc>
                <a:tc>
                  <a:txBody>
                    <a:bodyPr/>
                    <a:lstStyle/>
                    <a:p>
                      <a:pPr algn="ctr">
                        <a:lnSpc>
                          <a:spcPts val="1300"/>
                        </a:lnSpc>
                      </a:pPr>
                      <a:r>
                        <a:rPr lang="en-GB" sz="1200" b="1" dirty="0" smtClean="0">
                          <a:solidFill>
                            <a:schemeClr val="tx2"/>
                          </a:solidFill>
                        </a:rPr>
                        <a:t>All grades</a:t>
                      </a:r>
                      <a:endParaRPr lang="en-GB" sz="1200" b="1" dirty="0">
                        <a:solidFill>
                          <a:schemeClr val="tx2"/>
                        </a:solidFill>
                      </a:endParaRPr>
                    </a:p>
                  </a:txBody>
                  <a:tcPr anchor="b">
                    <a:solidFill>
                      <a:srgbClr val="C00000"/>
                    </a:solidFill>
                  </a:tcPr>
                </a:tc>
                <a:tc>
                  <a:txBody>
                    <a:bodyPr/>
                    <a:lstStyle/>
                    <a:p>
                      <a:pPr algn="ctr">
                        <a:lnSpc>
                          <a:spcPts val="1300"/>
                        </a:lnSpc>
                      </a:pPr>
                      <a:r>
                        <a:rPr lang="en-GB" sz="1200" b="1" dirty="0" smtClean="0">
                          <a:solidFill>
                            <a:schemeClr val="tx2"/>
                          </a:solidFill>
                        </a:rPr>
                        <a:t>Grade 3</a:t>
                      </a:r>
                      <a:endParaRPr lang="en-GB" sz="1200" b="1" dirty="0">
                        <a:solidFill>
                          <a:schemeClr val="tx2"/>
                        </a:solidFill>
                      </a:endParaRPr>
                    </a:p>
                  </a:txBody>
                  <a:tcPr anchor="b">
                    <a:solidFill>
                      <a:srgbClr val="C00000"/>
                    </a:solidFill>
                  </a:tcPr>
                </a:tc>
                <a:tc>
                  <a:txBody>
                    <a:bodyPr/>
                    <a:lstStyle/>
                    <a:p>
                      <a:pPr algn="ctr">
                        <a:lnSpc>
                          <a:spcPts val="1300"/>
                        </a:lnSpc>
                      </a:pPr>
                      <a:r>
                        <a:rPr lang="en-GB" sz="1200" b="1" dirty="0" smtClean="0">
                          <a:solidFill>
                            <a:schemeClr val="tx2"/>
                          </a:solidFill>
                        </a:rPr>
                        <a:t>Grade 4</a:t>
                      </a:r>
                      <a:endParaRPr lang="en-GB" sz="1200" b="1" dirty="0">
                        <a:solidFill>
                          <a:schemeClr val="tx2"/>
                        </a:solidFill>
                      </a:endParaRPr>
                    </a:p>
                  </a:txBody>
                  <a:tcPr anchor="b">
                    <a:solidFill>
                      <a:srgbClr val="C00000"/>
                    </a:solidFill>
                  </a:tcPr>
                </a:tc>
                <a:tc>
                  <a:txBody>
                    <a:bodyPr/>
                    <a:lstStyle/>
                    <a:p>
                      <a:pPr algn="ctr">
                        <a:lnSpc>
                          <a:spcPts val="1300"/>
                        </a:lnSpc>
                      </a:pPr>
                      <a:r>
                        <a:rPr lang="en-GB" sz="1200" b="1" dirty="0" smtClean="0">
                          <a:solidFill>
                            <a:schemeClr val="tx2"/>
                          </a:solidFill>
                        </a:rPr>
                        <a:t>All grades</a:t>
                      </a:r>
                      <a:endParaRPr lang="en-GB" sz="1200" b="1" dirty="0">
                        <a:solidFill>
                          <a:schemeClr val="tx2"/>
                        </a:solidFill>
                      </a:endParaRPr>
                    </a:p>
                  </a:txBody>
                  <a:tcPr anchor="b">
                    <a:solidFill>
                      <a:srgbClr val="C00000"/>
                    </a:solidFill>
                  </a:tcPr>
                </a:tc>
                <a:tc>
                  <a:txBody>
                    <a:bodyPr/>
                    <a:lstStyle/>
                    <a:p>
                      <a:pPr algn="ctr">
                        <a:lnSpc>
                          <a:spcPts val="1300"/>
                        </a:lnSpc>
                      </a:pPr>
                      <a:r>
                        <a:rPr lang="en-GB" sz="1200" b="1" dirty="0" smtClean="0">
                          <a:solidFill>
                            <a:schemeClr val="tx2"/>
                          </a:solidFill>
                        </a:rPr>
                        <a:t>Grade 3</a:t>
                      </a:r>
                      <a:endParaRPr lang="en-GB" sz="1200" b="1" dirty="0">
                        <a:solidFill>
                          <a:schemeClr val="tx2"/>
                        </a:solidFill>
                      </a:endParaRPr>
                    </a:p>
                  </a:txBody>
                  <a:tcPr anchor="b">
                    <a:solidFill>
                      <a:srgbClr val="C00000"/>
                    </a:solidFill>
                  </a:tcPr>
                </a:tc>
                <a:tc>
                  <a:txBody>
                    <a:bodyPr/>
                    <a:lstStyle/>
                    <a:p>
                      <a:pPr algn="ctr">
                        <a:lnSpc>
                          <a:spcPts val="1300"/>
                        </a:lnSpc>
                      </a:pPr>
                      <a:r>
                        <a:rPr lang="en-GB" sz="1200" b="1" dirty="0" smtClean="0">
                          <a:solidFill>
                            <a:schemeClr val="tx2"/>
                          </a:solidFill>
                        </a:rPr>
                        <a:t>Grade 4</a:t>
                      </a:r>
                      <a:endParaRPr lang="en-GB" sz="1200" b="1" dirty="0">
                        <a:solidFill>
                          <a:schemeClr val="tx2"/>
                        </a:solidFill>
                      </a:endParaRPr>
                    </a:p>
                  </a:txBody>
                  <a:tcPr anchor="b">
                    <a:solidFill>
                      <a:srgbClr val="C00000"/>
                    </a:solidFill>
                  </a:tcPr>
                </a:tc>
              </a:tr>
              <a:tr h="213783">
                <a:tc>
                  <a:txBody>
                    <a:bodyPr/>
                    <a:lstStyle/>
                    <a:p>
                      <a:pPr>
                        <a:lnSpc>
                          <a:spcPts val="1300"/>
                        </a:lnSpc>
                      </a:pPr>
                      <a:r>
                        <a:rPr lang="en-GB" sz="1200" dirty="0" smtClean="0"/>
                        <a:t>Nausea</a:t>
                      </a:r>
                      <a:endParaRPr lang="en-GB" sz="1200" dirty="0"/>
                    </a:p>
                  </a:txBody>
                  <a:tcPr anchor="ctr">
                    <a:lnT w="12700" cap="flat" cmpd="sng" algn="ctr">
                      <a:solidFill>
                        <a:schemeClr val="accent1"/>
                      </a:solidFill>
                      <a:prstDash val="solid"/>
                      <a:round/>
                      <a:headEnd type="none" w="med" len="med"/>
                      <a:tailEnd type="none" w="med" len="med"/>
                    </a:lnT>
                  </a:tcPr>
                </a:tc>
                <a:tc>
                  <a:txBody>
                    <a:bodyPr/>
                    <a:lstStyle/>
                    <a:p>
                      <a:pPr algn="ctr">
                        <a:lnSpc>
                          <a:spcPts val="1300"/>
                        </a:lnSpc>
                      </a:pPr>
                      <a:r>
                        <a:rPr lang="en-GB" sz="1200" dirty="0" smtClean="0"/>
                        <a:t>48.4</a:t>
                      </a:r>
                      <a:endParaRPr lang="en-GB" sz="1200" dirty="0"/>
                    </a:p>
                  </a:txBody>
                  <a:tcPr anchor="ctr"/>
                </a:tc>
                <a:tc>
                  <a:txBody>
                    <a:bodyPr/>
                    <a:lstStyle/>
                    <a:p>
                      <a:pPr algn="ctr">
                        <a:lnSpc>
                          <a:spcPts val="1300"/>
                        </a:lnSpc>
                      </a:pPr>
                      <a:r>
                        <a:rPr lang="en-GB" sz="1200" dirty="0" smtClean="0"/>
                        <a:t>1.9</a:t>
                      </a:r>
                      <a:endParaRPr lang="en-GB" sz="1200" dirty="0"/>
                    </a:p>
                  </a:txBody>
                  <a:tcPr anchor="ctr"/>
                </a:tc>
                <a:tc>
                  <a:txBody>
                    <a:bodyPr/>
                    <a:lstStyle/>
                    <a:p>
                      <a:pPr algn="ctr">
                        <a:lnSpc>
                          <a:spcPts val="1300"/>
                        </a:lnSpc>
                      </a:pPr>
                      <a:r>
                        <a:rPr lang="en-GB" sz="1200" dirty="0" smtClean="0"/>
                        <a:t>0</a:t>
                      </a:r>
                      <a:endParaRPr lang="en-GB" sz="1200" dirty="0"/>
                    </a:p>
                  </a:txBody>
                  <a:tcPr anchor="ctr"/>
                </a:tc>
                <a:tc>
                  <a:txBody>
                    <a:bodyPr/>
                    <a:lstStyle/>
                    <a:p>
                      <a:pPr algn="ctr">
                        <a:lnSpc>
                          <a:spcPts val="1300"/>
                        </a:lnSpc>
                      </a:pPr>
                      <a:r>
                        <a:rPr lang="en-GB" sz="1200" dirty="0" smtClean="0"/>
                        <a:t>23.8</a:t>
                      </a:r>
                      <a:endParaRPr lang="en-GB" sz="1200" dirty="0"/>
                    </a:p>
                  </a:txBody>
                  <a:tcPr anchor="ctr"/>
                </a:tc>
                <a:tc>
                  <a:txBody>
                    <a:bodyPr/>
                    <a:lstStyle/>
                    <a:p>
                      <a:pPr algn="ctr">
                        <a:lnSpc>
                          <a:spcPts val="1300"/>
                        </a:lnSpc>
                      </a:pPr>
                      <a:r>
                        <a:rPr lang="en-GB" sz="1200" dirty="0" smtClean="0"/>
                        <a:t>1.1</a:t>
                      </a:r>
                      <a:endParaRPr lang="en-GB" sz="1200" dirty="0"/>
                    </a:p>
                  </a:txBody>
                  <a:tcPr anchor="ctr"/>
                </a:tc>
                <a:tc>
                  <a:txBody>
                    <a:bodyPr/>
                    <a:lstStyle/>
                    <a:p>
                      <a:pPr algn="ctr">
                        <a:lnSpc>
                          <a:spcPts val="1300"/>
                        </a:lnSpc>
                      </a:pPr>
                      <a:r>
                        <a:rPr lang="en-GB" sz="1200" dirty="0" smtClean="0"/>
                        <a:t>0</a:t>
                      </a:r>
                      <a:endParaRPr lang="en-GB" sz="1200" dirty="0"/>
                    </a:p>
                  </a:txBody>
                  <a:tcPr anchor="ctr"/>
                </a:tc>
              </a:tr>
              <a:tr h="213783">
                <a:tc>
                  <a:txBody>
                    <a:bodyPr/>
                    <a:lstStyle/>
                    <a:p>
                      <a:pPr>
                        <a:lnSpc>
                          <a:spcPts val="1300"/>
                        </a:lnSpc>
                      </a:pPr>
                      <a:r>
                        <a:rPr lang="en-GB" sz="1200" dirty="0" smtClean="0"/>
                        <a:t>Decreased appetite</a:t>
                      </a:r>
                      <a:endParaRPr lang="en-GB" sz="1200" dirty="0"/>
                    </a:p>
                  </a:txBody>
                  <a:tcPr anchor="ctr"/>
                </a:tc>
                <a:tc>
                  <a:txBody>
                    <a:bodyPr/>
                    <a:lstStyle/>
                    <a:p>
                      <a:pPr algn="ctr">
                        <a:lnSpc>
                          <a:spcPts val="1300"/>
                        </a:lnSpc>
                      </a:pPr>
                      <a:r>
                        <a:rPr lang="en-GB" sz="1200" dirty="0" smtClean="0"/>
                        <a:t>39.0</a:t>
                      </a:r>
                      <a:endParaRPr lang="en-GB" sz="1200" dirty="0"/>
                    </a:p>
                  </a:txBody>
                  <a:tcPr anchor="ctr"/>
                </a:tc>
                <a:tc>
                  <a:txBody>
                    <a:bodyPr/>
                    <a:lstStyle/>
                    <a:p>
                      <a:pPr algn="ctr">
                        <a:lnSpc>
                          <a:spcPts val="1300"/>
                        </a:lnSpc>
                      </a:pPr>
                      <a:r>
                        <a:rPr lang="en-GB" sz="1200" dirty="0" smtClean="0"/>
                        <a:t>3.6</a:t>
                      </a:r>
                      <a:endParaRPr lang="en-GB" sz="1200" dirty="0"/>
                    </a:p>
                  </a:txBody>
                  <a:tcPr anchor="ctr"/>
                </a:tc>
                <a:tc>
                  <a:txBody>
                    <a:bodyPr/>
                    <a:lstStyle/>
                    <a:p>
                      <a:pPr algn="ctr">
                        <a:lnSpc>
                          <a:spcPts val="1300"/>
                        </a:lnSpc>
                      </a:pPr>
                      <a:r>
                        <a:rPr lang="en-GB" sz="1200" dirty="0" smtClean="0"/>
                        <a:t>0</a:t>
                      </a:r>
                      <a:endParaRPr lang="en-GB" sz="1200" dirty="0"/>
                    </a:p>
                  </a:txBody>
                  <a:tcPr anchor="ctr"/>
                </a:tc>
                <a:tc>
                  <a:txBody>
                    <a:bodyPr/>
                    <a:lstStyle/>
                    <a:p>
                      <a:pPr algn="ctr">
                        <a:lnSpc>
                          <a:spcPts val="1300"/>
                        </a:lnSpc>
                      </a:pPr>
                      <a:r>
                        <a:rPr lang="en-GB" sz="1200" dirty="0" smtClean="0"/>
                        <a:t>29.4</a:t>
                      </a:r>
                      <a:endParaRPr lang="en-GB" sz="1200" dirty="0"/>
                    </a:p>
                  </a:txBody>
                  <a:tcPr anchor="ctr"/>
                </a:tc>
                <a:tc>
                  <a:txBody>
                    <a:bodyPr/>
                    <a:lstStyle/>
                    <a:p>
                      <a:pPr algn="ctr">
                        <a:lnSpc>
                          <a:spcPts val="1300"/>
                        </a:lnSpc>
                      </a:pPr>
                      <a:r>
                        <a:rPr lang="en-GB" sz="1200" dirty="0" smtClean="0"/>
                        <a:t>4.9</a:t>
                      </a:r>
                      <a:endParaRPr lang="en-GB" sz="1200" dirty="0"/>
                    </a:p>
                  </a:txBody>
                  <a:tcPr anchor="ctr"/>
                </a:tc>
                <a:tc>
                  <a:txBody>
                    <a:bodyPr/>
                    <a:lstStyle/>
                    <a:p>
                      <a:pPr algn="ctr">
                        <a:lnSpc>
                          <a:spcPts val="1300"/>
                        </a:lnSpc>
                      </a:pPr>
                      <a:r>
                        <a:rPr lang="en-GB" sz="1200" dirty="0" smtClean="0"/>
                        <a:t>0</a:t>
                      </a:r>
                      <a:endParaRPr lang="en-GB" sz="1200" dirty="0"/>
                    </a:p>
                  </a:txBody>
                  <a:tcPr anchor="ctr"/>
                </a:tc>
              </a:tr>
              <a:tr h="213783">
                <a:tc>
                  <a:txBody>
                    <a:bodyPr/>
                    <a:lstStyle/>
                    <a:p>
                      <a:pPr>
                        <a:lnSpc>
                          <a:spcPts val="1300"/>
                        </a:lnSpc>
                      </a:pPr>
                      <a:r>
                        <a:rPr lang="en-GB" sz="1200" dirty="0" smtClean="0"/>
                        <a:t>Fatigue</a:t>
                      </a:r>
                      <a:endParaRPr lang="en-GB" sz="1200" dirty="0"/>
                    </a:p>
                  </a:txBody>
                  <a:tcPr anchor="ctr"/>
                </a:tc>
                <a:tc>
                  <a:txBody>
                    <a:bodyPr/>
                    <a:lstStyle/>
                    <a:p>
                      <a:pPr algn="ctr">
                        <a:lnSpc>
                          <a:spcPts val="1300"/>
                        </a:lnSpc>
                      </a:pPr>
                      <a:r>
                        <a:rPr lang="en-GB" sz="1200" dirty="0" smtClean="0"/>
                        <a:t>35.3</a:t>
                      </a:r>
                      <a:endParaRPr lang="en-GB" sz="1200" dirty="0"/>
                    </a:p>
                  </a:txBody>
                  <a:tcPr anchor="ctr"/>
                </a:tc>
                <a:tc>
                  <a:txBody>
                    <a:bodyPr/>
                    <a:lstStyle/>
                    <a:p>
                      <a:pPr algn="ctr">
                        <a:lnSpc>
                          <a:spcPts val="1300"/>
                        </a:lnSpc>
                      </a:pPr>
                      <a:r>
                        <a:rPr lang="en-GB" sz="1200" dirty="0" smtClean="0"/>
                        <a:t>3.9</a:t>
                      </a:r>
                      <a:endParaRPr lang="en-GB" sz="1200" dirty="0"/>
                    </a:p>
                  </a:txBody>
                  <a:tcPr anchor="ctr"/>
                </a:tc>
                <a:tc>
                  <a:txBody>
                    <a:bodyPr/>
                    <a:lstStyle/>
                    <a:p>
                      <a:pPr algn="ctr">
                        <a:lnSpc>
                          <a:spcPts val="1300"/>
                        </a:lnSpc>
                      </a:pPr>
                      <a:r>
                        <a:rPr lang="en-GB" sz="1200" dirty="0" smtClean="0"/>
                        <a:t>0</a:t>
                      </a:r>
                      <a:endParaRPr lang="en-GB" sz="1200" dirty="0"/>
                    </a:p>
                  </a:txBody>
                  <a:tcPr anchor="ctr"/>
                </a:tc>
                <a:tc>
                  <a:txBody>
                    <a:bodyPr/>
                    <a:lstStyle/>
                    <a:p>
                      <a:pPr algn="ctr">
                        <a:lnSpc>
                          <a:spcPts val="1300"/>
                        </a:lnSpc>
                      </a:pPr>
                      <a:r>
                        <a:rPr lang="en-GB" sz="1200" dirty="0" smtClean="0"/>
                        <a:t>23.4</a:t>
                      </a:r>
                      <a:endParaRPr lang="en-GB" sz="1200" dirty="0"/>
                    </a:p>
                  </a:txBody>
                  <a:tcPr anchor="ctr"/>
                </a:tc>
                <a:tc>
                  <a:txBody>
                    <a:bodyPr/>
                    <a:lstStyle/>
                    <a:p>
                      <a:pPr algn="ctr">
                        <a:lnSpc>
                          <a:spcPts val="1300"/>
                        </a:lnSpc>
                      </a:pPr>
                      <a:r>
                        <a:rPr lang="en-GB" sz="1200" dirty="0" smtClean="0"/>
                        <a:t>5.7</a:t>
                      </a:r>
                      <a:endParaRPr lang="en-GB" sz="1200" dirty="0"/>
                    </a:p>
                  </a:txBody>
                  <a:tcPr anchor="ctr"/>
                </a:tc>
                <a:tc>
                  <a:txBody>
                    <a:bodyPr/>
                    <a:lstStyle/>
                    <a:p>
                      <a:pPr algn="ctr">
                        <a:lnSpc>
                          <a:spcPts val="1300"/>
                        </a:lnSpc>
                      </a:pPr>
                      <a:r>
                        <a:rPr lang="en-GB" sz="1200" dirty="0" smtClean="0"/>
                        <a:t>0</a:t>
                      </a:r>
                      <a:endParaRPr lang="en-GB" sz="1200" dirty="0"/>
                    </a:p>
                  </a:txBody>
                  <a:tcPr anchor="ctr"/>
                </a:tc>
              </a:tr>
              <a:tr h="213783">
                <a:tc>
                  <a:txBody>
                    <a:bodyPr/>
                    <a:lstStyle/>
                    <a:p>
                      <a:pPr>
                        <a:lnSpc>
                          <a:spcPts val="1300"/>
                        </a:lnSpc>
                      </a:pPr>
                      <a:r>
                        <a:rPr lang="en-GB" sz="1200" dirty="0" smtClean="0"/>
                        <a:t>Diarrhoea</a:t>
                      </a:r>
                      <a:endParaRPr lang="en-GB" sz="1200" dirty="0"/>
                    </a:p>
                  </a:txBody>
                  <a:tcPr anchor="ctr"/>
                </a:tc>
                <a:tc>
                  <a:txBody>
                    <a:bodyPr/>
                    <a:lstStyle/>
                    <a:p>
                      <a:pPr algn="ctr">
                        <a:lnSpc>
                          <a:spcPts val="1300"/>
                        </a:lnSpc>
                      </a:pPr>
                      <a:r>
                        <a:rPr lang="en-GB" sz="1200" dirty="0" smtClean="0"/>
                        <a:t>31.9</a:t>
                      </a:r>
                      <a:endParaRPr lang="en-GB" sz="1200" dirty="0"/>
                    </a:p>
                  </a:txBody>
                  <a:tcPr anchor="ctr"/>
                </a:tc>
                <a:tc>
                  <a:txBody>
                    <a:bodyPr/>
                    <a:lstStyle/>
                    <a:p>
                      <a:pPr algn="ctr">
                        <a:lnSpc>
                          <a:spcPts val="1300"/>
                        </a:lnSpc>
                      </a:pPr>
                      <a:r>
                        <a:rPr lang="en-GB" sz="1200" dirty="0" smtClean="0"/>
                        <a:t>2.8</a:t>
                      </a:r>
                      <a:endParaRPr lang="en-GB" sz="1200" dirty="0"/>
                    </a:p>
                  </a:txBody>
                  <a:tcPr anchor="ctr"/>
                </a:tc>
                <a:tc>
                  <a:txBody>
                    <a:bodyPr/>
                    <a:lstStyle/>
                    <a:p>
                      <a:pPr algn="ctr">
                        <a:lnSpc>
                          <a:spcPts val="1300"/>
                        </a:lnSpc>
                      </a:pPr>
                      <a:r>
                        <a:rPr lang="en-GB" sz="1200" dirty="0" smtClean="0"/>
                        <a:t>0.2</a:t>
                      </a:r>
                      <a:endParaRPr lang="en-GB" sz="1200" dirty="0"/>
                    </a:p>
                  </a:txBody>
                  <a:tcPr anchor="ctr"/>
                </a:tc>
                <a:tc>
                  <a:txBody>
                    <a:bodyPr/>
                    <a:lstStyle/>
                    <a:p>
                      <a:pPr algn="ctr">
                        <a:lnSpc>
                          <a:spcPts val="1300"/>
                        </a:lnSpc>
                      </a:pPr>
                      <a:r>
                        <a:rPr lang="en-GB" sz="1200" dirty="0" smtClean="0"/>
                        <a:t>12.5</a:t>
                      </a:r>
                      <a:endParaRPr lang="en-GB" sz="1200" dirty="0"/>
                    </a:p>
                  </a:txBody>
                  <a:tcPr anchor="ctr"/>
                </a:tc>
                <a:tc>
                  <a:txBody>
                    <a:bodyPr/>
                    <a:lstStyle/>
                    <a:p>
                      <a:pPr algn="ctr">
                        <a:lnSpc>
                          <a:spcPts val="1300"/>
                        </a:lnSpc>
                      </a:pPr>
                      <a:r>
                        <a:rPr lang="en-GB" sz="1200" dirty="0" smtClean="0"/>
                        <a:t>0.4</a:t>
                      </a:r>
                      <a:endParaRPr lang="en-GB" sz="1200" dirty="0"/>
                    </a:p>
                  </a:txBody>
                  <a:tcPr anchor="ctr"/>
                </a:tc>
                <a:tc>
                  <a:txBody>
                    <a:bodyPr/>
                    <a:lstStyle/>
                    <a:p>
                      <a:pPr algn="ctr">
                        <a:lnSpc>
                          <a:spcPts val="1300"/>
                        </a:lnSpc>
                      </a:pPr>
                      <a:r>
                        <a:rPr lang="en-GB" sz="1200" dirty="0" smtClean="0"/>
                        <a:t>0</a:t>
                      </a:r>
                      <a:endParaRPr lang="en-GB" sz="1200" dirty="0"/>
                    </a:p>
                  </a:txBody>
                  <a:tcPr anchor="ctr"/>
                </a:tc>
              </a:tr>
              <a:tr h="213783">
                <a:tc>
                  <a:txBody>
                    <a:bodyPr/>
                    <a:lstStyle/>
                    <a:p>
                      <a:pPr>
                        <a:lnSpc>
                          <a:spcPts val="1300"/>
                        </a:lnSpc>
                      </a:pPr>
                      <a:r>
                        <a:rPr lang="en-GB" sz="1200" dirty="0" smtClean="0"/>
                        <a:t>Vomiting</a:t>
                      </a:r>
                      <a:endParaRPr lang="en-GB" sz="1200" dirty="0"/>
                    </a:p>
                  </a:txBody>
                  <a:tcPr anchor="ctr"/>
                </a:tc>
                <a:tc>
                  <a:txBody>
                    <a:bodyPr/>
                    <a:lstStyle/>
                    <a:p>
                      <a:pPr algn="ctr">
                        <a:lnSpc>
                          <a:spcPts val="1300"/>
                        </a:lnSpc>
                      </a:pPr>
                      <a:r>
                        <a:rPr lang="en-GB" sz="1200" dirty="0" smtClean="0"/>
                        <a:t>27.8</a:t>
                      </a:r>
                      <a:endParaRPr lang="en-GB" sz="1200" dirty="0"/>
                    </a:p>
                  </a:txBody>
                  <a:tcPr anchor="ctr"/>
                </a:tc>
                <a:tc>
                  <a:txBody>
                    <a:bodyPr/>
                    <a:lstStyle/>
                    <a:p>
                      <a:pPr algn="ctr">
                        <a:lnSpc>
                          <a:spcPts val="1300"/>
                        </a:lnSpc>
                      </a:pPr>
                      <a:r>
                        <a:rPr lang="en-GB" sz="1200" dirty="0" smtClean="0"/>
                        <a:t>2.1</a:t>
                      </a:r>
                      <a:endParaRPr lang="en-GB" sz="1200" dirty="0"/>
                    </a:p>
                  </a:txBody>
                  <a:tcPr anchor="ctr"/>
                </a:tc>
                <a:tc>
                  <a:txBody>
                    <a:bodyPr/>
                    <a:lstStyle/>
                    <a:p>
                      <a:pPr algn="ctr">
                        <a:lnSpc>
                          <a:spcPts val="1300"/>
                        </a:lnSpc>
                      </a:pPr>
                      <a:r>
                        <a:rPr lang="en-GB" sz="1200" dirty="0" smtClean="0"/>
                        <a:t>0</a:t>
                      </a:r>
                      <a:endParaRPr lang="en-GB" sz="1200" dirty="0"/>
                    </a:p>
                  </a:txBody>
                  <a:tcPr anchor="ctr"/>
                </a:tc>
                <a:tc>
                  <a:txBody>
                    <a:bodyPr/>
                    <a:lstStyle/>
                    <a:p>
                      <a:pPr algn="ctr">
                        <a:lnSpc>
                          <a:spcPts val="1300"/>
                        </a:lnSpc>
                      </a:pPr>
                      <a:r>
                        <a:rPr lang="en-GB" sz="1200" dirty="0" smtClean="0"/>
                        <a:t>14.3</a:t>
                      </a:r>
                      <a:endParaRPr lang="en-GB" sz="1200" dirty="0"/>
                    </a:p>
                  </a:txBody>
                  <a:tcPr anchor="ctr"/>
                </a:tc>
                <a:tc>
                  <a:txBody>
                    <a:bodyPr/>
                    <a:lstStyle/>
                    <a:p>
                      <a:pPr algn="ctr">
                        <a:lnSpc>
                          <a:spcPts val="1300"/>
                        </a:lnSpc>
                      </a:pPr>
                      <a:r>
                        <a:rPr lang="en-GB" sz="1200" dirty="0" smtClean="0"/>
                        <a:t>0.4</a:t>
                      </a:r>
                      <a:endParaRPr lang="en-GB" sz="1200" dirty="0"/>
                    </a:p>
                  </a:txBody>
                  <a:tcPr anchor="ctr"/>
                </a:tc>
                <a:tc>
                  <a:txBody>
                    <a:bodyPr/>
                    <a:lstStyle/>
                    <a:p>
                      <a:pPr algn="ctr">
                        <a:lnSpc>
                          <a:spcPts val="1300"/>
                        </a:lnSpc>
                      </a:pPr>
                      <a:r>
                        <a:rPr lang="en-GB" sz="1200" dirty="0" smtClean="0"/>
                        <a:t>0</a:t>
                      </a:r>
                      <a:endParaRPr lang="en-GB" sz="1200" dirty="0"/>
                    </a:p>
                  </a:txBody>
                  <a:tcPr anchor="ctr"/>
                </a:tc>
              </a:tr>
            </a:tbl>
          </a:graphicData>
        </a:graphic>
      </p:graphicFrame>
    </p:spTree>
    <p:custDataLst>
      <p:tags r:id="rId1"/>
    </p:custDataLst>
    <p:extLst>
      <p:ext uri="{BB962C8B-B14F-4D97-AF65-F5344CB8AC3E}">
        <p14:creationId xmlns:p14="http://schemas.microsoft.com/office/powerpoint/2010/main" val="22624430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507PD: POSEIDON Phase I/II trial: </a:t>
            </a:r>
            <a:r>
              <a:rPr lang="en-GB" sz="1800" dirty="0" err="1"/>
              <a:t>Abituzumab</a:t>
            </a:r>
            <a:r>
              <a:rPr lang="en-GB" sz="1800" dirty="0"/>
              <a:t> combined with cetuximab plus</a:t>
            </a:r>
            <a:br>
              <a:rPr lang="en-GB" sz="1800" dirty="0"/>
            </a:br>
            <a:r>
              <a:rPr lang="en-GB" sz="1800" dirty="0"/>
              <a:t>irinotecan as second-line treatment for patients with KRAS wild-type metastatic</a:t>
            </a:r>
            <a:br>
              <a:rPr lang="en-GB" sz="1800" dirty="0"/>
            </a:br>
            <a:r>
              <a:rPr lang="en-GB" sz="1800" dirty="0"/>
              <a:t>colorectal </a:t>
            </a:r>
            <a:r>
              <a:rPr lang="en-GB" sz="1800" dirty="0" smtClean="0"/>
              <a:t>cancer – </a:t>
            </a:r>
            <a:r>
              <a:rPr lang="en-GB" sz="1800" dirty="0" err="1" smtClean="0"/>
              <a:t>Élez</a:t>
            </a:r>
            <a:r>
              <a:rPr lang="en-GB" sz="1800" dirty="0" smtClean="0"/>
              <a:t> E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800" b="1" dirty="0" smtClean="0"/>
              <a:t>Study objective</a:t>
            </a:r>
          </a:p>
          <a:p>
            <a:pPr lvl="1">
              <a:spcAft>
                <a:spcPts val="300"/>
              </a:spcAft>
            </a:pPr>
            <a:r>
              <a:rPr lang="en-GB" sz="1800" dirty="0" smtClean="0"/>
              <a:t>To evaluate prognostic biomarkers in patients with </a:t>
            </a:r>
            <a:r>
              <a:rPr lang="en-GB" sz="1800" dirty="0" err="1" smtClean="0"/>
              <a:t>mCRC</a:t>
            </a:r>
            <a:r>
              <a:rPr lang="en-GB" sz="1800" dirty="0" smtClean="0"/>
              <a:t> treated with </a:t>
            </a:r>
            <a:r>
              <a:rPr lang="en-GB" sz="1800" dirty="0" err="1"/>
              <a:t>abituzumab</a:t>
            </a:r>
            <a:r>
              <a:rPr lang="en-GB" sz="1800" dirty="0"/>
              <a:t> combined with second-line </a:t>
            </a:r>
            <a:r>
              <a:rPr lang="en-GB" sz="1800" dirty="0" smtClean="0"/>
              <a:t>standard of care (</a:t>
            </a:r>
            <a:r>
              <a:rPr lang="en-GB" sz="1800" dirty="0" err="1" smtClean="0"/>
              <a:t>SoC</a:t>
            </a:r>
            <a:r>
              <a:rPr lang="en-GB" sz="1800" dirty="0" smtClean="0"/>
              <a:t>)</a:t>
            </a:r>
          </a:p>
          <a:p>
            <a:pPr>
              <a:spcAft>
                <a:spcPts val="300"/>
              </a:spcAft>
            </a:pPr>
            <a:r>
              <a:rPr lang="en-GB" sz="1800" b="1" dirty="0" smtClean="0"/>
              <a:t>Study design</a:t>
            </a:r>
          </a:p>
          <a:p>
            <a:pPr lvl="1">
              <a:spcAft>
                <a:spcPts val="300"/>
              </a:spcAft>
            </a:pPr>
            <a:r>
              <a:rPr lang="en-GB" sz="1800" dirty="0" smtClean="0"/>
              <a:t>Immunohistochemistry (n=197) and plasma protein analyses (n=888) were conducted to determine tumour expression of relevant biomarkers</a:t>
            </a:r>
          </a:p>
          <a:p>
            <a:pPr>
              <a:spcAft>
                <a:spcPts val="300"/>
              </a:spcAft>
            </a:pPr>
            <a:r>
              <a:rPr lang="en-GB" sz="1800" b="1" dirty="0" smtClean="0"/>
              <a:t>Key results</a:t>
            </a:r>
          </a:p>
          <a:p>
            <a:pPr>
              <a:spcAft>
                <a:spcPts val="300"/>
              </a:spcAft>
            </a:pPr>
            <a:endParaRPr lang="en-GB" sz="1800" dirty="0" smtClean="0"/>
          </a:p>
          <a:p>
            <a:pPr lvl="1">
              <a:spcAft>
                <a:spcPts val="300"/>
              </a:spcAft>
            </a:pPr>
            <a:endParaRPr lang="en-GB" sz="1800" dirty="0"/>
          </a:p>
          <a:p>
            <a:pPr lvl="1">
              <a:spcAft>
                <a:spcPts val="300"/>
              </a:spcAft>
            </a:pPr>
            <a:endParaRPr lang="en-GB" sz="1800" dirty="0" smtClean="0"/>
          </a:p>
          <a:p>
            <a:pPr lvl="1">
              <a:spcAft>
                <a:spcPts val="300"/>
              </a:spcAft>
            </a:pPr>
            <a:endParaRPr lang="en-GB" sz="1800" dirty="0"/>
          </a:p>
          <a:p>
            <a:pPr lvl="1">
              <a:spcAft>
                <a:spcPts val="300"/>
              </a:spcAft>
            </a:pPr>
            <a:endParaRPr lang="en-GB" sz="1800" dirty="0" smtClean="0"/>
          </a:p>
          <a:p>
            <a:pPr>
              <a:spcBef>
                <a:spcPts val="1200"/>
              </a:spcBef>
              <a:spcAft>
                <a:spcPts val="300"/>
              </a:spcAft>
            </a:pPr>
            <a:r>
              <a:rPr lang="en-GB" sz="1800" b="1" dirty="0" smtClean="0"/>
              <a:t>Conclusions</a:t>
            </a:r>
          </a:p>
          <a:p>
            <a:pPr lvl="1">
              <a:spcAft>
                <a:spcPts val="300"/>
              </a:spcAft>
            </a:pPr>
            <a:r>
              <a:rPr lang="en-GB" sz="1800" b="1" spc="-20" dirty="0"/>
              <a:t>High ανβ6 +</a:t>
            </a:r>
            <a:r>
              <a:rPr lang="en-GB" sz="1800" b="1" spc="-20" dirty="0" smtClean="0"/>
              <a:t> </a:t>
            </a:r>
            <a:r>
              <a:rPr lang="en-GB" sz="1800" b="1" spc="-20" dirty="0"/>
              <a:t>αν expression </a:t>
            </a:r>
            <a:r>
              <a:rPr lang="en-GB" sz="1800" b="1" spc="-20" dirty="0" smtClean="0"/>
              <a:t>signified poor prognosis in </a:t>
            </a:r>
            <a:r>
              <a:rPr lang="en-GB" sz="1800" b="1" spc="-20" dirty="0"/>
              <a:t>patients with </a:t>
            </a:r>
            <a:r>
              <a:rPr lang="en-GB" sz="1800" b="1" spc="-20" dirty="0" err="1" smtClean="0"/>
              <a:t>mCRC</a:t>
            </a:r>
            <a:endParaRPr lang="en-GB" sz="1800" b="1" dirty="0"/>
          </a:p>
          <a:p>
            <a:pPr lvl="2">
              <a:spcAft>
                <a:spcPts val="300"/>
              </a:spcAft>
            </a:pPr>
            <a:r>
              <a:rPr lang="en-GB" sz="1800" b="1" dirty="0" smtClean="0"/>
              <a:t>OS </a:t>
            </a:r>
            <a:r>
              <a:rPr lang="en-GB" sz="1800" b="1" dirty="0"/>
              <a:t>was </a:t>
            </a:r>
            <a:r>
              <a:rPr lang="en-GB" sz="1800" b="1" dirty="0" smtClean="0"/>
              <a:t>improved </a:t>
            </a:r>
            <a:r>
              <a:rPr lang="en-GB" sz="1800" b="1" dirty="0"/>
              <a:t>with </a:t>
            </a:r>
            <a:r>
              <a:rPr lang="en-GB" sz="1800" b="1" dirty="0" err="1" smtClean="0"/>
              <a:t>abituzumab</a:t>
            </a:r>
            <a:r>
              <a:rPr lang="en-GB" sz="1800" b="1" dirty="0" smtClean="0"/>
              <a:t> vs. </a:t>
            </a:r>
            <a:r>
              <a:rPr lang="en-GB" sz="1800" b="1" dirty="0" err="1" smtClean="0"/>
              <a:t>SoC</a:t>
            </a:r>
            <a:r>
              <a:rPr lang="en-GB" sz="1800" b="1" dirty="0" smtClean="0"/>
              <a:t> in this population</a:t>
            </a:r>
            <a:endParaRPr lang="en-GB" sz="1800" b="1" dirty="0"/>
          </a:p>
          <a:p>
            <a:pPr lvl="1">
              <a:spcAft>
                <a:spcPts val="300"/>
              </a:spcAft>
            </a:pPr>
            <a:r>
              <a:rPr lang="en-GB" sz="1800" b="1" dirty="0" smtClean="0"/>
              <a:t>CCL23 expression, </a:t>
            </a:r>
            <a:r>
              <a:rPr lang="en-GB" sz="1800" b="1" dirty="0"/>
              <a:t>a ligand for </a:t>
            </a:r>
            <a:r>
              <a:rPr lang="en-GB" sz="1800" b="1" dirty="0" smtClean="0"/>
              <a:t>CCR1, was associated </a:t>
            </a:r>
            <a:r>
              <a:rPr lang="en-GB" sz="1800" b="1" dirty="0"/>
              <a:t>with poor </a:t>
            </a:r>
            <a:r>
              <a:rPr lang="en-GB" sz="1800" b="1" dirty="0" smtClean="0"/>
              <a:t>prognosis</a:t>
            </a:r>
          </a:p>
        </p:txBody>
      </p:sp>
      <p:sp>
        <p:nvSpPr>
          <p:cNvPr id="5124" name="Text Box 4"/>
          <p:cNvSpPr txBox="1">
            <a:spLocks noChangeArrowheads="1"/>
          </p:cNvSpPr>
          <p:nvPr/>
        </p:nvSpPr>
        <p:spPr bwMode="auto">
          <a:xfrm>
            <a:off x="5183981" y="6474897"/>
            <a:ext cx="37393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Élez</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507PD</a:t>
            </a:r>
            <a:endParaRPr lang="en-GB" sz="1200" dirty="0">
              <a:solidFill>
                <a:srgbClr val="363636"/>
              </a:solidFill>
            </a:endParaRPr>
          </a:p>
        </p:txBody>
      </p:sp>
      <p:sp>
        <p:nvSpPr>
          <p:cNvPr id="5125" name="Text Box 5"/>
          <p:cNvSpPr txBox="1">
            <a:spLocks noChangeArrowheads="1"/>
          </p:cNvSpPr>
          <p:nvPr/>
        </p:nvSpPr>
        <p:spPr bwMode="auto">
          <a:xfrm>
            <a:off x="231775" y="6474897"/>
            <a:ext cx="296715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*In patients with high biomarker expression</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40709471"/>
              </p:ext>
            </p:extLst>
          </p:nvPr>
        </p:nvGraphicFramePr>
        <p:xfrm>
          <a:off x="400183" y="3488265"/>
          <a:ext cx="8343636" cy="1645920"/>
        </p:xfrm>
        <a:graphic>
          <a:graphicData uri="http://schemas.openxmlformats.org/drawingml/2006/table">
            <a:tbl>
              <a:tblPr firstRow="1" bandRow="1">
                <a:tableStyleId>{69012ECD-51FC-41F1-AA8D-1B2483CD663E}</a:tableStyleId>
              </a:tblPr>
              <a:tblGrid>
                <a:gridCol w="1081484"/>
                <a:gridCol w="1815538"/>
                <a:gridCol w="1815538"/>
                <a:gridCol w="1815538"/>
                <a:gridCol w="1815538"/>
              </a:tblGrid>
              <a:tr h="222956">
                <a:tc rowSpan="2">
                  <a:txBody>
                    <a:bodyPr/>
                    <a:lstStyle/>
                    <a:p>
                      <a:r>
                        <a:rPr lang="en-GB" sz="1200" dirty="0" smtClean="0">
                          <a:solidFill>
                            <a:schemeClr val="tx2"/>
                          </a:solidFill>
                        </a:rPr>
                        <a:t>Biomarker</a:t>
                      </a:r>
                      <a:endParaRPr lang="en-GB" sz="1200" dirty="0">
                        <a:solidFill>
                          <a:schemeClr val="tx2"/>
                        </a:solidFill>
                      </a:endParaRPr>
                    </a:p>
                  </a:txBody>
                  <a:tcPr anchor="ctr">
                    <a:lnB w="12700" cap="flat" cmpd="sng" algn="ctr">
                      <a:solidFill>
                        <a:schemeClr val="accent1"/>
                      </a:solidFill>
                      <a:prstDash val="solid"/>
                      <a:round/>
                      <a:headEnd type="none" w="med" len="med"/>
                      <a:tailEnd type="none" w="med" len="med"/>
                    </a:lnB>
                  </a:tcPr>
                </a:tc>
                <a:tc gridSpan="2">
                  <a:txBody>
                    <a:bodyPr/>
                    <a:lstStyle/>
                    <a:p>
                      <a:pPr algn="ctr"/>
                      <a:r>
                        <a:rPr lang="en-GB" sz="1200" dirty="0" smtClean="0">
                          <a:solidFill>
                            <a:schemeClr val="tx2"/>
                          </a:solidFill>
                        </a:rPr>
                        <a:t>Low vs. high expression in </a:t>
                      </a:r>
                      <a:r>
                        <a:rPr lang="en-GB" sz="1200" dirty="0" err="1" smtClean="0">
                          <a:solidFill>
                            <a:schemeClr val="tx2"/>
                          </a:solidFill>
                        </a:rPr>
                        <a:t>SoC</a:t>
                      </a:r>
                      <a:r>
                        <a:rPr lang="en-GB" sz="1200" baseline="0" dirty="0" smtClean="0">
                          <a:solidFill>
                            <a:schemeClr val="tx2"/>
                          </a:solidFill>
                        </a:rPr>
                        <a:t> arm</a:t>
                      </a:r>
                      <a:endParaRPr lang="en-GB" sz="1200" dirty="0">
                        <a:solidFill>
                          <a:schemeClr val="tx2"/>
                        </a:solidFill>
                      </a:endParaRPr>
                    </a:p>
                  </a:txBody>
                  <a:tcPr anchor="ctr"/>
                </a:tc>
                <a:tc hMerge="1">
                  <a:txBody>
                    <a:bodyPr/>
                    <a:lstStyle/>
                    <a:p>
                      <a:endParaRPr lang="en-GB" sz="1200" dirty="0">
                        <a:solidFill>
                          <a:schemeClr val="tx2"/>
                        </a:solidFill>
                      </a:endParaRPr>
                    </a:p>
                  </a:txBody>
                  <a:tcPr/>
                </a:tc>
                <a:tc gridSpan="2">
                  <a:txBody>
                    <a:bodyPr/>
                    <a:lstStyle/>
                    <a:p>
                      <a:pPr algn="ctr"/>
                      <a:r>
                        <a:rPr lang="en-GB" sz="1200" dirty="0" smtClean="0">
                          <a:solidFill>
                            <a:schemeClr val="tx2"/>
                          </a:solidFill>
                        </a:rPr>
                        <a:t>High</a:t>
                      </a:r>
                      <a:r>
                        <a:rPr lang="en-GB" sz="1200" baseline="0" dirty="0" smtClean="0">
                          <a:solidFill>
                            <a:schemeClr val="tx2"/>
                          </a:solidFill>
                        </a:rPr>
                        <a:t> expression in </a:t>
                      </a:r>
                      <a:r>
                        <a:rPr lang="en-GB" sz="1200" baseline="0" dirty="0" err="1" smtClean="0">
                          <a:solidFill>
                            <a:schemeClr val="tx2"/>
                          </a:solidFill>
                        </a:rPr>
                        <a:t>a</a:t>
                      </a:r>
                      <a:r>
                        <a:rPr lang="en-GB" sz="1200" dirty="0" err="1" smtClean="0">
                          <a:solidFill>
                            <a:schemeClr val="tx2"/>
                          </a:solidFill>
                        </a:rPr>
                        <a:t>bituzumab</a:t>
                      </a:r>
                      <a:r>
                        <a:rPr lang="en-GB" sz="1200" dirty="0" smtClean="0">
                          <a:solidFill>
                            <a:schemeClr val="tx2"/>
                          </a:solidFill>
                        </a:rPr>
                        <a:t> vs. </a:t>
                      </a:r>
                      <a:r>
                        <a:rPr lang="en-GB" sz="1200" dirty="0" err="1" smtClean="0">
                          <a:solidFill>
                            <a:schemeClr val="tx2"/>
                          </a:solidFill>
                        </a:rPr>
                        <a:t>SoC</a:t>
                      </a:r>
                      <a:r>
                        <a:rPr lang="en-GB" sz="1200" dirty="0" smtClean="0">
                          <a:solidFill>
                            <a:schemeClr val="tx2"/>
                          </a:solidFill>
                        </a:rPr>
                        <a:t>*</a:t>
                      </a:r>
                      <a:endParaRPr lang="en-GB" sz="1200" dirty="0">
                        <a:solidFill>
                          <a:schemeClr val="tx2"/>
                        </a:solidFill>
                      </a:endParaRPr>
                    </a:p>
                  </a:txBody>
                  <a:tcPr anchor="ctr"/>
                </a:tc>
                <a:tc hMerge="1">
                  <a:txBody>
                    <a:bodyPr/>
                    <a:lstStyle/>
                    <a:p>
                      <a:endParaRPr lang="en-GB" sz="1200" dirty="0">
                        <a:solidFill>
                          <a:schemeClr val="tx2"/>
                        </a:solidFill>
                      </a:endParaRPr>
                    </a:p>
                  </a:txBody>
                  <a:tcPr/>
                </a:tc>
              </a:tr>
              <a:tr h="222956">
                <a:tc vMerge="1">
                  <a:txBody>
                    <a:bodyPr/>
                    <a:lstStyle/>
                    <a:p>
                      <a:endParaRPr lang="en-GB" sz="1200" dirty="0"/>
                    </a:p>
                  </a:txBody>
                  <a:tcPr>
                    <a:solidFill>
                      <a:schemeClr val="accent1"/>
                    </a:solidFill>
                  </a:tcPr>
                </a:tc>
                <a:tc>
                  <a:txBody>
                    <a:bodyPr/>
                    <a:lstStyle/>
                    <a:p>
                      <a:pPr algn="ctr"/>
                      <a:r>
                        <a:rPr lang="en-GB" sz="1200" b="1" dirty="0" err="1" smtClean="0">
                          <a:solidFill>
                            <a:schemeClr val="tx2"/>
                          </a:solidFill>
                        </a:rPr>
                        <a:t>mOS</a:t>
                      </a:r>
                      <a:r>
                        <a:rPr lang="en-GB" sz="1200" b="1" dirty="0" smtClean="0">
                          <a:solidFill>
                            <a:schemeClr val="tx2"/>
                          </a:solidFill>
                        </a:rPr>
                        <a:t> HR (95% CI)</a:t>
                      </a:r>
                      <a:endParaRPr lang="en-GB" sz="1200" b="1" dirty="0">
                        <a:solidFill>
                          <a:schemeClr val="tx2"/>
                        </a:solidFill>
                      </a:endParaRPr>
                    </a:p>
                  </a:txBody>
                  <a:tcPr anchor="ctr">
                    <a:solidFill>
                      <a:schemeClr val="accent1"/>
                    </a:solidFill>
                  </a:tcPr>
                </a:tc>
                <a:tc>
                  <a:txBody>
                    <a:bodyPr/>
                    <a:lstStyle/>
                    <a:p>
                      <a:pPr algn="ctr"/>
                      <a:r>
                        <a:rPr lang="en-GB" sz="1200" b="1" dirty="0" smtClean="0">
                          <a:solidFill>
                            <a:schemeClr val="tx2"/>
                          </a:solidFill>
                        </a:rPr>
                        <a:t>p-value</a:t>
                      </a:r>
                      <a:endParaRPr lang="en-GB" sz="1200" b="1" dirty="0">
                        <a:solidFill>
                          <a:schemeClr val="tx2"/>
                        </a:solidFill>
                      </a:endParaRPr>
                    </a:p>
                  </a:txBody>
                  <a:tcPr anchor="ctr">
                    <a:solidFill>
                      <a:schemeClr val="accent1"/>
                    </a:solidFill>
                  </a:tcPr>
                </a:tc>
                <a:tc>
                  <a:txBody>
                    <a:bodyPr/>
                    <a:lstStyle/>
                    <a:p>
                      <a:pPr algn="ctr"/>
                      <a:r>
                        <a:rPr lang="en-GB" sz="1200" b="1" dirty="0" err="1" smtClean="0">
                          <a:solidFill>
                            <a:schemeClr val="tx2"/>
                          </a:solidFill>
                        </a:rPr>
                        <a:t>mOS</a:t>
                      </a:r>
                      <a:r>
                        <a:rPr lang="en-GB" sz="1200" b="1" dirty="0" smtClean="0">
                          <a:solidFill>
                            <a:schemeClr val="tx2"/>
                          </a:solidFill>
                        </a:rPr>
                        <a:t> HR (95% CI)</a:t>
                      </a:r>
                      <a:endParaRPr lang="en-GB" sz="1200" b="1" dirty="0">
                        <a:solidFill>
                          <a:schemeClr val="tx2"/>
                        </a:solidFill>
                      </a:endParaRPr>
                    </a:p>
                  </a:txBody>
                  <a:tcPr anchor="ctr">
                    <a:solidFill>
                      <a:schemeClr val="accent1"/>
                    </a:solidFill>
                  </a:tcPr>
                </a:tc>
                <a:tc>
                  <a:txBody>
                    <a:bodyPr/>
                    <a:lstStyle/>
                    <a:p>
                      <a:pPr algn="ctr"/>
                      <a:r>
                        <a:rPr lang="en-GB" sz="1200" b="1" dirty="0" smtClean="0">
                          <a:solidFill>
                            <a:schemeClr val="tx2"/>
                          </a:solidFill>
                        </a:rPr>
                        <a:t>p-value</a:t>
                      </a:r>
                      <a:endParaRPr lang="en-GB" sz="1200" b="1" dirty="0">
                        <a:solidFill>
                          <a:schemeClr val="tx2"/>
                        </a:solidFill>
                      </a:endParaRPr>
                    </a:p>
                  </a:txBody>
                  <a:tcPr anchor="ctr">
                    <a:solidFill>
                      <a:schemeClr val="accent1"/>
                    </a:solidFill>
                  </a:tcPr>
                </a:tc>
              </a:tr>
              <a:tr h="222956">
                <a:tc>
                  <a:txBody>
                    <a:bodyPr/>
                    <a:lstStyle/>
                    <a:p>
                      <a:r>
                        <a:rPr lang="el-GR" sz="1200" dirty="0" smtClean="0"/>
                        <a:t>ανβ6</a:t>
                      </a:r>
                      <a:endParaRPr lang="en-GB" sz="1200" dirty="0"/>
                    </a:p>
                  </a:txBody>
                  <a:tcPr anchor="ctr">
                    <a:lnT w="12700" cap="flat" cmpd="sng" algn="ctr">
                      <a:solidFill>
                        <a:schemeClr val="accent1"/>
                      </a:solidFill>
                      <a:prstDash val="solid"/>
                      <a:round/>
                      <a:headEnd type="none" w="med" len="med"/>
                      <a:tailEnd type="none" w="med" len="med"/>
                    </a:lnT>
                  </a:tcPr>
                </a:tc>
                <a:tc>
                  <a:txBody>
                    <a:bodyPr/>
                    <a:lstStyle/>
                    <a:p>
                      <a:pPr algn="ctr"/>
                      <a:r>
                        <a:rPr lang="en-GB" sz="1200" dirty="0" smtClean="0"/>
                        <a:t>1.96 (1.04, 3.68)</a:t>
                      </a:r>
                      <a:endParaRPr lang="en-GB" sz="1200" dirty="0"/>
                    </a:p>
                  </a:txBody>
                  <a:tcPr anchor="ctr"/>
                </a:tc>
                <a:tc>
                  <a:txBody>
                    <a:bodyPr/>
                    <a:lstStyle/>
                    <a:p>
                      <a:pPr algn="ctr"/>
                      <a:r>
                        <a:rPr lang="en-GB" sz="1200" dirty="0" smtClean="0"/>
                        <a:t>0.037</a:t>
                      </a:r>
                      <a:endParaRPr lang="en-GB" sz="1200" dirty="0"/>
                    </a:p>
                  </a:txBody>
                  <a:tcPr anchor="ctr"/>
                </a:tc>
                <a:tc>
                  <a:txBody>
                    <a:bodyPr/>
                    <a:lstStyle/>
                    <a:p>
                      <a:pPr algn="ctr"/>
                      <a:r>
                        <a:rPr lang="en-GB" sz="1200" dirty="0" smtClean="0"/>
                        <a:t>0.48 (0.28, 0.82)</a:t>
                      </a:r>
                      <a:endParaRPr lang="en-GB" sz="1200" dirty="0"/>
                    </a:p>
                  </a:txBody>
                  <a:tcPr anchor="ctr"/>
                </a:tc>
                <a:tc>
                  <a:txBody>
                    <a:bodyPr/>
                    <a:lstStyle/>
                    <a:p>
                      <a:pPr algn="ctr"/>
                      <a:r>
                        <a:rPr lang="en-GB" sz="1200" dirty="0" smtClean="0"/>
                        <a:t>0.008</a:t>
                      </a:r>
                      <a:endParaRPr lang="en-GB" sz="1200" dirty="0"/>
                    </a:p>
                  </a:txBody>
                  <a:tcPr anchor="ctr"/>
                </a:tc>
              </a:tr>
              <a:tr h="222956">
                <a:tc>
                  <a:txBody>
                    <a:bodyPr/>
                    <a:lstStyle/>
                    <a:p>
                      <a:r>
                        <a:rPr lang="el-GR" sz="1200" dirty="0" smtClean="0"/>
                        <a:t>αν</a:t>
                      </a:r>
                      <a:endParaRPr lang="en-GB" sz="1200" dirty="0"/>
                    </a:p>
                  </a:txBody>
                  <a:tcPr anchor="ctr"/>
                </a:tc>
                <a:tc>
                  <a:txBody>
                    <a:bodyPr/>
                    <a:lstStyle/>
                    <a:p>
                      <a:pPr algn="ctr"/>
                      <a:r>
                        <a:rPr lang="en-GB" sz="1200" dirty="0" smtClean="0"/>
                        <a:t>1.60 (0.83,</a:t>
                      </a:r>
                      <a:r>
                        <a:rPr lang="en-GB" sz="1200" baseline="0" dirty="0" smtClean="0"/>
                        <a:t> 3.07)</a:t>
                      </a:r>
                      <a:endParaRPr lang="en-GB" sz="1200" dirty="0"/>
                    </a:p>
                  </a:txBody>
                  <a:tcPr anchor="ctr"/>
                </a:tc>
                <a:tc>
                  <a:txBody>
                    <a:bodyPr/>
                    <a:lstStyle/>
                    <a:p>
                      <a:pPr algn="ctr"/>
                      <a:r>
                        <a:rPr lang="en-GB" sz="1200" dirty="0" smtClean="0"/>
                        <a:t>0.161</a:t>
                      </a:r>
                      <a:endParaRPr lang="en-GB" sz="1200" dirty="0"/>
                    </a:p>
                  </a:txBody>
                  <a:tcPr anchor="ctr"/>
                </a:tc>
                <a:tc>
                  <a:txBody>
                    <a:bodyPr/>
                    <a:lstStyle/>
                    <a:p>
                      <a:pPr algn="ctr"/>
                      <a:r>
                        <a:rPr lang="en-GB" sz="1200" dirty="0" smtClean="0"/>
                        <a:t>0.53 (0.31, 0.92)</a:t>
                      </a:r>
                      <a:endParaRPr lang="en-GB" sz="1200" dirty="0"/>
                    </a:p>
                  </a:txBody>
                  <a:tcPr anchor="ctr"/>
                </a:tc>
                <a:tc>
                  <a:txBody>
                    <a:bodyPr/>
                    <a:lstStyle/>
                    <a:p>
                      <a:pPr algn="ctr"/>
                      <a:r>
                        <a:rPr lang="en-GB" sz="1200" dirty="0" smtClean="0"/>
                        <a:t>0.025</a:t>
                      </a:r>
                      <a:endParaRPr lang="en-GB" sz="1200" dirty="0"/>
                    </a:p>
                  </a:txBody>
                  <a:tcPr anchor="ctr"/>
                </a:tc>
              </a:tr>
              <a:tr h="222956">
                <a:tc>
                  <a:txBody>
                    <a:bodyPr/>
                    <a:lstStyle/>
                    <a:p>
                      <a:r>
                        <a:rPr lang="el-GR" sz="1200" dirty="0" smtClean="0"/>
                        <a:t>ανβ5</a:t>
                      </a:r>
                      <a:endParaRPr lang="en-GB" sz="1200" dirty="0"/>
                    </a:p>
                  </a:txBody>
                  <a:tcPr anchor="ctr"/>
                </a:tc>
                <a:tc>
                  <a:txBody>
                    <a:bodyPr/>
                    <a:lstStyle/>
                    <a:p>
                      <a:pPr algn="ctr"/>
                      <a:r>
                        <a:rPr lang="en-GB" sz="1200" dirty="0" smtClean="0"/>
                        <a:t>1.44 (0.78, 2.66)</a:t>
                      </a:r>
                      <a:endParaRPr lang="en-GB" sz="1200" dirty="0"/>
                    </a:p>
                  </a:txBody>
                  <a:tcPr anchor="ctr"/>
                </a:tc>
                <a:tc>
                  <a:txBody>
                    <a:bodyPr/>
                    <a:lstStyle/>
                    <a:p>
                      <a:pPr algn="ctr"/>
                      <a:r>
                        <a:rPr lang="en-GB" sz="1200" dirty="0" smtClean="0"/>
                        <a:t>0.248</a:t>
                      </a:r>
                      <a:endParaRPr lang="en-GB" sz="1200" dirty="0"/>
                    </a:p>
                  </a:txBody>
                  <a:tcPr anchor="ctr"/>
                </a:tc>
                <a:tc>
                  <a:txBody>
                    <a:bodyPr/>
                    <a:lstStyle/>
                    <a:p>
                      <a:pPr algn="ctr"/>
                      <a:r>
                        <a:rPr lang="en-GB" sz="1200" dirty="0" smtClean="0"/>
                        <a:t>0.78 (0.46, 1.34)</a:t>
                      </a:r>
                      <a:endParaRPr lang="en-GB" sz="1200" dirty="0"/>
                    </a:p>
                  </a:txBody>
                  <a:tcPr anchor="ctr"/>
                </a:tc>
                <a:tc>
                  <a:txBody>
                    <a:bodyPr/>
                    <a:lstStyle/>
                    <a:p>
                      <a:pPr algn="ctr"/>
                      <a:r>
                        <a:rPr lang="en-GB" sz="1200" dirty="0" smtClean="0"/>
                        <a:t>0.369</a:t>
                      </a:r>
                      <a:endParaRPr lang="en-GB" sz="1200" dirty="0"/>
                    </a:p>
                  </a:txBody>
                  <a:tcPr anchor="ctr"/>
                </a:tc>
              </a:tr>
              <a:tr h="222956">
                <a:tc>
                  <a:txBody>
                    <a:bodyPr/>
                    <a:lstStyle/>
                    <a:p>
                      <a:r>
                        <a:rPr lang="en-GB" sz="1200" dirty="0" smtClean="0"/>
                        <a:t>CCL23</a:t>
                      </a:r>
                      <a:endParaRPr lang="en-GB" sz="1200" dirty="0"/>
                    </a:p>
                  </a:txBody>
                  <a:tcPr anchor="ctr"/>
                </a:tc>
                <a:tc>
                  <a:txBody>
                    <a:bodyPr/>
                    <a:lstStyle/>
                    <a:p>
                      <a:pPr algn="ctr"/>
                      <a:r>
                        <a:rPr lang="en-GB" sz="1200" dirty="0" smtClean="0"/>
                        <a:t>1.77 (0.97, 3.25)</a:t>
                      </a:r>
                      <a:endParaRPr lang="en-GB" sz="1200" dirty="0"/>
                    </a:p>
                  </a:txBody>
                  <a:tcPr anchor="ctr"/>
                </a:tc>
                <a:tc>
                  <a:txBody>
                    <a:bodyPr/>
                    <a:lstStyle/>
                    <a:p>
                      <a:pPr algn="ctr"/>
                      <a:r>
                        <a:rPr lang="en-GB" sz="1200" dirty="0" smtClean="0"/>
                        <a:t>0.068</a:t>
                      </a:r>
                      <a:endParaRPr lang="en-GB" sz="1200" dirty="0"/>
                    </a:p>
                  </a:txBody>
                  <a:tcPr anchor="ctr"/>
                </a:tc>
                <a:tc>
                  <a:txBody>
                    <a:bodyPr/>
                    <a:lstStyle/>
                    <a:p>
                      <a:pPr algn="ctr"/>
                      <a:r>
                        <a:rPr lang="en-GB" sz="1200" dirty="0" smtClean="0"/>
                        <a:t>0.41 (0.23, 0.75)</a:t>
                      </a:r>
                      <a:endParaRPr lang="en-GB" sz="1200" dirty="0"/>
                    </a:p>
                  </a:txBody>
                  <a:tcPr anchor="ctr"/>
                </a:tc>
                <a:tc>
                  <a:txBody>
                    <a:bodyPr/>
                    <a:lstStyle/>
                    <a:p>
                      <a:pPr algn="ctr"/>
                      <a:r>
                        <a:rPr lang="en-GB" sz="1200" dirty="0" smtClean="0"/>
                        <a:t>0.0048</a:t>
                      </a:r>
                      <a:endParaRPr lang="en-GB" sz="1200" dirty="0"/>
                    </a:p>
                  </a:txBody>
                  <a:tcPr anchor="ctr"/>
                </a:tc>
              </a:tr>
            </a:tbl>
          </a:graphicData>
        </a:graphic>
      </p:graphicFrame>
    </p:spTree>
    <p:custDataLst>
      <p:tags r:id="rId1"/>
    </p:custDataLst>
    <p:extLst>
      <p:ext uri="{BB962C8B-B14F-4D97-AF65-F5344CB8AC3E}">
        <p14:creationId xmlns:p14="http://schemas.microsoft.com/office/powerpoint/2010/main" val="3142298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tIns="0" bIns="0"/>
          <a:lstStyle/>
          <a:p>
            <a:pPr>
              <a:spcAft>
                <a:spcPts val="0"/>
              </a:spcAft>
              <a:tabLst>
                <a:tab pos="8429625" algn="r"/>
              </a:tabLst>
            </a:pPr>
            <a:r>
              <a:rPr lang="en-GB" sz="1800" dirty="0" smtClean="0"/>
              <a:t>Colorectal cancer</a:t>
            </a:r>
          </a:p>
          <a:p>
            <a:pPr lvl="1">
              <a:spcAft>
                <a:spcPts val="0"/>
              </a:spcAft>
              <a:tabLst>
                <a:tab pos="8429625" algn="r"/>
              </a:tabLst>
            </a:pPr>
            <a:r>
              <a:rPr lang="en-GB" sz="1800" dirty="0" err="1"/>
              <a:t>Neoadjuvant</a:t>
            </a:r>
            <a:r>
              <a:rPr lang="en-GB" sz="1800" dirty="0"/>
              <a:t> </a:t>
            </a:r>
            <a:r>
              <a:rPr lang="en-GB" sz="1800" dirty="0" smtClean="0"/>
              <a:t>therapy………………………………………………………………..	</a:t>
            </a:r>
            <a:r>
              <a:rPr lang="en-GB" sz="1800" dirty="0" smtClean="0">
                <a:hlinkClick r:id="rId2" action="ppaction://hlinksldjump"/>
              </a:rPr>
              <a:t>7</a:t>
            </a:r>
            <a:endParaRPr lang="en-GB" sz="1800" dirty="0" smtClean="0"/>
          </a:p>
          <a:p>
            <a:pPr lvl="1">
              <a:spcAft>
                <a:spcPts val="0"/>
              </a:spcAft>
              <a:tabLst>
                <a:tab pos="8429625" algn="r"/>
              </a:tabLst>
            </a:pPr>
            <a:r>
              <a:rPr lang="en-GB" sz="1800" dirty="0"/>
              <a:t>Adjuvant therapy</a:t>
            </a:r>
            <a:r>
              <a:rPr lang="en-GB" sz="1800" dirty="0" smtClean="0"/>
              <a:t>.……………………………………………………………........	</a:t>
            </a:r>
            <a:r>
              <a:rPr lang="en-GB" sz="1800" dirty="0" smtClean="0">
                <a:hlinkClick r:id="rId3" action="ppaction://hlinksldjump"/>
              </a:rPr>
              <a:t>12</a:t>
            </a:r>
            <a:endParaRPr lang="en-GB" sz="1800" dirty="0" smtClean="0"/>
          </a:p>
          <a:p>
            <a:pPr lvl="1">
              <a:spcAft>
                <a:spcPts val="0"/>
              </a:spcAft>
              <a:tabLst>
                <a:tab pos="8429625" algn="r"/>
              </a:tabLst>
            </a:pPr>
            <a:r>
              <a:rPr lang="en-GB" sz="1800" dirty="0"/>
              <a:t>First-line </a:t>
            </a:r>
            <a:r>
              <a:rPr lang="en-GB" sz="1800" dirty="0" smtClean="0"/>
              <a:t>therapy…....…………………………………………………….……….	</a:t>
            </a:r>
            <a:r>
              <a:rPr lang="en-GB" sz="1800" dirty="0" smtClean="0">
                <a:hlinkClick r:id="rId4" action="ppaction://hlinksldjump"/>
              </a:rPr>
              <a:t>22</a:t>
            </a:r>
            <a:endParaRPr lang="en-GB" sz="1800" dirty="0"/>
          </a:p>
          <a:p>
            <a:pPr lvl="1">
              <a:spcAft>
                <a:spcPts val="0"/>
              </a:spcAft>
              <a:tabLst>
                <a:tab pos="8429625" algn="r"/>
              </a:tabLst>
            </a:pPr>
            <a:r>
              <a:rPr lang="en-GB" sz="1800" dirty="0" smtClean="0"/>
              <a:t>Maintenance…………………………………………………..............................	</a:t>
            </a:r>
            <a:r>
              <a:rPr lang="en-GB" sz="1800" dirty="0" smtClean="0">
                <a:hlinkClick r:id="rId5" action="ppaction://hlinksldjump"/>
              </a:rPr>
              <a:t>30</a:t>
            </a:r>
            <a:endParaRPr lang="en-GB" sz="1800" dirty="0" smtClean="0"/>
          </a:p>
          <a:p>
            <a:pPr lvl="1">
              <a:spcAft>
                <a:spcPts val="0"/>
              </a:spcAft>
              <a:tabLst>
                <a:tab pos="8429625" algn="r"/>
              </a:tabLst>
            </a:pPr>
            <a:r>
              <a:rPr lang="en-GB" sz="1800" dirty="0" smtClean="0"/>
              <a:t>Second-line or later therapy……………………………………………………...	</a:t>
            </a:r>
            <a:r>
              <a:rPr lang="en-GB" sz="1800" dirty="0" smtClean="0">
                <a:hlinkClick r:id="rId6" action="ppaction://hlinksldjump"/>
              </a:rPr>
              <a:t>42</a:t>
            </a:r>
            <a:endParaRPr lang="en-GB" sz="1800" dirty="0"/>
          </a:p>
          <a:p>
            <a:pPr>
              <a:spcAft>
                <a:spcPts val="0"/>
              </a:spcAft>
              <a:tabLst>
                <a:tab pos="8429625" algn="r"/>
              </a:tabLst>
            </a:pPr>
            <a:r>
              <a:rPr lang="en-GB" sz="1800" dirty="0" smtClean="0"/>
              <a:t>Oesophageal and gastric cancer</a:t>
            </a:r>
          </a:p>
          <a:p>
            <a:pPr lvl="1">
              <a:spcAft>
                <a:spcPts val="0"/>
              </a:spcAft>
              <a:tabLst>
                <a:tab pos="8429625" algn="r"/>
              </a:tabLst>
            </a:pPr>
            <a:r>
              <a:rPr lang="en-GB" sz="1800" dirty="0" smtClean="0"/>
              <a:t>Localised disease…....…………………………………………………………....</a:t>
            </a:r>
            <a:r>
              <a:rPr lang="en-GB" sz="1800" dirty="0" smtClean="0">
                <a:hlinkClick r:id="rId7" action="ppaction://hlinksldjump"/>
              </a:rPr>
              <a:t>53</a:t>
            </a:r>
            <a:endParaRPr lang="en-GB" sz="1800" dirty="0"/>
          </a:p>
          <a:p>
            <a:pPr lvl="1">
              <a:spcAft>
                <a:spcPts val="0"/>
              </a:spcAft>
              <a:tabLst>
                <a:tab pos="8429625" algn="r"/>
              </a:tabLst>
            </a:pPr>
            <a:r>
              <a:rPr lang="en-GB" sz="1800" dirty="0" smtClean="0"/>
              <a:t>Metastatic disease………………………………………………….....................	</a:t>
            </a:r>
            <a:r>
              <a:rPr lang="en-GB" sz="1800" dirty="0" smtClean="0">
                <a:hlinkClick r:id="rId8" action="ppaction://hlinksldjump"/>
              </a:rPr>
              <a:t>56</a:t>
            </a:r>
            <a:endParaRPr lang="en-GB" sz="1800" dirty="0" smtClean="0"/>
          </a:p>
          <a:p>
            <a:pPr lvl="1">
              <a:spcAft>
                <a:spcPts val="0"/>
              </a:spcAft>
              <a:tabLst>
                <a:tab pos="8429625" algn="r"/>
              </a:tabLst>
            </a:pPr>
            <a:r>
              <a:rPr lang="en-GB" sz="1800" dirty="0" smtClean="0"/>
              <a:t>Advanced disease</a:t>
            </a:r>
          </a:p>
          <a:p>
            <a:pPr>
              <a:spcAft>
                <a:spcPts val="0"/>
              </a:spcAft>
              <a:tabLst>
                <a:tab pos="8429625" algn="r"/>
              </a:tabLst>
            </a:pPr>
            <a:r>
              <a:rPr lang="en-GB" sz="1800" dirty="0" smtClean="0"/>
              <a:t>Hepatocellular cancer....……………………………………………………………..	</a:t>
            </a:r>
            <a:r>
              <a:rPr lang="en-GB" sz="1800" dirty="0" smtClean="0">
                <a:hlinkClick r:id="rId9" action="ppaction://hlinksldjump"/>
              </a:rPr>
              <a:t>63</a:t>
            </a:r>
            <a:endParaRPr lang="en-GB" sz="1800" dirty="0" smtClean="0"/>
          </a:p>
          <a:p>
            <a:pPr>
              <a:spcAft>
                <a:spcPts val="0"/>
              </a:spcAft>
              <a:tabLst>
                <a:tab pos="8429625" algn="r"/>
              </a:tabLst>
            </a:pPr>
            <a:r>
              <a:rPr lang="en-GB" sz="1800" dirty="0" smtClean="0"/>
              <a:t>Pancreatic cancer</a:t>
            </a:r>
          </a:p>
          <a:p>
            <a:pPr lvl="1">
              <a:spcAft>
                <a:spcPts val="0"/>
              </a:spcAft>
              <a:tabLst>
                <a:tab pos="8429625" algn="r"/>
              </a:tabLst>
            </a:pPr>
            <a:r>
              <a:rPr lang="en-GB" sz="1800" dirty="0"/>
              <a:t>Adjuvant therapy </a:t>
            </a:r>
            <a:r>
              <a:rPr lang="en-GB" sz="1800" dirty="0" smtClean="0"/>
              <a:t>…………………………………………………………............	</a:t>
            </a:r>
            <a:r>
              <a:rPr lang="en-GB" sz="1800" dirty="0" smtClean="0">
                <a:hlinkClick r:id="rId10" action="ppaction://hlinksldjump"/>
              </a:rPr>
              <a:t>69</a:t>
            </a:r>
            <a:endParaRPr lang="en-GB" sz="1800" dirty="0" smtClean="0"/>
          </a:p>
          <a:p>
            <a:pPr lvl="1">
              <a:spcAft>
                <a:spcPts val="0"/>
              </a:spcAft>
              <a:tabLst>
                <a:tab pos="8429625" algn="r"/>
              </a:tabLst>
            </a:pPr>
            <a:r>
              <a:rPr lang="en-GB" sz="1800" dirty="0"/>
              <a:t>First-line therapy </a:t>
            </a:r>
            <a:r>
              <a:rPr lang="en-GB" sz="1800" dirty="0" smtClean="0"/>
              <a:t>…....…………………………………………………………….</a:t>
            </a:r>
            <a:r>
              <a:rPr lang="en-GB" sz="1800" dirty="0"/>
              <a:t>	</a:t>
            </a:r>
            <a:r>
              <a:rPr lang="en-GB" sz="1800" dirty="0" smtClean="0">
                <a:hlinkClick r:id="rId11" action="ppaction://hlinksldjump"/>
              </a:rPr>
              <a:t>71</a:t>
            </a:r>
            <a:endParaRPr lang="en-GB" sz="1800" dirty="0" smtClean="0"/>
          </a:p>
          <a:p>
            <a:pPr>
              <a:spcAft>
                <a:spcPts val="0"/>
              </a:spcAft>
              <a:tabLst>
                <a:tab pos="8429625" algn="r"/>
              </a:tabLst>
            </a:pPr>
            <a:r>
              <a:rPr lang="en-GB" sz="1800" dirty="0" smtClean="0"/>
              <a:t>Biliary tract cancer……………………………………….........................................	</a:t>
            </a:r>
            <a:r>
              <a:rPr lang="en-GB" sz="1800" dirty="0" smtClean="0">
                <a:hlinkClick r:id="rId12" action="ppaction://hlinksldjump"/>
              </a:rPr>
              <a:t>77</a:t>
            </a:r>
            <a:endParaRPr lang="en-GB" sz="1800" dirty="0" smtClean="0"/>
          </a:p>
          <a:p>
            <a:pPr>
              <a:spcAft>
                <a:spcPts val="0"/>
              </a:spcAft>
              <a:tabLst>
                <a:tab pos="8429625" algn="r"/>
              </a:tabLst>
            </a:pPr>
            <a:r>
              <a:rPr lang="en-GB" sz="1800" dirty="0" smtClean="0"/>
              <a:t>Neuroendocrine tumours</a:t>
            </a:r>
          </a:p>
          <a:p>
            <a:pPr lvl="1">
              <a:spcAft>
                <a:spcPts val="0"/>
              </a:spcAft>
              <a:tabLst>
                <a:tab pos="8429625" algn="r"/>
              </a:tabLst>
            </a:pPr>
            <a:r>
              <a:rPr lang="en-GB" sz="1800" dirty="0"/>
              <a:t>Prognosis / </a:t>
            </a:r>
            <a:r>
              <a:rPr lang="en-GB" sz="1800" dirty="0" smtClean="0"/>
              <a:t>Biomarkers……………………………………………..…………….	</a:t>
            </a:r>
            <a:r>
              <a:rPr lang="en-GB" sz="1800" dirty="0" smtClean="0">
                <a:hlinkClick r:id="rId13" action="ppaction://hlinksldjump"/>
              </a:rPr>
              <a:t>80</a:t>
            </a:r>
            <a:endParaRPr lang="en-GB" sz="1800" dirty="0" smtClean="0"/>
          </a:p>
          <a:p>
            <a:pPr lvl="1">
              <a:spcAft>
                <a:spcPts val="0"/>
              </a:spcAft>
              <a:tabLst>
                <a:tab pos="8429625" algn="r"/>
              </a:tabLst>
            </a:pPr>
            <a:r>
              <a:rPr lang="en-GB" sz="1800" dirty="0" smtClean="0"/>
              <a:t>Palliative……………………………………………………………………………	</a:t>
            </a:r>
            <a:r>
              <a:rPr lang="en-GB" sz="1800" dirty="0" smtClean="0">
                <a:hlinkClick r:id="rId14" action="ppaction://hlinksldjump"/>
              </a:rPr>
              <a:t>88</a:t>
            </a:r>
            <a:endParaRPr lang="en-GB" sz="1800" dirty="0" smtClean="0"/>
          </a:p>
          <a:p>
            <a:pPr marL="250825" lvl="2" indent="-250825">
              <a:spcAft>
                <a:spcPts val="0"/>
              </a:spcAft>
              <a:buSzPct val="110000"/>
              <a:tabLst>
                <a:tab pos="8429625" algn="r"/>
              </a:tabLst>
            </a:pPr>
            <a:r>
              <a:rPr lang="en-GB" sz="1800" dirty="0" smtClean="0"/>
              <a:t>Cancer of unknown primary………………………………….………………………	</a:t>
            </a:r>
            <a:r>
              <a:rPr lang="en-GB" sz="1800" dirty="0" smtClean="0">
                <a:hlinkClick r:id="rId15" action="ppaction://hlinksldjump"/>
              </a:rPr>
              <a:t>98</a:t>
            </a:r>
            <a:endParaRPr lang="en-GB" sz="1800" dirty="0" smtClean="0"/>
          </a:p>
          <a:p>
            <a:pPr marL="0" lvl="2" indent="0">
              <a:spcBef>
                <a:spcPts val="600"/>
              </a:spcBef>
              <a:spcAft>
                <a:spcPts val="0"/>
              </a:spcAft>
              <a:buSzPct val="110000"/>
              <a:buNone/>
            </a:pPr>
            <a:r>
              <a:rPr lang="en-GB" sz="1100" dirty="0" smtClean="0">
                <a:solidFill>
                  <a:srgbClr val="363636"/>
                </a:solidFill>
              </a:rPr>
              <a:t>Note</a:t>
            </a:r>
            <a:r>
              <a:rPr lang="en-GB" sz="1100" dirty="0">
                <a:solidFill>
                  <a:srgbClr val="363636"/>
                </a:solidFill>
              </a:rPr>
              <a:t>: To jump to a section, right click on the number and ‘Open Hyperlink’</a:t>
            </a:r>
          </a:p>
          <a:p>
            <a:pPr>
              <a:spcAft>
                <a:spcPts val="0"/>
              </a:spcAft>
            </a:pPr>
            <a:endParaRPr lang="en-GB" sz="1800" dirty="0" smtClean="0"/>
          </a:p>
          <a:p>
            <a:pPr>
              <a:spcAft>
                <a:spcPts val="0"/>
              </a:spcAft>
            </a:pPr>
            <a:endParaRPr lang="en-GB" sz="1800" dirty="0"/>
          </a:p>
        </p:txBody>
      </p:sp>
    </p:spTree>
    <p:extLst>
      <p:ext uri="{BB962C8B-B14F-4D97-AF65-F5344CB8AC3E}">
        <p14:creationId xmlns:p14="http://schemas.microsoft.com/office/powerpoint/2010/main" val="15227950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508PD: 2nd-line therapies after 1st-line therapy with FOLFIRI in combination </a:t>
            </a:r>
            <a:r>
              <a:rPr lang="en-GB" sz="1800" dirty="0" smtClean="0"/>
              <a:t>with cetuximab </a:t>
            </a:r>
            <a:r>
              <a:rPr lang="en-GB" sz="1800" dirty="0"/>
              <a:t>or bevacizumab in patients with KRAS wild-type metastatic </a:t>
            </a:r>
            <a:r>
              <a:rPr lang="en-GB" sz="1800" dirty="0" smtClean="0"/>
              <a:t>colorectal cancer </a:t>
            </a:r>
            <a:r>
              <a:rPr lang="en-GB" sz="1800" dirty="0"/>
              <a:t>(</a:t>
            </a:r>
            <a:r>
              <a:rPr lang="en-GB" sz="1800" dirty="0" err="1"/>
              <a:t>mCRC</a:t>
            </a:r>
            <a:r>
              <a:rPr lang="en-GB" sz="1800" dirty="0"/>
              <a:t>)-analysis of the AIO KRK 0306 (FIRE 3</a:t>
            </a:r>
            <a:r>
              <a:rPr lang="en-GB" sz="1800" dirty="0" smtClean="0"/>
              <a:t>) trial </a:t>
            </a:r>
            <a:br>
              <a:rPr lang="en-GB" sz="1800" dirty="0" smtClean="0"/>
            </a:br>
            <a:r>
              <a:rPr lang="en-GB" sz="1800" dirty="0" smtClean="0"/>
              <a:t>– </a:t>
            </a:r>
            <a:r>
              <a:rPr lang="en-GB" sz="1800" dirty="0"/>
              <a:t>Modest D et al.</a:t>
            </a:r>
          </a:p>
        </p:txBody>
      </p:sp>
      <p:sp>
        <p:nvSpPr>
          <p:cNvPr id="3" name="Content Placeholder 2"/>
          <p:cNvSpPr>
            <a:spLocks noGrp="1"/>
          </p:cNvSpPr>
          <p:nvPr>
            <p:ph idx="1"/>
          </p:nvPr>
        </p:nvSpPr>
        <p:spPr>
          <a:xfrm>
            <a:off x="228600" y="1320800"/>
            <a:ext cx="8758646" cy="5308600"/>
          </a:xfrm>
        </p:spPr>
        <p:txBody>
          <a:bodyPr/>
          <a:lstStyle/>
          <a:p>
            <a:pPr>
              <a:spcAft>
                <a:spcPts val="0"/>
              </a:spcAft>
            </a:pPr>
            <a:r>
              <a:rPr lang="en-GB" sz="1800" b="1" dirty="0"/>
              <a:t>Study </a:t>
            </a:r>
            <a:r>
              <a:rPr lang="en-GB" sz="1800" b="1" dirty="0" smtClean="0"/>
              <a:t>objective</a:t>
            </a:r>
          </a:p>
          <a:p>
            <a:pPr lvl="1">
              <a:spcAft>
                <a:spcPts val="0"/>
              </a:spcAft>
            </a:pPr>
            <a:r>
              <a:rPr lang="en-GB" sz="1800" dirty="0" smtClean="0"/>
              <a:t>To investigate how first-line efficacy affects the choice and duration of </a:t>
            </a:r>
            <a:r>
              <a:rPr lang="en-GB" sz="1800" dirty="0"/>
              <a:t>second-line therapy</a:t>
            </a:r>
            <a:r>
              <a:rPr lang="en-GB" sz="1800" dirty="0" smtClean="0"/>
              <a:t> and how second-line therapy impacts OS in patients with </a:t>
            </a:r>
            <a:r>
              <a:rPr lang="en-GB" sz="1800" dirty="0" err="1" smtClean="0"/>
              <a:t>mCRC</a:t>
            </a:r>
            <a:endParaRPr lang="en-GB" sz="1800" dirty="0"/>
          </a:p>
          <a:p>
            <a:pPr>
              <a:spcBef>
                <a:spcPts val="200"/>
              </a:spcBef>
              <a:spcAft>
                <a:spcPts val="0"/>
              </a:spcAft>
            </a:pPr>
            <a:r>
              <a:rPr lang="en-GB" sz="1800" b="1" dirty="0"/>
              <a:t>Study </a:t>
            </a:r>
            <a:r>
              <a:rPr lang="en-GB" sz="1800" b="1" dirty="0" smtClean="0"/>
              <a:t>design</a:t>
            </a:r>
          </a:p>
          <a:p>
            <a:pPr lvl="1">
              <a:spcAft>
                <a:spcPts val="0"/>
              </a:spcAft>
            </a:pPr>
            <a:r>
              <a:rPr lang="en-GB" sz="1800" dirty="0" smtClean="0"/>
              <a:t>Post-hoc </a:t>
            </a:r>
            <a:r>
              <a:rPr lang="en-GB" sz="1800" dirty="0"/>
              <a:t>analysis of </a:t>
            </a:r>
            <a:r>
              <a:rPr lang="en-GB" sz="1800" dirty="0" smtClean="0"/>
              <a:t>FIRE-3 study; first-line therapy: FOLFIRI + </a:t>
            </a:r>
            <a:r>
              <a:rPr lang="en-GB" sz="1800" dirty="0"/>
              <a:t>either </a:t>
            </a:r>
            <a:r>
              <a:rPr lang="en-GB" sz="1800" dirty="0" smtClean="0"/>
              <a:t>cetuximab (n=260*) or </a:t>
            </a:r>
            <a:r>
              <a:rPr lang="en-GB" sz="1800" spc="-10" dirty="0" smtClean="0"/>
              <a:t>bevacizumab (n=250*); second-line therapy was physician’s choice but protocol recommended FOLFOX + bevacizumab or irinotecan + cetuximab</a:t>
            </a:r>
            <a:endParaRPr lang="en-GB" sz="1800" spc="-10" baseline="30000" dirty="0"/>
          </a:p>
          <a:p>
            <a:pPr>
              <a:spcBef>
                <a:spcPts val="200"/>
              </a:spcBef>
              <a:spcAft>
                <a:spcPts val="0"/>
              </a:spcAft>
            </a:pPr>
            <a:r>
              <a:rPr lang="en-GB" sz="1800" b="1" dirty="0" smtClean="0"/>
              <a:t>Key results</a:t>
            </a:r>
          </a:p>
          <a:p>
            <a:pPr>
              <a:spcBef>
                <a:spcPts val="600"/>
              </a:spcBef>
              <a:spcAft>
                <a:spcPts val="0"/>
              </a:spcAft>
            </a:pPr>
            <a:endParaRPr lang="en-GB" sz="1800" b="1" dirty="0" smtClean="0"/>
          </a:p>
          <a:p>
            <a:pPr>
              <a:spcAft>
                <a:spcPts val="0"/>
              </a:spcAft>
            </a:pPr>
            <a:endParaRPr lang="en-GB" sz="1800" dirty="0" smtClean="0"/>
          </a:p>
          <a:p>
            <a:pPr>
              <a:spcAft>
                <a:spcPts val="0"/>
              </a:spcAft>
            </a:pPr>
            <a:endParaRPr lang="en-GB" sz="1800" dirty="0" smtClean="0"/>
          </a:p>
          <a:p>
            <a:pPr>
              <a:spcAft>
                <a:spcPts val="0"/>
              </a:spcAft>
            </a:pPr>
            <a:endParaRPr lang="en-GB" sz="1800" dirty="0" smtClean="0"/>
          </a:p>
          <a:p>
            <a:pPr>
              <a:spcAft>
                <a:spcPts val="0"/>
              </a:spcAft>
            </a:pPr>
            <a:endParaRPr lang="en-GB" sz="1800" dirty="0"/>
          </a:p>
          <a:p>
            <a:pPr lvl="1">
              <a:spcAft>
                <a:spcPts val="0"/>
              </a:spcAft>
            </a:pPr>
            <a:r>
              <a:rPr lang="en-GB" sz="1800" dirty="0" smtClean="0"/>
              <a:t>Second-line </a:t>
            </a:r>
            <a:r>
              <a:rPr lang="en-GB" sz="1800" dirty="0"/>
              <a:t>therapy duration: 17.2 weeks in </a:t>
            </a:r>
            <a:r>
              <a:rPr lang="en-GB" sz="1800" dirty="0" smtClean="0"/>
              <a:t>patients on first-line cetuximab vs. 14.0 </a:t>
            </a:r>
            <a:r>
              <a:rPr lang="en-GB" sz="1800" dirty="0"/>
              <a:t>weeks in </a:t>
            </a:r>
            <a:r>
              <a:rPr lang="en-GB" sz="1800" dirty="0" smtClean="0"/>
              <a:t>patients on first-line bevacizumab </a:t>
            </a:r>
            <a:r>
              <a:rPr lang="en-GB" sz="1800" dirty="0"/>
              <a:t>(</a:t>
            </a:r>
            <a:r>
              <a:rPr lang="en-GB" sz="1800" dirty="0" smtClean="0"/>
              <a:t>p=0.08)</a:t>
            </a:r>
            <a:endParaRPr lang="en-GB" sz="1800" dirty="0"/>
          </a:p>
          <a:p>
            <a:pPr>
              <a:spcBef>
                <a:spcPts val="200"/>
              </a:spcBef>
              <a:spcAft>
                <a:spcPts val="0"/>
              </a:spcAft>
            </a:pPr>
            <a:r>
              <a:rPr lang="en-NZ" sz="1800" b="1" dirty="0" smtClean="0"/>
              <a:t>Conclusions</a:t>
            </a:r>
            <a:endParaRPr lang="en-NZ" sz="1800" b="1" dirty="0"/>
          </a:p>
          <a:p>
            <a:pPr lvl="1">
              <a:spcAft>
                <a:spcPts val="0"/>
              </a:spcAft>
            </a:pPr>
            <a:r>
              <a:rPr lang="en-GB" sz="1800" b="1" spc="-40" dirty="0"/>
              <a:t>S</a:t>
            </a:r>
            <a:r>
              <a:rPr lang="en-GB" sz="1800" b="1" spc="-40" dirty="0" smtClean="0"/>
              <a:t>econd-line </a:t>
            </a:r>
            <a:r>
              <a:rPr lang="en-GB" sz="1800" b="1" spc="-40" dirty="0" err="1" smtClean="0"/>
              <a:t>mAb</a:t>
            </a:r>
            <a:r>
              <a:rPr lang="en-GB" sz="1800" b="1" spc="-40" dirty="0" smtClean="0"/>
              <a:t> </a:t>
            </a:r>
            <a:r>
              <a:rPr lang="en-GB" sz="1800" b="1" spc="-40" dirty="0"/>
              <a:t>therapy </a:t>
            </a:r>
            <a:r>
              <a:rPr lang="en-GB" sz="1800" b="1" spc="-40" dirty="0" smtClean="0"/>
              <a:t>was favoured </a:t>
            </a:r>
            <a:r>
              <a:rPr lang="en-GB" sz="1800" b="1" spc="-40" dirty="0"/>
              <a:t>in patients </a:t>
            </a:r>
            <a:r>
              <a:rPr lang="en-GB" sz="1800" b="1" spc="-40" dirty="0" smtClean="0"/>
              <a:t>with shorter </a:t>
            </a:r>
            <a:r>
              <a:rPr lang="en-GB" sz="1800" b="1" spc="-40" dirty="0"/>
              <a:t>first-line </a:t>
            </a:r>
            <a:r>
              <a:rPr lang="en-GB" sz="1800" b="1" spc="-40" dirty="0" smtClean="0"/>
              <a:t>PFS</a:t>
            </a:r>
          </a:p>
          <a:p>
            <a:pPr lvl="1">
              <a:spcAft>
                <a:spcPts val="0"/>
              </a:spcAft>
            </a:pPr>
            <a:r>
              <a:rPr lang="en-GB" sz="1800" b="1" dirty="0" smtClean="0"/>
              <a:t>Second-line </a:t>
            </a:r>
            <a:r>
              <a:rPr lang="en-GB" sz="1800" b="1" dirty="0"/>
              <a:t>treatment without </a:t>
            </a:r>
            <a:r>
              <a:rPr lang="en-GB" sz="1800" b="1" dirty="0" smtClean="0"/>
              <a:t>antibodies was associated with longer OS</a:t>
            </a:r>
            <a:endParaRPr lang="en-GB" sz="1800" b="1" dirty="0"/>
          </a:p>
        </p:txBody>
      </p:sp>
      <p:sp>
        <p:nvSpPr>
          <p:cNvPr id="4" name="Text Box 4"/>
          <p:cNvSpPr txBox="1">
            <a:spLocks noChangeArrowheads="1"/>
          </p:cNvSpPr>
          <p:nvPr/>
        </p:nvSpPr>
        <p:spPr bwMode="auto">
          <a:xfrm>
            <a:off x="4832475" y="6474897"/>
            <a:ext cx="40908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	Modest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508PD</a:t>
            </a:r>
            <a:endParaRPr lang="en-GB" sz="1200" dirty="0">
              <a:solidFill>
                <a:srgbClr val="363636"/>
              </a:solidFill>
            </a:endParaRPr>
          </a:p>
        </p:txBody>
      </p:sp>
      <p:sp>
        <p:nvSpPr>
          <p:cNvPr id="5" name="Text Box 5"/>
          <p:cNvSpPr txBox="1">
            <a:spLocks noChangeArrowheads="1"/>
          </p:cNvSpPr>
          <p:nvPr/>
        </p:nvSpPr>
        <p:spPr bwMode="auto">
          <a:xfrm>
            <a:off x="231775" y="6474897"/>
            <a:ext cx="24716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*patients alive after first-line therapy</a:t>
            </a:r>
            <a:endParaRPr lang="en-GB" sz="1200"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29062375"/>
              </p:ext>
            </p:extLst>
          </p:nvPr>
        </p:nvGraphicFramePr>
        <p:xfrm>
          <a:off x="275167" y="3757745"/>
          <a:ext cx="8593667" cy="1219200"/>
        </p:xfrm>
        <a:graphic>
          <a:graphicData uri="http://schemas.openxmlformats.org/drawingml/2006/table">
            <a:tbl>
              <a:tblPr firstRow="1" bandRow="1">
                <a:tableStyleId>{69012ECD-51FC-41F1-AA8D-1B2483CD663E}</a:tableStyleId>
              </a:tblPr>
              <a:tblGrid>
                <a:gridCol w="2129367"/>
                <a:gridCol w="1231900"/>
                <a:gridCol w="1308100"/>
                <a:gridCol w="1308100"/>
                <a:gridCol w="1198034"/>
                <a:gridCol w="1418166"/>
              </a:tblGrid>
              <a:tr h="209550">
                <a:tc rowSpan="2">
                  <a:txBody>
                    <a:bodyPr/>
                    <a:lstStyle/>
                    <a:p>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gridSpan="3">
                  <a:txBody>
                    <a:bodyPr/>
                    <a:lstStyle/>
                    <a:p>
                      <a:pPr algn="ctr"/>
                      <a:r>
                        <a:rPr lang="en-GB" sz="1400" dirty="0" smtClean="0">
                          <a:solidFill>
                            <a:schemeClr val="tx2"/>
                          </a:solidFill>
                        </a:rPr>
                        <a:t>Second-line</a:t>
                      </a:r>
                      <a:r>
                        <a:rPr lang="en-GB" sz="1400" baseline="0" dirty="0" smtClean="0">
                          <a:solidFill>
                            <a:schemeClr val="tx2"/>
                          </a:solidFill>
                        </a:rPr>
                        <a:t> monoclonal antibody therapy</a:t>
                      </a:r>
                      <a:endParaRPr lang="en-GB" sz="1400"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B w="12700" cap="flat" cmpd="sng" algn="ctr">
                      <a:noFill/>
                      <a:prstDash val="solid"/>
                      <a:round/>
                      <a:headEnd type="none" w="med" len="med"/>
                      <a:tailEnd type="none" w="med" len="med"/>
                    </a:lnB>
                  </a:tcPr>
                </a:tc>
                <a:tc hMerge="1">
                  <a:txBody>
                    <a:bodyPr/>
                    <a:lstStyle/>
                    <a:p>
                      <a:endParaRPr lang="en-GB" sz="1400" dirty="0">
                        <a:solidFill>
                          <a:schemeClr val="tx2"/>
                        </a:solidFill>
                      </a:endParaRPr>
                    </a:p>
                  </a:txBody>
                  <a:tcPr/>
                </a:tc>
                <a:tc hMerge="1">
                  <a:txBody>
                    <a:bodyPr/>
                    <a:lstStyle/>
                    <a:p>
                      <a:endParaRPr lang="en-GB" sz="1400" dirty="0">
                        <a:solidFill>
                          <a:schemeClr val="tx2"/>
                        </a:solidFill>
                      </a:endParaRPr>
                    </a:p>
                  </a:txBody>
                  <a:tcPr/>
                </a:tc>
                <a:tc gridSpan="2">
                  <a:txBody>
                    <a:bodyPr/>
                    <a:lstStyle/>
                    <a:p>
                      <a:pPr algn="ctr"/>
                      <a:r>
                        <a:rPr lang="en-GB" sz="1400" dirty="0" smtClean="0">
                          <a:solidFill>
                            <a:schemeClr val="tx2"/>
                          </a:solidFill>
                        </a:rPr>
                        <a:t>Second-line</a:t>
                      </a:r>
                      <a:r>
                        <a:rPr lang="en-GB" sz="1400" baseline="0" dirty="0" smtClean="0">
                          <a:solidFill>
                            <a:schemeClr val="tx2"/>
                          </a:solidFill>
                        </a:rPr>
                        <a:t> oxaliplatin use</a:t>
                      </a:r>
                    </a:p>
                  </a:txBody>
                  <a:tcPr anchor="ctr">
                    <a:lnL w="12700" cap="flat" cmpd="sng" algn="ctr">
                      <a:solidFill>
                        <a:schemeClr val="tx2"/>
                      </a:solidFill>
                      <a:prstDash val="solid"/>
                      <a:round/>
                      <a:headEnd type="none" w="med" len="med"/>
                      <a:tailEnd type="none" w="med" len="med"/>
                    </a:lnL>
                    <a:lnB w="12700" cap="flat" cmpd="sng" algn="ctr">
                      <a:noFill/>
                      <a:prstDash val="solid"/>
                      <a:round/>
                      <a:headEnd type="none" w="med" len="med"/>
                      <a:tailEnd type="none" w="med" len="med"/>
                    </a:lnB>
                  </a:tcPr>
                </a:tc>
                <a:tc hMerge="1">
                  <a:txBody>
                    <a:bodyPr/>
                    <a:lstStyle/>
                    <a:p>
                      <a:pPr algn="ctr"/>
                      <a:endParaRPr lang="en-GB" sz="1400" dirty="0">
                        <a:solidFill>
                          <a:schemeClr val="tx2"/>
                        </a:solidFill>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209550">
                <a:tc vMerge="1">
                  <a:txBody>
                    <a:bodyPr/>
                    <a:lstStyle/>
                    <a:p>
                      <a:endParaRPr lang="en-GB" sz="1400" dirty="0">
                        <a:solidFill>
                          <a:schemeClr val="tx2"/>
                        </a:solidFill>
                      </a:endParaRPr>
                    </a:p>
                  </a:txBody>
                  <a:tcPr anchor="ctr">
                    <a:lnR w="12700" cap="flat" cmpd="sng" algn="ctr">
                      <a:solidFill>
                        <a:schemeClr val="tx2"/>
                      </a:solidFill>
                      <a:prstDash val="solid"/>
                      <a:round/>
                      <a:headEnd type="none" w="med" len="med"/>
                      <a:tailEnd type="none" w="med" len="med"/>
                    </a:lnR>
                    <a:solidFill>
                      <a:schemeClr val="accent1"/>
                    </a:solidFill>
                  </a:tcPr>
                </a:tc>
                <a:tc>
                  <a:txBody>
                    <a:bodyPr/>
                    <a:lstStyle/>
                    <a:p>
                      <a:pPr algn="ctr"/>
                      <a:r>
                        <a:rPr lang="en-GB" sz="1400" b="1" dirty="0" smtClean="0">
                          <a:solidFill>
                            <a:schemeClr val="tx2"/>
                          </a:solidFill>
                        </a:rPr>
                        <a:t>Anti-VEGF</a:t>
                      </a:r>
                      <a:endParaRPr lang="en-GB" sz="1400" b="1" dirty="0">
                        <a:solidFill>
                          <a:schemeClr val="tx2"/>
                        </a:solidFill>
                      </a:endParaRPr>
                    </a:p>
                  </a:txBody>
                  <a:tcPr anchor="ctr">
                    <a:lnL w="12700" cap="flat" cmpd="sng" algn="ctr">
                      <a:solidFill>
                        <a:schemeClr val="tx2"/>
                      </a:solid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r>
                        <a:rPr lang="en-GB" sz="1400" b="1" dirty="0" smtClean="0">
                          <a:solidFill>
                            <a:schemeClr val="tx2"/>
                          </a:solidFill>
                        </a:rPr>
                        <a:t>Anti-EGFR</a:t>
                      </a:r>
                      <a:endParaRPr lang="en-GB" sz="1400" b="1" dirty="0">
                        <a:solidFill>
                          <a:schemeClr val="tx2"/>
                        </a:solidFill>
                      </a:endParaRPr>
                    </a:p>
                  </a:txBody>
                  <a:tcPr anchor="ctr">
                    <a:lnT w="12700" cap="flat" cmpd="sng" algn="ctr">
                      <a:noFill/>
                      <a:prstDash val="solid"/>
                      <a:round/>
                      <a:headEnd type="none" w="med" len="med"/>
                      <a:tailEnd type="none" w="med" len="med"/>
                    </a:lnT>
                    <a:solidFill>
                      <a:schemeClr val="accent1"/>
                    </a:solidFill>
                  </a:tcPr>
                </a:tc>
                <a:tc>
                  <a:txBody>
                    <a:bodyPr/>
                    <a:lstStyle/>
                    <a:p>
                      <a:pPr algn="ctr"/>
                      <a:r>
                        <a:rPr lang="en-GB" sz="1400" b="1" baseline="0" dirty="0" smtClean="0">
                          <a:solidFill>
                            <a:schemeClr val="tx2"/>
                          </a:solidFill>
                        </a:rPr>
                        <a:t>No </a:t>
                      </a:r>
                      <a:r>
                        <a:rPr lang="en-GB" sz="1400" b="1" baseline="0" dirty="0" err="1" smtClean="0">
                          <a:solidFill>
                            <a:schemeClr val="tx2"/>
                          </a:solidFill>
                        </a:rPr>
                        <a:t>mAB</a:t>
                      </a:r>
                      <a:endParaRPr lang="en-GB" sz="1400" b="1" dirty="0">
                        <a:solidFill>
                          <a:schemeClr val="tx2"/>
                        </a:solidFill>
                      </a:endParaRPr>
                    </a:p>
                  </a:txBody>
                  <a:tcPr anchor="ctr">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tc>
                  <a:txBody>
                    <a:bodyPr/>
                    <a:lstStyle/>
                    <a:p>
                      <a:pPr algn="ctr"/>
                      <a:r>
                        <a:rPr lang="en-GB" sz="1400" b="1" dirty="0" smtClean="0">
                          <a:solidFill>
                            <a:schemeClr val="tx2"/>
                          </a:solidFill>
                        </a:rPr>
                        <a:t>Oxaliplatin</a:t>
                      </a:r>
                      <a:endParaRPr lang="en-GB" sz="1400" b="1"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1"/>
                    </a:solidFill>
                  </a:tcPr>
                </a:tc>
                <a:tc>
                  <a:txBody>
                    <a:bodyPr/>
                    <a:lstStyle/>
                    <a:p>
                      <a:pPr algn="ctr"/>
                      <a:r>
                        <a:rPr lang="en-GB" sz="1400" b="1" dirty="0" smtClean="0">
                          <a:solidFill>
                            <a:schemeClr val="tx2"/>
                          </a:solidFill>
                        </a:rPr>
                        <a:t>No oxaliplatin</a:t>
                      </a: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r>
              <a:tr h="209550">
                <a:tc>
                  <a:txBody>
                    <a:bodyPr/>
                    <a:lstStyle/>
                    <a:p>
                      <a:r>
                        <a:rPr lang="en-GB" sz="1400" dirty="0" smtClean="0"/>
                        <a:t>First-line PFS (months)</a:t>
                      </a:r>
                    </a:p>
                  </a:txBody>
                  <a:tcPr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lang="en-GB" sz="1400" dirty="0" smtClean="0"/>
                        <a:t>9.2</a:t>
                      </a:r>
                      <a:endParaRPr lang="en-GB" sz="1400" dirty="0"/>
                    </a:p>
                  </a:txBody>
                  <a:tcPr anchor="ctr">
                    <a:lnL w="12700" cap="flat" cmpd="sng" algn="ctr">
                      <a:solidFill>
                        <a:schemeClr val="accent1"/>
                      </a:solidFill>
                      <a:prstDash val="solid"/>
                      <a:round/>
                      <a:headEnd type="none" w="med" len="med"/>
                      <a:tailEnd type="none" w="med" len="med"/>
                    </a:lnL>
                  </a:tcPr>
                </a:tc>
                <a:tc>
                  <a:txBody>
                    <a:bodyPr/>
                    <a:lstStyle/>
                    <a:p>
                      <a:pPr algn="ctr"/>
                      <a:r>
                        <a:rPr lang="en-GB" sz="1400" dirty="0" smtClean="0"/>
                        <a:t>9.7</a:t>
                      </a:r>
                      <a:endParaRPr lang="en-GB" sz="1400" dirty="0"/>
                    </a:p>
                  </a:txBody>
                  <a:tcPr anchor="ctr"/>
                </a:tc>
                <a:tc>
                  <a:txBody>
                    <a:bodyPr/>
                    <a:lstStyle/>
                    <a:p>
                      <a:pPr algn="ctr"/>
                      <a:r>
                        <a:rPr lang="en-GB" sz="1400" dirty="0" smtClean="0"/>
                        <a:t>11.3</a:t>
                      </a:r>
                      <a:endParaRPr lang="en-GB" sz="1400" dirty="0"/>
                    </a:p>
                  </a:txBody>
                  <a:tcPr anchor="ctr">
                    <a:lnR w="12700" cap="flat" cmpd="sng" algn="ctr">
                      <a:solidFill>
                        <a:schemeClr val="accent1"/>
                      </a:solidFill>
                      <a:prstDash val="solid"/>
                      <a:round/>
                      <a:headEnd type="none" w="med" len="med"/>
                      <a:tailEnd type="none" w="med" len="med"/>
                    </a:lnR>
                  </a:tcPr>
                </a:tc>
                <a:tc>
                  <a:txBody>
                    <a:bodyPr/>
                    <a:lstStyle/>
                    <a:p>
                      <a:pPr algn="ctr"/>
                      <a:r>
                        <a:rPr lang="en-GB" sz="1400" dirty="0" smtClean="0"/>
                        <a:t>9.9</a:t>
                      </a:r>
                      <a:endParaRPr lang="en-GB" sz="1400" dirty="0"/>
                    </a:p>
                  </a:txBody>
                  <a:tcPr anchor="ct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sz="1400" dirty="0" smtClean="0"/>
                        <a:t>9.9</a:t>
                      </a:r>
                      <a:endParaRPr lang="en-GB" sz="1400" dirty="0"/>
                    </a:p>
                  </a:txBody>
                  <a:tcPr anchor="ctr">
                    <a:lnL w="12700" cap="flat" cmpd="sng" algn="ctr">
                      <a:noFill/>
                      <a:prstDash val="solid"/>
                      <a:round/>
                      <a:headEnd type="none" w="med" len="med"/>
                      <a:tailEnd type="none" w="med" len="med"/>
                    </a:lnL>
                  </a:tcPr>
                </a:tc>
              </a:tr>
              <a:tr h="209550">
                <a:tc>
                  <a:txBody>
                    <a:bodyPr/>
                    <a:lstStyle/>
                    <a:p>
                      <a:pPr marL="0" indent="0"/>
                      <a:r>
                        <a:rPr lang="en-GB" sz="1400" dirty="0" smtClean="0"/>
                        <a:t>p-value</a:t>
                      </a:r>
                      <a:endParaRPr lang="en-GB" sz="1400" dirty="0"/>
                    </a:p>
                  </a:txBody>
                  <a:tcPr anchor="ctr">
                    <a:lnR w="12700" cap="flat" cmpd="sng" algn="ctr">
                      <a:solidFill>
                        <a:schemeClr val="accent1"/>
                      </a:solidFill>
                      <a:prstDash val="solid"/>
                      <a:round/>
                      <a:headEnd type="none" w="med" len="med"/>
                      <a:tailEnd type="none" w="med" len="med"/>
                    </a:lnR>
                  </a:tcPr>
                </a:tc>
                <a:tc gridSpan="3">
                  <a:txBody>
                    <a:bodyPr/>
                    <a:lstStyle/>
                    <a:p>
                      <a:pPr algn="ctr"/>
                      <a:r>
                        <a:rPr lang="en-GB" sz="1400" dirty="0" smtClean="0"/>
                        <a:t>0.001</a:t>
                      </a:r>
                      <a:endParaRPr lang="en-GB" sz="14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hMerge="1">
                  <a:txBody>
                    <a:bodyPr/>
                    <a:lstStyle/>
                    <a:p>
                      <a:pPr algn="ctr"/>
                      <a:endParaRPr lang="en-GB" sz="1400" dirty="0"/>
                    </a:p>
                  </a:txBody>
                  <a:tcPr anchor="ctr"/>
                </a:tc>
                <a:tc hMerge="1">
                  <a:txBody>
                    <a:bodyPr/>
                    <a:lstStyle/>
                    <a:p>
                      <a:pPr algn="ctr"/>
                      <a:endParaRPr lang="en-GB" sz="1400" dirty="0"/>
                    </a:p>
                  </a:txBody>
                  <a:tcPr anchor="ctr">
                    <a:lnR w="12700" cap="flat" cmpd="sng" algn="ctr">
                      <a:solidFill>
                        <a:schemeClr val="tx1"/>
                      </a:solidFill>
                      <a:prstDash val="solid"/>
                      <a:round/>
                      <a:headEnd type="none" w="med" len="med"/>
                      <a:tailEnd type="none" w="med" len="med"/>
                    </a:lnR>
                  </a:tcPr>
                </a:tc>
                <a:tc gridSpan="2">
                  <a:txBody>
                    <a:bodyPr/>
                    <a:lstStyle/>
                    <a:p>
                      <a:pPr algn="ctr"/>
                      <a:r>
                        <a:rPr lang="en-GB" sz="1400" dirty="0" smtClean="0"/>
                        <a:t>0.56</a:t>
                      </a:r>
                      <a:endParaRPr lang="en-GB" sz="1400" dirty="0"/>
                    </a:p>
                  </a:txBody>
                  <a:tcPr anchor="ctr">
                    <a:lnL w="12700" cap="flat" cmpd="sng" algn="ctr">
                      <a:solidFill>
                        <a:schemeClr val="accent1"/>
                      </a:solidFill>
                      <a:prstDash val="solid"/>
                      <a:round/>
                      <a:headEnd type="none" w="med" len="med"/>
                      <a:tailEnd type="none" w="med" len="med"/>
                    </a:lnL>
                  </a:tcPr>
                </a:tc>
                <a:tc hMerge="1">
                  <a:txBody>
                    <a:bodyPr/>
                    <a:lstStyle/>
                    <a:p>
                      <a:pPr algn="ctr"/>
                      <a:endParaRPr lang="en-GB" sz="1400" dirty="0"/>
                    </a:p>
                  </a:txBody>
                  <a:tcPr anchor="ctr">
                    <a:lnL w="12700" cap="flat" cmpd="sng" algn="ctr">
                      <a:no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080669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Poster discussion: Metastatic colorectal cancer (506PD, 507PD, 508PD, 509PD) – Pfeiffer P</a:t>
            </a:r>
            <a:endParaRPr lang="en-GB" sz="1800" dirty="0"/>
          </a:p>
        </p:txBody>
      </p:sp>
      <p:sp>
        <p:nvSpPr>
          <p:cNvPr id="3" name="Content Placeholder 2"/>
          <p:cNvSpPr>
            <a:spLocks noGrp="1"/>
          </p:cNvSpPr>
          <p:nvPr>
            <p:ph idx="1"/>
          </p:nvPr>
        </p:nvSpPr>
        <p:spPr/>
        <p:txBody>
          <a:bodyPr/>
          <a:lstStyle/>
          <a:p>
            <a:r>
              <a:rPr lang="en-GB" sz="1800" dirty="0" smtClean="0"/>
              <a:t>High </a:t>
            </a:r>
            <a:r>
              <a:rPr lang="el-GR" sz="1800" dirty="0" smtClean="0"/>
              <a:t>αν</a:t>
            </a:r>
            <a:r>
              <a:rPr lang="en-GB" sz="1800" dirty="0" smtClean="0">
                <a:sym typeface="Symbol"/>
              </a:rPr>
              <a:t> expression defined a group of </a:t>
            </a:r>
            <a:r>
              <a:rPr lang="en-GB" sz="1800" dirty="0" err="1" smtClean="0">
                <a:sym typeface="Symbol"/>
              </a:rPr>
              <a:t>mCRC</a:t>
            </a:r>
            <a:r>
              <a:rPr lang="en-GB" sz="1800" dirty="0" smtClean="0">
                <a:sym typeface="Symbol"/>
              </a:rPr>
              <a:t> patients with poor prognosis</a:t>
            </a:r>
          </a:p>
          <a:p>
            <a:pPr lvl="1"/>
            <a:r>
              <a:rPr lang="en-GB" sz="1800" dirty="0" err="1"/>
              <a:t>Abituzumab</a:t>
            </a:r>
            <a:r>
              <a:rPr lang="en-GB" sz="1800" dirty="0"/>
              <a:t> combined with cetuximab </a:t>
            </a:r>
            <a:r>
              <a:rPr lang="en-GB" sz="1800" dirty="0" smtClean="0"/>
              <a:t>plus irinotecan improved OS</a:t>
            </a:r>
          </a:p>
          <a:p>
            <a:pPr lvl="1"/>
            <a:r>
              <a:rPr lang="en-GB" sz="1800" dirty="0" smtClean="0"/>
              <a:t>These results should be confirmed in prospective trials</a:t>
            </a:r>
          </a:p>
          <a:p>
            <a:r>
              <a:rPr lang="en-GB" sz="1800" dirty="0" smtClean="0"/>
              <a:t>Primary </a:t>
            </a:r>
            <a:r>
              <a:rPr lang="en-GB" sz="1800" dirty="0"/>
              <a:t>tumour location </a:t>
            </a:r>
            <a:r>
              <a:rPr lang="en-GB" sz="1800" dirty="0" smtClean="0"/>
              <a:t>was not predictive for benefit of chemotherapy</a:t>
            </a:r>
          </a:p>
          <a:p>
            <a:pPr lvl="1"/>
            <a:r>
              <a:rPr lang="en-GB" sz="1800" dirty="0" smtClean="0"/>
              <a:t>It may be a predictive marker for benefit of EGFR inhibitors and bevacizumab (higher efficacy in left colon)</a:t>
            </a:r>
          </a:p>
          <a:p>
            <a:r>
              <a:rPr lang="en-GB" sz="1800" dirty="0" smtClean="0"/>
              <a:t>Primary </a:t>
            </a:r>
            <a:r>
              <a:rPr lang="en-GB" sz="1800" dirty="0"/>
              <a:t>tumour location </a:t>
            </a:r>
            <a:r>
              <a:rPr lang="en-GB" sz="1800" dirty="0" smtClean="0"/>
              <a:t>should be reported in ongoing and future trials</a:t>
            </a:r>
          </a:p>
          <a:p>
            <a:pPr lvl="1"/>
            <a:r>
              <a:rPr lang="en-GB" sz="1800" dirty="0" smtClean="0"/>
              <a:t>Preferably exact location</a:t>
            </a:r>
          </a:p>
          <a:p>
            <a:pPr lvl="1"/>
            <a:r>
              <a:rPr lang="en-GB" sz="1800" dirty="0" smtClean="0"/>
              <a:t>Re-biopsy of metastasis or liquid biopsies in clinical trials</a:t>
            </a:r>
          </a:p>
          <a:p>
            <a:r>
              <a:rPr lang="en-GB" sz="1800" dirty="0" smtClean="0"/>
              <a:t>Treatment breaks seem safe, but need to be individualised</a:t>
            </a:r>
          </a:p>
          <a:p>
            <a:pPr lvl="1"/>
            <a:r>
              <a:rPr lang="en-GB" sz="1800" dirty="0" smtClean="0"/>
              <a:t>“Treatment beyond PD” has been accepted by oncologists, not only for bevacizumab but also for 5-FU, irinotecan and EGFR inhibitors</a:t>
            </a:r>
          </a:p>
          <a:p>
            <a:pPr lvl="1"/>
            <a:r>
              <a:rPr lang="en-GB" sz="1800" dirty="0" smtClean="0"/>
              <a:t>It would be interesting if the CALGB investigators did a similar subgroup analysis</a:t>
            </a:r>
            <a:endParaRPr lang="en-GB" sz="1800" dirty="0"/>
          </a:p>
        </p:txBody>
      </p:sp>
    </p:spTree>
    <p:extLst>
      <p:ext uri="{BB962C8B-B14F-4D97-AF65-F5344CB8AC3E}">
        <p14:creationId xmlns:p14="http://schemas.microsoft.com/office/powerpoint/2010/main" val="2995491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OESOPHAGEAL AND GASTRIC CANCER</a:t>
            </a:r>
            <a:endParaRPr lang="en-GB" dirty="0"/>
          </a:p>
        </p:txBody>
      </p:sp>
    </p:spTree>
    <p:extLst>
      <p:ext uri="{BB962C8B-B14F-4D97-AF65-F5344CB8AC3E}">
        <p14:creationId xmlns:p14="http://schemas.microsoft.com/office/powerpoint/2010/main" val="1892465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Localised disease</a:t>
            </a:r>
            <a:endParaRPr lang="en-GB" dirty="0"/>
          </a:p>
        </p:txBody>
      </p:sp>
      <p:sp>
        <p:nvSpPr>
          <p:cNvPr id="3" name="Text Placeholder 2"/>
          <p:cNvSpPr>
            <a:spLocks noGrp="1"/>
          </p:cNvSpPr>
          <p:nvPr>
            <p:ph type="body" idx="1"/>
          </p:nvPr>
        </p:nvSpPr>
        <p:spPr/>
        <p:txBody>
          <a:bodyPr/>
          <a:lstStyle/>
          <a:p>
            <a:r>
              <a:rPr lang="en-GB" dirty="0"/>
              <a:t>OESOPHAGEAL AND GASTRIC </a:t>
            </a:r>
            <a:r>
              <a:rPr lang="en-GB" dirty="0" smtClean="0"/>
              <a:t>CANCER</a:t>
            </a:r>
            <a:endParaRPr lang="en-GB" dirty="0"/>
          </a:p>
        </p:txBody>
      </p:sp>
    </p:spTree>
    <p:extLst>
      <p:ext uri="{BB962C8B-B14F-4D97-AF65-F5344CB8AC3E}">
        <p14:creationId xmlns:p14="http://schemas.microsoft.com/office/powerpoint/2010/main" val="3906329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619PD: Interim </a:t>
            </a:r>
            <a:r>
              <a:rPr lang="en-GB" sz="1800" dirty="0" smtClean="0"/>
              <a:t>results </a:t>
            </a:r>
            <a:r>
              <a:rPr lang="en-GB" sz="1800" dirty="0"/>
              <a:t>of a </a:t>
            </a:r>
            <a:r>
              <a:rPr lang="en-GB" sz="1800" dirty="0" smtClean="0"/>
              <a:t>randomized controlled phase </a:t>
            </a:r>
            <a:r>
              <a:rPr lang="en-GB" sz="1800" dirty="0"/>
              <a:t>III t</a:t>
            </a:r>
            <a:r>
              <a:rPr lang="en-GB" sz="1800" dirty="0" smtClean="0"/>
              <a:t>rial </a:t>
            </a:r>
            <a:r>
              <a:rPr lang="en-GB" sz="1800" dirty="0"/>
              <a:t>of </a:t>
            </a:r>
            <a:r>
              <a:rPr lang="en-GB" sz="1800" dirty="0" smtClean="0"/>
              <a:t>elective nodal irradiation plus erlotinib combined with chemotherapy </a:t>
            </a:r>
            <a:r>
              <a:rPr lang="en-GB" sz="1800" dirty="0"/>
              <a:t>for </a:t>
            </a:r>
            <a:r>
              <a:rPr lang="en-GB" sz="1800" dirty="0" err="1" smtClean="0"/>
              <a:t>esophageal</a:t>
            </a:r>
            <a:r>
              <a:rPr lang="en-GB" sz="1800" dirty="0" smtClean="0"/>
              <a:t> squamous cell carcinoma </a:t>
            </a:r>
            <a:r>
              <a:rPr lang="en-GB" sz="1800" dirty="0"/>
              <a:t>(NCT00686114</a:t>
            </a:r>
            <a:r>
              <a:rPr lang="en-GB" sz="1800" dirty="0" smtClean="0"/>
              <a:t>) – Wu S et al.</a:t>
            </a:r>
            <a:endParaRPr lang="en-GB" sz="1800" dirty="0"/>
          </a:p>
        </p:txBody>
      </p:sp>
      <p:sp>
        <p:nvSpPr>
          <p:cNvPr id="3" name="Content Placeholder 2"/>
          <p:cNvSpPr>
            <a:spLocks noGrp="1"/>
          </p:cNvSpPr>
          <p:nvPr>
            <p:ph idx="1"/>
          </p:nvPr>
        </p:nvSpPr>
        <p:spPr>
          <a:xfrm>
            <a:off x="228600" y="1320800"/>
            <a:ext cx="8808522" cy="5032499"/>
          </a:xfrm>
        </p:spPr>
        <p:txBody>
          <a:bodyPr/>
          <a:lstStyle/>
          <a:p>
            <a:r>
              <a:rPr lang="en-GB" sz="1800" b="1" dirty="0" smtClean="0"/>
              <a:t>Study objective</a:t>
            </a:r>
          </a:p>
          <a:p>
            <a:pPr lvl="1"/>
            <a:r>
              <a:rPr lang="en-GB" sz="1800" dirty="0" smtClean="0"/>
              <a:t>To determine </a:t>
            </a:r>
            <a:r>
              <a:rPr lang="en-GB" sz="1800" dirty="0"/>
              <a:t>whether the addition </a:t>
            </a:r>
            <a:r>
              <a:rPr lang="en-GB" sz="1800" dirty="0" smtClean="0"/>
              <a:t>of elective nodal irradiation (ENI) </a:t>
            </a:r>
            <a:r>
              <a:rPr lang="en-GB" sz="1800" dirty="0" smtClean="0">
                <a:latin typeface="Arial"/>
                <a:cs typeface="Arial"/>
              </a:rPr>
              <a:t>±</a:t>
            </a:r>
            <a:r>
              <a:rPr lang="en-GB" sz="1800" dirty="0" smtClean="0"/>
              <a:t> erlotinib </a:t>
            </a:r>
            <a:r>
              <a:rPr lang="en-GB" sz="1800" dirty="0"/>
              <a:t>to concurrent </a:t>
            </a:r>
            <a:r>
              <a:rPr lang="en-GB" sz="1800" dirty="0" err="1" smtClean="0"/>
              <a:t>chemoradiotherapy</a:t>
            </a:r>
            <a:r>
              <a:rPr lang="en-GB" sz="1800" dirty="0"/>
              <a:t> </a:t>
            </a:r>
            <a:r>
              <a:rPr lang="en-GB" sz="1800" dirty="0" smtClean="0"/>
              <a:t>(cisplatin/paclitaxel</a:t>
            </a:r>
            <a:r>
              <a:rPr lang="en-GB" sz="1800" dirty="0"/>
              <a:t>) </a:t>
            </a:r>
            <a:r>
              <a:rPr lang="en-GB" sz="1800" dirty="0" smtClean="0"/>
              <a:t>improved survival in patients with oesophageal SCC compared with conventional-field irradiation (CFI)</a:t>
            </a:r>
            <a:endParaRPr lang="en-GB" sz="1800" dirty="0"/>
          </a:p>
        </p:txBody>
      </p:sp>
      <p:sp>
        <p:nvSpPr>
          <p:cNvPr id="4" name="Text Box 4"/>
          <p:cNvSpPr txBox="1">
            <a:spLocks noChangeArrowheads="1"/>
          </p:cNvSpPr>
          <p:nvPr/>
        </p:nvSpPr>
        <p:spPr bwMode="auto">
          <a:xfrm>
            <a:off x="5254064" y="6474897"/>
            <a:ext cx="366927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Wu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619PD</a:t>
            </a:r>
            <a:endParaRPr lang="en-GB" sz="1200" dirty="0">
              <a:solidFill>
                <a:srgbClr val="363636"/>
              </a:solidFill>
            </a:endParaRPr>
          </a:p>
        </p:txBody>
      </p:sp>
      <p:sp>
        <p:nvSpPr>
          <p:cNvPr id="21" name="Rectangle 9"/>
          <p:cNvSpPr txBox="1">
            <a:spLocks noChangeArrowheads="1"/>
          </p:cNvSpPr>
          <p:nvPr/>
        </p:nvSpPr>
        <p:spPr bwMode="auto">
          <a:xfrm>
            <a:off x="228600" y="5648236"/>
            <a:ext cx="4267200" cy="64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p:txBody>
      </p:sp>
      <p:sp>
        <p:nvSpPr>
          <p:cNvPr id="22" name="Content Placeholder 26"/>
          <p:cNvSpPr txBox="1">
            <a:spLocks/>
          </p:cNvSpPr>
          <p:nvPr/>
        </p:nvSpPr>
        <p:spPr>
          <a:xfrm>
            <a:off x="4648200" y="5648235"/>
            <a:ext cx="4267200" cy="644726"/>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a:solidFill>
                  <a:srgbClr val="363636"/>
                </a:solidFill>
              </a:rPr>
              <a:t>PFS, </a:t>
            </a:r>
            <a:r>
              <a:rPr lang="en-GB" sz="1600" kern="0" dirty="0" smtClean="0">
                <a:solidFill>
                  <a:srgbClr val="363636"/>
                </a:solidFill>
              </a:rPr>
              <a:t>local-regional failure </a:t>
            </a:r>
            <a:r>
              <a:rPr lang="en-GB" sz="1600" kern="0" dirty="0">
                <a:solidFill>
                  <a:srgbClr val="363636"/>
                </a:solidFill>
              </a:rPr>
              <a:t>rate</a:t>
            </a:r>
            <a:r>
              <a:rPr lang="en-GB" sz="1600" kern="0" dirty="0" smtClean="0">
                <a:solidFill>
                  <a:srgbClr val="363636"/>
                </a:solidFill>
              </a:rPr>
              <a:t>, toxicity</a:t>
            </a:r>
          </a:p>
        </p:txBody>
      </p:sp>
      <p:sp>
        <p:nvSpPr>
          <p:cNvPr id="23" name="Content Placeholder 26"/>
          <p:cNvSpPr txBox="1">
            <a:spLocks/>
          </p:cNvSpPr>
          <p:nvPr/>
        </p:nvSpPr>
        <p:spPr bwMode="auto">
          <a:xfrm>
            <a:off x="2590831" y="5172465"/>
            <a:ext cx="2012661" cy="664586"/>
          </a:xfrm>
          <a:prstGeom prst="rect">
            <a:avLst/>
          </a:prstGeom>
          <a:noFill/>
          <a:ln w="9525">
            <a:noFill/>
            <a:miter lim="800000"/>
            <a:headEnd/>
            <a:tailEnd/>
          </a:ln>
        </p:spPr>
        <p:txBody>
          <a:bodyPr lIns="0" rIns="0"/>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smtClean="0">
                <a:solidFill>
                  <a:srgbClr val="363636"/>
                </a:solidFill>
                <a:latin typeface="Arial"/>
              </a:rPr>
              <a:t>Stage (I–II, III, IV) </a:t>
            </a:r>
            <a:endParaRPr lang="en-GB" sz="1400" dirty="0">
              <a:solidFill>
                <a:srgbClr val="363636"/>
              </a:solidFill>
              <a:latin typeface="Arial"/>
            </a:endParaRPr>
          </a:p>
        </p:txBody>
      </p:sp>
      <p:cxnSp>
        <p:nvCxnSpPr>
          <p:cNvPr id="25" name="Straight Arrow Connector 24"/>
          <p:cNvCxnSpPr/>
          <p:nvPr/>
        </p:nvCxnSpPr>
        <p:spPr bwMode="auto">
          <a:xfrm flipV="1">
            <a:off x="4501382" y="3743757"/>
            <a:ext cx="360000" cy="132023"/>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6" name="Oval 14"/>
          <p:cNvSpPr>
            <a:spLocks noChangeArrowheads="1"/>
          </p:cNvSpPr>
          <p:nvPr/>
        </p:nvSpPr>
        <p:spPr bwMode="auto">
          <a:xfrm>
            <a:off x="3941537" y="3726180"/>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27" name="AutoShape 15"/>
          <p:cNvCxnSpPr>
            <a:cxnSpLocks noChangeShapeType="1"/>
            <a:stCxn id="26" idx="0"/>
          </p:cNvCxnSpPr>
          <p:nvPr/>
        </p:nvCxnSpPr>
        <p:spPr bwMode="auto">
          <a:xfrm rot="5400000" flipH="1" flipV="1">
            <a:off x="4183639" y="3044510"/>
            <a:ext cx="731367" cy="631975"/>
          </a:xfrm>
          <a:prstGeom prst="bentConnector2">
            <a:avLst/>
          </a:prstGeom>
          <a:noFill/>
          <a:ln w="38100">
            <a:solidFill>
              <a:schemeClr val="bg1"/>
            </a:solidFill>
            <a:miter lim="800000"/>
            <a:headEnd/>
            <a:tailEnd type="triangle" w="med" len="med"/>
          </a:ln>
        </p:spPr>
      </p:cxnSp>
      <p:cxnSp>
        <p:nvCxnSpPr>
          <p:cNvPr id="28" name="AutoShape 16"/>
          <p:cNvCxnSpPr>
            <a:cxnSpLocks noChangeShapeType="1"/>
            <a:stCxn id="26" idx="4"/>
            <a:endCxn id="29" idx="1"/>
          </p:cNvCxnSpPr>
          <p:nvPr/>
        </p:nvCxnSpPr>
        <p:spPr bwMode="auto">
          <a:xfrm rot="16200000" flipH="1">
            <a:off x="4072225" y="4471490"/>
            <a:ext cx="954194" cy="631974"/>
          </a:xfrm>
          <a:prstGeom prst="bentConnector2">
            <a:avLst/>
          </a:prstGeom>
          <a:noFill/>
          <a:ln w="38100">
            <a:solidFill>
              <a:schemeClr val="bg1"/>
            </a:solidFill>
            <a:miter lim="800000"/>
            <a:headEnd/>
            <a:tailEnd type="triangle" w="med" len="med"/>
          </a:ln>
        </p:spPr>
      </p:cxnSp>
      <p:cxnSp>
        <p:nvCxnSpPr>
          <p:cNvPr id="31" name="AutoShape 19"/>
          <p:cNvCxnSpPr>
            <a:cxnSpLocks noChangeShapeType="1"/>
            <a:endCxn id="26" idx="2"/>
          </p:cNvCxnSpPr>
          <p:nvPr/>
        </p:nvCxnSpPr>
        <p:spPr bwMode="auto">
          <a:xfrm>
            <a:off x="3684814" y="4018280"/>
            <a:ext cx="256723" cy="0"/>
          </a:xfrm>
          <a:prstGeom prst="straightConnector1">
            <a:avLst/>
          </a:prstGeom>
          <a:noFill/>
          <a:ln w="38100">
            <a:solidFill>
              <a:schemeClr val="bg1"/>
            </a:solidFill>
            <a:round/>
            <a:headEnd/>
            <a:tailEnd type="triangle" w="med" len="med"/>
          </a:ln>
        </p:spPr>
      </p:cxnSp>
      <p:sp>
        <p:nvSpPr>
          <p:cNvPr id="32" name="AutoShape 9"/>
          <p:cNvSpPr>
            <a:spLocks noChangeArrowheads="1"/>
          </p:cNvSpPr>
          <p:nvPr/>
        </p:nvSpPr>
        <p:spPr bwMode="auto">
          <a:xfrm>
            <a:off x="228600" y="2810403"/>
            <a:ext cx="3456214" cy="238821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a:solidFill>
                  <a:srgbClr val="FFFFFF"/>
                </a:solidFill>
                <a:ea typeface="SimSun" pitchFamily="2" charset="-122"/>
              </a:rPr>
              <a:t>Chinese patients with </a:t>
            </a:r>
            <a:r>
              <a:rPr lang="en-GB" altLang="zh-CN" dirty="0" smtClean="0">
                <a:solidFill>
                  <a:srgbClr val="FFFFFF"/>
                </a:solidFill>
                <a:ea typeface="SimSun" pitchFamily="2" charset="-122"/>
              </a:rPr>
              <a:t>oesophageal SSC</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err="1">
                <a:solidFill>
                  <a:srgbClr val="FFFFFF"/>
                </a:solidFill>
                <a:ea typeface="SimSun" pitchFamily="2" charset="-122"/>
              </a:rPr>
              <a:t>Unresectable</a:t>
            </a:r>
            <a:r>
              <a:rPr lang="en-GB" altLang="zh-CN" dirty="0">
                <a:solidFill>
                  <a:srgbClr val="FFFFFF"/>
                </a:solidFill>
                <a:ea typeface="SimSun" pitchFamily="2" charset="-122"/>
              </a:rPr>
              <a:t> </a:t>
            </a:r>
            <a:r>
              <a:rPr lang="en-GB" altLang="zh-CN" dirty="0" smtClean="0">
                <a:solidFill>
                  <a:srgbClr val="FFFFFF"/>
                </a:solidFill>
                <a:ea typeface="SimSun" pitchFamily="2" charset="-122"/>
              </a:rPr>
              <a:t>disease</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Without </a:t>
            </a:r>
            <a:r>
              <a:rPr lang="en-GB" altLang="zh-CN" dirty="0" err="1">
                <a:solidFill>
                  <a:srgbClr val="FFFFFF"/>
                </a:solidFill>
                <a:ea typeface="SimSun" pitchFamily="2" charset="-122"/>
              </a:rPr>
              <a:t>tracheoesophageal</a:t>
            </a:r>
            <a:r>
              <a:rPr lang="en-GB" altLang="zh-CN" dirty="0">
                <a:solidFill>
                  <a:srgbClr val="FFFFFF"/>
                </a:solidFill>
                <a:ea typeface="SimSun" pitchFamily="2" charset="-122"/>
              </a:rPr>
              <a:t> </a:t>
            </a:r>
            <a:r>
              <a:rPr lang="en-GB" altLang="zh-CN" dirty="0" smtClean="0">
                <a:solidFill>
                  <a:srgbClr val="FFFFFF"/>
                </a:solidFill>
                <a:ea typeface="SimSun" pitchFamily="2" charset="-122"/>
              </a:rPr>
              <a:t>fistula or complete oesophageal obstruction</a:t>
            </a:r>
          </a:p>
          <a:p>
            <a:pPr defTabSz="892175" eaLnBrk="0" hangingPunct="0">
              <a:spcAft>
                <a:spcPct val="30000"/>
              </a:spcAft>
            </a:pPr>
            <a:r>
              <a:rPr lang="en-GB" altLang="zh-CN" dirty="0" smtClean="0">
                <a:solidFill>
                  <a:srgbClr val="FFFFFF"/>
                </a:solidFill>
                <a:ea typeface="SimSun" pitchFamily="2" charset="-122"/>
              </a:rPr>
              <a:t>(n=195</a:t>
            </a:r>
            <a:r>
              <a:rPr lang="en-GB" altLang="zh-CN" dirty="0">
                <a:solidFill>
                  <a:srgbClr val="FFFFFF"/>
                </a:solidFill>
                <a:ea typeface="SimSun" pitchFamily="2" charset="-122"/>
              </a:rPr>
              <a:t>)</a:t>
            </a:r>
          </a:p>
        </p:txBody>
      </p:sp>
      <p:sp>
        <p:nvSpPr>
          <p:cNvPr id="33" name="AutoShape 12"/>
          <p:cNvSpPr>
            <a:spLocks noChangeArrowheads="1"/>
          </p:cNvSpPr>
          <p:nvPr/>
        </p:nvSpPr>
        <p:spPr bwMode="auto">
          <a:xfrm>
            <a:off x="8257722" y="4238480"/>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34" name="AutoShape 12"/>
          <p:cNvSpPr>
            <a:spLocks noChangeArrowheads="1"/>
          </p:cNvSpPr>
          <p:nvPr/>
        </p:nvSpPr>
        <p:spPr bwMode="auto">
          <a:xfrm>
            <a:off x="8257722" y="2728719"/>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35" name="AutoShape 20"/>
          <p:cNvCxnSpPr>
            <a:cxnSpLocks noChangeShapeType="1"/>
          </p:cNvCxnSpPr>
          <p:nvPr/>
        </p:nvCxnSpPr>
        <p:spPr bwMode="auto">
          <a:xfrm flipV="1">
            <a:off x="7542220" y="5274675"/>
            <a:ext cx="715502" cy="0"/>
          </a:xfrm>
          <a:prstGeom prst="straightConnector1">
            <a:avLst/>
          </a:prstGeom>
          <a:noFill/>
          <a:ln w="38100">
            <a:solidFill>
              <a:schemeClr val="bg1"/>
            </a:solidFill>
            <a:prstDash val="dash"/>
            <a:round/>
            <a:headEnd/>
            <a:tailEnd type="triangle" w="med" len="med"/>
          </a:ln>
        </p:spPr>
      </p:cxnSp>
      <p:cxnSp>
        <p:nvCxnSpPr>
          <p:cNvPr id="36" name="AutoShape 21"/>
          <p:cNvCxnSpPr>
            <a:cxnSpLocks noChangeShapeType="1"/>
            <a:stCxn id="30" idx="3"/>
            <a:endCxn id="34" idx="1"/>
          </p:cNvCxnSpPr>
          <p:nvPr/>
        </p:nvCxnSpPr>
        <p:spPr bwMode="auto">
          <a:xfrm flipV="1">
            <a:off x="7769753" y="2993038"/>
            <a:ext cx="487969" cy="1775"/>
          </a:xfrm>
          <a:prstGeom prst="straightConnector1">
            <a:avLst/>
          </a:prstGeom>
          <a:noFill/>
          <a:ln w="38100">
            <a:solidFill>
              <a:schemeClr val="bg1"/>
            </a:solidFill>
            <a:round/>
            <a:headEnd/>
            <a:tailEnd type="triangle" w="med" len="med"/>
          </a:ln>
        </p:spPr>
      </p:cxnSp>
      <p:sp>
        <p:nvSpPr>
          <p:cNvPr id="37" name="AutoShape 12"/>
          <p:cNvSpPr>
            <a:spLocks noChangeArrowheads="1"/>
          </p:cNvSpPr>
          <p:nvPr/>
        </p:nvSpPr>
        <p:spPr bwMode="auto">
          <a:xfrm>
            <a:off x="8257722" y="3476869"/>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38" name="AutoShape 21"/>
          <p:cNvCxnSpPr>
            <a:cxnSpLocks noChangeShapeType="1"/>
            <a:stCxn id="24" idx="3"/>
            <a:endCxn id="37" idx="1"/>
          </p:cNvCxnSpPr>
          <p:nvPr/>
        </p:nvCxnSpPr>
        <p:spPr bwMode="auto">
          <a:xfrm flipV="1">
            <a:off x="7756563" y="3741188"/>
            <a:ext cx="501159" cy="2569"/>
          </a:xfrm>
          <a:prstGeom prst="straightConnector1">
            <a:avLst/>
          </a:prstGeom>
          <a:noFill/>
          <a:ln w="38100">
            <a:solidFill>
              <a:schemeClr val="bg1"/>
            </a:solidFill>
            <a:round/>
            <a:headEnd/>
            <a:tailEnd type="triangle" w="med" len="med"/>
          </a:ln>
        </p:spPr>
      </p:cxnSp>
      <p:cxnSp>
        <p:nvCxnSpPr>
          <p:cNvPr id="40" name="Straight Arrow Connector 39"/>
          <p:cNvCxnSpPr>
            <a:stCxn id="26" idx="5"/>
          </p:cNvCxnSpPr>
          <p:nvPr/>
        </p:nvCxnSpPr>
        <p:spPr bwMode="auto">
          <a:xfrm>
            <a:off x="4439666" y="4224826"/>
            <a:ext cx="434229" cy="27695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41" name="AutoShape 12"/>
          <p:cNvSpPr>
            <a:spLocks noChangeArrowheads="1"/>
          </p:cNvSpPr>
          <p:nvPr/>
        </p:nvSpPr>
        <p:spPr bwMode="auto">
          <a:xfrm>
            <a:off x="8279497" y="5006769"/>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42" name="AutoShape 21"/>
          <p:cNvCxnSpPr>
            <a:cxnSpLocks noChangeShapeType="1"/>
          </p:cNvCxnSpPr>
          <p:nvPr/>
        </p:nvCxnSpPr>
        <p:spPr bwMode="auto">
          <a:xfrm>
            <a:off x="7542220" y="4488452"/>
            <a:ext cx="727112" cy="0"/>
          </a:xfrm>
          <a:prstGeom prst="straightConnector1">
            <a:avLst/>
          </a:prstGeom>
          <a:noFill/>
          <a:ln w="38100">
            <a:solidFill>
              <a:schemeClr val="bg1"/>
            </a:solidFill>
            <a:round/>
            <a:headEnd/>
            <a:tailEnd type="triangle" w="med" len="med"/>
          </a:ln>
        </p:spPr>
      </p:cxnSp>
      <p:sp>
        <p:nvSpPr>
          <p:cNvPr id="24" name="AutoShape 8"/>
          <p:cNvSpPr>
            <a:spLocks noChangeArrowheads="1"/>
          </p:cNvSpPr>
          <p:nvPr/>
        </p:nvSpPr>
        <p:spPr bwMode="auto">
          <a:xfrm>
            <a:off x="4852119" y="3406413"/>
            <a:ext cx="2904444" cy="674687"/>
          </a:xfrm>
          <a:prstGeom prst="roundRect">
            <a:avLst>
              <a:gd name="adj" fmla="val 16667"/>
            </a:avLst>
          </a:prstGeom>
          <a:solidFill>
            <a:schemeClr val="accent4"/>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ENI </a:t>
            </a:r>
            <a:r>
              <a:rPr lang="en-GB" altLang="zh-CN" dirty="0">
                <a:solidFill>
                  <a:srgbClr val="363636"/>
                </a:solidFill>
                <a:ea typeface="SimSun" pitchFamily="2" charset="-122"/>
              </a:rPr>
              <a:t>+ cisplatin/paclitaxel </a:t>
            </a:r>
          </a:p>
        </p:txBody>
      </p:sp>
      <p:sp>
        <p:nvSpPr>
          <p:cNvPr id="29" name="AutoShape 12"/>
          <p:cNvSpPr>
            <a:spLocks noChangeArrowheads="1"/>
          </p:cNvSpPr>
          <p:nvPr/>
        </p:nvSpPr>
        <p:spPr bwMode="auto">
          <a:xfrm>
            <a:off x="4865309" y="4927231"/>
            <a:ext cx="2902731" cy="67468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363636"/>
                </a:solidFill>
                <a:ea typeface="SimSun" pitchFamily="2" charset="-122"/>
              </a:rPr>
              <a:t>CFI + </a:t>
            </a:r>
            <a:r>
              <a:rPr lang="en-GB" altLang="zh-CN" dirty="0" smtClean="0">
                <a:solidFill>
                  <a:srgbClr val="363636"/>
                </a:solidFill>
                <a:ea typeface="SimSun" pitchFamily="2" charset="-122"/>
              </a:rPr>
              <a:t>cisplatin/paclitaxel </a:t>
            </a:r>
            <a:endParaRPr lang="en-GB" altLang="zh-CN" dirty="0">
              <a:solidFill>
                <a:srgbClr val="363636"/>
              </a:solidFill>
              <a:ea typeface="SimSun" pitchFamily="2" charset="-122"/>
            </a:endParaRPr>
          </a:p>
        </p:txBody>
      </p:sp>
      <p:sp>
        <p:nvSpPr>
          <p:cNvPr id="30" name="AutoShape 8"/>
          <p:cNvSpPr>
            <a:spLocks noChangeArrowheads="1"/>
          </p:cNvSpPr>
          <p:nvPr/>
        </p:nvSpPr>
        <p:spPr bwMode="auto">
          <a:xfrm>
            <a:off x="4865309" y="2657469"/>
            <a:ext cx="2904444" cy="67468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ENI </a:t>
            </a:r>
            <a:r>
              <a:rPr lang="en-GB" altLang="zh-CN" dirty="0" smtClean="0">
                <a:solidFill>
                  <a:srgbClr val="FFFFFF"/>
                </a:solidFill>
                <a:ea typeface="SimSun" pitchFamily="2" charset="-122"/>
              </a:rPr>
              <a:t>+ cisplatin/paclitaxel/ erlotinib</a:t>
            </a:r>
          </a:p>
        </p:txBody>
      </p:sp>
      <p:sp>
        <p:nvSpPr>
          <p:cNvPr id="39" name="AutoShape 8"/>
          <p:cNvSpPr>
            <a:spLocks noChangeArrowheads="1"/>
          </p:cNvSpPr>
          <p:nvPr/>
        </p:nvSpPr>
        <p:spPr bwMode="auto">
          <a:xfrm>
            <a:off x="4873894" y="4164438"/>
            <a:ext cx="2904444" cy="674687"/>
          </a:xfrm>
          <a:prstGeom prst="roundRect">
            <a:avLst>
              <a:gd name="adj" fmla="val 16667"/>
            </a:avLst>
          </a:prstGeom>
          <a:solidFill>
            <a:srgbClr val="969696"/>
          </a:solidFill>
          <a:ln w="9525" algn="ctr">
            <a:noFill/>
            <a:round/>
            <a:headEnd/>
            <a:tailEnd/>
          </a:ln>
        </p:spPr>
        <p:txBody>
          <a:bodyPr lIns="90488" tIns="0" rIns="90488" bIns="0" anchor="ctr"/>
          <a:lstStyle/>
          <a:p>
            <a:pPr algn="ctr" defTabSz="892175" eaLnBrk="0" hangingPunct="0"/>
            <a:r>
              <a:rPr lang="en-GB" altLang="zh-CN" dirty="0">
                <a:solidFill>
                  <a:srgbClr val="363636"/>
                </a:solidFill>
                <a:ea typeface="SimSun" pitchFamily="2" charset="-122"/>
              </a:rPr>
              <a:t>CFI + cisplatin/paclitaxel/</a:t>
            </a:r>
            <a:br>
              <a:rPr lang="en-GB" altLang="zh-CN" dirty="0">
                <a:solidFill>
                  <a:srgbClr val="363636"/>
                </a:solidFill>
                <a:ea typeface="SimSun" pitchFamily="2" charset="-122"/>
              </a:rPr>
            </a:br>
            <a:r>
              <a:rPr lang="en-GB" altLang="zh-CN" dirty="0" smtClean="0">
                <a:solidFill>
                  <a:srgbClr val="363636"/>
                </a:solidFill>
                <a:ea typeface="SimSun" pitchFamily="2" charset="-122"/>
              </a:rPr>
              <a:t>erlotinib</a:t>
            </a:r>
            <a:endParaRPr lang="en-GB" altLang="zh-CN" dirty="0">
              <a:solidFill>
                <a:srgbClr val="363636"/>
              </a:solidFill>
              <a:ea typeface="SimSun" pitchFamily="2" charset="-122"/>
            </a:endParaRPr>
          </a:p>
        </p:txBody>
      </p:sp>
    </p:spTree>
    <p:extLst>
      <p:ext uri="{BB962C8B-B14F-4D97-AF65-F5344CB8AC3E}">
        <p14:creationId xmlns:p14="http://schemas.microsoft.com/office/powerpoint/2010/main" val="3093525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619PD: Interim Results of a Randomized Controlled Phase III Trial of Elective Nodal Irradiation Plus Erlotinib Combined With Chemotherapy for </a:t>
            </a:r>
            <a:r>
              <a:rPr lang="en-GB" sz="1800" dirty="0" err="1"/>
              <a:t>Esophageal</a:t>
            </a:r>
            <a:r>
              <a:rPr lang="en-GB" sz="1800" dirty="0"/>
              <a:t> Squamous Cell Carcinoma (NCT00686114</a:t>
            </a:r>
            <a:r>
              <a:rPr lang="en-GB" sz="1800" dirty="0" smtClean="0"/>
              <a:t>) – Wu S et al.</a:t>
            </a:r>
            <a:endParaRPr lang="en-GB" sz="1800" dirty="0"/>
          </a:p>
        </p:txBody>
      </p:sp>
      <p:sp>
        <p:nvSpPr>
          <p:cNvPr id="3" name="Content Placeholder 2"/>
          <p:cNvSpPr>
            <a:spLocks noGrp="1"/>
          </p:cNvSpPr>
          <p:nvPr>
            <p:ph idx="1"/>
          </p:nvPr>
        </p:nvSpPr>
        <p:spPr/>
        <p:txBody>
          <a:bodyPr/>
          <a:lstStyle/>
          <a:p>
            <a:r>
              <a:rPr lang="en-GB" sz="1800" b="1" dirty="0" smtClean="0"/>
              <a:t>Key results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pPr lvl="1">
              <a:spcBef>
                <a:spcPts val="1800"/>
              </a:spcBef>
            </a:pPr>
            <a:r>
              <a:rPr lang="en-GB" sz="1800" dirty="0" smtClean="0"/>
              <a:t>OS for patients treated with ENI + erlotinib: 40.2 months</a:t>
            </a:r>
          </a:p>
          <a:p>
            <a:pPr>
              <a:spcBef>
                <a:spcPts val="600"/>
              </a:spcBef>
            </a:pPr>
            <a:r>
              <a:rPr lang="en-GB" sz="1800" b="1" dirty="0" smtClean="0"/>
              <a:t>Conclusions</a:t>
            </a:r>
          </a:p>
          <a:p>
            <a:pPr lvl="1"/>
            <a:r>
              <a:rPr lang="en-GB" sz="1800" b="1" dirty="0" smtClean="0"/>
              <a:t>There was a trend towards improved survival with ENI compared with CFI</a:t>
            </a:r>
          </a:p>
          <a:p>
            <a:pPr lvl="1"/>
            <a:r>
              <a:rPr lang="en-GB" sz="1800" b="1" dirty="0" smtClean="0"/>
              <a:t>The addition of erlotinib to ENI + cisplatin/paclitaxel further improved OS</a:t>
            </a:r>
            <a:endParaRPr lang="en-GB" sz="1800" b="1" dirty="0"/>
          </a:p>
        </p:txBody>
      </p:sp>
      <p:sp>
        <p:nvSpPr>
          <p:cNvPr id="4" name="Text Box 4"/>
          <p:cNvSpPr txBox="1">
            <a:spLocks noChangeArrowheads="1"/>
          </p:cNvSpPr>
          <p:nvPr/>
        </p:nvSpPr>
        <p:spPr bwMode="auto">
          <a:xfrm>
            <a:off x="5254064" y="6474897"/>
            <a:ext cx="366927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Wu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619PD</a:t>
            </a:r>
            <a:endParaRPr lang="en-GB" sz="1200" dirty="0">
              <a:solidFill>
                <a:srgbClr val="363636"/>
              </a:solidFill>
            </a:endParaRPr>
          </a:p>
        </p:txBody>
      </p:sp>
      <p:sp>
        <p:nvSpPr>
          <p:cNvPr id="5" name="Text Box 5"/>
          <p:cNvSpPr txBox="1">
            <a:spLocks noChangeArrowheads="1"/>
          </p:cNvSpPr>
          <p:nvPr/>
        </p:nvSpPr>
        <p:spPr bwMode="auto">
          <a:xfrm>
            <a:off x="231775" y="6474897"/>
            <a:ext cx="432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 </a:t>
            </a:r>
            <a:endParaRPr lang="en-GB" sz="1200" dirty="0">
              <a:solidFill>
                <a:srgbClr val="363636"/>
              </a:solidFill>
            </a:endParaRPr>
          </a:p>
        </p:txBody>
      </p:sp>
      <p:sp>
        <p:nvSpPr>
          <p:cNvPr id="6" name="Text Box 5"/>
          <p:cNvSpPr txBox="1">
            <a:spLocks noChangeArrowheads="1"/>
          </p:cNvSpPr>
          <p:nvPr/>
        </p:nvSpPr>
        <p:spPr bwMode="auto">
          <a:xfrm>
            <a:off x="231775" y="6290231"/>
            <a:ext cx="39283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CFI</a:t>
            </a:r>
            <a:r>
              <a:rPr lang="en-GB" sz="1200" dirty="0">
                <a:solidFill>
                  <a:srgbClr val="363636"/>
                </a:solidFill>
              </a:rPr>
              <a:t>, conventional-field irradiation; </a:t>
            </a:r>
            <a:r>
              <a:rPr lang="en-GB" sz="1200" dirty="0" smtClean="0">
                <a:solidFill>
                  <a:srgbClr val="363636"/>
                </a:solidFill>
              </a:rPr>
              <a:t>CP</a:t>
            </a:r>
            <a:r>
              <a:rPr lang="en-GB" sz="1200" dirty="0">
                <a:solidFill>
                  <a:srgbClr val="363636"/>
                </a:solidFill>
              </a:rPr>
              <a:t>, </a:t>
            </a:r>
            <a:r>
              <a:rPr lang="en-GB" sz="1200" dirty="0" smtClean="0">
                <a:solidFill>
                  <a:srgbClr val="363636"/>
                </a:solidFill>
              </a:rPr>
              <a:t>cisplatin/paclitaxel;</a:t>
            </a:r>
            <a:br>
              <a:rPr lang="en-GB" sz="1200" dirty="0" smtClean="0">
                <a:solidFill>
                  <a:srgbClr val="363636"/>
                </a:solidFill>
              </a:rPr>
            </a:br>
            <a:r>
              <a:rPr lang="en-GB" sz="1200" dirty="0" smtClean="0">
                <a:solidFill>
                  <a:srgbClr val="363636"/>
                </a:solidFill>
              </a:rPr>
              <a:t>ENI, elective nodal irradiation </a:t>
            </a:r>
            <a:endParaRPr lang="en-GB" sz="1200" dirty="0">
              <a:solidFill>
                <a:srgbClr val="363636"/>
              </a:solidFill>
            </a:endParaRPr>
          </a:p>
        </p:txBody>
      </p:sp>
      <p:sp>
        <p:nvSpPr>
          <p:cNvPr id="16" name="TextBox 15"/>
          <p:cNvSpPr txBox="1"/>
          <p:nvPr/>
        </p:nvSpPr>
        <p:spPr>
          <a:xfrm>
            <a:off x="4300425" y="1416812"/>
            <a:ext cx="554961" cy="400110"/>
          </a:xfrm>
          <a:prstGeom prst="rect">
            <a:avLst/>
          </a:prstGeom>
          <a:noFill/>
        </p:spPr>
        <p:txBody>
          <a:bodyPr wrap="none" rtlCol="0">
            <a:spAutoFit/>
          </a:bodyPr>
          <a:lstStyle/>
          <a:p>
            <a:pPr>
              <a:spcBef>
                <a:spcPts val="1200"/>
              </a:spcBef>
            </a:pPr>
            <a:r>
              <a:rPr lang="en-GB" sz="2000" b="1" dirty="0">
                <a:solidFill>
                  <a:srgbClr val="363636"/>
                </a:solidFill>
              </a:rPr>
              <a:t>OS</a:t>
            </a:r>
          </a:p>
        </p:txBody>
      </p:sp>
      <p:sp>
        <p:nvSpPr>
          <p:cNvPr id="17" name="Rectangle 16"/>
          <p:cNvSpPr/>
          <p:nvPr/>
        </p:nvSpPr>
        <p:spPr>
          <a:xfrm>
            <a:off x="6619889" y="1584442"/>
            <a:ext cx="330147" cy="25617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endParaRPr lang="en-GB" sz="1400" dirty="0">
              <a:solidFill>
                <a:srgbClr val="363636"/>
              </a:solidFill>
            </a:endParaRPr>
          </a:p>
        </p:txBody>
      </p:sp>
      <p:sp>
        <p:nvSpPr>
          <p:cNvPr id="18" name="Rectangle 17"/>
          <p:cNvSpPr/>
          <p:nvPr/>
        </p:nvSpPr>
        <p:spPr>
          <a:xfrm>
            <a:off x="6584766" y="1558035"/>
            <a:ext cx="2041038" cy="270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200" dirty="0">
                <a:solidFill>
                  <a:srgbClr val="363636"/>
                </a:solidFill>
              </a:rPr>
              <a:t>ENI + CP ± erlotinib: 33.5</a:t>
            </a:r>
          </a:p>
        </p:txBody>
      </p:sp>
      <p:sp>
        <p:nvSpPr>
          <p:cNvPr id="19" name="Rectangle 18"/>
          <p:cNvSpPr/>
          <p:nvPr/>
        </p:nvSpPr>
        <p:spPr>
          <a:xfrm>
            <a:off x="6582076" y="1748355"/>
            <a:ext cx="2043724" cy="2561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200"/>
              </a:spcBef>
            </a:pPr>
            <a:r>
              <a:rPr lang="en-GB" sz="1200" dirty="0">
                <a:solidFill>
                  <a:srgbClr val="363636"/>
                </a:solidFill>
              </a:rPr>
              <a:t>CFI + CP ± erlotinib: 15.3</a:t>
            </a:r>
          </a:p>
        </p:txBody>
      </p:sp>
      <p:sp>
        <p:nvSpPr>
          <p:cNvPr id="20" name="TextBox 19"/>
          <p:cNvSpPr txBox="1"/>
          <p:nvPr/>
        </p:nvSpPr>
        <p:spPr>
          <a:xfrm>
            <a:off x="6576165" y="1337919"/>
            <a:ext cx="1245854" cy="276999"/>
          </a:xfrm>
          <a:prstGeom prst="rect">
            <a:avLst/>
          </a:prstGeom>
          <a:noFill/>
        </p:spPr>
        <p:txBody>
          <a:bodyPr wrap="none" rtlCol="0">
            <a:spAutoFit/>
          </a:bodyPr>
          <a:lstStyle/>
          <a:p>
            <a:r>
              <a:rPr lang="en-GB" sz="1200" b="1" dirty="0" err="1">
                <a:solidFill>
                  <a:srgbClr val="363636"/>
                </a:solidFill>
              </a:rPr>
              <a:t>mOS</a:t>
            </a:r>
            <a:r>
              <a:rPr lang="en-GB" sz="1200" b="1" dirty="0">
                <a:solidFill>
                  <a:srgbClr val="363636"/>
                </a:solidFill>
              </a:rPr>
              <a:t> (months)</a:t>
            </a:r>
          </a:p>
        </p:txBody>
      </p:sp>
      <p:sp>
        <p:nvSpPr>
          <p:cNvPr id="21" name="Freeform 3"/>
          <p:cNvSpPr>
            <a:spLocks/>
          </p:cNvSpPr>
          <p:nvPr/>
        </p:nvSpPr>
        <p:spPr bwMode="auto">
          <a:xfrm>
            <a:off x="2505912" y="1504880"/>
            <a:ext cx="4401324" cy="2680985"/>
          </a:xfrm>
          <a:custGeom>
            <a:avLst/>
            <a:gdLst>
              <a:gd name="T0" fmla="*/ 0 w 271"/>
              <a:gd name="T1" fmla="*/ 0 h 148"/>
              <a:gd name="T2" fmla="*/ 0 w 271"/>
              <a:gd name="T3" fmla="*/ 148 h 148"/>
              <a:gd name="T4" fmla="*/ 271 w 271"/>
              <a:gd name="T5" fmla="*/ 148 h 148"/>
            </a:gdLst>
            <a:ahLst/>
            <a:cxnLst>
              <a:cxn ang="0">
                <a:pos x="T0" y="T1"/>
              </a:cxn>
              <a:cxn ang="0">
                <a:pos x="T2" y="T3"/>
              </a:cxn>
              <a:cxn ang="0">
                <a:pos x="T4" y="T5"/>
              </a:cxn>
            </a:cxnLst>
            <a:rect l="0" t="0" r="r" b="b"/>
            <a:pathLst>
              <a:path w="271" h="148">
                <a:moveTo>
                  <a:pt x="0" y="0"/>
                </a:moveTo>
                <a:lnTo>
                  <a:pt x="0" y="148"/>
                </a:lnTo>
                <a:lnTo>
                  <a:pt x="271" y="14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 name="Line 4"/>
          <p:cNvSpPr>
            <a:spLocks noChangeShapeType="1"/>
          </p:cNvSpPr>
          <p:nvPr/>
        </p:nvSpPr>
        <p:spPr bwMode="auto">
          <a:xfrm>
            <a:off x="2424659" y="2048323"/>
            <a:ext cx="789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5"/>
          <p:cNvSpPr>
            <a:spLocks noChangeShapeType="1"/>
          </p:cNvSpPr>
          <p:nvPr/>
        </p:nvSpPr>
        <p:spPr bwMode="auto">
          <a:xfrm>
            <a:off x="2424659" y="4177013"/>
            <a:ext cx="789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 name="Line 6"/>
          <p:cNvSpPr>
            <a:spLocks noChangeShapeType="1"/>
          </p:cNvSpPr>
          <p:nvPr/>
        </p:nvSpPr>
        <p:spPr bwMode="auto">
          <a:xfrm>
            <a:off x="2440442" y="3655211"/>
            <a:ext cx="6313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7"/>
          <p:cNvSpPr>
            <a:spLocks noChangeShapeType="1"/>
          </p:cNvSpPr>
          <p:nvPr/>
        </p:nvSpPr>
        <p:spPr bwMode="auto">
          <a:xfrm>
            <a:off x="2424659" y="2585128"/>
            <a:ext cx="789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8"/>
          <p:cNvSpPr>
            <a:spLocks noChangeShapeType="1"/>
          </p:cNvSpPr>
          <p:nvPr/>
        </p:nvSpPr>
        <p:spPr bwMode="auto">
          <a:xfrm>
            <a:off x="2424659" y="3102505"/>
            <a:ext cx="789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24"/>
          <p:cNvSpPr>
            <a:spLocks noChangeShapeType="1"/>
          </p:cNvSpPr>
          <p:nvPr/>
        </p:nvSpPr>
        <p:spPr bwMode="auto">
          <a:xfrm>
            <a:off x="2424659" y="1541110"/>
            <a:ext cx="78918"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TextBox 27"/>
          <p:cNvSpPr txBox="1"/>
          <p:nvPr/>
        </p:nvSpPr>
        <p:spPr>
          <a:xfrm>
            <a:off x="2366501" y="4254286"/>
            <a:ext cx="257660" cy="287298"/>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29" name="TextBox 28"/>
          <p:cNvSpPr txBox="1"/>
          <p:nvPr/>
        </p:nvSpPr>
        <p:spPr>
          <a:xfrm>
            <a:off x="3088692" y="4254286"/>
            <a:ext cx="354584" cy="276999"/>
          </a:xfrm>
          <a:prstGeom prst="rect">
            <a:avLst/>
          </a:prstGeom>
          <a:noFill/>
        </p:spPr>
        <p:txBody>
          <a:bodyPr wrap="none" rtlCol="0">
            <a:spAutoFit/>
          </a:bodyPr>
          <a:lstStyle/>
          <a:p>
            <a:pPr algn="ctr"/>
            <a:r>
              <a:rPr lang="en-GB" sz="1200" dirty="0" smtClean="0">
                <a:solidFill>
                  <a:srgbClr val="363636"/>
                </a:solidFill>
              </a:rPr>
              <a:t>10</a:t>
            </a:r>
            <a:endParaRPr lang="en-GB" sz="1200" dirty="0">
              <a:solidFill>
                <a:srgbClr val="363636"/>
              </a:solidFill>
            </a:endParaRPr>
          </a:p>
        </p:txBody>
      </p:sp>
      <p:sp>
        <p:nvSpPr>
          <p:cNvPr id="30" name="TextBox 29"/>
          <p:cNvSpPr txBox="1"/>
          <p:nvPr/>
        </p:nvSpPr>
        <p:spPr>
          <a:xfrm>
            <a:off x="3817886" y="4254286"/>
            <a:ext cx="338848" cy="287298"/>
          </a:xfrm>
          <a:prstGeom prst="rect">
            <a:avLst/>
          </a:prstGeom>
          <a:noFill/>
        </p:spPr>
        <p:txBody>
          <a:bodyPr wrap="none" rtlCol="0">
            <a:spAutoFit/>
          </a:bodyPr>
          <a:lstStyle/>
          <a:p>
            <a:pPr algn="ctr"/>
            <a:r>
              <a:rPr lang="en-GB" sz="1200" dirty="0" smtClean="0">
                <a:solidFill>
                  <a:srgbClr val="363636"/>
                </a:solidFill>
              </a:rPr>
              <a:t>20</a:t>
            </a:r>
            <a:endParaRPr lang="en-GB" sz="1200" dirty="0">
              <a:solidFill>
                <a:srgbClr val="363636"/>
              </a:solidFill>
            </a:endParaRPr>
          </a:p>
        </p:txBody>
      </p:sp>
      <p:sp>
        <p:nvSpPr>
          <p:cNvPr id="31" name="TextBox 30"/>
          <p:cNvSpPr txBox="1"/>
          <p:nvPr/>
        </p:nvSpPr>
        <p:spPr>
          <a:xfrm>
            <a:off x="4554069" y="4254286"/>
            <a:ext cx="338848" cy="287298"/>
          </a:xfrm>
          <a:prstGeom prst="rect">
            <a:avLst/>
          </a:prstGeom>
          <a:noFill/>
        </p:spPr>
        <p:txBody>
          <a:bodyPr wrap="none" rtlCol="0">
            <a:spAutoFit/>
          </a:bodyPr>
          <a:lstStyle/>
          <a:p>
            <a:pPr algn="ctr"/>
            <a:r>
              <a:rPr lang="en-GB" sz="1200" dirty="0" smtClean="0">
                <a:solidFill>
                  <a:srgbClr val="363636"/>
                </a:solidFill>
              </a:rPr>
              <a:t>30</a:t>
            </a:r>
            <a:endParaRPr lang="en-GB" sz="1200" dirty="0">
              <a:solidFill>
                <a:srgbClr val="363636"/>
              </a:solidFill>
            </a:endParaRPr>
          </a:p>
        </p:txBody>
      </p:sp>
      <p:sp>
        <p:nvSpPr>
          <p:cNvPr id="32" name="TextBox 31"/>
          <p:cNvSpPr txBox="1"/>
          <p:nvPr/>
        </p:nvSpPr>
        <p:spPr>
          <a:xfrm>
            <a:off x="5274490" y="4254286"/>
            <a:ext cx="354584" cy="276999"/>
          </a:xfrm>
          <a:prstGeom prst="rect">
            <a:avLst/>
          </a:prstGeom>
          <a:noFill/>
        </p:spPr>
        <p:txBody>
          <a:bodyPr wrap="none" rtlCol="0">
            <a:spAutoFit/>
          </a:bodyPr>
          <a:lstStyle/>
          <a:p>
            <a:pPr algn="ctr"/>
            <a:r>
              <a:rPr lang="en-GB" sz="1200" dirty="0" smtClean="0">
                <a:solidFill>
                  <a:srgbClr val="363636"/>
                </a:solidFill>
              </a:rPr>
              <a:t>40</a:t>
            </a:r>
            <a:endParaRPr lang="en-GB" sz="1200" dirty="0">
              <a:solidFill>
                <a:srgbClr val="363636"/>
              </a:solidFill>
            </a:endParaRPr>
          </a:p>
        </p:txBody>
      </p:sp>
      <p:sp>
        <p:nvSpPr>
          <p:cNvPr id="33" name="TextBox 32"/>
          <p:cNvSpPr txBox="1"/>
          <p:nvPr/>
        </p:nvSpPr>
        <p:spPr>
          <a:xfrm>
            <a:off x="5979674" y="4254286"/>
            <a:ext cx="354584" cy="276999"/>
          </a:xfrm>
          <a:prstGeom prst="rect">
            <a:avLst/>
          </a:prstGeom>
          <a:noFill/>
        </p:spPr>
        <p:txBody>
          <a:bodyPr wrap="none" rtlCol="0">
            <a:spAutoFit/>
          </a:bodyPr>
          <a:lstStyle/>
          <a:p>
            <a:pPr algn="ctr"/>
            <a:r>
              <a:rPr lang="en-GB" sz="1200" dirty="0" smtClean="0">
                <a:solidFill>
                  <a:srgbClr val="363636"/>
                </a:solidFill>
              </a:rPr>
              <a:t>50</a:t>
            </a:r>
            <a:endParaRPr lang="en-GB" sz="1200" dirty="0">
              <a:solidFill>
                <a:srgbClr val="363636"/>
              </a:solidFill>
            </a:endParaRPr>
          </a:p>
        </p:txBody>
      </p:sp>
      <p:sp>
        <p:nvSpPr>
          <p:cNvPr id="34" name="TextBox 33"/>
          <p:cNvSpPr txBox="1"/>
          <p:nvPr/>
        </p:nvSpPr>
        <p:spPr>
          <a:xfrm>
            <a:off x="6721994" y="4254286"/>
            <a:ext cx="354584" cy="276999"/>
          </a:xfrm>
          <a:prstGeom prst="rect">
            <a:avLst/>
          </a:prstGeom>
          <a:noFill/>
        </p:spPr>
        <p:txBody>
          <a:bodyPr wrap="none" rtlCol="0">
            <a:spAutoFit/>
          </a:bodyPr>
          <a:lstStyle/>
          <a:p>
            <a:pPr algn="ctr"/>
            <a:r>
              <a:rPr lang="en-GB" sz="1200" dirty="0" smtClean="0">
                <a:solidFill>
                  <a:srgbClr val="363636"/>
                </a:solidFill>
              </a:rPr>
              <a:t>60</a:t>
            </a:r>
            <a:endParaRPr lang="en-GB" sz="1200" dirty="0">
              <a:solidFill>
                <a:srgbClr val="363636"/>
              </a:solidFill>
            </a:endParaRPr>
          </a:p>
        </p:txBody>
      </p:sp>
      <p:sp>
        <p:nvSpPr>
          <p:cNvPr id="35" name="Line 9"/>
          <p:cNvSpPr>
            <a:spLocks noChangeShapeType="1"/>
          </p:cNvSpPr>
          <p:nvPr/>
        </p:nvSpPr>
        <p:spPr bwMode="auto">
          <a:xfrm flipV="1">
            <a:off x="6901523" y="4185865"/>
            <a:ext cx="0" cy="7246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 name="Line 10"/>
          <p:cNvSpPr>
            <a:spLocks noChangeShapeType="1"/>
          </p:cNvSpPr>
          <p:nvPr/>
        </p:nvSpPr>
        <p:spPr bwMode="auto">
          <a:xfrm flipV="1">
            <a:off x="4718091" y="4185865"/>
            <a:ext cx="0" cy="9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Line 13"/>
          <p:cNvSpPr>
            <a:spLocks noChangeShapeType="1"/>
          </p:cNvSpPr>
          <p:nvPr/>
        </p:nvSpPr>
        <p:spPr bwMode="auto">
          <a:xfrm flipV="1">
            <a:off x="5447797" y="4185865"/>
            <a:ext cx="0" cy="9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 name="Line 14"/>
          <p:cNvSpPr>
            <a:spLocks noChangeShapeType="1"/>
          </p:cNvSpPr>
          <p:nvPr/>
        </p:nvSpPr>
        <p:spPr bwMode="auto">
          <a:xfrm flipV="1">
            <a:off x="3990258" y="4185865"/>
            <a:ext cx="0" cy="9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Line 15"/>
          <p:cNvSpPr>
            <a:spLocks noChangeShapeType="1"/>
          </p:cNvSpPr>
          <p:nvPr/>
        </p:nvSpPr>
        <p:spPr bwMode="auto">
          <a:xfrm flipV="1">
            <a:off x="2510578" y="4185865"/>
            <a:ext cx="0" cy="9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0" name="Line 17"/>
          <p:cNvSpPr>
            <a:spLocks noChangeShapeType="1"/>
          </p:cNvSpPr>
          <p:nvPr/>
        </p:nvSpPr>
        <p:spPr bwMode="auto">
          <a:xfrm flipV="1">
            <a:off x="6156390" y="4185865"/>
            <a:ext cx="0" cy="9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Line 19"/>
          <p:cNvSpPr>
            <a:spLocks noChangeShapeType="1"/>
          </p:cNvSpPr>
          <p:nvPr/>
        </p:nvSpPr>
        <p:spPr bwMode="auto">
          <a:xfrm flipV="1">
            <a:off x="3264243" y="4185865"/>
            <a:ext cx="0" cy="90574"/>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2" name="TextBox 41"/>
          <p:cNvSpPr txBox="1"/>
          <p:nvPr/>
        </p:nvSpPr>
        <p:spPr>
          <a:xfrm>
            <a:off x="2081485" y="1397989"/>
            <a:ext cx="380208" cy="287298"/>
          </a:xfrm>
          <a:prstGeom prst="rect">
            <a:avLst/>
          </a:prstGeom>
          <a:noFill/>
        </p:spPr>
        <p:txBody>
          <a:bodyPr wrap="none" rtlCol="0">
            <a:spAutoFit/>
          </a:bodyPr>
          <a:lstStyle/>
          <a:p>
            <a:pPr algn="r"/>
            <a:r>
              <a:rPr lang="en-GB" sz="1200" dirty="0" smtClean="0">
                <a:solidFill>
                  <a:srgbClr val="363636"/>
                </a:solidFill>
              </a:rPr>
              <a:t>1.0</a:t>
            </a:r>
            <a:endParaRPr lang="en-GB" sz="1200" dirty="0">
              <a:solidFill>
                <a:srgbClr val="363636"/>
              </a:solidFill>
            </a:endParaRPr>
          </a:p>
        </p:txBody>
      </p:sp>
      <p:sp>
        <p:nvSpPr>
          <p:cNvPr id="43" name="TextBox 42"/>
          <p:cNvSpPr txBox="1"/>
          <p:nvPr/>
        </p:nvSpPr>
        <p:spPr>
          <a:xfrm>
            <a:off x="2081485" y="1918550"/>
            <a:ext cx="380208" cy="287298"/>
          </a:xfrm>
          <a:prstGeom prst="rect">
            <a:avLst/>
          </a:prstGeom>
          <a:noFill/>
        </p:spPr>
        <p:txBody>
          <a:bodyPr wrap="none" rtlCol="0">
            <a:spAutoFit/>
          </a:bodyPr>
          <a:lstStyle/>
          <a:p>
            <a:pPr algn="r"/>
            <a:r>
              <a:rPr lang="en-GB" sz="1200" dirty="0" smtClean="0">
                <a:solidFill>
                  <a:srgbClr val="363636"/>
                </a:solidFill>
              </a:rPr>
              <a:t>0.8</a:t>
            </a:r>
            <a:endParaRPr lang="en-GB" sz="1200" dirty="0">
              <a:solidFill>
                <a:srgbClr val="363636"/>
              </a:solidFill>
            </a:endParaRPr>
          </a:p>
        </p:txBody>
      </p:sp>
      <p:sp>
        <p:nvSpPr>
          <p:cNvPr id="44" name="TextBox 43"/>
          <p:cNvSpPr txBox="1"/>
          <p:nvPr/>
        </p:nvSpPr>
        <p:spPr>
          <a:xfrm>
            <a:off x="2081485" y="2446431"/>
            <a:ext cx="380208" cy="287298"/>
          </a:xfrm>
          <a:prstGeom prst="rect">
            <a:avLst/>
          </a:prstGeom>
          <a:noFill/>
        </p:spPr>
        <p:txBody>
          <a:bodyPr wrap="none" rtlCol="0">
            <a:spAutoFit/>
          </a:bodyPr>
          <a:lstStyle/>
          <a:p>
            <a:pPr algn="r"/>
            <a:r>
              <a:rPr lang="en-GB" sz="1200" dirty="0" smtClean="0">
                <a:solidFill>
                  <a:srgbClr val="363636"/>
                </a:solidFill>
              </a:rPr>
              <a:t>0.6</a:t>
            </a:r>
            <a:endParaRPr lang="en-GB" sz="1200" dirty="0">
              <a:solidFill>
                <a:srgbClr val="363636"/>
              </a:solidFill>
            </a:endParaRPr>
          </a:p>
        </p:txBody>
      </p:sp>
      <p:sp>
        <p:nvSpPr>
          <p:cNvPr id="45" name="TextBox 44"/>
          <p:cNvSpPr txBox="1"/>
          <p:nvPr/>
        </p:nvSpPr>
        <p:spPr>
          <a:xfrm>
            <a:off x="2081485" y="2966425"/>
            <a:ext cx="380208" cy="287298"/>
          </a:xfrm>
          <a:prstGeom prst="rect">
            <a:avLst/>
          </a:prstGeom>
          <a:noFill/>
        </p:spPr>
        <p:txBody>
          <a:bodyPr wrap="none" rtlCol="0">
            <a:spAutoFit/>
          </a:bodyPr>
          <a:lstStyle/>
          <a:p>
            <a:pPr algn="r"/>
            <a:r>
              <a:rPr lang="en-GB" sz="1200" dirty="0" smtClean="0">
                <a:solidFill>
                  <a:srgbClr val="363636"/>
                </a:solidFill>
              </a:rPr>
              <a:t>0.4</a:t>
            </a:r>
            <a:endParaRPr lang="en-GB" sz="1200" dirty="0">
              <a:solidFill>
                <a:srgbClr val="363636"/>
              </a:solidFill>
            </a:endParaRPr>
          </a:p>
        </p:txBody>
      </p:sp>
      <p:sp>
        <p:nvSpPr>
          <p:cNvPr id="46" name="TextBox 45"/>
          <p:cNvSpPr txBox="1"/>
          <p:nvPr/>
        </p:nvSpPr>
        <p:spPr>
          <a:xfrm>
            <a:off x="2081485" y="3516410"/>
            <a:ext cx="380208" cy="287298"/>
          </a:xfrm>
          <a:prstGeom prst="rect">
            <a:avLst/>
          </a:prstGeom>
          <a:noFill/>
        </p:spPr>
        <p:txBody>
          <a:bodyPr wrap="none" rtlCol="0">
            <a:spAutoFit/>
          </a:bodyPr>
          <a:lstStyle/>
          <a:p>
            <a:pPr algn="r"/>
            <a:r>
              <a:rPr lang="en-GB" sz="1200" dirty="0" smtClean="0">
                <a:solidFill>
                  <a:srgbClr val="363636"/>
                </a:solidFill>
              </a:rPr>
              <a:t>0.2</a:t>
            </a:r>
            <a:endParaRPr lang="en-GB" sz="1200" dirty="0">
              <a:solidFill>
                <a:srgbClr val="363636"/>
              </a:solidFill>
            </a:endParaRPr>
          </a:p>
        </p:txBody>
      </p:sp>
      <p:sp>
        <p:nvSpPr>
          <p:cNvPr id="47" name="TextBox 46"/>
          <p:cNvSpPr txBox="1"/>
          <p:nvPr/>
        </p:nvSpPr>
        <p:spPr>
          <a:xfrm>
            <a:off x="2081485" y="4041440"/>
            <a:ext cx="380208" cy="287298"/>
          </a:xfrm>
          <a:prstGeom prst="rect">
            <a:avLst/>
          </a:prstGeom>
          <a:noFill/>
        </p:spPr>
        <p:txBody>
          <a:bodyPr wrap="none" rtlCol="0">
            <a:spAutoFit/>
          </a:bodyPr>
          <a:lstStyle/>
          <a:p>
            <a:pPr algn="r"/>
            <a:r>
              <a:rPr lang="en-GB" sz="1200" dirty="0" smtClean="0">
                <a:solidFill>
                  <a:srgbClr val="363636"/>
                </a:solidFill>
              </a:rPr>
              <a:t>0.0</a:t>
            </a:r>
            <a:endParaRPr lang="en-GB" sz="1200" dirty="0">
              <a:solidFill>
                <a:srgbClr val="363636"/>
              </a:solidFill>
            </a:endParaRPr>
          </a:p>
        </p:txBody>
      </p:sp>
      <p:sp>
        <p:nvSpPr>
          <p:cNvPr id="48" name="TextBox 47"/>
          <p:cNvSpPr txBox="1"/>
          <p:nvPr/>
        </p:nvSpPr>
        <p:spPr>
          <a:xfrm rot="16200000">
            <a:off x="1117746" y="2633357"/>
            <a:ext cx="1540806" cy="276999"/>
          </a:xfrm>
          <a:prstGeom prst="rect">
            <a:avLst/>
          </a:prstGeom>
          <a:noFill/>
        </p:spPr>
        <p:txBody>
          <a:bodyPr wrap="none" rtlCol="0">
            <a:spAutoFit/>
          </a:bodyPr>
          <a:lstStyle/>
          <a:p>
            <a:pPr algn="ctr"/>
            <a:r>
              <a:rPr lang="en-GB" sz="1200" dirty="0" smtClean="0">
                <a:solidFill>
                  <a:srgbClr val="363636"/>
                </a:solidFill>
              </a:rPr>
              <a:t>Overall survival rate</a:t>
            </a:r>
            <a:endParaRPr lang="en-GB" sz="1200" dirty="0">
              <a:solidFill>
                <a:srgbClr val="363636"/>
              </a:solidFill>
            </a:endParaRPr>
          </a:p>
        </p:txBody>
      </p:sp>
      <p:grpSp>
        <p:nvGrpSpPr>
          <p:cNvPr id="49" name="Group 48"/>
          <p:cNvGrpSpPr/>
          <p:nvPr/>
        </p:nvGrpSpPr>
        <p:grpSpPr>
          <a:xfrm>
            <a:off x="2505747" y="1510669"/>
            <a:ext cx="3891059" cy="1995693"/>
            <a:chOff x="3111500" y="2660650"/>
            <a:chExt cx="2914650" cy="1533525"/>
          </a:xfrm>
        </p:grpSpPr>
        <p:sp>
          <p:nvSpPr>
            <p:cNvPr id="50" name="Freeform 2"/>
            <p:cNvSpPr>
              <a:spLocks/>
            </p:cNvSpPr>
            <p:nvPr/>
          </p:nvSpPr>
          <p:spPr bwMode="auto">
            <a:xfrm>
              <a:off x="3111500" y="2689225"/>
              <a:ext cx="2914650" cy="1485900"/>
            </a:xfrm>
            <a:custGeom>
              <a:avLst/>
              <a:gdLst>
                <a:gd name="T0" fmla="*/ 245 w 306"/>
                <a:gd name="T1" fmla="*/ 156 h 156"/>
                <a:gd name="T2" fmla="*/ 147 w 306"/>
                <a:gd name="T3" fmla="*/ 145 h 156"/>
                <a:gd name="T4" fmla="*/ 145 w 306"/>
                <a:gd name="T5" fmla="*/ 137 h 156"/>
                <a:gd name="T6" fmla="*/ 143 w 306"/>
                <a:gd name="T7" fmla="*/ 134 h 156"/>
                <a:gd name="T8" fmla="*/ 100 w 306"/>
                <a:gd name="T9" fmla="*/ 129 h 156"/>
                <a:gd name="T10" fmla="*/ 98 w 306"/>
                <a:gd name="T11" fmla="*/ 126 h 156"/>
                <a:gd name="T12" fmla="*/ 96 w 306"/>
                <a:gd name="T13" fmla="*/ 123 h 156"/>
                <a:gd name="T14" fmla="*/ 94 w 306"/>
                <a:gd name="T15" fmla="*/ 120 h 156"/>
                <a:gd name="T16" fmla="*/ 92 w 306"/>
                <a:gd name="T17" fmla="*/ 113 h 156"/>
                <a:gd name="T18" fmla="*/ 89 w 306"/>
                <a:gd name="T19" fmla="*/ 112 h 156"/>
                <a:gd name="T20" fmla="*/ 86 w 306"/>
                <a:gd name="T21" fmla="*/ 105 h 156"/>
                <a:gd name="T22" fmla="*/ 84 w 306"/>
                <a:gd name="T23" fmla="*/ 103 h 156"/>
                <a:gd name="T24" fmla="*/ 81 w 306"/>
                <a:gd name="T25" fmla="*/ 101 h 156"/>
                <a:gd name="T26" fmla="*/ 77 w 306"/>
                <a:gd name="T27" fmla="*/ 98 h 156"/>
                <a:gd name="T28" fmla="*/ 76 w 306"/>
                <a:gd name="T29" fmla="*/ 89 h 156"/>
                <a:gd name="T30" fmla="*/ 71 w 306"/>
                <a:gd name="T31" fmla="*/ 85 h 156"/>
                <a:gd name="T32" fmla="*/ 69 w 306"/>
                <a:gd name="T33" fmla="*/ 79 h 156"/>
                <a:gd name="T34" fmla="*/ 67 w 306"/>
                <a:gd name="T35" fmla="*/ 73 h 156"/>
                <a:gd name="T36" fmla="*/ 64 w 306"/>
                <a:gd name="T37" fmla="*/ 70 h 156"/>
                <a:gd name="T38" fmla="*/ 61 w 306"/>
                <a:gd name="T39" fmla="*/ 63 h 156"/>
                <a:gd name="T40" fmla="*/ 59 w 306"/>
                <a:gd name="T41" fmla="*/ 57 h 156"/>
                <a:gd name="T42" fmla="*/ 56 w 306"/>
                <a:gd name="T43" fmla="*/ 54 h 156"/>
                <a:gd name="T44" fmla="*/ 54 w 306"/>
                <a:gd name="T45" fmla="*/ 53 h 156"/>
                <a:gd name="T46" fmla="*/ 51 w 306"/>
                <a:gd name="T47" fmla="*/ 47 h 156"/>
                <a:gd name="T48" fmla="*/ 47 w 306"/>
                <a:gd name="T49" fmla="*/ 45 h 156"/>
                <a:gd name="T50" fmla="*/ 43 w 306"/>
                <a:gd name="T51" fmla="*/ 43 h 156"/>
                <a:gd name="T52" fmla="*/ 39 w 306"/>
                <a:gd name="T53" fmla="*/ 40 h 156"/>
                <a:gd name="T54" fmla="*/ 36 w 306"/>
                <a:gd name="T55" fmla="*/ 34 h 156"/>
                <a:gd name="T56" fmla="*/ 33 w 306"/>
                <a:gd name="T57" fmla="*/ 27 h 156"/>
                <a:gd name="T58" fmla="*/ 31 w 306"/>
                <a:gd name="T59" fmla="*/ 25 h 156"/>
                <a:gd name="T60" fmla="*/ 24 w 306"/>
                <a:gd name="T61" fmla="*/ 20 h 156"/>
                <a:gd name="T62" fmla="*/ 21 w 306"/>
                <a:gd name="T63" fmla="*/ 16 h 156"/>
                <a:gd name="T64" fmla="*/ 18 w 306"/>
                <a:gd name="T65" fmla="*/ 12 h 156"/>
                <a:gd name="T66" fmla="*/ 12 w 306"/>
                <a:gd name="T67" fmla="*/ 9 h 156"/>
                <a:gd name="T68" fmla="*/ 10 w 306"/>
                <a:gd name="T69" fmla="*/ 7 h 156"/>
                <a:gd name="T70" fmla="*/ 9 w 306"/>
                <a:gd name="T71" fmla="*/ 4 h 156"/>
                <a:gd name="T72" fmla="*/ 0 w 306"/>
                <a:gd name="T7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 h="156">
                  <a:moveTo>
                    <a:pt x="306" y="156"/>
                  </a:moveTo>
                  <a:lnTo>
                    <a:pt x="245" y="156"/>
                  </a:lnTo>
                  <a:lnTo>
                    <a:pt x="245" y="145"/>
                  </a:lnTo>
                  <a:lnTo>
                    <a:pt x="147" y="145"/>
                  </a:lnTo>
                  <a:lnTo>
                    <a:pt x="147" y="137"/>
                  </a:lnTo>
                  <a:lnTo>
                    <a:pt x="145" y="137"/>
                  </a:lnTo>
                  <a:lnTo>
                    <a:pt x="145" y="134"/>
                  </a:lnTo>
                  <a:lnTo>
                    <a:pt x="143" y="134"/>
                  </a:lnTo>
                  <a:lnTo>
                    <a:pt x="143" y="129"/>
                  </a:lnTo>
                  <a:lnTo>
                    <a:pt x="100" y="129"/>
                  </a:lnTo>
                  <a:lnTo>
                    <a:pt x="100" y="126"/>
                  </a:lnTo>
                  <a:lnTo>
                    <a:pt x="98" y="126"/>
                  </a:lnTo>
                  <a:lnTo>
                    <a:pt x="98" y="123"/>
                  </a:lnTo>
                  <a:lnTo>
                    <a:pt x="96" y="123"/>
                  </a:lnTo>
                  <a:lnTo>
                    <a:pt x="96" y="120"/>
                  </a:lnTo>
                  <a:lnTo>
                    <a:pt x="94" y="120"/>
                  </a:lnTo>
                  <a:lnTo>
                    <a:pt x="94" y="113"/>
                  </a:lnTo>
                  <a:lnTo>
                    <a:pt x="92" y="113"/>
                  </a:lnTo>
                  <a:lnTo>
                    <a:pt x="92" y="112"/>
                  </a:lnTo>
                  <a:lnTo>
                    <a:pt x="89" y="112"/>
                  </a:lnTo>
                  <a:lnTo>
                    <a:pt x="89" y="105"/>
                  </a:lnTo>
                  <a:lnTo>
                    <a:pt x="86" y="105"/>
                  </a:lnTo>
                  <a:lnTo>
                    <a:pt x="86" y="103"/>
                  </a:lnTo>
                  <a:lnTo>
                    <a:pt x="84" y="103"/>
                  </a:lnTo>
                  <a:lnTo>
                    <a:pt x="84" y="101"/>
                  </a:lnTo>
                  <a:lnTo>
                    <a:pt x="81" y="101"/>
                  </a:lnTo>
                  <a:lnTo>
                    <a:pt x="81" y="98"/>
                  </a:lnTo>
                  <a:lnTo>
                    <a:pt x="77" y="98"/>
                  </a:lnTo>
                  <a:lnTo>
                    <a:pt x="77" y="89"/>
                  </a:lnTo>
                  <a:lnTo>
                    <a:pt x="76" y="89"/>
                  </a:lnTo>
                  <a:lnTo>
                    <a:pt x="76" y="85"/>
                  </a:lnTo>
                  <a:lnTo>
                    <a:pt x="71" y="85"/>
                  </a:lnTo>
                  <a:lnTo>
                    <a:pt x="71" y="79"/>
                  </a:lnTo>
                  <a:lnTo>
                    <a:pt x="69" y="79"/>
                  </a:lnTo>
                  <a:lnTo>
                    <a:pt x="69" y="73"/>
                  </a:lnTo>
                  <a:lnTo>
                    <a:pt x="67" y="73"/>
                  </a:lnTo>
                  <a:lnTo>
                    <a:pt x="67" y="70"/>
                  </a:lnTo>
                  <a:lnTo>
                    <a:pt x="64" y="70"/>
                  </a:lnTo>
                  <a:lnTo>
                    <a:pt x="64" y="63"/>
                  </a:lnTo>
                  <a:lnTo>
                    <a:pt x="61" y="63"/>
                  </a:lnTo>
                  <a:lnTo>
                    <a:pt x="61" y="57"/>
                  </a:lnTo>
                  <a:lnTo>
                    <a:pt x="59" y="57"/>
                  </a:lnTo>
                  <a:lnTo>
                    <a:pt x="59" y="54"/>
                  </a:lnTo>
                  <a:lnTo>
                    <a:pt x="56" y="54"/>
                  </a:lnTo>
                  <a:lnTo>
                    <a:pt x="56" y="53"/>
                  </a:lnTo>
                  <a:lnTo>
                    <a:pt x="54" y="53"/>
                  </a:lnTo>
                  <a:lnTo>
                    <a:pt x="54" y="47"/>
                  </a:lnTo>
                  <a:lnTo>
                    <a:pt x="51" y="47"/>
                  </a:lnTo>
                  <a:lnTo>
                    <a:pt x="51" y="45"/>
                  </a:lnTo>
                  <a:lnTo>
                    <a:pt x="47" y="45"/>
                  </a:lnTo>
                  <a:lnTo>
                    <a:pt x="47" y="43"/>
                  </a:lnTo>
                  <a:lnTo>
                    <a:pt x="43" y="43"/>
                  </a:lnTo>
                  <a:lnTo>
                    <a:pt x="43" y="40"/>
                  </a:lnTo>
                  <a:lnTo>
                    <a:pt x="39" y="40"/>
                  </a:lnTo>
                  <a:lnTo>
                    <a:pt x="39" y="34"/>
                  </a:lnTo>
                  <a:lnTo>
                    <a:pt x="36" y="34"/>
                  </a:lnTo>
                  <a:lnTo>
                    <a:pt x="36" y="27"/>
                  </a:lnTo>
                  <a:lnTo>
                    <a:pt x="33" y="27"/>
                  </a:lnTo>
                  <a:lnTo>
                    <a:pt x="33" y="25"/>
                  </a:lnTo>
                  <a:lnTo>
                    <a:pt x="31" y="25"/>
                  </a:lnTo>
                  <a:lnTo>
                    <a:pt x="31" y="20"/>
                  </a:lnTo>
                  <a:lnTo>
                    <a:pt x="24" y="20"/>
                  </a:lnTo>
                  <a:lnTo>
                    <a:pt x="24" y="16"/>
                  </a:lnTo>
                  <a:lnTo>
                    <a:pt x="21" y="16"/>
                  </a:lnTo>
                  <a:lnTo>
                    <a:pt x="21" y="12"/>
                  </a:lnTo>
                  <a:lnTo>
                    <a:pt x="18" y="12"/>
                  </a:lnTo>
                  <a:lnTo>
                    <a:pt x="18" y="9"/>
                  </a:lnTo>
                  <a:lnTo>
                    <a:pt x="12" y="9"/>
                  </a:lnTo>
                  <a:lnTo>
                    <a:pt x="12" y="7"/>
                  </a:lnTo>
                  <a:lnTo>
                    <a:pt x="10" y="7"/>
                  </a:lnTo>
                  <a:lnTo>
                    <a:pt x="10" y="4"/>
                  </a:lnTo>
                  <a:lnTo>
                    <a:pt x="9" y="4"/>
                  </a:lnTo>
                  <a:lnTo>
                    <a:pt x="9" y="0"/>
                  </a:lnTo>
                  <a:lnTo>
                    <a:pt x="0" y="0"/>
                  </a:lnTo>
                </a:path>
              </a:pathLst>
            </a:custGeom>
            <a:noFill/>
            <a:ln w="19050">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3"/>
            <p:cNvSpPr>
              <a:spLocks noChangeShapeType="1"/>
            </p:cNvSpPr>
            <p:nvPr/>
          </p:nvSpPr>
          <p:spPr bwMode="auto">
            <a:xfrm>
              <a:off x="4445000" y="3898900"/>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4"/>
            <p:cNvSpPr>
              <a:spLocks noChangeShapeType="1"/>
            </p:cNvSpPr>
            <p:nvPr/>
          </p:nvSpPr>
          <p:spPr bwMode="auto">
            <a:xfrm>
              <a:off x="6026150" y="4146550"/>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5"/>
            <p:cNvSpPr>
              <a:spLocks noChangeShapeType="1"/>
            </p:cNvSpPr>
            <p:nvPr/>
          </p:nvSpPr>
          <p:spPr bwMode="auto">
            <a:xfrm>
              <a:off x="5997575" y="4146550"/>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6"/>
            <p:cNvSpPr>
              <a:spLocks noChangeShapeType="1"/>
            </p:cNvSpPr>
            <p:nvPr/>
          </p:nvSpPr>
          <p:spPr bwMode="auto">
            <a:xfrm>
              <a:off x="5930900" y="4146550"/>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7"/>
            <p:cNvSpPr>
              <a:spLocks noChangeShapeType="1"/>
            </p:cNvSpPr>
            <p:nvPr/>
          </p:nvSpPr>
          <p:spPr bwMode="auto">
            <a:xfrm>
              <a:off x="5911850" y="4146550"/>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8"/>
            <p:cNvSpPr>
              <a:spLocks noChangeShapeType="1"/>
            </p:cNvSpPr>
            <p:nvPr/>
          </p:nvSpPr>
          <p:spPr bwMode="auto">
            <a:xfrm>
              <a:off x="5883275" y="4146550"/>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9"/>
            <p:cNvSpPr>
              <a:spLocks noChangeShapeType="1"/>
            </p:cNvSpPr>
            <p:nvPr/>
          </p:nvSpPr>
          <p:spPr bwMode="auto">
            <a:xfrm>
              <a:off x="5492750" y="4146550"/>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10"/>
            <p:cNvSpPr>
              <a:spLocks noChangeShapeType="1"/>
            </p:cNvSpPr>
            <p:nvPr/>
          </p:nvSpPr>
          <p:spPr bwMode="auto">
            <a:xfrm>
              <a:off x="5026025" y="4041775"/>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11"/>
            <p:cNvSpPr>
              <a:spLocks noChangeShapeType="1"/>
            </p:cNvSpPr>
            <p:nvPr/>
          </p:nvSpPr>
          <p:spPr bwMode="auto">
            <a:xfrm>
              <a:off x="4987925" y="40513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12"/>
            <p:cNvSpPr>
              <a:spLocks noChangeShapeType="1"/>
            </p:cNvSpPr>
            <p:nvPr/>
          </p:nvSpPr>
          <p:spPr bwMode="auto">
            <a:xfrm>
              <a:off x="4845050" y="40513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13"/>
            <p:cNvSpPr>
              <a:spLocks noChangeShapeType="1"/>
            </p:cNvSpPr>
            <p:nvPr/>
          </p:nvSpPr>
          <p:spPr bwMode="auto">
            <a:xfrm>
              <a:off x="4787900" y="4041775"/>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14"/>
            <p:cNvSpPr>
              <a:spLocks noChangeShapeType="1"/>
            </p:cNvSpPr>
            <p:nvPr/>
          </p:nvSpPr>
          <p:spPr bwMode="auto">
            <a:xfrm>
              <a:off x="4721225" y="4041775"/>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15"/>
            <p:cNvSpPr>
              <a:spLocks noChangeShapeType="1"/>
            </p:cNvSpPr>
            <p:nvPr/>
          </p:nvSpPr>
          <p:spPr bwMode="auto">
            <a:xfrm>
              <a:off x="4664075" y="40513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Line 16"/>
            <p:cNvSpPr>
              <a:spLocks noChangeShapeType="1"/>
            </p:cNvSpPr>
            <p:nvPr/>
          </p:nvSpPr>
          <p:spPr bwMode="auto">
            <a:xfrm>
              <a:off x="4406900" y="38989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Line 17"/>
            <p:cNvSpPr>
              <a:spLocks noChangeShapeType="1"/>
            </p:cNvSpPr>
            <p:nvPr/>
          </p:nvSpPr>
          <p:spPr bwMode="auto">
            <a:xfrm>
              <a:off x="4635500" y="40513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6" name="Line 18"/>
            <p:cNvSpPr>
              <a:spLocks noChangeShapeType="1"/>
            </p:cNvSpPr>
            <p:nvPr/>
          </p:nvSpPr>
          <p:spPr bwMode="auto">
            <a:xfrm>
              <a:off x="4378325" y="38989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Line 19"/>
            <p:cNvSpPr>
              <a:spLocks noChangeShapeType="1"/>
            </p:cNvSpPr>
            <p:nvPr/>
          </p:nvSpPr>
          <p:spPr bwMode="auto">
            <a:xfrm>
              <a:off x="4606925" y="40513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8" name="Line 20"/>
            <p:cNvSpPr>
              <a:spLocks noChangeShapeType="1"/>
            </p:cNvSpPr>
            <p:nvPr/>
          </p:nvSpPr>
          <p:spPr bwMode="auto">
            <a:xfrm>
              <a:off x="4349750" y="38989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Line 21"/>
            <p:cNvSpPr>
              <a:spLocks noChangeShapeType="1"/>
            </p:cNvSpPr>
            <p:nvPr/>
          </p:nvSpPr>
          <p:spPr bwMode="auto">
            <a:xfrm>
              <a:off x="4578350" y="40513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0" name="Line 22"/>
            <p:cNvSpPr>
              <a:spLocks noChangeShapeType="1"/>
            </p:cNvSpPr>
            <p:nvPr/>
          </p:nvSpPr>
          <p:spPr bwMode="auto">
            <a:xfrm>
              <a:off x="4321175" y="38989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Line 23"/>
            <p:cNvSpPr>
              <a:spLocks noChangeShapeType="1"/>
            </p:cNvSpPr>
            <p:nvPr/>
          </p:nvSpPr>
          <p:spPr bwMode="auto">
            <a:xfrm>
              <a:off x="4549775" y="40513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2" name="Line 24"/>
            <p:cNvSpPr>
              <a:spLocks noChangeShapeType="1"/>
            </p:cNvSpPr>
            <p:nvPr/>
          </p:nvSpPr>
          <p:spPr bwMode="auto">
            <a:xfrm>
              <a:off x="4292600" y="38989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Line 25"/>
            <p:cNvSpPr>
              <a:spLocks noChangeShapeType="1"/>
            </p:cNvSpPr>
            <p:nvPr/>
          </p:nvSpPr>
          <p:spPr bwMode="auto">
            <a:xfrm>
              <a:off x="4502150" y="39751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4" name="Line 26"/>
            <p:cNvSpPr>
              <a:spLocks noChangeShapeType="1"/>
            </p:cNvSpPr>
            <p:nvPr/>
          </p:nvSpPr>
          <p:spPr bwMode="auto">
            <a:xfrm>
              <a:off x="4454525" y="3889375"/>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5" name="Line 27"/>
            <p:cNvSpPr>
              <a:spLocks noChangeShapeType="1"/>
            </p:cNvSpPr>
            <p:nvPr/>
          </p:nvSpPr>
          <p:spPr bwMode="auto">
            <a:xfrm>
              <a:off x="4121150" y="3898900"/>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6" name="Line 28"/>
            <p:cNvSpPr>
              <a:spLocks noChangeShapeType="1"/>
            </p:cNvSpPr>
            <p:nvPr/>
          </p:nvSpPr>
          <p:spPr bwMode="auto">
            <a:xfrm>
              <a:off x="3997325" y="3756025"/>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7" name="Line 29"/>
            <p:cNvSpPr>
              <a:spLocks noChangeShapeType="1"/>
            </p:cNvSpPr>
            <p:nvPr/>
          </p:nvSpPr>
          <p:spPr bwMode="auto">
            <a:xfrm>
              <a:off x="3873500" y="3603625"/>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8" name="Line 30"/>
            <p:cNvSpPr>
              <a:spLocks noChangeShapeType="1"/>
            </p:cNvSpPr>
            <p:nvPr/>
          </p:nvSpPr>
          <p:spPr bwMode="auto">
            <a:xfrm>
              <a:off x="3778250" y="3413125"/>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9" name="Line 31"/>
            <p:cNvSpPr>
              <a:spLocks noChangeShapeType="1"/>
            </p:cNvSpPr>
            <p:nvPr/>
          </p:nvSpPr>
          <p:spPr bwMode="auto">
            <a:xfrm>
              <a:off x="3740150" y="3336925"/>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0" name="Line 32"/>
            <p:cNvSpPr>
              <a:spLocks noChangeShapeType="1"/>
            </p:cNvSpPr>
            <p:nvPr/>
          </p:nvSpPr>
          <p:spPr bwMode="auto">
            <a:xfrm>
              <a:off x="3635375" y="317500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Line 33"/>
            <p:cNvSpPr>
              <a:spLocks noChangeShapeType="1"/>
            </p:cNvSpPr>
            <p:nvPr/>
          </p:nvSpPr>
          <p:spPr bwMode="auto">
            <a:xfrm>
              <a:off x="3606800" y="3117850"/>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2" name="Line 34"/>
            <p:cNvSpPr>
              <a:spLocks noChangeShapeType="1"/>
            </p:cNvSpPr>
            <p:nvPr/>
          </p:nvSpPr>
          <p:spPr bwMode="auto">
            <a:xfrm>
              <a:off x="3549650" y="3079750"/>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3" name="Line 35"/>
            <p:cNvSpPr>
              <a:spLocks noChangeShapeType="1"/>
            </p:cNvSpPr>
            <p:nvPr/>
          </p:nvSpPr>
          <p:spPr bwMode="auto">
            <a:xfrm>
              <a:off x="3502025" y="3051175"/>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4" name="Line 36"/>
            <p:cNvSpPr>
              <a:spLocks noChangeShapeType="1"/>
            </p:cNvSpPr>
            <p:nvPr/>
          </p:nvSpPr>
          <p:spPr bwMode="auto">
            <a:xfrm>
              <a:off x="3444875" y="2927350"/>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Line 37"/>
            <p:cNvSpPr>
              <a:spLocks noChangeShapeType="1"/>
            </p:cNvSpPr>
            <p:nvPr/>
          </p:nvSpPr>
          <p:spPr bwMode="auto">
            <a:xfrm>
              <a:off x="3302000" y="2784475"/>
              <a:ext cx="0" cy="38100"/>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Line 38"/>
            <p:cNvSpPr>
              <a:spLocks noChangeShapeType="1"/>
            </p:cNvSpPr>
            <p:nvPr/>
          </p:nvSpPr>
          <p:spPr bwMode="auto">
            <a:xfrm>
              <a:off x="3149600" y="2660650"/>
              <a:ext cx="0" cy="47625"/>
            </a:xfrm>
            <a:prstGeom prst="line">
              <a:avLst/>
            </a:prstGeom>
            <a:noFill/>
            <a:ln w="19050">
              <a:solidFill>
                <a:srgbClr val="969696"/>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87" name="Group 86"/>
          <p:cNvGrpSpPr/>
          <p:nvPr/>
        </p:nvGrpSpPr>
        <p:grpSpPr>
          <a:xfrm>
            <a:off x="2505747" y="1510669"/>
            <a:ext cx="3897544" cy="1964704"/>
            <a:chOff x="3114675" y="2671763"/>
            <a:chExt cx="2914650" cy="1514475"/>
          </a:xfrm>
        </p:grpSpPr>
        <p:sp>
          <p:nvSpPr>
            <p:cNvPr id="88" name="Line 39"/>
            <p:cNvSpPr>
              <a:spLocks noChangeShapeType="1"/>
            </p:cNvSpPr>
            <p:nvPr/>
          </p:nvSpPr>
          <p:spPr bwMode="auto">
            <a:xfrm>
              <a:off x="3171825" y="267176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Line 40"/>
            <p:cNvSpPr>
              <a:spLocks noChangeShapeType="1"/>
            </p:cNvSpPr>
            <p:nvPr/>
          </p:nvSpPr>
          <p:spPr bwMode="auto">
            <a:xfrm>
              <a:off x="3295650" y="27130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Line 41"/>
            <p:cNvSpPr>
              <a:spLocks noChangeShapeType="1"/>
            </p:cNvSpPr>
            <p:nvPr/>
          </p:nvSpPr>
          <p:spPr bwMode="auto">
            <a:xfrm>
              <a:off x="3457575" y="28527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Line 42"/>
            <p:cNvSpPr>
              <a:spLocks noChangeShapeType="1"/>
            </p:cNvSpPr>
            <p:nvPr/>
          </p:nvSpPr>
          <p:spPr bwMode="auto">
            <a:xfrm>
              <a:off x="3543300" y="2909888"/>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Line 43"/>
            <p:cNvSpPr>
              <a:spLocks noChangeShapeType="1"/>
            </p:cNvSpPr>
            <p:nvPr/>
          </p:nvSpPr>
          <p:spPr bwMode="auto">
            <a:xfrm>
              <a:off x="3600450" y="29956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44"/>
            <p:cNvSpPr>
              <a:spLocks noChangeShapeType="1"/>
            </p:cNvSpPr>
            <p:nvPr/>
          </p:nvSpPr>
          <p:spPr bwMode="auto">
            <a:xfrm>
              <a:off x="3638550" y="3014663"/>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Line 45"/>
            <p:cNvSpPr>
              <a:spLocks noChangeShapeType="1"/>
            </p:cNvSpPr>
            <p:nvPr/>
          </p:nvSpPr>
          <p:spPr bwMode="auto">
            <a:xfrm>
              <a:off x="3762375" y="3090863"/>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5" name="Line 46"/>
            <p:cNvSpPr>
              <a:spLocks noChangeShapeType="1"/>
            </p:cNvSpPr>
            <p:nvPr/>
          </p:nvSpPr>
          <p:spPr bwMode="auto">
            <a:xfrm>
              <a:off x="3857625" y="324326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47"/>
            <p:cNvSpPr>
              <a:spLocks noChangeShapeType="1"/>
            </p:cNvSpPr>
            <p:nvPr/>
          </p:nvSpPr>
          <p:spPr bwMode="auto">
            <a:xfrm>
              <a:off x="3914775" y="3290888"/>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48"/>
            <p:cNvSpPr>
              <a:spLocks noChangeShapeType="1"/>
            </p:cNvSpPr>
            <p:nvPr/>
          </p:nvSpPr>
          <p:spPr bwMode="auto">
            <a:xfrm>
              <a:off x="4029075" y="336708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Line 49"/>
            <p:cNvSpPr>
              <a:spLocks noChangeShapeType="1"/>
            </p:cNvSpPr>
            <p:nvPr/>
          </p:nvSpPr>
          <p:spPr bwMode="auto">
            <a:xfrm>
              <a:off x="4105275" y="3462338"/>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50"/>
            <p:cNvSpPr>
              <a:spLocks noChangeShapeType="1"/>
            </p:cNvSpPr>
            <p:nvPr/>
          </p:nvSpPr>
          <p:spPr bwMode="auto">
            <a:xfrm>
              <a:off x="4181475" y="3548063"/>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51"/>
            <p:cNvSpPr>
              <a:spLocks noChangeShapeType="1"/>
            </p:cNvSpPr>
            <p:nvPr/>
          </p:nvSpPr>
          <p:spPr bwMode="auto">
            <a:xfrm>
              <a:off x="4286250" y="36147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1" name="Line 52"/>
            <p:cNvSpPr>
              <a:spLocks noChangeShapeType="1"/>
            </p:cNvSpPr>
            <p:nvPr/>
          </p:nvSpPr>
          <p:spPr bwMode="auto">
            <a:xfrm>
              <a:off x="4352925" y="36052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2" name="Line 53"/>
            <p:cNvSpPr>
              <a:spLocks noChangeShapeType="1"/>
            </p:cNvSpPr>
            <p:nvPr/>
          </p:nvSpPr>
          <p:spPr bwMode="auto">
            <a:xfrm>
              <a:off x="4419600" y="36052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3" name="Line 54"/>
            <p:cNvSpPr>
              <a:spLocks noChangeShapeType="1"/>
            </p:cNvSpPr>
            <p:nvPr/>
          </p:nvSpPr>
          <p:spPr bwMode="auto">
            <a:xfrm>
              <a:off x="4486275" y="3605213"/>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4" name="Line 55"/>
            <p:cNvSpPr>
              <a:spLocks noChangeShapeType="1"/>
            </p:cNvSpPr>
            <p:nvPr/>
          </p:nvSpPr>
          <p:spPr bwMode="auto">
            <a:xfrm>
              <a:off x="4552950" y="3643313"/>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5" name="Line 56"/>
            <p:cNvSpPr>
              <a:spLocks noChangeShapeType="1"/>
            </p:cNvSpPr>
            <p:nvPr/>
          </p:nvSpPr>
          <p:spPr bwMode="auto">
            <a:xfrm>
              <a:off x="4600575" y="3643313"/>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57"/>
            <p:cNvSpPr>
              <a:spLocks noChangeShapeType="1"/>
            </p:cNvSpPr>
            <p:nvPr/>
          </p:nvSpPr>
          <p:spPr bwMode="auto">
            <a:xfrm>
              <a:off x="4648200" y="36433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7" name="Line 58"/>
            <p:cNvSpPr>
              <a:spLocks noChangeShapeType="1"/>
            </p:cNvSpPr>
            <p:nvPr/>
          </p:nvSpPr>
          <p:spPr bwMode="auto">
            <a:xfrm>
              <a:off x="4686300" y="36433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8" name="Line 59"/>
            <p:cNvSpPr>
              <a:spLocks noChangeShapeType="1"/>
            </p:cNvSpPr>
            <p:nvPr/>
          </p:nvSpPr>
          <p:spPr bwMode="auto">
            <a:xfrm>
              <a:off x="4733925" y="36433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60"/>
            <p:cNvSpPr>
              <a:spLocks noChangeShapeType="1"/>
            </p:cNvSpPr>
            <p:nvPr/>
          </p:nvSpPr>
          <p:spPr bwMode="auto">
            <a:xfrm>
              <a:off x="4772025" y="36528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61"/>
            <p:cNvSpPr>
              <a:spLocks noChangeShapeType="1"/>
            </p:cNvSpPr>
            <p:nvPr/>
          </p:nvSpPr>
          <p:spPr bwMode="auto">
            <a:xfrm>
              <a:off x="4819650" y="36528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62"/>
            <p:cNvSpPr>
              <a:spLocks noChangeShapeType="1"/>
            </p:cNvSpPr>
            <p:nvPr/>
          </p:nvSpPr>
          <p:spPr bwMode="auto">
            <a:xfrm>
              <a:off x="4857750" y="36528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63"/>
            <p:cNvSpPr>
              <a:spLocks noChangeShapeType="1"/>
            </p:cNvSpPr>
            <p:nvPr/>
          </p:nvSpPr>
          <p:spPr bwMode="auto">
            <a:xfrm>
              <a:off x="4972050" y="37195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64"/>
            <p:cNvSpPr>
              <a:spLocks noChangeShapeType="1"/>
            </p:cNvSpPr>
            <p:nvPr/>
          </p:nvSpPr>
          <p:spPr bwMode="auto">
            <a:xfrm>
              <a:off x="4314825" y="36147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Line 65"/>
            <p:cNvSpPr>
              <a:spLocks noChangeShapeType="1"/>
            </p:cNvSpPr>
            <p:nvPr/>
          </p:nvSpPr>
          <p:spPr bwMode="auto">
            <a:xfrm>
              <a:off x="4381500" y="36052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66"/>
            <p:cNvSpPr>
              <a:spLocks noChangeShapeType="1"/>
            </p:cNvSpPr>
            <p:nvPr/>
          </p:nvSpPr>
          <p:spPr bwMode="auto">
            <a:xfrm>
              <a:off x="4448175" y="36052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67"/>
            <p:cNvSpPr>
              <a:spLocks noChangeShapeType="1"/>
            </p:cNvSpPr>
            <p:nvPr/>
          </p:nvSpPr>
          <p:spPr bwMode="auto">
            <a:xfrm>
              <a:off x="4514850" y="3605213"/>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68"/>
            <p:cNvSpPr>
              <a:spLocks noChangeShapeType="1"/>
            </p:cNvSpPr>
            <p:nvPr/>
          </p:nvSpPr>
          <p:spPr bwMode="auto">
            <a:xfrm>
              <a:off x="4581525" y="3643313"/>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Line 69"/>
            <p:cNvSpPr>
              <a:spLocks noChangeShapeType="1"/>
            </p:cNvSpPr>
            <p:nvPr/>
          </p:nvSpPr>
          <p:spPr bwMode="auto">
            <a:xfrm>
              <a:off x="4629150" y="3643313"/>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70"/>
            <p:cNvSpPr>
              <a:spLocks noChangeShapeType="1"/>
            </p:cNvSpPr>
            <p:nvPr/>
          </p:nvSpPr>
          <p:spPr bwMode="auto">
            <a:xfrm>
              <a:off x="4676775" y="36433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71"/>
            <p:cNvSpPr>
              <a:spLocks noChangeShapeType="1"/>
            </p:cNvSpPr>
            <p:nvPr/>
          </p:nvSpPr>
          <p:spPr bwMode="auto">
            <a:xfrm>
              <a:off x="4714875" y="36433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Line 72"/>
            <p:cNvSpPr>
              <a:spLocks noChangeShapeType="1"/>
            </p:cNvSpPr>
            <p:nvPr/>
          </p:nvSpPr>
          <p:spPr bwMode="auto">
            <a:xfrm>
              <a:off x="4762500" y="36433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Line 73"/>
            <p:cNvSpPr>
              <a:spLocks noChangeShapeType="1"/>
            </p:cNvSpPr>
            <p:nvPr/>
          </p:nvSpPr>
          <p:spPr bwMode="auto">
            <a:xfrm>
              <a:off x="4800600" y="36528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3" name="Line 74"/>
            <p:cNvSpPr>
              <a:spLocks noChangeShapeType="1"/>
            </p:cNvSpPr>
            <p:nvPr/>
          </p:nvSpPr>
          <p:spPr bwMode="auto">
            <a:xfrm>
              <a:off x="4848225" y="36528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4" name="Line 75"/>
            <p:cNvSpPr>
              <a:spLocks noChangeShapeType="1"/>
            </p:cNvSpPr>
            <p:nvPr/>
          </p:nvSpPr>
          <p:spPr bwMode="auto">
            <a:xfrm>
              <a:off x="4886325" y="36528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5" name="Line 76"/>
            <p:cNvSpPr>
              <a:spLocks noChangeShapeType="1"/>
            </p:cNvSpPr>
            <p:nvPr/>
          </p:nvSpPr>
          <p:spPr bwMode="auto">
            <a:xfrm>
              <a:off x="5105400" y="37290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6" name="Line 77"/>
            <p:cNvSpPr>
              <a:spLocks noChangeShapeType="1"/>
            </p:cNvSpPr>
            <p:nvPr/>
          </p:nvSpPr>
          <p:spPr bwMode="auto">
            <a:xfrm>
              <a:off x="5610225" y="4043363"/>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7" name="Line 78"/>
            <p:cNvSpPr>
              <a:spLocks noChangeShapeType="1"/>
            </p:cNvSpPr>
            <p:nvPr/>
          </p:nvSpPr>
          <p:spPr bwMode="auto">
            <a:xfrm>
              <a:off x="5772150" y="4033838"/>
              <a:ext cx="0" cy="38100"/>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8" name="Line 79"/>
            <p:cNvSpPr>
              <a:spLocks noChangeShapeType="1"/>
            </p:cNvSpPr>
            <p:nvPr/>
          </p:nvSpPr>
          <p:spPr bwMode="auto">
            <a:xfrm>
              <a:off x="5905500" y="41386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9" name="Line 80"/>
            <p:cNvSpPr>
              <a:spLocks noChangeShapeType="1"/>
            </p:cNvSpPr>
            <p:nvPr/>
          </p:nvSpPr>
          <p:spPr bwMode="auto">
            <a:xfrm>
              <a:off x="5981700" y="41386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0" name="Line 81"/>
            <p:cNvSpPr>
              <a:spLocks noChangeShapeType="1"/>
            </p:cNvSpPr>
            <p:nvPr/>
          </p:nvSpPr>
          <p:spPr bwMode="auto">
            <a:xfrm>
              <a:off x="6019800" y="4138613"/>
              <a:ext cx="0" cy="47625"/>
            </a:xfrm>
            <a:prstGeom prst="line">
              <a:avLst/>
            </a:prstGeom>
            <a:noFill/>
            <a:ln w="19050">
              <a:solidFill>
                <a:srgbClr val="C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1" name="Freeform 82"/>
            <p:cNvSpPr>
              <a:spLocks/>
            </p:cNvSpPr>
            <p:nvPr/>
          </p:nvSpPr>
          <p:spPr bwMode="auto">
            <a:xfrm>
              <a:off x="3114675" y="2690813"/>
              <a:ext cx="2914650" cy="1466850"/>
            </a:xfrm>
            <a:custGeom>
              <a:avLst/>
              <a:gdLst>
                <a:gd name="T0" fmla="*/ 282 w 306"/>
                <a:gd name="T1" fmla="*/ 154 h 154"/>
                <a:gd name="T2" fmla="*/ 245 w 306"/>
                <a:gd name="T3" fmla="*/ 143 h 154"/>
                <a:gd name="T4" fmla="*/ 229 w 306"/>
                <a:gd name="T5" fmla="*/ 135 h 154"/>
                <a:gd name="T6" fmla="*/ 228 w 306"/>
                <a:gd name="T7" fmla="*/ 127 h 154"/>
                <a:gd name="T8" fmla="*/ 217 w 306"/>
                <a:gd name="T9" fmla="*/ 117 h 154"/>
                <a:gd name="T10" fmla="*/ 191 w 306"/>
                <a:gd name="T11" fmla="*/ 110 h 154"/>
                <a:gd name="T12" fmla="*/ 149 w 306"/>
                <a:gd name="T13" fmla="*/ 102 h 154"/>
                <a:gd name="T14" fmla="*/ 119 w 306"/>
                <a:gd name="T15" fmla="*/ 99 h 154"/>
                <a:gd name="T16" fmla="*/ 114 w 306"/>
                <a:gd name="T17" fmla="*/ 96 h 154"/>
                <a:gd name="T18" fmla="*/ 110 w 306"/>
                <a:gd name="T19" fmla="*/ 92 h 154"/>
                <a:gd name="T20" fmla="*/ 106 w 306"/>
                <a:gd name="T21" fmla="*/ 86 h 154"/>
                <a:gd name="T22" fmla="*/ 102 w 306"/>
                <a:gd name="T23" fmla="*/ 83 h 154"/>
                <a:gd name="T24" fmla="*/ 100 w 306"/>
                <a:gd name="T25" fmla="*/ 78 h 154"/>
                <a:gd name="T26" fmla="*/ 93 w 306"/>
                <a:gd name="T27" fmla="*/ 73 h 154"/>
                <a:gd name="T28" fmla="*/ 92 w 306"/>
                <a:gd name="T29" fmla="*/ 70 h 154"/>
                <a:gd name="T30" fmla="*/ 87 w 306"/>
                <a:gd name="T31" fmla="*/ 68 h 154"/>
                <a:gd name="T32" fmla="*/ 81 w 306"/>
                <a:gd name="T33" fmla="*/ 65 h 154"/>
                <a:gd name="T34" fmla="*/ 75 w 306"/>
                <a:gd name="T35" fmla="*/ 60 h 154"/>
                <a:gd name="T36" fmla="*/ 73 w 306"/>
                <a:gd name="T37" fmla="*/ 57 h 154"/>
                <a:gd name="T38" fmla="*/ 72 w 306"/>
                <a:gd name="T39" fmla="*/ 52 h 154"/>
                <a:gd name="T40" fmla="*/ 66 w 306"/>
                <a:gd name="T41" fmla="*/ 44 h 154"/>
                <a:gd name="T42" fmla="*/ 59 w 306"/>
                <a:gd name="T43" fmla="*/ 41 h 154"/>
                <a:gd name="T44" fmla="*/ 52 w 306"/>
                <a:gd name="T45" fmla="*/ 36 h 154"/>
                <a:gd name="T46" fmla="*/ 49 w 306"/>
                <a:gd name="T47" fmla="*/ 34 h 154"/>
                <a:gd name="T48" fmla="*/ 47 w 306"/>
                <a:gd name="T49" fmla="*/ 29 h 154"/>
                <a:gd name="T50" fmla="*/ 45 w 306"/>
                <a:gd name="T51" fmla="*/ 25 h 154"/>
                <a:gd name="T52" fmla="*/ 41 w 306"/>
                <a:gd name="T53" fmla="*/ 23 h 154"/>
                <a:gd name="T54" fmla="*/ 37 w 306"/>
                <a:gd name="T55" fmla="*/ 20 h 154"/>
                <a:gd name="T56" fmla="*/ 34 w 306"/>
                <a:gd name="T57" fmla="*/ 18 h 154"/>
                <a:gd name="T58" fmla="*/ 31 w 306"/>
                <a:gd name="T59" fmla="*/ 15 h 154"/>
                <a:gd name="T60" fmla="*/ 23 w 306"/>
                <a:gd name="T61" fmla="*/ 12 h 154"/>
                <a:gd name="T62" fmla="*/ 22 w 306"/>
                <a:gd name="T63" fmla="*/ 9 h 154"/>
                <a:gd name="T64" fmla="*/ 19 w 306"/>
                <a:gd name="T65" fmla="*/ 5 h 154"/>
                <a:gd name="T66" fmla="*/ 6 w 306"/>
                <a:gd name="T67" fmla="*/ 4 h 154"/>
                <a:gd name="T68" fmla="*/ 0 w 306"/>
                <a:gd name="T6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6" h="154">
                  <a:moveTo>
                    <a:pt x="306" y="154"/>
                  </a:moveTo>
                  <a:lnTo>
                    <a:pt x="282" y="154"/>
                  </a:lnTo>
                  <a:lnTo>
                    <a:pt x="282" y="143"/>
                  </a:lnTo>
                  <a:lnTo>
                    <a:pt x="245" y="143"/>
                  </a:lnTo>
                  <a:lnTo>
                    <a:pt x="245" y="135"/>
                  </a:lnTo>
                  <a:lnTo>
                    <a:pt x="229" y="135"/>
                  </a:lnTo>
                  <a:lnTo>
                    <a:pt x="229" y="127"/>
                  </a:lnTo>
                  <a:lnTo>
                    <a:pt x="228" y="127"/>
                  </a:lnTo>
                  <a:lnTo>
                    <a:pt x="228" y="117"/>
                  </a:lnTo>
                  <a:lnTo>
                    <a:pt x="217" y="117"/>
                  </a:lnTo>
                  <a:lnTo>
                    <a:pt x="217" y="110"/>
                  </a:lnTo>
                  <a:lnTo>
                    <a:pt x="191" y="110"/>
                  </a:lnTo>
                  <a:lnTo>
                    <a:pt x="191" y="102"/>
                  </a:lnTo>
                  <a:lnTo>
                    <a:pt x="149" y="102"/>
                  </a:lnTo>
                  <a:lnTo>
                    <a:pt x="149" y="99"/>
                  </a:lnTo>
                  <a:lnTo>
                    <a:pt x="119" y="99"/>
                  </a:lnTo>
                  <a:lnTo>
                    <a:pt x="119" y="96"/>
                  </a:lnTo>
                  <a:lnTo>
                    <a:pt x="114" y="96"/>
                  </a:lnTo>
                  <a:lnTo>
                    <a:pt x="114" y="92"/>
                  </a:lnTo>
                  <a:lnTo>
                    <a:pt x="110" y="92"/>
                  </a:lnTo>
                  <a:cubicBezTo>
                    <a:pt x="110" y="92"/>
                    <a:pt x="111" y="86"/>
                    <a:pt x="110" y="86"/>
                  </a:cubicBezTo>
                  <a:cubicBezTo>
                    <a:pt x="109" y="86"/>
                    <a:pt x="106" y="86"/>
                    <a:pt x="106" y="86"/>
                  </a:cubicBezTo>
                  <a:lnTo>
                    <a:pt x="106" y="83"/>
                  </a:lnTo>
                  <a:lnTo>
                    <a:pt x="102" y="83"/>
                  </a:lnTo>
                  <a:lnTo>
                    <a:pt x="102" y="78"/>
                  </a:lnTo>
                  <a:lnTo>
                    <a:pt x="100" y="78"/>
                  </a:lnTo>
                  <a:lnTo>
                    <a:pt x="100" y="73"/>
                  </a:lnTo>
                  <a:lnTo>
                    <a:pt x="93" y="73"/>
                  </a:lnTo>
                  <a:lnTo>
                    <a:pt x="93" y="70"/>
                  </a:lnTo>
                  <a:lnTo>
                    <a:pt x="92" y="70"/>
                  </a:lnTo>
                  <a:lnTo>
                    <a:pt x="92" y="68"/>
                  </a:lnTo>
                  <a:lnTo>
                    <a:pt x="87" y="68"/>
                  </a:lnTo>
                  <a:lnTo>
                    <a:pt x="87" y="65"/>
                  </a:lnTo>
                  <a:lnTo>
                    <a:pt x="81" y="65"/>
                  </a:lnTo>
                  <a:lnTo>
                    <a:pt x="81" y="60"/>
                  </a:lnTo>
                  <a:lnTo>
                    <a:pt x="75" y="60"/>
                  </a:lnTo>
                  <a:lnTo>
                    <a:pt x="75" y="57"/>
                  </a:lnTo>
                  <a:lnTo>
                    <a:pt x="73" y="57"/>
                  </a:lnTo>
                  <a:lnTo>
                    <a:pt x="73" y="52"/>
                  </a:lnTo>
                  <a:lnTo>
                    <a:pt x="72" y="52"/>
                  </a:lnTo>
                  <a:lnTo>
                    <a:pt x="72" y="44"/>
                  </a:lnTo>
                  <a:lnTo>
                    <a:pt x="66" y="44"/>
                  </a:lnTo>
                  <a:lnTo>
                    <a:pt x="66" y="41"/>
                  </a:lnTo>
                  <a:lnTo>
                    <a:pt x="59" y="41"/>
                  </a:lnTo>
                  <a:lnTo>
                    <a:pt x="59" y="36"/>
                  </a:lnTo>
                  <a:lnTo>
                    <a:pt x="52" y="36"/>
                  </a:lnTo>
                  <a:lnTo>
                    <a:pt x="52" y="34"/>
                  </a:lnTo>
                  <a:lnTo>
                    <a:pt x="49" y="34"/>
                  </a:lnTo>
                  <a:lnTo>
                    <a:pt x="49" y="29"/>
                  </a:lnTo>
                  <a:lnTo>
                    <a:pt x="47" y="29"/>
                  </a:lnTo>
                  <a:lnTo>
                    <a:pt x="47" y="25"/>
                  </a:lnTo>
                  <a:lnTo>
                    <a:pt x="45" y="25"/>
                  </a:lnTo>
                  <a:lnTo>
                    <a:pt x="45" y="23"/>
                  </a:lnTo>
                  <a:lnTo>
                    <a:pt x="41" y="23"/>
                  </a:lnTo>
                  <a:lnTo>
                    <a:pt x="41" y="20"/>
                  </a:lnTo>
                  <a:lnTo>
                    <a:pt x="37" y="20"/>
                  </a:lnTo>
                  <a:lnTo>
                    <a:pt x="37" y="18"/>
                  </a:lnTo>
                  <a:lnTo>
                    <a:pt x="34" y="18"/>
                  </a:lnTo>
                  <a:lnTo>
                    <a:pt x="34" y="15"/>
                  </a:lnTo>
                  <a:lnTo>
                    <a:pt x="31" y="15"/>
                  </a:lnTo>
                  <a:lnTo>
                    <a:pt x="31" y="12"/>
                  </a:lnTo>
                  <a:lnTo>
                    <a:pt x="23" y="12"/>
                  </a:lnTo>
                  <a:lnTo>
                    <a:pt x="23" y="9"/>
                  </a:lnTo>
                  <a:lnTo>
                    <a:pt x="22" y="9"/>
                  </a:lnTo>
                  <a:lnTo>
                    <a:pt x="22" y="5"/>
                  </a:lnTo>
                  <a:lnTo>
                    <a:pt x="19" y="5"/>
                  </a:lnTo>
                  <a:lnTo>
                    <a:pt x="19" y="4"/>
                  </a:lnTo>
                  <a:lnTo>
                    <a:pt x="6" y="4"/>
                  </a:lnTo>
                  <a:lnTo>
                    <a:pt x="6" y="0"/>
                  </a:lnTo>
                  <a:lnTo>
                    <a:pt x="0" y="0"/>
                  </a:lnTo>
                </a:path>
              </a:pathLst>
            </a:cu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cxnSp>
        <p:nvCxnSpPr>
          <p:cNvPr id="132" name="Straight Connector 131"/>
          <p:cNvCxnSpPr/>
          <p:nvPr/>
        </p:nvCxnSpPr>
        <p:spPr>
          <a:xfrm>
            <a:off x="6118100" y="1693487"/>
            <a:ext cx="481116" cy="0"/>
          </a:xfrm>
          <a:prstGeom prst="line">
            <a:avLst/>
          </a:prstGeom>
          <a:noFill/>
          <a:ln w="19050">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33" name="Straight Connector 132"/>
          <p:cNvCxnSpPr/>
          <p:nvPr/>
        </p:nvCxnSpPr>
        <p:spPr>
          <a:xfrm>
            <a:off x="6118100" y="1865217"/>
            <a:ext cx="481116" cy="0"/>
          </a:xfrm>
          <a:prstGeom prst="line">
            <a:avLst/>
          </a:prstGeom>
          <a:noFill/>
          <a:ln w="19050">
            <a:solidFill>
              <a:srgbClr val="969696"/>
            </a:solidFill>
            <a:prstDash val="solid"/>
            <a:round/>
            <a:headEnd/>
            <a:tailEnd/>
          </a:ln>
          <a:extLst>
            <a:ext uri="{909E8E84-426E-40DD-AFC4-6F175D3DCCD1}">
              <a14:hiddenFill xmlns:a14="http://schemas.microsoft.com/office/drawing/2010/main">
                <a:solidFill>
                  <a:srgbClr val="FFFFFF"/>
                </a:solidFill>
              </a14:hiddenFill>
            </a:ext>
          </a:extLst>
        </p:spPr>
      </p:cxnSp>
      <p:sp>
        <p:nvSpPr>
          <p:cNvPr id="134" name="TextBox 133"/>
          <p:cNvSpPr txBox="1"/>
          <p:nvPr/>
        </p:nvSpPr>
        <p:spPr>
          <a:xfrm>
            <a:off x="5136803" y="2204823"/>
            <a:ext cx="2165978" cy="461665"/>
          </a:xfrm>
          <a:prstGeom prst="rect">
            <a:avLst/>
          </a:prstGeom>
          <a:noFill/>
        </p:spPr>
        <p:txBody>
          <a:bodyPr wrap="none" rtlCol="0">
            <a:spAutoFit/>
          </a:bodyPr>
          <a:lstStyle/>
          <a:p>
            <a:r>
              <a:rPr lang="en-GB" sz="1200" dirty="0" smtClean="0">
                <a:solidFill>
                  <a:srgbClr val="363636"/>
                </a:solidFill>
              </a:rPr>
              <a:t>HR 0.62 (95% CI 0.42, 0.92)</a:t>
            </a:r>
          </a:p>
          <a:p>
            <a:r>
              <a:rPr lang="en-GB" sz="1200" dirty="0" smtClean="0">
                <a:solidFill>
                  <a:srgbClr val="363636"/>
                </a:solidFill>
              </a:rPr>
              <a:t>p=0.02</a:t>
            </a:r>
            <a:endParaRPr lang="en-GB" sz="1200" dirty="0">
              <a:solidFill>
                <a:srgbClr val="363636"/>
              </a:solidFill>
            </a:endParaRPr>
          </a:p>
        </p:txBody>
      </p:sp>
      <p:sp>
        <p:nvSpPr>
          <p:cNvPr id="135" name="TextBox 134"/>
          <p:cNvSpPr txBox="1"/>
          <p:nvPr/>
        </p:nvSpPr>
        <p:spPr>
          <a:xfrm>
            <a:off x="4132479" y="4435239"/>
            <a:ext cx="1169616" cy="276999"/>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spTree>
    <p:extLst>
      <p:ext uri="{BB962C8B-B14F-4D97-AF65-F5344CB8AC3E}">
        <p14:creationId xmlns:p14="http://schemas.microsoft.com/office/powerpoint/2010/main" val="1344938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Metastatic disease</a:t>
            </a:r>
            <a:endParaRPr lang="en-GB" dirty="0"/>
          </a:p>
        </p:txBody>
      </p:sp>
      <p:sp>
        <p:nvSpPr>
          <p:cNvPr id="5" name="Text Placeholder 4"/>
          <p:cNvSpPr>
            <a:spLocks noGrp="1"/>
          </p:cNvSpPr>
          <p:nvPr>
            <p:ph type="body" idx="1"/>
          </p:nvPr>
        </p:nvSpPr>
        <p:spPr/>
        <p:txBody>
          <a:bodyPr/>
          <a:lstStyle/>
          <a:p>
            <a:r>
              <a:rPr lang="en-GB" dirty="0"/>
              <a:t>OESOPHAGEAL AND GASTRIC </a:t>
            </a:r>
            <a:r>
              <a:rPr lang="en-GB" dirty="0" smtClean="0"/>
              <a:t>CANCER</a:t>
            </a:r>
            <a:endParaRPr lang="en-GB" dirty="0"/>
          </a:p>
        </p:txBody>
      </p:sp>
    </p:spTree>
    <p:extLst>
      <p:ext uri="{BB962C8B-B14F-4D97-AF65-F5344CB8AC3E}">
        <p14:creationId xmlns:p14="http://schemas.microsoft.com/office/powerpoint/2010/main" val="10032088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615O</a:t>
            </a:r>
            <a:r>
              <a:rPr lang="en-GB" sz="1800" dirty="0"/>
              <a:t>: Randomized phase II study of capecitabine and cisplatin with or without sorafenib in patients with metastatic gastric cancer: STARGATE </a:t>
            </a:r>
            <a:r>
              <a:rPr lang="en-GB" sz="1800" dirty="0" smtClean="0"/>
              <a:t>study </a:t>
            </a:r>
            <a:br>
              <a:rPr lang="en-GB" sz="1800" dirty="0" smtClean="0"/>
            </a:br>
            <a:r>
              <a:rPr lang="en-GB" sz="1800" dirty="0" smtClean="0"/>
              <a:t>– Kang YK et al.</a:t>
            </a:r>
            <a:endParaRPr lang="en-GB" sz="1800" dirty="0"/>
          </a:p>
        </p:txBody>
      </p:sp>
      <p:sp>
        <p:nvSpPr>
          <p:cNvPr id="5123" name="Rectangle 3"/>
          <p:cNvSpPr>
            <a:spLocks noGrp="1" noChangeArrowheads="1"/>
          </p:cNvSpPr>
          <p:nvPr>
            <p:ph type="body" idx="1"/>
          </p:nvPr>
        </p:nvSpPr>
        <p:spPr/>
        <p:txBody>
          <a:bodyPr/>
          <a:lstStyle/>
          <a:p>
            <a:r>
              <a:rPr lang="en-GB" sz="1800" b="1" dirty="0"/>
              <a:t>Study objective</a:t>
            </a:r>
          </a:p>
          <a:p>
            <a:pPr lvl="1"/>
            <a:r>
              <a:rPr lang="en-GB" sz="1800" dirty="0" smtClean="0"/>
              <a:t>To evaluate the efficacy and safety of sorafenib in combination with capecitabine + cisplatin in patients with metastatic gastric cancer </a:t>
            </a:r>
            <a:endParaRPr lang="en-GB" sz="1800" dirty="0"/>
          </a:p>
        </p:txBody>
      </p:sp>
      <p:sp>
        <p:nvSpPr>
          <p:cNvPr id="5124" name="Text Box 4"/>
          <p:cNvSpPr txBox="1">
            <a:spLocks noChangeArrowheads="1"/>
          </p:cNvSpPr>
          <p:nvPr/>
        </p:nvSpPr>
        <p:spPr bwMode="auto">
          <a:xfrm>
            <a:off x="5217644" y="6474897"/>
            <a:ext cx="370569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Kang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615O</a:t>
            </a:r>
            <a:endParaRPr lang="en-GB" sz="1200" dirty="0">
              <a:solidFill>
                <a:srgbClr val="363636"/>
              </a:solidFill>
            </a:endParaRPr>
          </a:p>
        </p:txBody>
      </p:sp>
      <p:sp>
        <p:nvSpPr>
          <p:cNvPr id="5125" name="Text Box 5"/>
          <p:cNvSpPr txBox="1">
            <a:spLocks noChangeArrowheads="1"/>
          </p:cNvSpPr>
          <p:nvPr/>
        </p:nvSpPr>
        <p:spPr bwMode="auto">
          <a:xfrm>
            <a:off x="231775" y="6105565"/>
            <a:ext cx="51936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a:t>
            </a:r>
            <a:r>
              <a:rPr lang="en-GB" altLang="zh-CN" sz="1200" dirty="0" smtClean="0">
                <a:solidFill>
                  <a:srgbClr val="363636"/>
                </a:solidFill>
                <a:ea typeface="SimSun" pitchFamily="2" charset="-122"/>
              </a:rPr>
              <a:t>Capecitabine </a:t>
            </a:r>
            <a:r>
              <a:rPr lang="en-GB" sz="1200" dirty="0" smtClean="0">
                <a:solidFill>
                  <a:srgbClr val="363636"/>
                </a:solidFill>
              </a:rPr>
              <a:t>1000 mg/m</a:t>
            </a:r>
            <a:r>
              <a:rPr lang="en-GB" sz="1200" baseline="30000" dirty="0" smtClean="0">
                <a:solidFill>
                  <a:srgbClr val="363636"/>
                </a:solidFill>
              </a:rPr>
              <a:t>2</a:t>
            </a:r>
            <a:r>
              <a:rPr lang="en-GB" sz="1200" dirty="0" smtClean="0">
                <a:solidFill>
                  <a:srgbClr val="363636"/>
                </a:solidFill>
              </a:rPr>
              <a:t> </a:t>
            </a:r>
            <a:r>
              <a:rPr lang="en-GB" sz="1200" dirty="0" err="1" smtClean="0">
                <a:solidFill>
                  <a:srgbClr val="363636"/>
                </a:solidFill>
              </a:rPr>
              <a:t>po</a:t>
            </a:r>
            <a:r>
              <a:rPr lang="en-GB" sz="1200" dirty="0" smtClean="0">
                <a:solidFill>
                  <a:srgbClr val="363636"/>
                </a:solidFill>
              </a:rPr>
              <a:t> bid d1–14, cisplatin 80 mg/m</a:t>
            </a:r>
            <a:r>
              <a:rPr lang="en-GB" sz="1200" baseline="30000" dirty="0" smtClean="0">
                <a:solidFill>
                  <a:srgbClr val="363636"/>
                </a:solidFill>
              </a:rPr>
              <a:t>2</a:t>
            </a:r>
            <a:r>
              <a:rPr lang="en-GB" sz="1200" dirty="0" smtClean="0">
                <a:solidFill>
                  <a:srgbClr val="363636"/>
                </a:solidFill>
              </a:rPr>
              <a:t> iv d1 (8 cycles); </a:t>
            </a:r>
            <a:r>
              <a:rPr lang="en-GB" altLang="zh-CN" sz="1200" baseline="30000" dirty="0" smtClean="0">
                <a:solidFill>
                  <a:srgbClr val="363636"/>
                </a:solidFill>
                <a:ea typeface="SimSun" pitchFamily="2" charset="-122"/>
              </a:rPr>
              <a:t>†</a:t>
            </a:r>
            <a:r>
              <a:rPr lang="en-GB" sz="1200" dirty="0" smtClean="0">
                <a:solidFill>
                  <a:srgbClr val="363636"/>
                </a:solidFill>
              </a:rPr>
              <a:t>400 mg </a:t>
            </a:r>
            <a:r>
              <a:rPr lang="en-GB" sz="1200" dirty="0" err="1" smtClean="0">
                <a:solidFill>
                  <a:srgbClr val="363636"/>
                </a:solidFill>
              </a:rPr>
              <a:t>po</a:t>
            </a:r>
            <a:r>
              <a:rPr lang="en-GB" sz="1200" dirty="0" smtClean="0">
                <a:solidFill>
                  <a:srgbClr val="363636"/>
                </a:solidFill>
              </a:rPr>
              <a:t> bid d1–21; </a:t>
            </a:r>
            <a:br>
              <a:rPr lang="en-GB" sz="1200" dirty="0" smtClean="0">
                <a:solidFill>
                  <a:srgbClr val="363636"/>
                </a:solidFill>
              </a:rPr>
            </a:br>
            <a:r>
              <a:rPr lang="en-GB" sz="1200" baseline="30000" dirty="0" smtClean="0">
                <a:solidFill>
                  <a:srgbClr val="363636"/>
                </a:solidFill>
              </a:rPr>
              <a:t>‡</a:t>
            </a:r>
            <a:r>
              <a:rPr lang="en-GB" sz="1200" dirty="0" smtClean="0">
                <a:solidFill>
                  <a:srgbClr val="363636"/>
                </a:solidFill>
              </a:rPr>
              <a:t>Crossover to sorafenib permitted after PD</a:t>
            </a:r>
            <a:endParaRPr lang="en-GB" sz="1200" dirty="0">
              <a:solidFill>
                <a:srgbClr val="363636"/>
              </a:solidFill>
            </a:endParaRPr>
          </a:p>
        </p:txBody>
      </p:sp>
      <p:sp>
        <p:nvSpPr>
          <p:cNvPr id="6" name="Rectangle 9"/>
          <p:cNvSpPr txBox="1">
            <a:spLocks noChangeArrowheads="1"/>
          </p:cNvSpPr>
          <p:nvPr/>
        </p:nvSpPr>
        <p:spPr bwMode="auto">
          <a:xfrm>
            <a:off x="228600" y="5147762"/>
            <a:ext cx="4267200" cy="82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PFS</a:t>
            </a:r>
          </a:p>
          <a:p>
            <a:pPr>
              <a:buClr>
                <a:srgbClr val="043882"/>
              </a:buClr>
            </a:pPr>
            <a:endParaRPr lang="en-GB" sz="1600" kern="0" dirty="0" smtClean="0">
              <a:solidFill>
                <a:srgbClr val="363636"/>
              </a:solidFill>
            </a:endParaRPr>
          </a:p>
        </p:txBody>
      </p:sp>
      <p:sp>
        <p:nvSpPr>
          <p:cNvPr id="7" name="Content Placeholder 26"/>
          <p:cNvSpPr txBox="1">
            <a:spLocks/>
          </p:cNvSpPr>
          <p:nvPr/>
        </p:nvSpPr>
        <p:spPr>
          <a:xfrm>
            <a:off x="4648200" y="5147762"/>
            <a:ext cx="4267200" cy="822101"/>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OS, RR</a:t>
            </a:r>
          </a:p>
          <a:p>
            <a:pPr>
              <a:buClr>
                <a:srgbClr val="043882"/>
              </a:buClr>
            </a:pPr>
            <a:r>
              <a:rPr lang="en-GB" sz="1600" kern="0" dirty="0" smtClean="0">
                <a:solidFill>
                  <a:srgbClr val="363636"/>
                </a:solidFill>
              </a:rPr>
              <a:t>Safety, biomarker analysis</a:t>
            </a:r>
          </a:p>
        </p:txBody>
      </p:sp>
      <p:sp>
        <p:nvSpPr>
          <p:cNvPr id="8" name="Oval 14"/>
          <p:cNvSpPr>
            <a:spLocks noChangeArrowheads="1"/>
          </p:cNvSpPr>
          <p:nvPr/>
        </p:nvSpPr>
        <p:spPr bwMode="auto">
          <a:xfrm>
            <a:off x="3941537" y="3478215"/>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9" name="AutoShape 15"/>
          <p:cNvCxnSpPr>
            <a:cxnSpLocks noChangeShapeType="1"/>
            <a:stCxn id="8" idx="0"/>
          </p:cNvCxnSpPr>
          <p:nvPr/>
        </p:nvCxnSpPr>
        <p:spPr bwMode="auto">
          <a:xfrm rot="5400000" flipH="1" flipV="1">
            <a:off x="4236189" y="2849095"/>
            <a:ext cx="626267" cy="631975"/>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p:cNvCxnSpPr>
          <p:nvPr/>
        </p:nvCxnSpPr>
        <p:spPr bwMode="auto">
          <a:xfrm rot="16200000" flipH="1">
            <a:off x="4239363" y="4056386"/>
            <a:ext cx="619919" cy="631975"/>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8257722" y="4418015"/>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PD</a:t>
            </a:r>
            <a:endParaRPr lang="en-GB" altLang="zh-CN" dirty="0">
              <a:solidFill>
                <a:srgbClr val="FFFFFF"/>
              </a:solidFill>
              <a:ea typeface="SimSun" pitchFamily="2" charset="-122"/>
            </a:endParaRPr>
          </a:p>
        </p:txBody>
      </p:sp>
      <p:sp>
        <p:nvSpPr>
          <p:cNvPr id="12" name="AutoShape 12"/>
          <p:cNvSpPr>
            <a:spLocks noChangeArrowheads="1"/>
          </p:cNvSpPr>
          <p:nvPr/>
        </p:nvSpPr>
        <p:spPr bwMode="auto">
          <a:xfrm>
            <a:off x="8257722" y="2587629"/>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PD</a:t>
            </a:r>
            <a:r>
              <a:rPr lang="en-GB" altLang="zh-CN" baseline="30000" dirty="0" smtClean="0">
                <a:solidFill>
                  <a:srgbClr val="FFFFFF"/>
                </a:solidFill>
                <a:ea typeface="SimSun" pitchFamily="2" charset="-122"/>
              </a:rPr>
              <a:t>‡</a:t>
            </a:r>
            <a:endParaRPr lang="en-GB" altLang="zh-CN" baseline="30000" dirty="0">
              <a:solidFill>
                <a:srgbClr val="FFFFFF"/>
              </a:solidFill>
              <a:ea typeface="SimSun" pitchFamily="2" charset="-122"/>
            </a:endParaRPr>
          </a:p>
        </p:txBody>
      </p:sp>
      <p:sp>
        <p:nvSpPr>
          <p:cNvPr id="13" name="Content Placeholder 26"/>
          <p:cNvSpPr txBox="1">
            <a:spLocks/>
          </p:cNvSpPr>
          <p:nvPr/>
        </p:nvSpPr>
        <p:spPr bwMode="auto">
          <a:xfrm>
            <a:off x="4855936" y="3293008"/>
            <a:ext cx="2819703" cy="892175"/>
          </a:xfrm>
          <a:prstGeom prst="rect">
            <a:avLst/>
          </a:prstGeom>
          <a:noFill/>
          <a:ln w="9525">
            <a:noFill/>
            <a:miter lim="800000"/>
            <a:headEnd/>
            <a:tailEnd/>
          </a:ln>
        </p:spPr>
        <p:txBody>
          <a:bodyPr/>
          <a:lstStyle/>
          <a:p>
            <a:pPr marL="190500" indent="-190500">
              <a:spcBef>
                <a:spcPts val="0"/>
              </a:spcBef>
              <a:spcAft>
                <a:spcPts val="0"/>
              </a:spcAft>
              <a:defRPr/>
            </a:pPr>
            <a:r>
              <a:rPr lang="en-GB" sz="1400" b="1" dirty="0">
                <a:solidFill>
                  <a:srgbClr val="363636"/>
                </a:solidFill>
                <a:latin typeface="Arial"/>
              </a:rPr>
              <a:t>Stratification</a:t>
            </a:r>
          </a:p>
          <a:p>
            <a:pPr marL="203200" indent="-203200">
              <a:spcBef>
                <a:spcPts val="0"/>
              </a:spcBef>
              <a:spcAft>
                <a:spcPts val="0"/>
              </a:spcAft>
              <a:buFont typeface="Arial" pitchFamily="34" charset="0"/>
              <a:buChar char="•"/>
              <a:defRPr/>
            </a:pPr>
            <a:r>
              <a:rPr lang="en-GB" sz="1400" dirty="0" smtClean="0">
                <a:solidFill>
                  <a:srgbClr val="363636"/>
                </a:solidFill>
                <a:latin typeface="Arial"/>
              </a:rPr>
              <a:t>Adjuvant chemotherapy</a:t>
            </a:r>
            <a:endParaRPr lang="en-GB" sz="1400" dirty="0">
              <a:solidFill>
                <a:srgbClr val="363636"/>
              </a:solidFill>
              <a:latin typeface="Arial"/>
            </a:endParaRPr>
          </a:p>
          <a:p>
            <a:pPr marL="203200" indent="-203200">
              <a:spcBef>
                <a:spcPts val="0"/>
              </a:spcBef>
              <a:spcAft>
                <a:spcPts val="0"/>
              </a:spcAft>
              <a:buFont typeface="Arial" pitchFamily="34" charset="0"/>
              <a:buChar char="•"/>
              <a:defRPr/>
            </a:pPr>
            <a:r>
              <a:rPr lang="en-GB" sz="1400" dirty="0" smtClean="0">
                <a:solidFill>
                  <a:srgbClr val="363636"/>
                </a:solidFill>
                <a:latin typeface="Arial"/>
              </a:rPr>
              <a:t>Countries</a:t>
            </a:r>
          </a:p>
          <a:p>
            <a:pPr marL="203200" indent="-203200">
              <a:spcBef>
                <a:spcPts val="0"/>
              </a:spcBef>
              <a:spcAft>
                <a:spcPts val="0"/>
              </a:spcAft>
              <a:buFont typeface="Arial" pitchFamily="34" charset="0"/>
              <a:buChar char="•"/>
              <a:defRPr/>
            </a:pPr>
            <a:r>
              <a:rPr lang="en-GB" sz="1400" dirty="0" smtClean="0">
                <a:solidFill>
                  <a:srgbClr val="363636"/>
                </a:solidFill>
                <a:latin typeface="Arial"/>
              </a:rPr>
              <a:t>Tumour status</a:t>
            </a:r>
            <a:endParaRPr lang="en-GB" sz="1400" dirty="0">
              <a:solidFill>
                <a:srgbClr val="363636"/>
              </a:solidFill>
              <a:latin typeface="Arial"/>
            </a:endParaRPr>
          </a:p>
        </p:txBody>
      </p:sp>
      <p:cxnSp>
        <p:nvCxnSpPr>
          <p:cNvPr id="14" name="AutoShape 19"/>
          <p:cNvCxnSpPr>
            <a:cxnSpLocks noChangeShapeType="1"/>
            <a:endCxn id="8" idx="2"/>
          </p:cNvCxnSpPr>
          <p:nvPr/>
        </p:nvCxnSpPr>
        <p:spPr bwMode="auto">
          <a:xfrm>
            <a:off x="3684814" y="3770315"/>
            <a:ext cx="256723" cy="0"/>
          </a:xfrm>
          <a:prstGeom prst="straightConnector1">
            <a:avLst/>
          </a:prstGeom>
          <a:noFill/>
          <a:ln w="38100">
            <a:solidFill>
              <a:schemeClr val="bg1"/>
            </a:solidFill>
            <a:round/>
            <a:headEnd/>
            <a:tailEnd type="triangle" w="med" len="med"/>
          </a:ln>
        </p:spPr>
      </p:cxnSp>
      <p:cxnSp>
        <p:nvCxnSpPr>
          <p:cNvPr id="15" name="AutoShape 20"/>
          <p:cNvCxnSpPr>
            <a:cxnSpLocks noChangeShapeType="1"/>
            <a:stCxn id="18" idx="3"/>
            <a:endCxn id="11" idx="1"/>
          </p:cNvCxnSpPr>
          <p:nvPr/>
        </p:nvCxnSpPr>
        <p:spPr bwMode="auto">
          <a:xfrm>
            <a:off x="7715794" y="4682334"/>
            <a:ext cx="541928" cy="0"/>
          </a:xfrm>
          <a:prstGeom prst="straightConnector1">
            <a:avLst/>
          </a:prstGeom>
          <a:noFill/>
          <a:ln w="38100">
            <a:solidFill>
              <a:schemeClr val="bg1"/>
            </a:solidFill>
            <a:prstDash val="dash"/>
            <a:round/>
            <a:headEnd/>
            <a:tailEnd type="triangle" w="med" len="med"/>
          </a:ln>
        </p:spPr>
      </p:cxnSp>
      <p:cxnSp>
        <p:nvCxnSpPr>
          <p:cNvPr id="16" name="AutoShape 21"/>
          <p:cNvCxnSpPr>
            <a:cxnSpLocks noChangeShapeType="1"/>
            <a:stCxn id="19" idx="3"/>
            <a:endCxn id="12" idx="1"/>
          </p:cNvCxnSpPr>
          <p:nvPr/>
        </p:nvCxnSpPr>
        <p:spPr bwMode="auto">
          <a:xfrm>
            <a:off x="7717475" y="2851948"/>
            <a:ext cx="540247"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228600" y="2860901"/>
            <a:ext cx="3456214" cy="1807430"/>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with gastric cancer</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Metastatic disease</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Measurable, gastric or GE junction adenocarcinoma</a:t>
            </a:r>
            <a:endParaRPr lang="en-GB" altLang="zh-CN" dirty="0">
              <a:solidFill>
                <a:srgbClr val="FFFFFF"/>
              </a:solidFill>
              <a:ea typeface="SimSun" pitchFamily="2" charset="-122"/>
            </a:endParaRP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(n=195)</a:t>
            </a:r>
            <a:endParaRPr lang="en-GB" altLang="zh-CN" dirty="0">
              <a:solidFill>
                <a:srgbClr val="FFFFFF"/>
              </a:solidFill>
              <a:ea typeface="SimSun" pitchFamily="2" charset="-122"/>
            </a:endParaRPr>
          </a:p>
        </p:txBody>
      </p:sp>
      <p:sp>
        <p:nvSpPr>
          <p:cNvPr id="18" name="AutoShape 12"/>
          <p:cNvSpPr>
            <a:spLocks noChangeArrowheads="1"/>
          </p:cNvSpPr>
          <p:nvPr/>
        </p:nvSpPr>
        <p:spPr bwMode="auto">
          <a:xfrm>
            <a:off x="4865310" y="4271966"/>
            <a:ext cx="2850484"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Capecitabine + cisplatin* + sorafenib</a:t>
            </a:r>
            <a:r>
              <a:rPr lang="en-GB" altLang="zh-CN" baseline="30000" dirty="0" smtClean="0">
                <a:solidFill>
                  <a:srgbClr val="363636"/>
                </a:solidFill>
                <a:ea typeface="SimSun" pitchFamily="2" charset="-122"/>
              </a:rPr>
              <a:t>†</a:t>
            </a:r>
          </a:p>
          <a:p>
            <a:pPr algn="ctr" defTabSz="892175" eaLnBrk="0" hangingPunct="0"/>
            <a:r>
              <a:rPr lang="en-GB" altLang="zh-CN" dirty="0" smtClean="0">
                <a:solidFill>
                  <a:srgbClr val="363636"/>
                </a:solidFill>
                <a:ea typeface="SimSun" pitchFamily="2" charset="-122"/>
              </a:rPr>
              <a:t>(n=97)</a:t>
            </a:r>
            <a:endParaRPr lang="en-GB" altLang="zh-CN" dirty="0">
              <a:solidFill>
                <a:srgbClr val="363636"/>
              </a:solidFill>
              <a:ea typeface="SimSun" pitchFamily="2" charset="-122"/>
            </a:endParaRPr>
          </a:p>
        </p:txBody>
      </p:sp>
      <p:sp>
        <p:nvSpPr>
          <p:cNvPr id="19" name="AutoShape 8"/>
          <p:cNvSpPr>
            <a:spLocks noChangeArrowheads="1"/>
          </p:cNvSpPr>
          <p:nvPr/>
        </p:nvSpPr>
        <p:spPr bwMode="auto">
          <a:xfrm>
            <a:off x="4865309" y="2441579"/>
            <a:ext cx="2852166"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Capecitabine + cisplatin*</a:t>
            </a:r>
            <a:endParaRPr lang="en-GB" altLang="zh-CN" baseline="30000" dirty="0" smtClean="0">
              <a:solidFill>
                <a:srgbClr val="FFFFFF"/>
              </a:solidFill>
              <a:ea typeface="SimSun" pitchFamily="2" charset="-122"/>
            </a:endParaRPr>
          </a:p>
          <a:p>
            <a:pPr algn="ctr" defTabSz="892175" eaLnBrk="0" hangingPunct="0"/>
            <a:r>
              <a:rPr lang="en-GB" altLang="zh-CN" dirty="0" smtClean="0">
                <a:solidFill>
                  <a:srgbClr val="FFFFFF"/>
                </a:solidFill>
                <a:ea typeface="SimSun" pitchFamily="2" charset="-122"/>
              </a:rPr>
              <a:t>(n=98)</a:t>
            </a:r>
            <a:endParaRPr lang="en-GB"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18667297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615O</a:t>
            </a:r>
            <a:r>
              <a:rPr lang="en-GB" sz="1800" dirty="0"/>
              <a:t>: Randomized phase II study of capecitabine and cisplatin with or without sorafenib in patients with metastatic gastric cancer: STARGATE </a:t>
            </a:r>
            <a:r>
              <a:rPr lang="en-GB" sz="1800" dirty="0" smtClean="0"/>
              <a:t>study </a:t>
            </a:r>
            <a:br>
              <a:rPr lang="en-GB" sz="1800" dirty="0" smtClean="0"/>
            </a:br>
            <a:r>
              <a:rPr lang="en-GB" sz="1800" dirty="0" smtClean="0"/>
              <a:t>– Kang YK et 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a:t>
            </a:r>
          </a:p>
          <a:p>
            <a:pPr lvl="1"/>
            <a:endParaRPr lang="en-GB" sz="1800" dirty="0"/>
          </a:p>
        </p:txBody>
      </p:sp>
      <p:sp>
        <p:nvSpPr>
          <p:cNvPr id="5124" name="Text Box 4"/>
          <p:cNvSpPr txBox="1">
            <a:spLocks noChangeArrowheads="1"/>
          </p:cNvSpPr>
          <p:nvPr/>
        </p:nvSpPr>
        <p:spPr bwMode="auto">
          <a:xfrm>
            <a:off x="5217644" y="6474897"/>
            <a:ext cx="370569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Kang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615O</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87440294"/>
              </p:ext>
            </p:extLst>
          </p:nvPr>
        </p:nvGraphicFramePr>
        <p:xfrm>
          <a:off x="474133" y="1735663"/>
          <a:ext cx="8051800" cy="1630680"/>
        </p:xfrm>
        <a:graphic>
          <a:graphicData uri="http://schemas.openxmlformats.org/drawingml/2006/table">
            <a:tbl>
              <a:tblPr firstRow="1" bandRow="1">
                <a:tableStyleId>{69012ECD-51FC-41F1-AA8D-1B2483CD663E}</a:tableStyleId>
              </a:tblPr>
              <a:tblGrid>
                <a:gridCol w="1610360"/>
                <a:gridCol w="1610360"/>
                <a:gridCol w="1965718"/>
                <a:gridCol w="1680755"/>
                <a:gridCol w="1184607"/>
              </a:tblGrid>
              <a:tr h="370840">
                <a:tc>
                  <a:txBody>
                    <a:bodyPr/>
                    <a:lstStyle/>
                    <a:p>
                      <a:endParaRPr lang="en-GB" sz="1400" dirty="0"/>
                    </a:p>
                  </a:txBody>
                  <a:tcPr anchor="ctr"/>
                </a:tc>
                <a:tc>
                  <a:txBody>
                    <a:bodyPr/>
                    <a:lstStyle/>
                    <a:p>
                      <a:pPr algn="ctr"/>
                      <a:r>
                        <a:rPr lang="en-GB" sz="1400" dirty="0" smtClean="0">
                          <a:solidFill>
                            <a:schemeClr val="tx2"/>
                          </a:solidFill>
                        </a:rPr>
                        <a:t>Capecitabine</a:t>
                      </a:r>
                      <a:r>
                        <a:rPr lang="en-GB" sz="1400" baseline="0" dirty="0" smtClean="0">
                          <a:solidFill>
                            <a:schemeClr val="tx2"/>
                          </a:solidFill>
                        </a:rPr>
                        <a:t> + cisplatin</a:t>
                      </a:r>
                      <a:r>
                        <a:rPr lang="en-GB" sz="1400" dirty="0" smtClean="0">
                          <a:solidFill>
                            <a:schemeClr val="tx2"/>
                          </a:solidFill>
                        </a:rPr>
                        <a:t> alone</a:t>
                      </a:r>
                      <a:endParaRPr lang="en-GB" sz="1400" dirty="0">
                        <a:solidFill>
                          <a:schemeClr val="tx2"/>
                        </a:solidFill>
                      </a:endParaRPr>
                    </a:p>
                  </a:txBody>
                  <a:tcPr anchor="ctr"/>
                </a:tc>
                <a:tc>
                  <a:txBody>
                    <a:bodyPr/>
                    <a:lstStyle/>
                    <a:p>
                      <a:pPr algn="ctr"/>
                      <a:r>
                        <a:rPr lang="en-GB" sz="1400" dirty="0" smtClean="0">
                          <a:solidFill>
                            <a:schemeClr val="tx2"/>
                          </a:solidFill>
                        </a:rPr>
                        <a:t>Capecitabine</a:t>
                      </a:r>
                      <a:r>
                        <a:rPr lang="en-GB" sz="1400" baseline="0" dirty="0" smtClean="0">
                          <a:solidFill>
                            <a:schemeClr val="tx2"/>
                          </a:solidFill>
                        </a:rPr>
                        <a:t> + cisplatin</a:t>
                      </a:r>
                      <a:r>
                        <a:rPr lang="en-GB" sz="1400" dirty="0" smtClean="0">
                          <a:solidFill>
                            <a:schemeClr val="tx2"/>
                          </a:solidFill>
                        </a:rPr>
                        <a:t> +</a:t>
                      </a:r>
                      <a:r>
                        <a:rPr lang="en-GB" sz="1400" baseline="0" dirty="0" smtClean="0">
                          <a:solidFill>
                            <a:schemeClr val="tx2"/>
                          </a:solidFill>
                        </a:rPr>
                        <a:t> s</a:t>
                      </a:r>
                      <a:r>
                        <a:rPr lang="en-GB" sz="1400" dirty="0" smtClean="0">
                          <a:solidFill>
                            <a:schemeClr val="tx2"/>
                          </a:solidFill>
                        </a:rPr>
                        <a:t>orafenib</a:t>
                      </a:r>
                      <a:endParaRPr lang="en-GB" sz="1400" dirty="0">
                        <a:solidFill>
                          <a:schemeClr val="tx2"/>
                        </a:solidFill>
                      </a:endParaRPr>
                    </a:p>
                  </a:txBody>
                  <a:tcPr anchor="ctr"/>
                </a:tc>
                <a:tc>
                  <a:txBody>
                    <a:bodyPr/>
                    <a:lstStyle/>
                    <a:p>
                      <a:pPr algn="ctr"/>
                      <a:r>
                        <a:rPr lang="en-GB" sz="1400" dirty="0" smtClean="0">
                          <a:solidFill>
                            <a:schemeClr val="tx2"/>
                          </a:solidFill>
                        </a:rPr>
                        <a:t>HR (CI)</a:t>
                      </a:r>
                      <a:endParaRPr lang="en-GB" sz="1400" dirty="0">
                        <a:solidFill>
                          <a:schemeClr val="tx2"/>
                        </a:solidFill>
                      </a:endParaRPr>
                    </a:p>
                  </a:txBody>
                  <a:tcPr anchor="ctr"/>
                </a:tc>
                <a:tc>
                  <a:txBody>
                    <a:bodyPr/>
                    <a:lstStyle/>
                    <a:p>
                      <a:pPr algn="ctr"/>
                      <a:r>
                        <a:rPr lang="en-GB" sz="1400" dirty="0" smtClean="0">
                          <a:solidFill>
                            <a:schemeClr val="tx2"/>
                          </a:solidFill>
                        </a:rPr>
                        <a:t>p-value</a:t>
                      </a:r>
                      <a:endParaRPr lang="en-GB" sz="1400" dirty="0">
                        <a:solidFill>
                          <a:schemeClr val="tx2"/>
                        </a:solidFill>
                      </a:endParaRPr>
                    </a:p>
                  </a:txBody>
                  <a:tcPr anchor="ctr"/>
                </a:tc>
              </a:tr>
              <a:tr h="370840">
                <a:tc>
                  <a:txBody>
                    <a:bodyPr/>
                    <a:lstStyle/>
                    <a:p>
                      <a:r>
                        <a:rPr lang="en-GB" sz="1400" dirty="0" smtClean="0"/>
                        <a:t>PFS, months</a:t>
                      </a:r>
                      <a:endParaRPr lang="en-GB" sz="1400" dirty="0"/>
                    </a:p>
                  </a:txBody>
                  <a:tcPr anchor="ctr"/>
                </a:tc>
                <a:tc>
                  <a:txBody>
                    <a:bodyPr/>
                    <a:lstStyle/>
                    <a:p>
                      <a:pPr algn="ctr"/>
                      <a:r>
                        <a:rPr lang="en-GB" sz="1400" dirty="0" smtClean="0"/>
                        <a:t>5.3</a:t>
                      </a:r>
                      <a:endParaRPr lang="en-GB" sz="1400" dirty="0"/>
                    </a:p>
                  </a:txBody>
                  <a:tcPr anchor="ctr"/>
                </a:tc>
                <a:tc>
                  <a:txBody>
                    <a:bodyPr/>
                    <a:lstStyle/>
                    <a:p>
                      <a:pPr algn="ctr"/>
                      <a:r>
                        <a:rPr lang="en-GB" sz="1400" dirty="0" smtClean="0"/>
                        <a:t>5.6</a:t>
                      </a:r>
                      <a:endParaRPr lang="en-GB" sz="1400" dirty="0"/>
                    </a:p>
                  </a:txBody>
                  <a:tcPr anchor="ctr"/>
                </a:tc>
                <a:tc>
                  <a:txBody>
                    <a:bodyPr/>
                    <a:lstStyle/>
                    <a:p>
                      <a:pPr algn="ctr"/>
                      <a:r>
                        <a:rPr lang="en-GB" sz="1400" dirty="0" smtClean="0"/>
                        <a:t>0.92 (0.67, 1.27)</a:t>
                      </a:r>
                      <a:endParaRPr lang="en-GB" sz="1400" dirty="0"/>
                    </a:p>
                  </a:txBody>
                  <a:tcPr anchor="ctr"/>
                </a:tc>
                <a:tc>
                  <a:txBody>
                    <a:bodyPr/>
                    <a:lstStyle/>
                    <a:p>
                      <a:pPr algn="ctr"/>
                      <a:r>
                        <a:rPr lang="en-GB" sz="1400" dirty="0" smtClean="0"/>
                        <a:t>0.609</a:t>
                      </a:r>
                      <a:endParaRPr lang="en-GB" sz="1400" dirty="0"/>
                    </a:p>
                  </a:txBody>
                  <a:tcPr anchor="ctr"/>
                </a:tc>
              </a:tr>
              <a:tr h="370840">
                <a:tc>
                  <a:txBody>
                    <a:bodyPr/>
                    <a:lstStyle/>
                    <a:p>
                      <a:r>
                        <a:rPr lang="en-GB" sz="1400" dirty="0" smtClean="0"/>
                        <a:t>OS, months</a:t>
                      </a:r>
                      <a:endParaRPr lang="en-GB" sz="1400" dirty="0"/>
                    </a:p>
                  </a:txBody>
                  <a:tcPr anchor="ctr"/>
                </a:tc>
                <a:tc>
                  <a:txBody>
                    <a:bodyPr/>
                    <a:lstStyle/>
                    <a:p>
                      <a:pPr algn="ctr"/>
                      <a:r>
                        <a:rPr lang="en-GB" sz="1400" dirty="0" smtClean="0"/>
                        <a:t>10.8</a:t>
                      </a:r>
                      <a:endParaRPr lang="en-GB" sz="1400" dirty="0"/>
                    </a:p>
                  </a:txBody>
                  <a:tcPr anchor="ctr"/>
                </a:tc>
                <a:tc>
                  <a:txBody>
                    <a:bodyPr/>
                    <a:lstStyle/>
                    <a:p>
                      <a:pPr algn="ctr"/>
                      <a:r>
                        <a:rPr lang="en-GB" sz="1400" dirty="0" smtClean="0"/>
                        <a:t>11.7</a:t>
                      </a:r>
                      <a:endParaRPr lang="en-GB" sz="1400" dirty="0"/>
                    </a:p>
                  </a:txBody>
                  <a:tcPr anchor="ctr"/>
                </a:tc>
                <a:tc>
                  <a:txBody>
                    <a:bodyPr/>
                    <a:lstStyle/>
                    <a:p>
                      <a:pPr algn="ctr"/>
                      <a:r>
                        <a:rPr lang="en-GB" sz="1400" dirty="0" smtClean="0"/>
                        <a:t>0.93</a:t>
                      </a:r>
                      <a:r>
                        <a:rPr lang="en-GB" sz="1400" baseline="0" dirty="0" smtClean="0"/>
                        <a:t> (0.65, 1.31)</a:t>
                      </a:r>
                      <a:endParaRPr lang="en-GB" sz="1400" dirty="0"/>
                    </a:p>
                  </a:txBody>
                  <a:tcPr anchor="ctr"/>
                </a:tc>
                <a:tc>
                  <a:txBody>
                    <a:bodyPr/>
                    <a:lstStyle/>
                    <a:p>
                      <a:pPr algn="ctr"/>
                      <a:r>
                        <a:rPr lang="en-GB" sz="1400" dirty="0" smtClean="0"/>
                        <a:t>0.661</a:t>
                      </a:r>
                      <a:endParaRPr lang="en-GB" sz="1400" dirty="0"/>
                    </a:p>
                  </a:txBody>
                  <a:tcPr anchor="ctr"/>
                </a:tc>
              </a:tr>
              <a:tr h="370840">
                <a:tc>
                  <a:txBody>
                    <a:bodyPr/>
                    <a:lstStyle/>
                    <a:p>
                      <a:r>
                        <a:rPr lang="en-GB" sz="1400" dirty="0" smtClean="0"/>
                        <a:t>ORR, %</a:t>
                      </a:r>
                      <a:endParaRPr lang="en-GB" sz="1400" dirty="0"/>
                    </a:p>
                  </a:txBody>
                  <a:tcPr anchor="ctr"/>
                </a:tc>
                <a:tc>
                  <a:txBody>
                    <a:bodyPr/>
                    <a:lstStyle/>
                    <a:p>
                      <a:pPr algn="ctr"/>
                      <a:r>
                        <a:rPr lang="en-GB" sz="1400" dirty="0" smtClean="0"/>
                        <a:t>51</a:t>
                      </a:r>
                      <a:endParaRPr lang="en-GB" sz="1400" dirty="0"/>
                    </a:p>
                  </a:txBody>
                  <a:tcPr anchor="ctr"/>
                </a:tc>
                <a:tc>
                  <a:txBody>
                    <a:bodyPr/>
                    <a:lstStyle/>
                    <a:p>
                      <a:pPr algn="ctr"/>
                      <a:r>
                        <a:rPr lang="en-GB" sz="1400" dirty="0" smtClean="0"/>
                        <a:t>54</a:t>
                      </a:r>
                      <a:endParaRPr lang="en-GB" sz="1400" dirty="0"/>
                    </a:p>
                  </a:txBody>
                  <a:tcPr anchor="ctr"/>
                </a:tc>
                <a:tc>
                  <a:txBody>
                    <a:bodyPr/>
                    <a:lstStyle/>
                    <a:p>
                      <a:pPr algn="ctr"/>
                      <a:r>
                        <a:rPr lang="en-GB" sz="1400" dirty="0" smtClean="0"/>
                        <a:t>-</a:t>
                      </a:r>
                      <a:endParaRPr lang="en-GB" sz="1400" dirty="0"/>
                    </a:p>
                  </a:txBody>
                  <a:tcPr anchor="ctr"/>
                </a:tc>
                <a:tc>
                  <a:txBody>
                    <a:bodyPr/>
                    <a:lstStyle/>
                    <a:p>
                      <a:pPr algn="ctr"/>
                      <a:r>
                        <a:rPr lang="en-GB" sz="1400" dirty="0" smtClean="0"/>
                        <a:t>0.826</a:t>
                      </a:r>
                      <a:endParaRPr lang="en-GB" sz="1400" dirty="0"/>
                    </a:p>
                  </a:txBody>
                  <a:tcPr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80693206"/>
              </p:ext>
            </p:extLst>
          </p:nvPr>
        </p:nvGraphicFramePr>
        <p:xfrm>
          <a:off x="2165350" y="3532535"/>
          <a:ext cx="4813301" cy="2595880"/>
        </p:xfrm>
        <a:graphic>
          <a:graphicData uri="http://schemas.openxmlformats.org/drawingml/2006/table">
            <a:tbl>
              <a:tblPr firstRow="1" bandRow="1">
                <a:tableStyleId>{69012ECD-51FC-41F1-AA8D-1B2483CD663E}</a:tableStyleId>
              </a:tblPr>
              <a:tblGrid>
                <a:gridCol w="2611969"/>
                <a:gridCol w="2201332"/>
              </a:tblGrid>
              <a:tr h="370840">
                <a:tc>
                  <a:txBody>
                    <a:bodyPr/>
                    <a:lstStyle/>
                    <a:p>
                      <a:r>
                        <a:rPr lang="en-GB" sz="1400" dirty="0" smtClean="0">
                          <a:solidFill>
                            <a:schemeClr val="tx2"/>
                          </a:solidFill>
                        </a:rPr>
                        <a:t>Biomarkers for sorafenib</a:t>
                      </a:r>
                      <a:endParaRPr lang="en-GB" sz="1400" dirty="0">
                        <a:solidFill>
                          <a:schemeClr val="tx2"/>
                        </a:solidFill>
                      </a:endParaRPr>
                    </a:p>
                  </a:txBody>
                  <a:tcPr anchor="ctr"/>
                </a:tc>
                <a:tc>
                  <a:txBody>
                    <a:bodyPr/>
                    <a:lstStyle/>
                    <a:p>
                      <a:pPr algn="ctr"/>
                      <a:r>
                        <a:rPr lang="en-GB" sz="1400" dirty="0" smtClean="0">
                          <a:solidFill>
                            <a:schemeClr val="tx2"/>
                          </a:solidFill>
                        </a:rPr>
                        <a:t>HR for PFS (95% CI)</a:t>
                      </a:r>
                      <a:endParaRPr lang="en-GB" sz="1400" dirty="0">
                        <a:solidFill>
                          <a:schemeClr val="tx2"/>
                        </a:solidFill>
                      </a:endParaRPr>
                    </a:p>
                  </a:txBody>
                  <a:tcPr anchor="ctr"/>
                </a:tc>
              </a:tr>
              <a:tr h="370840">
                <a:tc>
                  <a:txBody>
                    <a:bodyPr/>
                    <a:lstStyle/>
                    <a:p>
                      <a:r>
                        <a:rPr lang="en-GB" sz="1400" dirty="0" smtClean="0"/>
                        <a:t>Tissue </a:t>
                      </a:r>
                      <a:r>
                        <a:rPr lang="en-GB" sz="1400" dirty="0" err="1" smtClean="0"/>
                        <a:t>pERK</a:t>
                      </a:r>
                      <a:r>
                        <a:rPr lang="en-GB" sz="1400" dirty="0" smtClean="0"/>
                        <a:t> H-score</a:t>
                      </a:r>
                      <a:endParaRPr lang="en-GB" sz="1400" dirty="0"/>
                    </a:p>
                  </a:txBody>
                  <a:tcPr anchor="ctr"/>
                </a:tc>
                <a:tc>
                  <a:txBody>
                    <a:bodyPr/>
                    <a:lstStyle/>
                    <a:p>
                      <a:pPr algn="ctr"/>
                      <a:endParaRPr lang="en-GB" sz="1400" dirty="0"/>
                    </a:p>
                  </a:txBody>
                  <a:tcPr anchor="ctr"/>
                </a:tc>
              </a:tr>
              <a:tr h="370840">
                <a:tc>
                  <a:txBody>
                    <a:bodyPr/>
                    <a:lstStyle/>
                    <a:p>
                      <a:pPr marL="180000"/>
                      <a:r>
                        <a:rPr lang="en-GB" sz="1400" dirty="0" smtClean="0"/>
                        <a:t>≤median</a:t>
                      </a:r>
                      <a:r>
                        <a:rPr lang="en-GB" sz="1400" baseline="0" dirty="0" smtClean="0"/>
                        <a:t> (n=86)</a:t>
                      </a:r>
                      <a:endParaRPr lang="en-GB" sz="1400" dirty="0"/>
                    </a:p>
                  </a:txBody>
                  <a:tcPr anchor="ctr"/>
                </a:tc>
                <a:tc>
                  <a:txBody>
                    <a:bodyPr/>
                    <a:lstStyle/>
                    <a:p>
                      <a:pPr algn="ctr"/>
                      <a:r>
                        <a:rPr lang="en-GB" sz="1400" dirty="0" smtClean="0"/>
                        <a:t>1.29 (0.81, 2.06)</a:t>
                      </a:r>
                      <a:endParaRPr lang="en-GB" sz="1400" dirty="0"/>
                    </a:p>
                  </a:txBody>
                  <a:tcPr anchor="ctr"/>
                </a:tc>
              </a:tr>
              <a:tr h="370840">
                <a:tc>
                  <a:txBody>
                    <a:bodyPr/>
                    <a:lstStyle/>
                    <a:p>
                      <a:pPr marL="180000"/>
                      <a:r>
                        <a:rPr lang="en-GB" sz="1400" dirty="0" smtClean="0"/>
                        <a:t>&gt;median (n=67)</a:t>
                      </a:r>
                      <a:endParaRPr lang="en-GB" sz="1400" dirty="0"/>
                    </a:p>
                  </a:txBody>
                  <a:tcPr anchor="ctr"/>
                </a:tc>
                <a:tc>
                  <a:txBody>
                    <a:bodyPr/>
                    <a:lstStyle/>
                    <a:p>
                      <a:pPr algn="ctr"/>
                      <a:r>
                        <a:rPr lang="en-GB" sz="1400" dirty="0" smtClean="0"/>
                        <a:t>0.53 (0.31,</a:t>
                      </a:r>
                      <a:r>
                        <a:rPr lang="en-GB" sz="1400" baseline="0" dirty="0" smtClean="0"/>
                        <a:t> 0.91)</a:t>
                      </a:r>
                      <a:endParaRPr lang="en-GB" sz="1400" dirty="0"/>
                    </a:p>
                  </a:txBody>
                  <a:tcPr anchor="ctr"/>
                </a:tc>
              </a:tr>
              <a:tr h="370840">
                <a:tc>
                  <a:txBody>
                    <a:bodyPr/>
                    <a:lstStyle/>
                    <a:p>
                      <a:r>
                        <a:rPr lang="en-GB" sz="1400" dirty="0" smtClean="0"/>
                        <a:t>Tissue VEGF H-score</a:t>
                      </a:r>
                      <a:endParaRPr lang="en-GB" sz="1400" dirty="0"/>
                    </a:p>
                  </a:txBody>
                  <a:tcPr anchor="ctr"/>
                </a:tc>
                <a:tc>
                  <a:txBody>
                    <a:bodyPr/>
                    <a:lstStyle/>
                    <a:p>
                      <a:pPr algn="ctr"/>
                      <a:endParaRPr lang="en-GB" sz="1400" dirty="0"/>
                    </a:p>
                  </a:txBody>
                  <a:tcPr anchor="ctr"/>
                </a:tc>
              </a:tr>
              <a:tr h="370840">
                <a:tc>
                  <a:txBody>
                    <a:bodyPr/>
                    <a:lstStyle/>
                    <a:p>
                      <a:pPr marL="180000"/>
                      <a:r>
                        <a:rPr lang="en-GB" sz="1400" dirty="0" smtClean="0"/>
                        <a:t>≤median</a:t>
                      </a:r>
                      <a:r>
                        <a:rPr lang="en-GB" sz="1400" baseline="0" dirty="0" smtClean="0"/>
                        <a:t> (n=76)</a:t>
                      </a:r>
                      <a:endParaRPr lang="en-GB" sz="1400" dirty="0"/>
                    </a:p>
                  </a:txBody>
                  <a:tcPr anchor="ctr"/>
                </a:tc>
                <a:tc>
                  <a:txBody>
                    <a:bodyPr/>
                    <a:lstStyle/>
                    <a:p>
                      <a:pPr algn="ctr"/>
                      <a:r>
                        <a:rPr lang="en-GB" sz="1400" dirty="0" smtClean="0"/>
                        <a:t>1.41 (0.84, 2.36)</a:t>
                      </a:r>
                      <a:endParaRPr lang="en-GB" sz="1400" dirty="0"/>
                    </a:p>
                  </a:txBody>
                  <a:tcPr anchor="ctr"/>
                </a:tc>
              </a:tr>
              <a:tr h="370840">
                <a:tc>
                  <a:txBody>
                    <a:bodyPr/>
                    <a:lstStyle/>
                    <a:p>
                      <a:pPr marL="180000"/>
                      <a:r>
                        <a:rPr lang="en-GB" sz="1400" dirty="0" smtClean="0"/>
                        <a:t>&gt;median (n=75)</a:t>
                      </a:r>
                      <a:endParaRPr lang="en-GB" sz="1400" dirty="0"/>
                    </a:p>
                  </a:txBody>
                  <a:tcPr anchor="ctr"/>
                </a:tc>
                <a:tc>
                  <a:txBody>
                    <a:bodyPr/>
                    <a:lstStyle/>
                    <a:p>
                      <a:pPr algn="ctr"/>
                      <a:r>
                        <a:rPr lang="en-GB" sz="1400" dirty="0" smtClean="0"/>
                        <a:t>0.56 (0.33, 0.93)</a:t>
                      </a:r>
                      <a:endParaRPr lang="en-GB" sz="1400" dirty="0"/>
                    </a:p>
                  </a:txBody>
                  <a:tcPr anchor="ctr"/>
                </a:tc>
              </a:tr>
            </a:tbl>
          </a:graphicData>
        </a:graphic>
      </p:graphicFrame>
    </p:spTree>
    <p:custDataLst>
      <p:tags r:id="rId1"/>
    </p:custDataLst>
    <p:extLst>
      <p:ext uri="{BB962C8B-B14F-4D97-AF65-F5344CB8AC3E}">
        <p14:creationId xmlns:p14="http://schemas.microsoft.com/office/powerpoint/2010/main" val="127591023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615O</a:t>
            </a:r>
            <a:r>
              <a:rPr lang="en-GB" sz="1800" dirty="0"/>
              <a:t>: Randomized phase II study of capecitabine and cisplatin with or without sorafenib in patients with metastatic gastric cancer: STARGATE </a:t>
            </a:r>
            <a:r>
              <a:rPr lang="en-GB" sz="1800" dirty="0" smtClean="0"/>
              <a:t>study </a:t>
            </a:r>
            <a:br>
              <a:rPr lang="en-GB" sz="1800" dirty="0" smtClean="0"/>
            </a:br>
            <a:r>
              <a:rPr lang="en-GB" sz="1800" dirty="0" smtClean="0"/>
              <a:t>– Kang YK et 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 (cont.)</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smtClean="0"/>
          </a:p>
          <a:p>
            <a:endParaRPr lang="en-GB" sz="1800" dirty="0"/>
          </a:p>
          <a:p>
            <a:endParaRPr lang="en-GB" sz="1800" dirty="0"/>
          </a:p>
          <a:p>
            <a:endParaRPr lang="en-GB" sz="1800" b="1" dirty="0" smtClean="0"/>
          </a:p>
          <a:p>
            <a:pPr>
              <a:spcAft>
                <a:spcPts val="0"/>
              </a:spcAft>
            </a:pPr>
            <a:r>
              <a:rPr lang="en-GB" sz="1800" b="1" dirty="0" smtClean="0"/>
              <a:t>Conclusions</a:t>
            </a:r>
          </a:p>
          <a:p>
            <a:pPr lvl="1">
              <a:spcAft>
                <a:spcPts val="0"/>
              </a:spcAft>
            </a:pPr>
            <a:r>
              <a:rPr lang="en-GB" sz="1800" b="1" dirty="0" smtClean="0"/>
              <a:t>Sorafenib added to capecitabine + cisplatin was tolerated but had a similar efficacy to capecitabine + cisplatin alone</a:t>
            </a:r>
          </a:p>
          <a:p>
            <a:pPr lvl="1">
              <a:spcAft>
                <a:spcPts val="0"/>
              </a:spcAft>
            </a:pPr>
            <a:r>
              <a:rPr lang="en-GB" sz="1800" b="1" dirty="0" err="1" smtClean="0"/>
              <a:t>pERK</a:t>
            </a:r>
            <a:r>
              <a:rPr lang="en-GB" sz="1800" b="1" dirty="0" smtClean="0"/>
              <a:t> and VEGF expression levels may have predictive role for determining PFS response</a:t>
            </a:r>
            <a:endParaRPr lang="en-GB" sz="1800" b="1" dirty="0"/>
          </a:p>
        </p:txBody>
      </p:sp>
      <p:sp>
        <p:nvSpPr>
          <p:cNvPr id="5124" name="Text Box 4"/>
          <p:cNvSpPr txBox="1">
            <a:spLocks noChangeArrowheads="1"/>
          </p:cNvSpPr>
          <p:nvPr/>
        </p:nvSpPr>
        <p:spPr bwMode="auto">
          <a:xfrm>
            <a:off x="5312221" y="6474897"/>
            <a:ext cx="361111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Kang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615O)</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73898010"/>
              </p:ext>
            </p:extLst>
          </p:nvPr>
        </p:nvGraphicFramePr>
        <p:xfrm>
          <a:off x="618068" y="1684394"/>
          <a:ext cx="8094133" cy="3484599"/>
        </p:xfrm>
        <a:graphic>
          <a:graphicData uri="http://schemas.openxmlformats.org/drawingml/2006/table">
            <a:tbl>
              <a:tblPr firstRow="1" bandRow="1">
                <a:tableStyleId>{69012ECD-51FC-41F1-AA8D-1B2483CD663E}</a:tableStyleId>
              </a:tblPr>
              <a:tblGrid>
                <a:gridCol w="2023533"/>
                <a:gridCol w="2260600"/>
                <a:gridCol w="2260600"/>
                <a:gridCol w="1549400"/>
              </a:tblGrid>
              <a:tr h="344702">
                <a:tc>
                  <a:txBody>
                    <a:bodyPr/>
                    <a:lstStyle/>
                    <a:p>
                      <a:r>
                        <a:rPr lang="en-GB" sz="1400" noProof="0" dirty="0" smtClean="0">
                          <a:solidFill>
                            <a:schemeClr val="tx2"/>
                          </a:solidFill>
                        </a:rPr>
                        <a:t>AEs</a:t>
                      </a:r>
                      <a:r>
                        <a:rPr lang="en-GB" sz="1400" baseline="0" noProof="0" dirty="0" smtClean="0">
                          <a:solidFill>
                            <a:schemeClr val="tx2"/>
                          </a:solidFill>
                        </a:rPr>
                        <a:t> grade ≥3, %</a:t>
                      </a:r>
                      <a:endParaRPr lang="en-GB" sz="1400" noProof="0" dirty="0">
                        <a:solidFill>
                          <a:schemeClr val="tx2"/>
                        </a:solidFill>
                      </a:endParaRPr>
                    </a:p>
                  </a:txBody>
                  <a:tcPr marT="36000" marB="36000" anchor="b"/>
                </a:tc>
                <a:tc>
                  <a:txBody>
                    <a:bodyPr/>
                    <a:lstStyle/>
                    <a:p>
                      <a:pPr algn="ctr"/>
                      <a:r>
                        <a:rPr lang="en-GB" sz="1400" dirty="0" smtClean="0">
                          <a:solidFill>
                            <a:schemeClr val="tx2"/>
                          </a:solidFill>
                        </a:rPr>
                        <a:t>Capecitabine</a:t>
                      </a:r>
                      <a:r>
                        <a:rPr lang="en-GB" sz="1400" baseline="0" dirty="0" smtClean="0">
                          <a:solidFill>
                            <a:schemeClr val="tx2"/>
                          </a:solidFill>
                        </a:rPr>
                        <a:t> + cisplatin</a:t>
                      </a:r>
                      <a:br>
                        <a:rPr lang="en-GB" sz="1400" baseline="0" dirty="0" smtClean="0">
                          <a:solidFill>
                            <a:schemeClr val="tx2"/>
                          </a:solidFill>
                        </a:rPr>
                      </a:br>
                      <a:r>
                        <a:rPr lang="en-GB" sz="1400" noProof="0" dirty="0" smtClean="0">
                          <a:solidFill>
                            <a:schemeClr val="tx2"/>
                          </a:solidFill>
                        </a:rPr>
                        <a:t>(N=96)</a:t>
                      </a:r>
                      <a:endParaRPr lang="en-GB" sz="1400" noProof="0" dirty="0">
                        <a:solidFill>
                          <a:schemeClr val="tx2"/>
                        </a:solidFill>
                      </a:endParaRPr>
                    </a:p>
                  </a:txBody>
                  <a:tcPr marT="36000" marB="36000" anchor="b"/>
                </a:tc>
                <a:tc>
                  <a:txBody>
                    <a:bodyPr/>
                    <a:lstStyle/>
                    <a:p>
                      <a:pPr algn="ctr"/>
                      <a:r>
                        <a:rPr lang="en-GB" sz="1400" dirty="0" smtClean="0">
                          <a:solidFill>
                            <a:schemeClr val="tx2"/>
                          </a:solidFill>
                        </a:rPr>
                        <a:t>Capecitabine</a:t>
                      </a:r>
                      <a:r>
                        <a:rPr lang="en-GB" sz="1400" baseline="0" dirty="0" smtClean="0">
                          <a:solidFill>
                            <a:schemeClr val="tx2"/>
                          </a:solidFill>
                        </a:rPr>
                        <a:t> + cisplatin</a:t>
                      </a:r>
                      <a:r>
                        <a:rPr lang="en-GB" sz="1400" dirty="0" smtClean="0">
                          <a:solidFill>
                            <a:schemeClr val="tx2"/>
                          </a:solidFill>
                        </a:rPr>
                        <a:t> </a:t>
                      </a:r>
                      <a:r>
                        <a:rPr lang="en-GB" sz="1400" noProof="0" dirty="0" smtClean="0">
                          <a:solidFill>
                            <a:schemeClr val="tx2"/>
                          </a:solidFill>
                        </a:rPr>
                        <a:t>+ sorafenib (N=97)</a:t>
                      </a:r>
                      <a:endParaRPr lang="en-GB" sz="1400" noProof="0" dirty="0">
                        <a:solidFill>
                          <a:schemeClr val="tx2"/>
                        </a:solidFill>
                      </a:endParaRPr>
                    </a:p>
                  </a:txBody>
                  <a:tcPr marT="36000" marB="36000" anchor="b"/>
                </a:tc>
                <a:tc>
                  <a:txBody>
                    <a:bodyPr/>
                    <a:lstStyle/>
                    <a:p>
                      <a:pPr algn="ctr"/>
                      <a:r>
                        <a:rPr lang="en-GB" sz="1400" noProof="0" dirty="0" smtClean="0">
                          <a:solidFill>
                            <a:schemeClr val="tx2"/>
                          </a:solidFill>
                        </a:rPr>
                        <a:t>p-value</a:t>
                      </a:r>
                      <a:endParaRPr lang="en-GB" sz="1400" noProof="0" dirty="0">
                        <a:solidFill>
                          <a:schemeClr val="tx2"/>
                        </a:solidFill>
                      </a:endParaRPr>
                    </a:p>
                  </a:txBody>
                  <a:tcPr marT="36000" marB="36000" anchor="b"/>
                </a:tc>
              </a:tr>
              <a:tr h="0">
                <a:tc>
                  <a:txBody>
                    <a:bodyPr/>
                    <a:lstStyle/>
                    <a:p>
                      <a:pPr>
                        <a:lnSpc>
                          <a:spcPct val="80000"/>
                        </a:lnSpc>
                      </a:pPr>
                      <a:r>
                        <a:rPr lang="en-GB" sz="1400" noProof="0" dirty="0" smtClean="0"/>
                        <a:t>Leukopenia</a:t>
                      </a:r>
                      <a:endParaRPr lang="en-GB" sz="1400" noProof="0" dirty="0"/>
                    </a:p>
                  </a:txBody>
                  <a:tcPr marT="36000" marB="36000" anchor="ctr"/>
                </a:tc>
                <a:tc>
                  <a:txBody>
                    <a:bodyPr/>
                    <a:lstStyle/>
                    <a:p>
                      <a:pPr algn="ctr">
                        <a:lnSpc>
                          <a:spcPct val="80000"/>
                        </a:lnSpc>
                      </a:pPr>
                      <a:r>
                        <a:rPr lang="en-GB" sz="1400" noProof="0" dirty="0" smtClean="0"/>
                        <a:t>6.3</a:t>
                      </a:r>
                      <a:endParaRPr lang="en-GB" sz="1400" noProof="0" dirty="0"/>
                    </a:p>
                  </a:txBody>
                  <a:tcPr marT="36000" marB="36000" anchor="ctr"/>
                </a:tc>
                <a:tc>
                  <a:txBody>
                    <a:bodyPr/>
                    <a:lstStyle/>
                    <a:p>
                      <a:pPr algn="ctr">
                        <a:lnSpc>
                          <a:spcPct val="80000"/>
                        </a:lnSpc>
                      </a:pPr>
                      <a:r>
                        <a:rPr lang="en-GB" sz="1400" noProof="0" dirty="0" smtClean="0"/>
                        <a:t>2.1</a:t>
                      </a:r>
                      <a:endParaRPr lang="en-GB" sz="1400" noProof="0" dirty="0"/>
                    </a:p>
                  </a:txBody>
                  <a:tcPr marT="36000" marB="36000" anchor="ctr"/>
                </a:tc>
                <a:tc>
                  <a:txBody>
                    <a:bodyPr/>
                    <a:lstStyle/>
                    <a:p>
                      <a:pPr algn="ctr">
                        <a:lnSpc>
                          <a:spcPct val="80000"/>
                        </a:lnSpc>
                      </a:pPr>
                      <a:r>
                        <a:rPr lang="en-GB" sz="1400" noProof="0" dirty="0" smtClean="0"/>
                        <a:t>0.144</a:t>
                      </a:r>
                      <a:endParaRPr lang="en-GB" sz="1400" noProof="0" dirty="0"/>
                    </a:p>
                  </a:txBody>
                  <a:tcPr marT="36000" marB="36000" anchor="ctr"/>
                </a:tc>
              </a:tr>
              <a:tr h="304799">
                <a:tc>
                  <a:txBody>
                    <a:bodyPr/>
                    <a:lstStyle/>
                    <a:p>
                      <a:pPr>
                        <a:lnSpc>
                          <a:spcPct val="80000"/>
                        </a:lnSpc>
                      </a:pPr>
                      <a:r>
                        <a:rPr lang="en-GB" sz="1400" noProof="0" dirty="0" smtClean="0"/>
                        <a:t>Neutropenia</a:t>
                      </a:r>
                      <a:endParaRPr lang="en-GB" sz="1400" noProof="0" dirty="0"/>
                    </a:p>
                  </a:txBody>
                  <a:tcPr marT="36000" marB="36000" anchor="ctr"/>
                </a:tc>
                <a:tc>
                  <a:txBody>
                    <a:bodyPr/>
                    <a:lstStyle/>
                    <a:p>
                      <a:pPr algn="ctr">
                        <a:lnSpc>
                          <a:spcPct val="80000"/>
                        </a:lnSpc>
                      </a:pPr>
                      <a:r>
                        <a:rPr lang="en-GB" sz="1400" noProof="0" dirty="0" smtClean="0"/>
                        <a:t>36.5</a:t>
                      </a:r>
                      <a:endParaRPr lang="en-GB" sz="1400" noProof="0" dirty="0"/>
                    </a:p>
                  </a:txBody>
                  <a:tcPr marT="36000" marB="36000" anchor="ctr"/>
                </a:tc>
                <a:tc>
                  <a:txBody>
                    <a:bodyPr/>
                    <a:lstStyle/>
                    <a:p>
                      <a:pPr algn="ctr">
                        <a:lnSpc>
                          <a:spcPct val="80000"/>
                        </a:lnSpc>
                      </a:pPr>
                      <a:r>
                        <a:rPr lang="en-GB" sz="1400" noProof="0" dirty="0" smtClean="0"/>
                        <a:t>20.6</a:t>
                      </a:r>
                      <a:endParaRPr lang="en-GB" sz="1400" noProof="0" dirty="0"/>
                    </a:p>
                  </a:txBody>
                  <a:tcPr marT="36000" marB="36000" anchor="ctr"/>
                </a:tc>
                <a:tc>
                  <a:txBody>
                    <a:bodyPr/>
                    <a:lstStyle/>
                    <a:p>
                      <a:pPr algn="ctr">
                        <a:lnSpc>
                          <a:spcPct val="80000"/>
                        </a:lnSpc>
                      </a:pPr>
                      <a:r>
                        <a:rPr lang="en-GB" sz="1400" b="1" noProof="0" dirty="0" smtClean="0"/>
                        <a:t>0.015</a:t>
                      </a:r>
                      <a:endParaRPr lang="en-GB" sz="1400" b="1" noProof="0" dirty="0"/>
                    </a:p>
                  </a:txBody>
                  <a:tcPr marT="36000" marB="36000" anchor="ctr"/>
                </a:tc>
              </a:tr>
              <a:tr h="304799">
                <a:tc>
                  <a:txBody>
                    <a:bodyPr/>
                    <a:lstStyle/>
                    <a:p>
                      <a:pPr>
                        <a:lnSpc>
                          <a:spcPct val="80000"/>
                        </a:lnSpc>
                      </a:pPr>
                      <a:r>
                        <a:rPr lang="en-GB" sz="1400" noProof="0" dirty="0" smtClean="0"/>
                        <a:t>Anaemia</a:t>
                      </a:r>
                      <a:endParaRPr lang="en-GB" sz="1400" noProof="0" dirty="0"/>
                    </a:p>
                  </a:txBody>
                  <a:tcPr marT="36000" marB="36000" anchor="ctr"/>
                </a:tc>
                <a:tc>
                  <a:txBody>
                    <a:bodyPr/>
                    <a:lstStyle/>
                    <a:p>
                      <a:pPr algn="ctr">
                        <a:lnSpc>
                          <a:spcPct val="80000"/>
                        </a:lnSpc>
                      </a:pPr>
                      <a:r>
                        <a:rPr lang="en-GB" sz="1400" noProof="0" smtClean="0"/>
                        <a:t>13.5</a:t>
                      </a:r>
                      <a:endParaRPr lang="en-GB" sz="1400" noProof="0"/>
                    </a:p>
                  </a:txBody>
                  <a:tcPr marT="36000" marB="36000" anchor="ctr"/>
                </a:tc>
                <a:tc>
                  <a:txBody>
                    <a:bodyPr/>
                    <a:lstStyle/>
                    <a:p>
                      <a:pPr algn="ctr">
                        <a:lnSpc>
                          <a:spcPct val="80000"/>
                        </a:lnSpc>
                      </a:pPr>
                      <a:r>
                        <a:rPr lang="en-GB" sz="1400" noProof="0" dirty="0" smtClean="0"/>
                        <a:t>10.3</a:t>
                      </a:r>
                      <a:endParaRPr lang="en-GB" sz="1400" noProof="0" dirty="0"/>
                    </a:p>
                  </a:txBody>
                  <a:tcPr marT="36000" marB="36000" anchor="ctr"/>
                </a:tc>
                <a:tc>
                  <a:txBody>
                    <a:bodyPr/>
                    <a:lstStyle/>
                    <a:p>
                      <a:pPr algn="ctr">
                        <a:lnSpc>
                          <a:spcPct val="80000"/>
                        </a:lnSpc>
                      </a:pPr>
                      <a:r>
                        <a:rPr lang="en-GB" sz="1400" noProof="0" dirty="0" smtClean="0"/>
                        <a:t>0.488</a:t>
                      </a:r>
                      <a:endParaRPr lang="en-GB" sz="1400" noProof="0" dirty="0"/>
                    </a:p>
                  </a:txBody>
                  <a:tcPr marT="36000" marB="36000" anchor="ctr"/>
                </a:tc>
              </a:tr>
              <a:tr h="304799">
                <a:tc>
                  <a:txBody>
                    <a:bodyPr/>
                    <a:lstStyle/>
                    <a:p>
                      <a:pPr>
                        <a:lnSpc>
                          <a:spcPct val="80000"/>
                        </a:lnSpc>
                      </a:pPr>
                      <a:r>
                        <a:rPr lang="en-GB" sz="1400" noProof="0" dirty="0" smtClean="0"/>
                        <a:t>Thrombocytopenia</a:t>
                      </a:r>
                      <a:endParaRPr lang="en-GB" sz="1400" noProof="0" dirty="0"/>
                    </a:p>
                  </a:txBody>
                  <a:tcPr marT="36000" marB="36000" anchor="ctr"/>
                </a:tc>
                <a:tc>
                  <a:txBody>
                    <a:bodyPr/>
                    <a:lstStyle/>
                    <a:p>
                      <a:pPr algn="ctr">
                        <a:lnSpc>
                          <a:spcPct val="80000"/>
                        </a:lnSpc>
                      </a:pPr>
                      <a:r>
                        <a:rPr lang="en-GB" sz="1400" noProof="0" smtClean="0"/>
                        <a:t>5.2</a:t>
                      </a:r>
                      <a:endParaRPr lang="en-GB" sz="1400" noProof="0"/>
                    </a:p>
                  </a:txBody>
                  <a:tcPr marT="36000" marB="36000" anchor="ctr"/>
                </a:tc>
                <a:tc>
                  <a:txBody>
                    <a:bodyPr/>
                    <a:lstStyle/>
                    <a:p>
                      <a:pPr algn="ctr">
                        <a:lnSpc>
                          <a:spcPct val="80000"/>
                        </a:lnSpc>
                      </a:pPr>
                      <a:r>
                        <a:rPr lang="en-GB" sz="1400" noProof="0" dirty="0" smtClean="0"/>
                        <a:t>8.2</a:t>
                      </a:r>
                      <a:endParaRPr lang="en-GB" sz="1400" noProof="0" dirty="0"/>
                    </a:p>
                  </a:txBody>
                  <a:tcPr marT="36000" marB="36000" anchor="ctr"/>
                </a:tc>
                <a:tc>
                  <a:txBody>
                    <a:bodyPr/>
                    <a:lstStyle/>
                    <a:p>
                      <a:pPr algn="ctr">
                        <a:lnSpc>
                          <a:spcPct val="80000"/>
                        </a:lnSpc>
                      </a:pPr>
                      <a:r>
                        <a:rPr lang="en-GB" sz="1400" noProof="0" dirty="0" smtClean="0"/>
                        <a:t>0.400</a:t>
                      </a:r>
                      <a:endParaRPr lang="en-GB" sz="1400" noProof="0" dirty="0"/>
                    </a:p>
                  </a:txBody>
                  <a:tcPr marT="36000" marB="36000" anchor="ctr"/>
                </a:tc>
              </a:tr>
              <a:tr h="304799">
                <a:tc>
                  <a:txBody>
                    <a:bodyPr/>
                    <a:lstStyle/>
                    <a:p>
                      <a:pPr>
                        <a:lnSpc>
                          <a:spcPct val="80000"/>
                        </a:lnSpc>
                      </a:pPr>
                      <a:r>
                        <a:rPr lang="en-GB" sz="1400" noProof="0" dirty="0" smtClean="0"/>
                        <a:t>Febrile neutropenia</a:t>
                      </a:r>
                      <a:endParaRPr lang="en-GB" sz="1400" noProof="0" dirty="0"/>
                    </a:p>
                  </a:txBody>
                  <a:tcPr marT="36000" marB="36000" anchor="ctr"/>
                </a:tc>
                <a:tc>
                  <a:txBody>
                    <a:bodyPr/>
                    <a:lstStyle/>
                    <a:p>
                      <a:pPr algn="ctr">
                        <a:lnSpc>
                          <a:spcPct val="80000"/>
                        </a:lnSpc>
                      </a:pPr>
                      <a:r>
                        <a:rPr lang="en-GB" sz="1400" noProof="0" smtClean="0"/>
                        <a:t>6.3</a:t>
                      </a:r>
                      <a:endParaRPr lang="en-GB" sz="1400" noProof="0"/>
                    </a:p>
                  </a:txBody>
                  <a:tcPr marT="36000" marB="36000" anchor="ctr"/>
                </a:tc>
                <a:tc>
                  <a:txBody>
                    <a:bodyPr/>
                    <a:lstStyle/>
                    <a:p>
                      <a:pPr algn="ctr">
                        <a:lnSpc>
                          <a:spcPct val="80000"/>
                        </a:lnSpc>
                      </a:pPr>
                      <a:r>
                        <a:rPr lang="en-GB" sz="1400" noProof="0" dirty="0" smtClean="0"/>
                        <a:t>2.1</a:t>
                      </a:r>
                      <a:endParaRPr lang="en-GB" sz="1400" noProof="0" dirty="0"/>
                    </a:p>
                  </a:txBody>
                  <a:tcPr marT="36000" marB="36000" anchor="ctr"/>
                </a:tc>
                <a:tc>
                  <a:txBody>
                    <a:bodyPr/>
                    <a:lstStyle/>
                    <a:p>
                      <a:pPr algn="ctr">
                        <a:lnSpc>
                          <a:spcPct val="80000"/>
                        </a:lnSpc>
                      </a:pPr>
                      <a:r>
                        <a:rPr lang="en-GB" sz="1400" noProof="0" dirty="0" smtClean="0"/>
                        <a:t>0.144</a:t>
                      </a:r>
                      <a:endParaRPr lang="en-GB" sz="1400" noProof="0" dirty="0"/>
                    </a:p>
                  </a:txBody>
                  <a:tcPr marT="36000" marB="36000" anchor="ctr"/>
                </a:tc>
              </a:tr>
              <a:tr h="304799">
                <a:tc>
                  <a:txBody>
                    <a:bodyPr/>
                    <a:lstStyle/>
                    <a:p>
                      <a:pPr>
                        <a:lnSpc>
                          <a:spcPct val="80000"/>
                        </a:lnSpc>
                      </a:pPr>
                      <a:r>
                        <a:rPr lang="en-GB" sz="1400" noProof="0" smtClean="0"/>
                        <a:t>Thromboembolic</a:t>
                      </a:r>
                      <a:r>
                        <a:rPr lang="en-GB" sz="1400" baseline="0" noProof="0" smtClean="0"/>
                        <a:t> event</a:t>
                      </a:r>
                      <a:endParaRPr lang="en-GB" sz="1400" noProof="0"/>
                    </a:p>
                  </a:txBody>
                  <a:tcPr marT="36000" marB="36000" anchor="ctr"/>
                </a:tc>
                <a:tc>
                  <a:txBody>
                    <a:bodyPr/>
                    <a:lstStyle/>
                    <a:p>
                      <a:pPr algn="ctr">
                        <a:lnSpc>
                          <a:spcPct val="80000"/>
                        </a:lnSpc>
                      </a:pPr>
                      <a:r>
                        <a:rPr lang="en-GB" sz="1400" noProof="0" smtClean="0"/>
                        <a:t>5.2</a:t>
                      </a:r>
                      <a:endParaRPr lang="en-GB" sz="1400" noProof="0"/>
                    </a:p>
                  </a:txBody>
                  <a:tcPr marT="36000" marB="36000" anchor="ctr"/>
                </a:tc>
                <a:tc>
                  <a:txBody>
                    <a:bodyPr/>
                    <a:lstStyle/>
                    <a:p>
                      <a:pPr algn="ctr">
                        <a:lnSpc>
                          <a:spcPct val="80000"/>
                        </a:lnSpc>
                      </a:pPr>
                      <a:r>
                        <a:rPr lang="en-GB" sz="1400" noProof="0" dirty="0" smtClean="0"/>
                        <a:t>5.2</a:t>
                      </a:r>
                      <a:endParaRPr lang="en-GB" sz="1400" noProof="0" dirty="0"/>
                    </a:p>
                  </a:txBody>
                  <a:tcPr marT="36000" marB="36000" anchor="ctr"/>
                </a:tc>
                <a:tc>
                  <a:txBody>
                    <a:bodyPr/>
                    <a:lstStyle/>
                    <a:p>
                      <a:pPr algn="ctr">
                        <a:lnSpc>
                          <a:spcPct val="80000"/>
                        </a:lnSpc>
                      </a:pPr>
                      <a:r>
                        <a:rPr lang="en-GB" sz="1400" noProof="0" dirty="0" smtClean="0"/>
                        <a:t>0.987</a:t>
                      </a:r>
                      <a:endParaRPr lang="en-GB" sz="1400" noProof="0" dirty="0"/>
                    </a:p>
                  </a:txBody>
                  <a:tcPr marT="36000" marB="36000" anchor="ctr"/>
                </a:tc>
              </a:tr>
              <a:tr h="304799">
                <a:tc>
                  <a:txBody>
                    <a:bodyPr/>
                    <a:lstStyle/>
                    <a:p>
                      <a:pPr>
                        <a:lnSpc>
                          <a:spcPct val="80000"/>
                        </a:lnSpc>
                      </a:pPr>
                      <a:r>
                        <a:rPr lang="en-GB" sz="1400" noProof="0" dirty="0" smtClean="0"/>
                        <a:t>Hand-foot</a:t>
                      </a:r>
                      <a:r>
                        <a:rPr lang="en-GB" sz="1400" baseline="0" noProof="0" dirty="0" smtClean="0"/>
                        <a:t> syndrome</a:t>
                      </a:r>
                      <a:endParaRPr lang="en-GB" sz="1400" noProof="0" dirty="0"/>
                    </a:p>
                  </a:txBody>
                  <a:tcPr marT="36000" marB="36000" anchor="ctr"/>
                </a:tc>
                <a:tc>
                  <a:txBody>
                    <a:bodyPr/>
                    <a:lstStyle/>
                    <a:p>
                      <a:pPr algn="ctr">
                        <a:lnSpc>
                          <a:spcPct val="80000"/>
                        </a:lnSpc>
                      </a:pPr>
                      <a:r>
                        <a:rPr lang="en-GB" sz="1400" noProof="0" smtClean="0"/>
                        <a:t>1.0</a:t>
                      </a:r>
                      <a:endParaRPr lang="en-GB" sz="1400" noProof="0"/>
                    </a:p>
                  </a:txBody>
                  <a:tcPr marT="36000" marB="36000" anchor="ctr"/>
                </a:tc>
                <a:tc>
                  <a:txBody>
                    <a:bodyPr/>
                    <a:lstStyle/>
                    <a:p>
                      <a:pPr algn="ctr">
                        <a:lnSpc>
                          <a:spcPct val="80000"/>
                        </a:lnSpc>
                      </a:pPr>
                      <a:r>
                        <a:rPr lang="en-GB" sz="1400" noProof="0" dirty="0" smtClean="0"/>
                        <a:t>7.2</a:t>
                      </a:r>
                      <a:endParaRPr lang="en-GB" sz="1400" noProof="0" dirty="0"/>
                    </a:p>
                  </a:txBody>
                  <a:tcPr marT="36000" marB="36000" anchor="ctr"/>
                </a:tc>
                <a:tc>
                  <a:txBody>
                    <a:bodyPr/>
                    <a:lstStyle/>
                    <a:p>
                      <a:pPr algn="ctr">
                        <a:lnSpc>
                          <a:spcPct val="80000"/>
                        </a:lnSpc>
                      </a:pPr>
                      <a:r>
                        <a:rPr lang="en-GB" sz="1400" b="1" noProof="0" dirty="0" smtClean="0"/>
                        <a:t>0.031</a:t>
                      </a:r>
                      <a:endParaRPr lang="en-GB" sz="1400" b="1" noProof="0" dirty="0"/>
                    </a:p>
                  </a:txBody>
                  <a:tcPr marT="36000" marB="36000" anchor="ctr"/>
                </a:tc>
              </a:tr>
              <a:tr h="304799">
                <a:tc>
                  <a:txBody>
                    <a:bodyPr/>
                    <a:lstStyle/>
                    <a:p>
                      <a:pPr>
                        <a:lnSpc>
                          <a:spcPct val="80000"/>
                        </a:lnSpc>
                      </a:pPr>
                      <a:r>
                        <a:rPr lang="en-GB" sz="1400" noProof="0" dirty="0" smtClean="0"/>
                        <a:t>Fatigue</a:t>
                      </a:r>
                      <a:endParaRPr lang="en-GB" sz="1400" noProof="0" dirty="0"/>
                    </a:p>
                  </a:txBody>
                  <a:tcPr marT="36000" marB="36000" anchor="ctr"/>
                </a:tc>
                <a:tc>
                  <a:txBody>
                    <a:bodyPr/>
                    <a:lstStyle/>
                    <a:p>
                      <a:pPr algn="ctr">
                        <a:lnSpc>
                          <a:spcPct val="80000"/>
                        </a:lnSpc>
                      </a:pPr>
                      <a:r>
                        <a:rPr lang="en-GB" sz="1400" noProof="0" dirty="0" smtClean="0"/>
                        <a:t>5.2</a:t>
                      </a:r>
                      <a:endParaRPr lang="en-GB" sz="1400" noProof="0" dirty="0"/>
                    </a:p>
                  </a:txBody>
                  <a:tcPr marT="36000" marB="36000" anchor="ctr"/>
                </a:tc>
                <a:tc>
                  <a:txBody>
                    <a:bodyPr/>
                    <a:lstStyle/>
                    <a:p>
                      <a:pPr algn="ctr">
                        <a:lnSpc>
                          <a:spcPct val="80000"/>
                        </a:lnSpc>
                      </a:pPr>
                      <a:r>
                        <a:rPr lang="en-GB" sz="1400" noProof="0" dirty="0" smtClean="0"/>
                        <a:t>3.1</a:t>
                      </a:r>
                      <a:endParaRPr lang="en-GB" sz="1400" noProof="0" dirty="0"/>
                    </a:p>
                  </a:txBody>
                  <a:tcPr marT="36000" marB="36000" anchor="ctr"/>
                </a:tc>
                <a:tc>
                  <a:txBody>
                    <a:bodyPr/>
                    <a:lstStyle/>
                    <a:p>
                      <a:pPr algn="ctr">
                        <a:lnSpc>
                          <a:spcPct val="80000"/>
                        </a:lnSpc>
                      </a:pPr>
                      <a:r>
                        <a:rPr lang="en-GB" sz="1400" b="0" noProof="0" dirty="0" smtClean="0"/>
                        <a:t>0.461</a:t>
                      </a:r>
                      <a:endParaRPr lang="en-GB" sz="1400" b="0" noProof="0" dirty="0"/>
                    </a:p>
                  </a:txBody>
                  <a:tcPr marT="36000" marB="36000" anchor="ctr"/>
                </a:tc>
              </a:tr>
              <a:tr h="304799">
                <a:tc>
                  <a:txBody>
                    <a:bodyPr/>
                    <a:lstStyle/>
                    <a:p>
                      <a:pPr>
                        <a:lnSpc>
                          <a:spcPct val="80000"/>
                        </a:lnSpc>
                      </a:pPr>
                      <a:r>
                        <a:rPr lang="en-GB" sz="1400" noProof="0" dirty="0" smtClean="0"/>
                        <a:t>Bilirubin increase</a:t>
                      </a:r>
                      <a:endParaRPr lang="en-GB" sz="1400" noProof="0" dirty="0"/>
                    </a:p>
                  </a:txBody>
                  <a:tcPr marT="36000" marB="36000" anchor="ctr"/>
                </a:tc>
                <a:tc>
                  <a:txBody>
                    <a:bodyPr/>
                    <a:lstStyle/>
                    <a:p>
                      <a:pPr algn="ctr">
                        <a:lnSpc>
                          <a:spcPct val="80000"/>
                        </a:lnSpc>
                      </a:pPr>
                      <a:r>
                        <a:rPr lang="en-GB" sz="1400" noProof="0" dirty="0" smtClean="0"/>
                        <a:t>2.1</a:t>
                      </a:r>
                      <a:endParaRPr lang="en-GB" sz="1400" noProof="0" dirty="0"/>
                    </a:p>
                  </a:txBody>
                  <a:tcPr marT="36000" marB="36000" anchor="ctr"/>
                </a:tc>
                <a:tc>
                  <a:txBody>
                    <a:bodyPr/>
                    <a:lstStyle/>
                    <a:p>
                      <a:pPr algn="ctr">
                        <a:lnSpc>
                          <a:spcPct val="80000"/>
                        </a:lnSpc>
                      </a:pPr>
                      <a:r>
                        <a:rPr lang="en-GB" sz="1400" noProof="0" dirty="0" smtClean="0"/>
                        <a:t>5.2</a:t>
                      </a:r>
                      <a:endParaRPr lang="en-GB" sz="1400" noProof="0" dirty="0"/>
                    </a:p>
                  </a:txBody>
                  <a:tcPr marT="36000" marB="36000" anchor="ctr"/>
                </a:tc>
                <a:tc>
                  <a:txBody>
                    <a:bodyPr/>
                    <a:lstStyle/>
                    <a:p>
                      <a:pPr algn="ctr">
                        <a:lnSpc>
                          <a:spcPct val="80000"/>
                        </a:lnSpc>
                      </a:pPr>
                      <a:r>
                        <a:rPr lang="en-GB" sz="1400" b="0" noProof="0" dirty="0" smtClean="0"/>
                        <a:t>0.254</a:t>
                      </a:r>
                      <a:endParaRPr lang="en-GB" sz="1400" b="0" noProof="0" dirty="0"/>
                    </a:p>
                  </a:txBody>
                  <a:tcPr marT="36000" marB="36000" anchor="ctr"/>
                </a:tc>
              </a:tr>
              <a:tr h="304799">
                <a:tc>
                  <a:txBody>
                    <a:bodyPr/>
                    <a:lstStyle/>
                    <a:p>
                      <a:pPr>
                        <a:lnSpc>
                          <a:spcPct val="80000"/>
                        </a:lnSpc>
                      </a:pPr>
                      <a:r>
                        <a:rPr lang="en-GB" sz="1400" noProof="0" dirty="0" smtClean="0"/>
                        <a:t>Anorexia</a:t>
                      </a:r>
                      <a:endParaRPr lang="en-GB" sz="1400" noProof="0" dirty="0"/>
                    </a:p>
                  </a:txBody>
                  <a:tcPr marT="36000" marB="36000" anchor="ctr"/>
                </a:tc>
                <a:tc>
                  <a:txBody>
                    <a:bodyPr/>
                    <a:lstStyle/>
                    <a:p>
                      <a:pPr algn="ctr">
                        <a:lnSpc>
                          <a:spcPct val="80000"/>
                        </a:lnSpc>
                      </a:pPr>
                      <a:r>
                        <a:rPr lang="en-GB" sz="1400" noProof="0" dirty="0" smtClean="0"/>
                        <a:t>5.2</a:t>
                      </a:r>
                      <a:endParaRPr lang="en-GB" sz="1400" noProof="0" dirty="0"/>
                    </a:p>
                  </a:txBody>
                  <a:tcPr marT="36000" marB="36000" anchor="ctr"/>
                </a:tc>
                <a:tc>
                  <a:txBody>
                    <a:bodyPr/>
                    <a:lstStyle/>
                    <a:p>
                      <a:pPr algn="ctr">
                        <a:lnSpc>
                          <a:spcPct val="80000"/>
                        </a:lnSpc>
                      </a:pPr>
                      <a:r>
                        <a:rPr lang="en-GB" sz="1400" noProof="0" dirty="0" smtClean="0"/>
                        <a:t>0</a:t>
                      </a:r>
                      <a:endParaRPr lang="en-GB" sz="1400" noProof="0" dirty="0"/>
                    </a:p>
                  </a:txBody>
                  <a:tcPr marT="36000" marB="36000" anchor="ctr"/>
                </a:tc>
                <a:tc>
                  <a:txBody>
                    <a:bodyPr/>
                    <a:lstStyle/>
                    <a:p>
                      <a:pPr algn="ctr">
                        <a:lnSpc>
                          <a:spcPct val="80000"/>
                        </a:lnSpc>
                      </a:pPr>
                      <a:r>
                        <a:rPr lang="en-GB" sz="1400" b="1" noProof="0" dirty="0" smtClean="0"/>
                        <a:t>0.023</a:t>
                      </a:r>
                      <a:endParaRPr lang="en-GB" sz="1400" b="1" noProof="0" dirty="0"/>
                    </a:p>
                  </a:txBody>
                  <a:tcPr marT="36000" marB="36000" anchor="ctr"/>
                </a:tc>
              </a:tr>
            </a:tbl>
          </a:graphicData>
        </a:graphic>
      </p:graphicFrame>
    </p:spTree>
    <p:custDataLst>
      <p:tags r:id="rId1"/>
    </p:custDataLst>
    <p:extLst>
      <p:ext uri="{BB962C8B-B14F-4D97-AF65-F5344CB8AC3E}">
        <p14:creationId xmlns:p14="http://schemas.microsoft.com/office/powerpoint/2010/main" val="363648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COLORECTAL CANCER</a:t>
            </a:r>
            <a:endParaRPr lang="en-GB" dirty="0"/>
          </a:p>
        </p:txBody>
      </p:sp>
    </p:spTree>
    <p:extLst>
      <p:ext uri="{BB962C8B-B14F-4D97-AF65-F5344CB8AC3E}">
        <p14:creationId xmlns:p14="http://schemas.microsoft.com/office/powerpoint/2010/main" val="27851219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620PD: Proton pump inhibitor (PPIs) therapy may impair capecitabine (cape)</a:t>
            </a:r>
            <a:br>
              <a:rPr lang="en-GB" sz="1800" dirty="0"/>
            </a:br>
            <a:r>
              <a:rPr lang="en-GB" sz="1800" dirty="0"/>
              <a:t>efficacy in metastatic </a:t>
            </a:r>
            <a:r>
              <a:rPr lang="en-GB" sz="1800" dirty="0" err="1"/>
              <a:t>gastroesophageal</a:t>
            </a:r>
            <a:r>
              <a:rPr lang="en-GB" sz="1800" dirty="0"/>
              <a:t> cancer (GEC), results from the</a:t>
            </a:r>
            <a:br>
              <a:rPr lang="en-GB" sz="1800" dirty="0"/>
            </a:br>
            <a:r>
              <a:rPr lang="en-GB" sz="1800" dirty="0"/>
              <a:t>TRIO-013/LOGIC trial – Chu M et al.</a:t>
            </a:r>
          </a:p>
        </p:txBody>
      </p:sp>
      <p:sp>
        <p:nvSpPr>
          <p:cNvPr id="3" name="Content Placeholder 2"/>
          <p:cNvSpPr>
            <a:spLocks noGrp="1"/>
          </p:cNvSpPr>
          <p:nvPr>
            <p:ph idx="1"/>
          </p:nvPr>
        </p:nvSpPr>
        <p:spPr/>
        <p:txBody>
          <a:bodyPr/>
          <a:lstStyle/>
          <a:p>
            <a:pPr>
              <a:lnSpc>
                <a:spcPct val="90000"/>
              </a:lnSpc>
              <a:spcAft>
                <a:spcPts val="0"/>
              </a:spcAft>
            </a:pPr>
            <a:r>
              <a:rPr lang="en-GB" sz="1800" b="1" dirty="0"/>
              <a:t>Study </a:t>
            </a:r>
            <a:r>
              <a:rPr lang="en-GB" sz="1800" b="1" dirty="0" smtClean="0"/>
              <a:t>objective</a:t>
            </a:r>
          </a:p>
          <a:p>
            <a:pPr lvl="1">
              <a:lnSpc>
                <a:spcPct val="90000"/>
              </a:lnSpc>
              <a:spcAft>
                <a:spcPts val="0"/>
              </a:spcAft>
            </a:pPr>
            <a:r>
              <a:rPr lang="en-GB" sz="1800" dirty="0"/>
              <a:t>A </a:t>
            </a:r>
            <a:r>
              <a:rPr lang="en-GB" sz="1800" dirty="0" smtClean="0"/>
              <a:t>post-hoc</a:t>
            </a:r>
            <a:r>
              <a:rPr lang="en-GB" sz="1800" i="1" dirty="0" smtClean="0"/>
              <a:t> </a:t>
            </a:r>
            <a:r>
              <a:rPr lang="en-GB" sz="1800" dirty="0" smtClean="0"/>
              <a:t>analysis to assess the impact of proton pump inhibitors (PPIs) in patients with HER2+ </a:t>
            </a:r>
            <a:r>
              <a:rPr lang="en-GB" sz="1800" dirty="0"/>
              <a:t>metastatic </a:t>
            </a:r>
            <a:r>
              <a:rPr lang="en-GB" sz="1800" dirty="0" err="1" smtClean="0"/>
              <a:t>gastroesophageal</a:t>
            </a:r>
            <a:r>
              <a:rPr lang="en-GB" sz="1800" dirty="0" smtClean="0"/>
              <a:t> cancer (GEC) receiving capecitabine + oxaliplatin with either </a:t>
            </a:r>
            <a:r>
              <a:rPr lang="en-GB" sz="1800" dirty="0" err="1" smtClean="0"/>
              <a:t>lapatinib</a:t>
            </a:r>
            <a:r>
              <a:rPr lang="en-GB" sz="1800" dirty="0" smtClean="0"/>
              <a:t> or </a:t>
            </a:r>
            <a:r>
              <a:rPr lang="en-GB" sz="1800" dirty="0"/>
              <a:t>placebo</a:t>
            </a:r>
            <a:endParaRPr lang="en-GB" sz="1800" dirty="0" smtClean="0"/>
          </a:p>
          <a:p>
            <a:pPr>
              <a:lnSpc>
                <a:spcPct val="90000"/>
              </a:lnSpc>
              <a:spcAft>
                <a:spcPts val="0"/>
              </a:spcAft>
            </a:pPr>
            <a:r>
              <a:rPr lang="en-GB" sz="1800" b="1" dirty="0" smtClean="0"/>
              <a:t>Study design</a:t>
            </a:r>
          </a:p>
          <a:p>
            <a:pPr lvl="1">
              <a:lnSpc>
                <a:spcPct val="90000"/>
              </a:lnSpc>
              <a:spcAft>
                <a:spcPts val="0"/>
              </a:spcAft>
            </a:pPr>
            <a:r>
              <a:rPr lang="en-GB" sz="1800" dirty="0"/>
              <a:t>545 </a:t>
            </a:r>
            <a:r>
              <a:rPr lang="en-GB" sz="1800" dirty="0" smtClean="0"/>
              <a:t>patients were randomised 1:1 to capecitabine + oxaliplatin with either </a:t>
            </a:r>
            <a:r>
              <a:rPr lang="en-GB" sz="1800" dirty="0" err="1" smtClean="0"/>
              <a:t>lapatinib</a:t>
            </a:r>
            <a:r>
              <a:rPr lang="en-GB" sz="1800" dirty="0" smtClean="0"/>
              <a:t> </a:t>
            </a:r>
            <a:r>
              <a:rPr lang="en-GB" sz="1800" dirty="0"/>
              <a:t>or </a:t>
            </a:r>
            <a:r>
              <a:rPr lang="en-GB" sz="1800" dirty="0" smtClean="0"/>
              <a:t>placebo and 299 in each arm received PPIs</a:t>
            </a:r>
          </a:p>
          <a:p>
            <a:pPr>
              <a:lnSpc>
                <a:spcPct val="90000"/>
              </a:lnSpc>
              <a:spcAft>
                <a:spcPts val="0"/>
              </a:spcAft>
            </a:pPr>
            <a:r>
              <a:rPr lang="en-GB" sz="1800" b="1" dirty="0" smtClean="0"/>
              <a:t>Key results</a:t>
            </a:r>
          </a:p>
          <a:p>
            <a:pPr>
              <a:lnSpc>
                <a:spcPct val="90000"/>
              </a:lnSpc>
              <a:spcAft>
                <a:spcPts val="0"/>
              </a:spcAft>
            </a:pPr>
            <a:endParaRPr lang="en-GB" sz="1800" b="1" dirty="0" smtClean="0"/>
          </a:p>
          <a:p>
            <a:pPr>
              <a:lnSpc>
                <a:spcPct val="90000"/>
              </a:lnSpc>
              <a:spcAft>
                <a:spcPts val="0"/>
              </a:spcAft>
            </a:pPr>
            <a:endParaRPr lang="en-GB" sz="1800" b="1" dirty="0" smtClean="0"/>
          </a:p>
          <a:p>
            <a:pPr>
              <a:lnSpc>
                <a:spcPct val="90000"/>
              </a:lnSpc>
              <a:spcAft>
                <a:spcPts val="0"/>
              </a:spcAft>
            </a:pPr>
            <a:endParaRPr lang="en-GB" sz="1800" dirty="0"/>
          </a:p>
          <a:p>
            <a:pPr>
              <a:lnSpc>
                <a:spcPct val="90000"/>
              </a:lnSpc>
              <a:spcAft>
                <a:spcPts val="0"/>
              </a:spcAft>
            </a:pPr>
            <a:endParaRPr lang="en-GB" sz="1800" dirty="0" smtClean="0"/>
          </a:p>
          <a:p>
            <a:pPr>
              <a:lnSpc>
                <a:spcPct val="90000"/>
              </a:lnSpc>
              <a:spcAft>
                <a:spcPts val="0"/>
              </a:spcAft>
            </a:pPr>
            <a:endParaRPr lang="en-GB" sz="1800" dirty="0"/>
          </a:p>
          <a:p>
            <a:pPr>
              <a:lnSpc>
                <a:spcPct val="90000"/>
              </a:lnSpc>
              <a:spcAft>
                <a:spcPts val="0"/>
              </a:spcAft>
            </a:pPr>
            <a:endParaRPr lang="en-GB" sz="1800" dirty="0" smtClean="0"/>
          </a:p>
          <a:p>
            <a:pPr>
              <a:lnSpc>
                <a:spcPct val="90000"/>
              </a:lnSpc>
              <a:spcAft>
                <a:spcPts val="0"/>
              </a:spcAft>
            </a:pPr>
            <a:endParaRPr lang="en-GB" sz="1800" dirty="0"/>
          </a:p>
          <a:p>
            <a:pPr lvl="1">
              <a:lnSpc>
                <a:spcPct val="90000"/>
              </a:lnSpc>
              <a:spcAft>
                <a:spcPts val="0"/>
              </a:spcAft>
            </a:pPr>
            <a:r>
              <a:rPr lang="en-GB" sz="1800" dirty="0" smtClean="0"/>
              <a:t>Capecitabine + oxaliplatin toxicity was lower than expected given the high dose of capecitabine that was maintained in both arms</a:t>
            </a:r>
          </a:p>
          <a:p>
            <a:pPr>
              <a:lnSpc>
                <a:spcPct val="90000"/>
              </a:lnSpc>
              <a:spcBef>
                <a:spcPts val="200"/>
              </a:spcBef>
              <a:spcAft>
                <a:spcPts val="0"/>
              </a:spcAft>
            </a:pPr>
            <a:r>
              <a:rPr lang="en-NZ" sz="1800" b="1" dirty="0" smtClean="0"/>
              <a:t>Conclusion</a:t>
            </a:r>
          </a:p>
          <a:p>
            <a:pPr lvl="1">
              <a:lnSpc>
                <a:spcPct val="90000"/>
              </a:lnSpc>
              <a:spcAft>
                <a:spcPts val="0"/>
              </a:spcAft>
            </a:pPr>
            <a:r>
              <a:rPr lang="en-NZ" sz="1800" b="1" dirty="0" smtClean="0"/>
              <a:t>PPIs negatively impacted capecitabine efficacy; given the concurrent use of capecitabine it was unclear whether PPIs also affected </a:t>
            </a:r>
            <a:r>
              <a:rPr lang="en-NZ" sz="1800" b="1" dirty="0" err="1" smtClean="0"/>
              <a:t>lapatinib</a:t>
            </a:r>
            <a:endParaRPr lang="en-GB" sz="1800" dirty="0"/>
          </a:p>
        </p:txBody>
      </p:sp>
      <p:sp>
        <p:nvSpPr>
          <p:cNvPr id="4" name="Text Box 4"/>
          <p:cNvSpPr txBox="1">
            <a:spLocks noChangeArrowheads="1"/>
          </p:cNvSpPr>
          <p:nvPr/>
        </p:nvSpPr>
        <p:spPr bwMode="auto">
          <a:xfrm>
            <a:off x="5201614" y="6474897"/>
            <a:ext cx="37217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Chu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620PD</a:t>
            </a:r>
            <a:endParaRPr lang="en-GB" sz="1200" dirty="0">
              <a:solidFill>
                <a:srgbClr val="363636"/>
              </a:solidFill>
            </a:endParaRPr>
          </a:p>
        </p:txBody>
      </p:sp>
      <p:sp>
        <p:nvSpPr>
          <p:cNvPr id="5" name="Text Box 5"/>
          <p:cNvSpPr txBox="1">
            <a:spLocks noChangeArrowheads="1"/>
          </p:cNvSpPr>
          <p:nvPr/>
        </p:nvSpPr>
        <p:spPr bwMode="auto">
          <a:xfrm>
            <a:off x="231775" y="6474897"/>
            <a:ext cx="26690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*Based on age</a:t>
            </a:r>
            <a:r>
              <a:rPr lang="en-GB" sz="1200" dirty="0">
                <a:solidFill>
                  <a:srgbClr val="363636"/>
                </a:solidFill>
              </a:rPr>
              <a:t>, race, </a:t>
            </a:r>
            <a:r>
              <a:rPr lang="en-GB" sz="1200" dirty="0" smtClean="0">
                <a:solidFill>
                  <a:srgbClr val="363636"/>
                </a:solidFill>
              </a:rPr>
              <a:t>stage </a:t>
            </a:r>
            <a:r>
              <a:rPr lang="en-GB" sz="1200" dirty="0">
                <a:solidFill>
                  <a:srgbClr val="363636"/>
                </a:solidFill>
              </a:rPr>
              <a:t>and gender</a:t>
            </a:r>
          </a:p>
        </p:txBody>
      </p:sp>
      <p:graphicFrame>
        <p:nvGraphicFramePr>
          <p:cNvPr id="6" name="Table 5"/>
          <p:cNvGraphicFramePr>
            <a:graphicFrameLocks noGrp="1"/>
          </p:cNvGraphicFramePr>
          <p:nvPr>
            <p:extLst>
              <p:ext uri="{D42A27DB-BD31-4B8C-83A1-F6EECF244321}">
                <p14:modId xmlns:p14="http://schemas.microsoft.com/office/powerpoint/2010/main" val="855696497"/>
              </p:ext>
            </p:extLst>
          </p:nvPr>
        </p:nvGraphicFramePr>
        <p:xfrm>
          <a:off x="232833" y="3435527"/>
          <a:ext cx="8678335" cy="1463040"/>
        </p:xfrm>
        <a:graphic>
          <a:graphicData uri="http://schemas.openxmlformats.org/drawingml/2006/table">
            <a:tbl>
              <a:tblPr firstRow="1" bandRow="1">
                <a:tableStyleId>{69012ECD-51FC-41F1-AA8D-1B2483CD663E}</a:tableStyleId>
              </a:tblPr>
              <a:tblGrid>
                <a:gridCol w="1710267"/>
                <a:gridCol w="1742017"/>
                <a:gridCol w="1742017"/>
                <a:gridCol w="1742017"/>
                <a:gridCol w="1742017"/>
              </a:tblGrid>
              <a:tr h="177800">
                <a:tc rowSpan="2">
                  <a:txBody>
                    <a:bodyPr/>
                    <a:lstStyle/>
                    <a:p>
                      <a:r>
                        <a:rPr lang="en-GB" sz="1200" dirty="0" smtClean="0">
                          <a:solidFill>
                            <a:schemeClr val="tx2"/>
                          </a:solidFill>
                        </a:rPr>
                        <a:t>PPI vs. no PPI</a:t>
                      </a:r>
                      <a:endParaRPr lang="en-GB" sz="1200" dirty="0">
                        <a:solidFill>
                          <a:schemeClr val="tx2"/>
                        </a:solidFill>
                      </a:endParaRPr>
                    </a:p>
                  </a:txBody>
                  <a:tcPr anchor="b">
                    <a:lnB w="12700" cap="flat" cmpd="sng" algn="ctr">
                      <a:solidFill>
                        <a:schemeClr val="accent1"/>
                      </a:solidFill>
                      <a:prstDash val="solid"/>
                      <a:round/>
                      <a:headEnd type="none" w="med" len="med"/>
                      <a:tailEnd type="none" w="med" len="med"/>
                    </a:lnB>
                  </a:tcPr>
                </a:tc>
                <a:tc gridSpan="2">
                  <a:txBody>
                    <a:bodyPr/>
                    <a:lstStyle/>
                    <a:p>
                      <a:pPr algn="ctr"/>
                      <a:r>
                        <a:rPr lang="en-GB" sz="1200" dirty="0" smtClean="0">
                          <a:solidFill>
                            <a:schemeClr val="tx2"/>
                          </a:solidFill>
                        </a:rPr>
                        <a:t>Capecitabine + oxaliplatin + placebo</a:t>
                      </a:r>
                      <a:endParaRPr lang="en-GB" sz="1200" dirty="0">
                        <a:solidFill>
                          <a:schemeClr val="tx2"/>
                        </a:solidFill>
                      </a:endParaRPr>
                    </a:p>
                  </a:txBody>
                  <a:tcPr anchor="ctr"/>
                </a:tc>
                <a:tc hMerge="1">
                  <a:txBody>
                    <a:bodyPr/>
                    <a:lstStyle/>
                    <a:p>
                      <a:endParaRPr lang="en-GB"/>
                    </a:p>
                  </a:txBody>
                  <a:tcPr/>
                </a:tc>
                <a:tc gridSpan="2">
                  <a:txBody>
                    <a:bodyPr/>
                    <a:lstStyle/>
                    <a:p>
                      <a:pPr algn="ctr"/>
                      <a:r>
                        <a:rPr lang="en-GB" sz="1200" dirty="0" smtClean="0">
                          <a:solidFill>
                            <a:schemeClr val="tx2"/>
                          </a:solidFill>
                        </a:rPr>
                        <a:t>Capecitabine + oxaliplatin + </a:t>
                      </a:r>
                      <a:r>
                        <a:rPr lang="en-GB" sz="1200" dirty="0" err="1" smtClean="0">
                          <a:solidFill>
                            <a:schemeClr val="tx2"/>
                          </a:solidFill>
                        </a:rPr>
                        <a:t>lapatinib</a:t>
                      </a:r>
                      <a:endParaRPr lang="en-GB" sz="1200" dirty="0">
                        <a:solidFill>
                          <a:schemeClr val="tx2"/>
                        </a:solidFill>
                      </a:endParaRPr>
                    </a:p>
                  </a:txBody>
                  <a:tcPr anchor="ctr"/>
                </a:tc>
                <a:tc hMerge="1">
                  <a:txBody>
                    <a:bodyPr/>
                    <a:lstStyle/>
                    <a:p>
                      <a:endParaRPr lang="en-GB"/>
                    </a:p>
                  </a:txBody>
                  <a:tcPr/>
                </a:tc>
              </a:tr>
              <a:tr h="177800">
                <a:tc vMerge="1">
                  <a:txBody>
                    <a:bodyPr/>
                    <a:lstStyle/>
                    <a:p>
                      <a:endParaRPr lang="en-GB" sz="1200" dirty="0">
                        <a:solidFill>
                          <a:schemeClr val="tx2"/>
                        </a:solidFill>
                      </a:endParaRPr>
                    </a:p>
                  </a:txBody>
                  <a:tcPr anchor="ctr">
                    <a:solidFill>
                      <a:schemeClr val="accent1"/>
                    </a:solidFill>
                  </a:tcPr>
                </a:tc>
                <a:tc>
                  <a:txBody>
                    <a:bodyPr/>
                    <a:lstStyle/>
                    <a:p>
                      <a:pPr algn="ctr"/>
                      <a:r>
                        <a:rPr lang="en-GB" sz="1200" b="1" dirty="0" smtClean="0">
                          <a:solidFill>
                            <a:schemeClr val="tx2"/>
                          </a:solidFill>
                        </a:rPr>
                        <a:t>Overall analysis</a:t>
                      </a:r>
                      <a:endParaRPr lang="en-GB" sz="1200" b="1" dirty="0">
                        <a:solidFill>
                          <a:schemeClr val="tx2"/>
                        </a:solidFill>
                      </a:endParaRPr>
                    </a:p>
                  </a:txBody>
                  <a:tcPr anchor="ctr">
                    <a:solidFill>
                      <a:schemeClr val="accent1"/>
                    </a:solidFill>
                  </a:tcPr>
                </a:tc>
                <a:tc>
                  <a:txBody>
                    <a:bodyPr/>
                    <a:lstStyle/>
                    <a:p>
                      <a:pPr algn="ctr"/>
                      <a:r>
                        <a:rPr lang="en-GB" sz="1200" b="1" dirty="0" smtClean="0">
                          <a:solidFill>
                            <a:schemeClr val="tx2"/>
                          </a:solidFill>
                        </a:rPr>
                        <a:t>Multivariate analysis*</a:t>
                      </a:r>
                      <a:endParaRPr lang="en-GB" sz="1200" b="1" dirty="0">
                        <a:solidFill>
                          <a:schemeClr val="tx2"/>
                        </a:solidFill>
                      </a:endParaRPr>
                    </a:p>
                  </a:txBody>
                  <a:tcPr anchor="ctr">
                    <a:solidFill>
                      <a:schemeClr val="accent1"/>
                    </a:solidFill>
                  </a:tcPr>
                </a:tc>
                <a:tc>
                  <a:txBody>
                    <a:bodyPr/>
                    <a:lstStyle/>
                    <a:p>
                      <a:pPr algn="ctr"/>
                      <a:r>
                        <a:rPr lang="en-GB" sz="1200" b="1" dirty="0" smtClean="0">
                          <a:solidFill>
                            <a:schemeClr val="tx2"/>
                          </a:solidFill>
                        </a:rPr>
                        <a:t>Overall analysis</a:t>
                      </a:r>
                      <a:endParaRPr lang="en-GB" sz="1200" b="1" dirty="0">
                        <a:solidFill>
                          <a:schemeClr val="tx2"/>
                        </a:solidFill>
                      </a:endParaRPr>
                    </a:p>
                  </a:txBody>
                  <a:tcPr anchor="ctr">
                    <a:solidFill>
                      <a:schemeClr val="accent1"/>
                    </a:solidFill>
                  </a:tcPr>
                </a:tc>
                <a:tc>
                  <a:txBody>
                    <a:bodyPr/>
                    <a:lstStyle/>
                    <a:p>
                      <a:pPr algn="ctr"/>
                      <a:r>
                        <a:rPr lang="en-GB" sz="1200" b="1" dirty="0" smtClean="0">
                          <a:solidFill>
                            <a:schemeClr val="tx2"/>
                          </a:solidFill>
                        </a:rPr>
                        <a:t>Multivariate analysis*</a:t>
                      </a:r>
                      <a:endParaRPr lang="en-GB" sz="1200" b="1" dirty="0">
                        <a:solidFill>
                          <a:schemeClr val="tx2"/>
                        </a:solidFill>
                      </a:endParaRPr>
                    </a:p>
                  </a:txBody>
                  <a:tcPr anchor="ctr">
                    <a:solidFill>
                      <a:schemeClr val="accent1"/>
                    </a:solidFill>
                  </a:tcPr>
                </a:tc>
              </a:tr>
              <a:tr h="177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smtClean="0"/>
                        <a:t>mPFS</a:t>
                      </a:r>
                      <a:r>
                        <a:rPr lang="en-GB" sz="1200" dirty="0" smtClean="0"/>
                        <a:t>,</a:t>
                      </a:r>
                      <a:r>
                        <a:rPr lang="en-GB" sz="1200" baseline="0" dirty="0" smtClean="0"/>
                        <a:t> HR (95%CI)</a:t>
                      </a:r>
                    </a:p>
                    <a:p>
                      <a:pPr marL="18000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p-value</a:t>
                      </a:r>
                    </a:p>
                  </a:txBody>
                  <a:tcPr>
                    <a:lnT w="1270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1.55 (1.29,1.81)</a:t>
                      </a:r>
                      <a:br>
                        <a:rPr lang="en-GB" sz="1200" dirty="0" smtClean="0"/>
                      </a:br>
                      <a:r>
                        <a:rPr lang="en-GB" sz="1200" dirty="0" smtClean="0"/>
                        <a:t>0.0008</a:t>
                      </a:r>
                    </a:p>
                  </a:txBody>
                  <a:tcPr anchor="ctr"/>
                </a:tc>
                <a:tc>
                  <a:txBody>
                    <a:bodyPr/>
                    <a:lstStyle/>
                    <a:p>
                      <a:pPr algn="ctr"/>
                      <a:r>
                        <a:rPr lang="it-IT" sz="1200" dirty="0" smtClean="0"/>
                        <a:t>1.64 (1.38, 1.90)</a:t>
                      </a:r>
                    </a:p>
                    <a:p>
                      <a:pPr algn="ctr"/>
                      <a:r>
                        <a:rPr lang="it-IT" sz="1200" dirty="0" smtClean="0"/>
                        <a:t>p=0.0002</a:t>
                      </a:r>
                      <a:endParaRPr lang="en-GB" sz="1200" dirty="0"/>
                    </a:p>
                  </a:txBody>
                  <a:tcPr anchor="ctr"/>
                </a:tc>
                <a:tc>
                  <a:txBody>
                    <a:bodyPr/>
                    <a:lstStyle/>
                    <a:p>
                      <a:pPr algn="ctr"/>
                      <a:r>
                        <a:rPr lang="en-GB" sz="1200" dirty="0" smtClean="0"/>
                        <a:t>1.08</a:t>
                      </a:r>
                    </a:p>
                    <a:p>
                      <a:pPr algn="ctr"/>
                      <a:r>
                        <a:rPr lang="en-GB" sz="1200" dirty="0" smtClean="0"/>
                        <a:t>0.54</a:t>
                      </a:r>
                      <a:endParaRPr lang="en-GB" sz="1200" dirty="0"/>
                    </a:p>
                  </a:txBody>
                  <a:tcPr anchor="ctr"/>
                </a:tc>
                <a:tc>
                  <a:txBody>
                    <a:bodyPr/>
                    <a:lstStyle/>
                    <a:p>
                      <a:pPr algn="ctr"/>
                      <a:r>
                        <a:rPr lang="en-GB" sz="1200" dirty="0" smtClean="0"/>
                        <a:t>n/a</a:t>
                      </a:r>
                      <a:endParaRPr lang="en-GB" sz="1200" dirty="0"/>
                    </a:p>
                  </a:txBody>
                  <a:tcPr anchor="ctr"/>
                </a:tc>
              </a:tr>
              <a:tr h="177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OS, </a:t>
                      </a:r>
                      <a:r>
                        <a:rPr lang="en-GB" sz="1200" baseline="0" dirty="0" smtClean="0"/>
                        <a:t>HR (95%CI)</a:t>
                      </a:r>
                    </a:p>
                    <a:p>
                      <a:pPr marL="18000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p-value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1.34 (1.04,</a:t>
                      </a:r>
                      <a:r>
                        <a:rPr lang="en-GB" sz="1200" baseline="0" dirty="0" smtClean="0"/>
                        <a:t> 1.64)</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0.04</a:t>
                      </a:r>
                    </a:p>
                  </a:txBody>
                  <a:tcPr anchor="ctr"/>
                </a:tc>
                <a:tc>
                  <a:txBody>
                    <a:bodyPr/>
                    <a:lstStyle/>
                    <a:p>
                      <a:pPr algn="ctr"/>
                      <a:r>
                        <a:rPr lang="it-IT" sz="1200" dirty="0" smtClean="0"/>
                        <a:t>1.39 (1.09, 1.69) </a:t>
                      </a:r>
                    </a:p>
                    <a:p>
                      <a:pPr algn="ctr"/>
                      <a:r>
                        <a:rPr lang="it-IT" sz="1200" dirty="0" smtClean="0"/>
                        <a:t>p=0.03</a:t>
                      </a:r>
                      <a:endParaRPr lang="en-GB" sz="1200" dirty="0"/>
                    </a:p>
                  </a:txBody>
                  <a:tcPr anchor="ctr"/>
                </a:tc>
                <a:tc>
                  <a:txBody>
                    <a:bodyPr/>
                    <a:lstStyle/>
                    <a:p>
                      <a:pPr algn="ctr"/>
                      <a:r>
                        <a:rPr lang="en-GB" sz="1200" dirty="0" smtClean="0"/>
                        <a:t>1.26</a:t>
                      </a:r>
                    </a:p>
                    <a:p>
                      <a:pPr algn="ctr"/>
                      <a:r>
                        <a:rPr lang="en-GB" sz="1200" dirty="0" smtClean="0"/>
                        <a:t>0.10</a:t>
                      </a:r>
                      <a:endParaRPr lang="en-GB" sz="1200" dirty="0"/>
                    </a:p>
                  </a:txBody>
                  <a:tcPr anchor="ctr"/>
                </a:tc>
                <a:tc>
                  <a:txBody>
                    <a:bodyPr/>
                    <a:lstStyle/>
                    <a:p>
                      <a:pPr algn="ctr"/>
                      <a:r>
                        <a:rPr lang="it-IT" sz="1200" dirty="0" smtClean="0"/>
                        <a:t>1.36</a:t>
                      </a:r>
                      <a:r>
                        <a:rPr lang="it-IT" sz="1200" baseline="0" dirty="0" smtClean="0"/>
                        <a:t> (</a:t>
                      </a:r>
                      <a:r>
                        <a:rPr lang="it-IT" sz="1200" dirty="0" smtClean="0"/>
                        <a:t>1.06, 1.66) </a:t>
                      </a:r>
                    </a:p>
                    <a:p>
                      <a:pPr algn="ctr"/>
                      <a:r>
                        <a:rPr lang="it-IT" sz="1200" dirty="0" smtClean="0"/>
                        <a:t>0.03</a:t>
                      </a:r>
                      <a:endParaRPr lang="en-GB" sz="1200" dirty="0"/>
                    </a:p>
                  </a:txBody>
                  <a:tcPr anchor="ctr"/>
                </a:tc>
              </a:tr>
            </a:tbl>
          </a:graphicData>
        </a:graphic>
      </p:graphicFrame>
    </p:spTree>
    <p:extLst>
      <p:ext uri="{BB962C8B-B14F-4D97-AF65-F5344CB8AC3E}">
        <p14:creationId xmlns:p14="http://schemas.microsoft.com/office/powerpoint/2010/main" val="18964327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Advanced disease</a:t>
            </a:r>
            <a:endParaRPr lang="en-GB" dirty="0"/>
          </a:p>
        </p:txBody>
      </p:sp>
      <p:sp>
        <p:nvSpPr>
          <p:cNvPr id="3" name="Text Placeholder 2"/>
          <p:cNvSpPr>
            <a:spLocks noGrp="1"/>
          </p:cNvSpPr>
          <p:nvPr>
            <p:ph type="body" idx="1"/>
          </p:nvPr>
        </p:nvSpPr>
        <p:spPr/>
        <p:txBody>
          <a:bodyPr/>
          <a:lstStyle/>
          <a:p>
            <a:r>
              <a:rPr lang="en-GB" dirty="0"/>
              <a:t>OESOPHAGEAL AND GASTRIC CANCER</a:t>
            </a:r>
          </a:p>
        </p:txBody>
      </p:sp>
    </p:spTree>
    <p:extLst>
      <p:ext uri="{BB962C8B-B14F-4D97-AF65-F5344CB8AC3E}">
        <p14:creationId xmlns:p14="http://schemas.microsoft.com/office/powerpoint/2010/main" val="1411147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LBA15: A phase </a:t>
            </a:r>
            <a:r>
              <a:rPr lang="en-GB" sz="1800" dirty="0" err="1"/>
              <a:t>Ib</a:t>
            </a:r>
            <a:r>
              <a:rPr lang="en-GB" sz="1800" dirty="0"/>
              <a:t> study of pembrolizumab (</a:t>
            </a:r>
            <a:r>
              <a:rPr lang="en-GB" sz="1800" dirty="0" err="1"/>
              <a:t>Pembro</a:t>
            </a:r>
            <a:r>
              <a:rPr lang="en-GB" sz="1800" dirty="0"/>
              <a:t>; MK-3475) in patients (</a:t>
            </a:r>
            <a:r>
              <a:rPr lang="en-GB" sz="1800" dirty="0" err="1"/>
              <a:t>pts</a:t>
            </a:r>
            <a:r>
              <a:rPr lang="en-GB" sz="1800" dirty="0"/>
              <a:t>) with advanced gastric </a:t>
            </a:r>
            <a:r>
              <a:rPr lang="en-GB" sz="1800" dirty="0" smtClean="0"/>
              <a:t>cancer – </a:t>
            </a:r>
            <a:r>
              <a:rPr lang="en-GB" sz="1800" dirty="0" err="1" smtClean="0"/>
              <a:t>Muro</a:t>
            </a:r>
            <a:r>
              <a:rPr lang="en-GB" sz="1800" dirty="0" smtClean="0"/>
              <a:t> K et al.</a:t>
            </a:r>
            <a:endParaRPr lang="en-GB" sz="1800" dirty="0"/>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a:t>To </a:t>
            </a:r>
            <a:r>
              <a:rPr lang="en-GB" sz="1800" dirty="0" smtClean="0"/>
              <a:t>evaluate </a:t>
            </a:r>
            <a:r>
              <a:rPr lang="en-GB" sz="1800" dirty="0"/>
              <a:t>the </a:t>
            </a:r>
            <a:r>
              <a:rPr lang="en-GB" sz="1800" dirty="0" smtClean="0"/>
              <a:t>efficacy and safety of pembrolizumab (designed to inhibit PD-1 </a:t>
            </a:r>
            <a:r>
              <a:rPr lang="en-GB" sz="1800" dirty="0"/>
              <a:t>binding </a:t>
            </a:r>
            <a:r>
              <a:rPr lang="en-GB" sz="1800" dirty="0" smtClean="0"/>
              <a:t>to its ligands PD-L1+2) in patients with advanced gastric cancer</a:t>
            </a:r>
          </a:p>
          <a:p>
            <a:r>
              <a:rPr lang="en-GB" sz="1800" b="1" dirty="0" smtClean="0"/>
              <a:t>Study design</a:t>
            </a:r>
          </a:p>
          <a:p>
            <a:pPr lvl="1"/>
            <a:r>
              <a:rPr lang="en-GB" sz="1800" dirty="0" smtClean="0"/>
              <a:t>PD-L1 </a:t>
            </a:r>
            <a:r>
              <a:rPr lang="en-GB" sz="1800" dirty="0"/>
              <a:t>expression was assessed </a:t>
            </a:r>
            <a:r>
              <a:rPr lang="en-GB" sz="1800" dirty="0" smtClean="0"/>
              <a:t>in tumour </a:t>
            </a:r>
            <a:r>
              <a:rPr lang="en-GB" sz="1800" dirty="0"/>
              <a:t>samples from </a:t>
            </a:r>
            <a:r>
              <a:rPr lang="en-GB" sz="1800" dirty="0" smtClean="0"/>
              <a:t>patients </a:t>
            </a:r>
            <a:r>
              <a:rPr lang="en-GB" sz="1800" dirty="0"/>
              <a:t>with </a:t>
            </a:r>
            <a:r>
              <a:rPr lang="en-GB" sz="1800" dirty="0" smtClean="0"/>
              <a:t>recurrent/metastatic gastric cancer or GEJ treated with pembrolizumab* (n=39</a:t>
            </a:r>
            <a:r>
              <a:rPr lang="en-GB" sz="1800" baseline="30000" dirty="0" smtClean="0"/>
              <a:t>†</a:t>
            </a:r>
            <a:r>
              <a:rPr lang="en-GB" sz="1800" dirty="0" smtClean="0"/>
              <a:t>)</a:t>
            </a:r>
          </a:p>
          <a:p>
            <a:r>
              <a:rPr lang="en-GB" sz="1800" b="1" dirty="0" smtClean="0"/>
              <a:t>Key</a:t>
            </a:r>
            <a:r>
              <a:rPr lang="en-GB" sz="1800" dirty="0" smtClean="0"/>
              <a:t> </a:t>
            </a:r>
            <a:r>
              <a:rPr lang="en-GB" sz="1800" b="1" dirty="0" smtClean="0"/>
              <a:t>results</a:t>
            </a:r>
          </a:p>
          <a:p>
            <a:pPr lvl="1"/>
            <a:r>
              <a:rPr lang="en-GB" sz="1800" dirty="0"/>
              <a:t>Patients with ≥2 prior </a:t>
            </a:r>
            <a:r>
              <a:rPr lang="en-GB" sz="1800" dirty="0" smtClean="0"/>
              <a:t>therapies: 79% in </a:t>
            </a:r>
            <a:r>
              <a:rPr lang="en-GB" sz="1800" dirty="0"/>
              <a:t>Asia Pacific</a:t>
            </a:r>
            <a:r>
              <a:rPr lang="en-GB" sz="1800" dirty="0" smtClean="0"/>
              <a:t> vs. 55% in </a:t>
            </a:r>
            <a:r>
              <a:rPr lang="en-GB" sz="1800" dirty="0"/>
              <a:t>rest of </a:t>
            </a:r>
            <a:r>
              <a:rPr lang="en-GB" sz="1800" dirty="0" smtClean="0"/>
              <a:t>world</a:t>
            </a:r>
          </a:p>
          <a:p>
            <a:pPr lvl="1"/>
            <a:r>
              <a:rPr lang="en-GB" sz="1800" dirty="0"/>
              <a:t>ORR (confirmed + </a:t>
            </a:r>
            <a:r>
              <a:rPr lang="en-GB" sz="1800" dirty="0" smtClean="0"/>
              <a:t>unconfirmed): 32</a:t>
            </a:r>
            <a:r>
              <a:rPr lang="en-GB" sz="1800" dirty="0"/>
              <a:t>% </a:t>
            </a:r>
            <a:r>
              <a:rPr lang="en-GB" sz="1800" dirty="0" smtClean="0"/>
              <a:t>in</a:t>
            </a:r>
            <a:r>
              <a:rPr lang="en-GB" sz="1800" dirty="0"/>
              <a:t> Asia Pacific </a:t>
            </a:r>
            <a:r>
              <a:rPr lang="en-GB" sz="1800" dirty="0" smtClean="0"/>
              <a:t>vs. </a:t>
            </a:r>
            <a:r>
              <a:rPr lang="en-GB" sz="1800" dirty="0"/>
              <a:t>30% in </a:t>
            </a:r>
            <a:r>
              <a:rPr lang="en-GB" sz="1800" dirty="0" smtClean="0"/>
              <a:t>rest of world</a:t>
            </a:r>
          </a:p>
          <a:p>
            <a:pPr lvl="1"/>
            <a:r>
              <a:rPr lang="en-GB" sz="1800" spc="-10" dirty="0" smtClean="0"/>
              <a:t>PD-L1 </a:t>
            </a:r>
            <a:r>
              <a:rPr lang="en-GB" sz="1800" spc="-10" dirty="0"/>
              <a:t>expression </a:t>
            </a:r>
            <a:r>
              <a:rPr lang="en-GB" sz="1800" spc="-10" dirty="0" smtClean="0"/>
              <a:t>appeared to correlate with PFS (</a:t>
            </a:r>
            <a:r>
              <a:rPr lang="en-GB" sz="1800" spc="-10" dirty="0"/>
              <a:t>p</a:t>
            </a:r>
            <a:r>
              <a:rPr lang="en-GB" sz="1800" spc="-10" dirty="0" smtClean="0"/>
              <a:t>=0.032</a:t>
            </a:r>
            <a:r>
              <a:rPr lang="en-GB" sz="1800" spc="-10" dirty="0"/>
              <a:t>) and ORR </a:t>
            </a:r>
            <a:r>
              <a:rPr lang="en-GB" sz="1800" spc="-10" dirty="0" smtClean="0"/>
              <a:t>(</a:t>
            </a:r>
            <a:r>
              <a:rPr lang="en-GB" sz="1800" spc="-10" dirty="0"/>
              <a:t>p</a:t>
            </a:r>
            <a:r>
              <a:rPr lang="en-GB" sz="1800" spc="-10" dirty="0" smtClean="0"/>
              <a:t>=0.071</a:t>
            </a:r>
            <a:r>
              <a:rPr lang="en-GB" sz="1800" spc="-10" dirty="0"/>
              <a:t>)</a:t>
            </a:r>
            <a:endParaRPr lang="en-GB" sz="1800" spc="-10" dirty="0" smtClean="0"/>
          </a:p>
          <a:p>
            <a:pPr lvl="1"/>
            <a:r>
              <a:rPr lang="en-GB" sz="1800" dirty="0"/>
              <a:t>Most common AEs: hypothyroidism </a:t>
            </a:r>
            <a:r>
              <a:rPr lang="en-GB" sz="1800" dirty="0" smtClean="0"/>
              <a:t>(n=5 [12.8%]) and </a:t>
            </a:r>
            <a:r>
              <a:rPr lang="en-GB" sz="1800" dirty="0"/>
              <a:t>fatigue (</a:t>
            </a:r>
            <a:r>
              <a:rPr lang="en-GB" sz="1800" dirty="0" smtClean="0"/>
              <a:t>n=5 [12.8%])</a:t>
            </a:r>
          </a:p>
          <a:p>
            <a:r>
              <a:rPr lang="en-GB" sz="1800" b="1" dirty="0" smtClean="0"/>
              <a:t>Conclusions</a:t>
            </a:r>
          </a:p>
          <a:p>
            <a:pPr lvl="1"/>
            <a:r>
              <a:rPr lang="en-GB" sz="1800" b="1" dirty="0" smtClean="0"/>
              <a:t>Pembrolizumab had anti-tumour activity and was generally well tolerated</a:t>
            </a:r>
          </a:p>
          <a:p>
            <a:pPr lvl="1"/>
            <a:r>
              <a:rPr lang="en-GB" sz="1800" b="1" dirty="0" smtClean="0"/>
              <a:t>This study supports the further </a:t>
            </a:r>
            <a:r>
              <a:rPr lang="en-GB" sz="1800" b="1" dirty="0"/>
              <a:t>development </a:t>
            </a:r>
            <a:r>
              <a:rPr lang="en-GB" sz="1800" b="1" dirty="0" smtClean="0"/>
              <a:t>of pembrolizumab in patients with advanced </a:t>
            </a:r>
            <a:r>
              <a:rPr lang="en-GB" sz="1800" b="1" dirty="0"/>
              <a:t>gastric </a:t>
            </a:r>
            <a:r>
              <a:rPr lang="en-GB" sz="1800" b="1" dirty="0" smtClean="0"/>
              <a:t>cancer</a:t>
            </a:r>
          </a:p>
        </p:txBody>
      </p:sp>
      <p:sp>
        <p:nvSpPr>
          <p:cNvPr id="5124" name="Text Box 4"/>
          <p:cNvSpPr txBox="1">
            <a:spLocks noChangeArrowheads="1"/>
          </p:cNvSpPr>
          <p:nvPr/>
        </p:nvSpPr>
        <p:spPr bwMode="auto">
          <a:xfrm>
            <a:off x="5140699" y="6474897"/>
            <a:ext cx="378263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Muro</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LBA15</a:t>
            </a:r>
            <a:endParaRPr lang="en-GB" sz="1200" dirty="0">
              <a:solidFill>
                <a:srgbClr val="363636"/>
              </a:solidFill>
            </a:endParaRPr>
          </a:p>
        </p:txBody>
      </p:sp>
      <p:sp>
        <p:nvSpPr>
          <p:cNvPr id="5125" name="Text Box 5"/>
          <p:cNvSpPr txBox="1">
            <a:spLocks noChangeArrowheads="1"/>
          </p:cNvSpPr>
          <p:nvPr/>
        </p:nvSpPr>
        <p:spPr bwMode="auto">
          <a:xfrm>
            <a:off x="231775" y="6474897"/>
            <a:ext cx="49223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a:solidFill>
                  <a:srgbClr val="363636"/>
                </a:solidFill>
              </a:rPr>
              <a:t>*10 mg/kg </a:t>
            </a:r>
            <a:r>
              <a:rPr lang="en-GB" sz="1200" dirty="0" smtClean="0">
                <a:solidFill>
                  <a:srgbClr val="363636"/>
                </a:solidFill>
              </a:rPr>
              <a:t>q2w ≤24 months; </a:t>
            </a:r>
            <a:r>
              <a:rPr lang="en-GB" sz="1200" baseline="30000" dirty="0" smtClean="0">
                <a:solidFill>
                  <a:srgbClr val="363636"/>
                </a:solidFill>
              </a:rPr>
              <a:t>†</a:t>
            </a:r>
            <a:r>
              <a:rPr lang="en-GB" sz="1200" dirty="0" smtClean="0">
                <a:solidFill>
                  <a:srgbClr val="363636"/>
                </a:solidFill>
              </a:rPr>
              <a:t>n=19 in </a:t>
            </a:r>
            <a:r>
              <a:rPr lang="en-GB" sz="1200" dirty="0">
                <a:solidFill>
                  <a:srgbClr val="363636"/>
                </a:solidFill>
              </a:rPr>
              <a:t>Asia </a:t>
            </a:r>
            <a:r>
              <a:rPr lang="en-GB" sz="1200" dirty="0" smtClean="0">
                <a:solidFill>
                  <a:srgbClr val="363636"/>
                </a:solidFill>
              </a:rPr>
              <a:t>Pacific, </a:t>
            </a:r>
            <a:r>
              <a:rPr lang="en-GB" sz="1200" dirty="0">
                <a:solidFill>
                  <a:srgbClr val="363636"/>
                </a:solidFill>
              </a:rPr>
              <a:t>n=20 </a:t>
            </a:r>
            <a:r>
              <a:rPr lang="en-GB" sz="1200" dirty="0" smtClean="0">
                <a:solidFill>
                  <a:srgbClr val="363636"/>
                </a:solidFill>
              </a:rPr>
              <a:t>in rest of world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8050032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HEPATOCELLULAR CARCINOMA</a:t>
            </a:r>
            <a:endParaRPr lang="en-GB" dirty="0"/>
          </a:p>
        </p:txBody>
      </p:sp>
    </p:spTree>
    <p:extLst>
      <p:ext uri="{BB962C8B-B14F-4D97-AF65-F5344CB8AC3E}">
        <p14:creationId xmlns:p14="http://schemas.microsoft.com/office/powerpoint/2010/main" val="29241113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LBA16: Ramucirumab (RAM) as second-line treatment in patients (</a:t>
            </a:r>
            <a:r>
              <a:rPr lang="en-GB" sz="1800" dirty="0" err="1"/>
              <a:t>pts</a:t>
            </a:r>
            <a:r>
              <a:rPr lang="en-GB" sz="1800" dirty="0"/>
              <a:t>) with advanced hepatocellular carcinoma (HCC) following first-line therapy with sorafenib: </a:t>
            </a:r>
            <a:r>
              <a:rPr lang="en-GB" sz="1800" dirty="0" smtClean="0"/>
              <a:t>Results </a:t>
            </a:r>
            <a:r>
              <a:rPr lang="en-GB" sz="1800" dirty="0"/>
              <a:t>from the randomized phase III REACH </a:t>
            </a:r>
            <a:r>
              <a:rPr lang="en-GB" sz="1800" dirty="0" smtClean="0"/>
              <a:t>study – Zhu A et al.</a:t>
            </a:r>
            <a:endParaRPr lang="en-GB" sz="1800" dirty="0"/>
          </a:p>
        </p:txBody>
      </p:sp>
      <p:sp>
        <p:nvSpPr>
          <p:cNvPr id="5123" name="Rectangle 3"/>
          <p:cNvSpPr>
            <a:spLocks noGrp="1" noChangeArrowheads="1"/>
          </p:cNvSpPr>
          <p:nvPr>
            <p:ph type="body" idx="1"/>
          </p:nvPr>
        </p:nvSpPr>
        <p:spPr/>
        <p:txBody>
          <a:bodyPr/>
          <a:lstStyle/>
          <a:p>
            <a:pPr lvl="0">
              <a:buClr>
                <a:srgbClr val="043882"/>
              </a:buClr>
            </a:pPr>
            <a:r>
              <a:rPr lang="en-GB" sz="1800" b="1" dirty="0">
                <a:solidFill>
                  <a:srgbClr val="363636"/>
                </a:solidFill>
              </a:rPr>
              <a:t>Study objective </a:t>
            </a:r>
          </a:p>
          <a:p>
            <a:pPr lvl="1">
              <a:buClr>
                <a:srgbClr val="043882"/>
              </a:buClr>
            </a:pPr>
            <a:r>
              <a:rPr lang="en-GB" sz="1800" dirty="0" smtClean="0">
                <a:solidFill>
                  <a:srgbClr val="363636"/>
                </a:solidFill>
              </a:rPr>
              <a:t>To assess the efficacy and safety of ramucirumab after first-line treatment with sorafenib in patients with advanced HCC</a:t>
            </a:r>
            <a:endParaRPr lang="en-GB" dirty="0"/>
          </a:p>
        </p:txBody>
      </p:sp>
      <p:sp>
        <p:nvSpPr>
          <p:cNvPr id="5124" name="Text Box 4"/>
          <p:cNvSpPr txBox="1">
            <a:spLocks noChangeArrowheads="1"/>
          </p:cNvSpPr>
          <p:nvPr/>
        </p:nvSpPr>
        <p:spPr bwMode="auto">
          <a:xfrm>
            <a:off x="5225659" y="6474897"/>
            <a:ext cx="369767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Zhu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LBA16</a:t>
            </a:r>
            <a:endParaRPr lang="en-GB" sz="1200" dirty="0">
              <a:solidFill>
                <a:srgbClr val="363636"/>
              </a:solidFill>
            </a:endParaRPr>
          </a:p>
        </p:txBody>
      </p:sp>
      <p:sp>
        <p:nvSpPr>
          <p:cNvPr id="5125" name="Text Box 5"/>
          <p:cNvSpPr txBox="1">
            <a:spLocks noChangeArrowheads="1"/>
          </p:cNvSpPr>
          <p:nvPr/>
        </p:nvSpPr>
        <p:spPr bwMode="auto">
          <a:xfrm>
            <a:off x="231775" y="6474897"/>
            <a:ext cx="158697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*8mg/kg, q2w per cycle</a:t>
            </a:r>
            <a:endParaRPr lang="en-GB" sz="1200" dirty="0">
              <a:solidFill>
                <a:srgbClr val="363636"/>
              </a:solidFill>
            </a:endParaRPr>
          </a:p>
        </p:txBody>
      </p:sp>
      <p:sp>
        <p:nvSpPr>
          <p:cNvPr id="6" name="Rectangle 9"/>
          <p:cNvSpPr txBox="1">
            <a:spLocks noChangeArrowheads="1"/>
          </p:cNvSpPr>
          <p:nvPr/>
        </p:nvSpPr>
        <p:spPr bwMode="auto">
          <a:xfrm>
            <a:off x="228600" y="5393305"/>
            <a:ext cx="4267200" cy="82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OS</a:t>
            </a:r>
          </a:p>
          <a:p>
            <a:pPr>
              <a:buClr>
                <a:srgbClr val="043882"/>
              </a:buClr>
            </a:pPr>
            <a:endParaRPr lang="en-GB" sz="1600" kern="0" dirty="0" smtClean="0">
              <a:solidFill>
                <a:srgbClr val="363636"/>
              </a:solidFill>
            </a:endParaRPr>
          </a:p>
        </p:txBody>
      </p:sp>
      <p:sp>
        <p:nvSpPr>
          <p:cNvPr id="7" name="Content Placeholder 26"/>
          <p:cNvSpPr txBox="1">
            <a:spLocks/>
          </p:cNvSpPr>
          <p:nvPr/>
        </p:nvSpPr>
        <p:spPr>
          <a:xfrm>
            <a:off x="4648200" y="5393305"/>
            <a:ext cx="4267200" cy="822101"/>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PFS, TTP, ORR</a:t>
            </a:r>
          </a:p>
          <a:p>
            <a:pPr>
              <a:buClr>
                <a:srgbClr val="043882"/>
              </a:buClr>
            </a:pPr>
            <a:r>
              <a:rPr lang="en-GB" sz="1600" kern="0" dirty="0" smtClean="0">
                <a:solidFill>
                  <a:srgbClr val="363636"/>
                </a:solidFill>
              </a:rPr>
              <a:t>Safety, patient-reported outcomes</a:t>
            </a:r>
          </a:p>
        </p:txBody>
      </p:sp>
      <p:sp>
        <p:nvSpPr>
          <p:cNvPr id="8" name="Oval 14"/>
          <p:cNvSpPr>
            <a:spLocks noChangeArrowheads="1"/>
          </p:cNvSpPr>
          <p:nvPr/>
        </p:nvSpPr>
        <p:spPr bwMode="auto">
          <a:xfrm>
            <a:off x="3941537" y="3610541"/>
            <a:ext cx="583595" cy="584200"/>
          </a:xfrm>
          <a:prstGeom prst="ellipse">
            <a:avLst/>
          </a:prstGeom>
          <a:noFill/>
          <a:ln w="28575">
            <a:solidFill>
              <a:schemeClr val="bg1"/>
            </a:solidFill>
            <a:round/>
            <a:headEnd/>
            <a:tailEnd/>
          </a:ln>
        </p:spPr>
        <p:txBody>
          <a:bodyPr wrap="none" anchor="ctr"/>
          <a:lstStyle/>
          <a:p>
            <a:pPr algn="ctr"/>
            <a:r>
              <a:rPr lang="en-GB" altLang="zh-CN" sz="2400" b="1" dirty="0">
                <a:solidFill>
                  <a:srgbClr val="043882"/>
                </a:solidFill>
                <a:ea typeface="SimSun" pitchFamily="2" charset="-122"/>
              </a:rPr>
              <a:t>R</a:t>
            </a:r>
          </a:p>
        </p:txBody>
      </p:sp>
      <p:cxnSp>
        <p:nvCxnSpPr>
          <p:cNvPr id="9" name="AutoShape 15"/>
          <p:cNvCxnSpPr>
            <a:cxnSpLocks noChangeShapeType="1"/>
            <a:stCxn id="8" idx="0"/>
          </p:cNvCxnSpPr>
          <p:nvPr/>
        </p:nvCxnSpPr>
        <p:spPr bwMode="auto">
          <a:xfrm rot="5400000" flipH="1" flipV="1">
            <a:off x="4236189" y="2981421"/>
            <a:ext cx="626267" cy="631975"/>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p:cNvCxnSpPr>
          <p:nvPr/>
        </p:nvCxnSpPr>
        <p:spPr bwMode="auto">
          <a:xfrm rot="16200000" flipH="1">
            <a:off x="4239363" y="4188712"/>
            <a:ext cx="619919" cy="631975"/>
          </a:xfrm>
          <a:prstGeom prst="bentConnector2">
            <a:avLst/>
          </a:prstGeom>
          <a:noFill/>
          <a:ln w="38100">
            <a:solidFill>
              <a:schemeClr val="bg1"/>
            </a:solidFill>
            <a:miter lim="800000"/>
            <a:headEnd/>
            <a:tailEnd type="triangle" w="med" len="med"/>
          </a:ln>
        </p:spPr>
      </p:cxnSp>
      <p:sp>
        <p:nvSpPr>
          <p:cNvPr id="11" name="AutoShape 12"/>
          <p:cNvSpPr>
            <a:spLocks noChangeArrowheads="1"/>
          </p:cNvSpPr>
          <p:nvPr/>
        </p:nvSpPr>
        <p:spPr bwMode="auto">
          <a:xfrm>
            <a:off x="8257722" y="4550341"/>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2" name="AutoShape 12"/>
          <p:cNvSpPr>
            <a:spLocks noChangeArrowheads="1"/>
          </p:cNvSpPr>
          <p:nvPr/>
        </p:nvSpPr>
        <p:spPr bwMode="auto">
          <a:xfrm>
            <a:off x="8257722" y="2719955"/>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3" name="Content Placeholder 26"/>
          <p:cNvSpPr txBox="1">
            <a:spLocks/>
          </p:cNvSpPr>
          <p:nvPr/>
        </p:nvSpPr>
        <p:spPr bwMode="auto">
          <a:xfrm>
            <a:off x="4855935" y="3416867"/>
            <a:ext cx="4157435"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0"/>
              </a:spcAft>
              <a:buFont typeface="Arial" pitchFamily="34" charset="0"/>
              <a:buChar char="•"/>
              <a:defRPr/>
            </a:pPr>
            <a:r>
              <a:rPr lang="en-GB" sz="1400" dirty="0" smtClean="0">
                <a:solidFill>
                  <a:srgbClr val="363636"/>
                </a:solidFill>
                <a:latin typeface="Arial"/>
              </a:rPr>
              <a:t>Geographical region</a:t>
            </a:r>
            <a:endParaRPr lang="en-GB" sz="1400" dirty="0">
              <a:solidFill>
                <a:srgbClr val="363636"/>
              </a:solidFill>
              <a:latin typeface="Arial"/>
            </a:endParaRPr>
          </a:p>
          <a:p>
            <a:pPr marL="203200" indent="-203200">
              <a:spcBef>
                <a:spcPts val="0"/>
              </a:spcBef>
              <a:spcAft>
                <a:spcPts val="0"/>
              </a:spcAft>
              <a:buFont typeface="Arial" pitchFamily="34" charset="0"/>
              <a:buChar char="•"/>
              <a:defRPr/>
            </a:pPr>
            <a:r>
              <a:rPr lang="en-GB" sz="1400" dirty="0" smtClean="0">
                <a:solidFill>
                  <a:srgbClr val="363636"/>
                </a:solidFill>
                <a:latin typeface="Arial"/>
              </a:rPr>
              <a:t>Liver disease aetiology (hepatitis B, </a:t>
            </a:r>
            <a:br>
              <a:rPr lang="en-GB" sz="1400" dirty="0" smtClean="0">
                <a:solidFill>
                  <a:srgbClr val="363636"/>
                </a:solidFill>
                <a:latin typeface="Arial"/>
              </a:rPr>
            </a:br>
            <a:r>
              <a:rPr lang="en-GB" sz="1400" dirty="0" smtClean="0">
                <a:solidFill>
                  <a:srgbClr val="363636"/>
                </a:solidFill>
                <a:latin typeface="Arial"/>
              </a:rPr>
              <a:t>hepatitis C, other)</a:t>
            </a:r>
            <a:endParaRPr lang="en-GB" sz="1400" dirty="0">
              <a:solidFill>
                <a:srgbClr val="363636"/>
              </a:solidFill>
              <a:latin typeface="Arial"/>
            </a:endParaRPr>
          </a:p>
        </p:txBody>
      </p:sp>
      <p:cxnSp>
        <p:nvCxnSpPr>
          <p:cNvPr id="14" name="AutoShape 19"/>
          <p:cNvCxnSpPr>
            <a:cxnSpLocks noChangeShapeType="1"/>
            <a:endCxn id="8" idx="2"/>
          </p:cNvCxnSpPr>
          <p:nvPr/>
        </p:nvCxnSpPr>
        <p:spPr bwMode="auto">
          <a:xfrm>
            <a:off x="3684814" y="3902641"/>
            <a:ext cx="256723" cy="0"/>
          </a:xfrm>
          <a:prstGeom prst="straightConnector1">
            <a:avLst/>
          </a:prstGeom>
          <a:noFill/>
          <a:ln w="38100">
            <a:solidFill>
              <a:schemeClr val="bg1"/>
            </a:solidFill>
            <a:round/>
            <a:headEnd/>
            <a:tailEnd type="triangle" w="med" len="med"/>
          </a:ln>
        </p:spPr>
      </p:cxnSp>
      <p:cxnSp>
        <p:nvCxnSpPr>
          <p:cNvPr id="15" name="AutoShape 20"/>
          <p:cNvCxnSpPr>
            <a:cxnSpLocks noChangeShapeType="1"/>
            <a:stCxn id="18" idx="3"/>
            <a:endCxn id="11" idx="1"/>
          </p:cNvCxnSpPr>
          <p:nvPr/>
        </p:nvCxnSpPr>
        <p:spPr bwMode="auto">
          <a:xfrm>
            <a:off x="7542220" y="4814660"/>
            <a:ext cx="715502" cy="0"/>
          </a:xfrm>
          <a:prstGeom prst="straightConnector1">
            <a:avLst/>
          </a:prstGeom>
          <a:noFill/>
          <a:ln w="38100">
            <a:solidFill>
              <a:schemeClr val="bg1"/>
            </a:solidFill>
            <a:prstDash val="dash"/>
            <a:round/>
            <a:headEnd/>
            <a:tailEnd type="triangle" w="med" len="med"/>
          </a:ln>
        </p:spPr>
      </p:cxnSp>
      <p:cxnSp>
        <p:nvCxnSpPr>
          <p:cNvPr id="16" name="AutoShape 21"/>
          <p:cNvCxnSpPr>
            <a:cxnSpLocks noChangeShapeType="1"/>
            <a:stCxn id="19" idx="3"/>
            <a:endCxn id="12" idx="1"/>
          </p:cNvCxnSpPr>
          <p:nvPr/>
        </p:nvCxnSpPr>
        <p:spPr bwMode="auto">
          <a:xfrm>
            <a:off x="7543800" y="2984274"/>
            <a:ext cx="713922"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228600" y="2773085"/>
            <a:ext cx="3456214" cy="2272060"/>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with advanced HCC</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Prior sorafenib</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BCLC stage B/C</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Child-Pugh A</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ECOG PS 0 or 1</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(n=644)</a:t>
            </a:r>
            <a:endParaRPr lang="en-GB" altLang="zh-CN" dirty="0">
              <a:solidFill>
                <a:srgbClr val="FFFFFF"/>
              </a:solidFill>
              <a:ea typeface="SimSun" pitchFamily="2" charset="-122"/>
            </a:endParaRPr>
          </a:p>
        </p:txBody>
      </p:sp>
      <p:sp>
        <p:nvSpPr>
          <p:cNvPr id="18" name="AutoShape 12"/>
          <p:cNvSpPr>
            <a:spLocks noChangeArrowheads="1"/>
          </p:cNvSpPr>
          <p:nvPr/>
        </p:nvSpPr>
        <p:spPr bwMode="auto">
          <a:xfrm>
            <a:off x="4865310" y="4404292"/>
            <a:ext cx="267691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Placebo + BSC</a:t>
            </a:r>
          </a:p>
          <a:p>
            <a:pPr algn="ctr" defTabSz="892175" eaLnBrk="0" hangingPunct="0"/>
            <a:r>
              <a:rPr lang="en-GB" altLang="zh-CN" dirty="0" smtClean="0">
                <a:solidFill>
                  <a:srgbClr val="363636"/>
                </a:solidFill>
                <a:ea typeface="SimSun" pitchFamily="2" charset="-122"/>
              </a:rPr>
              <a:t>(n=282)</a:t>
            </a:r>
            <a:endParaRPr lang="en-GB" altLang="zh-CN" dirty="0">
              <a:solidFill>
                <a:srgbClr val="363636"/>
              </a:solidFill>
              <a:ea typeface="SimSun" pitchFamily="2" charset="-122"/>
            </a:endParaRPr>
          </a:p>
        </p:txBody>
      </p:sp>
      <p:sp>
        <p:nvSpPr>
          <p:cNvPr id="19" name="AutoShape 8"/>
          <p:cNvSpPr>
            <a:spLocks noChangeArrowheads="1"/>
          </p:cNvSpPr>
          <p:nvPr/>
        </p:nvSpPr>
        <p:spPr bwMode="auto">
          <a:xfrm>
            <a:off x="4865310" y="2573905"/>
            <a:ext cx="2678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Ramucirumab* + BSC</a:t>
            </a:r>
          </a:p>
          <a:p>
            <a:pPr algn="ctr" defTabSz="892175" eaLnBrk="0" hangingPunct="0"/>
            <a:r>
              <a:rPr lang="en-GB" altLang="zh-CN" dirty="0" smtClean="0">
                <a:solidFill>
                  <a:srgbClr val="FFFFFF"/>
                </a:solidFill>
                <a:ea typeface="SimSun" pitchFamily="2" charset="-122"/>
              </a:rPr>
              <a:t>(n=283)</a:t>
            </a:r>
            <a:endParaRPr lang="en-GB" altLang="zh-CN" dirty="0">
              <a:solidFill>
                <a:srgbClr val="FFFFFF"/>
              </a:solidFill>
              <a:ea typeface="SimSun" pitchFamily="2" charset="-122"/>
            </a:endParaRPr>
          </a:p>
        </p:txBody>
      </p:sp>
    </p:spTree>
    <p:custDataLst>
      <p:tags r:id="rId1"/>
    </p:custDataLst>
    <p:extLst>
      <p:ext uri="{BB962C8B-B14F-4D97-AF65-F5344CB8AC3E}">
        <p14:creationId xmlns:p14="http://schemas.microsoft.com/office/powerpoint/2010/main" val="17184588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LBA16: Ramucirumab (RAM) as second-line treatment in patients (</a:t>
            </a:r>
            <a:r>
              <a:rPr lang="en-GB" sz="1800" dirty="0" err="1"/>
              <a:t>pts</a:t>
            </a:r>
            <a:r>
              <a:rPr lang="en-GB" sz="1800" dirty="0"/>
              <a:t>) with advanced hepatocellular carcinoma (HCC) following first-line therapy with sorafenib: </a:t>
            </a:r>
            <a:r>
              <a:rPr lang="en-GB" sz="1800" dirty="0" smtClean="0"/>
              <a:t>Results </a:t>
            </a:r>
            <a:r>
              <a:rPr lang="en-GB" sz="1800" dirty="0"/>
              <a:t>from the randomized phase III REACH </a:t>
            </a:r>
            <a:r>
              <a:rPr lang="en-GB" sz="1800" dirty="0" smtClean="0"/>
              <a:t>study – Zhu A et al.</a:t>
            </a:r>
            <a:endParaRPr lang="en-GB" sz="1800" dirty="0"/>
          </a:p>
        </p:txBody>
      </p:sp>
      <p:sp>
        <p:nvSpPr>
          <p:cNvPr id="5123" name="Rectangle 3"/>
          <p:cNvSpPr>
            <a:spLocks noGrp="1" noChangeArrowheads="1"/>
          </p:cNvSpPr>
          <p:nvPr>
            <p:ph type="body" idx="1"/>
          </p:nvPr>
        </p:nvSpPr>
        <p:spPr/>
        <p:txBody>
          <a:bodyPr/>
          <a:lstStyle/>
          <a:p>
            <a:pPr lvl="0">
              <a:buClr>
                <a:srgbClr val="043882"/>
              </a:buClr>
            </a:pPr>
            <a:r>
              <a:rPr lang="en-GB" sz="1800" b="1" dirty="0" smtClean="0">
                <a:solidFill>
                  <a:srgbClr val="363636"/>
                </a:solidFill>
              </a:rPr>
              <a:t>Key results</a:t>
            </a:r>
          </a:p>
          <a:p>
            <a:pPr lvl="1">
              <a:buClr>
                <a:srgbClr val="043882"/>
              </a:buClr>
            </a:pPr>
            <a:endParaRPr lang="en-GB" dirty="0"/>
          </a:p>
        </p:txBody>
      </p:sp>
      <p:sp>
        <p:nvSpPr>
          <p:cNvPr id="5124" name="Text Box 4"/>
          <p:cNvSpPr txBox="1">
            <a:spLocks noChangeArrowheads="1"/>
          </p:cNvSpPr>
          <p:nvPr/>
        </p:nvSpPr>
        <p:spPr bwMode="auto">
          <a:xfrm>
            <a:off x="5225659" y="6474897"/>
            <a:ext cx="369767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Zhu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LBA16</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83893877"/>
              </p:ext>
            </p:extLst>
          </p:nvPr>
        </p:nvGraphicFramePr>
        <p:xfrm>
          <a:off x="491067" y="1710266"/>
          <a:ext cx="8136466" cy="1828800"/>
        </p:xfrm>
        <a:graphic>
          <a:graphicData uri="http://schemas.openxmlformats.org/drawingml/2006/table">
            <a:tbl>
              <a:tblPr firstRow="1" bandRow="1">
                <a:tableStyleId>{69012ECD-51FC-41F1-AA8D-1B2483CD663E}</a:tableStyleId>
              </a:tblPr>
              <a:tblGrid>
                <a:gridCol w="1627293"/>
                <a:gridCol w="1916854"/>
                <a:gridCol w="1916854"/>
                <a:gridCol w="1778000"/>
                <a:gridCol w="897465"/>
              </a:tblGrid>
              <a:tr h="252589">
                <a:tc>
                  <a:txBody>
                    <a:bodyPr/>
                    <a:lstStyle/>
                    <a:p>
                      <a:endParaRPr lang="en-GB" sz="1400" dirty="0">
                        <a:solidFill>
                          <a:schemeClr val="tx2"/>
                        </a:solidFill>
                      </a:endParaRPr>
                    </a:p>
                  </a:txBody>
                  <a:tcPr anchor="ctr"/>
                </a:tc>
                <a:tc>
                  <a:txBody>
                    <a:bodyPr/>
                    <a:lstStyle/>
                    <a:p>
                      <a:pPr algn="ctr"/>
                      <a:r>
                        <a:rPr lang="en-GB" sz="1400" dirty="0" smtClean="0">
                          <a:solidFill>
                            <a:schemeClr val="tx2"/>
                          </a:solidFill>
                        </a:rPr>
                        <a:t>Ramucirumab</a:t>
                      </a:r>
                      <a:endParaRPr lang="en-GB" sz="1400" dirty="0">
                        <a:solidFill>
                          <a:schemeClr val="tx2"/>
                        </a:solidFill>
                      </a:endParaRPr>
                    </a:p>
                  </a:txBody>
                  <a:tcPr anchor="ctr"/>
                </a:tc>
                <a:tc>
                  <a:txBody>
                    <a:bodyPr/>
                    <a:lstStyle/>
                    <a:p>
                      <a:pPr algn="ctr"/>
                      <a:r>
                        <a:rPr lang="en-GB" sz="1400" dirty="0" smtClean="0">
                          <a:solidFill>
                            <a:schemeClr val="tx2"/>
                          </a:solidFill>
                        </a:rPr>
                        <a:t>Placebo</a:t>
                      </a:r>
                      <a:endParaRPr lang="en-GB" sz="1400" dirty="0">
                        <a:solidFill>
                          <a:schemeClr val="tx2"/>
                        </a:solidFill>
                      </a:endParaRPr>
                    </a:p>
                  </a:txBody>
                  <a:tcPr anchor="ctr"/>
                </a:tc>
                <a:tc>
                  <a:txBody>
                    <a:bodyPr/>
                    <a:lstStyle/>
                    <a:p>
                      <a:pPr algn="ctr"/>
                      <a:r>
                        <a:rPr lang="en-GB" sz="1400" dirty="0" smtClean="0">
                          <a:solidFill>
                            <a:schemeClr val="tx2"/>
                          </a:solidFill>
                        </a:rPr>
                        <a:t>HR (95% CI)</a:t>
                      </a:r>
                      <a:endParaRPr lang="en-GB" sz="1400" dirty="0">
                        <a:solidFill>
                          <a:schemeClr val="tx2"/>
                        </a:solidFill>
                      </a:endParaRPr>
                    </a:p>
                  </a:txBody>
                  <a:tcPr anchor="ctr"/>
                </a:tc>
                <a:tc>
                  <a:txBody>
                    <a:bodyPr/>
                    <a:lstStyle/>
                    <a:p>
                      <a:pPr algn="ctr"/>
                      <a:r>
                        <a:rPr lang="en-GB" sz="1400" dirty="0" smtClean="0">
                          <a:solidFill>
                            <a:schemeClr val="tx2"/>
                          </a:solidFill>
                        </a:rPr>
                        <a:t>p-value</a:t>
                      </a:r>
                      <a:endParaRPr lang="en-GB" sz="1400" dirty="0">
                        <a:solidFill>
                          <a:schemeClr val="tx2"/>
                        </a:solidFill>
                      </a:endParaRPr>
                    </a:p>
                  </a:txBody>
                  <a:tcPr anchor="ctr"/>
                </a:tc>
              </a:tr>
              <a:tr h="252589">
                <a:tc>
                  <a:txBody>
                    <a:bodyPr/>
                    <a:lstStyle/>
                    <a:p>
                      <a:r>
                        <a:rPr lang="en-GB" sz="1400" dirty="0" err="1" smtClean="0"/>
                        <a:t>mOS</a:t>
                      </a:r>
                      <a:r>
                        <a:rPr lang="en-GB" sz="1400" dirty="0" smtClean="0"/>
                        <a:t>, months</a:t>
                      </a:r>
                      <a:endParaRPr lang="en-GB" sz="1400" dirty="0"/>
                    </a:p>
                  </a:txBody>
                  <a:tcPr anchor="ctr"/>
                </a:tc>
                <a:tc>
                  <a:txBody>
                    <a:bodyPr/>
                    <a:lstStyle/>
                    <a:p>
                      <a:pPr algn="ctr"/>
                      <a:r>
                        <a:rPr lang="en-GB" sz="1400" dirty="0" smtClean="0"/>
                        <a:t>9.2</a:t>
                      </a:r>
                      <a:endParaRPr lang="en-GB" sz="1400" dirty="0"/>
                    </a:p>
                  </a:txBody>
                  <a:tcPr anchor="ctr"/>
                </a:tc>
                <a:tc>
                  <a:txBody>
                    <a:bodyPr/>
                    <a:lstStyle/>
                    <a:p>
                      <a:pPr algn="ctr"/>
                      <a:r>
                        <a:rPr lang="en-GB" sz="1400" dirty="0" smtClean="0"/>
                        <a:t>7.6</a:t>
                      </a:r>
                      <a:endParaRPr lang="en-GB" sz="1400" dirty="0"/>
                    </a:p>
                  </a:txBody>
                  <a:tcPr anchor="ctr"/>
                </a:tc>
                <a:tc>
                  <a:txBody>
                    <a:bodyPr/>
                    <a:lstStyle/>
                    <a:p>
                      <a:pPr algn="ctr"/>
                      <a:r>
                        <a:rPr lang="en-GB" sz="1400" dirty="0" smtClean="0"/>
                        <a:t>0.866 (0.717, 1.046)</a:t>
                      </a:r>
                      <a:endParaRPr lang="en-GB" sz="1400" dirty="0"/>
                    </a:p>
                  </a:txBody>
                  <a:tcPr anchor="ctr"/>
                </a:tc>
                <a:tc>
                  <a:txBody>
                    <a:bodyPr/>
                    <a:lstStyle/>
                    <a:p>
                      <a:pPr algn="ctr"/>
                      <a:r>
                        <a:rPr lang="en-GB" sz="1400" dirty="0" smtClean="0"/>
                        <a:t>0.1391</a:t>
                      </a:r>
                      <a:endParaRPr lang="en-GB" sz="1400" dirty="0"/>
                    </a:p>
                  </a:txBody>
                  <a:tcPr anchor="ctr"/>
                </a:tc>
              </a:tr>
              <a:tr h="252589">
                <a:tc>
                  <a:txBody>
                    <a:bodyPr/>
                    <a:lstStyle/>
                    <a:p>
                      <a:r>
                        <a:rPr lang="en-GB" sz="1400" dirty="0" err="1" smtClean="0"/>
                        <a:t>mPFS</a:t>
                      </a:r>
                      <a:r>
                        <a:rPr lang="en-GB" sz="1400" dirty="0" smtClean="0"/>
                        <a:t>, months</a:t>
                      </a:r>
                      <a:endParaRPr lang="en-GB" sz="1400" dirty="0"/>
                    </a:p>
                  </a:txBody>
                  <a:tcPr anchor="ctr"/>
                </a:tc>
                <a:tc>
                  <a:txBody>
                    <a:bodyPr/>
                    <a:lstStyle/>
                    <a:p>
                      <a:pPr algn="ctr"/>
                      <a:r>
                        <a:rPr lang="en-GB" sz="1400" dirty="0" smtClean="0"/>
                        <a:t>2.8</a:t>
                      </a:r>
                      <a:endParaRPr lang="en-GB" sz="1400" dirty="0"/>
                    </a:p>
                  </a:txBody>
                  <a:tcPr anchor="ctr"/>
                </a:tc>
                <a:tc>
                  <a:txBody>
                    <a:bodyPr/>
                    <a:lstStyle/>
                    <a:p>
                      <a:pPr algn="ctr"/>
                      <a:r>
                        <a:rPr lang="en-GB" sz="1400" dirty="0" smtClean="0"/>
                        <a:t>2.1</a:t>
                      </a:r>
                      <a:endParaRPr lang="en-GB" sz="1400" dirty="0"/>
                    </a:p>
                  </a:txBody>
                  <a:tcPr anchor="ctr"/>
                </a:tc>
                <a:tc>
                  <a:txBody>
                    <a:bodyPr/>
                    <a:lstStyle/>
                    <a:p>
                      <a:pPr algn="ctr"/>
                      <a:r>
                        <a:rPr lang="en-GB" sz="1400" dirty="0" smtClean="0"/>
                        <a:t>0.625 (0.522,</a:t>
                      </a:r>
                      <a:r>
                        <a:rPr lang="en-GB" sz="1400" baseline="0" dirty="0" smtClean="0"/>
                        <a:t> 0.750)</a:t>
                      </a:r>
                      <a:endParaRPr lang="en-GB" sz="1400" dirty="0"/>
                    </a:p>
                  </a:txBody>
                  <a:tcPr anchor="ctr"/>
                </a:tc>
                <a:tc>
                  <a:txBody>
                    <a:bodyPr/>
                    <a:lstStyle/>
                    <a:p>
                      <a:pPr algn="ctr"/>
                      <a:r>
                        <a:rPr lang="en-GB" sz="1400" dirty="0" smtClean="0"/>
                        <a:t>&lt;0.0001</a:t>
                      </a:r>
                      <a:endParaRPr lang="en-GB" sz="1400" dirty="0"/>
                    </a:p>
                  </a:txBody>
                  <a:tcPr anchor="ctr"/>
                </a:tc>
              </a:tr>
              <a:tr h="252589">
                <a:tc>
                  <a:txBody>
                    <a:bodyPr/>
                    <a:lstStyle/>
                    <a:p>
                      <a:r>
                        <a:rPr lang="en-GB" sz="1400" dirty="0" err="1" smtClean="0"/>
                        <a:t>mTTP</a:t>
                      </a:r>
                      <a:r>
                        <a:rPr lang="en-GB" sz="1400" dirty="0" smtClean="0"/>
                        <a:t>, months</a:t>
                      </a:r>
                      <a:endParaRPr lang="en-GB" sz="1400" dirty="0"/>
                    </a:p>
                  </a:txBody>
                  <a:tcPr anchor="ctr"/>
                </a:tc>
                <a:tc>
                  <a:txBody>
                    <a:bodyPr/>
                    <a:lstStyle/>
                    <a:p>
                      <a:pPr algn="ctr"/>
                      <a:r>
                        <a:rPr lang="en-GB" sz="1400" dirty="0" smtClean="0"/>
                        <a:t>3.5</a:t>
                      </a:r>
                      <a:endParaRPr lang="en-GB" sz="1400" dirty="0"/>
                    </a:p>
                  </a:txBody>
                  <a:tcPr anchor="ctr"/>
                </a:tc>
                <a:tc>
                  <a:txBody>
                    <a:bodyPr/>
                    <a:lstStyle/>
                    <a:p>
                      <a:pPr algn="ctr"/>
                      <a:r>
                        <a:rPr lang="en-GB" sz="1400" dirty="0" smtClean="0"/>
                        <a:t>2.6</a:t>
                      </a:r>
                      <a:endParaRPr lang="en-GB" sz="1400" dirty="0"/>
                    </a:p>
                  </a:txBody>
                  <a:tcPr anchor="ctr"/>
                </a:tc>
                <a:tc>
                  <a:txBody>
                    <a:bodyPr/>
                    <a:lstStyle/>
                    <a:p>
                      <a:pPr algn="ctr"/>
                      <a:r>
                        <a:rPr lang="en-GB" sz="1400" dirty="0" smtClean="0"/>
                        <a:t>0.593 (0.487, 0.722)</a:t>
                      </a:r>
                      <a:endParaRPr lang="en-GB" sz="1400" dirty="0"/>
                    </a:p>
                  </a:txBody>
                  <a:tcPr anchor="ctr"/>
                </a:tc>
                <a:tc>
                  <a:txBody>
                    <a:bodyPr/>
                    <a:lstStyle/>
                    <a:p>
                      <a:pPr algn="ctr"/>
                      <a:r>
                        <a:rPr lang="en-GB" sz="1400" dirty="0" smtClean="0"/>
                        <a:t>&lt;0.0001</a:t>
                      </a:r>
                      <a:endParaRPr lang="en-GB" sz="1400" dirty="0"/>
                    </a:p>
                  </a:txBody>
                  <a:tcPr anchor="ctr"/>
                </a:tc>
              </a:tr>
              <a:tr h="252589">
                <a:tc>
                  <a:txBody>
                    <a:bodyPr/>
                    <a:lstStyle/>
                    <a:p>
                      <a:r>
                        <a:rPr lang="en-GB" sz="1400" dirty="0" smtClean="0"/>
                        <a:t>ORR, n</a:t>
                      </a:r>
                      <a:r>
                        <a:rPr lang="en-GB" sz="1400" baseline="0" dirty="0" smtClean="0"/>
                        <a:t> (%)</a:t>
                      </a:r>
                      <a:endParaRPr lang="en-GB" sz="1400" dirty="0"/>
                    </a:p>
                  </a:txBody>
                  <a:tcPr anchor="ctr"/>
                </a:tc>
                <a:tc>
                  <a:txBody>
                    <a:bodyPr/>
                    <a:lstStyle/>
                    <a:p>
                      <a:pPr algn="ctr"/>
                      <a:r>
                        <a:rPr lang="en-GB" sz="1400" b="0" i="0" u="none" strike="noStrike" baseline="0" dirty="0" smtClean="0">
                          <a:solidFill>
                            <a:schemeClr val="tx1"/>
                          </a:solidFill>
                          <a:latin typeface="ArialMT"/>
                        </a:rPr>
                        <a:t>20 (7.1)</a:t>
                      </a:r>
                      <a:endParaRPr lang="en-GB" sz="1200" dirty="0">
                        <a:solidFill>
                          <a:schemeClr val="tx1"/>
                        </a:solidFill>
                      </a:endParaRPr>
                    </a:p>
                  </a:txBody>
                  <a:tcPr anchor="ctr"/>
                </a:tc>
                <a:tc>
                  <a:txBody>
                    <a:bodyPr/>
                    <a:lstStyle/>
                    <a:p>
                      <a:pPr algn="ctr"/>
                      <a:r>
                        <a:rPr lang="en-GB" sz="1400" b="0" i="0" u="none" strike="noStrike" baseline="0" dirty="0" smtClean="0">
                          <a:solidFill>
                            <a:schemeClr val="tx1"/>
                          </a:solidFill>
                          <a:latin typeface="ArialMT"/>
                        </a:rPr>
                        <a:t>2 (0.7)</a:t>
                      </a:r>
                      <a:endParaRPr lang="en-GB" sz="1200" dirty="0">
                        <a:solidFill>
                          <a:schemeClr val="tx1"/>
                        </a:solidFill>
                      </a:endParaRPr>
                    </a:p>
                  </a:txBody>
                  <a:tcPr anchor="ctr"/>
                </a:tc>
                <a:tc>
                  <a:txBody>
                    <a:bodyPr/>
                    <a:lstStyle/>
                    <a:p>
                      <a:pPr algn="ctr"/>
                      <a:r>
                        <a:rPr lang="en-GB" sz="1400" dirty="0" smtClean="0"/>
                        <a:t>-</a:t>
                      </a:r>
                      <a:endParaRPr lang="en-GB" sz="1400" dirty="0"/>
                    </a:p>
                  </a:txBody>
                  <a:tcPr anchor="ctr"/>
                </a:tc>
                <a:tc>
                  <a:txBody>
                    <a:bodyPr/>
                    <a:lstStyle/>
                    <a:p>
                      <a:pPr algn="ctr"/>
                      <a:r>
                        <a:rPr lang="en-GB" sz="1400" dirty="0" smtClean="0"/>
                        <a:t>&lt;0.0001</a:t>
                      </a:r>
                      <a:endParaRPr lang="en-GB" sz="1400" dirty="0"/>
                    </a:p>
                  </a:txBody>
                  <a:tcPr anchor="ctr"/>
                </a:tc>
              </a:tr>
              <a:tr h="252589">
                <a:tc>
                  <a:txBody>
                    <a:bodyPr/>
                    <a:lstStyle/>
                    <a:p>
                      <a:r>
                        <a:rPr lang="en-GB" sz="1400" dirty="0" smtClean="0"/>
                        <a:t>DCR, n (%)</a:t>
                      </a:r>
                      <a:endParaRPr lang="en-GB" sz="1400" dirty="0"/>
                    </a:p>
                  </a:txBody>
                  <a:tcPr anchor="ctr"/>
                </a:tc>
                <a:tc>
                  <a:txBody>
                    <a:bodyPr/>
                    <a:lstStyle/>
                    <a:p>
                      <a:pPr algn="ctr"/>
                      <a:r>
                        <a:rPr lang="en-GB" sz="1400" dirty="0" smtClean="0"/>
                        <a:t>159 (56.2)</a:t>
                      </a: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129 (45.7)</a:t>
                      </a:r>
                      <a:endParaRPr lang="en-GB" sz="1400" dirty="0"/>
                    </a:p>
                  </a:txBody>
                  <a:tcPr anchor="ctr"/>
                </a:tc>
                <a:tc>
                  <a:txBody>
                    <a:bodyPr/>
                    <a:lstStyle/>
                    <a:p>
                      <a:pPr algn="ctr"/>
                      <a:r>
                        <a:rPr lang="en-GB" sz="1400" dirty="0" smtClean="0"/>
                        <a:t>-</a:t>
                      </a:r>
                      <a:endParaRPr lang="en-GB" sz="1400" dirty="0"/>
                    </a:p>
                  </a:txBody>
                  <a:tcPr anchor="ctr"/>
                </a:tc>
                <a:tc>
                  <a:txBody>
                    <a:bodyPr/>
                    <a:lstStyle/>
                    <a:p>
                      <a:pPr algn="ctr"/>
                      <a:r>
                        <a:rPr lang="en-GB" sz="1400" dirty="0" smtClean="0"/>
                        <a:t>0.0110</a:t>
                      </a:r>
                      <a:endParaRPr lang="en-GB" sz="1400" dirty="0"/>
                    </a:p>
                  </a:txBody>
                  <a:tcPr anchor="ct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42126892"/>
              </p:ext>
            </p:extLst>
          </p:nvPr>
        </p:nvGraphicFramePr>
        <p:xfrm>
          <a:off x="1760400" y="4231834"/>
          <a:ext cx="2311399" cy="868681"/>
        </p:xfrm>
        <a:graphic>
          <a:graphicData uri="http://schemas.openxmlformats.org/drawingml/2006/table">
            <a:tbl>
              <a:tblPr firstRow="1" bandRow="1">
                <a:tableStyleId>{69012ECD-51FC-41F1-AA8D-1B2483CD663E}</a:tableStyleId>
              </a:tblPr>
              <a:tblGrid>
                <a:gridCol w="788057"/>
                <a:gridCol w="836032"/>
                <a:gridCol w="687310"/>
              </a:tblGrid>
              <a:tr h="191347">
                <a:tc>
                  <a:txBody>
                    <a:bodyPr/>
                    <a:lstStyle/>
                    <a:p>
                      <a:pPr>
                        <a:lnSpc>
                          <a:spcPts val="400"/>
                        </a:lnSpc>
                      </a:pP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ts val="800"/>
                        </a:lnSpc>
                      </a:pPr>
                      <a:r>
                        <a:rPr lang="en-GB" sz="800" dirty="0" smtClean="0">
                          <a:solidFill>
                            <a:schemeClr val="tx1">
                              <a:lumMod val="50000"/>
                            </a:schemeClr>
                          </a:solidFill>
                        </a:rPr>
                        <a:t>RAM</a:t>
                      </a:r>
                    </a:p>
                    <a:p>
                      <a:pPr algn="ctr">
                        <a:lnSpc>
                          <a:spcPts val="800"/>
                        </a:lnSpc>
                      </a:pPr>
                      <a:r>
                        <a:rPr lang="en-GB" sz="800" dirty="0" smtClean="0">
                          <a:solidFill>
                            <a:schemeClr val="tx1">
                              <a:lumMod val="50000"/>
                            </a:schemeClr>
                          </a:solidFill>
                        </a:rPr>
                        <a:t>(n=119)</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ts val="800"/>
                        </a:lnSpc>
                      </a:pPr>
                      <a:r>
                        <a:rPr lang="en-GB" sz="800" dirty="0" smtClean="0">
                          <a:solidFill>
                            <a:schemeClr val="tx1">
                              <a:lumMod val="50000"/>
                            </a:schemeClr>
                          </a:solidFill>
                        </a:rPr>
                        <a:t>PBO</a:t>
                      </a:r>
                    </a:p>
                    <a:p>
                      <a:pPr algn="ctr">
                        <a:lnSpc>
                          <a:spcPts val="800"/>
                        </a:lnSpc>
                      </a:pPr>
                      <a:r>
                        <a:rPr lang="en-GB" sz="800" dirty="0" smtClean="0">
                          <a:solidFill>
                            <a:schemeClr val="tx1">
                              <a:lumMod val="50000"/>
                            </a:schemeClr>
                          </a:solidFill>
                        </a:rPr>
                        <a:t>(n=131)</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191347">
                <a:tc>
                  <a:txBody>
                    <a:bodyPr/>
                    <a:lstStyle/>
                    <a:p>
                      <a:pPr>
                        <a:lnSpc>
                          <a:spcPts val="400"/>
                        </a:lnSpc>
                      </a:pPr>
                      <a:r>
                        <a:rPr lang="en-GB" sz="800" dirty="0" err="1" smtClean="0">
                          <a:solidFill>
                            <a:schemeClr val="tx1">
                              <a:lumMod val="50000"/>
                            </a:schemeClr>
                          </a:solidFill>
                        </a:rPr>
                        <a:t>mOS</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ts val="400"/>
                        </a:lnSpc>
                      </a:pPr>
                      <a:r>
                        <a:rPr lang="en-GB" sz="800" dirty="0" smtClean="0">
                          <a:solidFill>
                            <a:schemeClr val="tx1">
                              <a:lumMod val="50000"/>
                            </a:schemeClr>
                          </a:solidFill>
                        </a:rPr>
                        <a:t>7.8</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ts val="400"/>
                        </a:lnSpc>
                      </a:pPr>
                      <a:r>
                        <a:rPr lang="en-GB" sz="800" dirty="0" smtClean="0">
                          <a:solidFill>
                            <a:schemeClr val="tx1">
                              <a:lumMod val="50000"/>
                            </a:schemeClr>
                          </a:solidFill>
                        </a:rPr>
                        <a:t>4.2</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1347">
                <a:tc>
                  <a:txBody>
                    <a:bodyPr/>
                    <a:lstStyle/>
                    <a:p>
                      <a:pPr>
                        <a:lnSpc>
                          <a:spcPts val="400"/>
                        </a:lnSpc>
                      </a:pPr>
                      <a:r>
                        <a:rPr lang="en-GB" sz="800" dirty="0" smtClean="0">
                          <a:solidFill>
                            <a:schemeClr val="tx1">
                              <a:lumMod val="50000"/>
                            </a:schemeClr>
                          </a:solidFill>
                        </a:rPr>
                        <a:t>HR (95% CI)</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lnSpc>
                          <a:spcPts val="400"/>
                        </a:lnSpc>
                      </a:pPr>
                      <a:r>
                        <a:rPr lang="en-GB" sz="800" dirty="0" smtClean="0">
                          <a:solidFill>
                            <a:schemeClr val="tx1">
                              <a:lumMod val="50000"/>
                            </a:schemeClr>
                          </a:solidFill>
                        </a:rPr>
                        <a:t>0.674</a:t>
                      </a:r>
                      <a:r>
                        <a:rPr lang="en-GB" sz="800" baseline="0" dirty="0" smtClean="0">
                          <a:solidFill>
                            <a:schemeClr val="tx1">
                              <a:lumMod val="50000"/>
                            </a:schemeClr>
                          </a:solidFill>
                        </a:rPr>
                        <a:t> (0.508, 0.895)</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GB" sz="1050"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1347">
                <a:tc>
                  <a:txBody>
                    <a:bodyPr/>
                    <a:lstStyle/>
                    <a:p>
                      <a:pPr>
                        <a:lnSpc>
                          <a:spcPts val="400"/>
                        </a:lnSpc>
                      </a:pPr>
                      <a:r>
                        <a:rPr lang="en-GB" sz="800" dirty="0" smtClean="0">
                          <a:solidFill>
                            <a:schemeClr val="tx1">
                              <a:lumMod val="50000"/>
                            </a:schemeClr>
                          </a:solidFill>
                        </a:rPr>
                        <a:t>p-value</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lnSpc>
                          <a:spcPts val="400"/>
                        </a:lnSpc>
                      </a:pPr>
                      <a:r>
                        <a:rPr lang="en-GB" sz="800" dirty="0" smtClean="0">
                          <a:solidFill>
                            <a:schemeClr val="tx1">
                              <a:lumMod val="50000"/>
                            </a:schemeClr>
                          </a:solidFill>
                        </a:rPr>
                        <a:t>0.0059</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GB" sz="1050"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076030536"/>
              </p:ext>
            </p:extLst>
          </p:nvPr>
        </p:nvGraphicFramePr>
        <p:xfrm>
          <a:off x="6493293" y="4231834"/>
          <a:ext cx="2311399" cy="868681"/>
        </p:xfrm>
        <a:graphic>
          <a:graphicData uri="http://schemas.openxmlformats.org/drawingml/2006/table">
            <a:tbl>
              <a:tblPr firstRow="1" bandRow="1">
                <a:tableStyleId>{69012ECD-51FC-41F1-AA8D-1B2483CD663E}</a:tableStyleId>
              </a:tblPr>
              <a:tblGrid>
                <a:gridCol w="936779"/>
                <a:gridCol w="687310"/>
                <a:gridCol w="687310"/>
              </a:tblGrid>
              <a:tr h="191347">
                <a:tc>
                  <a:txBody>
                    <a:bodyPr/>
                    <a:lstStyle/>
                    <a:p>
                      <a:pPr>
                        <a:lnSpc>
                          <a:spcPts val="400"/>
                        </a:lnSpc>
                      </a:pP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ts val="800"/>
                        </a:lnSpc>
                      </a:pPr>
                      <a:r>
                        <a:rPr lang="en-GB" sz="800" dirty="0" smtClean="0">
                          <a:solidFill>
                            <a:schemeClr val="tx1">
                              <a:lumMod val="50000"/>
                            </a:schemeClr>
                          </a:solidFill>
                        </a:rPr>
                        <a:t>RAM</a:t>
                      </a:r>
                    </a:p>
                    <a:p>
                      <a:pPr algn="ctr">
                        <a:lnSpc>
                          <a:spcPts val="800"/>
                        </a:lnSpc>
                      </a:pPr>
                      <a:r>
                        <a:rPr lang="en-GB" sz="800" dirty="0" smtClean="0">
                          <a:solidFill>
                            <a:schemeClr val="tx1">
                              <a:lumMod val="50000"/>
                            </a:schemeClr>
                          </a:solidFill>
                        </a:rPr>
                        <a:t>(n=160)</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a:lnSpc>
                          <a:spcPts val="800"/>
                        </a:lnSpc>
                      </a:pPr>
                      <a:r>
                        <a:rPr lang="en-GB" sz="800" dirty="0" smtClean="0">
                          <a:solidFill>
                            <a:schemeClr val="tx1">
                              <a:lumMod val="50000"/>
                            </a:schemeClr>
                          </a:solidFill>
                        </a:rPr>
                        <a:t>PBO</a:t>
                      </a:r>
                    </a:p>
                    <a:p>
                      <a:pPr algn="ctr">
                        <a:lnSpc>
                          <a:spcPts val="800"/>
                        </a:lnSpc>
                      </a:pPr>
                      <a:r>
                        <a:rPr lang="en-GB" sz="800" dirty="0" smtClean="0">
                          <a:solidFill>
                            <a:schemeClr val="tx1">
                              <a:lumMod val="50000"/>
                            </a:schemeClr>
                          </a:solidFill>
                        </a:rPr>
                        <a:t>(n=150)</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191347">
                <a:tc>
                  <a:txBody>
                    <a:bodyPr/>
                    <a:lstStyle/>
                    <a:p>
                      <a:pPr>
                        <a:lnSpc>
                          <a:spcPts val="400"/>
                        </a:lnSpc>
                      </a:pPr>
                      <a:r>
                        <a:rPr lang="en-GB" sz="800" dirty="0" err="1" smtClean="0">
                          <a:solidFill>
                            <a:schemeClr val="tx1">
                              <a:lumMod val="50000"/>
                            </a:schemeClr>
                          </a:solidFill>
                        </a:rPr>
                        <a:t>mOS</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ts val="400"/>
                        </a:lnSpc>
                      </a:pPr>
                      <a:r>
                        <a:rPr lang="en-GB" sz="800" dirty="0" smtClean="0">
                          <a:solidFill>
                            <a:schemeClr val="tx1">
                              <a:lumMod val="50000"/>
                            </a:schemeClr>
                          </a:solidFill>
                        </a:rPr>
                        <a:t>10.1</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lnSpc>
                          <a:spcPts val="400"/>
                        </a:lnSpc>
                      </a:pPr>
                      <a:r>
                        <a:rPr lang="en-GB" sz="800" dirty="0" smtClean="0">
                          <a:solidFill>
                            <a:schemeClr val="tx1">
                              <a:lumMod val="50000"/>
                            </a:schemeClr>
                          </a:solidFill>
                        </a:rPr>
                        <a:t>11.8</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1347">
                <a:tc>
                  <a:txBody>
                    <a:bodyPr/>
                    <a:lstStyle/>
                    <a:p>
                      <a:pPr>
                        <a:lnSpc>
                          <a:spcPts val="400"/>
                        </a:lnSpc>
                      </a:pPr>
                      <a:r>
                        <a:rPr lang="en-GB" sz="800" dirty="0" smtClean="0">
                          <a:solidFill>
                            <a:schemeClr val="tx1">
                              <a:lumMod val="50000"/>
                            </a:schemeClr>
                          </a:solidFill>
                        </a:rPr>
                        <a:t>HR (95% CI)</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lnSpc>
                          <a:spcPts val="400"/>
                        </a:lnSpc>
                      </a:pPr>
                      <a:r>
                        <a:rPr lang="en-GB" sz="800" dirty="0" smtClean="0">
                          <a:solidFill>
                            <a:schemeClr val="tx1">
                              <a:lumMod val="50000"/>
                            </a:schemeClr>
                          </a:solidFill>
                        </a:rPr>
                        <a:t>1.093 (0.836, 1.428)</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GB" sz="1050"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191347">
                <a:tc>
                  <a:txBody>
                    <a:bodyPr/>
                    <a:lstStyle/>
                    <a:p>
                      <a:pPr>
                        <a:lnSpc>
                          <a:spcPts val="400"/>
                        </a:lnSpc>
                      </a:pPr>
                      <a:r>
                        <a:rPr lang="en-GB" sz="800" dirty="0" smtClean="0">
                          <a:solidFill>
                            <a:schemeClr val="tx1">
                              <a:lumMod val="50000"/>
                            </a:schemeClr>
                          </a:solidFill>
                        </a:rPr>
                        <a:t>p-value</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gridSpan="2">
                  <a:txBody>
                    <a:bodyPr/>
                    <a:lstStyle/>
                    <a:p>
                      <a:pPr algn="ctr">
                        <a:lnSpc>
                          <a:spcPts val="400"/>
                        </a:lnSpc>
                      </a:pPr>
                      <a:r>
                        <a:rPr lang="en-GB" sz="800" dirty="0" smtClean="0">
                          <a:solidFill>
                            <a:schemeClr val="tx1">
                              <a:lumMod val="50000"/>
                            </a:schemeClr>
                          </a:solidFill>
                        </a:rPr>
                        <a:t>0.5059</a:t>
                      </a:r>
                      <a:endParaRPr lang="en-GB" sz="800" dirty="0">
                        <a:solidFill>
                          <a:schemeClr val="tx1">
                            <a:lumMod val="50000"/>
                          </a:schemeClr>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endParaRPr lang="en-GB" sz="1050"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grpSp>
        <p:nvGrpSpPr>
          <p:cNvPr id="13" name="Group 12"/>
          <p:cNvGrpSpPr/>
          <p:nvPr/>
        </p:nvGrpSpPr>
        <p:grpSpPr>
          <a:xfrm>
            <a:off x="-22235" y="4003820"/>
            <a:ext cx="3952520" cy="2427135"/>
            <a:chOff x="231775" y="4232428"/>
            <a:chExt cx="3952520" cy="2427135"/>
          </a:xfrm>
        </p:grpSpPr>
        <p:sp>
          <p:nvSpPr>
            <p:cNvPr id="14" name="Text Box 5"/>
            <p:cNvSpPr txBox="1">
              <a:spLocks noChangeArrowheads="1"/>
            </p:cNvSpPr>
            <p:nvPr/>
          </p:nvSpPr>
          <p:spPr bwMode="auto">
            <a:xfrm>
              <a:off x="231775" y="6474897"/>
              <a:ext cx="432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 </a:t>
              </a:r>
              <a:endParaRPr lang="en-GB" sz="1200" dirty="0">
                <a:solidFill>
                  <a:srgbClr val="363636"/>
                </a:solidFill>
              </a:endParaRPr>
            </a:p>
          </p:txBody>
        </p:sp>
        <p:sp>
          <p:nvSpPr>
            <p:cNvPr id="15" name="Freeform 2"/>
            <p:cNvSpPr>
              <a:spLocks/>
            </p:cNvSpPr>
            <p:nvPr/>
          </p:nvSpPr>
          <p:spPr bwMode="auto">
            <a:xfrm>
              <a:off x="1042011" y="4301338"/>
              <a:ext cx="3142284" cy="1801657"/>
            </a:xfrm>
            <a:custGeom>
              <a:avLst/>
              <a:gdLst>
                <a:gd name="T0" fmla="*/ 0 w 229"/>
                <a:gd name="T1" fmla="*/ 0 h 134"/>
                <a:gd name="T2" fmla="*/ 0 w 229"/>
                <a:gd name="T3" fmla="*/ 134 h 134"/>
                <a:gd name="T4" fmla="*/ 229 w 229"/>
                <a:gd name="T5" fmla="*/ 134 h 134"/>
              </a:gdLst>
              <a:ahLst/>
              <a:cxnLst>
                <a:cxn ang="0">
                  <a:pos x="T0" y="T1"/>
                </a:cxn>
                <a:cxn ang="0">
                  <a:pos x="T2" y="T3"/>
                </a:cxn>
                <a:cxn ang="0">
                  <a:pos x="T4" y="T5"/>
                </a:cxn>
              </a:cxnLst>
              <a:rect l="0" t="0" r="r" b="b"/>
              <a:pathLst>
                <a:path w="229" h="134">
                  <a:moveTo>
                    <a:pt x="0" y="0"/>
                  </a:moveTo>
                  <a:lnTo>
                    <a:pt x="0" y="134"/>
                  </a:lnTo>
                  <a:lnTo>
                    <a:pt x="229" y="134"/>
                  </a:lnTo>
                </a:path>
              </a:pathLst>
            </a:custGeom>
            <a:noFill/>
            <a:ln w="15875">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3"/>
            <p:cNvSpPr>
              <a:spLocks noChangeShapeType="1"/>
            </p:cNvSpPr>
            <p:nvPr/>
          </p:nvSpPr>
          <p:spPr bwMode="auto">
            <a:xfrm>
              <a:off x="971789" y="4675245"/>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4"/>
            <p:cNvSpPr>
              <a:spLocks noChangeShapeType="1"/>
            </p:cNvSpPr>
            <p:nvPr/>
          </p:nvSpPr>
          <p:spPr bwMode="auto">
            <a:xfrm>
              <a:off x="971789" y="5017441"/>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5"/>
            <p:cNvSpPr>
              <a:spLocks noChangeShapeType="1"/>
            </p:cNvSpPr>
            <p:nvPr/>
          </p:nvSpPr>
          <p:spPr bwMode="auto">
            <a:xfrm>
              <a:off x="971789" y="5352228"/>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6"/>
            <p:cNvSpPr>
              <a:spLocks noChangeShapeType="1"/>
            </p:cNvSpPr>
            <p:nvPr/>
          </p:nvSpPr>
          <p:spPr bwMode="auto">
            <a:xfrm>
              <a:off x="971789" y="5687015"/>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7"/>
            <p:cNvSpPr>
              <a:spLocks noChangeShapeType="1"/>
            </p:cNvSpPr>
            <p:nvPr/>
          </p:nvSpPr>
          <p:spPr bwMode="auto">
            <a:xfrm flipV="1">
              <a:off x="1040398" y="6107282"/>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Line 8"/>
            <p:cNvSpPr>
              <a:spLocks noChangeShapeType="1"/>
            </p:cNvSpPr>
            <p:nvPr/>
          </p:nvSpPr>
          <p:spPr bwMode="auto">
            <a:xfrm>
              <a:off x="1572621" y="6107282"/>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 name="Line 10"/>
            <p:cNvSpPr>
              <a:spLocks noChangeShapeType="1"/>
            </p:cNvSpPr>
            <p:nvPr/>
          </p:nvSpPr>
          <p:spPr bwMode="auto">
            <a:xfrm flipV="1">
              <a:off x="2058908" y="6107282"/>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1"/>
            <p:cNvSpPr>
              <a:spLocks noChangeShapeType="1"/>
            </p:cNvSpPr>
            <p:nvPr/>
          </p:nvSpPr>
          <p:spPr bwMode="auto">
            <a:xfrm flipV="1">
              <a:off x="2550747" y="6107282"/>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Line 12"/>
            <p:cNvSpPr>
              <a:spLocks noChangeShapeType="1"/>
            </p:cNvSpPr>
            <p:nvPr/>
          </p:nvSpPr>
          <p:spPr bwMode="auto">
            <a:xfrm flipV="1">
              <a:off x="3036825" y="6107282"/>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 name="Line 13"/>
            <p:cNvSpPr>
              <a:spLocks noChangeShapeType="1"/>
            </p:cNvSpPr>
            <p:nvPr/>
          </p:nvSpPr>
          <p:spPr bwMode="auto">
            <a:xfrm flipV="1">
              <a:off x="3526831" y="6107282"/>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 name="Line 14"/>
            <p:cNvSpPr>
              <a:spLocks noChangeShapeType="1"/>
            </p:cNvSpPr>
            <p:nvPr/>
          </p:nvSpPr>
          <p:spPr bwMode="auto">
            <a:xfrm flipV="1">
              <a:off x="4014061" y="6107282"/>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 name="Line 15"/>
            <p:cNvSpPr>
              <a:spLocks noChangeShapeType="1"/>
            </p:cNvSpPr>
            <p:nvPr/>
          </p:nvSpPr>
          <p:spPr bwMode="auto">
            <a:xfrm flipV="1">
              <a:off x="4178335" y="6107282"/>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 name="Line 17"/>
            <p:cNvSpPr>
              <a:spLocks noChangeShapeType="1"/>
            </p:cNvSpPr>
            <p:nvPr/>
          </p:nvSpPr>
          <p:spPr bwMode="auto">
            <a:xfrm flipV="1">
              <a:off x="4178335" y="6107282"/>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 name="Line 18"/>
            <p:cNvSpPr>
              <a:spLocks noChangeShapeType="1"/>
            </p:cNvSpPr>
            <p:nvPr/>
          </p:nvSpPr>
          <p:spPr bwMode="auto">
            <a:xfrm>
              <a:off x="971789" y="6018342"/>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 name="Line 19"/>
            <p:cNvSpPr>
              <a:spLocks noChangeShapeType="1"/>
            </p:cNvSpPr>
            <p:nvPr/>
          </p:nvSpPr>
          <p:spPr bwMode="auto">
            <a:xfrm>
              <a:off x="971789" y="4333049"/>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 name="TextBox 32"/>
            <p:cNvSpPr txBox="1"/>
            <p:nvPr/>
          </p:nvSpPr>
          <p:spPr>
            <a:xfrm>
              <a:off x="925535" y="6137702"/>
              <a:ext cx="242374" cy="215444"/>
            </a:xfrm>
            <a:prstGeom prst="rect">
              <a:avLst/>
            </a:prstGeom>
            <a:noFill/>
            <a:ln w="15875">
              <a:noFill/>
            </a:ln>
          </p:spPr>
          <p:txBody>
            <a:bodyPr wrap="none" rtlCol="0">
              <a:spAutoFit/>
            </a:bodyPr>
            <a:lstStyle/>
            <a:p>
              <a:pPr algn="ctr"/>
              <a:r>
                <a:rPr lang="en-GB" sz="800" dirty="0" smtClean="0">
                  <a:solidFill>
                    <a:srgbClr val="363636"/>
                  </a:solidFill>
                </a:rPr>
                <a:t>0</a:t>
              </a:r>
              <a:endParaRPr lang="en-GB" sz="800" dirty="0">
                <a:solidFill>
                  <a:srgbClr val="363636"/>
                </a:solidFill>
              </a:endParaRPr>
            </a:p>
          </p:txBody>
        </p:sp>
        <p:sp>
          <p:nvSpPr>
            <p:cNvPr id="34" name="TextBox 33"/>
            <p:cNvSpPr txBox="1"/>
            <p:nvPr/>
          </p:nvSpPr>
          <p:spPr>
            <a:xfrm>
              <a:off x="1451434" y="6137702"/>
              <a:ext cx="242374" cy="215444"/>
            </a:xfrm>
            <a:prstGeom prst="rect">
              <a:avLst/>
            </a:prstGeom>
            <a:noFill/>
            <a:ln w="15875">
              <a:noFill/>
            </a:ln>
          </p:spPr>
          <p:txBody>
            <a:bodyPr wrap="none" rtlCol="0">
              <a:spAutoFit/>
            </a:bodyPr>
            <a:lstStyle/>
            <a:p>
              <a:pPr algn="ctr"/>
              <a:r>
                <a:rPr lang="en-GB" sz="800" dirty="0" smtClean="0">
                  <a:solidFill>
                    <a:srgbClr val="363636"/>
                  </a:solidFill>
                </a:rPr>
                <a:t>6</a:t>
              </a:r>
              <a:endParaRPr lang="en-GB" sz="800" dirty="0">
                <a:solidFill>
                  <a:srgbClr val="363636"/>
                </a:solidFill>
              </a:endParaRPr>
            </a:p>
          </p:txBody>
        </p:sp>
        <p:sp>
          <p:nvSpPr>
            <p:cNvPr id="35" name="TextBox 34"/>
            <p:cNvSpPr txBox="1"/>
            <p:nvPr/>
          </p:nvSpPr>
          <p:spPr>
            <a:xfrm>
              <a:off x="1907100" y="6137702"/>
              <a:ext cx="300082" cy="215444"/>
            </a:xfrm>
            <a:prstGeom prst="rect">
              <a:avLst/>
            </a:prstGeom>
            <a:noFill/>
            <a:ln w="15875">
              <a:noFill/>
            </a:ln>
          </p:spPr>
          <p:txBody>
            <a:bodyPr wrap="none" rtlCol="0">
              <a:spAutoFit/>
            </a:bodyPr>
            <a:lstStyle/>
            <a:p>
              <a:pPr algn="ctr"/>
              <a:r>
                <a:rPr lang="en-GB" sz="800" dirty="0" smtClean="0">
                  <a:solidFill>
                    <a:srgbClr val="363636"/>
                  </a:solidFill>
                </a:rPr>
                <a:t>12</a:t>
              </a:r>
              <a:endParaRPr lang="en-GB" sz="800" dirty="0">
                <a:solidFill>
                  <a:srgbClr val="363636"/>
                </a:solidFill>
              </a:endParaRPr>
            </a:p>
          </p:txBody>
        </p:sp>
        <p:sp>
          <p:nvSpPr>
            <p:cNvPr id="36" name="TextBox 35"/>
            <p:cNvSpPr txBox="1"/>
            <p:nvPr/>
          </p:nvSpPr>
          <p:spPr>
            <a:xfrm>
              <a:off x="2399895" y="6137702"/>
              <a:ext cx="300082" cy="215444"/>
            </a:xfrm>
            <a:prstGeom prst="rect">
              <a:avLst/>
            </a:prstGeom>
            <a:noFill/>
            <a:ln w="15875">
              <a:noFill/>
            </a:ln>
          </p:spPr>
          <p:txBody>
            <a:bodyPr wrap="none" rtlCol="0">
              <a:spAutoFit/>
            </a:bodyPr>
            <a:lstStyle/>
            <a:p>
              <a:pPr algn="ctr"/>
              <a:r>
                <a:rPr lang="en-GB" sz="800" dirty="0" smtClean="0">
                  <a:solidFill>
                    <a:srgbClr val="363636"/>
                  </a:solidFill>
                </a:rPr>
                <a:t>18</a:t>
              </a:r>
              <a:endParaRPr lang="en-GB" sz="800" dirty="0">
                <a:solidFill>
                  <a:srgbClr val="363636"/>
                </a:solidFill>
              </a:endParaRPr>
            </a:p>
          </p:txBody>
        </p:sp>
        <p:sp>
          <p:nvSpPr>
            <p:cNvPr id="37" name="TextBox 36"/>
            <p:cNvSpPr txBox="1"/>
            <p:nvPr/>
          </p:nvSpPr>
          <p:spPr>
            <a:xfrm>
              <a:off x="2887716" y="6137702"/>
              <a:ext cx="300082" cy="215444"/>
            </a:xfrm>
            <a:prstGeom prst="rect">
              <a:avLst/>
            </a:prstGeom>
            <a:noFill/>
            <a:ln w="15875">
              <a:noFill/>
            </a:ln>
          </p:spPr>
          <p:txBody>
            <a:bodyPr wrap="none" rtlCol="0">
              <a:spAutoFit/>
            </a:bodyPr>
            <a:lstStyle/>
            <a:p>
              <a:pPr algn="ctr"/>
              <a:r>
                <a:rPr lang="en-GB" sz="800" dirty="0" smtClean="0">
                  <a:solidFill>
                    <a:srgbClr val="363636"/>
                  </a:solidFill>
                </a:rPr>
                <a:t>24</a:t>
              </a:r>
              <a:endParaRPr lang="en-GB" sz="800" dirty="0">
                <a:solidFill>
                  <a:srgbClr val="363636"/>
                </a:solidFill>
              </a:endParaRPr>
            </a:p>
          </p:txBody>
        </p:sp>
        <p:sp>
          <p:nvSpPr>
            <p:cNvPr id="38" name="TextBox 37"/>
            <p:cNvSpPr txBox="1"/>
            <p:nvPr/>
          </p:nvSpPr>
          <p:spPr>
            <a:xfrm>
              <a:off x="3371608" y="6137702"/>
              <a:ext cx="300082" cy="215444"/>
            </a:xfrm>
            <a:prstGeom prst="rect">
              <a:avLst/>
            </a:prstGeom>
            <a:noFill/>
            <a:ln w="15875">
              <a:noFill/>
            </a:ln>
          </p:spPr>
          <p:txBody>
            <a:bodyPr wrap="none" rtlCol="0">
              <a:spAutoFit/>
            </a:bodyPr>
            <a:lstStyle/>
            <a:p>
              <a:pPr algn="ctr"/>
              <a:r>
                <a:rPr lang="en-GB" sz="800" dirty="0" smtClean="0">
                  <a:solidFill>
                    <a:srgbClr val="363636"/>
                  </a:solidFill>
                </a:rPr>
                <a:t>30</a:t>
              </a:r>
              <a:endParaRPr lang="en-GB" sz="800" dirty="0">
                <a:solidFill>
                  <a:srgbClr val="363636"/>
                </a:solidFill>
              </a:endParaRPr>
            </a:p>
          </p:txBody>
        </p:sp>
        <p:sp>
          <p:nvSpPr>
            <p:cNvPr id="39" name="TextBox 38"/>
            <p:cNvSpPr txBox="1"/>
            <p:nvPr/>
          </p:nvSpPr>
          <p:spPr>
            <a:xfrm>
              <a:off x="3859639" y="6137702"/>
              <a:ext cx="300082" cy="215444"/>
            </a:xfrm>
            <a:prstGeom prst="rect">
              <a:avLst/>
            </a:prstGeom>
            <a:noFill/>
            <a:ln w="15875">
              <a:noFill/>
            </a:ln>
          </p:spPr>
          <p:txBody>
            <a:bodyPr wrap="none" rtlCol="0">
              <a:spAutoFit/>
            </a:bodyPr>
            <a:lstStyle/>
            <a:p>
              <a:pPr algn="ctr"/>
              <a:r>
                <a:rPr lang="en-GB" sz="800" dirty="0" smtClean="0">
                  <a:solidFill>
                    <a:srgbClr val="363636"/>
                  </a:solidFill>
                </a:rPr>
                <a:t>36</a:t>
              </a:r>
              <a:endParaRPr lang="en-GB" sz="800" dirty="0">
                <a:solidFill>
                  <a:srgbClr val="363636"/>
                </a:solidFill>
              </a:endParaRPr>
            </a:p>
          </p:txBody>
        </p:sp>
        <p:sp>
          <p:nvSpPr>
            <p:cNvPr id="40" name="TextBox 39"/>
            <p:cNvSpPr txBox="1"/>
            <p:nvPr/>
          </p:nvSpPr>
          <p:spPr>
            <a:xfrm>
              <a:off x="1042011" y="6354279"/>
              <a:ext cx="3117710" cy="215444"/>
            </a:xfrm>
            <a:prstGeom prst="rect">
              <a:avLst/>
            </a:prstGeom>
            <a:noFill/>
            <a:ln w="15875">
              <a:noFill/>
            </a:ln>
          </p:spPr>
          <p:txBody>
            <a:bodyPr wrap="square" rtlCol="0">
              <a:spAutoFit/>
            </a:bodyPr>
            <a:lstStyle/>
            <a:p>
              <a:pPr algn="ctr"/>
              <a:r>
                <a:rPr lang="en-GB" sz="800" dirty="0" smtClean="0">
                  <a:solidFill>
                    <a:srgbClr val="363636"/>
                  </a:solidFill>
                </a:rPr>
                <a:t>Time since randomisation (months)</a:t>
              </a:r>
              <a:endParaRPr lang="en-GB" sz="800" dirty="0">
                <a:solidFill>
                  <a:srgbClr val="363636"/>
                </a:solidFill>
              </a:endParaRPr>
            </a:p>
          </p:txBody>
        </p:sp>
        <p:sp>
          <p:nvSpPr>
            <p:cNvPr id="41" name="TextBox 40"/>
            <p:cNvSpPr txBox="1"/>
            <p:nvPr/>
          </p:nvSpPr>
          <p:spPr>
            <a:xfrm>
              <a:off x="686134" y="5911076"/>
              <a:ext cx="328937" cy="215444"/>
            </a:xfrm>
            <a:prstGeom prst="rect">
              <a:avLst/>
            </a:prstGeom>
            <a:noFill/>
            <a:ln w="15875">
              <a:noFill/>
            </a:ln>
          </p:spPr>
          <p:txBody>
            <a:bodyPr wrap="none" rtlCol="0">
              <a:spAutoFit/>
            </a:bodyPr>
            <a:lstStyle/>
            <a:p>
              <a:pPr algn="r"/>
              <a:r>
                <a:rPr lang="en-GB" sz="800" dirty="0" smtClean="0">
                  <a:solidFill>
                    <a:srgbClr val="363636"/>
                  </a:solidFill>
                </a:rPr>
                <a:t>0.0</a:t>
              </a:r>
              <a:endParaRPr lang="en-GB" sz="800" dirty="0">
                <a:solidFill>
                  <a:srgbClr val="363636"/>
                </a:solidFill>
              </a:endParaRPr>
            </a:p>
          </p:txBody>
        </p:sp>
        <p:sp>
          <p:nvSpPr>
            <p:cNvPr id="42" name="TextBox 41"/>
            <p:cNvSpPr txBox="1"/>
            <p:nvPr/>
          </p:nvSpPr>
          <p:spPr>
            <a:xfrm>
              <a:off x="686135" y="5584450"/>
              <a:ext cx="328936" cy="215444"/>
            </a:xfrm>
            <a:prstGeom prst="rect">
              <a:avLst/>
            </a:prstGeom>
            <a:noFill/>
            <a:ln w="15875">
              <a:noFill/>
            </a:ln>
          </p:spPr>
          <p:txBody>
            <a:bodyPr wrap="none" rtlCol="0">
              <a:spAutoFit/>
            </a:bodyPr>
            <a:lstStyle/>
            <a:p>
              <a:pPr algn="r"/>
              <a:r>
                <a:rPr lang="en-GB" sz="800" dirty="0" smtClean="0">
                  <a:solidFill>
                    <a:srgbClr val="363636"/>
                  </a:solidFill>
                </a:rPr>
                <a:t>0.2</a:t>
              </a:r>
              <a:endParaRPr lang="en-GB" sz="800" dirty="0">
                <a:solidFill>
                  <a:srgbClr val="363636"/>
                </a:solidFill>
              </a:endParaRPr>
            </a:p>
          </p:txBody>
        </p:sp>
        <p:sp>
          <p:nvSpPr>
            <p:cNvPr id="43" name="TextBox 42"/>
            <p:cNvSpPr txBox="1"/>
            <p:nvPr/>
          </p:nvSpPr>
          <p:spPr>
            <a:xfrm>
              <a:off x="686135" y="5245410"/>
              <a:ext cx="328936" cy="215444"/>
            </a:xfrm>
            <a:prstGeom prst="rect">
              <a:avLst/>
            </a:prstGeom>
            <a:noFill/>
            <a:ln w="15875">
              <a:noFill/>
            </a:ln>
          </p:spPr>
          <p:txBody>
            <a:bodyPr wrap="none" rtlCol="0">
              <a:spAutoFit/>
            </a:bodyPr>
            <a:lstStyle/>
            <a:p>
              <a:pPr algn="r"/>
              <a:r>
                <a:rPr lang="en-GB" sz="800" dirty="0" smtClean="0">
                  <a:solidFill>
                    <a:srgbClr val="363636"/>
                  </a:solidFill>
                </a:rPr>
                <a:t>0.4</a:t>
              </a:r>
              <a:endParaRPr lang="en-GB" sz="800" dirty="0">
                <a:solidFill>
                  <a:srgbClr val="363636"/>
                </a:solidFill>
              </a:endParaRPr>
            </a:p>
          </p:txBody>
        </p:sp>
        <p:sp>
          <p:nvSpPr>
            <p:cNvPr id="44" name="TextBox 43"/>
            <p:cNvSpPr txBox="1"/>
            <p:nvPr/>
          </p:nvSpPr>
          <p:spPr>
            <a:xfrm>
              <a:off x="686135" y="4910508"/>
              <a:ext cx="328936" cy="215444"/>
            </a:xfrm>
            <a:prstGeom prst="rect">
              <a:avLst/>
            </a:prstGeom>
            <a:noFill/>
            <a:ln w="15875">
              <a:noFill/>
            </a:ln>
          </p:spPr>
          <p:txBody>
            <a:bodyPr wrap="none" rtlCol="0">
              <a:spAutoFit/>
            </a:bodyPr>
            <a:lstStyle/>
            <a:p>
              <a:pPr algn="r"/>
              <a:r>
                <a:rPr lang="en-GB" sz="800" dirty="0" smtClean="0">
                  <a:solidFill>
                    <a:srgbClr val="363636"/>
                  </a:solidFill>
                </a:rPr>
                <a:t>0.6</a:t>
              </a:r>
              <a:endParaRPr lang="en-GB" sz="800" dirty="0">
                <a:solidFill>
                  <a:srgbClr val="363636"/>
                </a:solidFill>
              </a:endParaRPr>
            </a:p>
          </p:txBody>
        </p:sp>
        <p:sp>
          <p:nvSpPr>
            <p:cNvPr id="45" name="TextBox 44"/>
            <p:cNvSpPr txBox="1"/>
            <p:nvPr/>
          </p:nvSpPr>
          <p:spPr>
            <a:xfrm>
              <a:off x="686135" y="4571468"/>
              <a:ext cx="328936" cy="215444"/>
            </a:xfrm>
            <a:prstGeom prst="rect">
              <a:avLst/>
            </a:prstGeom>
            <a:noFill/>
            <a:ln w="15875">
              <a:noFill/>
            </a:ln>
          </p:spPr>
          <p:txBody>
            <a:bodyPr wrap="none" rtlCol="0">
              <a:spAutoFit/>
            </a:bodyPr>
            <a:lstStyle/>
            <a:p>
              <a:pPr algn="r"/>
              <a:r>
                <a:rPr lang="en-GB" sz="800" dirty="0" smtClean="0">
                  <a:solidFill>
                    <a:srgbClr val="363636"/>
                  </a:solidFill>
                </a:rPr>
                <a:t>0.8</a:t>
              </a:r>
              <a:endParaRPr lang="en-GB" sz="800" dirty="0">
                <a:solidFill>
                  <a:srgbClr val="363636"/>
                </a:solidFill>
              </a:endParaRPr>
            </a:p>
          </p:txBody>
        </p:sp>
        <p:sp>
          <p:nvSpPr>
            <p:cNvPr id="46" name="TextBox 45"/>
            <p:cNvSpPr txBox="1"/>
            <p:nvPr/>
          </p:nvSpPr>
          <p:spPr>
            <a:xfrm>
              <a:off x="686135" y="4232428"/>
              <a:ext cx="328936" cy="215444"/>
            </a:xfrm>
            <a:prstGeom prst="rect">
              <a:avLst/>
            </a:prstGeom>
            <a:noFill/>
            <a:ln w="15875">
              <a:noFill/>
            </a:ln>
          </p:spPr>
          <p:txBody>
            <a:bodyPr wrap="none" rtlCol="0">
              <a:spAutoFit/>
            </a:bodyPr>
            <a:lstStyle/>
            <a:p>
              <a:pPr algn="r"/>
              <a:r>
                <a:rPr lang="en-GB" sz="800" dirty="0" smtClean="0">
                  <a:solidFill>
                    <a:srgbClr val="363636"/>
                  </a:solidFill>
                </a:rPr>
                <a:t>1.0</a:t>
              </a:r>
              <a:endParaRPr lang="en-GB" sz="800" dirty="0">
                <a:solidFill>
                  <a:srgbClr val="363636"/>
                </a:solidFill>
              </a:endParaRPr>
            </a:p>
          </p:txBody>
        </p:sp>
        <p:sp>
          <p:nvSpPr>
            <p:cNvPr id="47" name="TextBox 46"/>
            <p:cNvSpPr txBox="1"/>
            <p:nvPr/>
          </p:nvSpPr>
          <p:spPr>
            <a:xfrm rot="16200000">
              <a:off x="-102166" y="5060712"/>
              <a:ext cx="1489511" cy="215444"/>
            </a:xfrm>
            <a:prstGeom prst="rect">
              <a:avLst/>
            </a:prstGeom>
            <a:noFill/>
            <a:ln w="15875">
              <a:noFill/>
            </a:ln>
          </p:spPr>
          <p:txBody>
            <a:bodyPr wrap="none" rtlCol="0">
              <a:spAutoFit/>
            </a:bodyPr>
            <a:lstStyle/>
            <a:p>
              <a:pPr algn="ctr"/>
              <a:r>
                <a:rPr lang="en-GB" sz="800" dirty="0" smtClean="0">
                  <a:solidFill>
                    <a:srgbClr val="363636"/>
                  </a:solidFill>
                </a:rPr>
                <a:t>Probability of overall survival</a:t>
              </a:r>
              <a:endParaRPr lang="en-GB" sz="800" dirty="0">
                <a:solidFill>
                  <a:srgbClr val="363636"/>
                </a:solidFill>
              </a:endParaRPr>
            </a:p>
          </p:txBody>
        </p:sp>
      </p:grpSp>
      <p:sp>
        <p:nvSpPr>
          <p:cNvPr id="49" name="Freeform 2"/>
          <p:cNvSpPr>
            <a:spLocks/>
          </p:cNvSpPr>
          <p:nvPr/>
        </p:nvSpPr>
        <p:spPr bwMode="auto">
          <a:xfrm>
            <a:off x="5201007" y="4072730"/>
            <a:ext cx="3411722" cy="1801657"/>
          </a:xfrm>
          <a:custGeom>
            <a:avLst/>
            <a:gdLst>
              <a:gd name="T0" fmla="*/ 0 w 229"/>
              <a:gd name="T1" fmla="*/ 0 h 134"/>
              <a:gd name="T2" fmla="*/ 0 w 229"/>
              <a:gd name="T3" fmla="*/ 134 h 134"/>
              <a:gd name="T4" fmla="*/ 229 w 229"/>
              <a:gd name="T5" fmla="*/ 134 h 134"/>
            </a:gdLst>
            <a:ahLst/>
            <a:cxnLst>
              <a:cxn ang="0">
                <a:pos x="T0" y="T1"/>
              </a:cxn>
              <a:cxn ang="0">
                <a:pos x="T2" y="T3"/>
              </a:cxn>
              <a:cxn ang="0">
                <a:pos x="T4" y="T5"/>
              </a:cxn>
            </a:cxnLst>
            <a:rect l="0" t="0" r="r" b="b"/>
            <a:pathLst>
              <a:path w="229" h="134">
                <a:moveTo>
                  <a:pt x="0" y="0"/>
                </a:moveTo>
                <a:lnTo>
                  <a:pt x="0" y="134"/>
                </a:lnTo>
                <a:lnTo>
                  <a:pt x="229" y="134"/>
                </a:lnTo>
              </a:path>
            </a:pathLst>
          </a:custGeom>
          <a:noFill/>
          <a:ln w="15875">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0" name="Line 3"/>
          <p:cNvSpPr>
            <a:spLocks noChangeShapeType="1"/>
          </p:cNvSpPr>
          <p:nvPr/>
        </p:nvSpPr>
        <p:spPr bwMode="auto">
          <a:xfrm>
            <a:off x="5130786" y="4446637"/>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Line 4"/>
          <p:cNvSpPr>
            <a:spLocks noChangeShapeType="1"/>
          </p:cNvSpPr>
          <p:nvPr/>
        </p:nvSpPr>
        <p:spPr bwMode="auto">
          <a:xfrm>
            <a:off x="5130786" y="4788833"/>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2" name="Line 5"/>
          <p:cNvSpPr>
            <a:spLocks noChangeShapeType="1"/>
          </p:cNvSpPr>
          <p:nvPr/>
        </p:nvSpPr>
        <p:spPr bwMode="auto">
          <a:xfrm>
            <a:off x="5130786" y="5123620"/>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Line 6"/>
          <p:cNvSpPr>
            <a:spLocks noChangeShapeType="1"/>
          </p:cNvSpPr>
          <p:nvPr/>
        </p:nvSpPr>
        <p:spPr bwMode="auto">
          <a:xfrm>
            <a:off x="5130786" y="5458407"/>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4" name="Line 7"/>
          <p:cNvSpPr>
            <a:spLocks noChangeShapeType="1"/>
          </p:cNvSpPr>
          <p:nvPr/>
        </p:nvSpPr>
        <p:spPr bwMode="auto">
          <a:xfrm flipV="1">
            <a:off x="5256519" y="5878674"/>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Line 8"/>
          <p:cNvSpPr>
            <a:spLocks noChangeShapeType="1"/>
          </p:cNvSpPr>
          <p:nvPr/>
        </p:nvSpPr>
        <p:spPr bwMode="auto">
          <a:xfrm>
            <a:off x="5782418" y="5878674"/>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6" name="Line 10"/>
          <p:cNvSpPr>
            <a:spLocks noChangeShapeType="1"/>
          </p:cNvSpPr>
          <p:nvPr/>
        </p:nvSpPr>
        <p:spPr bwMode="auto">
          <a:xfrm flipV="1">
            <a:off x="6306805" y="5878674"/>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Line 11"/>
          <p:cNvSpPr>
            <a:spLocks noChangeShapeType="1"/>
          </p:cNvSpPr>
          <p:nvPr/>
        </p:nvSpPr>
        <p:spPr bwMode="auto">
          <a:xfrm flipV="1">
            <a:off x="6830394" y="5878674"/>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8" name="Line 12"/>
          <p:cNvSpPr>
            <a:spLocks noChangeShapeType="1"/>
          </p:cNvSpPr>
          <p:nvPr/>
        </p:nvSpPr>
        <p:spPr bwMode="auto">
          <a:xfrm flipV="1">
            <a:off x="7341872" y="5878674"/>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Line 13"/>
          <p:cNvSpPr>
            <a:spLocks noChangeShapeType="1"/>
          </p:cNvSpPr>
          <p:nvPr/>
        </p:nvSpPr>
        <p:spPr bwMode="auto">
          <a:xfrm flipV="1">
            <a:off x="7863628" y="5878674"/>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0" name="Line 14"/>
          <p:cNvSpPr>
            <a:spLocks noChangeShapeType="1"/>
          </p:cNvSpPr>
          <p:nvPr/>
        </p:nvSpPr>
        <p:spPr bwMode="auto">
          <a:xfrm flipV="1">
            <a:off x="8382608" y="5878674"/>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Line 17"/>
          <p:cNvSpPr>
            <a:spLocks noChangeShapeType="1"/>
          </p:cNvSpPr>
          <p:nvPr/>
        </p:nvSpPr>
        <p:spPr bwMode="auto">
          <a:xfrm flipV="1">
            <a:off x="8614778" y="5878674"/>
            <a:ext cx="0" cy="52417"/>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2" name="Line 18"/>
          <p:cNvSpPr>
            <a:spLocks noChangeShapeType="1"/>
          </p:cNvSpPr>
          <p:nvPr/>
        </p:nvSpPr>
        <p:spPr bwMode="auto">
          <a:xfrm>
            <a:off x="5130786" y="5789734"/>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Line 19"/>
          <p:cNvSpPr>
            <a:spLocks noChangeShapeType="1"/>
          </p:cNvSpPr>
          <p:nvPr/>
        </p:nvSpPr>
        <p:spPr bwMode="auto">
          <a:xfrm>
            <a:off x="5130786" y="4104441"/>
            <a:ext cx="68609" cy="0"/>
          </a:xfrm>
          <a:prstGeom prst="line">
            <a:avLst/>
          </a:prstGeom>
          <a:noFill/>
          <a:ln w="15875">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4" name="TextBox 63"/>
          <p:cNvSpPr txBox="1"/>
          <p:nvPr/>
        </p:nvSpPr>
        <p:spPr>
          <a:xfrm>
            <a:off x="5135332" y="5909094"/>
            <a:ext cx="242374" cy="215444"/>
          </a:xfrm>
          <a:prstGeom prst="rect">
            <a:avLst/>
          </a:prstGeom>
          <a:noFill/>
          <a:ln w="15875">
            <a:noFill/>
          </a:ln>
        </p:spPr>
        <p:txBody>
          <a:bodyPr wrap="none" rtlCol="0">
            <a:spAutoFit/>
          </a:bodyPr>
          <a:lstStyle/>
          <a:p>
            <a:pPr algn="ctr"/>
            <a:r>
              <a:rPr lang="en-GB" sz="800" dirty="0" smtClean="0">
                <a:solidFill>
                  <a:srgbClr val="363636"/>
                </a:solidFill>
              </a:rPr>
              <a:t>0</a:t>
            </a:r>
            <a:endParaRPr lang="en-GB" sz="800" dirty="0">
              <a:solidFill>
                <a:srgbClr val="363636"/>
              </a:solidFill>
            </a:endParaRPr>
          </a:p>
        </p:txBody>
      </p:sp>
      <p:sp>
        <p:nvSpPr>
          <p:cNvPr id="65" name="TextBox 64"/>
          <p:cNvSpPr txBox="1"/>
          <p:nvPr/>
        </p:nvSpPr>
        <p:spPr>
          <a:xfrm>
            <a:off x="5661230" y="5909094"/>
            <a:ext cx="245933" cy="215444"/>
          </a:xfrm>
          <a:prstGeom prst="rect">
            <a:avLst/>
          </a:prstGeom>
          <a:noFill/>
          <a:ln w="15875">
            <a:noFill/>
          </a:ln>
        </p:spPr>
        <p:txBody>
          <a:bodyPr wrap="square" rtlCol="0">
            <a:spAutoFit/>
          </a:bodyPr>
          <a:lstStyle/>
          <a:p>
            <a:pPr algn="ctr"/>
            <a:r>
              <a:rPr lang="en-GB" sz="800" dirty="0" smtClean="0">
                <a:solidFill>
                  <a:srgbClr val="363636"/>
                </a:solidFill>
              </a:rPr>
              <a:t>6</a:t>
            </a:r>
            <a:endParaRPr lang="en-GB" sz="800" dirty="0">
              <a:solidFill>
                <a:srgbClr val="363636"/>
              </a:solidFill>
            </a:endParaRPr>
          </a:p>
        </p:txBody>
      </p:sp>
      <p:sp>
        <p:nvSpPr>
          <p:cNvPr id="66" name="TextBox 65"/>
          <p:cNvSpPr txBox="1"/>
          <p:nvPr/>
        </p:nvSpPr>
        <p:spPr>
          <a:xfrm>
            <a:off x="6154996" y="5909094"/>
            <a:ext cx="304489" cy="215444"/>
          </a:xfrm>
          <a:prstGeom prst="rect">
            <a:avLst/>
          </a:prstGeom>
          <a:noFill/>
          <a:ln w="15875">
            <a:noFill/>
          </a:ln>
        </p:spPr>
        <p:txBody>
          <a:bodyPr wrap="square" rtlCol="0">
            <a:spAutoFit/>
          </a:bodyPr>
          <a:lstStyle/>
          <a:p>
            <a:pPr algn="ctr"/>
            <a:r>
              <a:rPr lang="en-GB" sz="800" dirty="0" smtClean="0">
                <a:solidFill>
                  <a:srgbClr val="363636"/>
                </a:solidFill>
              </a:rPr>
              <a:t>12</a:t>
            </a:r>
            <a:endParaRPr lang="en-GB" sz="800" dirty="0">
              <a:solidFill>
                <a:srgbClr val="363636"/>
              </a:solidFill>
            </a:endParaRPr>
          </a:p>
        </p:txBody>
      </p:sp>
      <p:sp>
        <p:nvSpPr>
          <p:cNvPr id="67" name="TextBox 66"/>
          <p:cNvSpPr txBox="1"/>
          <p:nvPr/>
        </p:nvSpPr>
        <p:spPr>
          <a:xfrm>
            <a:off x="6679541" y="5909094"/>
            <a:ext cx="304489" cy="215444"/>
          </a:xfrm>
          <a:prstGeom prst="rect">
            <a:avLst/>
          </a:prstGeom>
          <a:noFill/>
          <a:ln w="15875">
            <a:noFill/>
          </a:ln>
        </p:spPr>
        <p:txBody>
          <a:bodyPr wrap="square" rtlCol="0">
            <a:spAutoFit/>
          </a:bodyPr>
          <a:lstStyle/>
          <a:p>
            <a:pPr algn="ctr"/>
            <a:r>
              <a:rPr lang="en-GB" sz="800" dirty="0" smtClean="0">
                <a:solidFill>
                  <a:srgbClr val="363636"/>
                </a:solidFill>
              </a:rPr>
              <a:t>18</a:t>
            </a:r>
            <a:endParaRPr lang="en-GB" sz="800" dirty="0">
              <a:solidFill>
                <a:srgbClr val="363636"/>
              </a:solidFill>
            </a:endParaRPr>
          </a:p>
        </p:txBody>
      </p:sp>
      <p:sp>
        <p:nvSpPr>
          <p:cNvPr id="68" name="TextBox 67"/>
          <p:cNvSpPr txBox="1"/>
          <p:nvPr/>
        </p:nvSpPr>
        <p:spPr>
          <a:xfrm>
            <a:off x="7192762" y="5909094"/>
            <a:ext cx="304489" cy="215444"/>
          </a:xfrm>
          <a:prstGeom prst="rect">
            <a:avLst/>
          </a:prstGeom>
          <a:noFill/>
          <a:ln w="15875">
            <a:noFill/>
          </a:ln>
        </p:spPr>
        <p:txBody>
          <a:bodyPr wrap="square" rtlCol="0">
            <a:spAutoFit/>
          </a:bodyPr>
          <a:lstStyle/>
          <a:p>
            <a:pPr algn="ctr"/>
            <a:r>
              <a:rPr lang="en-GB" sz="800" dirty="0" smtClean="0">
                <a:solidFill>
                  <a:srgbClr val="363636"/>
                </a:solidFill>
              </a:rPr>
              <a:t>24</a:t>
            </a:r>
            <a:endParaRPr lang="en-GB" sz="800" dirty="0">
              <a:solidFill>
                <a:srgbClr val="363636"/>
              </a:solidFill>
            </a:endParaRPr>
          </a:p>
        </p:txBody>
      </p:sp>
      <p:sp>
        <p:nvSpPr>
          <p:cNvPr id="69" name="TextBox 68"/>
          <p:cNvSpPr txBox="1"/>
          <p:nvPr/>
        </p:nvSpPr>
        <p:spPr>
          <a:xfrm>
            <a:off x="7708404" y="5909094"/>
            <a:ext cx="304489" cy="215444"/>
          </a:xfrm>
          <a:prstGeom prst="rect">
            <a:avLst/>
          </a:prstGeom>
          <a:noFill/>
          <a:ln w="15875">
            <a:noFill/>
          </a:ln>
        </p:spPr>
        <p:txBody>
          <a:bodyPr wrap="square" rtlCol="0">
            <a:spAutoFit/>
          </a:bodyPr>
          <a:lstStyle/>
          <a:p>
            <a:pPr algn="ctr"/>
            <a:r>
              <a:rPr lang="en-GB" sz="800" dirty="0" smtClean="0">
                <a:solidFill>
                  <a:srgbClr val="363636"/>
                </a:solidFill>
              </a:rPr>
              <a:t>30</a:t>
            </a:r>
            <a:endParaRPr lang="en-GB" sz="800" dirty="0">
              <a:solidFill>
                <a:srgbClr val="363636"/>
              </a:solidFill>
            </a:endParaRPr>
          </a:p>
        </p:txBody>
      </p:sp>
      <p:sp>
        <p:nvSpPr>
          <p:cNvPr id="70" name="TextBox 69"/>
          <p:cNvSpPr txBox="1"/>
          <p:nvPr/>
        </p:nvSpPr>
        <p:spPr>
          <a:xfrm>
            <a:off x="8228185" y="5909094"/>
            <a:ext cx="304489" cy="215444"/>
          </a:xfrm>
          <a:prstGeom prst="rect">
            <a:avLst/>
          </a:prstGeom>
          <a:noFill/>
          <a:ln w="15875">
            <a:noFill/>
          </a:ln>
        </p:spPr>
        <p:txBody>
          <a:bodyPr wrap="square" rtlCol="0">
            <a:spAutoFit/>
          </a:bodyPr>
          <a:lstStyle/>
          <a:p>
            <a:pPr algn="ctr"/>
            <a:r>
              <a:rPr lang="en-GB" sz="800" dirty="0" smtClean="0">
                <a:solidFill>
                  <a:srgbClr val="363636"/>
                </a:solidFill>
              </a:rPr>
              <a:t>36</a:t>
            </a:r>
            <a:endParaRPr lang="en-GB" sz="800" dirty="0">
              <a:solidFill>
                <a:srgbClr val="363636"/>
              </a:solidFill>
            </a:endParaRPr>
          </a:p>
        </p:txBody>
      </p:sp>
      <p:sp>
        <p:nvSpPr>
          <p:cNvPr id="72" name="TextBox 71"/>
          <p:cNvSpPr txBox="1"/>
          <p:nvPr/>
        </p:nvSpPr>
        <p:spPr>
          <a:xfrm>
            <a:off x="4845131" y="5682468"/>
            <a:ext cx="328937" cy="215444"/>
          </a:xfrm>
          <a:prstGeom prst="rect">
            <a:avLst/>
          </a:prstGeom>
          <a:noFill/>
          <a:ln w="15875">
            <a:noFill/>
          </a:ln>
        </p:spPr>
        <p:txBody>
          <a:bodyPr wrap="none" rtlCol="0">
            <a:spAutoFit/>
          </a:bodyPr>
          <a:lstStyle/>
          <a:p>
            <a:pPr algn="r"/>
            <a:r>
              <a:rPr lang="en-GB" sz="800" dirty="0" smtClean="0">
                <a:solidFill>
                  <a:srgbClr val="363636"/>
                </a:solidFill>
              </a:rPr>
              <a:t>0.0</a:t>
            </a:r>
            <a:endParaRPr lang="en-GB" sz="800" dirty="0">
              <a:solidFill>
                <a:srgbClr val="363636"/>
              </a:solidFill>
            </a:endParaRPr>
          </a:p>
        </p:txBody>
      </p:sp>
      <p:sp>
        <p:nvSpPr>
          <p:cNvPr id="73" name="TextBox 72"/>
          <p:cNvSpPr txBox="1"/>
          <p:nvPr/>
        </p:nvSpPr>
        <p:spPr>
          <a:xfrm>
            <a:off x="4845132" y="5355842"/>
            <a:ext cx="328936" cy="215444"/>
          </a:xfrm>
          <a:prstGeom prst="rect">
            <a:avLst/>
          </a:prstGeom>
          <a:noFill/>
          <a:ln w="15875">
            <a:noFill/>
          </a:ln>
        </p:spPr>
        <p:txBody>
          <a:bodyPr wrap="none" rtlCol="0">
            <a:spAutoFit/>
          </a:bodyPr>
          <a:lstStyle/>
          <a:p>
            <a:pPr algn="r"/>
            <a:r>
              <a:rPr lang="en-GB" sz="800" dirty="0" smtClean="0">
                <a:solidFill>
                  <a:srgbClr val="363636"/>
                </a:solidFill>
              </a:rPr>
              <a:t>0.2</a:t>
            </a:r>
            <a:endParaRPr lang="en-GB" sz="800" dirty="0">
              <a:solidFill>
                <a:srgbClr val="363636"/>
              </a:solidFill>
            </a:endParaRPr>
          </a:p>
        </p:txBody>
      </p:sp>
      <p:sp>
        <p:nvSpPr>
          <p:cNvPr id="74" name="TextBox 73"/>
          <p:cNvSpPr txBox="1"/>
          <p:nvPr/>
        </p:nvSpPr>
        <p:spPr>
          <a:xfrm>
            <a:off x="4845132" y="5016802"/>
            <a:ext cx="328936" cy="215444"/>
          </a:xfrm>
          <a:prstGeom prst="rect">
            <a:avLst/>
          </a:prstGeom>
          <a:noFill/>
          <a:ln w="15875">
            <a:noFill/>
          </a:ln>
        </p:spPr>
        <p:txBody>
          <a:bodyPr wrap="none" rtlCol="0">
            <a:spAutoFit/>
          </a:bodyPr>
          <a:lstStyle/>
          <a:p>
            <a:pPr algn="r"/>
            <a:r>
              <a:rPr lang="en-GB" sz="800" dirty="0" smtClean="0">
                <a:solidFill>
                  <a:srgbClr val="363636"/>
                </a:solidFill>
              </a:rPr>
              <a:t>0.4</a:t>
            </a:r>
            <a:endParaRPr lang="en-GB" sz="800" dirty="0">
              <a:solidFill>
                <a:srgbClr val="363636"/>
              </a:solidFill>
            </a:endParaRPr>
          </a:p>
        </p:txBody>
      </p:sp>
      <p:sp>
        <p:nvSpPr>
          <p:cNvPr id="75" name="TextBox 74"/>
          <p:cNvSpPr txBox="1"/>
          <p:nvPr/>
        </p:nvSpPr>
        <p:spPr>
          <a:xfrm>
            <a:off x="4845132" y="4681900"/>
            <a:ext cx="328936" cy="215444"/>
          </a:xfrm>
          <a:prstGeom prst="rect">
            <a:avLst/>
          </a:prstGeom>
          <a:noFill/>
          <a:ln w="15875">
            <a:noFill/>
          </a:ln>
        </p:spPr>
        <p:txBody>
          <a:bodyPr wrap="none" rtlCol="0">
            <a:spAutoFit/>
          </a:bodyPr>
          <a:lstStyle/>
          <a:p>
            <a:pPr algn="r"/>
            <a:r>
              <a:rPr lang="en-GB" sz="800" dirty="0" smtClean="0">
                <a:solidFill>
                  <a:srgbClr val="363636"/>
                </a:solidFill>
              </a:rPr>
              <a:t>0.6</a:t>
            </a:r>
            <a:endParaRPr lang="en-GB" sz="800" dirty="0">
              <a:solidFill>
                <a:srgbClr val="363636"/>
              </a:solidFill>
            </a:endParaRPr>
          </a:p>
        </p:txBody>
      </p:sp>
      <p:sp>
        <p:nvSpPr>
          <p:cNvPr id="76" name="TextBox 75"/>
          <p:cNvSpPr txBox="1"/>
          <p:nvPr/>
        </p:nvSpPr>
        <p:spPr>
          <a:xfrm>
            <a:off x="4845132" y="4342860"/>
            <a:ext cx="328936" cy="215444"/>
          </a:xfrm>
          <a:prstGeom prst="rect">
            <a:avLst/>
          </a:prstGeom>
          <a:noFill/>
          <a:ln w="15875">
            <a:noFill/>
          </a:ln>
        </p:spPr>
        <p:txBody>
          <a:bodyPr wrap="none" rtlCol="0">
            <a:spAutoFit/>
          </a:bodyPr>
          <a:lstStyle/>
          <a:p>
            <a:pPr algn="r"/>
            <a:r>
              <a:rPr lang="en-GB" sz="800" dirty="0" smtClean="0">
                <a:solidFill>
                  <a:srgbClr val="363636"/>
                </a:solidFill>
              </a:rPr>
              <a:t>0.8</a:t>
            </a:r>
            <a:endParaRPr lang="en-GB" sz="800" dirty="0">
              <a:solidFill>
                <a:srgbClr val="363636"/>
              </a:solidFill>
            </a:endParaRPr>
          </a:p>
        </p:txBody>
      </p:sp>
      <p:sp>
        <p:nvSpPr>
          <p:cNvPr id="77" name="TextBox 76"/>
          <p:cNvSpPr txBox="1"/>
          <p:nvPr/>
        </p:nvSpPr>
        <p:spPr>
          <a:xfrm>
            <a:off x="4845132" y="4003820"/>
            <a:ext cx="328936" cy="215444"/>
          </a:xfrm>
          <a:prstGeom prst="rect">
            <a:avLst/>
          </a:prstGeom>
          <a:noFill/>
          <a:ln w="15875">
            <a:noFill/>
          </a:ln>
        </p:spPr>
        <p:txBody>
          <a:bodyPr wrap="none" rtlCol="0">
            <a:spAutoFit/>
          </a:bodyPr>
          <a:lstStyle/>
          <a:p>
            <a:pPr algn="r"/>
            <a:r>
              <a:rPr lang="en-GB" sz="800" dirty="0" smtClean="0">
                <a:solidFill>
                  <a:srgbClr val="363636"/>
                </a:solidFill>
              </a:rPr>
              <a:t>1.0</a:t>
            </a:r>
            <a:endParaRPr lang="en-GB" sz="800" dirty="0">
              <a:solidFill>
                <a:srgbClr val="363636"/>
              </a:solidFill>
            </a:endParaRPr>
          </a:p>
        </p:txBody>
      </p:sp>
      <p:sp>
        <p:nvSpPr>
          <p:cNvPr id="78" name="TextBox 77"/>
          <p:cNvSpPr txBox="1"/>
          <p:nvPr/>
        </p:nvSpPr>
        <p:spPr>
          <a:xfrm rot="16200000">
            <a:off x="4056831" y="4832104"/>
            <a:ext cx="1489511" cy="215444"/>
          </a:xfrm>
          <a:prstGeom prst="rect">
            <a:avLst/>
          </a:prstGeom>
          <a:noFill/>
          <a:ln w="15875">
            <a:noFill/>
          </a:ln>
        </p:spPr>
        <p:txBody>
          <a:bodyPr wrap="none" rtlCol="0">
            <a:spAutoFit/>
          </a:bodyPr>
          <a:lstStyle/>
          <a:p>
            <a:pPr algn="ctr"/>
            <a:r>
              <a:rPr lang="en-GB" sz="800" dirty="0" smtClean="0">
                <a:solidFill>
                  <a:srgbClr val="363636"/>
                </a:solidFill>
              </a:rPr>
              <a:t>Probability of overall survival</a:t>
            </a:r>
            <a:endParaRPr lang="en-GB" sz="800" dirty="0">
              <a:solidFill>
                <a:srgbClr val="363636"/>
              </a:solidFill>
            </a:endParaRPr>
          </a:p>
        </p:txBody>
      </p:sp>
      <p:sp>
        <p:nvSpPr>
          <p:cNvPr id="79" name="TextBox 78"/>
          <p:cNvSpPr txBox="1"/>
          <p:nvPr/>
        </p:nvSpPr>
        <p:spPr>
          <a:xfrm>
            <a:off x="792712" y="3703398"/>
            <a:ext cx="3131613" cy="369332"/>
          </a:xfrm>
          <a:prstGeom prst="rect">
            <a:avLst/>
          </a:prstGeom>
          <a:noFill/>
        </p:spPr>
        <p:txBody>
          <a:bodyPr wrap="square" rtlCol="0">
            <a:spAutoFit/>
          </a:bodyPr>
          <a:lstStyle/>
          <a:p>
            <a:pPr algn="ctr"/>
            <a:r>
              <a:rPr lang="en-GB" dirty="0" smtClean="0">
                <a:solidFill>
                  <a:srgbClr val="363636"/>
                </a:solidFill>
              </a:rPr>
              <a:t>AFP ≥400 ng/mL</a:t>
            </a:r>
            <a:endParaRPr lang="en-GB" dirty="0">
              <a:solidFill>
                <a:srgbClr val="363636"/>
              </a:solidFill>
            </a:endParaRPr>
          </a:p>
        </p:txBody>
      </p:sp>
      <p:sp>
        <p:nvSpPr>
          <p:cNvPr id="80" name="TextBox 79"/>
          <p:cNvSpPr txBox="1"/>
          <p:nvPr/>
        </p:nvSpPr>
        <p:spPr>
          <a:xfrm>
            <a:off x="5199395" y="3703398"/>
            <a:ext cx="3369478" cy="369332"/>
          </a:xfrm>
          <a:prstGeom prst="rect">
            <a:avLst/>
          </a:prstGeom>
          <a:noFill/>
        </p:spPr>
        <p:txBody>
          <a:bodyPr wrap="square" rtlCol="0">
            <a:spAutoFit/>
          </a:bodyPr>
          <a:lstStyle/>
          <a:p>
            <a:pPr algn="ctr"/>
            <a:r>
              <a:rPr lang="en-GB" dirty="0" smtClean="0">
                <a:solidFill>
                  <a:srgbClr val="363636"/>
                </a:solidFill>
              </a:rPr>
              <a:t>AFP &lt;400 ng/mL</a:t>
            </a:r>
            <a:endParaRPr lang="en-GB" dirty="0">
              <a:solidFill>
                <a:srgbClr val="363636"/>
              </a:solidFill>
            </a:endParaRPr>
          </a:p>
        </p:txBody>
      </p:sp>
      <p:grpSp>
        <p:nvGrpSpPr>
          <p:cNvPr id="81" name="Group 80"/>
          <p:cNvGrpSpPr/>
          <p:nvPr/>
        </p:nvGrpSpPr>
        <p:grpSpPr>
          <a:xfrm>
            <a:off x="805046" y="4109727"/>
            <a:ext cx="2423703" cy="1683170"/>
            <a:chOff x="3667125" y="2806700"/>
            <a:chExt cx="1800225" cy="1238250"/>
          </a:xfrm>
        </p:grpSpPr>
        <p:sp>
          <p:nvSpPr>
            <p:cNvPr id="82" name="Freeform 2"/>
            <p:cNvSpPr>
              <a:spLocks/>
            </p:cNvSpPr>
            <p:nvPr/>
          </p:nvSpPr>
          <p:spPr bwMode="auto">
            <a:xfrm>
              <a:off x="3667125" y="2806700"/>
              <a:ext cx="1800225" cy="1200150"/>
            </a:xfrm>
            <a:custGeom>
              <a:avLst/>
              <a:gdLst>
                <a:gd name="T0" fmla="*/ 189 w 189"/>
                <a:gd name="T1" fmla="*/ 126 h 126"/>
                <a:gd name="T2" fmla="*/ 155 w 189"/>
                <a:gd name="T3" fmla="*/ 126 h 126"/>
                <a:gd name="T4" fmla="*/ 155 w 189"/>
                <a:gd name="T5" fmla="*/ 124 h 126"/>
                <a:gd name="T6" fmla="*/ 135 w 189"/>
                <a:gd name="T7" fmla="*/ 124 h 126"/>
                <a:gd name="T8" fmla="*/ 135 w 189"/>
                <a:gd name="T9" fmla="*/ 122 h 126"/>
                <a:gd name="T10" fmla="*/ 130 w 189"/>
                <a:gd name="T11" fmla="*/ 122 h 126"/>
                <a:gd name="T12" fmla="*/ 130 w 189"/>
                <a:gd name="T13" fmla="*/ 121 h 126"/>
                <a:gd name="T14" fmla="*/ 117 w 189"/>
                <a:gd name="T15" fmla="*/ 121 h 126"/>
                <a:gd name="T16" fmla="*/ 117 w 189"/>
                <a:gd name="T17" fmla="*/ 118 h 126"/>
                <a:gd name="T18" fmla="*/ 103 w 189"/>
                <a:gd name="T19" fmla="*/ 118 h 126"/>
                <a:gd name="T20" fmla="*/ 103 w 189"/>
                <a:gd name="T21" fmla="*/ 115 h 126"/>
                <a:gd name="T22" fmla="*/ 97 w 189"/>
                <a:gd name="T23" fmla="*/ 115 h 126"/>
                <a:gd name="T24" fmla="*/ 97 w 189"/>
                <a:gd name="T25" fmla="*/ 113 h 126"/>
                <a:gd name="T26" fmla="*/ 78 w 189"/>
                <a:gd name="T27" fmla="*/ 113 h 126"/>
                <a:gd name="T28" fmla="*/ 78 w 189"/>
                <a:gd name="T29" fmla="*/ 111 h 126"/>
                <a:gd name="T30" fmla="*/ 74 w 189"/>
                <a:gd name="T31" fmla="*/ 111 h 126"/>
                <a:gd name="T32" fmla="*/ 74 w 189"/>
                <a:gd name="T33" fmla="*/ 108 h 126"/>
                <a:gd name="T34" fmla="*/ 69 w 189"/>
                <a:gd name="T35" fmla="*/ 108 h 126"/>
                <a:gd name="T36" fmla="*/ 69 w 189"/>
                <a:gd name="T37" fmla="*/ 105 h 126"/>
                <a:gd name="T38" fmla="*/ 65 w 189"/>
                <a:gd name="T39" fmla="*/ 105 h 126"/>
                <a:gd name="T40" fmla="*/ 65 w 189"/>
                <a:gd name="T41" fmla="*/ 102 h 126"/>
                <a:gd name="T42" fmla="*/ 57 w 189"/>
                <a:gd name="T43" fmla="*/ 102 h 126"/>
                <a:gd name="T44" fmla="*/ 57 w 189"/>
                <a:gd name="T45" fmla="*/ 100 h 126"/>
                <a:gd name="T46" fmla="*/ 51 w 189"/>
                <a:gd name="T47" fmla="*/ 100 h 126"/>
                <a:gd name="T48" fmla="*/ 51 w 189"/>
                <a:gd name="T49" fmla="*/ 96 h 126"/>
                <a:gd name="T50" fmla="*/ 47 w 189"/>
                <a:gd name="T51" fmla="*/ 96 h 126"/>
                <a:gd name="T52" fmla="*/ 47 w 189"/>
                <a:gd name="T53" fmla="*/ 93 h 126"/>
                <a:gd name="T54" fmla="*/ 43 w 189"/>
                <a:gd name="T55" fmla="*/ 93 h 126"/>
                <a:gd name="T56" fmla="*/ 43 w 189"/>
                <a:gd name="T57" fmla="*/ 85 h 126"/>
                <a:gd name="T58" fmla="*/ 37 w 189"/>
                <a:gd name="T59" fmla="*/ 85 h 126"/>
                <a:gd name="T60" fmla="*/ 37 w 189"/>
                <a:gd name="T61" fmla="*/ 82 h 126"/>
                <a:gd name="T62" fmla="*/ 33 w 189"/>
                <a:gd name="T63" fmla="*/ 82 h 126"/>
                <a:gd name="T64" fmla="*/ 33 w 189"/>
                <a:gd name="T65" fmla="*/ 73 h 126"/>
                <a:gd name="T66" fmla="*/ 29 w 189"/>
                <a:gd name="T67" fmla="*/ 73 h 126"/>
                <a:gd name="T68" fmla="*/ 29 w 189"/>
                <a:gd name="T69" fmla="*/ 61 h 126"/>
                <a:gd name="T70" fmla="*/ 27 w 189"/>
                <a:gd name="T71" fmla="*/ 61 h 126"/>
                <a:gd name="T72" fmla="*/ 27 w 189"/>
                <a:gd name="T73" fmla="*/ 53 h 126"/>
                <a:gd name="T74" fmla="*/ 25 w 189"/>
                <a:gd name="T75" fmla="*/ 53 h 126"/>
                <a:gd name="T76" fmla="*/ 25 w 189"/>
                <a:gd name="T77" fmla="*/ 45 h 126"/>
                <a:gd name="T78" fmla="*/ 22 w 189"/>
                <a:gd name="T79" fmla="*/ 45 h 126"/>
                <a:gd name="T80" fmla="*/ 22 w 189"/>
                <a:gd name="T81" fmla="*/ 36 h 126"/>
                <a:gd name="T82" fmla="*/ 20 w 189"/>
                <a:gd name="T83" fmla="*/ 36 h 126"/>
                <a:gd name="T84" fmla="*/ 20 w 189"/>
                <a:gd name="T85" fmla="*/ 30 h 126"/>
                <a:gd name="T86" fmla="*/ 18 w 189"/>
                <a:gd name="T87" fmla="*/ 30 h 126"/>
                <a:gd name="T88" fmla="*/ 18 w 189"/>
                <a:gd name="T89" fmla="*/ 21 h 126"/>
                <a:gd name="T90" fmla="*/ 16 w 189"/>
                <a:gd name="T91" fmla="*/ 21 h 126"/>
                <a:gd name="T92" fmla="*/ 16 w 189"/>
                <a:gd name="T93" fmla="*/ 15 h 126"/>
                <a:gd name="T94" fmla="*/ 13 w 189"/>
                <a:gd name="T95" fmla="*/ 15 h 126"/>
                <a:gd name="T96" fmla="*/ 13 w 189"/>
                <a:gd name="T97" fmla="*/ 9 h 126"/>
                <a:gd name="T98" fmla="*/ 11 w 189"/>
                <a:gd name="T99" fmla="*/ 9 h 126"/>
                <a:gd name="T100" fmla="*/ 11 w 189"/>
                <a:gd name="T101" fmla="*/ 6 h 126"/>
                <a:gd name="T102" fmla="*/ 8 w 189"/>
                <a:gd name="T103" fmla="*/ 6 h 126"/>
                <a:gd name="T104" fmla="*/ 8 w 189"/>
                <a:gd name="T105" fmla="*/ 5 h 126"/>
                <a:gd name="T106" fmla="*/ 6 w 189"/>
                <a:gd name="T107" fmla="*/ 5 h 126"/>
                <a:gd name="T108" fmla="*/ 6 w 189"/>
                <a:gd name="T109" fmla="*/ 3 h 126"/>
                <a:gd name="T110" fmla="*/ 4 w 189"/>
                <a:gd name="T111" fmla="*/ 3 h 126"/>
                <a:gd name="T112" fmla="*/ 4 w 189"/>
                <a:gd name="T113" fmla="*/ 0 h 126"/>
                <a:gd name="T114" fmla="*/ 0 w 189"/>
                <a:gd name="T11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 h="126">
                  <a:moveTo>
                    <a:pt x="189" y="126"/>
                  </a:moveTo>
                  <a:lnTo>
                    <a:pt x="155" y="126"/>
                  </a:lnTo>
                  <a:lnTo>
                    <a:pt x="155" y="124"/>
                  </a:lnTo>
                  <a:lnTo>
                    <a:pt x="135" y="124"/>
                  </a:lnTo>
                  <a:lnTo>
                    <a:pt x="135" y="122"/>
                  </a:lnTo>
                  <a:lnTo>
                    <a:pt x="130" y="122"/>
                  </a:lnTo>
                  <a:lnTo>
                    <a:pt x="130" y="121"/>
                  </a:lnTo>
                  <a:lnTo>
                    <a:pt x="117" y="121"/>
                  </a:lnTo>
                  <a:lnTo>
                    <a:pt x="117" y="118"/>
                  </a:lnTo>
                  <a:lnTo>
                    <a:pt x="103" y="118"/>
                  </a:lnTo>
                  <a:lnTo>
                    <a:pt x="103" y="115"/>
                  </a:lnTo>
                  <a:lnTo>
                    <a:pt x="97" y="115"/>
                  </a:lnTo>
                  <a:lnTo>
                    <a:pt x="97" y="113"/>
                  </a:lnTo>
                  <a:lnTo>
                    <a:pt x="78" y="113"/>
                  </a:lnTo>
                  <a:lnTo>
                    <a:pt x="78" y="111"/>
                  </a:lnTo>
                  <a:lnTo>
                    <a:pt x="74" y="111"/>
                  </a:lnTo>
                  <a:lnTo>
                    <a:pt x="74" y="108"/>
                  </a:lnTo>
                  <a:lnTo>
                    <a:pt x="69" y="108"/>
                  </a:lnTo>
                  <a:lnTo>
                    <a:pt x="69" y="105"/>
                  </a:lnTo>
                  <a:lnTo>
                    <a:pt x="65" y="105"/>
                  </a:lnTo>
                  <a:lnTo>
                    <a:pt x="65" y="102"/>
                  </a:lnTo>
                  <a:lnTo>
                    <a:pt x="57" y="102"/>
                  </a:lnTo>
                  <a:lnTo>
                    <a:pt x="57" y="100"/>
                  </a:lnTo>
                  <a:lnTo>
                    <a:pt x="51" y="100"/>
                  </a:lnTo>
                  <a:lnTo>
                    <a:pt x="51" y="96"/>
                  </a:lnTo>
                  <a:lnTo>
                    <a:pt x="47" y="96"/>
                  </a:lnTo>
                  <a:lnTo>
                    <a:pt x="47" y="93"/>
                  </a:lnTo>
                  <a:lnTo>
                    <a:pt x="43" y="93"/>
                  </a:lnTo>
                  <a:lnTo>
                    <a:pt x="43" y="85"/>
                  </a:lnTo>
                  <a:lnTo>
                    <a:pt x="37" y="85"/>
                  </a:lnTo>
                  <a:lnTo>
                    <a:pt x="37" y="82"/>
                  </a:lnTo>
                  <a:lnTo>
                    <a:pt x="33" y="82"/>
                  </a:lnTo>
                  <a:lnTo>
                    <a:pt x="33" y="73"/>
                  </a:lnTo>
                  <a:lnTo>
                    <a:pt x="29" y="73"/>
                  </a:lnTo>
                  <a:lnTo>
                    <a:pt x="29" y="61"/>
                  </a:lnTo>
                  <a:lnTo>
                    <a:pt x="27" y="61"/>
                  </a:lnTo>
                  <a:lnTo>
                    <a:pt x="27" y="53"/>
                  </a:lnTo>
                  <a:lnTo>
                    <a:pt x="25" y="53"/>
                  </a:lnTo>
                  <a:lnTo>
                    <a:pt x="25" y="45"/>
                  </a:lnTo>
                  <a:lnTo>
                    <a:pt x="22" y="45"/>
                  </a:lnTo>
                  <a:lnTo>
                    <a:pt x="22" y="36"/>
                  </a:lnTo>
                  <a:lnTo>
                    <a:pt x="20" y="36"/>
                  </a:lnTo>
                  <a:lnTo>
                    <a:pt x="20" y="30"/>
                  </a:lnTo>
                  <a:lnTo>
                    <a:pt x="18" y="30"/>
                  </a:lnTo>
                  <a:lnTo>
                    <a:pt x="18" y="21"/>
                  </a:lnTo>
                  <a:lnTo>
                    <a:pt x="16" y="21"/>
                  </a:lnTo>
                  <a:lnTo>
                    <a:pt x="16" y="15"/>
                  </a:lnTo>
                  <a:lnTo>
                    <a:pt x="13" y="15"/>
                  </a:lnTo>
                  <a:lnTo>
                    <a:pt x="13" y="9"/>
                  </a:lnTo>
                  <a:lnTo>
                    <a:pt x="11" y="9"/>
                  </a:lnTo>
                  <a:lnTo>
                    <a:pt x="11" y="6"/>
                  </a:lnTo>
                  <a:lnTo>
                    <a:pt x="8" y="6"/>
                  </a:lnTo>
                  <a:lnTo>
                    <a:pt x="8" y="5"/>
                  </a:lnTo>
                  <a:lnTo>
                    <a:pt x="6" y="5"/>
                  </a:lnTo>
                  <a:lnTo>
                    <a:pt x="6" y="3"/>
                  </a:lnTo>
                  <a:lnTo>
                    <a:pt x="4" y="3"/>
                  </a:lnTo>
                  <a:lnTo>
                    <a:pt x="4" y="0"/>
                  </a:lnTo>
                  <a:lnTo>
                    <a:pt x="0" y="0"/>
                  </a:lnTo>
                </a:path>
              </a:pathLst>
            </a:custGeom>
            <a:noFill/>
            <a:ln w="127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3" name="Line 3"/>
            <p:cNvSpPr>
              <a:spLocks noChangeShapeType="1"/>
            </p:cNvSpPr>
            <p:nvPr/>
          </p:nvSpPr>
          <p:spPr bwMode="auto">
            <a:xfrm>
              <a:off x="3714750" y="2816225"/>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4" name="Line 4"/>
            <p:cNvSpPr>
              <a:spLocks noChangeShapeType="1"/>
            </p:cNvSpPr>
            <p:nvPr/>
          </p:nvSpPr>
          <p:spPr bwMode="auto">
            <a:xfrm>
              <a:off x="3752850" y="284480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Line 5"/>
            <p:cNvSpPr>
              <a:spLocks noChangeShapeType="1"/>
            </p:cNvSpPr>
            <p:nvPr/>
          </p:nvSpPr>
          <p:spPr bwMode="auto">
            <a:xfrm>
              <a:off x="3800475" y="2930525"/>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Line 6"/>
            <p:cNvSpPr>
              <a:spLocks noChangeShapeType="1"/>
            </p:cNvSpPr>
            <p:nvPr/>
          </p:nvSpPr>
          <p:spPr bwMode="auto">
            <a:xfrm>
              <a:off x="3781425" y="2873375"/>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7" name="Line 7"/>
            <p:cNvSpPr>
              <a:spLocks noChangeShapeType="1"/>
            </p:cNvSpPr>
            <p:nvPr/>
          </p:nvSpPr>
          <p:spPr bwMode="auto">
            <a:xfrm>
              <a:off x="4391025" y="383540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8" name="Line 8"/>
            <p:cNvSpPr>
              <a:spLocks noChangeShapeType="1"/>
            </p:cNvSpPr>
            <p:nvPr/>
          </p:nvSpPr>
          <p:spPr bwMode="auto">
            <a:xfrm>
              <a:off x="4419600" y="385445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Line 9"/>
            <p:cNvSpPr>
              <a:spLocks noChangeShapeType="1"/>
            </p:cNvSpPr>
            <p:nvPr/>
          </p:nvSpPr>
          <p:spPr bwMode="auto">
            <a:xfrm>
              <a:off x="4695825" y="391160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Line 10"/>
            <p:cNvSpPr>
              <a:spLocks noChangeShapeType="1"/>
            </p:cNvSpPr>
            <p:nvPr/>
          </p:nvSpPr>
          <p:spPr bwMode="auto">
            <a:xfrm>
              <a:off x="4724400" y="391160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Line 11"/>
            <p:cNvSpPr>
              <a:spLocks noChangeShapeType="1"/>
            </p:cNvSpPr>
            <p:nvPr/>
          </p:nvSpPr>
          <p:spPr bwMode="auto">
            <a:xfrm>
              <a:off x="4914900" y="394970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Line 12"/>
            <p:cNvSpPr>
              <a:spLocks noChangeShapeType="1"/>
            </p:cNvSpPr>
            <p:nvPr/>
          </p:nvSpPr>
          <p:spPr bwMode="auto">
            <a:xfrm>
              <a:off x="4981575" y="3959225"/>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13"/>
            <p:cNvSpPr>
              <a:spLocks noChangeShapeType="1"/>
            </p:cNvSpPr>
            <p:nvPr/>
          </p:nvSpPr>
          <p:spPr bwMode="auto">
            <a:xfrm>
              <a:off x="5229225" y="398780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Line 14"/>
            <p:cNvSpPr>
              <a:spLocks noChangeShapeType="1"/>
            </p:cNvSpPr>
            <p:nvPr/>
          </p:nvSpPr>
          <p:spPr bwMode="auto">
            <a:xfrm>
              <a:off x="5457825" y="398780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95" name="Group 94"/>
          <p:cNvGrpSpPr/>
          <p:nvPr/>
        </p:nvGrpSpPr>
        <p:grpSpPr>
          <a:xfrm>
            <a:off x="805045" y="4109727"/>
            <a:ext cx="2955005" cy="1658862"/>
            <a:chOff x="3452813" y="2809875"/>
            <a:chExt cx="2228850" cy="1238250"/>
          </a:xfrm>
        </p:grpSpPr>
        <p:sp>
          <p:nvSpPr>
            <p:cNvPr id="96" name="Freeform 15"/>
            <p:cNvSpPr>
              <a:spLocks/>
            </p:cNvSpPr>
            <p:nvPr/>
          </p:nvSpPr>
          <p:spPr bwMode="auto">
            <a:xfrm>
              <a:off x="3452813" y="2809875"/>
              <a:ext cx="2228850" cy="1219200"/>
            </a:xfrm>
            <a:custGeom>
              <a:avLst/>
              <a:gdLst>
                <a:gd name="T0" fmla="*/ 177 w 234"/>
                <a:gd name="T1" fmla="*/ 128 h 128"/>
                <a:gd name="T2" fmla="*/ 166 w 234"/>
                <a:gd name="T3" fmla="*/ 125 h 128"/>
                <a:gd name="T4" fmla="*/ 149 w 234"/>
                <a:gd name="T5" fmla="*/ 123 h 128"/>
                <a:gd name="T6" fmla="*/ 143 w 234"/>
                <a:gd name="T7" fmla="*/ 122 h 128"/>
                <a:gd name="T8" fmla="*/ 125 w 234"/>
                <a:gd name="T9" fmla="*/ 117 h 128"/>
                <a:gd name="T10" fmla="*/ 118 w 234"/>
                <a:gd name="T11" fmla="*/ 114 h 128"/>
                <a:gd name="T12" fmla="*/ 114 w 234"/>
                <a:gd name="T13" fmla="*/ 112 h 128"/>
                <a:gd name="T14" fmla="*/ 108 w 234"/>
                <a:gd name="T15" fmla="*/ 110 h 128"/>
                <a:gd name="T16" fmla="*/ 105 w 234"/>
                <a:gd name="T17" fmla="*/ 109 h 128"/>
                <a:gd name="T18" fmla="*/ 102 w 234"/>
                <a:gd name="T19" fmla="*/ 102 h 128"/>
                <a:gd name="T20" fmla="*/ 94 w 234"/>
                <a:gd name="T21" fmla="*/ 98 h 128"/>
                <a:gd name="T22" fmla="*/ 90 w 234"/>
                <a:gd name="T23" fmla="*/ 96 h 128"/>
                <a:gd name="T24" fmla="*/ 87 w 234"/>
                <a:gd name="T25" fmla="*/ 91 h 128"/>
                <a:gd name="T26" fmla="*/ 78 w 234"/>
                <a:gd name="T27" fmla="*/ 89 h 128"/>
                <a:gd name="T28" fmla="*/ 73 w 234"/>
                <a:gd name="T29" fmla="*/ 86 h 128"/>
                <a:gd name="T30" fmla="*/ 70 w 234"/>
                <a:gd name="T31" fmla="*/ 84 h 128"/>
                <a:gd name="T32" fmla="*/ 63 w 234"/>
                <a:gd name="T33" fmla="*/ 80 h 128"/>
                <a:gd name="T34" fmla="*/ 59 w 234"/>
                <a:gd name="T35" fmla="*/ 77 h 128"/>
                <a:gd name="T36" fmla="*/ 56 w 234"/>
                <a:gd name="T37" fmla="*/ 74 h 128"/>
                <a:gd name="T38" fmla="*/ 53 w 234"/>
                <a:gd name="T39" fmla="*/ 69 h 128"/>
                <a:gd name="T40" fmla="*/ 47 w 234"/>
                <a:gd name="T41" fmla="*/ 63 h 128"/>
                <a:gd name="T42" fmla="*/ 44 w 234"/>
                <a:gd name="T43" fmla="*/ 59 h 128"/>
                <a:gd name="T44" fmla="*/ 39 w 234"/>
                <a:gd name="T45" fmla="*/ 54 h 128"/>
                <a:gd name="T46" fmla="*/ 36 w 234"/>
                <a:gd name="T47" fmla="*/ 48 h 128"/>
                <a:gd name="T48" fmla="*/ 33 w 234"/>
                <a:gd name="T49" fmla="*/ 45 h 128"/>
                <a:gd name="T50" fmla="*/ 31 w 234"/>
                <a:gd name="T51" fmla="*/ 41 h 128"/>
                <a:gd name="T52" fmla="*/ 28 w 234"/>
                <a:gd name="T53" fmla="*/ 38 h 128"/>
                <a:gd name="T54" fmla="*/ 26 w 234"/>
                <a:gd name="T55" fmla="*/ 32 h 128"/>
                <a:gd name="T56" fmla="*/ 23 w 234"/>
                <a:gd name="T57" fmla="*/ 27 h 128"/>
                <a:gd name="T58" fmla="*/ 21 w 234"/>
                <a:gd name="T59" fmla="*/ 21 h 128"/>
                <a:gd name="T60" fmla="*/ 19 w 234"/>
                <a:gd name="T61" fmla="*/ 15 h 128"/>
                <a:gd name="T62" fmla="*/ 16 w 234"/>
                <a:gd name="T63" fmla="*/ 11 h 128"/>
                <a:gd name="T64" fmla="*/ 13 w 234"/>
                <a:gd name="T65" fmla="*/ 8 h 128"/>
                <a:gd name="T66" fmla="*/ 11 w 234"/>
                <a:gd name="T67" fmla="*/ 5 h 128"/>
                <a:gd name="T68" fmla="*/ 7 w 234"/>
                <a:gd name="T69" fmla="*/ 3 h 128"/>
                <a:gd name="T70" fmla="*/ 0 w 234"/>
                <a:gd name="T7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128">
                  <a:moveTo>
                    <a:pt x="234" y="128"/>
                  </a:moveTo>
                  <a:lnTo>
                    <a:pt x="177" y="128"/>
                  </a:lnTo>
                  <a:lnTo>
                    <a:pt x="177" y="125"/>
                  </a:lnTo>
                  <a:lnTo>
                    <a:pt x="166" y="125"/>
                  </a:lnTo>
                  <a:lnTo>
                    <a:pt x="166" y="123"/>
                  </a:lnTo>
                  <a:lnTo>
                    <a:pt x="149" y="123"/>
                  </a:lnTo>
                  <a:lnTo>
                    <a:pt x="149" y="122"/>
                  </a:lnTo>
                  <a:lnTo>
                    <a:pt x="143" y="122"/>
                  </a:lnTo>
                  <a:lnTo>
                    <a:pt x="143" y="117"/>
                  </a:lnTo>
                  <a:lnTo>
                    <a:pt x="125" y="117"/>
                  </a:lnTo>
                  <a:lnTo>
                    <a:pt x="125" y="114"/>
                  </a:lnTo>
                  <a:lnTo>
                    <a:pt x="118" y="114"/>
                  </a:lnTo>
                  <a:lnTo>
                    <a:pt x="118" y="112"/>
                  </a:lnTo>
                  <a:lnTo>
                    <a:pt x="114" y="112"/>
                  </a:lnTo>
                  <a:lnTo>
                    <a:pt x="114" y="110"/>
                  </a:lnTo>
                  <a:lnTo>
                    <a:pt x="108" y="110"/>
                  </a:lnTo>
                  <a:lnTo>
                    <a:pt x="108" y="109"/>
                  </a:lnTo>
                  <a:lnTo>
                    <a:pt x="105" y="109"/>
                  </a:lnTo>
                  <a:lnTo>
                    <a:pt x="105" y="102"/>
                  </a:lnTo>
                  <a:lnTo>
                    <a:pt x="102" y="102"/>
                  </a:lnTo>
                  <a:lnTo>
                    <a:pt x="102" y="98"/>
                  </a:lnTo>
                  <a:lnTo>
                    <a:pt x="94" y="98"/>
                  </a:lnTo>
                  <a:lnTo>
                    <a:pt x="94" y="96"/>
                  </a:lnTo>
                  <a:lnTo>
                    <a:pt x="90" y="96"/>
                  </a:lnTo>
                  <a:lnTo>
                    <a:pt x="90" y="91"/>
                  </a:lnTo>
                  <a:lnTo>
                    <a:pt x="87" y="91"/>
                  </a:lnTo>
                  <a:lnTo>
                    <a:pt x="87" y="89"/>
                  </a:lnTo>
                  <a:lnTo>
                    <a:pt x="78" y="89"/>
                  </a:lnTo>
                  <a:lnTo>
                    <a:pt x="78" y="86"/>
                  </a:lnTo>
                  <a:lnTo>
                    <a:pt x="73" y="86"/>
                  </a:lnTo>
                  <a:lnTo>
                    <a:pt x="73" y="84"/>
                  </a:lnTo>
                  <a:lnTo>
                    <a:pt x="70" y="84"/>
                  </a:lnTo>
                  <a:lnTo>
                    <a:pt x="70" y="80"/>
                  </a:lnTo>
                  <a:lnTo>
                    <a:pt x="63" y="80"/>
                  </a:lnTo>
                  <a:lnTo>
                    <a:pt x="63" y="77"/>
                  </a:lnTo>
                  <a:lnTo>
                    <a:pt x="59" y="77"/>
                  </a:lnTo>
                  <a:lnTo>
                    <a:pt x="59" y="74"/>
                  </a:lnTo>
                  <a:lnTo>
                    <a:pt x="56" y="74"/>
                  </a:lnTo>
                  <a:lnTo>
                    <a:pt x="56" y="69"/>
                  </a:lnTo>
                  <a:lnTo>
                    <a:pt x="53" y="69"/>
                  </a:lnTo>
                  <a:lnTo>
                    <a:pt x="53" y="63"/>
                  </a:lnTo>
                  <a:lnTo>
                    <a:pt x="47" y="63"/>
                  </a:lnTo>
                  <a:lnTo>
                    <a:pt x="47" y="59"/>
                  </a:lnTo>
                  <a:lnTo>
                    <a:pt x="44" y="59"/>
                  </a:lnTo>
                  <a:lnTo>
                    <a:pt x="44" y="54"/>
                  </a:lnTo>
                  <a:lnTo>
                    <a:pt x="39" y="54"/>
                  </a:lnTo>
                  <a:lnTo>
                    <a:pt x="39" y="48"/>
                  </a:lnTo>
                  <a:lnTo>
                    <a:pt x="36" y="48"/>
                  </a:lnTo>
                  <a:lnTo>
                    <a:pt x="36" y="45"/>
                  </a:lnTo>
                  <a:lnTo>
                    <a:pt x="33" y="45"/>
                  </a:lnTo>
                  <a:lnTo>
                    <a:pt x="33" y="41"/>
                  </a:lnTo>
                  <a:lnTo>
                    <a:pt x="31" y="41"/>
                  </a:lnTo>
                  <a:lnTo>
                    <a:pt x="31" y="38"/>
                  </a:lnTo>
                  <a:lnTo>
                    <a:pt x="28" y="38"/>
                  </a:lnTo>
                  <a:lnTo>
                    <a:pt x="28" y="32"/>
                  </a:lnTo>
                  <a:lnTo>
                    <a:pt x="26" y="32"/>
                  </a:lnTo>
                  <a:lnTo>
                    <a:pt x="26" y="27"/>
                  </a:lnTo>
                  <a:lnTo>
                    <a:pt x="23" y="27"/>
                  </a:lnTo>
                  <a:lnTo>
                    <a:pt x="23" y="21"/>
                  </a:lnTo>
                  <a:lnTo>
                    <a:pt x="21" y="21"/>
                  </a:lnTo>
                  <a:lnTo>
                    <a:pt x="21" y="15"/>
                  </a:lnTo>
                  <a:lnTo>
                    <a:pt x="19" y="15"/>
                  </a:lnTo>
                  <a:lnTo>
                    <a:pt x="19" y="11"/>
                  </a:lnTo>
                  <a:lnTo>
                    <a:pt x="16" y="11"/>
                  </a:lnTo>
                  <a:lnTo>
                    <a:pt x="16" y="8"/>
                  </a:lnTo>
                  <a:lnTo>
                    <a:pt x="13" y="8"/>
                  </a:lnTo>
                  <a:lnTo>
                    <a:pt x="13" y="5"/>
                  </a:lnTo>
                  <a:lnTo>
                    <a:pt x="11" y="5"/>
                  </a:lnTo>
                  <a:lnTo>
                    <a:pt x="11" y="3"/>
                  </a:lnTo>
                  <a:lnTo>
                    <a:pt x="7" y="3"/>
                  </a:lnTo>
                  <a:lnTo>
                    <a:pt x="7"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16"/>
            <p:cNvSpPr>
              <a:spLocks noChangeShapeType="1"/>
            </p:cNvSpPr>
            <p:nvPr/>
          </p:nvSpPr>
          <p:spPr bwMode="auto">
            <a:xfrm>
              <a:off x="3538538" y="2819400"/>
              <a:ext cx="0" cy="4762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Line 17"/>
            <p:cNvSpPr>
              <a:spLocks noChangeShapeType="1"/>
            </p:cNvSpPr>
            <p:nvPr/>
          </p:nvSpPr>
          <p:spPr bwMode="auto">
            <a:xfrm>
              <a:off x="3567113" y="2828925"/>
              <a:ext cx="0" cy="4762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18"/>
            <p:cNvSpPr>
              <a:spLocks noChangeShapeType="1"/>
            </p:cNvSpPr>
            <p:nvPr/>
          </p:nvSpPr>
          <p:spPr bwMode="auto">
            <a:xfrm>
              <a:off x="3586163" y="2857500"/>
              <a:ext cx="0" cy="4762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19"/>
            <p:cNvSpPr>
              <a:spLocks noChangeShapeType="1"/>
            </p:cNvSpPr>
            <p:nvPr/>
          </p:nvSpPr>
          <p:spPr bwMode="auto">
            <a:xfrm>
              <a:off x="3624263" y="2886075"/>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1" name="Line 20"/>
            <p:cNvSpPr>
              <a:spLocks noChangeShapeType="1"/>
            </p:cNvSpPr>
            <p:nvPr/>
          </p:nvSpPr>
          <p:spPr bwMode="auto">
            <a:xfrm>
              <a:off x="3662363" y="3000375"/>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2" name="Line 21"/>
            <p:cNvSpPr>
              <a:spLocks noChangeShapeType="1"/>
            </p:cNvSpPr>
            <p:nvPr/>
          </p:nvSpPr>
          <p:spPr bwMode="auto">
            <a:xfrm>
              <a:off x="3757613" y="3181350"/>
              <a:ext cx="0" cy="4762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3" name="Line 22"/>
            <p:cNvSpPr>
              <a:spLocks noChangeShapeType="1"/>
            </p:cNvSpPr>
            <p:nvPr/>
          </p:nvSpPr>
          <p:spPr bwMode="auto">
            <a:xfrm>
              <a:off x="4167188" y="3600450"/>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4" name="Line 23"/>
            <p:cNvSpPr>
              <a:spLocks noChangeShapeType="1"/>
            </p:cNvSpPr>
            <p:nvPr/>
          </p:nvSpPr>
          <p:spPr bwMode="auto">
            <a:xfrm>
              <a:off x="4233863" y="3638550"/>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5" name="Line 24"/>
            <p:cNvSpPr>
              <a:spLocks noChangeShapeType="1"/>
            </p:cNvSpPr>
            <p:nvPr/>
          </p:nvSpPr>
          <p:spPr bwMode="auto">
            <a:xfrm>
              <a:off x="4291013" y="3648075"/>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25"/>
            <p:cNvSpPr>
              <a:spLocks noChangeShapeType="1"/>
            </p:cNvSpPr>
            <p:nvPr/>
          </p:nvSpPr>
          <p:spPr bwMode="auto">
            <a:xfrm>
              <a:off x="4319588" y="3695700"/>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7" name="Line 26"/>
            <p:cNvSpPr>
              <a:spLocks noChangeShapeType="1"/>
            </p:cNvSpPr>
            <p:nvPr/>
          </p:nvSpPr>
          <p:spPr bwMode="auto">
            <a:xfrm>
              <a:off x="4367213" y="3724275"/>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8" name="Line 27"/>
            <p:cNvSpPr>
              <a:spLocks noChangeShapeType="1"/>
            </p:cNvSpPr>
            <p:nvPr/>
          </p:nvSpPr>
          <p:spPr bwMode="auto">
            <a:xfrm>
              <a:off x="4443413" y="3752850"/>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28"/>
            <p:cNvSpPr>
              <a:spLocks noChangeShapeType="1"/>
            </p:cNvSpPr>
            <p:nvPr/>
          </p:nvSpPr>
          <p:spPr bwMode="auto">
            <a:xfrm>
              <a:off x="4643438" y="3876675"/>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29"/>
            <p:cNvSpPr>
              <a:spLocks noChangeShapeType="1"/>
            </p:cNvSpPr>
            <p:nvPr/>
          </p:nvSpPr>
          <p:spPr bwMode="auto">
            <a:xfrm>
              <a:off x="4862513" y="3933825"/>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30"/>
            <p:cNvSpPr>
              <a:spLocks noChangeShapeType="1"/>
            </p:cNvSpPr>
            <p:nvPr/>
          </p:nvSpPr>
          <p:spPr bwMode="auto">
            <a:xfrm>
              <a:off x="5053013" y="3981450"/>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31"/>
            <p:cNvSpPr>
              <a:spLocks noChangeShapeType="1"/>
            </p:cNvSpPr>
            <p:nvPr/>
          </p:nvSpPr>
          <p:spPr bwMode="auto">
            <a:xfrm>
              <a:off x="5672138" y="4010025"/>
              <a:ext cx="0" cy="3810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113" name="Group 112"/>
          <p:cNvGrpSpPr/>
          <p:nvPr/>
        </p:nvGrpSpPr>
        <p:grpSpPr>
          <a:xfrm>
            <a:off x="5196943" y="4072730"/>
            <a:ext cx="2939536" cy="1603640"/>
            <a:chOff x="3484563" y="2808288"/>
            <a:chExt cx="2171700" cy="1238250"/>
          </a:xfrm>
        </p:grpSpPr>
        <p:sp>
          <p:nvSpPr>
            <p:cNvPr id="114" name="Freeform 32"/>
            <p:cNvSpPr>
              <a:spLocks/>
            </p:cNvSpPr>
            <p:nvPr/>
          </p:nvSpPr>
          <p:spPr bwMode="auto">
            <a:xfrm>
              <a:off x="3484563" y="2836863"/>
              <a:ext cx="2171700" cy="1190625"/>
            </a:xfrm>
            <a:custGeom>
              <a:avLst/>
              <a:gdLst>
                <a:gd name="T0" fmla="*/ 224 w 228"/>
                <a:gd name="T1" fmla="*/ 125 h 125"/>
                <a:gd name="T2" fmla="*/ 198 w 228"/>
                <a:gd name="T3" fmla="*/ 115 h 125"/>
                <a:gd name="T4" fmla="*/ 183 w 228"/>
                <a:gd name="T5" fmla="*/ 111 h 125"/>
                <a:gd name="T6" fmla="*/ 176 w 228"/>
                <a:gd name="T7" fmla="*/ 109 h 125"/>
                <a:gd name="T8" fmla="*/ 157 w 228"/>
                <a:gd name="T9" fmla="*/ 106 h 125"/>
                <a:gd name="T10" fmla="*/ 151 w 228"/>
                <a:gd name="T11" fmla="*/ 105 h 125"/>
                <a:gd name="T12" fmla="*/ 147 w 228"/>
                <a:gd name="T13" fmla="*/ 104 h 125"/>
                <a:gd name="T14" fmla="*/ 142 w 228"/>
                <a:gd name="T15" fmla="*/ 102 h 125"/>
                <a:gd name="T16" fmla="*/ 138 w 228"/>
                <a:gd name="T17" fmla="*/ 100 h 125"/>
                <a:gd name="T18" fmla="*/ 133 w 228"/>
                <a:gd name="T19" fmla="*/ 98 h 125"/>
                <a:gd name="T20" fmla="*/ 119 w 228"/>
                <a:gd name="T21" fmla="*/ 95 h 125"/>
                <a:gd name="T22" fmla="*/ 114 w 228"/>
                <a:gd name="T23" fmla="*/ 92 h 125"/>
                <a:gd name="T24" fmla="*/ 110 w 228"/>
                <a:gd name="T25" fmla="*/ 90 h 125"/>
                <a:gd name="T26" fmla="*/ 104 w 228"/>
                <a:gd name="T27" fmla="*/ 86 h 125"/>
                <a:gd name="T28" fmla="*/ 96 w 228"/>
                <a:gd name="T29" fmla="*/ 84 h 125"/>
                <a:gd name="T30" fmla="*/ 93 w 228"/>
                <a:gd name="T31" fmla="*/ 81 h 125"/>
                <a:gd name="T32" fmla="*/ 89 w 228"/>
                <a:gd name="T33" fmla="*/ 79 h 125"/>
                <a:gd name="T34" fmla="*/ 86 w 228"/>
                <a:gd name="T35" fmla="*/ 74 h 125"/>
                <a:gd name="T36" fmla="*/ 81 w 228"/>
                <a:gd name="T37" fmla="*/ 70 h 125"/>
                <a:gd name="T38" fmla="*/ 73 w 228"/>
                <a:gd name="T39" fmla="*/ 67 h 125"/>
                <a:gd name="T40" fmla="*/ 70 w 228"/>
                <a:gd name="T41" fmla="*/ 63 h 125"/>
                <a:gd name="T42" fmla="*/ 66 w 228"/>
                <a:gd name="T43" fmla="*/ 59 h 125"/>
                <a:gd name="T44" fmla="*/ 63 w 228"/>
                <a:gd name="T45" fmla="*/ 55 h 125"/>
                <a:gd name="T46" fmla="*/ 58 w 228"/>
                <a:gd name="T47" fmla="*/ 52 h 125"/>
                <a:gd name="T48" fmla="*/ 56 w 228"/>
                <a:gd name="T49" fmla="*/ 48 h 125"/>
                <a:gd name="T50" fmla="*/ 51 w 228"/>
                <a:gd name="T51" fmla="*/ 45 h 125"/>
                <a:gd name="T52" fmla="*/ 47 w 228"/>
                <a:gd name="T53" fmla="*/ 41 h 125"/>
                <a:gd name="T54" fmla="*/ 42 w 228"/>
                <a:gd name="T55" fmla="*/ 36 h 125"/>
                <a:gd name="T56" fmla="*/ 38 w 228"/>
                <a:gd name="T57" fmla="*/ 34 h 125"/>
                <a:gd name="T58" fmla="*/ 35 w 228"/>
                <a:gd name="T59" fmla="*/ 28 h 125"/>
                <a:gd name="T60" fmla="*/ 33 w 228"/>
                <a:gd name="T61" fmla="*/ 25 h 125"/>
                <a:gd name="T62" fmla="*/ 30 w 228"/>
                <a:gd name="T63" fmla="*/ 21 h 125"/>
                <a:gd name="T64" fmla="*/ 28 w 228"/>
                <a:gd name="T65" fmla="*/ 15 h 125"/>
                <a:gd name="T66" fmla="*/ 25 w 228"/>
                <a:gd name="T67" fmla="*/ 11 h 125"/>
                <a:gd name="T68" fmla="*/ 23 w 228"/>
                <a:gd name="T69" fmla="*/ 9 h 125"/>
                <a:gd name="T70" fmla="*/ 19 w 228"/>
                <a:gd name="T71" fmla="*/ 6 h 125"/>
                <a:gd name="T72" fmla="*/ 14 w 228"/>
                <a:gd name="T73" fmla="*/ 4 h 125"/>
                <a:gd name="T74" fmla="*/ 11 w 228"/>
                <a:gd name="T75" fmla="*/ 2 h 125"/>
                <a:gd name="T76" fmla="*/ 8 w 228"/>
                <a:gd name="T7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25">
                  <a:moveTo>
                    <a:pt x="228" y="125"/>
                  </a:moveTo>
                  <a:lnTo>
                    <a:pt x="224" y="125"/>
                  </a:lnTo>
                  <a:lnTo>
                    <a:pt x="224" y="115"/>
                  </a:lnTo>
                  <a:lnTo>
                    <a:pt x="198" y="115"/>
                  </a:lnTo>
                  <a:lnTo>
                    <a:pt x="198" y="111"/>
                  </a:lnTo>
                  <a:lnTo>
                    <a:pt x="183" y="111"/>
                  </a:lnTo>
                  <a:lnTo>
                    <a:pt x="183" y="109"/>
                  </a:lnTo>
                  <a:lnTo>
                    <a:pt x="176" y="109"/>
                  </a:lnTo>
                  <a:lnTo>
                    <a:pt x="176" y="106"/>
                  </a:lnTo>
                  <a:lnTo>
                    <a:pt x="157" y="106"/>
                  </a:lnTo>
                  <a:lnTo>
                    <a:pt x="157" y="105"/>
                  </a:lnTo>
                  <a:lnTo>
                    <a:pt x="151" y="105"/>
                  </a:lnTo>
                  <a:lnTo>
                    <a:pt x="151" y="104"/>
                  </a:lnTo>
                  <a:lnTo>
                    <a:pt x="147" y="104"/>
                  </a:lnTo>
                  <a:lnTo>
                    <a:pt x="147" y="102"/>
                  </a:lnTo>
                  <a:lnTo>
                    <a:pt x="142" y="102"/>
                  </a:lnTo>
                  <a:lnTo>
                    <a:pt x="142" y="100"/>
                  </a:lnTo>
                  <a:lnTo>
                    <a:pt x="138" y="100"/>
                  </a:lnTo>
                  <a:lnTo>
                    <a:pt x="138" y="98"/>
                  </a:lnTo>
                  <a:lnTo>
                    <a:pt x="133" y="98"/>
                  </a:lnTo>
                  <a:lnTo>
                    <a:pt x="133" y="95"/>
                  </a:lnTo>
                  <a:lnTo>
                    <a:pt x="119" y="95"/>
                  </a:lnTo>
                  <a:lnTo>
                    <a:pt x="119" y="92"/>
                  </a:lnTo>
                  <a:lnTo>
                    <a:pt x="114" y="92"/>
                  </a:lnTo>
                  <a:lnTo>
                    <a:pt x="110" y="92"/>
                  </a:lnTo>
                  <a:lnTo>
                    <a:pt x="110" y="90"/>
                  </a:lnTo>
                  <a:lnTo>
                    <a:pt x="104" y="90"/>
                  </a:lnTo>
                  <a:lnTo>
                    <a:pt x="104" y="86"/>
                  </a:lnTo>
                  <a:lnTo>
                    <a:pt x="96" y="86"/>
                  </a:lnTo>
                  <a:lnTo>
                    <a:pt x="96" y="84"/>
                  </a:lnTo>
                  <a:lnTo>
                    <a:pt x="93" y="84"/>
                  </a:lnTo>
                  <a:lnTo>
                    <a:pt x="93" y="81"/>
                  </a:lnTo>
                  <a:lnTo>
                    <a:pt x="89" y="81"/>
                  </a:lnTo>
                  <a:lnTo>
                    <a:pt x="89" y="79"/>
                  </a:lnTo>
                  <a:lnTo>
                    <a:pt x="86" y="79"/>
                  </a:lnTo>
                  <a:lnTo>
                    <a:pt x="86" y="74"/>
                  </a:lnTo>
                  <a:lnTo>
                    <a:pt x="81" y="74"/>
                  </a:lnTo>
                  <a:lnTo>
                    <a:pt x="81" y="70"/>
                  </a:lnTo>
                  <a:lnTo>
                    <a:pt x="73" y="70"/>
                  </a:lnTo>
                  <a:lnTo>
                    <a:pt x="73" y="67"/>
                  </a:lnTo>
                  <a:lnTo>
                    <a:pt x="70" y="67"/>
                  </a:lnTo>
                  <a:lnTo>
                    <a:pt x="70" y="63"/>
                  </a:lnTo>
                  <a:lnTo>
                    <a:pt x="66" y="63"/>
                  </a:lnTo>
                  <a:lnTo>
                    <a:pt x="66" y="59"/>
                  </a:lnTo>
                  <a:lnTo>
                    <a:pt x="63" y="59"/>
                  </a:lnTo>
                  <a:lnTo>
                    <a:pt x="63" y="55"/>
                  </a:lnTo>
                  <a:lnTo>
                    <a:pt x="58" y="55"/>
                  </a:lnTo>
                  <a:lnTo>
                    <a:pt x="58" y="52"/>
                  </a:lnTo>
                  <a:lnTo>
                    <a:pt x="56" y="52"/>
                  </a:lnTo>
                  <a:lnTo>
                    <a:pt x="56" y="48"/>
                  </a:lnTo>
                  <a:lnTo>
                    <a:pt x="51" y="48"/>
                  </a:lnTo>
                  <a:lnTo>
                    <a:pt x="51" y="45"/>
                  </a:lnTo>
                  <a:lnTo>
                    <a:pt x="47" y="45"/>
                  </a:lnTo>
                  <a:lnTo>
                    <a:pt x="47" y="41"/>
                  </a:lnTo>
                  <a:lnTo>
                    <a:pt x="42" y="41"/>
                  </a:lnTo>
                  <a:lnTo>
                    <a:pt x="42" y="36"/>
                  </a:lnTo>
                  <a:lnTo>
                    <a:pt x="38" y="36"/>
                  </a:lnTo>
                  <a:lnTo>
                    <a:pt x="38" y="34"/>
                  </a:lnTo>
                  <a:lnTo>
                    <a:pt x="35" y="34"/>
                  </a:lnTo>
                  <a:lnTo>
                    <a:pt x="35" y="28"/>
                  </a:lnTo>
                  <a:lnTo>
                    <a:pt x="33" y="28"/>
                  </a:lnTo>
                  <a:lnTo>
                    <a:pt x="33" y="25"/>
                  </a:lnTo>
                  <a:lnTo>
                    <a:pt x="30" y="25"/>
                  </a:lnTo>
                  <a:lnTo>
                    <a:pt x="30" y="21"/>
                  </a:lnTo>
                  <a:lnTo>
                    <a:pt x="28" y="21"/>
                  </a:lnTo>
                  <a:lnTo>
                    <a:pt x="28" y="15"/>
                  </a:lnTo>
                  <a:lnTo>
                    <a:pt x="25" y="15"/>
                  </a:lnTo>
                  <a:lnTo>
                    <a:pt x="25" y="11"/>
                  </a:lnTo>
                  <a:lnTo>
                    <a:pt x="23" y="11"/>
                  </a:lnTo>
                  <a:lnTo>
                    <a:pt x="23" y="9"/>
                  </a:lnTo>
                  <a:lnTo>
                    <a:pt x="19" y="9"/>
                  </a:lnTo>
                  <a:lnTo>
                    <a:pt x="19" y="6"/>
                  </a:lnTo>
                  <a:lnTo>
                    <a:pt x="14" y="6"/>
                  </a:lnTo>
                  <a:lnTo>
                    <a:pt x="14" y="4"/>
                  </a:lnTo>
                  <a:lnTo>
                    <a:pt x="11" y="4"/>
                  </a:lnTo>
                  <a:lnTo>
                    <a:pt x="11" y="2"/>
                  </a:lnTo>
                  <a:lnTo>
                    <a:pt x="8" y="2"/>
                  </a:lnTo>
                  <a:lnTo>
                    <a:pt x="8" y="0"/>
                  </a:lnTo>
                  <a:lnTo>
                    <a:pt x="0" y="0"/>
                  </a:lnTo>
                </a:path>
              </a:pathLst>
            </a:custGeom>
            <a:noFill/>
            <a:ln w="1270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33"/>
            <p:cNvSpPr>
              <a:spLocks noChangeShapeType="1"/>
            </p:cNvSpPr>
            <p:nvPr/>
          </p:nvSpPr>
          <p:spPr bwMode="auto">
            <a:xfrm>
              <a:off x="3522663" y="280828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34"/>
            <p:cNvSpPr>
              <a:spLocks noChangeShapeType="1"/>
            </p:cNvSpPr>
            <p:nvPr/>
          </p:nvSpPr>
          <p:spPr bwMode="auto">
            <a:xfrm>
              <a:off x="3570288" y="2817813"/>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35"/>
            <p:cNvSpPr>
              <a:spLocks noChangeShapeType="1"/>
            </p:cNvSpPr>
            <p:nvPr/>
          </p:nvSpPr>
          <p:spPr bwMode="auto">
            <a:xfrm>
              <a:off x="3646488" y="2855913"/>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Line 36"/>
            <p:cNvSpPr>
              <a:spLocks noChangeShapeType="1"/>
            </p:cNvSpPr>
            <p:nvPr/>
          </p:nvSpPr>
          <p:spPr bwMode="auto">
            <a:xfrm>
              <a:off x="3941763" y="3236913"/>
              <a:ext cx="0" cy="57150"/>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37"/>
            <p:cNvSpPr>
              <a:spLocks noChangeShapeType="1"/>
            </p:cNvSpPr>
            <p:nvPr/>
          </p:nvSpPr>
          <p:spPr bwMode="auto">
            <a:xfrm>
              <a:off x="4227513" y="34750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38"/>
            <p:cNvSpPr>
              <a:spLocks noChangeShapeType="1"/>
            </p:cNvSpPr>
            <p:nvPr/>
          </p:nvSpPr>
          <p:spPr bwMode="auto">
            <a:xfrm>
              <a:off x="4237038" y="3465513"/>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Line 39"/>
            <p:cNvSpPr>
              <a:spLocks noChangeShapeType="1"/>
            </p:cNvSpPr>
            <p:nvPr/>
          </p:nvSpPr>
          <p:spPr bwMode="auto">
            <a:xfrm>
              <a:off x="4284663" y="35131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Line 40"/>
            <p:cNvSpPr>
              <a:spLocks noChangeShapeType="1"/>
            </p:cNvSpPr>
            <p:nvPr/>
          </p:nvSpPr>
          <p:spPr bwMode="auto">
            <a:xfrm>
              <a:off x="4389438" y="3598863"/>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3" name="Line 41"/>
            <p:cNvSpPr>
              <a:spLocks noChangeShapeType="1"/>
            </p:cNvSpPr>
            <p:nvPr/>
          </p:nvSpPr>
          <p:spPr bwMode="auto">
            <a:xfrm>
              <a:off x="4437063" y="3617913"/>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4" name="Line 42"/>
            <p:cNvSpPr>
              <a:spLocks noChangeShapeType="1"/>
            </p:cNvSpPr>
            <p:nvPr/>
          </p:nvSpPr>
          <p:spPr bwMode="auto">
            <a:xfrm>
              <a:off x="4503738" y="36655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5" name="Line 43"/>
            <p:cNvSpPr>
              <a:spLocks noChangeShapeType="1"/>
            </p:cNvSpPr>
            <p:nvPr/>
          </p:nvSpPr>
          <p:spPr bwMode="auto">
            <a:xfrm>
              <a:off x="4618038" y="3713163"/>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6" name="Line 44"/>
            <p:cNvSpPr>
              <a:spLocks noChangeShapeType="1"/>
            </p:cNvSpPr>
            <p:nvPr/>
          </p:nvSpPr>
          <p:spPr bwMode="auto">
            <a:xfrm>
              <a:off x="4656138" y="3713163"/>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7" name="Line 45"/>
            <p:cNvSpPr>
              <a:spLocks noChangeShapeType="1"/>
            </p:cNvSpPr>
            <p:nvPr/>
          </p:nvSpPr>
          <p:spPr bwMode="auto">
            <a:xfrm>
              <a:off x="4722813" y="37036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8" name="Line 46"/>
            <p:cNvSpPr>
              <a:spLocks noChangeShapeType="1"/>
            </p:cNvSpPr>
            <p:nvPr/>
          </p:nvSpPr>
          <p:spPr bwMode="auto">
            <a:xfrm>
              <a:off x="4932363" y="379888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9" name="Line 47"/>
            <p:cNvSpPr>
              <a:spLocks noChangeShapeType="1"/>
            </p:cNvSpPr>
            <p:nvPr/>
          </p:nvSpPr>
          <p:spPr bwMode="auto">
            <a:xfrm>
              <a:off x="5380038" y="38941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0" name="Line 48"/>
            <p:cNvSpPr>
              <a:spLocks noChangeShapeType="1"/>
            </p:cNvSpPr>
            <p:nvPr/>
          </p:nvSpPr>
          <p:spPr bwMode="auto">
            <a:xfrm>
              <a:off x="4732338" y="37036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1" name="Line 49"/>
            <p:cNvSpPr>
              <a:spLocks noChangeShapeType="1"/>
            </p:cNvSpPr>
            <p:nvPr/>
          </p:nvSpPr>
          <p:spPr bwMode="auto">
            <a:xfrm>
              <a:off x="4941888" y="379888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2" name="Line 50"/>
            <p:cNvSpPr>
              <a:spLocks noChangeShapeType="1"/>
            </p:cNvSpPr>
            <p:nvPr/>
          </p:nvSpPr>
          <p:spPr bwMode="auto">
            <a:xfrm>
              <a:off x="5018088" y="38179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3" name="Line 51"/>
            <p:cNvSpPr>
              <a:spLocks noChangeShapeType="1"/>
            </p:cNvSpPr>
            <p:nvPr/>
          </p:nvSpPr>
          <p:spPr bwMode="auto">
            <a:xfrm>
              <a:off x="5113338" y="38179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4" name="Line 52"/>
            <p:cNvSpPr>
              <a:spLocks noChangeShapeType="1"/>
            </p:cNvSpPr>
            <p:nvPr/>
          </p:nvSpPr>
          <p:spPr bwMode="auto">
            <a:xfrm>
              <a:off x="5303838" y="38560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5" name="Line 53"/>
            <p:cNvSpPr>
              <a:spLocks noChangeShapeType="1"/>
            </p:cNvSpPr>
            <p:nvPr/>
          </p:nvSpPr>
          <p:spPr bwMode="auto">
            <a:xfrm>
              <a:off x="5351463" y="38560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6" name="Line 54"/>
            <p:cNvSpPr>
              <a:spLocks noChangeShapeType="1"/>
            </p:cNvSpPr>
            <p:nvPr/>
          </p:nvSpPr>
          <p:spPr bwMode="auto">
            <a:xfrm>
              <a:off x="5437188" y="38941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7" name="Line 55"/>
            <p:cNvSpPr>
              <a:spLocks noChangeShapeType="1"/>
            </p:cNvSpPr>
            <p:nvPr/>
          </p:nvSpPr>
          <p:spPr bwMode="auto">
            <a:xfrm>
              <a:off x="5522913" y="3884613"/>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8" name="Line 56"/>
            <p:cNvSpPr>
              <a:spLocks noChangeShapeType="1"/>
            </p:cNvSpPr>
            <p:nvPr/>
          </p:nvSpPr>
          <p:spPr bwMode="auto">
            <a:xfrm>
              <a:off x="5646738" y="3979863"/>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57"/>
            <p:cNvSpPr>
              <a:spLocks noChangeShapeType="1"/>
            </p:cNvSpPr>
            <p:nvPr/>
          </p:nvSpPr>
          <p:spPr bwMode="auto">
            <a:xfrm>
              <a:off x="5389563" y="3894138"/>
              <a:ext cx="0" cy="66675"/>
            </a:xfrm>
            <a:prstGeom prst="line">
              <a:avLst/>
            </a:prstGeom>
            <a:noFill/>
            <a:ln w="12700">
              <a:solidFill>
                <a:srgbClr val="B60D27"/>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grpSp>
        <p:nvGrpSpPr>
          <p:cNvPr id="140" name="Group 139"/>
          <p:cNvGrpSpPr/>
          <p:nvPr/>
        </p:nvGrpSpPr>
        <p:grpSpPr>
          <a:xfrm>
            <a:off x="5207783" y="4073617"/>
            <a:ext cx="3246196" cy="1516403"/>
            <a:chOff x="3378200" y="2841625"/>
            <a:chExt cx="2381250" cy="1171575"/>
          </a:xfrm>
        </p:grpSpPr>
        <p:sp>
          <p:nvSpPr>
            <p:cNvPr id="141" name="Freeform 58"/>
            <p:cNvSpPr>
              <a:spLocks/>
            </p:cNvSpPr>
            <p:nvPr/>
          </p:nvSpPr>
          <p:spPr bwMode="auto">
            <a:xfrm>
              <a:off x="3378200" y="2870200"/>
              <a:ext cx="2381250" cy="1114425"/>
            </a:xfrm>
            <a:custGeom>
              <a:avLst/>
              <a:gdLst>
                <a:gd name="T0" fmla="*/ 194 w 250"/>
                <a:gd name="T1" fmla="*/ 117 h 117"/>
                <a:gd name="T2" fmla="*/ 185 w 250"/>
                <a:gd name="T3" fmla="*/ 114 h 117"/>
                <a:gd name="T4" fmla="*/ 171 w 250"/>
                <a:gd name="T5" fmla="*/ 111 h 117"/>
                <a:gd name="T6" fmla="*/ 166 w 250"/>
                <a:gd name="T7" fmla="*/ 109 h 117"/>
                <a:gd name="T8" fmla="*/ 149 w 250"/>
                <a:gd name="T9" fmla="*/ 106 h 117"/>
                <a:gd name="T10" fmla="*/ 144 w 250"/>
                <a:gd name="T11" fmla="*/ 103 h 117"/>
                <a:gd name="T12" fmla="*/ 133 w 250"/>
                <a:gd name="T13" fmla="*/ 102 h 117"/>
                <a:gd name="T14" fmla="*/ 126 w 250"/>
                <a:gd name="T15" fmla="*/ 99 h 117"/>
                <a:gd name="T16" fmla="*/ 123 w 250"/>
                <a:gd name="T17" fmla="*/ 96 h 117"/>
                <a:gd name="T18" fmla="*/ 114 w 250"/>
                <a:gd name="T19" fmla="*/ 92 h 117"/>
                <a:gd name="T20" fmla="*/ 105 w 250"/>
                <a:gd name="T21" fmla="*/ 88 h 117"/>
                <a:gd name="T22" fmla="*/ 99 w 250"/>
                <a:gd name="T23" fmla="*/ 86 h 117"/>
                <a:gd name="T24" fmla="*/ 93 w 250"/>
                <a:gd name="T25" fmla="*/ 83 h 117"/>
                <a:gd name="T26" fmla="*/ 90 w 250"/>
                <a:gd name="T27" fmla="*/ 79 h 117"/>
                <a:gd name="T28" fmla="*/ 86 w 250"/>
                <a:gd name="T29" fmla="*/ 74 h 117"/>
                <a:gd name="T30" fmla="*/ 83 w 250"/>
                <a:gd name="T31" fmla="*/ 70 h 117"/>
                <a:gd name="T32" fmla="*/ 79 w 250"/>
                <a:gd name="T33" fmla="*/ 67 h 117"/>
                <a:gd name="T34" fmla="*/ 73 w 250"/>
                <a:gd name="T35" fmla="*/ 62 h 117"/>
                <a:gd name="T36" fmla="*/ 69 w 250"/>
                <a:gd name="T37" fmla="*/ 56 h 117"/>
                <a:gd name="T38" fmla="*/ 67 w 250"/>
                <a:gd name="T39" fmla="*/ 53 h 117"/>
                <a:gd name="T40" fmla="*/ 62 w 250"/>
                <a:gd name="T41" fmla="*/ 51 h 117"/>
                <a:gd name="T42" fmla="*/ 60 w 250"/>
                <a:gd name="T43" fmla="*/ 48 h 117"/>
                <a:gd name="T44" fmla="*/ 57 w 250"/>
                <a:gd name="T45" fmla="*/ 46 h 117"/>
                <a:gd name="T46" fmla="*/ 54 w 250"/>
                <a:gd name="T47" fmla="*/ 42 h 117"/>
                <a:gd name="T48" fmla="*/ 50 w 250"/>
                <a:gd name="T49" fmla="*/ 39 h 117"/>
                <a:gd name="T50" fmla="*/ 43 w 250"/>
                <a:gd name="T51" fmla="*/ 37 h 117"/>
                <a:gd name="T52" fmla="*/ 41 w 250"/>
                <a:gd name="T53" fmla="*/ 34 h 117"/>
                <a:gd name="T54" fmla="*/ 37 w 250"/>
                <a:gd name="T55" fmla="*/ 28 h 117"/>
                <a:gd name="T56" fmla="*/ 30 w 250"/>
                <a:gd name="T57" fmla="*/ 25 h 117"/>
                <a:gd name="T58" fmla="*/ 28 w 250"/>
                <a:gd name="T59" fmla="*/ 22 h 117"/>
                <a:gd name="T60" fmla="*/ 24 w 250"/>
                <a:gd name="T61" fmla="*/ 19 h 117"/>
                <a:gd name="T62" fmla="*/ 21 w 250"/>
                <a:gd name="T63" fmla="*/ 13 h 117"/>
                <a:gd name="T64" fmla="*/ 18 w 250"/>
                <a:gd name="T65" fmla="*/ 8 h 117"/>
                <a:gd name="T66" fmla="*/ 16 w 250"/>
                <a:gd name="T67" fmla="*/ 6 h 117"/>
                <a:gd name="T68" fmla="*/ 12 w 250"/>
                <a:gd name="T69" fmla="*/ 4 h 117"/>
                <a:gd name="T70" fmla="*/ 9 w 250"/>
                <a:gd name="T71" fmla="*/ 1 h 117"/>
                <a:gd name="T72" fmla="*/ 0 w 250"/>
                <a:gd name="T7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117">
                  <a:moveTo>
                    <a:pt x="250" y="117"/>
                  </a:moveTo>
                  <a:lnTo>
                    <a:pt x="194" y="117"/>
                  </a:lnTo>
                  <a:lnTo>
                    <a:pt x="194" y="114"/>
                  </a:lnTo>
                  <a:lnTo>
                    <a:pt x="185" y="114"/>
                  </a:lnTo>
                  <a:lnTo>
                    <a:pt x="185" y="111"/>
                  </a:lnTo>
                  <a:lnTo>
                    <a:pt x="171" y="111"/>
                  </a:lnTo>
                  <a:lnTo>
                    <a:pt x="171" y="109"/>
                  </a:lnTo>
                  <a:lnTo>
                    <a:pt x="166" y="109"/>
                  </a:lnTo>
                  <a:lnTo>
                    <a:pt x="166" y="106"/>
                  </a:lnTo>
                  <a:lnTo>
                    <a:pt x="149" y="106"/>
                  </a:lnTo>
                  <a:lnTo>
                    <a:pt x="149" y="103"/>
                  </a:lnTo>
                  <a:lnTo>
                    <a:pt x="144" y="103"/>
                  </a:lnTo>
                  <a:lnTo>
                    <a:pt x="144" y="102"/>
                  </a:lnTo>
                  <a:lnTo>
                    <a:pt x="133" y="102"/>
                  </a:lnTo>
                  <a:lnTo>
                    <a:pt x="133" y="99"/>
                  </a:lnTo>
                  <a:lnTo>
                    <a:pt x="126" y="99"/>
                  </a:lnTo>
                  <a:lnTo>
                    <a:pt x="126" y="96"/>
                  </a:lnTo>
                  <a:lnTo>
                    <a:pt x="123" y="96"/>
                  </a:lnTo>
                  <a:lnTo>
                    <a:pt x="123" y="92"/>
                  </a:lnTo>
                  <a:lnTo>
                    <a:pt x="114" y="92"/>
                  </a:lnTo>
                  <a:lnTo>
                    <a:pt x="114" y="88"/>
                  </a:lnTo>
                  <a:lnTo>
                    <a:pt x="105" y="88"/>
                  </a:lnTo>
                  <a:lnTo>
                    <a:pt x="105" y="86"/>
                  </a:lnTo>
                  <a:lnTo>
                    <a:pt x="99" y="86"/>
                  </a:lnTo>
                  <a:lnTo>
                    <a:pt x="99" y="83"/>
                  </a:lnTo>
                  <a:lnTo>
                    <a:pt x="93" y="83"/>
                  </a:lnTo>
                  <a:lnTo>
                    <a:pt x="93" y="79"/>
                  </a:lnTo>
                  <a:lnTo>
                    <a:pt x="90" y="79"/>
                  </a:lnTo>
                  <a:lnTo>
                    <a:pt x="90" y="74"/>
                  </a:lnTo>
                  <a:lnTo>
                    <a:pt x="86" y="74"/>
                  </a:lnTo>
                  <a:lnTo>
                    <a:pt x="86" y="70"/>
                  </a:lnTo>
                  <a:lnTo>
                    <a:pt x="83" y="70"/>
                  </a:lnTo>
                  <a:lnTo>
                    <a:pt x="83" y="67"/>
                  </a:lnTo>
                  <a:lnTo>
                    <a:pt x="79" y="67"/>
                  </a:lnTo>
                  <a:lnTo>
                    <a:pt x="79" y="62"/>
                  </a:lnTo>
                  <a:lnTo>
                    <a:pt x="73" y="62"/>
                  </a:lnTo>
                  <a:lnTo>
                    <a:pt x="73" y="56"/>
                  </a:lnTo>
                  <a:lnTo>
                    <a:pt x="69" y="56"/>
                  </a:lnTo>
                  <a:lnTo>
                    <a:pt x="69" y="53"/>
                  </a:lnTo>
                  <a:lnTo>
                    <a:pt x="67" y="53"/>
                  </a:lnTo>
                  <a:lnTo>
                    <a:pt x="67" y="51"/>
                  </a:lnTo>
                  <a:lnTo>
                    <a:pt x="62" y="51"/>
                  </a:lnTo>
                  <a:lnTo>
                    <a:pt x="62" y="48"/>
                  </a:lnTo>
                  <a:lnTo>
                    <a:pt x="60" y="48"/>
                  </a:lnTo>
                  <a:lnTo>
                    <a:pt x="60" y="46"/>
                  </a:lnTo>
                  <a:lnTo>
                    <a:pt x="57" y="46"/>
                  </a:lnTo>
                  <a:lnTo>
                    <a:pt x="57" y="42"/>
                  </a:lnTo>
                  <a:lnTo>
                    <a:pt x="54" y="42"/>
                  </a:lnTo>
                  <a:lnTo>
                    <a:pt x="54" y="39"/>
                  </a:lnTo>
                  <a:lnTo>
                    <a:pt x="50" y="39"/>
                  </a:lnTo>
                  <a:lnTo>
                    <a:pt x="50" y="37"/>
                  </a:lnTo>
                  <a:lnTo>
                    <a:pt x="43" y="37"/>
                  </a:lnTo>
                  <a:lnTo>
                    <a:pt x="43" y="34"/>
                  </a:lnTo>
                  <a:lnTo>
                    <a:pt x="41" y="34"/>
                  </a:lnTo>
                  <a:lnTo>
                    <a:pt x="41" y="28"/>
                  </a:lnTo>
                  <a:lnTo>
                    <a:pt x="37" y="28"/>
                  </a:lnTo>
                  <a:lnTo>
                    <a:pt x="37" y="25"/>
                  </a:lnTo>
                  <a:lnTo>
                    <a:pt x="30" y="25"/>
                  </a:lnTo>
                  <a:lnTo>
                    <a:pt x="30" y="22"/>
                  </a:lnTo>
                  <a:lnTo>
                    <a:pt x="28" y="22"/>
                  </a:lnTo>
                  <a:lnTo>
                    <a:pt x="28" y="19"/>
                  </a:lnTo>
                  <a:lnTo>
                    <a:pt x="24" y="19"/>
                  </a:lnTo>
                  <a:lnTo>
                    <a:pt x="24" y="13"/>
                  </a:lnTo>
                  <a:lnTo>
                    <a:pt x="21" y="13"/>
                  </a:lnTo>
                  <a:lnTo>
                    <a:pt x="21" y="8"/>
                  </a:lnTo>
                  <a:lnTo>
                    <a:pt x="18" y="8"/>
                  </a:lnTo>
                  <a:lnTo>
                    <a:pt x="18" y="6"/>
                  </a:lnTo>
                  <a:lnTo>
                    <a:pt x="16" y="6"/>
                  </a:lnTo>
                  <a:lnTo>
                    <a:pt x="16" y="4"/>
                  </a:lnTo>
                  <a:lnTo>
                    <a:pt x="12" y="4"/>
                  </a:lnTo>
                  <a:lnTo>
                    <a:pt x="12" y="1"/>
                  </a:lnTo>
                  <a:lnTo>
                    <a:pt x="9" y="1"/>
                  </a:lnTo>
                  <a:lnTo>
                    <a:pt x="9" y="0"/>
                  </a:lnTo>
                  <a:lnTo>
                    <a:pt x="0" y="0"/>
                  </a:lnTo>
                </a:path>
              </a:pathLst>
            </a:custGeom>
            <a:noFill/>
            <a:ln w="1270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2" name="Line 59"/>
            <p:cNvSpPr>
              <a:spLocks noChangeShapeType="1"/>
            </p:cNvSpPr>
            <p:nvPr/>
          </p:nvSpPr>
          <p:spPr bwMode="auto">
            <a:xfrm>
              <a:off x="3416300" y="2841625"/>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3" name="Line 60"/>
            <p:cNvSpPr>
              <a:spLocks noChangeShapeType="1"/>
            </p:cNvSpPr>
            <p:nvPr/>
          </p:nvSpPr>
          <p:spPr bwMode="auto">
            <a:xfrm>
              <a:off x="3444875" y="2841625"/>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4" name="Line 61"/>
            <p:cNvSpPr>
              <a:spLocks noChangeShapeType="1"/>
            </p:cNvSpPr>
            <p:nvPr/>
          </p:nvSpPr>
          <p:spPr bwMode="auto">
            <a:xfrm>
              <a:off x="3540125" y="2908300"/>
              <a:ext cx="0" cy="4762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5" name="Line 62"/>
            <p:cNvSpPr>
              <a:spLocks noChangeShapeType="1"/>
            </p:cNvSpPr>
            <p:nvPr/>
          </p:nvSpPr>
          <p:spPr bwMode="auto">
            <a:xfrm>
              <a:off x="3568700" y="292735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6" name="Line 63"/>
            <p:cNvSpPr>
              <a:spLocks noChangeShapeType="1"/>
            </p:cNvSpPr>
            <p:nvPr/>
          </p:nvSpPr>
          <p:spPr bwMode="auto">
            <a:xfrm>
              <a:off x="3673475" y="307975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7" name="Line 64"/>
            <p:cNvSpPr>
              <a:spLocks noChangeShapeType="1"/>
            </p:cNvSpPr>
            <p:nvPr/>
          </p:nvSpPr>
          <p:spPr bwMode="auto">
            <a:xfrm>
              <a:off x="3930650" y="3279775"/>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8" name="Line 65"/>
            <p:cNvSpPr>
              <a:spLocks noChangeShapeType="1"/>
            </p:cNvSpPr>
            <p:nvPr/>
          </p:nvSpPr>
          <p:spPr bwMode="auto">
            <a:xfrm>
              <a:off x="4244975" y="359410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9" name="Line 66"/>
            <p:cNvSpPr>
              <a:spLocks noChangeShapeType="1"/>
            </p:cNvSpPr>
            <p:nvPr/>
          </p:nvSpPr>
          <p:spPr bwMode="auto">
            <a:xfrm>
              <a:off x="4368800" y="3670300"/>
              <a:ext cx="0" cy="4762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0" name="Line 67"/>
            <p:cNvSpPr>
              <a:spLocks noChangeShapeType="1"/>
            </p:cNvSpPr>
            <p:nvPr/>
          </p:nvSpPr>
          <p:spPr bwMode="auto">
            <a:xfrm>
              <a:off x="4406900" y="3679825"/>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1" name="Line 68"/>
            <p:cNvSpPr>
              <a:spLocks noChangeShapeType="1"/>
            </p:cNvSpPr>
            <p:nvPr/>
          </p:nvSpPr>
          <p:spPr bwMode="auto">
            <a:xfrm>
              <a:off x="4435475" y="367030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2" name="Line 69"/>
            <p:cNvSpPr>
              <a:spLocks noChangeShapeType="1"/>
            </p:cNvSpPr>
            <p:nvPr/>
          </p:nvSpPr>
          <p:spPr bwMode="auto">
            <a:xfrm>
              <a:off x="4483100" y="372745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3" name="Line 70"/>
            <p:cNvSpPr>
              <a:spLocks noChangeShapeType="1"/>
            </p:cNvSpPr>
            <p:nvPr/>
          </p:nvSpPr>
          <p:spPr bwMode="auto">
            <a:xfrm>
              <a:off x="4502150" y="3727450"/>
              <a:ext cx="0" cy="4762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4" name="Line 71"/>
            <p:cNvSpPr>
              <a:spLocks noChangeShapeType="1"/>
            </p:cNvSpPr>
            <p:nvPr/>
          </p:nvSpPr>
          <p:spPr bwMode="auto">
            <a:xfrm>
              <a:off x="4740275" y="3813175"/>
              <a:ext cx="0" cy="4762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5" name="Line 72"/>
            <p:cNvSpPr>
              <a:spLocks noChangeShapeType="1"/>
            </p:cNvSpPr>
            <p:nvPr/>
          </p:nvSpPr>
          <p:spPr bwMode="auto">
            <a:xfrm>
              <a:off x="4921250" y="3851275"/>
              <a:ext cx="0" cy="4762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6" name="Line 73"/>
            <p:cNvSpPr>
              <a:spLocks noChangeShapeType="1"/>
            </p:cNvSpPr>
            <p:nvPr/>
          </p:nvSpPr>
          <p:spPr bwMode="auto">
            <a:xfrm>
              <a:off x="5102225" y="389890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7" name="Line 74"/>
            <p:cNvSpPr>
              <a:spLocks noChangeShapeType="1"/>
            </p:cNvSpPr>
            <p:nvPr/>
          </p:nvSpPr>
          <p:spPr bwMode="auto">
            <a:xfrm>
              <a:off x="5416550" y="395605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8" name="Line 75"/>
            <p:cNvSpPr>
              <a:spLocks noChangeShapeType="1"/>
            </p:cNvSpPr>
            <p:nvPr/>
          </p:nvSpPr>
          <p:spPr bwMode="auto">
            <a:xfrm>
              <a:off x="5540375" y="395605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9" name="Line 76"/>
            <p:cNvSpPr>
              <a:spLocks noChangeShapeType="1"/>
            </p:cNvSpPr>
            <p:nvPr/>
          </p:nvSpPr>
          <p:spPr bwMode="auto">
            <a:xfrm>
              <a:off x="5578475" y="395605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0" name="Line 77"/>
            <p:cNvSpPr>
              <a:spLocks noChangeShapeType="1"/>
            </p:cNvSpPr>
            <p:nvPr/>
          </p:nvSpPr>
          <p:spPr bwMode="auto">
            <a:xfrm>
              <a:off x="5749925" y="395605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1" name="Line 78"/>
            <p:cNvSpPr>
              <a:spLocks noChangeShapeType="1"/>
            </p:cNvSpPr>
            <p:nvPr/>
          </p:nvSpPr>
          <p:spPr bwMode="auto">
            <a:xfrm>
              <a:off x="4873625" y="3851275"/>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2" name="Line 79"/>
            <p:cNvSpPr>
              <a:spLocks noChangeShapeType="1"/>
            </p:cNvSpPr>
            <p:nvPr/>
          </p:nvSpPr>
          <p:spPr bwMode="auto">
            <a:xfrm>
              <a:off x="4530725" y="3717925"/>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3" name="Line 80"/>
            <p:cNvSpPr>
              <a:spLocks noChangeShapeType="1"/>
            </p:cNvSpPr>
            <p:nvPr/>
          </p:nvSpPr>
          <p:spPr bwMode="auto">
            <a:xfrm>
              <a:off x="4730750" y="3813175"/>
              <a:ext cx="0" cy="4762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4" name="Line 81"/>
            <p:cNvSpPr>
              <a:spLocks noChangeShapeType="1"/>
            </p:cNvSpPr>
            <p:nvPr/>
          </p:nvSpPr>
          <p:spPr bwMode="auto">
            <a:xfrm>
              <a:off x="4911725" y="3851275"/>
              <a:ext cx="0" cy="47625"/>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5" name="Line 82"/>
            <p:cNvSpPr>
              <a:spLocks noChangeShapeType="1"/>
            </p:cNvSpPr>
            <p:nvPr/>
          </p:nvSpPr>
          <p:spPr bwMode="auto">
            <a:xfrm>
              <a:off x="5092700" y="389890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6" name="Line 83"/>
            <p:cNvSpPr>
              <a:spLocks noChangeShapeType="1"/>
            </p:cNvSpPr>
            <p:nvPr/>
          </p:nvSpPr>
          <p:spPr bwMode="auto">
            <a:xfrm>
              <a:off x="5321300" y="3956050"/>
              <a:ext cx="0" cy="57150"/>
            </a:xfrm>
            <a:prstGeom prst="line">
              <a:avLst/>
            </a:prstGeom>
            <a:noFill/>
            <a:ln w="12700">
              <a:solidFill>
                <a:srgbClr val="B2C0D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sp>
        <p:nvSpPr>
          <p:cNvPr id="167" name="TextBox 166"/>
          <p:cNvSpPr txBox="1"/>
          <p:nvPr/>
        </p:nvSpPr>
        <p:spPr>
          <a:xfrm>
            <a:off x="8451465" y="5909094"/>
            <a:ext cx="304489" cy="215444"/>
          </a:xfrm>
          <a:prstGeom prst="rect">
            <a:avLst/>
          </a:prstGeom>
          <a:noFill/>
          <a:ln w="15875">
            <a:noFill/>
          </a:ln>
        </p:spPr>
        <p:txBody>
          <a:bodyPr wrap="square" rtlCol="0">
            <a:spAutoFit/>
          </a:bodyPr>
          <a:lstStyle/>
          <a:p>
            <a:pPr algn="ctr"/>
            <a:r>
              <a:rPr lang="en-GB" sz="800" dirty="0" smtClean="0">
                <a:solidFill>
                  <a:srgbClr val="363636"/>
                </a:solidFill>
              </a:rPr>
              <a:t>38</a:t>
            </a:r>
            <a:endParaRPr lang="en-GB" sz="800" dirty="0">
              <a:solidFill>
                <a:srgbClr val="363636"/>
              </a:solidFill>
            </a:endParaRPr>
          </a:p>
        </p:txBody>
      </p:sp>
      <p:sp>
        <p:nvSpPr>
          <p:cNvPr id="168" name="TextBox 167"/>
          <p:cNvSpPr txBox="1"/>
          <p:nvPr/>
        </p:nvSpPr>
        <p:spPr>
          <a:xfrm>
            <a:off x="5256519" y="6123597"/>
            <a:ext cx="3312354" cy="215444"/>
          </a:xfrm>
          <a:prstGeom prst="rect">
            <a:avLst/>
          </a:prstGeom>
          <a:noFill/>
          <a:ln w="15875">
            <a:noFill/>
          </a:ln>
        </p:spPr>
        <p:txBody>
          <a:bodyPr wrap="square" rtlCol="0">
            <a:spAutoFit/>
          </a:bodyPr>
          <a:lstStyle/>
          <a:p>
            <a:pPr algn="ctr"/>
            <a:r>
              <a:rPr lang="en-GB" sz="800" dirty="0" smtClean="0">
                <a:solidFill>
                  <a:srgbClr val="363636"/>
                </a:solidFill>
              </a:rPr>
              <a:t>Time since randomisation (months)</a:t>
            </a:r>
            <a:endParaRPr lang="en-GB" sz="800" dirty="0">
              <a:solidFill>
                <a:srgbClr val="363636"/>
              </a:solidFill>
            </a:endParaRPr>
          </a:p>
        </p:txBody>
      </p:sp>
      <p:cxnSp>
        <p:nvCxnSpPr>
          <p:cNvPr id="169" name="Straight Connector 168"/>
          <p:cNvCxnSpPr/>
          <p:nvPr/>
        </p:nvCxnSpPr>
        <p:spPr>
          <a:xfrm>
            <a:off x="2680444" y="4315932"/>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70" name="Straight Connector 169"/>
          <p:cNvCxnSpPr/>
          <p:nvPr/>
        </p:nvCxnSpPr>
        <p:spPr>
          <a:xfrm>
            <a:off x="3452922" y="4315932"/>
            <a:ext cx="144000" cy="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71" name="Straight Connector 170"/>
          <p:cNvCxnSpPr/>
          <p:nvPr/>
        </p:nvCxnSpPr>
        <p:spPr>
          <a:xfrm>
            <a:off x="7477136" y="4318467"/>
            <a:ext cx="144000" cy="0"/>
          </a:xfrm>
          <a:prstGeom prst="line">
            <a:avLst/>
          </a:prstGeom>
          <a:noFill/>
          <a:ln w="19050">
            <a:solidFill>
              <a:srgbClr val="B60D27"/>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72" name="Straight Connector 171"/>
          <p:cNvCxnSpPr/>
          <p:nvPr/>
        </p:nvCxnSpPr>
        <p:spPr>
          <a:xfrm>
            <a:off x="8175803" y="4318467"/>
            <a:ext cx="144000" cy="0"/>
          </a:xfrm>
          <a:prstGeom prst="line">
            <a:avLst/>
          </a:prstGeom>
          <a:noFill/>
          <a:ln w="19050">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cxnSp>
      <p:sp>
        <p:nvSpPr>
          <p:cNvPr id="173" name="Text Box 5"/>
          <p:cNvSpPr txBox="1">
            <a:spLocks noChangeArrowheads="1"/>
          </p:cNvSpPr>
          <p:nvPr/>
        </p:nvSpPr>
        <p:spPr bwMode="auto">
          <a:xfrm>
            <a:off x="231775" y="6474897"/>
            <a:ext cx="151586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AFP, alpha-fetoprotein</a:t>
            </a:r>
            <a:endParaRPr lang="en-GB" sz="1200" dirty="0">
              <a:solidFill>
                <a:srgbClr val="363636"/>
              </a:solidFill>
            </a:endParaRPr>
          </a:p>
        </p:txBody>
      </p:sp>
      <p:sp>
        <p:nvSpPr>
          <p:cNvPr id="174" name="TextBox 173"/>
          <p:cNvSpPr txBox="1"/>
          <p:nvPr/>
        </p:nvSpPr>
        <p:spPr>
          <a:xfrm>
            <a:off x="3786784" y="5913447"/>
            <a:ext cx="304489" cy="215444"/>
          </a:xfrm>
          <a:prstGeom prst="rect">
            <a:avLst/>
          </a:prstGeom>
          <a:noFill/>
          <a:ln w="15875">
            <a:noFill/>
          </a:ln>
        </p:spPr>
        <p:txBody>
          <a:bodyPr wrap="square" rtlCol="0">
            <a:spAutoFit/>
          </a:bodyPr>
          <a:lstStyle/>
          <a:p>
            <a:pPr algn="ctr"/>
            <a:r>
              <a:rPr lang="en-GB" sz="800" dirty="0" smtClean="0">
                <a:solidFill>
                  <a:srgbClr val="363636"/>
                </a:solidFill>
              </a:rPr>
              <a:t>38</a:t>
            </a:r>
            <a:endParaRPr lang="en-GB" sz="800" dirty="0">
              <a:solidFill>
                <a:srgbClr val="363636"/>
              </a:solidFill>
            </a:endParaRPr>
          </a:p>
        </p:txBody>
      </p:sp>
    </p:spTree>
    <p:custDataLst>
      <p:tags r:id="rId1"/>
    </p:custDataLst>
    <p:extLst>
      <p:ext uri="{BB962C8B-B14F-4D97-AF65-F5344CB8AC3E}">
        <p14:creationId xmlns:p14="http://schemas.microsoft.com/office/powerpoint/2010/main" val="31586335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LBA16: Ramucirumab (RAM) as second-line treatment in patients (</a:t>
            </a:r>
            <a:r>
              <a:rPr lang="en-GB" sz="1800" dirty="0" err="1"/>
              <a:t>pts</a:t>
            </a:r>
            <a:r>
              <a:rPr lang="en-GB" sz="1800" dirty="0"/>
              <a:t>) with advanced hepatocellular carcinoma (HCC) following first-line therapy with sorafenib: </a:t>
            </a:r>
            <a:r>
              <a:rPr lang="en-GB" sz="1800" dirty="0" smtClean="0"/>
              <a:t>Results </a:t>
            </a:r>
            <a:r>
              <a:rPr lang="en-GB" sz="1800" dirty="0"/>
              <a:t>from the randomized phase III REACH </a:t>
            </a:r>
            <a:r>
              <a:rPr lang="en-GB" sz="1800" dirty="0" smtClean="0"/>
              <a:t>study – Zhu A et al.</a:t>
            </a:r>
            <a:endParaRPr lang="en-GB" sz="1800" dirty="0"/>
          </a:p>
        </p:txBody>
      </p:sp>
      <p:sp>
        <p:nvSpPr>
          <p:cNvPr id="5123" name="Rectangle 3"/>
          <p:cNvSpPr>
            <a:spLocks noGrp="1" noChangeArrowheads="1"/>
          </p:cNvSpPr>
          <p:nvPr>
            <p:ph type="body" idx="1"/>
          </p:nvPr>
        </p:nvSpPr>
        <p:spPr>
          <a:xfrm>
            <a:off x="228600" y="1320800"/>
            <a:ext cx="8686800" cy="5154097"/>
          </a:xfrm>
        </p:spPr>
        <p:txBody>
          <a:bodyPr/>
          <a:lstStyle/>
          <a:p>
            <a:pPr lvl="0">
              <a:buClr>
                <a:srgbClr val="043882"/>
              </a:buClr>
            </a:pPr>
            <a:r>
              <a:rPr lang="en-GB" sz="1800" b="1" dirty="0" smtClean="0">
                <a:solidFill>
                  <a:srgbClr val="363636"/>
                </a:solidFill>
              </a:rPr>
              <a:t>Key results (cont.)</a:t>
            </a:r>
          </a:p>
          <a:p>
            <a:pPr lvl="0">
              <a:buClr>
                <a:srgbClr val="043882"/>
              </a:buClr>
            </a:pPr>
            <a:endParaRPr lang="en-GB" sz="1800" dirty="0">
              <a:solidFill>
                <a:srgbClr val="363636"/>
              </a:solidFill>
            </a:endParaRPr>
          </a:p>
          <a:p>
            <a:pPr lvl="0">
              <a:buClr>
                <a:srgbClr val="043882"/>
              </a:buClr>
            </a:pPr>
            <a:endParaRPr lang="en-GB" sz="1800" dirty="0" smtClean="0">
              <a:solidFill>
                <a:srgbClr val="363636"/>
              </a:solidFill>
            </a:endParaRPr>
          </a:p>
          <a:p>
            <a:pPr lvl="0">
              <a:buClr>
                <a:srgbClr val="043882"/>
              </a:buClr>
            </a:pPr>
            <a:endParaRPr lang="en-GB" sz="1800" dirty="0" smtClean="0">
              <a:solidFill>
                <a:srgbClr val="363636"/>
              </a:solidFill>
            </a:endParaRPr>
          </a:p>
          <a:p>
            <a:pPr lvl="0">
              <a:buClr>
                <a:srgbClr val="043882"/>
              </a:buClr>
            </a:pPr>
            <a:endParaRPr lang="en-GB" sz="1800" dirty="0" smtClean="0">
              <a:solidFill>
                <a:srgbClr val="363636"/>
              </a:solidFill>
            </a:endParaRPr>
          </a:p>
          <a:p>
            <a:pPr lvl="0">
              <a:buClr>
                <a:srgbClr val="043882"/>
              </a:buClr>
            </a:pPr>
            <a:endParaRPr lang="en-GB" sz="1800" dirty="0" smtClean="0">
              <a:solidFill>
                <a:srgbClr val="363636"/>
              </a:solidFill>
            </a:endParaRPr>
          </a:p>
          <a:p>
            <a:pPr marL="0" lvl="0" indent="0">
              <a:buClr>
                <a:srgbClr val="043882"/>
              </a:buClr>
              <a:buNone/>
            </a:pPr>
            <a:endParaRPr lang="en-GB" sz="1800" dirty="0" smtClean="0">
              <a:solidFill>
                <a:srgbClr val="363636"/>
              </a:solidFill>
            </a:endParaRPr>
          </a:p>
          <a:p>
            <a:pPr lvl="0">
              <a:spcBef>
                <a:spcPts val="2400"/>
              </a:spcBef>
              <a:buClr>
                <a:srgbClr val="043882"/>
              </a:buClr>
            </a:pPr>
            <a:r>
              <a:rPr lang="en-GB" sz="1800" b="1" dirty="0" smtClean="0">
                <a:solidFill>
                  <a:srgbClr val="363636"/>
                </a:solidFill>
              </a:rPr>
              <a:t>Conclusions</a:t>
            </a:r>
          </a:p>
          <a:p>
            <a:pPr lvl="1">
              <a:buClr>
                <a:srgbClr val="043882"/>
              </a:buClr>
            </a:pPr>
            <a:r>
              <a:rPr lang="en-GB" sz="1800" b="1" dirty="0" smtClean="0"/>
              <a:t>Ramucirumab did not significantly improve OS compared with placebo in patients with advanced HCC</a:t>
            </a:r>
          </a:p>
          <a:p>
            <a:pPr lvl="1">
              <a:buClr>
                <a:srgbClr val="043882"/>
              </a:buClr>
            </a:pPr>
            <a:r>
              <a:rPr lang="en-GB" sz="1800" b="1" dirty="0" smtClean="0"/>
              <a:t>Ramucirumab was associated with clinically meaningful differences in PFS, TTP and ORR vs. placebo</a:t>
            </a:r>
          </a:p>
          <a:p>
            <a:pPr lvl="1">
              <a:buClr>
                <a:srgbClr val="043882"/>
              </a:buClr>
            </a:pPr>
            <a:r>
              <a:rPr lang="en-GB" sz="1800" b="1" dirty="0" smtClean="0"/>
              <a:t>Patients with elevated baseline AFP levels may benefit from ramucirumab</a:t>
            </a:r>
          </a:p>
          <a:p>
            <a:pPr lvl="1">
              <a:buClr>
                <a:srgbClr val="043882"/>
              </a:buClr>
            </a:pPr>
            <a:r>
              <a:rPr lang="en-GB" sz="1800" b="1" dirty="0"/>
              <a:t>Ramucirumab had an acceptable safety </a:t>
            </a:r>
            <a:r>
              <a:rPr lang="en-GB" sz="1800" b="1" dirty="0" smtClean="0"/>
              <a:t>profile </a:t>
            </a:r>
            <a:endParaRPr lang="en-GB" sz="1800" b="1" dirty="0"/>
          </a:p>
        </p:txBody>
      </p:sp>
      <p:sp>
        <p:nvSpPr>
          <p:cNvPr id="5124" name="Text Box 4"/>
          <p:cNvSpPr txBox="1">
            <a:spLocks noChangeArrowheads="1"/>
          </p:cNvSpPr>
          <p:nvPr/>
        </p:nvSpPr>
        <p:spPr bwMode="auto">
          <a:xfrm>
            <a:off x="5225659" y="6474897"/>
            <a:ext cx="369767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Zhu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LBA16</a:t>
            </a:r>
            <a:endParaRPr lang="en-GB" sz="1200" dirty="0">
              <a:solidFill>
                <a:srgbClr val="363636"/>
              </a:solidFill>
            </a:endParaRPr>
          </a:p>
        </p:txBody>
      </p:sp>
      <p:sp>
        <p:nvSpPr>
          <p:cNvPr id="5125" name="Text Box 5"/>
          <p:cNvSpPr txBox="1">
            <a:spLocks noChangeArrowheads="1"/>
          </p:cNvSpPr>
          <p:nvPr/>
        </p:nvSpPr>
        <p:spPr bwMode="auto">
          <a:xfrm>
            <a:off x="231775" y="6474897"/>
            <a:ext cx="25551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 *p&lt;0.05 for ramucirumab vs. placebo</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883543329"/>
              </p:ext>
            </p:extLst>
          </p:nvPr>
        </p:nvGraphicFramePr>
        <p:xfrm>
          <a:off x="405078" y="1727203"/>
          <a:ext cx="8333845" cy="2164080"/>
        </p:xfrm>
        <a:graphic>
          <a:graphicData uri="http://schemas.openxmlformats.org/drawingml/2006/table">
            <a:tbl>
              <a:tblPr firstRow="1" bandRow="1">
                <a:tableStyleId>{69012ECD-51FC-41F1-AA8D-1B2483CD663E}</a:tableStyleId>
              </a:tblPr>
              <a:tblGrid>
                <a:gridCol w="2288473"/>
                <a:gridCol w="1511343"/>
                <a:gridCol w="1511343"/>
                <a:gridCol w="1511343"/>
                <a:gridCol w="1511343"/>
              </a:tblGrid>
              <a:tr h="259292">
                <a:tc rowSpan="2">
                  <a:txBody>
                    <a:bodyPr/>
                    <a:lstStyle/>
                    <a:p>
                      <a:pPr>
                        <a:lnSpc>
                          <a:spcPts val="1800"/>
                        </a:lnSpc>
                      </a:pPr>
                      <a:r>
                        <a:rPr lang="en-GB" sz="1400" dirty="0" smtClean="0">
                          <a:solidFill>
                            <a:schemeClr val="tx2"/>
                          </a:solidFill>
                        </a:rPr>
                        <a:t>AE of special interest, </a:t>
                      </a:r>
                      <a:br>
                        <a:rPr lang="en-GB" sz="1400" dirty="0" smtClean="0">
                          <a:solidFill>
                            <a:schemeClr val="tx2"/>
                          </a:solidFill>
                        </a:rPr>
                      </a:br>
                      <a:r>
                        <a:rPr lang="en-GB" sz="1400" dirty="0" smtClean="0">
                          <a:solidFill>
                            <a:schemeClr val="tx2"/>
                          </a:solidFill>
                        </a:rPr>
                        <a:t>n (%)</a:t>
                      </a:r>
                      <a:endParaRPr lang="en-GB" sz="1400" dirty="0">
                        <a:solidFill>
                          <a:schemeClr val="tx2"/>
                        </a:solidFill>
                      </a:endParaRPr>
                    </a:p>
                  </a:txBody>
                  <a:tcPr anchor="ctr">
                    <a:lnB w="12700" cap="flat" cmpd="sng" algn="ctr">
                      <a:solidFill>
                        <a:schemeClr val="accent1"/>
                      </a:solidFill>
                      <a:prstDash val="solid"/>
                      <a:round/>
                      <a:headEnd type="none" w="med" len="med"/>
                      <a:tailEnd type="none" w="med" len="med"/>
                    </a:lnB>
                  </a:tcPr>
                </a:tc>
                <a:tc gridSpan="2">
                  <a:txBody>
                    <a:bodyPr/>
                    <a:lstStyle/>
                    <a:p>
                      <a:pPr algn="ctr">
                        <a:lnSpc>
                          <a:spcPts val="1000"/>
                        </a:lnSpc>
                      </a:pPr>
                      <a:r>
                        <a:rPr lang="en-GB" sz="1400" dirty="0" smtClean="0">
                          <a:solidFill>
                            <a:schemeClr val="tx2"/>
                          </a:solidFill>
                        </a:rPr>
                        <a:t>Ramucirumab</a:t>
                      </a:r>
                      <a:r>
                        <a:rPr lang="en-GB" sz="1400" baseline="0" dirty="0" smtClean="0">
                          <a:solidFill>
                            <a:schemeClr val="tx2"/>
                          </a:solidFill>
                        </a:rPr>
                        <a:t> (N=277)</a:t>
                      </a:r>
                      <a:endParaRPr lang="en-GB" sz="1400" dirty="0">
                        <a:solidFill>
                          <a:schemeClr val="tx2"/>
                        </a:solidFill>
                      </a:endParaRPr>
                    </a:p>
                  </a:txBody>
                  <a:tcPr anchor="ctr"/>
                </a:tc>
                <a:tc hMerge="1">
                  <a:txBody>
                    <a:bodyPr/>
                    <a:lstStyle/>
                    <a:p>
                      <a:endParaRPr lang="en-GB" sz="1400" dirty="0"/>
                    </a:p>
                  </a:txBody>
                  <a:tcPr/>
                </a:tc>
                <a:tc gridSpan="2">
                  <a:txBody>
                    <a:bodyPr/>
                    <a:lstStyle/>
                    <a:p>
                      <a:pPr algn="ctr">
                        <a:lnSpc>
                          <a:spcPts val="1000"/>
                        </a:lnSpc>
                      </a:pPr>
                      <a:r>
                        <a:rPr lang="en-GB" sz="1400" dirty="0" smtClean="0">
                          <a:solidFill>
                            <a:schemeClr val="tx2"/>
                          </a:solidFill>
                        </a:rPr>
                        <a:t>Placebo (N=276)</a:t>
                      </a:r>
                      <a:endParaRPr lang="en-GB" sz="1400" dirty="0">
                        <a:solidFill>
                          <a:schemeClr val="tx2"/>
                        </a:solidFill>
                      </a:endParaRPr>
                    </a:p>
                  </a:txBody>
                  <a:tcPr anchor="ctr"/>
                </a:tc>
                <a:tc hMerge="1">
                  <a:txBody>
                    <a:bodyPr/>
                    <a:lstStyle/>
                    <a:p>
                      <a:endParaRPr lang="en-GB" sz="1400" dirty="0"/>
                    </a:p>
                  </a:txBody>
                  <a:tcPr/>
                </a:tc>
              </a:tr>
              <a:tr h="259292">
                <a:tc vMerge="1">
                  <a:txBody>
                    <a:bodyPr/>
                    <a:lstStyle/>
                    <a:p>
                      <a:endParaRPr lang="en-GB" sz="1400" dirty="0">
                        <a:solidFill>
                          <a:schemeClr val="tx2"/>
                        </a:solidFill>
                      </a:endParaRPr>
                    </a:p>
                  </a:txBody>
                  <a:tcPr anchor="ctr">
                    <a:solidFill>
                      <a:schemeClr val="accent1"/>
                    </a:solidFill>
                  </a:tcPr>
                </a:tc>
                <a:tc>
                  <a:txBody>
                    <a:bodyPr/>
                    <a:lstStyle/>
                    <a:p>
                      <a:pPr algn="ctr">
                        <a:lnSpc>
                          <a:spcPts val="1000"/>
                        </a:lnSpc>
                      </a:pPr>
                      <a:r>
                        <a:rPr lang="en-GB" sz="1400" dirty="0" smtClean="0">
                          <a:solidFill>
                            <a:schemeClr val="tx2"/>
                          </a:solidFill>
                        </a:rPr>
                        <a:t>Any grade</a:t>
                      </a:r>
                      <a:endParaRPr lang="en-GB" sz="1400" dirty="0">
                        <a:solidFill>
                          <a:schemeClr val="tx2"/>
                        </a:solidFill>
                      </a:endParaRPr>
                    </a:p>
                  </a:txBody>
                  <a:tcPr anchor="ctr">
                    <a:solidFill>
                      <a:schemeClr val="accent1"/>
                    </a:solidFill>
                  </a:tcPr>
                </a:tc>
                <a:tc>
                  <a:txBody>
                    <a:bodyPr/>
                    <a:lstStyle/>
                    <a:p>
                      <a:pPr algn="ctr">
                        <a:lnSpc>
                          <a:spcPts val="1000"/>
                        </a:lnSpc>
                      </a:pPr>
                      <a:r>
                        <a:rPr lang="en-GB" sz="1400" dirty="0" smtClean="0">
                          <a:solidFill>
                            <a:schemeClr val="tx2"/>
                          </a:solidFill>
                        </a:rPr>
                        <a:t>Grade ≥3</a:t>
                      </a:r>
                      <a:endParaRPr lang="en-GB" sz="1400" dirty="0">
                        <a:solidFill>
                          <a:schemeClr val="tx2"/>
                        </a:solidFill>
                      </a:endParaRPr>
                    </a:p>
                  </a:txBody>
                  <a:tcPr anchor="ctr">
                    <a:solidFill>
                      <a:schemeClr val="accent1"/>
                    </a:solidFill>
                  </a:tcPr>
                </a:tc>
                <a:tc>
                  <a:txBody>
                    <a:bodyPr/>
                    <a:lstStyle/>
                    <a:p>
                      <a:pPr algn="ctr">
                        <a:lnSpc>
                          <a:spcPts val="1000"/>
                        </a:lnSpc>
                      </a:pPr>
                      <a:r>
                        <a:rPr lang="en-GB" sz="1400" dirty="0" smtClean="0">
                          <a:solidFill>
                            <a:schemeClr val="tx2"/>
                          </a:solidFill>
                        </a:rPr>
                        <a:t>Any grade</a:t>
                      </a:r>
                      <a:endParaRPr lang="en-GB" sz="1400" dirty="0">
                        <a:solidFill>
                          <a:schemeClr val="tx2"/>
                        </a:solidFill>
                      </a:endParaRPr>
                    </a:p>
                  </a:txBody>
                  <a:tcPr anchor="ctr">
                    <a:solidFill>
                      <a:schemeClr val="accent1"/>
                    </a:solidFill>
                  </a:tcPr>
                </a:tc>
                <a:tc>
                  <a:txBody>
                    <a:bodyPr/>
                    <a:lstStyle/>
                    <a:p>
                      <a:pPr algn="ctr">
                        <a:lnSpc>
                          <a:spcPts val="1000"/>
                        </a:lnSpc>
                      </a:pPr>
                      <a:r>
                        <a:rPr lang="en-GB" sz="1400" dirty="0" smtClean="0">
                          <a:solidFill>
                            <a:schemeClr val="tx2"/>
                          </a:solidFill>
                        </a:rPr>
                        <a:t>Grade ≥3</a:t>
                      </a:r>
                      <a:endParaRPr lang="en-GB" sz="1400" dirty="0">
                        <a:solidFill>
                          <a:schemeClr val="tx2"/>
                        </a:solidFill>
                      </a:endParaRPr>
                    </a:p>
                  </a:txBody>
                  <a:tcPr anchor="ctr">
                    <a:solidFill>
                      <a:schemeClr val="accent1"/>
                    </a:solidFill>
                  </a:tcPr>
                </a:tc>
              </a:tr>
              <a:tr h="259292">
                <a:tc>
                  <a:txBody>
                    <a:bodyPr/>
                    <a:lstStyle/>
                    <a:p>
                      <a:pPr>
                        <a:lnSpc>
                          <a:spcPts val="1400"/>
                        </a:lnSpc>
                      </a:pPr>
                      <a:r>
                        <a:rPr lang="en-GB" sz="1400" dirty="0" smtClean="0"/>
                        <a:t>Liver injury/failure</a:t>
                      </a:r>
                      <a:endParaRPr lang="en-GB" sz="1400" dirty="0"/>
                    </a:p>
                  </a:txBody>
                  <a:tcPr anchor="ctr">
                    <a:lnT w="12700" cap="flat" cmpd="sng" algn="ctr">
                      <a:solidFill>
                        <a:schemeClr val="accent1"/>
                      </a:solidFill>
                      <a:prstDash val="solid"/>
                      <a:round/>
                      <a:headEnd type="none" w="med" len="med"/>
                      <a:tailEnd type="none" w="med" len="med"/>
                    </a:lnT>
                  </a:tcPr>
                </a:tc>
                <a:tc>
                  <a:txBody>
                    <a:bodyPr/>
                    <a:lstStyle/>
                    <a:p>
                      <a:pPr algn="ctr">
                        <a:lnSpc>
                          <a:spcPts val="1400"/>
                        </a:lnSpc>
                      </a:pPr>
                      <a:r>
                        <a:rPr lang="en-GB" sz="1400" dirty="0" smtClean="0"/>
                        <a:t>140 (51)*</a:t>
                      </a:r>
                      <a:endParaRPr lang="en-GB" sz="1400" dirty="0"/>
                    </a:p>
                  </a:txBody>
                  <a:tcPr anchor="ctr"/>
                </a:tc>
                <a:tc>
                  <a:txBody>
                    <a:bodyPr/>
                    <a:lstStyle/>
                    <a:p>
                      <a:pPr algn="ctr">
                        <a:lnSpc>
                          <a:spcPts val="1400"/>
                        </a:lnSpc>
                      </a:pPr>
                      <a:r>
                        <a:rPr lang="en-GB" sz="1400" dirty="0" smtClean="0"/>
                        <a:t>58 (21)</a:t>
                      </a:r>
                    </a:p>
                  </a:txBody>
                  <a:tcPr anchor="ctr"/>
                </a:tc>
                <a:tc>
                  <a:txBody>
                    <a:bodyPr/>
                    <a:lstStyle/>
                    <a:p>
                      <a:pPr algn="ctr">
                        <a:lnSpc>
                          <a:spcPts val="1400"/>
                        </a:lnSpc>
                      </a:pPr>
                      <a:r>
                        <a:rPr lang="en-GB" sz="1400" dirty="0" smtClean="0"/>
                        <a:t>103 (37)</a:t>
                      </a:r>
                      <a:endParaRPr lang="en-GB" sz="1400" dirty="0"/>
                    </a:p>
                  </a:txBody>
                  <a:tcPr anchor="ctr"/>
                </a:tc>
                <a:tc>
                  <a:txBody>
                    <a:bodyPr/>
                    <a:lstStyle/>
                    <a:p>
                      <a:pPr algn="ctr">
                        <a:lnSpc>
                          <a:spcPts val="1400"/>
                        </a:lnSpc>
                      </a:pPr>
                      <a:r>
                        <a:rPr lang="en-GB" sz="1400" dirty="0" smtClean="0"/>
                        <a:t>65 (24)</a:t>
                      </a:r>
                      <a:endParaRPr lang="en-GB" sz="1400" dirty="0"/>
                    </a:p>
                  </a:txBody>
                  <a:tcPr anchor="ctr"/>
                </a:tc>
              </a:tr>
              <a:tr h="259292">
                <a:tc>
                  <a:txBody>
                    <a:bodyPr/>
                    <a:lstStyle/>
                    <a:p>
                      <a:pPr>
                        <a:lnSpc>
                          <a:spcPts val="1400"/>
                        </a:lnSpc>
                      </a:pPr>
                      <a:r>
                        <a:rPr lang="en-GB" sz="1400" dirty="0" smtClean="0"/>
                        <a:t>Bleeding/haemorrhage</a:t>
                      </a:r>
                      <a:endParaRPr lang="en-GB" sz="1400" dirty="0"/>
                    </a:p>
                  </a:txBody>
                  <a:tcPr anchor="ctr"/>
                </a:tc>
                <a:tc>
                  <a:txBody>
                    <a:bodyPr/>
                    <a:lstStyle/>
                    <a:p>
                      <a:pPr algn="ctr">
                        <a:lnSpc>
                          <a:spcPts val="1400"/>
                        </a:lnSpc>
                      </a:pPr>
                      <a:r>
                        <a:rPr lang="en-GB" sz="1400" dirty="0" smtClean="0"/>
                        <a:t>90 (33)*</a:t>
                      </a:r>
                      <a:endParaRPr lang="en-GB" sz="1400" dirty="0"/>
                    </a:p>
                  </a:txBody>
                  <a:tcPr anchor="ctr"/>
                </a:tc>
                <a:tc>
                  <a:txBody>
                    <a:bodyPr/>
                    <a:lstStyle/>
                    <a:p>
                      <a:pPr algn="ctr">
                        <a:lnSpc>
                          <a:spcPts val="1400"/>
                        </a:lnSpc>
                      </a:pPr>
                      <a:r>
                        <a:rPr lang="en-GB" sz="1400" dirty="0" smtClean="0"/>
                        <a:t>17 (6)</a:t>
                      </a:r>
                      <a:endParaRPr lang="en-GB" sz="1400" dirty="0"/>
                    </a:p>
                  </a:txBody>
                  <a:tcPr anchor="ctr"/>
                </a:tc>
                <a:tc>
                  <a:txBody>
                    <a:bodyPr/>
                    <a:lstStyle/>
                    <a:p>
                      <a:pPr algn="ctr">
                        <a:lnSpc>
                          <a:spcPts val="1400"/>
                        </a:lnSpc>
                      </a:pPr>
                      <a:r>
                        <a:rPr lang="en-GB" sz="1400" dirty="0" smtClean="0"/>
                        <a:t>55 (20)</a:t>
                      </a:r>
                      <a:endParaRPr lang="en-GB" sz="1400" dirty="0"/>
                    </a:p>
                  </a:txBody>
                  <a:tcPr anchor="ctr"/>
                </a:tc>
                <a:tc>
                  <a:txBody>
                    <a:bodyPr/>
                    <a:lstStyle/>
                    <a:p>
                      <a:pPr algn="ctr">
                        <a:lnSpc>
                          <a:spcPts val="1400"/>
                        </a:lnSpc>
                      </a:pPr>
                      <a:r>
                        <a:rPr lang="en-GB" sz="1400" dirty="0" smtClean="0"/>
                        <a:t>21 (8)</a:t>
                      </a:r>
                      <a:endParaRPr lang="en-GB" sz="1400" dirty="0"/>
                    </a:p>
                  </a:txBody>
                  <a:tcPr anchor="ctr"/>
                </a:tc>
              </a:tr>
              <a:tr h="259292">
                <a:tc>
                  <a:txBody>
                    <a:bodyPr/>
                    <a:lstStyle/>
                    <a:p>
                      <a:pPr>
                        <a:lnSpc>
                          <a:spcPts val="1400"/>
                        </a:lnSpc>
                      </a:pPr>
                      <a:r>
                        <a:rPr lang="en-GB" sz="1400" dirty="0" smtClean="0"/>
                        <a:t>Hypertension</a:t>
                      </a:r>
                      <a:endParaRPr lang="en-GB" sz="1400" dirty="0"/>
                    </a:p>
                  </a:txBody>
                  <a:tcPr anchor="ctr"/>
                </a:tc>
                <a:tc>
                  <a:txBody>
                    <a:bodyPr/>
                    <a:lstStyle/>
                    <a:p>
                      <a:pPr algn="ctr">
                        <a:lnSpc>
                          <a:spcPts val="1400"/>
                        </a:lnSpc>
                      </a:pPr>
                      <a:r>
                        <a:rPr lang="en-GB" sz="1400" dirty="0" smtClean="0"/>
                        <a:t>56 (20)*</a:t>
                      </a:r>
                      <a:endParaRPr lang="en-GB" sz="1400" dirty="0"/>
                    </a:p>
                  </a:txBody>
                  <a:tcPr anchor="ctr"/>
                </a:tc>
                <a:tc>
                  <a:txBody>
                    <a:bodyPr/>
                    <a:lstStyle/>
                    <a:p>
                      <a:pPr algn="ctr">
                        <a:lnSpc>
                          <a:spcPts val="1400"/>
                        </a:lnSpc>
                      </a:pPr>
                      <a:r>
                        <a:rPr lang="en-GB" sz="1400" dirty="0" smtClean="0"/>
                        <a:t>35 (13)*</a:t>
                      </a:r>
                      <a:endParaRPr lang="en-GB" sz="1400" dirty="0"/>
                    </a:p>
                  </a:txBody>
                  <a:tcPr anchor="ctr"/>
                </a:tc>
                <a:tc>
                  <a:txBody>
                    <a:bodyPr/>
                    <a:lstStyle/>
                    <a:p>
                      <a:pPr algn="ctr">
                        <a:lnSpc>
                          <a:spcPts val="1400"/>
                        </a:lnSpc>
                      </a:pPr>
                      <a:r>
                        <a:rPr lang="en-GB" sz="1400" dirty="0" smtClean="0"/>
                        <a:t>20 (7)</a:t>
                      </a:r>
                      <a:endParaRPr lang="en-GB" sz="1400" dirty="0"/>
                    </a:p>
                  </a:txBody>
                  <a:tcPr anchor="ctr"/>
                </a:tc>
                <a:tc>
                  <a:txBody>
                    <a:bodyPr/>
                    <a:lstStyle/>
                    <a:p>
                      <a:pPr algn="ctr">
                        <a:lnSpc>
                          <a:spcPts val="1400"/>
                        </a:lnSpc>
                      </a:pPr>
                      <a:r>
                        <a:rPr lang="en-GB" sz="1400" dirty="0" smtClean="0"/>
                        <a:t>10 (4)</a:t>
                      </a:r>
                      <a:endParaRPr lang="en-GB" sz="1400" dirty="0"/>
                    </a:p>
                  </a:txBody>
                  <a:tcPr anchor="ctr"/>
                </a:tc>
              </a:tr>
              <a:tr h="259292">
                <a:tc>
                  <a:txBody>
                    <a:bodyPr/>
                    <a:lstStyle/>
                    <a:p>
                      <a:pPr>
                        <a:lnSpc>
                          <a:spcPts val="1400"/>
                        </a:lnSpc>
                      </a:pPr>
                      <a:r>
                        <a:rPr lang="en-GB" sz="1400" dirty="0" smtClean="0"/>
                        <a:t>Proteinuria</a:t>
                      </a:r>
                      <a:endParaRPr lang="en-GB" sz="1400" dirty="0"/>
                    </a:p>
                  </a:txBody>
                  <a:tcPr anchor="ctr"/>
                </a:tc>
                <a:tc>
                  <a:txBody>
                    <a:bodyPr/>
                    <a:lstStyle/>
                    <a:p>
                      <a:pPr algn="ctr">
                        <a:lnSpc>
                          <a:spcPts val="1400"/>
                        </a:lnSpc>
                      </a:pPr>
                      <a:r>
                        <a:rPr lang="en-GB" sz="1400" dirty="0" smtClean="0"/>
                        <a:t>48 (17)*</a:t>
                      </a:r>
                      <a:endParaRPr lang="en-GB" sz="1400" dirty="0"/>
                    </a:p>
                  </a:txBody>
                  <a:tcPr anchor="ctr"/>
                </a:tc>
                <a:tc>
                  <a:txBody>
                    <a:bodyPr/>
                    <a:lstStyle/>
                    <a:p>
                      <a:pPr algn="ctr">
                        <a:lnSpc>
                          <a:spcPts val="1400"/>
                        </a:lnSpc>
                      </a:pPr>
                      <a:r>
                        <a:rPr lang="en-GB" sz="1400" dirty="0" smtClean="0"/>
                        <a:t>6 (2)*</a:t>
                      </a:r>
                      <a:endParaRPr lang="en-GB" sz="1400" dirty="0"/>
                    </a:p>
                  </a:txBody>
                  <a:tcPr anchor="ctr"/>
                </a:tc>
                <a:tc>
                  <a:txBody>
                    <a:bodyPr/>
                    <a:lstStyle/>
                    <a:p>
                      <a:pPr algn="ctr">
                        <a:lnSpc>
                          <a:spcPts val="1400"/>
                        </a:lnSpc>
                      </a:pPr>
                      <a:r>
                        <a:rPr lang="en-GB" sz="1400" dirty="0" smtClean="0"/>
                        <a:t>13 (5)</a:t>
                      </a:r>
                      <a:endParaRPr lang="en-GB" sz="1400" dirty="0"/>
                    </a:p>
                  </a:txBody>
                  <a:tcPr anchor="ctr"/>
                </a:tc>
                <a:tc>
                  <a:txBody>
                    <a:bodyPr/>
                    <a:lstStyle/>
                    <a:p>
                      <a:pPr algn="ctr">
                        <a:lnSpc>
                          <a:spcPts val="1400"/>
                        </a:lnSpc>
                      </a:pPr>
                      <a:r>
                        <a:rPr lang="en-GB" sz="1400" dirty="0" smtClean="0"/>
                        <a:t>0</a:t>
                      </a:r>
                      <a:endParaRPr lang="en-GB" sz="1400" dirty="0"/>
                    </a:p>
                  </a:txBody>
                  <a:tcPr anchor="ctr"/>
                </a:tc>
              </a:tr>
              <a:tr h="259292">
                <a:tc>
                  <a:txBody>
                    <a:bodyPr/>
                    <a:lstStyle/>
                    <a:p>
                      <a:pPr>
                        <a:lnSpc>
                          <a:spcPts val="1400"/>
                        </a:lnSpc>
                      </a:pPr>
                      <a:r>
                        <a:rPr lang="en-GB" sz="1400" dirty="0" smtClean="0"/>
                        <a:t>Renal failure</a:t>
                      </a:r>
                      <a:endParaRPr lang="en-GB" sz="1400" dirty="0"/>
                    </a:p>
                  </a:txBody>
                  <a:tcPr anchor="ctr"/>
                </a:tc>
                <a:tc>
                  <a:txBody>
                    <a:bodyPr/>
                    <a:lstStyle/>
                    <a:p>
                      <a:pPr algn="ctr">
                        <a:lnSpc>
                          <a:spcPts val="1400"/>
                        </a:lnSpc>
                      </a:pPr>
                      <a:r>
                        <a:rPr lang="en-GB" sz="1400" dirty="0" smtClean="0"/>
                        <a:t>20 (7)</a:t>
                      </a:r>
                      <a:endParaRPr lang="en-GB" sz="1400" dirty="0"/>
                    </a:p>
                  </a:txBody>
                  <a:tcPr anchor="ctr"/>
                </a:tc>
                <a:tc>
                  <a:txBody>
                    <a:bodyPr/>
                    <a:lstStyle/>
                    <a:p>
                      <a:pPr algn="ctr">
                        <a:lnSpc>
                          <a:spcPts val="1400"/>
                        </a:lnSpc>
                      </a:pPr>
                      <a:r>
                        <a:rPr lang="en-GB" sz="1400" dirty="0" smtClean="0"/>
                        <a:t>6 (2)</a:t>
                      </a:r>
                      <a:endParaRPr lang="en-GB" sz="1400" dirty="0"/>
                    </a:p>
                  </a:txBody>
                  <a:tcPr anchor="ctr"/>
                </a:tc>
                <a:tc>
                  <a:txBody>
                    <a:bodyPr/>
                    <a:lstStyle/>
                    <a:p>
                      <a:pPr algn="ctr">
                        <a:lnSpc>
                          <a:spcPts val="1400"/>
                        </a:lnSpc>
                      </a:pPr>
                      <a:r>
                        <a:rPr lang="en-GB" sz="1400" dirty="0" smtClean="0"/>
                        <a:t>18 (7)</a:t>
                      </a:r>
                      <a:endParaRPr lang="en-GB" sz="1400" dirty="0"/>
                    </a:p>
                  </a:txBody>
                  <a:tcPr anchor="ctr"/>
                </a:tc>
                <a:tc>
                  <a:txBody>
                    <a:bodyPr/>
                    <a:lstStyle/>
                    <a:p>
                      <a:pPr algn="ctr">
                        <a:lnSpc>
                          <a:spcPts val="1400"/>
                        </a:lnSpc>
                      </a:pPr>
                      <a:r>
                        <a:rPr lang="en-GB" sz="1400" dirty="0" smtClean="0"/>
                        <a:t>3 (1)</a:t>
                      </a:r>
                      <a:endParaRPr lang="en-GB" sz="1400" dirty="0"/>
                    </a:p>
                  </a:txBody>
                  <a:tcPr anchor="ctr"/>
                </a:tc>
              </a:tr>
              <a:tr h="259292">
                <a:tc>
                  <a:txBody>
                    <a:bodyPr/>
                    <a:lstStyle/>
                    <a:p>
                      <a:pPr>
                        <a:lnSpc>
                          <a:spcPts val="1400"/>
                        </a:lnSpc>
                      </a:pPr>
                      <a:r>
                        <a:rPr lang="en-GB" sz="1400" dirty="0" smtClean="0"/>
                        <a:t>Infusion-related reaction</a:t>
                      </a:r>
                      <a:endParaRPr lang="en-GB" sz="1400" dirty="0"/>
                    </a:p>
                  </a:txBody>
                  <a:tcPr anchor="ctr"/>
                </a:tc>
                <a:tc>
                  <a:txBody>
                    <a:bodyPr/>
                    <a:lstStyle/>
                    <a:p>
                      <a:pPr algn="ctr">
                        <a:lnSpc>
                          <a:spcPts val="1400"/>
                        </a:lnSpc>
                      </a:pPr>
                      <a:r>
                        <a:rPr lang="en-GB" sz="1400" dirty="0" smtClean="0"/>
                        <a:t>20 (7)*</a:t>
                      </a:r>
                      <a:endParaRPr lang="en-GB" sz="1400" dirty="0"/>
                    </a:p>
                  </a:txBody>
                  <a:tcPr anchor="ctr"/>
                </a:tc>
                <a:tc>
                  <a:txBody>
                    <a:bodyPr/>
                    <a:lstStyle/>
                    <a:p>
                      <a:pPr algn="ctr">
                        <a:lnSpc>
                          <a:spcPts val="1400"/>
                        </a:lnSpc>
                      </a:pPr>
                      <a:r>
                        <a:rPr lang="en-GB" sz="1400" dirty="0" smtClean="0"/>
                        <a:t>3 (1)</a:t>
                      </a:r>
                      <a:endParaRPr lang="en-GB" sz="1400" dirty="0"/>
                    </a:p>
                  </a:txBody>
                  <a:tcPr anchor="ctr"/>
                </a:tc>
                <a:tc>
                  <a:txBody>
                    <a:bodyPr/>
                    <a:lstStyle/>
                    <a:p>
                      <a:pPr algn="ctr">
                        <a:lnSpc>
                          <a:spcPts val="1400"/>
                        </a:lnSpc>
                      </a:pPr>
                      <a:r>
                        <a:rPr lang="en-GB" sz="1400" dirty="0" smtClean="0"/>
                        <a:t>2 (&lt;1)</a:t>
                      </a:r>
                      <a:endParaRPr lang="en-GB" sz="1400" dirty="0"/>
                    </a:p>
                  </a:txBody>
                  <a:tcPr anchor="ctr"/>
                </a:tc>
                <a:tc>
                  <a:txBody>
                    <a:bodyPr/>
                    <a:lstStyle/>
                    <a:p>
                      <a:pPr algn="ctr">
                        <a:lnSpc>
                          <a:spcPts val="1400"/>
                        </a:lnSpc>
                      </a:pPr>
                      <a:r>
                        <a:rPr lang="en-GB" sz="1400" dirty="0" smtClean="0"/>
                        <a:t>0</a:t>
                      </a:r>
                      <a:endParaRPr lang="en-GB" sz="1400" dirty="0"/>
                    </a:p>
                  </a:txBody>
                  <a:tcPr anchor="ctr"/>
                </a:tc>
              </a:tr>
            </a:tbl>
          </a:graphicData>
        </a:graphic>
      </p:graphicFrame>
    </p:spTree>
    <p:custDataLst>
      <p:tags r:id="rId1"/>
    </p:custDataLst>
    <p:extLst>
      <p:ext uri="{BB962C8B-B14F-4D97-AF65-F5344CB8AC3E}">
        <p14:creationId xmlns:p14="http://schemas.microsoft.com/office/powerpoint/2010/main" val="1766500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LBA17: Randomised study of </a:t>
            </a:r>
            <a:r>
              <a:rPr lang="en-GB" sz="1800" dirty="0" err="1"/>
              <a:t>axitinib</a:t>
            </a:r>
            <a:r>
              <a:rPr lang="en-GB" sz="1800" dirty="0"/>
              <a:t> (</a:t>
            </a:r>
            <a:r>
              <a:rPr lang="en-GB" sz="1800" dirty="0" err="1"/>
              <a:t>Axi</a:t>
            </a:r>
            <a:r>
              <a:rPr lang="en-GB" sz="1800" dirty="0"/>
              <a:t>) plus best supportive care (BSC) versus placebo (</a:t>
            </a:r>
            <a:r>
              <a:rPr lang="en-GB" sz="1800" dirty="0" err="1"/>
              <a:t>Pbo</a:t>
            </a:r>
            <a:r>
              <a:rPr lang="en-GB" sz="1800" dirty="0"/>
              <a:t>) plus BSC in patients with advanced hepatocellular carcinoma (HCC) following prior </a:t>
            </a:r>
            <a:r>
              <a:rPr lang="en-GB" sz="1800" dirty="0" err="1"/>
              <a:t>antiangiogenic</a:t>
            </a:r>
            <a:r>
              <a:rPr lang="en-GB" sz="1800" dirty="0"/>
              <a:t> </a:t>
            </a:r>
            <a:r>
              <a:rPr lang="en-GB" sz="1800" dirty="0" smtClean="0"/>
              <a:t>therapy – Kang Y et al.</a:t>
            </a:r>
            <a:endParaRPr lang="en-GB" sz="1800" dirty="0"/>
          </a:p>
        </p:txBody>
      </p:sp>
      <p:sp>
        <p:nvSpPr>
          <p:cNvPr id="5123" name="Rectangle 3"/>
          <p:cNvSpPr>
            <a:spLocks noGrp="1" noChangeArrowheads="1"/>
          </p:cNvSpPr>
          <p:nvPr>
            <p:ph type="body" idx="1"/>
          </p:nvPr>
        </p:nvSpPr>
        <p:spPr>
          <a:xfrm>
            <a:off x="228599" y="1320800"/>
            <a:ext cx="8837023" cy="5308600"/>
          </a:xfrm>
        </p:spPr>
        <p:txBody>
          <a:bodyPr/>
          <a:lstStyle/>
          <a:p>
            <a:pPr>
              <a:lnSpc>
                <a:spcPct val="90000"/>
              </a:lnSpc>
              <a:spcAft>
                <a:spcPts val="400"/>
              </a:spcAft>
            </a:pPr>
            <a:r>
              <a:rPr lang="en-GB" sz="1800" b="1" dirty="0" smtClean="0"/>
              <a:t>Study objective</a:t>
            </a:r>
          </a:p>
          <a:p>
            <a:pPr lvl="1">
              <a:lnSpc>
                <a:spcPct val="90000"/>
              </a:lnSpc>
              <a:spcAft>
                <a:spcPts val="400"/>
              </a:spcAft>
            </a:pPr>
            <a:r>
              <a:rPr lang="en-GB" sz="1800" dirty="0"/>
              <a:t>To assess the </a:t>
            </a:r>
            <a:r>
              <a:rPr lang="en-GB" sz="1800" dirty="0" smtClean="0"/>
              <a:t>VEGFR inhibitor </a:t>
            </a:r>
            <a:r>
              <a:rPr lang="en-GB" sz="1800" dirty="0" err="1" smtClean="0"/>
              <a:t>axitinib</a:t>
            </a:r>
            <a:r>
              <a:rPr lang="en-GB" sz="1800" dirty="0" smtClean="0"/>
              <a:t> + best supportive care (BSC) vs. placebo + BSC in patients with locally advanced or metastatic HCC</a:t>
            </a:r>
          </a:p>
          <a:p>
            <a:pPr>
              <a:lnSpc>
                <a:spcPct val="90000"/>
              </a:lnSpc>
              <a:spcAft>
                <a:spcPts val="400"/>
              </a:spcAft>
            </a:pPr>
            <a:r>
              <a:rPr lang="en-GB" sz="1800" b="1" dirty="0" smtClean="0"/>
              <a:t>Study design</a:t>
            </a:r>
          </a:p>
          <a:p>
            <a:pPr lvl="1">
              <a:lnSpc>
                <a:spcPct val="90000"/>
              </a:lnSpc>
              <a:spcAft>
                <a:spcPts val="400"/>
              </a:spcAft>
            </a:pPr>
            <a:r>
              <a:rPr lang="en-GB" sz="1800" dirty="0" smtClean="0"/>
              <a:t>Patients who had failed one prior </a:t>
            </a:r>
            <a:r>
              <a:rPr lang="en-GB" sz="1800" dirty="0" err="1" smtClean="0"/>
              <a:t>antiangiogenic</a:t>
            </a:r>
            <a:r>
              <a:rPr lang="en-GB" sz="1800" dirty="0" smtClean="0"/>
              <a:t> therapy with ECOG PS 0–1 were randomised </a:t>
            </a:r>
            <a:r>
              <a:rPr lang="en-GB" sz="1800" dirty="0"/>
              <a:t>to </a:t>
            </a:r>
            <a:r>
              <a:rPr lang="en-GB" sz="1800" dirty="0" err="1" smtClean="0"/>
              <a:t>axitinib</a:t>
            </a:r>
            <a:r>
              <a:rPr lang="en-GB" sz="1800" dirty="0" smtClean="0"/>
              <a:t> + BSC (n=134) vs. placebo + BSC (n=68)</a:t>
            </a:r>
          </a:p>
          <a:p>
            <a:pPr>
              <a:lnSpc>
                <a:spcPct val="90000"/>
              </a:lnSpc>
              <a:spcAft>
                <a:spcPts val="400"/>
              </a:spcAft>
            </a:pPr>
            <a:r>
              <a:rPr lang="en-GB" sz="1800" b="1" dirty="0" smtClean="0"/>
              <a:t>Key results</a:t>
            </a:r>
            <a:br>
              <a:rPr lang="en-GB" sz="1800" b="1" dirty="0" smtClean="0"/>
            </a:br>
            <a:endParaRPr lang="en-GB" sz="1800" b="1" dirty="0" smtClean="0"/>
          </a:p>
          <a:p>
            <a:pPr>
              <a:lnSpc>
                <a:spcPct val="90000"/>
              </a:lnSpc>
              <a:spcAft>
                <a:spcPts val="400"/>
              </a:spcAft>
            </a:pPr>
            <a:endParaRPr lang="en-GB" sz="1800" dirty="0" smtClean="0"/>
          </a:p>
          <a:p>
            <a:pPr lvl="1">
              <a:lnSpc>
                <a:spcPct val="90000"/>
              </a:lnSpc>
              <a:spcAft>
                <a:spcPts val="400"/>
              </a:spcAft>
            </a:pPr>
            <a:endParaRPr lang="en-GB" sz="1800" dirty="0" smtClean="0"/>
          </a:p>
          <a:p>
            <a:pPr lvl="1">
              <a:lnSpc>
                <a:spcPct val="90000"/>
              </a:lnSpc>
              <a:spcAft>
                <a:spcPts val="400"/>
              </a:spcAft>
            </a:pPr>
            <a:endParaRPr lang="en-GB" sz="1800" dirty="0"/>
          </a:p>
          <a:p>
            <a:pPr lvl="1">
              <a:lnSpc>
                <a:spcPct val="90000"/>
              </a:lnSpc>
              <a:spcAft>
                <a:spcPts val="400"/>
              </a:spcAft>
            </a:pPr>
            <a:endParaRPr lang="en-GB" sz="1800" dirty="0" smtClean="0"/>
          </a:p>
          <a:p>
            <a:pPr lvl="1">
              <a:lnSpc>
                <a:spcPct val="90000"/>
              </a:lnSpc>
              <a:spcAft>
                <a:spcPts val="400"/>
              </a:spcAft>
            </a:pPr>
            <a:r>
              <a:rPr lang="en-GB" sz="1800" dirty="0" smtClean="0"/>
              <a:t>Most common AEs occurring in &gt;40% in </a:t>
            </a:r>
            <a:r>
              <a:rPr lang="en-GB" sz="1800" dirty="0"/>
              <a:t>either group (</a:t>
            </a:r>
            <a:r>
              <a:rPr lang="en-GB" sz="1800" dirty="0" err="1"/>
              <a:t>axitinib</a:t>
            </a:r>
            <a:r>
              <a:rPr lang="en-GB" sz="1800" dirty="0"/>
              <a:t> vs. placebo</a:t>
            </a:r>
            <a:r>
              <a:rPr lang="en-GB" sz="1800" dirty="0" smtClean="0"/>
              <a:t>): diarrhoea (54% vs. 12%), hypertension (54% vs. 13%) and decreased appetite (47% vs. 21%)</a:t>
            </a:r>
          </a:p>
          <a:p>
            <a:pPr>
              <a:lnSpc>
                <a:spcPct val="90000"/>
              </a:lnSpc>
              <a:spcAft>
                <a:spcPts val="400"/>
              </a:spcAft>
            </a:pPr>
            <a:r>
              <a:rPr lang="en-GB" sz="1800" b="1" dirty="0" smtClean="0"/>
              <a:t>Conclusion</a:t>
            </a:r>
          </a:p>
          <a:p>
            <a:pPr lvl="1">
              <a:lnSpc>
                <a:spcPct val="90000"/>
              </a:lnSpc>
              <a:spcAft>
                <a:spcPts val="400"/>
              </a:spcAft>
            </a:pPr>
            <a:r>
              <a:rPr lang="en-GB" sz="1800" b="1" dirty="0" err="1" smtClean="0"/>
              <a:t>Axitinib</a:t>
            </a:r>
            <a:r>
              <a:rPr lang="en-GB" sz="1800" b="1" dirty="0" smtClean="0"/>
              <a:t> </a:t>
            </a:r>
            <a:r>
              <a:rPr lang="en-GB" sz="1800" b="1" dirty="0"/>
              <a:t>did not </a:t>
            </a:r>
            <a:r>
              <a:rPr lang="en-GB" sz="1800" b="1" dirty="0" smtClean="0"/>
              <a:t>significantly improve </a:t>
            </a:r>
            <a:r>
              <a:rPr lang="en-GB" sz="1800" b="1" dirty="0" err="1"/>
              <a:t>mOS</a:t>
            </a:r>
            <a:r>
              <a:rPr lang="en-GB" sz="1800" b="1" dirty="0"/>
              <a:t> but improved </a:t>
            </a:r>
            <a:r>
              <a:rPr lang="en-GB" sz="1800" b="1" dirty="0" err="1"/>
              <a:t>mPFS</a:t>
            </a:r>
            <a:r>
              <a:rPr lang="en-GB" sz="1800" b="1" dirty="0"/>
              <a:t> </a:t>
            </a:r>
            <a:r>
              <a:rPr lang="en-GB" sz="1800" b="1" dirty="0" smtClean="0"/>
              <a:t>vs. placebo in patients </a:t>
            </a:r>
            <a:r>
              <a:rPr lang="en-GB" sz="1800" b="1" dirty="0"/>
              <a:t>with advanced HCC who received prior </a:t>
            </a:r>
            <a:r>
              <a:rPr lang="en-GB" sz="1800" b="1" dirty="0" err="1"/>
              <a:t>antiangiogenic</a:t>
            </a:r>
            <a:r>
              <a:rPr lang="en-GB" sz="1800" b="1" dirty="0"/>
              <a:t> therapy</a:t>
            </a:r>
          </a:p>
        </p:txBody>
      </p:sp>
      <p:sp>
        <p:nvSpPr>
          <p:cNvPr id="5124" name="Text Box 4"/>
          <p:cNvSpPr txBox="1">
            <a:spLocks noChangeArrowheads="1"/>
          </p:cNvSpPr>
          <p:nvPr/>
        </p:nvSpPr>
        <p:spPr bwMode="auto">
          <a:xfrm>
            <a:off x="5132685" y="6474897"/>
            <a:ext cx="379065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Kang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LBA17</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379526778"/>
              </p:ext>
            </p:extLst>
          </p:nvPr>
        </p:nvGraphicFramePr>
        <p:xfrm>
          <a:off x="285220" y="3407474"/>
          <a:ext cx="8573560" cy="1219200"/>
        </p:xfrm>
        <a:graphic>
          <a:graphicData uri="http://schemas.openxmlformats.org/drawingml/2006/table">
            <a:tbl>
              <a:tblPr firstRow="1" bandRow="1">
                <a:tableStyleId>{69012ECD-51FC-41F1-AA8D-1B2483CD663E}</a:tableStyleId>
              </a:tblPr>
              <a:tblGrid>
                <a:gridCol w="1714712"/>
                <a:gridCol w="1714712"/>
                <a:gridCol w="1714712"/>
                <a:gridCol w="1714712"/>
                <a:gridCol w="1714712"/>
              </a:tblGrid>
              <a:tr h="201083">
                <a:tc>
                  <a:txBody>
                    <a:bodyPr/>
                    <a:lstStyle/>
                    <a:p>
                      <a:endParaRPr lang="en-GB" sz="1400"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err="1" smtClean="0">
                          <a:solidFill>
                            <a:schemeClr val="tx2"/>
                          </a:solidFill>
                        </a:rPr>
                        <a:t>Axitinib</a:t>
                      </a:r>
                      <a:r>
                        <a:rPr lang="en-GB" sz="1400" baseline="0" dirty="0" smtClean="0">
                          <a:solidFill>
                            <a:schemeClr val="tx2"/>
                          </a:solidFill>
                        </a:rPr>
                        <a:t> + BSC</a:t>
                      </a:r>
                      <a:endParaRPr lang="en-GB" sz="1400"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Placebo</a:t>
                      </a:r>
                      <a:r>
                        <a:rPr lang="en-GB" sz="1400" baseline="0" dirty="0" smtClean="0">
                          <a:solidFill>
                            <a:schemeClr val="tx2"/>
                          </a:solidFill>
                        </a:rPr>
                        <a:t> + BSC</a:t>
                      </a:r>
                      <a:endParaRPr lang="en-GB" sz="1400" dirty="0" smtClean="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HR (95% CI)</a:t>
                      </a:r>
                    </a:p>
                  </a:txBody>
                  <a:tcPr anchor="ctr"/>
                </a:tc>
                <a:tc>
                  <a:txBody>
                    <a:bodyPr/>
                    <a:lstStyle/>
                    <a:p>
                      <a:pPr algn="ctr"/>
                      <a:r>
                        <a:rPr lang="en-GB" sz="1400" dirty="0" smtClean="0">
                          <a:solidFill>
                            <a:schemeClr val="tx2"/>
                          </a:solidFill>
                        </a:rPr>
                        <a:t>p-value</a:t>
                      </a:r>
                      <a:endParaRPr lang="en-GB" sz="1400" dirty="0">
                        <a:solidFill>
                          <a:schemeClr val="tx2"/>
                        </a:solidFill>
                      </a:endParaRPr>
                    </a:p>
                  </a:txBody>
                  <a:tcPr anchor="ctr"/>
                </a:tc>
              </a:tr>
              <a:tr h="201083">
                <a:tc>
                  <a:txBody>
                    <a:bodyPr/>
                    <a:lstStyle/>
                    <a:p>
                      <a:r>
                        <a:rPr lang="en-GB" sz="1400" dirty="0" err="1" smtClean="0"/>
                        <a:t>mOS</a:t>
                      </a:r>
                      <a:r>
                        <a:rPr lang="en-GB" sz="1400" dirty="0" smtClean="0"/>
                        <a:t>,</a:t>
                      </a:r>
                      <a:r>
                        <a:rPr lang="en-GB" sz="1400" baseline="0" dirty="0" smtClean="0"/>
                        <a:t> months</a:t>
                      </a:r>
                      <a:endParaRPr lang="en-GB" sz="1400" dirty="0"/>
                    </a:p>
                  </a:txBody>
                  <a:tcPr anchor="ctr"/>
                </a:tc>
                <a:tc>
                  <a:txBody>
                    <a:bodyPr/>
                    <a:lstStyle/>
                    <a:p>
                      <a:pPr algn="ctr"/>
                      <a:r>
                        <a:rPr lang="en-GB" sz="1400" dirty="0" smtClean="0"/>
                        <a:t>12.7</a:t>
                      </a:r>
                      <a:endParaRPr lang="en-GB" sz="1400" dirty="0"/>
                    </a:p>
                  </a:txBody>
                  <a:tcPr anchor="ctr"/>
                </a:tc>
                <a:tc>
                  <a:txBody>
                    <a:bodyPr/>
                    <a:lstStyle/>
                    <a:p>
                      <a:pPr algn="ctr"/>
                      <a:r>
                        <a:rPr lang="en-GB" sz="1400" dirty="0" smtClean="0"/>
                        <a:t>9.7</a:t>
                      </a: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0.87 (0.62, 1.22)</a:t>
                      </a:r>
                    </a:p>
                  </a:txBody>
                  <a:tcPr anchor="ctr"/>
                </a:tc>
                <a:tc>
                  <a:txBody>
                    <a:bodyPr/>
                    <a:lstStyle/>
                    <a:p>
                      <a:pPr algn="ctr"/>
                      <a:r>
                        <a:rPr lang="en-GB" sz="1400" dirty="0" smtClean="0"/>
                        <a:t>0.211</a:t>
                      </a:r>
                      <a:endParaRPr lang="en-GB" sz="1400" dirty="0"/>
                    </a:p>
                  </a:txBody>
                  <a:tcPr anchor="ctr"/>
                </a:tc>
              </a:tr>
              <a:tr h="201083">
                <a:tc>
                  <a:txBody>
                    <a:bodyPr/>
                    <a:lstStyle/>
                    <a:p>
                      <a:r>
                        <a:rPr lang="en-GB" sz="1400" dirty="0" err="1" smtClean="0"/>
                        <a:t>mPFS</a:t>
                      </a:r>
                      <a:r>
                        <a:rPr lang="en-GB" sz="1400" dirty="0" smtClean="0"/>
                        <a:t>, months</a:t>
                      </a:r>
                      <a:endParaRPr lang="en-GB" sz="1400" dirty="0"/>
                    </a:p>
                  </a:txBody>
                  <a:tcPr anchor="ctr"/>
                </a:tc>
                <a:tc>
                  <a:txBody>
                    <a:bodyPr/>
                    <a:lstStyle/>
                    <a:p>
                      <a:pPr algn="ctr"/>
                      <a:r>
                        <a:rPr lang="en-GB" sz="1400" dirty="0" smtClean="0"/>
                        <a:t>3.6</a:t>
                      </a:r>
                      <a:endParaRPr lang="en-GB" sz="1400" dirty="0"/>
                    </a:p>
                  </a:txBody>
                  <a:tcPr anchor="ctr"/>
                </a:tc>
                <a:tc>
                  <a:txBody>
                    <a:bodyPr/>
                    <a:lstStyle/>
                    <a:p>
                      <a:pPr algn="ctr"/>
                      <a:r>
                        <a:rPr lang="en-GB" sz="1400" dirty="0" smtClean="0"/>
                        <a:t>1.9</a:t>
                      </a:r>
                      <a:endParaRPr lang="en-GB" sz="1400" dirty="0"/>
                    </a:p>
                  </a:txBody>
                  <a:tcPr anchor="ctr"/>
                </a:tc>
                <a:tc>
                  <a:txBody>
                    <a:bodyPr/>
                    <a:lstStyle/>
                    <a:p>
                      <a:pPr algn="ctr"/>
                      <a:r>
                        <a:rPr lang="it-IT" sz="1400" dirty="0" smtClean="0"/>
                        <a:t>0.62</a:t>
                      </a:r>
                      <a:r>
                        <a:rPr lang="it-IT" sz="1400" baseline="0" dirty="0" smtClean="0"/>
                        <a:t> </a:t>
                      </a:r>
                      <a:r>
                        <a:rPr lang="it-IT" sz="1400" dirty="0" smtClean="0"/>
                        <a:t>(0.44, 0.87)</a:t>
                      </a: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400" dirty="0" smtClean="0"/>
                        <a:t>0.004</a:t>
                      </a:r>
                      <a:endParaRPr lang="en-GB" sz="1400" dirty="0" smtClean="0"/>
                    </a:p>
                  </a:txBody>
                  <a:tcPr anchor="ctr"/>
                </a:tc>
              </a:tr>
              <a:tr h="201083">
                <a:tc>
                  <a:txBody>
                    <a:bodyPr/>
                    <a:lstStyle/>
                    <a:p>
                      <a:r>
                        <a:rPr lang="en-GB" sz="1400" dirty="0" smtClean="0"/>
                        <a:t>ORR, %</a:t>
                      </a:r>
                      <a:endParaRPr lang="en-GB" sz="1400" dirty="0"/>
                    </a:p>
                  </a:txBody>
                  <a:tcPr anchor="ctr"/>
                </a:tc>
                <a:tc>
                  <a:txBody>
                    <a:bodyPr/>
                    <a:lstStyle/>
                    <a:p>
                      <a:pPr algn="ctr"/>
                      <a:r>
                        <a:rPr lang="en-GB" sz="1400" dirty="0" smtClean="0"/>
                        <a:t>9.7</a:t>
                      </a:r>
                      <a:endParaRPr lang="en-GB" sz="1400" dirty="0"/>
                    </a:p>
                  </a:txBody>
                  <a:tcPr anchor="ctr"/>
                </a:tc>
                <a:tc>
                  <a:txBody>
                    <a:bodyPr/>
                    <a:lstStyle/>
                    <a:p>
                      <a:pPr algn="ctr"/>
                      <a:r>
                        <a:rPr lang="en-GB" sz="1400" dirty="0" smtClean="0"/>
                        <a:t>2.9</a:t>
                      </a:r>
                      <a:endParaRPr lang="en-GB" sz="1400" dirty="0"/>
                    </a:p>
                  </a:txBody>
                  <a:tcPr anchor="ctr"/>
                </a:tc>
                <a:tc>
                  <a:txBody>
                    <a:bodyPr/>
                    <a:lstStyle/>
                    <a:p>
                      <a:pPr algn="ctr"/>
                      <a:r>
                        <a:rPr lang="en-GB" sz="1400" dirty="0" smtClean="0"/>
                        <a:t>-</a:t>
                      </a:r>
                      <a:endParaRPr lang="en-GB" sz="1400" dirty="0"/>
                    </a:p>
                  </a:txBody>
                  <a:tcPr anchor="ctr"/>
                </a:tc>
                <a:tc>
                  <a:txBody>
                    <a:bodyPr/>
                    <a:lstStyle/>
                    <a:p>
                      <a:pPr algn="ctr"/>
                      <a:r>
                        <a:rPr lang="en-GB" sz="1400" dirty="0" smtClean="0"/>
                        <a:t>0.083</a:t>
                      </a:r>
                      <a:endParaRPr lang="en-GB" sz="1400" dirty="0"/>
                    </a:p>
                  </a:txBody>
                  <a:tcPr anchor="ctr"/>
                </a:tc>
              </a:tr>
            </a:tbl>
          </a:graphicData>
        </a:graphic>
      </p:graphicFrame>
    </p:spTree>
    <p:custDataLst>
      <p:tags r:id="rId1"/>
    </p:custDataLst>
    <p:extLst>
      <p:ext uri="{BB962C8B-B14F-4D97-AF65-F5344CB8AC3E}">
        <p14:creationId xmlns:p14="http://schemas.microsoft.com/office/powerpoint/2010/main" val="34605333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PANCREATIC CANCER</a:t>
            </a:r>
            <a:endParaRPr lang="en-GB" dirty="0"/>
          </a:p>
        </p:txBody>
      </p:sp>
    </p:spTree>
    <p:extLst>
      <p:ext uri="{BB962C8B-B14F-4D97-AF65-F5344CB8AC3E}">
        <p14:creationId xmlns:p14="http://schemas.microsoft.com/office/powerpoint/2010/main" val="17449680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Adjuvant therapy</a:t>
            </a:r>
          </a:p>
        </p:txBody>
      </p:sp>
      <p:sp>
        <p:nvSpPr>
          <p:cNvPr id="3" name="Text Placeholder 2"/>
          <p:cNvSpPr>
            <a:spLocks noGrp="1"/>
          </p:cNvSpPr>
          <p:nvPr>
            <p:ph type="body" idx="1"/>
          </p:nvPr>
        </p:nvSpPr>
        <p:spPr/>
        <p:txBody>
          <a:bodyPr/>
          <a:lstStyle/>
          <a:p>
            <a:r>
              <a:rPr lang="en-GB" dirty="0"/>
              <a:t>PANCREATIC CANCER</a:t>
            </a:r>
          </a:p>
        </p:txBody>
      </p:sp>
    </p:spTree>
    <p:extLst>
      <p:ext uri="{BB962C8B-B14F-4D97-AF65-F5344CB8AC3E}">
        <p14:creationId xmlns:p14="http://schemas.microsoft.com/office/powerpoint/2010/main" val="46802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NEOADJUVANT therapy</a:t>
            </a:r>
            <a:endParaRPr lang="en-GB" dirty="0"/>
          </a:p>
        </p:txBody>
      </p:sp>
      <p:sp>
        <p:nvSpPr>
          <p:cNvPr id="3" name="Text Placeholder 2"/>
          <p:cNvSpPr>
            <a:spLocks noGrp="1"/>
          </p:cNvSpPr>
          <p:nvPr>
            <p:ph type="body" idx="1"/>
          </p:nvPr>
        </p:nvSpPr>
        <p:spPr/>
        <p:txBody>
          <a:bodyPr/>
          <a:lstStyle/>
          <a:p>
            <a:r>
              <a:rPr lang="en-GB" dirty="0" smtClean="0"/>
              <a:t>COLORECTAL CANCER</a:t>
            </a:r>
            <a:endParaRPr lang="en-GB" dirty="0"/>
          </a:p>
        </p:txBody>
      </p:sp>
    </p:spTree>
    <p:extLst>
      <p:ext uri="{BB962C8B-B14F-4D97-AF65-F5344CB8AC3E}">
        <p14:creationId xmlns:p14="http://schemas.microsoft.com/office/powerpoint/2010/main" val="11126529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LBA18</a:t>
            </a:r>
            <a:r>
              <a:rPr lang="en-GB" sz="1800" dirty="0"/>
              <a:t>: CONKO-006: </a:t>
            </a:r>
            <a:r>
              <a:rPr lang="en-GB" sz="1800" dirty="0" smtClean="0"/>
              <a:t>A </a:t>
            </a:r>
            <a:r>
              <a:rPr lang="en-GB" sz="1800" dirty="0"/>
              <a:t>randomized double-blinded phase </a:t>
            </a:r>
            <a:r>
              <a:rPr lang="en-GB" sz="1800" dirty="0" err="1"/>
              <a:t>IIb</a:t>
            </a:r>
            <a:r>
              <a:rPr lang="en-GB" sz="1800" dirty="0"/>
              <a:t>-study of adjuvant therapy with gemcitabine + sorafenib/placebo for patients with R1-resection of pancreatic </a:t>
            </a:r>
            <a:r>
              <a:rPr lang="en-GB" sz="1800" dirty="0" smtClean="0"/>
              <a:t>cancer – Sinn M et al.</a:t>
            </a:r>
            <a:endParaRPr lang="en-GB" sz="1800" dirty="0"/>
          </a:p>
        </p:txBody>
      </p:sp>
      <p:sp>
        <p:nvSpPr>
          <p:cNvPr id="5123" name="Rectangle 3"/>
          <p:cNvSpPr>
            <a:spLocks noGrp="1" noChangeArrowheads="1"/>
          </p:cNvSpPr>
          <p:nvPr>
            <p:ph type="body" idx="1"/>
          </p:nvPr>
        </p:nvSpPr>
        <p:spPr>
          <a:xfrm>
            <a:off x="228599" y="1320800"/>
            <a:ext cx="8793481" cy="5308600"/>
          </a:xfrm>
        </p:spPr>
        <p:txBody>
          <a:bodyPr/>
          <a:lstStyle/>
          <a:p>
            <a:pPr>
              <a:spcAft>
                <a:spcPts val="400"/>
              </a:spcAft>
            </a:pPr>
            <a:r>
              <a:rPr lang="en-GB" sz="1800" b="1" dirty="0"/>
              <a:t>Study </a:t>
            </a:r>
            <a:r>
              <a:rPr lang="en-GB" sz="1800" b="1" dirty="0" smtClean="0"/>
              <a:t>objective</a:t>
            </a:r>
          </a:p>
          <a:p>
            <a:pPr lvl="1">
              <a:spcAft>
                <a:spcPts val="400"/>
              </a:spcAft>
            </a:pPr>
            <a:r>
              <a:rPr lang="en-GB" sz="1800" dirty="0" smtClean="0"/>
              <a:t>To evaluate the efficacy and safety </a:t>
            </a:r>
            <a:r>
              <a:rPr lang="en-GB" sz="1800" dirty="0"/>
              <a:t>of </a:t>
            </a:r>
            <a:r>
              <a:rPr lang="en-GB" sz="1800" dirty="0" smtClean="0"/>
              <a:t>gemcitabine with either sorafenib or placebo following R1 resection in patients with pancreatic cancer</a:t>
            </a:r>
            <a:endParaRPr lang="en-GB" sz="1800" dirty="0"/>
          </a:p>
          <a:p>
            <a:pPr>
              <a:spcAft>
                <a:spcPts val="400"/>
              </a:spcAft>
            </a:pPr>
            <a:r>
              <a:rPr lang="en-GB" sz="1800" b="1" dirty="0"/>
              <a:t>Study</a:t>
            </a:r>
            <a:r>
              <a:rPr lang="en-GB" sz="1800" dirty="0"/>
              <a:t> </a:t>
            </a:r>
            <a:r>
              <a:rPr lang="en-GB" sz="1800" b="1" dirty="0" smtClean="0"/>
              <a:t>design</a:t>
            </a:r>
          </a:p>
          <a:p>
            <a:pPr lvl="1">
              <a:spcAft>
                <a:spcPts val="400"/>
              </a:spcAft>
            </a:pPr>
            <a:r>
              <a:rPr lang="en-GB" sz="1800" dirty="0" smtClean="0"/>
              <a:t>Patients with R1-resected </a:t>
            </a:r>
            <a:r>
              <a:rPr lang="en-GB" sz="1800" dirty="0"/>
              <a:t>pancreatic </a:t>
            </a:r>
            <a:r>
              <a:rPr lang="en-GB" sz="1800" dirty="0" smtClean="0"/>
              <a:t>cancer were randomised to </a:t>
            </a:r>
            <a:r>
              <a:rPr lang="en-GB" sz="1800" dirty="0"/>
              <a:t>gemcitabine* </a:t>
            </a:r>
            <a:r>
              <a:rPr lang="en-GB" sz="1800" dirty="0" smtClean="0"/>
              <a:t>+ sorafenib</a:t>
            </a:r>
            <a:r>
              <a:rPr lang="en-GB" sz="1800" baseline="30000" dirty="0"/>
              <a:t>†</a:t>
            </a:r>
            <a:r>
              <a:rPr lang="en-GB" sz="1800" dirty="0"/>
              <a:t> </a:t>
            </a:r>
            <a:r>
              <a:rPr lang="en-GB" sz="1800" dirty="0" smtClean="0"/>
              <a:t>(Arm 1; n=57) or gemcitabine* + placebo (Arm 2; n=65) for 12 cycles</a:t>
            </a:r>
            <a:endParaRPr lang="en-GB" sz="1800" dirty="0"/>
          </a:p>
          <a:p>
            <a:pPr>
              <a:spcAft>
                <a:spcPts val="400"/>
              </a:spcAft>
            </a:pPr>
            <a:r>
              <a:rPr lang="en-GB" sz="1800" b="1" dirty="0" smtClean="0"/>
              <a:t>Key results</a:t>
            </a:r>
          </a:p>
          <a:p>
            <a:pPr lvl="1">
              <a:spcAft>
                <a:spcPts val="400"/>
              </a:spcAft>
            </a:pPr>
            <a:r>
              <a:rPr lang="en-GB" sz="1800" dirty="0" err="1" smtClean="0"/>
              <a:t>mDFS</a:t>
            </a:r>
            <a:r>
              <a:rPr lang="en-GB" sz="1800" dirty="0" smtClean="0"/>
              <a:t> Arm 1 vs. Arm 2: 9.6 vs. 10.7 months; p=0.89</a:t>
            </a:r>
          </a:p>
          <a:p>
            <a:pPr lvl="1">
              <a:spcAft>
                <a:spcPts val="400"/>
              </a:spcAft>
            </a:pPr>
            <a:r>
              <a:rPr lang="en-GB" sz="1800" dirty="0" smtClean="0"/>
              <a:t>OS Arm 1 vs. Arm 2: 17.6 vs. 15.6 months; p=0.90</a:t>
            </a:r>
          </a:p>
          <a:p>
            <a:pPr lvl="1">
              <a:spcAft>
                <a:spcPts val="400"/>
              </a:spcAft>
            </a:pPr>
            <a:r>
              <a:rPr lang="en-GB" sz="1800" dirty="0"/>
              <a:t>Median treatment duration: 27 weeks in Arm 1 vs. 27 weeks in Arm 2</a:t>
            </a:r>
          </a:p>
          <a:p>
            <a:pPr lvl="1">
              <a:spcAft>
                <a:spcPts val="400"/>
              </a:spcAft>
            </a:pPr>
            <a:r>
              <a:rPr lang="en-GB" sz="1800" dirty="0" smtClean="0"/>
              <a:t>Grade 3/4 toxicities (Arm 1 vs. Arm 2): diarrhoea (6% vs. 1%), fatigue (2% vs. 0%), neutropenia (7% vs. 16%), thrombocytopenia (4% vs. 1%), elevated GGT (8% vs. 5%), hypertension (2% vs. 0%) and hand-foot syndrome (3% vs. 0%)</a:t>
            </a:r>
          </a:p>
          <a:p>
            <a:pPr>
              <a:spcAft>
                <a:spcPts val="400"/>
              </a:spcAft>
            </a:pPr>
            <a:r>
              <a:rPr lang="en-GB" sz="1800" b="1" dirty="0" smtClean="0"/>
              <a:t>Conclusion</a:t>
            </a:r>
            <a:endParaRPr lang="en-GB" sz="1800" b="1" dirty="0"/>
          </a:p>
          <a:p>
            <a:pPr lvl="1">
              <a:spcAft>
                <a:spcPts val="400"/>
              </a:spcAft>
            </a:pPr>
            <a:r>
              <a:rPr lang="en-GB" sz="1800" b="1" dirty="0" smtClean="0"/>
              <a:t>The addition of sorafenib to gemcitabine did not </a:t>
            </a:r>
            <a:r>
              <a:rPr lang="en-GB" sz="1800" b="1" dirty="0"/>
              <a:t>improve DFS or </a:t>
            </a:r>
            <a:r>
              <a:rPr lang="en-GB" sz="1800" b="1" dirty="0" smtClean="0"/>
              <a:t>OS vs. gemcitabine alone in </a:t>
            </a:r>
            <a:r>
              <a:rPr lang="en-GB" sz="1800" b="1" dirty="0"/>
              <a:t>this high-risk cancer </a:t>
            </a:r>
            <a:r>
              <a:rPr lang="en-GB" sz="1800" b="1" dirty="0" smtClean="0"/>
              <a:t>cohort</a:t>
            </a:r>
            <a:endParaRPr lang="en-GB" sz="1800" b="1" dirty="0"/>
          </a:p>
        </p:txBody>
      </p:sp>
      <p:sp>
        <p:nvSpPr>
          <p:cNvPr id="5124" name="Text Box 4"/>
          <p:cNvSpPr txBox="1">
            <a:spLocks noChangeArrowheads="1"/>
          </p:cNvSpPr>
          <p:nvPr/>
        </p:nvSpPr>
        <p:spPr bwMode="auto">
          <a:xfrm>
            <a:off x="5183981" y="6474897"/>
            <a:ext cx="373935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Sinn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LBA18</a:t>
            </a:r>
            <a:endParaRPr lang="en-GB" sz="1200" dirty="0">
              <a:solidFill>
                <a:srgbClr val="363636"/>
              </a:solidFill>
            </a:endParaRPr>
          </a:p>
        </p:txBody>
      </p:sp>
      <p:sp>
        <p:nvSpPr>
          <p:cNvPr id="5125" name="Text Box 5"/>
          <p:cNvSpPr txBox="1">
            <a:spLocks noChangeArrowheads="1"/>
          </p:cNvSpPr>
          <p:nvPr/>
        </p:nvSpPr>
        <p:spPr bwMode="auto">
          <a:xfrm>
            <a:off x="231775" y="6474897"/>
            <a:ext cx="409887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*1000 mg/m</a:t>
            </a:r>
            <a:r>
              <a:rPr lang="en-GB" sz="1200" baseline="30000" dirty="0" smtClean="0">
                <a:solidFill>
                  <a:srgbClr val="363636"/>
                </a:solidFill>
              </a:rPr>
              <a:t>2</a:t>
            </a:r>
            <a:r>
              <a:rPr lang="en-GB" sz="1200" dirty="0" smtClean="0">
                <a:solidFill>
                  <a:srgbClr val="363636"/>
                </a:solidFill>
              </a:rPr>
              <a:t> iv d1,8,15</a:t>
            </a:r>
            <a:r>
              <a:rPr lang="en-GB" sz="1200" dirty="0">
                <a:solidFill>
                  <a:srgbClr val="363636"/>
                </a:solidFill>
              </a:rPr>
              <a:t>, </a:t>
            </a:r>
            <a:r>
              <a:rPr lang="en-GB" sz="1200" dirty="0" smtClean="0">
                <a:solidFill>
                  <a:srgbClr val="363636"/>
                </a:solidFill>
              </a:rPr>
              <a:t>q29d; </a:t>
            </a:r>
            <a:r>
              <a:rPr lang="en-GB" sz="1200" baseline="30000" dirty="0" smtClean="0">
                <a:solidFill>
                  <a:srgbClr val="363636"/>
                </a:solidFill>
              </a:rPr>
              <a:t>†</a:t>
            </a:r>
            <a:r>
              <a:rPr lang="en-GB" sz="1200" dirty="0" smtClean="0">
                <a:solidFill>
                  <a:srgbClr val="363636"/>
                </a:solidFill>
              </a:rPr>
              <a:t>200 </a:t>
            </a:r>
            <a:r>
              <a:rPr lang="en-GB" sz="1200" dirty="0">
                <a:solidFill>
                  <a:srgbClr val="363636"/>
                </a:solidFill>
              </a:rPr>
              <a:t>mg </a:t>
            </a:r>
            <a:r>
              <a:rPr lang="en-GB" sz="1200" dirty="0" err="1" smtClean="0">
                <a:solidFill>
                  <a:srgbClr val="363636"/>
                </a:solidFill>
              </a:rPr>
              <a:t>po</a:t>
            </a:r>
            <a:r>
              <a:rPr lang="en-GB" sz="1200" dirty="0" smtClean="0">
                <a:solidFill>
                  <a:srgbClr val="363636"/>
                </a:solidFill>
              </a:rPr>
              <a:t> </a:t>
            </a:r>
            <a:r>
              <a:rPr lang="en-GB" sz="1200" dirty="0">
                <a:solidFill>
                  <a:srgbClr val="363636"/>
                </a:solidFill>
              </a:rPr>
              <a:t>bid, </a:t>
            </a:r>
            <a:r>
              <a:rPr lang="en-GB" sz="1200" dirty="0" smtClean="0">
                <a:solidFill>
                  <a:srgbClr val="363636"/>
                </a:solidFill>
              </a:rPr>
              <a:t>d1–28</a:t>
            </a:r>
            <a:r>
              <a:rPr lang="en-GB" sz="1200" dirty="0">
                <a:solidFill>
                  <a:srgbClr val="363636"/>
                </a:solidFill>
              </a:rPr>
              <a:t>, </a:t>
            </a:r>
            <a:r>
              <a:rPr lang="en-GB" sz="1200" dirty="0" smtClean="0">
                <a:solidFill>
                  <a:srgbClr val="363636"/>
                </a:solidFill>
              </a:rPr>
              <a:t>q29d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294178524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First-line therapy</a:t>
            </a:r>
            <a:endParaRPr lang="en-GB" dirty="0"/>
          </a:p>
        </p:txBody>
      </p:sp>
      <p:sp>
        <p:nvSpPr>
          <p:cNvPr id="3" name="Text Placeholder 2"/>
          <p:cNvSpPr>
            <a:spLocks noGrp="1"/>
          </p:cNvSpPr>
          <p:nvPr>
            <p:ph type="body" idx="1"/>
          </p:nvPr>
        </p:nvSpPr>
        <p:spPr/>
        <p:txBody>
          <a:bodyPr/>
          <a:lstStyle/>
          <a:p>
            <a:pPr lvl="0">
              <a:buClr>
                <a:srgbClr val="043882"/>
              </a:buClr>
            </a:pPr>
            <a:r>
              <a:rPr lang="en-GB" dirty="0">
                <a:solidFill>
                  <a:srgbClr val="363636"/>
                </a:solidFill>
              </a:rPr>
              <a:t>PANCREATIC </a:t>
            </a:r>
            <a:r>
              <a:rPr lang="en-GB" dirty="0" smtClean="0">
                <a:solidFill>
                  <a:srgbClr val="363636"/>
                </a:solidFill>
              </a:rPr>
              <a:t>CANCER</a:t>
            </a:r>
            <a:endParaRPr lang="en-GB" dirty="0">
              <a:solidFill>
                <a:srgbClr val="363636"/>
              </a:solidFill>
            </a:endParaRPr>
          </a:p>
        </p:txBody>
      </p:sp>
    </p:spTree>
    <p:extLst>
      <p:ext uri="{BB962C8B-B14F-4D97-AF65-F5344CB8AC3E}">
        <p14:creationId xmlns:p14="http://schemas.microsoft.com/office/powerpoint/2010/main" val="10653623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616PD: A </a:t>
            </a:r>
            <a:r>
              <a:rPr lang="en-GB" sz="1800" dirty="0" err="1"/>
              <a:t>ph</a:t>
            </a:r>
            <a:r>
              <a:rPr lang="en-GB" sz="1800" dirty="0"/>
              <a:t> 1b study of the anti-cancer stem cell agent demcizumab (DEM) &amp;</a:t>
            </a:r>
            <a:br>
              <a:rPr lang="en-GB" sz="1800" dirty="0"/>
            </a:br>
            <a:r>
              <a:rPr lang="en-GB" sz="1800" dirty="0"/>
              <a:t>gemcitabine (GEM) +/- paclitaxel protein bound particles (nab-paclitaxel) in </a:t>
            </a:r>
            <a:r>
              <a:rPr lang="en-GB" sz="1800" dirty="0" err="1"/>
              <a:t>pts</a:t>
            </a:r>
            <a:r>
              <a:rPr lang="en-GB" sz="1800" dirty="0"/>
              <a:t> </a:t>
            </a:r>
            <a:r>
              <a:rPr lang="en-GB" sz="1800" dirty="0" smtClean="0"/>
              <a:t>with pancreatic cancer </a:t>
            </a:r>
            <a:r>
              <a:rPr lang="en-GB" sz="1800" dirty="0"/>
              <a:t>– </a:t>
            </a:r>
            <a:r>
              <a:rPr lang="en-GB" sz="1800" dirty="0" smtClean="0"/>
              <a:t>Hidalgo M et </a:t>
            </a:r>
            <a:r>
              <a:rPr lang="en-GB" sz="1800" dirty="0"/>
              <a:t>al.</a:t>
            </a:r>
          </a:p>
        </p:txBody>
      </p:sp>
      <p:sp>
        <p:nvSpPr>
          <p:cNvPr id="3" name="Content Placeholder 2"/>
          <p:cNvSpPr>
            <a:spLocks noGrp="1"/>
          </p:cNvSpPr>
          <p:nvPr>
            <p:ph idx="1"/>
          </p:nvPr>
        </p:nvSpPr>
        <p:spPr>
          <a:xfrm>
            <a:off x="202473" y="1320800"/>
            <a:ext cx="8915400" cy="5308600"/>
          </a:xfrm>
        </p:spPr>
        <p:txBody>
          <a:bodyPr/>
          <a:lstStyle/>
          <a:p>
            <a:pPr>
              <a:spcAft>
                <a:spcPts val="0"/>
              </a:spcAft>
            </a:pPr>
            <a:r>
              <a:rPr lang="en-GB" sz="1800" b="1" dirty="0"/>
              <a:t>Study </a:t>
            </a:r>
            <a:r>
              <a:rPr lang="en-GB" sz="1800" b="1" dirty="0" smtClean="0"/>
              <a:t>objective</a:t>
            </a:r>
          </a:p>
          <a:p>
            <a:pPr lvl="1">
              <a:spcAft>
                <a:spcPts val="0"/>
              </a:spcAft>
            </a:pPr>
            <a:r>
              <a:rPr lang="en-GB" sz="1800" dirty="0" smtClean="0"/>
              <a:t>To assess the efficacy and safety of </a:t>
            </a:r>
            <a:r>
              <a:rPr lang="en-GB" sz="1800" dirty="0" err="1" smtClean="0"/>
              <a:t>demcizumab</a:t>
            </a:r>
            <a:r>
              <a:rPr lang="en-GB" sz="1800" dirty="0" smtClean="0"/>
              <a:t> (an anti-delta-like ligand 4 [DLL4] </a:t>
            </a:r>
            <a:r>
              <a:rPr lang="en-GB" sz="1800" dirty="0"/>
              <a:t>antibody</a:t>
            </a:r>
            <a:r>
              <a:rPr lang="en-GB" sz="1800" dirty="0" smtClean="0"/>
              <a:t>) as first-line in patients with pancreatic cancer</a:t>
            </a:r>
            <a:endParaRPr lang="en-GB" sz="1800" dirty="0"/>
          </a:p>
          <a:p>
            <a:pPr>
              <a:spcAft>
                <a:spcPts val="0"/>
              </a:spcAft>
            </a:pPr>
            <a:r>
              <a:rPr lang="en-GB" sz="1800" b="1" dirty="0"/>
              <a:t>Study </a:t>
            </a:r>
            <a:r>
              <a:rPr lang="en-GB" sz="1800" b="1" dirty="0" smtClean="0"/>
              <a:t>design</a:t>
            </a:r>
          </a:p>
          <a:p>
            <a:pPr lvl="1">
              <a:spcAft>
                <a:spcPts val="0"/>
              </a:spcAft>
            </a:pPr>
            <a:r>
              <a:rPr lang="en-GB" sz="1800" spc="-30" dirty="0" smtClean="0"/>
              <a:t>Open-label dose escalation trial; 47 patients received demcizumab* + gemcitabine</a:t>
            </a:r>
            <a:r>
              <a:rPr lang="en-GB" sz="1800" spc="-30" baseline="30000" dirty="0" smtClean="0"/>
              <a:t>†</a:t>
            </a:r>
            <a:r>
              <a:rPr lang="en-GB" sz="1800" spc="-30" dirty="0" smtClean="0"/>
              <a:t> (Arm 1) or</a:t>
            </a:r>
            <a:r>
              <a:rPr lang="en-GB" sz="1800" spc="-30" dirty="0" smtClean="0">
                <a:latin typeface="Arial"/>
                <a:cs typeface="Arial"/>
              </a:rPr>
              <a:t> </a:t>
            </a:r>
            <a:r>
              <a:rPr lang="en-GB" sz="1800" spc="-30" dirty="0"/>
              <a:t>demcizumab* </a:t>
            </a:r>
            <a:r>
              <a:rPr lang="en-GB" sz="1800" spc="-30" dirty="0" smtClean="0"/>
              <a:t>+ gemcitabine</a:t>
            </a:r>
            <a:r>
              <a:rPr lang="en-GB" sz="1800" spc="-30" baseline="30000" dirty="0" smtClean="0"/>
              <a:t>†</a:t>
            </a:r>
            <a:r>
              <a:rPr lang="en-GB" sz="1800" spc="-30" dirty="0" smtClean="0">
                <a:latin typeface="Arial"/>
                <a:cs typeface="Arial"/>
              </a:rPr>
              <a:t> + </a:t>
            </a:r>
            <a:r>
              <a:rPr lang="en-GB" sz="1800" spc="-30" dirty="0" smtClean="0"/>
              <a:t>nab-paclitaxel</a:t>
            </a:r>
            <a:r>
              <a:rPr lang="en-GB" sz="1800" spc="-30" baseline="30000" dirty="0" smtClean="0"/>
              <a:t>‡</a:t>
            </a:r>
            <a:r>
              <a:rPr lang="en-GB" sz="1800" spc="-30" dirty="0" smtClean="0"/>
              <a:t> (Arm 2)</a:t>
            </a:r>
          </a:p>
          <a:p>
            <a:pPr>
              <a:spcAft>
                <a:spcPts val="0"/>
              </a:spcAft>
            </a:pPr>
            <a:r>
              <a:rPr lang="en-GB" sz="1800" b="1" dirty="0" smtClean="0"/>
              <a:t>Key results</a:t>
            </a:r>
          </a:p>
          <a:p>
            <a:pPr lvl="1">
              <a:spcAft>
                <a:spcPts val="0"/>
              </a:spcAft>
            </a:pPr>
            <a:r>
              <a:rPr lang="en-GB" sz="1800" spc="-10" dirty="0" smtClean="0"/>
              <a:t>Most common AEs occurring in &gt;60% in either group (Arm 1/2): fatigue 63%/74%, nausea 63%/61%, vomiting 63%/57%, diarrhoea 38%/70%</a:t>
            </a:r>
          </a:p>
          <a:p>
            <a:pPr lvl="1">
              <a:spcAft>
                <a:spcPts val="0"/>
              </a:spcAft>
            </a:pPr>
            <a:r>
              <a:rPr lang="en-GB" sz="1800" spc="-10" dirty="0"/>
              <a:t>Grade 2 pulmonary hypertension and heart failure occurred in 1 </a:t>
            </a:r>
            <a:r>
              <a:rPr lang="en-GB" sz="1800" spc="-10" dirty="0" smtClean="0"/>
              <a:t>patient</a:t>
            </a:r>
          </a:p>
          <a:p>
            <a:pPr lvl="1">
              <a:spcAft>
                <a:spcPts val="0"/>
              </a:spcAft>
            </a:pPr>
            <a:r>
              <a:rPr lang="en-GB" sz="1800" spc="-10" dirty="0" smtClean="0"/>
              <a:t>Response (Arm 1/2): PR 25%/41%, SD 44%/45%, PR+SD 69%/86%, PD 31%/14%</a:t>
            </a:r>
          </a:p>
          <a:p>
            <a:pPr lvl="1">
              <a:spcAft>
                <a:spcPts val="0"/>
              </a:spcAft>
            </a:pPr>
            <a:r>
              <a:rPr lang="en-GB" sz="1800" spc="-10" dirty="0" err="1" smtClean="0"/>
              <a:t>mPFS</a:t>
            </a:r>
            <a:r>
              <a:rPr lang="en-GB" sz="1800" spc="-10" dirty="0" smtClean="0"/>
              <a:t> for </a:t>
            </a:r>
            <a:r>
              <a:rPr lang="en-GB" sz="1800" spc="-10" dirty="0" err="1" smtClean="0"/>
              <a:t>demcizumab</a:t>
            </a:r>
            <a:r>
              <a:rPr lang="en-GB" sz="1800" spc="-10" dirty="0" smtClean="0"/>
              <a:t>: </a:t>
            </a:r>
            <a:r>
              <a:rPr lang="en-GB" sz="1800" spc="-10" dirty="0"/>
              <a:t>2</a:t>
            </a:r>
            <a:r>
              <a:rPr lang="en-GB" sz="1800" spc="-10" dirty="0" smtClean="0"/>
              <a:t>.5 mg/kg + nab-paclitaxel: 9.1 months; 5 mg/kg q4w: </a:t>
            </a:r>
            <a:br>
              <a:rPr lang="en-GB" sz="1800" spc="-10" dirty="0" smtClean="0"/>
            </a:br>
            <a:r>
              <a:rPr lang="en-GB" sz="1800" spc="-10" dirty="0" smtClean="0"/>
              <a:t>7 months; 2.5 </a:t>
            </a:r>
            <a:r>
              <a:rPr lang="en-GB" sz="1800" spc="-10" dirty="0"/>
              <a:t>mg/kg q4w: </a:t>
            </a:r>
            <a:r>
              <a:rPr lang="en-GB" sz="1800" spc="-10" dirty="0" smtClean="0"/>
              <a:t>1.7 months; 2.5 </a:t>
            </a:r>
            <a:r>
              <a:rPr lang="en-GB" sz="1800" spc="-10" dirty="0"/>
              <a:t>mg/kg </a:t>
            </a:r>
            <a:r>
              <a:rPr lang="en-GB" sz="1800" spc="-10" dirty="0" smtClean="0"/>
              <a:t>q2w</a:t>
            </a:r>
            <a:r>
              <a:rPr lang="en-GB" sz="1800" spc="-10" dirty="0"/>
              <a:t>: </a:t>
            </a:r>
            <a:r>
              <a:rPr lang="en-GB" sz="1800" spc="-10" dirty="0" smtClean="0"/>
              <a:t>3.4 months</a:t>
            </a:r>
          </a:p>
          <a:p>
            <a:pPr>
              <a:spcAft>
                <a:spcPts val="0"/>
              </a:spcAft>
            </a:pPr>
            <a:r>
              <a:rPr lang="en-NZ" sz="1800" b="1" dirty="0" smtClean="0"/>
              <a:t>Conclusions</a:t>
            </a:r>
          </a:p>
          <a:p>
            <a:pPr lvl="1">
              <a:spcAft>
                <a:spcPts val="0"/>
              </a:spcAft>
            </a:pPr>
            <a:r>
              <a:rPr lang="en-NZ" sz="1800" b="1" dirty="0" smtClean="0"/>
              <a:t>Treatments were generally well tolerated in patients with pancreatic cancer </a:t>
            </a:r>
          </a:p>
          <a:p>
            <a:pPr lvl="1">
              <a:spcAft>
                <a:spcPts val="0"/>
              </a:spcAft>
            </a:pPr>
            <a:r>
              <a:rPr lang="en-GB" sz="1800" b="1" dirty="0" smtClean="0"/>
              <a:t>Concomitant </a:t>
            </a:r>
            <a:r>
              <a:rPr lang="en-GB" sz="1800" b="1" dirty="0"/>
              <a:t>gemcitabine </a:t>
            </a:r>
            <a:r>
              <a:rPr lang="en-GB" sz="1800" b="1" dirty="0" smtClean="0">
                <a:latin typeface="Arial"/>
                <a:cs typeface="Arial"/>
              </a:rPr>
              <a:t>± </a:t>
            </a:r>
            <a:r>
              <a:rPr lang="en-GB" sz="1800" b="1" dirty="0" smtClean="0"/>
              <a:t>nab-paclitaxel </a:t>
            </a:r>
            <a:r>
              <a:rPr lang="en-GB" sz="1800" b="1" dirty="0"/>
              <a:t>did not appear to significantly alter the pharmacokinetics of </a:t>
            </a:r>
            <a:r>
              <a:rPr lang="en-GB" sz="1800" b="1" dirty="0" err="1" smtClean="0"/>
              <a:t>demcizumab</a:t>
            </a:r>
            <a:endParaRPr lang="en-GB" sz="1800" dirty="0"/>
          </a:p>
        </p:txBody>
      </p:sp>
      <p:sp>
        <p:nvSpPr>
          <p:cNvPr id="4" name="Text Box 4"/>
          <p:cNvSpPr txBox="1">
            <a:spLocks noChangeArrowheads="1"/>
          </p:cNvSpPr>
          <p:nvPr/>
        </p:nvSpPr>
        <p:spPr bwMode="auto">
          <a:xfrm>
            <a:off x="4964369" y="6474897"/>
            <a:ext cx="395896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Hidalgo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616PD</a:t>
            </a:r>
            <a:endParaRPr lang="en-GB" sz="1200" dirty="0">
              <a:solidFill>
                <a:srgbClr val="363636"/>
              </a:solidFill>
            </a:endParaRPr>
          </a:p>
        </p:txBody>
      </p:sp>
      <p:sp>
        <p:nvSpPr>
          <p:cNvPr id="5" name="Text Box 5"/>
          <p:cNvSpPr txBox="1">
            <a:spLocks noChangeArrowheads="1"/>
          </p:cNvSpPr>
          <p:nvPr/>
        </p:nvSpPr>
        <p:spPr bwMode="auto">
          <a:xfrm>
            <a:off x="231775" y="6290231"/>
            <a:ext cx="47234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*2.5 or 5 mg/kg q2w or q4w, or 3.5 mg/kg q2w; </a:t>
            </a:r>
            <a:br>
              <a:rPr lang="en-GB" sz="1200" dirty="0" smtClean="0">
                <a:solidFill>
                  <a:srgbClr val="363636"/>
                </a:solidFill>
              </a:rPr>
            </a:br>
            <a:r>
              <a:rPr lang="en-GB" sz="1200" baseline="30000" dirty="0" smtClean="0">
                <a:solidFill>
                  <a:srgbClr val="363636"/>
                </a:solidFill>
              </a:rPr>
              <a:t>†</a:t>
            </a:r>
            <a:r>
              <a:rPr lang="en-GB" sz="1200" dirty="0" smtClean="0">
                <a:solidFill>
                  <a:srgbClr val="363636"/>
                </a:solidFill>
              </a:rPr>
              <a:t>1000 mg/m</a:t>
            </a:r>
            <a:r>
              <a:rPr lang="en-GB" sz="1200" dirty="0" smtClean="0">
                <a:solidFill>
                  <a:srgbClr val="363636"/>
                </a:solidFill>
                <a:latin typeface="Arial"/>
                <a:cs typeface="Arial"/>
              </a:rPr>
              <a:t>² </a:t>
            </a:r>
            <a:r>
              <a:rPr lang="en-GB" sz="1200" dirty="0">
                <a:solidFill>
                  <a:srgbClr val="363636"/>
                </a:solidFill>
              </a:rPr>
              <a:t>7 of 8 </a:t>
            </a:r>
            <a:r>
              <a:rPr lang="en-GB" sz="1200" dirty="0" err="1">
                <a:solidFill>
                  <a:srgbClr val="363636"/>
                </a:solidFill>
              </a:rPr>
              <a:t>wks</a:t>
            </a:r>
            <a:r>
              <a:rPr lang="en-GB" sz="1200" dirty="0">
                <a:solidFill>
                  <a:srgbClr val="363636"/>
                </a:solidFill>
              </a:rPr>
              <a:t>, then 3 of 4 </a:t>
            </a:r>
            <a:r>
              <a:rPr lang="en-GB" sz="1200" dirty="0" err="1" smtClean="0">
                <a:solidFill>
                  <a:srgbClr val="363636"/>
                </a:solidFill>
              </a:rPr>
              <a:t>wks</a:t>
            </a:r>
            <a:r>
              <a:rPr lang="en-GB" sz="1200" dirty="0" smtClean="0">
                <a:solidFill>
                  <a:srgbClr val="363636"/>
                </a:solidFill>
              </a:rPr>
              <a:t>; </a:t>
            </a:r>
            <a:r>
              <a:rPr lang="en-GB" sz="1200" baseline="30000" dirty="0" smtClean="0">
                <a:solidFill>
                  <a:srgbClr val="363636"/>
                </a:solidFill>
              </a:rPr>
              <a:t>‡</a:t>
            </a:r>
            <a:r>
              <a:rPr lang="en-GB" sz="1200" dirty="0" smtClean="0">
                <a:solidFill>
                  <a:srgbClr val="363636"/>
                </a:solidFill>
              </a:rPr>
              <a:t>125 mg/m</a:t>
            </a:r>
            <a:r>
              <a:rPr lang="en-GB" sz="1200" baseline="30000" dirty="0" smtClean="0">
                <a:solidFill>
                  <a:srgbClr val="363636"/>
                </a:solidFill>
              </a:rPr>
              <a:t>2</a:t>
            </a:r>
            <a:r>
              <a:rPr lang="en-GB" sz="1200" dirty="0" smtClean="0">
                <a:solidFill>
                  <a:srgbClr val="363636"/>
                </a:solidFill>
              </a:rPr>
              <a:t> d0, 7, 14 q4w</a:t>
            </a:r>
            <a:endParaRPr lang="en-GB" sz="1200" dirty="0">
              <a:solidFill>
                <a:srgbClr val="363636"/>
              </a:solidFill>
            </a:endParaRPr>
          </a:p>
        </p:txBody>
      </p:sp>
    </p:spTree>
    <p:extLst>
      <p:ext uri="{BB962C8B-B14F-4D97-AF65-F5344CB8AC3E}">
        <p14:creationId xmlns:p14="http://schemas.microsoft.com/office/powerpoint/2010/main" val="7592151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617PD: A phase III trial comparing FOLFIRINOX versus gemcitabine for </a:t>
            </a:r>
            <a:r>
              <a:rPr lang="en-GB" sz="1800" dirty="0" smtClean="0"/>
              <a:t>metastatic pancreatic cancer – </a:t>
            </a:r>
            <a:r>
              <a:rPr lang="en-GB" sz="1800" dirty="0" err="1"/>
              <a:t>Singhal</a:t>
            </a:r>
            <a:r>
              <a:rPr lang="en-GB" sz="1800" dirty="0"/>
              <a:t> M et al.</a:t>
            </a:r>
          </a:p>
        </p:txBody>
      </p:sp>
      <p:sp>
        <p:nvSpPr>
          <p:cNvPr id="3" name="Content Placeholder 2"/>
          <p:cNvSpPr>
            <a:spLocks noGrp="1"/>
          </p:cNvSpPr>
          <p:nvPr>
            <p:ph idx="1"/>
          </p:nvPr>
        </p:nvSpPr>
        <p:spPr/>
        <p:txBody>
          <a:bodyPr/>
          <a:lstStyle/>
          <a:p>
            <a:pPr>
              <a:spcAft>
                <a:spcPts val="0"/>
              </a:spcAft>
            </a:pPr>
            <a:r>
              <a:rPr lang="en-GB" sz="1800" b="1" dirty="0"/>
              <a:t>Study </a:t>
            </a:r>
            <a:r>
              <a:rPr lang="en-GB" sz="1800" b="1" dirty="0" smtClean="0"/>
              <a:t>objective</a:t>
            </a:r>
          </a:p>
          <a:p>
            <a:pPr lvl="1">
              <a:spcAft>
                <a:spcPts val="0"/>
              </a:spcAft>
            </a:pPr>
            <a:r>
              <a:rPr lang="en-GB" sz="1800" dirty="0"/>
              <a:t>To the </a:t>
            </a:r>
            <a:r>
              <a:rPr lang="en-GB" sz="1800" dirty="0" smtClean="0"/>
              <a:t>assess efficacy </a:t>
            </a:r>
            <a:r>
              <a:rPr lang="en-GB" sz="1800" dirty="0"/>
              <a:t>and safety of </a:t>
            </a:r>
            <a:r>
              <a:rPr lang="en-GB" sz="1800" dirty="0" smtClean="0"/>
              <a:t>FOLFIRINOX vs. </a:t>
            </a:r>
            <a:r>
              <a:rPr lang="en-GB" sz="1800" dirty="0"/>
              <a:t>gemcitabine as first-line therapy in patients with </a:t>
            </a:r>
            <a:r>
              <a:rPr lang="en-GB" sz="1800" dirty="0" smtClean="0"/>
              <a:t>metastatic pancreatic cancer</a:t>
            </a:r>
          </a:p>
          <a:p>
            <a:pPr>
              <a:spcAft>
                <a:spcPts val="0"/>
              </a:spcAft>
            </a:pPr>
            <a:r>
              <a:rPr lang="en-GB" sz="1800" b="1" dirty="0" smtClean="0"/>
              <a:t>Study design</a:t>
            </a:r>
          </a:p>
          <a:p>
            <a:pPr lvl="1">
              <a:spcAft>
                <a:spcPts val="0"/>
              </a:spcAft>
            </a:pPr>
            <a:r>
              <a:rPr lang="en-GB" sz="1800" dirty="0"/>
              <a:t>Patients </a:t>
            </a:r>
            <a:r>
              <a:rPr lang="en-GB" sz="1800" dirty="0" smtClean="0"/>
              <a:t>(n=310; ECOG PS 0–1) were randomised to either FOLFIRINOX* or gemcitabine</a:t>
            </a:r>
            <a:r>
              <a:rPr lang="en-GB" sz="1800" baseline="30000" dirty="0" smtClean="0"/>
              <a:t>†</a:t>
            </a:r>
            <a:endParaRPr lang="en-GB" sz="1800" dirty="0"/>
          </a:p>
          <a:p>
            <a:pPr>
              <a:spcAft>
                <a:spcPts val="0"/>
              </a:spcAft>
            </a:pPr>
            <a:r>
              <a:rPr lang="en-GB" sz="1800" b="1" dirty="0" smtClean="0"/>
              <a:t>Key results</a:t>
            </a:r>
          </a:p>
          <a:p>
            <a:pPr>
              <a:spcAft>
                <a:spcPts val="0"/>
              </a:spcAft>
            </a:pPr>
            <a:endParaRPr lang="en-GB" sz="1800" b="1" dirty="0" smtClean="0"/>
          </a:p>
          <a:p>
            <a:pPr>
              <a:spcAft>
                <a:spcPts val="0"/>
              </a:spcAft>
            </a:pPr>
            <a:endParaRPr lang="en-GB" sz="1800" dirty="0" smtClean="0"/>
          </a:p>
          <a:p>
            <a:pPr>
              <a:spcAft>
                <a:spcPts val="0"/>
              </a:spcAft>
            </a:pPr>
            <a:endParaRPr lang="en-GB" sz="1800" dirty="0"/>
          </a:p>
          <a:p>
            <a:pPr>
              <a:spcAft>
                <a:spcPts val="0"/>
              </a:spcAft>
            </a:pPr>
            <a:endParaRPr lang="en-GB" sz="1800" dirty="0" smtClean="0"/>
          </a:p>
          <a:p>
            <a:pPr lvl="1">
              <a:spcAft>
                <a:spcPts val="0"/>
              </a:spcAft>
            </a:pPr>
            <a:endParaRPr lang="en-GB" sz="1800" dirty="0"/>
          </a:p>
          <a:p>
            <a:pPr>
              <a:spcAft>
                <a:spcPts val="0"/>
              </a:spcAft>
            </a:pPr>
            <a:endParaRPr lang="en-GB" sz="1800" dirty="0" smtClean="0"/>
          </a:p>
          <a:p>
            <a:pPr lvl="1">
              <a:spcAft>
                <a:spcPts val="0"/>
              </a:spcAft>
            </a:pPr>
            <a:r>
              <a:rPr lang="en-GB" sz="1800" dirty="0" smtClean="0"/>
              <a:t>More AEs were reported in the FOLFIRINOX group</a:t>
            </a:r>
          </a:p>
          <a:p>
            <a:pPr>
              <a:spcAft>
                <a:spcPts val="0"/>
              </a:spcAft>
            </a:pPr>
            <a:r>
              <a:rPr lang="en-NZ" sz="1800" b="1" dirty="0" smtClean="0"/>
              <a:t>Conclusion</a:t>
            </a:r>
            <a:endParaRPr lang="en-NZ" sz="1800" b="1" dirty="0"/>
          </a:p>
          <a:p>
            <a:pPr lvl="1">
              <a:spcAft>
                <a:spcPts val="0"/>
              </a:spcAft>
            </a:pPr>
            <a:r>
              <a:rPr lang="en-GB" sz="1800" b="1" dirty="0"/>
              <a:t>FOLFIRINOX is </a:t>
            </a:r>
            <a:r>
              <a:rPr lang="en-GB" sz="1800" b="1" dirty="0" smtClean="0"/>
              <a:t>a treatment option for patients </a:t>
            </a:r>
            <a:r>
              <a:rPr lang="en-GB" sz="1800" b="1" dirty="0"/>
              <a:t>with metastatic pancreatic cancer </a:t>
            </a:r>
            <a:r>
              <a:rPr lang="en-GB" sz="1800" b="1" dirty="0" smtClean="0"/>
              <a:t>with good </a:t>
            </a:r>
            <a:r>
              <a:rPr lang="en-GB" sz="1800" b="1" dirty="0"/>
              <a:t>performance status</a:t>
            </a:r>
          </a:p>
        </p:txBody>
      </p:sp>
      <p:sp>
        <p:nvSpPr>
          <p:cNvPr id="4" name="Text Box 4"/>
          <p:cNvSpPr txBox="1">
            <a:spLocks noChangeArrowheads="1"/>
          </p:cNvSpPr>
          <p:nvPr/>
        </p:nvSpPr>
        <p:spPr bwMode="auto">
          <a:xfrm>
            <a:off x="4972385" y="6474897"/>
            <a:ext cx="395095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Singhal</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617PD</a:t>
            </a:r>
            <a:endParaRPr lang="en-GB" sz="1200" dirty="0">
              <a:solidFill>
                <a:srgbClr val="363636"/>
              </a:solidFill>
            </a:endParaRPr>
          </a:p>
        </p:txBody>
      </p:sp>
      <p:sp>
        <p:nvSpPr>
          <p:cNvPr id="5" name="Text Box 5"/>
          <p:cNvSpPr txBox="1">
            <a:spLocks noChangeArrowheads="1"/>
          </p:cNvSpPr>
          <p:nvPr/>
        </p:nvSpPr>
        <p:spPr bwMode="auto">
          <a:xfrm>
            <a:off x="231775" y="6105565"/>
            <a:ext cx="473815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*Oxaliplatin </a:t>
            </a:r>
            <a:r>
              <a:rPr lang="en-GB" sz="1200" dirty="0">
                <a:solidFill>
                  <a:srgbClr val="363636"/>
                </a:solidFill>
              </a:rPr>
              <a:t>85 </a:t>
            </a:r>
            <a:r>
              <a:rPr lang="en-GB" sz="1200" dirty="0" smtClean="0">
                <a:solidFill>
                  <a:srgbClr val="363636"/>
                </a:solidFill>
              </a:rPr>
              <a:t>mg/m</a:t>
            </a:r>
            <a:r>
              <a:rPr lang="en-GB" sz="1200" dirty="0" smtClean="0">
                <a:solidFill>
                  <a:srgbClr val="363636"/>
                </a:solidFill>
                <a:latin typeface="Arial"/>
                <a:cs typeface="Arial"/>
              </a:rPr>
              <a:t>², </a:t>
            </a:r>
            <a:r>
              <a:rPr lang="en-GB" sz="1200" dirty="0" smtClean="0">
                <a:solidFill>
                  <a:srgbClr val="363636"/>
                </a:solidFill>
              </a:rPr>
              <a:t>irinotecan 180 mg/m</a:t>
            </a:r>
            <a:r>
              <a:rPr lang="en-GB" sz="1200" dirty="0" smtClean="0">
                <a:solidFill>
                  <a:srgbClr val="363636"/>
                </a:solidFill>
                <a:latin typeface="Arial"/>
                <a:cs typeface="Arial"/>
              </a:rPr>
              <a:t>², </a:t>
            </a:r>
            <a:r>
              <a:rPr lang="en-GB" sz="1200" dirty="0" err="1" smtClean="0">
                <a:solidFill>
                  <a:srgbClr val="363636"/>
                </a:solidFill>
              </a:rPr>
              <a:t>leucovorin</a:t>
            </a:r>
            <a:r>
              <a:rPr lang="en-GB" sz="1200" dirty="0" smtClean="0">
                <a:solidFill>
                  <a:srgbClr val="363636"/>
                </a:solidFill>
              </a:rPr>
              <a:t> 400 mg/m</a:t>
            </a:r>
            <a:r>
              <a:rPr lang="en-GB" sz="1200" dirty="0" smtClean="0">
                <a:solidFill>
                  <a:srgbClr val="363636"/>
                </a:solidFill>
                <a:latin typeface="Arial"/>
                <a:cs typeface="Arial"/>
              </a:rPr>
              <a:t>², </a:t>
            </a:r>
            <a:r>
              <a:rPr lang="en-GB" sz="1200" dirty="0" smtClean="0">
                <a:solidFill>
                  <a:srgbClr val="363636"/>
                </a:solidFill>
              </a:rPr>
              <a:t>fluorouracil 400 mg/m</a:t>
            </a:r>
            <a:r>
              <a:rPr lang="en-GB" sz="1200" dirty="0" smtClean="0">
                <a:solidFill>
                  <a:srgbClr val="363636"/>
                </a:solidFill>
                <a:latin typeface="Arial"/>
                <a:cs typeface="Arial"/>
              </a:rPr>
              <a:t>² bolus then 2,400 mg/m² 46-h continuous infusion q2w</a:t>
            </a:r>
            <a:r>
              <a:rPr lang="en-GB" sz="1200" dirty="0" smtClean="0">
                <a:solidFill>
                  <a:srgbClr val="363636"/>
                </a:solidFill>
              </a:rPr>
              <a:t>; </a:t>
            </a:r>
            <a:r>
              <a:rPr lang="en-GB" sz="1200" baseline="30000" dirty="0" smtClean="0">
                <a:solidFill>
                  <a:srgbClr val="363636"/>
                </a:solidFill>
              </a:rPr>
              <a:t>†</a:t>
            </a:r>
            <a:r>
              <a:rPr lang="en-GB" sz="1200" dirty="0" smtClean="0">
                <a:solidFill>
                  <a:srgbClr val="363636"/>
                </a:solidFill>
              </a:rPr>
              <a:t>1000 </a:t>
            </a:r>
            <a:r>
              <a:rPr lang="en-GB" sz="1200" dirty="0">
                <a:solidFill>
                  <a:srgbClr val="363636"/>
                </a:solidFill>
              </a:rPr>
              <a:t>mg/m</a:t>
            </a:r>
            <a:r>
              <a:rPr lang="en-GB" sz="1200" baseline="30000" dirty="0">
                <a:solidFill>
                  <a:srgbClr val="363636"/>
                </a:solidFill>
              </a:rPr>
              <a:t>2</a:t>
            </a:r>
            <a:r>
              <a:rPr lang="en-GB" sz="1200" dirty="0">
                <a:solidFill>
                  <a:srgbClr val="363636"/>
                </a:solidFill>
              </a:rPr>
              <a:t> </a:t>
            </a:r>
            <a:r>
              <a:rPr lang="en-GB" sz="1200" dirty="0" smtClean="0">
                <a:solidFill>
                  <a:srgbClr val="363636"/>
                </a:solidFill>
              </a:rPr>
              <a:t>d1</a:t>
            </a:r>
            <a:r>
              <a:rPr lang="en-GB" sz="1200" dirty="0">
                <a:solidFill>
                  <a:srgbClr val="363636"/>
                </a:solidFill>
              </a:rPr>
              <a:t>, 8, 15 </a:t>
            </a:r>
            <a:r>
              <a:rPr lang="en-GB" sz="1200" dirty="0" smtClean="0">
                <a:solidFill>
                  <a:srgbClr val="363636"/>
                </a:solidFill>
              </a:rPr>
              <a:t>(28-d cycle) for </a:t>
            </a:r>
            <a:r>
              <a:rPr lang="en-GB" sz="1200" dirty="0">
                <a:solidFill>
                  <a:srgbClr val="363636"/>
                </a:solidFill>
              </a:rPr>
              <a:t>6 </a:t>
            </a:r>
            <a:r>
              <a:rPr lang="en-GB" sz="1200" dirty="0" smtClean="0">
                <a:solidFill>
                  <a:srgbClr val="363636"/>
                </a:solidFill>
              </a:rPr>
              <a:t>cycles</a:t>
            </a:r>
            <a:endParaRPr lang="en-GB" sz="1200"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7045519"/>
              </p:ext>
            </p:extLst>
          </p:nvPr>
        </p:nvGraphicFramePr>
        <p:xfrm>
          <a:off x="465666" y="3356194"/>
          <a:ext cx="8178801" cy="1524000"/>
        </p:xfrm>
        <a:graphic>
          <a:graphicData uri="http://schemas.openxmlformats.org/drawingml/2006/table">
            <a:tbl>
              <a:tblPr firstRow="1" bandRow="1">
                <a:tableStyleId>{69012ECD-51FC-41F1-AA8D-1B2483CD663E}</a:tableStyleId>
              </a:tblPr>
              <a:tblGrid>
                <a:gridCol w="2982928"/>
                <a:gridCol w="1428206"/>
                <a:gridCol w="1428206"/>
                <a:gridCol w="1497874"/>
                <a:gridCol w="841587"/>
              </a:tblGrid>
              <a:tr h="262467">
                <a:tc>
                  <a:txBody>
                    <a:bodyPr/>
                    <a:lstStyle/>
                    <a:p>
                      <a:endParaRPr lang="en-GB" sz="1400" dirty="0"/>
                    </a:p>
                  </a:txBody>
                  <a:tcPr anchor="ctr"/>
                </a:tc>
                <a:tc>
                  <a:txBody>
                    <a:bodyPr/>
                    <a:lstStyle/>
                    <a:p>
                      <a:pPr algn="ctr"/>
                      <a:r>
                        <a:rPr lang="en-GB" sz="1400" dirty="0" smtClean="0">
                          <a:solidFill>
                            <a:schemeClr val="tx2"/>
                          </a:solidFill>
                        </a:rPr>
                        <a:t>FOLFIRINOX</a:t>
                      </a:r>
                      <a:endParaRPr lang="en-GB" sz="1400" dirty="0">
                        <a:solidFill>
                          <a:schemeClr val="tx2"/>
                        </a:solidFill>
                      </a:endParaRPr>
                    </a:p>
                  </a:txBody>
                  <a:tcPr anchor="ctr"/>
                </a:tc>
                <a:tc>
                  <a:txBody>
                    <a:bodyPr/>
                    <a:lstStyle/>
                    <a:p>
                      <a:pPr algn="ctr"/>
                      <a:r>
                        <a:rPr lang="en-GB" sz="1400" dirty="0" smtClean="0">
                          <a:solidFill>
                            <a:schemeClr val="tx2"/>
                          </a:solidFill>
                        </a:rPr>
                        <a:t>Gemcitabine</a:t>
                      </a:r>
                      <a:endParaRPr lang="en-GB" sz="1400" dirty="0">
                        <a:solidFill>
                          <a:schemeClr val="tx2"/>
                        </a:solidFill>
                      </a:endParaRPr>
                    </a:p>
                  </a:txBody>
                  <a:tcPr anchor="ctr"/>
                </a:tc>
                <a:tc>
                  <a:txBody>
                    <a:bodyPr/>
                    <a:lstStyle/>
                    <a:p>
                      <a:pPr algn="ctr"/>
                      <a:r>
                        <a:rPr lang="en-GB" sz="1400" dirty="0" smtClean="0">
                          <a:solidFill>
                            <a:schemeClr val="tx2"/>
                          </a:solidFill>
                        </a:rPr>
                        <a:t>HR (95% CI)</a:t>
                      </a:r>
                      <a:endParaRPr lang="en-GB" sz="1400" dirty="0">
                        <a:solidFill>
                          <a:schemeClr val="tx2"/>
                        </a:solidFill>
                      </a:endParaRPr>
                    </a:p>
                  </a:txBody>
                  <a:tcPr anchor="ctr"/>
                </a:tc>
                <a:tc>
                  <a:txBody>
                    <a:bodyPr/>
                    <a:lstStyle/>
                    <a:p>
                      <a:pPr algn="ctr"/>
                      <a:r>
                        <a:rPr lang="en-GB" sz="1400" dirty="0" smtClean="0">
                          <a:solidFill>
                            <a:schemeClr val="tx2"/>
                          </a:solidFill>
                        </a:rPr>
                        <a:t>p-value</a:t>
                      </a:r>
                      <a:endParaRPr lang="en-GB" sz="1400" dirty="0">
                        <a:solidFill>
                          <a:schemeClr val="tx2"/>
                        </a:solidFill>
                      </a:endParaRPr>
                    </a:p>
                  </a:txBody>
                  <a:tcPr anchor="ctr"/>
                </a:tc>
              </a:tr>
              <a:tr h="262467">
                <a:tc>
                  <a:txBody>
                    <a:bodyPr/>
                    <a:lstStyle/>
                    <a:p>
                      <a:r>
                        <a:rPr lang="en-GB" sz="1400" dirty="0" err="1" smtClean="0"/>
                        <a:t>mOS</a:t>
                      </a:r>
                      <a:r>
                        <a:rPr lang="en-GB" sz="1400" dirty="0" smtClean="0"/>
                        <a:t>, months</a:t>
                      </a:r>
                      <a:endParaRPr lang="en-GB" sz="1400" dirty="0"/>
                    </a:p>
                  </a:txBody>
                  <a:tcPr anchor="ctr"/>
                </a:tc>
                <a:tc>
                  <a:txBody>
                    <a:bodyPr/>
                    <a:lstStyle/>
                    <a:p>
                      <a:pPr algn="ctr"/>
                      <a:r>
                        <a:rPr lang="en-GB" sz="1400" dirty="0" smtClean="0"/>
                        <a:t>10.8</a:t>
                      </a:r>
                      <a:endParaRPr lang="en-GB" sz="1400" dirty="0"/>
                    </a:p>
                  </a:txBody>
                  <a:tcPr anchor="ctr"/>
                </a:tc>
                <a:tc>
                  <a:txBody>
                    <a:bodyPr/>
                    <a:lstStyle/>
                    <a:p>
                      <a:pPr algn="ctr"/>
                      <a:r>
                        <a:rPr lang="en-GB" sz="1400" dirty="0" smtClean="0"/>
                        <a:t>7.4</a:t>
                      </a:r>
                      <a:endParaRPr lang="en-GB" sz="1400" dirty="0"/>
                    </a:p>
                  </a:txBody>
                  <a:tcPr anchor="ctr"/>
                </a:tc>
                <a:tc>
                  <a:txBody>
                    <a:bodyPr/>
                    <a:lstStyle/>
                    <a:p>
                      <a:pPr algn="ctr"/>
                      <a:r>
                        <a:rPr lang="en-GB" sz="1400" dirty="0" smtClean="0"/>
                        <a:t>0.48 (0.41, 0.68)</a:t>
                      </a:r>
                      <a:endParaRPr lang="en-GB" sz="1400" dirty="0"/>
                    </a:p>
                  </a:txBody>
                  <a:tcPr anchor="ctr"/>
                </a:tc>
                <a:tc>
                  <a:txBody>
                    <a:bodyPr/>
                    <a:lstStyle/>
                    <a:p>
                      <a:pPr algn="ctr"/>
                      <a:r>
                        <a:rPr lang="en-GB" sz="1400" dirty="0" smtClean="0"/>
                        <a:t>&lt;0.001</a:t>
                      </a:r>
                      <a:endParaRPr lang="en-GB" sz="1400" dirty="0"/>
                    </a:p>
                  </a:txBody>
                  <a:tcPr anchor="ctr"/>
                </a:tc>
              </a:tr>
              <a:tr h="262467">
                <a:tc>
                  <a:txBody>
                    <a:bodyPr/>
                    <a:lstStyle/>
                    <a:p>
                      <a:r>
                        <a:rPr lang="en-GB" sz="1400" dirty="0" err="1" smtClean="0"/>
                        <a:t>mPFS</a:t>
                      </a:r>
                      <a:r>
                        <a:rPr lang="en-GB" sz="1400" dirty="0" smtClean="0"/>
                        <a:t>, months</a:t>
                      </a:r>
                      <a:endParaRPr lang="en-GB" sz="1400" dirty="0"/>
                    </a:p>
                  </a:txBody>
                  <a:tcPr anchor="ctr"/>
                </a:tc>
                <a:tc>
                  <a:txBody>
                    <a:bodyPr/>
                    <a:lstStyle/>
                    <a:p>
                      <a:pPr algn="ctr"/>
                      <a:r>
                        <a:rPr lang="en-GB" sz="1400" dirty="0" smtClean="0"/>
                        <a:t>5.6</a:t>
                      </a:r>
                      <a:endParaRPr lang="en-GB" sz="1400" dirty="0"/>
                    </a:p>
                  </a:txBody>
                  <a:tcPr anchor="ctr"/>
                </a:tc>
                <a:tc>
                  <a:txBody>
                    <a:bodyPr/>
                    <a:lstStyle/>
                    <a:p>
                      <a:pPr algn="ctr"/>
                      <a:r>
                        <a:rPr lang="en-GB" sz="1400" dirty="0" smtClean="0"/>
                        <a:t>3.1</a:t>
                      </a:r>
                      <a:endParaRPr lang="en-GB" sz="1400" dirty="0"/>
                    </a:p>
                  </a:txBody>
                  <a:tcPr anchor="ctr"/>
                </a:tc>
                <a:tc>
                  <a:txBody>
                    <a:bodyPr/>
                    <a:lstStyle/>
                    <a:p>
                      <a:pPr algn="ctr"/>
                      <a:r>
                        <a:rPr lang="en-GB" sz="1400" dirty="0" smtClean="0"/>
                        <a:t>0.44 (0.29, 0.49)</a:t>
                      </a:r>
                      <a:endParaRPr lang="en-GB" sz="1400" dirty="0"/>
                    </a:p>
                  </a:txBody>
                  <a:tcPr anchor="ctr"/>
                </a:tc>
                <a:tc>
                  <a:txBody>
                    <a:bodyPr/>
                    <a:lstStyle/>
                    <a:p>
                      <a:pPr algn="ctr"/>
                      <a:r>
                        <a:rPr lang="en-GB" sz="1400" dirty="0" smtClean="0"/>
                        <a:t>&lt;0.001</a:t>
                      </a:r>
                      <a:endParaRPr lang="en-GB" sz="1400" dirty="0"/>
                    </a:p>
                  </a:txBody>
                  <a:tcPr anchor="ctr"/>
                </a:tc>
              </a:tr>
              <a:tr h="262467">
                <a:tc>
                  <a:txBody>
                    <a:bodyPr/>
                    <a:lstStyle/>
                    <a:p>
                      <a:r>
                        <a:rPr lang="en-GB" sz="1400" dirty="0" smtClean="0"/>
                        <a:t>ORR, %</a:t>
                      </a:r>
                      <a:endParaRPr lang="en-GB" sz="1400" dirty="0"/>
                    </a:p>
                  </a:txBody>
                  <a:tcPr anchor="ctr"/>
                </a:tc>
                <a:tc>
                  <a:txBody>
                    <a:bodyPr/>
                    <a:lstStyle/>
                    <a:p>
                      <a:pPr algn="ctr"/>
                      <a:r>
                        <a:rPr lang="en-GB" sz="1400" dirty="0" smtClean="0"/>
                        <a:t>29.6</a:t>
                      </a:r>
                      <a:endParaRPr lang="en-GB" sz="1400" dirty="0"/>
                    </a:p>
                  </a:txBody>
                  <a:tcPr anchor="ctr"/>
                </a:tc>
                <a:tc>
                  <a:txBody>
                    <a:bodyPr/>
                    <a:lstStyle/>
                    <a:p>
                      <a:pPr algn="ctr"/>
                      <a:r>
                        <a:rPr lang="en-GB" sz="1400" dirty="0" smtClean="0"/>
                        <a:t>8.3</a:t>
                      </a:r>
                      <a:endParaRPr lang="en-GB" sz="1400" dirty="0"/>
                    </a:p>
                  </a:txBody>
                  <a:tcPr anchor="ctr"/>
                </a:tc>
                <a:tc>
                  <a:txBody>
                    <a:bodyPr/>
                    <a:lstStyle/>
                    <a:p>
                      <a:pPr algn="ctr"/>
                      <a:r>
                        <a:rPr lang="en-GB" sz="1400" dirty="0" smtClean="0"/>
                        <a:t>-</a:t>
                      </a:r>
                      <a:endParaRPr lang="en-GB" sz="1400" dirty="0"/>
                    </a:p>
                  </a:txBody>
                  <a:tcPr anchor="ctr"/>
                </a:tc>
                <a:tc>
                  <a:txBody>
                    <a:bodyPr/>
                    <a:lstStyle/>
                    <a:p>
                      <a:pPr algn="ctr"/>
                      <a:r>
                        <a:rPr lang="en-GB" sz="1400" dirty="0" smtClean="0"/>
                        <a:t>&lt;0.001</a:t>
                      </a:r>
                      <a:endParaRPr lang="en-GB" sz="1400" dirty="0"/>
                    </a:p>
                  </a:txBody>
                  <a:tcPr anchor="ctr"/>
                </a:tc>
              </a:tr>
              <a:tr h="262467">
                <a:tc>
                  <a:txBody>
                    <a:bodyPr/>
                    <a:lstStyle/>
                    <a:p>
                      <a:r>
                        <a:rPr lang="en-GB" sz="1400" dirty="0" smtClean="0"/>
                        <a:t>Degradation in </a:t>
                      </a:r>
                      <a:r>
                        <a:rPr lang="en-GB" sz="1400" dirty="0" err="1" smtClean="0"/>
                        <a:t>QoL</a:t>
                      </a:r>
                      <a:r>
                        <a:rPr lang="en-GB" sz="1400" dirty="0" smtClean="0"/>
                        <a:t> at 6 months, %</a:t>
                      </a:r>
                      <a:endParaRPr lang="en-GB" sz="1400" baseline="30000" dirty="0"/>
                    </a:p>
                  </a:txBody>
                  <a:tcPr anchor="ctr"/>
                </a:tc>
                <a:tc>
                  <a:txBody>
                    <a:bodyPr/>
                    <a:lstStyle/>
                    <a:p>
                      <a:pPr algn="ctr"/>
                      <a:r>
                        <a:rPr lang="en-GB" sz="1400" dirty="0" smtClean="0"/>
                        <a:t>29</a:t>
                      </a:r>
                      <a:endParaRPr lang="en-GB" sz="1400" dirty="0"/>
                    </a:p>
                  </a:txBody>
                  <a:tcPr anchor="ctr"/>
                </a:tc>
                <a:tc>
                  <a:txBody>
                    <a:bodyPr/>
                    <a:lstStyle/>
                    <a:p>
                      <a:pPr algn="ctr"/>
                      <a:r>
                        <a:rPr lang="en-GB" sz="1400" dirty="0" smtClean="0"/>
                        <a:t>59</a:t>
                      </a:r>
                      <a:endParaRPr lang="en-GB" sz="1400" dirty="0"/>
                    </a:p>
                  </a:txBody>
                  <a:tcPr anchor="ctr"/>
                </a:tc>
                <a:tc>
                  <a:txBody>
                    <a:bodyPr/>
                    <a:lstStyle/>
                    <a:p>
                      <a:pPr algn="ctr"/>
                      <a:r>
                        <a:rPr lang="en-GB" sz="1400" dirty="0" smtClean="0"/>
                        <a:t>0.45 (0.29, 0.68)</a:t>
                      </a:r>
                      <a:endParaRPr lang="en-GB" sz="1400" dirty="0"/>
                    </a:p>
                  </a:txBody>
                  <a:tcPr anchor="ctr"/>
                </a:tc>
                <a:tc>
                  <a:txBody>
                    <a:bodyPr/>
                    <a:lstStyle/>
                    <a:p>
                      <a:pPr algn="ctr"/>
                      <a:r>
                        <a:rPr lang="en-GB" sz="1400" dirty="0" smtClean="0"/>
                        <a:t>&lt;0.001</a:t>
                      </a:r>
                      <a:endParaRPr lang="en-GB" sz="1400" dirty="0"/>
                    </a:p>
                  </a:txBody>
                  <a:tcPr anchor="ctr"/>
                </a:tc>
              </a:tr>
            </a:tbl>
          </a:graphicData>
        </a:graphic>
      </p:graphicFrame>
    </p:spTree>
    <p:extLst>
      <p:ext uri="{BB962C8B-B14F-4D97-AF65-F5344CB8AC3E}">
        <p14:creationId xmlns:p14="http://schemas.microsoft.com/office/powerpoint/2010/main" val="37538559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618PD: A phase 2 randomized, double-blind, placebo controlled study of</a:t>
            </a:r>
            <a:br>
              <a:rPr lang="en-GB" sz="1800" dirty="0"/>
            </a:br>
            <a:r>
              <a:rPr lang="en-GB" sz="1800" dirty="0"/>
              <a:t>simtuzumab or placebo in combination with gemcitabine for the first line treatment </a:t>
            </a:r>
            <a:r>
              <a:rPr lang="en-GB" sz="1800" dirty="0" smtClean="0"/>
              <a:t>of pancreatic </a:t>
            </a:r>
            <a:r>
              <a:rPr lang="en-GB" sz="1800" dirty="0"/>
              <a:t>adenocarcinoma – </a:t>
            </a:r>
            <a:r>
              <a:rPr lang="en-GB" sz="1800" dirty="0" smtClean="0"/>
              <a:t>Benson A et </a:t>
            </a:r>
            <a:r>
              <a:rPr lang="en-GB" sz="1800" dirty="0"/>
              <a:t>al.</a:t>
            </a:r>
          </a:p>
        </p:txBody>
      </p:sp>
      <p:sp>
        <p:nvSpPr>
          <p:cNvPr id="3" name="Content Placeholder 2"/>
          <p:cNvSpPr>
            <a:spLocks noGrp="1"/>
          </p:cNvSpPr>
          <p:nvPr>
            <p:ph idx="1"/>
          </p:nvPr>
        </p:nvSpPr>
        <p:spPr>
          <a:xfrm>
            <a:off x="228600" y="1320800"/>
            <a:ext cx="8915400" cy="5308600"/>
          </a:xfrm>
        </p:spPr>
        <p:txBody>
          <a:bodyPr/>
          <a:lstStyle/>
          <a:p>
            <a:pPr>
              <a:spcAft>
                <a:spcPts val="0"/>
              </a:spcAft>
            </a:pPr>
            <a:r>
              <a:rPr lang="en-GB" sz="1800" b="1" dirty="0"/>
              <a:t>Study </a:t>
            </a:r>
            <a:r>
              <a:rPr lang="en-GB" sz="1800" b="1" dirty="0" smtClean="0"/>
              <a:t>objective</a:t>
            </a:r>
          </a:p>
          <a:p>
            <a:pPr lvl="1">
              <a:spcAft>
                <a:spcPts val="0"/>
              </a:spcAft>
            </a:pPr>
            <a:r>
              <a:rPr lang="en-GB" sz="1800" dirty="0" smtClean="0"/>
              <a:t>To evaluate simtuzumab therapy in patients with metastatic pancreatic cancer</a:t>
            </a:r>
            <a:endParaRPr lang="en-GB" sz="1800" dirty="0"/>
          </a:p>
          <a:p>
            <a:pPr>
              <a:spcBef>
                <a:spcPts val="600"/>
              </a:spcBef>
              <a:spcAft>
                <a:spcPts val="0"/>
              </a:spcAft>
            </a:pPr>
            <a:r>
              <a:rPr lang="en-GB" sz="1800" b="1" dirty="0"/>
              <a:t>Study </a:t>
            </a:r>
            <a:r>
              <a:rPr lang="en-GB" sz="1800" b="1" dirty="0" smtClean="0"/>
              <a:t>design</a:t>
            </a:r>
          </a:p>
          <a:p>
            <a:pPr lvl="1">
              <a:spcAft>
                <a:spcPts val="0"/>
              </a:spcAft>
            </a:pPr>
            <a:r>
              <a:rPr lang="en-GB" sz="1800" dirty="0" smtClean="0"/>
              <a:t>Patients with metastatic pancreatic cancer (n=234; ECOG PS 0–1) were randomised to </a:t>
            </a:r>
            <a:r>
              <a:rPr lang="en-GB" sz="1800" spc="-10" dirty="0" smtClean="0"/>
              <a:t>gemcitabine* plus either simtuzumab</a:t>
            </a:r>
            <a:r>
              <a:rPr lang="en-GB" sz="1800" spc="-10" baseline="30000" dirty="0" smtClean="0"/>
              <a:t>†</a:t>
            </a:r>
            <a:r>
              <a:rPr lang="en-GB" sz="1800" spc="-10" dirty="0" smtClean="0"/>
              <a:t> or placebo until PD</a:t>
            </a:r>
            <a:endParaRPr lang="en-GB" sz="1800" spc="-10" dirty="0"/>
          </a:p>
          <a:p>
            <a:pPr>
              <a:spcBef>
                <a:spcPts val="600"/>
              </a:spcBef>
              <a:spcAft>
                <a:spcPts val="0"/>
              </a:spcAft>
            </a:pPr>
            <a:r>
              <a:rPr lang="en-GB" sz="1800" b="1" dirty="0"/>
              <a:t>Key </a:t>
            </a:r>
            <a:r>
              <a:rPr lang="en-GB" sz="1800" b="1" dirty="0" smtClean="0"/>
              <a:t>results</a:t>
            </a:r>
          </a:p>
          <a:p>
            <a:pPr>
              <a:spcAft>
                <a:spcPts val="0"/>
              </a:spcAft>
            </a:pPr>
            <a:endParaRPr lang="en-GB" sz="1800" b="1" dirty="0"/>
          </a:p>
          <a:p>
            <a:pPr marL="0" indent="0">
              <a:spcAft>
                <a:spcPts val="0"/>
              </a:spcAft>
              <a:buNone/>
            </a:pPr>
            <a:r>
              <a:rPr lang="en-GB" sz="1800" b="1" dirty="0"/>
              <a:t/>
            </a:r>
            <a:br>
              <a:rPr lang="en-GB" sz="1800" b="1" dirty="0"/>
            </a:br>
            <a:endParaRPr lang="en-GB" sz="1800" b="1" dirty="0" smtClean="0"/>
          </a:p>
          <a:p>
            <a:pPr>
              <a:spcAft>
                <a:spcPts val="0"/>
              </a:spcAft>
            </a:pPr>
            <a:endParaRPr lang="en-GB" sz="1800" dirty="0"/>
          </a:p>
          <a:p>
            <a:pPr>
              <a:spcAft>
                <a:spcPts val="0"/>
              </a:spcAft>
            </a:pPr>
            <a:endParaRPr lang="en-GB" sz="1800" dirty="0" smtClean="0"/>
          </a:p>
          <a:p>
            <a:pPr>
              <a:spcAft>
                <a:spcPts val="0"/>
              </a:spcAft>
            </a:pPr>
            <a:endParaRPr lang="en-GB" sz="1800" dirty="0"/>
          </a:p>
          <a:p>
            <a:pPr lvl="1">
              <a:spcBef>
                <a:spcPts val="600"/>
              </a:spcBef>
              <a:spcAft>
                <a:spcPts val="0"/>
              </a:spcAft>
            </a:pPr>
            <a:r>
              <a:rPr lang="en-GB" sz="1800" spc="-10" dirty="0" smtClean="0"/>
              <a:t>AEs grade ≥3: </a:t>
            </a:r>
            <a:r>
              <a:rPr lang="en-GB" sz="1800" spc="-10" dirty="0" err="1" smtClean="0"/>
              <a:t>simtuzumab</a:t>
            </a:r>
            <a:r>
              <a:rPr lang="en-GB" sz="1800" spc="-10" dirty="0" smtClean="0"/>
              <a:t> 700 mg 67.1%, </a:t>
            </a:r>
            <a:r>
              <a:rPr lang="en-GB" sz="1800" spc="-10" dirty="0" err="1" smtClean="0"/>
              <a:t>simtuzumab</a:t>
            </a:r>
            <a:r>
              <a:rPr lang="en-GB" sz="1800" spc="-10" dirty="0" smtClean="0"/>
              <a:t> 200 mg 63.2% and placebo 70.4%</a:t>
            </a:r>
          </a:p>
          <a:p>
            <a:pPr>
              <a:spcBef>
                <a:spcPts val="600"/>
              </a:spcBef>
              <a:spcAft>
                <a:spcPts val="0"/>
              </a:spcAft>
            </a:pPr>
            <a:r>
              <a:rPr lang="en-NZ" sz="1800" b="1" dirty="0" smtClean="0"/>
              <a:t>Conclusion</a:t>
            </a:r>
            <a:endParaRPr lang="en-NZ" sz="1800" b="1" dirty="0"/>
          </a:p>
          <a:p>
            <a:pPr lvl="1">
              <a:spcAft>
                <a:spcPts val="0"/>
              </a:spcAft>
            </a:pPr>
            <a:r>
              <a:rPr lang="en-GB" sz="1800" b="1" dirty="0" smtClean="0"/>
              <a:t>Simtuzumab added to </a:t>
            </a:r>
            <a:r>
              <a:rPr lang="en-GB" sz="1800" b="1" dirty="0"/>
              <a:t>gemcitabine did not improve </a:t>
            </a:r>
            <a:r>
              <a:rPr lang="en-GB" sz="1800" b="1" dirty="0" smtClean="0"/>
              <a:t>PFS, OS or ORR vs. placebo in patients with advanced pancreatic cancer</a:t>
            </a:r>
            <a:endParaRPr lang="en-GB" sz="1800" b="1" dirty="0"/>
          </a:p>
        </p:txBody>
      </p:sp>
      <p:sp>
        <p:nvSpPr>
          <p:cNvPr id="4" name="Text Box 4"/>
          <p:cNvSpPr txBox="1">
            <a:spLocks noChangeArrowheads="1"/>
          </p:cNvSpPr>
          <p:nvPr/>
        </p:nvSpPr>
        <p:spPr bwMode="auto">
          <a:xfrm>
            <a:off x="4962767" y="6474897"/>
            <a:ext cx="396057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Benson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618PD</a:t>
            </a:r>
            <a:endParaRPr lang="en-GB" sz="1200" dirty="0">
              <a:solidFill>
                <a:srgbClr val="363636"/>
              </a:solidFill>
            </a:endParaRPr>
          </a:p>
        </p:txBody>
      </p:sp>
      <p:sp>
        <p:nvSpPr>
          <p:cNvPr id="5" name="Text Box 5"/>
          <p:cNvSpPr txBox="1">
            <a:spLocks noChangeArrowheads="1"/>
          </p:cNvSpPr>
          <p:nvPr/>
        </p:nvSpPr>
        <p:spPr bwMode="auto">
          <a:xfrm>
            <a:off x="231775" y="6474897"/>
            <a:ext cx="284212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GB" sz="1200" dirty="0" smtClean="0">
                <a:solidFill>
                  <a:srgbClr val="363636"/>
                </a:solidFill>
              </a:rPr>
              <a:t> *iv d1, 8, 15; </a:t>
            </a:r>
            <a:r>
              <a:rPr lang="en-GB" sz="1200" baseline="30000" dirty="0" smtClean="0">
                <a:solidFill>
                  <a:srgbClr val="363636"/>
                </a:solidFill>
              </a:rPr>
              <a:t>†</a:t>
            </a:r>
            <a:r>
              <a:rPr lang="en-GB" sz="1200" dirty="0" smtClean="0">
                <a:solidFill>
                  <a:srgbClr val="363636"/>
                </a:solidFill>
              </a:rPr>
              <a:t>200 mg or 700 mg d1, 8 15</a:t>
            </a:r>
            <a:endParaRPr lang="en-GB" sz="1200"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107274469"/>
              </p:ext>
            </p:extLst>
          </p:nvPr>
        </p:nvGraphicFramePr>
        <p:xfrm>
          <a:off x="149224" y="3264983"/>
          <a:ext cx="8845552" cy="1524000"/>
        </p:xfrm>
        <a:graphic>
          <a:graphicData uri="http://schemas.openxmlformats.org/drawingml/2006/table">
            <a:tbl>
              <a:tblPr firstRow="1" bandRow="1">
                <a:tableStyleId>{69012ECD-51FC-41F1-AA8D-1B2483CD663E}</a:tableStyleId>
              </a:tblPr>
              <a:tblGrid>
                <a:gridCol w="873127"/>
                <a:gridCol w="1762125"/>
                <a:gridCol w="857250"/>
                <a:gridCol w="1685925"/>
                <a:gridCol w="885825"/>
                <a:gridCol w="1910478"/>
                <a:gridCol w="870822"/>
              </a:tblGrid>
              <a:tr h="246380">
                <a:tc>
                  <a:txBody>
                    <a:bodyPr/>
                    <a:lstStyle/>
                    <a:p>
                      <a:endParaRPr lang="en-GB" sz="1400" dirty="0">
                        <a:solidFill>
                          <a:schemeClr val="tx2"/>
                        </a:solidFill>
                      </a:endParaRPr>
                    </a:p>
                  </a:txBody>
                  <a:tcPr anchor="ctr"/>
                </a:tc>
                <a:tc gridSpan="2">
                  <a:txBody>
                    <a:bodyPr/>
                    <a:lstStyle/>
                    <a:p>
                      <a:pPr algn="ctr"/>
                      <a:r>
                        <a:rPr lang="en-GB" sz="1400" baseline="0" dirty="0" smtClean="0">
                          <a:solidFill>
                            <a:schemeClr val="tx2"/>
                          </a:solidFill>
                        </a:rPr>
                        <a:t>SIM 700 mg vs. placebo</a:t>
                      </a:r>
                      <a:endParaRPr lang="en-GB" sz="1400" dirty="0">
                        <a:solidFill>
                          <a:schemeClr val="tx2"/>
                        </a:solidFill>
                      </a:endParaRPr>
                    </a:p>
                  </a:txBody>
                  <a:tcPr anchor="ctr"/>
                </a:tc>
                <a:tc hMerge="1">
                  <a:txBody>
                    <a:bodyPr/>
                    <a:lstStyle/>
                    <a:p>
                      <a:endParaRPr lang="en-GB" sz="1400" dirty="0" smtClean="0">
                        <a:solidFill>
                          <a:schemeClr val="tx2"/>
                        </a:solidFill>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SIM 200 mg vs. placebo</a:t>
                      </a:r>
                    </a:p>
                  </a:txBody>
                  <a:tcPr anchor="ctr"/>
                </a:tc>
                <a:tc hMerge="1">
                  <a:txBody>
                    <a:bodyPr/>
                    <a:lstStyle/>
                    <a:p>
                      <a:endParaRPr lang="en-GB" sz="1400" dirty="0">
                        <a:solidFill>
                          <a:schemeClr val="tx2"/>
                        </a:solidFill>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tx2"/>
                          </a:solidFill>
                        </a:rPr>
                        <a:t>SIM 700 mg vs. SIM 200</a:t>
                      </a:r>
                      <a:r>
                        <a:rPr lang="en-GB" sz="1400" baseline="0" dirty="0" smtClean="0">
                          <a:solidFill>
                            <a:schemeClr val="tx2"/>
                          </a:solidFill>
                        </a:rPr>
                        <a:t> mg</a:t>
                      </a:r>
                      <a:r>
                        <a:rPr lang="en-GB" sz="1400" dirty="0" smtClean="0">
                          <a:solidFill>
                            <a:schemeClr val="tx2"/>
                          </a:solidFill>
                        </a:rPr>
                        <a:t> </a:t>
                      </a:r>
                    </a:p>
                  </a:txBody>
                  <a:tcPr anchor="ctr"/>
                </a:tc>
                <a:tc hMerge="1">
                  <a:txBody>
                    <a:bodyPr/>
                    <a:lstStyle/>
                    <a:p>
                      <a:endParaRPr lang="en-GB" sz="1400" dirty="0">
                        <a:solidFill>
                          <a:schemeClr val="tx2"/>
                        </a:solidFill>
                      </a:endParaRPr>
                    </a:p>
                  </a:txBody>
                  <a:tcPr/>
                </a:tc>
              </a:tr>
              <a:tr h="246380">
                <a:tc>
                  <a:txBody>
                    <a:bodyPr/>
                    <a:lstStyle/>
                    <a:p>
                      <a:endParaRPr lang="en-GB" sz="1400" dirty="0">
                        <a:solidFill>
                          <a:schemeClr val="tx2"/>
                        </a:solidFill>
                      </a:endParaRPr>
                    </a:p>
                  </a:txBody>
                  <a:tcPr anchor="ctr">
                    <a:solidFill>
                      <a:schemeClr val="accent1"/>
                    </a:solidFill>
                  </a:tcPr>
                </a:tc>
                <a:tc>
                  <a:txBody>
                    <a:bodyPr/>
                    <a:lstStyle/>
                    <a:p>
                      <a:pPr algn="ctr"/>
                      <a:r>
                        <a:rPr lang="en-GB" sz="1400" dirty="0" smtClean="0">
                          <a:solidFill>
                            <a:schemeClr val="tx2"/>
                          </a:solidFill>
                        </a:rPr>
                        <a:t>HR (95% CI)</a:t>
                      </a:r>
                      <a:endParaRPr lang="en-GB" sz="1400" dirty="0">
                        <a:solidFill>
                          <a:schemeClr val="tx2"/>
                        </a:solidFill>
                      </a:endParaRPr>
                    </a:p>
                  </a:txBody>
                  <a:tcPr anchor="ctr">
                    <a:solidFill>
                      <a:schemeClr val="accent1"/>
                    </a:solidFill>
                  </a:tcPr>
                </a:tc>
                <a:tc>
                  <a:txBody>
                    <a:bodyPr/>
                    <a:lstStyle/>
                    <a:p>
                      <a:pPr algn="ctr"/>
                      <a:r>
                        <a:rPr lang="en-GB" sz="1400" dirty="0" smtClean="0">
                          <a:solidFill>
                            <a:schemeClr val="tx2"/>
                          </a:solidFill>
                        </a:rPr>
                        <a:t>p-value</a:t>
                      </a:r>
                    </a:p>
                  </a:txBody>
                  <a:tcPr anchor="ctr">
                    <a:solidFill>
                      <a:schemeClr val="accent1"/>
                    </a:solidFill>
                  </a:tcPr>
                </a:tc>
                <a:tc>
                  <a:txBody>
                    <a:bodyPr/>
                    <a:lstStyle/>
                    <a:p>
                      <a:pPr algn="ctr"/>
                      <a:r>
                        <a:rPr lang="en-GB" sz="1400" dirty="0" smtClean="0">
                          <a:solidFill>
                            <a:schemeClr val="tx2"/>
                          </a:solidFill>
                        </a:rPr>
                        <a:t>HR (95% CI)</a:t>
                      </a:r>
                      <a:endParaRPr lang="en-GB" sz="1400" dirty="0">
                        <a:solidFill>
                          <a:schemeClr val="tx2"/>
                        </a:solidFill>
                      </a:endParaRPr>
                    </a:p>
                  </a:txBody>
                  <a:tcPr anchor="ctr">
                    <a:solidFill>
                      <a:schemeClr val="accent1"/>
                    </a:solidFill>
                  </a:tcPr>
                </a:tc>
                <a:tc>
                  <a:txBody>
                    <a:bodyPr/>
                    <a:lstStyle/>
                    <a:p>
                      <a:pPr algn="ctr"/>
                      <a:r>
                        <a:rPr lang="en-GB" sz="1400" dirty="0" smtClean="0">
                          <a:solidFill>
                            <a:schemeClr val="tx2"/>
                          </a:solidFill>
                        </a:rPr>
                        <a:t>p-value</a:t>
                      </a:r>
                    </a:p>
                  </a:txBody>
                  <a:tcPr anchor="ctr">
                    <a:solidFill>
                      <a:schemeClr val="accent1"/>
                    </a:solidFill>
                  </a:tcPr>
                </a:tc>
                <a:tc>
                  <a:txBody>
                    <a:bodyPr/>
                    <a:lstStyle/>
                    <a:p>
                      <a:pPr algn="ctr"/>
                      <a:r>
                        <a:rPr lang="en-GB" sz="1400" dirty="0" smtClean="0">
                          <a:solidFill>
                            <a:schemeClr val="tx2"/>
                          </a:solidFill>
                        </a:rPr>
                        <a:t>HR (95% CI)</a:t>
                      </a:r>
                      <a:endParaRPr lang="en-GB" sz="1400" dirty="0">
                        <a:solidFill>
                          <a:schemeClr val="tx2"/>
                        </a:solidFill>
                      </a:endParaRPr>
                    </a:p>
                  </a:txBody>
                  <a:tcPr anchor="ctr">
                    <a:solidFill>
                      <a:schemeClr val="accent1"/>
                    </a:solidFill>
                  </a:tcPr>
                </a:tc>
                <a:tc>
                  <a:txBody>
                    <a:bodyPr/>
                    <a:lstStyle/>
                    <a:p>
                      <a:pPr algn="ctr"/>
                      <a:r>
                        <a:rPr lang="en-GB" sz="1400" dirty="0" smtClean="0">
                          <a:solidFill>
                            <a:schemeClr val="tx2"/>
                          </a:solidFill>
                        </a:rPr>
                        <a:t>p-value</a:t>
                      </a:r>
                    </a:p>
                  </a:txBody>
                  <a:tcPr anchor="ctr">
                    <a:solidFill>
                      <a:schemeClr val="accent1"/>
                    </a:solidFill>
                  </a:tcPr>
                </a:tc>
              </a:tr>
              <a:tr h="246380">
                <a:tc>
                  <a:txBody>
                    <a:bodyPr/>
                    <a:lstStyle/>
                    <a:p>
                      <a:r>
                        <a:rPr lang="en-GB" sz="1400" dirty="0" err="1" smtClean="0"/>
                        <a:t>mPFS</a:t>
                      </a:r>
                      <a:endParaRPr lang="en-GB" sz="1400" dirty="0" smtClean="0"/>
                    </a:p>
                  </a:txBody>
                  <a:tcPr anchor="ctr"/>
                </a:tc>
                <a:tc>
                  <a:txBody>
                    <a:bodyPr/>
                    <a:lstStyle/>
                    <a:p>
                      <a:pPr algn="ctr"/>
                      <a:r>
                        <a:rPr lang="en-GB" sz="1400" dirty="0" smtClean="0"/>
                        <a:t>1.08 (0.73, 1.60)</a:t>
                      </a:r>
                      <a:endParaRPr lang="en-GB" sz="1400" dirty="0"/>
                    </a:p>
                  </a:txBody>
                  <a:tcPr anchor="ctr"/>
                </a:tc>
                <a:tc>
                  <a:txBody>
                    <a:bodyPr/>
                    <a:lstStyle/>
                    <a:p>
                      <a:pPr algn="ctr"/>
                      <a:r>
                        <a:rPr lang="en-GB" sz="1400" dirty="0" smtClean="0"/>
                        <a:t>0.746</a:t>
                      </a:r>
                      <a:endParaRPr lang="en-GB" sz="1400" dirty="0"/>
                    </a:p>
                  </a:txBody>
                  <a:tcPr anchor="ctr"/>
                </a:tc>
                <a:tc>
                  <a:txBody>
                    <a:bodyPr/>
                    <a:lstStyle/>
                    <a:p>
                      <a:pPr algn="ctr"/>
                      <a:r>
                        <a:rPr lang="en-GB" sz="1400" dirty="0" smtClean="0"/>
                        <a:t>1.12 (0.76,</a:t>
                      </a:r>
                      <a:r>
                        <a:rPr lang="en-GB" sz="1400" baseline="0" dirty="0" smtClean="0"/>
                        <a:t> 1.66)</a:t>
                      </a:r>
                      <a:endParaRPr lang="en-GB" sz="1400" dirty="0"/>
                    </a:p>
                  </a:txBody>
                  <a:tcPr anchor="ctr"/>
                </a:tc>
                <a:tc>
                  <a:txBody>
                    <a:bodyPr/>
                    <a:lstStyle/>
                    <a:p>
                      <a:pPr algn="ctr"/>
                      <a:r>
                        <a:rPr lang="en-GB" sz="1400" dirty="0" smtClean="0"/>
                        <a:t>0.628</a:t>
                      </a:r>
                      <a:endParaRPr lang="en-GB" sz="1400" dirty="0"/>
                    </a:p>
                  </a:txBody>
                  <a:tcPr anchor="ctr"/>
                </a:tc>
                <a:tc>
                  <a:txBody>
                    <a:bodyPr/>
                    <a:lstStyle/>
                    <a:p>
                      <a:pPr algn="ctr"/>
                      <a:r>
                        <a:rPr lang="en-GB" sz="1400" dirty="0" smtClean="0"/>
                        <a:t>0.96</a:t>
                      </a:r>
                      <a:r>
                        <a:rPr lang="en-GB" sz="1400" baseline="0" dirty="0" smtClean="0"/>
                        <a:t> (0.64, 1.44)</a:t>
                      </a:r>
                      <a:endParaRPr lang="en-GB" sz="1400" dirty="0"/>
                    </a:p>
                  </a:txBody>
                  <a:tcPr anchor="ctr"/>
                </a:tc>
                <a:tc>
                  <a:txBody>
                    <a:bodyPr/>
                    <a:lstStyle/>
                    <a:p>
                      <a:pPr algn="ctr"/>
                      <a:r>
                        <a:rPr lang="en-GB" sz="1400" dirty="0" smtClean="0"/>
                        <a:t>0.982</a:t>
                      </a:r>
                      <a:endParaRPr lang="en-GB" sz="1400" dirty="0"/>
                    </a:p>
                  </a:txBody>
                  <a:tcPr anchor="ctr"/>
                </a:tc>
              </a:tr>
              <a:tr h="246380">
                <a:tc>
                  <a:txBody>
                    <a:bodyPr/>
                    <a:lstStyle/>
                    <a:p>
                      <a:r>
                        <a:rPr lang="en-GB" sz="1400" dirty="0" smtClean="0"/>
                        <a:t>ORR</a:t>
                      </a:r>
                      <a:endParaRPr lang="en-GB" sz="1400" dirty="0"/>
                    </a:p>
                  </a:txBody>
                  <a:tcPr anchor="ctr"/>
                </a:tc>
                <a:tc>
                  <a:txBody>
                    <a:bodyPr/>
                    <a:lstStyle/>
                    <a:p>
                      <a:pPr algn="ctr"/>
                      <a:r>
                        <a:rPr lang="en-GB" sz="1400" baseline="0" dirty="0" smtClean="0"/>
                        <a:t>–0.09 (–0.21, 0.03)</a:t>
                      </a:r>
                      <a:endParaRPr lang="en-GB" sz="1400" dirty="0"/>
                    </a:p>
                  </a:txBody>
                  <a:tcPr anchor="ctr"/>
                </a:tc>
                <a:tc>
                  <a:txBody>
                    <a:bodyPr/>
                    <a:lstStyle/>
                    <a:p>
                      <a:pPr algn="ctr"/>
                      <a:r>
                        <a:rPr lang="en-GB" sz="1400" dirty="0" smtClean="0"/>
                        <a:t>0.159</a:t>
                      </a:r>
                      <a:endParaRPr lang="en-GB" sz="1400" dirty="0"/>
                    </a:p>
                  </a:txBody>
                  <a:tcPr anchor="ctr"/>
                </a:tc>
                <a:tc>
                  <a:txBody>
                    <a:bodyPr/>
                    <a:lstStyle/>
                    <a:p>
                      <a:pPr algn="ctr"/>
                      <a:r>
                        <a:rPr lang="en-GB" sz="1400" baseline="0" dirty="0" smtClean="0"/>
                        <a:t>–0.08 (–0.21, 0.02)</a:t>
                      </a:r>
                      <a:endParaRPr lang="en-GB" sz="1400" dirty="0"/>
                    </a:p>
                  </a:txBody>
                  <a:tcPr anchor="ctr"/>
                </a:tc>
                <a:tc>
                  <a:txBody>
                    <a:bodyPr/>
                    <a:lstStyle/>
                    <a:p>
                      <a:pPr algn="ctr"/>
                      <a:r>
                        <a:rPr lang="en-GB" sz="1400" dirty="0" smtClean="0"/>
                        <a:t>0.201</a:t>
                      </a:r>
                      <a:endParaRPr lang="en-GB" sz="1400" dirty="0"/>
                    </a:p>
                  </a:txBody>
                  <a:tcPr anchor="ctr"/>
                </a:tc>
                <a:tc>
                  <a:txBody>
                    <a:bodyPr/>
                    <a:lstStyle/>
                    <a:p>
                      <a:pPr algn="ctr"/>
                      <a:r>
                        <a:rPr lang="en-GB" sz="1400" baseline="0" dirty="0" smtClean="0"/>
                        <a:t>–0.002 (–0.11, 0.11)</a:t>
                      </a:r>
                      <a:endParaRPr lang="en-GB" sz="1400" b="1" dirty="0"/>
                    </a:p>
                  </a:txBody>
                  <a:tcPr anchor="ctr"/>
                </a:tc>
                <a:tc>
                  <a:txBody>
                    <a:bodyPr/>
                    <a:lstStyle/>
                    <a:p>
                      <a:pPr algn="ctr"/>
                      <a:r>
                        <a:rPr lang="en-GB" sz="1400" dirty="0" smtClean="0"/>
                        <a:t>0.977</a:t>
                      </a:r>
                      <a:endParaRPr lang="en-GB" sz="1400" dirty="0"/>
                    </a:p>
                  </a:txBody>
                  <a:tcPr anchor="ctr"/>
                </a:tc>
              </a:tr>
              <a:tr h="246380">
                <a:tc>
                  <a:txBody>
                    <a:bodyPr/>
                    <a:lstStyle/>
                    <a:p>
                      <a:r>
                        <a:rPr lang="en-GB" sz="1400" dirty="0" err="1" smtClean="0"/>
                        <a:t>mOS</a:t>
                      </a:r>
                      <a:endParaRPr lang="en-GB" sz="1400" dirty="0"/>
                    </a:p>
                  </a:txBody>
                  <a:tcPr anchor="ctr"/>
                </a:tc>
                <a:tc>
                  <a:txBody>
                    <a:bodyPr/>
                    <a:lstStyle/>
                    <a:p>
                      <a:pPr algn="ctr"/>
                      <a:r>
                        <a:rPr lang="en-GB" sz="1400" dirty="0" smtClean="0"/>
                        <a:t>0.83 (0.56, 1.22)</a:t>
                      </a:r>
                      <a:endParaRPr lang="en-GB" sz="1400" dirty="0"/>
                    </a:p>
                  </a:txBody>
                  <a:tcPr anchor="ctr"/>
                </a:tc>
                <a:tc>
                  <a:txBody>
                    <a:bodyPr/>
                    <a:lstStyle/>
                    <a:p>
                      <a:pPr algn="ctr"/>
                      <a:r>
                        <a:rPr lang="en-GB" sz="1400" dirty="0" smtClean="0"/>
                        <a:t>0.259</a:t>
                      </a:r>
                      <a:endParaRPr lang="en-GB" sz="1400" dirty="0"/>
                    </a:p>
                  </a:txBody>
                  <a:tcPr anchor="ctr"/>
                </a:tc>
                <a:tc>
                  <a:txBody>
                    <a:bodyPr/>
                    <a:lstStyle/>
                    <a:p>
                      <a:pPr algn="ctr"/>
                      <a:r>
                        <a:rPr lang="en-GB" sz="1400" dirty="0" smtClean="0"/>
                        <a:t>1.05 (0.72, 1.53)</a:t>
                      </a:r>
                      <a:endParaRPr lang="en-GB" sz="1400" dirty="0"/>
                    </a:p>
                  </a:txBody>
                  <a:tcPr anchor="ctr"/>
                </a:tc>
                <a:tc>
                  <a:txBody>
                    <a:bodyPr/>
                    <a:lstStyle/>
                    <a:p>
                      <a:pPr algn="ctr"/>
                      <a:r>
                        <a:rPr lang="en-GB" sz="1400" dirty="0" smtClean="0"/>
                        <a:t>0.762</a:t>
                      </a:r>
                      <a:endParaRPr lang="en-GB" sz="1400" dirty="0"/>
                    </a:p>
                  </a:txBody>
                  <a:tcPr anchor="ctr"/>
                </a:tc>
                <a:tc>
                  <a:txBody>
                    <a:bodyPr/>
                    <a:lstStyle/>
                    <a:p>
                      <a:pPr algn="ctr"/>
                      <a:r>
                        <a:rPr lang="en-GB" sz="1400" dirty="0" smtClean="0"/>
                        <a:t>0.79 (0.54,</a:t>
                      </a:r>
                      <a:r>
                        <a:rPr lang="en-GB" sz="1400" baseline="0" dirty="0" smtClean="0"/>
                        <a:t> 1.16)</a:t>
                      </a:r>
                      <a:endParaRPr lang="en-GB" sz="1400" dirty="0"/>
                    </a:p>
                  </a:txBody>
                  <a:tcPr anchor="ctr"/>
                </a:tc>
                <a:tc>
                  <a:txBody>
                    <a:bodyPr/>
                    <a:lstStyle/>
                    <a:p>
                      <a:pPr algn="ctr"/>
                      <a:r>
                        <a:rPr lang="en-GB" sz="1400" dirty="0" smtClean="0"/>
                        <a:t>0.246</a:t>
                      </a:r>
                      <a:endParaRPr lang="en-GB" sz="1400" dirty="0"/>
                    </a:p>
                  </a:txBody>
                  <a:tcPr anchor="ctr"/>
                </a:tc>
              </a:tr>
            </a:tbl>
          </a:graphicData>
        </a:graphic>
      </p:graphicFrame>
    </p:spTree>
    <p:extLst>
      <p:ext uri="{BB962C8B-B14F-4D97-AF65-F5344CB8AC3E}">
        <p14:creationId xmlns:p14="http://schemas.microsoft.com/office/powerpoint/2010/main" val="19035021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LBA19: A multi-institutional randomized phase 2 trial of the </a:t>
            </a:r>
            <a:r>
              <a:rPr lang="en-GB" sz="1800" dirty="0" err="1"/>
              <a:t>oncolytic</a:t>
            </a:r>
            <a:r>
              <a:rPr lang="en-GB" sz="1800" dirty="0"/>
              <a:t> virus </a:t>
            </a:r>
            <a:r>
              <a:rPr lang="en-GB" sz="1800" dirty="0" err="1" smtClean="0"/>
              <a:t>reolysin</a:t>
            </a:r>
            <a:r>
              <a:rPr lang="en-GB" sz="1800" dirty="0" smtClean="0"/>
              <a:t> in </a:t>
            </a:r>
            <a:r>
              <a:rPr lang="en-GB" sz="1800" dirty="0"/>
              <a:t>the first line treatment metastatic adenocarcinoma of the pancreas (MAP</a:t>
            </a:r>
            <a:r>
              <a:rPr lang="en-GB" sz="1800" dirty="0" smtClean="0"/>
              <a:t>) </a:t>
            </a:r>
            <a:r>
              <a:rPr lang="en-GB" sz="1800" dirty="0"/>
              <a:t>– </a:t>
            </a:r>
            <a:r>
              <a:rPr lang="en-GB" sz="1800" dirty="0" err="1" smtClean="0"/>
              <a:t>Bekaii</a:t>
            </a:r>
            <a:r>
              <a:rPr lang="en-GB" sz="1800" dirty="0" smtClean="0"/>
              <a:t>-Saab T et </a:t>
            </a:r>
            <a:r>
              <a:rPr lang="en-GB" sz="1800" dirty="0"/>
              <a:t>al.</a:t>
            </a:r>
          </a:p>
        </p:txBody>
      </p:sp>
      <p:sp>
        <p:nvSpPr>
          <p:cNvPr id="3" name="Content Placeholder 2"/>
          <p:cNvSpPr>
            <a:spLocks noGrp="1"/>
          </p:cNvSpPr>
          <p:nvPr>
            <p:ph idx="1"/>
          </p:nvPr>
        </p:nvSpPr>
        <p:spPr/>
        <p:txBody>
          <a:bodyPr/>
          <a:lstStyle/>
          <a:p>
            <a:pPr>
              <a:spcAft>
                <a:spcPts val="0"/>
              </a:spcAft>
            </a:pPr>
            <a:r>
              <a:rPr lang="en-GB" sz="1800" b="1" dirty="0"/>
              <a:t>Study </a:t>
            </a:r>
            <a:r>
              <a:rPr lang="en-GB" sz="1800" b="1" dirty="0" smtClean="0"/>
              <a:t>objective</a:t>
            </a:r>
          </a:p>
          <a:p>
            <a:pPr lvl="1">
              <a:spcAft>
                <a:spcPts val="0"/>
              </a:spcAft>
            </a:pPr>
            <a:r>
              <a:rPr lang="en-GB" sz="1800" dirty="0" smtClean="0"/>
              <a:t>To examine whether the addition of </a:t>
            </a:r>
            <a:r>
              <a:rPr lang="en-GB" sz="1800" dirty="0" err="1" smtClean="0"/>
              <a:t>reolysin</a:t>
            </a:r>
            <a:r>
              <a:rPr lang="en-GB" sz="1800" dirty="0"/>
              <a:t> </a:t>
            </a:r>
            <a:r>
              <a:rPr lang="en-GB" sz="1800" dirty="0" smtClean="0"/>
              <a:t>(a proprietary form of </a:t>
            </a:r>
            <a:r>
              <a:rPr lang="en-GB" sz="1800" dirty="0" err="1" smtClean="0"/>
              <a:t>reovirus</a:t>
            </a:r>
            <a:r>
              <a:rPr lang="en-GB" sz="1800" dirty="0" smtClean="0"/>
              <a:t>, </a:t>
            </a:r>
            <a:r>
              <a:rPr lang="en-GB" sz="1800" dirty="0"/>
              <a:t>a naturally occurring virus that mediates tumour cell </a:t>
            </a:r>
            <a:r>
              <a:rPr lang="en-GB" sz="1800" dirty="0" err="1"/>
              <a:t>oncolysis</a:t>
            </a:r>
            <a:r>
              <a:rPr lang="en-GB" sz="1800" dirty="0"/>
              <a:t>) </a:t>
            </a:r>
            <a:r>
              <a:rPr lang="en-GB" sz="1800" dirty="0" smtClean="0"/>
              <a:t>to paclitaxel + carboplatin improves survival in patients with metastatic pancreatic cancer</a:t>
            </a:r>
            <a:endParaRPr lang="en-GB" sz="1800" dirty="0"/>
          </a:p>
          <a:p>
            <a:pPr>
              <a:spcAft>
                <a:spcPts val="0"/>
              </a:spcAft>
            </a:pPr>
            <a:r>
              <a:rPr lang="en-GB" sz="1800" b="1" dirty="0"/>
              <a:t>Study </a:t>
            </a:r>
            <a:r>
              <a:rPr lang="en-GB" sz="1800" b="1" dirty="0" smtClean="0"/>
              <a:t>design</a:t>
            </a:r>
          </a:p>
          <a:p>
            <a:pPr lvl="1">
              <a:spcAft>
                <a:spcPts val="0"/>
              </a:spcAft>
            </a:pPr>
            <a:r>
              <a:rPr lang="en-GB" sz="1800" dirty="0" smtClean="0"/>
              <a:t>Patients </a:t>
            </a:r>
            <a:r>
              <a:rPr lang="en-GB" sz="1800" dirty="0"/>
              <a:t>were randomised to </a:t>
            </a:r>
            <a:r>
              <a:rPr lang="en-GB" sz="1800" dirty="0" smtClean="0"/>
              <a:t>paclitaxel* + carboplatin</a:t>
            </a:r>
            <a:r>
              <a:rPr lang="en-GB" sz="1800" baseline="30000" dirty="0" smtClean="0"/>
              <a:t>‡</a:t>
            </a:r>
            <a:r>
              <a:rPr lang="en-GB" sz="1800" dirty="0" smtClean="0"/>
              <a:t> (n=36) or </a:t>
            </a:r>
            <a:r>
              <a:rPr lang="en-GB" sz="1800" dirty="0"/>
              <a:t>paclitaxel* + carboplatin</a:t>
            </a:r>
            <a:r>
              <a:rPr lang="en-GB" sz="1800" baseline="30000" dirty="0"/>
              <a:t>‡</a:t>
            </a:r>
            <a:r>
              <a:rPr lang="en-GB" sz="1800" dirty="0" smtClean="0"/>
              <a:t> + </a:t>
            </a:r>
            <a:r>
              <a:rPr lang="en-GB" sz="1800" dirty="0" err="1" smtClean="0"/>
              <a:t>reolysin</a:t>
            </a:r>
            <a:r>
              <a:rPr lang="en-GB" sz="1800" baseline="30000" dirty="0" smtClean="0"/>
              <a:t>†</a:t>
            </a:r>
            <a:r>
              <a:rPr lang="en-GB" sz="1800" dirty="0" smtClean="0"/>
              <a:t> (n=37); </a:t>
            </a:r>
            <a:r>
              <a:rPr lang="en-US" sz="1800" i="1" dirty="0"/>
              <a:t>KRAS</a:t>
            </a:r>
            <a:r>
              <a:rPr lang="en-US" sz="1800" dirty="0"/>
              <a:t> status was assessed </a:t>
            </a:r>
            <a:r>
              <a:rPr lang="en-US" sz="1800" dirty="0" smtClean="0"/>
              <a:t>(n=60)</a:t>
            </a:r>
            <a:endParaRPr lang="en-GB" sz="1800" dirty="0" smtClean="0"/>
          </a:p>
          <a:p>
            <a:pPr>
              <a:spcAft>
                <a:spcPts val="0"/>
              </a:spcAft>
            </a:pPr>
            <a:r>
              <a:rPr lang="en-GB" sz="1800" b="1" dirty="0" smtClean="0"/>
              <a:t>Key results</a:t>
            </a:r>
            <a:br>
              <a:rPr lang="en-GB" sz="1800" b="1" dirty="0" smtClean="0"/>
            </a:br>
            <a:endParaRPr lang="en-GB" sz="1800" b="1" dirty="0" smtClean="0"/>
          </a:p>
          <a:p>
            <a:pPr>
              <a:spcAft>
                <a:spcPts val="0"/>
              </a:spcAft>
            </a:pPr>
            <a:endParaRPr lang="en-GB" sz="1800" dirty="0" smtClean="0"/>
          </a:p>
          <a:p>
            <a:pPr lvl="1">
              <a:spcAft>
                <a:spcPts val="0"/>
              </a:spcAft>
            </a:pPr>
            <a:endParaRPr lang="en-GB" sz="1800" dirty="0" smtClean="0"/>
          </a:p>
          <a:p>
            <a:pPr lvl="1">
              <a:spcAft>
                <a:spcPts val="0"/>
              </a:spcAft>
            </a:pPr>
            <a:endParaRPr lang="en-GB" sz="1800" dirty="0"/>
          </a:p>
          <a:p>
            <a:pPr lvl="1">
              <a:spcAft>
                <a:spcPts val="0"/>
              </a:spcAft>
            </a:pPr>
            <a:endParaRPr lang="en-GB" sz="1800" dirty="0" smtClean="0"/>
          </a:p>
          <a:p>
            <a:pPr lvl="1">
              <a:spcAft>
                <a:spcPts val="0"/>
              </a:spcAft>
            </a:pPr>
            <a:r>
              <a:rPr lang="en-GB" sz="1800" dirty="0" err="1" smtClean="0"/>
              <a:t>mPFS</a:t>
            </a:r>
            <a:r>
              <a:rPr lang="en-GB" sz="1800" dirty="0" smtClean="0"/>
              <a:t> by </a:t>
            </a:r>
            <a:r>
              <a:rPr lang="en-GB" sz="1800" i="1" dirty="0" smtClean="0"/>
              <a:t>KRAS</a:t>
            </a:r>
            <a:r>
              <a:rPr lang="en-GB" sz="1800" dirty="0" smtClean="0"/>
              <a:t> status (n=60): </a:t>
            </a:r>
            <a:r>
              <a:rPr lang="en-GB" sz="1800" dirty="0" err="1" smtClean="0"/>
              <a:t>wt</a:t>
            </a:r>
            <a:r>
              <a:rPr lang="en-GB" sz="1800" dirty="0" smtClean="0"/>
              <a:t> 5.6 months vs. mutant 4.9 months; p=0.64 </a:t>
            </a:r>
          </a:p>
          <a:p>
            <a:pPr>
              <a:lnSpc>
                <a:spcPct val="90000"/>
              </a:lnSpc>
              <a:spcAft>
                <a:spcPts val="0"/>
              </a:spcAft>
            </a:pPr>
            <a:r>
              <a:rPr lang="en-NZ" sz="1800" b="1" dirty="0" smtClean="0"/>
              <a:t>Conclusions</a:t>
            </a:r>
          </a:p>
          <a:p>
            <a:pPr lvl="1">
              <a:lnSpc>
                <a:spcPct val="90000"/>
              </a:lnSpc>
              <a:spcAft>
                <a:spcPts val="0"/>
              </a:spcAft>
            </a:pPr>
            <a:r>
              <a:rPr lang="en-GB" sz="1800" b="1" dirty="0" smtClean="0"/>
              <a:t>Addition of </a:t>
            </a:r>
            <a:r>
              <a:rPr lang="en-GB" sz="1800" b="1" dirty="0" err="1" smtClean="0"/>
              <a:t>reolysin</a:t>
            </a:r>
            <a:r>
              <a:rPr lang="en-GB" sz="1800" b="1" dirty="0" smtClean="0"/>
              <a:t> to paclitaxel + carboplatin did </a:t>
            </a:r>
            <a:r>
              <a:rPr lang="en-GB" sz="1800" b="1" dirty="0"/>
              <a:t>not improve </a:t>
            </a:r>
            <a:r>
              <a:rPr lang="en-GB" sz="1800" b="1" dirty="0" smtClean="0"/>
              <a:t>outcome, regardless </a:t>
            </a:r>
            <a:r>
              <a:rPr lang="en-GB" sz="1800" b="1" dirty="0"/>
              <a:t>of </a:t>
            </a:r>
            <a:r>
              <a:rPr lang="en-GB" sz="1800" b="1" i="1" dirty="0"/>
              <a:t>KRAS</a:t>
            </a:r>
            <a:r>
              <a:rPr lang="en-GB" sz="1800" b="1" dirty="0"/>
              <a:t> </a:t>
            </a:r>
            <a:r>
              <a:rPr lang="en-GB" sz="1800" b="1" dirty="0" smtClean="0"/>
              <a:t>status</a:t>
            </a:r>
          </a:p>
          <a:p>
            <a:pPr lvl="1">
              <a:lnSpc>
                <a:spcPct val="90000"/>
              </a:lnSpc>
              <a:spcAft>
                <a:spcPts val="0"/>
              </a:spcAft>
            </a:pPr>
            <a:r>
              <a:rPr lang="en-GB" sz="1800" b="1" dirty="0" smtClean="0"/>
              <a:t>Paclitaxel </a:t>
            </a:r>
            <a:r>
              <a:rPr lang="en-GB" sz="1800" b="1" dirty="0"/>
              <a:t>+ </a:t>
            </a:r>
            <a:r>
              <a:rPr lang="en-GB" sz="1800" b="1" dirty="0" smtClean="0"/>
              <a:t>carboplatin has not been assessed in metastatic pancreatic cancer before and had a higher activity than expected</a:t>
            </a:r>
            <a:endParaRPr lang="en-GB" sz="1800" dirty="0"/>
          </a:p>
        </p:txBody>
      </p:sp>
      <p:sp>
        <p:nvSpPr>
          <p:cNvPr id="4" name="Text Box 4"/>
          <p:cNvSpPr txBox="1">
            <a:spLocks noChangeArrowheads="1"/>
          </p:cNvSpPr>
          <p:nvPr/>
        </p:nvSpPr>
        <p:spPr bwMode="auto">
          <a:xfrm>
            <a:off x="4621326" y="6474897"/>
            <a:ext cx="43020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 </a:t>
            </a:r>
            <a:r>
              <a:rPr lang="en-GB" sz="1200" dirty="0" err="1">
                <a:solidFill>
                  <a:srgbClr val="363636"/>
                </a:solidFill>
              </a:rPr>
              <a:t>Bekaii</a:t>
            </a:r>
            <a:r>
              <a:rPr lang="en-GB" sz="1200" dirty="0">
                <a:solidFill>
                  <a:srgbClr val="363636"/>
                </a:solidFill>
              </a:rPr>
              <a:t>-Saab </a:t>
            </a:r>
            <a:r>
              <a:rPr lang="en-GB" sz="1200" dirty="0" smtClean="0">
                <a:solidFill>
                  <a:srgbClr val="363636"/>
                </a:solidFill>
              </a:rPr>
              <a:t>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LBA19</a:t>
            </a:r>
            <a:endParaRPr lang="en-GB" sz="1200" dirty="0">
              <a:solidFill>
                <a:srgbClr val="363636"/>
              </a:solidFill>
            </a:endParaRPr>
          </a:p>
        </p:txBody>
      </p:sp>
      <p:sp>
        <p:nvSpPr>
          <p:cNvPr id="5" name="Text Box 5"/>
          <p:cNvSpPr txBox="1">
            <a:spLocks noChangeArrowheads="1"/>
          </p:cNvSpPr>
          <p:nvPr/>
        </p:nvSpPr>
        <p:spPr bwMode="auto">
          <a:xfrm>
            <a:off x="231775" y="6474897"/>
            <a:ext cx="415395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*175 mg/m</a:t>
            </a:r>
            <a:r>
              <a:rPr lang="en-GB" sz="1200" baseline="30000" dirty="0" smtClean="0">
                <a:solidFill>
                  <a:srgbClr val="363636"/>
                </a:solidFill>
              </a:rPr>
              <a:t>2</a:t>
            </a:r>
            <a:r>
              <a:rPr lang="en-GB" sz="1200" dirty="0" smtClean="0">
                <a:solidFill>
                  <a:srgbClr val="363636"/>
                </a:solidFill>
              </a:rPr>
              <a:t> iv; </a:t>
            </a:r>
            <a:r>
              <a:rPr lang="en-GB" sz="1200" baseline="30000" dirty="0" smtClean="0">
                <a:solidFill>
                  <a:srgbClr val="363636"/>
                </a:solidFill>
              </a:rPr>
              <a:t>†</a:t>
            </a:r>
            <a:r>
              <a:rPr lang="en-GB" sz="1200" dirty="0" smtClean="0">
                <a:solidFill>
                  <a:srgbClr val="363636"/>
                </a:solidFill>
              </a:rPr>
              <a:t>AUC 5 iv; </a:t>
            </a:r>
            <a:r>
              <a:rPr lang="en-GB" sz="1200" baseline="30000" dirty="0" smtClean="0">
                <a:solidFill>
                  <a:srgbClr val="363636"/>
                </a:solidFill>
              </a:rPr>
              <a:t>‡</a:t>
            </a:r>
            <a:r>
              <a:rPr lang="en-US" sz="1200" dirty="0" smtClean="0">
                <a:solidFill>
                  <a:srgbClr val="363636"/>
                </a:solidFill>
                <a:latin typeface="Arial" pitchFamily="34" charset="0"/>
                <a:cs typeface="Arial" pitchFamily="34" charset="0"/>
              </a:rPr>
              <a:t>3x10</a:t>
            </a:r>
            <a:r>
              <a:rPr lang="en-US" sz="1200" baseline="30000" dirty="0" smtClean="0">
                <a:solidFill>
                  <a:srgbClr val="363636"/>
                </a:solidFill>
                <a:latin typeface="Arial" pitchFamily="34" charset="0"/>
                <a:cs typeface="Arial" pitchFamily="34" charset="0"/>
              </a:rPr>
              <a:t>10</a:t>
            </a:r>
            <a:r>
              <a:rPr lang="en-US" sz="1200" dirty="0" smtClean="0">
                <a:solidFill>
                  <a:srgbClr val="363636"/>
                </a:solidFill>
                <a:latin typeface="Arial" pitchFamily="34" charset="0"/>
                <a:cs typeface="Arial" pitchFamily="34" charset="0"/>
              </a:rPr>
              <a:t> </a:t>
            </a:r>
            <a:r>
              <a:rPr lang="en-US" sz="1200" dirty="0">
                <a:solidFill>
                  <a:srgbClr val="363636"/>
                </a:solidFill>
                <a:latin typeface="Arial" pitchFamily="34" charset="0"/>
                <a:cs typeface="Arial" pitchFamily="34" charset="0"/>
              </a:rPr>
              <a:t>TCID</a:t>
            </a:r>
            <a:r>
              <a:rPr lang="en-US" sz="1200" baseline="-25000" dirty="0">
                <a:solidFill>
                  <a:srgbClr val="363636"/>
                </a:solidFill>
                <a:latin typeface="Arial" pitchFamily="34" charset="0"/>
                <a:cs typeface="Arial" pitchFamily="34" charset="0"/>
              </a:rPr>
              <a:t>50 </a:t>
            </a:r>
            <a:r>
              <a:rPr lang="en-US" sz="1200" dirty="0" smtClean="0">
                <a:solidFill>
                  <a:srgbClr val="363636"/>
                </a:solidFill>
                <a:latin typeface="Arial" pitchFamily="34" charset="0"/>
                <a:cs typeface="Arial" pitchFamily="34" charset="0"/>
              </a:rPr>
              <a:t>/day iv d1–5 q3w</a:t>
            </a:r>
            <a:endParaRPr lang="en-US" sz="1200" dirty="0">
              <a:solidFill>
                <a:srgbClr val="363636"/>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82612728"/>
              </p:ext>
            </p:extLst>
          </p:nvPr>
        </p:nvGraphicFramePr>
        <p:xfrm>
          <a:off x="335402" y="3645739"/>
          <a:ext cx="8542867" cy="1219200"/>
        </p:xfrm>
        <a:graphic>
          <a:graphicData uri="http://schemas.openxmlformats.org/drawingml/2006/table">
            <a:tbl>
              <a:tblPr firstRow="1" bandRow="1">
                <a:tableStyleId>{69012ECD-51FC-41F1-AA8D-1B2483CD663E}</a:tableStyleId>
              </a:tblPr>
              <a:tblGrid>
                <a:gridCol w="2135717"/>
                <a:gridCol w="2743405"/>
                <a:gridCol w="2853494"/>
                <a:gridCol w="810251"/>
              </a:tblGrid>
              <a:tr h="231987">
                <a:tc>
                  <a:txBody>
                    <a:bodyPr/>
                    <a:lstStyle/>
                    <a:p>
                      <a:pPr>
                        <a:lnSpc>
                          <a:spcPts val="1200"/>
                        </a:lnSpc>
                      </a:pPr>
                      <a:endParaRPr lang="en-GB" sz="1200" dirty="0">
                        <a:solidFill>
                          <a:schemeClr val="tx2"/>
                        </a:solidFill>
                      </a:endParaRPr>
                    </a:p>
                  </a:txBody>
                  <a:tcPr anchor="ctr"/>
                </a:tc>
                <a:tc>
                  <a:txBody>
                    <a:bodyPr/>
                    <a:lstStyle/>
                    <a:p>
                      <a:pPr algn="ctr">
                        <a:lnSpc>
                          <a:spcPts val="1200"/>
                        </a:lnSpc>
                      </a:pPr>
                      <a:r>
                        <a:rPr lang="en-GB" sz="1200" dirty="0" smtClean="0">
                          <a:solidFill>
                            <a:schemeClr val="tx2"/>
                          </a:solidFill>
                        </a:rPr>
                        <a:t>Paclitaxel</a:t>
                      </a:r>
                      <a:r>
                        <a:rPr lang="en-GB" sz="1200" baseline="0" dirty="0" smtClean="0">
                          <a:solidFill>
                            <a:schemeClr val="tx2"/>
                          </a:solidFill>
                        </a:rPr>
                        <a:t> </a:t>
                      </a:r>
                      <a:r>
                        <a:rPr lang="en-GB" sz="1200" dirty="0" smtClean="0">
                          <a:solidFill>
                            <a:schemeClr val="tx2"/>
                          </a:solidFill>
                        </a:rPr>
                        <a:t>+ carboplatin</a:t>
                      </a:r>
                      <a:endParaRPr lang="en-GB" sz="1200" dirty="0">
                        <a:solidFill>
                          <a:schemeClr val="tx2"/>
                        </a:solidFill>
                      </a:endParaRPr>
                    </a:p>
                  </a:txBody>
                  <a:tcPr anchor="ct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GB" sz="1200" dirty="0" smtClean="0">
                          <a:solidFill>
                            <a:schemeClr val="tx2"/>
                          </a:solidFill>
                        </a:rPr>
                        <a:t>Paclitaxel</a:t>
                      </a:r>
                      <a:r>
                        <a:rPr lang="en-GB" sz="1200" baseline="0" dirty="0" smtClean="0">
                          <a:solidFill>
                            <a:schemeClr val="tx2"/>
                          </a:solidFill>
                        </a:rPr>
                        <a:t> </a:t>
                      </a:r>
                      <a:r>
                        <a:rPr lang="en-GB" sz="1200" dirty="0" smtClean="0">
                          <a:solidFill>
                            <a:schemeClr val="tx2"/>
                          </a:solidFill>
                        </a:rPr>
                        <a:t>+ carboplatin +</a:t>
                      </a:r>
                      <a:r>
                        <a:rPr lang="en-GB" sz="1200" baseline="0" dirty="0" smtClean="0">
                          <a:solidFill>
                            <a:schemeClr val="tx2"/>
                          </a:solidFill>
                        </a:rPr>
                        <a:t> </a:t>
                      </a:r>
                      <a:r>
                        <a:rPr lang="en-GB" sz="1200" baseline="0" dirty="0" err="1" smtClean="0">
                          <a:solidFill>
                            <a:schemeClr val="tx2"/>
                          </a:solidFill>
                        </a:rPr>
                        <a:t>reolysin</a:t>
                      </a:r>
                      <a:endParaRPr lang="en-GB" sz="1200" dirty="0">
                        <a:solidFill>
                          <a:schemeClr val="tx2"/>
                        </a:solidFill>
                      </a:endParaRPr>
                    </a:p>
                  </a:txBody>
                  <a:tcPr anchor="ctr"/>
                </a:tc>
                <a:tc>
                  <a:txBody>
                    <a:bodyPr/>
                    <a:lstStyle/>
                    <a:p>
                      <a:pPr algn="ctr">
                        <a:lnSpc>
                          <a:spcPts val="1200"/>
                        </a:lnSpc>
                      </a:pPr>
                      <a:r>
                        <a:rPr lang="en-GB" sz="1200" dirty="0" smtClean="0">
                          <a:solidFill>
                            <a:schemeClr val="tx2"/>
                          </a:solidFill>
                        </a:rPr>
                        <a:t>p-value</a:t>
                      </a:r>
                      <a:endParaRPr lang="en-GB" sz="1200" dirty="0">
                        <a:solidFill>
                          <a:schemeClr val="tx2"/>
                        </a:solidFill>
                      </a:endParaRPr>
                    </a:p>
                  </a:txBody>
                  <a:tcPr anchor="ctr"/>
                </a:tc>
              </a:tr>
              <a:tr h="231987">
                <a:tc>
                  <a:txBody>
                    <a:bodyPr/>
                    <a:lstStyle/>
                    <a:p>
                      <a:pPr>
                        <a:lnSpc>
                          <a:spcPts val="1200"/>
                        </a:lnSpc>
                      </a:pPr>
                      <a:r>
                        <a:rPr lang="en-GB" sz="1200" dirty="0" err="1" smtClean="0"/>
                        <a:t>mPFS</a:t>
                      </a:r>
                      <a:r>
                        <a:rPr lang="en-GB" sz="1200" dirty="0" smtClean="0"/>
                        <a:t>, months</a:t>
                      </a:r>
                      <a:endParaRPr lang="en-GB" sz="1200" dirty="0"/>
                    </a:p>
                  </a:txBody>
                  <a:tcPr anchor="ctr"/>
                </a:tc>
                <a:tc>
                  <a:txBody>
                    <a:bodyPr/>
                    <a:lstStyle/>
                    <a:p>
                      <a:pPr algn="ctr">
                        <a:lnSpc>
                          <a:spcPts val="1200"/>
                        </a:lnSpc>
                      </a:pPr>
                      <a:r>
                        <a:rPr lang="en-GB" sz="1200" dirty="0" smtClean="0"/>
                        <a:t>4.9</a:t>
                      </a:r>
                      <a:endParaRPr lang="en-GB" sz="1200" dirty="0"/>
                    </a:p>
                  </a:txBody>
                  <a:tcPr anchor="ctr"/>
                </a:tc>
                <a:tc>
                  <a:txBody>
                    <a:bodyPr/>
                    <a:lstStyle/>
                    <a:p>
                      <a:pPr algn="ctr">
                        <a:lnSpc>
                          <a:spcPts val="1200"/>
                        </a:lnSpc>
                      </a:pPr>
                      <a:r>
                        <a:rPr lang="en-GB" sz="1200" dirty="0" smtClean="0"/>
                        <a:t>5.2</a:t>
                      </a:r>
                      <a:endParaRPr lang="en-GB" sz="1200" dirty="0"/>
                    </a:p>
                  </a:txBody>
                  <a:tcPr anchor="ctr"/>
                </a:tc>
                <a:tc>
                  <a:txBody>
                    <a:bodyPr/>
                    <a:lstStyle/>
                    <a:p>
                      <a:pPr algn="ctr">
                        <a:lnSpc>
                          <a:spcPts val="1200"/>
                        </a:lnSpc>
                      </a:pPr>
                      <a:r>
                        <a:rPr lang="en-GB" sz="1200" dirty="0" smtClean="0"/>
                        <a:t>0.87</a:t>
                      </a:r>
                      <a:endParaRPr lang="en-GB" sz="1200" dirty="0"/>
                    </a:p>
                  </a:txBody>
                  <a:tcPr anchor="ctr"/>
                </a:tc>
              </a:tr>
              <a:tr h="231987">
                <a:tc>
                  <a:txBody>
                    <a:bodyPr/>
                    <a:lstStyle/>
                    <a:p>
                      <a:pPr>
                        <a:lnSpc>
                          <a:spcPts val="1200"/>
                        </a:lnSpc>
                      </a:pPr>
                      <a:r>
                        <a:rPr lang="en-GB" sz="1200" dirty="0" err="1" smtClean="0"/>
                        <a:t>mOS</a:t>
                      </a:r>
                      <a:r>
                        <a:rPr lang="en-GB" sz="1200" dirty="0" smtClean="0"/>
                        <a:t>, months</a:t>
                      </a:r>
                      <a:endParaRPr lang="en-GB" sz="1200" dirty="0"/>
                    </a:p>
                  </a:txBody>
                  <a:tcPr anchor="ctr"/>
                </a:tc>
                <a:tc>
                  <a:txBody>
                    <a:bodyPr/>
                    <a:lstStyle/>
                    <a:p>
                      <a:pPr algn="ctr">
                        <a:lnSpc>
                          <a:spcPts val="1200"/>
                        </a:lnSpc>
                      </a:pPr>
                      <a:r>
                        <a:rPr lang="en-GB" sz="1200" dirty="0" smtClean="0"/>
                        <a:t>7.1</a:t>
                      </a:r>
                      <a:endParaRPr lang="en-GB" sz="1200" dirty="0"/>
                    </a:p>
                  </a:txBody>
                  <a:tcPr anchor="ctr"/>
                </a:tc>
                <a:tc>
                  <a:txBody>
                    <a:bodyPr/>
                    <a:lstStyle/>
                    <a:p>
                      <a:pPr algn="ctr">
                        <a:lnSpc>
                          <a:spcPts val="1200"/>
                        </a:lnSpc>
                      </a:pPr>
                      <a:r>
                        <a:rPr lang="en-GB" sz="1200" dirty="0" smtClean="0"/>
                        <a:t>8.9</a:t>
                      </a:r>
                      <a:endParaRPr lang="en-GB" sz="1200" dirty="0"/>
                    </a:p>
                  </a:txBody>
                  <a:tcPr anchor="ctr"/>
                </a:tc>
                <a:tc>
                  <a:txBody>
                    <a:bodyPr/>
                    <a:lstStyle/>
                    <a:p>
                      <a:pPr algn="ctr">
                        <a:lnSpc>
                          <a:spcPts val="1200"/>
                        </a:lnSpc>
                      </a:pPr>
                      <a:r>
                        <a:rPr lang="en-GB" sz="1200" dirty="0" smtClean="0"/>
                        <a:t>0.24</a:t>
                      </a:r>
                      <a:endParaRPr lang="en-GB" sz="1200" dirty="0"/>
                    </a:p>
                  </a:txBody>
                  <a:tcPr anchor="ctr"/>
                </a:tc>
              </a:tr>
              <a:tr h="231987">
                <a:tc>
                  <a:txBody>
                    <a:bodyPr/>
                    <a:lstStyle/>
                    <a:p>
                      <a:pPr>
                        <a:lnSpc>
                          <a:spcPts val="1200"/>
                        </a:lnSpc>
                      </a:pPr>
                      <a:r>
                        <a:rPr lang="en-GB" sz="1200" dirty="0" smtClean="0"/>
                        <a:t>PR/SD/PD/NE, %</a:t>
                      </a:r>
                      <a:endParaRPr lang="en-GB" sz="1200" dirty="0"/>
                    </a:p>
                  </a:txBody>
                  <a:tcPr anchor="ctr"/>
                </a:tc>
                <a:tc>
                  <a:txBody>
                    <a:bodyPr/>
                    <a:lstStyle/>
                    <a:p>
                      <a:pPr algn="ctr">
                        <a:lnSpc>
                          <a:spcPts val="1200"/>
                        </a:lnSpc>
                      </a:pPr>
                      <a:r>
                        <a:rPr lang="en-GB" sz="1200" dirty="0" smtClean="0"/>
                        <a:t>7/19/8/2</a:t>
                      </a:r>
                      <a:endParaRPr lang="en-GB" sz="1200" dirty="0"/>
                    </a:p>
                  </a:txBody>
                  <a:tcPr anchor="ctr"/>
                </a:tc>
                <a:tc>
                  <a:txBody>
                    <a:bodyPr/>
                    <a:lstStyle/>
                    <a:p>
                      <a:pPr algn="ctr">
                        <a:lnSpc>
                          <a:spcPts val="1200"/>
                        </a:lnSpc>
                      </a:pPr>
                      <a:r>
                        <a:rPr lang="en-GB" sz="1200" dirty="0" smtClean="0"/>
                        <a:t>7/16/13/1</a:t>
                      </a:r>
                      <a:endParaRPr lang="en-GB" sz="1200" dirty="0"/>
                    </a:p>
                  </a:txBody>
                  <a:tcPr anchor="ctr"/>
                </a:tc>
                <a:tc>
                  <a:txBody>
                    <a:bodyPr/>
                    <a:lstStyle/>
                    <a:p>
                      <a:pPr algn="ctr">
                        <a:lnSpc>
                          <a:spcPts val="1200"/>
                        </a:lnSpc>
                      </a:pPr>
                      <a:r>
                        <a:rPr lang="en-GB" sz="1200" dirty="0" smtClean="0"/>
                        <a:t>0.62</a:t>
                      </a:r>
                      <a:endParaRPr lang="en-GB" sz="1200" dirty="0"/>
                    </a:p>
                  </a:txBody>
                  <a:tcPr anchor="ctr"/>
                </a:tc>
              </a:tr>
              <a:tr h="231987">
                <a:tc>
                  <a:txBody>
                    <a:bodyPr/>
                    <a:lstStyle/>
                    <a:p>
                      <a:pPr>
                        <a:lnSpc>
                          <a:spcPts val="1200"/>
                        </a:lnSpc>
                      </a:pPr>
                      <a:r>
                        <a:rPr lang="en-GB" sz="1200" dirty="0" smtClean="0"/>
                        <a:t>≥75% reduction in CA19-9, n</a:t>
                      </a:r>
                      <a:endParaRPr lang="en-GB" sz="1200" dirty="0"/>
                    </a:p>
                  </a:txBody>
                  <a:tcPr anchor="ctr"/>
                </a:tc>
                <a:tc>
                  <a:txBody>
                    <a:bodyPr/>
                    <a:lstStyle/>
                    <a:p>
                      <a:pPr algn="ctr">
                        <a:lnSpc>
                          <a:spcPts val="1200"/>
                        </a:lnSpc>
                      </a:pPr>
                      <a:r>
                        <a:rPr lang="en-GB" sz="1200" dirty="0" smtClean="0"/>
                        <a:t>5</a:t>
                      </a:r>
                      <a:endParaRPr lang="en-GB" sz="1200" dirty="0"/>
                    </a:p>
                  </a:txBody>
                  <a:tcPr anchor="ctr"/>
                </a:tc>
                <a:tc>
                  <a:txBody>
                    <a:bodyPr/>
                    <a:lstStyle/>
                    <a:p>
                      <a:pPr algn="ctr">
                        <a:lnSpc>
                          <a:spcPts val="1200"/>
                        </a:lnSpc>
                      </a:pPr>
                      <a:r>
                        <a:rPr lang="en-GB" sz="1200" dirty="0" smtClean="0"/>
                        <a:t>11</a:t>
                      </a:r>
                      <a:endParaRPr lang="en-GB" sz="1200" dirty="0"/>
                    </a:p>
                  </a:txBody>
                  <a:tcPr anchor="ctr"/>
                </a:tc>
                <a:tc>
                  <a:txBody>
                    <a:bodyPr/>
                    <a:lstStyle/>
                    <a:p>
                      <a:pPr algn="ctr">
                        <a:lnSpc>
                          <a:spcPts val="1200"/>
                        </a:lnSpc>
                      </a:pPr>
                      <a:r>
                        <a:rPr lang="en-GB" sz="1200" dirty="0" smtClean="0"/>
                        <a:t>0.09</a:t>
                      </a:r>
                      <a:endParaRPr lang="en-GB" sz="1200" dirty="0"/>
                    </a:p>
                  </a:txBody>
                  <a:tcPr anchor="ctr"/>
                </a:tc>
              </a:tr>
            </a:tbl>
          </a:graphicData>
        </a:graphic>
      </p:graphicFrame>
    </p:spTree>
    <p:extLst>
      <p:ext uri="{BB962C8B-B14F-4D97-AF65-F5344CB8AC3E}">
        <p14:creationId xmlns:p14="http://schemas.microsoft.com/office/powerpoint/2010/main" val="14979000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smtClean="0"/>
              <a:t>Poster discussion: Advanced pancreatic cancer (616PD, 617PD, 618PD, LBA19) </a:t>
            </a:r>
            <a:br>
              <a:rPr lang="en-GB" sz="1800" dirty="0" smtClean="0"/>
            </a:br>
            <a:r>
              <a:rPr lang="en-GB" sz="1800" dirty="0" smtClean="0"/>
              <a:t>– Valle JW</a:t>
            </a:r>
            <a:endParaRPr lang="en-GB" sz="1800" dirty="0"/>
          </a:p>
        </p:txBody>
      </p:sp>
      <p:sp>
        <p:nvSpPr>
          <p:cNvPr id="3" name="Content Placeholder 2"/>
          <p:cNvSpPr>
            <a:spLocks noGrp="1"/>
          </p:cNvSpPr>
          <p:nvPr>
            <p:ph idx="1"/>
          </p:nvPr>
        </p:nvSpPr>
        <p:spPr/>
        <p:txBody>
          <a:bodyPr/>
          <a:lstStyle/>
          <a:p>
            <a:pPr>
              <a:spcAft>
                <a:spcPts val="300"/>
              </a:spcAft>
            </a:pPr>
            <a:r>
              <a:rPr lang="en-GB" sz="1800" dirty="0" smtClean="0"/>
              <a:t>Pancreatic cancer is predicted to become the second leading cause of cancer death by 2020, underscoring the need for new therapies</a:t>
            </a:r>
          </a:p>
          <a:p>
            <a:pPr>
              <a:spcAft>
                <a:spcPts val="300"/>
              </a:spcAft>
            </a:pPr>
            <a:r>
              <a:rPr lang="en-GB" sz="1800" dirty="0" smtClean="0"/>
              <a:t>Curative treatment options for advanced disease include gemcitabine, gemcitabine + nab-paclitaxel or FOLFIRINOX</a:t>
            </a:r>
          </a:p>
          <a:p>
            <a:pPr>
              <a:spcAft>
                <a:spcPts val="300"/>
              </a:spcAft>
            </a:pPr>
            <a:r>
              <a:rPr lang="en-GB" sz="1800" dirty="0" smtClean="0"/>
              <a:t>FOLFIRINOX treatment (617PD)</a:t>
            </a:r>
          </a:p>
          <a:p>
            <a:pPr lvl="1">
              <a:spcAft>
                <a:spcPts val="300"/>
              </a:spcAft>
            </a:pPr>
            <a:r>
              <a:rPr lang="en-GB" sz="1800" dirty="0" smtClean="0"/>
              <a:t>Significantly improved ORR, increased toxicity, reduced degradation in </a:t>
            </a:r>
            <a:r>
              <a:rPr lang="en-GB" sz="1800" dirty="0" err="1" smtClean="0"/>
              <a:t>QoL</a:t>
            </a:r>
            <a:endParaRPr lang="en-GB" sz="1800" dirty="0" smtClean="0"/>
          </a:p>
          <a:p>
            <a:pPr lvl="1">
              <a:spcAft>
                <a:spcPts val="300"/>
              </a:spcAft>
            </a:pPr>
            <a:r>
              <a:rPr lang="en-GB" sz="1800" spc="-20" dirty="0" smtClean="0"/>
              <a:t>Limitations: no detailed toxicity data; </a:t>
            </a:r>
            <a:r>
              <a:rPr lang="en-GB" sz="1800" spc="-20" dirty="0" err="1" smtClean="0"/>
              <a:t>QoL</a:t>
            </a:r>
            <a:r>
              <a:rPr lang="en-GB" sz="1800" spc="-20" dirty="0" smtClean="0"/>
              <a:t> tool not defined; no demographic data for context</a:t>
            </a:r>
          </a:p>
          <a:p>
            <a:pPr>
              <a:spcAft>
                <a:spcPts val="300"/>
              </a:spcAft>
            </a:pPr>
            <a:r>
              <a:rPr lang="en-GB" sz="1800" spc="-20" dirty="0" err="1" smtClean="0"/>
              <a:t>Oncolytic</a:t>
            </a:r>
            <a:r>
              <a:rPr lang="en-GB" sz="1800" spc="-20" dirty="0" smtClean="0"/>
              <a:t> virus therapy (LBA19)</a:t>
            </a:r>
          </a:p>
          <a:p>
            <a:pPr lvl="1">
              <a:spcAft>
                <a:spcPts val="300"/>
              </a:spcAft>
            </a:pPr>
            <a:r>
              <a:rPr lang="en-GB" sz="1800" spc="-20" dirty="0" smtClean="0"/>
              <a:t>Results do not warrant further study as they currently stand</a:t>
            </a:r>
          </a:p>
          <a:p>
            <a:pPr lvl="1">
              <a:spcAft>
                <a:spcPts val="300"/>
              </a:spcAft>
            </a:pPr>
            <a:r>
              <a:rPr lang="en-GB" sz="1800" spc="-20" dirty="0" smtClean="0"/>
              <a:t>Is duration of treatment too short? Is it too late in time-course of disease?</a:t>
            </a:r>
          </a:p>
          <a:p>
            <a:pPr>
              <a:spcAft>
                <a:spcPts val="300"/>
              </a:spcAft>
            </a:pPr>
            <a:r>
              <a:rPr lang="en-GB" sz="1800" spc="-20" dirty="0" err="1" smtClean="0"/>
              <a:t>Lysyl</a:t>
            </a:r>
            <a:r>
              <a:rPr lang="en-GB" sz="1800" spc="-20" dirty="0" smtClean="0"/>
              <a:t> oxidase – simtuzumab therapy (618PD)</a:t>
            </a:r>
          </a:p>
          <a:p>
            <a:pPr lvl="1">
              <a:spcAft>
                <a:spcPts val="300"/>
              </a:spcAft>
            </a:pPr>
            <a:r>
              <a:rPr lang="en-GB" sz="1800" dirty="0" smtClean="0"/>
              <a:t>Would nab-paclitaxel have been a more appropriate agent than gemcitabine?</a:t>
            </a:r>
          </a:p>
          <a:p>
            <a:pPr>
              <a:spcAft>
                <a:spcPts val="300"/>
              </a:spcAft>
            </a:pPr>
            <a:r>
              <a:rPr lang="en-GB" sz="1800" dirty="0" smtClean="0"/>
              <a:t>Targeting Notch – demcizumab (616PD)</a:t>
            </a:r>
          </a:p>
          <a:p>
            <a:pPr lvl="1">
              <a:spcAft>
                <a:spcPts val="300"/>
              </a:spcAft>
            </a:pPr>
            <a:r>
              <a:rPr lang="en-GB" sz="1800" dirty="0" smtClean="0"/>
              <a:t>Cardiac toxicity appears manageable</a:t>
            </a:r>
          </a:p>
          <a:p>
            <a:pPr lvl="1">
              <a:spcAft>
                <a:spcPts val="300"/>
              </a:spcAft>
            </a:pPr>
            <a:r>
              <a:rPr lang="en-GB" sz="1800" dirty="0" smtClean="0"/>
              <a:t>May not be effective if Notch receptor genes are overactive</a:t>
            </a:r>
          </a:p>
          <a:p>
            <a:pPr lvl="1">
              <a:spcAft>
                <a:spcPts val="300"/>
              </a:spcAft>
            </a:pPr>
            <a:r>
              <a:rPr lang="en-GB" sz="1800" dirty="0" smtClean="0"/>
              <a:t>Will the cancer stem cell approach succeed where VEGF inhibition has failed?</a:t>
            </a:r>
            <a:endParaRPr lang="en-GB" sz="1800" dirty="0"/>
          </a:p>
        </p:txBody>
      </p:sp>
    </p:spTree>
    <p:extLst>
      <p:ext uri="{BB962C8B-B14F-4D97-AF65-F5344CB8AC3E}">
        <p14:creationId xmlns:p14="http://schemas.microsoft.com/office/powerpoint/2010/main" val="30766841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BILIARY TRACT CANCER</a:t>
            </a:r>
            <a:endParaRPr lang="en-GB" dirty="0"/>
          </a:p>
        </p:txBody>
      </p:sp>
    </p:spTree>
    <p:extLst>
      <p:ext uri="{BB962C8B-B14F-4D97-AF65-F5344CB8AC3E}">
        <p14:creationId xmlns:p14="http://schemas.microsoft.com/office/powerpoint/2010/main" val="5537746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622PD: Does the derived neutrophil lymphocyte ratio predict benefit from </a:t>
            </a:r>
            <a:r>
              <a:rPr lang="en-GB" sz="1800" dirty="0" smtClean="0"/>
              <a:t>cisplatin and </a:t>
            </a:r>
            <a:r>
              <a:rPr lang="en-GB" sz="1800" dirty="0"/>
              <a:t>gemcitabine compared with gemcitabine alone in advanced biliary cancer? </a:t>
            </a:r>
            <a:r>
              <a:rPr lang="en-GB" sz="1800" dirty="0" smtClean="0"/>
              <a:t>An exploratory </a:t>
            </a:r>
            <a:r>
              <a:rPr lang="en-GB" sz="1800" dirty="0"/>
              <a:t>study of the ABC-02 trial – </a:t>
            </a:r>
            <a:r>
              <a:rPr lang="en-GB" sz="1800" dirty="0" err="1" smtClean="0"/>
              <a:t>Grenader</a:t>
            </a:r>
            <a:r>
              <a:rPr lang="en-GB" sz="1800" dirty="0" smtClean="0"/>
              <a:t> T et al.</a:t>
            </a:r>
            <a:endParaRPr lang="en-GB" sz="1800" dirty="0"/>
          </a:p>
        </p:txBody>
      </p:sp>
      <p:sp>
        <p:nvSpPr>
          <p:cNvPr id="3" name="Content Placeholder 2"/>
          <p:cNvSpPr>
            <a:spLocks noGrp="1"/>
          </p:cNvSpPr>
          <p:nvPr>
            <p:ph idx="1"/>
          </p:nvPr>
        </p:nvSpPr>
        <p:spPr>
          <a:xfrm>
            <a:off x="228598" y="1320800"/>
            <a:ext cx="8845733" cy="5308600"/>
          </a:xfrm>
        </p:spPr>
        <p:txBody>
          <a:bodyPr/>
          <a:lstStyle/>
          <a:p>
            <a:pPr>
              <a:spcAft>
                <a:spcPts val="300"/>
              </a:spcAft>
            </a:pPr>
            <a:r>
              <a:rPr lang="en-GB" sz="1800" b="1" dirty="0"/>
              <a:t>Study </a:t>
            </a:r>
            <a:r>
              <a:rPr lang="en-GB" sz="1800" b="1" dirty="0" smtClean="0"/>
              <a:t>objective</a:t>
            </a:r>
          </a:p>
          <a:p>
            <a:pPr lvl="1">
              <a:spcAft>
                <a:spcPts val="300"/>
              </a:spcAft>
            </a:pPr>
            <a:r>
              <a:rPr lang="en-GB" sz="1600" dirty="0" smtClean="0"/>
              <a:t>To assess the prognostic value of </a:t>
            </a:r>
            <a:r>
              <a:rPr lang="en-GB" sz="1600" dirty="0" err="1" smtClean="0"/>
              <a:t>dNLR</a:t>
            </a:r>
            <a:r>
              <a:rPr lang="en-GB" sz="1600" dirty="0" smtClean="0"/>
              <a:t> in patients with advanced biliary cancer</a:t>
            </a:r>
            <a:endParaRPr lang="en-GB" sz="1600" dirty="0"/>
          </a:p>
          <a:p>
            <a:pPr>
              <a:spcAft>
                <a:spcPts val="300"/>
              </a:spcAft>
            </a:pPr>
            <a:r>
              <a:rPr lang="en-GB" sz="1800" b="1" dirty="0"/>
              <a:t>Study </a:t>
            </a:r>
            <a:r>
              <a:rPr lang="en-GB" sz="1800" b="1" dirty="0" smtClean="0"/>
              <a:t>design</a:t>
            </a:r>
          </a:p>
          <a:p>
            <a:pPr lvl="1">
              <a:spcAft>
                <a:spcPts val="300"/>
              </a:spcAft>
            </a:pPr>
            <a:r>
              <a:rPr lang="en-GB" sz="1600" dirty="0" smtClean="0"/>
              <a:t>A post-hoc</a:t>
            </a:r>
            <a:r>
              <a:rPr lang="en-GB" sz="1600" dirty="0"/>
              <a:t> analysis of the ABC-02 trial on all </a:t>
            </a:r>
            <a:r>
              <a:rPr lang="en-GB" sz="1600" dirty="0" smtClean="0"/>
              <a:t>patients with white blood cell and absolute neutrophil count data</a:t>
            </a:r>
          </a:p>
          <a:p>
            <a:pPr lvl="1">
              <a:spcAft>
                <a:spcPts val="300"/>
              </a:spcAft>
            </a:pPr>
            <a:r>
              <a:rPr lang="en-GB" sz="1600" dirty="0" smtClean="0"/>
              <a:t>Patients received cisplatin + gemcitabine (n=160) vs. gemcitabine alone (n=162)</a:t>
            </a:r>
            <a:endParaRPr lang="en-GB" sz="1600" dirty="0"/>
          </a:p>
          <a:p>
            <a:pPr>
              <a:spcAft>
                <a:spcPts val="300"/>
              </a:spcAft>
            </a:pPr>
            <a:r>
              <a:rPr lang="en-GB" sz="1800" b="1" dirty="0" smtClean="0"/>
              <a:t>Key results</a:t>
            </a:r>
          </a:p>
          <a:p>
            <a:pPr lvl="1">
              <a:spcAft>
                <a:spcPts val="300"/>
              </a:spcAft>
            </a:pPr>
            <a:r>
              <a:rPr lang="en-GB" sz="1600" dirty="0" smtClean="0"/>
              <a:t>OS overall population: </a:t>
            </a:r>
            <a:r>
              <a:rPr lang="en-GB" sz="1600" dirty="0"/>
              <a:t>HR </a:t>
            </a:r>
            <a:r>
              <a:rPr lang="en-GB" sz="1600" dirty="0" smtClean="0"/>
              <a:t>(</a:t>
            </a:r>
            <a:r>
              <a:rPr lang="en-GB" sz="1600" dirty="0" err="1" smtClean="0"/>
              <a:t>dNLR</a:t>
            </a:r>
            <a:r>
              <a:rPr lang="en-GB" sz="1600" dirty="0" smtClean="0"/>
              <a:t> &lt;3 vs. ≥3): 1.87 (95% CI 1.44, 2.44); p&lt;0.001</a:t>
            </a:r>
            <a:endParaRPr lang="en-GB" sz="1600" dirty="0"/>
          </a:p>
          <a:p>
            <a:pPr>
              <a:spcAft>
                <a:spcPts val="300"/>
              </a:spcAft>
            </a:pPr>
            <a:endParaRPr lang="en-GB" sz="1600" dirty="0" smtClean="0"/>
          </a:p>
          <a:p>
            <a:pPr>
              <a:spcAft>
                <a:spcPts val="300"/>
              </a:spcAft>
            </a:pPr>
            <a:endParaRPr lang="en-GB" sz="1600" dirty="0" smtClean="0"/>
          </a:p>
          <a:p>
            <a:pPr>
              <a:spcAft>
                <a:spcPts val="300"/>
              </a:spcAft>
            </a:pPr>
            <a:endParaRPr lang="en-GB" sz="1600" dirty="0" smtClean="0"/>
          </a:p>
          <a:p>
            <a:pPr>
              <a:spcAft>
                <a:spcPts val="300"/>
              </a:spcAft>
            </a:pPr>
            <a:endParaRPr lang="en-GB" sz="1600" dirty="0"/>
          </a:p>
          <a:p>
            <a:pPr lvl="1">
              <a:spcBef>
                <a:spcPts val="1200"/>
              </a:spcBef>
              <a:spcAft>
                <a:spcPts val="300"/>
              </a:spcAft>
            </a:pPr>
            <a:r>
              <a:rPr lang="en-GB" sz="1600" spc="-10" dirty="0" smtClean="0"/>
              <a:t>Long-term survivors (&gt;24 months): 19.8% for </a:t>
            </a:r>
            <a:r>
              <a:rPr lang="en-GB" sz="1600" spc="-10" dirty="0" err="1" smtClean="0"/>
              <a:t>dNLR</a:t>
            </a:r>
            <a:r>
              <a:rPr lang="en-GB" sz="1600" spc="-10" dirty="0" smtClean="0"/>
              <a:t> </a:t>
            </a:r>
            <a:r>
              <a:rPr lang="en-GB" sz="1600" spc="-10" dirty="0"/>
              <a:t>&lt;</a:t>
            </a:r>
            <a:r>
              <a:rPr lang="en-GB" sz="1600" spc="-10" dirty="0" smtClean="0"/>
              <a:t>3 and 4.3% for </a:t>
            </a:r>
            <a:r>
              <a:rPr lang="en-GB" sz="1600" spc="-10" dirty="0" err="1" smtClean="0"/>
              <a:t>dNLR</a:t>
            </a:r>
            <a:r>
              <a:rPr lang="en-GB" sz="1600" spc="-10" dirty="0" smtClean="0"/>
              <a:t> ≥3 </a:t>
            </a:r>
            <a:r>
              <a:rPr lang="en-GB" sz="1600" spc="-10" dirty="0"/>
              <a:t>with </a:t>
            </a:r>
            <a:r>
              <a:rPr lang="en-GB" sz="1600" spc="-10" dirty="0" smtClean="0"/>
              <a:t>cisplatin </a:t>
            </a:r>
            <a:r>
              <a:rPr lang="en-GB" sz="1600" spc="-10" dirty="0"/>
              <a:t>+ gemcitabine compared </a:t>
            </a:r>
            <a:r>
              <a:rPr lang="en-GB" sz="1600" spc="-10" dirty="0" smtClean="0"/>
              <a:t>with 5.7% for </a:t>
            </a:r>
            <a:r>
              <a:rPr lang="en-GB" sz="1600" spc="-10" dirty="0" err="1" smtClean="0"/>
              <a:t>dNLR</a:t>
            </a:r>
            <a:r>
              <a:rPr lang="en-GB" sz="1600" spc="-10" dirty="0" smtClean="0"/>
              <a:t> </a:t>
            </a:r>
            <a:r>
              <a:rPr lang="en-GB" sz="1600" spc="-10" dirty="0"/>
              <a:t>&lt;3 </a:t>
            </a:r>
            <a:r>
              <a:rPr lang="en-GB" sz="1600" spc="-10" dirty="0" smtClean="0"/>
              <a:t>and 5.4% for </a:t>
            </a:r>
            <a:r>
              <a:rPr lang="en-GB" sz="1600" spc="-10" dirty="0" err="1" smtClean="0"/>
              <a:t>dNLR</a:t>
            </a:r>
            <a:r>
              <a:rPr lang="en-GB" sz="1600" spc="-10" dirty="0" smtClean="0"/>
              <a:t> </a:t>
            </a:r>
            <a:r>
              <a:rPr lang="en-GB" sz="1600" spc="-10" dirty="0"/>
              <a:t>≥3 </a:t>
            </a:r>
            <a:r>
              <a:rPr lang="en-GB" sz="1600" spc="-10" dirty="0" smtClean="0"/>
              <a:t>with gemcitabine alone</a:t>
            </a:r>
            <a:endParaRPr lang="en-GB" sz="1600" dirty="0"/>
          </a:p>
          <a:p>
            <a:pPr>
              <a:spcBef>
                <a:spcPts val="600"/>
              </a:spcBef>
              <a:spcAft>
                <a:spcPts val="300"/>
              </a:spcAft>
            </a:pPr>
            <a:r>
              <a:rPr lang="en-NZ" sz="1800" b="1" dirty="0" smtClean="0"/>
              <a:t>Conclusion</a:t>
            </a:r>
          </a:p>
          <a:p>
            <a:pPr lvl="1">
              <a:spcAft>
                <a:spcPts val="300"/>
              </a:spcAft>
            </a:pPr>
            <a:r>
              <a:rPr lang="en-GB" sz="1600" b="1" dirty="0" err="1" smtClean="0"/>
              <a:t>dNLR</a:t>
            </a:r>
            <a:r>
              <a:rPr lang="en-GB" sz="1600" b="1" dirty="0" smtClean="0"/>
              <a:t> &lt;3 indicated better survival in patients with advanced biliary cancer and may be predictive of benefit of cisplatin + gemcitabine vs. gemcitabine alone</a:t>
            </a:r>
            <a:endParaRPr lang="en-GB" sz="1600" dirty="0"/>
          </a:p>
        </p:txBody>
      </p:sp>
      <p:sp>
        <p:nvSpPr>
          <p:cNvPr id="4" name="Text Box 4"/>
          <p:cNvSpPr txBox="1">
            <a:spLocks noChangeArrowheads="1"/>
          </p:cNvSpPr>
          <p:nvPr/>
        </p:nvSpPr>
        <p:spPr bwMode="auto">
          <a:xfrm>
            <a:off x="4834526" y="6474897"/>
            <a:ext cx="408881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a:solidFill>
                  <a:srgbClr val="363636"/>
                </a:solidFill>
              </a:rPr>
              <a:t>Grenader</a:t>
            </a:r>
            <a:r>
              <a:rPr lang="en-GB" sz="1200" dirty="0">
                <a:solidFill>
                  <a:srgbClr val="363636"/>
                </a:solidFill>
              </a:rPr>
              <a:t> et </a:t>
            </a:r>
            <a:r>
              <a:rPr lang="en-GB" sz="1200" dirty="0" smtClean="0">
                <a:solidFill>
                  <a:srgbClr val="363636"/>
                </a:solidFill>
              </a:rPr>
              <a:t>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622PD</a:t>
            </a:r>
            <a:endParaRPr lang="en-GB" sz="1200" dirty="0">
              <a:solidFill>
                <a:srgbClr val="363636"/>
              </a:solidFill>
            </a:endParaRPr>
          </a:p>
        </p:txBody>
      </p:sp>
      <p:sp>
        <p:nvSpPr>
          <p:cNvPr id="5" name="Text Box 5"/>
          <p:cNvSpPr txBox="1">
            <a:spLocks noChangeArrowheads="1"/>
          </p:cNvSpPr>
          <p:nvPr/>
        </p:nvSpPr>
        <p:spPr bwMode="auto">
          <a:xfrm>
            <a:off x="231775" y="6474897"/>
            <a:ext cx="435927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err="1" smtClean="0">
                <a:solidFill>
                  <a:srgbClr val="363636"/>
                </a:solidFill>
              </a:rPr>
              <a:t>dNLR</a:t>
            </a:r>
            <a:r>
              <a:rPr lang="en-GB" sz="1200" dirty="0" smtClean="0">
                <a:solidFill>
                  <a:srgbClr val="363636"/>
                </a:solidFill>
              </a:rPr>
              <a:t>, </a:t>
            </a:r>
            <a:r>
              <a:rPr lang="en-GB" sz="1200" dirty="0">
                <a:solidFill>
                  <a:srgbClr val="363636"/>
                </a:solidFill>
              </a:rPr>
              <a:t>derived </a:t>
            </a:r>
            <a:r>
              <a:rPr lang="en-GB" sz="1200" dirty="0" smtClean="0">
                <a:solidFill>
                  <a:srgbClr val="363636"/>
                </a:solidFill>
              </a:rPr>
              <a:t>neutrophil </a:t>
            </a:r>
            <a:r>
              <a:rPr lang="en-GB" sz="1200" dirty="0">
                <a:solidFill>
                  <a:srgbClr val="363636"/>
                </a:solidFill>
              </a:rPr>
              <a:t>to lymphocyte </a:t>
            </a:r>
            <a:r>
              <a:rPr lang="en-GB" sz="1200" dirty="0" smtClean="0">
                <a:solidFill>
                  <a:srgbClr val="363636"/>
                </a:solidFill>
              </a:rPr>
              <a:t>ratio</a:t>
            </a:r>
            <a:endParaRPr lang="en-GB" sz="1200" dirty="0">
              <a:solidFill>
                <a:srgbClr val="363636"/>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70287243"/>
              </p:ext>
            </p:extLst>
          </p:nvPr>
        </p:nvGraphicFramePr>
        <p:xfrm>
          <a:off x="1444626" y="3825017"/>
          <a:ext cx="6254749" cy="914400"/>
        </p:xfrm>
        <a:graphic>
          <a:graphicData uri="http://schemas.openxmlformats.org/drawingml/2006/table">
            <a:tbl>
              <a:tblPr firstRow="1" bandRow="1">
                <a:tableStyleId>{69012ECD-51FC-41F1-AA8D-1B2483CD663E}</a:tableStyleId>
              </a:tblPr>
              <a:tblGrid>
                <a:gridCol w="1505904"/>
                <a:gridCol w="4748845"/>
              </a:tblGrid>
              <a:tr h="205317">
                <a:tc>
                  <a:txBody>
                    <a:bodyPr/>
                    <a:lstStyle/>
                    <a:p>
                      <a:r>
                        <a:rPr lang="en-GB" sz="1400" dirty="0" smtClean="0">
                          <a:solidFill>
                            <a:schemeClr val="tx2"/>
                          </a:solidFill>
                        </a:rPr>
                        <a:t>OS</a:t>
                      </a:r>
                      <a:endParaRPr lang="en-GB" sz="1400" dirty="0">
                        <a:solidFill>
                          <a:schemeClr val="tx2"/>
                        </a:solidFill>
                      </a:endParaRPr>
                    </a:p>
                  </a:txBody>
                  <a:tcPr anchor="ctr"/>
                </a:tc>
                <a:tc>
                  <a:txBody>
                    <a:bodyPr/>
                    <a:lstStyle/>
                    <a:p>
                      <a:pPr algn="ctr"/>
                      <a:r>
                        <a:rPr lang="en-GB" sz="1400" dirty="0" smtClean="0">
                          <a:solidFill>
                            <a:schemeClr val="tx2"/>
                          </a:solidFill>
                        </a:rPr>
                        <a:t>Cisplatin + gemcitabine vs. Gemcitabine alone</a:t>
                      </a:r>
                      <a:endParaRPr lang="en-GB" sz="1400" dirty="0">
                        <a:solidFill>
                          <a:schemeClr val="tx2"/>
                        </a:solidFill>
                      </a:endParaRPr>
                    </a:p>
                  </a:txBody>
                  <a:tcPr anchor="ctr"/>
                </a:tc>
              </a:tr>
              <a:tr h="205317">
                <a:tc>
                  <a:txBody>
                    <a:bodyPr/>
                    <a:lstStyle/>
                    <a:p>
                      <a:r>
                        <a:rPr lang="en-GB" sz="1400" dirty="0" err="1" smtClean="0"/>
                        <a:t>dNLR</a:t>
                      </a:r>
                      <a:r>
                        <a:rPr lang="en-GB" sz="1400" dirty="0" smtClean="0"/>
                        <a:t> &lt;3</a:t>
                      </a:r>
                      <a:endParaRPr lang="en-GB" sz="1400" dirty="0"/>
                    </a:p>
                  </a:txBody>
                  <a:tcPr anchor="ctr"/>
                </a:tc>
                <a:tc>
                  <a:txBody>
                    <a:bodyPr/>
                    <a:lstStyle/>
                    <a:p>
                      <a:pPr algn="ctr"/>
                      <a:r>
                        <a:rPr lang="en-GB" sz="1400" dirty="0" smtClean="0"/>
                        <a:t>HR 0.51 (95% CI 0.39, 0.69); p&lt;0.001</a:t>
                      </a:r>
                      <a:endParaRPr lang="en-GB" sz="1400" dirty="0"/>
                    </a:p>
                  </a:txBody>
                  <a:tcPr anchor="ctr"/>
                </a:tc>
              </a:tr>
              <a:tr h="205317">
                <a:tc>
                  <a:txBody>
                    <a:bodyPr/>
                    <a:lstStyle/>
                    <a:p>
                      <a:r>
                        <a:rPr lang="en-GB" sz="1400" dirty="0" err="1" smtClean="0"/>
                        <a:t>dNLR</a:t>
                      </a:r>
                      <a:r>
                        <a:rPr lang="en-GB" sz="1400" dirty="0" smtClean="0"/>
                        <a:t> ≥3</a:t>
                      </a:r>
                      <a:endParaRPr lang="en-GB" sz="1400" dirty="0"/>
                    </a:p>
                  </a:txBody>
                  <a:tcPr anchor="ctr"/>
                </a:tc>
                <a:tc>
                  <a:txBody>
                    <a:bodyPr/>
                    <a:lstStyle/>
                    <a:p>
                      <a:pPr algn="ctr"/>
                      <a:r>
                        <a:rPr lang="en-GB" sz="1400" dirty="0" smtClean="0"/>
                        <a:t>HR 0.95 (95% CI</a:t>
                      </a:r>
                      <a:r>
                        <a:rPr lang="en-GB" sz="1400" baseline="0" dirty="0" smtClean="0"/>
                        <a:t> </a:t>
                      </a:r>
                      <a:r>
                        <a:rPr lang="en-GB" sz="1400" dirty="0" smtClean="0"/>
                        <a:t>0.62, 1.46); p=0.83</a:t>
                      </a:r>
                      <a:endParaRPr lang="en-GB" sz="1400" dirty="0"/>
                    </a:p>
                  </a:txBody>
                  <a:tcPr anchor="ctr"/>
                </a:tc>
              </a:tr>
            </a:tbl>
          </a:graphicData>
        </a:graphic>
      </p:graphicFrame>
    </p:spTree>
    <p:extLst>
      <p:ext uri="{BB962C8B-B14F-4D97-AF65-F5344CB8AC3E}">
        <p14:creationId xmlns:p14="http://schemas.microsoft.com/office/powerpoint/2010/main" val="387133795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NEUROENDOCRINE TUMOURS</a:t>
            </a:r>
            <a:endParaRPr lang="en-GB" dirty="0"/>
          </a:p>
        </p:txBody>
      </p:sp>
    </p:spTree>
    <p:extLst>
      <p:ext uri="{BB962C8B-B14F-4D97-AF65-F5344CB8AC3E}">
        <p14:creationId xmlns:p14="http://schemas.microsoft.com/office/powerpoint/2010/main" val="4003276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LBA10: CALGB/SWOG 80405: Analysis of patients undergoing surgery as part </a:t>
            </a:r>
            <a:r>
              <a:rPr lang="en-GB" sz="1800" dirty="0" smtClean="0"/>
              <a:t>of treatment strategy – </a:t>
            </a:r>
            <a:r>
              <a:rPr lang="en-GB" sz="1800" dirty="0" err="1" smtClean="0"/>
              <a:t>Venook</a:t>
            </a:r>
            <a:r>
              <a:rPr lang="en-GB" sz="1800" dirty="0" smtClean="0"/>
              <a:t> A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smtClean="0"/>
              <a:t>Secondary analysis to determine </a:t>
            </a:r>
            <a:r>
              <a:rPr lang="en-GB" sz="1800" dirty="0"/>
              <a:t>the </a:t>
            </a:r>
            <a:r>
              <a:rPr lang="en-GB" sz="1800" dirty="0" smtClean="0"/>
              <a:t>long-term outcomes </a:t>
            </a:r>
            <a:r>
              <a:rPr lang="en-GB" sz="1800" dirty="0"/>
              <a:t>of patients with </a:t>
            </a:r>
            <a:r>
              <a:rPr lang="en-GB" sz="1800" dirty="0" err="1"/>
              <a:t>mCRC</a:t>
            </a:r>
            <a:r>
              <a:rPr lang="en-GB" sz="1800" dirty="0"/>
              <a:t> </a:t>
            </a:r>
            <a:r>
              <a:rPr lang="en-GB" sz="1800" dirty="0" smtClean="0"/>
              <a:t>who were enrolled in the CALGB/SWOG trial* and underwent </a:t>
            </a:r>
            <a:r>
              <a:rPr lang="en-GB" sz="1800" dirty="0"/>
              <a:t>surgery </a:t>
            </a:r>
            <a:r>
              <a:rPr lang="en-GB" sz="1800" dirty="0" smtClean="0"/>
              <a:t>after </a:t>
            </a:r>
            <a:r>
              <a:rPr lang="en-GB" sz="1800" dirty="0"/>
              <a:t>chemotherapy</a:t>
            </a:r>
          </a:p>
        </p:txBody>
      </p:sp>
      <p:sp>
        <p:nvSpPr>
          <p:cNvPr id="5124" name="Text Box 4"/>
          <p:cNvSpPr txBox="1">
            <a:spLocks noChangeArrowheads="1"/>
          </p:cNvSpPr>
          <p:nvPr/>
        </p:nvSpPr>
        <p:spPr bwMode="auto">
          <a:xfrm>
            <a:off x="4979245" y="6474897"/>
            <a:ext cx="394409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Venook</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LBA10</a:t>
            </a:r>
            <a:endParaRPr lang="en-GB" sz="1200" dirty="0">
              <a:solidFill>
                <a:srgbClr val="363636"/>
              </a:solidFill>
            </a:endParaRPr>
          </a:p>
        </p:txBody>
      </p:sp>
      <p:sp>
        <p:nvSpPr>
          <p:cNvPr id="5125" name="Text Box 5"/>
          <p:cNvSpPr txBox="1">
            <a:spLocks noChangeArrowheads="1"/>
          </p:cNvSpPr>
          <p:nvPr/>
        </p:nvSpPr>
        <p:spPr bwMode="auto">
          <a:xfrm>
            <a:off x="231776" y="6290231"/>
            <a:ext cx="46011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*Phase </a:t>
            </a:r>
            <a:r>
              <a:rPr lang="en-GB" sz="1200" dirty="0">
                <a:solidFill>
                  <a:srgbClr val="363636"/>
                </a:solidFill>
              </a:rPr>
              <a:t>III </a:t>
            </a:r>
            <a:r>
              <a:rPr lang="en-GB" sz="1200" dirty="0" smtClean="0">
                <a:solidFill>
                  <a:srgbClr val="363636"/>
                </a:solidFill>
              </a:rPr>
              <a:t>first-line </a:t>
            </a:r>
            <a:r>
              <a:rPr lang="en-GB" sz="1200" dirty="0">
                <a:solidFill>
                  <a:srgbClr val="363636"/>
                </a:solidFill>
              </a:rPr>
              <a:t>treatment </a:t>
            </a:r>
            <a:r>
              <a:rPr lang="en-GB" sz="1200" dirty="0" smtClean="0">
                <a:solidFill>
                  <a:srgbClr val="363636"/>
                </a:solidFill>
              </a:rPr>
              <a:t>study in unselected patients; </a:t>
            </a:r>
            <a:r>
              <a:rPr lang="en-GB" altLang="zh-CN" sz="1200" baseline="30000" dirty="0" smtClean="0">
                <a:solidFill>
                  <a:srgbClr val="363636"/>
                </a:solidFill>
                <a:ea typeface="SimSun" pitchFamily="2" charset="-122"/>
              </a:rPr>
              <a:t>†</a:t>
            </a:r>
            <a:r>
              <a:rPr lang="en-GB" sz="1200" dirty="0" smtClean="0">
                <a:solidFill>
                  <a:srgbClr val="363636"/>
                </a:solidFill>
              </a:rPr>
              <a:t>physician/patient choice</a:t>
            </a:r>
            <a:endParaRPr lang="en-GB" sz="1200" dirty="0">
              <a:solidFill>
                <a:srgbClr val="363636"/>
              </a:solidFill>
            </a:endParaRPr>
          </a:p>
        </p:txBody>
      </p:sp>
      <p:sp>
        <p:nvSpPr>
          <p:cNvPr id="6" name="Oval 14"/>
          <p:cNvSpPr>
            <a:spLocks noChangeArrowheads="1"/>
          </p:cNvSpPr>
          <p:nvPr/>
        </p:nvSpPr>
        <p:spPr bwMode="auto">
          <a:xfrm>
            <a:off x="3941537" y="3627475"/>
            <a:ext cx="583595" cy="584200"/>
          </a:xfrm>
          <a:prstGeom prst="ellipse">
            <a:avLst/>
          </a:prstGeom>
          <a:noFill/>
          <a:ln w="28575">
            <a:solidFill>
              <a:schemeClr val="bg1"/>
            </a:solidFill>
            <a:round/>
            <a:headEnd/>
            <a:tailEnd/>
          </a:ln>
        </p:spPr>
        <p:txBody>
          <a:bodyPr wrap="none" anchor="ctr"/>
          <a:lstStyle/>
          <a:p>
            <a:pPr algn="ctr"/>
            <a:r>
              <a:rPr lang="en-GB" altLang="zh-CN" sz="2400" b="1" dirty="0" smtClean="0">
                <a:solidFill>
                  <a:srgbClr val="043882"/>
                </a:solidFill>
                <a:ea typeface="SimSun" pitchFamily="2" charset="-122"/>
              </a:rPr>
              <a:t>R</a:t>
            </a:r>
            <a:endParaRPr lang="en-GB" altLang="zh-CN" sz="2400" b="1" dirty="0">
              <a:solidFill>
                <a:srgbClr val="043882"/>
              </a:solidFill>
              <a:ea typeface="SimSun" pitchFamily="2" charset="-122"/>
            </a:endParaRPr>
          </a:p>
        </p:txBody>
      </p:sp>
      <p:cxnSp>
        <p:nvCxnSpPr>
          <p:cNvPr id="7" name="AutoShape 15"/>
          <p:cNvCxnSpPr>
            <a:cxnSpLocks noChangeShapeType="1"/>
            <a:stCxn id="6" idx="0"/>
          </p:cNvCxnSpPr>
          <p:nvPr/>
        </p:nvCxnSpPr>
        <p:spPr bwMode="auto">
          <a:xfrm rot="5400000" flipH="1" flipV="1">
            <a:off x="4236189" y="2998355"/>
            <a:ext cx="626267" cy="631975"/>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p:cNvCxnSpPr>
          <p:nvPr/>
        </p:nvCxnSpPr>
        <p:spPr bwMode="auto">
          <a:xfrm rot="16200000" flipH="1">
            <a:off x="4239363" y="4205646"/>
            <a:ext cx="619919" cy="631975"/>
          </a:xfrm>
          <a:prstGeom prst="bentConnector2">
            <a:avLst/>
          </a:prstGeom>
          <a:noFill/>
          <a:ln w="38100">
            <a:solidFill>
              <a:schemeClr val="bg1"/>
            </a:solidFill>
            <a:miter lim="800000"/>
            <a:headEnd/>
            <a:tailEnd type="triangle" w="med" len="med"/>
          </a:ln>
        </p:spPr>
      </p:cxnSp>
      <p:sp>
        <p:nvSpPr>
          <p:cNvPr id="9" name="AutoShape 12"/>
          <p:cNvSpPr>
            <a:spLocks noChangeArrowheads="1"/>
          </p:cNvSpPr>
          <p:nvPr/>
        </p:nvSpPr>
        <p:spPr bwMode="auto">
          <a:xfrm>
            <a:off x="8257722" y="4567275"/>
            <a:ext cx="657678"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sp>
        <p:nvSpPr>
          <p:cNvPr id="10" name="AutoShape 12"/>
          <p:cNvSpPr>
            <a:spLocks noChangeArrowheads="1"/>
          </p:cNvSpPr>
          <p:nvPr/>
        </p:nvSpPr>
        <p:spPr bwMode="auto">
          <a:xfrm>
            <a:off x="8257722" y="2736889"/>
            <a:ext cx="65767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PD</a:t>
            </a:r>
          </a:p>
        </p:txBody>
      </p:sp>
      <p:cxnSp>
        <p:nvCxnSpPr>
          <p:cNvPr id="12" name="AutoShape 19"/>
          <p:cNvCxnSpPr>
            <a:cxnSpLocks noChangeShapeType="1"/>
            <a:endCxn id="6" idx="2"/>
          </p:cNvCxnSpPr>
          <p:nvPr/>
        </p:nvCxnSpPr>
        <p:spPr bwMode="auto">
          <a:xfrm>
            <a:off x="3684814" y="3919575"/>
            <a:ext cx="256723" cy="0"/>
          </a:xfrm>
          <a:prstGeom prst="straightConnector1">
            <a:avLst/>
          </a:prstGeom>
          <a:noFill/>
          <a:ln w="38100">
            <a:solidFill>
              <a:schemeClr val="bg1"/>
            </a:solidFill>
            <a:round/>
            <a:headEnd/>
            <a:tailEnd type="triangle" w="med" len="med"/>
          </a:ln>
        </p:spPr>
      </p:cxnSp>
      <p:cxnSp>
        <p:nvCxnSpPr>
          <p:cNvPr id="13" name="AutoShape 20"/>
          <p:cNvCxnSpPr>
            <a:cxnSpLocks noChangeShapeType="1"/>
            <a:stCxn id="16" idx="3"/>
            <a:endCxn id="9" idx="1"/>
          </p:cNvCxnSpPr>
          <p:nvPr/>
        </p:nvCxnSpPr>
        <p:spPr bwMode="auto">
          <a:xfrm>
            <a:off x="7711452" y="4831594"/>
            <a:ext cx="546270" cy="0"/>
          </a:xfrm>
          <a:prstGeom prst="straightConnector1">
            <a:avLst/>
          </a:prstGeom>
          <a:noFill/>
          <a:ln w="38100">
            <a:solidFill>
              <a:schemeClr val="bg1"/>
            </a:solidFill>
            <a:prstDash val="dash"/>
            <a:round/>
            <a:headEnd/>
            <a:tailEnd type="triangle" w="med" len="med"/>
          </a:ln>
        </p:spPr>
      </p:cxnSp>
      <p:cxnSp>
        <p:nvCxnSpPr>
          <p:cNvPr id="14" name="AutoShape 21"/>
          <p:cNvCxnSpPr>
            <a:cxnSpLocks noChangeShapeType="1"/>
            <a:stCxn id="17" idx="3"/>
            <a:endCxn id="10" idx="1"/>
          </p:cNvCxnSpPr>
          <p:nvPr/>
        </p:nvCxnSpPr>
        <p:spPr bwMode="auto">
          <a:xfrm>
            <a:off x="7713132" y="3001208"/>
            <a:ext cx="544590" cy="0"/>
          </a:xfrm>
          <a:prstGeom prst="straightConnector1">
            <a:avLst/>
          </a:prstGeom>
          <a:noFill/>
          <a:ln w="38100">
            <a:solidFill>
              <a:schemeClr val="bg1"/>
            </a:solidFill>
            <a:round/>
            <a:headEnd/>
            <a:tailEnd type="triangle" w="med" len="med"/>
          </a:ln>
        </p:spPr>
      </p:cxnSp>
      <p:sp>
        <p:nvSpPr>
          <p:cNvPr id="15" name="AutoShape 9"/>
          <p:cNvSpPr>
            <a:spLocks noChangeArrowheads="1"/>
          </p:cNvSpPr>
          <p:nvPr/>
        </p:nvSpPr>
        <p:spPr bwMode="auto">
          <a:xfrm>
            <a:off x="228600" y="2679948"/>
            <a:ext cx="3456214" cy="2184942"/>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with </a:t>
            </a:r>
            <a:r>
              <a:rPr lang="en-GB" altLang="zh-CN" dirty="0" err="1" smtClean="0">
                <a:solidFill>
                  <a:srgbClr val="FFFFFF"/>
                </a:solidFill>
                <a:ea typeface="SimSun" pitchFamily="2" charset="-122"/>
              </a:rPr>
              <a:t>mCRC</a:t>
            </a:r>
            <a:endParaRPr lang="en-GB" altLang="zh-CN"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i="1" dirty="0" smtClean="0">
                <a:solidFill>
                  <a:srgbClr val="FFFFFF"/>
                </a:solidFill>
                <a:ea typeface="SimSun" pitchFamily="2" charset="-122"/>
              </a:rPr>
              <a:t>KRAS</a:t>
            </a:r>
            <a:r>
              <a:rPr lang="en-GB" altLang="zh-CN" dirty="0" smtClean="0">
                <a:solidFill>
                  <a:srgbClr val="FFFFFF"/>
                </a:solidFill>
                <a:ea typeface="SimSun" pitchFamily="2" charset="-122"/>
              </a:rPr>
              <a:t> </a:t>
            </a:r>
            <a:r>
              <a:rPr lang="en-GB" altLang="zh-CN" dirty="0" err="1" smtClean="0">
                <a:solidFill>
                  <a:srgbClr val="FFFFFF"/>
                </a:solidFill>
                <a:ea typeface="SimSun" pitchFamily="2" charset="-122"/>
              </a:rPr>
              <a:t>wt</a:t>
            </a:r>
            <a:r>
              <a:rPr lang="en-GB" altLang="zh-CN" dirty="0" smtClean="0">
                <a:solidFill>
                  <a:srgbClr val="FFFFFF"/>
                </a:solidFill>
                <a:ea typeface="SimSun" pitchFamily="2" charset="-122"/>
              </a:rPr>
              <a:t> (codons 12 + 13)</a:t>
            </a:r>
            <a:endParaRPr lang="en-GB" altLang="zh-CN" i="1" dirty="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PS 0–1</a:t>
            </a: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FOLFIRI or </a:t>
            </a:r>
            <a:r>
              <a:rPr lang="en-GB" altLang="zh-CN" dirty="0" smtClean="0">
                <a:solidFill>
                  <a:srgbClr val="FFFFFF"/>
                </a:solidFill>
                <a:ea typeface="SimSun" pitchFamily="2" charset="-122"/>
              </a:rPr>
              <a:t>mFOLFOX6 at enrolment</a:t>
            </a:r>
            <a:r>
              <a:rPr lang="en-GB" altLang="zh-CN" baseline="30000" dirty="0" smtClean="0">
                <a:solidFill>
                  <a:srgbClr val="FFFFFF"/>
                </a:solidFill>
                <a:ea typeface="SimSun" pitchFamily="2" charset="-122"/>
              </a:rPr>
              <a:t>†</a:t>
            </a:r>
          </a:p>
          <a:p>
            <a:pPr marL="292100" indent="-292100" defTabSz="892175" eaLnBrk="0" hangingPunct="0">
              <a:spcAft>
                <a:spcPct val="30000"/>
              </a:spcAft>
              <a:buFont typeface="Wingdings" pitchFamily="2" charset="2"/>
              <a:buNone/>
            </a:pPr>
            <a:r>
              <a:rPr lang="en-GB" altLang="zh-CN" dirty="0" smtClean="0">
                <a:solidFill>
                  <a:srgbClr val="FFFFFF"/>
                </a:solidFill>
                <a:ea typeface="SimSun" pitchFamily="2" charset="-122"/>
              </a:rPr>
              <a:t>(n=1,137)</a:t>
            </a:r>
            <a:endParaRPr lang="en-GB" altLang="zh-CN" dirty="0">
              <a:solidFill>
                <a:srgbClr val="FFFFFF"/>
              </a:solidFill>
              <a:ea typeface="SimSun" pitchFamily="2" charset="-122"/>
            </a:endParaRPr>
          </a:p>
        </p:txBody>
      </p:sp>
      <p:sp>
        <p:nvSpPr>
          <p:cNvPr id="16" name="AutoShape 12"/>
          <p:cNvSpPr>
            <a:spLocks noChangeArrowheads="1"/>
          </p:cNvSpPr>
          <p:nvPr/>
        </p:nvSpPr>
        <p:spPr bwMode="auto">
          <a:xfrm>
            <a:off x="4865309" y="4421226"/>
            <a:ext cx="2846143"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smtClean="0">
                <a:solidFill>
                  <a:srgbClr val="363636"/>
                </a:solidFill>
                <a:ea typeface="SimSun" pitchFamily="2" charset="-122"/>
              </a:rPr>
              <a:t>Cetuximab + chemotherapy</a:t>
            </a:r>
            <a:endParaRPr lang="en-GB" altLang="zh-CN" dirty="0">
              <a:solidFill>
                <a:srgbClr val="363636"/>
              </a:solidFill>
              <a:ea typeface="SimSun" pitchFamily="2" charset="-122"/>
            </a:endParaRPr>
          </a:p>
          <a:p>
            <a:pPr algn="ctr" defTabSz="892175" eaLnBrk="0" hangingPunct="0"/>
            <a:r>
              <a:rPr lang="en-GB" altLang="zh-CN" sz="1200" dirty="0">
                <a:solidFill>
                  <a:srgbClr val="363636"/>
                </a:solidFill>
                <a:ea typeface="SimSun" pitchFamily="2" charset="-122"/>
              </a:rPr>
              <a:t>(400 mg/m</a:t>
            </a:r>
            <a:r>
              <a:rPr lang="en-GB" altLang="zh-CN" sz="1200" baseline="30000" dirty="0">
                <a:solidFill>
                  <a:srgbClr val="363636"/>
                </a:solidFill>
                <a:ea typeface="SimSun" pitchFamily="2" charset="-122"/>
              </a:rPr>
              <a:t>2</a:t>
            </a:r>
            <a:r>
              <a:rPr lang="en-GB" altLang="zh-CN" sz="1200" dirty="0">
                <a:solidFill>
                  <a:srgbClr val="363636"/>
                </a:solidFill>
                <a:ea typeface="SimSun" pitchFamily="2" charset="-122"/>
              </a:rPr>
              <a:t> x</a:t>
            </a:r>
            <a:r>
              <a:rPr lang="en-GB" altLang="zh-CN" sz="1200" dirty="0" smtClean="0">
                <a:solidFill>
                  <a:srgbClr val="363636"/>
                </a:solidFill>
                <a:ea typeface="SimSun" pitchFamily="2" charset="-122"/>
              </a:rPr>
              <a:t>1</a:t>
            </a:r>
            <a:r>
              <a:rPr lang="en-GB" altLang="zh-CN" sz="1200" dirty="0">
                <a:solidFill>
                  <a:srgbClr val="363636"/>
                </a:solidFill>
                <a:ea typeface="SimSun" pitchFamily="2" charset="-122"/>
              </a:rPr>
              <a:t>, then 250 mg/m</a:t>
            </a:r>
            <a:r>
              <a:rPr lang="en-GB" altLang="zh-CN" sz="1200" baseline="30000" dirty="0">
                <a:solidFill>
                  <a:srgbClr val="363636"/>
                </a:solidFill>
                <a:ea typeface="SimSun" pitchFamily="2" charset="-122"/>
              </a:rPr>
              <a:t>2</a:t>
            </a:r>
            <a:r>
              <a:rPr lang="en-GB" altLang="zh-CN" sz="1200" dirty="0">
                <a:solidFill>
                  <a:srgbClr val="363636"/>
                </a:solidFill>
                <a:ea typeface="SimSun" pitchFamily="2" charset="-122"/>
              </a:rPr>
              <a:t> </a:t>
            </a:r>
            <a:r>
              <a:rPr lang="en-GB" altLang="zh-CN" sz="1200" dirty="0" err="1">
                <a:solidFill>
                  <a:srgbClr val="363636"/>
                </a:solidFill>
                <a:ea typeface="SimSun" pitchFamily="2" charset="-122"/>
              </a:rPr>
              <a:t>qw</a:t>
            </a:r>
            <a:r>
              <a:rPr lang="en-GB" altLang="zh-CN" sz="1200" dirty="0">
                <a:solidFill>
                  <a:srgbClr val="363636"/>
                </a:solidFill>
                <a:ea typeface="SimSun" pitchFamily="2" charset="-122"/>
              </a:rPr>
              <a:t>)</a:t>
            </a:r>
          </a:p>
        </p:txBody>
      </p:sp>
      <p:sp>
        <p:nvSpPr>
          <p:cNvPr id="17" name="AutoShape 8"/>
          <p:cNvSpPr>
            <a:spLocks noChangeArrowheads="1"/>
          </p:cNvSpPr>
          <p:nvPr/>
        </p:nvSpPr>
        <p:spPr bwMode="auto">
          <a:xfrm>
            <a:off x="4865309" y="2590839"/>
            <a:ext cx="2847823"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smtClean="0">
                <a:solidFill>
                  <a:srgbClr val="FFFFFF"/>
                </a:solidFill>
                <a:ea typeface="SimSun" pitchFamily="2" charset="-122"/>
              </a:rPr>
              <a:t>Bevacizumab + chemotherapy</a:t>
            </a:r>
            <a:br>
              <a:rPr lang="en-GB" altLang="zh-CN" dirty="0" smtClean="0">
                <a:solidFill>
                  <a:srgbClr val="FFFFFF"/>
                </a:solidFill>
                <a:ea typeface="SimSun" pitchFamily="2" charset="-122"/>
              </a:rPr>
            </a:br>
            <a:r>
              <a:rPr lang="en-GB" altLang="zh-CN" sz="1200" dirty="0" smtClean="0">
                <a:solidFill>
                  <a:srgbClr val="FFFFFF"/>
                </a:solidFill>
                <a:ea typeface="SimSun" pitchFamily="2" charset="-122"/>
              </a:rPr>
              <a:t>(</a:t>
            </a:r>
            <a:r>
              <a:rPr lang="en-GB" altLang="zh-CN" sz="1200" dirty="0">
                <a:solidFill>
                  <a:srgbClr val="FFFFFF"/>
                </a:solidFill>
                <a:ea typeface="SimSun" pitchFamily="2" charset="-122"/>
              </a:rPr>
              <a:t>5 mg/kg q2w</a:t>
            </a:r>
            <a:r>
              <a:rPr lang="en-GB" altLang="zh-CN" sz="1200" dirty="0" smtClean="0">
                <a:solidFill>
                  <a:srgbClr val="FFFFFF"/>
                </a:solidFill>
                <a:ea typeface="SimSun" pitchFamily="2" charset="-122"/>
              </a:rPr>
              <a:t>)</a:t>
            </a:r>
            <a:endParaRPr lang="en-GB" altLang="zh-CN" sz="1200" dirty="0">
              <a:solidFill>
                <a:srgbClr val="FFFFFF"/>
              </a:solidFill>
              <a:ea typeface="SimSun" pitchFamily="2" charset="-122"/>
            </a:endParaRPr>
          </a:p>
        </p:txBody>
      </p:sp>
      <p:sp>
        <p:nvSpPr>
          <p:cNvPr id="2" name="Rectangle 1"/>
          <p:cNvSpPr/>
          <p:nvPr/>
        </p:nvSpPr>
        <p:spPr>
          <a:xfrm>
            <a:off x="303288" y="5459572"/>
            <a:ext cx="8537425" cy="584775"/>
          </a:xfrm>
          <a:prstGeom prst="rect">
            <a:avLst/>
          </a:prstGeom>
          <a:ln w="28575">
            <a:noFill/>
          </a:ln>
        </p:spPr>
        <p:txBody>
          <a:bodyPr wrap="square">
            <a:spAutoFit/>
          </a:bodyPr>
          <a:lstStyle/>
          <a:p>
            <a:pPr algn="ctr"/>
            <a:r>
              <a:rPr lang="en-GB" sz="1600" b="1" dirty="0" smtClean="0">
                <a:solidFill>
                  <a:srgbClr val="363636"/>
                </a:solidFill>
              </a:rPr>
              <a:t>180 </a:t>
            </a:r>
            <a:r>
              <a:rPr lang="en-GB" sz="1600" b="1" dirty="0">
                <a:solidFill>
                  <a:srgbClr val="363636"/>
                </a:solidFill>
              </a:rPr>
              <a:t>patients </a:t>
            </a:r>
            <a:r>
              <a:rPr lang="en-GB" sz="1600" b="1" dirty="0" smtClean="0">
                <a:solidFill>
                  <a:srgbClr val="363636"/>
                </a:solidFill>
              </a:rPr>
              <a:t>underwent surgery after chemotherapy and were included in the current analysis: </a:t>
            </a:r>
            <a:r>
              <a:rPr lang="en-GB" sz="1600" b="1" dirty="0">
                <a:solidFill>
                  <a:srgbClr val="363636"/>
                </a:solidFill>
              </a:rPr>
              <a:t>bevacizumab </a:t>
            </a:r>
            <a:r>
              <a:rPr lang="en-GB" sz="1600" b="1" dirty="0" smtClean="0">
                <a:solidFill>
                  <a:srgbClr val="363636"/>
                </a:solidFill>
              </a:rPr>
              <a:t>+ chemotherapy (n=75) vs. cetuximab + chemotherapy (n=105)</a:t>
            </a:r>
            <a:endParaRPr lang="en-GB" sz="1600" b="1" dirty="0">
              <a:solidFill>
                <a:srgbClr val="363636"/>
              </a:solidFill>
            </a:endParaRPr>
          </a:p>
        </p:txBody>
      </p:sp>
    </p:spTree>
    <p:custDataLst>
      <p:tags r:id="rId1"/>
    </p:custDataLst>
    <p:extLst>
      <p:ext uri="{BB962C8B-B14F-4D97-AF65-F5344CB8AC3E}">
        <p14:creationId xmlns:p14="http://schemas.microsoft.com/office/powerpoint/2010/main" val="22780954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Prognosis / </a:t>
            </a:r>
            <a:r>
              <a:rPr lang="en-GB" dirty="0" smtClean="0"/>
              <a:t>Biomarkers</a:t>
            </a:r>
            <a:endParaRPr lang="en-GB" dirty="0"/>
          </a:p>
        </p:txBody>
      </p:sp>
      <p:sp>
        <p:nvSpPr>
          <p:cNvPr id="3" name="Text Placeholder 2"/>
          <p:cNvSpPr>
            <a:spLocks noGrp="1"/>
          </p:cNvSpPr>
          <p:nvPr>
            <p:ph type="body" idx="1"/>
          </p:nvPr>
        </p:nvSpPr>
        <p:spPr/>
        <p:txBody>
          <a:bodyPr/>
          <a:lstStyle/>
          <a:p>
            <a:r>
              <a:rPr lang="en-GB" dirty="0"/>
              <a:t>NEUROENDOCRINE </a:t>
            </a:r>
            <a:r>
              <a:rPr lang="en-GB" dirty="0" smtClean="0"/>
              <a:t>TUMOURS</a:t>
            </a:r>
            <a:endParaRPr lang="en-GB" dirty="0"/>
          </a:p>
        </p:txBody>
      </p:sp>
    </p:spTree>
    <p:extLst>
      <p:ext uri="{BB962C8B-B14F-4D97-AF65-F5344CB8AC3E}">
        <p14:creationId xmlns:p14="http://schemas.microsoft.com/office/powerpoint/2010/main" val="42391064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1133O: Molecular profiling of small intestinal neuroendocrine </a:t>
            </a:r>
            <a:r>
              <a:rPr lang="en-GB" sz="1800" dirty="0" smtClean="0"/>
              <a:t>tumours </a:t>
            </a:r>
            <a:br>
              <a:rPr lang="en-GB" sz="1800" dirty="0" smtClean="0"/>
            </a:br>
            <a:r>
              <a:rPr lang="en-GB" sz="1800" dirty="0" smtClean="0"/>
              <a:t>– </a:t>
            </a:r>
            <a:r>
              <a:rPr lang="en-GB" sz="1800" dirty="0" err="1" smtClean="0"/>
              <a:t>Karpathakis</a:t>
            </a:r>
            <a:r>
              <a:rPr lang="en-GB" sz="1800" dirty="0" smtClean="0"/>
              <a:t> A et al.</a:t>
            </a:r>
            <a:endParaRPr lang="en-GB" sz="1800" dirty="0"/>
          </a:p>
        </p:txBody>
      </p:sp>
      <p:sp>
        <p:nvSpPr>
          <p:cNvPr id="5124" name="Text Box 4"/>
          <p:cNvSpPr txBox="1">
            <a:spLocks noChangeArrowheads="1"/>
          </p:cNvSpPr>
          <p:nvPr/>
        </p:nvSpPr>
        <p:spPr bwMode="auto">
          <a:xfrm>
            <a:off x="4692051" y="6474897"/>
            <a:ext cx="42312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Karpathakis</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1133O</a:t>
            </a:r>
            <a:endParaRPr lang="en-GB" sz="1200" dirty="0">
              <a:solidFill>
                <a:srgbClr val="363636"/>
              </a:solidFill>
            </a:endParaRPr>
          </a:p>
        </p:txBody>
      </p:sp>
      <p:sp>
        <p:nvSpPr>
          <p:cNvPr id="5125" name="Text Box 5"/>
          <p:cNvSpPr txBox="1">
            <a:spLocks noChangeArrowheads="1"/>
          </p:cNvSpPr>
          <p:nvPr/>
        </p:nvSpPr>
        <p:spPr bwMode="auto">
          <a:xfrm>
            <a:off x="231773" y="6474897"/>
            <a:ext cx="441642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spc="-40" dirty="0">
                <a:solidFill>
                  <a:srgbClr val="363636"/>
                </a:solidFill>
              </a:rPr>
              <a:t> </a:t>
            </a:r>
            <a:r>
              <a:rPr lang="en-GB" sz="1200" spc="-40" dirty="0" smtClean="0">
                <a:solidFill>
                  <a:srgbClr val="363636"/>
                </a:solidFill>
              </a:rPr>
              <a:t>MVP</a:t>
            </a:r>
            <a:r>
              <a:rPr lang="en-GB" sz="1200" spc="-40" dirty="0">
                <a:solidFill>
                  <a:srgbClr val="363636"/>
                </a:solidFill>
              </a:rPr>
              <a:t>, </a:t>
            </a:r>
            <a:r>
              <a:rPr lang="en-GB" sz="1200" spc="-40" dirty="0" smtClean="0">
                <a:solidFill>
                  <a:srgbClr val="363636"/>
                </a:solidFill>
              </a:rPr>
              <a:t>methylation </a:t>
            </a:r>
            <a:r>
              <a:rPr lang="en-GB" sz="1200" spc="-40" dirty="0">
                <a:solidFill>
                  <a:srgbClr val="363636"/>
                </a:solidFill>
              </a:rPr>
              <a:t>variable position </a:t>
            </a:r>
            <a:endParaRPr lang="en-GB" sz="1200" dirty="0">
              <a:solidFill>
                <a:srgbClr val="363636"/>
              </a:solidFill>
            </a:endParaRPr>
          </a:p>
        </p:txBody>
      </p:sp>
      <p:sp>
        <p:nvSpPr>
          <p:cNvPr id="11" name="Rectangle 3"/>
          <p:cNvSpPr txBox="1">
            <a:spLocks noChangeArrowheads="1"/>
          </p:cNvSpPr>
          <p:nvPr/>
        </p:nvSpPr>
        <p:spPr bwMode="auto">
          <a:xfrm>
            <a:off x="228600" y="1320800"/>
            <a:ext cx="8686800" cy="50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sz="1800" b="1" kern="0" dirty="0" smtClean="0">
                <a:solidFill>
                  <a:srgbClr val="363636"/>
                </a:solidFill>
              </a:rPr>
              <a:t>Study objective</a:t>
            </a:r>
          </a:p>
          <a:p>
            <a:pPr lvl="1">
              <a:buClr>
                <a:srgbClr val="043882"/>
              </a:buClr>
            </a:pPr>
            <a:r>
              <a:rPr lang="en-GB" sz="1800" kern="0" dirty="0">
                <a:solidFill>
                  <a:srgbClr val="363636"/>
                </a:solidFill>
              </a:rPr>
              <a:t>To </a:t>
            </a:r>
            <a:r>
              <a:rPr lang="en-GB" sz="1800" kern="0" dirty="0" smtClean="0">
                <a:solidFill>
                  <a:srgbClr val="363636"/>
                </a:solidFill>
              </a:rPr>
              <a:t>investigate the molecular profiles of small </a:t>
            </a:r>
            <a:r>
              <a:rPr lang="en-GB" sz="1800" kern="0" dirty="0">
                <a:solidFill>
                  <a:srgbClr val="363636"/>
                </a:solidFill>
              </a:rPr>
              <a:t>intestinal </a:t>
            </a:r>
            <a:r>
              <a:rPr lang="en-GB" sz="1800" kern="0" dirty="0" smtClean="0">
                <a:solidFill>
                  <a:srgbClr val="363636"/>
                </a:solidFill>
              </a:rPr>
              <a:t>NETs in order to identify key differentially expressed genes that may contribute </a:t>
            </a:r>
            <a:r>
              <a:rPr lang="en-GB" sz="1800" kern="0" dirty="0">
                <a:solidFill>
                  <a:srgbClr val="363636"/>
                </a:solidFill>
              </a:rPr>
              <a:t>to </a:t>
            </a:r>
            <a:r>
              <a:rPr lang="en-GB" sz="1800" kern="0" dirty="0" err="1" smtClean="0">
                <a:solidFill>
                  <a:srgbClr val="363636"/>
                </a:solidFill>
              </a:rPr>
              <a:t>tumourigenesis</a:t>
            </a:r>
            <a:endParaRPr lang="en-GB" sz="1800" kern="0" dirty="0" smtClean="0">
              <a:solidFill>
                <a:srgbClr val="363636"/>
              </a:solidFill>
            </a:endParaRPr>
          </a:p>
          <a:p>
            <a:pPr lvl="1">
              <a:buClr>
                <a:srgbClr val="043882"/>
              </a:buClr>
            </a:pPr>
            <a:endParaRPr lang="en-GB" sz="1800" kern="0" dirty="0" smtClean="0">
              <a:solidFill>
                <a:srgbClr val="363636"/>
              </a:solidFill>
            </a:endParaRPr>
          </a:p>
          <a:p>
            <a:pPr>
              <a:buClr>
                <a:srgbClr val="043882"/>
              </a:buClr>
            </a:pPr>
            <a:r>
              <a:rPr lang="en-GB" sz="1800" b="1" kern="0" dirty="0" smtClean="0">
                <a:solidFill>
                  <a:srgbClr val="363636"/>
                </a:solidFill>
              </a:rPr>
              <a:t>Study design</a:t>
            </a:r>
          </a:p>
          <a:p>
            <a:pPr lvl="1">
              <a:buClr>
                <a:srgbClr val="043882"/>
              </a:buClr>
            </a:pPr>
            <a:r>
              <a:rPr lang="en-GB" sz="1800" kern="0" dirty="0" smtClean="0">
                <a:solidFill>
                  <a:srgbClr val="363636"/>
                </a:solidFill>
              </a:rPr>
              <a:t>49 samples from patients with small intestinal NETs vs. 21 matched normal </a:t>
            </a:r>
            <a:r>
              <a:rPr lang="en-GB" sz="1800" kern="0" dirty="0">
                <a:solidFill>
                  <a:srgbClr val="363636"/>
                </a:solidFill>
              </a:rPr>
              <a:t>small intestinal</a:t>
            </a:r>
            <a:r>
              <a:rPr lang="en-GB" sz="1800" kern="0" dirty="0" smtClean="0">
                <a:solidFill>
                  <a:srgbClr val="363636"/>
                </a:solidFill>
              </a:rPr>
              <a:t> samples were analysed </a:t>
            </a:r>
          </a:p>
          <a:p>
            <a:pPr lvl="1">
              <a:buClr>
                <a:srgbClr val="043882"/>
              </a:buClr>
            </a:pPr>
            <a:r>
              <a:rPr lang="en-GB" sz="1800" kern="0" dirty="0" smtClean="0">
                <a:solidFill>
                  <a:srgbClr val="363636"/>
                </a:solidFill>
              </a:rPr>
              <a:t>DNA methylation was assessed using the </a:t>
            </a:r>
            <a:r>
              <a:rPr lang="en-GB" sz="1800" spc="-40" dirty="0">
                <a:solidFill>
                  <a:srgbClr val="363636"/>
                </a:solidFill>
              </a:rPr>
              <a:t>HumanMethylation450 </a:t>
            </a:r>
            <a:r>
              <a:rPr lang="en-GB" sz="1800" spc="-40" dirty="0" err="1" smtClean="0">
                <a:solidFill>
                  <a:srgbClr val="363636"/>
                </a:solidFill>
              </a:rPr>
              <a:t>BeadChip</a:t>
            </a:r>
            <a:r>
              <a:rPr lang="en-GB" sz="1800" spc="-40" dirty="0" smtClean="0">
                <a:solidFill>
                  <a:srgbClr val="363636"/>
                </a:solidFill>
              </a:rPr>
              <a:t>	</a:t>
            </a:r>
          </a:p>
          <a:p>
            <a:pPr lvl="2">
              <a:buClr>
                <a:srgbClr val="043882"/>
              </a:buClr>
            </a:pPr>
            <a:r>
              <a:rPr lang="en-GB" sz="1800" kern="0" spc="-40" dirty="0" smtClean="0">
                <a:solidFill>
                  <a:srgbClr val="363636"/>
                </a:solidFill>
              </a:rPr>
              <a:t>130,083 MVPs were identified (7,354 with &gt;30% differential methylation)</a:t>
            </a:r>
            <a:endParaRPr lang="en-GB" sz="1800" kern="0" dirty="0">
              <a:solidFill>
                <a:srgbClr val="363636"/>
              </a:solidFill>
            </a:endParaRPr>
          </a:p>
          <a:p>
            <a:pPr lvl="1">
              <a:buClr>
                <a:srgbClr val="043882"/>
              </a:buClr>
            </a:pPr>
            <a:r>
              <a:rPr lang="en-GB" sz="1800" kern="0" dirty="0" smtClean="0">
                <a:solidFill>
                  <a:srgbClr val="363636"/>
                </a:solidFill>
              </a:rPr>
              <a:t>RNA expression was assessed using the </a:t>
            </a:r>
            <a:r>
              <a:rPr lang="en-GB" sz="1800" spc="-40" dirty="0">
                <a:solidFill>
                  <a:srgbClr val="363636"/>
                </a:solidFill>
              </a:rPr>
              <a:t>Whole Genome DASL HT assay</a:t>
            </a:r>
            <a:endParaRPr lang="en-GB" sz="1800" dirty="0">
              <a:solidFill>
                <a:srgbClr val="363636"/>
              </a:solidFill>
            </a:endParaRPr>
          </a:p>
          <a:p>
            <a:pPr lvl="2">
              <a:buClr>
                <a:srgbClr val="043882"/>
              </a:buClr>
            </a:pPr>
            <a:r>
              <a:rPr lang="en-GB" sz="1800" kern="0" dirty="0" smtClean="0">
                <a:solidFill>
                  <a:srgbClr val="363636"/>
                </a:solidFill>
              </a:rPr>
              <a:t>2,415 signature probes were identified (733 with &gt;3x fold change)</a:t>
            </a:r>
          </a:p>
          <a:p>
            <a:pPr lvl="1">
              <a:buClr>
                <a:srgbClr val="043882"/>
              </a:buClr>
            </a:pPr>
            <a:endParaRPr lang="en-GB" sz="1800" kern="0" dirty="0" smtClean="0">
              <a:solidFill>
                <a:srgbClr val="363636"/>
              </a:solidFill>
            </a:endParaRPr>
          </a:p>
        </p:txBody>
      </p:sp>
    </p:spTree>
    <p:custDataLst>
      <p:tags r:id="rId1"/>
    </p:custDataLst>
    <p:extLst>
      <p:ext uri="{BB962C8B-B14F-4D97-AF65-F5344CB8AC3E}">
        <p14:creationId xmlns:p14="http://schemas.microsoft.com/office/powerpoint/2010/main" val="32611377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1133O: Molecular profiling of small intestinal neuroendocrine </a:t>
            </a:r>
            <a:r>
              <a:rPr lang="en-GB" sz="1800" dirty="0" smtClean="0"/>
              <a:t>tumours – </a:t>
            </a:r>
            <a:r>
              <a:rPr lang="en-GB" sz="1800" dirty="0" err="1" smtClean="0"/>
              <a:t>Karpathakis</a:t>
            </a:r>
            <a:r>
              <a:rPr lang="en-GB" sz="1800" dirty="0" smtClean="0"/>
              <a:t> A et al.</a:t>
            </a:r>
            <a:endParaRPr lang="en-GB" sz="1800" dirty="0"/>
          </a:p>
        </p:txBody>
      </p:sp>
      <p:sp>
        <p:nvSpPr>
          <p:cNvPr id="5124" name="Text Box 4"/>
          <p:cNvSpPr txBox="1">
            <a:spLocks noChangeArrowheads="1"/>
          </p:cNvSpPr>
          <p:nvPr/>
        </p:nvSpPr>
        <p:spPr bwMode="auto">
          <a:xfrm>
            <a:off x="4786629" y="6474897"/>
            <a:ext cx="413670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Karpathakis</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1133O)</a:t>
            </a:r>
            <a:endParaRPr lang="en-GB" sz="1200" dirty="0">
              <a:solidFill>
                <a:srgbClr val="363636"/>
              </a:solidFill>
            </a:endParaRPr>
          </a:p>
        </p:txBody>
      </p:sp>
      <p:sp>
        <p:nvSpPr>
          <p:cNvPr id="5125" name="Text Box 5"/>
          <p:cNvSpPr txBox="1">
            <a:spLocks noChangeArrowheads="1"/>
          </p:cNvSpPr>
          <p:nvPr/>
        </p:nvSpPr>
        <p:spPr bwMode="auto">
          <a:xfrm>
            <a:off x="231773" y="6474897"/>
            <a:ext cx="450479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spc="-40" dirty="0" err="1" smtClean="0">
                <a:solidFill>
                  <a:srgbClr val="363636"/>
                </a:solidFill>
              </a:rPr>
              <a:t>Adeno</a:t>
            </a:r>
            <a:r>
              <a:rPr lang="en-GB" sz="1200" spc="-40" dirty="0" smtClean="0">
                <a:solidFill>
                  <a:srgbClr val="363636"/>
                </a:solidFill>
              </a:rPr>
              <a:t>, adenocarcinoma; N, normal; </a:t>
            </a:r>
            <a:r>
              <a:rPr lang="en-GB" sz="1200" spc="-40" dirty="0" err="1" smtClean="0">
                <a:solidFill>
                  <a:srgbClr val="363636"/>
                </a:solidFill>
              </a:rPr>
              <a:t>panc</a:t>
            </a:r>
            <a:r>
              <a:rPr lang="en-GB" sz="1200" spc="-40" dirty="0" smtClean="0">
                <a:solidFill>
                  <a:srgbClr val="363636"/>
                </a:solidFill>
              </a:rPr>
              <a:t>, pancreas; SI, small intestine</a:t>
            </a:r>
            <a:endParaRPr lang="en-GB" sz="1200" dirty="0">
              <a:solidFill>
                <a:srgbClr val="363636"/>
              </a:solidFill>
            </a:endParaRPr>
          </a:p>
        </p:txBody>
      </p:sp>
      <p:sp>
        <p:nvSpPr>
          <p:cNvPr id="11" name="Rectangle 3"/>
          <p:cNvSpPr txBox="1">
            <a:spLocks noChangeArrowheads="1"/>
          </p:cNvSpPr>
          <p:nvPr/>
        </p:nvSpPr>
        <p:spPr bwMode="auto">
          <a:xfrm>
            <a:off x="228600" y="1320800"/>
            <a:ext cx="8686800" cy="50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sz="1800" b="1" kern="0" dirty="0" smtClean="0">
                <a:solidFill>
                  <a:srgbClr val="363636"/>
                </a:solidFill>
              </a:rPr>
              <a:t>Key results</a:t>
            </a:r>
          </a:p>
          <a:p>
            <a:pPr lvl="1">
              <a:spcAft>
                <a:spcPts val="0"/>
              </a:spcAft>
              <a:buClr>
                <a:srgbClr val="043882"/>
              </a:buClr>
            </a:pPr>
            <a:r>
              <a:rPr lang="en-GB" sz="1800" kern="0" dirty="0" smtClean="0">
                <a:solidFill>
                  <a:srgbClr val="363636"/>
                </a:solidFill>
              </a:rPr>
              <a:t>A signature of 11 </a:t>
            </a:r>
            <a:r>
              <a:rPr lang="en-GB" sz="1800" kern="0" dirty="0" err="1" smtClean="0">
                <a:solidFill>
                  <a:srgbClr val="363636"/>
                </a:solidFill>
              </a:rPr>
              <a:t>epimutated</a:t>
            </a:r>
            <a:r>
              <a:rPr lang="en-GB" sz="1800" kern="0" dirty="0" smtClean="0">
                <a:solidFill>
                  <a:srgbClr val="363636"/>
                </a:solidFill>
              </a:rPr>
              <a:t> genes was identified:</a:t>
            </a:r>
          </a:p>
          <a:p>
            <a:pPr lvl="2">
              <a:spcAft>
                <a:spcPts val="0"/>
              </a:spcAft>
              <a:buClr>
                <a:srgbClr val="043882"/>
              </a:buClr>
            </a:pPr>
            <a:r>
              <a:rPr lang="en-GB" sz="1800" kern="0" dirty="0" smtClean="0">
                <a:solidFill>
                  <a:srgbClr val="363636"/>
                </a:solidFill>
              </a:rPr>
              <a:t>Down-regulation of </a:t>
            </a:r>
            <a:r>
              <a:rPr lang="en-GB" sz="1800" i="1" kern="0" dirty="0" smtClean="0">
                <a:solidFill>
                  <a:srgbClr val="363636"/>
                </a:solidFill>
              </a:rPr>
              <a:t>CDX1, FBP1, C20orf54, GATA5</a:t>
            </a:r>
          </a:p>
          <a:p>
            <a:pPr lvl="2">
              <a:spcAft>
                <a:spcPts val="0"/>
              </a:spcAft>
              <a:buClr>
                <a:srgbClr val="043882"/>
              </a:buClr>
            </a:pPr>
            <a:r>
              <a:rPr lang="en-GB" sz="1800" kern="0" dirty="0" smtClean="0">
                <a:solidFill>
                  <a:srgbClr val="363636"/>
                </a:solidFill>
              </a:rPr>
              <a:t>Up-regulation of </a:t>
            </a:r>
            <a:r>
              <a:rPr lang="en-GB" sz="1800" i="1" kern="0" dirty="0" smtClean="0">
                <a:solidFill>
                  <a:srgbClr val="363636"/>
                </a:solidFill>
              </a:rPr>
              <a:t>PTPRN, PCSK1, PRLHR, CELSR3, GIPR, LMX1B, SCGN</a:t>
            </a: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a:solidFill>
                <a:srgbClr val="363636"/>
              </a:solidFill>
            </a:endParaRPr>
          </a:p>
        </p:txBody>
      </p:sp>
      <p:sp>
        <p:nvSpPr>
          <p:cNvPr id="9" name="Rectangle 8"/>
          <p:cNvSpPr/>
          <p:nvPr/>
        </p:nvSpPr>
        <p:spPr>
          <a:xfrm>
            <a:off x="2320783" y="2592033"/>
            <a:ext cx="4572000" cy="369332"/>
          </a:xfrm>
          <a:prstGeom prst="rect">
            <a:avLst/>
          </a:prstGeom>
        </p:spPr>
        <p:txBody>
          <a:bodyPr>
            <a:spAutoFit/>
          </a:bodyPr>
          <a:lstStyle/>
          <a:p>
            <a:r>
              <a:rPr lang="en-GB" b="1" i="1" dirty="0">
                <a:solidFill>
                  <a:srgbClr val="363636"/>
                </a:solidFill>
              </a:rPr>
              <a:t>GIPR </a:t>
            </a:r>
            <a:r>
              <a:rPr lang="en-GB" b="1" dirty="0" err="1">
                <a:solidFill>
                  <a:srgbClr val="363636"/>
                </a:solidFill>
              </a:rPr>
              <a:t>hypermethylation</a:t>
            </a:r>
            <a:r>
              <a:rPr lang="en-GB" b="1" dirty="0">
                <a:solidFill>
                  <a:srgbClr val="363636"/>
                </a:solidFill>
              </a:rPr>
              <a:t> as a biomarker </a:t>
            </a:r>
            <a:endParaRPr lang="en-GB" dirty="0">
              <a:solidFill>
                <a:srgbClr val="363636"/>
              </a:solidFill>
            </a:endParaRPr>
          </a:p>
        </p:txBody>
      </p:sp>
      <p:cxnSp>
        <p:nvCxnSpPr>
          <p:cNvPr id="10" name="Straight Connector 9"/>
          <p:cNvCxnSpPr/>
          <p:nvPr/>
        </p:nvCxnSpPr>
        <p:spPr>
          <a:xfrm>
            <a:off x="2053087" y="2845247"/>
            <a:ext cx="0" cy="255182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053087" y="5397076"/>
            <a:ext cx="52793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962150" y="5002444"/>
            <a:ext cx="90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81394" y="4848555"/>
            <a:ext cx="433132" cy="307777"/>
          </a:xfrm>
          <a:prstGeom prst="rect">
            <a:avLst/>
          </a:prstGeom>
          <a:noFill/>
        </p:spPr>
        <p:txBody>
          <a:bodyPr wrap="none" rtlCol="0">
            <a:spAutoFit/>
          </a:bodyPr>
          <a:lstStyle/>
          <a:p>
            <a:pPr algn="r"/>
            <a:r>
              <a:rPr lang="en-GB" sz="1400" dirty="0" smtClean="0">
                <a:solidFill>
                  <a:srgbClr val="363636"/>
                </a:solidFill>
              </a:rPr>
              <a:t>0.1</a:t>
            </a:r>
            <a:endParaRPr lang="en-GB" sz="1400" dirty="0">
              <a:solidFill>
                <a:srgbClr val="363636"/>
              </a:solidFill>
            </a:endParaRPr>
          </a:p>
        </p:txBody>
      </p:sp>
      <p:sp>
        <p:nvSpPr>
          <p:cNvPr id="15" name="TextBox 14"/>
          <p:cNvSpPr txBox="1"/>
          <p:nvPr/>
        </p:nvSpPr>
        <p:spPr>
          <a:xfrm>
            <a:off x="1581394" y="4244278"/>
            <a:ext cx="433132" cy="307777"/>
          </a:xfrm>
          <a:prstGeom prst="rect">
            <a:avLst/>
          </a:prstGeom>
          <a:noFill/>
        </p:spPr>
        <p:txBody>
          <a:bodyPr wrap="none" rtlCol="0">
            <a:spAutoFit/>
          </a:bodyPr>
          <a:lstStyle/>
          <a:p>
            <a:pPr algn="r"/>
            <a:r>
              <a:rPr lang="en-GB" sz="1400" dirty="0" smtClean="0">
                <a:solidFill>
                  <a:srgbClr val="363636"/>
                </a:solidFill>
              </a:rPr>
              <a:t>0.2</a:t>
            </a:r>
            <a:endParaRPr lang="en-GB" sz="1400" dirty="0">
              <a:solidFill>
                <a:srgbClr val="363636"/>
              </a:solidFill>
            </a:endParaRPr>
          </a:p>
        </p:txBody>
      </p:sp>
      <p:sp>
        <p:nvSpPr>
          <p:cNvPr id="16" name="TextBox 15"/>
          <p:cNvSpPr txBox="1"/>
          <p:nvPr/>
        </p:nvSpPr>
        <p:spPr>
          <a:xfrm>
            <a:off x="1581394" y="3640001"/>
            <a:ext cx="433132" cy="307777"/>
          </a:xfrm>
          <a:prstGeom prst="rect">
            <a:avLst/>
          </a:prstGeom>
          <a:noFill/>
        </p:spPr>
        <p:txBody>
          <a:bodyPr wrap="none" rtlCol="0">
            <a:spAutoFit/>
          </a:bodyPr>
          <a:lstStyle/>
          <a:p>
            <a:pPr algn="r"/>
            <a:r>
              <a:rPr lang="en-GB" sz="1400" dirty="0" smtClean="0">
                <a:solidFill>
                  <a:srgbClr val="363636"/>
                </a:solidFill>
              </a:rPr>
              <a:t>0.3</a:t>
            </a:r>
            <a:endParaRPr lang="en-GB" sz="1400" dirty="0">
              <a:solidFill>
                <a:srgbClr val="363636"/>
              </a:solidFill>
            </a:endParaRPr>
          </a:p>
        </p:txBody>
      </p:sp>
      <p:sp>
        <p:nvSpPr>
          <p:cNvPr id="17" name="TextBox 16"/>
          <p:cNvSpPr txBox="1"/>
          <p:nvPr/>
        </p:nvSpPr>
        <p:spPr>
          <a:xfrm>
            <a:off x="1581394" y="3031390"/>
            <a:ext cx="433132" cy="307777"/>
          </a:xfrm>
          <a:prstGeom prst="rect">
            <a:avLst/>
          </a:prstGeom>
          <a:noFill/>
        </p:spPr>
        <p:txBody>
          <a:bodyPr wrap="none" rtlCol="0">
            <a:spAutoFit/>
          </a:bodyPr>
          <a:lstStyle/>
          <a:p>
            <a:pPr algn="r"/>
            <a:r>
              <a:rPr lang="en-GB" sz="1400" dirty="0" smtClean="0">
                <a:solidFill>
                  <a:srgbClr val="363636"/>
                </a:solidFill>
              </a:rPr>
              <a:t>0.4</a:t>
            </a:r>
            <a:endParaRPr lang="en-GB" sz="1400" dirty="0">
              <a:solidFill>
                <a:srgbClr val="363636"/>
              </a:solidFill>
            </a:endParaRPr>
          </a:p>
        </p:txBody>
      </p:sp>
      <p:sp>
        <p:nvSpPr>
          <p:cNvPr id="18" name="TextBox 17"/>
          <p:cNvSpPr txBox="1"/>
          <p:nvPr/>
        </p:nvSpPr>
        <p:spPr>
          <a:xfrm rot="16200000">
            <a:off x="467436" y="4006779"/>
            <a:ext cx="1996059" cy="307777"/>
          </a:xfrm>
          <a:prstGeom prst="rect">
            <a:avLst/>
          </a:prstGeom>
          <a:noFill/>
        </p:spPr>
        <p:txBody>
          <a:bodyPr wrap="none" rtlCol="0">
            <a:spAutoFit/>
          </a:bodyPr>
          <a:lstStyle/>
          <a:p>
            <a:pPr algn="ctr"/>
            <a:r>
              <a:rPr lang="en-GB" sz="1400" dirty="0" smtClean="0">
                <a:solidFill>
                  <a:srgbClr val="363636"/>
                </a:solidFill>
              </a:rPr>
              <a:t>Beta methylation value</a:t>
            </a:r>
            <a:endParaRPr lang="en-GB" sz="1400" dirty="0">
              <a:solidFill>
                <a:srgbClr val="363636"/>
              </a:solidFill>
            </a:endParaRPr>
          </a:p>
        </p:txBody>
      </p:sp>
      <p:sp>
        <p:nvSpPr>
          <p:cNvPr id="19" name="TextBox 18"/>
          <p:cNvSpPr txBox="1"/>
          <p:nvPr/>
        </p:nvSpPr>
        <p:spPr>
          <a:xfrm rot="18000000">
            <a:off x="1575856" y="5732642"/>
            <a:ext cx="1199367" cy="307777"/>
          </a:xfrm>
          <a:prstGeom prst="rect">
            <a:avLst/>
          </a:prstGeom>
          <a:noFill/>
        </p:spPr>
        <p:txBody>
          <a:bodyPr wrap="none" rtlCol="0">
            <a:spAutoFit/>
          </a:bodyPr>
          <a:lstStyle/>
          <a:p>
            <a:pPr algn="r"/>
            <a:r>
              <a:rPr lang="en-GB" sz="1400" dirty="0" smtClean="0">
                <a:solidFill>
                  <a:srgbClr val="363636"/>
                </a:solidFill>
              </a:rPr>
              <a:t>Colon </a:t>
            </a:r>
            <a:r>
              <a:rPr lang="en-GB" sz="1400" dirty="0" err="1" smtClean="0">
                <a:solidFill>
                  <a:srgbClr val="363636"/>
                </a:solidFill>
              </a:rPr>
              <a:t>adeno</a:t>
            </a:r>
            <a:endParaRPr lang="en-GB" sz="1400" dirty="0">
              <a:solidFill>
                <a:srgbClr val="363636"/>
              </a:solidFill>
            </a:endParaRPr>
          </a:p>
        </p:txBody>
      </p:sp>
      <p:sp>
        <p:nvSpPr>
          <p:cNvPr id="20" name="TextBox 19"/>
          <p:cNvSpPr txBox="1"/>
          <p:nvPr/>
        </p:nvSpPr>
        <p:spPr>
          <a:xfrm rot="18000000">
            <a:off x="2359700" y="5599900"/>
            <a:ext cx="832279" cy="307777"/>
          </a:xfrm>
          <a:prstGeom prst="rect">
            <a:avLst/>
          </a:prstGeom>
          <a:noFill/>
        </p:spPr>
        <p:txBody>
          <a:bodyPr wrap="none" rtlCol="0">
            <a:spAutoFit/>
          </a:bodyPr>
          <a:lstStyle/>
          <a:p>
            <a:pPr algn="r"/>
            <a:r>
              <a:rPr lang="en-GB" sz="1400" dirty="0" smtClean="0">
                <a:solidFill>
                  <a:srgbClr val="363636"/>
                </a:solidFill>
              </a:rPr>
              <a:t>Colon N</a:t>
            </a:r>
            <a:endParaRPr lang="en-GB" sz="1400" dirty="0">
              <a:solidFill>
                <a:srgbClr val="363636"/>
              </a:solidFill>
            </a:endParaRPr>
          </a:p>
        </p:txBody>
      </p:sp>
      <p:sp>
        <p:nvSpPr>
          <p:cNvPr id="21" name="TextBox 20"/>
          <p:cNvSpPr txBox="1"/>
          <p:nvPr/>
        </p:nvSpPr>
        <p:spPr>
          <a:xfrm rot="18000000">
            <a:off x="2541277" y="5756934"/>
            <a:ext cx="1248739" cy="307777"/>
          </a:xfrm>
          <a:prstGeom prst="rect">
            <a:avLst/>
          </a:prstGeom>
          <a:noFill/>
        </p:spPr>
        <p:txBody>
          <a:bodyPr wrap="none" rtlCol="0">
            <a:spAutoFit/>
          </a:bodyPr>
          <a:lstStyle/>
          <a:p>
            <a:pPr algn="r"/>
            <a:r>
              <a:rPr lang="en-GB" sz="1400" spc="-30" dirty="0" smtClean="0">
                <a:solidFill>
                  <a:srgbClr val="363636"/>
                </a:solidFill>
              </a:rPr>
              <a:t>Gastric </a:t>
            </a:r>
            <a:r>
              <a:rPr lang="en-GB" sz="1400" spc="-30" dirty="0" err="1" smtClean="0">
                <a:solidFill>
                  <a:srgbClr val="363636"/>
                </a:solidFill>
              </a:rPr>
              <a:t>adeno</a:t>
            </a:r>
            <a:endParaRPr lang="en-GB" sz="1400" spc="-30" dirty="0">
              <a:solidFill>
                <a:srgbClr val="363636"/>
              </a:solidFill>
            </a:endParaRPr>
          </a:p>
        </p:txBody>
      </p:sp>
      <p:sp>
        <p:nvSpPr>
          <p:cNvPr id="22" name="TextBox 21"/>
          <p:cNvSpPr txBox="1"/>
          <p:nvPr/>
        </p:nvSpPr>
        <p:spPr>
          <a:xfrm rot="18000000">
            <a:off x="3282926" y="5649593"/>
            <a:ext cx="931665" cy="307777"/>
          </a:xfrm>
          <a:prstGeom prst="rect">
            <a:avLst/>
          </a:prstGeom>
          <a:noFill/>
        </p:spPr>
        <p:txBody>
          <a:bodyPr wrap="none" rtlCol="0">
            <a:spAutoFit/>
          </a:bodyPr>
          <a:lstStyle/>
          <a:p>
            <a:pPr algn="r"/>
            <a:r>
              <a:rPr lang="en-GB" sz="1400" dirty="0" smtClean="0">
                <a:solidFill>
                  <a:srgbClr val="363636"/>
                </a:solidFill>
              </a:rPr>
              <a:t>Gastric N</a:t>
            </a:r>
            <a:endParaRPr lang="en-GB" sz="1400" dirty="0">
              <a:solidFill>
                <a:srgbClr val="363636"/>
              </a:solidFill>
            </a:endParaRPr>
          </a:p>
        </p:txBody>
      </p:sp>
      <p:sp>
        <p:nvSpPr>
          <p:cNvPr id="23" name="TextBox 22"/>
          <p:cNvSpPr txBox="1"/>
          <p:nvPr/>
        </p:nvSpPr>
        <p:spPr>
          <a:xfrm rot="18000000">
            <a:off x="3584202" y="5702986"/>
            <a:ext cx="1140056" cy="307777"/>
          </a:xfrm>
          <a:prstGeom prst="rect">
            <a:avLst/>
          </a:prstGeom>
          <a:noFill/>
        </p:spPr>
        <p:txBody>
          <a:bodyPr wrap="none" rtlCol="0">
            <a:spAutoFit/>
          </a:bodyPr>
          <a:lstStyle/>
          <a:p>
            <a:pPr algn="r"/>
            <a:r>
              <a:rPr lang="en-GB" sz="1400" dirty="0" err="1" smtClean="0">
                <a:solidFill>
                  <a:srgbClr val="363636"/>
                </a:solidFill>
              </a:rPr>
              <a:t>Panc</a:t>
            </a:r>
            <a:r>
              <a:rPr lang="en-GB" sz="1400" dirty="0" smtClean="0">
                <a:solidFill>
                  <a:srgbClr val="363636"/>
                </a:solidFill>
              </a:rPr>
              <a:t> </a:t>
            </a:r>
            <a:r>
              <a:rPr lang="en-GB" sz="1400" dirty="0" err="1" smtClean="0">
                <a:solidFill>
                  <a:srgbClr val="363636"/>
                </a:solidFill>
              </a:rPr>
              <a:t>adeno</a:t>
            </a:r>
            <a:endParaRPr lang="en-GB" sz="1400" dirty="0">
              <a:solidFill>
                <a:srgbClr val="363636"/>
              </a:solidFill>
            </a:endParaRPr>
          </a:p>
        </p:txBody>
      </p:sp>
      <p:sp>
        <p:nvSpPr>
          <p:cNvPr id="24" name="TextBox 23"/>
          <p:cNvSpPr txBox="1"/>
          <p:nvPr/>
        </p:nvSpPr>
        <p:spPr>
          <a:xfrm rot="18000000">
            <a:off x="4349346" y="5570245"/>
            <a:ext cx="772969" cy="307777"/>
          </a:xfrm>
          <a:prstGeom prst="rect">
            <a:avLst/>
          </a:prstGeom>
          <a:noFill/>
        </p:spPr>
        <p:txBody>
          <a:bodyPr wrap="none" rtlCol="0">
            <a:spAutoFit/>
          </a:bodyPr>
          <a:lstStyle/>
          <a:p>
            <a:pPr algn="r"/>
            <a:r>
              <a:rPr lang="en-GB" sz="1400" dirty="0" err="1" smtClean="0">
                <a:solidFill>
                  <a:srgbClr val="363636"/>
                </a:solidFill>
              </a:rPr>
              <a:t>Panc</a:t>
            </a:r>
            <a:r>
              <a:rPr lang="en-GB" sz="1400" dirty="0" smtClean="0">
                <a:solidFill>
                  <a:srgbClr val="363636"/>
                </a:solidFill>
              </a:rPr>
              <a:t> N</a:t>
            </a:r>
            <a:endParaRPr lang="en-GB" sz="1400" dirty="0">
              <a:solidFill>
                <a:srgbClr val="363636"/>
              </a:solidFill>
            </a:endParaRPr>
          </a:p>
        </p:txBody>
      </p:sp>
      <p:sp>
        <p:nvSpPr>
          <p:cNvPr id="25" name="TextBox 24"/>
          <p:cNvSpPr txBox="1"/>
          <p:nvPr/>
        </p:nvSpPr>
        <p:spPr>
          <a:xfrm rot="18000000">
            <a:off x="4440060" y="5798714"/>
            <a:ext cx="1348446" cy="307777"/>
          </a:xfrm>
          <a:prstGeom prst="rect">
            <a:avLst/>
          </a:prstGeom>
          <a:noFill/>
        </p:spPr>
        <p:txBody>
          <a:bodyPr wrap="none" rtlCol="0">
            <a:spAutoFit/>
          </a:bodyPr>
          <a:lstStyle/>
          <a:p>
            <a:pPr algn="r"/>
            <a:r>
              <a:rPr lang="en-GB" sz="1400" dirty="0" smtClean="0">
                <a:solidFill>
                  <a:srgbClr val="363636"/>
                </a:solidFill>
              </a:rPr>
              <a:t>Rectum </a:t>
            </a:r>
            <a:r>
              <a:rPr lang="en-GB" sz="1400" dirty="0" err="1" smtClean="0">
                <a:solidFill>
                  <a:srgbClr val="363636"/>
                </a:solidFill>
              </a:rPr>
              <a:t>adeno</a:t>
            </a:r>
            <a:endParaRPr lang="en-GB" sz="1400" dirty="0">
              <a:solidFill>
                <a:srgbClr val="363636"/>
              </a:solidFill>
            </a:endParaRPr>
          </a:p>
        </p:txBody>
      </p:sp>
      <p:sp>
        <p:nvSpPr>
          <p:cNvPr id="26" name="TextBox 25"/>
          <p:cNvSpPr txBox="1"/>
          <p:nvPr/>
        </p:nvSpPr>
        <p:spPr>
          <a:xfrm rot="18000000">
            <a:off x="5177560" y="5674440"/>
            <a:ext cx="981359" cy="307777"/>
          </a:xfrm>
          <a:prstGeom prst="rect">
            <a:avLst/>
          </a:prstGeom>
          <a:noFill/>
        </p:spPr>
        <p:txBody>
          <a:bodyPr wrap="none" rtlCol="0">
            <a:spAutoFit/>
          </a:bodyPr>
          <a:lstStyle/>
          <a:p>
            <a:pPr algn="r"/>
            <a:r>
              <a:rPr lang="en-GB" sz="1400" dirty="0" smtClean="0">
                <a:solidFill>
                  <a:srgbClr val="363636"/>
                </a:solidFill>
              </a:rPr>
              <a:t>Rectum N</a:t>
            </a:r>
            <a:endParaRPr lang="en-GB" sz="1400" dirty="0">
              <a:solidFill>
                <a:srgbClr val="363636"/>
              </a:solidFill>
            </a:endParaRPr>
          </a:p>
        </p:txBody>
      </p:sp>
      <p:sp>
        <p:nvSpPr>
          <p:cNvPr id="27" name="TextBox 26"/>
          <p:cNvSpPr txBox="1"/>
          <p:nvPr/>
        </p:nvSpPr>
        <p:spPr>
          <a:xfrm rot="18000000">
            <a:off x="6010480" y="5450821"/>
            <a:ext cx="534121" cy="307777"/>
          </a:xfrm>
          <a:prstGeom prst="rect">
            <a:avLst/>
          </a:prstGeom>
          <a:noFill/>
        </p:spPr>
        <p:txBody>
          <a:bodyPr wrap="none" rtlCol="0">
            <a:spAutoFit/>
          </a:bodyPr>
          <a:lstStyle/>
          <a:p>
            <a:pPr algn="r"/>
            <a:r>
              <a:rPr lang="en-GB" sz="1400" dirty="0" smtClean="0">
                <a:solidFill>
                  <a:srgbClr val="363636"/>
                </a:solidFill>
              </a:rPr>
              <a:t>SI N</a:t>
            </a:r>
            <a:endParaRPr lang="en-GB" sz="1400" dirty="0">
              <a:solidFill>
                <a:srgbClr val="363636"/>
              </a:solidFill>
            </a:endParaRPr>
          </a:p>
        </p:txBody>
      </p:sp>
      <p:sp>
        <p:nvSpPr>
          <p:cNvPr id="28" name="TextBox 27"/>
          <p:cNvSpPr txBox="1"/>
          <p:nvPr/>
        </p:nvSpPr>
        <p:spPr>
          <a:xfrm rot="18000000">
            <a:off x="6324356" y="5565436"/>
            <a:ext cx="763351" cy="307777"/>
          </a:xfrm>
          <a:prstGeom prst="rect">
            <a:avLst/>
          </a:prstGeom>
          <a:noFill/>
        </p:spPr>
        <p:txBody>
          <a:bodyPr wrap="none" rtlCol="0">
            <a:spAutoFit/>
          </a:bodyPr>
          <a:lstStyle/>
          <a:p>
            <a:pPr algn="r"/>
            <a:r>
              <a:rPr lang="en-GB" sz="1400" b="1" dirty="0" smtClean="0">
                <a:solidFill>
                  <a:srgbClr val="363636"/>
                </a:solidFill>
              </a:rPr>
              <a:t>SI NET</a:t>
            </a:r>
            <a:endParaRPr lang="en-GB" sz="1400" b="1" dirty="0">
              <a:solidFill>
                <a:srgbClr val="363636"/>
              </a:solidFill>
            </a:endParaRPr>
          </a:p>
        </p:txBody>
      </p:sp>
      <p:grpSp>
        <p:nvGrpSpPr>
          <p:cNvPr id="29" name="Group 28"/>
          <p:cNvGrpSpPr/>
          <p:nvPr/>
        </p:nvGrpSpPr>
        <p:grpSpPr>
          <a:xfrm>
            <a:off x="1962150" y="3047176"/>
            <a:ext cx="5133709" cy="2160589"/>
            <a:chOff x="1962150" y="2951377"/>
            <a:chExt cx="5133709" cy="2160589"/>
          </a:xfrm>
        </p:grpSpPr>
        <p:grpSp>
          <p:nvGrpSpPr>
            <p:cNvPr id="30" name="Group 29"/>
            <p:cNvGrpSpPr/>
            <p:nvPr/>
          </p:nvGrpSpPr>
          <p:grpSpPr>
            <a:xfrm>
              <a:off x="1962150" y="2951377"/>
              <a:ext cx="5133709" cy="2160589"/>
              <a:chOff x="1962150" y="2951377"/>
              <a:chExt cx="5133709" cy="2160589"/>
            </a:xfrm>
          </p:grpSpPr>
          <p:grpSp>
            <p:nvGrpSpPr>
              <p:cNvPr id="32" name="Group 31"/>
              <p:cNvGrpSpPr/>
              <p:nvPr/>
            </p:nvGrpSpPr>
            <p:grpSpPr>
              <a:xfrm>
                <a:off x="1962150" y="2951377"/>
                <a:ext cx="5133709" cy="2160589"/>
                <a:chOff x="1962150" y="2951377"/>
                <a:chExt cx="5133709" cy="2160589"/>
              </a:xfrm>
            </p:grpSpPr>
            <p:sp>
              <p:nvSpPr>
                <p:cNvPr id="34" name="Rectangle 33"/>
                <p:cNvSpPr/>
                <p:nvPr/>
              </p:nvSpPr>
              <p:spPr>
                <a:xfrm>
                  <a:off x="5722418" y="5037214"/>
                  <a:ext cx="400967" cy="23774"/>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grpSp>
              <p:nvGrpSpPr>
                <p:cNvPr id="35" name="Group 34"/>
                <p:cNvGrpSpPr/>
                <p:nvPr/>
              </p:nvGrpSpPr>
              <p:grpSpPr>
                <a:xfrm>
                  <a:off x="1962150" y="2951377"/>
                  <a:ext cx="5133709" cy="2160589"/>
                  <a:chOff x="1962150" y="2951377"/>
                  <a:chExt cx="5133709" cy="2160589"/>
                </a:xfrm>
              </p:grpSpPr>
              <p:cxnSp>
                <p:nvCxnSpPr>
                  <p:cNvPr id="36" name="Straight Connector 35"/>
                  <p:cNvCxnSpPr/>
                  <p:nvPr/>
                </p:nvCxnSpPr>
                <p:spPr>
                  <a:xfrm flipH="1">
                    <a:off x="1962150" y="3084288"/>
                    <a:ext cx="90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1962150" y="3698091"/>
                    <a:ext cx="90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962150" y="4302368"/>
                    <a:ext cx="9093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Oval 38"/>
                  <p:cNvSpPr>
                    <a:spLocks noChangeAspect="1"/>
                  </p:cNvSpPr>
                  <p:nvPr/>
                </p:nvSpPr>
                <p:spPr>
                  <a:xfrm>
                    <a:off x="6399726" y="4051152"/>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0" name="Oval 39"/>
                  <p:cNvSpPr>
                    <a:spLocks noChangeAspect="1"/>
                  </p:cNvSpPr>
                  <p:nvPr/>
                </p:nvSpPr>
                <p:spPr>
                  <a:xfrm>
                    <a:off x="2465303" y="4474806"/>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1" name="Oval 40"/>
                  <p:cNvSpPr>
                    <a:spLocks noChangeAspect="1"/>
                  </p:cNvSpPr>
                  <p:nvPr/>
                </p:nvSpPr>
                <p:spPr>
                  <a:xfrm>
                    <a:off x="2465303" y="4516669"/>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2" name="Oval 41"/>
                  <p:cNvSpPr>
                    <a:spLocks noChangeAspect="1"/>
                  </p:cNvSpPr>
                  <p:nvPr/>
                </p:nvSpPr>
                <p:spPr>
                  <a:xfrm>
                    <a:off x="2465303" y="4580972"/>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3" name="Oval 42"/>
                  <p:cNvSpPr>
                    <a:spLocks noChangeAspect="1"/>
                  </p:cNvSpPr>
                  <p:nvPr/>
                </p:nvSpPr>
                <p:spPr>
                  <a:xfrm>
                    <a:off x="2465303" y="4713795"/>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4" name="Oval 43"/>
                  <p:cNvSpPr>
                    <a:spLocks noChangeAspect="1"/>
                  </p:cNvSpPr>
                  <p:nvPr/>
                </p:nvSpPr>
                <p:spPr>
                  <a:xfrm>
                    <a:off x="2465303" y="4751369"/>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5" name="Oval 44"/>
                  <p:cNvSpPr>
                    <a:spLocks noChangeAspect="1"/>
                  </p:cNvSpPr>
                  <p:nvPr/>
                </p:nvSpPr>
                <p:spPr>
                  <a:xfrm>
                    <a:off x="2465303" y="4769895"/>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6" name="Oval 45"/>
                  <p:cNvSpPr>
                    <a:spLocks noChangeAspect="1"/>
                  </p:cNvSpPr>
                  <p:nvPr/>
                </p:nvSpPr>
                <p:spPr>
                  <a:xfrm>
                    <a:off x="2465303" y="4805088"/>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7" name="Oval 46"/>
                  <p:cNvSpPr>
                    <a:spLocks noChangeAspect="1"/>
                  </p:cNvSpPr>
                  <p:nvPr/>
                </p:nvSpPr>
                <p:spPr>
                  <a:xfrm>
                    <a:off x="2465303" y="4823614"/>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8" name="Oval 47"/>
                  <p:cNvSpPr>
                    <a:spLocks noChangeAspect="1"/>
                  </p:cNvSpPr>
                  <p:nvPr/>
                </p:nvSpPr>
                <p:spPr>
                  <a:xfrm>
                    <a:off x="2975220" y="4638426"/>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49" name="Oval 48"/>
                  <p:cNvSpPr>
                    <a:spLocks noChangeAspect="1"/>
                  </p:cNvSpPr>
                  <p:nvPr/>
                </p:nvSpPr>
                <p:spPr>
                  <a:xfrm>
                    <a:off x="3460915" y="4064868"/>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0" name="Oval 49"/>
                  <p:cNvSpPr>
                    <a:spLocks noChangeAspect="1"/>
                  </p:cNvSpPr>
                  <p:nvPr/>
                </p:nvSpPr>
                <p:spPr>
                  <a:xfrm>
                    <a:off x="3460915" y="4103385"/>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1" name="Oval 50"/>
                  <p:cNvSpPr>
                    <a:spLocks noChangeAspect="1"/>
                  </p:cNvSpPr>
                  <p:nvPr/>
                </p:nvSpPr>
                <p:spPr>
                  <a:xfrm>
                    <a:off x="3460915" y="4138955"/>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2" name="Oval 51"/>
                  <p:cNvSpPr>
                    <a:spLocks noChangeAspect="1"/>
                  </p:cNvSpPr>
                  <p:nvPr/>
                </p:nvSpPr>
                <p:spPr>
                  <a:xfrm>
                    <a:off x="3460915" y="3703843"/>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3" name="Oval 52"/>
                  <p:cNvSpPr>
                    <a:spLocks noChangeAspect="1"/>
                  </p:cNvSpPr>
                  <p:nvPr/>
                </p:nvSpPr>
                <p:spPr>
                  <a:xfrm>
                    <a:off x="3460915" y="3738639"/>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4" name="Oval 53"/>
                  <p:cNvSpPr>
                    <a:spLocks noChangeAspect="1"/>
                  </p:cNvSpPr>
                  <p:nvPr/>
                </p:nvSpPr>
                <p:spPr>
                  <a:xfrm>
                    <a:off x="3460915" y="4381743"/>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5" name="Oval 54"/>
                  <p:cNvSpPr>
                    <a:spLocks noChangeAspect="1"/>
                  </p:cNvSpPr>
                  <p:nvPr/>
                </p:nvSpPr>
                <p:spPr>
                  <a:xfrm>
                    <a:off x="3460915" y="4420260"/>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6" name="Oval 55"/>
                  <p:cNvSpPr>
                    <a:spLocks noChangeAspect="1"/>
                  </p:cNvSpPr>
                  <p:nvPr/>
                </p:nvSpPr>
                <p:spPr>
                  <a:xfrm>
                    <a:off x="3460915" y="4455830"/>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7" name="Oval 56"/>
                  <p:cNvSpPr>
                    <a:spLocks noChangeAspect="1"/>
                  </p:cNvSpPr>
                  <p:nvPr/>
                </p:nvSpPr>
                <p:spPr>
                  <a:xfrm>
                    <a:off x="3460915" y="4189618"/>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8" name="Oval 57"/>
                  <p:cNvSpPr>
                    <a:spLocks noChangeAspect="1"/>
                  </p:cNvSpPr>
                  <p:nvPr/>
                </p:nvSpPr>
                <p:spPr>
                  <a:xfrm>
                    <a:off x="3460915" y="4224414"/>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59" name="Oval 58"/>
                  <p:cNvSpPr>
                    <a:spLocks noChangeAspect="1"/>
                  </p:cNvSpPr>
                  <p:nvPr/>
                </p:nvSpPr>
                <p:spPr>
                  <a:xfrm>
                    <a:off x="3460915" y="4492786"/>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0" name="Oval 59"/>
                  <p:cNvSpPr>
                    <a:spLocks noChangeAspect="1"/>
                  </p:cNvSpPr>
                  <p:nvPr/>
                </p:nvSpPr>
                <p:spPr>
                  <a:xfrm>
                    <a:off x="3460915" y="4527582"/>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1" name="Oval 60"/>
                  <p:cNvSpPr>
                    <a:spLocks noChangeAspect="1"/>
                  </p:cNvSpPr>
                  <p:nvPr/>
                </p:nvSpPr>
                <p:spPr>
                  <a:xfrm>
                    <a:off x="3460915" y="4580972"/>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2" name="Oval 61"/>
                  <p:cNvSpPr>
                    <a:spLocks noChangeAspect="1"/>
                  </p:cNvSpPr>
                  <p:nvPr/>
                </p:nvSpPr>
                <p:spPr>
                  <a:xfrm>
                    <a:off x="3460915" y="4615768"/>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3" name="Oval 62"/>
                  <p:cNvSpPr>
                    <a:spLocks noChangeAspect="1"/>
                  </p:cNvSpPr>
                  <p:nvPr/>
                </p:nvSpPr>
                <p:spPr>
                  <a:xfrm>
                    <a:off x="3460915" y="4329356"/>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4" name="Oval 63"/>
                  <p:cNvSpPr>
                    <a:spLocks noChangeAspect="1"/>
                  </p:cNvSpPr>
                  <p:nvPr/>
                </p:nvSpPr>
                <p:spPr>
                  <a:xfrm>
                    <a:off x="4430804" y="4689461"/>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5" name="Oval 64"/>
                  <p:cNvSpPr>
                    <a:spLocks noChangeAspect="1"/>
                  </p:cNvSpPr>
                  <p:nvPr/>
                </p:nvSpPr>
                <p:spPr>
                  <a:xfrm>
                    <a:off x="4430804" y="4724257"/>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6" name="Oval 65"/>
                  <p:cNvSpPr>
                    <a:spLocks noChangeAspect="1"/>
                  </p:cNvSpPr>
                  <p:nvPr/>
                </p:nvSpPr>
                <p:spPr>
                  <a:xfrm>
                    <a:off x="4430804" y="4516669"/>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7" name="Oval 66"/>
                  <p:cNvSpPr>
                    <a:spLocks noChangeAspect="1"/>
                  </p:cNvSpPr>
                  <p:nvPr/>
                </p:nvSpPr>
                <p:spPr>
                  <a:xfrm>
                    <a:off x="4430804" y="4783945"/>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8" name="Oval 67"/>
                  <p:cNvSpPr>
                    <a:spLocks noChangeAspect="1"/>
                  </p:cNvSpPr>
                  <p:nvPr/>
                </p:nvSpPr>
                <p:spPr>
                  <a:xfrm>
                    <a:off x="4430804" y="4078584"/>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69" name="Oval 68"/>
                  <p:cNvSpPr>
                    <a:spLocks noChangeAspect="1"/>
                  </p:cNvSpPr>
                  <p:nvPr/>
                </p:nvSpPr>
                <p:spPr>
                  <a:xfrm>
                    <a:off x="3460915" y="3370468"/>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0" name="Oval 69"/>
                  <p:cNvSpPr>
                    <a:spLocks noChangeAspect="1"/>
                  </p:cNvSpPr>
                  <p:nvPr/>
                </p:nvSpPr>
                <p:spPr>
                  <a:xfrm>
                    <a:off x="3460915" y="2951377"/>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1" name="Oval 70"/>
                  <p:cNvSpPr>
                    <a:spLocks noChangeAspect="1"/>
                  </p:cNvSpPr>
                  <p:nvPr/>
                </p:nvSpPr>
                <p:spPr>
                  <a:xfrm>
                    <a:off x="4923334" y="4798005"/>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2" name="Oval 71"/>
                  <p:cNvSpPr>
                    <a:spLocks noChangeAspect="1"/>
                  </p:cNvSpPr>
                  <p:nvPr/>
                </p:nvSpPr>
                <p:spPr>
                  <a:xfrm>
                    <a:off x="5438361" y="4737973"/>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3" name="Oval 72"/>
                  <p:cNvSpPr>
                    <a:spLocks noChangeAspect="1"/>
                  </p:cNvSpPr>
                  <p:nvPr/>
                </p:nvSpPr>
                <p:spPr>
                  <a:xfrm>
                    <a:off x="5438361" y="4818804"/>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4" name="Rectangle 73"/>
                  <p:cNvSpPr/>
                  <p:nvPr/>
                </p:nvSpPr>
                <p:spPr>
                  <a:xfrm>
                    <a:off x="3773248" y="4869121"/>
                    <a:ext cx="400967" cy="170247"/>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5" name="Rectangle 74"/>
                  <p:cNvSpPr/>
                  <p:nvPr/>
                </p:nvSpPr>
                <p:spPr>
                  <a:xfrm>
                    <a:off x="2278536" y="5006835"/>
                    <a:ext cx="400967" cy="105131"/>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6" name="Rectangle 75"/>
                  <p:cNvSpPr/>
                  <p:nvPr/>
                </p:nvSpPr>
                <p:spPr>
                  <a:xfrm>
                    <a:off x="2788453" y="4989050"/>
                    <a:ext cx="400967" cy="105131"/>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7" name="Rectangle 76"/>
                  <p:cNvSpPr/>
                  <p:nvPr/>
                </p:nvSpPr>
                <p:spPr>
                  <a:xfrm>
                    <a:off x="3274148" y="4906646"/>
                    <a:ext cx="400967" cy="161900"/>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8" name="Rectangle 77"/>
                  <p:cNvSpPr/>
                  <p:nvPr/>
                </p:nvSpPr>
                <p:spPr>
                  <a:xfrm>
                    <a:off x="4244037" y="4943404"/>
                    <a:ext cx="400967" cy="105131"/>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79" name="Rectangle 78"/>
                  <p:cNvSpPr/>
                  <p:nvPr/>
                </p:nvSpPr>
                <p:spPr>
                  <a:xfrm>
                    <a:off x="4736567" y="4957768"/>
                    <a:ext cx="400967" cy="90768"/>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80" name="Rectangle 79"/>
                  <p:cNvSpPr/>
                  <p:nvPr/>
                </p:nvSpPr>
                <p:spPr>
                  <a:xfrm>
                    <a:off x="5251594" y="5007647"/>
                    <a:ext cx="400967" cy="90768"/>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81" name="Rectangle 80"/>
                  <p:cNvSpPr/>
                  <p:nvPr/>
                </p:nvSpPr>
                <p:spPr>
                  <a:xfrm>
                    <a:off x="6212959" y="4544101"/>
                    <a:ext cx="400967" cy="246625"/>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82" name="Rectangle 81"/>
                  <p:cNvSpPr/>
                  <p:nvPr/>
                </p:nvSpPr>
                <p:spPr>
                  <a:xfrm>
                    <a:off x="6694892" y="3219451"/>
                    <a:ext cx="400967" cy="545188"/>
                  </a:xfrm>
                  <a:prstGeom prst="rect">
                    <a:avLst/>
                  </a:prstGeom>
                  <a:solidFill>
                    <a:srgbClr val="B2C0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cxnSp>
                <p:nvCxnSpPr>
                  <p:cNvPr id="83" name="Straight Connector 82"/>
                  <p:cNvCxnSpPr/>
                  <p:nvPr/>
                </p:nvCxnSpPr>
                <p:spPr>
                  <a:xfrm>
                    <a:off x="3381783" y="4689461"/>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6320594" y="4251847"/>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02527" y="4397908"/>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grpSp>
          </p:grpSp>
          <p:sp>
            <p:nvSpPr>
              <p:cNvPr id="33" name="Oval 32"/>
              <p:cNvSpPr>
                <a:spLocks noChangeAspect="1"/>
              </p:cNvSpPr>
              <p:nvPr/>
            </p:nvSpPr>
            <p:spPr>
              <a:xfrm>
                <a:off x="5438361" y="4841514"/>
                <a:ext cx="27432" cy="27432"/>
              </a:xfrm>
              <a:prstGeom prst="ellipse">
                <a:avLst/>
              </a:prstGeom>
              <a:solidFill>
                <a:srgbClr val="8A8E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grpSp>
        <p:cxnSp>
          <p:nvCxnSpPr>
            <p:cNvPr id="31" name="Straight Connector 30"/>
            <p:cNvCxnSpPr/>
            <p:nvPr/>
          </p:nvCxnSpPr>
          <p:spPr>
            <a:xfrm>
              <a:off x="4351672" y="4880369"/>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grpSp>
      <p:sp>
        <p:nvSpPr>
          <p:cNvPr id="86" name="TextBox 85"/>
          <p:cNvSpPr txBox="1"/>
          <p:nvPr/>
        </p:nvSpPr>
        <p:spPr>
          <a:xfrm>
            <a:off x="7559981" y="4893097"/>
            <a:ext cx="835485" cy="307777"/>
          </a:xfrm>
          <a:prstGeom prst="rect">
            <a:avLst/>
          </a:prstGeom>
          <a:noFill/>
        </p:spPr>
        <p:txBody>
          <a:bodyPr wrap="none" rtlCol="0">
            <a:spAutoFit/>
          </a:bodyPr>
          <a:lstStyle/>
          <a:p>
            <a:pPr algn="r"/>
            <a:r>
              <a:rPr lang="en-GB" sz="1400" dirty="0" smtClean="0">
                <a:solidFill>
                  <a:srgbClr val="363636"/>
                </a:solidFill>
              </a:rPr>
              <a:t>p&lt;0.001</a:t>
            </a:r>
            <a:endParaRPr lang="en-GB" sz="1400" dirty="0">
              <a:solidFill>
                <a:srgbClr val="363636"/>
              </a:solidFill>
            </a:endParaRPr>
          </a:p>
        </p:txBody>
      </p:sp>
      <p:grpSp>
        <p:nvGrpSpPr>
          <p:cNvPr id="87" name="Group 86"/>
          <p:cNvGrpSpPr/>
          <p:nvPr/>
        </p:nvGrpSpPr>
        <p:grpSpPr>
          <a:xfrm>
            <a:off x="2278536" y="2924724"/>
            <a:ext cx="4817323" cy="2378869"/>
            <a:chOff x="2278536" y="2828925"/>
            <a:chExt cx="4817323" cy="2378869"/>
          </a:xfrm>
        </p:grpSpPr>
        <p:cxnSp>
          <p:nvCxnSpPr>
            <p:cNvPr id="88" name="Straight Connector 87"/>
            <p:cNvCxnSpPr/>
            <p:nvPr/>
          </p:nvCxnSpPr>
          <p:spPr>
            <a:xfrm>
              <a:off x="2278536" y="5060093"/>
              <a:ext cx="400967"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773248" y="4943404"/>
              <a:ext cx="400967"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386171" y="4880369"/>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386171" y="5177020"/>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479019" y="4880369"/>
              <a:ext cx="0" cy="296651"/>
            </a:xfrm>
            <a:prstGeom prst="line">
              <a:avLst/>
            </a:prstGeom>
            <a:ln w="12700">
              <a:solidFill>
                <a:srgbClr val="8A8EB0"/>
              </a:solidFill>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896088" y="4891589"/>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896088" y="5159894"/>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988936" y="4891589"/>
              <a:ext cx="0" cy="268305"/>
            </a:xfrm>
            <a:prstGeom prst="line">
              <a:avLst/>
            </a:prstGeom>
            <a:ln w="12700">
              <a:solidFill>
                <a:srgbClr val="8A8EB0"/>
              </a:solidFill>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2788453" y="5025478"/>
              <a:ext cx="400967"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381783" y="5177020"/>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474631" y="4689461"/>
              <a:ext cx="0" cy="487559"/>
            </a:xfrm>
            <a:prstGeom prst="line">
              <a:avLst/>
            </a:prstGeom>
            <a:ln w="12700">
              <a:solidFill>
                <a:srgbClr val="8A8EB0"/>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274148" y="5013867"/>
              <a:ext cx="400967"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4244037" y="4996499"/>
              <a:ext cx="400967"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351672" y="5159894"/>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444520" y="4880369"/>
              <a:ext cx="0" cy="279525"/>
            </a:xfrm>
            <a:prstGeom prst="line">
              <a:avLst/>
            </a:prstGeom>
            <a:ln w="12700">
              <a:solidFill>
                <a:srgbClr val="8A8EB0"/>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844202" y="4933240"/>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844202" y="5094181"/>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4937050" y="4933240"/>
              <a:ext cx="0" cy="160941"/>
            </a:xfrm>
            <a:prstGeom prst="line">
              <a:avLst/>
            </a:prstGeom>
            <a:ln w="12700">
              <a:solidFill>
                <a:srgbClr val="8A8EB0"/>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4736567" y="5018005"/>
              <a:ext cx="400967"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359229" y="4891589"/>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359229" y="5207794"/>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452077" y="4891589"/>
              <a:ext cx="0" cy="316205"/>
            </a:xfrm>
            <a:prstGeom prst="line">
              <a:avLst/>
            </a:prstGeom>
            <a:ln w="12700">
              <a:solidFill>
                <a:srgbClr val="8A8EB0"/>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251594" y="5058360"/>
              <a:ext cx="400967"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5830053" y="5020131"/>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830053" y="5068546"/>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5922901" y="5020131"/>
              <a:ext cx="0" cy="48415"/>
            </a:xfrm>
            <a:prstGeom prst="line">
              <a:avLst/>
            </a:prstGeom>
            <a:ln w="12700">
              <a:solidFill>
                <a:srgbClr val="8A8EB0"/>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5722417" y="5048779"/>
              <a:ext cx="400967"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6320594" y="4926367"/>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6413442" y="4251847"/>
              <a:ext cx="0" cy="674520"/>
            </a:xfrm>
            <a:prstGeom prst="line">
              <a:avLst/>
            </a:prstGeom>
            <a:ln w="12700">
              <a:solidFill>
                <a:srgbClr val="8A8EB0"/>
              </a:solidFill>
              <a:prstDash val="dash"/>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6212959" y="4655431"/>
              <a:ext cx="400967"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6694892" y="3474578"/>
              <a:ext cx="400967"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802527" y="2828925"/>
              <a:ext cx="185696" cy="0"/>
            </a:xfrm>
            <a:prstGeom prst="line">
              <a:avLst/>
            </a:prstGeom>
            <a:ln w="12700">
              <a:solidFill>
                <a:srgbClr val="8A8EB0"/>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6895375" y="2828925"/>
              <a:ext cx="0" cy="1568983"/>
            </a:xfrm>
            <a:prstGeom prst="line">
              <a:avLst/>
            </a:prstGeom>
            <a:ln w="12700">
              <a:solidFill>
                <a:srgbClr val="8A8EB0"/>
              </a:solidFill>
              <a:prstDash val="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1129087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1133O: Molecular profiling of small intestinal neuroendocrine </a:t>
            </a:r>
            <a:r>
              <a:rPr lang="en-GB" sz="1800" dirty="0" smtClean="0"/>
              <a:t>tumours – </a:t>
            </a:r>
            <a:r>
              <a:rPr lang="en-GB" sz="1800" dirty="0" err="1" smtClean="0"/>
              <a:t>Karpathakis</a:t>
            </a:r>
            <a:r>
              <a:rPr lang="en-GB" sz="1800" dirty="0" smtClean="0"/>
              <a:t> A et al.</a:t>
            </a:r>
            <a:endParaRPr lang="en-GB" sz="1800" dirty="0"/>
          </a:p>
        </p:txBody>
      </p:sp>
      <p:sp>
        <p:nvSpPr>
          <p:cNvPr id="5124" name="Text Box 4"/>
          <p:cNvSpPr txBox="1">
            <a:spLocks noChangeArrowheads="1"/>
          </p:cNvSpPr>
          <p:nvPr/>
        </p:nvSpPr>
        <p:spPr bwMode="auto">
          <a:xfrm>
            <a:off x="4692051" y="6474897"/>
            <a:ext cx="423128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Karpathakis</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1133O</a:t>
            </a:r>
            <a:endParaRPr lang="en-GB" sz="1200" dirty="0">
              <a:solidFill>
                <a:srgbClr val="363636"/>
              </a:solidFill>
            </a:endParaRPr>
          </a:p>
        </p:txBody>
      </p:sp>
      <p:sp>
        <p:nvSpPr>
          <p:cNvPr id="11" name="Rectangle 3"/>
          <p:cNvSpPr txBox="1">
            <a:spLocks noChangeArrowheads="1"/>
          </p:cNvSpPr>
          <p:nvPr/>
        </p:nvSpPr>
        <p:spPr bwMode="auto">
          <a:xfrm>
            <a:off x="228600" y="1320800"/>
            <a:ext cx="8686800" cy="500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sz="1800" b="1" kern="0" dirty="0" smtClean="0">
                <a:solidFill>
                  <a:srgbClr val="363636"/>
                </a:solidFill>
              </a:rPr>
              <a:t>Key results (cont.)</a:t>
            </a:r>
          </a:p>
          <a:p>
            <a:pPr lvl="1">
              <a:buClr>
                <a:srgbClr val="043882"/>
              </a:buClr>
            </a:pPr>
            <a:r>
              <a:rPr lang="en-GB" sz="1800" kern="0" dirty="0" smtClean="0">
                <a:solidFill>
                  <a:srgbClr val="363636"/>
                </a:solidFill>
              </a:rPr>
              <a:t>Aberrant </a:t>
            </a:r>
            <a:r>
              <a:rPr lang="en-GB" sz="1800" i="1" kern="0" dirty="0" smtClean="0">
                <a:solidFill>
                  <a:srgbClr val="363636"/>
                </a:solidFill>
              </a:rPr>
              <a:t>GIPR</a:t>
            </a:r>
            <a:r>
              <a:rPr lang="en-GB" sz="1800" kern="0" dirty="0" smtClean="0">
                <a:solidFill>
                  <a:srgbClr val="363636"/>
                </a:solidFill>
              </a:rPr>
              <a:t> methylation correlated with increased expression</a:t>
            </a:r>
          </a:p>
          <a:p>
            <a:pPr lvl="2">
              <a:buClr>
                <a:srgbClr val="043882"/>
              </a:buClr>
            </a:pPr>
            <a:r>
              <a:rPr lang="en-GB" sz="1800" kern="0" dirty="0" smtClean="0">
                <a:solidFill>
                  <a:srgbClr val="363636"/>
                </a:solidFill>
              </a:rPr>
              <a:t>76% of NET samples were &gt;30% differentially methylated vs. normal samples</a:t>
            </a:r>
          </a:p>
          <a:p>
            <a:pPr lvl="2">
              <a:buClr>
                <a:srgbClr val="043882"/>
              </a:buClr>
            </a:pPr>
            <a:r>
              <a:rPr lang="en-GB" sz="1800" kern="0" dirty="0" smtClean="0">
                <a:solidFill>
                  <a:srgbClr val="363636"/>
                </a:solidFill>
              </a:rPr>
              <a:t>84% of NET samples had &gt;3-folder greater expression vs. normal samples</a:t>
            </a:r>
          </a:p>
          <a:p>
            <a:pPr lvl="2">
              <a:buClr>
                <a:srgbClr val="043882"/>
              </a:buClr>
            </a:pPr>
            <a:r>
              <a:rPr lang="en-GB" sz="1800" kern="0" dirty="0" smtClean="0">
                <a:solidFill>
                  <a:srgbClr val="363636"/>
                </a:solidFill>
              </a:rPr>
              <a:t>Expression in liver metastases vs. normal small intestine: p&lt;0.001</a:t>
            </a:r>
          </a:p>
          <a:p>
            <a:pPr lvl="2">
              <a:buClr>
                <a:srgbClr val="043882"/>
              </a:buClr>
            </a:pPr>
            <a:r>
              <a:rPr lang="en-GB" sz="1800" kern="0" spc="-10" dirty="0">
                <a:solidFill>
                  <a:srgbClr val="363636"/>
                </a:solidFill>
              </a:rPr>
              <a:t>Expression in </a:t>
            </a:r>
            <a:r>
              <a:rPr lang="en-GB" sz="1800" kern="0" spc="-10" dirty="0" smtClean="0">
                <a:solidFill>
                  <a:srgbClr val="363636"/>
                </a:solidFill>
              </a:rPr>
              <a:t>small intestine NET (primary) vs. normal small intestine: p&lt;0.001</a:t>
            </a:r>
          </a:p>
          <a:p>
            <a:pPr lvl="2">
              <a:buClr>
                <a:srgbClr val="043882"/>
              </a:buClr>
            </a:pPr>
            <a:r>
              <a:rPr lang="en-GB" sz="1800" kern="0" dirty="0">
                <a:solidFill>
                  <a:srgbClr val="363636"/>
                </a:solidFill>
              </a:rPr>
              <a:t>Expression in liver metastases</a:t>
            </a:r>
            <a:r>
              <a:rPr lang="en-GB" sz="1800" kern="0" dirty="0" smtClean="0">
                <a:solidFill>
                  <a:srgbClr val="363636"/>
                </a:solidFill>
              </a:rPr>
              <a:t> vs. small intestine NET (primary): p=0.27</a:t>
            </a:r>
          </a:p>
          <a:p>
            <a:pPr>
              <a:buClr>
                <a:srgbClr val="043882"/>
              </a:buClr>
            </a:pPr>
            <a:endParaRPr lang="en-GB" sz="1800" kern="0" dirty="0" smtClean="0">
              <a:solidFill>
                <a:srgbClr val="363636"/>
              </a:solidFill>
            </a:endParaRPr>
          </a:p>
          <a:p>
            <a:pPr>
              <a:buClr>
                <a:srgbClr val="043882"/>
              </a:buClr>
            </a:pPr>
            <a:r>
              <a:rPr lang="en-GB" sz="1800" b="1" kern="0" dirty="0" smtClean="0">
                <a:solidFill>
                  <a:srgbClr val="363636"/>
                </a:solidFill>
              </a:rPr>
              <a:t>Conclusions</a:t>
            </a:r>
          </a:p>
          <a:p>
            <a:pPr lvl="1">
              <a:buClr>
                <a:srgbClr val="043882"/>
              </a:buClr>
            </a:pPr>
            <a:r>
              <a:rPr lang="en-GB" sz="1800" b="1" kern="0" spc="-30" dirty="0" smtClean="0">
                <a:solidFill>
                  <a:srgbClr val="363636"/>
                </a:solidFill>
              </a:rPr>
              <a:t>This is the first genome-wide molecular profile study </a:t>
            </a:r>
            <a:r>
              <a:rPr lang="en-GB" sz="1800" b="1" kern="0" spc="-30" dirty="0">
                <a:solidFill>
                  <a:srgbClr val="363636"/>
                </a:solidFill>
              </a:rPr>
              <a:t>of small intestinal </a:t>
            </a:r>
            <a:r>
              <a:rPr lang="en-GB" sz="1800" b="1" kern="0" spc="-30" dirty="0" smtClean="0">
                <a:solidFill>
                  <a:srgbClr val="363636"/>
                </a:solidFill>
              </a:rPr>
              <a:t>NETs</a:t>
            </a:r>
          </a:p>
          <a:p>
            <a:pPr lvl="1">
              <a:buClr>
                <a:srgbClr val="043882"/>
              </a:buClr>
            </a:pPr>
            <a:r>
              <a:rPr lang="en-GB" sz="1800" b="1" kern="0" dirty="0" smtClean="0">
                <a:solidFill>
                  <a:srgbClr val="363636"/>
                </a:solidFill>
              </a:rPr>
              <a:t>An 11 gene panel that showed differential methylation and expression in small </a:t>
            </a:r>
            <a:r>
              <a:rPr lang="en-GB" sz="1800" b="1" kern="0" spc="-10" dirty="0" smtClean="0">
                <a:solidFill>
                  <a:srgbClr val="363636"/>
                </a:solidFill>
              </a:rPr>
              <a:t>intestine NETs was identified</a:t>
            </a:r>
          </a:p>
          <a:p>
            <a:pPr lvl="1">
              <a:buClr>
                <a:srgbClr val="043882"/>
              </a:buClr>
            </a:pPr>
            <a:r>
              <a:rPr lang="en-GB" sz="1800" b="1" i="1" kern="0" spc="-10" dirty="0" smtClean="0">
                <a:solidFill>
                  <a:srgbClr val="363636"/>
                </a:solidFill>
              </a:rPr>
              <a:t>GIPR</a:t>
            </a:r>
            <a:r>
              <a:rPr lang="en-GB" sz="1800" b="1" kern="0" spc="-10" dirty="0" smtClean="0">
                <a:solidFill>
                  <a:srgbClr val="363636"/>
                </a:solidFill>
              </a:rPr>
              <a:t> is a promising biomarker for the detection of small intestine NETs</a:t>
            </a:r>
          </a:p>
        </p:txBody>
      </p:sp>
    </p:spTree>
    <p:custDataLst>
      <p:tags r:id="rId1"/>
    </p:custDataLst>
    <p:extLst>
      <p:ext uri="{BB962C8B-B14F-4D97-AF65-F5344CB8AC3E}">
        <p14:creationId xmlns:p14="http://schemas.microsoft.com/office/powerpoint/2010/main" val="39964383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1140PD: </a:t>
            </a:r>
            <a:r>
              <a:rPr lang="en-GB" sz="1800" dirty="0"/>
              <a:t>Finding molecular subgroups of </a:t>
            </a:r>
            <a:r>
              <a:rPr lang="en-GB" sz="1800" dirty="0" smtClean="0"/>
              <a:t>worse </a:t>
            </a:r>
            <a:r>
              <a:rPr lang="en-GB" sz="1800" dirty="0"/>
              <a:t>prognosis studying the microenvironment </a:t>
            </a:r>
            <a:r>
              <a:rPr lang="en-GB" sz="1800" dirty="0" smtClean="0"/>
              <a:t>of </a:t>
            </a:r>
            <a:r>
              <a:rPr lang="en-GB" sz="1800" dirty="0"/>
              <a:t>gastro-</a:t>
            </a:r>
            <a:r>
              <a:rPr lang="en-GB" sz="1800" dirty="0" err="1"/>
              <a:t>entero</a:t>
            </a:r>
            <a:r>
              <a:rPr lang="en-GB" sz="1800" dirty="0"/>
              <a:t>-pancreatic neuroendocrine tumours </a:t>
            </a:r>
            <a:r>
              <a:rPr lang="en-GB" sz="1800" dirty="0" smtClean="0"/>
              <a:t/>
            </a:r>
            <a:br>
              <a:rPr lang="en-GB" sz="1800" dirty="0" smtClean="0"/>
            </a:br>
            <a:r>
              <a:rPr lang="en-GB" sz="1800" dirty="0" smtClean="0"/>
              <a:t>(GEP-NET) </a:t>
            </a:r>
            <a:r>
              <a:rPr lang="en-NZ" sz="1800" dirty="0" smtClean="0"/>
              <a:t>– </a:t>
            </a:r>
            <a:r>
              <a:rPr lang="en-NZ" sz="1800" dirty="0" err="1" smtClean="0"/>
              <a:t>Barriuso</a:t>
            </a:r>
            <a:r>
              <a:rPr lang="en-NZ" sz="1800" dirty="0" smtClean="0"/>
              <a:t> J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600" b="1" dirty="0" smtClean="0"/>
              <a:t>Study objective</a:t>
            </a:r>
          </a:p>
          <a:p>
            <a:pPr lvl="1">
              <a:spcAft>
                <a:spcPts val="300"/>
              </a:spcAft>
            </a:pPr>
            <a:r>
              <a:rPr lang="en-GB" sz="1600" dirty="0" smtClean="0"/>
              <a:t>To establish a link between the expression of tumour suppressor gene protein products and proteins in the microenvironment of GEP-NETs</a:t>
            </a:r>
          </a:p>
          <a:p>
            <a:pPr>
              <a:spcAft>
                <a:spcPts val="300"/>
              </a:spcAft>
            </a:pPr>
            <a:r>
              <a:rPr lang="en-GB" sz="1600" b="1" dirty="0" smtClean="0"/>
              <a:t>Study design</a:t>
            </a:r>
          </a:p>
          <a:p>
            <a:pPr lvl="1">
              <a:spcAft>
                <a:spcPts val="300"/>
              </a:spcAft>
            </a:pPr>
            <a:r>
              <a:rPr lang="en-GB" sz="1600" dirty="0" smtClean="0"/>
              <a:t>Using tissue microarray construction and immunohistochemistry, protein products (p27 and PTEN) from tumour suppressor genes CDKN1B and PTEN were examined in FFPEs from patients who underwent surgery for GEP-NET</a:t>
            </a:r>
          </a:p>
          <a:p>
            <a:pPr>
              <a:spcAft>
                <a:spcPts val="300"/>
              </a:spcAft>
            </a:pPr>
            <a:r>
              <a:rPr lang="en-GB" sz="1600" b="1" dirty="0" smtClean="0"/>
              <a:t>Key results</a:t>
            </a:r>
          </a:p>
          <a:p>
            <a:pPr lvl="1">
              <a:spcAft>
                <a:spcPts val="300"/>
              </a:spcAft>
            </a:pPr>
            <a:r>
              <a:rPr lang="en-GB" sz="1600" dirty="0" smtClean="0"/>
              <a:t>Both p27 and PTEN were independent prognostic factor for DFS when adjusted by grade and stage (p=0.023 and p=0.028, respectively)</a:t>
            </a:r>
          </a:p>
          <a:p>
            <a:pPr lvl="2">
              <a:spcAft>
                <a:spcPts val="300"/>
              </a:spcAft>
            </a:pPr>
            <a:r>
              <a:rPr lang="en-GB" sz="1600" dirty="0" smtClean="0"/>
              <a:t>Within the PTEN− subgroup, LOXL2+ conferred protection for DFS (p&lt;0.001), multivariate survival analysis HR 0.15 (95% CI 0.29, 8.25)</a:t>
            </a:r>
          </a:p>
          <a:p>
            <a:pPr lvl="2">
              <a:spcAft>
                <a:spcPts val="300"/>
              </a:spcAft>
            </a:pPr>
            <a:r>
              <a:rPr lang="en-GB" sz="1600" dirty="0" smtClean="0"/>
              <a:t>β-catenin nuclear expression (</a:t>
            </a:r>
            <a:r>
              <a:rPr lang="en-GB" sz="1600" dirty="0" err="1" smtClean="0"/>
              <a:t>BCATn</a:t>
            </a:r>
            <a:r>
              <a:rPr lang="en-GB" sz="1600" dirty="0" smtClean="0"/>
              <a:t>) was a negative prognostic factor (p=0.043)</a:t>
            </a:r>
          </a:p>
          <a:p>
            <a:pPr lvl="1">
              <a:spcAft>
                <a:spcPts val="300"/>
              </a:spcAft>
            </a:pPr>
            <a:r>
              <a:rPr lang="en-GB" sz="1600" dirty="0" smtClean="0"/>
              <a:t>In p27− cases, LOXL2+ had longer DFS (p=0.01); multivariate survival analysis </a:t>
            </a:r>
            <a:br>
              <a:rPr lang="en-GB" sz="1600" dirty="0" smtClean="0"/>
            </a:br>
            <a:r>
              <a:rPr lang="en-GB" sz="1600" dirty="0" smtClean="0"/>
              <a:t>HR 0.25 (95% CI 0.08, 0.83) </a:t>
            </a:r>
          </a:p>
          <a:p>
            <a:pPr>
              <a:spcAft>
                <a:spcPts val="300"/>
              </a:spcAft>
            </a:pPr>
            <a:r>
              <a:rPr lang="en-GB" sz="1600" b="1" dirty="0" smtClean="0"/>
              <a:t>Conclusions</a:t>
            </a:r>
          </a:p>
          <a:p>
            <a:pPr lvl="1">
              <a:spcAft>
                <a:spcPts val="300"/>
              </a:spcAft>
            </a:pPr>
            <a:r>
              <a:rPr lang="en-GB" sz="1600" b="1" dirty="0" smtClean="0"/>
              <a:t>In patients with GEP-NET, prognosis was worst with p27– LOXL2– or PTEN– LOXL2– tumours</a:t>
            </a:r>
          </a:p>
        </p:txBody>
      </p:sp>
      <p:sp>
        <p:nvSpPr>
          <p:cNvPr id="5124" name="Text Box 4"/>
          <p:cNvSpPr txBox="1">
            <a:spLocks noChangeArrowheads="1"/>
          </p:cNvSpPr>
          <p:nvPr/>
        </p:nvSpPr>
        <p:spPr bwMode="auto">
          <a:xfrm>
            <a:off x="4813430" y="6474897"/>
            <a:ext cx="410990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smtClean="0">
                <a:solidFill>
                  <a:srgbClr val="363636"/>
                </a:solidFill>
              </a:rPr>
              <a:t>Barriuso</a:t>
            </a:r>
            <a:r>
              <a:rPr lang="en-NZ"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a:t>
            </a:r>
            <a:r>
              <a:rPr lang="en-GB" sz="1200" dirty="0" smtClean="0">
                <a:solidFill>
                  <a:srgbClr val="363636"/>
                </a:solidFill>
              </a:rPr>
              <a:t> </a:t>
            </a:r>
            <a:r>
              <a:rPr lang="en-GB" sz="1200" dirty="0" err="1">
                <a:solidFill>
                  <a:srgbClr val="363636"/>
                </a:solidFill>
              </a:rPr>
              <a:t>abstr</a:t>
            </a:r>
            <a:r>
              <a:rPr lang="en-GB" sz="1200" dirty="0">
                <a:solidFill>
                  <a:srgbClr val="363636"/>
                </a:solidFill>
              </a:rPr>
              <a:t> </a:t>
            </a:r>
            <a:r>
              <a:rPr lang="en-GB" sz="1200" dirty="0" smtClean="0">
                <a:solidFill>
                  <a:srgbClr val="363636"/>
                </a:solidFill>
              </a:rPr>
              <a:t>1140PD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224095059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1141PD: </a:t>
            </a:r>
            <a:r>
              <a:rPr lang="en-GB" sz="1800" dirty="0" err="1" smtClean="0"/>
              <a:t>Gastroenteropancreatic</a:t>
            </a:r>
            <a:r>
              <a:rPr lang="en-GB" sz="1800" dirty="0" smtClean="0"/>
              <a:t> Neuroendocrine </a:t>
            </a:r>
            <a:r>
              <a:rPr lang="en-GB" sz="1800" dirty="0" err="1" smtClean="0"/>
              <a:t>Tumors</a:t>
            </a:r>
            <a:r>
              <a:rPr lang="en-GB" sz="1800" dirty="0" smtClean="0"/>
              <a:t> (GEPNET) Registry: Update from an international collaboration </a:t>
            </a:r>
            <a:r>
              <a:rPr lang="en-NZ" sz="1800" dirty="0" smtClean="0"/>
              <a:t>– </a:t>
            </a:r>
            <a:r>
              <a:rPr lang="en-GB" sz="1800" dirty="0" err="1" smtClean="0"/>
              <a:t>Yalçın</a:t>
            </a:r>
            <a:r>
              <a:rPr lang="en-GB" sz="1800" dirty="0" smtClean="0"/>
              <a:t> Ş </a:t>
            </a:r>
            <a:r>
              <a:rPr lang="en-NZ" sz="1800" dirty="0" smtClean="0"/>
              <a:t>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smtClean="0"/>
              <a:t>To assess incidence and prevalence, as well as trends in the diagnosis, management and outcomes of GEP-NET </a:t>
            </a:r>
          </a:p>
          <a:p>
            <a:pPr>
              <a:spcAft>
                <a:spcPts val="300"/>
              </a:spcAft>
            </a:pPr>
            <a:r>
              <a:rPr lang="en-GB" sz="1600" b="1" dirty="0" smtClean="0"/>
              <a:t>Study </a:t>
            </a:r>
            <a:r>
              <a:rPr lang="en-GB" sz="1600" b="1" dirty="0"/>
              <a:t>design</a:t>
            </a:r>
          </a:p>
          <a:p>
            <a:pPr lvl="1">
              <a:spcAft>
                <a:spcPts val="300"/>
              </a:spcAft>
            </a:pPr>
            <a:r>
              <a:rPr lang="en-NZ" sz="1600" dirty="0" smtClean="0"/>
              <a:t>Longitudinal observational study combining retrospective data collection and prospective follow-up (5 years) of patients with GEP-NET in </a:t>
            </a:r>
            <a:r>
              <a:rPr lang="en-NZ" sz="1600" dirty="0"/>
              <a:t>Israel, Turkey and South Africa and the Asia Pacific, Middle </a:t>
            </a:r>
            <a:r>
              <a:rPr lang="en-NZ" sz="1600" dirty="0" smtClean="0"/>
              <a:t>East and </a:t>
            </a:r>
            <a:r>
              <a:rPr lang="en-NZ" sz="1600" dirty="0"/>
              <a:t>North Africa regions</a:t>
            </a:r>
            <a:endParaRPr lang="en-GB" sz="1600" dirty="0"/>
          </a:p>
          <a:p>
            <a:pPr>
              <a:spcAft>
                <a:spcPts val="300"/>
              </a:spcAft>
            </a:pPr>
            <a:r>
              <a:rPr lang="en-GB" sz="1600" b="1" dirty="0" smtClean="0"/>
              <a:t>Key results</a:t>
            </a:r>
          </a:p>
          <a:p>
            <a:pPr lvl="1">
              <a:spcAft>
                <a:spcPts val="300"/>
              </a:spcAft>
            </a:pPr>
            <a:r>
              <a:rPr lang="en-NZ" sz="1600" dirty="0" smtClean="0"/>
              <a:t>Interim results: of 1,005 patients enrolled, 933 were evaluable (51% female, mean age </a:t>
            </a:r>
            <a:br>
              <a:rPr lang="en-NZ" sz="1600" dirty="0" smtClean="0"/>
            </a:br>
            <a:r>
              <a:rPr lang="en-NZ" sz="1600" dirty="0" smtClean="0"/>
              <a:t>54 years, 55% Caucasian)</a:t>
            </a:r>
          </a:p>
          <a:p>
            <a:pPr lvl="1">
              <a:spcAft>
                <a:spcPts val="300"/>
              </a:spcAft>
            </a:pPr>
            <a:r>
              <a:rPr lang="en-NZ" sz="1600" dirty="0" smtClean="0"/>
              <a:t>At diagnosis 78% were symptomatic (54% reported one symptom; 27% reported two)</a:t>
            </a:r>
          </a:p>
          <a:p>
            <a:pPr lvl="1">
              <a:spcAft>
                <a:spcPts val="300"/>
              </a:spcAft>
            </a:pPr>
            <a:r>
              <a:rPr lang="en-NZ" sz="1600" dirty="0" smtClean="0"/>
              <a:t>Pathology review of tissue was the most common method of diagnosis (99%)</a:t>
            </a:r>
          </a:p>
          <a:p>
            <a:pPr lvl="1">
              <a:spcAft>
                <a:spcPts val="300"/>
              </a:spcAft>
            </a:pPr>
            <a:r>
              <a:rPr lang="en-NZ" sz="1600" dirty="0" smtClean="0"/>
              <a:t>The pancreas was the most common primary site (42%), followed by stomach (17%) and other (13%)</a:t>
            </a:r>
          </a:p>
          <a:p>
            <a:pPr lvl="1">
              <a:spcAft>
                <a:spcPts val="300"/>
              </a:spcAft>
            </a:pPr>
            <a:r>
              <a:rPr lang="en-NZ" sz="1600" dirty="0" smtClean="0"/>
              <a:t> 97% of patients received ≥1 initial treatment; the most common initial treatment was surgery (61%), followed by somatostatin analogues (17%), then chemotherapy (15%)</a:t>
            </a:r>
          </a:p>
          <a:p>
            <a:pPr lvl="1">
              <a:spcAft>
                <a:spcPts val="300"/>
              </a:spcAft>
            </a:pPr>
            <a:r>
              <a:rPr lang="en-NZ" sz="1600" dirty="0"/>
              <a:t>Median PFS was </a:t>
            </a:r>
            <a:r>
              <a:rPr lang="en-NZ" sz="1600" dirty="0" smtClean="0"/>
              <a:t>57.3 </a:t>
            </a:r>
            <a:r>
              <a:rPr lang="en-NZ" sz="1600" dirty="0"/>
              <a:t>months (95</a:t>
            </a:r>
            <a:r>
              <a:rPr lang="en-NZ" sz="1600" dirty="0" smtClean="0"/>
              <a:t>% CI 52.2, 64.4</a:t>
            </a:r>
            <a:r>
              <a:rPr lang="en-NZ" sz="1600" dirty="0"/>
              <a:t>)</a:t>
            </a:r>
          </a:p>
          <a:p>
            <a:pPr>
              <a:spcAft>
                <a:spcPts val="300"/>
              </a:spcAft>
            </a:pPr>
            <a:r>
              <a:rPr lang="en-NZ" sz="1600" b="1" dirty="0" smtClean="0"/>
              <a:t>Conclusion</a:t>
            </a:r>
            <a:endParaRPr lang="en-NZ" sz="1600" b="1" dirty="0"/>
          </a:p>
          <a:p>
            <a:pPr lvl="1">
              <a:spcAft>
                <a:spcPts val="300"/>
              </a:spcAft>
            </a:pPr>
            <a:r>
              <a:rPr lang="en-NZ" sz="1600" b="1" dirty="0" smtClean="0"/>
              <a:t>Improvements in clinical practice are still needed in the management of GEP-NET</a:t>
            </a:r>
          </a:p>
        </p:txBody>
      </p:sp>
      <p:sp>
        <p:nvSpPr>
          <p:cNvPr id="5124" name="Text Box 4"/>
          <p:cNvSpPr txBox="1">
            <a:spLocks noChangeArrowheads="1"/>
          </p:cNvSpPr>
          <p:nvPr/>
        </p:nvSpPr>
        <p:spPr bwMode="auto">
          <a:xfrm>
            <a:off x="4928591" y="6474897"/>
            <a:ext cx="399474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 </a:t>
            </a:r>
            <a:r>
              <a:rPr lang="en-GB" sz="1200" dirty="0" err="1">
                <a:solidFill>
                  <a:srgbClr val="363636"/>
                </a:solidFill>
              </a:rPr>
              <a:t>Yalçın</a:t>
            </a:r>
            <a:r>
              <a:rPr lang="en-GB" sz="1200" dirty="0">
                <a:solidFill>
                  <a:srgbClr val="363636"/>
                </a:solidFill>
              </a:rPr>
              <a:t> </a:t>
            </a:r>
            <a:r>
              <a:rPr lang="en-NZ" sz="1200" dirty="0" smtClean="0">
                <a:solidFill>
                  <a:srgbClr val="363636"/>
                </a:solidFill>
              </a:rPr>
              <a:t>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a:t>
            </a:r>
            <a:r>
              <a:rPr lang="en-GB" sz="1200" dirty="0" smtClean="0">
                <a:solidFill>
                  <a:srgbClr val="363636"/>
                </a:solidFill>
              </a:rPr>
              <a:t> </a:t>
            </a:r>
            <a:r>
              <a:rPr lang="en-GB" sz="1200" dirty="0" err="1">
                <a:solidFill>
                  <a:srgbClr val="363636"/>
                </a:solidFill>
              </a:rPr>
              <a:t>abstr</a:t>
            </a:r>
            <a:r>
              <a:rPr lang="en-GB" sz="1200" dirty="0">
                <a:solidFill>
                  <a:srgbClr val="363636"/>
                </a:solidFill>
              </a:rPr>
              <a:t> </a:t>
            </a:r>
            <a:r>
              <a:rPr lang="en-GB" sz="1200" dirty="0" smtClean="0">
                <a:solidFill>
                  <a:srgbClr val="363636"/>
                </a:solidFill>
              </a:rPr>
              <a:t>1141PD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12311875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1142PD: </a:t>
            </a:r>
            <a:r>
              <a:rPr lang="en-NZ" sz="1800" dirty="0"/>
              <a:t>Large </a:t>
            </a:r>
            <a:r>
              <a:rPr lang="en-NZ" sz="1800" dirty="0" smtClean="0"/>
              <a:t>cell neuroendocrine carcinomas (LCNEC) of the lung: Pathologic features, treatment and outcomes – Naidoo J</a:t>
            </a:r>
            <a:r>
              <a:rPr lang="en-GB" sz="1800" dirty="0" smtClean="0"/>
              <a:t> </a:t>
            </a:r>
            <a:r>
              <a:rPr lang="en-NZ" sz="1800" dirty="0" smtClean="0"/>
              <a:t>et al.</a:t>
            </a:r>
            <a:endParaRPr lang="en-GB" sz="1800" dirty="0"/>
          </a:p>
        </p:txBody>
      </p:sp>
      <p:sp>
        <p:nvSpPr>
          <p:cNvPr id="5123" name="Rectangle 3"/>
          <p:cNvSpPr>
            <a:spLocks noGrp="1" noChangeArrowheads="1"/>
          </p:cNvSpPr>
          <p:nvPr>
            <p:ph type="body" idx="1"/>
          </p:nvPr>
        </p:nvSpPr>
        <p:spPr>
          <a:xfrm>
            <a:off x="228599" y="1320800"/>
            <a:ext cx="8749937" cy="5308600"/>
          </a:xfrm>
        </p:spPr>
        <p:txBody>
          <a:bodyPr/>
          <a:lstStyle/>
          <a:p>
            <a:pPr>
              <a:spcAft>
                <a:spcPts val="300"/>
              </a:spcAft>
            </a:pPr>
            <a:r>
              <a:rPr lang="en-GB" sz="1600" b="1" dirty="0"/>
              <a:t>Study objective</a:t>
            </a:r>
          </a:p>
          <a:p>
            <a:pPr lvl="1">
              <a:spcAft>
                <a:spcPts val="300"/>
              </a:spcAft>
            </a:pPr>
            <a:r>
              <a:rPr lang="en-GB" sz="1600" dirty="0" smtClean="0"/>
              <a:t>To </a:t>
            </a:r>
            <a:r>
              <a:rPr lang="en-NZ" sz="1600" dirty="0" smtClean="0"/>
              <a:t>describe features of patients with stage IV large cell neuroendocrine carcinomas (LCNECs) and response to therapy</a:t>
            </a:r>
            <a:endParaRPr lang="en-GB" sz="1600" dirty="0" smtClean="0"/>
          </a:p>
          <a:p>
            <a:pPr>
              <a:spcAft>
                <a:spcPts val="300"/>
              </a:spcAft>
            </a:pPr>
            <a:r>
              <a:rPr lang="en-GB" sz="1600" b="1" dirty="0" smtClean="0"/>
              <a:t>Study </a:t>
            </a:r>
            <a:r>
              <a:rPr lang="en-GB" sz="1600" b="1" dirty="0"/>
              <a:t>design</a:t>
            </a:r>
          </a:p>
          <a:p>
            <a:pPr lvl="1">
              <a:spcAft>
                <a:spcPts val="300"/>
              </a:spcAft>
            </a:pPr>
            <a:r>
              <a:rPr lang="en-NZ" sz="1600" dirty="0" smtClean="0"/>
              <a:t>Data </a:t>
            </a:r>
            <a:r>
              <a:rPr lang="en-NZ" sz="1600" dirty="0"/>
              <a:t>from the Memorial Sloan </a:t>
            </a:r>
            <a:r>
              <a:rPr lang="en-NZ" sz="1600" dirty="0" smtClean="0"/>
              <a:t>Kettering Cancer </a:t>
            </a:r>
            <a:r>
              <a:rPr lang="en-US" sz="1600" dirty="0" smtClean="0"/>
              <a:t>Center</a:t>
            </a:r>
            <a:r>
              <a:rPr lang="en-NZ" sz="1600" dirty="0" smtClean="0"/>
              <a:t> </a:t>
            </a:r>
            <a:r>
              <a:rPr lang="en-NZ" sz="1600" dirty="0"/>
              <a:t>(MSKCC</a:t>
            </a:r>
            <a:r>
              <a:rPr lang="en-NZ" sz="1600" dirty="0" smtClean="0"/>
              <a:t>) database were retrospectively analysed for patients with stage IV LCNECs between 2006 and 2013</a:t>
            </a:r>
          </a:p>
          <a:p>
            <a:pPr>
              <a:spcAft>
                <a:spcPts val="300"/>
              </a:spcAft>
            </a:pPr>
            <a:r>
              <a:rPr lang="en-GB" sz="1600" b="1" dirty="0" smtClean="0"/>
              <a:t>Key results</a:t>
            </a:r>
          </a:p>
          <a:p>
            <a:pPr lvl="1">
              <a:spcAft>
                <a:spcPts val="300"/>
              </a:spcAft>
            </a:pPr>
            <a:r>
              <a:rPr lang="en-NZ" sz="1600" dirty="0" smtClean="0"/>
              <a:t>Of 49 identified patients, 33 underwent central pathology re-review</a:t>
            </a:r>
          </a:p>
          <a:p>
            <a:pPr lvl="1">
              <a:spcAft>
                <a:spcPts val="300"/>
              </a:spcAft>
            </a:pPr>
            <a:r>
              <a:rPr lang="en-NZ" sz="1600" i="1" dirty="0" smtClean="0"/>
              <a:t>KRAS</a:t>
            </a:r>
            <a:r>
              <a:rPr lang="en-NZ" sz="1600" dirty="0" smtClean="0"/>
              <a:t> mutations were present in 24%; no EGFR mutations or ALK rearrangements </a:t>
            </a:r>
            <a:br>
              <a:rPr lang="en-NZ" sz="1600" dirty="0" smtClean="0"/>
            </a:br>
            <a:r>
              <a:rPr lang="en-NZ" sz="1600" dirty="0" smtClean="0"/>
              <a:t>were identified</a:t>
            </a:r>
          </a:p>
          <a:p>
            <a:pPr lvl="1">
              <a:spcAft>
                <a:spcPts val="300"/>
              </a:spcAft>
            </a:pPr>
            <a:r>
              <a:rPr lang="en-NZ" sz="1600" dirty="0" smtClean="0"/>
              <a:t>No clinical characteristics were significant factors for OS</a:t>
            </a:r>
          </a:p>
          <a:p>
            <a:pPr lvl="1">
              <a:spcAft>
                <a:spcPts val="300"/>
              </a:spcAft>
            </a:pPr>
            <a:r>
              <a:rPr lang="en-NZ" sz="1600" dirty="0" smtClean="0"/>
              <a:t>The ORR among 40 treated patients was 36% (95% CI 18, 57), for </a:t>
            </a:r>
            <a:r>
              <a:rPr lang="en-NZ" sz="1600" dirty="0" err="1" smtClean="0"/>
              <a:t>Plt</a:t>
            </a:r>
            <a:r>
              <a:rPr lang="en-NZ" sz="1600" dirty="0" smtClean="0"/>
              <a:t>/E 40% (95% CI 19, 64) and </a:t>
            </a:r>
            <a:r>
              <a:rPr lang="en-NZ" sz="1600" dirty="0"/>
              <a:t>for other regimens 20</a:t>
            </a:r>
            <a:r>
              <a:rPr lang="en-NZ" sz="1600" dirty="0" smtClean="0"/>
              <a:t>% (95% CI 0.5, 72)</a:t>
            </a:r>
            <a:endParaRPr lang="en-NZ" sz="1600" dirty="0"/>
          </a:p>
          <a:p>
            <a:pPr>
              <a:spcAft>
                <a:spcPts val="300"/>
              </a:spcAft>
            </a:pPr>
            <a:r>
              <a:rPr lang="en-NZ" sz="1600" b="1" dirty="0" smtClean="0"/>
              <a:t>Conclusions</a:t>
            </a:r>
            <a:endParaRPr lang="en-NZ" sz="1600" b="1" dirty="0"/>
          </a:p>
          <a:p>
            <a:pPr lvl="1">
              <a:spcAft>
                <a:spcPts val="300"/>
              </a:spcAft>
            </a:pPr>
            <a:r>
              <a:rPr lang="en-NZ" sz="1600" b="1" dirty="0" smtClean="0"/>
              <a:t>In patients with LCNECs, ORR </a:t>
            </a:r>
            <a:r>
              <a:rPr lang="en-NZ" sz="1600" b="1" dirty="0"/>
              <a:t>and OS are poor, with short </a:t>
            </a:r>
            <a:r>
              <a:rPr lang="en-NZ" sz="1600" b="1" dirty="0" smtClean="0"/>
              <a:t>time to relapse</a:t>
            </a:r>
          </a:p>
          <a:p>
            <a:pPr lvl="1">
              <a:spcAft>
                <a:spcPts val="300"/>
              </a:spcAft>
            </a:pPr>
            <a:r>
              <a:rPr lang="en-NZ" sz="1600" b="1" dirty="0" smtClean="0"/>
              <a:t>Recurrent </a:t>
            </a:r>
            <a:r>
              <a:rPr lang="en-NZ" sz="1600" b="1" dirty="0"/>
              <a:t>LCNEC had a more </a:t>
            </a:r>
            <a:r>
              <a:rPr lang="en-NZ" sz="1600" b="1" dirty="0" smtClean="0"/>
              <a:t>favourable </a:t>
            </a:r>
            <a:r>
              <a:rPr lang="en-NZ" sz="1600" b="1" dirty="0"/>
              <a:t>disease course </a:t>
            </a:r>
            <a:r>
              <a:rPr lang="en-NZ" sz="1600" b="1" dirty="0" smtClean="0"/>
              <a:t>than de </a:t>
            </a:r>
            <a:r>
              <a:rPr lang="en-NZ" sz="1600" b="1" dirty="0"/>
              <a:t>novo </a:t>
            </a:r>
            <a:r>
              <a:rPr lang="en-NZ" sz="1600" b="1" dirty="0" smtClean="0"/>
              <a:t>disease</a:t>
            </a:r>
            <a:endParaRPr lang="en-NZ" sz="1600" b="1" dirty="0"/>
          </a:p>
          <a:p>
            <a:pPr lvl="1">
              <a:spcAft>
                <a:spcPts val="300"/>
              </a:spcAft>
            </a:pPr>
            <a:r>
              <a:rPr lang="en-NZ" sz="1600" b="1" dirty="0" smtClean="0"/>
              <a:t>In patients with </a:t>
            </a:r>
            <a:r>
              <a:rPr lang="en-NZ" sz="1600" b="1" dirty="0"/>
              <a:t>recurrent </a:t>
            </a:r>
            <a:r>
              <a:rPr lang="en-NZ" sz="1600" b="1" dirty="0" smtClean="0"/>
              <a:t>LCNEC, improved OS was observed </a:t>
            </a:r>
            <a:r>
              <a:rPr lang="en-NZ" sz="1600" b="1" dirty="0"/>
              <a:t>with stage II/III</a:t>
            </a:r>
            <a:r>
              <a:rPr lang="en-NZ" sz="1600" b="1" dirty="0" smtClean="0"/>
              <a:t>/</a:t>
            </a:r>
            <a:br>
              <a:rPr lang="en-NZ" sz="1600" b="1" dirty="0" smtClean="0"/>
            </a:br>
            <a:r>
              <a:rPr lang="en-NZ" sz="1600" b="1" dirty="0" err="1" smtClean="0"/>
              <a:t>oligometastatic</a:t>
            </a:r>
            <a:r>
              <a:rPr lang="en-NZ" sz="1600" b="1" dirty="0" smtClean="0"/>
              <a:t> </a:t>
            </a:r>
            <a:r>
              <a:rPr lang="en-NZ" sz="1600" b="1" dirty="0"/>
              <a:t>disease </a:t>
            </a:r>
            <a:r>
              <a:rPr lang="en-NZ" sz="1600" b="1" dirty="0" smtClean="0"/>
              <a:t>and adjuvant chemotherapy</a:t>
            </a:r>
            <a:endParaRPr lang="en-NZ" sz="1600" b="1" dirty="0"/>
          </a:p>
        </p:txBody>
      </p:sp>
      <p:sp>
        <p:nvSpPr>
          <p:cNvPr id="5124" name="Text Box 4"/>
          <p:cNvSpPr txBox="1">
            <a:spLocks noChangeArrowheads="1"/>
          </p:cNvSpPr>
          <p:nvPr/>
        </p:nvSpPr>
        <p:spPr bwMode="auto">
          <a:xfrm>
            <a:off x="4856712" y="6474897"/>
            <a:ext cx="40666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a:solidFill>
                  <a:srgbClr val="363636"/>
                </a:solidFill>
              </a:rPr>
              <a:t> </a:t>
            </a:r>
            <a:r>
              <a:rPr lang="en-GB" sz="1200" dirty="0" smtClean="0">
                <a:solidFill>
                  <a:srgbClr val="363636"/>
                </a:solidFill>
              </a:rPr>
              <a:t>Naidoo </a:t>
            </a:r>
            <a:r>
              <a:rPr lang="en-NZ" sz="1200" dirty="0" smtClean="0">
                <a:solidFill>
                  <a:srgbClr val="363636"/>
                </a:solidFill>
              </a:rPr>
              <a:t>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en-GB" sz="1200" dirty="0" err="1" smtClean="0">
                <a:solidFill>
                  <a:srgbClr val="363636"/>
                </a:solidFill>
              </a:rPr>
              <a:t>abstr</a:t>
            </a:r>
            <a:r>
              <a:rPr lang="en-GB" sz="1200" dirty="0" smtClean="0">
                <a:solidFill>
                  <a:srgbClr val="363636"/>
                </a:solidFill>
              </a:rPr>
              <a:t> 1142PD</a:t>
            </a:r>
            <a:endParaRPr lang="en-GB" sz="1200" dirty="0">
              <a:solidFill>
                <a:srgbClr val="363636"/>
              </a:solidFill>
            </a:endParaRPr>
          </a:p>
        </p:txBody>
      </p:sp>
      <p:sp>
        <p:nvSpPr>
          <p:cNvPr id="5125" name="Text Box 5"/>
          <p:cNvSpPr txBox="1">
            <a:spLocks noChangeArrowheads="1"/>
          </p:cNvSpPr>
          <p:nvPr/>
        </p:nvSpPr>
        <p:spPr bwMode="auto">
          <a:xfrm>
            <a:off x="231775" y="6474897"/>
            <a:ext cx="469679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r>
              <a:rPr lang="en-NZ" sz="1200" spc="-20" dirty="0" err="1" smtClean="0">
                <a:solidFill>
                  <a:srgbClr val="363636"/>
                </a:solidFill>
              </a:rPr>
              <a:t>Plt</a:t>
            </a:r>
            <a:r>
              <a:rPr lang="en-NZ" sz="1200" spc="-20" dirty="0" smtClean="0">
                <a:solidFill>
                  <a:srgbClr val="363636"/>
                </a:solidFill>
              </a:rPr>
              <a:t>/E</a:t>
            </a:r>
            <a:r>
              <a:rPr lang="en-NZ" sz="1200" spc="-20" dirty="0">
                <a:solidFill>
                  <a:srgbClr val="363636"/>
                </a:solidFill>
              </a:rPr>
              <a:t>, adjuvant or palliative </a:t>
            </a:r>
            <a:r>
              <a:rPr lang="en-NZ" sz="1200" spc="-20" dirty="0" smtClean="0">
                <a:solidFill>
                  <a:srgbClr val="363636"/>
                </a:solidFill>
              </a:rPr>
              <a:t>platinum/etoposide doublet </a:t>
            </a:r>
            <a:r>
              <a:rPr lang="en-NZ" sz="1200" spc="-20" dirty="0">
                <a:solidFill>
                  <a:srgbClr val="363636"/>
                </a:solidFill>
              </a:rPr>
              <a:t>chemotherapy</a:t>
            </a:r>
            <a:endParaRPr lang="en-GB" sz="1200" spc="-20" dirty="0">
              <a:solidFill>
                <a:srgbClr val="363636"/>
              </a:solidFill>
            </a:endParaRPr>
          </a:p>
        </p:txBody>
      </p:sp>
    </p:spTree>
    <p:custDataLst>
      <p:tags r:id="rId1"/>
    </p:custDataLst>
    <p:extLst>
      <p:ext uri="{BB962C8B-B14F-4D97-AF65-F5344CB8AC3E}">
        <p14:creationId xmlns:p14="http://schemas.microsoft.com/office/powerpoint/2010/main" val="23943107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solidFill>
                  <a:srgbClr val="043882"/>
                </a:solidFill>
              </a:rPr>
              <a:t>Poster discussion (</a:t>
            </a:r>
            <a:r>
              <a:rPr lang="en-GB" sz="1800" dirty="0" smtClean="0">
                <a:solidFill>
                  <a:srgbClr val="043882"/>
                </a:solidFill>
              </a:rPr>
              <a:t>1140PD</a:t>
            </a:r>
            <a:r>
              <a:rPr lang="en-GB" sz="1800" dirty="0">
                <a:solidFill>
                  <a:srgbClr val="043882"/>
                </a:solidFill>
              </a:rPr>
              <a:t>, </a:t>
            </a:r>
            <a:r>
              <a:rPr lang="en-GB" sz="1800" dirty="0" smtClean="0">
                <a:solidFill>
                  <a:srgbClr val="043882"/>
                </a:solidFill>
              </a:rPr>
              <a:t>1141PD</a:t>
            </a:r>
            <a:r>
              <a:rPr lang="en-GB" sz="1800" dirty="0">
                <a:solidFill>
                  <a:srgbClr val="043882"/>
                </a:solidFill>
              </a:rPr>
              <a:t>, </a:t>
            </a:r>
            <a:r>
              <a:rPr lang="en-GB" sz="1800" dirty="0" smtClean="0">
                <a:solidFill>
                  <a:srgbClr val="043882"/>
                </a:solidFill>
              </a:rPr>
              <a:t>1142PD</a:t>
            </a:r>
            <a:r>
              <a:rPr lang="en-GB" sz="1800" dirty="0">
                <a:solidFill>
                  <a:srgbClr val="043882"/>
                </a:solidFill>
              </a:rPr>
              <a:t>) </a:t>
            </a:r>
            <a:r>
              <a:rPr lang="en-GB" sz="1800" dirty="0" smtClean="0">
                <a:solidFill>
                  <a:srgbClr val="043882"/>
                </a:solidFill>
              </a:rPr>
              <a:t>– </a:t>
            </a:r>
            <a:r>
              <a:rPr lang="en-GB" sz="1800" dirty="0" err="1" smtClean="0">
                <a:solidFill>
                  <a:srgbClr val="043882"/>
                </a:solidFill>
              </a:rPr>
              <a:t>Ruszniewski</a:t>
            </a:r>
            <a:r>
              <a:rPr lang="en-GB" sz="1800" dirty="0" smtClean="0">
                <a:solidFill>
                  <a:srgbClr val="043882"/>
                </a:solidFill>
              </a:rPr>
              <a:t> P</a:t>
            </a:r>
            <a:endParaRPr lang="en-GB" dirty="0"/>
          </a:p>
        </p:txBody>
      </p:sp>
      <p:sp>
        <p:nvSpPr>
          <p:cNvPr id="3" name="Content Placeholder 2"/>
          <p:cNvSpPr>
            <a:spLocks noGrp="1"/>
          </p:cNvSpPr>
          <p:nvPr>
            <p:ph idx="1"/>
          </p:nvPr>
        </p:nvSpPr>
        <p:spPr/>
        <p:txBody>
          <a:bodyPr/>
          <a:lstStyle/>
          <a:p>
            <a:pPr marL="250825" lvl="1" indent="-250825">
              <a:buSzPct val="110000"/>
              <a:buFontTx/>
              <a:buChar char="•"/>
            </a:pPr>
            <a:r>
              <a:rPr lang="en-GB" sz="1800" spc="-10" dirty="0" smtClean="0"/>
              <a:t>The GEP-NET registry highlights the need for clinical practice involvement (1140PD)</a:t>
            </a:r>
          </a:p>
          <a:p>
            <a:pPr lvl="1"/>
            <a:r>
              <a:rPr lang="en-GB" sz="1800" dirty="0" smtClean="0"/>
              <a:t>Patients </a:t>
            </a:r>
            <a:r>
              <a:rPr lang="en-GB" sz="1800" dirty="0"/>
              <a:t>with </a:t>
            </a:r>
            <a:r>
              <a:rPr lang="en-GB" sz="1800" dirty="0" smtClean="0"/>
              <a:t>p27– LOXL2– </a:t>
            </a:r>
            <a:r>
              <a:rPr lang="en-GB" sz="1800" dirty="0"/>
              <a:t>or </a:t>
            </a:r>
            <a:r>
              <a:rPr lang="en-GB" sz="1800" dirty="0" smtClean="0"/>
              <a:t>PTEN– LOXL2– tumours had worse prognosis</a:t>
            </a:r>
          </a:p>
          <a:p>
            <a:pPr lvl="1"/>
            <a:r>
              <a:rPr lang="en-GB" sz="1800" dirty="0" smtClean="0"/>
              <a:t>These findings warrant further </a:t>
            </a:r>
            <a:r>
              <a:rPr lang="en-GB" sz="1800" i="1" dirty="0" smtClean="0"/>
              <a:t>in-vitro</a:t>
            </a:r>
            <a:r>
              <a:rPr lang="en-GB" sz="1800" dirty="0" smtClean="0"/>
              <a:t> mechanistic experiments to clarify the relevance of the microenvironment of these diseases</a:t>
            </a:r>
          </a:p>
          <a:p>
            <a:pPr lvl="1"/>
            <a:r>
              <a:rPr lang="en-GB" sz="1800" dirty="0" smtClean="0"/>
              <a:t>Prospective validation studies are also needed to test their prognostic value</a:t>
            </a:r>
          </a:p>
          <a:p>
            <a:endParaRPr lang="en-GB" sz="1800" dirty="0"/>
          </a:p>
          <a:p>
            <a:endParaRPr lang="en-GB" sz="1800" dirty="0"/>
          </a:p>
        </p:txBody>
      </p:sp>
    </p:spTree>
    <p:extLst>
      <p:ext uri="{BB962C8B-B14F-4D97-AF65-F5344CB8AC3E}">
        <p14:creationId xmlns:p14="http://schemas.microsoft.com/office/powerpoint/2010/main" val="42474109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Palliative</a:t>
            </a:r>
            <a:endParaRPr lang="en-GB" dirty="0"/>
          </a:p>
        </p:txBody>
      </p:sp>
      <p:sp>
        <p:nvSpPr>
          <p:cNvPr id="3" name="Text Placeholder 2"/>
          <p:cNvSpPr>
            <a:spLocks noGrp="1"/>
          </p:cNvSpPr>
          <p:nvPr>
            <p:ph type="body" idx="1"/>
          </p:nvPr>
        </p:nvSpPr>
        <p:spPr/>
        <p:txBody>
          <a:bodyPr/>
          <a:lstStyle/>
          <a:p>
            <a:r>
              <a:rPr lang="en-GB" dirty="0"/>
              <a:t>NEUROENDOCRINE TUMOURS</a:t>
            </a:r>
          </a:p>
        </p:txBody>
      </p:sp>
    </p:spTree>
    <p:extLst>
      <p:ext uri="{BB962C8B-B14F-4D97-AF65-F5344CB8AC3E}">
        <p14:creationId xmlns:p14="http://schemas.microsoft.com/office/powerpoint/2010/main" val="23798575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1132O: </a:t>
            </a:r>
            <a:r>
              <a:rPr lang="en-GB" sz="1800" dirty="0" err="1"/>
              <a:t>Everolimus</a:t>
            </a:r>
            <a:r>
              <a:rPr lang="en-GB" sz="1800" dirty="0"/>
              <a:t> (EVE) for the </a:t>
            </a:r>
            <a:r>
              <a:rPr lang="en-GB" sz="1800" dirty="0" smtClean="0"/>
              <a:t>treatment </a:t>
            </a:r>
            <a:r>
              <a:rPr lang="en-GB" sz="1800" dirty="0"/>
              <a:t>of </a:t>
            </a:r>
            <a:r>
              <a:rPr lang="en-GB" sz="1800" dirty="0" smtClean="0"/>
              <a:t>advanced pancreatic neuroendocrine </a:t>
            </a:r>
            <a:r>
              <a:rPr lang="en-GB" sz="1800" dirty="0" err="1" smtClean="0"/>
              <a:t>tumors</a:t>
            </a:r>
            <a:r>
              <a:rPr lang="en-GB" sz="1800" dirty="0" smtClean="0"/>
              <a:t> </a:t>
            </a:r>
            <a:r>
              <a:rPr lang="en-GB" sz="1800" dirty="0"/>
              <a:t>(</a:t>
            </a:r>
            <a:r>
              <a:rPr lang="en-GB" sz="1800" dirty="0" err="1"/>
              <a:t>pNET</a:t>
            </a:r>
            <a:r>
              <a:rPr lang="en-GB" sz="1800" dirty="0"/>
              <a:t>): Final </a:t>
            </a:r>
            <a:r>
              <a:rPr lang="en-GB" sz="1800" dirty="0" smtClean="0"/>
              <a:t>overall survival </a:t>
            </a:r>
            <a:r>
              <a:rPr lang="en-GB" sz="1800" dirty="0"/>
              <a:t>(OS) </a:t>
            </a:r>
            <a:r>
              <a:rPr lang="en-GB" sz="1800" dirty="0" smtClean="0"/>
              <a:t>results </a:t>
            </a:r>
            <a:r>
              <a:rPr lang="en-GB" sz="1800" dirty="0"/>
              <a:t>of a </a:t>
            </a:r>
            <a:r>
              <a:rPr lang="en-GB" sz="1800" dirty="0" smtClean="0"/>
              <a:t>randomized</a:t>
            </a:r>
            <a:r>
              <a:rPr lang="en-GB" sz="1800" dirty="0"/>
              <a:t>, </a:t>
            </a:r>
            <a:r>
              <a:rPr lang="en-GB" sz="1800" dirty="0" smtClean="0"/>
              <a:t>double-blind</a:t>
            </a:r>
            <a:r>
              <a:rPr lang="en-GB" sz="1800" dirty="0"/>
              <a:t>, </a:t>
            </a:r>
            <a:r>
              <a:rPr lang="en-GB" sz="1800" dirty="0" smtClean="0"/>
              <a:t>placebo </a:t>
            </a:r>
            <a:r>
              <a:rPr lang="en-GB" sz="1800" dirty="0"/>
              <a:t>(PBO</a:t>
            </a:r>
            <a:r>
              <a:rPr lang="en-GB" sz="1800" dirty="0" smtClean="0"/>
              <a:t>)-controlled</a:t>
            </a:r>
            <a:r>
              <a:rPr lang="en-GB" sz="1800" dirty="0"/>
              <a:t>, </a:t>
            </a:r>
            <a:r>
              <a:rPr lang="en-GB" sz="1800" dirty="0" err="1" smtClean="0"/>
              <a:t>multicenter</a:t>
            </a:r>
            <a:r>
              <a:rPr lang="en-GB" sz="1800" dirty="0" smtClean="0"/>
              <a:t> phase </a:t>
            </a:r>
            <a:r>
              <a:rPr lang="en-GB" sz="1800" dirty="0"/>
              <a:t>III </a:t>
            </a:r>
            <a:r>
              <a:rPr lang="en-GB" sz="1800" dirty="0" smtClean="0"/>
              <a:t>trial </a:t>
            </a:r>
            <a:r>
              <a:rPr lang="en-GB" sz="1800" dirty="0"/>
              <a:t>(RADIANT-3) </a:t>
            </a:r>
            <a:r>
              <a:rPr lang="en-GB" sz="1800" dirty="0" smtClean="0"/>
              <a:t>– Yao JC et al.</a:t>
            </a:r>
            <a:endParaRPr lang="en-GB" sz="1800" dirty="0"/>
          </a:p>
        </p:txBody>
      </p:sp>
      <p:sp>
        <p:nvSpPr>
          <p:cNvPr id="5123" name="Rectangle 3"/>
          <p:cNvSpPr>
            <a:spLocks noGrp="1" noChangeArrowheads="1"/>
          </p:cNvSpPr>
          <p:nvPr>
            <p:ph type="body" idx="1"/>
          </p:nvPr>
        </p:nvSpPr>
        <p:spPr/>
        <p:txBody>
          <a:bodyPr/>
          <a:lstStyle/>
          <a:p>
            <a:r>
              <a:rPr lang="en-GB" sz="1800" b="1" dirty="0" smtClean="0"/>
              <a:t>Study objective</a:t>
            </a:r>
          </a:p>
          <a:p>
            <a:pPr lvl="1"/>
            <a:r>
              <a:rPr lang="en-GB" sz="1800" dirty="0" smtClean="0"/>
              <a:t>To assess </a:t>
            </a:r>
            <a:r>
              <a:rPr lang="en-GB" sz="1800" dirty="0" err="1" smtClean="0"/>
              <a:t>everolimus</a:t>
            </a:r>
            <a:r>
              <a:rPr lang="en-GB" sz="1800" dirty="0" smtClean="0"/>
              <a:t> vs. placebo treatment in </a:t>
            </a:r>
            <a:r>
              <a:rPr lang="en-GB" sz="1800" dirty="0"/>
              <a:t>patients with </a:t>
            </a:r>
            <a:r>
              <a:rPr lang="en-GB" sz="1800" dirty="0" err="1" smtClean="0"/>
              <a:t>pNET</a:t>
            </a:r>
            <a:endParaRPr lang="en-GB" sz="1800" dirty="0"/>
          </a:p>
        </p:txBody>
      </p:sp>
      <p:sp>
        <p:nvSpPr>
          <p:cNvPr id="5124" name="Text Box 4"/>
          <p:cNvSpPr txBox="1">
            <a:spLocks noChangeArrowheads="1"/>
          </p:cNvSpPr>
          <p:nvPr/>
        </p:nvSpPr>
        <p:spPr bwMode="auto">
          <a:xfrm>
            <a:off x="5240470" y="6474897"/>
            <a:ext cx="36828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Yao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1132O</a:t>
            </a:r>
            <a:endParaRPr lang="en-GB" sz="1200" dirty="0">
              <a:solidFill>
                <a:srgbClr val="363636"/>
              </a:solidFill>
            </a:endParaRPr>
          </a:p>
        </p:txBody>
      </p:sp>
      <p:sp>
        <p:nvSpPr>
          <p:cNvPr id="5125" name="Text Box 5"/>
          <p:cNvSpPr txBox="1">
            <a:spLocks noChangeArrowheads="1"/>
          </p:cNvSpPr>
          <p:nvPr/>
        </p:nvSpPr>
        <p:spPr bwMode="auto">
          <a:xfrm>
            <a:off x="231775" y="5920899"/>
            <a:ext cx="486237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dirty="0" smtClean="0">
                <a:solidFill>
                  <a:srgbClr val="363636"/>
                </a:solidFill>
              </a:rPr>
              <a:t>*</a:t>
            </a:r>
            <a:r>
              <a:rPr lang="en-GB" sz="1200" dirty="0">
                <a:solidFill>
                  <a:srgbClr val="363636"/>
                </a:solidFill>
              </a:rPr>
              <a:t>Concurrent </a:t>
            </a:r>
            <a:r>
              <a:rPr lang="en-GB" sz="1200" dirty="0" smtClean="0">
                <a:solidFill>
                  <a:srgbClr val="363636"/>
                </a:solidFill>
              </a:rPr>
              <a:t>somatostatin analogues were permitted; </a:t>
            </a:r>
            <a:r>
              <a:rPr lang="en-GB" sz="1200" baseline="30000" dirty="0">
                <a:solidFill>
                  <a:srgbClr val="363636"/>
                </a:solidFill>
              </a:rPr>
              <a:t>†</a:t>
            </a:r>
            <a:r>
              <a:rPr lang="en-GB" sz="1200" dirty="0">
                <a:solidFill>
                  <a:srgbClr val="363636"/>
                </a:solidFill>
              </a:rPr>
              <a:t>In the core phase, patients </a:t>
            </a:r>
            <a:r>
              <a:rPr lang="en-GB" sz="1200" dirty="0" smtClean="0">
                <a:solidFill>
                  <a:srgbClr val="363636"/>
                </a:solidFill>
              </a:rPr>
              <a:t>randomised </a:t>
            </a:r>
            <a:r>
              <a:rPr lang="en-GB" sz="1200" dirty="0">
                <a:solidFill>
                  <a:srgbClr val="363636"/>
                </a:solidFill>
              </a:rPr>
              <a:t>to placebo </a:t>
            </a:r>
            <a:r>
              <a:rPr lang="en-GB" sz="1200" dirty="0" smtClean="0">
                <a:solidFill>
                  <a:srgbClr val="363636"/>
                </a:solidFill>
              </a:rPr>
              <a:t>were allowed to </a:t>
            </a:r>
            <a:r>
              <a:rPr lang="en-GB" sz="1200" dirty="0">
                <a:solidFill>
                  <a:srgbClr val="363636"/>
                </a:solidFill>
              </a:rPr>
              <a:t>crossover to open-label </a:t>
            </a:r>
            <a:r>
              <a:rPr lang="en-GB" sz="1200" dirty="0" err="1" smtClean="0">
                <a:solidFill>
                  <a:srgbClr val="363636"/>
                </a:solidFill>
              </a:rPr>
              <a:t>everolimus</a:t>
            </a:r>
            <a:r>
              <a:rPr lang="en-GB" sz="1200" dirty="0" smtClean="0">
                <a:solidFill>
                  <a:srgbClr val="363636"/>
                </a:solidFill>
              </a:rPr>
              <a:t> at PD; </a:t>
            </a:r>
            <a:r>
              <a:rPr lang="en-GB" sz="1200" baseline="30000" dirty="0" smtClean="0">
                <a:solidFill>
                  <a:srgbClr val="363636"/>
                </a:solidFill>
              </a:rPr>
              <a:t>§</a:t>
            </a:r>
            <a:r>
              <a:rPr lang="en-GB" sz="1200" dirty="0" smtClean="0">
                <a:solidFill>
                  <a:srgbClr val="363636"/>
                </a:solidFill>
              </a:rPr>
              <a:t>After the </a:t>
            </a:r>
            <a:r>
              <a:rPr lang="en-GB" sz="1200" dirty="0">
                <a:solidFill>
                  <a:srgbClr val="363636"/>
                </a:solidFill>
              </a:rPr>
              <a:t>core </a:t>
            </a:r>
            <a:r>
              <a:rPr lang="en-GB" sz="1200" dirty="0" smtClean="0">
                <a:solidFill>
                  <a:srgbClr val="363636"/>
                </a:solidFill>
              </a:rPr>
              <a:t>phase, all patients </a:t>
            </a:r>
            <a:r>
              <a:rPr lang="en-GB" sz="1200" dirty="0">
                <a:solidFill>
                  <a:srgbClr val="363636"/>
                </a:solidFill>
              </a:rPr>
              <a:t>were </a:t>
            </a:r>
            <a:r>
              <a:rPr lang="en-GB" sz="1200" dirty="0" smtClean="0">
                <a:solidFill>
                  <a:srgbClr val="363636"/>
                </a:solidFill>
              </a:rPr>
              <a:t>switched </a:t>
            </a:r>
            <a:r>
              <a:rPr lang="en-GB" sz="1200" dirty="0">
                <a:solidFill>
                  <a:srgbClr val="363636"/>
                </a:solidFill>
              </a:rPr>
              <a:t>to open-label </a:t>
            </a:r>
            <a:r>
              <a:rPr lang="en-GB" sz="1200" dirty="0" err="1" smtClean="0">
                <a:solidFill>
                  <a:srgbClr val="363636"/>
                </a:solidFill>
              </a:rPr>
              <a:t>everolimus</a:t>
            </a:r>
            <a:endParaRPr lang="en-GB" sz="1200" dirty="0">
              <a:solidFill>
                <a:srgbClr val="363636"/>
              </a:solidFill>
            </a:endParaRPr>
          </a:p>
        </p:txBody>
      </p:sp>
      <p:sp>
        <p:nvSpPr>
          <p:cNvPr id="6" name="Rectangle 9"/>
          <p:cNvSpPr txBox="1">
            <a:spLocks noChangeArrowheads="1"/>
          </p:cNvSpPr>
          <p:nvPr/>
        </p:nvSpPr>
        <p:spPr bwMode="auto">
          <a:xfrm>
            <a:off x="478523" y="5326866"/>
            <a:ext cx="4267200" cy="82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Primary endpoint</a:t>
            </a:r>
          </a:p>
          <a:p>
            <a:pPr>
              <a:buClr>
                <a:srgbClr val="043882"/>
              </a:buClr>
            </a:pPr>
            <a:r>
              <a:rPr lang="en-GB" sz="1600" kern="0" dirty="0" smtClean="0">
                <a:solidFill>
                  <a:srgbClr val="363636"/>
                </a:solidFill>
              </a:rPr>
              <a:t>PFS</a:t>
            </a:r>
          </a:p>
          <a:p>
            <a:pPr>
              <a:buClr>
                <a:srgbClr val="043882"/>
              </a:buClr>
            </a:pPr>
            <a:endParaRPr lang="en-GB" sz="1600" kern="0" dirty="0" smtClean="0">
              <a:solidFill>
                <a:srgbClr val="363636"/>
              </a:solidFill>
            </a:endParaRPr>
          </a:p>
        </p:txBody>
      </p:sp>
      <p:sp>
        <p:nvSpPr>
          <p:cNvPr id="7" name="Content Placeholder 26"/>
          <p:cNvSpPr txBox="1">
            <a:spLocks/>
          </p:cNvSpPr>
          <p:nvPr/>
        </p:nvSpPr>
        <p:spPr>
          <a:xfrm>
            <a:off x="5319528" y="5326866"/>
            <a:ext cx="2310397" cy="822101"/>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sz="1600" b="1" kern="0" dirty="0" smtClean="0">
                <a:solidFill>
                  <a:srgbClr val="363636"/>
                </a:solidFill>
              </a:rPr>
              <a:t>Secondary endpoints</a:t>
            </a:r>
          </a:p>
          <a:p>
            <a:pPr>
              <a:buClr>
                <a:srgbClr val="043882"/>
              </a:buClr>
            </a:pPr>
            <a:r>
              <a:rPr lang="en-GB" sz="1600" kern="0" dirty="0" smtClean="0">
                <a:solidFill>
                  <a:srgbClr val="363636"/>
                </a:solidFill>
              </a:rPr>
              <a:t>OS</a:t>
            </a:r>
          </a:p>
        </p:txBody>
      </p:sp>
      <p:sp>
        <p:nvSpPr>
          <p:cNvPr id="8" name="Oval 14"/>
          <p:cNvSpPr>
            <a:spLocks noChangeArrowheads="1"/>
          </p:cNvSpPr>
          <p:nvPr/>
        </p:nvSpPr>
        <p:spPr bwMode="auto">
          <a:xfrm>
            <a:off x="3330080" y="3354088"/>
            <a:ext cx="583595" cy="584200"/>
          </a:xfrm>
          <a:prstGeom prst="ellipse">
            <a:avLst/>
          </a:prstGeom>
          <a:noFill/>
          <a:ln w="28575">
            <a:solidFill>
              <a:schemeClr val="bg1"/>
            </a:solidFill>
            <a:round/>
            <a:headEnd/>
            <a:tailEnd/>
          </a:ln>
        </p:spPr>
        <p:txBody>
          <a:bodyPr wrap="none" anchor="ctr"/>
          <a:lstStyle/>
          <a:p>
            <a:pPr algn="ctr"/>
            <a:r>
              <a:rPr lang="en-GB" altLang="zh-CN" b="1" dirty="0" smtClean="0">
                <a:solidFill>
                  <a:srgbClr val="043882"/>
                </a:solidFill>
                <a:ea typeface="SimSun" pitchFamily="2" charset="-122"/>
              </a:rPr>
              <a:t>R</a:t>
            </a:r>
          </a:p>
          <a:p>
            <a:pPr algn="ctr"/>
            <a:r>
              <a:rPr lang="en-GB" altLang="zh-CN" b="1" dirty="0" smtClean="0">
                <a:solidFill>
                  <a:srgbClr val="043882"/>
                </a:solidFill>
                <a:ea typeface="SimSun" pitchFamily="2" charset="-122"/>
              </a:rPr>
              <a:t>1:1</a:t>
            </a:r>
            <a:endParaRPr lang="en-GB" altLang="zh-CN" b="1" dirty="0">
              <a:solidFill>
                <a:srgbClr val="043882"/>
              </a:solidFill>
              <a:ea typeface="SimSun" pitchFamily="2" charset="-122"/>
            </a:endParaRPr>
          </a:p>
        </p:txBody>
      </p:sp>
      <p:cxnSp>
        <p:nvCxnSpPr>
          <p:cNvPr id="9" name="AutoShape 15"/>
          <p:cNvCxnSpPr>
            <a:cxnSpLocks noChangeShapeType="1"/>
            <a:stCxn id="8" idx="0"/>
            <a:endCxn id="19" idx="1"/>
          </p:cNvCxnSpPr>
          <p:nvPr/>
        </p:nvCxnSpPr>
        <p:spPr bwMode="auto">
          <a:xfrm rot="5400000" flipH="1" flipV="1">
            <a:off x="3526903" y="2822797"/>
            <a:ext cx="626267" cy="436316"/>
          </a:xfrm>
          <a:prstGeom prst="bentConnector2">
            <a:avLst/>
          </a:prstGeom>
          <a:noFill/>
          <a:ln w="38100">
            <a:solidFill>
              <a:schemeClr val="bg1"/>
            </a:solidFill>
            <a:miter lim="800000"/>
            <a:headEnd/>
            <a:tailEnd type="triangle" w="med" len="med"/>
          </a:ln>
        </p:spPr>
      </p:cxnSp>
      <p:cxnSp>
        <p:nvCxnSpPr>
          <p:cNvPr id="10" name="AutoShape 16"/>
          <p:cNvCxnSpPr>
            <a:cxnSpLocks noChangeShapeType="1"/>
            <a:stCxn id="8" idx="4"/>
            <a:endCxn id="18" idx="1"/>
          </p:cNvCxnSpPr>
          <p:nvPr/>
        </p:nvCxnSpPr>
        <p:spPr bwMode="auto">
          <a:xfrm rot="16200000" flipH="1">
            <a:off x="3525723" y="4034442"/>
            <a:ext cx="619919" cy="427609"/>
          </a:xfrm>
          <a:prstGeom prst="bentConnector2">
            <a:avLst/>
          </a:prstGeom>
          <a:noFill/>
          <a:ln w="38100">
            <a:solidFill>
              <a:schemeClr val="bg1"/>
            </a:solidFill>
            <a:miter lim="800000"/>
            <a:headEnd/>
            <a:tailEnd type="triangle" w="med" len="med"/>
          </a:ln>
        </p:spPr>
      </p:cxnSp>
      <p:sp>
        <p:nvSpPr>
          <p:cNvPr id="13" name="Content Placeholder 26"/>
          <p:cNvSpPr txBox="1">
            <a:spLocks/>
          </p:cNvSpPr>
          <p:nvPr/>
        </p:nvSpPr>
        <p:spPr bwMode="auto">
          <a:xfrm>
            <a:off x="4138463" y="3186172"/>
            <a:ext cx="2819703" cy="892175"/>
          </a:xfrm>
          <a:prstGeom prst="rect">
            <a:avLst/>
          </a:prstGeom>
          <a:noFill/>
          <a:ln w="9525">
            <a:noFill/>
            <a:miter lim="800000"/>
            <a:headEnd/>
            <a:tailEnd/>
          </a:ln>
        </p:spPr>
        <p:txBody>
          <a:bodyPr/>
          <a:lstStyle/>
          <a:p>
            <a:pPr marL="190500" indent="-190500">
              <a:spcBef>
                <a:spcPts val="0"/>
              </a:spcBef>
              <a:spcAft>
                <a:spcPts val="400"/>
              </a:spcAft>
              <a:defRPr/>
            </a:pPr>
            <a:r>
              <a:rPr lang="en-GB" sz="1400" b="1" dirty="0">
                <a:solidFill>
                  <a:srgbClr val="363636"/>
                </a:solidFill>
                <a:latin typeface="Arial"/>
              </a:rPr>
              <a:t>Stratification</a:t>
            </a:r>
          </a:p>
          <a:p>
            <a:pPr marL="203200" indent="-203200">
              <a:spcBef>
                <a:spcPts val="0"/>
              </a:spcBef>
              <a:spcAft>
                <a:spcPts val="400"/>
              </a:spcAft>
              <a:buFont typeface="Arial" pitchFamily="34" charset="0"/>
              <a:buChar char="•"/>
              <a:defRPr/>
            </a:pPr>
            <a:r>
              <a:rPr lang="en-GB" sz="1400" dirty="0">
                <a:solidFill>
                  <a:srgbClr val="363636"/>
                </a:solidFill>
                <a:latin typeface="Arial"/>
              </a:rPr>
              <a:t>WHO PS</a:t>
            </a:r>
          </a:p>
          <a:p>
            <a:pPr marL="203200" indent="-203200">
              <a:spcBef>
                <a:spcPts val="0"/>
              </a:spcBef>
              <a:spcAft>
                <a:spcPts val="400"/>
              </a:spcAft>
              <a:buFont typeface="Arial" pitchFamily="34" charset="0"/>
              <a:buChar char="•"/>
              <a:defRPr/>
            </a:pPr>
            <a:r>
              <a:rPr lang="en-GB" sz="1400" dirty="0">
                <a:solidFill>
                  <a:srgbClr val="363636"/>
                </a:solidFill>
                <a:latin typeface="Arial"/>
              </a:rPr>
              <a:t>Prior </a:t>
            </a:r>
            <a:r>
              <a:rPr lang="en-GB" sz="1400" dirty="0" smtClean="0">
                <a:solidFill>
                  <a:srgbClr val="363636"/>
                </a:solidFill>
                <a:latin typeface="Arial"/>
              </a:rPr>
              <a:t>chemotherapy</a:t>
            </a:r>
            <a:endParaRPr lang="en-GB" sz="1400" dirty="0">
              <a:solidFill>
                <a:srgbClr val="363636"/>
              </a:solidFill>
              <a:latin typeface="Arial"/>
            </a:endParaRPr>
          </a:p>
        </p:txBody>
      </p:sp>
      <p:cxnSp>
        <p:nvCxnSpPr>
          <p:cNvPr id="14" name="AutoShape 19"/>
          <p:cNvCxnSpPr>
            <a:cxnSpLocks noChangeShapeType="1"/>
            <a:endCxn id="8" idx="2"/>
          </p:cNvCxnSpPr>
          <p:nvPr/>
        </p:nvCxnSpPr>
        <p:spPr bwMode="auto">
          <a:xfrm>
            <a:off x="3073357" y="3646188"/>
            <a:ext cx="256723" cy="0"/>
          </a:xfrm>
          <a:prstGeom prst="straightConnector1">
            <a:avLst/>
          </a:prstGeom>
          <a:noFill/>
          <a:ln w="38100">
            <a:solidFill>
              <a:schemeClr val="bg1"/>
            </a:solidFill>
            <a:round/>
            <a:headEnd/>
            <a:tailEnd type="triangle" w="med" len="med"/>
          </a:ln>
        </p:spPr>
      </p:cxnSp>
      <p:sp>
        <p:nvSpPr>
          <p:cNvPr id="17" name="AutoShape 9"/>
          <p:cNvSpPr>
            <a:spLocks noChangeArrowheads="1"/>
          </p:cNvSpPr>
          <p:nvPr/>
        </p:nvSpPr>
        <p:spPr bwMode="auto">
          <a:xfrm>
            <a:off x="217714" y="2093335"/>
            <a:ext cx="2883293" cy="3114243"/>
          </a:xfrm>
          <a:prstGeom prst="roundRect">
            <a:avLst>
              <a:gd name="adj" fmla="val 8208"/>
            </a:avLst>
          </a:prstGeom>
          <a:solidFill>
            <a:schemeClr val="accent3"/>
          </a:solidFill>
          <a:ln w="9525" algn="ctr">
            <a:noFill/>
            <a:round/>
            <a:headEnd/>
            <a:tailEnd/>
          </a:ln>
        </p:spPr>
        <p:txBody>
          <a:bodyPr wrap="square" lIns="90488" tIns="44450" rIns="90488" bIns="44450">
            <a:spAutoFit/>
          </a:bodyPr>
          <a:lstStyle/>
          <a:p>
            <a:pPr defTabSz="892175" eaLnBrk="0" hangingPunct="0">
              <a:spcAft>
                <a:spcPct val="30000"/>
              </a:spcAft>
            </a:pPr>
            <a:r>
              <a:rPr lang="en-GB" altLang="zh-CN" dirty="0" smtClean="0">
                <a:solidFill>
                  <a:srgbClr val="FFFFFF"/>
                </a:solidFill>
                <a:ea typeface="SimSun" pitchFamily="2" charset="-122"/>
              </a:rPr>
              <a:t>Patients with </a:t>
            </a:r>
            <a:r>
              <a:rPr lang="en-GB" altLang="zh-CN" dirty="0" err="1" smtClean="0">
                <a:solidFill>
                  <a:srgbClr val="FFFFFF"/>
                </a:solidFill>
                <a:ea typeface="SimSun" pitchFamily="2" charset="-122"/>
              </a:rPr>
              <a:t>pNET</a:t>
            </a:r>
            <a:endParaRPr lang="en-GB" altLang="zh-CN" dirty="0" smtClean="0">
              <a:solidFill>
                <a:srgbClr val="FFFFFF"/>
              </a:solidFill>
              <a:ea typeface="SimSun" pitchFamily="2" charset="-122"/>
            </a:endParaRPr>
          </a:p>
          <a:p>
            <a:pPr marL="228600" indent="-228600" defTabSz="892175" eaLnBrk="0" hangingPunct="0">
              <a:spcAft>
                <a:spcPct val="30000"/>
              </a:spcAft>
              <a:buFont typeface="Arial" pitchFamily="34" charset="0"/>
              <a:buChar char="•"/>
            </a:pPr>
            <a:r>
              <a:rPr lang="en-GB" altLang="zh-CN" dirty="0">
                <a:solidFill>
                  <a:srgbClr val="FFFFFF"/>
                </a:solidFill>
                <a:ea typeface="SimSun" pitchFamily="2" charset="-122"/>
              </a:rPr>
              <a:t>Radiologic </a:t>
            </a:r>
            <a:r>
              <a:rPr lang="en-GB" altLang="zh-CN" dirty="0" smtClean="0">
                <a:solidFill>
                  <a:srgbClr val="FFFFFF"/>
                </a:solidFill>
                <a:ea typeface="SimSun" pitchFamily="2" charset="-122"/>
              </a:rPr>
              <a:t>progression within 12 </a:t>
            </a:r>
            <a:r>
              <a:rPr lang="en-GB" altLang="zh-CN" dirty="0">
                <a:solidFill>
                  <a:srgbClr val="FFFFFF"/>
                </a:solidFill>
                <a:ea typeface="SimSun" pitchFamily="2" charset="-122"/>
              </a:rPr>
              <a:t>months</a:t>
            </a:r>
          </a:p>
          <a:p>
            <a:pPr marL="228600" indent="-228600" defTabSz="892175" eaLnBrk="0" hangingPunct="0">
              <a:spcAft>
                <a:spcPct val="30000"/>
              </a:spcAft>
              <a:buFont typeface="Arial" pitchFamily="34" charset="0"/>
              <a:buChar char="•"/>
            </a:pPr>
            <a:r>
              <a:rPr lang="en-GB" altLang="zh-CN" spc="-20" dirty="0" smtClean="0">
                <a:solidFill>
                  <a:srgbClr val="FFFFFF"/>
                </a:solidFill>
                <a:ea typeface="SimSun" pitchFamily="2" charset="-122"/>
              </a:rPr>
              <a:t>Measurable disease (RECIST)</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Prior anti-tumour therapy </a:t>
            </a:r>
            <a:r>
              <a:rPr lang="en-GB" altLang="zh-CN" dirty="0">
                <a:solidFill>
                  <a:srgbClr val="FFFFFF"/>
                </a:solidFill>
                <a:ea typeface="SimSun" pitchFamily="2" charset="-122"/>
              </a:rPr>
              <a:t>allowed</a:t>
            </a:r>
          </a:p>
          <a:p>
            <a:pPr marL="228600" indent="-228600" defTabSz="892175" eaLnBrk="0" hangingPunct="0">
              <a:spcAft>
                <a:spcPct val="30000"/>
              </a:spcAft>
              <a:buFont typeface="Arial" pitchFamily="34" charset="0"/>
              <a:buChar char="•"/>
            </a:pPr>
            <a:r>
              <a:rPr lang="en-GB" altLang="zh-CN" dirty="0" smtClean="0">
                <a:solidFill>
                  <a:srgbClr val="FFFFFF"/>
                </a:solidFill>
                <a:ea typeface="SimSun" pitchFamily="2" charset="-122"/>
              </a:rPr>
              <a:t>WHO </a:t>
            </a:r>
            <a:r>
              <a:rPr lang="en-GB" altLang="zh-CN" dirty="0">
                <a:solidFill>
                  <a:srgbClr val="FFFFFF"/>
                </a:solidFill>
                <a:ea typeface="SimSun" pitchFamily="2" charset="-122"/>
              </a:rPr>
              <a:t>PS </a:t>
            </a:r>
            <a:r>
              <a:rPr lang="en-GB" altLang="zh-CN" dirty="0" smtClean="0">
                <a:solidFill>
                  <a:srgbClr val="FFFFFF"/>
                </a:solidFill>
                <a:ea typeface="SimSun" pitchFamily="2" charset="-122"/>
              </a:rPr>
              <a:t>≤2</a:t>
            </a:r>
          </a:p>
          <a:p>
            <a:pPr defTabSz="892175" eaLnBrk="0" hangingPunct="0">
              <a:spcAft>
                <a:spcPct val="30000"/>
              </a:spcAft>
            </a:pPr>
            <a:r>
              <a:rPr lang="en-GB" altLang="zh-CN" dirty="0" smtClean="0">
                <a:solidFill>
                  <a:srgbClr val="FFFFFF"/>
                </a:solidFill>
                <a:ea typeface="SimSun" pitchFamily="2" charset="-122"/>
              </a:rPr>
              <a:t>(n=410</a:t>
            </a:r>
            <a:r>
              <a:rPr lang="en-GB" altLang="zh-CN" dirty="0">
                <a:solidFill>
                  <a:srgbClr val="FFFFFF"/>
                </a:solidFill>
                <a:ea typeface="SimSun" pitchFamily="2" charset="-122"/>
              </a:rPr>
              <a:t>)</a:t>
            </a:r>
          </a:p>
        </p:txBody>
      </p:sp>
      <p:sp>
        <p:nvSpPr>
          <p:cNvPr id="18" name="AutoShape 12"/>
          <p:cNvSpPr>
            <a:spLocks noChangeArrowheads="1"/>
          </p:cNvSpPr>
          <p:nvPr/>
        </p:nvSpPr>
        <p:spPr bwMode="auto">
          <a:xfrm>
            <a:off x="4049487" y="4147839"/>
            <a:ext cx="224599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363636"/>
                </a:solidFill>
                <a:ea typeface="SimSun" pitchFamily="2" charset="-122"/>
              </a:rPr>
              <a:t>Placebo + BSC</a:t>
            </a:r>
            <a:r>
              <a:rPr lang="en-GB" altLang="zh-CN" dirty="0" smtClean="0">
                <a:solidFill>
                  <a:srgbClr val="363636"/>
                </a:solidFill>
                <a:ea typeface="SimSun" pitchFamily="2" charset="-122"/>
              </a:rPr>
              <a:t>* (</a:t>
            </a:r>
            <a:r>
              <a:rPr lang="en-GB" altLang="zh-CN" dirty="0">
                <a:solidFill>
                  <a:srgbClr val="363636"/>
                </a:solidFill>
                <a:ea typeface="SimSun" pitchFamily="2" charset="-122"/>
              </a:rPr>
              <a:t>n=203)</a:t>
            </a:r>
          </a:p>
        </p:txBody>
      </p:sp>
      <p:sp>
        <p:nvSpPr>
          <p:cNvPr id="19" name="AutoShape 8"/>
          <p:cNvSpPr>
            <a:spLocks noChangeArrowheads="1"/>
          </p:cNvSpPr>
          <p:nvPr/>
        </p:nvSpPr>
        <p:spPr bwMode="auto">
          <a:xfrm>
            <a:off x="4058194" y="2317452"/>
            <a:ext cx="2237283"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err="1">
                <a:solidFill>
                  <a:srgbClr val="FFFFFF"/>
                </a:solidFill>
                <a:ea typeface="SimSun" pitchFamily="2" charset="-122"/>
              </a:rPr>
              <a:t>Everolimus</a:t>
            </a:r>
            <a:r>
              <a:rPr lang="en-GB" altLang="zh-CN" dirty="0">
                <a:solidFill>
                  <a:srgbClr val="FFFFFF"/>
                </a:solidFill>
                <a:ea typeface="SimSun" pitchFamily="2" charset="-122"/>
              </a:rPr>
              <a:t> </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10 mg/day </a:t>
            </a:r>
            <a:r>
              <a:rPr lang="en-GB" altLang="zh-CN" dirty="0">
                <a:solidFill>
                  <a:srgbClr val="FFFFFF"/>
                </a:solidFill>
                <a:ea typeface="SimSun" pitchFamily="2" charset="-122"/>
              </a:rPr>
              <a:t>+ BSC*</a:t>
            </a:r>
          </a:p>
          <a:p>
            <a:pPr algn="ctr" defTabSz="892175" eaLnBrk="0" hangingPunct="0"/>
            <a:r>
              <a:rPr lang="en-GB" altLang="zh-CN" dirty="0" smtClean="0">
                <a:solidFill>
                  <a:srgbClr val="FFFFFF"/>
                </a:solidFill>
                <a:ea typeface="SimSun" pitchFamily="2" charset="-122"/>
              </a:rPr>
              <a:t>(n=207)</a:t>
            </a:r>
            <a:endParaRPr lang="en-GB" altLang="zh-CN" dirty="0">
              <a:solidFill>
                <a:srgbClr val="FFFFFF"/>
              </a:solidFill>
              <a:ea typeface="SimSun" pitchFamily="2" charset="-122"/>
            </a:endParaRPr>
          </a:p>
        </p:txBody>
      </p:sp>
      <p:cxnSp>
        <p:nvCxnSpPr>
          <p:cNvPr id="20" name="AutoShape 20"/>
          <p:cNvCxnSpPr>
            <a:cxnSpLocks noChangeShapeType="1"/>
          </p:cNvCxnSpPr>
          <p:nvPr/>
        </p:nvCxnSpPr>
        <p:spPr bwMode="auto">
          <a:xfrm>
            <a:off x="6297364" y="4568938"/>
            <a:ext cx="432000" cy="0"/>
          </a:xfrm>
          <a:prstGeom prst="straightConnector1">
            <a:avLst/>
          </a:prstGeom>
          <a:noFill/>
          <a:ln w="38100">
            <a:solidFill>
              <a:schemeClr val="bg1"/>
            </a:solidFill>
            <a:prstDash val="dash"/>
            <a:round/>
            <a:headEnd/>
            <a:tailEnd type="triangle" w="med" len="med"/>
          </a:ln>
        </p:spPr>
      </p:cxnSp>
      <p:cxnSp>
        <p:nvCxnSpPr>
          <p:cNvPr id="21" name="AutoShape 21"/>
          <p:cNvCxnSpPr>
            <a:cxnSpLocks noChangeShapeType="1"/>
          </p:cNvCxnSpPr>
          <p:nvPr/>
        </p:nvCxnSpPr>
        <p:spPr bwMode="auto">
          <a:xfrm>
            <a:off x="6297364" y="2738552"/>
            <a:ext cx="432000" cy="0"/>
          </a:xfrm>
          <a:prstGeom prst="straightConnector1">
            <a:avLst/>
          </a:prstGeom>
          <a:noFill/>
          <a:ln w="38100">
            <a:solidFill>
              <a:schemeClr val="bg1"/>
            </a:solidFill>
            <a:round/>
            <a:headEnd/>
            <a:tailEnd type="triangle" w="med" len="med"/>
          </a:ln>
        </p:spPr>
      </p:cxnSp>
      <p:sp>
        <p:nvSpPr>
          <p:cNvPr id="22" name="AutoShape 12"/>
          <p:cNvSpPr>
            <a:spLocks noChangeArrowheads="1"/>
          </p:cNvSpPr>
          <p:nvPr/>
        </p:nvSpPr>
        <p:spPr bwMode="auto">
          <a:xfrm>
            <a:off x="6725063" y="4158570"/>
            <a:ext cx="1915360" cy="82073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err="1">
                <a:solidFill>
                  <a:srgbClr val="363636"/>
                </a:solidFill>
                <a:ea typeface="SimSun" pitchFamily="2" charset="-122"/>
              </a:rPr>
              <a:t>Everolimus</a:t>
            </a:r>
            <a:r>
              <a:rPr lang="en-GB" altLang="zh-CN" dirty="0">
                <a:solidFill>
                  <a:srgbClr val="363636"/>
                </a:solidFill>
                <a:ea typeface="SimSun" pitchFamily="2" charset="-122"/>
              </a:rPr>
              <a:t> </a:t>
            </a:r>
            <a:r>
              <a:rPr lang="en-GB" altLang="zh-CN" dirty="0" smtClean="0">
                <a:solidFill>
                  <a:srgbClr val="363636"/>
                </a:solidFill>
                <a:ea typeface="SimSun" pitchFamily="2" charset="-122"/>
              </a:rPr>
              <a:t/>
            </a:r>
            <a:br>
              <a:rPr lang="en-GB" altLang="zh-CN" dirty="0" smtClean="0">
                <a:solidFill>
                  <a:srgbClr val="363636"/>
                </a:solidFill>
                <a:ea typeface="SimSun" pitchFamily="2" charset="-122"/>
              </a:rPr>
            </a:br>
            <a:r>
              <a:rPr lang="en-GB" altLang="zh-CN" dirty="0" smtClean="0">
                <a:solidFill>
                  <a:srgbClr val="363636"/>
                </a:solidFill>
                <a:ea typeface="SimSun" pitchFamily="2" charset="-122"/>
              </a:rPr>
              <a:t>10 mg/day</a:t>
            </a:r>
          </a:p>
          <a:p>
            <a:pPr algn="ctr" defTabSz="892175" eaLnBrk="0" hangingPunct="0"/>
            <a:r>
              <a:rPr lang="en-GB" altLang="zh-CN" dirty="0" smtClean="0">
                <a:solidFill>
                  <a:srgbClr val="363636"/>
                </a:solidFill>
                <a:ea typeface="SimSun" pitchFamily="2" charset="-122"/>
              </a:rPr>
              <a:t>(n=172)</a:t>
            </a:r>
            <a:endParaRPr lang="en-GB" altLang="zh-CN" dirty="0">
              <a:solidFill>
                <a:srgbClr val="363636"/>
              </a:solidFill>
              <a:ea typeface="SimSun" pitchFamily="2" charset="-122"/>
            </a:endParaRPr>
          </a:p>
        </p:txBody>
      </p:sp>
      <p:sp>
        <p:nvSpPr>
          <p:cNvPr id="23" name="AutoShape 8"/>
          <p:cNvSpPr>
            <a:spLocks noChangeArrowheads="1"/>
          </p:cNvSpPr>
          <p:nvPr/>
        </p:nvSpPr>
        <p:spPr bwMode="auto">
          <a:xfrm>
            <a:off x="6725064" y="2328183"/>
            <a:ext cx="1916490" cy="820737"/>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en-GB" altLang="zh-CN" dirty="0" err="1">
                <a:solidFill>
                  <a:srgbClr val="FFFFFF"/>
                </a:solidFill>
                <a:ea typeface="SimSun" pitchFamily="2" charset="-122"/>
              </a:rPr>
              <a:t>Everolimus</a:t>
            </a:r>
            <a:r>
              <a:rPr lang="en-GB" altLang="zh-CN" dirty="0">
                <a:solidFill>
                  <a:srgbClr val="FFFFFF"/>
                </a:solidFill>
                <a:ea typeface="SimSun" pitchFamily="2" charset="-122"/>
              </a:rPr>
              <a:t> </a:t>
            </a:r>
            <a:r>
              <a:rPr lang="en-GB" altLang="zh-CN" dirty="0" smtClean="0">
                <a:solidFill>
                  <a:srgbClr val="FFFFFF"/>
                </a:solidFill>
                <a:ea typeface="SimSun" pitchFamily="2" charset="-122"/>
              </a:rPr>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10 mg/day </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a:t>
            </a:r>
            <a:r>
              <a:rPr lang="en-GB" altLang="zh-CN" dirty="0">
                <a:solidFill>
                  <a:srgbClr val="FFFFFF"/>
                </a:solidFill>
                <a:ea typeface="SimSun" pitchFamily="2" charset="-122"/>
              </a:rPr>
              <a:t>n=53)</a:t>
            </a:r>
          </a:p>
        </p:txBody>
      </p:sp>
      <p:cxnSp>
        <p:nvCxnSpPr>
          <p:cNvPr id="27" name="Straight Connector 26"/>
          <p:cNvCxnSpPr/>
          <p:nvPr/>
        </p:nvCxnSpPr>
        <p:spPr>
          <a:xfrm>
            <a:off x="6474727" y="2093140"/>
            <a:ext cx="0" cy="2950561"/>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726404" y="2093140"/>
            <a:ext cx="0" cy="293983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576550" y="5021553"/>
            <a:ext cx="1816523" cy="338554"/>
          </a:xfrm>
          <a:prstGeom prst="rect">
            <a:avLst/>
          </a:prstGeom>
          <a:noFill/>
        </p:spPr>
        <p:txBody>
          <a:bodyPr wrap="none" rtlCol="0">
            <a:spAutoFit/>
          </a:bodyPr>
          <a:lstStyle/>
          <a:p>
            <a:r>
              <a:rPr lang="en-GB" sz="1600" b="1" dirty="0" smtClean="0">
                <a:solidFill>
                  <a:srgbClr val="FF0000"/>
                </a:solidFill>
              </a:rPr>
              <a:t>Primary analysis</a:t>
            </a:r>
            <a:endParaRPr lang="en-GB" sz="1600" b="1" dirty="0">
              <a:solidFill>
                <a:srgbClr val="FF0000"/>
              </a:solidFill>
            </a:endParaRPr>
          </a:p>
        </p:txBody>
      </p:sp>
      <p:sp>
        <p:nvSpPr>
          <p:cNvPr id="34" name="TextBox 33"/>
          <p:cNvSpPr txBox="1"/>
          <p:nvPr/>
        </p:nvSpPr>
        <p:spPr>
          <a:xfrm>
            <a:off x="8139446" y="5021553"/>
            <a:ext cx="1081826" cy="502702"/>
          </a:xfrm>
          <a:prstGeom prst="rect">
            <a:avLst/>
          </a:prstGeom>
          <a:noFill/>
        </p:spPr>
        <p:txBody>
          <a:bodyPr wrap="square" rtlCol="0">
            <a:spAutoFit/>
          </a:bodyPr>
          <a:lstStyle/>
          <a:p>
            <a:pPr>
              <a:lnSpc>
                <a:spcPts val="1600"/>
              </a:lnSpc>
            </a:pPr>
            <a:r>
              <a:rPr lang="en-GB" sz="1600" b="1" dirty="0" smtClean="0">
                <a:solidFill>
                  <a:srgbClr val="FF0000"/>
                </a:solidFill>
              </a:rPr>
              <a:t>Final OS analysis</a:t>
            </a:r>
            <a:endParaRPr lang="en-GB" sz="1600" b="1" dirty="0">
              <a:solidFill>
                <a:srgbClr val="FF0000"/>
              </a:solidFill>
            </a:endParaRPr>
          </a:p>
        </p:txBody>
      </p:sp>
      <p:sp>
        <p:nvSpPr>
          <p:cNvPr id="35" name="Rectangle 34"/>
          <p:cNvSpPr/>
          <p:nvPr/>
        </p:nvSpPr>
        <p:spPr>
          <a:xfrm>
            <a:off x="6581110" y="3358379"/>
            <a:ext cx="2253797" cy="523220"/>
          </a:xfrm>
          <a:prstGeom prst="rect">
            <a:avLst/>
          </a:prstGeom>
        </p:spPr>
        <p:txBody>
          <a:bodyPr wrap="square">
            <a:spAutoFit/>
          </a:bodyPr>
          <a:lstStyle/>
          <a:p>
            <a:r>
              <a:rPr lang="en-GB" sz="1400" b="1" spc="-20" dirty="0">
                <a:solidFill>
                  <a:srgbClr val="363636"/>
                </a:solidFill>
              </a:rPr>
              <a:t>Crossover at PD</a:t>
            </a:r>
            <a:r>
              <a:rPr lang="en-GB" sz="1400" b="1" spc="-20" baseline="30000" dirty="0">
                <a:solidFill>
                  <a:srgbClr val="363636"/>
                </a:solidFill>
              </a:rPr>
              <a:t>†</a:t>
            </a:r>
            <a:r>
              <a:rPr lang="en-GB" sz="1400" b="1" spc="-20" dirty="0">
                <a:solidFill>
                  <a:srgbClr val="363636"/>
                </a:solidFill>
              </a:rPr>
              <a:t> or at </a:t>
            </a:r>
            <a:r>
              <a:rPr lang="en-GB" sz="1400" b="1" spc="-20" dirty="0" smtClean="0">
                <a:solidFill>
                  <a:srgbClr val="363636"/>
                </a:solidFill>
              </a:rPr>
              <a:t>end of </a:t>
            </a:r>
            <a:r>
              <a:rPr lang="en-GB" sz="1400" b="1" spc="-20" dirty="0">
                <a:solidFill>
                  <a:srgbClr val="363636"/>
                </a:solidFill>
              </a:rPr>
              <a:t>the </a:t>
            </a:r>
            <a:r>
              <a:rPr lang="en-GB" sz="1400" b="1" spc="-20" dirty="0" smtClean="0">
                <a:solidFill>
                  <a:srgbClr val="363636"/>
                </a:solidFill>
              </a:rPr>
              <a:t>core phase</a:t>
            </a:r>
            <a:r>
              <a:rPr lang="en-GB" sz="1400" b="1" spc="-20" baseline="30000" dirty="0">
                <a:solidFill>
                  <a:srgbClr val="363636"/>
                </a:solidFill>
              </a:rPr>
              <a:t>§</a:t>
            </a:r>
            <a:endParaRPr lang="en-GB" sz="1400" spc="-20" baseline="30000" dirty="0">
              <a:solidFill>
                <a:srgbClr val="363636"/>
              </a:solidFill>
            </a:endParaRPr>
          </a:p>
        </p:txBody>
      </p:sp>
    </p:spTree>
    <p:custDataLst>
      <p:tags r:id="rId1"/>
    </p:custDataLst>
    <p:extLst>
      <p:ext uri="{BB962C8B-B14F-4D97-AF65-F5344CB8AC3E}">
        <p14:creationId xmlns:p14="http://schemas.microsoft.com/office/powerpoint/2010/main" val="246013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LBA10: CALGB/SWOG 80405: Analysis of patients undergoing surgery as part </a:t>
            </a:r>
            <a:r>
              <a:rPr lang="en-GB" sz="1800" dirty="0" smtClean="0"/>
              <a:t>of treatment strategy – </a:t>
            </a:r>
            <a:r>
              <a:rPr lang="en-GB" sz="1800" dirty="0" err="1" smtClean="0"/>
              <a:t>Venook</a:t>
            </a:r>
            <a:r>
              <a:rPr lang="en-GB" sz="1800" dirty="0" smtClean="0"/>
              <a:t> A </a:t>
            </a:r>
            <a:r>
              <a:rPr lang="en-GB" sz="1800" dirty="0"/>
              <a:t>et </a:t>
            </a:r>
            <a:r>
              <a:rPr lang="en-GB" sz="1800" dirty="0" smtClean="0"/>
              <a:t>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a:t>
            </a:r>
          </a:p>
          <a:p>
            <a:pPr lvl="1"/>
            <a:r>
              <a:rPr lang="en-GB" sz="1800" dirty="0" smtClean="0"/>
              <a:t>132/180 </a:t>
            </a:r>
            <a:r>
              <a:rPr lang="en-GB" sz="1800" i="1" dirty="0" smtClean="0"/>
              <a:t>KRAS</a:t>
            </a:r>
            <a:r>
              <a:rPr lang="en-GB" sz="1800" dirty="0" smtClean="0"/>
              <a:t> </a:t>
            </a:r>
            <a:r>
              <a:rPr lang="en-GB" sz="1800" dirty="0" err="1" smtClean="0"/>
              <a:t>wt</a:t>
            </a:r>
            <a:r>
              <a:rPr lang="en-GB" sz="1800" dirty="0" smtClean="0"/>
              <a:t> patients had no evidence of disease post surgery</a:t>
            </a:r>
          </a:p>
          <a:p>
            <a:pPr lvl="2"/>
            <a:endParaRPr lang="en-GB" sz="1800" dirty="0" smtClean="0"/>
          </a:p>
        </p:txBody>
      </p:sp>
      <p:sp>
        <p:nvSpPr>
          <p:cNvPr id="5124" name="Text Box 4"/>
          <p:cNvSpPr txBox="1">
            <a:spLocks noChangeArrowheads="1"/>
          </p:cNvSpPr>
          <p:nvPr/>
        </p:nvSpPr>
        <p:spPr bwMode="auto">
          <a:xfrm>
            <a:off x="4979245" y="6474897"/>
            <a:ext cx="394409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err="1" smtClean="0">
                <a:solidFill>
                  <a:srgbClr val="363636"/>
                </a:solidFill>
              </a:rPr>
              <a:t>Venook</a:t>
            </a:r>
            <a:r>
              <a:rPr lang="en-GB" sz="1200" dirty="0" smtClean="0">
                <a:solidFill>
                  <a:srgbClr val="363636"/>
                </a:solidFill>
              </a:rPr>
              <a:t>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LBA10</a:t>
            </a:r>
            <a:endParaRPr lang="en-GB" sz="1200" dirty="0">
              <a:solidFill>
                <a:srgbClr val="363636"/>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163330049"/>
              </p:ext>
            </p:extLst>
          </p:nvPr>
        </p:nvGraphicFramePr>
        <p:xfrm>
          <a:off x="364065" y="2226729"/>
          <a:ext cx="8339667" cy="1924530"/>
        </p:xfrm>
        <a:graphic>
          <a:graphicData uri="http://schemas.openxmlformats.org/drawingml/2006/table">
            <a:tbl>
              <a:tblPr firstRow="1" bandRow="1">
                <a:tableStyleId>{69012ECD-51FC-41F1-AA8D-1B2483CD663E}</a:tableStyleId>
              </a:tblPr>
              <a:tblGrid>
                <a:gridCol w="2133602"/>
                <a:gridCol w="1998133"/>
                <a:gridCol w="2018211"/>
                <a:gridCol w="1262743"/>
                <a:gridCol w="926978"/>
              </a:tblGrid>
              <a:tr h="646170">
                <a:tc>
                  <a:txBody>
                    <a:bodyPr/>
                    <a:lstStyle/>
                    <a:p>
                      <a:r>
                        <a:rPr lang="en-GB" sz="1400" dirty="0" smtClean="0">
                          <a:solidFill>
                            <a:schemeClr val="tx2"/>
                          </a:solidFill>
                        </a:rPr>
                        <a:t>Resected no</a:t>
                      </a:r>
                      <a:r>
                        <a:rPr lang="en-GB" sz="1400" baseline="0" dirty="0" smtClean="0">
                          <a:solidFill>
                            <a:schemeClr val="tx2"/>
                          </a:solidFill>
                        </a:rPr>
                        <a:t> evidence of disease</a:t>
                      </a:r>
                      <a:endParaRPr lang="en-GB" sz="1400" dirty="0">
                        <a:solidFill>
                          <a:schemeClr val="tx2"/>
                        </a:solidFill>
                      </a:endParaRPr>
                    </a:p>
                  </a:txBody>
                  <a:tcPr anchor="b"/>
                </a:tc>
                <a:tc>
                  <a:txBody>
                    <a:bodyPr/>
                    <a:lstStyle/>
                    <a:p>
                      <a:pPr algn="ctr"/>
                      <a:r>
                        <a:rPr lang="en-GB" sz="1400" dirty="0" smtClean="0">
                          <a:solidFill>
                            <a:schemeClr val="tx2"/>
                          </a:solidFill>
                        </a:rPr>
                        <a:t>Bevacizumab</a:t>
                      </a:r>
                      <a:r>
                        <a:rPr lang="en-GB" sz="1400" baseline="0" dirty="0" smtClean="0">
                          <a:solidFill>
                            <a:schemeClr val="tx2"/>
                          </a:solidFill>
                        </a:rPr>
                        <a:t> + chemotherapy </a:t>
                      </a:r>
                      <a:r>
                        <a:rPr lang="en-GB" sz="1400" dirty="0" smtClean="0">
                          <a:solidFill>
                            <a:schemeClr val="tx2"/>
                          </a:solidFill>
                        </a:rPr>
                        <a:t>(N=50)</a:t>
                      </a:r>
                    </a:p>
                  </a:txBody>
                  <a:tcPr anchor="b"/>
                </a:tc>
                <a:tc>
                  <a:txBody>
                    <a:bodyPr/>
                    <a:lstStyle/>
                    <a:p>
                      <a:pPr algn="ctr"/>
                      <a:r>
                        <a:rPr lang="en-GB" sz="1400" baseline="0" dirty="0" smtClean="0">
                          <a:solidFill>
                            <a:schemeClr val="tx2"/>
                          </a:solidFill>
                        </a:rPr>
                        <a:t>Cetuximab + chemotherapy (N=82)</a:t>
                      </a:r>
                    </a:p>
                  </a:txBody>
                  <a:tcPr anchor="b"/>
                </a:tc>
                <a:tc>
                  <a:txBody>
                    <a:bodyPr/>
                    <a:lstStyle/>
                    <a:p>
                      <a:pPr algn="ctr"/>
                      <a:r>
                        <a:rPr lang="en-GB" sz="1400" dirty="0" smtClean="0">
                          <a:solidFill>
                            <a:schemeClr val="tx2"/>
                          </a:solidFill>
                        </a:rPr>
                        <a:t>HR (95% CI)</a:t>
                      </a:r>
                      <a:endParaRPr lang="en-GB" sz="1400" dirty="0">
                        <a:solidFill>
                          <a:schemeClr val="tx2"/>
                        </a:solidFill>
                      </a:endParaRPr>
                    </a:p>
                  </a:txBody>
                  <a:tcPr anchor="b"/>
                </a:tc>
                <a:tc>
                  <a:txBody>
                    <a:bodyPr/>
                    <a:lstStyle/>
                    <a:p>
                      <a:pPr algn="ctr"/>
                      <a:r>
                        <a:rPr lang="en-GB" sz="1400" dirty="0" smtClean="0">
                          <a:solidFill>
                            <a:schemeClr val="tx2"/>
                          </a:solidFill>
                        </a:rPr>
                        <a:t>p-value</a:t>
                      </a:r>
                      <a:endParaRPr lang="en-GB" sz="1400" dirty="0">
                        <a:solidFill>
                          <a:schemeClr val="tx2"/>
                        </a:solidFill>
                      </a:endParaRPr>
                    </a:p>
                  </a:txBody>
                  <a:tcPr anchor="b"/>
                </a:tc>
              </a:tr>
              <a:tr h="380100">
                <a:tc>
                  <a:txBody>
                    <a:bodyPr/>
                    <a:lstStyle/>
                    <a:p>
                      <a:r>
                        <a:rPr lang="en-GB" sz="1400" dirty="0" smtClean="0"/>
                        <a:t>Median</a:t>
                      </a:r>
                      <a:r>
                        <a:rPr lang="en-GB" sz="1400" baseline="0" dirty="0" smtClean="0"/>
                        <a:t> </a:t>
                      </a:r>
                      <a:r>
                        <a:rPr lang="en-GB" sz="1400" dirty="0" smtClean="0"/>
                        <a:t>OS, months</a:t>
                      </a:r>
                      <a:endParaRPr lang="en-GB"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67.4</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t>64.1</a:t>
                      </a:r>
                    </a:p>
                  </a:txBody>
                  <a:tcPr anchor="ctr"/>
                </a:tc>
                <a:tc>
                  <a:txBody>
                    <a:bodyPr/>
                    <a:lstStyle/>
                    <a:p>
                      <a:pPr algn="ctr"/>
                      <a:r>
                        <a:rPr lang="en-GB" sz="1400" dirty="0" smtClean="0"/>
                        <a:t>1.2 (0.6, 2.2)</a:t>
                      </a:r>
                      <a:endParaRPr lang="en-GB" sz="1400" dirty="0"/>
                    </a:p>
                  </a:txBody>
                  <a:tcPr anchor="ctr"/>
                </a:tc>
                <a:tc>
                  <a:txBody>
                    <a:bodyPr/>
                    <a:lstStyle/>
                    <a:p>
                      <a:pPr algn="ctr"/>
                      <a:r>
                        <a:rPr lang="en-GB" sz="1400" dirty="0" smtClean="0"/>
                        <a:t>0.56</a:t>
                      </a:r>
                      <a:endParaRPr lang="en-GB" sz="1400" dirty="0"/>
                    </a:p>
                  </a:txBody>
                  <a:tcPr anchor="ctr"/>
                </a:tc>
              </a:tr>
              <a:tr h="380100">
                <a:tc>
                  <a:txBody>
                    <a:bodyPr/>
                    <a:lstStyle/>
                    <a:p>
                      <a:r>
                        <a:rPr lang="en-GB" sz="1400" dirty="0" smtClean="0"/>
                        <a:t>Median post-surgical recurrence, months</a:t>
                      </a:r>
                      <a:endParaRPr lang="en-GB" sz="1400" dirty="0"/>
                    </a:p>
                  </a:txBody>
                  <a:tcPr anchor="ctr"/>
                </a:tc>
                <a:tc>
                  <a:txBody>
                    <a:bodyPr/>
                    <a:lstStyle/>
                    <a:p>
                      <a:pPr algn="ctr"/>
                      <a:r>
                        <a:rPr lang="en-GB" sz="1400" dirty="0" smtClean="0"/>
                        <a:t>24.8</a:t>
                      </a:r>
                      <a:endParaRPr lang="en-GB" sz="1400" dirty="0"/>
                    </a:p>
                  </a:txBody>
                  <a:tcPr anchor="ctr"/>
                </a:tc>
                <a:tc>
                  <a:txBody>
                    <a:bodyPr/>
                    <a:lstStyle/>
                    <a:p>
                      <a:pPr algn="ctr"/>
                      <a:r>
                        <a:rPr lang="en-GB" sz="1400" dirty="0" smtClean="0"/>
                        <a:t>25.9</a:t>
                      </a:r>
                      <a:endParaRPr lang="en-GB" sz="1400" dirty="0"/>
                    </a:p>
                  </a:txBody>
                  <a:tcPr anchor="ctr"/>
                </a:tc>
                <a:tc>
                  <a:txBody>
                    <a:bodyPr/>
                    <a:lstStyle/>
                    <a:p>
                      <a:pPr algn="ctr"/>
                      <a:r>
                        <a:rPr lang="en-GB" sz="1400" dirty="0" smtClean="0"/>
                        <a:t>1.0 (0.6, 1.5)</a:t>
                      </a:r>
                      <a:endParaRPr lang="en-GB" sz="1400" dirty="0"/>
                    </a:p>
                  </a:txBody>
                  <a:tcPr anchor="ctr"/>
                </a:tc>
                <a:tc>
                  <a:txBody>
                    <a:bodyPr/>
                    <a:lstStyle/>
                    <a:p>
                      <a:pPr algn="ctr"/>
                      <a:r>
                        <a:rPr lang="en-GB" sz="1400" dirty="0" smtClean="0"/>
                        <a:t>0.84</a:t>
                      </a:r>
                      <a:endParaRPr lang="en-GB" sz="1400" dirty="0"/>
                    </a:p>
                  </a:txBody>
                  <a:tcPr anchor="ctr"/>
                </a:tc>
              </a:tr>
              <a:tr h="380100">
                <a:tc>
                  <a:txBody>
                    <a:bodyPr/>
                    <a:lstStyle/>
                    <a:p>
                      <a:r>
                        <a:rPr lang="en-GB" sz="1400" baseline="0" dirty="0" smtClean="0"/>
                        <a:t>Median </a:t>
                      </a:r>
                      <a:r>
                        <a:rPr lang="en-GB" sz="1400" dirty="0" smtClean="0"/>
                        <a:t>DFS, months</a:t>
                      </a:r>
                      <a:endParaRPr lang="en-GB" sz="1400" dirty="0"/>
                    </a:p>
                  </a:txBody>
                  <a:tcPr anchor="ctr"/>
                </a:tc>
                <a:tc>
                  <a:txBody>
                    <a:bodyPr/>
                    <a:lstStyle/>
                    <a:p>
                      <a:pPr algn="ctr"/>
                      <a:r>
                        <a:rPr lang="en-GB" sz="1400" dirty="0" smtClean="0"/>
                        <a:t>16.9</a:t>
                      </a:r>
                      <a:endParaRPr lang="en-GB" sz="1400" dirty="0"/>
                    </a:p>
                  </a:txBody>
                  <a:tcPr anchor="ctr"/>
                </a:tc>
                <a:tc>
                  <a:txBody>
                    <a:bodyPr/>
                    <a:lstStyle/>
                    <a:p>
                      <a:pPr algn="ctr"/>
                      <a:r>
                        <a:rPr lang="en-GB" sz="1400" dirty="0" smtClean="0"/>
                        <a:t>15.3</a:t>
                      </a:r>
                      <a:endParaRPr lang="en-GB" sz="1400" dirty="0"/>
                    </a:p>
                  </a:txBody>
                  <a:tcPr anchor="ctr"/>
                </a:tc>
                <a:tc>
                  <a:txBody>
                    <a:bodyPr/>
                    <a:lstStyle/>
                    <a:p>
                      <a:pPr algn="ctr"/>
                      <a:r>
                        <a:rPr lang="en-GB" sz="1400" dirty="0" smtClean="0"/>
                        <a:t>1.0 (0.6, 1.5)</a:t>
                      </a:r>
                      <a:endParaRPr lang="en-GB" sz="1400" dirty="0"/>
                    </a:p>
                  </a:txBody>
                  <a:tcPr anchor="ctr"/>
                </a:tc>
                <a:tc>
                  <a:txBody>
                    <a:bodyPr/>
                    <a:lstStyle/>
                    <a:p>
                      <a:pPr algn="ctr"/>
                      <a:r>
                        <a:rPr lang="en-GB" sz="1400" dirty="0" smtClean="0"/>
                        <a:t>0.94</a:t>
                      </a:r>
                      <a:endParaRPr lang="en-GB" sz="1400" dirty="0"/>
                    </a:p>
                  </a:txBody>
                  <a:tcPr anchor="ct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32125570"/>
              </p:ext>
            </p:extLst>
          </p:nvPr>
        </p:nvGraphicFramePr>
        <p:xfrm>
          <a:off x="364068" y="4287524"/>
          <a:ext cx="8527683" cy="1828800"/>
        </p:xfrm>
        <a:graphic>
          <a:graphicData uri="http://schemas.openxmlformats.org/drawingml/2006/table">
            <a:tbl>
              <a:tblPr firstRow="1" bandRow="1">
                <a:tableStyleId>{69012ECD-51FC-41F1-AA8D-1B2483CD663E}</a:tableStyleId>
              </a:tblPr>
              <a:tblGrid>
                <a:gridCol w="3157060"/>
                <a:gridCol w="2732312"/>
                <a:gridCol w="118576"/>
                <a:gridCol w="2519735"/>
              </a:tblGrid>
              <a:tr h="0">
                <a:tc>
                  <a:txBody>
                    <a:bodyPr/>
                    <a:lstStyle/>
                    <a:p>
                      <a:r>
                        <a:rPr lang="en-GB" sz="1400" dirty="0" smtClean="0">
                          <a:solidFill>
                            <a:schemeClr val="tx2"/>
                          </a:solidFill>
                        </a:rPr>
                        <a:t>Response,</a:t>
                      </a:r>
                      <a:r>
                        <a:rPr lang="en-GB" sz="1400" baseline="0" dirty="0" smtClean="0">
                          <a:solidFill>
                            <a:schemeClr val="tx2"/>
                          </a:solidFill>
                        </a:rPr>
                        <a:t> </a:t>
                      </a:r>
                      <a:r>
                        <a:rPr lang="en-GB" sz="1400" dirty="0" smtClean="0">
                          <a:solidFill>
                            <a:schemeClr val="tx2"/>
                          </a:solidFill>
                        </a:rPr>
                        <a:t>%</a:t>
                      </a:r>
                      <a:endParaRPr lang="en-GB" sz="1400" dirty="0">
                        <a:solidFill>
                          <a:schemeClr val="tx2"/>
                        </a:solidFill>
                      </a:endParaRPr>
                    </a:p>
                  </a:txBody>
                  <a:tcPr/>
                </a:tc>
                <a:tc gridSpan="2">
                  <a:txBody>
                    <a:bodyPr/>
                    <a:lstStyle/>
                    <a:p>
                      <a:pPr algn="ctr"/>
                      <a:r>
                        <a:rPr lang="en-GB" sz="1400" dirty="0" smtClean="0">
                          <a:solidFill>
                            <a:schemeClr val="tx2"/>
                          </a:solidFill>
                        </a:rPr>
                        <a:t>Bevacizumab + chemotherapy</a:t>
                      </a:r>
                    </a:p>
                  </a:txBody>
                  <a:tcPr/>
                </a:tc>
                <a:tc hMerge="1">
                  <a:txBody>
                    <a:bodyPr/>
                    <a:lstStyle/>
                    <a:p>
                      <a:pPr algn="ctr"/>
                      <a:endParaRPr lang="en-GB" sz="1400" baseline="0" dirty="0" smtClean="0">
                        <a:solidFill>
                          <a:schemeClr val="tx2"/>
                        </a:solidFill>
                      </a:endParaRPr>
                    </a:p>
                  </a:txBody>
                  <a:tcPr/>
                </a:tc>
                <a:tc>
                  <a:txBody>
                    <a:bodyPr/>
                    <a:lstStyle/>
                    <a:p>
                      <a:pPr algn="ctr"/>
                      <a:r>
                        <a:rPr lang="en-GB" sz="1400" baseline="0" dirty="0" smtClean="0">
                          <a:solidFill>
                            <a:schemeClr val="tx2"/>
                          </a:solidFill>
                        </a:rPr>
                        <a:t>Cetuximab + chemotherapy</a:t>
                      </a:r>
                    </a:p>
                  </a:txBody>
                  <a:tcPr/>
                </a:tc>
              </a:tr>
              <a:tr h="272345">
                <a:tc gridSpan="4">
                  <a:txBody>
                    <a:bodyPr/>
                    <a:lstStyle/>
                    <a:p>
                      <a:r>
                        <a:rPr lang="en-GB" sz="1400" baseline="0" dirty="0" smtClean="0"/>
                        <a:t>Overall (N=733)</a:t>
                      </a:r>
                      <a:endParaRPr lang="en-GB" sz="1400"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r>
              <a:tr h="272345">
                <a:tc>
                  <a:txBody>
                    <a:bodyPr/>
                    <a:lstStyle/>
                    <a:p>
                      <a:pPr marL="180000">
                        <a:spcBef>
                          <a:spcPts val="0"/>
                        </a:spcBef>
                      </a:pPr>
                      <a:r>
                        <a:rPr lang="en-GB" sz="1400" dirty="0" smtClean="0"/>
                        <a:t>ORR</a:t>
                      </a:r>
                    </a:p>
                  </a:txBody>
                  <a:tcPr/>
                </a:tc>
                <a:tc>
                  <a:txBody>
                    <a:bodyPr/>
                    <a:lstStyle/>
                    <a:p>
                      <a:pPr algn="ctr"/>
                      <a:r>
                        <a:rPr lang="en-GB" sz="1400" dirty="0" smtClean="0"/>
                        <a:t>57</a:t>
                      </a:r>
                      <a:endParaRPr lang="en-GB" sz="1400" dirty="0"/>
                    </a:p>
                  </a:txBody>
                  <a:tcPr/>
                </a:tc>
                <a:tc gridSpan="2">
                  <a:txBody>
                    <a:bodyPr/>
                    <a:lstStyle/>
                    <a:p>
                      <a:pPr algn="ctr"/>
                      <a:r>
                        <a:rPr lang="en-GB" sz="1400" dirty="0" smtClean="0"/>
                        <a:t>66</a:t>
                      </a:r>
                      <a:endParaRPr lang="en-GB" sz="1400" dirty="0"/>
                    </a:p>
                  </a:txBody>
                  <a:tcPr/>
                </a:tc>
                <a:tc hMerge="1">
                  <a:txBody>
                    <a:bodyPr/>
                    <a:lstStyle/>
                    <a:p>
                      <a:endParaRPr lang="en-GB"/>
                    </a:p>
                  </a:txBody>
                  <a:tcPr/>
                </a:tc>
              </a:tr>
              <a:tr h="272345">
                <a:tc>
                  <a:txBody>
                    <a:bodyPr/>
                    <a:lstStyle/>
                    <a:p>
                      <a:pPr marL="0" indent="0">
                        <a:spcBef>
                          <a:spcPts val="0"/>
                        </a:spcBef>
                      </a:pPr>
                      <a:r>
                        <a:rPr lang="en-GB" sz="1400" dirty="0" smtClean="0"/>
                        <a:t>Resected, no evidence</a:t>
                      </a:r>
                      <a:r>
                        <a:rPr lang="en-GB" sz="1400" baseline="0" dirty="0" smtClean="0"/>
                        <a:t> of disease</a:t>
                      </a:r>
                      <a:endParaRPr lang="en-GB" sz="1400" dirty="0" smtClean="0"/>
                    </a:p>
                  </a:txBody>
                  <a:tcPr/>
                </a:tc>
                <a:tc>
                  <a:txBody>
                    <a:bodyPr/>
                    <a:lstStyle/>
                    <a:p>
                      <a:pPr algn="ctr"/>
                      <a:r>
                        <a:rPr lang="en-GB" sz="1400" dirty="0" smtClean="0"/>
                        <a:t>45</a:t>
                      </a:r>
                      <a:endParaRPr lang="en-GB" sz="1400" dirty="0"/>
                    </a:p>
                  </a:txBody>
                  <a:tcPr/>
                </a:tc>
                <a:tc gridSpan="2">
                  <a:txBody>
                    <a:bodyPr/>
                    <a:lstStyle/>
                    <a:p>
                      <a:pPr algn="ctr"/>
                      <a:r>
                        <a:rPr lang="en-GB" sz="1400" dirty="0" smtClean="0"/>
                        <a:t>66</a:t>
                      </a:r>
                      <a:endParaRPr lang="en-GB" sz="1400" dirty="0"/>
                    </a:p>
                  </a:txBody>
                  <a:tcPr/>
                </a:tc>
                <a:tc hMerge="1">
                  <a:txBody>
                    <a:bodyPr/>
                    <a:lstStyle/>
                    <a:p>
                      <a:endParaRPr lang="en-GB"/>
                    </a:p>
                  </a:txBody>
                  <a:tcPr/>
                </a:tc>
              </a:tr>
              <a:tr h="272345">
                <a:tc>
                  <a:txBody>
                    <a:bodyPr/>
                    <a:lstStyle/>
                    <a:p>
                      <a:pPr marL="180000">
                        <a:spcBef>
                          <a:spcPts val="0"/>
                        </a:spcBef>
                      </a:pPr>
                      <a:r>
                        <a:rPr lang="en-GB" sz="1400" dirty="0" smtClean="0"/>
                        <a:t>CR, PR</a:t>
                      </a:r>
                    </a:p>
                  </a:txBody>
                  <a:tcPr/>
                </a:tc>
                <a:tc>
                  <a:txBody>
                    <a:bodyPr/>
                    <a:lstStyle/>
                    <a:p>
                      <a:pPr algn="ctr"/>
                      <a:r>
                        <a:rPr lang="en-GB" sz="1400" dirty="0" smtClean="0"/>
                        <a:t>37 (82%)</a:t>
                      </a:r>
                      <a:endParaRPr lang="en-GB" sz="1400" dirty="0"/>
                    </a:p>
                  </a:txBody>
                  <a:tcPr/>
                </a:tc>
                <a:tc gridSpan="2">
                  <a:txBody>
                    <a:bodyPr/>
                    <a:lstStyle/>
                    <a:p>
                      <a:pPr algn="ctr"/>
                      <a:r>
                        <a:rPr lang="en-GB" sz="1400" dirty="0" smtClean="0"/>
                        <a:t>50 (76%)</a:t>
                      </a:r>
                      <a:endParaRPr lang="en-GB" sz="1400" dirty="0"/>
                    </a:p>
                  </a:txBody>
                  <a:tcPr/>
                </a:tc>
                <a:tc hMerge="1">
                  <a:txBody>
                    <a:bodyPr/>
                    <a:lstStyle/>
                    <a:p>
                      <a:endParaRPr lang="en-GB"/>
                    </a:p>
                  </a:txBody>
                  <a:tcPr/>
                </a:tc>
              </a:tr>
              <a:tr h="272345">
                <a:tc>
                  <a:txBody>
                    <a:bodyPr/>
                    <a:lstStyle/>
                    <a:p>
                      <a:pPr marL="180000">
                        <a:spcBef>
                          <a:spcPts val="0"/>
                        </a:spcBef>
                      </a:pPr>
                      <a:r>
                        <a:rPr lang="en-GB" sz="1400" dirty="0" smtClean="0"/>
                        <a:t>No</a:t>
                      </a:r>
                      <a:r>
                        <a:rPr lang="en-GB" sz="1400" baseline="0" dirty="0" smtClean="0"/>
                        <a:t> response</a:t>
                      </a:r>
                      <a:endParaRPr lang="en-GB" sz="1400" dirty="0" smtClean="0"/>
                    </a:p>
                  </a:txBody>
                  <a:tcPr/>
                </a:tc>
                <a:tc>
                  <a:txBody>
                    <a:bodyPr/>
                    <a:lstStyle/>
                    <a:p>
                      <a:pPr algn="ctr"/>
                      <a:r>
                        <a:rPr lang="en-GB" sz="1400" dirty="0" smtClean="0"/>
                        <a:t>8</a:t>
                      </a:r>
                      <a:endParaRPr lang="en-GB" sz="1400" dirty="0"/>
                    </a:p>
                  </a:txBody>
                  <a:tcPr/>
                </a:tc>
                <a:tc gridSpan="2">
                  <a:txBody>
                    <a:bodyPr/>
                    <a:lstStyle/>
                    <a:p>
                      <a:pPr algn="ctr"/>
                      <a:r>
                        <a:rPr lang="en-GB" sz="1400" dirty="0" smtClean="0"/>
                        <a:t>16</a:t>
                      </a:r>
                      <a:endParaRPr lang="en-GB" sz="1400" dirty="0"/>
                    </a:p>
                  </a:txBody>
                  <a:tcPr/>
                </a:tc>
                <a:tc hMerge="1">
                  <a:txBody>
                    <a:bodyPr/>
                    <a:lstStyle/>
                    <a:p>
                      <a:endParaRPr lang="en-GB"/>
                    </a:p>
                  </a:txBody>
                  <a:tcPr/>
                </a:tc>
              </a:tr>
            </a:tbl>
          </a:graphicData>
        </a:graphic>
      </p:graphicFrame>
    </p:spTree>
    <p:custDataLst>
      <p:tags r:id="rId1"/>
    </p:custDataLst>
    <p:extLst>
      <p:ext uri="{BB962C8B-B14F-4D97-AF65-F5344CB8AC3E}">
        <p14:creationId xmlns:p14="http://schemas.microsoft.com/office/powerpoint/2010/main" val="35068045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1132O: </a:t>
            </a:r>
            <a:r>
              <a:rPr lang="en-GB" sz="1800" dirty="0" err="1"/>
              <a:t>Everolimus</a:t>
            </a:r>
            <a:r>
              <a:rPr lang="en-GB" sz="1800" dirty="0"/>
              <a:t> (EVE) for the Treatment of Advanced Pancreatic Neuroendocrine </a:t>
            </a:r>
            <a:r>
              <a:rPr lang="en-GB" sz="1800" dirty="0" err="1"/>
              <a:t>Tumors</a:t>
            </a:r>
            <a:r>
              <a:rPr lang="en-GB" sz="1800" dirty="0"/>
              <a:t> (</a:t>
            </a:r>
            <a:r>
              <a:rPr lang="en-GB" sz="1800" dirty="0" err="1"/>
              <a:t>pNET</a:t>
            </a:r>
            <a:r>
              <a:rPr lang="en-GB" sz="1800" dirty="0"/>
              <a:t>): Final Overall Survival (OS) Results of a Randomized, Double-blind, Placebo (PBO)-Controlled, </a:t>
            </a:r>
            <a:r>
              <a:rPr lang="en-GB" sz="1800" dirty="0" err="1"/>
              <a:t>Multicenter</a:t>
            </a:r>
            <a:r>
              <a:rPr lang="en-GB" sz="1800" dirty="0"/>
              <a:t> Phase III Trial (RADIANT-3) </a:t>
            </a:r>
            <a:r>
              <a:rPr lang="en-GB" sz="1800" dirty="0" smtClean="0"/>
              <a:t>– Yao JC et al.</a:t>
            </a:r>
            <a:endParaRPr lang="en-GB" sz="1800" dirty="0"/>
          </a:p>
        </p:txBody>
      </p:sp>
      <p:sp>
        <p:nvSpPr>
          <p:cNvPr id="5123" name="Rectangle 3"/>
          <p:cNvSpPr>
            <a:spLocks noGrp="1" noChangeArrowheads="1"/>
          </p:cNvSpPr>
          <p:nvPr>
            <p:ph type="body" idx="1"/>
          </p:nvPr>
        </p:nvSpPr>
        <p:spPr>
          <a:ln>
            <a:noFill/>
          </a:ln>
        </p:spPr>
        <p:txBody>
          <a:bodyPr/>
          <a:lstStyle/>
          <a:p>
            <a:r>
              <a:rPr lang="en-GB" sz="1800" b="1" dirty="0" smtClean="0"/>
              <a:t>Key results</a:t>
            </a:r>
          </a:p>
          <a:p>
            <a:pPr lvl="1"/>
            <a:r>
              <a:rPr lang="en-GB" sz="1800" dirty="0" smtClean="0"/>
              <a:t>PFS: </a:t>
            </a:r>
            <a:r>
              <a:rPr lang="en-GB" sz="1800" dirty="0" err="1" smtClean="0"/>
              <a:t>Everolimus</a:t>
            </a:r>
            <a:r>
              <a:rPr lang="en-GB" sz="1800" dirty="0" smtClean="0"/>
              <a:t> 11.04 months vs. placebo 4.60 months</a:t>
            </a:r>
          </a:p>
          <a:p>
            <a:pPr lvl="2"/>
            <a:r>
              <a:rPr lang="it-IT" sz="1800" dirty="0" smtClean="0"/>
              <a:t>HR </a:t>
            </a:r>
            <a:r>
              <a:rPr lang="it-IT" sz="1800" dirty="0"/>
              <a:t>0.35 (95% CI </a:t>
            </a:r>
            <a:r>
              <a:rPr lang="it-IT" sz="1800" dirty="0" smtClean="0"/>
              <a:t>0.27, 0.45); p&lt;0.0001</a:t>
            </a:r>
          </a:p>
          <a:p>
            <a:pPr lvl="2"/>
            <a:endParaRPr lang="it-IT" sz="1800" dirty="0" smtClean="0"/>
          </a:p>
          <a:p>
            <a:pPr lvl="2"/>
            <a:endParaRPr lang="it-IT" sz="1800" dirty="0"/>
          </a:p>
          <a:p>
            <a:pPr lvl="2"/>
            <a:endParaRPr lang="it-IT" sz="1800" dirty="0" smtClean="0"/>
          </a:p>
          <a:p>
            <a:pPr lvl="2"/>
            <a:endParaRPr lang="it-IT" sz="1800" dirty="0"/>
          </a:p>
          <a:p>
            <a:pPr lvl="2"/>
            <a:endParaRPr lang="it-IT" sz="1800" dirty="0" smtClean="0"/>
          </a:p>
          <a:p>
            <a:pPr lvl="2"/>
            <a:endParaRPr lang="it-IT" sz="1800" dirty="0"/>
          </a:p>
          <a:p>
            <a:pPr lvl="2"/>
            <a:endParaRPr lang="it-IT" sz="1800" dirty="0" smtClean="0"/>
          </a:p>
          <a:p>
            <a:pPr lvl="2"/>
            <a:endParaRPr lang="it-IT" sz="1800" dirty="0"/>
          </a:p>
          <a:p>
            <a:pPr lvl="2"/>
            <a:endParaRPr lang="it-IT" sz="1800" dirty="0" smtClean="0"/>
          </a:p>
          <a:p>
            <a:pPr lvl="2"/>
            <a:endParaRPr lang="it-IT" sz="1800" dirty="0"/>
          </a:p>
          <a:p>
            <a:pPr lvl="1">
              <a:spcBef>
                <a:spcPts val="1200"/>
              </a:spcBef>
            </a:pPr>
            <a:r>
              <a:rPr lang="en-GB" sz="1800" dirty="0" smtClean="0"/>
              <a:t>172/203 </a:t>
            </a:r>
            <a:r>
              <a:rPr lang="en-GB" sz="1800" dirty="0"/>
              <a:t>(85</a:t>
            </a:r>
            <a:r>
              <a:rPr lang="en-GB" sz="1800" dirty="0" smtClean="0"/>
              <a:t>%) of placebo patients crossed </a:t>
            </a:r>
            <a:r>
              <a:rPr lang="en-GB" sz="1800" dirty="0"/>
              <a:t>over to open-label </a:t>
            </a:r>
            <a:r>
              <a:rPr lang="en-GB" sz="1800" dirty="0" err="1"/>
              <a:t>everolimus</a:t>
            </a:r>
            <a:endParaRPr lang="it-IT" sz="1800" dirty="0" smtClean="0"/>
          </a:p>
          <a:p>
            <a:pPr lvl="2"/>
            <a:endParaRPr lang="en-GB" sz="1800" dirty="0" smtClean="0"/>
          </a:p>
          <a:p>
            <a:pPr lvl="2"/>
            <a:endParaRPr lang="en-GB" sz="1800" dirty="0"/>
          </a:p>
          <a:p>
            <a:pPr lvl="1"/>
            <a:endParaRPr lang="en-GB" sz="1800" dirty="0"/>
          </a:p>
        </p:txBody>
      </p:sp>
      <p:sp>
        <p:nvSpPr>
          <p:cNvPr id="5124" name="Text Box 4"/>
          <p:cNvSpPr txBox="1">
            <a:spLocks noChangeArrowheads="1"/>
          </p:cNvSpPr>
          <p:nvPr/>
        </p:nvSpPr>
        <p:spPr bwMode="auto">
          <a:xfrm>
            <a:off x="5240470" y="6474897"/>
            <a:ext cx="36828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Yao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1132O</a:t>
            </a:r>
            <a:endParaRPr lang="en-GB" sz="1200" dirty="0">
              <a:solidFill>
                <a:srgbClr val="363636"/>
              </a:solidFill>
            </a:endParaRPr>
          </a:p>
        </p:txBody>
      </p:sp>
      <p:sp>
        <p:nvSpPr>
          <p:cNvPr id="11" name="TextBox 10"/>
          <p:cNvSpPr txBox="1"/>
          <p:nvPr/>
        </p:nvSpPr>
        <p:spPr>
          <a:xfrm>
            <a:off x="2792629" y="2633245"/>
            <a:ext cx="2755557" cy="461665"/>
          </a:xfrm>
          <a:prstGeom prst="rect">
            <a:avLst/>
          </a:prstGeom>
          <a:noFill/>
        </p:spPr>
        <p:txBody>
          <a:bodyPr wrap="square" rtlCol="0">
            <a:spAutoFit/>
          </a:bodyPr>
          <a:lstStyle/>
          <a:p>
            <a:pPr algn="ctr"/>
            <a:r>
              <a:rPr lang="en-GB" sz="2400" b="1" dirty="0">
                <a:solidFill>
                  <a:srgbClr val="363636"/>
                </a:solidFill>
              </a:rPr>
              <a:t>OS</a:t>
            </a:r>
          </a:p>
        </p:txBody>
      </p:sp>
      <p:sp>
        <p:nvSpPr>
          <p:cNvPr id="12" name="Rectangle 11"/>
          <p:cNvSpPr/>
          <p:nvPr/>
        </p:nvSpPr>
        <p:spPr>
          <a:xfrm>
            <a:off x="4889560" y="3027272"/>
            <a:ext cx="3274540" cy="93924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sp>
        <p:nvSpPr>
          <p:cNvPr id="13" name="Rectangle 12"/>
          <p:cNvSpPr/>
          <p:nvPr/>
        </p:nvSpPr>
        <p:spPr>
          <a:xfrm>
            <a:off x="5825344" y="2647853"/>
            <a:ext cx="2526176" cy="152873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rgbClr val="363636"/>
                </a:solidFill>
              </a:rPr>
              <a:t>Kaplan Meier </a:t>
            </a:r>
            <a:r>
              <a:rPr lang="en-GB" sz="1400" b="1" dirty="0" err="1">
                <a:solidFill>
                  <a:srgbClr val="363636"/>
                </a:solidFill>
              </a:rPr>
              <a:t>mOS</a:t>
            </a:r>
            <a:endParaRPr lang="en-GB" sz="1400" b="1" dirty="0">
              <a:solidFill>
                <a:srgbClr val="363636"/>
              </a:solidFill>
            </a:endParaRPr>
          </a:p>
          <a:p>
            <a:r>
              <a:rPr lang="en-GB" sz="1400" b="1" dirty="0" err="1" smtClean="0">
                <a:solidFill>
                  <a:srgbClr val="363636"/>
                </a:solidFill>
              </a:rPr>
              <a:t>Everolimus</a:t>
            </a:r>
            <a:r>
              <a:rPr lang="en-GB" sz="1400" b="1" dirty="0" smtClean="0">
                <a:solidFill>
                  <a:srgbClr val="363636"/>
                </a:solidFill>
              </a:rPr>
              <a:t> </a:t>
            </a:r>
            <a:r>
              <a:rPr lang="en-GB" sz="1400" b="1" dirty="0">
                <a:solidFill>
                  <a:srgbClr val="363636"/>
                </a:solidFill>
              </a:rPr>
              <a:t>44.02 months</a:t>
            </a:r>
          </a:p>
          <a:p>
            <a:r>
              <a:rPr lang="en-GB" sz="1400" b="1" dirty="0" smtClean="0">
                <a:solidFill>
                  <a:srgbClr val="363636"/>
                </a:solidFill>
              </a:rPr>
              <a:t>Placebo </a:t>
            </a:r>
            <a:r>
              <a:rPr lang="en-GB" sz="1400" b="1" dirty="0">
                <a:solidFill>
                  <a:srgbClr val="363636"/>
                </a:solidFill>
              </a:rPr>
              <a:t>37.68 months</a:t>
            </a:r>
          </a:p>
          <a:p>
            <a:endParaRPr lang="en-GB" sz="1400" dirty="0">
              <a:solidFill>
                <a:srgbClr val="363636"/>
              </a:solidFill>
            </a:endParaRPr>
          </a:p>
          <a:p>
            <a:r>
              <a:rPr lang="en-GB" sz="1400" dirty="0" smtClean="0">
                <a:solidFill>
                  <a:srgbClr val="363636"/>
                </a:solidFill>
              </a:rPr>
              <a:t>HR </a:t>
            </a:r>
            <a:r>
              <a:rPr lang="en-GB" sz="1400" dirty="0">
                <a:solidFill>
                  <a:srgbClr val="363636"/>
                </a:solidFill>
              </a:rPr>
              <a:t>0.94 (95% CI 0.73, 1.20)</a:t>
            </a:r>
          </a:p>
          <a:p>
            <a:r>
              <a:rPr lang="en-GB" sz="1400" dirty="0" smtClean="0">
                <a:solidFill>
                  <a:srgbClr val="363636"/>
                </a:solidFill>
              </a:rPr>
              <a:t>p=0.3</a:t>
            </a:r>
            <a:endParaRPr lang="en-GB" sz="1400" dirty="0">
              <a:solidFill>
                <a:srgbClr val="363636"/>
              </a:solidFill>
            </a:endParaRPr>
          </a:p>
        </p:txBody>
      </p:sp>
      <p:sp>
        <p:nvSpPr>
          <p:cNvPr id="14" name="Freeform 3"/>
          <p:cNvSpPr>
            <a:spLocks/>
          </p:cNvSpPr>
          <p:nvPr/>
        </p:nvSpPr>
        <p:spPr bwMode="auto">
          <a:xfrm>
            <a:off x="1793798" y="2989932"/>
            <a:ext cx="6165854" cy="2384668"/>
          </a:xfrm>
          <a:custGeom>
            <a:avLst/>
            <a:gdLst>
              <a:gd name="T0" fmla="*/ 0 w 271"/>
              <a:gd name="T1" fmla="*/ 0 h 148"/>
              <a:gd name="T2" fmla="*/ 0 w 271"/>
              <a:gd name="T3" fmla="*/ 148 h 148"/>
              <a:gd name="T4" fmla="*/ 271 w 271"/>
              <a:gd name="T5" fmla="*/ 148 h 148"/>
            </a:gdLst>
            <a:ahLst/>
            <a:cxnLst>
              <a:cxn ang="0">
                <a:pos x="T0" y="T1"/>
              </a:cxn>
              <a:cxn ang="0">
                <a:pos x="T2" y="T3"/>
              </a:cxn>
              <a:cxn ang="0">
                <a:pos x="T4" y="T5"/>
              </a:cxn>
            </a:cxnLst>
            <a:rect l="0" t="0" r="r" b="b"/>
            <a:pathLst>
              <a:path w="271" h="148">
                <a:moveTo>
                  <a:pt x="0" y="0"/>
                </a:moveTo>
                <a:lnTo>
                  <a:pt x="0" y="148"/>
                </a:lnTo>
                <a:lnTo>
                  <a:pt x="271" y="14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 name="Line 4"/>
          <p:cNvSpPr>
            <a:spLocks noChangeShapeType="1"/>
          </p:cNvSpPr>
          <p:nvPr/>
        </p:nvSpPr>
        <p:spPr bwMode="auto">
          <a:xfrm>
            <a:off x="1675258" y="3473311"/>
            <a:ext cx="109991"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 name="Line 5"/>
          <p:cNvSpPr>
            <a:spLocks noChangeShapeType="1"/>
          </p:cNvSpPr>
          <p:nvPr/>
        </p:nvSpPr>
        <p:spPr bwMode="auto">
          <a:xfrm>
            <a:off x="1675258" y="5325782"/>
            <a:ext cx="109991"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7" name="Line 6"/>
          <p:cNvSpPr>
            <a:spLocks noChangeShapeType="1"/>
          </p:cNvSpPr>
          <p:nvPr/>
        </p:nvSpPr>
        <p:spPr bwMode="auto">
          <a:xfrm>
            <a:off x="1697256" y="4847177"/>
            <a:ext cx="87991"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8" name="Line 7"/>
          <p:cNvSpPr>
            <a:spLocks noChangeShapeType="1"/>
          </p:cNvSpPr>
          <p:nvPr/>
        </p:nvSpPr>
        <p:spPr bwMode="auto">
          <a:xfrm>
            <a:off x="1675258" y="3950785"/>
            <a:ext cx="109991"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9" name="Line 8"/>
          <p:cNvSpPr>
            <a:spLocks noChangeShapeType="1"/>
          </p:cNvSpPr>
          <p:nvPr/>
        </p:nvSpPr>
        <p:spPr bwMode="auto">
          <a:xfrm>
            <a:off x="1675258" y="4410979"/>
            <a:ext cx="109991"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 name="Line 24"/>
          <p:cNvSpPr>
            <a:spLocks noChangeShapeType="1"/>
          </p:cNvSpPr>
          <p:nvPr/>
        </p:nvSpPr>
        <p:spPr bwMode="auto">
          <a:xfrm>
            <a:off x="1675258" y="3022157"/>
            <a:ext cx="109991"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 name="TextBox 20"/>
          <p:cNvSpPr txBox="1"/>
          <p:nvPr/>
        </p:nvSpPr>
        <p:spPr>
          <a:xfrm>
            <a:off x="1817864" y="5430907"/>
            <a:ext cx="359110" cy="255544"/>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22" name="TextBox 21"/>
          <p:cNvSpPr txBox="1"/>
          <p:nvPr/>
        </p:nvSpPr>
        <p:spPr>
          <a:xfrm>
            <a:off x="2165581" y="5430907"/>
            <a:ext cx="269625" cy="276999"/>
          </a:xfrm>
          <a:prstGeom prst="rect">
            <a:avLst/>
          </a:prstGeom>
          <a:noFill/>
        </p:spPr>
        <p:txBody>
          <a:bodyPr wrap="none" rtlCol="0">
            <a:spAutoFit/>
          </a:bodyPr>
          <a:lstStyle/>
          <a:p>
            <a:pPr algn="ctr"/>
            <a:r>
              <a:rPr lang="en-GB" sz="1200" dirty="0" smtClean="0">
                <a:solidFill>
                  <a:srgbClr val="363636"/>
                </a:solidFill>
              </a:rPr>
              <a:t>4</a:t>
            </a:r>
            <a:endParaRPr lang="en-GB" sz="1200" dirty="0">
              <a:solidFill>
                <a:srgbClr val="363636"/>
              </a:solidFill>
            </a:endParaRPr>
          </a:p>
        </p:txBody>
      </p:sp>
      <p:sp>
        <p:nvSpPr>
          <p:cNvPr id="23" name="TextBox 22"/>
          <p:cNvSpPr txBox="1"/>
          <p:nvPr/>
        </p:nvSpPr>
        <p:spPr>
          <a:xfrm>
            <a:off x="2468047" y="5430907"/>
            <a:ext cx="269626" cy="276999"/>
          </a:xfrm>
          <a:prstGeom prst="rect">
            <a:avLst/>
          </a:prstGeom>
          <a:noFill/>
        </p:spPr>
        <p:txBody>
          <a:bodyPr wrap="none" rtlCol="0">
            <a:spAutoFit/>
          </a:bodyPr>
          <a:lstStyle/>
          <a:p>
            <a:pPr algn="ctr"/>
            <a:r>
              <a:rPr lang="en-GB" sz="1200" dirty="0" smtClean="0">
                <a:solidFill>
                  <a:srgbClr val="363636"/>
                </a:solidFill>
              </a:rPr>
              <a:t>8</a:t>
            </a:r>
            <a:endParaRPr lang="en-GB" sz="1200" dirty="0">
              <a:solidFill>
                <a:srgbClr val="363636"/>
              </a:solidFill>
            </a:endParaRPr>
          </a:p>
        </p:txBody>
      </p:sp>
      <p:sp>
        <p:nvSpPr>
          <p:cNvPr id="24" name="Line 14"/>
          <p:cNvSpPr>
            <a:spLocks noChangeShapeType="1"/>
          </p:cNvSpPr>
          <p:nvPr/>
        </p:nvSpPr>
        <p:spPr bwMode="auto">
          <a:xfrm flipV="1">
            <a:off x="2606969"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 name="Line 19"/>
          <p:cNvSpPr>
            <a:spLocks noChangeShapeType="1"/>
          </p:cNvSpPr>
          <p:nvPr/>
        </p:nvSpPr>
        <p:spPr bwMode="auto">
          <a:xfrm flipV="1">
            <a:off x="2297967"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 name="TextBox 25"/>
          <p:cNvSpPr txBox="1"/>
          <p:nvPr/>
        </p:nvSpPr>
        <p:spPr>
          <a:xfrm>
            <a:off x="1202259" y="2894855"/>
            <a:ext cx="529910" cy="255544"/>
          </a:xfrm>
          <a:prstGeom prst="rect">
            <a:avLst/>
          </a:prstGeom>
          <a:noFill/>
        </p:spPr>
        <p:txBody>
          <a:bodyPr wrap="none" rtlCol="0">
            <a:spAutoFit/>
          </a:bodyPr>
          <a:lstStyle/>
          <a:p>
            <a:pPr algn="r"/>
            <a:r>
              <a:rPr lang="en-GB" sz="1200" dirty="0" smtClean="0">
                <a:solidFill>
                  <a:srgbClr val="363636"/>
                </a:solidFill>
              </a:rPr>
              <a:t>1.0</a:t>
            </a:r>
            <a:endParaRPr lang="en-GB" sz="1200" dirty="0">
              <a:solidFill>
                <a:srgbClr val="363636"/>
              </a:solidFill>
            </a:endParaRPr>
          </a:p>
        </p:txBody>
      </p:sp>
      <p:sp>
        <p:nvSpPr>
          <p:cNvPr id="27" name="TextBox 26"/>
          <p:cNvSpPr txBox="1"/>
          <p:nvPr/>
        </p:nvSpPr>
        <p:spPr>
          <a:xfrm>
            <a:off x="1202259" y="3344434"/>
            <a:ext cx="529910" cy="255544"/>
          </a:xfrm>
          <a:prstGeom prst="rect">
            <a:avLst/>
          </a:prstGeom>
          <a:noFill/>
        </p:spPr>
        <p:txBody>
          <a:bodyPr wrap="none" rtlCol="0">
            <a:spAutoFit/>
          </a:bodyPr>
          <a:lstStyle/>
          <a:p>
            <a:pPr algn="r"/>
            <a:r>
              <a:rPr lang="en-GB" sz="1200" dirty="0" smtClean="0">
                <a:solidFill>
                  <a:srgbClr val="363636"/>
                </a:solidFill>
              </a:rPr>
              <a:t>0.8</a:t>
            </a:r>
            <a:endParaRPr lang="en-GB" sz="1200" dirty="0">
              <a:solidFill>
                <a:srgbClr val="363636"/>
              </a:solidFill>
            </a:endParaRPr>
          </a:p>
        </p:txBody>
      </p:sp>
      <p:sp>
        <p:nvSpPr>
          <p:cNvPr id="28" name="TextBox 27"/>
          <p:cNvSpPr txBox="1"/>
          <p:nvPr/>
        </p:nvSpPr>
        <p:spPr>
          <a:xfrm>
            <a:off x="1202259" y="3813971"/>
            <a:ext cx="529910" cy="255544"/>
          </a:xfrm>
          <a:prstGeom prst="rect">
            <a:avLst/>
          </a:prstGeom>
          <a:noFill/>
        </p:spPr>
        <p:txBody>
          <a:bodyPr wrap="none" rtlCol="0">
            <a:spAutoFit/>
          </a:bodyPr>
          <a:lstStyle/>
          <a:p>
            <a:pPr algn="r"/>
            <a:r>
              <a:rPr lang="en-GB" sz="1200" dirty="0" smtClean="0">
                <a:solidFill>
                  <a:srgbClr val="363636"/>
                </a:solidFill>
              </a:rPr>
              <a:t>0.6</a:t>
            </a:r>
            <a:endParaRPr lang="en-GB" sz="1200" dirty="0">
              <a:solidFill>
                <a:srgbClr val="363636"/>
              </a:solidFill>
            </a:endParaRPr>
          </a:p>
        </p:txBody>
      </p:sp>
      <p:sp>
        <p:nvSpPr>
          <p:cNvPr id="29" name="TextBox 28"/>
          <p:cNvSpPr txBox="1"/>
          <p:nvPr/>
        </p:nvSpPr>
        <p:spPr>
          <a:xfrm>
            <a:off x="1202259" y="4276492"/>
            <a:ext cx="529910" cy="255544"/>
          </a:xfrm>
          <a:prstGeom prst="rect">
            <a:avLst/>
          </a:prstGeom>
          <a:noFill/>
        </p:spPr>
        <p:txBody>
          <a:bodyPr wrap="none" rtlCol="0">
            <a:spAutoFit/>
          </a:bodyPr>
          <a:lstStyle/>
          <a:p>
            <a:pPr algn="r"/>
            <a:r>
              <a:rPr lang="en-GB" sz="1200" dirty="0" smtClean="0">
                <a:solidFill>
                  <a:srgbClr val="363636"/>
                </a:solidFill>
              </a:rPr>
              <a:t>0.4</a:t>
            </a:r>
            <a:endParaRPr lang="en-GB" sz="1200" dirty="0">
              <a:solidFill>
                <a:srgbClr val="363636"/>
              </a:solidFill>
            </a:endParaRPr>
          </a:p>
        </p:txBody>
      </p:sp>
      <p:sp>
        <p:nvSpPr>
          <p:cNvPr id="32" name="TextBox 31"/>
          <p:cNvSpPr txBox="1"/>
          <p:nvPr/>
        </p:nvSpPr>
        <p:spPr>
          <a:xfrm>
            <a:off x="1202259" y="4710270"/>
            <a:ext cx="529910" cy="255544"/>
          </a:xfrm>
          <a:prstGeom prst="rect">
            <a:avLst/>
          </a:prstGeom>
          <a:noFill/>
        </p:spPr>
        <p:txBody>
          <a:bodyPr wrap="none" rtlCol="0">
            <a:spAutoFit/>
          </a:bodyPr>
          <a:lstStyle/>
          <a:p>
            <a:pPr algn="r"/>
            <a:r>
              <a:rPr lang="en-GB" sz="1200" dirty="0" smtClean="0">
                <a:solidFill>
                  <a:srgbClr val="363636"/>
                </a:solidFill>
              </a:rPr>
              <a:t>0.2</a:t>
            </a:r>
            <a:endParaRPr lang="en-GB" sz="1200" dirty="0">
              <a:solidFill>
                <a:srgbClr val="363636"/>
              </a:solidFill>
            </a:endParaRPr>
          </a:p>
        </p:txBody>
      </p:sp>
      <p:sp>
        <p:nvSpPr>
          <p:cNvPr id="33" name="TextBox 32"/>
          <p:cNvSpPr txBox="1"/>
          <p:nvPr/>
        </p:nvSpPr>
        <p:spPr>
          <a:xfrm>
            <a:off x="1202259" y="5191546"/>
            <a:ext cx="529910" cy="255544"/>
          </a:xfrm>
          <a:prstGeom prst="rect">
            <a:avLst/>
          </a:prstGeom>
          <a:noFill/>
        </p:spPr>
        <p:txBody>
          <a:bodyPr wrap="none" rtlCol="0">
            <a:spAutoFit/>
          </a:bodyPr>
          <a:lstStyle/>
          <a:p>
            <a:pPr algn="r"/>
            <a:r>
              <a:rPr lang="en-GB" sz="1200" dirty="0" smtClean="0">
                <a:solidFill>
                  <a:srgbClr val="363636"/>
                </a:solidFill>
              </a:rPr>
              <a:t>0.0</a:t>
            </a:r>
            <a:endParaRPr lang="en-GB" sz="1200" dirty="0">
              <a:solidFill>
                <a:srgbClr val="363636"/>
              </a:solidFill>
            </a:endParaRPr>
          </a:p>
        </p:txBody>
      </p:sp>
      <p:sp>
        <p:nvSpPr>
          <p:cNvPr id="34" name="TextBox 33"/>
          <p:cNvSpPr txBox="1"/>
          <p:nvPr/>
        </p:nvSpPr>
        <p:spPr>
          <a:xfrm rot="16200000">
            <a:off x="-19511" y="3979552"/>
            <a:ext cx="2196435" cy="276999"/>
          </a:xfrm>
          <a:prstGeom prst="rect">
            <a:avLst/>
          </a:prstGeom>
          <a:noFill/>
        </p:spPr>
        <p:txBody>
          <a:bodyPr wrap="none" rtlCol="0">
            <a:spAutoFit/>
          </a:bodyPr>
          <a:lstStyle/>
          <a:p>
            <a:pPr algn="ctr"/>
            <a:r>
              <a:rPr lang="en-GB" sz="1200" dirty="0" smtClean="0">
                <a:solidFill>
                  <a:srgbClr val="363636"/>
                </a:solidFill>
              </a:rPr>
              <a:t>Percentage of overall survival</a:t>
            </a:r>
            <a:endParaRPr lang="en-GB" sz="1200" dirty="0">
              <a:solidFill>
                <a:srgbClr val="363636"/>
              </a:solidFill>
            </a:endParaRPr>
          </a:p>
        </p:txBody>
      </p:sp>
      <p:sp>
        <p:nvSpPr>
          <p:cNvPr id="35" name="TextBox 34"/>
          <p:cNvSpPr txBox="1"/>
          <p:nvPr/>
        </p:nvSpPr>
        <p:spPr>
          <a:xfrm>
            <a:off x="4141188" y="5678981"/>
            <a:ext cx="1169616" cy="276999"/>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sp>
        <p:nvSpPr>
          <p:cNvPr id="36" name="Line 19"/>
          <p:cNvSpPr>
            <a:spLocks noChangeShapeType="1"/>
          </p:cNvSpPr>
          <p:nvPr/>
        </p:nvSpPr>
        <p:spPr bwMode="auto">
          <a:xfrm flipV="1">
            <a:off x="1997419"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 name="TextBox 36"/>
          <p:cNvSpPr txBox="1"/>
          <p:nvPr/>
        </p:nvSpPr>
        <p:spPr>
          <a:xfrm>
            <a:off x="2721272" y="5430907"/>
            <a:ext cx="354584" cy="276999"/>
          </a:xfrm>
          <a:prstGeom prst="rect">
            <a:avLst/>
          </a:prstGeom>
          <a:noFill/>
        </p:spPr>
        <p:txBody>
          <a:bodyPr wrap="none" rtlCol="0">
            <a:spAutoFit/>
          </a:bodyPr>
          <a:lstStyle/>
          <a:p>
            <a:pPr algn="ctr"/>
            <a:r>
              <a:rPr lang="en-GB" sz="1200" dirty="0" smtClean="0">
                <a:solidFill>
                  <a:srgbClr val="363636"/>
                </a:solidFill>
              </a:rPr>
              <a:t>12</a:t>
            </a:r>
            <a:endParaRPr lang="en-GB" sz="1200" dirty="0">
              <a:solidFill>
                <a:srgbClr val="363636"/>
              </a:solidFill>
            </a:endParaRPr>
          </a:p>
        </p:txBody>
      </p:sp>
      <p:sp>
        <p:nvSpPr>
          <p:cNvPr id="38" name="Line 14"/>
          <p:cNvSpPr>
            <a:spLocks noChangeShapeType="1"/>
          </p:cNvSpPr>
          <p:nvPr/>
        </p:nvSpPr>
        <p:spPr bwMode="auto">
          <a:xfrm flipV="1">
            <a:off x="2902673"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9" name="TextBox 38"/>
          <p:cNvSpPr txBox="1"/>
          <p:nvPr/>
        </p:nvSpPr>
        <p:spPr>
          <a:xfrm>
            <a:off x="3016976" y="5430907"/>
            <a:ext cx="354584" cy="276999"/>
          </a:xfrm>
          <a:prstGeom prst="rect">
            <a:avLst/>
          </a:prstGeom>
          <a:noFill/>
        </p:spPr>
        <p:txBody>
          <a:bodyPr wrap="none" rtlCol="0">
            <a:spAutoFit/>
          </a:bodyPr>
          <a:lstStyle/>
          <a:p>
            <a:pPr algn="ctr"/>
            <a:r>
              <a:rPr lang="en-GB" sz="1200" dirty="0" smtClean="0">
                <a:solidFill>
                  <a:srgbClr val="363636"/>
                </a:solidFill>
              </a:rPr>
              <a:t>16</a:t>
            </a:r>
            <a:endParaRPr lang="en-GB" sz="1200" dirty="0">
              <a:solidFill>
                <a:srgbClr val="363636"/>
              </a:solidFill>
            </a:endParaRPr>
          </a:p>
        </p:txBody>
      </p:sp>
      <p:sp>
        <p:nvSpPr>
          <p:cNvPr id="40" name="Line 14"/>
          <p:cNvSpPr>
            <a:spLocks noChangeShapeType="1"/>
          </p:cNvSpPr>
          <p:nvPr/>
        </p:nvSpPr>
        <p:spPr bwMode="auto">
          <a:xfrm flipV="1">
            <a:off x="3198377"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1" name="TextBox 40"/>
          <p:cNvSpPr txBox="1"/>
          <p:nvPr/>
        </p:nvSpPr>
        <p:spPr>
          <a:xfrm>
            <a:off x="3312680" y="5430907"/>
            <a:ext cx="354584" cy="276999"/>
          </a:xfrm>
          <a:prstGeom prst="rect">
            <a:avLst/>
          </a:prstGeom>
          <a:noFill/>
        </p:spPr>
        <p:txBody>
          <a:bodyPr wrap="none" rtlCol="0">
            <a:spAutoFit/>
          </a:bodyPr>
          <a:lstStyle/>
          <a:p>
            <a:pPr algn="ctr"/>
            <a:r>
              <a:rPr lang="en-GB" sz="1200" dirty="0" smtClean="0">
                <a:solidFill>
                  <a:srgbClr val="363636"/>
                </a:solidFill>
              </a:rPr>
              <a:t>20</a:t>
            </a:r>
            <a:endParaRPr lang="en-GB" sz="1200" dirty="0">
              <a:solidFill>
                <a:srgbClr val="363636"/>
              </a:solidFill>
            </a:endParaRPr>
          </a:p>
        </p:txBody>
      </p:sp>
      <p:sp>
        <p:nvSpPr>
          <p:cNvPr id="42" name="Line 14"/>
          <p:cNvSpPr>
            <a:spLocks noChangeShapeType="1"/>
          </p:cNvSpPr>
          <p:nvPr/>
        </p:nvSpPr>
        <p:spPr bwMode="auto">
          <a:xfrm flipV="1">
            <a:off x="3494081"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3" name="TextBox 42"/>
          <p:cNvSpPr txBox="1"/>
          <p:nvPr/>
        </p:nvSpPr>
        <p:spPr>
          <a:xfrm>
            <a:off x="3608384" y="5430907"/>
            <a:ext cx="354584" cy="276999"/>
          </a:xfrm>
          <a:prstGeom prst="rect">
            <a:avLst/>
          </a:prstGeom>
          <a:noFill/>
        </p:spPr>
        <p:txBody>
          <a:bodyPr wrap="none" rtlCol="0">
            <a:spAutoFit/>
          </a:bodyPr>
          <a:lstStyle/>
          <a:p>
            <a:pPr algn="ctr"/>
            <a:r>
              <a:rPr lang="en-GB" sz="1200" dirty="0" smtClean="0">
                <a:solidFill>
                  <a:srgbClr val="363636"/>
                </a:solidFill>
              </a:rPr>
              <a:t>24</a:t>
            </a:r>
            <a:endParaRPr lang="en-GB" sz="1200" dirty="0">
              <a:solidFill>
                <a:srgbClr val="363636"/>
              </a:solidFill>
            </a:endParaRPr>
          </a:p>
        </p:txBody>
      </p:sp>
      <p:sp>
        <p:nvSpPr>
          <p:cNvPr id="44" name="Line 14"/>
          <p:cNvSpPr>
            <a:spLocks noChangeShapeType="1"/>
          </p:cNvSpPr>
          <p:nvPr/>
        </p:nvSpPr>
        <p:spPr bwMode="auto">
          <a:xfrm flipV="1">
            <a:off x="3789785"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5" name="TextBox 44"/>
          <p:cNvSpPr txBox="1"/>
          <p:nvPr/>
        </p:nvSpPr>
        <p:spPr>
          <a:xfrm>
            <a:off x="3904088" y="5430907"/>
            <a:ext cx="354584" cy="276999"/>
          </a:xfrm>
          <a:prstGeom prst="rect">
            <a:avLst/>
          </a:prstGeom>
          <a:noFill/>
        </p:spPr>
        <p:txBody>
          <a:bodyPr wrap="none" rtlCol="0">
            <a:spAutoFit/>
          </a:bodyPr>
          <a:lstStyle/>
          <a:p>
            <a:pPr algn="ctr"/>
            <a:r>
              <a:rPr lang="en-GB" sz="1200" dirty="0" smtClean="0">
                <a:solidFill>
                  <a:srgbClr val="363636"/>
                </a:solidFill>
              </a:rPr>
              <a:t>28</a:t>
            </a:r>
            <a:endParaRPr lang="en-GB" sz="1200" dirty="0">
              <a:solidFill>
                <a:srgbClr val="363636"/>
              </a:solidFill>
            </a:endParaRPr>
          </a:p>
        </p:txBody>
      </p:sp>
      <p:sp>
        <p:nvSpPr>
          <p:cNvPr id="46" name="Line 14"/>
          <p:cNvSpPr>
            <a:spLocks noChangeShapeType="1"/>
          </p:cNvSpPr>
          <p:nvPr/>
        </p:nvSpPr>
        <p:spPr bwMode="auto">
          <a:xfrm flipV="1">
            <a:off x="4085489"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7" name="TextBox 46"/>
          <p:cNvSpPr txBox="1"/>
          <p:nvPr/>
        </p:nvSpPr>
        <p:spPr>
          <a:xfrm>
            <a:off x="4199792" y="5430907"/>
            <a:ext cx="354584" cy="276999"/>
          </a:xfrm>
          <a:prstGeom prst="rect">
            <a:avLst/>
          </a:prstGeom>
          <a:noFill/>
        </p:spPr>
        <p:txBody>
          <a:bodyPr wrap="none" rtlCol="0">
            <a:spAutoFit/>
          </a:bodyPr>
          <a:lstStyle/>
          <a:p>
            <a:pPr algn="ctr"/>
            <a:r>
              <a:rPr lang="en-GB" sz="1200" dirty="0" smtClean="0">
                <a:solidFill>
                  <a:srgbClr val="363636"/>
                </a:solidFill>
              </a:rPr>
              <a:t>32</a:t>
            </a:r>
            <a:endParaRPr lang="en-GB" sz="1200" dirty="0">
              <a:solidFill>
                <a:srgbClr val="363636"/>
              </a:solidFill>
            </a:endParaRPr>
          </a:p>
        </p:txBody>
      </p:sp>
      <p:sp>
        <p:nvSpPr>
          <p:cNvPr id="48" name="Line 14"/>
          <p:cNvSpPr>
            <a:spLocks noChangeShapeType="1"/>
          </p:cNvSpPr>
          <p:nvPr/>
        </p:nvSpPr>
        <p:spPr bwMode="auto">
          <a:xfrm flipV="1">
            <a:off x="4381193"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49" name="TextBox 48"/>
          <p:cNvSpPr txBox="1"/>
          <p:nvPr/>
        </p:nvSpPr>
        <p:spPr>
          <a:xfrm>
            <a:off x="4495496" y="5430907"/>
            <a:ext cx="354584" cy="276999"/>
          </a:xfrm>
          <a:prstGeom prst="rect">
            <a:avLst/>
          </a:prstGeom>
          <a:noFill/>
        </p:spPr>
        <p:txBody>
          <a:bodyPr wrap="none" rtlCol="0">
            <a:spAutoFit/>
          </a:bodyPr>
          <a:lstStyle/>
          <a:p>
            <a:pPr algn="ctr"/>
            <a:r>
              <a:rPr lang="en-GB" sz="1200" dirty="0" smtClean="0">
                <a:solidFill>
                  <a:srgbClr val="363636"/>
                </a:solidFill>
              </a:rPr>
              <a:t>36</a:t>
            </a:r>
            <a:endParaRPr lang="en-GB" sz="1200" dirty="0">
              <a:solidFill>
                <a:srgbClr val="363636"/>
              </a:solidFill>
            </a:endParaRPr>
          </a:p>
        </p:txBody>
      </p:sp>
      <p:sp>
        <p:nvSpPr>
          <p:cNvPr id="50" name="Line 14"/>
          <p:cNvSpPr>
            <a:spLocks noChangeShapeType="1"/>
          </p:cNvSpPr>
          <p:nvPr/>
        </p:nvSpPr>
        <p:spPr bwMode="auto">
          <a:xfrm flipV="1">
            <a:off x="4676897"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1" name="TextBox 50"/>
          <p:cNvSpPr txBox="1"/>
          <p:nvPr/>
        </p:nvSpPr>
        <p:spPr>
          <a:xfrm>
            <a:off x="4791200" y="5430907"/>
            <a:ext cx="354584" cy="276999"/>
          </a:xfrm>
          <a:prstGeom prst="rect">
            <a:avLst/>
          </a:prstGeom>
          <a:noFill/>
        </p:spPr>
        <p:txBody>
          <a:bodyPr wrap="none" rtlCol="0">
            <a:spAutoFit/>
          </a:bodyPr>
          <a:lstStyle/>
          <a:p>
            <a:pPr algn="ctr"/>
            <a:r>
              <a:rPr lang="en-GB" sz="1200" dirty="0" smtClean="0">
                <a:solidFill>
                  <a:srgbClr val="363636"/>
                </a:solidFill>
              </a:rPr>
              <a:t>40</a:t>
            </a:r>
            <a:endParaRPr lang="en-GB" sz="1200" dirty="0">
              <a:solidFill>
                <a:srgbClr val="363636"/>
              </a:solidFill>
            </a:endParaRPr>
          </a:p>
        </p:txBody>
      </p:sp>
      <p:sp>
        <p:nvSpPr>
          <p:cNvPr id="52" name="Line 14"/>
          <p:cNvSpPr>
            <a:spLocks noChangeShapeType="1"/>
          </p:cNvSpPr>
          <p:nvPr/>
        </p:nvSpPr>
        <p:spPr bwMode="auto">
          <a:xfrm flipV="1">
            <a:off x="4972601"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3" name="TextBox 52"/>
          <p:cNvSpPr txBox="1"/>
          <p:nvPr/>
        </p:nvSpPr>
        <p:spPr>
          <a:xfrm>
            <a:off x="5086904" y="5430907"/>
            <a:ext cx="354584" cy="276999"/>
          </a:xfrm>
          <a:prstGeom prst="rect">
            <a:avLst/>
          </a:prstGeom>
          <a:noFill/>
        </p:spPr>
        <p:txBody>
          <a:bodyPr wrap="none" rtlCol="0">
            <a:spAutoFit/>
          </a:bodyPr>
          <a:lstStyle/>
          <a:p>
            <a:pPr algn="ctr"/>
            <a:r>
              <a:rPr lang="en-GB" sz="1200" dirty="0" smtClean="0">
                <a:solidFill>
                  <a:srgbClr val="363636"/>
                </a:solidFill>
              </a:rPr>
              <a:t>44</a:t>
            </a:r>
            <a:endParaRPr lang="en-GB" sz="1200" dirty="0">
              <a:solidFill>
                <a:srgbClr val="363636"/>
              </a:solidFill>
            </a:endParaRPr>
          </a:p>
        </p:txBody>
      </p:sp>
      <p:sp>
        <p:nvSpPr>
          <p:cNvPr id="54" name="Line 14"/>
          <p:cNvSpPr>
            <a:spLocks noChangeShapeType="1"/>
          </p:cNvSpPr>
          <p:nvPr/>
        </p:nvSpPr>
        <p:spPr bwMode="auto">
          <a:xfrm flipV="1">
            <a:off x="5268305"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5" name="TextBox 54"/>
          <p:cNvSpPr txBox="1"/>
          <p:nvPr/>
        </p:nvSpPr>
        <p:spPr>
          <a:xfrm>
            <a:off x="5382608" y="5430907"/>
            <a:ext cx="354584" cy="276999"/>
          </a:xfrm>
          <a:prstGeom prst="rect">
            <a:avLst/>
          </a:prstGeom>
          <a:noFill/>
        </p:spPr>
        <p:txBody>
          <a:bodyPr wrap="none" rtlCol="0">
            <a:spAutoFit/>
          </a:bodyPr>
          <a:lstStyle/>
          <a:p>
            <a:pPr algn="ctr"/>
            <a:r>
              <a:rPr lang="en-GB" sz="1200" dirty="0" smtClean="0">
                <a:solidFill>
                  <a:srgbClr val="363636"/>
                </a:solidFill>
              </a:rPr>
              <a:t>48</a:t>
            </a:r>
            <a:endParaRPr lang="en-GB" sz="1200" dirty="0">
              <a:solidFill>
                <a:srgbClr val="363636"/>
              </a:solidFill>
            </a:endParaRPr>
          </a:p>
        </p:txBody>
      </p:sp>
      <p:sp>
        <p:nvSpPr>
          <p:cNvPr id="56" name="Line 14"/>
          <p:cNvSpPr>
            <a:spLocks noChangeShapeType="1"/>
          </p:cNvSpPr>
          <p:nvPr/>
        </p:nvSpPr>
        <p:spPr bwMode="auto">
          <a:xfrm flipV="1">
            <a:off x="5564009"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7" name="TextBox 56"/>
          <p:cNvSpPr txBox="1"/>
          <p:nvPr/>
        </p:nvSpPr>
        <p:spPr>
          <a:xfrm>
            <a:off x="5691960" y="5430907"/>
            <a:ext cx="354584" cy="276999"/>
          </a:xfrm>
          <a:prstGeom prst="rect">
            <a:avLst/>
          </a:prstGeom>
          <a:noFill/>
        </p:spPr>
        <p:txBody>
          <a:bodyPr wrap="none" rtlCol="0">
            <a:spAutoFit/>
          </a:bodyPr>
          <a:lstStyle/>
          <a:p>
            <a:pPr algn="ctr"/>
            <a:r>
              <a:rPr lang="en-GB" sz="1200" dirty="0" smtClean="0">
                <a:solidFill>
                  <a:srgbClr val="363636"/>
                </a:solidFill>
              </a:rPr>
              <a:t>52</a:t>
            </a:r>
            <a:endParaRPr lang="en-GB" sz="1200" dirty="0">
              <a:solidFill>
                <a:srgbClr val="363636"/>
              </a:solidFill>
            </a:endParaRPr>
          </a:p>
        </p:txBody>
      </p:sp>
      <p:sp>
        <p:nvSpPr>
          <p:cNvPr id="58" name="Line 14"/>
          <p:cNvSpPr>
            <a:spLocks noChangeShapeType="1"/>
          </p:cNvSpPr>
          <p:nvPr/>
        </p:nvSpPr>
        <p:spPr bwMode="auto">
          <a:xfrm flipV="1">
            <a:off x="5873361"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59" name="TextBox 58"/>
          <p:cNvSpPr txBox="1"/>
          <p:nvPr/>
        </p:nvSpPr>
        <p:spPr>
          <a:xfrm>
            <a:off x="5994488" y="5430907"/>
            <a:ext cx="354584" cy="276999"/>
          </a:xfrm>
          <a:prstGeom prst="rect">
            <a:avLst/>
          </a:prstGeom>
          <a:noFill/>
        </p:spPr>
        <p:txBody>
          <a:bodyPr wrap="none" rtlCol="0">
            <a:spAutoFit/>
          </a:bodyPr>
          <a:lstStyle/>
          <a:p>
            <a:pPr algn="ctr"/>
            <a:r>
              <a:rPr lang="en-GB" sz="1200" dirty="0" smtClean="0">
                <a:solidFill>
                  <a:srgbClr val="363636"/>
                </a:solidFill>
              </a:rPr>
              <a:t>56</a:t>
            </a:r>
            <a:endParaRPr lang="en-GB" sz="1200" dirty="0">
              <a:solidFill>
                <a:srgbClr val="363636"/>
              </a:solidFill>
            </a:endParaRPr>
          </a:p>
        </p:txBody>
      </p:sp>
      <p:sp>
        <p:nvSpPr>
          <p:cNvPr id="60" name="Line 14"/>
          <p:cNvSpPr>
            <a:spLocks noChangeShapeType="1"/>
          </p:cNvSpPr>
          <p:nvPr/>
        </p:nvSpPr>
        <p:spPr bwMode="auto">
          <a:xfrm flipV="1">
            <a:off x="6175889"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1" name="TextBox 60"/>
          <p:cNvSpPr txBox="1"/>
          <p:nvPr/>
        </p:nvSpPr>
        <p:spPr>
          <a:xfrm>
            <a:off x="6297015" y="5430907"/>
            <a:ext cx="354584" cy="276999"/>
          </a:xfrm>
          <a:prstGeom prst="rect">
            <a:avLst/>
          </a:prstGeom>
          <a:noFill/>
        </p:spPr>
        <p:txBody>
          <a:bodyPr wrap="none" rtlCol="0">
            <a:spAutoFit/>
          </a:bodyPr>
          <a:lstStyle/>
          <a:p>
            <a:pPr algn="ctr"/>
            <a:r>
              <a:rPr lang="en-GB" sz="1200" dirty="0" smtClean="0">
                <a:solidFill>
                  <a:srgbClr val="363636"/>
                </a:solidFill>
              </a:rPr>
              <a:t>60</a:t>
            </a:r>
            <a:endParaRPr lang="en-GB" sz="1200" dirty="0">
              <a:solidFill>
                <a:srgbClr val="363636"/>
              </a:solidFill>
            </a:endParaRPr>
          </a:p>
        </p:txBody>
      </p:sp>
      <p:sp>
        <p:nvSpPr>
          <p:cNvPr id="62" name="Line 14"/>
          <p:cNvSpPr>
            <a:spLocks noChangeShapeType="1"/>
          </p:cNvSpPr>
          <p:nvPr/>
        </p:nvSpPr>
        <p:spPr bwMode="auto">
          <a:xfrm flipV="1">
            <a:off x="6478417"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3" name="TextBox 62"/>
          <p:cNvSpPr txBox="1"/>
          <p:nvPr/>
        </p:nvSpPr>
        <p:spPr>
          <a:xfrm>
            <a:off x="6599544" y="5430907"/>
            <a:ext cx="354584" cy="276999"/>
          </a:xfrm>
          <a:prstGeom prst="rect">
            <a:avLst/>
          </a:prstGeom>
          <a:noFill/>
        </p:spPr>
        <p:txBody>
          <a:bodyPr wrap="none" rtlCol="0">
            <a:spAutoFit/>
          </a:bodyPr>
          <a:lstStyle/>
          <a:p>
            <a:pPr algn="ctr"/>
            <a:r>
              <a:rPr lang="en-GB" sz="1200" dirty="0" smtClean="0">
                <a:solidFill>
                  <a:srgbClr val="363636"/>
                </a:solidFill>
              </a:rPr>
              <a:t>64</a:t>
            </a:r>
            <a:endParaRPr lang="en-GB" sz="1200" dirty="0">
              <a:solidFill>
                <a:srgbClr val="363636"/>
              </a:solidFill>
            </a:endParaRPr>
          </a:p>
        </p:txBody>
      </p:sp>
      <p:sp>
        <p:nvSpPr>
          <p:cNvPr id="64" name="Line 14"/>
          <p:cNvSpPr>
            <a:spLocks noChangeShapeType="1"/>
          </p:cNvSpPr>
          <p:nvPr/>
        </p:nvSpPr>
        <p:spPr bwMode="auto">
          <a:xfrm flipV="1">
            <a:off x="6780945"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5" name="TextBox 64"/>
          <p:cNvSpPr txBox="1"/>
          <p:nvPr/>
        </p:nvSpPr>
        <p:spPr>
          <a:xfrm>
            <a:off x="6895248" y="5430907"/>
            <a:ext cx="354584" cy="276999"/>
          </a:xfrm>
          <a:prstGeom prst="rect">
            <a:avLst/>
          </a:prstGeom>
          <a:noFill/>
        </p:spPr>
        <p:txBody>
          <a:bodyPr wrap="none" rtlCol="0">
            <a:spAutoFit/>
          </a:bodyPr>
          <a:lstStyle/>
          <a:p>
            <a:pPr algn="ctr"/>
            <a:r>
              <a:rPr lang="en-GB" sz="1200" dirty="0" smtClean="0">
                <a:solidFill>
                  <a:srgbClr val="363636"/>
                </a:solidFill>
              </a:rPr>
              <a:t>68</a:t>
            </a:r>
            <a:endParaRPr lang="en-GB" sz="1200" dirty="0">
              <a:solidFill>
                <a:srgbClr val="363636"/>
              </a:solidFill>
            </a:endParaRPr>
          </a:p>
        </p:txBody>
      </p:sp>
      <p:sp>
        <p:nvSpPr>
          <p:cNvPr id="66" name="Line 14"/>
          <p:cNvSpPr>
            <a:spLocks noChangeShapeType="1"/>
          </p:cNvSpPr>
          <p:nvPr/>
        </p:nvSpPr>
        <p:spPr bwMode="auto">
          <a:xfrm flipV="1">
            <a:off x="7076649"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7" name="TextBox 66"/>
          <p:cNvSpPr txBox="1"/>
          <p:nvPr/>
        </p:nvSpPr>
        <p:spPr>
          <a:xfrm>
            <a:off x="7190952" y="5430907"/>
            <a:ext cx="354584" cy="276999"/>
          </a:xfrm>
          <a:prstGeom prst="rect">
            <a:avLst/>
          </a:prstGeom>
          <a:noFill/>
        </p:spPr>
        <p:txBody>
          <a:bodyPr wrap="none" rtlCol="0">
            <a:spAutoFit/>
          </a:bodyPr>
          <a:lstStyle/>
          <a:p>
            <a:pPr algn="ctr"/>
            <a:r>
              <a:rPr lang="en-GB" sz="1200" dirty="0" smtClean="0">
                <a:solidFill>
                  <a:srgbClr val="363636"/>
                </a:solidFill>
              </a:rPr>
              <a:t>72</a:t>
            </a:r>
            <a:endParaRPr lang="en-GB" sz="1200" dirty="0">
              <a:solidFill>
                <a:srgbClr val="363636"/>
              </a:solidFill>
            </a:endParaRPr>
          </a:p>
        </p:txBody>
      </p:sp>
      <p:sp>
        <p:nvSpPr>
          <p:cNvPr id="68" name="Line 14"/>
          <p:cNvSpPr>
            <a:spLocks noChangeShapeType="1"/>
          </p:cNvSpPr>
          <p:nvPr/>
        </p:nvSpPr>
        <p:spPr bwMode="auto">
          <a:xfrm flipV="1">
            <a:off x="7372353"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69" name="TextBox 68"/>
          <p:cNvSpPr txBox="1"/>
          <p:nvPr/>
        </p:nvSpPr>
        <p:spPr>
          <a:xfrm>
            <a:off x="7486656" y="5430907"/>
            <a:ext cx="354584" cy="276999"/>
          </a:xfrm>
          <a:prstGeom prst="rect">
            <a:avLst/>
          </a:prstGeom>
          <a:noFill/>
        </p:spPr>
        <p:txBody>
          <a:bodyPr wrap="none" rtlCol="0">
            <a:spAutoFit/>
          </a:bodyPr>
          <a:lstStyle/>
          <a:p>
            <a:pPr algn="ctr"/>
            <a:r>
              <a:rPr lang="en-GB" sz="1200" dirty="0" smtClean="0">
                <a:solidFill>
                  <a:srgbClr val="363636"/>
                </a:solidFill>
              </a:rPr>
              <a:t>76</a:t>
            </a:r>
            <a:endParaRPr lang="en-GB" sz="1200" dirty="0">
              <a:solidFill>
                <a:srgbClr val="363636"/>
              </a:solidFill>
            </a:endParaRPr>
          </a:p>
        </p:txBody>
      </p:sp>
      <p:sp>
        <p:nvSpPr>
          <p:cNvPr id="70" name="Line 14"/>
          <p:cNvSpPr>
            <a:spLocks noChangeShapeType="1"/>
          </p:cNvSpPr>
          <p:nvPr/>
        </p:nvSpPr>
        <p:spPr bwMode="auto">
          <a:xfrm flipV="1">
            <a:off x="7668057"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1" name="TextBox 70"/>
          <p:cNvSpPr txBox="1"/>
          <p:nvPr/>
        </p:nvSpPr>
        <p:spPr>
          <a:xfrm>
            <a:off x="7782360" y="5430907"/>
            <a:ext cx="354584" cy="276999"/>
          </a:xfrm>
          <a:prstGeom prst="rect">
            <a:avLst/>
          </a:prstGeom>
          <a:noFill/>
        </p:spPr>
        <p:txBody>
          <a:bodyPr wrap="none" rtlCol="0">
            <a:spAutoFit/>
          </a:bodyPr>
          <a:lstStyle/>
          <a:p>
            <a:pPr algn="ctr"/>
            <a:r>
              <a:rPr lang="en-GB" sz="1200" dirty="0" smtClean="0">
                <a:solidFill>
                  <a:srgbClr val="363636"/>
                </a:solidFill>
              </a:rPr>
              <a:t>80</a:t>
            </a:r>
            <a:endParaRPr lang="en-GB" sz="1200" dirty="0">
              <a:solidFill>
                <a:srgbClr val="363636"/>
              </a:solidFill>
            </a:endParaRPr>
          </a:p>
        </p:txBody>
      </p:sp>
      <p:sp>
        <p:nvSpPr>
          <p:cNvPr id="72" name="Line 14"/>
          <p:cNvSpPr>
            <a:spLocks noChangeShapeType="1"/>
          </p:cNvSpPr>
          <p:nvPr/>
        </p:nvSpPr>
        <p:spPr bwMode="auto">
          <a:xfrm flipV="1">
            <a:off x="7963761" y="5366726"/>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3" name="Rectangle 72"/>
          <p:cNvSpPr/>
          <p:nvPr/>
        </p:nvSpPr>
        <p:spPr>
          <a:xfrm>
            <a:off x="2404412" y="4587118"/>
            <a:ext cx="2386788" cy="738664"/>
          </a:xfrm>
          <a:prstGeom prst="rect">
            <a:avLst/>
          </a:prstGeom>
        </p:spPr>
        <p:txBody>
          <a:bodyPr wrap="square">
            <a:spAutoFit/>
          </a:bodyPr>
          <a:lstStyle/>
          <a:p>
            <a:r>
              <a:rPr lang="en-GB" sz="1400" dirty="0" smtClean="0">
                <a:solidFill>
                  <a:srgbClr val="363636"/>
                </a:solidFill>
              </a:rPr>
              <a:t>Censoring times</a:t>
            </a:r>
          </a:p>
          <a:p>
            <a:r>
              <a:rPr lang="en-GB" sz="1400" dirty="0" smtClean="0">
                <a:solidFill>
                  <a:srgbClr val="363636"/>
                </a:solidFill>
              </a:rPr>
              <a:t>Everolimus (n/N=126/207)</a:t>
            </a:r>
            <a:endParaRPr lang="en-GB" sz="1400" dirty="0">
              <a:solidFill>
                <a:srgbClr val="363636"/>
              </a:solidFill>
            </a:endParaRPr>
          </a:p>
          <a:p>
            <a:r>
              <a:rPr lang="en-GB" sz="1400" dirty="0" smtClean="0">
                <a:solidFill>
                  <a:srgbClr val="363636"/>
                </a:solidFill>
              </a:rPr>
              <a:t>Placebo</a:t>
            </a:r>
            <a:r>
              <a:rPr lang="en-GB" sz="1400" dirty="0">
                <a:solidFill>
                  <a:srgbClr val="363636"/>
                </a:solidFill>
              </a:rPr>
              <a:t> </a:t>
            </a:r>
            <a:r>
              <a:rPr lang="en-GB" sz="1400" dirty="0" smtClean="0">
                <a:solidFill>
                  <a:srgbClr val="363636"/>
                </a:solidFill>
              </a:rPr>
              <a:t>(n/N=130/203)</a:t>
            </a:r>
            <a:endParaRPr lang="en-GB" sz="1400" dirty="0">
              <a:solidFill>
                <a:srgbClr val="363636"/>
              </a:solidFill>
            </a:endParaRPr>
          </a:p>
        </p:txBody>
      </p:sp>
      <p:sp>
        <p:nvSpPr>
          <p:cNvPr id="74" name="Freeform 2"/>
          <p:cNvSpPr>
            <a:spLocks/>
          </p:cNvSpPr>
          <p:nvPr/>
        </p:nvSpPr>
        <p:spPr bwMode="auto">
          <a:xfrm>
            <a:off x="1989138" y="3045664"/>
            <a:ext cx="5852102" cy="1950269"/>
          </a:xfrm>
          <a:custGeom>
            <a:avLst/>
            <a:gdLst>
              <a:gd name="T0" fmla="*/ 447 w 464"/>
              <a:gd name="T1" fmla="*/ 151 h 151"/>
              <a:gd name="T2" fmla="*/ 370 w 464"/>
              <a:gd name="T3" fmla="*/ 124 h 151"/>
              <a:gd name="T4" fmla="*/ 364 w 464"/>
              <a:gd name="T5" fmla="*/ 121 h 151"/>
              <a:gd name="T6" fmla="*/ 361 w 464"/>
              <a:gd name="T7" fmla="*/ 118 h 151"/>
              <a:gd name="T8" fmla="*/ 353 w 464"/>
              <a:gd name="T9" fmla="*/ 116 h 151"/>
              <a:gd name="T10" fmla="*/ 329 w 464"/>
              <a:gd name="T11" fmla="*/ 113 h 151"/>
              <a:gd name="T12" fmla="*/ 314 w 464"/>
              <a:gd name="T13" fmla="*/ 111 h 151"/>
              <a:gd name="T14" fmla="*/ 302 w 464"/>
              <a:gd name="T15" fmla="*/ 107 h 151"/>
              <a:gd name="T16" fmla="*/ 293 w 464"/>
              <a:gd name="T17" fmla="*/ 105 h 151"/>
              <a:gd name="T18" fmla="*/ 283 w 464"/>
              <a:gd name="T19" fmla="*/ 104 h 151"/>
              <a:gd name="T20" fmla="*/ 277 w 464"/>
              <a:gd name="T21" fmla="*/ 102 h 151"/>
              <a:gd name="T22" fmla="*/ 271 w 464"/>
              <a:gd name="T23" fmla="*/ 100 h 151"/>
              <a:gd name="T24" fmla="*/ 253 w 464"/>
              <a:gd name="T25" fmla="*/ 99 h 151"/>
              <a:gd name="T26" fmla="*/ 250 w 464"/>
              <a:gd name="T27" fmla="*/ 96 h 151"/>
              <a:gd name="T28" fmla="*/ 247 w 464"/>
              <a:gd name="T29" fmla="*/ 95 h 151"/>
              <a:gd name="T30" fmla="*/ 242 w 464"/>
              <a:gd name="T31" fmla="*/ 93 h 151"/>
              <a:gd name="T32" fmla="*/ 238 w 464"/>
              <a:gd name="T33" fmla="*/ 92 h 151"/>
              <a:gd name="T34" fmla="*/ 232 w 464"/>
              <a:gd name="T35" fmla="*/ 90 h 151"/>
              <a:gd name="T36" fmla="*/ 223 w 464"/>
              <a:gd name="T37" fmla="*/ 88 h 151"/>
              <a:gd name="T38" fmla="*/ 208 w 464"/>
              <a:gd name="T39" fmla="*/ 88 h 151"/>
              <a:gd name="T40" fmla="*/ 205 w 464"/>
              <a:gd name="T41" fmla="*/ 86 h 151"/>
              <a:gd name="T42" fmla="*/ 203 w 464"/>
              <a:gd name="T43" fmla="*/ 84 h 151"/>
              <a:gd name="T44" fmla="*/ 193 w 464"/>
              <a:gd name="T45" fmla="*/ 83 h 151"/>
              <a:gd name="T46" fmla="*/ 185 w 464"/>
              <a:gd name="T47" fmla="*/ 80 h 151"/>
              <a:gd name="T48" fmla="*/ 181 w 464"/>
              <a:gd name="T49" fmla="*/ 79 h 151"/>
              <a:gd name="T50" fmla="*/ 172 w 464"/>
              <a:gd name="T51" fmla="*/ 77 h 151"/>
              <a:gd name="T52" fmla="*/ 166 w 464"/>
              <a:gd name="T53" fmla="*/ 75 h 151"/>
              <a:gd name="T54" fmla="*/ 163 w 464"/>
              <a:gd name="T55" fmla="*/ 73 h 151"/>
              <a:gd name="T56" fmla="*/ 157 w 464"/>
              <a:gd name="T57" fmla="*/ 71 h 151"/>
              <a:gd name="T58" fmla="*/ 155 w 464"/>
              <a:gd name="T59" fmla="*/ 69 h 151"/>
              <a:gd name="T60" fmla="*/ 149 w 464"/>
              <a:gd name="T61" fmla="*/ 67 h 151"/>
              <a:gd name="T62" fmla="*/ 145 w 464"/>
              <a:gd name="T63" fmla="*/ 66 h 151"/>
              <a:gd name="T64" fmla="*/ 141 w 464"/>
              <a:gd name="T65" fmla="*/ 64 h 151"/>
              <a:gd name="T66" fmla="*/ 136 w 464"/>
              <a:gd name="T67" fmla="*/ 62 h 151"/>
              <a:gd name="T68" fmla="*/ 129 w 464"/>
              <a:gd name="T69" fmla="*/ 59 h 151"/>
              <a:gd name="T70" fmla="*/ 127 w 464"/>
              <a:gd name="T71" fmla="*/ 57 h 151"/>
              <a:gd name="T72" fmla="*/ 123 w 464"/>
              <a:gd name="T73" fmla="*/ 54 h 151"/>
              <a:gd name="T74" fmla="*/ 122 w 464"/>
              <a:gd name="T75" fmla="*/ 52 h 151"/>
              <a:gd name="T76" fmla="*/ 115 w 464"/>
              <a:gd name="T77" fmla="*/ 49 h 151"/>
              <a:gd name="T78" fmla="*/ 111 w 464"/>
              <a:gd name="T79" fmla="*/ 47 h 151"/>
              <a:gd name="T80" fmla="*/ 102 w 464"/>
              <a:gd name="T81" fmla="*/ 46 h 151"/>
              <a:gd name="T82" fmla="*/ 97 w 464"/>
              <a:gd name="T83" fmla="*/ 44 h 151"/>
              <a:gd name="T84" fmla="*/ 91 w 464"/>
              <a:gd name="T85" fmla="*/ 39 h 151"/>
              <a:gd name="T86" fmla="*/ 84 w 464"/>
              <a:gd name="T87" fmla="*/ 36 h 151"/>
              <a:gd name="T88" fmla="*/ 78 w 464"/>
              <a:gd name="T89" fmla="*/ 34 h 151"/>
              <a:gd name="T90" fmla="*/ 67 w 464"/>
              <a:gd name="T91" fmla="*/ 33 h 151"/>
              <a:gd name="T92" fmla="*/ 61 w 464"/>
              <a:gd name="T93" fmla="*/ 29 h 151"/>
              <a:gd name="T94" fmla="*/ 58 w 464"/>
              <a:gd name="T95" fmla="*/ 27 h 151"/>
              <a:gd name="T96" fmla="*/ 55 w 464"/>
              <a:gd name="T97" fmla="*/ 24 h 151"/>
              <a:gd name="T98" fmla="*/ 49 w 464"/>
              <a:gd name="T99" fmla="*/ 22 h 151"/>
              <a:gd name="T100" fmla="*/ 45 w 464"/>
              <a:gd name="T101" fmla="*/ 20 h 151"/>
              <a:gd name="T102" fmla="*/ 41 w 464"/>
              <a:gd name="T103" fmla="*/ 18 h 151"/>
              <a:gd name="T104" fmla="*/ 38 w 464"/>
              <a:gd name="T105" fmla="*/ 16 h 151"/>
              <a:gd name="T106" fmla="*/ 35 w 464"/>
              <a:gd name="T107" fmla="*/ 14 h 151"/>
              <a:gd name="T108" fmla="*/ 29 w 464"/>
              <a:gd name="T109" fmla="*/ 12 h 151"/>
              <a:gd name="T110" fmla="*/ 26 w 464"/>
              <a:gd name="T111" fmla="*/ 9 h 151"/>
              <a:gd name="T112" fmla="*/ 23 w 464"/>
              <a:gd name="T113" fmla="*/ 6 h 151"/>
              <a:gd name="T114" fmla="*/ 19 w 464"/>
              <a:gd name="T115" fmla="*/ 4 h 151"/>
              <a:gd name="T116" fmla="*/ 10 w 464"/>
              <a:gd name="T117" fmla="*/ 2 h 151"/>
              <a:gd name="T118" fmla="*/ 0 w 464"/>
              <a:gd name="T11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 h="151">
                <a:moveTo>
                  <a:pt x="464" y="151"/>
                </a:moveTo>
                <a:lnTo>
                  <a:pt x="447" y="151"/>
                </a:lnTo>
                <a:lnTo>
                  <a:pt x="447" y="124"/>
                </a:lnTo>
                <a:lnTo>
                  <a:pt x="370" y="124"/>
                </a:lnTo>
                <a:lnTo>
                  <a:pt x="370" y="121"/>
                </a:lnTo>
                <a:lnTo>
                  <a:pt x="364" y="121"/>
                </a:lnTo>
                <a:lnTo>
                  <a:pt x="364" y="118"/>
                </a:lnTo>
                <a:lnTo>
                  <a:pt x="361" y="118"/>
                </a:lnTo>
                <a:lnTo>
                  <a:pt x="361" y="116"/>
                </a:lnTo>
                <a:lnTo>
                  <a:pt x="353" y="116"/>
                </a:lnTo>
                <a:lnTo>
                  <a:pt x="353" y="113"/>
                </a:lnTo>
                <a:lnTo>
                  <a:pt x="329" y="113"/>
                </a:lnTo>
                <a:lnTo>
                  <a:pt x="314" y="113"/>
                </a:lnTo>
                <a:lnTo>
                  <a:pt x="314" y="111"/>
                </a:lnTo>
                <a:lnTo>
                  <a:pt x="302" y="111"/>
                </a:lnTo>
                <a:lnTo>
                  <a:pt x="302" y="107"/>
                </a:lnTo>
                <a:lnTo>
                  <a:pt x="293" y="107"/>
                </a:lnTo>
                <a:lnTo>
                  <a:pt x="293" y="105"/>
                </a:lnTo>
                <a:lnTo>
                  <a:pt x="283" y="105"/>
                </a:lnTo>
                <a:lnTo>
                  <a:pt x="283" y="104"/>
                </a:lnTo>
                <a:lnTo>
                  <a:pt x="277" y="104"/>
                </a:lnTo>
                <a:lnTo>
                  <a:pt x="277" y="102"/>
                </a:lnTo>
                <a:lnTo>
                  <a:pt x="271" y="102"/>
                </a:lnTo>
                <a:lnTo>
                  <a:pt x="271" y="100"/>
                </a:lnTo>
                <a:lnTo>
                  <a:pt x="253" y="100"/>
                </a:lnTo>
                <a:lnTo>
                  <a:pt x="253" y="99"/>
                </a:lnTo>
                <a:lnTo>
                  <a:pt x="250" y="99"/>
                </a:lnTo>
                <a:lnTo>
                  <a:pt x="250" y="96"/>
                </a:lnTo>
                <a:lnTo>
                  <a:pt x="247" y="96"/>
                </a:lnTo>
                <a:lnTo>
                  <a:pt x="247" y="95"/>
                </a:lnTo>
                <a:lnTo>
                  <a:pt x="242" y="95"/>
                </a:lnTo>
                <a:lnTo>
                  <a:pt x="242" y="93"/>
                </a:lnTo>
                <a:lnTo>
                  <a:pt x="238" y="93"/>
                </a:lnTo>
                <a:lnTo>
                  <a:pt x="238" y="92"/>
                </a:lnTo>
                <a:lnTo>
                  <a:pt x="232" y="92"/>
                </a:lnTo>
                <a:lnTo>
                  <a:pt x="232" y="90"/>
                </a:lnTo>
                <a:lnTo>
                  <a:pt x="223" y="90"/>
                </a:lnTo>
                <a:lnTo>
                  <a:pt x="223" y="88"/>
                </a:lnTo>
                <a:lnTo>
                  <a:pt x="216" y="88"/>
                </a:lnTo>
                <a:lnTo>
                  <a:pt x="208" y="88"/>
                </a:lnTo>
                <a:lnTo>
                  <a:pt x="208" y="86"/>
                </a:lnTo>
                <a:lnTo>
                  <a:pt x="205" y="86"/>
                </a:lnTo>
                <a:lnTo>
                  <a:pt x="205" y="84"/>
                </a:lnTo>
                <a:lnTo>
                  <a:pt x="203" y="84"/>
                </a:lnTo>
                <a:lnTo>
                  <a:pt x="203" y="83"/>
                </a:lnTo>
                <a:lnTo>
                  <a:pt x="193" y="83"/>
                </a:lnTo>
                <a:lnTo>
                  <a:pt x="193" y="80"/>
                </a:lnTo>
                <a:lnTo>
                  <a:pt x="185" y="80"/>
                </a:lnTo>
                <a:lnTo>
                  <a:pt x="185" y="79"/>
                </a:lnTo>
                <a:lnTo>
                  <a:pt x="181" y="79"/>
                </a:lnTo>
                <a:lnTo>
                  <a:pt x="181" y="77"/>
                </a:lnTo>
                <a:lnTo>
                  <a:pt x="172" y="77"/>
                </a:lnTo>
                <a:lnTo>
                  <a:pt x="172" y="75"/>
                </a:lnTo>
                <a:lnTo>
                  <a:pt x="166" y="75"/>
                </a:lnTo>
                <a:lnTo>
                  <a:pt x="166" y="73"/>
                </a:lnTo>
                <a:lnTo>
                  <a:pt x="163" y="73"/>
                </a:lnTo>
                <a:lnTo>
                  <a:pt x="163" y="71"/>
                </a:lnTo>
                <a:lnTo>
                  <a:pt x="157" y="71"/>
                </a:lnTo>
                <a:lnTo>
                  <a:pt x="157" y="69"/>
                </a:lnTo>
                <a:lnTo>
                  <a:pt x="155" y="69"/>
                </a:lnTo>
                <a:lnTo>
                  <a:pt x="155" y="67"/>
                </a:lnTo>
                <a:lnTo>
                  <a:pt x="149" y="67"/>
                </a:lnTo>
                <a:lnTo>
                  <a:pt x="149" y="66"/>
                </a:lnTo>
                <a:lnTo>
                  <a:pt x="145" y="66"/>
                </a:lnTo>
                <a:lnTo>
                  <a:pt x="145" y="64"/>
                </a:lnTo>
                <a:lnTo>
                  <a:pt x="141" y="64"/>
                </a:lnTo>
                <a:lnTo>
                  <a:pt x="141" y="62"/>
                </a:lnTo>
                <a:lnTo>
                  <a:pt x="136" y="62"/>
                </a:lnTo>
                <a:lnTo>
                  <a:pt x="136" y="59"/>
                </a:lnTo>
                <a:lnTo>
                  <a:pt x="129" y="59"/>
                </a:lnTo>
                <a:lnTo>
                  <a:pt x="129" y="57"/>
                </a:lnTo>
                <a:lnTo>
                  <a:pt x="127" y="57"/>
                </a:lnTo>
                <a:lnTo>
                  <a:pt x="127" y="54"/>
                </a:lnTo>
                <a:lnTo>
                  <a:pt x="123" y="54"/>
                </a:lnTo>
                <a:lnTo>
                  <a:pt x="123" y="52"/>
                </a:lnTo>
                <a:lnTo>
                  <a:pt x="122" y="52"/>
                </a:lnTo>
                <a:lnTo>
                  <a:pt x="122" y="49"/>
                </a:lnTo>
                <a:lnTo>
                  <a:pt x="115" y="49"/>
                </a:lnTo>
                <a:lnTo>
                  <a:pt x="115" y="47"/>
                </a:lnTo>
                <a:lnTo>
                  <a:pt x="111" y="47"/>
                </a:lnTo>
                <a:lnTo>
                  <a:pt x="111" y="46"/>
                </a:lnTo>
                <a:lnTo>
                  <a:pt x="102" y="46"/>
                </a:lnTo>
                <a:lnTo>
                  <a:pt x="102" y="44"/>
                </a:lnTo>
                <a:lnTo>
                  <a:pt x="97" y="44"/>
                </a:lnTo>
                <a:cubicBezTo>
                  <a:pt x="97" y="44"/>
                  <a:pt x="98" y="39"/>
                  <a:pt x="97" y="39"/>
                </a:cubicBezTo>
                <a:cubicBezTo>
                  <a:pt x="95" y="39"/>
                  <a:pt x="91" y="39"/>
                  <a:pt x="91" y="39"/>
                </a:cubicBezTo>
                <a:lnTo>
                  <a:pt x="91" y="36"/>
                </a:lnTo>
                <a:lnTo>
                  <a:pt x="84" y="36"/>
                </a:lnTo>
                <a:lnTo>
                  <a:pt x="84" y="34"/>
                </a:lnTo>
                <a:lnTo>
                  <a:pt x="78" y="34"/>
                </a:lnTo>
                <a:lnTo>
                  <a:pt x="78" y="33"/>
                </a:lnTo>
                <a:lnTo>
                  <a:pt x="67" y="33"/>
                </a:lnTo>
                <a:lnTo>
                  <a:pt x="67" y="29"/>
                </a:lnTo>
                <a:lnTo>
                  <a:pt x="61" y="29"/>
                </a:lnTo>
                <a:lnTo>
                  <a:pt x="61" y="27"/>
                </a:lnTo>
                <a:lnTo>
                  <a:pt x="58" y="27"/>
                </a:lnTo>
                <a:lnTo>
                  <a:pt x="58" y="24"/>
                </a:lnTo>
                <a:lnTo>
                  <a:pt x="55" y="24"/>
                </a:lnTo>
                <a:lnTo>
                  <a:pt x="55" y="22"/>
                </a:lnTo>
                <a:lnTo>
                  <a:pt x="49" y="22"/>
                </a:lnTo>
                <a:lnTo>
                  <a:pt x="49" y="20"/>
                </a:lnTo>
                <a:lnTo>
                  <a:pt x="45" y="20"/>
                </a:lnTo>
                <a:lnTo>
                  <a:pt x="45" y="18"/>
                </a:lnTo>
                <a:lnTo>
                  <a:pt x="41" y="18"/>
                </a:lnTo>
                <a:lnTo>
                  <a:pt x="41" y="16"/>
                </a:lnTo>
                <a:lnTo>
                  <a:pt x="38" y="16"/>
                </a:lnTo>
                <a:lnTo>
                  <a:pt x="38" y="14"/>
                </a:lnTo>
                <a:lnTo>
                  <a:pt x="35" y="14"/>
                </a:lnTo>
                <a:lnTo>
                  <a:pt x="35" y="12"/>
                </a:lnTo>
                <a:lnTo>
                  <a:pt x="29" y="12"/>
                </a:lnTo>
                <a:lnTo>
                  <a:pt x="29" y="9"/>
                </a:lnTo>
                <a:lnTo>
                  <a:pt x="26" y="9"/>
                </a:lnTo>
                <a:lnTo>
                  <a:pt x="26" y="6"/>
                </a:lnTo>
                <a:lnTo>
                  <a:pt x="23" y="6"/>
                </a:lnTo>
                <a:lnTo>
                  <a:pt x="23" y="4"/>
                </a:lnTo>
                <a:lnTo>
                  <a:pt x="19" y="4"/>
                </a:lnTo>
                <a:lnTo>
                  <a:pt x="19" y="2"/>
                </a:lnTo>
                <a:lnTo>
                  <a:pt x="10" y="2"/>
                </a:lnTo>
                <a:lnTo>
                  <a:pt x="10"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5" name="Line 3"/>
          <p:cNvSpPr>
            <a:spLocks noChangeShapeType="1"/>
          </p:cNvSpPr>
          <p:nvPr/>
        </p:nvSpPr>
        <p:spPr bwMode="auto">
          <a:xfrm>
            <a:off x="2077424" y="301983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6" name="Line 4"/>
          <p:cNvSpPr>
            <a:spLocks noChangeShapeType="1"/>
          </p:cNvSpPr>
          <p:nvPr/>
        </p:nvSpPr>
        <p:spPr bwMode="auto">
          <a:xfrm>
            <a:off x="2342282" y="3136074"/>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7" name="Line 5"/>
          <p:cNvSpPr>
            <a:spLocks noChangeShapeType="1"/>
          </p:cNvSpPr>
          <p:nvPr/>
        </p:nvSpPr>
        <p:spPr bwMode="auto">
          <a:xfrm>
            <a:off x="2430568" y="3174821"/>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8" name="Line 6"/>
          <p:cNvSpPr>
            <a:spLocks noChangeShapeType="1"/>
          </p:cNvSpPr>
          <p:nvPr/>
        </p:nvSpPr>
        <p:spPr bwMode="auto">
          <a:xfrm>
            <a:off x="2619752" y="330397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79" name="Line 7"/>
          <p:cNvSpPr>
            <a:spLocks noChangeShapeType="1"/>
          </p:cNvSpPr>
          <p:nvPr/>
        </p:nvSpPr>
        <p:spPr bwMode="auto">
          <a:xfrm>
            <a:off x="2455793" y="3200653"/>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0" name="Line 8"/>
          <p:cNvSpPr>
            <a:spLocks noChangeShapeType="1"/>
          </p:cNvSpPr>
          <p:nvPr/>
        </p:nvSpPr>
        <p:spPr bwMode="auto">
          <a:xfrm>
            <a:off x="2771100" y="339438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1" name="Line 9"/>
          <p:cNvSpPr>
            <a:spLocks noChangeShapeType="1"/>
          </p:cNvSpPr>
          <p:nvPr/>
        </p:nvSpPr>
        <p:spPr bwMode="auto">
          <a:xfrm>
            <a:off x="3023346" y="3458966"/>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2" name="Line 10"/>
          <p:cNvSpPr>
            <a:spLocks noChangeShapeType="1"/>
          </p:cNvSpPr>
          <p:nvPr/>
        </p:nvSpPr>
        <p:spPr bwMode="auto">
          <a:xfrm>
            <a:off x="3099019" y="3484798"/>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3" name="Line 11"/>
          <p:cNvSpPr>
            <a:spLocks noChangeShapeType="1"/>
          </p:cNvSpPr>
          <p:nvPr/>
        </p:nvSpPr>
        <p:spPr bwMode="auto">
          <a:xfrm>
            <a:off x="3187305" y="3523545"/>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4" name="Line 12"/>
          <p:cNvSpPr>
            <a:spLocks noChangeShapeType="1"/>
          </p:cNvSpPr>
          <p:nvPr/>
        </p:nvSpPr>
        <p:spPr bwMode="auto">
          <a:xfrm>
            <a:off x="3351265" y="3601039"/>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5" name="Line 13"/>
          <p:cNvSpPr>
            <a:spLocks noChangeShapeType="1"/>
          </p:cNvSpPr>
          <p:nvPr/>
        </p:nvSpPr>
        <p:spPr bwMode="auto">
          <a:xfrm>
            <a:off x="3729634" y="3820606"/>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6" name="Line 14"/>
          <p:cNvSpPr>
            <a:spLocks noChangeShapeType="1"/>
          </p:cNvSpPr>
          <p:nvPr/>
        </p:nvSpPr>
        <p:spPr bwMode="auto">
          <a:xfrm>
            <a:off x="4271962" y="4001425"/>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7" name="Line 15"/>
          <p:cNvSpPr>
            <a:spLocks noChangeShapeType="1"/>
          </p:cNvSpPr>
          <p:nvPr/>
        </p:nvSpPr>
        <p:spPr bwMode="auto">
          <a:xfrm>
            <a:off x="4423310" y="4078919"/>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8" name="Line 16"/>
          <p:cNvSpPr>
            <a:spLocks noChangeShapeType="1"/>
          </p:cNvSpPr>
          <p:nvPr/>
        </p:nvSpPr>
        <p:spPr bwMode="auto">
          <a:xfrm>
            <a:off x="5154822" y="4259739"/>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89" name="Line 17"/>
          <p:cNvSpPr>
            <a:spLocks noChangeShapeType="1"/>
          </p:cNvSpPr>
          <p:nvPr/>
        </p:nvSpPr>
        <p:spPr bwMode="auto">
          <a:xfrm>
            <a:off x="5671926" y="4375980"/>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0" name="Line 18"/>
          <p:cNvSpPr>
            <a:spLocks noChangeShapeType="1"/>
          </p:cNvSpPr>
          <p:nvPr/>
        </p:nvSpPr>
        <p:spPr bwMode="auto">
          <a:xfrm>
            <a:off x="5734988" y="4401811"/>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1" name="Line 19"/>
          <p:cNvSpPr>
            <a:spLocks noChangeShapeType="1"/>
          </p:cNvSpPr>
          <p:nvPr/>
        </p:nvSpPr>
        <p:spPr bwMode="auto">
          <a:xfrm>
            <a:off x="5810662" y="442764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2" name="Line 20"/>
          <p:cNvSpPr>
            <a:spLocks noChangeShapeType="1"/>
          </p:cNvSpPr>
          <p:nvPr/>
        </p:nvSpPr>
        <p:spPr bwMode="auto">
          <a:xfrm>
            <a:off x="6138581" y="4477087"/>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3" name="Line 21"/>
          <p:cNvSpPr>
            <a:spLocks noChangeShapeType="1"/>
          </p:cNvSpPr>
          <p:nvPr/>
        </p:nvSpPr>
        <p:spPr bwMode="auto">
          <a:xfrm>
            <a:off x="6189030" y="4477087"/>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4" name="Line 22"/>
          <p:cNvSpPr>
            <a:spLocks noChangeShapeType="1"/>
          </p:cNvSpPr>
          <p:nvPr/>
        </p:nvSpPr>
        <p:spPr bwMode="auto">
          <a:xfrm>
            <a:off x="6264704" y="4477087"/>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5" name="Line 23"/>
          <p:cNvSpPr>
            <a:spLocks noChangeShapeType="1"/>
          </p:cNvSpPr>
          <p:nvPr/>
        </p:nvSpPr>
        <p:spPr bwMode="auto">
          <a:xfrm>
            <a:off x="6327765" y="4477087"/>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6" name="Line 24"/>
          <p:cNvSpPr>
            <a:spLocks noChangeShapeType="1"/>
          </p:cNvSpPr>
          <p:nvPr/>
        </p:nvSpPr>
        <p:spPr bwMode="auto">
          <a:xfrm>
            <a:off x="6390827" y="4477087"/>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7" name="Line 25"/>
          <p:cNvSpPr>
            <a:spLocks noChangeShapeType="1"/>
          </p:cNvSpPr>
          <p:nvPr/>
        </p:nvSpPr>
        <p:spPr bwMode="auto">
          <a:xfrm>
            <a:off x="6466501" y="4477087"/>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8" name="Line 26"/>
          <p:cNvSpPr>
            <a:spLocks noChangeShapeType="1"/>
          </p:cNvSpPr>
          <p:nvPr/>
        </p:nvSpPr>
        <p:spPr bwMode="auto">
          <a:xfrm>
            <a:off x="6554787" y="451974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99" name="Line 27"/>
          <p:cNvSpPr>
            <a:spLocks noChangeShapeType="1"/>
          </p:cNvSpPr>
          <p:nvPr/>
        </p:nvSpPr>
        <p:spPr bwMode="auto">
          <a:xfrm>
            <a:off x="6643073"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0" name="Line 28"/>
          <p:cNvSpPr>
            <a:spLocks noChangeShapeType="1"/>
          </p:cNvSpPr>
          <p:nvPr/>
        </p:nvSpPr>
        <p:spPr bwMode="auto">
          <a:xfrm>
            <a:off x="6706134"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1" name="Line 29"/>
          <p:cNvSpPr>
            <a:spLocks noChangeShapeType="1"/>
          </p:cNvSpPr>
          <p:nvPr/>
        </p:nvSpPr>
        <p:spPr bwMode="auto">
          <a:xfrm>
            <a:off x="6781808"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2" name="Line 30"/>
          <p:cNvSpPr>
            <a:spLocks noChangeShapeType="1"/>
          </p:cNvSpPr>
          <p:nvPr/>
        </p:nvSpPr>
        <p:spPr bwMode="auto">
          <a:xfrm>
            <a:off x="6844869"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3" name="Line 31"/>
          <p:cNvSpPr>
            <a:spLocks noChangeShapeType="1"/>
          </p:cNvSpPr>
          <p:nvPr/>
        </p:nvSpPr>
        <p:spPr bwMode="auto">
          <a:xfrm>
            <a:off x="6933155"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4" name="Line 32"/>
          <p:cNvSpPr>
            <a:spLocks noChangeShapeType="1"/>
          </p:cNvSpPr>
          <p:nvPr/>
        </p:nvSpPr>
        <p:spPr bwMode="auto">
          <a:xfrm>
            <a:off x="7021441"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5" name="Line 33"/>
          <p:cNvSpPr>
            <a:spLocks noChangeShapeType="1"/>
          </p:cNvSpPr>
          <p:nvPr/>
        </p:nvSpPr>
        <p:spPr bwMode="auto">
          <a:xfrm>
            <a:off x="7109727" y="4621378"/>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6" name="Line 34"/>
          <p:cNvSpPr>
            <a:spLocks noChangeShapeType="1"/>
          </p:cNvSpPr>
          <p:nvPr/>
        </p:nvSpPr>
        <p:spPr bwMode="auto">
          <a:xfrm>
            <a:off x="7273687"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7" name="Line 35"/>
          <p:cNvSpPr>
            <a:spLocks noChangeShapeType="1"/>
          </p:cNvSpPr>
          <p:nvPr/>
        </p:nvSpPr>
        <p:spPr bwMode="auto">
          <a:xfrm>
            <a:off x="7399810" y="4621378"/>
            <a:ext cx="0" cy="51663"/>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8" name="Line 36"/>
          <p:cNvSpPr>
            <a:spLocks noChangeShapeType="1"/>
          </p:cNvSpPr>
          <p:nvPr/>
        </p:nvSpPr>
        <p:spPr bwMode="auto">
          <a:xfrm>
            <a:off x="6239479" y="4477087"/>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09" name="Line 37"/>
          <p:cNvSpPr>
            <a:spLocks noChangeShapeType="1"/>
          </p:cNvSpPr>
          <p:nvPr/>
        </p:nvSpPr>
        <p:spPr bwMode="auto">
          <a:xfrm>
            <a:off x="6302541" y="4477087"/>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0" name="Line 38"/>
          <p:cNvSpPr>
            <a:spLocks noChangeShapeType="1"/>
          </p:cNvSpPr>
          <p:nvPr/>
        </p:nvSpPr>
        <p:spPr bwMode="auto">
          <a:xfrm>
            <a:off x="6365602" y="4477087"/>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1" name="Line 39"/>
          <p:cNvSpPr>
            <a:spLocks noChangeShapeType="1"/>
          </p:cNvSpPr>
          <p:nvPr/>
        </p:nvSpPr>
        <p:spPr bwMode="auto">
          <a:xfrm>
            <a:off x="6428664" y="4477087"/>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2" name="Line 40"/>
          <p:cNvSpPr>
            <a:spLocks noChangeShapeType="1"/>
          </p:cNvSpPr>
          <p:nvPr/>
        </p:nvSpPr>
        <p:spPr bwMode="auto">
          <a:xfrm>
            <a:off x="6504337" y="4477087"/>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3" name="Line 41"/>
          <p:cNvSpPr>
            <a:spLocks noChangeShapeType="1"/>
          </p:cNvSpPr>
          <p:nvPr/>
        </p:nvSpPr>
        <p:spPr bwMode="auto">
          <a:xfrm>
            <a:off x="6592623" y="4519748"/>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4" name="Line 42"/>
          <p:cNvSpPr>
            <a:spLocks noChangeShapeType="1"/>
          </p:cNvSpPr>
          <p:nvPr/>
        </p:nvSpPr>
        <p:spPr bwMode="auto">
          <a:xfrm>
            <a:off x="6680909"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5" name="Line 43"/>
          <p:cNvSpPr>
            <a:spLocks noChangeShapeType="1"/>
          </p:cNvSpPr>
          <p:nvPr/>
        </p:nvSpPr>
        <p:spPr bwMode="auto">
          <a:xfrm>
            <a:off x="6743971"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6" name="Line 44"/>
          <p:cNvSpPr>
            <a:spLocks noChangeShapeType="1"/>
          </p:cNvSpPr>
          <p:nvPr/>
        </p:nvSpPr>
        <p:spPr bwMode="auto">
          <a:xfrm>
            <a:off x="6807032"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7" name="Line 45"/>
          <p:cNvSpPr>
            <a:spLocks noChangeShapeType="1"/>
          </p:cNvSpPr>
          <p:nvPr/>
        </p:nvSpPr>
        <p:spPr bwMode="auto">
          <a:xfrm>
            <a:off x="6882706"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8" name="Line 46"/>
          <p:cNvSpPr>
            <a:spLocks noChangeShapeType="1"/>
          </p:cNvSpPr>
          <p:nvPr/>
        </p:nvSpPr>
        <p:spPr bwMode="auto">
          <a:xfrm>
            <a:off x="6970992"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19" name="Line 47"/>
          <p:cNvSpPr>
            <a:spLocks noChangeShapeType="1"/>
          </p:cNvSpPr>
          <p:nvPr/>
        </p:nvSpPr>
        <p:spPr bwMode="auto">
          <a:xfrm>
            <a:off x="7059278"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0" name="Line 48"/>
          <p:cNvSpPr>
            <a:spLocks noChangeShapeType="1"/>
          </p:cNvSpPr>
          <p:nvPr/>
        </p:nvSpPr>
        <p:spPr bwMode="auto">
          <a:xfrm>
            <a:off x="7147564" y="4621378"/>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1" name="Line 49"/>
          <p:cNvSpPr>
            <a:spLocks noChangeShapeType="1"/>
          </p:cNvSpPr>
          <p:nvPr/>
        </p:nvSpPr>
        <p:spPr bwMode="auto">
          <a:xfrm>
            <a:off x="7298912" y="460846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2" name="Line 50"/>
          <p:cNvSpPr>
            <a:spLocks noChangeShapeType="1"/>
          </p:cNvSpPr>
          <p:nvPr/>
        </p:nvSpPr>
        <p:spPr bwMode="auto">
          <a:xfrm>
            <a:off x="7437647" y="4621378"/>
            <a:ext cx="0" cy="51663"/>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3" name="Line 51"/>
          <p:cNvSpPr>
            <a:spLocks noChangeShapeType="1"/>
          </p:cNvSpPr>
          <p:nvPr/>
        </p:nvSpPr>
        <p:spPr bwMode="auto">
          <a:xfrm>
            <a:off x="7803403" y="497010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124" name="Group 123"/>
          <p:cNvGrpSpPr/>
          <p:nvPr/>
        </p:nvGrpSpPr>
        <p:grpSpPr>
          <a:xfrm>
            <a:off x="1980080" y="3018615"/>
            <a:ext cx="5506576" cy="1667341"/>
            <a:chOff x="2506663" y="2801938"/>
            <a:chExt cx="4124325" cy="1247775"/>
          </a:xfrm>
        </p:grpSpPr>
        <p:sp>
          <p:nvSpPr>
            <p:cNvPr id="125" name="Line 52"/>
            <p:cNvSpPr>
              <a:spLocks noChangeShapeType="1"/>
            </p:cNvSpPr>
            <p:nvPr/>
          </p:nvSpPr>
          <p:spPr bwMode="auto">
            <a:xfrm>
              <a:off x="628808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6" name="Line 53"/>
            <p:cNvSpPr>
              <a:spLocks noChangeShapeType="1"/>
            </p:cNvSpPr>
            <p:nvPr/>
          </p:nvSpPr>
          <p:spPr bwMode="auto">
            <a:xfrm>
              <a:off x="6354763"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7" name="Line 54"/>
            <p:cNvSpPr>
              <a:spLocks noChangeShapeType="1"/>
            </p:cNvSpPr>
            <p:nvPr/>
          </p:nvSpPr>
          <p:spPr bwMode="auto">
            <a:xfrm>
              <a:off x="647858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8" name="Line 55"/>
            <p:cNvSpPr>
              <a:spLocks noChangeShapeType="1"/>
            </p:cNvSpPr>
            <p:nvPr/>
          </p:nvSpPr>
          <p:spPr bwMode="auto">
            <a:xfrm>
              <a:off x="6249988" y="39735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29" name="Line 56"/>
            <p:cNvSpPr>
              <a:spLocks noChangeShapeType="1"/>
            </p:cNvSpPr>
            <p:nvPr/>
          </p:nvSpPr>
          <p:spPr bwMode="auto">
            <a:xfrm>
              <a:off x="6192838" y="39735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0" name="Line 57"/>
            <p:cNvSpPr>
              <a:spLocks noChangeShapeType="1"/>
            </p:cNvSpPr>
            <p:nvPr/>
          </p:nvSpPr>
          <p:spPr bwMode="auto">
            <a:xfrm>
              <a:off x="6097588" y="39354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1" name="Line 58"/>
            <p:cNvSpPr>
              <a:spLocks noChangeShapeType="1"/>
            </p:cNvSpPr>
            <p:nvPr/>
          </p:nvSpPr>
          <p:spPr bwMode="auto">
            <a:xfrm>
              <a:off x="5992813" y="391636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2" name="Line 59"/>
            <p:cNvSpPr>
              <a:spLocks noChangeShapeType="1"/>
            </p:cNvSpPr>
            <p:nvPr/>
          </p:nvSpPr>
          <p:spPr bwMode="auto">
            <a:xfrm>
              <a:off x="5907088" y="39068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3" name="Line 60"/>
            <p:cNvSpPr>
              <a:spLocks noChangeShapeType="1"/>
            </p:cNvSpPr>
            <p:nvPr/>
          </p:nvSpPr>
          <p:spPr bwMode="auto">
            <a:xfrm>
              <a:off x="5783263" y="38687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4" name="Line 61"/>
            <p:cNvSpPr>
              <a:spLocks noChangeShapeType="1"/>
            </p:cNvSpPr>
            <p:nvPr/>
          </p:nvSpPr>
          <p:spPr bwMode="auto">
            <a:xfrm>
              <a:off x="5707063" y="384016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5" name="Line 62"/>
            <p:cNvSpPr>
              <a:spLocks noChangeShapeType="1"/>
            </p:cNvSpPr>
            <p:nvPr/>
          </p:nvSpPr>
          <p:spPr bwMode="auto">
            <a:xfrm>
              <a:off x="5592763" y="38115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6" name="Line 63"/>
            <p:cNvSpPr>
              <a:spLocks noChangeShapeType="1"/>
            </p:cNvSpPr>
            <p:nvPr/>
          </p:nvSpPr>
          <p:spPr bwMode="auto">
            <a:xfrm>
              <a:off x="5545138" y="38115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7" name="Line 64"/>
            <p:cNvSpPr>
              <a:spLocks noChangeShapeType="1"/>
            </p:cNvSpPr>
            <p:nvPr/>
          </p:nvSpPr>
          <p:spPr bwMode="auto">
            <a:xfrm>
              <a:off x="5411788" y="37734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8" name="Line 65"/>
            <p:cNvSpPr>
              <a:spLocks noChangeShapeType="1"/>
            </p:cNvSpPr>
            <p:nvPr/>
          </p:nvSpPr>
          <p:spPr bwMode="auto">
            <a:xfrm>
              <a:off x="4535488" y="35448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39" name="Line 66"/>
            <p:cNvSpPr>
              <a:spLocks noChangeShapeType="1"/>
            </p:cNvSpPr>
            <p:nvPr/>
          </p:nvSpPr>
          <p:spPr bwMode="auto">
            <a:xfrm>
              <a:off x="4306888" y="34877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0" name="Line 67"/>
            <p:cNvSpPr>
              <a:spLocks noChangeShapeType="1"/>
            </p:cNvSpPr>
            <p:nvPr/>
          </p:nvSpPr>
          <p:spPr bwMode="auto">
            <a:xfrm>
              <a:off x="4249738" y="34401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1" name="Line 68"/>
            <p:cNvSpPr>
              <a:spLocks noChangeShapeType="1"/>
            </p:cNvSpPr>
            <p:nvPr/>
          </p:nvSpPr>
          <p:spPr bwMode="auto">
            <a:xfrm>
              <a:off x="4087813" y="342106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2" name="Line 69"/>
            <p:cNvSpPr>
              <a:spLocks noChangeShapeType="1"/>
            </p:cNvSpPr>
            <p:nvPr/>
          </p:nvSpPr>
          <p:spPr bwMode="auto">
            <a:xfrm>
              <a:off x="3773488" y="33162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3" name="Line 70"/>
            <p:cNvSpPr>
              <a:spLocks noChangeShapeType="1"/>
            </p:cNvSpPr>
            <p:nvPr/>
          </p:nvSpPr>
          <p:spPr bwMode="auto">
            <a:xfrm>
              <a:off x="3554413" y="32496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4" name="Line 71"/>
            <p:cNvSpPr>
              <a:spLocks noChangeShapeType="1"/>
            </p:cNvSpPr>
            <p:nvPr/>
          </p:nvSpPr>
          <p:spPr bwMode="auto">
            <a:xfrm>
              <a:off x="3087688" y="3030538"/>
              <a:ext cx="0" cy="38100"/>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5" name="Line 72"/>
            <p:cNvSpPr>
              <a:spLocks noChangeShapeType="1"/>
            </p:cNvSpPr>
            <p:nvPr/>
          </p:nvSpPr>
          <p:spPr bwMode="auto">
            <a:xfrm>
              <a:off x="2735263" y="28400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6" name="Line 73"/>
            <p:cNvSpPr>
              <a:spLocks noChangeShapeType="1"/>
            </p:cNvSpPr>
            <p:nvPr/>
          </p:nvSpPr>
          <p:spPr bwMode="auto">
            <a:xfrm>
              <a:off x="2535238" y="28019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7" name="Line 74"/>
            <p:cNvSpPr>
              <a:spLocks noChangeShapeType="1"/>
            </p:cNvSpPr>
            <p:nvPr/>
          </p:nvSpPr>
          <p:spPr bwMode="auto">
            <a:xfrm>
              <a:off x="657383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8" name="Line 75"/>
            <p:cNvSpPr>
              <a:spLocks noChangeShapeType="1"/>
            </p:cNvSpPr>
            <p:nvPr/>
          </p:nvSpPr>
          <p:spPr bwMode="auto">
            <a:xfrm>
              <a:off x="6316663"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49" name="Line 76"/>
            <p:cNvSpPr>
              <a:spLocks noChangeShapeType="1"/>
            </p:cNvSpPr>
            <p:nvPr/>
          </p:nvSpPr>
          <p:spPr bwMode="auto">
            <a:xfrm>
              <a:off x="638333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0" name="Line 77"/>
            <p:cNvSpPr>
              <a:spLocks noChangeShapeType="1"/>
            </p:cNvSpPr>
            <p:nvPr/>
          </p:nvSpPr>
          <p:spPr bwMode="auto">
            <a:xfrm>
              <a:off x="644048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1" name="Line 78"/>
            <p:cNvSpPr>
              <a:spLocks noChangeShapeType="1"/>
            </p:cNvSpPr>
            <p:nvPr/>
          </p:nvSpPr>
          <p:spPr bwMode="auto">
            <a:xfrm>
              <a:off x="6211888" y="39735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2" name="Line 79"/>
            <p:cNvSpPr>
              <a:spLocks noChangeShapeType="1"/>
            </p:cNvSpPr>
            <p:nvPr/>
          </p:nvSpPr>
          <p:spPr bwMode="auto">
            <a:xfrm>
              <a:off x="6164263" y="39735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3" name="Line 80"/>
            <p:cNvSpPr>
              <a:spLocks noChangeShapeType="1"/>
            </p:cNvSpPr>
            <p:nvPr/>
          </p:nvSpPr>
          <p:spPr bwMode="auto">
            <a:xfrm>
              <a:off x="6069013" y="39354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4" name="Line 81"/>
            <p:cNvSpPr>
              <a:spLocks noChangeShapeType="1"/>
            </p:cNvSpPr>
            <p:nvPr/>
          </p:nvSpPr>
          <p:spPr bwMode="auto">
            <a:xfrm>
              <a:off x="5954713" y="391636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5" name="Line 82"/>
            <p:cNvSpPr>
              <a:spLocks noChangeShapeType="1"/>
            </p:cNvSpPr>
            <p:nvPr/>
          </p:nvSpPr>
          <p:spPr bwMode="auto">
            <a:xfrm>
              <a:off x="5868988" y="39068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6" name="Line 83"/>
            <p:cNvSpPr>
              <a:spLocks noChangeShapeType="1"/>
            </p:cNvSpPr>
            <p:nvPr/>
          </p:nvSpPr>
          <p:spPr bwMode="auto">
            <a:xfrm>
              <a:off x="5745163" y="38687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7" name="Line 84"/>
            <p:cNvSpPr>
              <a:spLocks noChangeShapeType="1"/>
            </p:cNvSpPr>
            <p:nvPr/>
          </p:nvSpPr>
          <p:spPr bwMode="auto">
            <a:xfrm>
              <a:off x="5678488" y="384016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8" name="Line 85"/>
            <p:cNvSpPr>
              <a:spLocks noChangeShapeType="1"/>
            </p:cNvSpPr>
            <p:nvPr/>
          </p:nvSpPr>
          <p:spPr bwMode="auto">
            <a:xfrm>
              <a:off x="5554663" y="38115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59" name="Line 86"/>
            <p:cNvSpPr>
              <a:spLocks noChangeShapeType="1"/>
            </p:cNvSpPr>
            <p:nvPr/>
          </p:nvSpPr>
          <p:spPr bwMode="auto">
            <a:xfrm>
              <a:off x="5507038" y="38115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0" name="Line 87"/>
            <p:cNvSpPr>
              <a:spLocks noChangeShapeType="1"/>
            </p:cNvSpPr>
            <p:nvPr/>
          </p:nvSpPr>
          <p:spPr bwMode="auto">
            <a:xfrm>
              <a:off x="5373688" y="37734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1" name="Line 88"/>
            <p:cNvSpPr>
              <a:spLocks noChangeShapeType="1"/>
            </p:cNvSpPr>
            <p:nvPr/>
          </p:nvSpPr>
          <p:spPr bwMode="auto">
            <a:xfrm>
              <a:off x="663098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162" name="Freeform 89"/>
            <p:cNvSpPr>
              <a:spLocks/>
            </p:cNvSpPr>
            <p:nvPr/>
          </p:nvSpPr>
          <p:spPr bwMode="auto">
            <a:xfrm>
              <a:off x="2506663" y="2820988"/>
              <a:ext cx="4124325" cy="1200150"/>
            </a:xfrm>
            <a:custGeom>
              <a:avLst/>
              <a:gdLst>
                <a:gd name="T0" fmla="*/ 396 w 433"/>
                <a:gd name="T1" fmla="*/ 126 h 126"/>
                <a:gd name="T2" fmla="*/ 380 w 433"/>
                <a:gd name="T3" fmla="*/ 124 h 126"/>
                <a:gd name="T4" fmla="*/ 368 w 433"/>
                <a:gd name="T5" fmla="*/ 119 h 126"/>
                <a:gd name="T6" fmla="*/ 352 w 433"/>
                <a:gd name="T7" fmla="*/ 117 h 126"/>
                <a:gd name="T8" fmla="*/ 346 w 433"/>
                <a:gd name="T9" fmla="*/ 114 h 126"/>
                <a:gd name="T10" fmla="*/ 339 w 433"/>
                <a:gd name="T11" fmla="*/ 112 h 126"/>
                <a:gd name="T12" fmla="*/ 330 w 433"/>
                <a:gd name="T13" fmla="*/ 110 h 126"/>
                <a:gd name="T14" fmla="*/ 327 w 433"/>
                <a:gd name="T15" fmla="*/ 108 h 126"/>
                <a:gd name="T16" fmla="*/ 312 w 433"/>
                <a:gd name="T17" fmla="*/ 106 h 126"/>
                <a:gd name="T18" fmla="*/ 308 w 433"/>
                <a:gd name="T19" fmla="*/ 104 h 126"/>
                <a:gd name="T20" fmla="*/ 300 w 433"/>
                <a:gd name="T21" fmla="*/ 102 h 126"/>
                <a:gd name="T22" fmla="*/ 294 w 433"/>
                <a:gd name="T23" fmla="*/ 100 h 126"/>
                <a:gd name="T24" fmla="*/ 288 w 433"/>
                <a:gd name="T25" fmla="*/ 97 h 126"/>
                <a:gd name="T26" fmla="*/ 280 w 433"/>
                <a:gd name="T27" fmla="*/ 95 h 126"/>
                <a:gd name="T28" fmla="*/ 271 w 433"/>
                <a:gd name="T29" fmla="*/ 93 h 126"/>
                <a:gd name="T30" fmla="*/ 259 w 433"/>
                <a:gd name="T31" fmla="*/ 91 h 126"/>
                <a:gd name="T32" fmla="*/ 249 w 433"/>
                <a:gd name="T33" fmla="*/ 88 h 126"/>
                <a:gd name="T34" fmla="*/ 235 w 433"/>
                <a:gd name="T35" fmla="*/ 86 h 126"/>
                <a:gd name="T36" fmla="*/ 232 w 433"/>
                <a:gd name="T37" fmla="*/ 85 h 126"/>
                <a:gd name="T38" fmla="*/ 218 w 433"/>
                <a:gd name="T39" fmla="*/ 81 h 126"/>
                <a:gd name="T40" fmla="*/ 211 w 433"/>
                <a:gd name="T41" fmla="*/ 78 h 126"/>
                <a:gd name="T42" fmla="*/ 203 w 433"/>
                <a:gd name="T43" fmla="*/ 76 h 126"/>
                <a:gd name="T44" fmla="*/ 199 w 433"/>
                <a:gd name="T45" fmla="*/ 74 h 126"/>
                <a:gd name="T46" fmla="*/ 197 w 433"/>
                <a:gd name="T47" fmla="*/ 72 h 126"/>
                <a:gd name="T48" fmla="*/ 187 w 433"/>
                <a:gd name="T49" fmla="*/ 70 h 126"/>
                <a:gd name="T50" fmla="*/ 185 w 433"/>
                <a:gd name="T51" fmla="*/ 67 h 126"/>
                <a:gd name="T52" fmla="*/ 175 w 433"/>
                <a:gd name="T53" fmla="*/ 67 h 126"/>
                <a:gd name="T54" fmla="*/ 164 w 433"/>
                <a:gd name="T55" fmla="*/ 65 h 126"/>
                <a:gd name="T56" fmla="*/ 156 w 433"/>
                <a:gd name="T57" fmla="*/ 63 h 126"/>
                <a:gd name="T58" fmla="*/ 149 w 433"/>
                <a:gd name="T59" fmla="*/ 60 h 126"/>
                <a:gd name="T60" fmla="*/ 143 w 433"/>
                <a:gd name="T61" fmla="*/ 59 h 126"/>
                <a:gd name="T62" fmla="*/ 135 w 433"/>
                <a:gd name="T63" fmla="*/ 57 h 126"/>
                <a:gd name="T64" fmla="*/ 132 w 433"/>
                <a:gd name="T65" fmla="*/ 55 h 126"/>
                <a:gd name="T66" fmla="*/ 129 w 433"/>
                <a:gd name="T67" fmla="*/ 53 h 126"/>
                <a:gd name="T68" fmla="*/ 119 w 433"/>
                <a:gd name="T69" fmla="*/ 51 h 126"/>
                <a:gd name="T70" fmla="*/ 110 w 433"/>
                <a:gd name="T71" fmla="*/ 48 h 126"/>
                <a:gd name="T72" fmla="*/ 107 w 433"/>
                <a:gd name="T73" fmla="*/ 44 h 126"/>
                <a:gd name="T74" fmla="*/ 105 w 433"/>
                <a:gd name="T75" fmla="*/ 42 h 126"/>
                <a:gd name="T76" fmla="*/ 99 w 433"/>
                <a:gd name="T77" fmla="*/ 41 h 126"/>
                <a:gd name="T78" fmla="*/ 92 w 433"/>
                <a:gd name="T79" fmla="*/ 39 h 126"/>
                <a:gd name="T80" fmla="*/ 89 w 433"/>
                <a:gd name="T81" fmla="*/ 37 h 126"/>
                <a:gd name="T82" fmla="*/ 85 w 433"/>
                <a:gd name="T83" fmla="*/ 34 h 126"/>
                <a:gd name="T84" fmla="*/ 81 w 433"/>
                <a:gd name="T85" fmla="*/ 31 h 126"/>
                <a:gd name="T86" fmla="*/ 70 w 433"/>
                <a:gd name="T87" fmla="*/ 29 h 126"/>
                <a:gd name="T88" fmla="*/ 67 w 433"/>
                <a:gd name="T89" fmla="*/ 28 h 126"/>
                <a:gd name="T90" fmla="*/ 65 w 433"/>
                <a:gd name="T91" fmla="*/ 26 h 126"/>
                <a:gd name="T92" fmla="*/ 62 w 433"/>
                <a:gd name="T93" fmla="*/ 24 h 126"/>
                <a:gd name="T94" fmla="*/ 58 w 433"/>
                <a:gd name="T95" fmla="*/ 21 h 126"/>
                <a:gd name="T96" fmla="*/ 56 w 433"/>
                <a:gd name="T97" fmla="*/ 19 h 126"/>
                <a:gd name="T98" fmla="*/ 50 w 433"/>
                <a:gd name="T99" fmla="*/ 18 h 126"/>
                <a:gd name="T100" fmla="*/ 45 w 433"/>
                <a:gd name="T101" fmla="*/ 16 h 126"/>
                <a:gd name="T102" fmla="*/ 40 w 433"/>
                <a:gd name="T103" fmla="*/ 14 h 126"/>
                <a:gd name="T104" fmla="*/ 34 w 433"/>
                <a:gd name="T105" fmla="*/ 11 h 126"/>
                <a:gd name="T106" fmla="*/ 30 w 433"/>
                <a:gd name="T107" fmla="*/ 9 h 126"/>
                <a:gd name="T108" fmla="*/ 26 w 433"/>
                <a:gd name="T109" fmla="*/ 7 h 126"/>
                <a:gd name="T110" fmla="*/ 24 w 433"/>
                <a:gd name="T111" fmla="*/ 5 h 126"/>
                <a:gd name="T112" fmla="*/ 16 w 433"/>
                <a:gd name="T113" fmla="*/ 2 h 126"/>
                <a:gd name="T114" fmla="*/ 8 w 433"/>
                <a:gd name="T11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126">
                  <a:moveTo>
                    <a:pt x="433" y="126"/>
                  </a:moveTo>
                  <a:lnTo>
                    <a:pt x="396" y="126"/>
                  </a:lnTo>
                  <a:lnTo>
                    <a:pt x="396" y="124"/>
                  </a:lnTo>
                  <a:lnTo>
                    <a:pt x="380" y="124"/>
                  </a:lnTo>
                  <a:lnTo>
                    <a:pt x="380" y="119"/>
                  </a:lnTo>
                  <a:lnTo>
                    <a:pt x="368" y="119"/>
                  </a:lnTo>
                  <a:lnTo>
                    <a:pt x="368" y="117"/>
                  </a:lnTo>
                  <a:lnTo>
                    <a:pt x="352" y="117"/>
                  </a:lnTo>
                  <a:lnTo>
                    <a:pt x="352" y="114"/>
                  </a:lnTo>
                  <a:lnTo>
                    <a:pt x="346" y="114"/>
                  </a:lnTo>
                  <a:lnTo>
                    <a:pt x="346" y="112"/>
                  </a:lnTo>
                  <a:lnTo>
                    <a:pt x="339" y="112"/>
                  </a:lnTo>
                  <a:lnTo>
                    <a:pt x="339" y="110"/>
                  </a:lnTo>
                  <a:lnTo>
                    <a:pt x="330" y="110"/>
                  </a:lnTo>
                  <a:lnTo>
                    <a:pt x="330" y="108"/>
                  </a:lnTo>
                  <a:lnTo>
                    <a:pt x="327" y="108"/>
                  </a:lnTo>
                  <a:lnTo>
                    <a:pt x="327" y="106"/>
                  </a:lnTo>
                  <a:lnTo>
                    <a:pt x="312" y="106"/>
                  </a:lnTo>
                  <a:lnTo>
                    <a:pt x="312" y="104"/>
                  </a:lnTo>
                  <a:lnTo>
                    <a:pt x="308" y="104"/>
                  </a:lnTo>
                  <a:lnTo>
                    <a:pt x="308" y="102"/>
                  </a:lnTo>
                  <a:lnTo>
                    <a:pt x="300" y="102"/>
                  </a:lnTo>
                  <a:lnTo>
                    <a:pt x="300" y="100"/>
                  </a:lnTo>
                  <a:lnTo>
                    <a:pt x="294" y="100"/>
                  </a:lnTo>
                  <a:lnTo>
                    <a:pt x="294" y="97"/>
                  </a:lnTo>
                  <a:lnTo>
                    <a:pt x="288" y="97"/>
                  </a:lnTo>
                  <a:lnTo>
                    <a:pt x="288" y="95"/>
                  </a:lnTo>
                  <a:lnTo>
                    <a:pt x="280" y="95"/>
                  </a:lnTo>
                  <a:lnTo>
                    <a:pt x="280" y="93"/>
                  </a:lnTo>
                  <a:lnTo>
                    <a:pt x="271" y="93"/>
                  </a:lnTo>
                  <a:lnTo>
                    <a:pt x="271" y="91"/>
                  </a:lnTo>
                  <a:lnTo>
                    <a:pt x="259" y="91"/>
                  </a:lnTo>
                  <a:lnTo>
                    <a:pt x="259" y="88"/>
                  </a:lnTo>
                  <a:lnTo>
                    <a:pt x="249" y="88"/>
                  </a:lnTo>
                  <a:lnTo>
                    <a:pt x="249" y="86"/>
                  </a:lnTo>
                  <a:lnTo>
                    <a:pt x="235" y="86"/>
                  </a:lnTo>
                  <a:lnTo>
                    <a:pt x="235" y="85"/>
                  </a:lnTo>
                  <a:lnTo>
                    <a:pt x="232" y="85"/>
                  </a:lnTo>
                  <a:lnTo>
                    <a:pt x="232" y="81"/>
                  </a:lnTo>
                  <a:lnTo>
                    <a:pt x="218" y="81"/>
                  </a:lnTo>
                  <a:lnTo>
                    <a:pt x="218" y="78"/>
                  </a:lnTo>
                  <a:lnTo>
                    <a:pt x="211" y="78"/>
                  </a:lnTo>
                  <a:lnTo>
                    <a:pt x="211" y="76"/>
                  </a:lnTo>
                  <a:lnTo>
                    <a:pt x="203" y="76"/>
                  </a:lnTo>
                  <a:lnTo>
                    <a:pt x="199" y="76"/>
                  </a:lnTo>
                  <a:lnTo>
                    <a:pt x="199" y="74"/>
                  </a:lnTo>
                  <a:lnTo>
                    <a:pt x="197" y="74"/>
                  </a:lnTo>
                  <a:lnTo>
                    <a:pt x="197" y="72"/>
                  </a:lnTo>
                  <a:lnTo>
                    <a:pt x="187" y="72"/>
                  </a:lnTo>
                  <a:lnTo>
                    <a:pt x="187" y="70"/>
                  </a:lnTo>
                  <a:lnTo>
                    <a:pt x="185" y="70"/>
                  </a:lnTo>
                  <a:lnTo>
                    <a:pt x="185" y="67"/>
                  </a:lnTo>
                  <a:lnTo>
                    <a:pt x="182" y="67"/>
                  </a:lnTo>
                  <a:lnTo>
                    <a:pt x="175" y="67"/>
                  </a:lnTo>
                  <a:lnTo>
                    <a:pt x="175" y="65"/>
                  </a:lnTo>
                  <a:lnTo>
                    <a:pt x="164" y="65"/>
                  </a:lnTo>
                  <a:lnTo>
                    <a:pt x="164" y="63"/>
                  </a:lnTo>
                  <a:lnTo>
                    <a:pt x="156" y="63"/>
                  </a:lnTo>
                  <a:lnTo>
                    <a:pt x="156" y="60"/>
                  </a:lnTo>
                  <a:lnTo>
                    <a:pt x="149" y="60"/>
                  </a:lnTo>
                  <a:lnTo>
                    <a:pt x="149" y="59"/>
                  </a:lnTo>
                  <a:lnTo>
                    <a:pt x="143" y="59"/>
                  </a:lnTo>
                  <a:lnTo>
                    <a:pt x="143" y="57"/>
                  </a:lnTo>
                  <a:lnTo>
                    <a:pt x="135" y="57"/>
                  </a:lnTo>
                  <a:lnTo>
                    <a:pt x="135" y="55"/>
                  </a:lnTo>
                  <a:lnTo>
                    <a:pt x="132" y="55"/>
                  </a:lnTo>
                  <a:lnTo>
                    <a:pt x="132" y="53"/>
                  </a:lnTo>
                  <a:lnTo>
                    <a:pt x="129" y="53"/>
                  </a:lnTo>
                  <a:lnTo>
                    <a:pt x="129" y="51"/>
                  </a:lnTo>
                  <a:lnTo>
                    <a:pt x="119" y="51"/>
                  </a:lnTo>
                  <a:lnTo>
                    <a:pt x="119" y="48"/>
                  </a:lnTo>
                  <a:lnTo>
                    <a:pt x="110" y="48"/>
                  </a:lnTo>
                  <a:lnTo>
                    <a:pt x="107" y="48"/>
                  </a:lnTo>
                  <a:lnTo>
                    <a:pt x="107" y="44"/>
                  </a:lnTo>
                  <a:lnTo>
                    <a:pt x="105" y="44"/>
                  </a:lnTo>
                  <a:lnTo>
                    <a:pt x="105" y="42"/>
                  </a:lnTo>
                  <a:lnTo>
                    <a:pt x="99" y="42"/>
                  </a:lnTo>
                  <a:lnTo>
                    <a:pt x="99" y="41"/>
                  </a:lnTo>
                  <a:lnTo>
                    <a:pt x="92" y="41"/>
                  </a:lnTo>
                  <a:lnTo>
                    <a:pt x="92" y="39"/>
                  </a:lnTo>
                  <a:lnTo>
                    <a:pt x="89" y="39"/>
                  </a:lnTo>
                  <a:lnTo>
                    <a:pt x="89" y="37"/>
                  </a:lnTo>
                  <a:lnTo>
                    <a:pt x="85" y="37"/>
                  </a:lnTo>
                  <a:lnTo>
                    <a:pt x="85" y="34"/>
                  </a:lnTo>
                  <a:lnTo>
                    <a:pt x="81" y="34"/>
                  </a:lnTo>
                  <a:lnTo>
                    <a:pt x="81" y="31"/>
                  </a:lnTo>
                  <a:lnTo>
                    <a:pt x="70" y="31"/>
                  </a:lnTo>
                  <a:lnTo>
                    <a:pt x="70" y="29"/>
                  </a:lnTo>
                  <a:lnTo>
                    <a:pt x="67" y="29"/>
                  </a:lnTo>
                  <a:lnTo>
                    <a:pt x="67" y="28"/>
                  </a:lnTo>
                  <a:lnTo>
                    <a:pt x="65" y="28"/>
                  </a:lnTo>
                  <a:lnTo>
                    <a:pt x="65" y="26"/>
                  </a:lnTo>
                  <a:lnTo>
                    <a:pt x="62" y="26"/>
                  </a:lnTo>
                  <a:lnTo>
                    <a:pt x="62" y="24"/>
                  </a:lnTo>
                  <a:lnTo>
                    <a:pt x="58" y="24"/>
                  </a:lnTo>
                  <a:lnTo>
                    <a:pt x="58" y="21"/>
                  </a:lnTo>
                  <a:lnTo>
                    <a:pt x="56" y="21"/>
                  </a:lnTo>
                  <a:lnTo>
                    <a:pt x="56" y="19"/>
                  </a:lnTo>
                  <a:lnTo>
                    <a:pt x="50" y="19"/>
                  </a:lnTo>
                  <a:lnTo>
                    <a:pt x="50" y="18"/>
                  </a:lnTo>
                  <a:lnTo>
                    <a:pt x="45" y="18"/>
                  </a:lnTo>
                  <a:lnTo>
                    <a:pt x="45" y="16"/>
                  </a:lnTo>
                  <a:lnTo>
                    <a:pt x="40" y="16"/>
                  </a:lnTo>
                  <a:lnTo>
                    <a:pt x="40" y="14"/>
                  </a:lnTo>
                  <a:lnTo>
                    <a:pt x="34" y="14"/>
                  </a:lnTo>
                  <a:lnTo>
                    <a:pt x="34" y="11"/>
                  </a:lnTo>
                  <a:lnTo>
                    <a:pt x="30" y="11"/>
                  </a:lnTo>
                  <a:lnTo>
                    <a:pt x="30" y="9"/>
                  </a:lnTo>
                  <a:lnTo>
                    <a:pt x="26" y="9"/>
                  </a:lnTo>
                  <a:lnTo>
                    <a:pt x="26" y="7"/>
                  </a:lnTo>
                  <a:lnTo>
                    <a:pt x="24" y="7"/>
                  </a:lnTo>
                  <a:lnTo>
                    <a:pt x="24" y="5"/>
                  </a:lnTo>
                  <a:lnTo>
                    <a:pt x="16" y="5"/>
                  </a:lnTo>
                  <a:lnTo>
                    <a:pt x="16" y="2"/>
                  </a:lnTo>
                  <a:lnTo>
                    <a:pt x="8" y="2"/>
                  </a:lnTo>
                  <a:lnTo>
                    <a:pt x="8" y="0"/>
                  </a:lnTo>
                  <a:lnTo>
                    <a:pt x="0" y="0"/>
                  </a:lnTo>
                </a:path>
              </a:pathLst>
            </a:custGeom>
            <a:noFill/>
            <a:ln w="2222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cxnSp>
        <p:nvCxnSpPr>
          <p:cNvPr id="163" name="Straight Connector 162"/>
          <p:cNvCxnSpPr/>
          <p:nvPr/>
        </p:nvCxnSpPr>
        <p:spPr>
          <a:xfrm>
            <a:off x="1964690" y="4956450"/>
            <a:ext cx="401782" cy="0"/>
          </a:xfrm>
          <a:prstGeom prst="line">
            <a:avLst/>
          </a:prstGeom>
          <a:noFill/>
          <a:ln w="2222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4" name="Straight Connector 163"/>
          <p:cNvCxnSpPr/>
          <p:nvPr/>
        </p:nvCxnSpPr>
        <p:spPr>
          <a:xfrm>
            <a:off x="1964690" y="5160359"/>
            <a:ext cx="401782"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5" name="Straight Connector 164"/>
          <p:cNvCxnSpPr/>
          <p:nvPr/>
        </p:nvCxnSpPr>
        <p:spPr>
          <a:xfrm>
            <a:off x="2297967" y="4640751"/>
            <a:ext cx="0" cy="167904"/>
          </a:xfrm>
          <a:prstGeom prst="line">
            <a:avLst/>
          </a:prstGeom>
          <a:noFill/>
          <a:ln w="2222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166" name="Straight Connector 165"/>
          <p:cNvCxnSpPr/>
          <p:nvPr/>
        </p:nvCxnSpPr>
        <p:spPr>
          <a:xfrm>
            <a:off x="2086741" y="4640751"/>
            <a:ext cx="0" cy="167904"/>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299384629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bwMode="auto">
          <a:xfrm>
            <a:off x="223080" y="1319840"/>
            <a:ext cx="8686800" cy="464751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a:buClr>
                <a:srgbClr val="043882"/>
              </a:buClr>
            </a:pPr>
            <a:r>
              <a:rPr lang="en-GB" sz="1800" b="1" kern="0" dirty="0" smtClean="0">
                <a:solidFill>
                  <a:srgbClr val="363636"/>
                </a:solidFill>
              </a:rPr>
              <a:t>Key results (cont.)</a:t>
            </a: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smtClean="0">
              <a:solidFill>
                <a:srgbClr val="363636"/>
              </a:solidFill>
            </a:endParaRPr>
          </a:p>
          <a:p>
            <a:pPr>
              <a:buClr>
                <a:srgbClr val="043882"/>
              </a:buClr>
            </a:pPr>
            <a:endParaRPr lang="en-GB" sz="1800" kern="0" dirty="0">
              <a:solidFill>
                <a:srgbClr val="363636"/>
              </a:solidFill>
            </a:endParaRPr>
          </a:p>
        </p:txBody>
      </p:sp>
      <p:sp>
        <p:nvSpPr>
          <p:cNvPr id="5122" name="Rectangle 2"/>
          <p:cNvSpPr>
            <a:spLocks noGrp="1" noChangeArrowheads="1"/>
          </p:cNvSpPr>
          <p:nvPr>
            <p:ph type="title"/>
          </p:nvPr>
        </p:nvSpPr>
        <p:spPr>
          <a:xfrm>
            <a:off x="228600" y="228600"/>
            <a:ext cx="8686800" cy="939801"/>
          </a:xfrm>
        </p:spPr>
        <p:txBody>
          <a:bodyPr/>
          <a:lstStyle/>
          <a:p>
            <a:r>
              <a:rPr lang="en-GB" sz="1800" dirty="0"/>
              <a:t>1132O: </a:t>
            </a:r>
            <a:r>
              <a:rPr lang="en-GB" sz="1800" dirty="0" err="1"/>
              <a:t>Everolimus</a:t>
            </a:r>
            <a:r>
              <a:rPr lang="en-GB" sz="1800" dirty="0"/>
              <a:t> (EVE) for the Treatment of Advanced Pancreatic Neuroendocrine </a:t>
            </a:r>
            <a:r>
              <a:rPr lang="en-GB" sz="1800" dirty="0" err="1"/>
              <a:t>Tumors</a:t>
            </a:r>
            <a:r>
              <a:rPr lang="en-GB" sz="1800" dirty="0"/>
              <a:t> (</a:t>
            </a:r>
            <a:r>
              <a:rPr lang="en-GB" sz="1800" dirty="0" err="1"/>
              <a:t>pNET</a:t>
            </a:r>
            <a:r>
              <a:rPr lang="en-GB" sz="1800" dirty="0"/>
              <a:t>): Final Overall Survival (OS) Results of a Randomized, Double-blind, Placebo (PBO)-Controlled, </a:t>
            </a:r>
            <a:r>
              <a:rPr lang="en-GB" sz="1800" dirty="0" err="1"/>
              <a:t>Multicenter</a:t>
            </a:r>
            <a:r>
              <a:rPr lang="en-GB" sz="1800" dirty="0"/>
              <a:t> Phase III Trial (RADIANT-3) </a:t>
            </a:r>
            <a:r>
              <a:rPr lang="en-GB" sz="1800" dirty="0" smtClean="0"/>
              <a:t>– Yao JC et al.</a:t>
            </a:r>
            <a:endParaRPr lang="en-GB" sz="1800" dirty="0"/>
          </a:p>
        </p:txBody>
      </p:sp>
      <p:sp>
        <p:nvSpPr>
          <p:cNvPr id="5124" name="Text Box 4"/>
          <p:cNvSpPr txBox="1">
            <a:spLocks noChangeArrowheads="1"/>
          </p:cNvSpPr>
          <p:nvPr/>
        </p:nvSpPr>
        <p:spPr bwMode="auto">
          <a:xfrm>
            <a:off x="5240470" y="6474897"/>
            <a:ext cx="36828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Yao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1132O</a:t>
            </a:r>
            <a:endParaRPr lang="en-GB" sz="1200" dirty="0">
              <a:solidFill>
                <a:srgbClr val="363636"/>
              </a:solidFill>
            </a:endParaRPr>
          </a:p>
        </p:txBody>
      </p:sp>
      <p:sp>
        <p:nvSpPr>
          <p:cNvPr id="25" name="Text Box 5"/>
          <p:cNvSpPr txBox="1">
            <a:spLocks noChangeArrowheads="1"/>
          </p:cNvSpPr>
          <p:nvPr/>
        </p:nvSpPr>
        <p:spPr bwMode="auto">
          <a:xfrm>
            <a:off x="231774" y="6290231"/>
            <a:ext cx="48623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r>
              <a:rPr lang="en-GB" sz="1200" spc="-40" dirty="0" smtClean="0">
                <a:solidFill>
                  <a:srgbClr val="363636"/>
                </a:solidFill>
              </a:rPr>
              <a:t>*Reconstructed </a:t>
            </a:r>
            <a:r>
              <a:rPr lang="en-GB" sz="1200" spc="-40" dirty="0">
                <a:solidFill>
                  <a:srgbClr val="363636"/>
                </a:solidFill>
              </a:rPr>
              <a:t>placebo data as if never treated with </a:t>
            </a:r>
            <a:r>
              <a:rPr lang="en-GB" sz="1200" spc="-40" dirty="0" err="1" smtClean="0">
                <a:solidFill>
                  <a:srgbClr val="363636"/>
                </a:solidFill>
              </a:rPr>
              <a:t>everolimus</a:t>
            </a:r>
            <a:r>
              <a:rPr lang="en-GB" sz="1200" spc="-40" dirty="0" smtClean="0">
                <a:solidFill>
                  <a:srgbClr val="363636"/>
                </a:solidFill>
              </a:rPr>
              <a:t> </a:t>
            </a:r>
            <a:br>
              <a:rPr lang="en-GB" sz="1200" spc="-40" dirty="0" smtClean="0">
                <a:solidFill>
                  <a:srgbClr val="363636"/>
                </a:solidFill>
              </a:rPr>
            </a:br>
            <a:r>
              <a:rPr lang="en-GB" sz="1200" spc="-40" dirty="0" smtClean="0">
                <a:solidFill>
                  <a:srgbClr val="363636"/>
                </a:solidFill>
              </a:rPr>
              <a:t>RPST</a:t>
            </a:r>
            <a:r>
              <a:rPr lang="en-GB" sz="1200" spc="-40" dirty="0">
                <a:solidFill>
                  <a:srgbClr val="363636"/>
                </a:solidFill>
              </a:rPr>
              <a:t>, </a:t>
            </a:r>
            <a:r>
              <a:rPr lang="en-GB" sz="1200" spc="-40" dirty="0" smtClean="0">
                <a:solidFill>
                  <a:srgbClr val="363636"/>
                </a:solidFill>
              </a:rPr>
              <a:t>rank preserving structural failure time</a:t>
            </a:r>
            <a:endParaRPr lang="en-GB" sz="1200" spc="-40" dirty="0">
              <a:solidFill>
                <a:srgbClr val="363636"/>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2452218387"/>
              </p:ext>
            </p:extLst>
          </p:nvPr>
        </p:nvGraphicFramePr>
        <p:xfrm>
          <a:off x="383199" y="1664544"/>
          <a:ext cx="8303464" cy="1555875"/>
        </p:xfrm>
        <a:graphic>
          <a:graphicData uri="http://schemas.openxmlformats.org/drawingml/2006/table">
            <a:tbl>
              <a:tblPr firstRow="1" bandRow="1">
                <a:tableStyleId>{69012ECD-51FC-41F1-AA8D-1B2483CD663E}</a:tableStyleId>
              </a:tblPr>
              <a:tblGrid>
                <a:gridCol w="1841017"/>
                <a:gridCol w="1964725"/>
                <a:gridCol w="1767016"/>
                <a:gridCol w="2730706"/>
              </a:tblGrid>
              <a:tr h="245235">
                <a:tc>
                  <a:txBody>
                    <a:bodyPr/>
                    <a:lstStyle/>
                    <a:p>
                      <a:pPr>
                        <a:lnSpc>
                          <a:spcPts val="1000"/>
                        </a:lnSpc>
                      </a:pPr>
                      <a:r>
                        <a:rPr lang="en-GB" sz="1100" dirty="0" smtClean="0">
                          <a:solidFill>
                            <a:schemeClr val="tx2"/>
                          </a:solidFill>
                          <a:latin typeface="+mn-lt"/>
                        </a:rPr>
                        <a:t>OS KM estimate (95% CI)</a:t>
                      </a:r>
                    </a:p>
                  </a:txBody>
                  <a:tcPr anchor="ctr"/>
                </a:tc>
                <a:tc>
                  <a:txBody>
                    <a:bodyPr/>
                    <a:lstStyle/>
                    <a:p>
                      <a:pPr algn="ctr">
                        <a:lnSpc>
                          <a:spcPts val="1000"/>
                        </a:lnSpc>
                      </a:pPr>
                      <a:r>
                        <a:rPr lang="en-GB" sz="1100" b="1" i="0" u="none" strike="noStrike" baseline="0" dirty="0" err="1" smtClean="0">
                          <a:solidFill>
                            <a:srgbClr val="FFFFFF"/>
                          </a:solidFill>
                          <a:latin typeface="+mn-lt"/>
                        </a:rPr>
                        <a:t>Everolimus</a:t>
                      </a:r>
                      <a:r>
                        <a:rPr lang="en-GB" sz="1100" b="1" i="0" u="none" strike="noStrike" baseline="0" dirty="0" smtClean="0">
                          <a:solidFill>
                            <a:srgbClr val="FFFFFF"/>
                          </a:solidFill>
                          <a:latin typeface="+mn-lt"/>
                        </a:rPr>
                        <a:t> + BSC (n=207)</a:t>
                      </a:r>
                    </a:p>
                  </a:txBody>
                  <a:tcPr anchor="ctr"/>
                </a:tc>
                <a:tc>
                  <a:txBody>
                    <a:bodyPr/>
                    <a:lstStyle/>
                    <a:p>
                      <a:pPr algn="ctr">
                        <a:lnSpc>
                          <a:spcPts val="1000"/>
                        </a:lnSpc>
                      </a:pPr>
                      <a:r>
                        <a:rPr lang="en-GB" sz="1100" b="1" i="0" u="none" strike="noStrike" baseline="0" dirty="0" smtClean="0">
                          <a:solidFill>
                            <a:srgbClr val="FFFFFF"/>
                          </a:solidFill>
                          <a:latin typeface="+mn-lt"/>
                        </a:rPr>
                        <a:t>Placebo + BSC (n=203)</a:t>
                      </a:r>
                    </a:p>
                  </a:txBody>
                  <a:tcPr anchor="ctr"/>
                </a:tc>
                <a:tc>
                  <a:txBody>
                    <a:bodyPr/>
                    <a:lstStyle/>
                    <a:p>
                      <a:pPr algn="ctr">
                        <a:lnSpc>
                          <a:spcPts val="1000"/>
                        </a:lnSpc>
                      </a:pPr>
                      <a:r>
                        <a:rPr lang="en-GB" sz="1100" b="1" i="0" u="none" strike="noStrike" baseline="0" dirty="0" smtClean="0">
                          <a:solidFill>
                            <a:srgbClr val="FFFFFF"/>
                          </a:solidFill>
                          <a:latin typeface="+mn-lt"/>
                        </a:rPr>
                        <a:t>Placebo corrected by RPSFT*</a:t>
                      </a:r>
                    </a:p>
                  </a:txBody>
                  <a:tcPr anchor="ctr"/>
                </a:tc>
              </a:tr>
              <a:tr h="147141">
                <a:tc>
                  <a:txBody>
                    <a:bodyPr/>
                    <a:lstStyle/>
                    <a:p>
                      <a:pPr marL="0">
                        <a:lnSpc>
                          <a:spcPts val="1000"/>
                        </a:lnSpc>
                      </a:pPr>
                      <a:r>
                        <a:rPr lang="en-GB" sz="1100" b="1" dirty="0" smtClean="0">
                          <a:latin typeface="+mn-lt"/>
                        </a:rPr>
                        <a:t>Analysis by KM method</a:t>
                      </a:r>
                    </a:p>
                  </a:txBody>
                  <a:tcPr anchor="ctr"/>
                </a:tc>
                <a:tc>
                  <a:txBody>
                    <a:bodyPr/>
                    <a:lstStyle/>
                    <a:p>
                      <a:pPr algn="ctr">
                        <a:lnSpc>
                          <a:spcPts val="1000"/>
                        </a:lnSpc>
                      </a:pPr>
                      <a:endParaRPr lang="en-GB" sz="1100" dirty="0">
                        <a:latin typeface="+mn-lt"/>
                      </a:endParaRPr>
                    </a:p>
                  </a:txBody>
                  <a:tcPr anchor="ctr"/>
                </a:tc>
                <a:tc>
                  <a:txBody>
                    <a:bodyPr/>
                    <a:lstStyle/>
                    <a:p>
                      <a:pPr algn="ctr">
                        <a:lnSpc>
                          <a:spcPts val="1000"/>
                        </a:lnSpc>
                      </a:pPr>
                      <a:endParaRPr lang="en-GB" sz="1100" dirty="0">
                        <a:latin typeface="+mn-lt"/>
                      </a:endParaRPr>
                    </a:p>
                  </a:txBody>
                  <a:tcPr anchor="ctr"/>
                </a:tc>
                <a:tc>
                  <a:txBody>
                    <a:bodyPr/>
                    <a:lstStyle/>
                    <a:p>
                      <a:pPr algn="ctr">
                        <a:lnSpc>
                          <a:spcPts val="1000"/>
                        </a:lnSpc>
                      </a:pPr>
                      <a:endParaRPr lang="en-GB" sz="1100" dirty="0">
                        <a:latin typeface="+mn-lt"/>
                      </a:endParaRPr>
                    </a:p>
                  </a:txBody>
                  <a:tcPr anchor="ctr"/>
                </a:tc>
              </a:tr>
              <a:tr h="147141">
                <a:tc>
                  <a:txBody>
                    <a:bodyPr/>
                    <a:lstStyle/>
                    <a:p>
                      <a:pPr marL="180000">
                        <a:lnSpc>
                          <a:spcPts val="1000"/>
                        </a:lnSpc>
                      </a:pPr>
                      <a:r>
                        <a:rPr lang="en-GB" sz="1100" dirty="0" smtClean="0">
                          <a:latin typeface="+mn-lt"/>
                        </a:rPr>
                        <a:t>12 months</a:t>
                      </a:r>
                      <a:endParaRPr lang="en-GB" sz="1100" dirty="0">
                        <a:latin typeface="+mn-lt"/>
                      </a:endParaRPr>
                    </a:p>
                  </a:txBody>
                  <a:tcPr anchor="ctr"/>
                </a:tc>
                <a:tc>
                  <a:txBody>
                    <a:bodyPr/>
                    <a:lstStyle/>
                    <a:p>
                      <a:pPr algn="ctr">
                        <a:lnSpc>
                          <a:spcPts val="1000"/>
                        </a:lnSpc>
                      </a:pPr>
                      <a:r>
                        <a:rPr lang="en-GB" sz="1100" b="0" i="0" u="none" strike="noStrike" baseline="0" dirty="0" smtClean="0">
                          <a:latin typeface="+mn-lt"/>
                        </a:rPr>
                        <a:t>82.6 (76.6, 87.2)</a:t>
                      </a:r>
                      <a:endParaRPr lang="en-GB" sz="1100" dirty="0">
                        <a:latin typeface="+mn-lt"/>
                      </a:endParaRPr>
                    </a:p>
                  </a:txBody>
                  <a:tcPr anchor="ctr"/>
                </a:tc>
                <a:tc>
                  <a:txBody>
                    <a:bodyPr/>
                    <a:lstStyle/>
                    <a:p>
                      <a:pPr algn="ctr">
                        <a:lnSpc>
                          <a:spcPts val="1000"/>
                        </a:lnSpc>
                      </a:pPr>
                      <a:r>
                        <a:rPr lang="en-GB" sz="1100" b="0" i="0" u="none" strike="noStrike" baseline="0" dirty="0" smtClean="0">
                          <a:latin typeface="+mn-lt"/>
                        </a:rPr>
                        <a:t>82.0 (75.9, 86.7)</a:t>
                      </a:r>
                      <a:endParaRPr lang="en-GB" sz="1100" dirty="0">
                        <a:latin typeface="+mn-lt"/>
                      </a:endParaRPr>
                    </a:p>
                  </a:txBody>
                  <a:tcPr anchor="ctr"/>
                </a:tc>
                <a:tc>
                  <a:txBody>
                    <a:bodyPr/>
                    <a:lstStyle/>
                    <a:p>
                      <a:pPr algn="ctr">
                        <a:lnSpc>
                          <a:spcPts val="1000"/>
                        </a:lnSpc>
                      </a:pPr>
                      <a:r>
                        <a:rPr lang="en-GB" sz="1100" dirty="0" smtClean="0">
                          <a:latin typeface="+mn-lt"/>
                        </a:rPr>
                        <a:t>n/a</a:t>
                      </a:r>
                      <a:endParaRPr lang="en-GB" sz="1100" dirty="0">
                        <a:latin typeface="+mn-lt"/>
                      </a:endParaRPr>
                    </a:p>
                  </a:txBody>
                  <a:tcPr anchor="ctr"/>
                </a:tc>
              </a:tr>
              <a:tr h="147141">
                <a:tc>
                  <a:txBody>
                    <a:bodyPr/>
                    <a:lstStyle/>
                    <a:p>
                      <a:pPr marL="180000">
                        <a:lnSpc>
                          <a:spcPts val="1000"/>
                        </a:lnSpc>
                      </a:pPr>
                      <a:r>
                        <a:rPr lang="en-GB" sz="1100" dirty="0" smtClean="0">
                          <a:latin typeface="+mn-lt"/>
                        </a:rPr>
                        <a:t>24 months</a:t>
                      </a:r>
                      <a:endParaRPr lang="en-GB" sz="1100" dirty="0">
                        <a:latin typeface="+mn-lt"/>
                      </a:endParaRPr>
                    </a:p>
                  </a:txBody>
                  <a:tcPr anchor="ctr"/>
                </a:tc>
                <a:tc>
                  <a:txBody>
                    <a:bodyPr/>
                    <a:lstStyle/>
                    <a:p>
                      <a:pPr algn="ctr">
                        <a:lnSpc>
                          <a:spcPts val="1000"/>
                        </a:lnSpc>
                      </a:pPr>
                      <a:r>
                        <a:rPr lang="en-GB" sz="1100" b="0" i="0" u="none" strike="noStrike" baseline="0" dirty="0" smtClean="0">
                          <a:latin typeface="+mn-lt"/>
                        </a:rPr>
                        <a:t>67.7 (60.7, 73.8)</a:t>
                      </a:r>
                      <a:endParaRPr lang="en-GB" sz="1100" dirty="0">
                        <a:latin typeface="+mn-lt"/>
                      </a:endParaRPr>
                    </a:p>
                  </a:txBody>
                  <a:tcPr anchor="ctr"/>
                </a:tc>
                <a:tc>
                  <a:txBody>
                    <a:bodyPr/>
                    <a:lstStyle/>
                    <a:p>
                      <a:pPr algn="ctr">
                        <a:lnSpc>
                          <a:spcPts val="1000"/>
                        </a:lnSpc>
                      </a:pPr>
                      <a:r>
                        <a:rPr lang="en-GB" sz="1100" b="0" i="0" u="none" strike="noStrike" baseline="0" dirty="0" smtClean="0">
                          <a:latin typeface="+mn-lt"/>
                        </a:rPr>
                        <a:t>64.0 (56.8, 70.2)</a:t>
                      </a:r>
                      <a:endParaRPr lang="en-GB" sz="1100" dirty="0">
                        <a:latin typeface="+mn-lt"/>
                      </a:endParaRPr>
                    </a:p>
                  </a:txBody>
                  <a:tcPr anchor="ctr"/>
                </a:tc>
                <a:tc>
                  <a:txBody>
                    <a:bodyPr/>
                    <a:lstStyle/>
                    <a:p>
                      <a:pPr algn="ctr">
                        <a:lnSpc>
                          <a:spcPts val="1000"/>
                        </a:lnSpc>
                      </a:pPr>
                      <a:r>
                        <a:rPr lang="en-GB" sz="1100" dirty="0" smtClean="0">
                          <a:latin typeface="+mn-lt"/>
                        </a:rPr>
                        <a:t>n/a</a:t>
                      </a:r>
                      <a:endParaRPr lang="en-GB" sz="1100" dirty="0">
                        <a:latin typeface="+mn-lt"/>
                      </a:endParaRPr>
                    </a:p>
                  </a:txBody>
                  <a:tcPr anchor="ctr"/>
                </a:tc>
              </a:tr>
              <a:tr h="147141">
                <a:tc>
                  <a:txBody>
                    <a:bodyPr/>
                    <a:lstStyle/>
                    <a:p>
                      <a:pPr marL="0">
                        <a:lnSpc>
                          <a:spcPts val="1000"/>
                        </a:lnSpc>
                      </a:pPr>
                      <a:r>
                        <a:rPr lang="en-GB" sz="1100" b="1" dirty="0" smtClean="0">
                          <a:latin typeface="+mn-lt"/>
                        </a:rPr>
                        <a:t>Analysis by RPSFT</a:t>
                      </a:r>
                      <a:endParaRPr lang="en-GB" sz="1100" b="1" dirty="0">
                        <a:latin typeface="+mn-lt"/>
                      </a:endParaRPr>
                    </a:p>
                  </a:txBody>
                  <a:tcPr anchor="ctr"/>
                </a:tc>
                <a:tc>
                  <a:txBody>
                    <a:bodyPr/>
                    <a:lstStyle/>
                    <a:p>
                      <a:pPr algn="ctr">
                        <a:lnSpc>
                          <a:spcPts val="1000"/>
                        </a:lnSpc>
                      </a:pPr>
                      <a:endParaRPr lang="en-GB" sz="1100" dirty="0">
                        <a:latin typeface="+mn-lt"/>
                      </a:endParaRPr>
                    </a:p>
                  </a:txBody>
                  <a:tcPr anchor="ctr"/>
                </a:tc>
                <a:tc>
                  <a:txBody>
                    <a:bodyPr/>
                    <a:lstStyle/>
                    <a:p>
                      <a:pPr algn="ctr">
                        <a:lnSpc>
                          <a:spcPts val="1000"/>
                        </a:lnSpc>
                      </a:pPr>
                      <a:endParaRPr lang="en-GB" sz="1100" dirty="0">
                        <a:latin typeface="+mn-lt"/>
                      </a:endParaRPr>
                    </a:p>
                  </a:txBody>
                  <a:tcPr anchor="ctr"/>
                </a:tc>
                <a:tc>
                  <a:txBody>
                    <a:bodyPr/>
                    <a:lstStyle/>
                    <a:p>
                      <a:pPr algn="ctr">
                        <a:lnSpc>
                          <a:spcPts val="1000"/>
                        </a:lnSpc>
                      </a:pPr>
                      <a:endParaRPr lang="en-GB" sz="1100" dirty="0">
                        <a:latin typeface="+mn-lt"/>
                      </a:endParaRPr>
                    </a:p>
                  </a:txBody>
                  <a:tcPr anchor="ctr"/>
                </a:tc>
              </a:tr>
              <a:tr h="147141">
                <a:tc>
                  <a:txBody>
                    <a:bodyPr/>
                    <a:lstStyle/>
                    <a:p>
                      <a:pPr marL="180000">
                        <a:lnSpc>
                          <a:spcPts val="1000"/>
                        </a:lnSpc>
                      </a:pPr>
                      <a:r>
                        <a:rPr lang="en-GB" sz="1100" dirty="0" smtClean="0">
                          <a:latin typeface="+mn-lt"/>
                        </a:rPr>
                        <a:t>12 months</a:t>
                      </a:r>
                      <a:endParaRPr lang="en-GB" sz="1100" dirty="0">
                        <a:latin typeface="+mn-lt"/>
                      </a:endParaRPr>
                    </a:p>
                  </a:txBody>
                  <a:tcPr anchor="ctr"/>
                </a:tc>
                <a:tc>
                  <a:txBody>
                    <a:bodyPr/>
                    <a:lstStyle/>
                    <a:p>
                      <a:pPr algn="ctr">
                        <a:lnSpc>
                          <a:spcPts val="1000"/>
                        </a:lnSpc>
                      </a:pPr>
                      <a:r>
                        <a:rPr lang="en-GB" sz="1100" dirty="0" smtClean="0">
                          <a:latin typeface="+mn-lt"/>
                        </a:rPr>
                        <a:t>82.6 (76.6, 87.2)</a:t>
                      </a:r>
                      <a:endParaRPr lang="en-GB" sz="1100" dirty="0">
                        <a:latin typeface="+mn-lt"/>
                      </a:endParaRPr>
                    </a:p>
                  </a:txBody>
                  <a:tcPr anchor="ctr"/>
                </a:tc>
                <a:tc>
                  <a:txBody>
                    <a:bodyPr/>
                    <a:lstStyle/>
                    <a:p>
                      <a:pPr algn="ctr">
                        <a:lnSpc>
                          <a:spcPts val="1000"/>
                        </a:lnSpc>
                      </a:pPr>
                      <a:r>
                        <a:rPr lang="en-GB" sz="1100" dirty="0" smtClean="0">
                          <a:latin typeface="+mn-lt"/>
                        </a:rPr>
                        <a:t>82.0 (75.9, 86.7)</a:t>
                      </a:r>
                      <a:endParaRPr lang="en-GB" sz="1100" dirty="0">
                        <a:latin typeface="+mn-lt"/>
                      </a:endParaRPr>
                    </a:p>
                  </a:txBody>
                  <a:tcPr anchor="ctr"/>
                </a:tc>
                <a:tc>
                  <a:txBody>
                    <a:bodyPr/>
                    <a:lstStyle/>
                    <a:p>
                      <a:pPr algn="ctr">
                        <a:lnSpc>
                          <a:spcPts val="1000"/>
                        </a:lnSpc>
                      </a:pPr>
                      <a:r>
                        <a:rPr lang="en-GB" sz="1100" dirty="0" smtClean="0">
                          <a:latin typeface="+mn-lt"/>
                        </a:rPr>
                        <a:t>74.9</a:t>
                      </a:r>
                      <a:endParaRPr lang="en-GB" sz="1100" dirty="0">
                        <a:latin typeface="+mn-lt"/>
                      </a:endParaRPr>
                    </a:p>
                  </a:txBody>
                  <a:tcPr anchor="ctr"/>
                </a:tc>
              </a:tr>
              <a:tr h="147141">
                <a:tc>
                  <a:txBody>
                    <a:bodyPr/>
                    <a:lstStyle/>
                    <a:p>
                      <a:pPr marL="180000">
                        <a:lnSpc>
                          <a:spcPts val="1000"/>
                        </a:lnSpc>
                      </a:pPr>
                      <a:r>
                        <a:rPr lang="en-GB" sz="1100" dirty="0" smtClean="0">
                          <a:latin typeface="+mn-lt"/>
                        </a:rPr>
                        <a:t>24 months</a:t>
                      </a:r>
                      <a:endParaRPr lang="en-GB" sz="1100" dirty="0">
                        <a:latin typeface="+mn-lt"/>
                      </a:endParaRPr>
                    </a:p>
                  </a:txBody>
                  <a:tcPr anchor="ctr"/>
                </a:tc>
                <a:tc>
                  <a:txBody>
                    <a:bodyPr/>
                    <a:lstStyle/>
                    <a:p>
                      <a:pPr algn="ctr">
                        <a:lnSpc>
                          <a:spcPts val="1000"/>
                        </a:lnSpc>
                      </a:pPr>
                      <a:r>
                        <a:rPr lang="en-GB" sz="1100" dirty="0" smtClean="0">
                          <a:latin typeface="+mn-lt"/>
                        </a:rPr>
                        <a:t>67.7 (60.7, 73.8)</a:t>
                      </a:r>
                      <a:endParaRPr lang="en-GB" sz="1100" dirty="0">
                        <a:latin typeface="+mn-lt"/>
                      </a:endParaRPr>
                    </a:p>
                  </a:txBody>
                  <a:tcPr anchor="ctr"/>
                </a:tc>
                <a:tc>
                  <a:txBody>
                    <a:bodyPr/>
                    <a:lstStyle/>
                    <a:p>
                      <a:pPr algn="ctr">
                        <a:lnSpc>
                          <a:spcPts val="1000"/>
                        </a:lnSpc>
                      </a:pPr>
                      <a:r>
                        <a:rPr lang="en-GB" sz="1100" dirty="0" smtClean="0">
                          <a:latin typeface="+mn-lt"/>
                        </a:rPr>
                        <a:t>64.0 (56.8,</a:t>
                      </a:r>
                      <a:r>
                        <a:rPr lang="en-GB" sz="1100" baseline="0" dirty="0" smtClean="0">
                          <a:latin typeface="+mn-lt"/>
                        </a:rPr>
                        <a:t> </a:t>
                      </a:r>
                      <a:r>
                        <a:rPr lang="en-GB" sz="1100" dirty="0" smtClean="0">
                          <a:latin typeface="+mn-lt"/>
                        </a:rPr>
                        <a:t>70.2)</a:t>
                      </a:r>
                      <a:endParaRPr lang="en-GB" sz="1100" dirty="0">
                        <a:latin typeface="+mn-lt"/>
                      </a:endParaRPr>
                    </a:p>
                  </a:txBody>
                  <a:tcPr anchor="ctr"/>
                </a:tc>
                <a:tc>
                  <a:txBody>
                    <a:bodyPr/>
                    <a:lstStyle/>
                    <a:p>
                      <a:pPr algn="ctr">
                        <a:lnSpc>
                          <a:spcPts val="1000"/>
                        </a:lnSpc>
                      </a:pPr>
                      <a:r>
                        <a:rPr lang="en-GB" sz="1100" dirty="0" smtClean="0">
                          <a:latin typeface="+mn-lt"/>
                        </a:rPr>
                        <a:t>≤55.6</a:t>
                      </a:r>
                      <a:endParaRPr lang="en-GB" sz="1100" dirty="0">
                        <a:latin typeface="+mn-lt"/>
                      </a:endParaRPr>
                    </a:p>
                  </a:txBody>
                  <a:tcPr anchor="ctr"/>
                </a:tc>
              </a:tr>
            </a:tbl>
          </a:graphicData>
        </a:graphic>
      </p:graphicFrame>
      <p:sp>
        <p:nvSpPr>
          <p:cNvPr id="199" name="TextBox 198"/>
          <p:cNvSpPr txBox="1"/>
          <p:nvPr/>
        </p:nvSpPr>
        <p:spPr>
          <a:xfrm>
            <a:off x="2813843" y="3264282"/>
            <a:ext cx="4000518" cy="461665"/>
          </a:xfrm>
          <a:prstGeom prst="rect">
            <a:avLst/>
          </a:prstGeom>
          <a:noFill/>
        </p:spPr>
        <p:txBody>
          <a:bodyPr wrap="square" rtlCol="0">
            <a:spAutoFit/>
          </a:bodyPr>
          <a:lstStyle/>
          <a:p>
            <a:pPr algn="ctr"/>
            <a:r>
              <a:rPr lang="en-GB" sz="2400" b="1" dirty="0" smtClean="0">
                <a:solidFill>
                  <a:srgbClr val="363636"/>
                </a:solidFill>
              </a:rPr>
              <a:t>OS analysis by RPSFT</a:t>
            </a:r>
            <a:endParaRPr lang="en-GB" sz="2400" b="1" dirty="0">
              <a:solidFill>
                <a:srgbClr val="363636"/>
              </a:solidFill>
            </a:endParaRPr>
          </a:p>
        </p:txBody>
      </p:sp>
      <p:sp>
        <p:nvSpPr>
          <p:cNvPr id="200" name="Rectangle 199"/>
          <p:cNvSpPr/>
          <p:nvPr/>
        </p:nvSpPr>
        <p:spPr>
          <a:xfrm>
            <a:off x="6455113" y="3588521"/>
            <a:ext cx="2688887" cy="15287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rgbClr val="363636"/>
                </a:solidFill>
              </a:rPr>
              <a:t>Kaplan Meier </a:t>
            </a:r>
            <a:r>
              <a:rPr lang="en-GB" sz="1200" b="1" dirty="0" err="1">
                <a:solidFill>
                  <a:srgbClr val="363636"/>
                </a:solidFill>
              </a:rPr>
              <a:t>mOS</a:t>
            </a:r>
            <a:endParaRPr lang="en-GB" sz="1200" b="1" dirty="0">
              <a:solidFill>
                <a:srgbClr val="363636"/>
              </a:solidFill>
            </a:endParaRPr>
          </a:p>
          <a:p>
            <a:pPr>
              <a:tabLst>
                <a:tab pos="1524000" algn="l"/>
              </a:tabLst>
            </a:pPr>
            <a:r>
              <a:rPr lang="en-GB" sz="1200" b="1" dirty="0" err="1" smtClean="0">
                <a:solidFill>
                  <a:srgbClr val="363636"/>
                </a:solidFill>
              </a:rPr>
              <a:t>Everolimus</a:t>
            </a:r>
            <a:r>
              <a:rPr lang="en-GB" sz="1200" b="1" dirty="0" smtClean="0">
                <a:solidFill>
                  <a:srgbClr val="363636"/>
                </a:solidFill>
              </a:rPr>
              <a:t>	44.02 </a:t>
            </a:r>
            <a:r>
              <a:rPr lang="en-GB" sz="1200" b="1" dirty="0">
                <a:solidFill>
                  <a:srgbClr val="363636"/>
                </a:solidFill>
              </a:rPr>
              <a:t>months</a:t>
            </a:r>
          </a:p>
          <a:p>
            <a:pPr>
              <a:tabLst>
                <a:tab pos="1524000" algn="l"/>
              </a:tabLst>
            </a:pPr>
            <a:r>
              <a:rPr lang="en-GB" sz="1200" b="1" dirty="0" smtClean="0">
                <a:solidFill>
                  <a:srgbClr val="363636"/>
                </a:solidFill>
              </a:rPr>
              <a:t>Placebo 	37.68 months</a:t>
            </a:r>
          </a:p>
          <a:p>
            <a:pPr>
              <a:tabLst>
                <a:tab pos="1524000" algn="l"/>
              </a:tabLst>
            </a:pPr>
            <a:r>
              <a:rPr lang="en-GB" sz="1200" b="1" dirty="0" smtClean="0">
                <a:solidFill>
                  <a:srgbClr val="363636"/>
                </a:solidFill>
              </a:rPr>
              <a:t>Placebo RPSFT	NA</a:t>
            </a:r>
            <a:endParaRPr lang="en-GB" sz="1200" b="1" dirty="0">
              <a:solidFill>
                <a:srgbClr val="363636"/>
              </a:solidFill>
            </a:endParaRPr>
          </a:p>
          <a:p>
            <a:endParaRPr lang="en-GB" sz="1200" dirty="0">
              <a:solidFill>
                <a:srgbClr val="363636"/>
              </a:solidFill>
            </a:endParaRPr>
          </a:p>
          <a:p>
            <a:r>
              <a:rPr lang="en-GB" sz="1200" dirty="0" smtClean="0">
                <a:solidFill>
                  <a:srgbClr val="363636"/>
                </a:solidFill>
              </a:rPr>
              <a:t>HR </a:t>
            </a:r>
            <a:r>
              <a:rPr lang="en-GB" sz="1200" dirty="0">
                <a:solidFill>
                  <a:srgbClr val="363636"/>
                </a:solidFill>
              </a:rPr>
              <a:t>0.94 (95% CI 0.73, 1.20)</a:t>
            </a:r>
          </a:p>
          <a:p>
            <a:r>
              <a:rPr lang="en-GB" sz="1200" dirty="0" smtClean="0">
                <a:solidFill>
                  <a:srgbClr val="363636"/>
                </a:solidFill>
              </a:rPr>
              <a:t>p=0.3</a:t>
            </a:r>
            <a:endParaRPr lang="en-GB" sz="1200" dirty="0">
              <a:solidFill>
                <a:srgbClr val="363636"/>
              </a:solidFill>
            </a:endParaRPr>
          </a:p>
        </p:txBody>
      </p:sp>
      <p:sp>
        <p:nvSpPr>
          <p:cNvPr id="201" name="Freeform 3"/>
          <p:cNvSpPr>
            <a:spLocks/>
          </p:cNvSpPr>
          <p:nvPr/>
        </p:nvSpPr>
        <p:spPr bwMode="auto">
          <a:xfrm>
            <a:off x="1941336" y="3458708"/>
            <a:ext cx="5386047" cy="2384668"/>
          </a:xfrm>
          <a:custGeom>
            <a:avLst/>
            <a:gdLst>
              <a:gd name="T0" fmla="*/ 0 w 271"/>
              <a:gd name="T1" fmla="*/ 0 h 148"/>
              <a:gd name="T2" fmla="*/ 0 w 271"/>
              <a:gd name="T3" fmla="*/ 148 h 148"/>
              <a:gd name="T4" fmla="*/ 271 w 271"/>
              <a:gd name="T5" fmla="*/ 148 h 148"/>
            </a:gdLst>
            <a:ahLst/>
            <a:cxnLst>
              <a:cxn ang="0">
                <a:pos x="T0" y="T1"/>
              </a:cxn>
              <a:cxn ang="0">
                <a:pos x="T2" y="T3"/>
              </a:cxn>
              <a:cxn ang="0">
                <a:pos x="T4" y="T5"/>
              </a:cxn>
            </a:cxnLst>
            <a:rect l="0" t="0" r="r" b="b"/>
            <a:pathLst>
              <a:path w="271" h="148">
                <a:moveTo>
                  <a:pt x="0" y="0"/>
                </a:moveTo>
                <a:lnTo>
                  <a:pt x="0" y="148"/>
                </a:lnTo>
                <a:lnTo>
                  <a:pt x="271" y="148"/>
                </a:lnTo>
              </a:path>
            </a:pathLst>
          </a:custGeom>
          <a:noFill/>
          <a:ln w="19050">
            <a:solidFill>
              <a:srgbClr val="24211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2" name="Line 4"/>
          <p:cNvSpPr>
            <a:spLocks noChangeShapeType="1"/>
          </p:cNvSpPr>
          <p:nvPr/>
        </p:nvSpPr>
        <p:spPr bwMode="auto">
          <a:xfrm>
            <a:off x="1839488" y="3942087"/>
            <a:ext cx="9608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3" name="Line 5"/>
          <p:cNvSpPr>
            <a:spLocks noChangeShapeType="1"/>
          </p:cNvSpPr>
          <p:nvPr/>
        </p:nvSpPr>
        <p:spPr bwMode="auto">
          <a:xfrm>
            <a:off x="1839488" y="5794558"/>
            <a:ext cx="9608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4" name="Line 6"/>
          <p:cNvSpPr>
            <a:spLocks noChangeShapeType="1"/>
          </p:cNvSpPr>
          <p:nvPr/>
        </p:nvSpPr>
        <p:spPr bwMode="auto">
          <a:xfrm>
            <a:off x="1858704" y="5315953"/>
            <a:ext cx="76863"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5" name="Line 7"/>
          <p:cNvSpPr>
            <a:spLocks noChangeShapeType="1"/>
          </p:cNvSpPr>
          <p:nvPr/>
        </p:nvSpPr>
        <p:spPr bwMode="auto">
          <a:xfrm>
            <a:off x="1839488" y="4419561"/>
            <a:ext cx="9608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6" name="Line 8"/>
          <p:cNvSpPr>
            <a:spLocks noChangeShapeType="1"/>
          </p:cNvSpPr>
          <p:nvPr/>
        </p:nvSpPr>
        <p:spPr bwMode="auto">
          <a:xfrm>
            <a:off x="1839488" y="4879755"/>
            <a:ext cx="9608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7" name="Line 24"/>
          <p:cNvSpPr>
            <a:spLocks noChangeShapeType="1"/>
          </p:cNvSpPr>
          <p:nvPr/>
        </p:nvSpPr>
        <p:spPr bwMode="auto">
          <a:xfrm>
            <a:off x="1839488" y="3490933"/>
            <a:ext cx="96080" cy="0"/>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08" name="TextBox 207"/>
          <p:cNvSpPr txBox="1"/>
          <p:nvPr/>
        </p:nvSpPr>
        <p:spPr>
          <a:xfrm>
            <a:off x="1962358" y="5904235"/>
            <a:ext cx="313693" cy="255544"/>
          </a:xfrm>
          <a:prstGeom prst="rect">
            <a:avLst/>
          </a:prstGeom>
          <a:noFill/>
        </p:spPr>
        <p:txBody>
          <a:bodyPr wrap="none" rtlCol="0">
            <a:spAutoFit/>
          </a:bodyPr>
          <a:lstStyle/>
          <a:p>
            <a:pPr algn="ctr"/>
            <a:r>
              <a:rPr lang="en-GB" sz="1200" dirty="0" smtClean="0">
                <a:solidFill>
                  <a:srgbClr val="363636"/>
                </a:solidFill>
              </a:rPr>
              <a:t>0</a:t>
            </a:r>
            <a:endParaRPr lang="en-GB" sz="1200" dirty="0">
              <a:solidFill>
                <a:srgbClr val="363636"/>
              </a:solidFill>
            </a:endParaRPr>
          </a:p>
        </p:txBody>
      </p:sp>
      <p:sp>
        <p:nvSpPr>
          <p:cNvPr id="209" name="TextBox 208"/>
          <p:cNvSpPr txBox="1"/>
          <p:nvPr/>
        </p:nvSpPr>
        <p:spPr>
          <a:xfrm>
            <a:off x="2266099" y="5904235"/>
            <a:ext cx="235525" cy="276999"/>
          </a:xfrm>
          <a:prstGeom prst="rect">
            <a:avLst/>
          </a:prstGeom>
          <a:noFill/>
        </p:spPr>
        <p:txBody>
          <a:bodyPr wrap="none" rtlCol="0">
            <a:spAutoFit/>
          </a:bodyPr>
          <a:lstStyle/>
          <a:p>
            <a:pPr algn="ctr"/>
            <a:r>
              <a:rPr lang="en-GB" sz="1200" dirty="0" smtClean="0">
                <a:solidFill>
                  <a:srgbClr val="363636"/>
                </a:solidFill>
              </a:rPr>
              <a:t>4</a:t>
            </a:r>
            <a:endParaRPr lang="en-GB" sz="1200" dirty="0">
              <a:solidFill>
                <a:srgbClr val="363636"/>
              </a:solidFill>
            </a:endParaRPr>
          </a:p>
        </p:txBody>
      </p:sp>
      <p:sp>
        <p:nvSpPr>
          <p:cNvPr id="210" name="TextBox 209"/>
          <p:cNvSpPr txBox="1"/>
          <p:nvPr/>
        </p:nvSpPr>
        <p:spPr>
          <a:xfrm>
            <a:off x="2530311" y="5904235"/>
            <a:ext cx="235526" cy="276999"/>
          </a:xfrm>
          <a:prstGeom prst="rect">
            <a:avLst/>
          </a:prstGeom>
          <a:noFill/>
        </p:spPr>
        <p:txBody>
          <a:bodyPr wrap="none" rtlCol="0">
            <a:spAutoFit/>
          </a:bodyPr>
          <a:lstStyle/>
          <a:p>
            <a:pPr algn="ctr"/>
            <a:r>
              <a:rPr lang="en-GB" sz="1200" dirty="0" smtClean="0">
                <a:solidFill>
                  <a:srgbClr val="363636"/>
                </a:solidFill>
              </a:rPr>
              <a:t>8</a:t>
            </a:r>
            <a:endParaRPr lang="en-GB" sz="1200" dirty="0">
              <a:solidFill>
                <a:srgbClr val="363636"/>
              </a:solidFill>
            </a:endParaRPr>
          </a:p>
        </p:txBody>
      </p:sp>
      <p:sp>
        <p:nvSpPr>
          <p:cNvPr id="211" name="Line 14"/>
          <p:cNvSpPr>
            <a:spLocks noChangeShapeType="1"/>
          </p:cNvSpPr>
          <p:nvPr/>
        </p:nvSpPr>
        <p:spPr bwMode="auto">
          <a:xfrm flipV="1">
            <a:off x="2651664"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2" name="Line 19"/>
          <p:cNvSpPr>
            <a:spLocks noChangeShapeType="1"/>
          </p:cNvSpPr>
          <p:nvPr/>
        </p:nvSpPr>
        <p:spPr bwMode="auto">
          <a:xfrm flipV="1">
            <a:off x="2381742"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13" name="TextBox 212"/>
          <p:cNvSpPr txBox="1"/>
          <p:nvPr/>
        </p:nvSpPr>
        <p:spPr>
          <a:xfrm>
            <a:off x="1447957" y="3363631"/>
            <a:ext cx="439544" cy="276999"/>
          </a:xfrm>
          <a:prstGeom prst="rect">
            <a:avLst/>
          </a:prstGeom>
          <a:noFill/>
        </p:spPr>
        <p:txBody>
          <a:bodyPr wrap="none" rtlCol="0">
            <a:spAutoFit/>
          </a:bodyPr>
          <a:lstStyle/>
          <a:p>
            <a:pPr algn="r"/>
            <a:r>
              <a:rPr lang="en-GB" sz="1200" dirty="0" smtClean="0">
                <a:solidFill>
                  <a:srgbClr val="363636"/>
                </a:solidFill>
              </a:rPr>
              <a:t>100</a:t>
            </a:r>
            <a:endParaRPr lang="en-GB" sz="1200" dirty="0">
              <a:solidFill>
                <a:srgbClr val="363636"/>
              </a:solidFill>
            </a:endParaRPr>
          </a:p>
        </p:txBody>
      </p:sp>
      <p:sp>
        <p:nvSpPr>
          <p:cNvPr id="214" name="TextBox 213"/>
          <p:cNvSpPr txBox="1"/>
          <p:nvPr/>
        </p:nvSpPr>
        <p:spPr>
          <a:xfrm>
            <a:off x="1532917" y="3813210"/>
            <a:ext cx="354584" cy="276999"/>
          </a:xfrm>
          <a:prstGeom prst="rect">
            <a:avLst/>
          </a:prstGeom>
          <a:noFill/>
        </p:spPr>
        <p:txBody>
          <a:bodyPr wrap="none" rtlCol="0">
            <a:spAutoFit/>
          </a:bodyPr>
          <a:lstStyle/>
          <a:p>
            <a:pPr algn="r"/>
            <a:r>
              <a:rPr lang="en-GB" sz="1200" dirty="0" smtClean="0">
                <a:solidFill>
                  <a:srgbClr val="363636"/>
                </a:solidFill>
              </a:rPr>
              <a:t>80</a:t>
            </a:r>
            <a:endParaRPr lang="en-GB" sz="1200" dirty="0">
              <a:solidFill>
                <a:srgbClr val="363636"/>
              </a:solidFill>
            </a:endParaRPr>
          </a:p>
        </p:txBody>
      </p:sp>
      <p:sp>
        <p:nvSpPr>
          <p:cNvPr id="215" name="TextBox 214"/>
          <p:cNvSpPr txBox="1"/>
          <p:nvPr/>
        </p:nvSpPr>
        <p:spPr>
          <a:xfrm>
            <a:off x="1532917" y="4296194"/>
            <a:ext cx="354584" cy="276999"/>
          </a:xfrm>
          <a:prstGeom prst="rect">
            <a:avLst/>
          </a:prstGeom>
          <a:noFill/>
        </p:spPr>
        <p:txBody>
          <a:bodyPr wrap="none" rtlCol="0">
            <a:spAutoFit/>
          </a:bodyPr>
          <a:lstStyle/>
          <a:p>
            <a:pPr algn="r"/>
            <a:r>
              <a:rPr lang="en-GB" sz="1200" dirty="0" smtClean="0">
                <a:solidFill>
                  <a:srgbClr val="363636"/>
                </a:solidFill>
              </a:rPr>
              <a:t>60</a:t>
            </a:r>
            <a:endParaRPr lang="en-GB" sz="1200" dirty="0">
              <a:solidFill>
                <a:srgbClr val="363636"/>
              </a:solidFill>
            </a:endParaRPr>
          </a:p>
        </p:txBody>
      </p:sp>
      <p:sp>
        <p:nvSpPr>
          <p:cNvPr id="216" name="TextBox 215"/>
          <p:cNvSpPr txBox="1"/>
          <p:nvPr/>
        </p:nvSpPr>
        <p:spPr>
          <a:xfrm>
            <a:off x="1532917" y="4758715"/>
            <a:ext cx="354584" cy="276999"/>
          </a:xfrm>
          <a:prstGeom prst="rect">
            <a:avLst/>
          </a:prstGeom>
          <a:noFill/>
        </p:spPr>
        <p:txBody>
          <a:bodyPr wrap="none" rtlCol="0">
            <a:spAutoFit/>
          </a:bodyPr>
          <a:lstStyle/>
          <a:p>
            <a:pPr algn="r"/>
            <a:r>
              <a:rPr lang="en-GB" sz="1200" dirty="0" smtClean="0">
                <a:solidFill>
                  <a:srgbClr val="363636"/>
                </a:solidFill>
              </a:rPr>
              <a:t>40</a:t>
            </a:r>
            <a:endParaRPr lang="en-GB" sz="1200" dirty="0">
              <a:solidFill>
                <a:srgbClr val="363636"/>
              </a:solidFill>
            </a:endParaRPr>
          </a:p>
        </p:txBody>
      </p:sp>
      <p:sp>
        <p:nvSpPr>
          <p:cNvPr id="217" name="TextBox 216"/>
          <p:cNvSpPr txBox="1"/>
          <p:nvPr/>
        </p:nvSpPr>
        <p:spPr>
          <a:xfrm>
            <a:off x="1532917" y="5192493"/>
            <a:ext cx="354584" cy="276999"/>
          </a:xfrm>
          <a:prstGeom prst="rect">
            <a:avLst/>
          </a:prstGeom>
          <a:noFill/>
        </p:spPr>
        <p:txBody>
          <a:bodyPr wrap="none" rtlCol="0">
            <a:spAutoFit/>
          </a:bodyPr>
          <a:lstStyle/>
          <a:p>
            <a:pPr algn="r"/>
            <a:r>
              <a:rPr lang="en-GB" sz="1200" dirty="0" smtClean="0">
                <a:solidFill>
                  <a:srgbClr val="363636"/>
                </a:solidFill>
              </a:rPr>
              <a:t>20</a:t>
            </a:r>
            <a:endParaRPr lang="en-GB" sz="1200" dirty="0">
              <a:solidFill>
                <a:srgbClr val="363636"/>
              </a:solidFill>
            </a:endParaRPr>
          </a:p>
        </p:txBody>
      </p:sp>
      <p:sp>
        <p:nvSpPr>
          <p:cNvPr id="218" name="TextBox 217"/>
          <p:cNvSpPr txBox="1"/>
          <p:nvPr/>
        </p:nvSpPr>
        <p:spPr>
          <a:xfrm>
            <a:off x="1617876" y="5660322"/>
            <a:ext cx="269625" cy="276999"/>
          </a:xfrm>
          <a:prstGeom prst="rect">
            <a:avLst/>
          </a:prstGeom>
          <a:noFill/>
        </p:spPr>
        <p:txBody>
          <a:bodyPr wrap="none" rtlCol="0">
            <a:spAutoFit/>
          </a:bodyPr>
          <a:lstStyle/>
          <a:p>
            <a:pPr algn="r"/>
            <a:r>
              <a:rPr lang="en-GB" sz="1200" dirty="0" smtClean="0">
                <a:solidFill>
                  <a:srgbClr val="363636"/>
                </a:solidFill>
              </a:rPr>
              <a:t>0</a:t>
            </a:r>
            <a:endParaRPr lang="en-GB" sz="1200" dirty="0">
              <a:solidFill>
                <a:srgbClr val="363636"/>
              </a:solidFill>
            </a:endParaRPr>
          </a:p>
        </p:txBody>
      </p:sp>
      <p:sp>
        <p:nvSpPr>
          <p:cNvPr id="219" name="TextBox 218"/>
          <p:cNvSpPr txBox="1"/>
          <p:nvPr/>
        </p:nvSpPr>
        <p:spPr>
          <a:xfrm rot="16200000">
            <a:off x="218466" y="4465844"/>
            <a:ext cx="2196435" cy="241966"/>
          </a:xfrm>
          <a:prstGeom prst="rect">
            <a:avLst/>
          </a:prstGeom>
          <a:noFill/>
        </p:spPr>
        <p:txBody>
          <a:bodyPr wrap="none" rtlCol="0">
            <a:spAutoFit/>
          </a:bodyPr>
          <a:lstStyle/>
          <a:p>
            <a:pPr algn="ctr"/>
            <a:r>
              <a:rPr lang="en-GB" sz="1200" dirty="0" smtClean="0">
                <a:solidFill>
                  <a:srgbClr val="363636"/>
                </a:solidFill>
              </a:rPr>
              <a:t>Percentage of overall survival</a:t>
            </a:r>
            <a:endParaRPr lang="en-GB" sz="1200" dirty="0">
              <a:solidFill>
                <a:srgbClr val="363636"/>
              </a:solidFill>
            </a:endParaRPr>
          </a:p>
        </p:txBody>
      </p:sp>
      <p:sp>
        <p:nvSpPr>
          <p:cNvPr id="220" name="TextBox 219"/>
          <p:cNvSpPr txBox="1"/>
          <p:nvPr/>
        </p:nvSpPr>
        <p:spPr>
          <a:xfrm>
            <a:off x="3991847" y="6093202"/>
            <a:ext cx="1021693" cy="276999"/>
          </a:xfrm>
          <a:prstGeom prst="rect">
            <a:avLst/>
          </a:prstGeom>
          <a:noFill/>
        </p:spPr>
        <p:txBody>
          <a:bodyPr wrap="none" rtlCol="0">
            <a:spAutoFit/>
          </a:bodyPr>
          <a:lstStyle/>
          <a:p>
            <a:pPr algn="ctr"/>
            <a:r>
              <a:rPr lang="en-GB" sz="1200" dirty="0" smtClean="0">
                <a:solidFill>
                  <a:srgbClr val="363636"/>
                </a:solidFill>
              </a:rPr>
              <a:t>Time (months)</a:t>
            </a:r>
            <a:endParaRPr lang="en-GB" sz="1200" dirty="0">
              <a:solidFill>
                <a:srgbClr val="363636"/>
              </a:solidFill>
            </a:endParaRPr>
          </a:p>
        </p:txBody>
      </p:sp>
      <p:sp>
        <p:nvSpPr>
          <p:cNvPr id="221" name="Line 19"/>
          <p:cNvSpPr>
            <a:spLocks noChangeShapeType="1"/>
          </p:cNvSpPr>
          <p:nvPr/>
        </p:nvSpPr>
        <p:spPr bwMode="auto">
          <a:xfrm flipV="1">
            <a:off x="2119204"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2" name="TextBox 221"/>
          <p:cNvSpPr txBox="1"/>
          <p:nvPr/>
        </p:nvSpPr>
        <p:spPr>
          <a:xfrm>
            <a:off x="2751510" y="5904235"/>
            <a:ext cx="309739" cy="276999"/>
          </a:xfrm>
          <a:prstGeom prst="rect">
            <a:avLst/>
          </a:prstGeom>
          <a:noFill/>
        </p:spPr>
        <p:txBody>
          <a:bodyPr wrap="none" rtlCol="0">
            <a:spAutoFit/>
          </a:bodyPr>
          <a:lstStyle/>
          <a:p>
            <a:pPr algn="ctr"/>
            <a:r>
              <a:rPr lang="en-GB" sz="1200" dirty="0" smtClean="0">
                <a:solidFill>
                  <a:srgbClr val="363636"/>
                </a:solidFill>
              </a:rPr>
              <a:t>12</a:t>
            </a:r>
            <a:endParaRPr lang="en-GB" sz="1200" dirty="0">
              <a:solidFill>
                <a:srgbClr val="363636"/>
              </a:solidFill>
            </a:endParaRPr>
          </a:p>
        </p:txBody>
      </p:sp>
      <p:sp>
        <p:nvSpPr>
          <p:cNvPr id="223" name="Line 14"/>
          <p:cNvSpPr>
            <a:spLocks noChangeShapeType="1"/>
          </p:cNvSpPr>
          <p:nvPr/>
        </p:nvSpPr>
        <p:spPr bwMode="auto">
          <a:xfrm flipV="1">
            <a:off x="2909969"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4" name="TextBox 223"/>
          <p:cNvSpPr txBox="1"/>
          <p:nvPr/>
        </p:nvSpPr>
        <p:spPr>
          <a:xfrm>
            <a:off x="3009816" y="5901955"/>
            <a:ext cx="309739" cy="276999"/>
          </a:xfrm>
          <a:prstGeom prst="rect">
            <a:avLst/>
          </a:prstGeom>
          <a:noFill/>
        </p:spPr>
        <p:txBody>
          <a:bodyPr wrap="none" rtlCol="0">
            <a:spAutoFit/>
          </a:bodyPr>
          <a:lstStyle/>
          <a:p>
            <a:pPr algn="ctr"/>
            <a:r>
              <a:rPr lang="en-GB" sz="1200" dirty="0" smtClean="0">
                <a:solidFill>
                  <a:srgbClr val="363636"/>
                </a:solidFill>
              </a:rPr>
              <a:t>16</a:t>
            </a:r>
            <a:endParaRPr lang="en-GB" sz="1200" dirty="0">
              <a:solidFill>
                <a:srgbClr val="363636"/>
              </a:solidFill>
            </a:endParaRPr>
          </a:p>
        </p:txBody>
      </p:sp>
      <p:sp>
        <p:nvSpPr>
          <p:cNvPr id="225" name="Line 14"/>
          <p:cNvSpPr>
            <a:spLocks noChangeShapeType="1"/>
          </p:cNvSpPr>
          <p:nvPr/>
        </p:nvSpPr>
        <p:spPr bwMode="auto">
          <a:xfrm flipV="1">
            <a:off x="3168275"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6" name="TextBox 225"/>
          <p:cNvSpPr txBox="1"/>
          <p:nvPr/>
        </p:nvSpPr>
        <p:spPr>
          <a:xfrm>
            <a:off x="3268122" y="5904227"/>
            <a:ext cx="309739" cy="276999"/>
          </a:xfrm>
          <a:prstGeom prst="rect">
            <a:avLst/>
          </a:prstGeom>
          <a:noFill/>
        </p:spPr>
        <p:txBody>
          <a:bodyPr wrap="none" rtlCol="0">
            <a:spAutoFit/>
          </a:bodyPr>
          <a:lstStyle/>
          <a:p>
            <a:pPr algn="ctr"/>
            <a:r>
              <a:rPr lang="en-GB" sz="1200" dirty="0" smtClean="0">
                <a:solidFill>
                  <a:srgbClr val="363636"/>
                </a:solidFill>
              </a:rPr>
              <a:t>20</a:t>
            </a:r>
            <a:endParaRPr lang="en-GB" sz="1200" dirty="0">
              <a:solidFill>
                <a:srgbClr val="363636"/>
              </a:solidFill>
            </a:endParaRPr>
          </a:p>
        </p:txBody>
      </p:sp>
      <p:sp>
        <p:nvSpPr>
          <p:cNvPr id="227" name="Line 14"/>
          <p:cNvSpPr>
            <a:spLocks noChangeShapeType="1"/>
          </p:cNvSpPr>
          <p:nvPr/>
        </p:nvSpPr>
        <p:spPr bwMode="auto">
          <a:xfrm flipV="1">
            <a:off x="3426581"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28" name="TextBox 227"/>
          <p:cNvSpPr txBox="1"/>
          <p:nvPr/>
        </p:nvSpPr>
        <p:spPr>
          <a:xfrm>
            <a:off x="3526428" y="5906499"/>
            <a:ext cx="309739" cy="276999"/>
          </a:xfrm>
          <a:prstGeom prst="rect">
            <a:avLst/>
          </a:prstGeom>
          <a:noFill/>
        </p:spPr>
        <p:txBody>
          <a:bodyPr wrap="none" rtlCol="0">
            <a:spAutoFit/>
          </a:bodyPr>
          <a:lstStyle/>
          <a:p>
            <a:pPr algn="ctr"/>
            <a:r>
              <a:rPr lang="en-GB" sz="1200" dirty="0" smtClean="0">
                <a:solidFill>
                  <a:srgbClr val="363636"/>
                </a:solidFill>
              </a:rPr>
              <a:t>24</a:t>
            </a:r>
            <a:endParaRPr lang="en-GB" sz="1200" dirty="0">
              <a:solidFill>
                <a:srgbClr val="363636"/>
              </a:solidFill>
            </a:endParaRPr>
          </a:p>
        </p:txBody>
      </p:sp>
      <p:sp>
        <p:nvSpPr>
          <p:cNvPr id="229" name="Line 14"/>
          <p:cNvSpPr>
            <a:spLocks noChangeShapeType="1"/>
          </p:cNvSpPr>
          <p:nvPr/>
        </p:nvSpPr>
        <p:spPr bwMode="auto">
          <a:xfrm flipV="1">
            <a:off x="3684887"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0" name="TextBox 229"/>
          <p:cNvSpPr txBox="1"/>
          <p:nvPr/>
        </p:nvSpPr>
        <p:spPr>
          <a:xfrm>
            <a:off x="3784734" y="5908771"/>
            <a:ext cx="309739" cy="276999"/>
          </a:xfrm>
          <a:prstGeom prst="rect">
            <a:avLst/>
          </a:prstGeom>
          <a:noFill/>
        </p:spPr>
        <p:txBody>
          <a:bodyPr wrap="none" rtlCol="0">
            <a:spAutoFit/>
          </a:bodyPr>
          <a:lstStyle/>
          <a:p>
            <a:pPr algn="ctr"/>
            <a:r>
              <a:rPr lang="en-GB" sz="1200" dirty="0" smtClean="0">
                <a:solidFill>
                  <a:srgbClr val="363636"/>
                </a:solidFill>
              </a:rPr>
              <a:t>28</a:t>
            </a:r>
            <a:endParaRPr lang="en-GB" sz="1200" dirty="0">
              <a:solidFill>
                <a:srgbClr val="363636"/>
              </a:solidFill>
            </a:endParaRPr>
          </a:p>
        </p:txBody>
      </p:sp>
      <p:sp>
        <p:nvSpPr>
          <p:cNvPr id="231" name="Line 14"/>
          <p:cNvSpPr>
            <a:spLocks noChangeShapeType="1"/>
          </p:cNvSpPr>
          <p:nvPr/>
        </p:nvSpPr>
        <p:spPr bwMode="auto">
          <a:xfrm flipV="1">
            <a:off x="3943192"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2" name="TextBox 231"/>
          <p:cNvSpPr txBox="1"/>
          <p:nvPr/>
        </p:nvSpPr>
        <p:spPr>
          <a:xfrm>
            <a:off x="4043039" y="5911043"/>
            <a:ext cx="309739" cy="276999"/>
          </a:xfrm>
          <a:prstGeom prst="rect">
            <a:avLst/>
          </a:prstGeom>
          <a:noFill/>
        </p:spPr>
        <p:txBody>
          <a:bodyPr wrap="none" rtlCol="0">
            <a:spAutoFit/>
          </a:bodyPr>
          <a:lstStyle/>
          <a:p>
            <a:pPr algn="ctr"/>
            <a:r>
              <a:rPr lang="en-GB" sz="1200" dirty="0" smtClean="0">
                <a:solidFill>
                  <a:srgbClr val="363636"/>
                </a:solidFill>
              </a:rPr>
              <a:t>32</a:t>
            </a:r>
            <a:endParaRPr lang="en-GB" sz="1200" dirty="0">
              <a:solidFill>
                <a:srgbClr val="363636"/>
              </a:solidFill>
            </a:endParaRPr>
          </a:p>
        </p:txBody>
      </p:sp>
      <p:sp>
        <p:nvSpPr>
          <p:cNvPr id="233" name="Line 14"/>
          <p:cNvSpPr>
            <a:spLocks noChangeShapeType="1"/>
          </p:cNvSpPr>
          <p:nvPr/>
        </p:nvSpPr>
        <p:spPr bwMode="auto">
          <a:xfrm flipV="1">
            <a:off x="4201498"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4" name="TextBox 233"/>
          <p:cNvSpPr txBox="1"/>
          <p:nvPr/>
        </p:nvSpPr>
        <p:spPr>
          <a:xfrm>
            <a:off x="4301345" y="5913315"/>
            <a:ext cx="309739" cy="276999"/>
          </a:xfrm>
          <a:prstGeom prst="rect">
            <a:avLst/>
          </a:prstGeom>
          <a:noFill/>
        </p:spPr>
        <p:txBody>
          <a:bodyPr wrap="none" rtlCol="0">
            <a:spAutoFit/>
          </a:bodyPr>
          <a:lstStyle/>
          <a:p>
            <a:pPr algn="ctr"/>
            <a:r>
              <a:rPr lang="en-GB" sz="1200" dirty="0" smtClean="0">
                <a:solidFill>
                  <a:srgbClr val="363636"/>
                </a:solidFill>
              </a:rPr>
              <a:t>36</a:t>
            </a:r>
            <a:endParaRPr lang="en-GB" sz="1200" dirty="0">
              <a:solidFill>
                <a:srgbClr val="363636"/>
              </a:solidFill>
            </a:endParaRPr>
          </a:p>
        </p:txBody>
      </p:sp>
      <p:sp>
        <p:nvSpPr>
          <p:cNvPr id="235" name="Line 14"/>
          <p:cNvSpPr>
            <a:spLocks noChangeShapeType="1"/>
          </p:cNvSpPr>
          <p:nvPr/>
        </p:nvSpPr>
        <p:spPr bwMode="auto">
          <a:xfrm flipV="1">
            <a:off x="4459804"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6" name="TextBox 235"/>
          <p:cNvSpPr txBox="1"/>
          <p:nvPr/>
        </p:nvSpPr>
        <p:spPr>
          <a:xfrm>
            <a:off x="4559651" y="5915587"/>
            <a:ext cx="309739" cy="276999"/>
          </a:xfrm>
          <a:prstGeom prst="rect">
            <a:avLst/>
          </a:prstGeom>
          <a:noFill/>
        </p:spPr>
        <p:txBody>
          <a:bodyPr wrap="none" rtlCol="0">
            <a:spAutoFit/>
          </a:bodyPr>
          <a:lstStyle/>
          <a:p>
            <a:pPr algn="ctr"/>
            <a:r>
              <a:rPr lang="en-GB" sz="1200" dirty="0" smtClean="0">
                <a:solidFill>
                  <a:srgbClr val="363636"/>
                </a:solidFill>
              </a:rPr>
              <a:t>40</a:t>
            </a:r>
            <a:endParaRPr lang="en-GB" sz="1200" dirty="0">
              <a:solidFill>
                <a:srgbClr val="363636"/>
              </a:solidFill>
            </a:endParaRPr>
          </a:p>
        </p:txBody>
      </p:sp>
      <p:sp>
        <p:nvSpPr>
          <p:cNvPr id="237" name="Line 14"/>
          <p:cNvSpPr>
            <a:spLocks noChangeShapeType="1"/>
          </p:cNvSpPr>
          <p:nvPr/>
        </p:nvSpPr>
        <p:spPr bwMode="auto">
          <a:xfrm flipV="1">
            <a:off x="4718110"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38" name="TextBox 237"/>
          <p:cNvSpPr txBox="1"/>
          <p:nvPr/>
        </p:nvSpPr>
        <p:spPr>
          <a:xfrm>
            <a:off x="4817957" y="5917859"/>
            <a:ext cx="309739" cy="276999"/>
          </a:xfrm>
          <a:prstGeom prst="rect">
            <a:avLst/>
          </a:prstGeom>
          <a:noFill/>
        </p:spPr>
        <p:txBody>
          <a:bodyPr wrap="none" rtlCol="0">
            <a:spAutoFit/>
          </a:bodyPr>
          <a:lstStyle/>
          <a:p>
            <a:pPr algn="ctr"/>
            <a:r>
              <a:rPr lang="en-GB" sz="1200" dirty="0" smtClean="0">
                <a:solidFill>
                  <a:srgbClr val="363636"/>
                </a:solidFill>
              </a:rPr>
              <a:t>44</a:t>
            </a:r>
            <a:endParaRPr lang="en-GB" sz="1200" dirty="0">
              <a:solidFill>
                <a:srgbClr val="363636"/>
              </a:solidFill>
            </a:endParaRPr>
          </a:p>
        </p:txBody>
      </p:sp>
      <p:sp>
        <p:nvSpPr>
          <p:cNvPr id="239" name="Line 14"/>
          <p:cNvSpPr>
            <a:spLocks noChangeShapeType="1"/>
          </p:cNvSpPr>
          <p:nvPr/>
        </p:nvSpPr>
        <p:spPr bwMode="auto">
          <a:xfrm flipV="1">
            <a:off x="4976416"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0" name="TextBox 239"/>
          <p:cNvSpPr txBox="1"/>
          <p:nvPr/>
        </p:nvSpPr>
        <p:spPr>
          <a:xfrm>
            <a:off x="5076262" y="5920131"/>
            <a:ext cx="309739" cy="276999"/>
          </a:xfrm>
          <a:prstGeom prst="rect">
            <a:avLst/>
          </a:prstGeom>
          <a:noFill/>
        </p:spPr>
        <p:txBody>
          <a:bodyPr wrap="none" rtlCol="0">
            <a:spAutoFit/>
          </a:bodyPr>
          <a:lstStyle/>
          <a:p>
            <a:pPr algn="ctr"/>
            <a:r>
              <a:rPr lang="en-GB" sz="1200" dirty="0" smtClean="0">
                <a:solidFill>
                  <a:srgbClr val="363636"/>
                </a:solidFill>
              </a:rPr>
              <a:t>48</a:t>
            </a:r>
            <a:endParaRPr lang="en-GB" sz="1200" dirty="0">
              <a:solidFill>
                <a:srgbClr val="363636"/>
              </a:solidFill>
            </a:endParaRPr>
          </a:p>
        </p:txBody>
      </p:sp>
      <p:sp>
        <p:nvSpPr>
          <p:cNvPr id="241" name="Line 14"/>
          <p:cNvSpPr>
            <a:spLocks noChangeShapeType="1"/>
          </p:cNvSpPr>
          <p:nvPr/>
        </p:nvSpPr>
        <p:spPr bwMode="auto">
          <a:xfrm flipV="1">
            <a:off x="5234721"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2" name="TextBox 241"/>
          <p:cNvSpPr txBox="1"/>
          <p:nvPr/>
        </p:nvSpPr>
        <p:spPr>
          <a:xfrm>
            <a:off x="5346490" y="5922403"/>
            <a:ext cx="309739" cy="276999"/>
          </a:xfrm>
          <a:prstGeom prst="rect">
            <a:avLst/>
          </a:prstGeom>
          <a:noFill/>
        </p:spPr>
        <p:txBody>
          <a:bodyPr wrap="none" rtlCol="0">
            <a:spAutoFit/>
          </a:bodyPr>
          <a:lstStyle/>
          <a:p>
            <a:pPr algn="ctr"/>
            <a:r>
              <a:rPr lang="en-GB" sz="1200" dirty="0" smtClean="0">
                <a:solidFill>
                  <a:srgbClr val="363636"/>
                </a:solidFill>
              </a:rPr>
              <a:t>52</a:t>
            </a:r>
            <a:endParaRPr lang="en-GB" sz="1200" dirty="0">
              <a:solidFill>
                <a:srgbClr val="363636"/>
              </a:solidFill>
            </a:endParaRPr>
          </a:p>
        </p:txBody>
      </p:sp>
      <p:sp>
        <p:nvSpPr>
          <p:cNvPr id="243" name="Line 14"/>
          <p:cNvSpPr>
            <a:spLocks noChangeShapeType="1"/>
          </p:cNvSpPr>
          <p:nvPr/>
        </p:nvSpPr>
        <p:spPr bwMode="auto">
          <a:xfrm flipV="1">
            <a:off x="5504949"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4" name="TextBox 243"/>
          <p:cNvSpPr txBox="1"/>
          <p:nvPr/>
        </p:nvSpPr>
        <p:spPr>
          <a:xfrm>
            <a:off x="5610757" y="5924675"/>
            <a:ext cx="309739" cy="276999"/>
          </a:xfrm>
          <a:prstGeom prst="rect">
            <a:avLst/>
          </a:prstGeom>
          <a:noFill/>
        </p:spPr>
        <p:txBody>
          <a:bodyPr wrap="none" rtlCol="0">
            <a:spAutoFit/>
          </a:bodyPr>
          <a:lstStyle/>
          <a:p>
            <a:pPr algn="ctr"/>
            <a:r>
              <a:rPr lang="en-GB" sz="1200" dirty="0" smtClean="0">
                <a:solidFill>
                  <a:srgbClr val="363636"/>
                </a:solidFill>
              </a:rPr>
              <a:t>56</a:t>
            </a:r>
            <a:endParaRPr lang="en-GB" sz="1200" dirty="0">
              <a:solidFill>
                <a:srgbClr val="363636"/>
              </a:solidFill>
            </a:endParaRPr>
          </a:p>
        </p:txBody>
      </p:sp>
      <p:sp>
        <p:nvSpPr>
          <p:cNvPr id="245" name="Line 14"/>
          <p:cNvSpPr>
            <a:spLocks noChangeShapeType="1"/>
          </p:cNvSpPr>
          <p:nvPr/>
        </p:nvSpPr>
        <p:spPr bwMode="auto">
          <a:xfrm flipV="1">
            <a:off x="5769216"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6" name="TextBox 245"/>
          <p:cNvSpPr txBox="1"/>
          <p:nvPr/>
        </p:nvSpPr>
        <p:spPr>
          <a:xfrm>
            <a:off x="5852601" y="5926947"/>
            <a:ext cx="354584" cy="276999"/>
          </a:xfrm>
          <a:prstGeom prst="rect">
            <a:avLst/>
          </a:prstGeom>
          <a:noFill/>
        </p:spPr>
        <p:txBody>
          <a:bodyPr wrap="none" rtlCol="0">
            <a:spAutoFit/>
          </a:bodyPr>
          <a:lstStyle/>
          <a:p>
            <a:pPr algn="ctr"/>
            <a:r>
              <a:rPr lang="en-GB" sz="1200" dirty="0" smtClean="0">
                <a:solidFill>
                  <a:srgbClr val="363636"/>
                </a:solidFill>
              </a:rPr>
              <a:t>60</a:t>
            </a:r>
            <a:endParaRPr lang="en-GB" sz="1200" dirty="0">
              <a:solidFill>
                <a:srgbClr val="363636"/>
              </a:solidFill>
            </a:endParaRPr>
          </a:p>
        </p:txBody>
      </p:sp>
      <p:sp>
        <p:nvSpPr>
          <p:cNvPr id="247" name="Line 14"/>
          <p:cNvSpPr>
            <a:spLocks noChangeShapeType="1"/>
          </p:cNvSpPr>
          <p:nvPr/>
        </p:nvSpPr>
        <p:spPr bwMode="auto">
          <a:xfrm flipV="1">
            <a:off x="6033483"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48" name="TextBox 247"/>
          <p:cNvSpPr txBox="1"/>
          <p:nvPr/>
        </p:nvSpPr>
        <p:spPr>
          <a:xfrm>
            <a:off x="6139290" y="5929219"/>
            <a:ext cx="309739" cy="276999"/>
          </a:xfrm>
          <a:prstGeom prst="rect">
            <a:avLst/>
          </a:prstGeom>
          <a:noFill/>
        </p:spPr>
        <p:txBody>
          <a:bodyPr wrap="none" rtlCol="0">
            <a:spAutoFit/>
          </a:bodyPr>
          <a:lstStyle/>
          <a:p>
            <a:pPr algn="ctr"/>
            <a:r>
              <a:rPr lang="en-GB" sz="1200" dirty="0" smtClean="0">
                <a:solidFill>
                  <a:srgbClr val="363636"/>
                </a:solidFill>
              </a:rPr>
              <a:t>64</a:t>
            </a:r>
            <a:endParaRPr lang="en-GB" sz="1200" dirty="0">
              <a:solidFill>
                <a:srgbClr val="363636"/>
              </a:solidFill>
            </a:endParaRPr>
          </a:p>
        </p:txBody>
      </p:sp>
      <p:sp>
        <p:nvSpPr>
          <p:cNvPr id="249" name="Line 14"/>
          <p:cNvSpPr>
            <a:spLocks noChangeShapeType="1"/>
          </p:cNvSpPr>
          <p:nvPr/>
        </p:nvSpPr>
        <p:spPr bwMode="auto">
          <a:xfrm flipV="1">
            <a:off x="6297749"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0" name="TextBox 249"/>
          <p:cNvSpPr txBox="1"/>
          <p:nvPr/>
        </p:nvSpPr>
        <p:spPr>
          <a:xfrm>
            <a:off x="6397596" y="5931491"/>
            <a:ext cx="309739" cy="276999"/>
          </a:xfrm>
          <a:prstGeom prst="rect">
            <a:avLst/>
          </a:prstGeom>
          <a:noFill/>
        </p:spPr>
        <p:txBody>
          <a:bodyPr wrap="none" rtlCol="0">
            <a:spAutoFit/>
          </a:bodyPr>
          <a:lstStyle/>
          <a:p>
            <a:pPr algn="ctr"/>
            <a:r>
              <a:rPr lang="en-GB" sz="1200" dirty="0" smtClean="0">
                <a:solidFill>
                  <a:srgbClr val="363636"/>
                </a:solidFill>
              </a:rPr>
              <a:t>68</a:t>
            </a:r>
            <a:endParaRPr lang="en-GB" sz="1200" dirty="0">
              <a:solidFill>
                <a:srgbClr val="363636"/>
              </a:solidFill>
            </a:endParaRPr>
          </a:p>
        </p:txBody>
      </p:sp>
      <p:sp>
        <p:nvSpPr>
          <p:cNvPr id="251" name="Line 14"/>
          <p:cNvSpPr>
            <a:spLocks noChangeShapeType="1"/>
          </p:cNvSpPr>
          <p:nvPr/>
        </p:nvSpPr>
        <p:spPr bwMode="auto">
          <a:xfrm flipV="1">
            <a:off x="6556055"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2" name="TextBox 251"/>
          <p:cNvSpPr txBox="1"/>
          <p:nvPr/>
        </p:nvSpPr>
        <p:spPr>
          <a:xfrm>
            <a:off x="6655902" y="5933763"/>
            <a:ext cx="309739" cy="276999"/>
          </a:xfrm>
          <a:prstGeom prst="rect">
            <a:avLst/>
          </a:prstGeom>
          <a:noFill/>
        </p:spPr>
        <p:txBody>
          <a:bodyPr wrap="none" rtlCol="0">
            <a:spAutoFit/>
          </a:bodyPr>
          <a:lstStyle/>
          <a:p>
            <a:pPr algn="ctr"/>
            <a:r>
              <a:rPr lang="en-GB" sz="1200" dirty="0" smtClean="0">
                <a:solidFill>
                  <a:srgbClr val="363636"/>
                </a:solidFill>
              </a:rPr>
              <a:t>72</a:t>
            </a:r>
            <a:endParaRPr lang="en-GB" sz="1200" dirty="0">
              <a:solidFill>
                <a:srgbClr val="363636"/>
              </a:solidFill>
            </a:endParaRPr>
          </a:p>
        </p:txBody>
      </p:sp>
      <p:sp>
        <p:nvSpPr>
          <p:cNvPr id="253" name="Line 14"/>
          <p:cNvSpPr>
            <a:spLocks noChangeShapeType="1"/>
          </p:cNvSpPr>
          <p:nvPr/>
        </p:nvSpPr>
        <p:spPr bwMode="auto">
          <a:xfrm flipV="1">
            <a:off x="6814361"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4" name="TextBox 253"/>
          <p:cNvSpPr txBox="1"/>
          <p:nvPr/>
        </p:nvSpPr>
        <p:spPr>
          <a:xfrm>
            <a:off x="6914208" y="5936035"/>
            <a:ext cx="309739" cy="276999"/>
          </a:xfrm>
          <a:prstGeom prst="rect">
            <a:avLst/>
          </a:prstGeom>
          <a:noFill/>
        </p:spPr>
        <p:txBody>
          <a:bodyPr wrap="none" rtlCol="0">
            <a:spAutoFit/>
          </a:bodyPr>
          <a:lstStyle/>
          <a:p>
            <a:pPr algn="ctr"/>
            <a:r>
              <a:rPr lang="en-GB" sz="1200" dirty="0" smtClean="0">
                <a:solidFill>
                  <a:srgbClr val="363636"/>
                </a:solidFill>
              </a:rPr>
              <a:t>76</a:t>
            </a:r>
            <a:endParaRPr lang="en-GB" sz="1200" dirty="0">
              <a:solidFill>
                <a:srgbClr val="363636"/>
              </a:solidFill>
            </a:endParaRPr>
          </a:p>
        </p:txBody>
      </p:sp>
      <p:sp>
        <p:nvSpPr>
          <p:cNvPr id="255" name="Line 14"/>
          <p:cNvSpPr>
            <a:spLocks noChangeShapeType="1"/>
          </p:cNvSpPr>
          <p:nvPr/>
        </p:nvSpPr>
        <p:spPr bwMode="auto">
          <a:xfrm flipV="1">
            <a:off x="7072667"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6" name="TextBox 255"/>
          <p:cNvSpPr txBox="1"/>
          <p:nvPr/>
        </p:nvSpPr>
        <p:spPr>
          <a:xfrm>
            <a:off x="7172513" y="5938307"/>
            <a:ext cx="309739" cy="276999"/>
          </a:xfrm>
          <a:prstGeom prst="rect">
            <a:avLst/>
          </a:prstGeom>
          <a:noFill/>
        </p:spPr>
        <p:txBody>
          <a:bodyPr wrap="none" rtlCol="0">
            <a:spAutoFit/>
          </a:bodyPr>
          <a:lstStyle/>
          <a:p>
            <a:pPr algn="ctr"/>
            <a:r>
              <a:rPr lang="en-GB" sz="1200" dirty="0" smtClean="0">
                <a:solidFill>
                  <a:srgbClr val="363636"/>
                </a:solidFill>
              </a:rPr>
              <a:t>80</a:t>
            </a:r>
            <a:endParaRPr lang="en-GB" sz="1200" dirty="0">
              <a:solidFill>
                <a:srgbClr val="363636"/>
              </a:solidFill>
            </a:endParaRPr>
          </a:p>
        </p:txBody>
      </p:sp>
      <p:sp>
        <p:nvSpPr>
          <p:cNvPr id="257" name="Line 14"/>
          <p:cNvSpPr>
            <a:spLocks noChangeShapeType="1"/>
          </p:cNvSpPr>
          <p:nvPr/>
        </p:nvSpPr>
        <p:spPr bwMode="auto">
          <a:xfrm flipV="1">
            <a:off x="7330972" y="5835502"/>
            <a:ext cx="0" cy="80563"/>
          </a:xfrm>
          <a:prstGeom prst="line">
            <a:avLst/>
          </a:prstGeom>
          <a:noFill/>
          <a:ln w="19050">
            <a:solidFill>
              <a:srgbClr val="24211D"/>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58" name="Rectangle 257"/>
          <p:cNvSpPr/>
          <p:nvPr/>
        </p:nvSpPr>
        <p:spPr>
          <a:xfrm>
            <a:off x="2474724" y="4773507"/>
            <a:ext cx="3974305" cy="954107"/>
          </a:xfrm>
          <a:prstGeom prst="rect">
            <a:avLst/>
          </a:prstGeom>
        </p:spPr>
        <p:txBody>
          <a:bodyPr wrap="square">
            <a:spAutoFit/>
          </a:bodyPr>
          <a:lstStyle/>
          <a:p>
            <a:r>
              <a:rPr lang="en-GB" sz="1400" dirty="0" smtClean="0">
                <a:solidFill>
                  <a:srgbClr val="363636"/>
                </a:solidFill>
              </a:rPr>
              <a:t>Censoring times</a:t>
            </a:r>
          </a:p>
          <a:p>
            <a:r>
              <a:rPr lang="en-GB" sz="1400" dirty="0" smtClean="0">
                <a:solidFill>
                  <a:srgbClr val="363636"/>
                </a:solidFill>
              </a:rPr>
              <a:t>Everolimus (n/N=126/207)</a:t>
            </a:r>
            <a:endParaRPr lang="en-GB" sz="1400" dirty="0">
              <a:solidFill>
                <a:srgbClr val="363636"/>
              </a:solidFill>
            </a:endParaRPr>
          </a:p>
          <a:p>
            <a:r>
              <a:rPr lang="en-GB" sz="1400" dirty="0" smtClean="0">
                <a:solidFill>
                  <a:srgbClr val="363636"/>
                </a:solidFill>
              </a:rPr>
              <a:t>Placebo</a:t>
            </a:r>
            <a:r>
              <a:rPr lang="en-GB" sz="1400" dirty="0">
                <a:solidFill>
                  <a:srgbClr val="363636"/>
                </a:solidFill>
              </a:rPr>
              <a:t> </a:t>
            </a:r>
            <a:r>
              <a:rPr lang="en-GB" sz="1400" dirty="0" smtClean="0">
                <a:solidFill>
                  <a:srgbClr val="363636"/>
                </a:solidFill>
              </a:rPr>
              <a:t>(n/N=130/203)</a:t>
            </a:r>
          </a:p>
          <a:p>
            <a:r>
              <a:rPr lang="en-GB" sz="1400" dirty="0">
                <a:solidFill>
                  <a:srgbClr val="363636"/>
                </a:solidFill>
              </a:rPr>
              <a:t>Placebo </a:t>
            </a:r>
            <a:r>
              <a:rPr lang="en-GB" sz="1400" dirty="0" smtClean="0">
                <a:solidFill>
                  <a:srgbClr val="363636"/>
                </a:solidFill>
              </a:rPr>
              <a:t>RPSFT (n/N=76/203)</a:t>
            </a:r>
            <a:endParaRPr lang="en-GB" sz="1400" dirty="0">
              <a:solidFill>
                <a:srgbClr val="363636"/>
              </a:solidFill>
            </a:endParaRPr>
          </a:p>
        </p:txBody>
      </p:sp>
      <p:sp>
        <p:nvSpPr>
          <p:cNvPr id="259" name="Freeform 2"/>
          <p:cNvSpPr>
            <a:spLocks/>
          </p:cNvSpPr>
          <p:nvPr/>
        </p:nvSpPr>
        <p:spPr bwMode="auto">
          <a:xfrm>
            <a:off x="2104058" y="3487391"/>
            <a:ext cx="5111976" cy="1950269"/>
          </a:xfrm>
          <a:custGeom>
            <a:avLst/>
            <a:gdLst>
              <a:gd name="T0" fmla="*/ 447 w 464"/>
              <a:gd name="T1" fmla="*/ 151 h 151"/>
              <a:gd name="T2" fmla="*/ 370 w 464"/>
              <a:gd name="T3" fmla="*/ 124 h 151"/>
              <a:gd name="T4" fmla="*/ 364 w 464"/>
              <a:gd name="T5" fmla="*/ 121 h 151"/>
              <a:gd name="T6" fmla="*/ 361 w 464"/>
              <a:gd name="T7" fmla="*/ 118 h 151"/>
              <a:gd name="T8" fmla="*/ 353 w 464"/>
              <a:gd name="T9" fmla="*/ 116 h 151"/>
              <a:gd name="T10" fmla="*/ 329 w 464"/>
              <a:gd name="T11" fmla="*/ 113 h 151"/>
              <a:gd name="T12" fmla="*/ 314 w 464"/>
              <a:gd name="T13" fmla="*/ 111 h 151"/>
              <a:gd name="T14" fmla="*/ 302 w 464"/>
              <a:gd name="T15" fmla="*/ 107 h 151"/>
              <a:gd name="T16" fmla="*/ 293 w 464"/>
              <a:gd name="T17" fmla="*/ 105 h 151"/>
              <a:gd name="T18" fmla="*/ 283 w 464"/>
              <a:gd name="T19" fmla="*/ 104 h 151"/>
              <a:gd name="T20" fmla="*/ 277 w 464"/>
              <a:gd name="T21" fmla="*/ 102 h 151"/>
              <a:gd name="T22" fmla="*/ 271 w 464"/>
              <a:gd name="T23" fmla="*/ 100 h 151"/>
              <a:gd name="T24" fmla="*/ 253 w 464"/>
              <a:gd name="T25" fmla="*/ 99 h 151"/>
              <a:gd name="T26" fmla="*/ 250 w 464"/>
              <a:gd name="T27" fmla="*/ 96 h 151"/>
              <a:gd name="T28" fmla="*/ 247 w 464"/>
              <a:gd name="T29" fmla="*/ 95 h 151"/>
              <a:gd name="T30" fmla="*/ 242 w 464"/>
              <a:gd name="T31" fmla="*/ 93 h 151"/>
              <a:gd name="T32" fmla="*/ 238 w 464"/>
              <a:gd name="T33" fmla="*/ 92 h 151"/>
              <a:gd name="T34" fmla="*/ 232 w 464"/>
              <a:gd name="T35" fmla="*/ 90 h 151"/>
              <a:gd name="T36" fmla="*/ 223 w 464"/>
              <a:gd name="T37" fmla="*/ 88 h 151"/>
              <a:gd name="T38" fmla="*/ 208 w 464"/>
              <a:gd name="T39" fmla="*/ 88 h 151"/>
              <a:gd name="T40" fmla="*/ 205 w 464"/>
              <a:gd name="T41" fmla="*/ 86 h 151"/>
              <a:gd name="T42" fmla="*/ 203 w 464"/>
              <a:gd name="T43" fmla="*/ 84 h 151"/>
              <a:gd name="T44" fmla="*/ 193 w 464"/>
              <a:gd name="T45" fmla="*/ 83 h 151"/>
              <a:gd name="T46" fmla="*/ 185 w 464"/>
              <a:gd name="T47" fmla="*/ 80 h 151"/>
              <a:gd name="T48" fmla="*/ 181 w 464"/>
              <a:gd name="T49" fmla="*/ 79 h 151"/>
              <a:gd name="T50" fmla="*/ 172 w 464"/>
              <a:gd name="T51" fmla="*/ 77 h 151"/>
              <a:gd name="T52" fmla="*/ 166 w 464"/>
              <a:gd name="T53" fmla="*/ 75 h 151"/>
              <a:gd name="T54" fmla="*/ 163 w 464"/>
              <a:gd name="T55" fmla="*/ 73 h 151"/>
              <a:gd name="T56" fmla="*/ 157 w 464"/>
              <a:gd name="T57" fmla="*/ 71 h 151"/>
              <a:gd name="T58" fmla="*/ 155 w 464"/>
              <a:gd name="T59" fmla="*/ 69 h 151"/>
              <a:gd name="T60" fmla="*/ 149 w 464"/>
              <a:gd name="T61" fmla="*/ 67 h 151"/>
              <a:gd name="T62" fmla="*/ 145 w 464"/>
              <a:gd name="T63" fmla="*/ 66 h 151"/>
              <a:gd name="T64" fmla="*/ 141 w 464"/>
              <a:gd name="T65" fmla="*/ 64 h 151"/>
              <a:gd name="T66" fmla="*/ 136 w 464"/>
              <a:gd name="T67" fmla="*/ 62 h 151"/>
              <a:gd name="T68" fmla="*/ 129 w 464"/>
              <a:gd name="T69" fmla="*/ 59 h 151"/>
              <a:gd name="T70" fmla="*/ 127 w 464"/>
              <a:gd name="T71" fmla="*/ 57 h 151"/>
              <a:gd name="T72" fmla="*/ 123 w 464"/>
              <a:gd name="T73" fmla="*/ 54 h 151"/>
              <a:gd name="T74" fmla="*/ 122 w 464"/>
              <a:gd name="T75" fmla="*/ 52 h 151"/>
              <a:gd name="T76" fmla="*/ 115 w 464"/>
              <a:gd name="T77" fmla="*/ 49 h 151"/>
              <a:gd name="T78" fmla="*/ 111 w 464"/>
              <a:gd name="T79" fmla="*/ 47 h 151"/>
              <a:gd name="T80" fmla="*/ 102 w 464"/>
              <a:gd name="T81" fmla="*/ 46 h 151"/>
              <a:gd name="T82" fmla="*/ 97 w 464"/>
              <a:gd name="T83" fmla="*/ 44 h 151"/>
              <a:gd name="T84" fmla="*/ 91 w 464"/>
              <a:gd name="T85" fmla="*/ 39 h 151"/>
              <a:gd name="T86" fmla="*/ 84 w 464"/>
              <a:gd name="T87" fmla="*/ 36 h 151"/>
              <a:gd name="T88" fmla="*/ 78 w 464"/>
              <a:gd name="T89" fmla="*/ 34 h 151"/>
              <a:gd name="T90" fmla="*/ 67 w 464"/>
              <a:gd name="T91" fmla="*/ 33 h 151"/>
              <a:gd name="T92" fmla="*/ 61 w 464"/>
              <a:gd name="T93" fmla="*/ 29 h 151"/>
              <a:gd name="T94" fmla="*/ 58 w 464"/>
              <a:gd name="T95" fmla="*/ 27 h 151"/>
              <a:gd name="T96" fmla="*/ 55 w 464"/>
              <a:gd name="T97" fmla="*/ 24 h 151"/>
              <a:gd name="T98" fmla="*/ 49 w 464"/>
              <a:gd name="T99" fmla="*/ 22 h 151"/>
              <a:gd name="T100" fmla="*/ 45 w 464"/>
              <a:gd name="T101" fmla="*/ 20 h 151"/>
              <a:gd name="T102" fmla="*/ 41 w 464"/>
              <a:gd name="T103" fmla="*/ 18 h 151"/>
              <a:gd name="T104" fmla="*/ 38 w 464"/>
              <a:gd name="T105" fmla="*/ 16 h 151"/>
              <a:gd name="T106" fmla="*/ 35 w 464"/>
              <a:gd name="T107" fmla="*/ 14 h 151"/>
              <a:gd name="T108" fmla="*/ 29 w 464"/>
              <a:gd name="T109" fmla="*/ 12 h 151"/>
              <a:gd name="T110" fmla="*/ 26 w 464"/>
              <a:gd name="T111" fmla="*/ 9 h 151"/>
              <a:gd name="T112" fmla="*/ 23 w 464"/>
              <a:gd name="T113" fmla="*/ 6 h 151"/>
              <a:gd name="T114" fmla="*/ 19 w 464"/>
              <a:gd name="T115" fmla="*/ 4 h 151"/>
              <a:gd name="T116" fmla="*/ 10 w 464"/>
              <a:gd name="T117" fmla="*/ 2 h 151"/>
              <a:gd name="T118" fmla="*/ 0 w 464"/>
              <a:gd name="T11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 h="151">
                <a:moveTo>
                  <a:pt x="464" y="151"/>
                </a:moveTo>
                <a:lnTo>
                  <a:pt x="447" y="151"/>
                </a:lnTo>
                <a:lnTo>
                  <a:pt x="447" y="124"/>
                </a:lnTo>
                <a:lnTo>
                  <a:pt x="370" y="124"/>
                </a:lnTo>
                <a:lnTo>
                  <a:pt x="370" y="121"/>
                </a:lnTo>
                <a:lnTo>
                  <a:pt x="364" y="121"/>
                </a:lnTo>
                <a:lnTo>
                  <a:pt x="364" y="118"/>
                </a:lnTo>
                <a:lnTo>
                  <a:pt x="361" y="118"/>
                </a:lnTo>
                <a:lnTo>
                  <a:pt x="361" y="116"/>
                </a:lnTo>
                <a:lnTo>
                  <a:pt x="353" y="116"/>
                </a:lnTo>
                <a:lnTo>
                  <a:pt x="353" y="113"/>
                </a:lnTo>
                <a:lnTo>
                  <a:pt x="329" y="113"/>
                </a:lnTo>
                <a:lnTo>
                  <a:pt x="314" y="113"/>
                </a:lnTo>
                <a:lnTo>
                  <a:pt x="314" y="111"/>
                </a:lnTo>
                <a:lnTo>
                  <a:pt x="302" y="111"/>
                </a:lnTo>
                <a:lnTo>
                  <a:pt x="302" y="107"/>
                </a:lnTo>
                <a:lnTo>
                  <a:pt x="293" y="107"/>
                </a:lnTo>
                <a:lnTo>
                  <a:pt x="293" y="105"/>
                </a:lnTo>
                <a:lnTo>
                  <a:pt x="283" y="105"/>
                </a:lnTo>
                <a:lnTo>
                  <a:pt x="283" y="104"/>
                </a:lnTo>
                <a:lnTo>
                  <a:pt x="277" y="104"/>
                </a:lnTo>
                <a:lnTo>
                  <a:pt x="277" y="102"/>
                </a:lnTo>
                <a:lnTo>
                  <a:pt x="271" y="102"/>
                </a:lnTo>
                <a:lnTo>
                  <a:pt x="271" y="100"/>
                </a:lnTo>
                <a:lnTo>
                  <a:pt x="253" y="100"/>
                </a:lnTo>
                <a:lnTo>
                  <a:pt x="253" y="99"/>
                </a:lnTo>
                <a:lnTo>
                  <a:pt x="250" y="99"/>
                </a:lnTo>
                <a:lnTo>
                  <a:pt x="250" y="96"/>
                </a:lnTo>
                <a:lnTo>
                  <a:pt x="247" y="96"/>
                </a:lnTo>
                <a:lnTo>
                  <a:pt x="247" y="95"/>
                </a:lnTo>
                <a:lnTo>
                  <a:pt x="242" y="95"/>
                </a:lnTo>
                <a:lnTo>
                  <a:pt x="242" y="93"/>
                </a:lnTo>
                <a:lnTo>
                  <a:pt x="238" y="93"/>
                </a:lnTo>
                <a:lnTo>
                  <a:pt x="238" y="92"/>
                </a:lnTo>
                <a:lnTo>
                  <a:pt x="232" y="92"/>
                </a:lnTo>
                <a:lnTo>
                  <a:pt x="232" y="90"/>
                </a:lnTo>
                <a:lnTo>
                  <a:pt x="223" y="90"/>
                </a:lnTo>
                <a:lnTo>
                  <a:pt x="223" y="88"/>
                </a:lnTo>
                <a:lnTo>
                  <a:pt x="216" y="88"/>
                </a:lnTo>
                <a:lnTo>
                  <a:pt x="208" y="88"/>
                </a:lnTo>
                <a:lnTo>
                  <a:pt x="208" y="86"/>
                </a:lnTo>
                <a:lnTo>
                  <a:pt x="205" y="86"/>
                </a:lnTo>
                <a:lnTo>
                  <a:pt x="205" y="84"/>
                </a:lnTo>
                <a:lnTo>
                  <a:pt x="203" y="84"/>
                </a:lnTo>
                <a:lnTo>
                  <a:pt x="203" y="83"/>
                </a:lnTo>
                <a:lnTo>
                  <a:pt x="193" y="83"/>
                </a:lnTo>
                <a:lnTo>
                  <a:pt x="193" y="80"/>
                </a:lnTo>
                <a:lnTo>
                  <a:pt x="185" y="80"/>
                </a:lnTo>
                <a:lnTo>
                  <a:pt x="185" y="79"/>
                </a:lnTo>
                <a:lnTo>
                  <a:pt x="181" y="79"/>
                </a:lnTo>
                <a:lnTo>
                  <a:pt x="181" y="77"/>
                </a:lnTo>
                <a:lnTo>
                  <a:pt x="172" y="77"/>
                </a:lnTo>
                <a:lnTo>
                  <a:pt x="172" y="75"/>
                </a:lnTo>
                <a:lnTo>
                  <a:pt x="166" y="75"/>
                </a:lnTo>
                <a:lnTo>
                  <a:pt x="166" y="73"/>
                </a:lnTo>
                <a:lnTo>
                  <a:pt x="163" y="73"/>
                </a:lnTo>
                <a:lnTo>
                  <a:pt x="163" y="71"/>
                </a:lnTo>
                <a:lnTo>
                  <a:pt x="157" y="71"/>
                </a:lnTo>
                <a:lnTo>
                  <a:pt x="157" y="69"/>
                </a:lnTo>
                <a:lnTo>
                  <a:pt x="155" y="69"/>
                </a:lnTo>
                <a:lnTo>
                  <a:pt x="155" y="67"/>
                </a:lnTo>
                <a:lnTo>
                  <a:pt x="149" y="67"/>
                </a:lnTo>
                <a:lnTo>
                  <a:pt x="149" y="66"/>
                </a:lnTo>
                <a:lnTo>
                  <a:pt x="145" y="66"/>
                </a:lnTo>
                <a:lnTo>
                  <a:pt x="145" y="64"/>
                </a:lnTo>
                <a:lnTo>
                  <a:pt x="141" y="64"/>
                </a:lnTo>
                <a:lnTo>
                  <a:pt x="141" y="62"/>
                </a:lnTo>
                <a:lnTo>
                  <a:pt x="136" y="62"/>
                </a:lnTo>
                <a:lnTo>
                  <a:pt x="136" y="59"/>
                </a:lnTo>
                <a:lnTo>
                  <a:pt x="129" y="59"/>
                </a:lnTo>
                <a:lnTo>
                  <a:pt x="129" y="57"/>
                </a:lnTo>
                <a:lnTo>
                  <a:pt x="127" y="57"/>
                </a:lnTo>
                <a:lnTo>
                  <a:pt x="127" y="54"/>
                </a:lnTo>
                <a:lnTo>
                  <a:pt x="123" y="54"/>
                </a:lnTo>
                <a:lnTo>
                  <a:pt x="123" y="52"/>
                </a:lnTo>
                <a:lnTo>
                  <a:pt x="122" y="52"/>
                </a:lnTo>
                <a:lnTo>
                  <a:pt x="122" y="49"/>
                </a:lnTo>
                <a:lnTo>
                  <a:pt x="115" y="49"/>
                </a:lnTo>
                <a:lnTo>
                  <a:pt x="115" y="47"/>
                </a:lnTo>
                <a:lnTo>
                  <a:pt x="111" y="47"/>
                </a:lnTo>
                <a:lnTo>
                  <a:pt x="111" y="46"/>
                </a:lnTo>
                <a:lnTo>
                  <a:pt x="102" y="46"/>
                </a:lnTo>
                <a:lnTo>
                  <a:pt x="102" y="44"/>
                </a:lnTo>
                <a:lnTo>
                  <a:pt x="97" y="44"/>
                </a:lnTo>
                <a:cubicBezTo>
                  <a:pt x="97" y="44"/>
                  <a:pt x="98" y="39"/>
                  <a:pt x="97" y="39"/>
                </a:cubicBezTo>
                <a:cubicBezTo>
                  <a:pt x="95" y="39"/>
                  <a:pt x="91" y="39"/>
                  <a:pt x="91" y="39"/>
                </a:cubicBezTo>
                <a:lnTo>
                  <a:pt x="91" y="36"/>
                </a:lnTo>
                <a:lnTo>
                  <a:pt x="84" y="36"/>
                </a:lnTo>
                <a:lnTo>
                  <a:pt x="84" y="34"/>
                </a:lnTo>
                <a:lnTo>
                  <a:pt x="78" y="34"/>
                </a:lnTo>
                <a:lnTo>
                  <a:pt x="78" y="33"/>
                </a:lnTo>
                <a:lnTo>
                  <a:pt x="67" y="33"/>
                </a:lnTo>
                <a:lnTo>
                  <a:pt x="67" y="29"/>
                </a:lnTo>
                <a:lnTo>
                  <a:pt x="61" y="29"/>
                </a:lnTo>
                <a:lnTo>
                  <a:pt x="61" y="27"/>
                </a:lnTo>
                <a:lnTo>
                  <a:pt x="58" y="27"/>
                </a:lnTo>
                <a:lnTo>
                  <a:pt x="58" y="24"/>
                </a:lnTo>
                <a:lnTo>
                  <a:pt x="55" y="24"/>
                </a:lnTo>
                <a:lnTo>
                  <a:pt x="55" y="22"/>
                </a:lnTo>
                <a:lnTo>
                  <a:pt x="49" y="22"/>
                </a:lnTo>
                <a:lnTo>
                  <a:pt x="49" y="20"/>
                </a:lnTo>
                <a:lnTo>
                  <a:pt x="45" y="20"/>
                </a:lnTo>
                <a:lnTo>
                  <a:pt x="45" y="18"/>
                </a:lnTo>
                <a:lnTo>
                  <a:pt x="41" y="18"/>
                </a:lnTo>
                <a:lnTo>
                  <a:pt x="41" y="16"/>
                </a:lnTo>
                <a:lnTo>
                  <a:pt x="38" y="16"/>
                </a:lnTo>
                <a:lnTo>
                  <a:pt x="38" y="14"/>
                </a:lnTo>
                <a:lnTo>
                  <a:pt x="35" y="14"/>
                </a:lnTo>
                <a:lnTo>
                  <a:pt x="35" y="12"/>
                </a:lnTo>
                <a:lnTo>
                  <a:pt x="29" y="12"/>
                </a:lnTo>
                <a:lnTo>
                  <a:pt x="29" y="9"/>
                </a:lnTo>
                <a:lnTo>
                  <a:pt x="26" y="9"/>
                </a:lnTo>
                <a:lnTo>
                  <a:pt x="26" y="6"/>
                </a:lnTo>
                <a:lnTo>
                  <a:pt x="23" y="6"/>
                </a:lnTo>
                <a:lnTo>
                  <a:pt x="23" y="4"/>
                </a:lnTo>
                <a:lnTo>
                  <a:pt x="19" y="4"/>
                </a:lnTo>
                <a:lnTo>
                  <a:pt x="19" y="2"/>
                </a:lnTo>
                <a:lnTo>
                  <a:pt x="10" y="2"/>
                </a:lnTo>
                <a:lnTo>
                  <a:pt x="10" y="0"/>
                </a:lnTo>
                <a:lnTo>
                  <a:pt x="0" y="0"/>
                </a:lnTo>
              </a:path>
            </a:pathLst>
          </a:cu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0" name="Line 3"/>
          <p:cNvSpPr>
            <a:spLocks noChangeShapeType="1"/>
          </p:cNvSpPr>
          <p:nvPr/>
        </p:nvSpPr>
        <p:spPr bwMode="auto">
          <a:xfrm>
            <a:off x="2189091" y="3488609"/>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1" name="Line 4"/>
          <p:cNvSpPr>
            <a:spLocks noChangeShapeType="1"/>
          </p:cNvSpPr>
          <p:nvPr/>
        </p:nvSpPr>
        <p:spPr bwMode="auto">
          <a:xfrm>
            <a:off x="2420452" y="3604850"/>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2" name="Line 5"/>
          <p:cNvSpPr>
            <a:spLocks noChangeShapeType="1"/>
          </p:cNvSpPr>
          <p:nvPr/>
        </p:nvSpPr>
        <p:spPr bwMode="auto">
          <a:xfrm>
            <a:off x="2497572" y="3643597"/>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3" name="Line 6"/>
          <p:cNvSpPr>
            <a:spLocks noChangeShapeType="1"/>
          </p:cNvSpPr>
          <p:nvPr/>
        </p:nvSpPr>
        <p:spPr bwMode="auto">
          <a:xfrm>
            <a:off x="2662830" y="3772754"/>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4" name="Line 7"/>
          <p:cNvSpPr>
            <a:spLocks noChangeShapeType="1"/>
          </p:cNvSpPr>
          <p:nvPr/>
        </p:nvSpPr>
        <p:spPr bwMode="auto">
          <a:xfrm>
            <a:off x="2519607" y="3669429"/>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5" name="Line 8"/>
          <p:cNvSpPr>
            <a:spLocks noChangeShapeType="1"/>
          </p:cNvSpPr>
          <p:nvPr/>
        </p:nvSpPr>
        <p:spPr bwMode="auto">
          <a:xfrm>
            <a:off x="2795037" y="3863164"/>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6" name="Line 9"/>
          <p:cNvSpPr>
            <a:spLocks noChangeShapeType="1"/>
          </p:cNvSpPr>
          <p:nvPr/>
        </p:nvSpPr>
        <p:spPr bwMode="auto">
          <a:xfrm>
            <a:off x="3015381" y="392774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7" name="Line 10"/>
          <p:cNvSpPr>
            <a:spLocks noChangeShapeType="1"/>
          </p:cNvSpPr>
          <p:nvPr/>
        </p:nvSpPr>
        <p:spPr bwMode="auto">
          <a:xfrm>
            <a:off x="3081483" y="3953574"/>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8" name="Line 11"/>
          <p:cNvSpPr>
            <a:spLocks noChangeShapeType="1"/>
          </p:cNvSpPr>
          <p:nvPr/>
        </p:nvSpPr>
        <p:spPr bwMode="auto">
          <a:xfrm>
            <a:off x="3158603" y="3992321"/>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69" name="Line 12"/>
          <p:cNvSpPr>
            <a:spLocks noChangeShapeType="1"/>
          </p:cNvSpPr>
          <p:nvPr/>
        </p:nvSpPr>
        <p:spPr bwMode="auto">
          <a:xfrm>
            <a:off x="3301827" y="4069815"/>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0" name="Line 13"/>
          <p:cNvSpPr>
            <a:spLocks noChangeShapeType="1"/>
          </p:cNvSpPr>
          <p:nvPr/>
        </p:nvSpPr>
        <p:spPr bwMode="auto">
          <a:xfrm>
            <a:off x="3632343" y="4289382"/>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1" name="Line 14"/>
          <p:cNvSpPr>
            <a:spLocks noChangeShapeType="1"/>
          </p:cNvSpPr>
          <p:nvPr/>
        </p:nvSpPr>
        <p:spPr bwMode="auto">
          <a:xfrm>
            <a:off x="4106082" y="4470201"/>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2" name="Line 15"/>
          <p:cNvSpPr>
            <a:spLocks noChangeShapeType="1"/>
          </p:cNvSpPr>
          <p:nvPr/>
        </p:nvSpPr>
        <p:spPr bwMode="auto">
          <a:xfrm>
            <a:off x="4238289" y="4547695"/>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3" name="Line 16"/>
          <p:cNvSpPr>
            <a:spLocks noChangeShapeType="1"/>
          </p:cNvSpPr>
          <p:nvPr/>
        </p:nvSpPr>
        <p:spPr bwMode="auto">
          <a:xfrm>
            <a:off x="4877285" y="4728515"/>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4" name="Line 17"/>
          <p:cNvSpPr>
            <a:spLocks noChangeShapeType="1"/>
          </p:cNvSpPr>
          <p:nvPr/>
        </p:nvSpPr>
        <p:spPr bwMode="auto">
          <a:xfrm>
            <a:off x="5328990" y="4844756"/>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5" name="Line 18"/>
          <p:cNvSpPr>
            <a:spLocks noChangeShapeType="1"/>
          </p:cNvSpPr>
          <p:nvPr/>
        </p:nvSpPr>
        <p:spPr bwMode="auto">
          <a:xfrm>
            <a:off x="5384076" y="4870587"/>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6" name="Line 19"/>
          <p:cNvSpPr>
            <a:spLocks noChangeShapeType="1"/>
          </p:cNvSpPr>
          <p:nvPr/>
        </p:nvSpPr>
        <p:spPr bwMode="auto">
          <a:xfrm>
            <a:off x="5450180" y="4896419"/>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7" name="Line 20"/>
          <p:cNvSpPr>
            <a:spLocks noChangeShapeType="1"/>
          </p:cNvSpPr>
          <p:nvPr/>
        </p:nvSpPr>
        <p:spPr bwMode="auto">
          <a:xfrm>
            <a:off x="5736626" y="494586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8" name="Line 21"/>
          <p:cNvSpPr>
            <a:spLocks noChangeShapeType="1"/>
          </p:cNvSpPr>
          <p:nvPr/>
        </p:nvSpPr>
        <p:spPr bwMode="auto">
          <a:xfrm>
            <a:off x="5780695" y="494586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79" name="Line 22"/>
          <p:cNvSpPr>
            <a:spLocks noChangeShapeType="1"/>
          </p:cNvSpPr>
          <p:nvPr/>
        </p:nvSpPr>
        <p:spPr bwMode="auto">
          <a:xfrm>
            <a:off x="5846798" y="494586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0" name="Line 23"/>
          <p:cNvSpPr>
            <a:spLocks noChangeShapeType="1"/>
          </p:cNvSpPr>
          <p:nvPr/>
        </p:nvSpPr>
        <p:spPr bwMode="auto">
          <a:xfrm>
            <a:off x="5901884" y="494586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1" name="Line 24"/>
          <p:cNvSpPr>
            <a:spLocks noChangeShapeType="1"/>
          </p:cNvSpPr>
          <p:nvPr/>
        </p:nvSpPr>
        <p:spPr bwMode="auto">
          <a:xfrm>
            <a:off x="5956970" y="494586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2" name="Line 25"/>
          <p:cNvSpPr>
            <a:spLocks noChangeShapeType="1"/>
          </p:cNvSpPr>
          <p:nvPr/>
        </p:nvSpPr>
        <p:spPr bwMode="auto">
          <a:xfrm>
            <a:off x="6023074" y="494586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3" name="Line 26"/>
          <p:cNvSpPr>
            <a:spLocks noChangeShapeType="1"/>
          </p:cNvSpPr>
          <p:nvPr/>
        </p:nvSpPr>
        <p:spPr bwMode="auto">
          <a:xfrm>
            <a:off x="6100194" y="4988524"/>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4" name="Line 27"/>
          <p:cNvSpPr>
            <a:spLocks noChangeShapeType="1"/>
          </p:cNvSpPr>
          <p:nvPr/>
        </p:nvSpPr>
        <p:spPr bwMode="auto">
          <a:xfrm>
            <a:off x="6177314"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5" name="Line 28"/>
          <p:cNvSpPr>
            <a:spLocks noChangeShapeType="1"/>
          </p:cNvSpPr>
          <p:nvPr/>
        </p:nvSpPr>
        <p:spPr bwMode="auto">
          <a:xfrm>
            <a:off x="6232400"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6" name="Line 29"/>
          <p:cNvSpPr>
            <a:spLocks noChangeShapeType="1"/>
          </p:cNvSpPr>
          <p:nvPr/>
        </p:nvSpPr>
        <p:spPr bwMode="auto">
          <a:xfrm>
            <a:off x="6298503"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7" name="Line 30"/>
          <p:cNvSpPr>
            <a:spLocks noChangeShapeType="1"/>
          </p:cNvSpPr>
          <p:nvPr/>
        </p:nvSpPr>
        <p:spPr bwMode="auto">
          <a:xfrm>
            <a:off x="6353589"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8" name="Line 31"/>
          <p:cNvSpPr>
            <a:spLocks noChangeShapeType="1"/>
          </p:cNvSpPr>
          <p:nvPr/>
        </p:nvSpPr>
        <p:spPr bwMode="auto">
          <a:xfrm>
            <a:off x="6430709"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89" name="Line 32"/>
          <p:cNvSpPr>
            <a:spLocks noChangeShapeType="1"/>
          </p:cNvSpPr>
          <p:nvPr/>
        </p:nvSpPr>
        <p:spPr bwMode="auto">
          <a:xfrm>
            <a:off x="6507829"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0" name="Line 33"/>
          <p:cNvSpPr>
            <a:spLocks noChangeShapeType="1"/>
          </p:cNvSpPr>
          <p:nvPr/>
        </p:nvSpPr>
        <p:spPr bwMode="auto">
          <a:xfrm>
            <a:off x="6584950" y="5090154"/>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1" name="Line 34"/>
          <p:cNvSpPr>
            <a:spLocks noChangeShapeType="1"/>
          </p:cNvSpPr>
          <p:nvPr/>
        </p:nvSpPr>
        <p:spPr bwMode="auto">
          <a:xfrm>
            <a:off x="6728173"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2" name="Line 35"/>
          <p:cNvSpPr>
            <a:spLocks noChangeShapeType="1"/>
          </p:cNvSpPr>
          <p:nvPr/>
        </p:nvSpPr>
        <p:spPr bwMode="auto">
          <a:xfrm>
            <a:off x="6838345" y="5090154"/>
            <a:ext cx="0" cy="51663"/>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3" name="Line 36"/>
          <p:cNvSpPr>
            <a:spLocks noChangeShapeType="1"/>
          </p:cNvSpPr>
          <p:nvPr/>
        </p:nvSpPr>
        <p:spPr bwMode="auto">
          <a:xfrm>
            <a:off x="5824763" y="494586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4" name="Line 37"/>
          <p:cNvSpPr>
            <a:spLocks noChangeShapeType="1"/>
          </p:cNvSpPr>
          <p:nvPr/>
        </p:nvSpPr>
        <p:spPr bwMode="auto">
          <a:xfrm>
            <a:off x="5879850" y="494586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5" name="Line 38"/>
          <p:cNvSpPr>
            <a:spLocks noChangeShapeType="1"/>
          </p:cNvSpPr>
          <p:nvPr/>
        </p:nvSpPr>
        <p:spPr bwMode="auto">
          <a:xfrm>
            <a:off x="5934935" y="494586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6" name="Line 39"/>
          <p:cNvSpPr>
            <a:spLocks noChangeShapeType="1"/>
          </p:cNvSpPr>
          <p:nvPr/>
        </p:nvSpPr>
        <p:spPr bwMode="auto">
          <a:xfrm>
            <a:off x="5990022" y="494586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7" name="Line 40"/>
          <p:cNvSpPr>
            <a:spLocks noChangeShapeType="1"/>
          </p:cNvSpPr>
          <p:nvPr/>
        </p:nvSpPr>
        <p:spPr bwMode="auto">
          <a:xfrm>
            <a:off x="6056124" y="4945863"/>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8" name="Line 41"/>
          <p:cNvSpPr>
            <a:spLocks noChangeShapeType="1"/>
          </p:cNvSpPr>
          <p:nvPr/>
        </p:nvSpPr>
        <p:spPr bwMode="auto">
          <a:xfrm>
            <a:off x="6133245" y="4988524"/>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299" name="Line 42"/>
          <p:cNvSpPr>
            <a:spLocks noChangeShapeType="1"/>
          </p:cNvSpPr>
          <p:nvPr/>
        </p:nvSpPr>
        <p:spPr bwMode="auto">
          <a:xfrm>
            <a:off x="6210365"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0" name="Line 43"/>
          <p:cNvSpPr>
            <a:spLocks noChangeShapeType="1"/>
          </p:cNvSpPr>
          <p:nvPr/>
        </p:nvSpPr>
        <p:spPr bwMode="auto">
          <a:xfrm>
            <a:off x="6265451"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1" name="Line 44"/>
          <p:cNvSpPr>
            <a:spLocks noChangeShapeType="1"/>
          </p:cNvSpPr>
          <p:nvPr/>
        </p:nvSpPr>
        <p:spPr bwMode="auto">
          <a:xfrm>
            <a:off x="6320537"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2" name="Line 45"/>
          <p:cNvSpPr>
            <a:spLocks noChangeShapeType="1"/>
          </p:cNvSpPr>
          <p:nvPr/>
        </p:nvSpPr>
        <p:spPr bwMode="auto">
          <a:xfrm>
            <a:off x="6386640"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3" name="Line 46"/>
          <p:cNvSpPr>
            <a:spLocks noChangeShapeType="1"/>
          </p:cNvSpPr>
          <p:nvPr/>
        </p:nvSpPr>
        <p:spPr bwMode="auto">
          <a:xfrm>
            <a:off x="6463761"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4" name="Line 47"/>
          <p:cNvSpPr>
            <a:spLocks noChangeShapeType="1"/>
          </p:cNvSpPr>
          <p:nvPr/>
        </p:nvSpPr>
        <p:spPr bwMode="auto">
          <a:xfrm>
            <a:off x="6540881"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5" name="Line 48"/>
          <p:cNvSpPr>
            <a:spLocks noChangeShapeType="1"/>
          </p:cNvSpPr>
          <p:nvPr/>
        </p:nvSpPr>
        <p:spPr bwMode="auto">
          <a:xfrm>
            <a:off x="6618001" y="5090154"/>
            <a:ext cx="0" cy="64578"/>
          </a:xfrm>
          <a:prstGeom prst="line">
            <a:avLst/>
          </a:prstGeom>
          <a:noFill/>
          <a:ln w="22225">
            <a:solidFill>
              <a:srgbClr val="EB3D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6" name="Line 49"/>
          <p:cNvSpPr>
            <a:spLocks noChangeShapeType="1"/>
          </p:cNvSpPr>
          <p:nvPr/>
        </p:nvSpPr>
        <p:spPr bwMode="auto">
          <a:xfrm>
            <a:off x="6750208" y="507723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7" name="Line 50"/>
          <p:cNvSpPr>
            <a:spLocks noChangeShapeType="1"/>
          </p:cNvSpPr>
          <p:nvPr/>
        </p:nvSpPr>
        <p:spPr bwMode="auto">
          <a:xfrm>
            <a:off x="6871397" y="5090154"/>
            <a:ext cx="0" cy="51663"/>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08" name="Line 51"/>
          <p:cNvSpPr>
            <a:spLocks noChangeShapeType="1"/>
          </p:cNvSpPr>
          <p:nvPr/>
        </p:nvSpPr>
        <p:spPr bwMode="auto">
          <a:xfrm>
            <a:off x="7190895" y="5438878"/>
            <a:ext cx="0" cy="64578"/>
          </a:xfrm>
          <a:prstGeom prst="line">
            <a:avLst/>
          </a:prstGeom>
          <a:noFill/>
          <a:ln w="22225">
            <a:solidFill>
              <a:srgbClr val="B2C0D8"/>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nvGrpSpPr>
          <p:cNvPr id="309" name="Group 308"/>
          <p:cNvGrpSpPr/>
          <p:nvPr/>
        </p:nvGrpSpPr>
        <p:grpSpPr>
          <a:xfrm>
            <a:off x="2104058" y="3487391"/>
            <a:ext cx="4810149" cy="1667341"/>
            <a:chOff x="2506663" y="2801938"/>
            <a:chExt cx="4124325" cy="1247775"/>
          </a:xfrm>
        </p:grpSpPr>
        <p:sp>
          <p:nvSpPr>
            <p:cNvPr id="310" name="Line 52"/>
            <p:cNvSpPr>
              <a:spLocks noChangeShapeType="1"/>
            </p:cNvSpPr>
            <p:nvPr/>
          </p:nvSpPr>
          <p:spPr bwMode="auto">
            <a:xfrm>
              <a:off x="628808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1" name="Line 53"/>
            <p:cNvSpPr>
              <a:spLocks noChangeShapeType="1"/>
            </p:cNvSpPr>
            <p:nvPr/>
          </p:nvSpPr>
          <p:spPr bwMode="auto">
            <a:xfrm>
              <a:off x="6354763"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2" name="Line 54"/>
            <p:cNvSpPr>
              <a:spLocks noChangeShapeType="1"/>
            </p:cNvSpPr>
            <p:nvPr/>
          </p:nvSpPr>
          <p:spPr bwMode="auto">
            <a:xfrm>
              <a:off x="647858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3" name="Line 55"/>
            <p:cNvSpPr>
              <a:spLocks noChangeShapeType="1"/>
            </p:cNvSpPr>
            <p:nvPr/>
          </p:nvSpPr>
          <p:spPr bwMode="auto">
            <a:xfrm>
              <a:off x="6249988" y="39735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4" name="Line 56"/>
            <p:cNvSpPr>
              <a:spLocks noChangeShapeType="1"/>
            </p:cNvSpPr>
            <p:nvPr/>
          </p:nvSpPr>
          <p:spPr bwMode="auto">
            <a:xfrm>
              <a:off x="6192838" y="39735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5" name="Line 57"/>
            <p:cNvSpPr>
              <a:spLocks noChangeShapeType="1"/>
            </p:cNvSpPr>
            <p:nvPr/>
          </p:nvSpPr>
          <p:spPr bwMode="auto">
            <a:xfrm>
              <a:off x="6097588" y="39354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6" name="Line 58"/>
            <p:cNvSpPr>
              <a:spLocks noChangeShapeType="1"/>
            </p:cNvSpPr>
            <p:nvPr/>
          </p:nvSpPr>
          <p:spPr bwMode="auto">
            <a:xfrm>
              <a:off x="5992813" y="391636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7" name="Line 59"/>
            <p:cNvSpPr>
              <a:spLocks noChangeShapeType="1"/>
            </p:cNvSpPr>
            <p:nvPr/>
          </p:nvSpPr>
          <p:spPr bwMode="auto">
            <a:xfrm>
              <a:off x="5907088" y="39068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8" name="Line 60"/>
            <p:cNvSpPr>
              <a:spLocks noChangeShapeType="1"/>
            </p:cNvSpPr>
            <p:nvPr/>
          </p:nvSpPr>
          <p:spPr bwMode="auto">
            <a:xfrm>
              <a:off x="5783263" y="38687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19" name="Line 61"/>
            <p:cNvSpPr>
              <a:spLocks noChangeShapeType="1"/>
            </p:cNvSpPr>
            <p:nvPr/>
          </p:nvSpPr>
          <p:spPr bwMode="auto">
            <a:xfrm>
              <a:off x="5707063" y="384016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0" name="Line 62"/>
            <p:cNvSpPr>
              <a:spLocks noChangeShapeType="1"/>
            </p:cNvSpPr>
            <p:nvPr/>
          </p:nvSpPr>
          <p:spPr bwMode="auto">
            <a:xfrm>
              <a:off x="5592763" y="38115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1" name="Line 63"/>
            <p:cNvSpPr>
              <a:spLocks noChangeShapeType="1"/>
            </p:cNvSpPr>
            <p:nvPr/>
          </p:nvSpPr>
          <p:spPr bwMode="auto">
            <a:xfrm>
              <a:off x="5545138" y="38115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2" name="Line 64"/>
            <p:cNvSpPr>
              <a:spLocks noChangeShapeType="1"/>
            </p:cNvSpPr>
            <p:nvPr/>
          </p:nvSpPr>
          <p:spPr bwMode="auto">
            <a:xfrm>
              <a:off x="5411788" y="37734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3" name="Line 65"/>
            <p:cNvSpPr>
              <a:spLocks noChangeShapeType="1"/>
            </p:cNvSpPr>
            <p:nvPr/>
          </p:nvSpPr>
          <p:spPr bwMode="auto">
            <a:xfrm>
              <a:off x="4535488" y="35448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4" name="Line 66"/>
            <p:cNvSpPr>
              <a:spLocks noChangeShapeType="1"/>
            </p:cNvSpPr>
            <p:nvPr/>
          </p:nvSpPr>
          <p:spPr bwMode="auto">
            <a:xfrm>
              <a:off x="4306888" y="34877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5" name="Line 67"/>
            <p:cNvSpPr>
              <a:spLocks noChangeShapeType="1"/>
            </p:cNvSpPr>
            <p:nvPr/>
          </p:nvSpPr>
          <p:spPr bwMode="auto">
            <a:xfrm>
              <a:off x="4249738" y="34401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6" name="Line 68"/>
            <p:cNvSpPr>
              <a:spLocks noChangeShapeType="1"/>
            </p:cNvSpPr>
            <p:nvPr/>
          </p:nvSpPr>
          <p:spPr bwMode="auto">
            <a:xfrm>
              <a:off x="4087813" y="342106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7" name="Line 69"/>
            <p:cNvSpPr>
              <a:spLocks noChangeShapeType="1"/>
            </p:cNvSpPr>
            <p:nvPr/>
          </p:nvSpPr>
          <p:spPr bwMode="auto">
            <a:xfrm>
              <a:off x="3773488" y="33162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8" name="Line 70"/>
            <p:cNvSpPr>
              <a:spLocks noChangeShapeType="1"/>
            </p:cNvSpPr>
            <p:nvPr/>
          </p:nvSpPr>
          <p:spPr bwMode="auto">
            <a:xfrm>
              <a:off x="3554413" y="32496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29" name="Line 71"/>
            <p:cNvSpPr>
              <a:spLocks noChangeShapeType="1"/>
            </p:cNvSpPr>
            <p:nvPr/>
          </p:nvSpPr>
          <p:spPr bwMode="auto">
            <a:xfrm>
              <a:off x="3087688" y="3030538"/>
              <a:ext cx="0" cy="38100"/>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0" name="Line 72"/>
            <p:cNvSpPr>
              <a:spLocks noChangeShapeType="1"/>
            </p:cNvSpPr>
            <p:nvPr/>
          </p:nvSpPr>
          <p:spPr bwMode="auto">
            <a:xfrm>
              <a:off x="2735263" y="28400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1" name="Line 73"/>
            <p:cNvSpPr>
              <a:spLocks noChangeShapeType="1"/>
            </p:cNvSpPr>
            <p:nvPr/>
          </p:nvSpPr>
          <p:spPr bwMode="auto">
            <a:xfrm>
              <a:off x="2535238" y="28019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2" name="Line 74"/>
            <p:cNvSpPr>
              <a:spLocks noChangeShapeType="1"/>
            </p:cNvSpPr>
            <p:nvPr/>
          </p:nvSpPr>
          <p:spPr bwMode="auto">
            <a:xfrm>
              <a:off x="657383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3" name="Line 75"/>
            <p:cNvSpPr>
              <a:spLocks noChangeShapeType="1"/>
            </p:cNvSpPr>
            <p:nvPr/>
          </p:nvSpPr>
          <p:spPr bwMode="auto">
            <a:xfrm>
              <a:off x="6316663"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4" name="Line 76"/>
            <p:cNvSpPr>
              <a:spLocks noChangeShapeType="1"/>
            </p:cNvSpPr>
            <p:nvPr/>
          </p:nvSpPr>
          <p:spPr bwMode="auto">
            <a:xfrm>
              <a:off x="638333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5" name="Line 77"/>
            <p:cNvSpPr>
              <a:spLocks noChangeShapeType="1"/>
            </p:cNvSpPr>
            <p:nvPr/>
          </p:nvSpPr>
          <p:spPr bwMode="auto">
            <a:xfrm>
              <a:off x="644048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6" name="Line 78"/>
            <p:cNvSpPr>
              <a:spLocks noChangeShapeType="1"/>
            </p:cNvSpPr>
            <p:nvPr/>
          </p:nvSpPr>
          <p:spPr bwMode="auto">
            <a:xfrm>
              <a:off x="6211888" y="39735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7" name="Line 79"/>
            <p:cNvSpPr>
              <a:spLocks noChangeShapeType="1"/>
            </p:cNvSpPr>
            <p:nvPr/>
          </p:nvSpPr>
          <p:spPr bwMode="auto">
            <a:xfrm>
              <a:off x="6164263" y="39735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8" name="Line 80"/>
            <p:cNvSpPr>
              <a:spLocks noChangeShapeType="1"/>
            </p:cNvSpPr>
            <p:nvPr/>
          </p:nvSpPr>
          <p:spPr bwMode="auto">
            <a:xfrm>
              <a:off x="6069013" y="393541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39" name="Line 81"/>
            <p:cNvSpPr>
              <a:spLocks noChangeShapeType="1"/>
            </p:cNvSpPr>
            <p:nvPr/>
          </p:nvSpPr>
          <p:spPr bwMode="auto">
            <a:xfrm>
              <a:off x="5954713" y="391636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0" name="Line 82"/>
            <p:cNvSpPr>
              <a:spLocks noChangeShapeType="1"/>
            </p:cNvSpPr>
            <p:nvPr/>
          </p:nvSpPr>
          <p:spPr bwMode="auto">
            <a:xfrm>
              <a:off x="5868988" y="39068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1" name="Line 83"/>
            <p:cNvSpPr>
              <a:spLocks noChangeShapeType="1"/>
            </p:cNvSpPr>
            <p:nvPr/>
          </p:nvSpPr>
          <p:spPr bwMode="auto">
            <a:xfrm>
              <a:off x="5745163" y="386873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2" name="Line 84"/>
            <p:cNvSpPr>
              <a:spLocks noChangeShapeType="1"/>
            </p:cNvSpPr>
            <p:nvPr/>
          </p:nvSpPr>
          <p:spPr bwMode="auto">
            <a:xfrm>
              <a:off x="5678488" y="3840163"/>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3" name="Line 85"/>
            <p:cNvSpPr>
              <a:spLocks noChangeShapeType="1"/>
            </p:cNvSpPr>
            <p:nvPr/>
          </p:nvSpPr>
          <p:spPr bwMode="auto">
            <a:xfrm>
              <a:off x="5554663" y="38115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4" name="Line 86"/>
            <p:cNvSpPr>
              <a:spLocks noChangeShapeType="1"/>
            </p:cNvSpPr>
            <p:nvPr/>
          </p:nvSpPr>
          <p:spPr bwMode="auto">
            <a:xfrm>
              <a:off x="5507038" y="38115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5" name="Line 87"/>
            <p:cNvSpPr>
              <a:spLocks noChangeShapeType="1"/>
            </p:cNvSpPr>
            <p:nvPr/>
          </p:nvSpPr>
          <p:spPr bwMode="auto">
            <a:xfrm>
              <a:off x="5373688" y="37734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6" name="Line 88"/>
            <p:cNvSpPr>
              <a:spLocks noChangeShapeType="1"/>
            </p:cNvSpPr>
            <p:nvPr/>
          </p:nvSpPr>
          <p:spPr bwMode="auto">
            <a:xfrm>
              <a:off x="6630988" y="4002088"/>
              <a:ext cx="0" cy="47625"/>
            </a:xfrm>
            <a:prstGeom prst="line">
              <a:avLst/>
            </a:prstGeom>
            <a:noFill/>
            <a:ln w="22225">
              <a:solidFill>
                <a:schemeClr val="accent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47" name="Freeform 89"/>
            <p:cNvSpPr>
              <a:spLocks/>
            </p:cNvSpPr>
            <p:nvPr/>
          </p:nvSpPr>
          <p:spPr bwMode="auto">
            <a:xfrm>
              <a:off x="2506663" y="2820988"/>
              <a:ext cx="4124325" cy="1200150"/>
            </a:xfrm>
            <a:custGeom>
              <a:avLst/>
              <a:gdLst>
                <a:gd name="T0" fmla="*/ 396 w 433"/>
                <a:gd name="T1" fmla="*/ 126 h 126"/>
                <a:gd name="T2" fmla="*/ 380 w 433"/>
                <a:gd name="T3" fmla="*/ 124 h 126"/>
                <a:gd name="T4" fmla="*/ 368 w 433"/>
                <a:gd name="T5" fmla="*/ 119 h 126"/>
                <a:gd name="T6" fmla="*/ 352 w 433"/>
                <a:gd name="T7" fmla="*/ 117 h 126"/>
                <a:gd name="T8" fmla="*/ 346 w 433"/>
                <a:gd name="T9" fmla="*/ 114 h 126"/>
                <a:gd name="T10" fmla="*/ 339 w 433"/>
                <a:gd name="T11" fmla="*/ 112 h 126"/>
                <a:gd name="T12" fmla="*/ 330 w 433"/>
                <a:gd name="T13" fmla="*/ 110 h 126"/>
                <a:gd name="T14" fmla="*/ 327 w 433"/>
                <a:gd name="T15" fmla="*/ 108 h 126"/>
                <a:gd name="T16" fmla="*/ 312 w 433"/>
                <a:gd name="T17" fmla="*/ 106 h 126"/>
                <a:gd name="T18" fmla="*/ 308 w 433"/>
                <a:gd name="T19" fmla="*/ 104 h 126"/>
                <a:gd name="T20" fmla="*/ 300 w 433"/>
                <a:gd name="T21" fmla="*/ 102 h 126"/>
                <a:gd name="T22" fmla="*/ 294 w 433"/>
                <a:gd name="T23" fmla="*/ 100 h 126"/>
                <a:gd name="T24" fmla="*/ 288 w 433"/>
                <a:gd name="T25" fmla="*/ 97 h 126"/>
                <a:gd name="T26" fmla="*/ 280 w 433"/>
                <a:gd name="T27" fmla="*/ 95 h 126"/>
                <a:gd name="T28" fmla="*/ 271 w 433"/>
                <a:gd name="T29" fmla="*/ 93 h 126"/>
                <a:gd name="T30" fmla="*/ 259 w 433"/>
                <a:gd name="T31" fmla="*/ 91 h 126"/>
                <a:gd name="T32" fmla="*/ 249 w 433"/>
                <a:gd name="T33" fmla="*/ 88 h 126"/>
                <a:gd name="T34" fmla="*/ 235 w 433"/>
                <a:gd name="T35" fmla="*/ 86 h 126"/>
                <a:gd name="T36" fmla="*/ 232 w 433"/>
                <a:gd name="T37" fmla="*/ 85 h 126"/>
                <a:gd name="T38" fmla="*/ 218 w 433"/>
                <a:gd name="T39" fmla="*/ 81 h 126"/>
                <a:gd name="T40" fmla="*/ 211 w 433"/>
                <a:gd name="T41" fmla="*/ 78 h 126"/>
                <a:gd name="T42" fmla="*/ 203 w 433"/>
                <a:gd name="T43" fmla="*/ 76 h 126"/>
                <a:gd name="T44" fmla="*/ 199 w 433"/>
                <a:gd name="T45" fmla="*/ 74 h 126"/>
                <a:gd name="T46" fmla="*/ 197 w 433"/>
                <a:gd name="T47" fmla="*/ 72 h 126"/>
                <a:gd name="T48" fmla="*/ 187 w 433"/>
                <a:gd name="T49" fmla="*/ 70 h 126"/>
                <a:gd name="T50" fmla="*/ 185 w 433"/>
                <a:gd name="T51" fmla="*/ 67 h 126"/>
                <a:gd name="T52" fmla="*/ 175 w 433"/>
                <a:gd name="T53" fmla="*/ 67 h 126"/>
                <a:gd name="T54" fmla="*/ 164 w 433"/>
                <a:gd name="T55" fmla="*/ 65 h 126"/>
                <a:gd name="T56" fmla="*/ 156 w 433"/>
                <a:gd name="T57" fmla="*/ 63 h 126"/>
                <a:gd name="T58" fmla="*/ 149 w 433"/>
                <a:gd name="T59" fmla="*/ 60 h 126"/>
                <a:gd name="T60" fmla="*/ 143 w 433"/>
                <a:gd name="T61" fmla="*/ 59 h 126"/>
                <a:gd name="T62" fmla="*/ 135 w 433"/>
                <a:gd name="T63" fmla="*/ 57 h 126"/>
                <a:gd name="T64" fmla="*/ 132 w 433"/>
                <a:gd name="T65" fmla="*/ 55 h 126"/>
                <a:gd name="T66" fmla="*/ 129 w 433"/>
                <a:gd name="T67" fmla="*/ 53 h 126"/>
                <a:gd name="T68" fmla="*/ 119 w 433"/>
                <a:gd name="T69" fmla="*/ 51 h 126"/>
                <a:gd name="T70" fmla="*/ 110 w 433"/>
                <a:gd name="T71" fmla="*/ 48 h 126"/>
                <a:gd name="T72" fmla="*/ 107 w 433"/>
                <a:gd name="T73" fmla="*/ 44 h 126"/>
                <a:gd name="T74" fmla="*/ 105 w 433"/>
                <a:gd name="T75" fmla="*/ 42 h 126"/>
                <a:gd name="T76" fmla="*/ 99 w 433"/>
                <a:gd name="T77" fmla="*/ 41 h 126"/>
                <a:gd name="T78" fmla="*/ 92 w 433"/>
                <a:gd name="T79" fmla="*/ 39 h 126"/>
                <a:gd name="T80" fmla="*/ 89 w 433"/>
                <a:gd name="T81" fmla="*/ 37 h 126"/>
                <a:gd name="T82" fmla="*/ 85 w 433"/>
                <a:gd name="T83" fmla="*/ 34 h 126"/>
                <a:gd name="T84" fmla="*/ 81 w 433"/>
                <a:gd name="T85" fmla="*/ 31 h 126"/>
                <a:gd name="T86" fmla="*/ 70 w 433"/>
                <a:gd name="T87" fmla="*/ 29 h 126"/>
                <a:gd name="T88" fmla="*/ 67 w 433"/>
                <a:gd name="T89" fmla="*/ 28 h 126"/>
                <a:gd name="T90" fmla="*/ 65 w 433"/>
                <a:gd name="T91" fmla="*/ 26 h 126"/>
                <a:gd name="T92" fmla="*/ 62 w 433"/>
                <a:gd name="T93" fmla="*/ 24 h 126"/>
                <a:gd name="T94" fmla="*/ 58 w 433"/>
                <a:gd name="T95" fmla="*/ 21 h 126"/>
                <a:gd name="T96" fmla="*/ 56 w 433"/>
                <a:gd name="T97" fmla="*/ 19 h 126"/>
                <a:gd name="T98" fmla="*/ 50 w 433"/>
                <a:gd name="T99" fmla="*/ 18 h 126"/>
                <a:gd name="T100" fmla="*/ 45 w 433"/>
                <a:gd name="T101" fmla="*/ 16 h 126"/>
                <a:gd name="T102" fmla="*/ 40 w 433"/>
                <a:gd name="T103" fmla="*/ 14 h 126"/>
                <a:gd name="T104" fmla="*/ 34 w 433"/>
                <a:gd name="T105" fmla="*/ 11 h 126"/>
                <a:gd name="T106" fmla="*/ 30 w 433"/>
                <a:gd name="T107" fmla="*/ 9 h 126"/>
                <a:gd name="T108" fmla="*/ 26 w 433"/>
                <a:gd name="T109" fmla="*/ 7 h 126"/>
                <a:gd name="T110" fmla="*/ 24 w 433"/>
                <a:gd name="T111" fmla="*/ 5 h 126"/>
                <a:gd name="T112" fmla="*/ 16 w 433"/>
                <a:gd name="T113" fmla="*/ 2 h 126"/>
                <a:gd name="T114" fmla="*/ 8 w 433"/>
                <a:gd name="T11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126">
                  <a:moveTo>
                    <a:pt x="433" y="126"/>
                  </a:moveTo>
                  <a:lnTo>
                    <a:pt x="396" y="126"/>
                  </a:lnTo>
                  <a:lnTo>
                    <a:pt x="396" y="124"/>
                  </a:lnTo>
                  <a:lnTo>
                    <a:pt x="380" y="124"/>
                  </a:lnTo>
                  <a:lnTo>
                    <a:pt x="380" y="119"/>
                  </a:lnTo>
                  <a:lnTo>
                    <a:pt x="368" y="119"/>
                  </a:lnTo>
                  <a:lnTo>
                    <a:pt x="368" y="117"/>
                  </a:lnTo>
                  <a:lnTo>
                    <a:pt x="352" y="117"/>
                  </a:lnTo>
                  <a:lnTo>
                    <a:pt x="352" y="114"/>
                  </a:lnTo>
                  <a:lnTo>
                    <a:pt x="346" y="114"/>
                  </a:lnTo>
                  <a:lnTo>
                    <a:pt x="346" y="112"/>
                  </a:lnTo>
                  <a:lnTo>
                    <a:pt x="339" y="112"/>
                  </a:lnTo>
                  <a:lnTo>
                    <a:pt x="339" y="110"/>
                  </a:lnTo>
                  <a:lnTo>
                    <a:pt x="330" y="110"/>
                  </a:lnTo>
                  <a:lnTo>
                    <a:pt x="330" y="108"/>
                  </a:lnTo>
                  <a:lnTo>
                    <a:pt x="327" y="108"/>
                  </a:lnTo>
                  <a:lnTo>
                    <a:pt x="327" y="106"/>
                  </a:lnTo>
                  <a:lnTo>
                    <a:pt x="312" y="106"/>
                  </a:lnTo>
                  <a:lnTo>
                    <a:pt x="312" y="104"/>
                  </a:lnTo>
                  <a:lnTo>
                    <a:pt x="308" y="104"/>
                  </a:lnTo>
                  <a:lnTo>
                    <a:pt x="308" y="102"/>
                  </a:lnTo>
                  <a:lnTo>
                    <a:pt x="300" y="102"/>
                  </a:lnTo>
                  <a:lnTo>
                    <a:pt x="300" y="100"/>
                  </a:lnTo>
                  <a:lnTo>
                    <a:pt x="294" y="100"/>
                  </a:lnTo>
                  <a:lnTo>
                    <a:pt x="294" y="97"/>
                  </a:lnTo>
                  <a:lnTo>
                    <a:pt x="288" y="97"/>
                  </a:lnTo>
                  <a:lnTo>
                    <a:pt x="288" y="95"/>
                  </a:lnTo>
                  <a:lnTo>
                    <a:pt x="280" y="95"/>
                  </a:lnTo>
                  <a:lnTo>
                    <a:pt x="280" y="93"/>
                  </a:lnTo>
                  <a:lnTo>
                    <a:pt x="271" y="93"/>
                  </a:lnTo>
                  <a:lnTo>
                    <a:pt x="271" y="91"/>
                  </a:lnTo>
                  <a:lnTo>
                    <a:pt x="259" y="91"/>
                  </a:lnTo>
                  <a:lnTo>
                    <a:pt x="259" y="88"/>
                  </a:lnTo>
                  <a:lnTo>
                    <a:pt x="249" y="88"/>
                  </a:lnTo>
                  <a:lnTo>
                    <a:pt x="249" y="86"/>
                  </a:lnTo>
                  <a:lnTo>
                    <a:pt x="235" y="86"/>
                  </a:lnTo>
                  <a:lnTo>
                    <a:pt x="235" y="85"/>
                  </a:lnTo>
                  <a:lnTo>
                    <a:pt x="232" y="85"/>
                  </a:lnTo>
                  <a:lnTo>
                    <a:pt x="232" y="81"/>
                  </a:lnTo>
                  <a:lnTo>
                    <a:pt x="218" y="81"/>
                  </a:lnTo>
                  <a:lnTo>
                    <a:pt x="218" y="78"/>
                  </a:lnTo>
                  <a:lnTo>
                    <a:pt x="211" y="78"/>
                  </a:lnTo>
                  <a:lnTo>
                    <a:pt x="211" y="76"/>
                  </a:lnTo>
                  <a:lnTo>
                    <a:pt x="203" y="76"/>
                  </a:lnTo>
                  <a:lnTo>
                    <a:pt x="199" y="76"/>
                  </a:lnTo>
                  <a:lnTo>
                    <a:pt x="199" y="74"/>
                  </a:lnTo>
                  <a:lnTo>
                    <a:pt x="197" y="74"/>
                  </a:lnTo>
                  <a:lnTo>
                    <a:pt x="197" y="72"/>
                  </a:lnTo>
                  <a:lnTo>
                    <a:pt x="187" y="72"/>
                  </a:lnTo>
                  <a:lnTo>
                    <a:pt x="187" y="70"/>
                  </a:lnTo>
                  <a:lnTo>
                    <a:pt x="185" y="70"/>
                  </a:lnTo>
                  <a:lnTo>
                    <a:pt x="185" y="67"/>
                  </a:lnTo>
                  <a:lnTo>
                    <a:pt x="182" y="67"/>
                  </a:lnTo>
                  <a:lnTo>
                    <a:pt x="175" y="67"/>
                  </a:lnTo>
                  <a:lnTo>
                    <a:pt x="175" y="65"/>
                  </a:lnTo>
                  <a:lnTo>
                    <a:pt x="164" y="65"/>
                  </a:lnTo>
                  <a:lnTo>
                    <a:pt x="164" y="63"/>
                  </a:lnTo>
                  <a:lnTo>
                    <a:pt x="156" y="63"/>
                  </a:lnTo>
                  <a:lnTo>
                    <a:pt x="156" y="60"/>
                  </a:lnTo>
                  <a:lnTo>
                    <a:pt x="149" y="60"/>
                  </a:lnTo>
                  <a:lnTo>
                    <a:pt x="149" y="59"/>
                  </a:lnTo>
                  <a:lnTo>
                    <a:pt x="143" y="59"/>
                  </a:lnTo>
                  <a:lnTo>
                    <a:pt x="143" y="57"/>
                  </a:lnTo>
                  <a:lnTo>
                    <a:pt x="135" y="57"/>
                  </a:lnTo>
                  <a:lnTo>
                    <a:pt x="135" y="55"/>
                  </a:lnTo>
                  <a:lnTo>
                    <a:pt x="132" y="55"/>
                  </a:lnTo>
                  <a:lnTo>
                    <a:pt x="132" y="53"/>
                  </a:lnTo>
                  <a:lnTo>
                    <a:pt x="129" y="53"/>
                  </a:lnTo>
                  <a:lnTo>
                    <a:pt x="129" y="51"/>
                  </a:lnTo>
                  <a:lnTo>
                    <a:pt x="119" y="51"/>
                  </a:lnTo>
                  <a:lnTo>
                    <a:pt x="119" y="48"/>
                  </a:lnTo>
                  <a:lnTo>
                    <a:pt x="110" y="48"/>
                  </a:lnTo>
                  <a:lnTo>
                    <a:pt x="107" y="48"/>
                  </a:lnTo>
                  <a:lnTo>
                    <a:pt x="107" y="44"/>
                  </a:lnTo>
                  <a:lnTo>
                    <a:pt x="105" y="44"/>
                  </a:lnTo>
                  <a:lnTo>
                    <a:pt x="105" y="42"/>
                  </a:lnTo>
                  <a:lnTo>
                    <a:pt x="99" y="42"/>
                  </a:lnTo>
                  <a:lnTo>
                    <a:pt x="99" y="41"/>
                  </a:lnTo>
                  <a:lnTo>
                    <a:pt x="92" y="41"/>
                  </a:lnTo>
                  <a:lnTo>
                    <a:pt x="92" y="39"/>
                  </a:lnTo>
                  <a:lnTo>
                    <a:pt x="89" y="39"/>
                  </a:lnTo>
                  <a:lnTo>
                    <a:pt x="89" y="37"/>
                  </a:lnTo>
                  <a:lnTo>
                    <a:pt x="85" y="37"/>
                  </a:lnTo>
                  <a:lnTo>
                    <a:pt x="85" y="34"/>
                  </a:lnTo>
                  <a:lnTo>
                    <a:pt x="81" y="34"/>
                  </a:lnTo>
                  <a:lnTo>
                    <a:pt x="81" y="31"/>
                  </a:lnTo>
                  <a:lnTo>
                    <a:pt x="70" y="31"/>
                  </a:lnTo>
                  <a:lnTo>
                    <a:pt x="70" y="29"/>
                  </a:lnTo>
                  <a:lnTo>
                    <a:pt x="67" y="29"/>
                  </a:lnTo>
                  <a:lnTo>
                    <a:pt x="67" y="28"/>
                  </a:lnTo>
                  <a:lnTo>
                    <a:pt x="65" y="28"/>
                  </a:lnTo>
                  <a:lnTo>
                    <a:pt x="65" y="26"/>
                  </a:lnTo>
                  <a:lnTo>
                    <a:pt x="62" y="26"/>
                  </a:lnTo>
                  <a:lnTo>
                    <a:pt x="62" y="24"/>
                  </a:lnTo>
                  <a:lnTo>
                    <a:pt x="58" y="24"/>
                  </a:lnTo>
                  <a:lnTo>
                    <a:pt x="58" y="21"/>
                  </a:lnTo>
                  <a:lnTo>
                    <a:pt x="56" y="21"/>
                  </a:lnTo>
                  <a:lnTo>
                    <a:pt x="56" y="19"/>
                  </a:lnTo>
                  <a:lnTo>
                    <a:pt x="50" y="19"/>
                  </a:lnTo>
                  <a:lnTo>
                    <a:pt x="50" y="18"/>
                  </a:lnTo>
                  <a:lnTo>
                    <a:pt x="45" y="18"/>
                  </a:lnTo>
                  <a:lnTo>
                    <a:pt x="45" y="16"/>
                  </a:lnTo>
                  <a:lnTo>
                    <a:pt x="40" y="16"/>
                  </a:lnTo>
                  <a:lnTo>
                    <a:pt x="40" y="14"/>
                  </a:lnTo>
                  <a:lnTo>
                    <a:pt x="34" y="14"/>
                  </a:lnTo>
                  <a:lnTo>
                    <a:pt x="34" y="11"/>
                  </a:lnTo>
                  <a:lnTo>
                    <a:pt x="30" y="11"/>
                  </a:lnTo>
                  <a:lnTo>
                    <a:pt x="30" y="9"/>
                  </a:lnTo>
                  <a:lnTo>
                    <a:pt x="26" y="9"/>
                  </a:lnTo>
                  <a:lnTo>
                    <a:pt x="26" y="7"/>
                  </a:lnTo>
                  <a:lnTo>
                    <a:pt x="24" y="7"/>
                  </a:lnTo>
                  <a:lnTo>
                    <a:pt x="24" y="5"/>
                  </a:lnTo>
                  <a:lnTo>
                    <a:pt x="16" y="5"/>
                  </a:lnTo>
                  <a:lnTo>
                    <a:pt x="16" y="2"/>
                  </a:lnTo>
                  <a:lnTo>
                    <a:pt x="8" y="2"/>
                  </a:lnTo>
                  <a:lnTo>
                    <a:pt x="8" y="0"/>
                  </a:lnTo>
                  <a:lnTo>
                    <a:pt x="0" y="0"/>
                  </a:lnTo>
                </a:path>
              </a:pathLst>
            </a:custGeom>
            <a:noFill/>
            <a:ln w="2222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cxnSp>
        <p:nvCxnSpPr>
          <p:cNvPr id="348" name="Straight Connector 347"/>
          <p:cNvCxnSpPr/>
          <p:nvPr/>
        </p:nvCxnSpPr>
        <p:spPr>
          <a:xfrm>
            <a:off x="2090615" y="5142839"/>
            <a:ext cx="350968" cy="0"/>
          </a:xfrm>
          <a:prstGeom prst="line">
            <a:avLst/>
          </a:prstGeom>
          <a:noFill/>
          <a:ln w="2222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49" name="Straight Connector 348"/>
          <p:cNvCxnSpPr/>
          <p:nvPr/>
        </p:nvCxnSpPr>
        <p:spPr>
          <a:xfrm>
            <a:off x="2090615" y="5346748"/>
            <a:ext cx="350968" cy="0"/>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50" name="Straight Connector 349"/>
          <p:cNvCxnSpPr/>
          <p:nvPr/>
        </p:nvCxnSpPr>
        <p:spPr>
          <a:xfrm>
            <a:off x="2247102" y="4827140"/>
            <a:ext cx="0" cy="167904"/>
          </a:xfrm>
          <a:prstGeom prst="line">
            <a:avLst/>
          </a:prstGeom>
          <a:noFill/>
          <a:ln w="22225">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cxnSp>
      <p:cxnSp>
        <p:nvCxnSpPr>
          <p:cNvPr id="351" name="Straight Connector 350"/>
          <p:cNvCxnSpPr/>
          <p:nvPr/>
        </p:nvCxnSpPr>
        <p:spPr>
          <a:xfrm>
            <a:off x="2085030" y="4827140"/>
            <a:ext cx="0" cy="167904"/>
          </a:xfrm>
          <a:prstGeom prst="line">
            <a:avLst/>
          </a:prstGeom>
          <a:noFill/>
          <a:ln w="22225">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cxnSp>
      <p:grpSp>
        <p:nvGrpSpPr>
          <p:cNvPr id="352" name="Group 351"/>
          <p:cNvGrpSpPr/>
          <p:nvPr/>
        </p:nvGrpSpPr>
        <p:grpSpPr>
          <a:xfrm>
            <a:off x="2104057" y="3473943"/>
            <a:ext cx="1577239" cy="1056407"/>
            <a:chOff x="3989388" y="3027363"/>
            <a:chExt cx="1162050" cy="800100"/>
          </a:xfrm>
        </p:grpSpPr>
        <p:sp>
          <p:nvSpPr>
            <p:cNvPr id="353" name="Freeform 2"/>
            <p:cNvSpPr>
              <a:spLocks/>
            </p:cNvSpPr>
            <p:nvPr/>
          </p:nvSpPr>
          <p:spPr bwMode="auto">
            <a:xfrm>
              <a:off x="3989388" y="3046413"/>
              <a:ext cx="1162050" cy="752475"/>
            </a:xfrm>
            <a:custGeom>
              <a:avLst/>
              <a:gdLst>
                <a:gd name="T0" fmla="*/ 122 w 122"/>
                <a:gd name="T1" fmla="*/ 79 h 79"/>
                <a:gd name="T2" fmla="*/ 106 w 122"/>
                <a:gd name="T3" fmla="*/ 79 h 79"/>
                <a:gd name="T4" fmla="*/ 106 w 122"/>
                <a:gd name="T5" fmla="*/ 71 h 79"/>
                <a:gd name="T6" fmla="*/ 99 w 122"/>
                <a:gd name="T7" fmla="*/ 71 h 79"/>
                <a:gd name="T8" fmla="*/ 99 w 122"/>
                <a:gd name="T9" fmla="*/ 68 h 79"/>
                <a:gd name="T10" fmla="*/ 97 w 122"/>
                <a:gd name="T11" fmla="*/ 68 h 79"/>
                <a:gd name="T12" fmla="*/ 97 w 122"/>
                <a:gd name="T13" fmla="*/ 65 h 79"/>
                <a:gd name="T14" fmla="*/ 93 w 122"/>
                <a:gd name="T15" fmla="*/ 65 h 79"/>
                <a:gd name="T16" fmla="*/ 93 w 122"/>
                <a:gd name="T17" fmla="*/ 63 h 79"/>
                <a:gd name="T18" fmla="*/ 90 w 122"/>
                <a:gd name="T19" fmla="*/ 63 h 79"/>
                <a:gd name="T20" fmla="*/ 90 w 122"/>
                <a:gd name="T21" fmla="*/ 60 h 79"/>
                <a:gd name="T22" fmla="*/ 87 w 122"/>
                <a:gd name="T23" fmla="*/ 60 h 79"/>
                <a:gd name="T24" fmla="*/ 87 w 122"/>
                <a:gd name="T25" fmla="*/ 58 h 79"/>
                <a:gd name="T26" fmla="*/ 83 w 122"/>
                <a:gd name="T27" fmla="*/ 58 h 79"/>
                <a:gd name="T28" fmla="*/ 83 w 122"/>
                <a:gd name="T29" fmla="*/ 56 h 79"/>
                <a:gd name="T30" fmla="*/ 79 w 122"/>
                <a:gd name="T31" fmla="*/ 56 h 79"/>
                <a:gd name="T32" fmla="*/ 79 w 122"/>
                <a:gd name="T33" fmla="*/ 52 h 79"/>
                <a:gd name="T34" fmla="*/ 74 w 122"/>
                <a:gd name="T35" fmla="*/ 52 h 79"/>
                <a:gd name="T36" fmla="*/ 74 w 122"/>
                <a:gd name="T37" fmla="*/ 49 h 79"/>
                <a:gd name="T38" fmla="*/ 71 w 122"/>
                <a:gd name="T39" fmla="*/ 49 h 79"/>
                <a:gd name="T40" fmla="*/ 71 w 122"/>
                <a:gd name="T41" fmla="*/ 47 h 79"/>
                <a:gd name="T42" fmla="*/ 68 w 122"/>
                <a:gd name="T43" fmla="*/ 47 h 79"/>
                <a:gd name="T44" fmla="*/ 68 w 122"/>
                <a:gd name="T45" fmla="*/ 46 h 79"/>
                <a:gd name="T46" fmla="*/ 63 w 122"/>
                <a:gd name="T47" fmla="*/ 46 h 79"/>
                <a:gd name="T48" fmla="*/ 63 w 122"/>
                <a:gd name="T49" fmla="*/ 44 h 79"/>
                <a:gd name="T50" fmla="*/ 59 w 122"/>
                <a:gd name="T51" fmla="*/ 44 h 79"/>
                <a:gd name="T52" fmla="*/ 59 w 122"/>
                <a:gd name="T53" fmla="*/ 42 h 79"/>
                <a:gd name="T54" fmla="*/ 57 w 122"/>
                <a:gd name="T55" fmla="*/ 42 h 79"/>
                <a:gd name="T56" fmla="*/ 57 w 122"/>
                <a:gd name="T57" fmla="*/ 40 h 79"/>
                <a:gd name="T58" fmla="*/ 55 w 122"/>
                <a:gd name="T59" fmla="*/ 40 h 79"/>
                <a:gd name="T60" fmla="*/ 55 w 122"/>
                <a:gd name="T61" fmla="*/ 38 h 79"/>
                <a:gd name="T62" fmla="*/ 51 w 122"/>
                <a:gd name="T63" fmla="*/ 38 h 79"/>
                <a:gd name="T64" fmla="*/ 51 w 122"/>
                <a:gd name="T65" fmla="*/ 36 h 79"/>
                <a:gd name="T66" fmla="*/ 48 w 122"/>
                <a:gd name="T67" fmla="*/ 36 h 79"/>
                <a:gd name="T68" fmla="*/ 48 w 122"/>
                <a:gd name="T69" fmla="*/ 34 h 79"/>
                <a:gd name="T70" fmla="*/ 45 w 122"/>
                <a:gd name="T71" fmla="*/ 34 h 79"/>
                <a:gd name="T72" fmla="*/ 45 w 122"/>
                <a:gd name="T73" fmla="*/ 32 h 79"/>
                <a:gd name="T74" fmla="*/ 42 w 122"/>
                <a:gd name="T75" fmla="*/ 32 h 79"/>
                <a:gd name="T76" fmla="*/ 42 w 122"/>
                <a:gd name="T77" fmla="*/ 31 h 79"/>
                <a:gd name="T78" fmla="*/ 39 w 122"/>
                <a:gd name="T79" fmla="*/ 31 h 79"/>
                <a:gd name="T80" fmla="*/ 39 w 122"/>
                <a:gd name="T81" fmla="*/ 28 h 79"/>
                <a:gd name="T82" fmla="*/ 37 w 122"/>
                <a:gd name="T83" fmla="*/ 28 h 79"/>
                <a:gd name="T84" fmla="*/ 37 w 122"/>
                <a:gd name="T85" fmla="*/ 26 h 79"/>
                <a:gd name="T86" fmla="*/ 35 w 122"/>
                <a:gd name="T87" fmla="*/ 26 h 79"/>
                <a:gd name="T88" fmla="*/ 35 w 122"/>
                <a:gd name="T89" fmla="*/ 23 h 79"/>
                <a:gd name="T90" fmla="*/ 33 w 122"/>
                <a:gd name="T91" fmla="*/ 23 h 79"/>
                <a:gd name="T92" fmla="*/ 33 w 122"/>
                <a:gd name="T93" fmla="*/ 21 h 79"/>
                <a:gd name="T94" fmla="*/ 31 w 122"/>
                <a:gd name="T95" fmla="*/ 21 h 79"/>
                <a:gd name="T96" fmla="*/ 31 w 122"/>
                <a:gd name="T97" fmla="*/ 19 h 79"/>
                <a:gd name="T98" fmla="*/ 31 w 122"/>
                <a:gd name="T99" fmla="*/ 18 h 79"/>
                <a:gd name="T100" fmla="*/ 26 w 122"/>
                <a:gd name="T101" fmla="*/ 18 h 79"/>
                <a:gd name="T102" fmla="*/ 26 w 122"/>
                <a:gd name="T103" fmla="*/ 15 h 79"/>
                <a:gd name="T104" fmla="*/ 24 w 122"/>
                <a:gd name="T105" fmla="*/ 15 h 79"/>
                <a:gd name="T106" fmla="*/ 24 w 122"/>
                <a:gd name="T107" fmla="*/ 9 h 79"/>
                <a:gd name="T108" fmla="*/ 22 w 122"/>
                <a:gd name="T109" fmla="*/ 9 h 79"/>
                <a:gd name="T110" fmla="*/ 22 w 122"/>
                <a:gd name="T111" fmla="*/ 6 h 79"/>
                <a:gd name="T112" fmla="*/ 16 w 122"/>
                <a:gd name="T113" fmla="*/ 6 h 79"/>
                <a:gd name="T114" fmla="*/ 16 w 122"/>
                <a:gd name="T115" fmla="*/ 2 h 79"/>
                <a:gd name="T116" fmla="*/ 12 w 122"/>
                <a:gd name="T117" fmla="*/ 2 h 79"/>
                <a:gd name="T118" fmla="*/ 12 w 122"/>
                <a:gd name="T119" fmla="*/ 0 h 79"/>
                <a:gd name="T120" fmla="*/ 0 w 122"/>
                <a:gd name="T1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2" h="79">
                  <a:moveTo>
                    <a:pt x="122" y="79"/>
                  </a:moveTo>
                  <a:lnTo>
                    <a:pt x="106" y="79"/>
                  </a:lnTo>
                  <a:lnTo>
                    <a:pt x="106" y="71"/>
                  </a:lnTo>
                  <a:lnTo>
                    <a:pt x="99" y="71"/>
                  </a:lnTo>
                  <a:lnTo>
                    <a:pt x="99" y="68"/>
                  </a:lnTo>
                  <a:lnTo>
                    <a:pt x="97" y="68"/>
                  </a:lnTo>
                  <a:lnTo>
                    <a:pt x="97" y="65"/>
                  </a:lnTo>
                  <a:lnTo>
                    <a:pt x="93" y="65"/>
                  </a:lnTo>
                  <a:lnTo>
                    <a:pt x="93" y="63"/>
                  </a:lnTo>
                  <a:lnTo>
                    <a:pt x="90" y="63"/>
                  </a:lnTo>
                  <a:lnTo>
                    <a:pt x="90" y="60"/>
                  </a:lnTo>
                  <a:lnTo>
                    <a:pt x="87" y="60"/>
                  </a:lnTo>
                  <a:lnTo>
                    <a:pt x="87" y="58"/>
                  </a:lnTo>
                  <a:lnTo>
                    <a:pt x="83" y="58"/>
                  </a:lnTo>
                  <a:lnTo>
                    <a:pt x="83" y="56"/>
                  </a:lnTo>
                  <a:lnTo>
                    <a:pt x="79" y="56"/>
                  </a:lnTo>
                  <a:lnTo>
                    <a:pt x="79" y="52"/>
                  </a:lnTo>
                  <a:lnTo>
                    <a:pt x="74" y="52"/>
                  </a:lnTo>
                  <a:lnTo>
                    <a:pt x="74" y="49"/>
                  </a:lnTo>
                  <a:lnTo>
                    <a:pt x="71" y="49"/>
                  </a:lnTo>
                  <a:lnTo>
                    <a:pt x="71" y="47"/>
                  </a:lnTo>
                  <a:lnTo>
                    <a:pt x="68" y="47"/>
                  </a:lnTo>
                  <a:lnTo>
                    <a:pt x="68" y="46"/>
                  </a:lnTo>
                  <a:lnTo>
                    <a:pt x="63" y="46"/>
                  </a:lnTo>
                  <a:lnTo>
                    <a:pt x="63" y="44"/>
                  </a:lnTo>
                  <a:lnTo>
                    <a:pt x="59" y="44"/>
                  </a:lnTo>
                  <a:lnTo>
                    <a:pt x="59" y="42"/>
                  </a:lnTo>
                  <a:lnTo>
                    <a:pt x="57" y="42"/>
                  </a:lnTo>
                  <a:lnTo>
                    <a:pt x="57" y="40"/>
                  </a:lnTo>
                  <a:lnTo>
                    <a:pt x="55" y="40"/>
                  </a:lnTo>
                  <a:lnTo>
                    <a:pt x="55" y="38"/>
                  </a:lnTo>
                  <a:lnTo>
                    <a:pt x="51" y="38"/>
                  </a:lnTo>
                  <a:lnTo>
                    <a:pt x="51" y="36"/>
                  </a:lnTo>
                  <a:lnTo>
                    <a:pt x="48" y="36"/>
                  </a:lnTo>
                  <a:lnTo>
                    <a:pt x="48" y="34"/>
                  </a:lnTo>
                  <a:lnTo>
                    <a:pt x="45" y="34"/>
                  </a:lnTo>
                  <a:lnTo>
                    <a:pt x="45" y="32"/>
                  </a:lnTo>
                  <a:lnTo>
                    <a:pt x="42" y="32"/>
                  </a:lnTo>
                  <a:lnTo>
                    <a:pt x="42" y="31"/>
                  </a:lnTo>
                  <a:lnTo>
                    <a:pt x="39" y="31"/>
                  </a:lnTo>
                  <a:lnTo>
                    <a:pt x="39" y="28"/>
                  </a:lnTo>
                  <a:lnTo>
                    <a:pt x="37" y="28"/>
                  </a:lnTo>
                  <a:lnTo>
                    <a:pt x="37" y="26"/>
                  </a:lnTo>
                  <a:lnTo>
                    <a:pt x="35" y="26"/>
                  </a:lnTo>
                  <a:lnTo>
                    <a:pt x="35" y="23"/>
                  </a:lnTo>
                  <a:lnTo>
                    <a:pt x="33" y="23"/>
                  </a:lnTo>
                  <a:lnTo>
                    <a:pt x="33" y="21"/>
                  </a:lnTo>
                  <a:lnTo>
                    <a:pt x="31" y="21"/>
                  </a:lnTo>
                  <a:lnTo>
                    <a:pt x="31" y="19"/>
                  </a:lnTo>
                  <a:lnTo>
                    <a:pt x="31" y="18"/>
                  </a:lnTo>
                  <a:lnTo>
                    <a:pt x="26" y="18"/>
                  </a:lnTo>
                  <a:lnTo>
                    <a:pt x="26" y="15"/>
                  </a:lnTo>
                  <a:lnTo>
                    <a:pt x="24" y="15"/>
                  </a:lnTo>
                  <a:lnTo>
                    <a:pt x="24" y="9"/>
                  </a:lnTo>
                  <a:lnTo>
                    <a:pt x="22" y="9"/>
                  </a:lnTo>
                  <a:lnTo>
                    <a:pt x="22" y="6"/>
                  </a:lnTo>
                  <a:lnTo>
                    <a:pt x="16" y="6"/>
                  </a:lnTo>
                  <a:lnTo>
                    <a:pt x="16" y="2"/>
                  </a:lnTo>
                  <a:lnTo>
                    <a:pt x="12" y="2"/>
                  </a:lnTo>
                  <a:lnTo>
                    <a:pt x="12" y="0"/>
                  </a:lnTo>
                  <a:lnTo>
                    <a:pt x="0" y="0"/>
                  </a:lnTo>
                </a:path>
              </a:pathLst>
            </a:cu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4" name="Line 3"/>
            <p:cNvSpPr>
              <a:spLocks noChangeShapeType="1"/>
            </p:cNvSpPr>
            <p:nvPr/>
          </p:nvSpPr>
          <p:spPr bwMode="auto">
            <a:xfrm>
              <a:off x="5141913" y="37798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5" name="Line 4"/>
            <p:cNvSpPr>
              <a:spLocks noChangeShapeType="1"/>
            </p:cNvSpPr>
            <p:nvPr/>
          </p:nvSpPr>
          <p:spPr bwMode="auto">
            <a:xfrm>
              <a:off x="5113338" y="37798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6" name="Line 5"/>
            <p:cNvSpPr>
              <a:spLocks noChangeShapeType="1"/>
            </p:cNvSpPr>
            <p:nvPr/>
          </p:nvSpPr>
          <p:spPr bwMode="auto">
            <a:xfrm>
              <a:off x="5084763" y="37798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7" name="Line 6"/>
            <p:cNvSpPr>
              <a:spLocks noChangeShapeType="1"/>
            </p:cNvSpPr>
            <p:nvPr/>
          </p:nvSpPr>
          <p:spPr bwMode="auto">
            <a:xfrm>
              <a:off x="5065713" y="37798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8" name="Line 7"/>
            <p:cNvSpPr>
              <a:spLocks noChangeShapeType="1"/>
            </p:cNvSpPr>
            <p:nvPr/>
          </p:nvSpPr>
          <p:spPr bwMode="auto">
            <a:xfrm>
              <a:off x="4922838" y="3675063"/>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59" name="Line 8"/>
            <p:cNvSpPr>
              <a:spLocks noChangeShapeType="1"/>
            </p:cNvSpPr>
            <p:nvPr/>
          </p:nvSpPr>
          <p:spPr bwMode="auto">
            <a:xfrm>
              <a:off x="5046663" y="37798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0" name="Line 9"/>
            <p:cNvSpPr>
              <a:spLocks noChangeShapeType="1"/>
            </p:cNvSpPr>
            <p:nvPr/>
          </p:nvSpPr>
          <p:spPr bwMode="auto">
            <a:xfrm>
              <a:off x="4894263" y="364648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1" name="Line 10"/>
            <p:cNvSpPr>
              <a:spLocks noChangeShapeType="1"/>
            </p:cNvSpPr>
            <p:nvPr/>
          </p:nvSpPr>
          <p:spPr bwMode="auto">
            <a:xfrm>
              <a:off x="4865688" y="36274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2" name="Line 11"/>
            <p:cNvSpPr>
              <a:spLocks noChangeShapeType="1"/>
            </p:cNvSpPr>
            <p:nvPr/>
          </p:nvSpPr>
          <p:spPr bwMode="auto">
            <a:xfrm>
              <a:off x="4827588" y="35893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3" name="Line 12"/>
            <p:cNvSpPr>
              <a:spLocks noChangeShapeType="1"/>
            </p:cNvSpPr>
            <p:nvPr/>
          </p:nvSpPr>
          <p:spPr bwMode="auto">
            <a:xfrm>
              <a:off x="4789488" y="3579813"/>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4" name="Line 13"/>
            <p:cNvSpPr>
              <a:spLocks noChangeShapeType="1"/>
            </p:cNvSpPr>
            <p:nvPr/>
          </p:nvSpPr>
          <p:spPr bwMode="auto">
            <a:xfrm>
              <a:off x="4751388" y="35512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5" name="Line 14"/>
            <p:cNvSpPr>
              <a:spLocks noChangeShapeType="1"/>
            </p:cNvSpPr>
            <p:nvPr/>
          </p:nvSpPr>
          <p:spPr bwMode="auto">
            <a:xfrm>
              <a:off x="4703763" y="3522663"/>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6" name="Line 15"/>
            <p:cNvSpPr>
              <a:spLocks noChangeShapeType="1"/>
            </p:cNvSpPr>
            <p:nvPr/>
          </p:nvSpPr>
          <p:spPr bwMode="auto">
            <a:xfrm>
              <a:off x="4675188" y="349408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7" name="Line 16"/>
            <p:cNvSpPr>
              <a:spLocks noChangeShapeType="1"/>
            </p:cNvSpPr>
            <p:nvPr/>
          </p:nvSpPr>
          <p:spPr bwMode="auto">
            <a:xfrm>
              <a:off x="4618038" y="345598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8" name="Line 17"/>
            <p:cNvSpPr>
              <a:spLocks noChangeShapeType="1"/>
            </p:cNvSpPr>
            <p:nvPr/>
          </p:nvSpPr>
          <p:spPr bwMode="auto">
            <a:xfrm>
              <a:off x="4579938" y="3446463"/>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69" name="Line 18"/>
            <p:cNvSpPr>
              <a:spLocks noChangeShapeType="1"/>
            </p:cNvSpPr>
            <p:nvPr/>
          </p:nvSpPr>
          <p:spPr bwMode="auto">
            <a:xfrm>
              <a:off x="4513263" y="33988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0" name="Line 19"/>
            <p:cNvSpPr>
              <a:spLocks noChangeShapeType="1"/>
            </p:cNvSpPr>
            <p:nvPr/>
          </p:nvSpPr>
          <p:spPr bwMode="auto">
            <a:xfrm>
              <a:off x="4494213" y="337978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1" name="Line 20"/>
            <p:cNvSpPr>
              <a:spLocks noChangeShapeType="1"/>
            </p:cNvSpPr>
            <p:nvPr/>
          </p:nvSpPr>
          <p:spPr bwMode="auto">
            <a:xfrm>
              <a:off x="4456113" y="3360738"/>
              <a:ext cx="0" cy="57150"/>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2" name="Line 21"/>
            <p:cNvSpPr>
              <a:spLocks noChangeShapeType="1"/>
            </p:cNvSpPr>
            <p:nvPr/>
          </p:nvSpPr>
          <p:spPr bwMode="auto">
            <a:xfrm>
              <a:off x="4408488" y="3332163"/>
              <a:ext cx="0" cy="57150"/>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3" name="Line 22"/>
            <p:cNvSpPr>
              <a:spLocks noChangeShapeType="1"/>
            </p:cNvSpPr>
            <p:nvPr/>
          </p:nvSpPr>
          <p:spPr bwMode="auto">
            <a:xfrm>
              <a:off x="4065588" y="3027363"/>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4" name="Line 23"/>
            <p:cNvSpPr>
              <a:spLocks noChangeShapeType="1"/>
            </p:cNvSpPr>
            <p:nvPr/>
          </p:nvSpPr>
          <p:spPr bwMode="auto">
            <a:xfrm>
              <a:off x="4246563" y="318928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5" name="Line 24"/>
            <p:cNvSpPr>
              <a:spLocks noChangeShapeType="1"/>
            </p:cNvSpPr>
            <p:nvPr/>
          </p:nvSpPr>
          <p:spPr bwMode="auto">
            <a:xfrm>
              <a:off x="5037138" y="37798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6" name="Line 25"/>
            <p:cNvSpPr>
              <a:spLocks noChangeShapeType="1"/>
            </p:cNvSpPr>
            <p:nvPr/>
          </p:nvSpPr>
          <p:spPr bwMode="auto">
            <a:xfrm>
              <a:off x="4979988" y="37036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7" name="Line 26"/>
            <p:cNvSpPr>
              <a:spLocks noChangeShapeType="1"/>
            </p:cNvSpPr>
            <p:nvPr/>
          </p:nvSpPr>
          <p:spPr bwMode="auto">
            <a:xfrm>
              <a:off x="5018088" y="37798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8" name="Line 27"/>
            <p:cNvSpPr>
              <a:spLocks noChangeShapeType="1"/>
            </p:cNvSpPr>
            <p:nvPr/>
          </p:nvSpPr>
          <p:spPr bwMode="auto">
            <a:xfrm>
              <a:off x="4960938" y="37036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79" name="Line 28"/>
            <p:cNvSpPr>
              <a:spLocks noChangeShapeType="1"/>
            </p:cNvSpPr>
            <p:nvPr/>
          </p:nvSpPr>
          <p:spPr bwMode="auto">
            <a:xfrm>
              <a:off x="4999038" y="37798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sp>
          <p:nvSpPr>
            <p:cNvPr id="380" name="Line 29"/>
            <p:cNvSpPr>
              <a:spLocks noChangeShapeType="1"/>
            </p:cNvSpPr>
            <p:nvPr/>
          </p:nvSpPr>
          <p:spPr bwMode="auto">
            <a:xfrm>
              <a:off x="4941888" y="3703638"/>
              <a:ext cx="0" cy="47625"/>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solidFill>
                  <a:srgbClr val="363636"/>
                </a:solidFill>
              </a:endParaRPr>
            </a:p>
          </p:txBody>
        </p:sp>
      </p:grpSp>
      <p:cxnSp>
        <p:nvCxnSpPr>
          <p:cNvPr id="381" name="Straight Connector 380"/>
          <p:cNvCxnSpPr/>
          <p:nvPr/>
        </p:nvCxnSpPr>
        <p:spPr>
          <a:xfrm>
            <a:off x="2090615" y="5552936"/>
            <a:ext cx="350968" cy="0"/>
          </a:xfrm>
          <a:prstGeom prst="line">
            <a:avLst/>
          </a:prstGeom>
          <a:noFill/>
          <a:ln w="19050">
            <a:solidFill>
              <a:schemeClr val="accent4"/>
            </a:solidFill>
            <a:round/>
            <a:headEnd/>
            <a:tailEnd/>
          </a:ln>
          <a:extLst>
            <a:ext uri="{909E8E84-426E-40DD-AFC4-6F175D3DCCD1}">
              <a14:hiddenFill xmlns:a14="http://schemas.microsoft.com/office/drawing/2010/main">
                <a:noFill/>
              </a14:hiddenFill>
            </a:ext>
          </a:extLst>
        </p:spPr>
      </p:cxnSp>
      <p:cxnSp>
        <p:nvCxnSpPr>
          <p:cNvPr id="382" name="Straight Connector 381"/>
          <p:cNvCxnSpPr/>
          <p:nvPr/>
        </p:nvCxnSpPr>
        <p:spPr>
          <a:xfrm>
            <a:off x="2421942" y="4827140"/>
            <a:ext cx="0" cy="167904"/>
          </a:xfrm>
          <a:prstGeom prst="line">
            <a:avLst/>
          </a:prstGeom>
          <a:noFill/>
          <a:ln w="19050">
            <a:solidFill>
              <a:schemeClr val="accent4"/>
            </a:solidFill>
            <a:prstDash val="solid"/>
            <a:round/>
            <a:headEnd/>
            <a:tailEnd/>
          </a:ln>
          <a:extLst>
            <a:ext uri="{909E8E84-426E-40DD-AFC4-6F175D3DCCD1}">
              <a14:hiddenFill xmlns:a14="http://schemas.microsoft.com/office/drawing/2010/main">
                <a:solidFill>
                  <a:srgbClr val="FFFFFF"/>
                </a:solidFill>
              </a14:hiddenFill>
            </a:ext>
          </a:extLst>
        </p:spPr>
      </p:cxnSp>
    </p:spTree>
    <p:custDataLst>
      <p:tags r:id="rId1"/>
    </p:custDataLst>
    <p:extLst>
      <p:ext uri="{BB962C8B-B14F-4D97-AF65-F5344CB8AC3E}">
        <p14:creationId xmlns:p14="http://schemas.microsoft.com/office/powerpoint/2010/main" val="39434332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1132O: </a:t>
            </a:r>
            <a:r>
              <a:rPr lang="en-GB" sz="1800" dirty="0" err="1"/>
              <a:t>Everolimus</a:t>
            </a:r>
            <a:r>
              <a:rPr lang="en-GB" sz="1800" dirty="0"/>
              <a:t> (EVE) for the Treatment of Advanced Pancreatic Neuroendocrine </a:t>
            </a:r>
            <a:r>
              <a:rPr lang="en-GB" sz="1800" dirty="0" err="1"/>
              <a:t>Tumors</a:t>
            </a:r>
            <a:r>
              <a:rPr lang="en-GB" sz="1800" dirty="0"/>
              <a:t> (</a:t>
            </a:r>
            <a:r>
              <a:rPr lang="en-GB" sz="1800" dirty="0" err="1"/>
              <a:t>pNET</a:t>
            </a:r>
            <a:r>
              <a:rPr lang="en-GB" sz="1800" dirty="0"/>
              <a:t>): Final Overall Survival (OS) Results of a Randomized, Double-blind, Placebo (PBO)-Controlled, </a:t>
            </a:r>
            <a:r>
              <a:rPr lang="en-GB" sz="1800" dirty="0" err="1"/>
              <a:t>Multicenter</a:t>
            </a:r>
            <a:r>
              <a:rPr lang="en-GB" sz="1800" dirty="0"/>
              <a:t> Phase III Trial (RADIANT-3) </a:t>
            </a:r>
            <a:r>
              <a:rPr lang="en-GB" sz="1800" dirty="0" smtClean="0"/>
              <a:t>– Yao JC et al.</a:t>
            </a:r>
            <a:endParaRPr lang="en-GB" sz="1800" dirty="0"/>
          </a:p>
        </p:txBody>
      </p:sp>
      <p:sp>
        <p:nvSpPr>
          <p:cNvPr id="5123" name="Rectangle 3"/>
          <p:cNvSpPr>
            <a:spLocks noGrp="1" noChangeArrowheads="1"/>
          </p:cNvSpPr>
          <p:nvPr>
            <p:ph type="body" idx="1"/>
          </p:nvPr>
        </p:nvSpPr>
        <p:spPr/>
        <p:txBody>
          <a:bodyPr/>
          <a:lstStyle/>
          <a:p>
            <a:r>
              <a:rPr lang="en-GB" sz="1800" b="1" dirty="0" smtClean="0"/>
              <a:t>Key results (cont.)</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a:p>
        </p:txBody>
      </p:sp>
      <p:sp>
        <p:nvSpPr>
          <p:cNvPr id="5124" name="Text Box 4"/>
          <p:cNvSpPr txBox="1">
            <a:spLocks noChangeArrowheads="1"/>
          </p:cNvSpPr>
          <p:nvPr/>
        </p:nvSpPr>
        <p:spPr bwMode="auto">
          <a:xfrm>
            <a:off x="5240470" y="6474897"/>
            <a:ext cx="36828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Yao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1132O</a:t>
            </a:r>
            <a:endParaRPr lang="en-GB" sz="1200" dirty="0">
              <a:solidFill>
                <a:srgbClr val="363636"/>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480014642"/>
              </p:ext>
            </p:extLst>
          </p:nvPr>
        </p:nvGraphicFramePr>
        <p:xfrm>
          <a:off x="428647" y="1841844"/>
          <a:ext cx="8286708" cy="3457724"/>
        </p:xfrm>
        <a:graphic>
          <a:graphicData uri="http://schemas.openxmlformats.org/drawingml/2006/table">
            <a:tbl>
              <a:tblPr firstRow="1" bandRow="1">
                <a:tableStyleId>{69012ECD-51FC-41F1-AA8D-1B2483CD663E}</a:tableStyleId>
              </a:tblPr>
              <a:tblGrid>
                <a:gridCol w="2274060"/>
                <a:gridCol w="1503162"/>
                <a:gridCol w="1503162"/>
                <a:gridCol w="1503162"/>
                <a:gridCol w="1503162"/>
              </a:tblGrid>
              <a:tr h="355133">
                <a:tc rowSpan="2">
                  <a:txBody>
                    <a:bodyPr/>
                    <a:lstStyle/>
                    <a:p>
                      <a:r>
                        <a:rPr lang="en-GB" sz="1400" dirty="0" smtClean="0">
                          <a:solidFill>
                            <a:schemeClr val="tx2"/>
                          </a:solidFill>
                          <a:latin typeface="+mn-lt"/>
                        </a:rPr>
                        <a:t>AEs occurring</a:t>
                      </a:r>
                      <a:r>
                        <a:rPr lang="en-GB" sz="1400" baseline="0" dirty="0" smtClean="0">
                          <a:solidFill>
                            <a:schemeClr val="tx2"/>
                          </a:solidFill>
                          <a:latin typeface="+mn-lt"/>
                        </a:rPr>
                        <a:t> in ≥30% in either group</a:t>
                      </a:r>
                      <a:r>
                        <a:rPr lang="en-GB" sz="1400" dirty="0" smtClean="0">
                          <a:solidFill>
                            <a:schemeClr val="tx2"/>
                          </a:solidFill>
                          <a:latin typeface="+mn-lt"/>
                        </a:rPr>
                        <a:t>, %</a:t>
                      </a:r>
                    </a:p>
                  </a:txBody>
                  <a:tcPr anchor="ctr">
                    <a:lnR w="12700" cap="flat" cmpd="sng" algn="ctr">
                      <a:solidFill>
                        <a:schemeClr val="tx2"/>
                      </a:solidFill>
                      <a:prstDash val="solid"/>
                      <a:round/>
                      <a:headEnd type="none" w="med" len="med"/>
                      <a:tailEnd type="none" w="med" len="med"/>
                    </a:lnR>
                  </a:tcPr>
                </a:tc>
                <a:tc gridSpan="2">
                  <a:txBody>
                    <a:bodyPr/>
                    <a:lstStyle/>
                    <a:p>
                      <a:pPr algn="ctr"/>
                      <a:r>
                        <a:rPr lang="en-GB" sz="1400" b="1" i="0" u="none" strike="noStrike" baseline="0" dirty="0" err="1" smtClean="0">
                          <a:solidFill>
                            <a:srgbClr val="FFFFFF"/>
                          </a:solidFill>
                          <a:latin typeface="+mn-lt"/>
                        </a:rPr>
                        <a:t>Everolimus</a:t>
                      </a:r>
                      <a:r>
                        <a:rPr lang="en-GB" sz="1400" b="1" i="0" u="none" strike="noStrike" baseline="0" dirty="0" smtClean="0">
                          <a:solidFill>
                            <a:srgbClr val="FFFFFF"/>
                          </a:solidFill>
                          <a:latin typeface="+mn-lt"/>
                        </a:rPr>
                        <a:t> + BSC (n=207)</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algn="ctr"/>
                      <a:endParaRPr lang="en-GB" sz="1400" b="1" i="0" u="none" strike="noStrike" baseline="0" dirty="0" smtClean="0">
                        <a:solidFill>
                          <a:srgbClr val="FFFFFF"/>
                        </a:solidFill>
                        <a:latin typeface="+mn-lt"/>
                      </a:endParaRPr>
                    </a:p>
                  </a:txBody>
                  <a:tcPr anchor="ctr"/>
                </a:tc>
                <a:tc gridSpan="2">
                  <a:txBody>
                    <a:bodyPr/>
                    <a:lstStyle/>
                    <a:p>
                      <a:pPr algn="ctr"/>
                      <a:r>
                        <a:rPr lang="en-GB" sz="1400" b="1" i="0" u="none" strike="noStrike" baseline="0" dirty="0" smtClean="0">
                          <a:solidFill>
                            <a:srgbClr val="FFFFFF"/>
                          </a:solidFill>
                          <a:latin typeface="+mn-lt"/>
                        </a:rPr>
                        <a:t>Placebo + BSC (n=203)</a:t>
                      </a:r>
                    </a:p>
                  </a:txBody>
                  <a:tcPr anchor="ctr">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hMerge="1">
                  <a:txBody>
                    <a:bodyPr/>
                    <a:lstStyle/>
                    <a:p>
                      <a:pPr algn="ctr"/>
                      <a:endParaRPr lang="en-GB" sz="1400" baseline="30000" dirty="0">
                        <a:latin typeface="+mn-lt"/>
                      </a:endParaRPr>
                    </a:p>
                  </a:txBody>
                  <a:tcPr anchor="ctr"/>
                </a:tc>
              </a:tr>
              <a:tr h="355133">
                <a:tc vMerge="1">
                  <a:txBody>
                    <a:bodyPr/>
                    <a:lstStyle/>
                    <a:p>
                      <a:endParaRPr lang="en-GB" sz="1400" dirty="0" smtClean="0">
                        <a:solidFill>
                          <a:schemeClr val="tx2"/>
                        </a:solidFill>
                        <a:latin typeface="+mn-lt"/>
                      </a:endParaRPr>
                    </a:p>
                  </a:txBody>
                  <a:tcPr anchor="ctr">
                    <a:lnR w="12700" cap="flat" cmpd="sng" algn="ctr">
                      <a:solidFill>
                        <a:schemeClr val="tx2"/>
                      </a:solidFill>
                      <a:prstDash val="solid"/>
                      <a:round/>
                      <a:headEnd type="none" w="med" len="med"/>
                      <a:tailEnd type="none" w="med" len="med"/>
                    </a:lnR>
                    <a:solidFill>
                      <a:schemeClr val="accent1"/>
                    </a:solidFill>
                  </a:tcPr>
                </a:tc>
                <a:tc>
                  <a:txBody>
                    <a:bodyPr/>
                    <a:lstStyle/>
                    <a:p>
                      <a:pPr algn="ctr"/>
                      <a:r>
                        <a:rPr lang="en-GB" sz="1400" b="1" i="0" u="none" strike="noStrike" baseline="0" dirty="0" smtClean="0">
                          <a:solidFill>
                            <a:schemeClr val="tx2"/>
                          </a:solidFill>
                          <a:latin typeface="+mn-lt"/>
                        </a:rPr>
                        <a:t>All grades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GB" sz="1400" b="1" i="0" u="none" strike="noStrike" baseline="0" dirty="0" smtClean="0">
                          <a:solidFill>
                            <a:schemeClr val="tx2"/>
                          </a:solidFill>
                          <a:latin typeface="+mn-lt"/>
                        </a:rPr>
                        <a:t>Grade 3 or 4</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GB" sz="1400" b="1" i="0" u="none" strike="noStrike" baseline="0" dirty="0" smtClean="0">
                          <a:solidFill>
                            <a:schemeClr val="tx2"/>
                          </a:solidFill>
                          <a:latin typeface="+mn-lt"/>
                        </a:rPr>
                        <a:t>All grades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c>
                  <a:txBody>
                    <a:bodyPr/>
                    <a:lstStyle/>
                    <a:p>
                      <a:pPr algn="ctr"/>
                      <a:r>
                        <a:rPr lang="en-GB" sz="1400" b="1" i="0" u="none" strike="noStrike" baseline="0" dirty="0" smtClean="0">
                          <a:solidFill>
                            <a:schemeClr val="tx2"/>
                          </a:solidFill>
                          <a:latin typeface="+mn-lt"/>
                        </a:rPr>
                        <a:t>Grade 3 or 4</a:t>
                      </a:r>
                    </a:p>
                  </a:txBody>
                  <a:tcPr anchor="ctr">
                    <a:lnL w="12700" cap="flat" cmpd="sng" algn="ctr">
                      <a:solidFill>
                        <a:schemeClr val="tx2"/>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1"/>
                    </a:solidFill>
                  </a:tcPr>
                </a:tc>
              </a:tr>
              <a:tr h="309058">
                <a:tc>
                  <a:txBody>
                    <a:bodyPr/>
                    <a:lstStyle/>
                    <a:p>
                      <a:r>
                        <a:rPr lang="en-GB" sz="1400" b="1" dirty="0" smtClean="0">
                          <a:latin typeface="+mn-lt"/>
                        </a:rPr>
                        <a:t>All </a:t>
                      </a:r>
                    </a:p>
                  </a:txBody>
                  <a:tcPr anchor="ctr"/>
                </a:tc>
                <a:tc>
                  <a:txBody>
                    <a:bodyPr/>
                    <a:lstStyle/>
                    <a:p>
                      <a:pPr algn="ctr"/>
                      <a:r>
                        <a:rPr lang="en-GB" sz="1400" b="1" dirty="0" smtClean="0">
                          <a:latin typeface="+mn-lt"/>
                        </a:rPr>
                        <a:t>203 (99.5)</a:t>
                      </a:r>
                    </a:p>
                  </a:txBody>
                  <a:tcPr anchor="ctr">
                    <a:lnT w="12700" cap="flat" cmpd="sng" algn="ctr">
                      <a:solidFill>
                        <a:schemeClr val="tx2"/>
                      </a:solidFill>
                      <a:prstDash val="solid"/>
                      <a:round/>
                      <a:headEnd type="none" w="med" len="med"/>
                      <a:tailEnd type="none" w="med" len="med"/>
                    </a:lnT>
                  </a:tcPr>
                </a:tc>
                <a:tc>
                  <a:txBody>
                    <a:bodyPr/>
                    <a:lstStyle/>
                    <a:p>
                      <a:pPr algn="ctr"/>
                      <a:r>
                        <a:rPr lang="en-GB" sz="1400" b="1" dirty="0" smtClean="0">
                          <a:latin typeface="+mn-lt"/>
                        </a:rPr>
                        <a:t>126 (61.8)</a:t>
                      </a:r>
                    </a:p>
                  </a:txBody>
                  <a:tcPr anchor="ctr">
                    <a:lnT w="12700" cap="flat" cmpd="sng" algn="ctr">
                      <a:solidFill>
                        <a:schemeClr val="tx2"/>
                      </a:solidFill>
                      <a:prstDash val="solid"/>
                      <a:round/>
                      <a:headEnd type="none" w="med" len="med"/>
                      <a:tailEnd type="none" w="med" len="med"/>
                    </a:lnT>
                  </a:tcPr>
                </a:tc>
                <a:tc>
                  <a:txBody>
                    <a:bodyPr/>
                    <a:lstStyle/>
                    <a:p>
                      <a:pPr algn="ctr"/>
                      <a:r>
                        <a:rPr lang="en-GB" sz="1400" b="1" dirty="0" smtClean="0">
                          <a:latin typeface="+mn-lt"/>
                        </a:rPr>
                        <a:t>198 (97.5)</a:t>
                      </a:r>
                    </a:p>
                  </a:txBody>
                  <a:tcPr anchor="ctr">
                    <a:lnT w="12700" cap="flat" cmpd="sng" algn="ctr">
                      <a:solidFill>
                        <a:schemeClr val="tx2"/>
                      </a:solidFill>
                      <a:prstDash val="solid"/>
                      <a:round/>
                      <a:headEnd type="none" w="med" len="med"/>
                      <a:tailEnd type="none" w="med" len="med"/>
                    </a:lnT>
                  </a:tcPr>
                </a:tc>
                <a:tc>
                  <a:txBody>
                    <a:bodyPr/>
                    <a:lstStyle/>
                    <a:p>
                      <a:pPr algn="ctr"/>
                      <a:r>
                        <a:rPr lang="en-GB" sz="1400" b="1" dirty="0" smtClean="0">
                          <a:latin typeface="+mn-lt"/>
                        </a:rPr>
                        <a:t>82 (40.4)</a:t>
                      </a:r>
                    </a:p>
                  </a:txBody>
                  <a:tcPr anchor="ctr">
                    <a:lnT w="12700" cap="flat" cmpd="sng" algn="ctr">
                      <a:solidFill>
                        <a:schemeClr val="tx2"/>
                      </a:solidFill>
                      <a:prstDash val="solid"/>
                      <a:round/>
                      <a:headEnd type="none" w="med" len="med"/>
                      <a:tailEnd type="none" w="med" len="med"/>
                    </a:lnT>
                  </a:tcPr>
                </a:tc>
              </a:tr>
              <a:tr h="208902">
                <a:tc>
                  <a:txBody>
                    <a:bodyPr/>
                    <a:lstStyle/>
                    <a:p>
                      <a:pPr marL="18000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Stomatitis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110 (53.9)</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latin typeface="+mn-lt"/>
                        </a:rPr>
                        <a:t>10 (4.9)</a:t>
                      </a:r>
                    </a:p>
                  </a:txBody>
                  <a:tcPr anchor="ctr"/>
                </a:tc>
                <a:tc>
                  <a:txBody>
                    <a:bodyPr/>
                    <a:lstStyle/>
                    <a:p>
                      <a:pPr algn="ctr"/>
                      <a:r>
                        <a:rPr lang="en-GB" sz="1400" b="0" dirty="0" smtClean="0">
                          <a:latin typeface="+mn-lt"/>
                        </a:rPr>
                        <a:t>27 (13.3)</a:t>
                      </a:r>
                      <a:endParaRPr lang="en-GB" sz="1400" dirty="0">
                        <a:latin typeface="+mn-lt"/>
                      </a:endParaRPr>
                    </a:p>
                  </a:txBody>
                  <a:tcPr anchor="ctr"/>
                </a:tc>
                <a:tc>
                  <a:txBody>
                    <a:bodyPr/>
                    <a:lstStyle/>
                    <a:p>
                      <a:pPr algn="ctr"/>
                      <a:r>
                        <a:rPr lang="en-GB" sz="1400" dirty="0" smtClean="0">
                          <a:latin typeface="+mn-lt"/>
                        </a:rPr>
                        <a:t>0</a:t>
                      </a:r>
                      <a:endParaRPr lang="en-GB" sz="1400" dirty="0">
                        <a:latin typeface="+mn-lt"/>
                      </a:endParaRPr>
                    </a:p>
                  </a:txBody>
                  <a:tcPr anchor="ctr"/>
                </a:tc>
              </a:tr>
              <a:tr h="208902">
                <a:tc>
                  <a:txBody>
                    <a:bodyPr/>
                    <a:lstStyle/>
                    <a:p>
                      <a:pPr marL="18000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Rash</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107 (52.5)</a:t>
                      </a:r>
                    </a:p>
                  </a:txBody>
                  <a:tcPr anchor="ctr"/>
                </a:tc>
                <a:tc>
                  <a:txBody>
                    <a:bodyPr/>
                    <a:lstStyle/>
                    <a:p>
                      <a:pPr algn="ctr"/>
                      <a:r>
                        <a:rPr lang="en-GB" sz="1400" b="0" dirty="0" smtClean="0">
                          <a:latin typeface="+mn-lt"/>
                        </a:rPr>
                        <a:t>1 (0.5)</a:t>
                      </a:r>
                      <a:endParaRPr lang="en-GB" sz="1400" dirty="0" smtClean="0">
                        <a:latin typeface="+mn-lt"/>
                      </a:endParaRPr>
                    </a:p>
                  </a:txBody>
                  <a:tcPr anchor="ctr"/>
                </a:tc>
                <a:tc>
                  <a:txBody>
                    <a:bodyPr/>
                    <a:lstStyle/>
                    <a:p>
                      <a:pPr algn="ctr"/>
                      <a:r>
                        <a:rPr lang="en-GB" sz="1400" b="0" dirty="0" smtClean="0">
                          <a:latin typeface="+mn-lt"/>
                        </a:rPr>
                        <a:t>32 (15.8)</a:t>
                      </a:r>
                      <a:endParaRPr lang="en-GB" sz="1400" dirty="0">
                        <a:latin typeface="+mn-lt"/>
                      </a:endParaRPr>
                    </a:p>
                  </a:txBody>
                  <a:tcPr anchor="ctr"/>
                </a:tc>
                <a:tc>
                  <a:txBody>
                    <a:bodyPr/>
                    <a:lstStyle/>
                    <a:p>
                      <a:pPr algn="ctr"/>
                      <a:r>
                        <a:rPr lang="en-GB" sz="1400" dirty="0" smtClean="0">
                          <a:latin typeface="+mn-lt"/>
                        </a:rPr>
                        <a:t>0</a:t>
                      </a:r>
                      <a:endParaRPr lang="en-GB" sz="1400" dirty="0">
                        <a:latin typeface="+mn-lt"/>
                      </a:endParaRPr>
                    </a:p>
                  </a:txBody>
                  <a:tcPr anchor="ctr"/>
                </a:tc>
              </a:tr>
              <a:tr h="225940">
                <a:tc>
                  <a:txBody>
                    <a:bodyPr/>
                    <a:lstStyle/>
                    <a:p>
                      <a:pPr marL="180000"/>
                      <a:r>
                        <a:rPr lang="en-GB" sz="1400" dirty="0" smtClean="0">
                          <a:latin typeface="+mn-lt"/>
                        </a:rPr>
                        <a:t>Diarrhoea</a:t>
                      </a:r>
                      <a:endParaRPr lang="en-GB" sz="14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98 (48.0)</a:t>
                      </a:r>
                    </a:p>
                  </a:txBody>
                  <a:tcPr anchor="ctr"/>
                </a:tc>
                <a:tc>
                  <a:txBody>
                    <a:bodyPr/>
                    <a:lstStyle/>
                    <a:p>
                      <a:pPr algn="ctr"/>
                      <a:r>
                        <a:rPr lang="en-GB" sz="1400" b="0" dirty="0" smtClean="0">
                          <a:latin typeface="+mn-lt"/>
                        </a:rPr>
                        <a:t>11 (5.4)</a:t>
                      </a:r>
                      <a:endParaRPr lang="en-GB" sz="1400" dirty="0" smtClean="0">
                        <a:latin typeface="+mn-lt"/>
                      </a:endParaRPr>
                    </a:p>
                  </a:txBody>
                  <a:tcPr anchor="ctr"/>
                </a:tc>
                <a:tc>
                  <a:txBody>
                    <a:bodyPr/>
                    <a:lstStyle/>
                    <a:p>
                      <a:pPr algn="ctr"/>
                      <a:r>
                        <a:rPr lang="en-GB" sz="1400" b="0" dirty="0" smtClean="0">
                          <a:latin typeface="+mn-lt"/>
                        </a:rPr>
                        <a:t>48 (23.6)</a:t>
                      </a:r>
                      <a:endParaRPr lang="en-GB" sz="1400" dirty="0">
                        <a:latin typeface="+mn-lt"/>
                      </a:endParaRPr>
                    </a:p>
                  </a:txBody>
                  <a:tcPr anchor="ctr"/>
                </a:tc>
                <a:tc>
                  <a:txBody>
                    <a:bodyPr/>
                    <a:lstStyle/>
                    <a:p>
                      <a:pPr algn="ctr"/>
                      <a:r>
                        <a:rPr lang="en-GB" sz="1400" b="0" dirty="0" smtClean="0">
                          <a:latin typeface="+mn-lt"/>
                        </a:rPr>
                        <a:t>5 (2.5)</a:t>
                      </a:r>
                    </a:p>
                  </a:txBody>
                  <a:tcPr anchor="ctr"/>
                </a:tc>
              </a:tr>
              <a:tr h="208902">
                <a:tc>
                  <a:txBody>
                    <a:bodyPr/>
                    <a:lstStyle/>
                    <a:p>
                      <a:pPr marL="180000"/>
                      <a:r>
                        <a:rPr lang="en-GB" sz="1400" dirty="0" smtClean="0">
                          <a:latin typeface="+mn-lt"/>
                        </a:rPr>
                        <a:t>Fatigue</a:t>
                      </a:r>
                      <a:endParaRPr lang="en-GB" sz="14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91 (44.6)</a:t>
                      </a:r>
                    </a:p>
                  </a:txBody>
                  <a:tcPr anchor="ctr"/>
                </a:tc>
                <a:tc>
                  <a:txBody>
                    <a:bodyPr/>
                    <a:lstStyle/>
                    <a:p>
                      <a:pPr algn="ctr"/>
                      <a:r>
                        <a:rPr lang="en-GB" sz="1400" b="0" dirty="0" smtClean="0">
                          <a:latin typeface="+mn-lt"/>
                        </a:rPr>
                        <a:t>6 (2.9)</a:t>
                      </a:r>
                      <a:endParaRPr lang="en-GB" sz="1400" dirty="0">
                        <a:latin typeface="+mn-lt"/>
                      </a:endParaRPr>
                    </a:p>
                  </a:txBody>
                  <a:tcPr anchor="ctr"/>
                </a:tc>
                <a:tc>
                  <a:txBody>
                    <a:bodyPr/>
                    <a:lstStyle/>
                    <a:p>
                      <a:pPr algn="ctr"/>
                      <a:r>
                        <a:rPr lang="en-GB" sz="1400" b="0" dirty="0" smtClean="0">
                          <a:latin typeface="+mn-lt"/>
                        </a:rPr>
                        <a:t>54 (26.6)</a:t>
                      </a:r>
                      <a:endParaRPr lang="en-GB" sz="14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latin typeface="+mn-lt"/>
                        </a:rPr>
                        <a:t>5 (2.5)</a:t>
                      </a:r>
                      <a:endParaRPr lang="en-GB" sz="1400" dirty="0" smtClean="0">
                        <a:latin typeface="+mn-lt"/>
                      </a:endParaRPr>
                    </a:p>
                  </a:txBody>
                  <a:tcPr anchor="ctr"/>
                </a:tc>
              </a:tr>
              <a:tr h="208902">
                <a:tc>
                  <a:txBody>
                    <a:bodyPr/>
                    <a:lstStyle/>
                    <a:p>
                      <a:pPr marL="180000"/>
                      <a:r>
                        <a:rPr lang="en-GB" sz="1400" dirty="0" smtClean="0">
                          <a:latin typeface="+mn-lt"/>
                        </a:rPr>
                        <a:t>Oedema peripheral</a:t>
                      </a:r>
                      <a:endParaRPr lang="en-GB" sz="14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76 (37.3)</a:t>
                      </a:r>
                    </a:p>
                  </a:txBody>
                  <a:tcPr anchor="ctr"/>
                </a:tc>
                <a:tc>
                  <a:txBody>
                    <a:bodyPr/>
                    <a:lstStyle/>
                    <a:p>
                      <a:pPr algn="ctr"/>
                      <a:r>
                        <a:rPr lang="en-GB" sz="1400" b="0" dirty="0" smtClean="0">
                          <a:latin typeface="+mn-lt"/>
                        </a:rPr>
                        <a:t>2 (1.0)</a:t>
                      </a:r>
                      <a:endParaRPr lang="en-GB" sz="1400" dirty="0">
                        <a:latin typeface="+mn-lt"/>
                      </a:endParaRPr>
                    </a:p>
                  </a:txBody>
                  <a:tcPr anchor="ctr"/>
                </a:tc>
                <a:tc>
                  <a:txBody>
                    <a:bodyPr/>
                    <a:lstStyle/>
                    <a:p>
                      <a:pPr algn="ctr"/>
                      <a:r>
                        <a:rPr lang="en-GB" sz="1400" b="0" dirty="0" smtClean="0">
                          <a:latin typeface="+mn-lt"/>
                        </a:rPr>
                        <a:t>23 (11.3)</a:t>
                      </a:r>
                      <a:endParaRPr lang="en-GB" sz="14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latin typeface="+mn-lt"/>
                        </a:rPr>
                        <a:t>2 (1.0)</a:t>
                      </a:r>
                    </a:p>
                  </a:txBody>
                  <a:tcPr anchor="ctr"/>
                </a:tc>
              </a:tr>
              <a:tr h="208902">
                <a:tc>
                  <a:txBody>
                    <a:bodyPr/>
                    <a:lstStyle/>
                    <a:p>
                      <a:pPr marL="180000"/>
                      <a:r>
                        <a:rPr lang="en-GB" sz="1400" dirty="0" smtClean="0">
                          <a:latin typeface="+mn-lt"/>
                        </a:rPr>
                        <a:t>Nausea</a:t>
                      </a:r>
                      <a:endParaRPr lang="en-GB" sz="14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67 (32.8)</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smtClean="0">
                          <a:latin typeface="+mn-lt"/>
                        </a:rPr>
                        <a:t>5 (2.5)</a:t>
                      </a:r>
                    </a:p>
                  </a:txBody>
                  <a:tcPr anchor="ctr"/>
                </a:tc>
                <a:tc>
                  <a:txBody>
                    <a:bodyPr/>
                    <a:lstStyle/>
                    <a:p>
                      <a:pPr algn="ctr"/>
                      <a:r>
                        <a:rPr lang="en-GB" sz="1400" b="0" dirty="0" smtClean="0">
                          <a:latin typeface="+mn-lt"/>
                        </a:rPr>
                        <a:t>66 (32.5)</a:t>
                      </a:r>
                      <a:endParaRPr lang="en-GB" sz="1400" dirty="0">
                        <a:latin typeface="+mn-lt"/>
                      </a:endParaRPr>
                    </a:p>
                  </a:txBody>
                  <a:tcPr anchor="ctr"/>
                </a:tc>
                <a:tc>
                  <a:txBody>
                    <a:bodyPr/>
                    <a:lstStyle/>
                    <a:p>
                      <a:pPr algn="ctr"/>
                      <a:r>
                        <a:rPr lang="en-GB" sz="1400" b="0" dirty="0" smtClean="0">
                          <a:latin typeface="+mn-lt"/>
                        </a:rPr>
                        <a:t>4 (2.0)</a:t>
                      </a:r>
                      <a:endParaRPr lang="en-GB" sz="1400" dirty="0">
                        <a:latin typeface="+mn-lt"/>
                      </a:endParaRPr>
                    </a:p>
                  </a:txBody>
                  <a:tcPr anchor="ctr"/>
                </a:tc>
              </a:tr>
              <a:tr h="208902">
                <a:tc>
                  <a:txBody>
                    <a:bodyPr/>
                    <a:lstStyle/>
                    <a:p>
                      <a:pPr marL="180000"/>
                      <a:r>
                        <a:rPr lang="en-GB" sz="1400" dirty="0" smtClean="0">
                          <a:latin typeface="+mn-lt"/>
                        </a:rPr>
                        <a:t>Pyrexia</a:t>
                      </a:r>
                      <a:endParaRPr lang="en-GB" sz="14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63 (30.9)</a:t>
                      </a:r>
                    </a:p>
                  </a:txBody>
                  <a:tcPr anchor="ctr"/>
                </a:tc>
                <a:tc>
                  <a:txBody>
                    <a:bodyPr/>
                    <a:lstStyle/>
                    <a:p>
                      <a:pPr algn="ctr"/>
                      <a:r>
                        <a:rPr lang="en-GB" sz="1400" b="0" dirty="0" smtClean="0">
                          <a:latin typeface="+mn-lt"/>
                        </a:rPr>
                        <a:t>2 (1.0)</a:t>
                      </a:r>
                      <a:endParaRPr lang="en-GB" sz="1400" dirty="0">
                        <a:latin typeface="+mn-lt"/>
                      </a:endParaRPr>
                    </a:p>
                  </a:txBody>
                  <a:tcPr anchor="ctr"/>
                </a:tc>
                <a:tc>
                  <a:txBody>
                    <a:bodyPr/>
                    <a:lstStyle/>
                    <a:p>
                      <a:pPr algn="ctr"/>
                      <a:r>
                        <a:rPr lang="en-GB" sz="1400" b="0" dirty="0" smtClean="0">
                          <a:latin typeface="+mn-lt"/>
                        </a:rPr>
                        <a:t>25 (12.3)</a:t>
                      </a:r>
                      <a:endParaRPr lang="en-GB" sz="1400" dirty="0">
                        <a:latin typeface="+mn-lt"/>
                      </a:endParaRPr>
                    </a:p>
                  </a:txBody>
                  <a:tcPr anchor="ctr"/>
                </a:tc>
                <a:tc>
                  <a:txBody>
                    <a:bodyPr/>
                    <a:lstStyle/>
                    <a:p>
                      <a:pPr algn="ctr"/>
                      <a:r>
                        <a:rPr lang="en-GB" sz="1400" b="0" dirty="0" smtClean="0">
                          <a:latin typeface="+mn-lt"/>
                        </a:rPr>
                        <a:t>1 (0.5)</a:t>
                      </a:r>
                      <a:endParaRPr lang="en-GB" sz="1400" dirty="0">
                        <a:latin typeface="+mn-lt"/>
                      </a:endParaRPr>
                    </a:p>
                  </a:txBody>
                  <a:tcPr anchor="ctr"/>
                </a:tc>
              </a:tr>
              <a:tr h="208902">
                <a:tc>
                  <a:txBody>
                    <a:bodyPr/>
                    <a:lstStyle/>
                    <a:p>
                      <a:pPr marL="180000"/>
                      <a:r>
                        <a:rPr lang="en-GB" sz="1400" dirty="0" smtClean="0">
                          <a:latin typeface="+mn-lt"/>
                        </a:rPr>
                        <a:t>Headache</a:t>
                      </a:r>
                      <a:endParaRPr lang="en-GB" sz="1400" dirty="0">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62 (30.4)</a:t>
                      </a:r>
                    </a:p>
                  </a:txBody>
                  <a:tcPr anchor="ctr"/>
                </a:tc>
                <a:tc>
                  <a:txBody>
                    <a:bodyPr/>
                    <a:lstStyle/>
                    <a:p>
                      <a:pPr algn="ctr"/>
                      <a:r>
                        <a:rPr lang="en-GB" sz="1400" b="0" dirty="0" smtClean="0">
                          <a:latin typeface="+mn-lt"/>
                        </a:rPr>
                        <a:t>1 (0.5)</a:t>
                      </a:r>
                      <a:endParaRPr lang="en-GB" sz="1400" dirty="0">
                        <a:latin typeface="+mn-lt"/>
                      </a:endParaRPr>
                    </a:p>
                  </a:txBody>
                  <a:tcPr anchor="ctr"/>
                </a:tc>
                <a:tc>
                  <a:txBody>
                    <a:bodyPr/>
                    <a:lstStyle/>
                    <a:p>
                      <a:pPr algn="ctr"/>
                      <a:r>
                        <a:rPr lang="en-GB" sz="1400" b="0" dirty="0" smtClean="0">
                          <a:latin typeface="+mn-lt"/>
                        </a:rPr>
                        <a:t>30 (14.8)</a:t>
                      </a:r>
                      <a:endParaRPr lang="en-GB" sz="1400" dirty="0">
                        <a:latin typeface="+mn-lt"/>
                      </a:endParaRPr>
                    </a:p>
                  </a:txBody>
                  <a:tcPr anchor="ctr"/>
                </a:tc>
                <a:tc>
                  <a:txBody>
                    <a:bodyPr/>
                    <a:lstStyle/>
                    <a:p>
                      <a:pPr algn="ctr"/>
                      <a:r>
                        <a:rPr lang="en-GB" sz="1400" b="0" dirty="0" smtClean="0">
                          <a:latin typeface="+mn-lt"/>
                        </a:rPr>
                        <a:t>2 (1.0)</a:t>
                      </a:r>
                      <a:endParaRPr lang="en-GB" sz="1400" dirty="0">
                        <a:latin typeface="+mn-lt"/>
                      </a:endParaRPr>
                    </a:p>
                  </a:txBody>
                  <a:tcPr anchor="ctr"/>
                </a:tc>
              </a:tr>
            </a:tbl>
          </a:graphicData>
        </a:graphic>
      </p:graphicFrame>
    </p:spTree>
    <p:custDataLst>
      <p:tags r:id="rId1"/>
    </p:custDataLst>
    <p:extLst>
      <p:ext uri="{BB962C8B-B14F-4D97-AF65-F5344CB8AC3E}">
        <p14:creationId xmlns:p14="http://schemas.microsoft.com/office/powerpoint/2010/main" val="20770426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a:t>1132O: </a:t>
            </a:r>
            <a:r>
              <a:rPr lang="en-GB" sz="1800" dirty="0" err="1"/>
              <a:t>Everolimus</a:t>
            </a:r>
            <a:r>
              <a:rPr lang="en-GB" sz="1800" dirty="0"/>
              <a:t> (EVE) for the Treatment of Advanced Pancreatic Neuroendocrine </a:t>
            </a:r>
            <a:r>
              <a:rPr lang="en-GB" sz="1800" dirty="0" err="1"/>
              <a:t>Tumors</a:t>
            </a:r>
            <a:r>
              <a:rPr lang="en-GB" sz="1800" dirty="0"/>
              <a:t> (</a:t>
            </a:r>
            <a:r>
              <a:rPr lang="en-GB" sz="1800" dirty="0" err="1"/>
              <a:t>pNET</a:t>
            </a:r>
            <a:r>
              <a:rPr lang="en-GB" sz="1800" dirty="0"/>
              <a:t>): Final Overall Survival (OS) Results of a Randomized, Double-blind, Placebo (PBO)-Controlled, </a:t>
            </a:r>
            <a:r>
              <a:rPr lang="en-GB" sz="1800" dirty="0" err="1"/>
              <a:t>Multicenter</a:t>
            </a:r>
            <a:r>
              <a:rPr lang="en-GB" sz="1800" dirty="0"/>
              <a:t> Phase III Trial (RADIANT-3) </a:t>
            </a:r>
            <a:r>
              <a:rPr lang="en-GB" sz="1800" dirty="0" smtClean="0"/>
              <a:t>– Yao JC et al.</a:t>
            </a:r>
            <a:endParaRPr lang="en-GB" sz="1800" dirty="0"/>
          </a:p>
        </p:txBody>
      </p:sp>
      <p:sp>
        <p:nvSpPr>
          <p:cNvPr id="5123" name="Rectangle 3"/>
          <p:cNvSpPr>
            <a:spLocks noGrp="1" noChangeArrowheads="1"/>
          </p:cNvSpPr>
          <p:nvPr>
            <p:ph type="body" idx="1"/>
          </p:nvPr>
        </p:nvSpPr>
        <p:spPr/>
        <p:txBody>
          <a:bodyPr/>
          <a:lstStyle/>
          <a:p>
            <a:r>
              <a:rPr lang="en-GB" sz="1800" b="1" dirty="0"/>
              <a:t>Conclusions</a:t>
            </a:r>
          </a:p>
          <a:p>
            <a:pPr lvl="1"/>
            <a:r>
              <a:rPr lang="en-GB" sz="1800" dirty="0" err="1"/>
              <a:t>Everolimus</a:t>
            </a:r>
            <a:r>
              <a:rPr lang="en-GB" sz="1800" dirty="0"/>
              <a:t> showed a clinically relevant </a:t>
            </a:r>
            <a:r>
              <a:rPr lang="en-GB" sz="1800" dirty="0" smtClean="0"/>
              <a:t>6.3-month </a:t>
            </a:r>
            <a:r>
              <a:rPr lang="en-GB" sz="1800" dirty="0"/>
              <a:t>longer </a:t>
            </a:r>
            <a:r>
              <a:rPr lang="en-GB" sz="1800" dirty="0" err="1"/>
              <a:t>mOS</a:t>
            </a:r>
            <a:r>
              <a:rPr lang="en-GB" sz="1800" dirty="0"/>
              <a:t> than placebo</a:t>
            </a:r>
          </a:p>
          <a:p>
            <a:pPr lvl="2"/>
            <a:r>
              <a:rPr lang="en-GB" sz="1800" dirty="0"/>
              <a:t>44.02 months </a:t>
            </a:r>
            <a:r>
              <a:rPr lang="en-GB" sz="1800" dirty="0" smtClean="0"/>
              <a:t>vs. </a:t>
            </a:r>
            <a:r>
              <a:rPr lang="en-GB" sz="1800" dirty="0"/>
              <a:t>37.68 months; HR 0.94; p=0.3</a:t>
            </a:r>
          </a:p>
          <a:p>
            <a:pPr lvl="1"/>
            <a:r>
              <a:rPr lang="en-GB" sz="1800" dirty="0"/>
              <a:t>OS </a:t>
            </a:r>
            <a:r>
              <a:rPr lang="en-GB" sz="1800" dirty="0" smtClean="0"/>
              <a:t>results may have been confounded by crossover </a:t>
            </a:r>
            <a:r>
              <a:rPr lang="en-GB" sz="1800" dirty="0"/>
              <a:t>of 85% of patients from the placebo arm to open-label </a:t>
            </a:r>
            <a:r>
              <a:rPr lang="en-GB" sz="1800" dirty="0" err="1"/>
              <a:t>everolimus</a:t>
            </a:r>
            <a:r>
              <a:rPr lang="en-GB" sz="1800" dirty="0"/>
              <a:t> </a:t>
            </a:r>
            <a:endParaRPr lang="en-GB" sz="1800" dirty="0" smtClean="0"/>
          </a:p>
          <a:p>
            <a:pPr lvl="1"/>
            <a:r>
              <a:rPr lang="en-GB" sz="1800" dirty="0" smtClean="0"/>
              <a:t>RPSFT </a:t>
            </a:r>
            <a:r>
              <a:rPr lang="en-GB" sz="1800" dirty="0"/>
              <a:t>analysis adjusting for crossover bias showed a survival benefit with </a:t>
            </a:r>
            <a:r>
              <a:rPr lang="en-GB" sz="1800" dirty="0" err="1"/>
              <a:t>everolimus</a:t>
            </a:r>
            <a:r>
              <a:rPr lang="en-GB" sz="1800" dirty="0"/>
              <a:t> </a:t>
            </a:r>
            <a:r>
              <a:rPr lang="en-GB" sz="1800" dirty="0" smtClean="0"/>
              <a:t>vs. </a:t>
            </a:r>
            <a:r>
              <a:rPr lang="en-GB" sz="1800" dirty="0"/>
              <a:t>RPSFT-corrected placebo arm </a:t>
            </a:r>
          </a:p>
          <a:p>
            <a:pPr lvl="2"/>
            <a:r>
              <a:rPr lang="en-GB" sz="1800" dirty="0" smtClean="0"/>
              <a:t>12-month OS </a:t>
            </a:r>
            <a:r>
              <a:rPr lang="en-GB" sz="1800" dirty="0"/>
              <a:t>82.6% </a:t>
            </a:r>
            <a:r>
              <a:rPr lang="en-GB" sz="1800" dirty="0" smtClean="0"/>
              <a:t>vs. </a:t>
            </a:r>
            <a:r>
              <a:rPr lang="en-GB" sz="1800" dirty="0"/>
              <a:t>74.9</a:t>
            </a:r>
            <a:r>
              <a:rPr lang="en-GB" sz="1800" dirty="0" smtClean="0"/>
              <a:t>%</a:t>
            </a:r>
            <a:endParaRPr lang="en-GB" sz="1800" dirty="0"/>
          </a:p>
          <a:p>
            <a:pPr lvl="2"/>
            <a:r>
              <a:rPr lang="en-GB" sz="1800" dirty="0" smtClean="0"/>
              <a:t>24-month OS 67.7</a:t>
            </a:r>
            <a:r>
              <a:rPr lang="en-GB" sz="1800" dirty="0"/>
              <a:t>% </a:t>
            </a:r>
            <a:r>
              <a:rPr lang="en-GB" sz="1800" dirty="0" smtClean="0"/>
              <a:t>vs. </a:t>
            </a:r>
            <a:r>
              <a:rPr lang="en-GB" sz="1800" dirty="0"/>
              <a:t>55.6</a:t>
            </a:r>
            <a:r>
              <a:rPr lang="en-GB" sz="1800" dirty="0" smtClean="0"/>
              <a:t>%</a:t>
            </a:r>
            <a:endParaRPr lang="en-GB" sz="1800" dirty="0"/>
          </a:p>
          <a:p>
            <a:pPr lvl="1"/>
            <a:r>
              <a:rPr lang="en-GB" sz="1800" dirty="0"/>
              <a:t>The safety of </a:t>
            </a:r>
            <a:r>
              <a:rPr lang="en-GB" sz="1800" dirty="0" err="1"/>
              <a:t>everolimus</a:t>
            </a:r>
            <a:r>
              <a:rPr lang="en-GB" sz="1800" dirty="0"/>
              <a:t> was consistent with previous reports</a:t>
            </a:r>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p:txBody>
      </p:sp>
      <p:sp>
        <p:nvSpPr>
          <p:cNvPr id="5124" name="Text Box 4"/>
          <p:cNvSpPr txBox="1">
            <a:spLocks noChangeArrowheads="1"/>
          </p:cNvSpPr>
          <p:nvPr/>
        </p:nvSpPr>
        <p:spPr bwMode="auto">
          <a:xfrm>
            <a:off x="5240470" y="6474897"/>
            <a:ext cx="368286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GB" sz="1200" dirty="0" smtClean="0">
                <a:solidFill>
                  <a:srgbClr val="363636"/>
                </a:solidFill>
              </a:rPr>
              <a:t>Yao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 </a:t>
            </a:r>
            <a:r>
              <a:rPr lang="fr-FR" sz="1200" dirty="0" err="1" smtClean="0">
                <a:solidFill>
                  <a:srgbClr val="363636"/>
                </a:solidFill>
              </a:rPr>
              <a:t>abstr</a:t>
            </a:r>
            <a:r>
              <a:rPr lang="fr-FR" sz="1200" dirty="0" smtClean="0">
                <a:solidFill>
                  <a:srgbClr val="363636"/>
                </a:solidFill>
              </a:rPr>
              <a:t> 1132O</a:t>
            </a:r>
            <a:endParaRPr lang="en-GB" sz="1200" dirty="0">
              <a:solidFill>
                <a:srgbClr val="363636"/>
              </a:solidFill>
            </a:endParaRPr>
          </a:p>
        </p:txBody>
      </p:sp>
    </p:spTree>
    <p:custDataLst>
      <p:tags r:id="rId1"/>
    </p:custDataLst>
    <p:extLst>
      <p:ext uri="{BB962C8B-B14F-4D97-AF65-F5344CB8AC3E}">
        <p14:creationId xmlns:p14="http://schemas.microsoft.com/office/powerpoint/2010/main" val="32033529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599" y="228600"/>
            <a:ext cx="8776063" cy="939801"/>
          </a:xfrm>
        </p:spPr>
        <p:txBody>
          <a:bodyPr/>
          <a:lstStyle/>
          <a:p>
            <a:r>
              <a:rPr lang="en-GB" sz="1800" dirty="0" smtClean="0"/>
              <a:t>1134PD: </a:t>
            </a:r>
            <a:r>
              <a:rPr lang="en-NZ" sz="1800" dirty="0"/>
              <a:t>Treatment satisfaction, symptom </a:t>
            </a:r>
            <a:r>
              <a:rPr lang="en-NZ" sz="1800" dirty="0" smtClean="0"/>
              <a:t>control, </a:t>
            </a:r>
            <a:r>
              <a:rPr lang="en-NZ" sz="1800" dirty="0"/>
              <a:t>and quality of life </a:t>
            </a:r>
            <a:r>
              <a:rPr lang="en-NZ" sz="1800" dirty="0" smtClean="0"/>
              <a:t>(</a:t>
            </a:r>
            <a:r>
              <a:rPr lang="en-NZ" sz="1800" dirty="0" err="1" smtClean="0"/>
              <a:t>QoL</a:t>
            </a:r>
            <a:r>
              <a:rPr lang="en-NZ" sz="1800" dirty="0" smtClean="0"/>
              <a:t>) with </a:t>
            </a:r>
            <a:r>
              <a:rPr lang="en-NZ" sz="1800" dirty="0" err="1"/>
              <a:t>lanreotide</a:t>
            </a:r>
            <a:r>
              <a:rPr lang="en-NZ" sz="1800" dirty="0"/>
              <a:t> </a:t>
            </a:r>
            <a:r>
              <a:rPr lang="en-NZ" sz="1800" dirty="0" err="1" smtClean="0"/>
              <a:t>autogel</a:t>
            </a:r>
            <a:r>
              <a:rPr lang="en-NZ" sz="1800" dirty="0" smtClean="0"/>
              <a:t> (LAN) in neuroendocrine </a:t>
            </a:r>
            <a:r>
              <a:rPr lang="en-NZ" sz="1800" dirty="0"/>
              <a:t>tumour </a:t>
            </a:r>
            <a:r>
              <a:rPr lang="en-NZ" sz="1800" dirty="0" smtClean="0"/>
              <a:t>(NET) patients </a:t>
            </a:r>
            <a:r>
              <a:rPr lang="en-NZ" sz="1800" dirty="0"/>
              <a:t>with carcinoid </a:t>
            </a:r>
            <a:r>
              <a:rPr lang="en-NZ" sz="1800" dirty="0" smtClean="0"/>
              <a:t>syndrome (CS): </a:t>
            </a:r>
            <a:r>
              <a:rPr lang="en-NZ" sz="1800" dirty="0"/>
              <a:t>R</a:t>
            </a:r>
            <a:r>
              <a:rPr lang="en-NZ" sz="1800" dirty="0" smtClean="0"/>
              <a:t>esults </a:t>
            </a:r>
            <a:r>
              <a:rPr lang="en-NZ" sz="1800" dirty="0"/>
              <a:t>from the </a:t>
            </a:r>
            <a:r>
              <a:rPr lang="en-NZ" sz="1800" dirty="0" err="1"/>
              <a:t>SymNET</a:t>
            </a:r>
            <a:r>
              <a:rPr lang="en-NZ" sz="1800" dirty="0"/>
              <a:t> </a:t>
            </a:r>
            <a:r>
              <a:rPr lang="en-NZ" sz="1800" dirty="0" smtClean="0"/>
              <a:t>study – </a:t>
            </a:r>
            <a:r>
              <a:rPr lang="en-NZ" sz="1800" dirty="0" err="1" smtClean="0"/>
              <a:t>Ruszniewski</a:t>
            </a:r>
            <a:r>
              <a:rPr lang="en-NZ" sz="1800" dirty="0" smtClean="0"/>
              <a:t> P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a:t>To investigate </a:t>
            </a:r>
            <a:r>
              <a:rPr lang="en-GB" sz="1600" dirty="0" smtClean="0"/>
              <a:t>HRQoL in patients with NET and carcinoid syndrome who received lanreotide </a:t>
            </a:r>
            <a:r>
              <a:rPr lang="en-GB" sz="1600" dirty="0" err="1" smtClean="0"/>
              <a:t>Autogel</a:t>
            </a:r>
            <a:endParaRPr lang="en-GB" sz="1600" dirty="0"/>
          </a:p>
          <a:p>
            <a:pPr>
              <a:spcAft>
                <a:spcPts val="300"/>
              </a:spcAft>
            </a:pPr>
            <a:r>
              <a:rPr lang="en-GB" sz="1600" b="1" dirty="0"/>
              <a:t>Study design</a:t>
            </a:r>
          </a:p>
          <a:p>
            <a:pPr lvl="1">
              <a:spcAft>
                <a:spcPts val="300"/>
              </a:spcAft>
            </a:pPr>
            <a:r>
              <a:rPr lang="en-NZ" sz="1600" dirty="0" err="1"/>
              <a:t>SymNET</a:t>
            </a:r>
            <a:r>
              <a:rPr lang="en-NZ" sz="1600" dirty="0"/>
              <a:t> was an observational study involving </a:t>
            </a:r>
            <a:r>
              <a:rPr lang="en-NZ" sz="1600" dirty="0" smtClean="0"/>
              <a:t>adults (</a:t>
            </a:r>
            <a:r>
              <a:rPr lang="en-NZ" sz="1600" dirty="0"/>
              <a:t>aged ≥18 years) with a NET and a history of carcinoid </a:t>
            </a:r>
            <a:r>
              <a:rPr lang="en-NZ" sz="1600" dirty="0" smtClean="0"/>
              <a:t>syndrome-related diarrhoea who had </a:t>
            </a:r>
            <a:r>
              <a:rPr lang="en-NZ" sz="1600" dirty="0"/>
              <a:t>been receiving </a:t>
            </a:r>
            <a:r>
              <a:rPr lang="en-NZ" sz="1600" dirty="0" err="1"/>
              <a:t>lanreotide</a:t>
            </a:r>
            <a:r>
              <a:rPr lang="en-NZ" sz="1600" dirty="0"/>
              <a:t> </a:t>
            </a:r>
            <a:r>
              <a:rPr lang="en-NZ" sz="1600" dirty="0" err="1"/>
              <a:t>Autogel</a:t>
            </a:r>
            <a:r>
              <a:rPr lang="en-NZ" sz="1600" dirty="0"/>
              <a:t> for &gt;3 </a:t>
            </a:r>
            <a:r>
              <a:rPr lang="en-NZ" sz="1600" dirty="0" smtClean="0"/>
              <a:t>months</a:t>
            </a:r>
          </a:p>
          <a:p>
            <a:pPr>
              <a:spcAft>
                <a:spcPts val="300"/>
              </a:spcAft>
            </a:pPr>
            <a:r>
              <a:rPr lang="en-GB" sz="1600" b="1" dirty="0" smtClean="0"/>
              <a:t>Key results</a:t>
            </a:r>
          </a:p>
          <a:p>
            <a:pPr lvl="1">
              <a:spcAft>
                <a:spcPts val="300"/>
              </a:spcAft>
            </a:pPr>
            <a:r>
              <a:rPr lang="en-NZ" sz="1600" dirty="0" smtClean="0"/>
              <a:t>A total of 273 patients were enrolled; 203/268 (76%) were completely/rather satisfied with diarrhoea control (primary endpoint); 107/146 (73%) were </a:t>
            </a:r>
            <a:r>
              <a:rPr lang="en-NZ" sz="1600" dirty="0"/>
              <a:t>completely/rather satisfied with </a:t>
            </a:r>
            <a:r>
              <a:rPr lang="en-NZ" sz="1600" dirty="0" smtClean="0"/>
              <a:t>flushing control</a:t>
            </a:r>
            <a:endParaRPr lang="en-NZ" sz="1600" dirty="0"/>
          </a:p>
          <a:p>
            <a:pPr lvl="1">
              <a:spcAft>
                <a:spcPts val="300"/>
              </a:spcAft>
            </a:pPr>
            <a:r>
              <a:rPr lang="en-NZ" sz="1600" dirty="0" smtClean="0"/>
              <a:t>EORTC QLQ-C30: functioning and global health status was good but fatigue, insomnia and diarrhoea were problematic</a:t>
            </a:r>
          </a:p>
          <a:p>
            <a:pPr lvl="1">
              <a:spcAft>
                <a:spcPts val="300"/>
              </a:spcAft>
            </a:pPr>
            <a:r>
              <a:rPr lang="en-NZ" sz="1600" dirty="0" smtClean="0"/>
              <a:t>EORTC GI.NET21: disease-related worries and muscle/bone pain were the most problematic symptoms, as well as social functioning; a small number of patients found sexual function particularly problematic</a:t>
            </a:r>
          </a:p>
          <a:p>
            <a:pPr>
              <a:spcAft>
                <a:spcPts val="300"/>
              </a:spcAft>
            </a:pPr>
            <a:r>
              <a:rPr lang="en-NZ" sz="1600" b="1" dirty="0" smtClean="0"/>
              <a:t>Conclusion</a:t>
            </a:r>
            <a:endParaRPr lang="en-NZ" sz="1600" b="1" dirty="0"/>
          </a:p>
          <a:p>
            <a:pPr lvl="1">
              <a:spcAft>
                <a:spcPts val="300"/>
              </a:spcAft>
            </a:pPr>
            <a:r>
              <a:rPr lang="en-NZ" sz="1600" b="1" dirty="0" err="1" smtClean="0"/>
              <a:t>Lanreotide</a:t>
            </a:r>
            <a:r>
              <a:rPr lang="en-NZ" sz="1600" b="1" dirty="0" smtClean="0"/>
              <a:t> </a:t>
            </a:r>
            <a:r>
              <a:rPr lang="en-NZ" sz="1600" b="1" dirty="0" err="1" smtClean="0"/>
              <a:t>Autogel</a:t>
            </a:r>
            <a:r>
              <a:rPr lang="en-NZ" sz="1600" b="1" dirty="0" smtClean="0"/>
              <a:t> was associated with good control of symptoms as well as high levels of patient satisfaction and HRQoL in patients with NET</a:t>
            </a:r>
            <a:endParaRPr lang="en-GB" sz="1600" b="1" dirty="0"/>
          </a:p>
        </p:txBody>
      </p:sp>
      <p:sp>
        <p:nvSpPr>
          <p:cNvPr id="5124" name="Text Box 4"/>
          <p:cNvSpPr txBox="1">
            <a:spLocks noChangeArrowheads="1"/>
          </p:cNvSpPr>
          <p:nvPr/>
        </p:nvSpPr>
        <p:spPr bwMode="auto">
          <a:xfrm>
            <a:off x="4489624" y="6474897"/>
            <a:ext cx="44337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solidFill>
                  <a:srgbClr val="363636"/>
                </a:solidFill>
              </a:rPr>
              <a:t>Ruszniewski</a:t>
            </a:r>
            <a:r>
              <a:rPr lang="en-NZ" sz="1200" dirty="0">
                <a:solidFill>
                  <a:srgbClr val="363636"/>
                </a:solidFill>
              </a:rPr>
              <a:t> </a:t>
            </a:r>
            <a:r>
              <a:rPr lang="en-NZ" sz="1200" dirty="0" smtClean="0">
                <a:solidFill>
                  <a:srgbClr val="363636"/>
                </a:solidFill>
              </a:rPr>
              <a:t>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a:t>
            </a:r>
            <a:r>
              <a:rPr lang="en-GB" sz="1200" dirty="0" smtClean="0">
                <a:solidFill>
                  <a:srgbClr val="363636"/>
                </a:solidFill>
              </a:rPr>
              <a:t> </a:t>
            </a:r>
            <a:r>
              <a:rPr lang="en-GB" sz="1200" dirty="0" err="1">
                <a:solidFill>
                  <a:srgbClr val="363636"/>
                </a:solidFill>
              </a:rPr>
              <a:t>abstr</a:t>
            </a:r>
            <a:r>
              <a:rPr lang="en-GB" sz="1200" dirty="0">
                <a:solidFill>
                  <a:srgbClr val="363636"/>
                </a:solidFill>
              </a:rPr>
              <a:t> </a:t>
            </a:r>
            <a:r>
              <a:rPr lang="en-GB" sz="1200" dirty="0" smtClean="0">
                <a:solidFill>
                  <a:srgbClr val="363636"/>
                </a:solidFill>
              </a:rPr>
              <a:t>1134PD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25977125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1135PD: </a:t>
            </a:r>
            <a:r>
              <a:rPr lang="en-NZ" sz="1800" dirty="0"/>
              <a:t>Quality of life </a:t>
            </a:r>
            <a:r>
              <a:rPr lang="en-NZ" sz="1800" dirty="0" smtClean="0"/>
              <a:t>(</a:t>
            </a:r>
            <a:r>
              <a:rPr lang="en-NZ" sz="1800" dirty="0" err="1" smtClean="0"/>
              <a:t>QoL</a:t>
            </a:r>
            <a:r>
              <a:rPr lang="en-NZ" sz="1800" dirty="0" smtClean="0"/>
              <a:t>) associated with </a:t>
            </a:r>
            <a:r>
              <a:rPr lang="en-NZ" sz="1800" dirty="0" err="1"/>
              <a:t>lanreotide</a:t>
            </a:r>
            <a:r>
              <a:rPr lang="en-NZ" sz="1800" dirty="0"/>
              <a:t> </a:t>
            </a:r>
            <a:r>
              <a:rPr lang="en-NZ" sz="1800" dirty="0" err="1" smtClean="0"/>
              <a:t>autogel</a:t>
            </a:r>
            <a:r>
              <a:rPr lang="en-NZ" sz="1800" dirty="0" smtClean="0"/>
              <a:t> (LAN) treatment </a:t>
            </a:r>
            <a:r>
              <a:rPr lang="en-NZ" sz="1800" dirty="0"/>
              <a:t>for carcinoid syndrome </a:t>
            </a:r>
            <a:r>
              <a:rPr lang="en-NZ" sz="1800" dirty="0" smtClean="0"/>
              <a:t>(CS) in </a:t>
            </a:r>
            <a:r>
              <a:rPr lang="en-NZ" sz="1800" dirty="0" err="1" smtClean="0"/>
              <a:t>gastroenteropancreatic</a:t>
            </a:r>
            <a:r>
              <a:rPr lang="en-NZ" sz="1800" dirty="0" smtClean="0"/>
              <a:t> </a:t>
            </a:r>
            <a:r>
              <a:rPr lang="en-NZ" sz="1800" dirty="0"/>
              <a:t>neuroendocrine tumour </a:t>
            </a:r>
            <a:r>
              <a:rPr lang="en-NZ" sz="1800" dirty="0" smtClean="0"/>
              <a:t>(GEPNET) patients</a:t>
            </a:r>
            <a:r>
              <a:rPr lang="en-NZ" sz="1800" dirty="0"/>
              <a:t>: R</a:t>
            </a:r>
            <a:r>
              <a:rPr lang="en-NZ" sz="1800" dirty="0" smtClean="0"/>
              <a:t>esults </a:t>
            </a:r>
            <a:r>
              <a:rPr lang="en-NZ" sz="1800" dirty="0"/>
              <a:t>of the ELECT </a:t>
            </a:r>
            <a:r>
              <a:rPr lang="en-NZ" sz="1800" dirty="0" smtClean="0"/>
              <a:t>study – Gomez-</a:t>
            </a:r>
            <a:r>
              <a:rPr lang="en-NZ" sz="1800" dirty="0" err="1" smtClean="0"/>
              <a:t>Panzani</a:t>
            </a:r>
            <a:r>
              <a:rPr lang="en-NZ" sz="1800" dirty="0" smtClean="0"/>
              <a:t> E </a:t>
            </a:r>
            <a:r>
              <a:rPr lang="en-NZ" sz="1800" dirty="0"/>
              <a:t>et </a:t>
            </a:r>
            <a:r>
              <a:rPr lang="en-NZ" sz="1800" dirty="0" smtClean="0"/>
              <a:t>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a:t>To investigate </a:t>
            </a:r>
            <a:r>
              <a:rPr lang="en-GB" sz="1600" dirty="0" smtClean="0"/>
              <a:t>rescue medication use and HRQoL outcomes with </a:t>
            </a:r>
            <a:r>
              <a:rPr lang="en-GB" sz="1600" dirty="0" err="1" smtClean="0"/>
              <a:t>lanreotide</a:t>
            </a:r>
            <a:r>
              <a:rPr lang="en-GB" sz="1600" dirty="0" smtClean="0"/>
              <a:t> </a:t>
            </a:r>
            <a:r>
              <a:rPr lang="en-GB" sz="1600" dirty="0" err="1" smtClean="0"/>
              <a:t>Autogel</a:t>
            </a:r>
            <a:r>
              <a:rPr lang="en-GB" sz="1600" dirty="0" smtClean="0"/>
              <a:t> in patients </a:t>
            </a:r>
            <a:r>
              <a:rPr lang="en-GB" sz="1600" dirty="0"/>
              <a:t>with </a:t>
            </a:r>
            <a:r>
              <a:rPr lang="en-GB" sz="1600" dirty="0" smtClean="0"/>
              <a:t>GEP-NETs</a:t>
            </a:r>
          </a:p>
          <a:p>
            <a:pPr>
              <a:spcAft>
                <a:spcPts val="300"/>
              </a:spcAft>
            </a:pPr>
            <a:r>
              <a:rPr lang="en-GB" sz="1600" b="1" dirty="0" smtClean="0"/>
              <a:t>Study </a:t>
            </a:r>
            <a:r>
              <a:rPr lang="en-GB" sz="1600" b="1" dirty="0"/>
              <a:t>design</a:t>
            </a:r>
          </a:p>
          <a:p>
            <a:pPr lvl="1">
              <a:spcAft>
                <a:spcPts val="300"/>
              </a:spcAft>
            </a:pPr>
            <a:r>
              <a:rPr lang="en-NZ" sz="1600" dirty="0" smtClean="0"/>
              <a:t>An initial double-blind and then open-label phase study in patients with </a:t>
            </a:r>
            <a:r>
              <a:rPr lang="en-GB" sz="1600" dirty="0" smtClean="0"/>
              <a:t>GEP-NET </a:t>
            </a:r>
            <a:r>
              <a:rPr lang="en-NZ" sz="1600" dirty="0"/>
              <a:t>(aged ≥18 years) and a history of carcinoid </a:t>
            </a:r>
            <a:r>
              <a:rPr lang="en-NZ" sz="1600" dirty="0" smtClean="0"/>
              <a:t>syndrome (diarrhoea/flushing) who received </a:t>
            </a:r>
            <a:r>
              <a:rPr lang="en-NZ" sz="1600" dirty="0" err="1" smtClean="0"/>
              <a:t>lanreotide</a:t>
            </a:r>
            <a:r>
              <a:rPr lang="en-NZ" sz="1600" dirty="0" smtClean="0"/>
              <a:t> </a:t>
            </a:r>
            <a:r>
              <a:rPr lang="en-NZ" sz="1600" dirty="0" err="1"/>
              <a:t>Autogel</a:t>
            </a:r>
            <a:r>
              <a:rPr lang="en-NZ" sz="1600" dirty="0"/>
              <a:t> </a:t>
            </a:r>
            <a:r>
              <a:rPr lang="en-NZ" sz="1600" dirty="0" smtClean="0"/>
              <a:t>120 mg</a:t>
            </a:r>
          </a:p>
          <a:p>
            <a:pPr>
              <a:spcAft>
                <a:spcPts val="300"/>
              </a:spcAft>
            </a:pPr>
            <a:r>
              <a:rPr lang="en-GB" sz="1600" b="1" dirty="0" smtClean="0"/>
              <a:t>Key results</a:t>
            </a:r>
          </a:p>
          <a:p>
            <a:pPr lvl="1">
              <a:spcAft>
                <a:spcPts val="300"/>
              </a:spcAft>
            </a:pPr>
            <a:r>
              <a:rPr lang="en-NZ" sz="1600" dirty="0" smtClean="0"/>
              <a:t>The ITT population comprised 114 patients</a:t>
            </a:r>
          </a:p>
          <a:p>
            <a:pPr lvl="1">
              <a:spcAft>
                <a:spcPts val="300"/>
              </a:spcAft>
            </a:pPr>
            <a:r>
              <a:rPr lang="en-NZ" sz="1600" dirty="0" smtClean="0"/>
              <a:t>Compared with placebo, patients receiving </a:t>
            </a:r>
            <a:r>
              <a:rPr lang="en-NZ" sz="1600" dirty="0" err="1" smtClean="0"/>
              <a:t>lanreotide</a:t>
            </a:r>
            <a:r>
              <a:rPr lang="en-NZ" sz="1600" dirty="0" smtClean="0"/>
              <a:t> </a:t>
            </a:r>
            <a:r>
              <a:rPr lang="en-NZ" sz="1600" dirty="0" err="1" smtClean="0"/>
              <a:t>Autogel</a:t>
            </a:r>
            <a:r>
              <a:rPr lang="en-NZ" sz="1600" dirty="0" smtClean="0"/>
              <a:t> used 14.8% less days of rescue </a:t>
            </a:r>
            <a:r>
              <a:rPr lang="en-NZ" sz="1600" dirty="0" err="1" smtClean="0"/>
              <a:t>octreotide</a:t>
            </a:r>
            <a:r>
              <a:rPr lang="en-NZ" sz="1600" dirty="0" smtClean="0"/>
              <a:t> (p=0.02); there was no significant difference in daily frequency of diarrhoea, but flushing events were slightly higher for placebo (p=0.02)</a:t>
            </a:r>
          </a:p>
          <a:p>
            <a:pPr lvl="1">
              <a:spcAft>
                <a:spcPts val="300"/>
              </a:spcAft>
            </a:pPr>
            <a:r>
              <a:rPr lang="en-NZ" sz="1600" dirty="0" smtClean="0"/>
              <a:t>QLQ-C30 scores were similar in </a:t>
            </a:r>
            <a:r>
              <a:rPr lang="en-NZ" sz="1600" dirty="0" err="1" smtClean="0"/>
              <a:t>lanreotide</a:t>
            </a:r>
            <a:r>
              <a:rPr lang="en-NZ" sz="1600" dirty="0" smtClean="0"/>
              <a:t> </a:t>
            </a:r>
            <a:r>
              <a:rPr lang="en-NZ" sz="1600" dirty="0" err="1" smtClean="0"/>
              <a:t>Autogel</a:t>
            </a:r>
            <a:r>
              <a:rPr lang="en-NZ" sz="1600" dirty="0" smtClean="0"/>
              <a:t> and placebo groups after 12 weeks</a:t>
            </a:r>
          </a:p>
          <a:p>
            <a:pPr lvl="1">
              <a:spcAft>
                <a:spcPts val="300"/>
              </a:spcAft>
            </a:pPr>
            <a:r>
              <a:rPr lang="en-NZ" sz="1600" dirty="0" smtClean="0"/>
              <a:t>Slight improvements in endocrine (p=0.08) and GI (p=0.06) symptom scores on GI.NET21</a:t>
            </a:r>
          </a:p>
          <a:p>
            <a:pPr>
              <a:spcAft>
                <a:spcPts val="300"/>
              </a:spcAft>
            </a:pPr>
            <a:r>
              <a:rPr lang="en-NZ" sz="1600" b="1" dirty="0" smtClean="0"/>
              <a:t>Conclusion</a:t>
            </a:r>
          </a:p>
          <a:p>
            <a:pPr lvl="1">
              <a:spcAft>
                <a:spcPts val="300"/>
              </a:spcAft>
            </a:pPr>
            <a:r>
              <a:rPr lang="en-NZ" sz="1600" b="1" dirty="0" smtClean="0"/>
              <a:t>In patients with GEP-NET, there was no deterioration in </a:t>
            </a:r>
            <a:r>
              <a:rPr lang="en-NZ" sz="1600" b="1" dirty="0" err="1" smtClean="0"/>
              <a:t>HRQoL</a:t>
            </a:r>
            <a:r>
              <a:rPr lang="en-NZ" sz="1600" b="1" dirty="0" smtClean="0"/>
              <a:t> with </a:t>
            </a:r>
            <a:r>
              <a:rPr lang="en-NZ" sz="1600" b="1" dirty="0" err="1" smtClean="0"/>
              <a:t>lanreotide</a:t>
            </a:r>
            <a:r>
              <a:rPr lang="en-NZ" sz="1600" b="1" dirty="0" smtClean="0"/>
              <a:t> </a:t>
            </a:r>
            <a:r>
              <a:rPr lang="en-NZ" sz="1600" b="1" dirty="0" err="1" smtClean="0"/>
              <a:t>Autogel</a:t>
            </a:r>
            <a:r>
              <a:rPr lang="en-NZ" sz="1600" b="1" dirty="0" smtClean="0"/>
              <a:t>; there was evidence of improvements in some domains of </a:t>
            </a:r>
            <a:r>
              <a:rPr lang="en-NZ" sz="1600" b="1" dirty="0" err="1" smtClean="0"/>
              <a:t>HRQoL</a:t>
            </a:r>
            <a:endParaRPr lang="en-GB" sz="1600" b="1" dirty="0"/>
          </a:p>
        </p:txBody>
      </p:sp>
      <p:sp>
        <p:nvSpPr>
          <p:cNvPr id="5124" name="Text Box 4"/>
          <p:cNvSpPr txBox="1">
            <a:spLocks noChangeArrowheads="1"/>
          </p:cNvSpPr>
          <p:nvPr/>
        </p:nvSpPr>
        <p:spPr bwMode="auto">
          <a:xfrm>
            <a:off x="4284440" y="6474897"/>
            <a:ext cx="4638898"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a:solidFill>
                  <a:srgbClr val="363636"/>
                </a:solidFill>
              </a:rPr>
              <a:t>Gomez-</a:t>
            </a:r>
            <a:r>
              <a:rPr lang="en-NZ" sz="1200" dirty="0" err="1">
                <a:solidFill>
                  <a:srgbClr val="363636"/>
                </a:solidFill>
              </a:rPr>
              <a:t>Panzani</a:t>
            </a:r>
            <a:r>
              <a:rPr lang="en-NZ" sz="1200" dirty="0">
                <a:solidFill>
                  <a:srgbClr val="363636"/>
                </a:solidFill>
              </a:rPr>
              <a:t> </a:t>
            </a:r>
            <a:r>
              <a:rPr lang="en-NZ" sz="1200" dirty="0" smtClean="0">
                <a:solidFill>
                  <a:srgbClr val="363636"/>
                </a:solidFill>
              </a:rPr>
              <a:t>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a:t>
            </a:r>
            <a:r>
              <a:rPr lang="en-GB" sz="1200" dirty="0" smtClean="0">
                <a:solidFill>
                  <a:srgbClr val="363636"/>
                </a:solidFill>
              </a:rPr>
              <a:t> </a:t>
            </a:r>
            <a:r>
              <a:rPr lang="en-GB" sz="1200" dirty="0" err="1">
                <a:solidFill>
                  <a:srgbClr val="363636"/>
                </a:solidFill>
              </a:rPr>
              <a:t>abstr</a:t>
            </a:r>
            <a:r>
              <a:rPr lang="en-GB" sz="1200" dirty="0">
                <a:solidFill>
                  <a:srgbClr val="363636"/>
                </a:solidFill>
              </a:rPr>
              <a:t> </a:t>
            </a:r>
            <a:r>
              <a:rPr lang="en-GB" sz="1200" dirty="0" smtClean="0">
                <a:solidFill>
                  <a:srgbClr val="363636"/>
                </a:solidFill>
              </a:rPr>
              <a:t>1135PD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16059266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1136PD: </a:t>
            </a:r>
            <a:r>
              <a:rPr lang="en-NZ" sz="1800" dirty="0"/>
              <a:t>Quality of life </a:t>
            </a:r>
            <a:r>
              <a:rPr lang="en-NZ" sz="1800" dirty="0" smtClean="0"/>
              <a:t>(</a:t>
            </a:r>
            <a:r>
              <a:rPr lang="en-NZ" sz="1800" dirty="0" err="1" smtClean="0"/>
              <a:t>QoL</a:t>
            </a:r>
            <a:r>
              <a:rPr lang="en-NZ" sz="1800" dirty="0" smtClean="0"/>
              <a:t>) with </a:t>
            </a:r>
            <a:r>
              <a:rPr lang="en-NZ" sz="1800" dirty="0" err="1"/>
              <a:t>lanreotide</a:t>
            </a:r>
            <a:r>
              <a:rPr lang="en-NZ" sz="1800" dirty="0"/>
              <a:t> </a:t>
            </a:r>
            <a:r>
              <a:rPr lang="en-NZ" sz="1800" dirty="0" err="1" smtClean="0"/>
              <a:t>autogel</a:t>
            </a:r>
            <a:r>
              <a:rPr lang="en-NZ" sz="1800" dirty="0" smtClean="0"/>
              <a:t> (LAN) vs</a:t>
            </a:r>
            <a:r>
              <a:rPr lang="en-NZ" sz="1800" dirty="0"/>
              <a:t>. placebo in patients with </a:t>
            </a:r>
            <a:r>
              <a:rPr lang="en-NZ" sz="1800" dirty="0" err="1" smtClean="0"/>
              <a:t>enteropancreatic</a:t>
            </a:r>
            <a:r>
              <a:rPr lang="en-NZ" sz="1800" dirty="0" smtClean="0"/>
              <a:t> neuroendocrine tumours (EP-NETs): Results </a:t>
            </a:r>
            <a:r>
              <a:rPr lang="en-NZ" sz="1800" dirty="0"/>
              <a:t>from the CLARINET phase III study – </a:t>
            </a:r>
            <a:r>
              <a:rPr lang="en-NZ" sz="1800" dirty="0" err="1"/>
              <a:t>Ruszniewski</a:t>
            </a:r>
            <a:r>
              <a:rPr lang="en-NZ" sz="1800" dirty="0"/>
              <a:t> </a:t>
            </a:r>
            <a:r>
              <a:rPr lang="en-NZ" sz="1800" dirty="0" smtClean="0"/>
              <a:t>P et 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a:t>To </a:t>
            </a:r>
            <a:r>
              <a:rPr lang="en-GB" sz="1600" dirty="0" smtClean="0"/>
              <a:t>investigate the effect of </a:t>
            </a:r>
            <a:r>
              <a:rPr lang="en-GB" sz="1600" dirty="0" err="1" smtClean="0"/>
              <a:t>lanreotide</a:t>
            </a:r>
            <a:r>
              <a:rPr lang="en-GB" sz="1600" dirty="0" smtClean="0"/>
              <a:t> </a:t>
            </a:r>
            <a:r>
              <a:rPr lang="en-GB" sz="1600" dirty="0" err="1" smtClean="0"/>
              <a:t>Autogel</a:t>
            </a:r>
            <a:r>
              <a:rPr lang="en-GB" sz="1600" dirty="0" smtClean="0"/>
              <a:t> on HRQoL in patients </a:t>
            </a:r>
            <a:r>
              <a:rPr lang="en-GB" sz="1600" dirty="0"/>
              <a:t>with </a:t>
            </a:r>
            <a:r>
              <a:rPr lang="en-GB" sz="1600" dirty="0" smtClean="0"/>
              <a:t>EP-NETs</a:t>
            </a:r>
          </a:p>
          <a:p>
            <a:pPr>
              <a:spcAft>
                <a:spcPts val="300"/>
              </a:spcAft>
            </a:pPr>
            <a:r>
              <a:rPr lang="en-GB" sz="1600" b="1" dirty="0" smtClean="0"/>
              <a:t>Study </a:t>
            </a:r>
            <a:r>
              <a:rPr lang="en-GB" sz="1600" b="1" dirty="0"/>
              <a:t>design</a:t>
            </a:r>
          </a:p>
          <a:p>
            <a:pPr lvl="1">
              <a:spcAft>
                <a:spcPts val="300"/>
              </a:spcAft>
            </a:pPr>
            <a:r>
              <a:rPr lang="en-NZ" sz="1600" dirty="0" smtClean="0"/>
              <a:t>Post-hoc analyses were performed on the randomised, double-blind phase III CLARINET study in which patients with somatostatin receptor-positive </a:t>
            </a:r>
            <a:r>
              <a:rPr lang="en-NZ" sz="1600" dirty="0"/>
              <a:t>NETs </a:t>
            </a:r>
            <a:r>
              <a:rPr lang="en-NZ" sz="1600" dirty="0" smtClean="0"/>
              <a:t>received </a:t>
            </a:r>
            <a:r>
              <a:rPr lang="en-NZ" sz="1600" dirty="0" err="1"/>
              <a:t>lanreotide</a:t>
            </a:r>
            <a:r>
              <a:rPr lang="en-NZ" sz="1600" dirty="0"/>
              <a:t> </a:t>
            </a:r>
            <a:r>
              <a:rPr lang="en-NZ" sz="1600" dirty="0" err="1"/>
              <a:t>Autogel</a:t>
            </a:r>
            <a:r>
              <a:rPr lang="en-NZ" sz="1600" dirty="0"/>
              <a:t> 120 mg (n=101) or placebo (n=103), once every </a:t>
            </a:r>
            <a:r>
              <a:rPr lang="en-NZ" sz="1600" dirty="0" smtClean="0"/>
              <a:t>28 days</a:t>
            </a:r>
            <a:r>
              <a:rPr lang="en-NZ" sz="1600" dirty="0"/>
              <a:t>, for 96 weeks </a:t>
            </a:r>
            <a:r>
              <a:rPr lang="en-NZ" sz="1600" dirty="0" smtClean="0"/>
              <a:t>(or </a:t>
            </a:r>
            <a:r>
              <a:rPr lang="en-NZ" sz="1600" dirty="0"/>
              <a:t>until death or </a:t>
            </a:r>
            <a:r>
              <a:rPr lang="en-NZ" sz="1600" dirty="0" smtClean="0"/>
              <a:t>PD)</a:t>
            </a:r>
            <a:endParaRPr lang="en-NZ" sz="1600" dirty="0"/>
          </a:p>
          <a:p>
            <a:pPr>
              <a:spcAft>
                <a:spcPts val="300"/>
              </a:spcAft>
            </a:pPr>
            <a:r>
              <a:rPr lang="en-GB" sz="1600" b="1" dirty="0" smtClean="0"/>
              <a:t>Key results</a:t>
            </a:r>
          </a:p>
          <a:p>
            <a:pPr lvl="1">
              <a:spcAft>
                <a:spcPts val="300"/>
              </a:spcAft>
            </a:pPr>
            <a:r>
              <a:rPr lang="en-NZ" sz="1600" dirty="0" smtClean="0"/>
              <a:t>204 patients were included in the ITT population</a:t>
            </a:r>
          </a:p>
          <a:p>
            <a:pPr lvl="1">
              <a:spcAft>
                <a:spcPts val="300"/>
              </a:spcAft>
            </a:pPr>
            <a:r>
              <a:rPr lang="en-NZ" sz="1600" dirty="0" smtClean="0"/>
              <a:t>HRQoL scores remained consistent throughout the study and were similar between </a:t>
            </a:r>
            <a:r>
              <a:rPr lang="en-NZ" sz="1600" dirty="0" err="1" smtClean="0"/>
              <a:t>lanreotide</a:t>
            </a:r>
            <a:r>
              <a:rPr lang="en-NZ" sz="1600" dirty="0" smtClean="0"/>
              <a:t> </a:t>
            </a:r>
            <a:r>
              <a:rPr lang="en-NZ" sz="1600" dirty="0" err="1" smtClean="0"/>
              <a:t>Autogel</a:t>
            </a:r>
            <a:r>
              <a:rPr lang="en-NZ" sz="1600" dirty="0" smtClean="0"/>
              <a:t> and placebo groups; similar results were observed with subscales </a:t>
            </a:r>
            <a:r>
              <a:rPr lang="en-NZ" sz="1600" dirty="0"/>
              <a:t>scores of </a:t>
            </a:r>
            <a:r>
              <a:rPr lang="en-NZ" sz="1600" dirty="0" smtClean="0"/>
              <a:t>EORTC </a:t>
            </a:r>
            <a:r>
              <a:rPr lang="en-NZ" sz="1600" dirty="0"/>
              <a:t>QLQ-C30 and </a:t>
            </a:r>
            <a:r>
              <a:rPr lang="en-NZ" sz="1600" dirty="0" smtClean="0"/>
              <a:t>QLQ-GI.NET21 </a:t>
            </a:r>
          </a:p>
          <a:p>
            <a:pPr lvl="1">
              <a:spcAft>
                <a:spcPts val="300"/>
              </a:spcAft>
            </a:pPr>
            <a:r>
              <a:rPr lang="en-NZ" sz="1600" dirty="0" smtClean="0"/>
              <a:t>In a multivariate analysis, sex</a:t>
            </a:r>
            <a:r>
              <a:rPr lang="en-NZ" sz="1600" dirty="0"/>
              <a:t>, baseline global health </a:t>
            </a:r>
            <a:r>
              <a:rPr lang="en-NZ" sz="1600" dirty="0" smtClean="0"/>
              <a:t>status/</a:t>
            </a:r>
            <a:r>
              <a:rPr lang="en-NZ" sz="1600" dirty="0" err="1" smtClean="0"/>
              <a:t>QoL</a:t>
            </a:r>
            <a:r>
              <a:rPr lang="en-NZ" sz="1600" dirty="0" smtClean="0"/>
              <a:t> (≤75) </a:t>
            </a:r>
            <a:r>
              <a:rPr lang="en-NZ" sz="1600" dirty="0"/>
              <a:t>and baseline hepatic tumour load </a:t>
            </a:r>
            <a:r>
              <a:rPr lang="en-NZ" sz="1600" dirty="0" smtClean="0"/>
              <a:t>(≤25%) were significant prognostic factors for changes in </a:t>
            </a:r>
            <a:r>
              <a:rPr lang="en-NZ" sz="1600" dirty="0" err="1" smtClean="0"/>
              <a:t>QoL</a:t>
            </a:r>
            <a:endParaRPr lang="en-NZ" sz="1600" dirty="0" smtClean="0"/>
          </a:p>
          <a:p>
            <a:pPr>
              <a:spcAft>
                <a:spcPts val="300"/>
              </a:spcAft>
            </a:pPr>
            <a:r>
              <a:rPr lang="en-NZ" sz="1600" b="1" dirty="0" smtClean="0"/>
              <a:t>Conclusions</a:t>
            </a:r>
            <a:endParaRPr lang="en-NZ" sz="1600" b="1" dirty="0"/>
          </a:p>
          <a:p>
            <a:pPr lvl="1">
              <a:spcAft>
                <a:spcPts val="300"/>
              </a:spcAft>
            </a:pPr>
            <a:r>
              <a:rPr lang="en-NZ" sz="1600" b="1" dirty="0" smtClean="0"/>
              <a:t>HRQoL was not adversely affected by </a:t>
            </a:r>
            <a:r>
              <a:rPr lang="en-NZ" sz="1600" b="1" dirty="0" err="1" smtClean="0"/>
              <a:t>lanreotide</a:t>
            </a:r>
            <a:r>
              <a:rPr lang="en-NZ" sz="1600" b="1" dirty="0" smtClean="0"/>
              <a:t> </a:t>
            </a:r>
            <a:r>
              <a:rPr lang="en-NZ" sz="1600" b="1" dirty="0" err="1" smtClean="0"/>
              <a:t>Autogel</a:t>
            </a:r>
            <a:endParaRPr lang="en-NZ" sz="1600" b="1" dirty="0" smtClean="0"/>
          </a:p>
          <a:p>
            <a:pPr lvl="2">
              <a:spcAft>
                <a:spcPts val="300"/>
              </a:spcAft>
            </a:pPr>
            <a:r>
              <a:rPr lang="en-NZ" sz="1600" b="1" dirty="0" smtClean="0"/>
              <a:t>Sex, baseline global health status/</a:t>
            </a:r>
            <a:r>
              <a:rPr lang="en-NZ" sz="1600" b="1" dirty="0" err="1" smtClean="0"/>
              <a:t>QoL</a:t>
            </a:r>
            <a:r>
              <a:rPr lang="en-NZ" sz="1600" b="1" dirty="0" smtClean="0"/>
              <a:t> and baseline hepatic tumour load are potential prognostic factors for changes in global health status/</a:t>
            </a:r>
            <a:r>
              <a:rPr lang="en-NZ" sz="1600" b="1" dirty="0" err="1" smtClean="0"/>
              <a:t>QoL</a:t>
            </a:r>
            <a:endParaRPr lang="en-NZ" sz="1600" b="1" dirty="0" smtClean="0"/>
          </a:p>
        </p:txBody>
      </p:sp>
      <p:sp>
        <p:nvSpPr>
          <p:cNvPr id="5124" name="Text Box 4"/>
          <p:cNvSpPr txBox="1">
            <a:spLocks noChangeArrowheads="1"/>
          </p:cNvSpPr>
          <p:nvPr/>
        </p:nvSpPr>
        <p:spPr bwMode="auto">
          <a:xfrm>
            <a:off x="4532905" y="6474897"/>
            <a:ext cx="439043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err="1">
                <a:solidFill>
                  <a:srgbClr val="363636"/>
                </a:solidFill>
              </a:rPr>
              <a:t>Ruszniewski</a:t>
            </a:r>
            <a:r>
              <a:rPr lang="en-NZ" sz="1200" dirty="0">
                <a:solidFill>
                  <a:srgbClr val="363636"/>
                </a:solidFill>
              </a:rPr>
              <a:t> </a:t>
            </a:r>
            <a:r>
              <a:rPr lang="en-NZ" sz="1200" dirty="0" smtClean="0">
                <a:solidFill>
                  <a:srgbClr val="363636"/>
                </a:solidFill>
              </a:rPr>
              <a:t>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a:t>
            </a:r>
            <a:r>
              <a:rPr lang="en-GB" sz="1200" dirty="0" smtClean="0">
                <a:solidFill>
                  <a:srgbClr val="363636"/>
                </a:solidFill>
              </a:rPr>
              <a:t> </a:t>
            </a:r>
            <a:r>
              <a:rPr lang="en-GB" sz="1200" dirty="0" err="1">
                <a:solidFill>
                  <a:srgbClr val="363636"/>
                </a:solidFill>
              </a:rPr>
              <a:t>abstr</a:t>
            </a:r>
            <a:r>
              <a:rPr lang="en-GB" sz="1200" dirty="0">
                <a:solidFill>
                  <a:srgbClr val="363636"/>
                </a:solidFill>
              </a:rPr>
              <a:t> </a:t>
            </a:r>
            <a:r>
              <a:rPr lang="en-GB" sz="1200" dirty="0" smtClean="0">
                <a:solidFill>
                  <a:srgbClr val="363636"/>
                </a:solidFill>
              </a:rPr>
              <a:t>1136PD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641834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1800" dirty="0"/>
              <a:t>Poster discussion (1134PD, 1135PD and 1136PD</a:t>
            </a:r>
            <a:r>
              <a:rPr lang="en-GB" sz="1800" dirty="0" smtClean="0"/>
              <a:t>) – Oberg K</a:t>
            </a:r>
            <a:endParaRPr lang="en-GB" sz="1800" dirty="0"/>
          </a:p>
        </p:txBody>
      </p:sp>
      <p:sp>
        <p:nvSpPr>
          <p:cNvPr id="3" name="Content Placeholder 2"/>
          <p:cNvSpPr>
            <a:spLocks noGrp="1"/>
          </p:cNvSpPr>
          <p:nvPr>
            <p:ph idx="1"/>
          </p:nvPr>
        </p:nvSpPr>
        <p:spPr/>
        <p:txBody>
          <a:bodyPr/>
          <a:lstStyle/>
          <a:p>
            <a:r>
              <a:rPr lang="en-GB" sz="1800" dirty="0" smtClean="0"/>
              <a:t>The three studies that assessed </a:t>
            </a:r>
            <a:r>
              <a:rPr lang="en-GB" sz="1800" dirty="0" err="1" smtClean="0"/>
              <a:t>lanreotide</a:t>
            </a:r>
            <a:r>
              <a:rPr lang="en-GB" sz="1800" dirty="0" smtClean="0"/>
              <a:t> </a:t>
            </a:r>
            <a:r>
              <a:rPr lang="en-GB" sz="1800" dirty="0" err="1" smtClean="0"/>
              <a:t>Autogel</a:t>
            </a:r>
            <a:r>
              <a:rPr lang="en-GB" sz="1800" dirty="0" smtClean="0"/>
              <a:t> treatment in patients with </a:t>
            </a:r>
            <a:br>
              <a:rPr lang="en-GB" sz="1800" dirty="0" smtClean="0"/>
            </a:br>
            <a:r>
              <a:rPr lang="en-GB" sz="1800" dirty="0" smtClean="0"/>
              <a:t>GEP-NET have confirmed previous studies showing good tolerability of </a:t>
            </a:r>
            <a:br>
              <a:rPr lang="en-GB" sz="1800" dirty="0" smtClean="0"/>
            </a:br>
            <a:r>
              <a:rPr lang="en-GB" sz="1800" dirty="0" smtClean="0"/>
              <a:t>somatostatin analogues</a:t>
            </a:r>
          </a:p>
          <a:p>
            <a:r>
              <a:rPr lang="en-GB" sz="1800" dirty="0" smtClean="0"/>
              <a:t>The CLARINET and ELECT studies, in which patients were randomised to somatostatin </a:t>
            </a:r>
            <a:r>
              <a:rPr lang="en-GB" sz="1800" dirty="0" err="1" smtClean="0"/>
              <a:t>autogel</a:t>
            </a:r>
            <a:r>
              <a:rPr lang="en-GB" sz="1800" dirty="0" smtClean="0"/>
              <a:t> or placebo, did not show any deterioration in </a:t>
            </a:r>
            <a:r>
              <a:rPr lang="en-GB" sz="1800" dirty="0" err="1" smtClean="0"/>
              <a:t>QoL</a:t>
            </a:r>
            <a:endParaRPr lang="en-GB" sz="1800" dirty="0" smtClean="0"/>
          </a:p>
          <a:p>
            <a:r>
              <a:rPr lang="en-GB" sz="1800" dirty="0" smtClean="0"/>
              <a:t>The CLARINET study demonstrated potential prognostic factors for global health status/</a:t>
            </a:r>
            <a:r>
              <a:rPr lang="en-GB" sz="1800" dirty="0" err="1" smtClean="0"/>
              <a:t>QoL</a:t>
            </a:r>
            <a:r>
              <a:rPr lang="en-GB" sz="1800" dirty="0" smtClean="0"/>
              <a:t> changes during treatment including:</a:t>
            </a:r>
          </a:p>
          <a:p>
            <a:pPr lvl="1"/>
            <a:r>
              <a:rPr lang="en-GB" sz="1800" dirty="0" smtClean="0"/>
              <a:t>Sex: female vs. male</a:t>
            </a:r>
          </a:p>
          <a:p>
            <a:pPr lvl="1"/>
            <a:r>
              <a:rPr lang="en-GB" sz="1800" dirty="0" smtClean="0"/>
              <a:t>Hepatic tumour load: &gt;25% vs. &lt;25%</a:t>
            </a:r>
          </a:p>
          <a:p>
            <a:pPr lvl="1"/>
            <a:r>
              <a:rPr lang="en-GB" sz="1800" dirty="0" smtClean="0"/>
              <a:t>Baseline global health</a:t>
            </a:r>
          </a:p>
          <a:p>
            <a:pPr lvl="1"/>
            <a:r>
              <a:rPr lang="en-GB" sz="1800" dirty="0" smtClean="0"/>
              <a:t>Status/</a:t>
            </a:r>
            <a:r>
              <a:rPr lang="en-GB" sz="1800" dirty="0" err="1" smtClean="0"/>
              <a:t>QoL</a:t>
            </a:r>
            <a:r>
              <a:rPr lang="en-GB" sz="1800" dirty="0" smtClean="0"/>
              <a:t> score: &gt;median vs. &lt;median</a:t>
            </a:r>
            <a:endParaRPr lang="en-GB" sz="1800" dirty="0"/>
          </a:p>
        </p:txBody>
      </p:sp>
    </p:spTree>
    <p:extLst>
      <p:ext uri="{BB962C8B-B14F-4D97-AF65-F5344CB8AC3E}">
        <p14:creationId xmlns:p14="http://schemas.microsoft.com/office/powerpoint/2010/main" val="27324152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CANCER OF UNKNOWN PRIMARY </a:t>
            </a:r>
            <a:endParaRPr lang="en-GB" dirty="0"/>
          </a:p>
        </p:txBody>
      </p:sp>
    </p:spTree>
    <p:extLst>
      <p:ext uri="{BB962C8B-B14F-4D97-AF65-F5344CB8AC3E}">
        <p14:creationId xmlns:p14="http://schemas.microsoft.com/office/powerpoint/2010/main" val="157267949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sz="1800" dirty="0" smtClean="0"/>
              <a:t>1137PD: </a:t>
            </a:r>
            <a:r>
              <a:rPr lang="en-NZ" sz="1800" dirty="0"/>
              <a:t>Carcinoma of unknown primary: </a:t>
            </a:r>
            <a:r>
              <a:rPr lang="en-NZ" sz="1800" dirty="0" smtClean="0"/>
              <a:t>Features </a:t>
            </a:r>
            <a:r>
              <a:rPr lang="en-NZ" sz="1800" dirty="0"/>
              <a:t>and outcomes of patients managed in a large UK centre – </a:t>
            </a:r>
            <a:r>
              <a:rPr lang="en-NZ" sz="1800" dirty="0" smtClean="0"/>
              <a:t>Lee R </a:t>
            </a:r>
            <a:r>
              <a:rPr lang="en-NZ" sz="1800" dirty="0"/>
              <a:t>et </a:t>
            </a:r>
            <a:r>
              <a:rPr lang="en-NZ" sz="1800" dirty="0" smtClean="0"/>
              <a:t>al.</a:t>
            </a:r>
            <a:endParaRPr lang="en-GB" sz="1800" dirty="0"/>
          </a:p>
        </p:txBody>
      </p:sp>
      <p:sp>
        <p:nvSpPr>
          <p:cNvPr id="5123" name="Rectangle 3"/>
          <p:cNvSpPr>
            <a:spLocks noGrp="1" noChangeArrowheads="1"/>
          </p:cNvSpPr>
          <p:nvPr>
            <p:ph type="body" idx="1"/>
          </p:nvPr>
        </p:nvSpPr>
        <p:spPr/>
        <p:txBody>
          <a:bodyPr/>
          <a:lstStyle/>
          <a:p>
            <a:pPr>
              <a:spcAft>
                <a:spcPts val="300"/>
              </a:spcAft>
            </a:pPr>
            <a:r>
              <a:rPr lang="en-GB" sz="1600" b="1" dirty="0"/>
              <a:t>Study objective</a:t>
            </a:r>
          </a:p>
          <a:p>
            <a:pPr lvl="1">
              <a:spcAft>
                <a:spcPts val="300"/>
              </a:spcAft>
            </a:pPr>
            <a:r>
              <a:rPr lang="en-GB" sz="1600" dirty="0"/>
              <a:t>To </a:t>
            </a:r>
            <a:r>
              <a:rPr lang="en-GB" sz="1600" dirty="0" smtClean="0"/>
              <a:t>identify features and examine prognosis of patients with carcinoma of unknown </a:t>
            </a:r>
            <a:br>
              <a:rPr lang="en-GB" sz="1600" dirty="0" smtClean="0"/>
            </a:br>
            <a:r>
              <a:rPr lang="en-GB" sz="1600" dirty="0" smtClean="0"/>
              <a:t>primary (CUP)</a:t>
            </a:r>
          </a:p>
          <a:p>
            <a:pPr>
              <a:spcAft>
                <a:spcPts val="300"/>
              </a:spcAft>
            </a:pPr>
            <a:r>
              <a:rPr lang="en-GB" sz="1600" b="1" dirty="0" smtClean="0"/>
              <a:t>Study </a:t>
            </a:r>
            <a:r>
              <a:rPr lang="en-GB" sz="1600" b="1" dirty="0"/>
              <a:t>design</a:t>
            </a:r>
          </a:p>
          <a:p>
            <a:pPr lvl="1">
              <a:spcAft>
                <a:spcPts val="300"/>
              </a:spcAft>
            </a:pPr>
            <a:r>
              <a:rPr lang="en-NZ" sz="1600" dirty="0" smtClean="0"/>
              <a:t>Retrospective cohort study of patients with CUP between 2005 and 2011</a:t>
            </a:r>
            <a:endParaRPr lang="en-NZ" sz="1600" dirty="0"/>
          </a:p>
          <a:p>
            <a:pPr>
              <a:spcAft>
                <a:spcPts val="300"/>
              </a:spcAft>
            </a:pPr>
            <a:r>
              <a:rPr lang="en-GB" sz="1600" b="1" dirty="0" smtClean="0"/>
              <a:t>Key results</a:t>
            </a:r>
          </a:p>
          <a:p>
            <a:pPr lvl="1">
              <a:spcAft>
                <a:spcPts val="300"/>
              </a:spcAft>
            </a:pPr>
            <a:r>
              <a:rPr lang="en-NZ" sz="1600" dirty="0" smtClean="0"/>
              <a:t>CUP was suspected in 249 patients; 134 were histologically confirmed</a:t>
            </a:r>
          </a:p>
          <a:p>
            <a:pPr lvl="2">
              <a:spcAft>
                <a:spcPts val="300"/>
              </a:spcAft>
            </a:pPr>
            <a:r>
              <a:rPr lang="en-NZ" sz="1600" dirty="0" smtClean="0"/>
              <a:t>Median age at diagnosis was 64.5 </a:t>
            </a:r>
            <a:r>
              <a:rPr lang="en-NZ" sz="1600" dirty="0"/>
              <a:t>(range </a:t>
            </a:r>
            <a:r>
              <a:rPr lang="en-NZ" sz="1600" dirty="0" smtClean="0"/>
              <a:t>19–85) years </a:t>
            </a:r>
          </a:p>
          <a:p>
            <a:pPr lvl="2">
              <a:spcAft>
                <a:spcPts val="300"/>
              </a:spcAft>
            </a:pPr>
            <a:r>
              <a:rPr lang="en-NZ" sz="1600" dirty="0" smtClean="0"/>
              <a:t>Median OS for confirmed CUP was 23.9 (range 0.14–441</a:t>
            </a:r>
            <a:r>
              <a:rPr lang="en-NZ" sz="1600" dirty="0"/>
              <a:t>) weeks </a:t>
            </a:r>
            <a:endParaRPr lang="en-NZ" sz="1600" dirty="0" smtClean="0"/>
          </a:p>
          <a:p>
            <a:pPr lvl="1">
              <a:spcAft>
                <a:spcPts val="300"/>
              </a:spcAft>
            </a:pPr>
            <a:r>
              <a:rPr lang="en-NZ" sz="1600" dirty="0" smtClean="0"/>
              <a:t>OS, compared with BSC (4 weeks), was significantly better in those who had surgery </a:t>
            </a:r>
            <a:br>
              <a:rPr lang="en-NZ" sz="1600" dirty="0" smtClean="0"/>
            </a:br>
            <a:r>
              <a:rPr lang="en-NZ" sz="1600" dirty="0" smtClean="0"/>
              <a:t>(213 weeks; p&lt;0.001), chemotherapy (32 weeks; p&lt;0.001) or radiotherapy (34 weeks)</a:t>
            </a:r>
          </a:p>
          <a:p>
            <a:pPr lvl="1">
              <a:spcAft>
                <a:spcPts val="300"/>
              </a:spcAft>
            </a:pPr>
            <a:r>
              <a:rPr lang="en-NZ" sz="1600" dirty="0" smtClean="0"/>
              <a:t>Median OS was greater among those </a:t>
            </a:r>
            <a:r>
              <a:rPr lang="en-NZ" sz="1600" dirty="0"/>
              <a:t>achieving clinical </a:t>
            </a:r>
            <a:r>
              <a:rPr lang="en-NZ" sz="1600" dirty="0" smtClean="0"/>
              <a:t>benefit (PR/CR/SD; 57.1 versus </a:t>
            </a:r>
            <a:r>
              <a:rPr lang="en-NZ" sz="1600" dirty="0"/>
              <a:t>26.4 </a:t>
            </a:r>
            <a:r>
              <a:rPr lang="en-NZ" sz="1600" dirty="0" smtClean="0"/>
              <a:t>weeks; p=0.001</a:t>
            </a:r>
            <a:r>
              <a:rPr lang="en-NZ" sz="1600" dirty="0"/>
              <a:t>)</a:t>
            </a:r>
          </a:p>
          <a:p>
            <a:pPr>
              <a:spcAft>
                <a:spcPts val="300"/>
              </a:spcAft>
            </a:pPr>
            <a:r>
              <a:rPr lang="en-NZ" sz="1600" b="1" dirty="0" smtClean="0"/>
              <a:t>Conclusions</a:t>
            </a:r>
            <a:endParaRPr lang="en-NZ" sz="1600" b="1" dirty="0"/>
          </a:p>
          <a:p>
            <a:pPr lvl="1">
              <a:spcAft>
                <a:spcPts val="300"/>
              </a:spcAft>
            </a:pPr>
            <a:r>
              <a:rPr lang="en-NZ" sz="1600" b="1" dirty="0" smtClean="0"/>
              <a:t>Diagnosis and treatment of CUP is complex</a:t>
            </a:r>
          </a:p>
          <a:p>
            <a:pPr lvl="1">
              <a:spcAft>
                <a:spcPts val="300"/>
              </a:spcAft>
            </a:pPr>
            <a:r>
              <a:rPr lang="en-NZ" sz="1600" b="1" dirty="0" smtClean="0"/>
              <a:t>Outcomes were better in those with squamous cell carcinoma, good performance status, no liver metastases and predominant lymph node involvement; responses in those undergoing surgery were durable</a:t>
            </a:r>
          </a:p>
          <a:p>
            <a:pPr lvl="1">
              <a:spcAft>
                <a:spcPts val="300"/>
              </a:spcAft>
            </a:pPr>
            <a:r>
              <a:rPr lang="en-NZ" sz="1600" b="1" dirty="0" smtClean="0"/>
              <a:t>Benefit with chemotherapy was small</a:t>
            </a:r>
          </a:p>
          <a:p>
            <a:pPr lvl="1">
              <a:spcAft>
                <a:spcPts val="300"/>
              </a:spcAft>
            </a:pPr>
            <a:endParaRPr lang="en-NZ" sz="1600" dirty="0" smtClean="0"/>
          </a:p>
        </p:txBody>
      </p:sp>
      <p:sp>
        <p:nvSpPr>
          <p:cNvPr id="5124" name="Text Box 4"/>
          <p:cNvSpPr txBox="1">
            <a:spLocks noChangeArrowheads="1"/>
          </p:cNvSpPr>
          <p:nvPr/>
        </p:nvSpPr>
        <p:spPr bwMode="auto">
          <a:xfrm>
            <a:off x="5129222" y="6474897"/>
            <a:ext cx="37941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p>
            <a:pPr algn="r"/>
            <a:r>
              <a:rPr lang="en-NZ" sz="1200" dirty="0" smtClean="0">
                <a:solidFill>
                  <a:srgbClr val="363636"/>
                </a:solidFill>
              </a:rPr>
              <a:t>Lee et al. </a:t>
            </a:r>
            <a:r>
              <a:rPr lang="it-IT" sz="1200" dirty="0" err="1" smtClean="0">
                <a:solidFill>
                  <a:srgbClr val="363636"/>
                </a:solidFill>
              </a:rPr>
              <a:t>Ann</a:t>
            </a:r>
            <a:r>
              <a:rPr lang="it-IT" sz="1200" dirty="0" smtClean="0">
                <a:solidFill>
                  <a:srgbClr val="363636"/>
                </a:solidFill>
              </a:rPr>
              <a:t> </a:t>
            </a:r>
            <a:r>
              <a:rPr lang="it-IT" sz="1200" dirty="0" err="1" smtClean="0">
                <a:solidFill>
                  <a:srgbClr val="363636"/>
                </a:solidFill>
              </a:rPr>
              <a:t>Oncol</a:t>
            </a:r>
            <a:r>
              <a:rPr lang="it-IT" sz="1200" dirty="0" smtClean="0">
                <a:solidFill>
                  <a:srgbClr val="363636"/>
                </a:solidFill>
              </a:rPr>
              <a:t> 2014; 25 (</a:t>
            </a:r>
            <a:r>
              <a:rPr lang="it-IT" sz="1200" dirty="0" err="1" smtClean="0">
                <a:solidFill>
                  <a:srgbClr val="363636"/>
                </a:solidFill>
              </a:rPr>
              <a:t>suppl</a:t>
            </a:r>
            <a:r>
              <a:rPr lang="it-IT" sz="1200" dirty="0" smtClean="0">
                <a:solidFill>
                  <a:srgbClr val="363636"/>
                </a:solidFill>
              </a:rPr>
              <a:t> 4):</a:t>
            </a:r>
            <a:r>
              <a:rPr lang="en-GB" sz="1200" dirty="0" smtClean="0">
                <a:solidFill>
                  <a:srgbClr val="363636"/>
                </a:solidFill>
              </a:rPr>
              <a:t> </a:t>
            </a:r>
            <a:r>
              <a:rPr lang="en-GB" sz="1200" dirty="0" err="1">
                <a:solidFill>
                  <a:srgbClr val="363636"/>
                </a:solidFill>
              </a:rPr>
              <a:t>abstr</a:t>
            </a:r>
            <a:r>
              <a:rPr lang="en-GB" sz="1200" dirty="0">
                <a:solidFill>
                  <a:srgbClr val="363636"/>
                </a:solidFill>
              </a:rPr>
              <a:t> </a:t>
            </a:r>
            <a:r>
              <a:rPr lang="en-GB" sz="1200" dirty="0" smtClean="0">
                <a:solidFill>
                  <a:srgbClr val="363636"/>
                </a:solidFill>
              </a:rPr>
              <a:t>1137PD</a:t>
            </a:r>
            <a:endParaRPr lang="en-GB" sz="1200" dirty="0">
              <a:solidFill>
                <a:srgbClr val="363636"/>
              </a:solidFill>
            </a:endParaRPr>
          </a:p>
        </p:txBody>
      </p:sp>
    </p:spTree>
    <p:custDataLst>
      <p:tags r:id="rId1"/>
    </p:custDataLst>
    <p:extLst>
      <p:ext uri="{BB962C8B-B14F-4D97-AF65-F5344CB8AC3E}">
        <p14:creationId xmlns:p14="http://schemas.microsoft.com/office/powerpoint/2010/main" val="25193129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DELIMITERS" val="3.1"/>
</p:tagLst>
</file>

<file path=ppt/tags/tag49.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DELIMITERS" val="3.1"/>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60.xml><?xml version="1.0" encoding="utf-8"?>
<p:tagLst xmlns:a="http://schemas.openxmlformats.org/drawingml/2006/main" xmlns:r="http://schemas.openxmlformats.org/officeDocument/2006/relationships" xmlns:p="http://schemas.openxmlformats.org/presentationml/2006/main">
  <p:tag name="DELIMITERS" val="3.1"/>
</p:tagLst>
</file>

<file path=ppt/tags/tag61.xml><?xml version="1.0" encoding="utf-8"?>
<p:tagLst xmlns:a="http://schemas.openxmlformats.org/drawingml/2006/main" xmlns:r="http://schemas.openxmlformats.org/officeDocument/2006/relationships" xmlns:p="http://schemas.openxmlformats.org/presentationml/2006/main">
  <p:tag name="DELIMITERS" val="3.1"/>
</p:tagLst>
</file>

<file path=ppt/tags/tag62.xml><?xml version="1.0" encoding="utf-8"?>
<p:tagLst xmlns:a="http://schemas.openxmlformats.org/drawingml/2006/main" xmlns:r="http://schemas.openxmlformats.org/officeDocument/2006/relationships" xmlns:p="http://schemas.openxmlformats.org/presentationml/2006/main">
  <p:tag name="DELIMITERS" val="3.1"/>
</p:tagLst>
</file>

<file path=ppt/tags/tag63.xml><?xml version="1.0" encoding="utf-8"?>
<p:tagLst xmlns:a="http://schemas.openxmlformats.org/drawingml/2006/main" xmlns:r="http://schemas.openxmlformats.org/officeDocument/2006/relationships" xmlns:p="http://schemas.openxmlformats.org/presentationml/2006/main">
  <p:tag name="DELIMITERS" val="3.1"/>
</p:tagLst>
</file>

<file path=ppt/tags/tag64.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Default Design">
  <a:themeElements>
    <a:clrScheme name="ESDO template clours">
      <a:dk1>
        <a:srgbClr val="969696"/>
      </a:dk1>
      <a:lt1>
        <a:srgbClr val="363636"/>
      </a:lt1>
      <a:dk2>
        <a:srgbClr val="043882"/>
      </a:dk2>
      <a:lt2>
        <a:srgbClr val="FFFFFF"/>
      </a:lt2>
      <a:accent1>
        <a:srgbClr val="B60D27"/>
      </a:accent1>
      <a:accent2>
        <a:srgbClr val="B2C0D8"/>
      </a:accent2>
      <a:accent3>
        <a:srgbClr val="043882"/>
      </a:accent3>
      <a:accent4>
        <a:srgbClr val="FFC000"/>
      </a:accent4>
      <a:accent5>
        <a:srgbClr val="C0C0C0"/>
      </a:accent5>
      <a:accent6>
        <a:srgbClr val="E75C00"/>
      </a:accent6>
      <a:hlink>
        <a:srgbClr val="2894FF"/>
      </a:hlink>
      <a:folHlink>
        <a:srgbClr val="FF66CC"/>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0</TotalTime>
  <Words>14046</Words>
  <Application>Microsoft Office PowerPoint</Application>
  <PresentationFormat>Bildschirmpräsentation (4:3)</PresentationFormat>
  <Paragraphs>2865</Paragraphs>
  <Slides>102</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102</vt:i4>
      </vt:variant>
    </vt:vector>
  </HeadingPairs>
  <TitlesOfParts>
    <vt:vector size="110" baseType="lpstr">
      <vt:lpstr>ＭＳ Ｐゴシック</vt:lpstr>
      <vt:lpstr>SimSun</vt:lpstr>
      <vt:lpstr>Arial</vt:lpstr>
      <vt:lpstr>ArialMT</vt:lpstr>
      <vt:lpstr>Calibri</vt:lpstr>
      <vt:lpstr>Symbol</vt:lpstr>
      <vt:lpstr>Wingdings</vt:lpstr>
      <vt:lpstr>Default Design</vt:lpstr>
      <vt:lpstr>GI SLIDE DECK 2014</vt:lpstr>
      <vt:lpstr>Letter from ESDO</vt:lpstr>
      <vt:lpstr>ESDO Medical Oncology Slide Deck Editors 2014</vt:lpstr>
      <vt:lpstr>Glossary</vt:lpstr>
      <vt:lpstr>Contents</vt:lpstr>
      <vt:lpstr>COLORECTAL CANCER</vt:lpstr>
      <vt:lpstr>NEOADJUVANT therapy</vt:lpstr>
      <vt:lpstr>LBA10: CALGB/SWOG 80405: Analysis of patients undergoing surgery as part of treatment strategy – Venook A et al.</vt:lpstr>
      <vt:lpstr>LBA10: CALGB/SWOG 80405: Analysis of patients undergoing surgery as part of treatment strategy – Venook A et al.</vt:lpstr>
      <vt:lpstr>LBA10: CALGB/SWOG 80405: Analysis of patients undergoing surgery as part of treatment strategy – Venook A et al.</vt:lpstr>
      <vt:lpstr>505PD: Preoperative chemoradiotherapy and postoperative chemotherapy with capecitabine +/- oxaliplatin in locally advanced rectal cancer: Interim analysis for disease-free survival of PETACC 6 – Schmoll H et al.</vt:lpstr>
      <vt:lpstr>Adjuvant therapy</vt:lpstr>
      <vt:lpstr>LBA12: Final results from QUASAR2, a multicentre, international randomised phase III trial of capecitabine (CAP) +/- bevacizumab (BEV) in the adjuvant setting of stage II/III colorectal cancer (CRC) – Midgley R et al.</vt:lpstr>
      <vt:lpstr>LBA12: Final results from QUASAR2, a multicentre, international randomised phase III trial of capecitabine (CAP) +/- bevacizumab (BEV) in the adjuvant setting of stage II/III colorectal cancer (CRC) – Midgley R et al.</vt:lpstr>
      <vt:lpstr>LBA12: Final results from QUASAR2, a multicentre, international randomised phase III trial of capecitabine (CAP) +/- bevacizumab (BEV) in the adjuvant setting of stage II/III colorectal cancer (CRC) – Midgley R et al</vt:lpstr>
      <vt:lpstr>502PD: MOSAIC study: Actualization of overall survival (OS) with 10 years follow up and evaluation of BRAF. By GERCOR and MOSAIC investigators  – André T et al.</vt:lpstr>
      <vt:lpstr>502PD: MOSAIC study: Actualization of Overall Survival (OS) with 10 years follow up and evaluation of BRAF. by GERCOR and MOSAIC investigators  – André T et al.</vt:lpstr>
      <vt:lpstr>502PD: MOSAIC study: Actualization of Overall Survival (OS) with 10 years follow up and evaluation of BRAF. by GERCOR and MOSAIC investigators  – André T et al.</vt:lpstr>
      <vt:lpstr>503PD: A genetic response profile to predict efficacy of adjuvant 5-FU in colon cancer – Buhl I et al.</vt:lpstr>
      <vt:lpstr>504PD: Three or six months of adjuvant chemotherapy for colon cancer: Compliance and safety of the phase III Italian TOSCA trial – Lonardi S et al.</vt:lpstr>
      <vt:lpstr>LBA14: Molecular subtype and chemotherapy-related toxicity in stage 3 colon cancers: NCCTG N0147 – Sinicrope F et al.</vt:lpstr>
      <vt:lpstr>First-line therapy</vt:lpstr>
      <vt:lpstr>501O: CALGB/SWOG 80405: Phase III trial of irinotecan/5-FU/leucovorin (FOLFIRI) or oxaliplatin/5-FU/leucovorin (mFOLFOX6) with bevacizumab (BV) or cetuximab (CET) for patients (pts) with expanded ras analyses untreated metastatic adenocarcinoma of the colon – Lenz H et al.</vt:lpstr>
      <vt:lpstr>501O: CALGB/SWOG 80405: PHASE III trial of irinotecan/5-FU/leucovorin (FOLFIRI) or oxaliplatin/5-FU/leucovorin (mFOLFOX6) with bevacizumab (BV) or cetuximab (CET) for patients (pts) with expanded ras analyses untreated metastatic adenocarcinoma of the colon – Lenz H et al.</vt:lpstr>
      <vt:lpstr>501O: CALGB/SWOG 80405: PHASE III trial of irinotecan/5-FU/leucovorin (FOLFIRI) or oxaliplatin/5-FU/leucovorin (mFOLFOX6) with bevacizumab (BV) or cetuximab (CET) for patients (pts) with expanded ras analyses untreated metastatic adenocarcinoma of the colon – Lenz H et al</vt:lpstr>
      <vt:lpstr>LBA11: Independent radiological evaluation of objective response, early tumor shrinkage, and depth of response in FIRE-3 (AIO KRK-0306) in the final RAS evaluable population – Stintzing S et al.</vt:lpstr>
      <vt:lpstr>LBA11: Independent radiological evaluation of objective response, early tumor shrinkage, and depth of response in FIRE-3 (AIO KRK-0306) in the final RAS evaluable population – Stintzing S et al.</vt:lpstr>
      <vt:lpstr>LBA11: Independent radiological evaluation of objective response, early tumor shrinkage, and depth of response in FIRE-3 (AIO KRK-0306) in the final RAS evaluable population – Stintzing S et al.</vt:lpstr>
      <vt:lpstr>509PD: Primary tumour location (PTL) as a prognostic and predictive factor in advanced colorectal cancer (aCRC): Data from 2075 patients (pts) in randomised trials – Seligmann J et al.</vt:lpstr>
      <vt:lpstr>maintenance</vt:lpstr>
      <vt:lpstr>497O: Bevacizumab-erlotinib as maintenance therapy in metastatic colorectal cancer. Final results of the GERCOR DREAM study – Chibaudel B et al.</vt:lpstr>
      <vt:lpstr>497O: Bevacizumab-erlotinib as maintenance therapy in metastatic colorectal cancer. Final results of the GERCOR DREAM study – Chibaudel B et al.</vt:lpstr>
      <vt:lpstr>497O: Bevacizumab-erlotinib as maintenance therapy in metastatic colorectal cancer. Final results of the GERCOR DREAM study – Chibaudel B et al.</vt:lpstr>
      <vt:lpstr>498O: Maintenance strategy with fluoropyrimidines (FP) plus bevacizumab (Bev), Bev alone or no treatment, following a 24-week first-line induction with FP, oxaliplatin (Ox) and Bev for patients with metastatic colorectal cancer: Mature data and subgroup analysis of the AIO KRK 0207 phase III study – Hegewisch-Becker S et al.</vt:lpstr>
      <vt:lpstr>498O: Maintenance strategy with fluoropyrimidines (FP) plus bevacizumab (Bev), Bev alone or no treatment, following a 24-week first-line induction with FP, oxaliplatin (Ox) and Bev for patients with metastatic colorectal cancer: Mature data and subgroup analysis of the AIO KRK 0207 phase III study – Hegewisch-Becker S et al.</vt:lpstr>
      <vt:lpstr>498O: Maintenance strategy with fluoropyrimidines (FP) plus bevacizumab (Bev), Bev alone or no treatment, following a 24-week first-line induction with FP, oxaliplatin (Ox) and Bev for patients with metastatic colorectal cancer: Mature data and subgroup analysis of the AIO KRK 0207 phase III study – Hegewisch-Becker S et al.</vt:lpstr>
      <vt:lpstr>498O: Maintenance strategy with fluoropyrimidines (FP) plus bevacizumab (Bev), Bev alone or no treatment, following a 24-week first-line induction with FP, oxaliplatin (Ox) and Bev for patients with metastatic colorectal cancer: Mature data and subgroup analysis of the AIO KRK 0207 phase III study – Hegewisch-Becker S et al.</vt:lpstr>
      <vt:lpstr>498O: Maintenance strategy with fluoropyrimidines (FP) plus bevacizumab (Bev), Bev alone or no treatment, following a 24-week first-line induction with FP, oxaliplatin (Ox) and Bev for patients with metastatic colorectal cancer: Mature data and subgroup analysis of the AIO KRK 0207 phase III study – Hegewisch-Becker S et al.</vt:lpstr>
      <vt:lpstr>499O: Phase II study of first-line mFOLFOX plus cetuximab (C) for 8 cycles followed by mFOLFOX plus C or single agent (s/a) C as maintenance therapy in patients (p) with metastatic colorectal cancer (mCRC): The MACRO-2 trial (Spanish Cooperative Group for the Treatment of Digestive Tumors [TTD]) – García Alfonso P et al.</vt:lpstr>
      <vt:lpstr>506PD: Interim analysis of PRODIGE 9, a randomized phase III trial comparing no treatment to bevacizumab maintenance during chemotherapy-free intervals in metastatic colorectal cancer – Aparicio T et al.</vt:lpstr>
      <vt:lpstr>506PD: Interim analysis of PRODIGE 9, a randomized phase III trial comparing no treatment to bevacizumab maintenance during chemotherapy-free intervals in metastatic colorectal cancer – Aparicio T et al.</vt:lpstr>
      <vt:lpstr>Second-Line or  later therapy</vt:lpstr>
      <vt:lpstr>500O: CONCUR: A randomized, placebo-controlled phase 3 study of regorafenib (REG) monotherapy in Asian patients with previously treated metastatic colorectal cancer (mCRC) – Kim TW et al.</vt:lpstr>
      <vt:lpstr>500O: CONCUR: A randomized, placebo-controlled phase 3 study of regorafenib (REG) monotherapy in Asian patients with previously treated metastatic colorectal cancer (mCRC) – Kim TW et al.</vt:lpstr>
      <vt:lpstr>500O: CONCUR: A randomized, placebo-controlled phase 3 study of regorafenib (REG) monotherapy in Asian patients with previously treated metastatic colorectal cancer (mCRC) – Kim TW et al.</vt:lpstr>
      <vt:lpstr>LBA13: Phase III RECOURSE trial of TAS-102 vs. placebo, with best supportive care (BSC), in patients (pts) with metastatic colorectal cancer (mCRC) refractory to standard therapies – Van Cutsem E et al.</vt:lpstr>
      <vt:lpstr>LBA13: Phase III RECOURSE trial of TAS-102 vs. placebo, with best supportive care (BSC), in patients (pts) with metastatic colorectal cancer (mCRC) refractory to standard therapies – Van Cutsem E et al.</vt:lpstr>
      <vt:lpstr>LBA13: Phase III RECOURSE trial of TAS-102 vs. placebo, with best supportive care (BSC), in patients (pts) with metastatic colorectal cancer (mCRC) refractory to standard therapies – Van Cutsem E et al.</vt:lpstr>
      <vt:lpstr>507PD: POSEIDON Phase I/II trial: Abituzumab combined with cetuximab plus irinotecan as second-line treatment for patients with KRAS wild-type metastatic colorectal cancer – Élez E et al.</vt:lpstr>
      <vt:lpstr>508PD: 2nd-line therapies after 1st-line therapy with FOLFIRI in combination with cetuximab or bevacizumab in patients with KRAS wild-type metastatic colorectal cancer (mCRC)-analysis of the AIO KRK 0306 (FIRE 3) trial  – Modest D et al.</vt:lpstr>
      <vt:lpstr>Poster discussion: Metastatic colorectal cancer (506PD, 507PD, 508PD, 509PD) – Pfeiffer P</vt:lpstr>
      <vt:lpstr>OESOPHAGEAL AND GASTRIC CANCER</vt:lpstr>
      <vt:lpstr>Localised disease</vt:lpstr>
      <vt:lpstr>619PD: Interim results of a randomized controlled phase III trial of elective nodal irradiation plus erlotinib combined with chemotherapy for esophageal squamous cell carcinoma (NCT00686114) – Wu S et al.</vt:lpstr>
      <vt:lpstr>619PD: Interim Results of a Randomized Controlled Phase III Trial of Elective Nodal Irradiation Plus Erlotinib Combined With Chemotherapy for Esophageal Squamous Cell Carcinoma (NCT00686114) – Wu S et al.</vt:lpstr>
      <vt:lpstr>Metastatic disease</vt:lpstr>
      <vt:lpstr>615O: Randomized phase II study of capecitabine and cisplatin with or without sorafenib in patients with metastatic gastric cancer: STARGATE study  – Kang YK et al.</vt:lpstr>
      <vt:lpstr>615O: Randomized phase II study of capecitabine and cisplatin with or without sorafenib in patients with metastatic gastric cancer: STARGATE study  – Kang YK et al.</vt:lpstr>
      <vt:lpstr>615O: Randomized phase II study of capecitabine and cisplatin with or without sorafenib in patients with metastatic gastric cancer: STARGATE study  – Kang YK et al.</vt:lpstr>
      <vt:lpstr>620PD: Proton pump inhibitor (PPIs) therapy may impair capecitabine (cape) efficacy in metastatic gastroesophageal cancer (GEC), results from the TRIO-013/LOGIC trial – Chu M et al.</vt:lpstr>
      <vt:lpstr>Advanced disease</vt:lpstr>
      <vt:lpstr>LBA15: A phase Ib study of pembrolizumab (Pembro; MK-3475) in patients (pts) with advanced gastric cancer – Muro K et al.</vt:lpstr>
      <vt:lpstr>HEPATOCELLULAR CARCINOMA</vt:lpstr>
      <vt:lpstr>LBA16: Ramucirumab (RAM) as second-line treatment in patients (pts) with advanced hepatocellular carcinoma (HCC) following first-line therapy with sorafenib: Results from the randomized phase III REACH study – Zhu A et al.</vt:lpstr>
      <vt:lpstr>LBA16: Ramucirumab (RAM) as second-line treatment in patients (pts) with advanced hepatocellular carcinoma (HCC) following first-line therapy with sorafenib: Results from the randomized phase III REACH study – Zhu A et al.</vt:lpstr>
      <vt:lpstr>LBA16: Ramucirumab (RAM) as second-line treatment in patients (pts) with advanced hepatocellular carcinoma (HCC) following first-line therapy with sorafenib: Results from the randomized phase III REACH study – Zhu A et al.</vt:lpstr>
      <vt:lpstr>LBA17: Randomised study of axitinib (Axi) plus best supportive care (BSC) versus placebo (Pbo) plus BSC in patients with advanced hepatocellular carcinoma (HCC) following prior antiangiogenic therapy – Kang Y et al.</vt:lpstr>
      <vt:lpstr>PANCREATIC CANCER</vt:lpstr>
      <vt:lpstr>Adjuvant therapy</vt:lpstr>
      <vt:lpstr>LBA18: CONKO-006: A randomized double-blinded phase IIb-study of adjuvant therapy with gemcitabine + sorafenib/placebo for patients with R1-resection of pancreatic cancer – Sinn M et al.</vt:lpstr>
      <vt:lpstr>First-line therapy</vt:lpstr>
      <vt:lpstr>616PD: A ph 1b study of the anti-cancer stem cell agent demcizumab (DEM) &amp; gemcitabine (GEM) +/- paclitaxel protein bound particles (nab-paclitaxel) in pts with pancreatic cancer – Hidalgo M et al.</vt:lpstr>
      <vt:lpstr>617PD: A phase III trial comparing FOLFIRINOX versus gemcitabine for metastatic pancreatic cancer – Singhal M et al.</vt:lpstr>
      <vt:lpstr>618PD: A phase 2 randomized, double-blind, placebo controlled study of simtuzumab or placebo in combination with gemcitabine for the first line treatment of pancreatic adenocarcinoma – Benson A et al.</vt:lpstr>
      <vt:lpstr>LBA19: A multi-institutional randomized phase 2 trial of the oncolytic virus reolysin in the first line treatment metastatic adenocarcinoma of the pancreas (MAP) – Bekaii-Saab T et al.</vt:lpstr>
      <vt:lpstr>Poster discussion: Advanced pancreatic cancer (616PD, 617PD, 618PD, LBA19)  – Valle JW</vt:lpstr>
      <vt:lpstr>BILIARY TRACT CANCER</vt:lpstr>
      <vt:lpstr>622PD: Does the derived neutrophil lymphocyte ratio predict benefit from cisplatin and gemcitabine compared with gemcitabine alone in advanced biliary cancer? An exploratory study of the ABC-02 trial – Grenader T et al.</vt:lpstr>
      <vt:lpstr>NEUROENDOCRINE TUMOURS</vt:lpstr>
      <vt:lpstr>Prognosis / Biomarkers</vt:lpstr>
      <vt:lpstr>1133O: Molecular profiling of small intestinal neuroendocrine tumours  – Karpathakis A et al.</vt:lpstr>
      <vt:lpstr>1133O: Molecular profiling of small intestinal neuroendocrine tumours – Karpathakis A et al.</vt:lpstr>
      <vt:lpstr>1133O: Molecular profiling of small intestinal neuroendocrine tumours – Karpathakis A et al.</vt:lpstr>
      <vt:lpstr>1140PD: Finding molecular subgroups of worse prognosis studying the microenvironment of gastro-entero-pancreatic neuroendocrine tumours  (GEP-NET) – Barriuso J et al.</vt:lpstr>
      <vt:lpstr>1141PD: Gastroenteropancreatic Neuroendocrine Tumors (GEPNET) Registry: Update from an international collaboration – Yalçın Ş et al.</vt:lpstr>
      <vt:lpstr>1142PD: Large cell neuroendocrine carcinomas (LCNEC) of the lung: Pathologic features, treatment and outcomes – Naidoo J et al.</vt:lpstr>
      <vt:lpstr>Poster discussion (1140PD, 1141PD, 1142PD) – Ruszniewski P</vt:lpstr>
      <vt:lpstr>Palliative</vt:lpstr>
      <vt:lpstr>1132O: Everolimus (EVE) for the treatment of advanced pancreatic neuroendocrine tumors (pNET): Final overall survival (OS) results of a randomized, double-blind, placebo (PBO)-controlled, multicenter phase III trial (RADIANT-3) – Yao JC et al.</vt:lpstr>
      <vt:lpstr>1132O: Everolimus (EVE) for the Treatment of Advanced Pancreatic Neuroendocrine Tumors (pNET): Final Overall Survival (OS) Results of a Randomized, Double-blind, Placebo (PBO)-Controlled, Multicenter Phase III Trial (RADIANT-3) – Yao JC et al.</vt:lpstr>
      <vt:lpstr>1132O: Everolimus (EVE) for the Treatment of Advanced Pancreatic Neuroendocrine Tumors (pNET): Final Overall Survival (OS) Results of a Randomized, Double-blind, Placebo (PBO)-Controlled, Multicenter Phase III Trial (RADIANT-3) – Yao JC et al.</vt:lpstr>
      <vt:lpstr>1132O: Everolimus (EVE) for the Treatment of Advanced Pancreatic Neuroendocrine Tumors (pNET): Final Overall Survival (OS) Results of a Randomized, Double-blind, Placebo (PBO)-Controlled, Multicenter Phase III Trial (RADIANT-3) – Yao JC et al.</vt:lpstr>
      <vt:lpstr>1132O: Everolimus (EVE) for the Treatment of Advanced Pancreatic Neuroendocrine Tumors (pNET): Final Overall Survival (OS) Results of a Randomized, Double-blind, Placebo (PBO)-Controlled, Multicenter Phase III Trial (RADIANT-3) – Yao JC et al.</vt:lpstr>
      <vt:lpstr>1134PD: Treatment satisfaction, symptom control, and quality of life (QoL) with lanreotide autogel (LAN) in neuroendocrine tumour (NET) patients with carcinoid syndrome (CS): Results from the SymNET study – Ruszniewski P et al.</vt:lpstr>
      <vt:lpstr>1135PD: Quality of life (QoL) associated with lanreotide autogel (LAN) treatment for carcinoid syndrome (CS) in gastroenteropancreatic neuroendocrine tumour (GEPNET) patients: Results of the ELECT study – Gomez-Panzani E et al.</vt:lpstr>
      <vt:lpstr>1136PD: Quality of life (QoL) with lanreotide autogel (LAN) vs. placebo in patients with enteropancreatic neuroendocrine tumours (EP-NETs): Results from the CLARINET phase III study – Ruszniewski P et al.</vt:lpstr>
      <vt:lpstr>Poster discussion (1134PD, 1135PD and 1136PD) – Oberg K</vt:lpstr>
      <vt:lpstr>CANCER OF UNKNOWN PRIMARY </vt:lpstr>
      <vt:lpstr>1137PD: Carcinoma of unknown primary: Features and outcomes of patients managed in a large UK centre – Lee R et al.</vt:lpstr>
      <vt:lpstr>1138PD: Activation status and prognostic significance of the Wnt/B catenin and Hedgehog/Smoothened signalling pathways in patients with cancer of unknown primary (CUP): A translational research study of the Hellenic Cooperative Oncology Group (HeCOG) – Pentheroudakis G et al.</vt:lpstr>
      <vt:lpstr>1139PD: Clinical outcomes from the UK CUP-ONE Study: A multi-centre trial to assess the efficacy of epirubicin, cisplatin and capecitabine (ECX) in carcinomas of unknown primary (CUP) with prospective validation of molecular classifiers – Wasan HS et al.</vt:lpstr>
      <vt:lpstr>Poster discussion (1137PD, 1138PD, 1139PD) – Skogseid B</vt:lpstr>
    </vt:vector>
  </TitlesOfParts>
  <Company>AP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Tina Waclawek</cp:lastModifiedBy>
  <cp:revision>640</cp:revision>
  <dcterms:created xsi:type="dcterms:W3CDTF">2011-02-23T10:20:57Z</dcterms:created>
  <dcterms:modified xsi:type="dcterms:W3CDTF">2014-11-10T10:51:31Z</dcterms:modified>
</cp:coreProperties>
</file>