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78"/>
  </p:notesMasterIdLst>
  <p:handoutMasterIdLst>
    <p:handoutMasterId r:id="rId79"/>
  </p:handoutMasterIdLst>
  <p:sldIdLst>
    <p:sldId id="287" r:id="rId3"/>
    <p:sldId id="269" r:id="rId4"/>
    <p:sldId id="293" r:id="rId5"/>
    <p:sldId id="555" r:id="rId6"/>
    <p:sldId id="430" r:id="rId7"/>
    <p:sldId id="470" r:id="rId8"/>
    <p:sldId id="474" r:id="rId9"/>
    <p:sldId id="475" r:id="rId10"/>
    <p:sldId id="476" r:id="rId11"/>
    <p:sldId id="477" r:id="rId12"/>
    <p:sldId id="478" r:id="rId13"/>
    <p:sldId id="479" r:id="rId14"/>
    <p:sldId id="480" r:id="rId15"/>
    <p:sldId id="481" r:id="rId16"/>
    <p:sldId id="541" r:id="rId17"/>
    <p:sldId id="542" r:id="rId18"/>
    <p:sldId id="543" r:id="rId19"/>
    <p:sldId id="544" r:id="rId20"/>
    <p:sldId id="486" r:id="rId21"/>
    <p:sldId id="487" r:id="rId22"/>
    <p:sldId id="471" r:id="rId23"/>
    <p:sldId id="492" r:id="rId24"/>
    <p:sldId id="545" r:id="rId25"/>
    <p:sldId id="498" r:id="rId26"/>
    <p:sldId id="489" r:id="rId27"/>
    <p:sldId id="490" r:id="rId28"/>
    <p:sldId id="491" r:id="rId29"/>
    <p:sldId id="499" r:id="rId30"/>
    <p:sldId id="500" r:id="rId31"/>
    <p:sldId id="501" r:id="rId32"/>
    <p:sldId id="546" r:id="rId33"/>
    <p:sldId id="547" r:id="rId34"/>
    <p:sldId id="548" r:id="rId35"/>
    <p:sldId id="503" r:id="rId36"/>
    <p:sldId id="549" r:id="rId37"/>
    <p:sldId id="506" r:id="rId38"/>
    <p:sldId id="507" r:id="rId39"/>
    <p:sldId id="508" r:id="rId40"/>
    <p:sldId id="509" r:id="rId41"/>
    <p:sldId id="510" r:id="rId42"/>
    <p:sldId id="511" r:id="rId43"/>
    <p:sldId id="514" r:id="rId44"/>
    <p:sldId id="551" r:id="rId45"/>
    <p:sldId id="517" r:id="rId46"/>
    <p:sldId id="550" r:id="rId47"/>
    <p:sldId id="552" r:id="rId48"/>
    <p:sldId id="518" r:id="rId49"/>
    <p:sldId id="519" r:id="rId50"/>
    <p:sldId id="520" r:id="rId51"/>
    <p:sldId id="521" r:id="rId52"/>
    <p:sldId id="522" r:id="rId53"/>
    <p:sldId id="523" r:id="rId54"/>
    <p:sldId id="472" r:id="rId55"/>
    <p:sldId id="524" r:id="rId56"/>
    <p:sldId id="525" r:id="rId57"/>
    <p:sldId id="526" r:id="rId58"/>
    <p:sldId id="527" r:id="rId59"/>
    <p:sldId id="528" r:id="rId60"/>
    <p:sldId id="529" r:id="rId61"/>
    <p:sldId id="530" r:id="rId62"/>
    <p:sldId id="473" r:id="rId63"/>
    <p:sldId id="531" r:id="rId64"/>
    <p:sldId id="532" r:id="rId65"/>
    <p:sldId id="443" r:id="rId66"/>
    <p:sldId id="553" r:id="rId67"/>
    <p:sldId id="444" r:id="rId68"/>
    <p:sldId id="318" r:id="rId69"/>
    <p:sldId id="533" r:id="rId70"/>
    <p:sldId id="534" r:id="rId71"/>
    <p:sldId id="535" r:id="rId72"/>
    <p:sldId id="536" r:id="rId73"/>
    <p:sldId id="537" r:id="rId74"/>
    <p:sldId id="538" r:id="rId75"/>
    <p:sldId id="539" r:id="rId76"/>
    <p:sldId id="540" r:id="rId77"/>
  </p:sldIdLst>
  <p:sldSz cx="9144000" cy="6858000" type="screen4x3"/>
  <p:notesSz cx="6858000" cy="9144000"/>
  <p:custDataLst>
    <p:tags r:id="rId8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ykobayashi" initials="y" lastIdx="19" clrIdx="1"/>
  <p:cmAuthor id="2" name="Trans" initials="Trans" lastIdx="16" clrIdx="2"/>
  <p:cmAuthor id="3" name="sredondo" initials="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DDD"/>
    <a:srgbClr val="A0A0A0"/>
    <a:srgbClr val="000000"/>
    <a:srgbClr val="FF00FF"/>
    <a:srgbClr val="4D4D4D"/>
    <a:srgbClr val="B60D27"/>
    <a:srgbClr val="043882"/>
    <a:srgbClr val="C0C0C0"/>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8" autoAdjust="0"/>
    <p:restoredTop sz="93887" autoAdjust="0"/>
  </p:normalViewPr>
  <p:slideViewPr>
    <p:cSldViewPr snapToGrid="0" showGuides="1">
      <p:cViewPr>
        <p:scale>
          <a:sx n="100" d="100"/>
          <a:sy n="100" d="100"/>
        </p:scale>
        <p:origin x="-2070" y="-480"/>
      </p:cViewPr>
      <p:guideLst>
        <p:guide orient="horz" pos="4148"/>
        <p:guide orient="horz" pos="105"/>
        <p:guide orient="horz" pos="2160"/>
        <p:guide pos="2880"/>
        <p:guide pos="233"/>
        <p:guide pos="5527"/>
      </p:guideLst>
    </p:cSldViewPr>
  </p:slideViewPr>
  <p:notesTextViewPr>
    <p:cViewPr>
      <p:scale>
        <a:sx n="100" d="100"/>
        <a:sy n="100" d="100"/>
      </p:scale>
      <p:origin x="0" y="0"/>
    </p:cViewPr>
  </p:notesTextViewPr>
  <p:sorterViewPr>
    <p:cViewPr>
      <p:scale>
        <a:sx n="200" d="100"/>
        <a:sy n="200" d="100"/>
      </p:scale>
      <p:origin x="0" y="143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24/07/2015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22" b="26987"/>
          <a:stretch/>
        </p:blipFill>
        <p:spPr>
          <a:xfrm>
            <a:off x="0" y="1588520"/>
            <a:ext cx="9144000" cy="4431279"/>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5" y="1689463"/>
            <a:ext cx="3730626" cy="1484854"/>
          </a:xfrm>
        </p:spPr>
        <p:txBody>
          <a:bodyPr anchor="t"/>
          <a:lstStyle>
            <a:lvl1pPr marL="0" indent="0" algn="l">
              <a:buFontTx/>
              <a:buNone/>
              <a:defRPr b="1" u="none">
                <a:solidFill>
                  <a:schemeClr val="tx2"/>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63132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817349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5944404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1963898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43502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3646243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26201917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5954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0923277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0583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10843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24040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2153140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3" r:id="rId1"/>
    <p:sldLayoutId id="2147483656" r:id="rId2"/>
    <p:sldLayoutId id="2147483650" r:id="rId3"/>
    <p:sldLayoutId id="2147483664" r:id="rId4"/>
    <p:sldLayoutId id="2147483651" r:id="rId5"/>
    <p:sldLayoutId id="2147483652" r:id="rId6"/>
    <p:sldLayoutId id="2147483654" r:id="rId7"/>
    <p:sldLayoutId id="2147483655"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770274066"/>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6.xml"/><Relationship Id="rId1" Type="http://schemas.openxmlformats.org/officeDocument/2006/relationships/slideLayout" Target="../slideLayouts/slideLayout3.xml"/><Relationship Id="rId5" Type="http://schemas.openxmlformats.org/officeDocument/2006/relationships/slide" Target="slide61.xml"/><Relationship Id="rId4" Type="http://schemas.openxmlformats.org/officeDocument/2006/relationships/slide" Target="slide5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971" y="164206"/>
            <a:ext cx="8881906" cy="1277983"/>
          </a:xfrm>
        </p:spPr>
        <p:txBody>
          <a:bodyPr/>
          <a:lstStyle/>
          <a:p>
            <a:r>
              <a:rPr lang="ja-JP" sz="4400" b="1" i="0" dirty="0" smtClean="0">
                <a:solidFill>
                  <a:srgbClr val="FFFFFF"/>
                </a:solidFill>
                <a:ea typeface="MS UI Gothic" pitchFamily="18" charset="0"/>
              </a:rPr>
              <a:t>GIスライドデッキ2015</a:t>
            </a:r>
            <a:r>
              <a:rPr lang="en" sz="4400" dirty="0" smtClean="0"/>
              <a:t/>
            </a:r>
            <a:br>
              <a:rPr lang="en" sz="4400" dirty="0" smtClean="0"/>
            </a:br>
            <a:r>
              <a:rPr lang="ja-JP" sz="2800" b="0" i="0" dirty="0" smtClean="0">
                <a:solidFill>
                  <a:srgbClr val="FFFFFF"/>
                </a:solidFill>
                <a:ea typeface="MS UI Gothic" pitchFamily="18" charset="0"/>
              </a:rPr>
              <a:t>以下の会議で発表された</a:t>
            </a:r>
            <a:r>
              <a:rPr lang="ja-JP" sz="2800" i="0" dirty="0" smtClean="0">
                <a:solidFill>
                  <a:srgbClr val="FFFFFF"/>
                </a:solidFill>
                <a:ea typeface="MS UI Gothic" pitchFamily="18" charset="0"/>
              </a:rPr>
              <a:t>非結腸直腸癌</a:t>
            </a:r>
            <a:r>
              <a:rPr lang="ja-JP" sz="2800" b="0" i="0" dirty="0" smtClean="0">
                <a:solidFill>
                  <a:srgbClr val="FFFFFF"/>
                </a:solidFill>
                <a:ea typeface="MS UI Gothic" pitchFamily="18" charset="0"/>
              </a:rPr>
              <a:t>に関する特定の抄録：</a:t>
            </a:r>
          </a:p>
        </p:txBody>
      </p:sp>
      <p:sp>
        <p:nvSpPr>
          <p:cNvPr id="5" name="Subtitle 4"/>
          <p:cNvSpPr>
            <a:spLocks noGrp="1"/>
          </p:cNvSpPr>
          <p:nvPr>
            <p:ph type="subTitle" idx="1"/>
          </p:nvPr>
        </p:nvSpPr>
        <p:spPr/>
        <p:txBody>
          <a:bodyPr/>
          <a:lstStyle/>
          <a:p>
            <a:r>
              <a:rPr lang="ja-JP" sz="1600" b="1" i="0" dirty="0" smtClean="0">
                <a:solidFill>
                  <a:srgbClr val="FFFFFF"/>
                </a:solidFill>
                <a:ea typeface="MS UI Gothic" pitchFamily="18" charset="0"/>
              </a:rPr>
              <a:t>米国臨床腫瘍学会（ASCO）年次会議2015</a:t>
            </a:r>
          </a:p>
          <a:p>
            <a:r>
              <a:rPr lang="ja-JP" sz="1600" b="0" i="0" dirty="0" smtClean="0">
                <a:solidFill>
                  <a:srgbClr val="FFFFFF"/>
                </a:solidFill>
                <a:ea typeface="MS UI Gothic" pitchFamily="18" charset="0"/>
              </a:rPr>
              <a:t>2015年5月29日～6月2日</a:t>
            </a:r>
            <a:r>
              <a:rPr lang="en" sz="1600" dirty="0" smtClean="0"/>
              <a:t/>
            </a:r>
            <a:br>
              <a:rPr lang="en" sz="1600" dirty="0" smtClean="0"/>
            </a:br>
            <a:r>
              <a:rPr lang="ja-JP" sz="1600" b="0" i="0" dirty="0" smtClean="0">
                <a:solidFill>
                  <a:srgbClr val="FFFFFF"/>
                </a:solidFill>
                <a:ea typeface="MS UI Gothic" pitchFamily="18" charset="0"/>
              </a:rPr>
              <a:t>シカゴ、米国</a:t>
            </a:r>
          </a:p>
        </p:txBody>
      </p:sp>
    </p:spTree>
    <p:extLst>
      <p:ext uri="{BB962C8B-B14F-4D97-AF65-F5344CB8AC3E}">
        <p14:creationId xmlns:p14="http://schemas.microsoft.com/office/powerpoint/2010/main" xmlns="" val="194606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193800"/>
            <a:ext cx="8504786" cy="5170646"/>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3600"/>
              </a:spcAft>
              <a:buClr>
                <a:srgbClr val="043882"/>
              </a:buClr>
              <a:buFont typeface="Arial" panose="020B0604020202020204" pitchFamily="34" charset="0"/>
              <a:buChar char="•"/>
            </a:pPr>
            <a:r>
              <a:rPr lang="ja-JP" sz="1600" b="0" i="0" dirty="0" smtClean="0">
                <a:solidFill>
                  <a:srgbClr val="4D4D4D"/>
                </a:solidFill>
                <a:ea typeface="MS UI Gothic" pitchFamily="18" charset="0"/>
              </a:rPr>
              <a:t>全身治療後の病勢進行またはソラフェニブに対する忍容性不良が認められた進行HCC患者において、抗PD-1 mAbであるニボルマブの有効性および安全性を評価すること</a:t>
            </a: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120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試験は、</a:t>
            </a:r>
            <a:r>
              <a:rPr lang="ja-JP" sz="1600" dirty="0" smtClean="0">
                <a:solidFill>
                  <a:srgbClr val="4D4D4D"/>
                </a:solidFill>
                <a:ea typeface="MS UI Gothic" pitchFamily="18" charset="0"/>
              </a:rPr>
              <a:t>第</a:t>
            </a:r>
            <a:r>
              <a:rPr lang="en-US" altLang="ja-JP" sz="1600" dirty="0" smtClean="0">
                <a:solidFill>
                  <a:srgbClr val="4D4D4D"/>
                </a:solidFill>
                <a:ea typeface="MS UI Gothic" pitchFamily="18" charset="0"/>
              </a:rPr>
              <a:t>I</a:t>
            </a:r>
            <a:r>
              <a:rPr lang="ja-JP" sz="1600" dirty="0" smtClean="0">
                <a:solidFill>
                  <a:srgbClr val="4D4D4D"/>
                </a:solidFill>
                <a:ea typeface="MS UI Gothic" pitchFamily="18" charset="0"/>
              </a:rPr>
              <a:t>相用</a:t>
            </a:r>
            <a:r>
              <a:rPr lang="ja-JP" sz="1600" b="0" i="0" dirty="0" smtClean="0">
                <a:solidFill>
                  <a:srgbClr val="4D4D4D"/>
                </a:solidFill>
                <a:ea typeface="MS UI Gothic" pitchFamily="18" charset="0"/>
              </a:rPr>
              <a:t>量漸増試験と、第</a:t>
            </a:r>
            <a:r>
              <a:rPr lang="en-US" altLang="ja-JP" sz="1600" b="0" i="0" dirty="0" smtClean="0">
                <a:solidFill>
                  <a:srgbClr val="4D4D4D"/>
                </a:solidFill>
                <a:ea typeface="MS UI Gothic" pitchFamily="18" charset="0"/>
              </a:rPr>
              <a:t>II</a:t>
            </a:r>
            <a:r>
              <a:rPr lang="ja-JP" sz="1600" b="0" i="0" dirty="0" smtClean="0">
                <a:solidFill>
                  <a:srgbClr val="4D4D4D"/>
                </a:solidFill>
                <a:ea typeface="MS UI Gothic" pitchFamily="18" charset="0"/>
              </a:rPr>
              <a:t>相用量増量試験期間によって構成されていた</a:t>
            </a:r>
          </a:p>
          <a:p>
            <a:pPr marL="742950" lvl="2" indent="-285750">
              <a:spcBef>
                <a:spcPts val="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用量増量試験期間では、全ての群(ただし、HBV感染患者群を除く)において、3 kg/mgという用量が選定された</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LBA101: 進行肝細胞癌(HCC)患者において、ニボルマブの安全性および抗腫瘍作用を評価する第I/II相試験: CA209-040</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El-Khoueiry AB, et al</a:t>
            </a:r>
          </a:p>
        </p:txBody>
      </p:sp>
      <p:sp>
        <p:nvSpPr>
          <p:cNvPr id="7" name="Text Placeholder 6"/>
          <p:cNvSpPr>
            <a:spLocks noGrp="1"/>
          </p:cNvSpPr>
          <p:nvPr>
            <p:ph type="body" sz="quarter" idx="10"/>
          </p:nvPr>
        </p:nvSpPr>
        <p:spPr>
          <a:xfrm>
            <a:off x="301625" y="6185770"/>
            <a:ext cx="4294657" cy="487363"/>
          </a:xfrm>
        </p:spPr>
        <p:txBody>
          <a:bodyPr/>
          <a:lstStyle/>
          <a:p>
            <a:r>
              <a:rPr lang="ja-JP" sz="1200" b="0" i="0" dirty="0" smtClean="0">
                <a:solidFill>
                  <a:srgbClr val="363636"/>
                </a:solidFill>
                <a:ea typeface="MS UI Gothic" pitchFamily="18" charset="0"/>
              </a:rPr>
              <a:t>*ソラフェニブ投与下で進行が認められた患者、または、ソラフェニブ投与歴のない患者(各群=50例) </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El-Khoueiry et al. J Clin Oncol 2015; 33 (suppl): abstr LBA101</a:t>
            </a:r>
          </a:p>
        </p:txBody>
      </p:sp>
      <p:sp>
        <p:nvSpPr>
          <p:cNvPr id="25" name="Oval 14"/>
          <p:cNvSpPr>
            <a:spLocks noChangeArrowheads="1"/>
          </p:cNvSpPr>
          <p:nvPr/>
        </p:nvSpPr>
        <p:spPr bwMode="auto">
          <a:xfrm>
            <a:off x="3568707" y="326139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3873445" y="2642364"/>
            <a:ext cx="606094"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3867232" y="3838870"/>
            <a:ext cx="618521"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270415" y="419980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30" name="AutoShape 12"/>
          <p:cNvSpPr>
            <a:spLocks noChangeArrowheads="1"/>
          </p:cNvSpPr>
          <p:nvPr/>
        </p:nvSpPr>
        <p:spPr bwMode="auto">
          <a:xfrm>
            <a:off x="8270415" y="239098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33" name="AutoShape 20"/>
          <p:cNvCxnSpPr>
            <a:cxnSpLocks noChangeShapeType="1"/>
          </p:cNvCxnSpPr>
          <p:nvPr/>
        </p:nvCxnSpPr>
        <p:spPr bwMode="auto">
          <a:xfrm>
            <a:off x="7696200" y="4464119"/>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4" name="AutoShape 21"/>
          <p:cNvCxnSpPr>
            <a:cxnSpLocks noChangeShapeType="1"/>
          </p:cNvCxnSpPr>
          <p:nvPr/>
        </p:nvCxnSpPr>
        <p:spPr bwMode="auto">
          <a:xfrm>
            <a:off x="7697780" y="2655304"/>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492480" y="4053751"/>
            <a:ext cx="34176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HBV感染患者</a:t>
            </a:r>
          </a:p>
          <a:p>
            <a:pPr algn="ctr" defTabSz="892175" eaLnBrk="0" hangingPunct="0"/>
            <a:r>
              <a:rPr lang="ja-JP" sz="1600" b="0" i="0" dirty="0" smtClean="0">
                <a:solidFill>
                  <a:srgbClr val="FFFFFF"/>
                </a:solidFill>
                <a:ea typeface="MS UI Gothic" pitchFamily="18" charset="0"/>
              </a:rPr>
              <a:t>ニボルマブ 0.1～10 mg/kg q2w</a:t>
            </a:r>
          </a:p>
          <a:p>
            <a:pPr algn="ctr" defTabSz="892175" eaLnBrk="0" hangingPunct="0"/>
            <a:r>
              <a:rPr lang="ja-JP" sz="1600" b="0" i="0" dirty="0" smtClean="0">
                <a:solidFill>
                  <a:srgbClr val="FFFFFF"/>
                </a:solidFill>
                <a:ea typeface="MS UI Gothic" pitchFamily="18" charset="0"/>
              </a:rPr>
              <a:t>(n=50)</a:t>
            </a:r>
          </a:p>
        </p:txBody>
      </p:sp>
      <p:sp>
        <p:nvSpPr>
          <p:cNvPr id="37" name="AutoShape 8"/>
          <p:cNvSpPr>
            <a:spLocks noChangeArrowheads="1"/>
          </p:cNvSpPr>
          <p:nvPr/>
        </p:nvSpPr>
        <p:spPr bwMode="auto">
          <a:xfrm>
            <a:off x="4492480" y="2244935"/>
            <a:ext cx="341962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未感染者(HCV/HBV)*</a:t>
            </a:r>
          </a:p>
          <a:p>
            <a:pPr algn="ctr" defTabSz="892175" eaLnBrk="0" hangingPunct="0"/>
            <a:r>
              <a:rPr lang="ja-JP" sz="1600" b="0" i="0" dirty="0" smtClean="0">
                <a:solidFill>
                  <a:srgbClr val="FFFFFF"/>
                </a:solidFill>
                <a:ea typeface="MS UI Gothic" pitchFamily="18" charset="0"/>
              </a:rPr>
              <a:t>ニボルマブ 0.1～10 mg/kg q2w</a:t>
            </a:r>
          </a:p>
          <a:p>
            <a:pPr algn="ctr" defTabSz="892175" eaLnBrk="0" hangingPunct="0"/>
            <a:r>
              <a:rPr lang="ja-JP" sz="1600" b="0" i="0" dirty="0" smtClean="0">
                <a:solidFill>
                  <a:srgbClr val="FFFFFF"/>
                </a:solidFill>
                <a:ea typeface="MS UI Gothic" pitchFamily="18" charset="0"/>
              </a:rPr>
              <a:t>(n=100)</a:t>
            </a:r>
          </a:p>
        </p:txBody>
      </p:sp>
      <p:sp>
        <p:nvSpPr>
          <p:cNvPr id="39" name="AutoShape 12"/>
          <p:cNvSpPr>
            <a:spLocks noChangeArrowheads="1"/>
          </p:cNvSpPr>
          <p:nvPr/>
        </p:nvSpPr>
        <p:spPr bwMode="auto">
          <a:xfrm>
            <a:off x="8270415" y="328918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40" name="AutoShape 21"/>
          <p:cNvCxnSpPr>
            <a:cxnSpLocks noChangeShapeType="1"/>
          </p:cNvCxnSpPr>
          <p:nvPr/>
        </p:nvCxnSpPr>
        <p:spPr bwMode="auto">
          <a:xfrm>
            <a:off x="7697780" y="3553498"/>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492480" y="3143130"/>
            <a:ext cx="3419627"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1" i="0" dirty="0" smtClean="0">
                <a:solidFill>
                  <a:srgbClr val="4D4D4D"/>
                </a:solidFill>
                <a:ea typeface="MS UI Gothic" pitchFamily="18" charset="0"/>
              </a:rPr>
              <a:t>HCV感染患者</a:t>
            </a:r>
          </a:p>
          <a:p>
            <a:pPr algn="ctr" defTabSz="892175" eaLnBrk="0" hangingPunct="0"/>
            <a:r>
              <a:rPr lang="ja-JP" sz="1600" b="0" i="0" dirty="0" smtClean="0">
                <a:solidFill>
                  <a:srgbClr val="4D4D4D"/>
                </a:solidFill>
                <a:ea typeface="MS UI Gothic" pitchFamily="18" charset="0"/>
              </a:rPr>
              <a:t>ニボルマブ 0.3～10 mg/kg q2w (n=50)</a:t>
            </a:r>
          </a:p>
        </p:txBody>
      </p:sp>
      <p:cxnSp>
        <p:nvCxnSpPr>
          <p:cNvPr id="42" name="AutoShape 19"/>
          <p:cNvCxnSpPr>
            <a:cxnSpLocks noChangeShapeType="1"/>
          </p:cNvCxnSpPr>
          <p:nvPr/>
        </p:nvCxnSpPr>
        <p:spPr bwMode="auto">
          <a:xfrm flipV="1">
            <a:off x="4152302" y="3552948"/>
            <a:ext cx="340178" cy="1101"/>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4912056"/>
            <a:ext cx="4130676" cy="91440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FontTx/>
              <a:buNone/>
            </a:pPr>
            <a:r>
              <a:rPr lang="ja-JP" sz="1600" b="1" i="0" dirty="0" smtClean="0">
                <a:solidFill>
                  <a:srgbClr val="A0A0A0"/>
                </a:solidFill>
                <a:ea typeface="MS UI Gothic" pitchFamily="18" charset="0"/>
              </a:rPr>
              <a:t>主要エンドポイント</a:t>
            </a:r>
          </a:p>
          <a:p>
            <a:pPr>
              <a:spcAft>
                <a:spcPts val="200"/>
              </a:spcAft>
            </a:pPr>
            <a:r>
              <a:rPr lang="ja-JP" sz="1600" b="0" i="0" dirty="0" smtClean="0">
                <a:solidFill>
                  <a:srgbClr val="4D4D4D"/>
                </a:solidFill>
                <a:ea typeface="MS UI Gothic" pitchFamily="18" charset="0"/>
              </a:rPr>
              <a:t>安全性、用量制限毒性、最大耐用量</a:t>
            </a:r>
          </a:p>
        </p:txBody>
      </p:sp>
      <p:sp>
        <p:nvSpPr>
          <p:cNvPr id="44" name="Content Placeholder 26"/>
          <p:cNvSpPr txBox="1">
            <a:spLocks/>
          </p:cNvSpPr>
          <p:nvPr/>
        </p:nvSpPr>
        <p:spPr>
          <a:xfrm>
            <a:off x="4743999" y="4884760"/>
            <a:ext cx="4130675" cy="91440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FontTx/>
              <a:buNone/>
            </a:pPr>
            <a:r>
              <a:rPr lang="ja-JP" sz="1600" b="1" i="0" dirty="0" smtClean="0">
                <a:solidFill>
                  <a:srgbClr val="A0A0A0"/>
                </a:solidFill>
                <a:ea typeface="MS UI Gothic" pitchFamily="18" charset="0"/>
              </a:rPr>
              <a:t>副次的エンドポイント</a:t>
            </a:r>
          </a:p>
          <a:p>
            <a:pPr>
              <a:spcAft>
                <a:spcPts val="200"/>
              </a:spcAft>
            </a:pPr>
            <a:r>
              <a:rPr lang="ja-JP" sz="1600" b="0" i="0" dirty="0" smtClean="0">
                <a:solidFill>
                  <a:srgbClr val="4D4D4D"/>
                </a:solidFill>
                <a:ea typeface="MS UI Gothic" pitchFamily="18" charset="0"/>
              </a:rPr>
              <a:t>ORR</a:t>
            </a:r>
          </a:p>
        </p:txBody>
      </p:sp>
      <p:cxnSp>
        <p:nvCxnSpPr>
          <p:cNvPr id="45" name="AutoShape 19"/>
          <p:cNvCxnSpPr>
            <a:cxnSpLocks noChangeShapeType="1"/>
          </p:cNvCxnSpPr>
          <p:nvPr/>
        </p:nvCxnSpPr>
        <p:spPr bwMode="auto">
          <a:xfrm>
            <a:off x="3321848" y="3553498"/>
            <a:ext cx="256723" cy="0"/>
          </a:xfrm>
          <a:prstGeom prst="straightConnector1">
            <a:avLst/>
          </a:prstGeom>
          <a:noFill/>
          <a:ln w="57150">
            <a:solidFill>
              <a:schemeClr val="bg2">
                <a:lumMod val="60000"/>
                <a:lumOff val="40000"/>
              </a:schemeClr>
            </a:solidFill>
            <a:round/>
            <a:headEnd/>
            <a:tailEnd type="triangle" w="med" len="med"/>
          </a:ln>
        </p:spPr>
      </p:cxnSp>
      <p:sp>
        <p:nvSpPr>
          <p:cNvPr id="48" name="AutoShape 9"/>
          <p:cNvSpPr>
            <a:spLocks noChangeArrowheads="1"/>
          </p:cNvSpPr>
          <p:nvPr/>
        </p:nvSpPr>
        <p:spPr bwMode="auto">
          <a:xfrm>
            <a:off x="175363" y="2202778"/>
            <a:ext cx="3156559" cy="2459648"/>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ts val="200"/>
              </a:spcAft>
            </a:pPr>
            <a:r>
              <a:rPr lang="ja-JP" sz="1600" b="0" i="0" dirty="0" smtClean="0">
                <a:solidFill>
                  <a:srgbClr val="043882"/>
                </a:solidFill>
                <a:ea typeface="MS UI Gothic" pitchFamily="18" charset="0"/>
              </a:rPr>
              <a:t>主要な患者選択基準</a:t>
            </a:r>
          </a:p>
          <a:p>
            <a:pPr marL="174625" indent="-174625" defTabSz="892175" eaLnBrk="0" hangingPunct="0">
              <a:spcAft>
                <a:spcPts val="200"/>
              </a:spcAft>
              <a:buFont typeface="Arial" pitchFamily="34" charset="0"/>
              <a:buChar char="•"/>
            </a:pPr>
            <a:r>
              <a:rPr lang="ja-JP" sz="1600" b="0" i="0" dirty="0" smtClean="0">
                <a:solidFill>
                  <a:srgbClr val="043882"/>
                </a:solidFill>
                <a:ea typeface="MS UI Gothic" pitchFamily="18" charset="0"/>
              </a:rPr>
              <a:t>進行HCC</a:t>
            </a:r>
          </a:p>
          <a:p>
            <a:pPr marL="174625" indent="-174625" defTabSz="892175" eaLnBrk="0" hangingPunct="0">
              <a:spcAft>
                <a:spcPts val="200"/>
              </a:spcAft>
              <a:buFont typeface="Arial" pitchFamily="34" charset="0"/>
              <a:buChar char="•"/>
            </a:pPr>
            <a:r>
              <a:rPr lang="ja-JP" sz="1600" b="0" i="0" dirty="0" smtClean="0">
                <a:solidFill>
                  <a:srgbClr val="043882"/>
                </a:solidFill>
                <a:ea typeface="MS UI Gothic" pitchFamily="18" charset="0"/>
              </a:rPr>
              <a:t>Child Pugh分類のクラスAまたはB</a:t>
            </a:r>
          </a:p>
          <a:p>
            <a:pPr marL="174625" indent="-174625" defTabSz="892175" eaLnBrk="0" hangingPunct="0">
              <a:spcAft>
                <a:spcPts val="200"/>
              </a:spcAft>
              <a:buFont typeface="Arial" pitchFamily="34" charset="0"/>
              <a:buChar char="•"/>
            </a:pPr>
            <a:r>
              <a:rPr lang="ja-JP" sz="1600" b="0" i="0" dirty="0" smtClean="0">
                <a:solidFill>
                  <a:srgbClr val="043882"/>
                </a:solidFill>
                <a:ea typeface="MS UI Gothic" pitchFamily="18" charset="0"/>
              </a:rPr>
              <a:t>1種以上の一次療法の施行後に進行、または、ソラフェニブに対する忍容性不良が認められた患者</a:t>
            </a:r>
          </a:p>
          <a:p>
            <a:pPr marL="174625" indent="-174625" defTabSz="892175" eaLnBrk="0" hangingPunct="0">
              <a:spcAft>
                <a:spcPts val="200"/>
              </a:spcAft>
              <a:buFont typeface="Arial" pitchFamily="34" charset="0"/>
              <a:buChar char="•"/>
            </a:pPr>
            <a:r>
              <a:rPr lang="ja-JP" sz="1600" b="0" i="0" dirty="0" smtClean="0">
                <a:solidFill>
                  <a:srgbClr val="043882"/>
                </a:solidFill>
                <a:ea typeface="MS UI Gothic" pitchFamily="18" charset="0"/>
              </a:rPr>
              <a:t>AST/ALN ≤5x ULN</a:t>
            </a:r>
          </a:p>
          <a:p>
            <a:pPr marL="174625" indent="-174625" defTabSz="892175" eaLnBrk="0" hangingPunct="0">
              <a:spcAft>
                <a:spcPts val="200"/>
              </a:spcAft>
              <a:buFont typeface="Arial" pitchFamily="34" charset="0"/>
              <a:buChar char="•"/>
            </a:pPr>
            <a:r>
              <a:rPr lang="ja-JP" sz="1600" b="0" i="0" dirty="0" smtClean="0">
                <a:solidFill>
                  <a:srgbClr val="043882"/>
                </a:solidFill>
                <a:ea typeface="MS UI Gothic" pitchFamily="18" charset="0"/>
              </a:rPr>
              <a:t>ビリルビン≤3 mg/dL</a:t>
            </a:r>
          </a:p>
          <a:p>
            <a:pPr marL="292100" indent="-292100" defTabSz="892175" eaLnBrk="0" hangingPunct="0">
              <a:spcAft>
                <a:spcPts val="200"/>
              </a:spcAft>
            </a:pPr>
            <a:r>
              <a:rPr lang="ja-JP" sz="1600" b="0" i="0" dirty="0" smtClean="0">
                <a:solidFill>
                  <a:srgbClr val="043882"/>
                </a:solidFill>
                <a:ea typeface="MS UI Gothic" pitchFamily="18" charset="0"/>
              </a:rPr>
              <a:t>(n=200)</a:t>
            </a:r>
          </a:p>
        </p:txBody>
      </p:sp>
    </p:spTree>
    <p:extLst>
      <p:ext uri="{BB962C8B-B14F-4D97-AF65-F5344CB8AC3E}">
        <p14:creationId xmlns:p14="http://schemas.microsoft.com/office/powerpoint/2010/main" xmlns="" val="2398260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LBA101: 進行肝細胞癌(HCC)患者において、ニボルマブの安全性および抗腫瘍作用を評価する第I/II相試験: CA209-040 – El-Khoueiry AB,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El-Khoueiry et al. J Clin Oncol 2015; 33 (suppl): abstr LBA101</a:t>
            </a:r>
          </a:p>
        </p:txBody>
      </p:sp>
      <p:sp>
        <p:nvSpPr>
          <p:cNvPr id="36" name="TextBox 35"/>
          <p:cNvSpPr txBox="1"/>
          <p:nvPr/>
        </p:nvSpPr>
        <p:spPr>
          <a:xfrm>
            <a:off x="369888" y="1206500"/>
            <a:ext cx="8404225" cy="5262979"/>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lvl="1" indent="-285750">
              <a:spcBef>
                <a:spcPts val="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ソラフェニブ投与歴を有していた患者の割合：未感染者群では63%、HCV感染患者群では50%、および、HBV感染患者群では100% </a:t>
            </a: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グレード5のTEAEは報告されなかった </a:t>
            </a:r>
          </a:p>
        </p:txBody>
      </p:sp>
      <p:graphicFrame>
        <p:nvGraphicFramePr>
          <p:cNvPr id="2" name="Table 1"/>
          <p:cNvGraphicFramePr>
            <a:graphicFrameLocks noGrp="1"/>
          </p:cNvGraphicFramePr>
          <p:nvPr>
            <p:extLst>
              <p:ext uri="{D42A27DB-BD31-4B8C-83A1-F6EECF244321}">
                <p14:modId xmlns:p14="http://schemas.microsoft.com/office/powerpoint/2010/main" xmlns="" val="1550094773"/>
              </p:ext>
            </p:extLst>
          </p:nvPr>
        </p:nvGraphicFramePr>
        <p:xfrm>
          <a:off x="337344" y="2048119"/>
          <a:ext cx="8469312" cy="3962400"/>
        </p:xfrm>
        <a:graphic>
          <a:graphicData uri="http://schemas.openxmlformats.org/drawingml/2006/table">
            <a:tbl>
              <a:tblPr firstRow="1" bandRow="1">
                <a:tableStyleId>{69012ECD-51FC-41F1-AA8D-1B2483CD663E}</a:tableStyleId>
              </a:tblPr>
              <a:tblGrid>
                <a:gridCol w="2869319"/>
                <a:gridCol w="1929008"/>
                <a:gridCol w="1816274"/>
                <a:gridCol w="1854711"/>
              </a:tblGrid>
              <a:tr h="266192">
                <a:tc>
                  <a:txBody>
                    <a:bodyPr/>
                    <a:lstStyle/>
                    <a:p>
                      <a:r>
                        <a:rPr lang="ja-JP" sz="1400" b="1" i="0" dirty="0" smtClean="0">
                          <a:solidFill>
                            <a:srgbClr val="FFFFFF"/>
                          </a:solidFill>
                          <a:ea typeface="MS UI Gothic" pitchFamily="18" charset="0"/>
                        </a:rPr>
                        <a:t>患者の5%以上の発生したTEAE、%</a:t>
                      </a:r>
                    </a:p>
                  </a:txBody>
                  <a:tcPr anchor="ctr"/>
                </a:tc>
                <a:tc>
                  <a:txBody>
                    <a:bodyPr/>
                    <a:lstStyle/>
                    <a:p>
                      <a:pPr algn="ctr"/>
                      <a:r>
                        <a:rPr lang="ja-JP" sz="1400" b="1" i="0" dirty="0" smtClean="0">
                          <a:solidFill>
                            <a:srgbClr val="FFFFFF"/>
                          </a:solidFill>
                          <a:ea typeface="MS UI Gothic" pitchFamily="18" charset="0"/>
                        </a:rPr>
                        <a:t>全てのグレード</a:t>
                      </a:r>
                    </a:p>
                  </a:txBody>
                  <a:tcPr anchor="ctr"/>
                </a:tc>
                <a:tc>
                  <a:txBody>
                    <a:bodyPr/>
                    <a:lstStyle/>
                    <a:p>
                      <a:pPr algn="ctr"/>
                      <a:r>
                        <a:rPr lang="ja-JP" sz="1400" b="1" i="0" dirty="0" smtClean="0">
                          <a:solidFill>
                            <a:srgbClr val="FFFFFF"/>
                          </a:solidFill>
                          <a:ea typeface="MS UI Gothic" pitchFamily="18" charset="0"/>
                        </a:rPr>
                        <a:t>グレード3</a:t>
                      </a:r>
                    </a:p>
                  </a:txBody>
                  <a:tcPr anchor="ctr"/>
                </a:tc>
                <a:tc>
                  <a:txBody>
                    <a:bodyPr/>
                    <a:lstStyle/>
                    <a:p>
                      <a:pPr algn="ctr"/>
                      <a:r>
                        <a:rPr lang="ja-JP" sz="1400" b="1" i="0" dirty="0" smtClean="0">
                          <a:solidFill>
                            <a:srgbClr val="FFFFFF"/>
                          </a:solidFill>
                          <a:ea typeface="MS UI Gothic" pitchFamily="18" charset="0"/>
                        </a:rPr>
                        <a:t>グレード4</a:t>
                      </a:r>
                    </a:p>
                  </a:txBody>
                  <a:tcPr anchor="ctr"/>
                </a:tc>
              </a:tr>
              <a:tr h="266192">
                <a:tc>
                  <a:txBody>
                    <a:bodyPr/>
                    <a:lstStyle/>
                    <a:p>
                      <a:r>
                        <a:rPr lang="ja-JP" sz="1400" b="1" i="0" dirty="0" smtClean="0">
                          <a:solidFill>
                            <a:srgbClr val="4D4D4D"/>
                          </a:solidFill>
                          <a:ea typeface="MS UI Gothic" pitchFamily="18" charset="0"/>
                        </a:rPr>
                        <a:t>AST増加</a:t>
                      </a:r>
                    </a:p>
                  </a:txBody>
                  <a:tcPr anchor="ctr"/>
                </a:tc>
                <a:tc>
                  <a:txBody>
                    <a:bodyPr/>
                    <a:lstStyle/>
                    <a:p>
                      <a:pPr algn="ctr"/>
                      <a:r>
                        <a:rPr lang="ja-JP" sz="1400" b="1" i="0" dirty="0" smtClean="0">
                          <a:solidFill>
                            <a:srgbClr val="4D4D4D"/>
                          </a:solidFill>
                          <a:ea typeface="MS UI Gothic" pitchFamily="18" charset="0"/>
                        </a:rPr>
                        <a:t>19</a:t>
                      </a:r>
                    </a:p>
                  </a:txBody>
                  <a:tcPr anchor="ctr"/>
                </a:tc>
                <a:tc>
                  <a:txBody>
                    <a:bodyPr/>
                    <a:lstStyle/>
                    <a:p>
                      <a:pPr algn="ctr"/>
                      <a:r>
                        <a:rPr lang="ja-JP" sz="1400" b="1" i="0" dirty="0" smtClean="0">
                          <a:solidFill>
                            <a:srgbClr val="4D4D4D"/>
                          </a:solidFill>
                          <a:ea typeface="MS UI Gothic" pitchFamily="18" charset="0"/>
                        </a:rPr>
                        <a:t>11</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リパーゼ増加</a:t>
                      </a:r>
                    </a:p>
                  </a:txBody>
                  <a:tcPr anchor="ctr"/>
                </a:tc>
                <a:tc>
                  <a:txBody>
                    <a:bodyPr/>
                    <a:lstStyle/>
                    <a:p>
                      <a:pPr algn="ctr"/>
                      <a:r>
                        <a:rPr lang="ja-JP" sz="1400" b="1" i="0" dirty="0" smtClean="0">
                          <a:solidFill>
                            <a:srgbClr val="4D4D4D"/>
                          </a:solidFill>
                          <a:ea typeface="MS UI Gothic" pitchFamily="18" charset="0"/>
                        </a:rPr>
                        <a:t>17</a:t>
                      </a:r>
                    </a:p>
                  </a:txBody>
                  <a:tcPr anchor="ctr"/>
                </a:tc>
                <a:tc>
                  <a:txBody>
                    <a:bodyPr/>
                    <a:lstStyle/>
                    <a:p>
                      <a:pPr algn="ctr"/>
                      <a:r>
                        <a:rPr lang="ja-JP" sz="1400" b="1" i="0" dirty="0" smtClean="0">
                          <a:solidFill>
                            <a:srgbClr val="4D4D4D"/>
                          </a:solidFill>
                          <a:ea typeface="MS UI Gothic" pitchFamily="18" charset="0"/>
                        </a:rPr>
                        <a:t>6</a:t>
                      </a:r>
                    </a:p>
                  </a:txBody>
                  <a:tcPr anchor="ctr"/>
                </a:tc>
                <a:tc>
                  <a:txBody>
                    <a:bodyPr/>
                    <a:lstStyle/>
                    <a:p>
                      <a:pPr algn="ctr"/>
                      <a:r>
                        <a:rPr lang="ja-JP" sz="1400" b="1" i="0" dirty="0" smtClean="0">
                          <a:solidFill>
                            <a:srgbClr val="4D4D4D"/>
                          </a:solidFill>
                          <a:ea typeface="MS UI Gothic" pitchFamily="18" charset="0"/>
                        </a:rPr>
                        <a:t>2</a:t>
                      </a:r>
                    </a:p>
                  </a:txBody>
                  <a:tcPr anchor="ctr"/>
                </a:tc>
              </a:tr>
              <a:tr h="266192">
                <a:tc>
                  <a:txBody>
                    <a:bodyPr/>
                    <a:lstStyle/>
                    <a:p>
                      <a:r>
                        <a:rPr lang="ja-JP" sz="1400" b="1" i="0" dirty="0" smtClean="0">
                          <a:solidFill>
                            <a:srgbClr val="4D4D4D"/>
                          </a:solidFill>
                          <a:ea typeface="MS UI Gothic" pitchFamily="18" charset="0"/>
                        </a:rPr>
                        <a:t>発疹</a:t>
                      </a:r>
                    </a:p>
                  </a:txBody>
                  <a:tcPr anchor="ctr"/>
                </a:tc>
                <a:tc>
                  <a:txBody>
                    <a:bodyPr/>
                    <a:lstStyle/>
                    <a:p>
                      <a:pPr algn="ctr"/>
                      <a:r>
                        <a:rPr lang="ja-JP" sz="1400" b="1" i="0" dirty="0" smtClean="0">
                          <a:solidFill>
                            <a:srgbClr val="4D4D4D"/>
                          </a:solidFill>
                          <a:ea typeface="MS UI Gothic" pitchFamily="18" charset="0"/>
                        </a:rPr>
                        <a:t>17</a:t>
                      </a:r>
                    </a:p>
                  </a:txBody>
                  <a:tcPr anchor="ctr"/>
                </a:tc>
                <a:tc>
                  <a:txBody>
                    <a:bodyPr/>
                    <a:lstStyle/>
                    <a:p>
                      <a:pPr algn="ctr"/>
                      <a:r>
                        <a:rPr lang="ja-JP" sz="1400" b="1" i="0" dirty="0" smtClean="0">
                          <a:solidFill>
                            <a:srgbClr val="4D4D4D"/>
                          </a:solidFill>
                          <a:ea typeface="MS UI Gothic" pitchFamily="18" charset="0"/>
                        </a:rPr>
                        <a:t>0</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ALT増加</a:t>
                      </a:r>
                    </a:p>
                  </a:txBody>
                  <a:tcPr anchor="ctr"/>
                </a:tc>
                <a:tc>
                  <a:txBody>
                    <a:bodyPr/>
                    <a:lstStyle/>
                    <a:p>
                      <a:pPr algn="ctr"/>
                      <a:r>
                        <a:rPr lang="ja-JP" sz="1400" b="1" i="0" dirty="0" smtClean="0">
                          <a:solidFill>
                            <a:srgbClr val="4D4D4D"/>
                          </a:solidFill>
                          <a:ea typeface="MS UI Gothic" pitchFamily="18" charset="0"/>
                        </a:rPr>
                        <a:t>15</a:t>
                      </a:r>
                    </a:p>
                  </a:txBody>
                  <a:tcPr anchor="ctr"/>
                </a:tc>
                <a:tc>
                  <a:txBody>
                    <a:bodyPr/>
                    <a:lstStyle/>
                    <a:p>
                      <a:pPr algn="ctr"/>
                      <a:r>
                        <a:rPr lang="ja-JP" sz="1400" b="1" i="0" dirty="0" smtClean="0">
                          <a:solidFill>
                            <a:srgbClr val="4D4D4D"/>
                          </a:solidFill>
                          <a:ea typeface="MS UI Gothic" pitchFamily="18" charset="0"/>
                        </a:rPr>
                        <a:t>9</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アミラーゼ増加</a:t>
                      </a:r>
                    </a:p>
                  </a:txBody>
                  <a:tcPr anchor="ctr"/>
                </a:tc>
                <a:tc>
                  <a:txBody>
                    <a:bodyPr/>
                    <a:lstStyle/>
                    <a:p>
                      <a:pPr algn="ctr"/>
                      <a:r>
                        <a:rPr lang="ja-JP" sz="1400" b="1" i="0" dirty="0" smtClean="0">
                          <a:solidFill>
                            <a:srgbClr val="4D4D4D"/>
                          </a:solidFill>
                          <a:ea typeface="MS UI Gothic" pitchFamily="18" charset="0"/>
                        </a:rPr>
                        <a:t>15</a:t>
                      </a:r>
                    </a:p>
                  </a:txBody>
                  <a:tcPr anchor="ctr"/>
                </a:tc>
                <a:tc>
                  <a:txBody>
                    <a:bodyPr/>
                    <a:lstStyle/>
                    <a:p>
                      <a:pPr algn="ctr"/>
                      <a:r>
                        <a:rPr lang="ja-JP" sz="1400" b="1" i="0" dirty="0" smtClean="0">
                          <a:solidFill>
                            <a:srgbClr val="4D4D4D"/>
                          </a:solidFill>
                          <a:ea typeface="MS UI Gothic" pitchFamily="18" charset="0"/>
                        </a:rPr>
                        <a:t>0</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掻痒</a:t>
                      </a:r>
                    </a:p>
                  </a:txBody>
                  <a:tcPr anchor="ctr"/>
                </a:tc>
                <a:tc>
                  <a:txBody>
                    <a:bodyPr/>
                    <a:lstStyle/>
                    <a:p>
                      <a:pPr algn="ctr"/>
                      <a:r>
                        <a:rPr lang="ja-JP" sz="1400" b="1" i="0" dirty="0" smtClean="0">
                          <a:solidFill>
                            <a:srgbClr val="4D4D4D"/>
                          </a:solidFill>
                          <a:ea typeface="MS UI Gothic" pitchFamily="18" charset="0"/>
                        </a:rPr>
                        <a:t>13</a:t>
                      </a:r>
                    </a:p>
                  </a:txBody>
                  <a:tcPr anchor="ctr"/>
                </a:tc>
                <a:tc>
                  <a:txBody>
                    <a:bodyPr/>
                    <a:lstStyle/>
                    <a:p>
                      <a:pPr algn="ctr"/>
                      <a:r>
                        <a:rPr lang="ja-JP" sz="1400" b="1" i="0" dirty="0" smtClean="0">
                          <a:solidFill>
                            <a:srgbClr val="4D4D4D"/>
                          </a:solidFill>
                          <a:ea typeface="MS UI Gothic" pitchFamily="18" charset="0"/>
                        </a:rPr>
                        <a:t>0</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低アルブミン血症</a:t>
                      </a:r>
                    </a:p>
                  </a:txBody>
                  <a:tcPr anchor="ctr"/>
                </a:tc>
                <a:tc>
                  <a:txBody>
                    <a:bodyPr/>
                    <a:lstStyle/>
                    <a:p>
                      <a:pPr algn="ctr"/>
                      <a:r>
                        <a:rPr lang="ja-JP" sz="1400" b="1" i="0" dirty="0" smtClean="0">
                          <a:solidFill>
                            <a:srgbClr val="4D4D4D"/>
                          </a:solidFill>
                          <a:ea typeface="MS UI Gothic" pitchFamily="18" charset="0"/>
                        </a:rPr>
                        <a:t>9</a:t>
                      </a:r>
                    </a:p>
                  </a:txBody>
                  <a:tcPr anchor="ctr"/>
                </a:tc>
                <a:tc>
                  <a:txBody>
                    <a:bodyPr/>
                    <a:lstStyle/>
                    <a:p>
                      <a:pPr algn="ctr"/>
                      <a:r>
                        <a:rPr lang="ja-JP" sz="1400" b="1" i="0" dirty="0" smtClean="0">
                          <a:solidFill>
                            <a:srgbClr val="4D4D4D"/>
                          </a:solidFill>
                          <a:ea typeface="MS UI Gothic" pitchFamily="18" charset="0"/>
                        </a:rPr>
                        <a:t>0</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貧血</a:t>
                      </a:r>
                    </a:p>
                  </a:txBody>
                  <a:tcPr anchor="ctr"/>
                </a:tc>
                <a:tc>
                  <a:txBody>
                    <a:bodyPr/>
                    <a:lstStyle/>
                    <a:p>
                      <a:pPr algn="ctr"/>
                      <a:r>
                        <a:rPr lang="ja-JP" sz="1400" b="1" i="0" dirty="0" smtClean="0">
                          <a:solidFill>
                            <a:srgbClr val="4D4D4D"/>
                          </a:solidFill>
                          <a:ea typeface="MS UI Gothic" pitchFamily="18" charset="0"/>
                        </a:rPr>
                        <a:t>6</a:t>
                      </a:r>
                    </a:p>
                  </a:txBody>
                  <a:tcPr anchor="ctr"/>
                </a:tc>
                <a:tc>
                  <a:txBody>
                    <a:bodyPr/>
                    <a:lstStyle/>
                    <a:p>
                      <a:pPr algn="ctr"/>
                      <a:r>
                        <a:rPr lang="ja-JP" sz="1400" b="1" i="0" dirty="0" smtClean="0">
                          <a:solidFill>
                            <a:srgbClr val="4D4D4D"/>
                          </a:solidFill>
                          <a:ea typeface="MS UI Gothic" pitchFamily="18" charset="0"/>
                        </a:rPr>
                        <a:t>2</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疲労</a:t>
                      </a:r>
                    </a:p>
                  </a:txBody>
                  <a:tcPr anchor="ctr"/>
                </a:tc>
                <a:tc>
                  <a:txBody>
                    <a:bodyPr/>
                    <a:lstStyle/>
                    <a:p>
                      <a:pPr algn="ctr"/>
                      <a:r>
                        <a:rPr lang="ja-JP" sz="1400" b="1" i="0" dirty="0" smtClean="0">
                          <a:solidFill>
                            <a:srgbClr val="4D4D4D"/>
                          </a:solidFill>
                          <a:ea typeface="MS UI Gothic" pitchFamily="18" charset="0"/>
                        </a:rPr>
                        <a:t>6</a:t>
                      </a:r>
                    </a:p>
                  </a:txBody>
                  <a:tcPr anchor="ctr"/>
                </a:tc>
                <a:tc>
                  <a:txBody>
                    <a:bodyPr/>
                    <a:lstStyle/>
                    <a:p>
                      <a:pPr algn="ctr"/>
                      <a:r>
                        <a:rPr lang="ja-JP" sz="1400" b="1" i="0" dirty="0" smtClean="0">
                          <a:solidFill>
                            <a:srgbClr val="4D4D4D"/>
                          </a:solidFill>
                          <a:ea typeface="MS UI Gothic" pitchFamily="18" charset="0"/>
                        </a:rPr>
                        <a:t>2</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無力症</a:t>
                      </a:r>
                    </a:p>
                  </a:txBody>
                  <a:tcPr anchor="ctr"/>
                </a:tc>
                <a:tc>
                  <a:txBody>
                    <a:bodyPr/>
                    <a:lstStyle/>
                    <a:p>
                      <a:pPr algn="ctr"/>
                      <a:r>
                        <a:rPr lang="ja-JP" sz="1400" b="1" i="0" dirty="0" smtClean="0">
                          <a:solidFill>
                            <a:srgbClr val="4D4D4D"/>
                          </a:solidFill>
                          <a:ea typeface="MS UI Gothic" pitchFamily="18" charset="0"/>
                        </a:rPr>
                        <a:t>6</a:t>
                      </a:r>
                    </a:p>
                  </a:txBody>
                  <a:tcPr anchor="ctr"/>
                </a:tc>
                <a:tc>
                  <a:txBody>
                    <a:bodyPr/>
                    <a:lstStyle/>
                    <a:p>
                      <a:pPr algn="ctr"/>
                      <a:r>
                        <a:rPr lang="ja-JP" sz="1400" b="1" i="0" dirty="0" smtClean="0">
                          <a:solidFill>
                            <a:srgbClr val="4D4D4D"/>
                          </a:solidFill>
                          <a:ea typeface="MS UI Gothic" pitchFamily="18" charset="0"/>
                        </a:rPr>
                        <a:t>0</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下痢</a:t>
                      </a:r>
                    </a:p>
                  </a:txBody>
                  <a:tcPr anchor="ctr"/>
                </a:tc>
                <a:tc>
                  <a:txBody>
                    <a:bodyPr/>
                    <a:lstStyle/>
                    <a:p>
                      <a:pPr algn="ctr"/>
                      <a:r>
                        <a:rPr lang="ja-JP" sz="1400" b="1" i="0" dirty="0" smtClean="0">
                          <a:solidFill>
                            <a:srgbClr val="4D4D4D"/>
                          </a:solidFill>
                          <a:ea typeface="MS UI Gothic" pitchFamily="18" charset="0"/>
                        </a:rPr>
                        <a:t>6</a:t>
                      </a:r>
                    </a:p>
                  </a:txBody>
                  <a:tcPr anchor="ctr"/>
                </a:tc>
                <a:tc>
                  <a:txBody>
                    <a:bodyPr/>
                    <a:lstStyle/>
                    <a:p>
                      <a:pPr algn="ctr"/>
                      <a:r>
                        <a:rPr lang="ja-JP" sz="1400" b="1" i="0" dirty="0" smtClean="0">
                          <a:solidFill>
                            <a:srgbClr val="4D4D4D"/>
                          </a:solidFill>
                          <a:ea typeface="MS UI Gothic" pitchFamily="18" charset="0"/>
                        </a:rPr>
                        <a:t>0</a:t>
                      </a:r>
                    </a:p>
                  </a:txBody>
                  <a:tcPr anchor="ctr"/>
                </a:tc>
                <a:tc>
                  <a:txBody>
                    <a:bodyPr/>
                    <a:lstStyle/>
                    <a:p>
                      <a:pPr algn="ctr"/>
                      <a:r>
                        <a:rPr lang="ja-JP" sz="1400" b="1" i="0" dirty="0" smtClean="0">
                          <a:solidFill>
                            <a:srgbClr val="4D4D4D"/>
                          </a:solidFill>
                          <a:ea typeface="MS UI Gothic" pitchFamily="18" charset="0"/>
                        </a:rPr>
                        <a:t>0</a:t>
                      </a:r>
                    </a:p>
                  </a:txBody>
                  <a:tcPr anchor="ctr"/>
                </a:tc>
              </a:tr>
              <a:tr h="266192">
                <a:tc>
                  <a:txBody>
                    <a:bodyPr/>
                    <a:lstStyle/>
                    <a:p>
                      <a:r>
                        <a:rPr lang="ja-JP" sz="1400" b="1" i="0" dirty="0" smtClean="0">
                          <a:solidFill>
                            <a:srgbClr val="4D4D4D"/>
                          </a:solidFill>
                          <a:ea typeface="MS UI Gothic" pitchFamily="18" charset="0"/>
                        </a:rPr>
                        <a:t>低ナトリウム血症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i="0" u="none" dirty="0" smtClean="0">
                          <a:solidFill>
                            <a:srgbClr val="4D4D4D"/>
                          </a:solidFill>
                          <a:ea typeface="MS UI Gothic" pitchFamily="18" charset="0"/>
                        </a:rPr>
                        <a:t>6</a:t>
                      </a:r>
                    </a:p>
                  </a:txBody>
                  <a:tcPr anchor="ctr"/>
                </a:tc>
                <a:tc>
                  <a:txBody>
                    <a:bodyPr/>
                    <a:lstStyle/>
                    <a:p>
                      <a:pPr algn="ctr"/>
                      <a:r>
                        <a:rPr lang="ja-JP" sz="1400" b="1" i="0" dirty="0" smtClean="0">
                          <a:solidFill>
                            <a:srgbClr val="4D4D4D"/>
                          </a:solidFill>
                          <a:ea typeface="MS UI Gothic" pitchFamily="18" charset="0"/>
                        </a:rPr>
                        <a:t>0</a:t>
                      </a:r>
                    </a:p>
                  </a:txBody>
                  <a:tcPr anchor="ctr"/>
                </a:tc>
                <a:tc>
                  <a:txBody>
                    <a:bodyPr/>
                    <a:lstStyle/>
                    <a:p>
                      <a:pPr algn="ctr"/>
                      <a:r>
                        <a:rPr lang="ja-JP" sz="1400" b="1" i="0" dirty="0" smtClean="0">
                          <a:solidFill>
                            <a:srgbClr val="4D4D4D"/>
                          </a:solidFill>
                          <a:ea typeface="MS UI Gothic" pitchFamily="18" charset="0"/>
                        </a:rPr>
                        <a:t>0</a:t>
                      </a:r>
                    </a:p>
                  </a:txBody>
                  <a:tcPr anchor="ctr"/>
                </a:tc>
              </a:tr>
            </a:tbl>
          </a:graphicData>
        </a:graphic>
      </p:graphicFrame>
    </p:spTree>
    <p:extLst>
      <p:ext uri="{BB962C8B-B14F-4D97-AF65-F5344CB8AC3E}">
        <p14:creationId xmlns:p14="http://schemas.microsoft.com/office/powerpoint/2010/main" xmlns="" val="3142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LBA101: 進行肝細胞癌(HCC)患者において、ニボルマブの安全性および抗腫瘍作用を評価する第I/II相試験: CA209-040 – El-Khoueiry AB,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El-Khoueiry et al. J Clin Oncol 2015; 33 (suppl): abstr LBA101</a:t>
            </a:r>
          </a:p>
        </p:txBody>
      </p:sp>
      <p:sp>
        <p:nvSpPr>
          <p:cNvPr id="11" name="TextBox 10"/>
          <p:cNvSpPr txBox="1"/>
          <p:nvPr/>
        </p:nvSpPr>
        <p:spPr>
          <a:xfrm>
            <a:off x="369888" y="1295400"/>
            <a:ext cx="8404225" cy="4524315"/>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858385167"/>
              </p:ext>
            </p:extLst>
          </p:nvPr>
        </p:nvGraphicFramePr>
        <p:xfrm>
          <a:off x="762000" y="1676400"/>
          <a:ext cx="7619996" cy="2595880"/>
        </p:xfrm>
        <a:graphic>
          <a:graphicData uri="http://schemas.openxmlformats.org/drawingml/2006/table">
            <a:tbl>
              <a:tblPr firstRow="1" bandRow="1">
                <a:tableStyleId>{69012ECD-51FC-41F1-AA8D-1B2483CD663E}</a:tableStyleId>
              </a:tblPr>
              <a:tblGrid>
                <a:gridCol w="2209799"/>
                <a:gridCol w="1803399"/>
                <a:gridCol w="1803399"/>
                <a:gridCol w="1803399"/>
              </a:tblGrid>
              <a:tr h="370840">
                <a:tc>
                  <a:txBody>
                    <a:bodyPr/>
                    <a:lstStyle/>
                    <a:p>
                      <a:pPr algn="ctr"/>
                      <a:endParaRPr lang="en-GB" sz="1400" dirty="0">
                        <a:solidFill>
                          <a:schemeClr val="tx2"/>
                        </a:solidFill>
                      </a:endParaRPr>
                    </a:p>
                  </a:txBody>
                  <a:tcPr anchor="ctr"/>
                </a:tc>
                <a:tc>
                  <a:txBody>
                    <a:bodyPr/>
                    <a:lstStyle/>
                    <a:p>
                      <a:pPr algn="ctr"/>
                      <a:r>
                        <a:rPr lang="ja-JP" sz="1400" b="1" i="0" dirty="0" smtClean="0">
                          <a:solidFill>
                            <a:srgbClr val="FFFFFF"/>
                          </a:solidFill>
                          <a:ea typeface="MS UI Gothic" pitchFamily="18" charset="0"/>
                        </a:rPr>
                        <a:t>未感染者(n=21)</a:t>
                      </a:r>
                    </a:p>
                  </a:txBody>
                  <a:tcPr anchor="ctr"/>
                </a:tc>
                <a:tc>
                  <a:txBody>
                    <a:bodyPr/>
                    <a:lstStyle/>
                    <a:p>
                      <a:pPr algn="ctr"/>
                      <a:r>
                        <a:rPr lang="ja-JP" sz="1400" b="1" i="0" dirty="0" smtClean="0">
                          <a:solidFill>
                            <a:srgbClr val="FFFFFF"/>
                          </a:solidFill>
                          <a:ea typeface="MS UI Gothic" pitchFamily="18" charset="0"/>
                        </a:rPr>
                        <a:t>HCV感染患者(n=11)</a:t>
                      </a:r>
                    </a:p>
                  </a:txBody>
                  <a:tcPr anchor="ctr"/>
                </a:tc>
                <a:tc>
                  <a:txBody>
                    <a:bodyPr/>
                    <a:lstStyle/>
                    <a:p>
                      <a:pPr algn="ctr"/>
                      <a:r>
                        <a:rPr lang="ja-JP" sz="1400" b="1" i="0" dirty="0" smtClean="0">
                          <a:solidFill>
                            <a:srgbClr val="FFFFFF"/>
                          </a:solidFill>
                          <a:ea typeface="MS UI Gothic" pitchFamily="18" charset="0"/>
                        </a:rPr>
                        <a:t>HBV感染患者(n=42)</a:t>
                      </a:r>
                    </a:p>
                  </a:txBody>
                  <a:tcPr anchor="ctr"/>
                </a:tc>
              </a:tr>
              <a:tr h="370840">
                <a:tc>
                  <a:txBody>
                    <a:bodyPr/>
                    <a:lstStyle/>
                    <a:p>
                      <a:pPr algn="l"/>
                      <a:r>
                        <a:rPr lang="ja-JP" sz="1400" b="0" i="0" dirty="0" smtClean="0">
                          <a:solidFill>
                            <a:srgbClr val="4D4D4D"/>
                          </a:solidFill>
                          <a:ea typeface="MS UI Gothic" pitchFamily="18" charset="0"/>
                        </a:rPr>
                        <a:t>ORR、%</a:t>
                      </a:r>
                    </a:p>
                  </a:txBody>
                  <a:tcPr anchor="ctr"/>
                </a:tc>
                <a:tc>
                  <a:txBody>
                    <a:bodyPr/>
                    <a:lstStyle/>
                    <a:p>
                      <a:pPr algn="ctr"/>
                      <a:r>
                        <a:rPr lang="ja-JP" sz="1400" b="0" i="0" dirty="0" smtClean="0">
                          <a:solidFill>
                            <a:srgbClr val="4D4D4D"/>
                          </a:solidFill>
                          <a:ea typeface="MS UI Gothic" pitchFamily="18" charset="0"/>
                        </a:rPr>
                        <a:t>14</a:t>
                      </a:r>
                    </a:p>
                  </a:txBody>
                  <a:tcPr anchor="ctr"/>
                </a:tc>
                <a:tc>
                  <a:txBody>
                    <a:bodyPr/>
                    <a:lstStyle/>
                    <a:p>
                      <a:pPr algn="ctr"/>
                      <a:r>
                        <a:rPr lang="ja-JP" sz="1400" b="0" i="0" dirty="0" smtClean="0">
                          <a:solidFill>
                            <a:srgbClr val="4D4D4D"/>
                          </a:solidFill>
                          <a:ea typeface="MS UI Gothic" pitchFamily="18" charset="0"/>
                        </a:rPr>
                        <a:t>36</a:t>
                      </a:r>
                    </a:p>
                  </a:txBody>
                  <a:tcPr anchor="ctr"/>
                </a:tc>
                <a:tc>
                  <a:txBody>
                    <a:bodyPr/>
                    <a:lstStyle/>
                    <a:p>
                      <a:pPr algn="ctr"/>
                      <a:r>
                        <a:rPr lang="ja-JP" sz="1400" b="0" i="0" dirty="0" smtClean="0">
                          <a:solidFill>
                            <a:srgbClr val="4D4D4D"/>
                          </a:solidFill>
                          <a:ea typeface="MS UI Gothic" pitchFamily="18" charset="0"/>
                        </a:rPr>
                        <a:t>10</a:t>
                      </a:r>
                    </a:p>
                  </a:txBody>
                  <a:tcPr anchor="ctr"/>
                </a:tc>
              </a:tr>
              <a:tr h="370840">
                <a:tc>
                  <a:txBody>
                    <a:bodyPr/>
                    <a:lstStyle/>
                    <a:p>
                      <a:pPr marL="180000" algn="l"/>
                      <a:r>
                        <a:rPr lang="ja-JP" sz="1400" b="0" i="0" dirty="0" smtClean="0">
                          <a:solidFill>
                            <a:srgbClr val="4D4D4D"/>
                          </a:solidFill>
                          <a:ea typeface="MS UI Gothic" pitchFamily="18" charset="0"/>
                        </a:rPr>
                        <a:t>CR</a:t>
                      </a:r>
                    </a:p>
                  </a:txBody>
                  <a:tcPr anchor="ctr"/>
                </a:tc>
                <a:tc>
                  <a:txBody>
                    <a:bodyPr/>
                    <a:lstStyle/>
                    <a:p>
                      <a:pPr algn="ctr"/>
                      <a:r>
                        <a:rPr lang="ja-JP" sz="1400" b="0" i="0" dirty="0" smtClean="0">
                          <a:solidFill>
                            <a:srgbClr val="4D4D4D"/>
                          </a:solidFill>
                          <a:ea typeface="MS UI Gothic" pitchFamily="18" charset="0"/>
                        </a:rPr>
                        <a:t>10</a:t>
                      </a:r>
                    </a:p>
                  </a:txBody>
                  <a:tcPr anchor="ctr"/>
                </a:tc>
                <a:tc>
                  <a:txBody>
                    <a:bodyPr/>
                    <a:lstStyle/>
                    <a:p>
                      <a:pPr algn="ctr"/>
                      <a:r>
                        <a:rPr lang="ja-JP" sz="1400" b="0" i="0" dirty="0" smtClean="0">
                          <a:solidFill>
                            <a:srgbClr val="4D4D4D"/>
                          </a:solidFill>
                          <a:ea typeface="MS UI Gothic" pitchFamily="18" charset="0"/>
                        </a:rPr>
                        <a:t>0</a:t>
                      </a:r>
                    </a:p>
                  </a:txBody>
                  <a:tcPr anchor="ctr"/>
                </a:tc>
                <a:tc>
                  <a:txBody>
                    <a:bodyPr/>
                    <a:lstStyle/>
                    <a:p>
                      <a:pPr algn="ctr"/>
                      <a:r>
                        <a:rPr lang="ja-JP" sz="1400" b="0" i="0" dirty="0" smtClean="0">
                          <a:solidFill>
                            <a:srgbClr val="4D4D4D"/>
                          </a:solidFill>
                          <a:ea typeface="MS UI Gothic" pitchFamily="18" charset="0"/>
                        </a:rPr>
                        <a:t>0</a:t>
                      </a:r>
                    </a:p>
                  </a:txBody>
                  <a:tcPr anchor="ctr"/>
                </a:tc>
              </a:tr>
              <a:tr h="370840">
                <a:tc>
                  <a:txBody>
                    <a:bodyPr/>
                    <a:lstStyle/>
                    <a:p>
                      <a:pPr marL="180000" algn="l"/>
                      <a:r>
                        <a:rPr lang="ja-JP" sz="1400" b="0" i="0" dirty="0" smtClean="0">
                          <a:solidFill>
                            <a:srgbClr val="4D4D4D"/>
                          </a:solidFill>
                          <a:ea typeface="MS UI Gothic" pitchFamily="18" charset="0"/>
                        </a:rPr>
                        <a:t>PR</a:t>
                      </a:r>
                    </a:p>
                  </a:txBody>
                  <a:tcPr anchor="ctr"/>
                </a:tc>
                <a:tc>
                  <a:txBody>
                    <a:bodyPr/>
                    <a:lstStyle/>
                    <a:p>
                      <a:pPr algn="ctr"/>
                      <a:r>
                        <a:rPr lang="ja-JP" sz="1400" b="0" i="0" dirty="0" smtClean="0">
                          <a:solidFill>
                            <a:srgbClr val="4D4D4D"/>
                          </a:solidFill>
                          <a:ea typeface="MS UI Gothic" pitchFamily="18" charset="0"/>
                        </a:rPr>
                        <a:t>5</a:t>
                      </a:r>
                    </a:p>
                  </a:txBody>
                  <a:tcPr anchor="ctr"/>
                </a:tc>
                <a:tc>
                  <a:txBody>
                    <a:bodyPr/>
                    <a:lstStyle/>
                    <a:p>
                      <a:pPr algn="ctr"/>
                      <a:r>
                        <a:rPr lang="ja-JP" sz="1400" b="0" i="0" dirty="0" smtClean="0">
                          <a:solidFill>
                            <a:srgbClr val="4D4D4D"/>
                          </a:solidFill>
                          <a:ea typeface="MS UI Gothic" pitchFamily="18" charset="0"/>
                        </a:rPr>
                        <a:t>36</a:t>
                      </a:r>
                    </a:p>
                  </a:txBody>
                  <a:tcPr anchor="ctr"/>
                </a:tc>
                <a:tc>
                  <a:txBody>
                    <a:bodyPr/>
                    <a:lstStyle/>
                    <a:p>
                      <a:pPr algn="ctr"/>
                      <a:r>
                        <a:rPr lang="ja-JP" sz="1400" b="0" i="0" dirty="0" smtClean="0">
                          <a:solidFill>
                            <a:srgbClr val="4D4D4D"/>
                          </a:solidFill>
                          <a:ea typeface="MS UI Gothic" pitchFamily="18" charset="0"/>
                        </a:rPr>
                        <a:t>10</a:t>
                      </a:r>
                    </a:p>
                  </a:txBody>
                  <a:tcPr anchor="ctr"/>
                </a:tc>
              </a:tr>
              <a:tr h="370840">
                <a:tc>
                  <a:txBody>
                    <a:bodyPr/>
                    <a:lstStyle/>
                    <a:p>
                      <a:pPr marL="180000" algn="l"/>
                      <a:r>
                        <a:rPr lang="ja-JP" sz="1400" b="0" i="0" dirty="0" smtClean="0">
                          <a:solidFill>
                            <a:srgbClr val="4D4D4D"/>
                          </a:solidFill>
                          <a:ea typeface="MS UI Gothic" pitchFamily="18" charset="0"/>
                        </a:rPr>
                        <a:t>SD</a:t>
                      </a:r>
                    </a:p>
                  </a:txBody>
                  <a:tcPr anchor="ctr"/>
                </a:tc>
                <a:tc>
                  <a:txBody>
                    <a:bodyPr/>
                    <a:lstStyle/>
                    <a:p>
                      <a:pPr algn="ctr"/>
                      <a:r>
                        <a:rPr lang="ja-JP" sz="1400" b="0" i="0" dirty="0" smtClean="0">
                          <a:solidFill>
                            <a:srgbClr val="4D4D4D"/>
                          </a:solidFill>
                          <a:ea typeface="MS UI Gothic" pitchFamily="18" charset="0"/>
                        </a:rPr>
                        <a:t>48</a:t>
                      </a:r>
                    </a:p>
                  </a:txBody>
                  <a:tcPr anchor="ctr"/>
                </a:tc>
                <a:tc>
                  <a:txBody>
                    <a:bodyPr/>
                    <a:lstStyle/>
                    <a:p>
                      <a:pPr algn="ctr"/>
                      <a:r>
                        <a:rPr lang="ja-JP" sz="1400" b="0" i="0" dirty="0" smtClean="0">
                          <a:solidFill>
                            <a:srgbClr val="4D4D4D"/>
                          </a:solidFill>
                          <a:ea typeface="MS UI Gothic" pitchFamily="18" charset="0"/>
                        </a:rPr>
                        <a:t>45*</a:t>
                      </a:r>
                    </a:p>
                  </a:txBody>
                  <a:tcPr anchor="ctr"/>
                </a:tc>
                <a:tc>
                  <a:txBody>
                    <a:bodyPr/>
                    <a:lstStyle/>
                    <a:p>
                      <a:pPr algn="ctr"/>
                      <a:r>
                        <a:rPr lang="ja-JP" sz="1400" b="0" i="0" dirty="0" smtClean="0">
                          <a:solidFill>
                            <a:srgbClr val="4D4D4D"/>
                          </a:solidFill>
                          <a:ea typeface="MS UI Gothic" pitchFamily="18" charset="0"/>
                        </a:rPr>
                        <a:t>50</a:t>
                      </a:r>
                    </a:p>
                  </a:txBody>
                  <a:tcPr anchor="ctr"/>
                </a:tc>
              </a:tr>
              <a:tr h="370840">
                <a:tc>
                  <a:txBody>
                    <a:bodyPr/>
                    <a:lstStyle/>
                    <a:p>
                      <a:pPr marL="180000" algn="l"/>
                      <a:r>
                        <a:rPr lang="ja-JP" sz="1400" b="0" i="0" dirty="0" smtClean="0">
                          <a:solidFill>
                            <a:srgbClr val="4D4D4D"/>
                          </a:solidFill>
                          <a:ea typeface="MS UI Gothic" pitchFamily="18" charset="0"/>
                        </a:rPr>
                        <a:t>PD</a:t>
                      </a:r>
                    </a:p>
                  </a:txBody>
                  <a:tcPr anchor="ctr"/>
                </a:tc>
                <a:tc>
                  <a:txBody>
                    <a:bodyPr/>
                    <a:lstStyle/>
                    <a:p>
                      <a:pPr algn="ctr"/>
                      <a:r>
                        <a:rPr lang="ja-JP" sz="1400" b="0" i="0" dirty="0" smtClean="0">
                          <a:solidFill>
                            <a:srgbClr val="4D4D4D"/>
                          </a:solidFill>
                          <a:ea typeface="MS UI Gothic" pitchFamily="18" charset="0"/>
                        </a:rPr>
                        <a:t>38</a:t>
                      </a:r>
                    </a:p>
                  </a:txBody>
                  <a:tcPr anchor="ctr"/>
                </a:tc>
                <a:tc>
                  <a:txBody>
                    <a:bodyPr/>
                    <a:lstStyle/>
                    <a:p>
                      <a:pPr algn="ctr"/>
                      <a:r>
                        <a:rPr lang="ja-JP" sz="1400" b="0" i="0" dirty="0" smtClean="0">
                          <a:solidFill>
                            <a:srgbClr val="4D4D4D"/>
                          </a:solidFill>
                          <a:ea typeface="MS UI Gothic" pitchFamily="18" charset="0"/>
                        </a:rPr>
                        <a:t>18</a:t>
                      </a:r>
                    </a:p>
                  </a:txBody>
                  <a:tcPr anchor="ctr"/>
                </a:tc>
                <a:tc>
                  <a:txBody>
                    <a:bodyPr/>
                    <a:lstStyle/>
                    <a:p>
                      <a:pPr algn="ctr"/>
                      <a:r>
                        <a:rPr lang="ja-JP" sz="1400" b="0" i="0" dirty="0" smtClean="0">
                          <a:solidFill>
                            <a:srgbClr val="4D4D4D"/>
                          </a:solidFill>
                          <a:ea typeface="MS UI Gothic" pitchFamily="18" charset="0"/>
                        </a:rPr>
                        <a:t>40</a:t>
                      </a:r>
                    </a:p>
                  </a:txBody>
                  <a:tcPr anchor="ctr"/>
                </a:tc>
              </a:tr>
              <a:tr h="370840">
                <a:tc>
                  <a:txBody>
                    <a:bodyPr/>
                    <a:lstStyle/>
                    <a:p>
                      <a:pPr algn="l"/>
                      <a:r>
                        <a:rPr lang="ja-JP" sz="1400" b="0" i="0" dirty="0" smtClean="0">
                          <a:solidFill>
                            <a:srgbClr val="4D4D4D"/>
                          </a:solidFill>
                          <a:ea typeface="MS UI Gothic" pitchFamily="18" charset="0"/>
                        </a:rPr>
                        <a:t>持続的な奏効、%</a:t>
                      </a:r>
                    </a:p>
                  </a:txBody>
                  <a:tcPr anchor="ctr"/>
                </a:tc>
                <a:tc>
                  <a:txBody>
                    <a:bodyPr/>
                    <a:lstStyle/>
                    <a:p>
                      <a:pPr algn="ctr"/>
                      <a:r>
                        <a:rPr lang="ja-JP" sz="1400" b="0" i="0" dirty="0" smtClean="0">
                          <a:solidFill>
                            <a:srgbClr val="4D4D4D"/>
                          </a:solidFill>
                          <a:ea typeface="MS UI Gothic" pitchFamily="18" charset="0"/>
                        </a:rPr>
                        <a:t>100</a:t>
                      </a:r>
                    </a:p>
                  </a:txBody>
                  <a:tcPr anchor="ctr"/>
                </a:tc>
                <a:tc>
                  <a:txBody>
                    <a:bodyPr/>
                    <a:lstStyle/>
                    <a:p>
                      <a:pPr algn="ctr"/>
                      <a:r>
                        <a:rPr lang="ja-JP" sz="1400" b="0" i="0" dirty="0" smtClean="0">
                          <a:solidFill>
                            <a:srgbClr val="4D4D4D"/>
                          </a:solidFill>
                          <a:ea typeface="MS UI Gothic" pitchFamily="18" charset="0"/>
                        </a:rPr>
                        <a:t>75</a:t>
                      </a:r>
                    </a:p>
                  </a:txBody>
                  <a:tcPr anchor="ctr"/>
                </a:tc>
                <a:tc>
                  <a:txBody>
                    <a:bodyPr/>
                    <a:lstStyle/>
                    <a:p>
                      <a:pPr algn="ctr"/>
                      <a:r>
                        <a:rPr lang="ja-JP" sz="1400" b="0" i="0" dirty="0" smtClean="0">
                          <a:solidFill>
                            <a:srgbClr val="4D4D4D"/>
                          </a:solidFill>
                          <a:ea typeface="MS UI Gothic" pitchFamily="18" charset="0"/>
                        </a:rPr>
                        <a:t>0</a:t>
                      </a:r>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4130372839"/>
              </p:ext>
            </p:extLst>
          </p:nvPr>
        </p:nvGraphicFramePr>
        <p:xfrm>
          <a:off x="762000" y="4700620"/>
          <a:ext cx="5080000" cy="1046480"/>
        </p:xfrm>
        <a:graphic>
          <a:graphicData uri="http://schemas.openxmlformats.org/drawingml/2006/table">
            <a:tbl>
              <a:tblPr firstRow="1" bandRow="1">
                <a:tableStyleId>{69012ECD-51FC-41F1-AA8D-1B2483CD663E}</a:tableStyleId>
              </a:tblPr>
              <a:tblGrid>
                <a:gridCol w="2362200"/>
                <a:gridCol w="2717800"/>
              </a:tblGrid>
              <a:tr h="0">
                <a:tc>
                  <a:txBody>
                    <a:bodyPr/>
                    <a:lstStyle/>
                    <a:p>
                      <a:r>
                        <a:rPr lang="ja-JP" sz="1400" b="1" i="0" dirty="0" smtClean="0">
                          <a:solidFill>
                            <a:srgbClr val="FFFFFF"/>
                          </a:solidFill>
                          <a:ea typeface="MS UI Gothic" pitchFamily="18" charset="0"/>
                        </a:rPr>
                        <a:t>OS率、%(95%CI)</a:t>
                      </a:r>
                    </a:p>
                  </a:txBody>
                  <a:tcPr anchor="ctr"/>
                </a:tc>
                <a:tc>
                  <a:txBody>
                    <a:bodyPr/>
                    <a:lstStyle/>
                    <a:p>
                      <a:pPr algn="ctr"/>
                      <a:r>
                        <a:rPr lang="ja-JP" sz="1400" b="1" i="0" dirty="0" smtClean="0">
                          <a:solidFill>
                            <a:srgbClr val="FFFFFF"/>
                          </a:solidFill>
                          <a:ea typeface="MS UI Gothic" pitchFamily="18" charset="0"/>
                        </a:rPr>
                        <a:t>合計(n=47)</a:t>
                      </a:r>
                    </a:p>
                  </a:txBody>
                  <a:tcPr anchor="ctr"/>
                </a:tc>
              </a:tr>
              <a:tr h="370840">
                <a:tc>
                  <a:txBody>
                    <a:bodyPr/>
                    <a:lstStyle/>
                    <a:p>
                      <a:r>
                        <a:rPr lang="ja-JP" sz="1400" b="0" i="0" dirty="0" smtClean="0">
                          <a:solidFill>
                            <a:srgbClr val="4D4D4D"/>
                          </a:solidFill>
                          <a:ea typeface="MS UI Gothic" pitchFamily="18" charset="0"/>
                        </a:rPr>
                        <a:t>第9ヶ月</a:t>
                      </a:r>
                    </a:p>
                  </a:txBody>
                  <a:tcPr anchor="ctr"/>
                </a:tc>
                <a:tc>
                  <a:txBody>
                    <a:bodyPr/>
                    <a:lstStyle/>
                    <a:p>
                      <a:pPr algn="ctr"/>
                      <a:r>
                        <a:rPr lang="ja-JP" sz="1400" b="0" i="0" dirty="0" smtClean="0">
                          <a:solidFill>
                            <a:srgbClr val="4D4D4D"/>
                          </a:solidFill>
                          <a:ea typeface="MS UI Gothic" pitchFamily="18" charset="0"/>
                        </a:rPr>
                        <a:t>70(52, 82)</a:t>
                      </a:r>
                    </a:p>
                  </a:txBody>
                  <a:tcPr anchor="ctr"/>
                </a:tc>
              </a:tr>
              <a:tr h="370840">
                <a:tc>
                  <a:txBody>
                    <a:bodyPr/>
                    <a:lstStyle/>
                    <a:p>
                      <a:r>
                        <a:rPr lang="ja-JP" sz="1400" b="0" i="0" dirty="0" smtClean="0">
                          <a:solidFill>
                            <a:srgbClr val="4D4D4D"/>
                          </a:solidFill>
                          <a:ea typeface="MS UI Gothic" pitchFamily="18" charset="0"/>
                        </a:rPr>
                        <a:t>第12ヶ月</a:t>
                      </a:r>
                    </a:p>
                  </a:txBody>
                  <a:tcPr anchor="ctr"/>
                </a:tc>
                <a:tc>
                  <a:txBody>
                    <a:bodyPr/>
                    <a:lstStyle/>
                    <a:p>
                      <a:pPr algn="ctr"/>
                      <a:r>
                        <a:rPr lang="ja-JP" sz="1400" b="0" i="0" dirty="0" smtClean="0">
                          <a:solidFill>
                            <a:srgbClr val="4D4D4D"/>
                          </a:solidFill>
                          <a:ea typeface="MS UI Gothic" pitchFamily="18" charset="0"/>
                        </a:rPr>
                        <a:t>62(42, 76)</a:t>
                      </a:r>
                    </a:p>
                  </a:txBody>
                  <a:tcPr anchor="ctr"/>
                </a:tc>
              </a:tr>
            </a:tbl>
          </a:graphicData>
        </a:graphic>
      </p:graphicFrame>
      <p:sp>
        <p:nvSpPr>
          <p:cNvPr id="9" name="TextBox 8"/>
          <p:cNvSpPr txBox="1"/>
          <p:nvPr/>
        </p:nvSpPr>
        <p:spPr>
          <a:xfrm>
            <a:off x="738766" y="4304386"/>
            <a:ext cx="2443298" cy="261610"/>
          </a:xfrm>
          <a:prstGeom prst="rect">
            <a:avLst/>
          </a:prstGeom>
          <a:noFill/>
        </p:spPr>
        <p:txBody>
          <a:bodyPr wrap="none" rtlCol="0">
            <a:spAutoFit/>
          </a:bodyPr>
          <a:lstStyle/>
          <a:p>
            <a:pPr fontAlgn="base">
              <a:spcBef>
                <a:spcPct val="0"/>
              </a:spcBef>
              <a:spcAft>
                <a:spcPct val="0"/>
              </a:spcAft>
            </a:pPr>
            <a:r>
              <a:rPr lang="ja-JP" sz="1100" b="0" i="0" dirty="0" smtClean="0">
                <a:solidFill>
                  <a:srgbClr val="4D4D4D"/>
                </a:solidFill>
                <a:ea typeface="MS UI Gothic" pitchFamily="18" charset="0"/>
              </a:rPr>
              <a:t>*HCV感染の消失が認められた患者</a:t>
            </a:r>
          </a:p>
        </p:txBody>
      </p:sp>
    </p:spTree>
    <p:extLst>
      <p:ext uri="{BB962C8B-B14F-4D97-AF65-F5344CB8AC3E}">
        <p14:creationId xmlns:p14="http://schemas.microsoft.com/office/powerpoint/2010/main" xmlns="" val="154588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88" y="1295400"/>
            <a:ext cx="8404225" cy="4524315"/>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LBA101: 進行肝細胞癌(HCC)患者において、ニボルマブの安全性および抗腫瘍作用を評価する第I/II相試験: CA209-040 – El-Khoueiry AB,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El-Khoueiry et al. J Clin Oncol 2015; 33 (suppl): abstr LBA101</a:t>
            </a:r>
          </a:p>
        </p:txBody>
      </p:sp>
      <p:grpSp>
        <p:nvGrpSpPr>
          <p:cNvPr id="10" name="Group 9"/>
          <p:cNvGrpSpPr/>
          <p:nvPr/>
        </p:nvGrpSpPr>
        <p:grpSpPr>
          <a:xfrm>
            <a:off x="403352" y="1790786"/>
            <a:ext cx="8430277" cy="4141146"/>
            <a:chOff x="403352" y="1727875"/>
            <a:chExt cx="8430277" cy="4141146"/>
          </a:xfrm>
        </p:grpSpPr>
        <p:sp>
          <p:nvSpPr>
            <p:cNvPr id="11" name="TextBox 10"/>
            <p:cNvSpPr txBox="1"/>
            <p:nvPr/>
          </p:nvSpPr>
          <p:spPr>
            <a:xfrm>
              <a:off x="2135033" y="1727875"/>
              <a:ext cx="5532284" cy="369332"/>
            </a:xfrm>
            <a:prstGeom prst="rect">
              <a:avLst/>
            </a:prstGeom>
            <a:noFill/>
          </p:spPr>
          <p:txBody>
            <a:bodyPr wrap="none" rtlCol="0">
              <a:spAutoFit/>
            </a:bodyPr>
            <a:lstStyle/>
            <a:p>
              <a:pPr fontAlgn="base">
                <a:spcBef>
                  <a:spcPct val="0"/>
                </a:spcBef>
                <a:spcAft>
                  <a:spcPct val="0"/>
                </a:spcAft>
              </a:pPr>
              <a:r>
                <a:rPr lang="ja-JP" sz="1800" b="1" i="0" dirty="0" smtClean="0">
                  <a:solidFill>
                    <a:srgbClr val="4D4D4D"/>
                  </a:solidFill>
                  <a:ea typeface="MS UI Gothic" pitchFamily="18" charset="0"/>
                </a:rPr>
                <a:t>標的病変におけるベースラインからの最大の変化</a:t>
              </a:r>
            </a:p>
          </p:txBody>
        </p:sp>
        <p:cxnSp>
          <p:nvCxnSpPr>
            <p:cNvPr id="12" name="Straight Connector 11"/>
            <p:cNvCxnSpPr/>
            <p:nvPr/>
          </p:nvCxnSpPr>
          <p:spPr>
            <a:xfrm>
              <a:off x="1394324" y="2097207"/>
              <a:ext cx="0" cy="342002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12394" y="2427436"/>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12394" y="2116058"/>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12394" y="2734429"/>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12394" y="3041422"/>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12394" y="3348415"/>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12394" y="3665275"/>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12394" y="4292417"/>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12394" y="4605988"/>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12394" y="4912981"/>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12394" y="5219974"/>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12394" y="5526967"/>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259923" y="3657765"/>
              <a:ext cx="3634328"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標的病変におけるベースラインからの変化、%</a:t>
              </a:r>
            </a:p>
          </p:txBody>
        </p:sp>
        <p:sp>
          <p:nvSpPr>
            <p:cNvPr id="25" name="TextBox 24"/>
            <p:cNvSpPr txBox="1"/>
            <p:nvPr/>
          </p:nvSpPr>
          <p:spPr>
            <a:xfrm>
              <a:off x="886720" y="1970950"/>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120</a:t>
              </a:r>
            </a:p>
          </p:txBody>
        </p:sp>
        <p:sp>
          <p:nvSpPr>
            <p:cNvPr id="26" name="TextBox 25"/>
            <p:cNvSpPr txBox="1"/>
            <p:nvPr/>
          </p:nvSpPr>
          <p:spPr>
            <a:xfrm>
              <a:off x="1085492" y="3834016"/>
              <a:ext cx="284052"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0</a:t>
              </a:r>
            </a:p>
          </p:txBody>
        </p:sp>
        <p:sp>
          <p:nvSpPr>
            <p:cNvPr id="27" name="TextBox 26"/>
            <p:cNvSpPr txBox="1"/>
            <p:nvPr/>
          </p:nvSpPr>
          <p:spPr>
            <a:xfrm>
              <a:off x="787333" y="5387592"/>
              <a:ext cx="582211"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–100</a:t>
              </a:r>
            </a:p>
          </p:txBody>
        </p:sp>
        <p:sp>
          <p:nvSpPr>
            <p:cNvPr id="28" name="TextBox 27"/>
            <p:cNvSpPr txBox="1"/>
            <p:nvPr/>
          </p:nvSpPr>
          <p:spPr>
            <a:xfrm>
              <a:off x="886720" y="2285275"/>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100</a:t>
              </a:r>
            </a:p>
          </p:txBody>
        </p:sp>
        <p:sp>
          <p:nvSpPr>
            <p:cNvPr id="29" name="TextBox 28"/>
            <p:cNvSpPr txBox="1"/>
            <p:nvPr/>
          </p:nvSpPr>
          <p:spPr>
            <a:xfrm>
              <a:off x="986106" y="2590075"/>
              <a:ext cx="383438"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80</a:t>
              </a:r>
            </a:p>
          </p:txBody>
        </p:sp>
        <p:sp>
          <p:nvSpPr>
            <p:cNvPr id="30" name="TextBox 29"/>
            <p:cNvSpPr txBox="1"/>
            <p:nvPr/>
          </p:nvSpPr>
          <p:spPr>
            <a:xfrm>
              <a:off x="986106" y="2894875"/>
              <a:ext cx="383438"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60</a:t>
              </a:r>
            </a:p>
          </p:txBody>
        </p:sp>
        <p:sp>
          <p:nvSpPr>
            <p:cNvPr id="31" name="TextBox 30"/>
            <p:cNvSpPr txBox="1"/>
            <p:nvPr/>
          </p:nvSpPr>
          <p:spPr>
            <a:xfrm>
              <a:off x="986106" y="3199675"/>
              <a:ext cx="383438"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40</a:t>
              </a:r>
            </a:p>
          </p:txBody>
        </p:sp>
        <p:sp>
          <p:nvSpPr>
            <p:cNvPr id="32" name="TextBox 31"/>
            <p:cNvSpPr txBox="1"/>
            <p:nvPr/>
          </p:nvSpPr>
          <p:spPr>
            <a:xfrm>
              <a:off x="986106" y="3504475"/>
              <a:ext cx="383438"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20</a:t>
              </a:r>
            </a:p>
          </p:txBody>
        </p:sp>
        <p:sp>
          <p:nvSpPr>
            <p:cNvPr id="33" name="TextBox 32"/>
            <p:cNvSpPr txBox="1"/>
            <p:nvPr/>
          </p:nvSpPr>
          <p:spPr>
            <a:xfrm>
              <a:off x="886720" y="5066085"/>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–80</a:t>
              </a:r>
            </a:p>
          </p:txBody>
        </p:sp>
        <p:sp>
          <p:nvSpPr>
            <p:cNvPr id="34" name="TextBox 33"/>
            <p:cNvSpPr txBox="1"/>
            <p:nvPr/>
          </p:nvSpPr>
          <p:spPr>
            <a:xfrm>
              <a:off x="886720" y="4754103"/>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–60</a:t>
              </a:r>
            </a:p>
          </p:txBody>
        </p:sp>
        <p:sp>
          <p:nvSpPr>
            <p:cNvPr id="35" name="TextBox 34"/>
            <p:cNvSpPr txBox="1"/>
            <p:nvPr/>
          </p:nvSpPr>
          <p:spPr>
            <a:xfrm>
              <a:off x="886720" y="4442121"/>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–40</a:t>
              </a:r>
            </a:p>
          </p:txBody>
        </p:sp>
        <p:sp>
          <p:nvSpPr>
            <p:cNvPr id="36" name="TextBox 35"/>
            <p:cNvSpPr txBox="1"/>
            <p:nvPr/>
          </p:nvSpPr>
          <p:spPr>
            <a:xfrm>
              <a:off x="886720" y="4130139"/>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–20</a:t>
              </a:r>
            </a:p>
          </p:txBody>
        </p:sp>
        <p:sp>
          <p:nvSpPr>
            <p:cNvPr id="37" name="TextBox 36"/>
            <p:cNvSpPr txBox="1"/>
            <p:nvPr/>
          </p:nvSpPr>
          <p:spPr>
            <a:xfrm>
              <a:off x="3642900" y="5499689"/>
              <a:ext cx="1858201" cy="369332"/>
            </a:xfrm>
            <a:prstGeom prst="rect">
              <a:avLst/>
            </a:prstGeom>
            <a:noFill/>
          </p:spPr>
          <p:txBody>
            <a:bodyPr wrap="none" rtlCol="0">
              <a:spAutoFit/>
            </a:bodyPr>
            <a:lstStyle/>
            <a:p>
              <a:pPr fontAlgn="base">
                <a:spcBef>
                  <a:spcPct val="0"/>
                </a:spcBef>
                <a:spcAft>
                  <a:spcPct val="0"/>
                </a:spcAft>
              </a:pPr>
              <a:r>
                <a:rPr lang="ja-JP" sz="1800" b="1" i="0" dirty="0" smtClean="0">
                  <a:solidFill>
                    <a:srgbClr val="4D4D4D"/>
                  </a:solidFill>
                  <a:ea typeface="MS UI Gothic" pitchFamily="18" charset="0"/>
                </a:rPr>
                <a:t>患者(n=40)</a:t>
              </a:r>
            </a:p>
          </p:txBody>
        </p:sp>
        <p:sp>
          <p:nvSpPr>
            <p:cNvPr id="38" name="Rectangle 37"/>
            <p:cNvSpPr/>
            <p:nvPr/>
          </p:nvSpPr>
          <p:spPr>
            <a:xfrm>
              <a:off x="1525870" y="2513198"/>
              <a:ext cx="89757" cy="1456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2066084" y="3429000"/>
              <a:ext cx="89757" cy="549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238739" y="3591762"/>
              <a:ext cx="89757" cy="396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952714" y="3621024"/>
              <a:ext cx="89757" cy="357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666682" y="3745381"/>
              <a:ext cx="89757" cy="2197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556204" y="3834016"/>
              <a:ext cx="89757" cy="135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703853" y="3405227"/>
              <a:ext cx="89757" cy="57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4201737" y="3799934"/>
              <a:ext cx="89757" cy="170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881985" y="3428234"/>
              <a:ext cx="89757" cy="5498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418433" y="3591761"/>
              <a:ext cx="89757" cy="389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596436" y="3598438"/>
              <a:ext cx="89757" cy="389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774439" y="3590995"/>
              <a:ext cx="89757" cy="389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3131659" y="3674838"/>
              <a:ext cx="89757" cy="3018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305979" y="3678205"/>
              <a:ext cx="89757" cy="3018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491273" y="3688887"/>
              <a:ext cx="89757" cy="28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844811" y="3763671"/>
              <a:ext cx="89757" cy="2065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4019125" y="3810876"/>
              <a:ext cx="89757" cy="1578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4383631" y="3814050"/>
              <a:ext cx="89757" cy="1578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737163" y="3885093"/>
              <a:ext cx="89757" cy="90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911473" y="3883038"/>
              <a:ext cx="89757" cy="90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090423" y="3901893"/>
              <a:ext cx="89757" cy="64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5614053" y="3970254"/>
              <a:ext cx="8975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6342141" y="3968289"/>
              <a:ext cx="89757" cy="1581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6517931" y="3969771"/>
              <a:ext cx="89757" cy="2437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055823" y="3965116"/>
              <a:ext cx="89757" cy="5556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7235278" y="3965116"/>
              <a:ext cx="89757" cy="5556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407264" y="3960696"/>
              <a:ext cx="89757" cy="8673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948668" y="3962938"/>
              <a:ext cx="89757" cy="1069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8124312" y="3965180"/>
              <a:ext cx="89757" cy="1069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5803874" y="3971434"/>
              <a:ext cx="89757" cy="67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5985333" y="3971047"/>
              <a:ext cx="89757" cy="67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161859" y="3968289"/>
              <a:ext cx="89757" cy="706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6688491" y="3968289"/>
              <a:ext cx="89757" cy="27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6872079" y="3961742"/>
              <a:ext cx="89757" cy="3222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7582299" y="3955195"/>
              <a:ext cx="89757" cy="9204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7762352" y="3960696"/>
              <a:ext cx="89757" cy="1038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8296049" y="3966418"/>
              <a:ext cx="89757" cy="15508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8480224" y="3963279"/>
              <a:ext cx="89757" cy="15508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p:cNvCxnSpPr/>
            <p:nvPr/>
          </p:nvCxnSpPr>
          <p:spPr>
            <a:xfrm>
              <a:off x="1360974" y="4454534"/>
              <a:ext cx="741817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360974" y="3671180"/>
              <a:ext cx="741817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793898" y="2313094"/>
              <a:ext cx="18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793898" y="2541048"/>
              <a:ext cx="180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3793898" y="2769003"/>
              <a:ext cx="18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4019125" y="2235373"/>
              <a:ext cx="1925527" cy="954107"/>
            </a:xfrm>
            <a:prstGeom prst="rect">
              <a:avLst/>
            </a:prstGeom>
            <a:noFill/>
          </p:spPr>
          <p:txBody>
            <a:bodyPr wrap="none" rtlCol="0">
              <a:spAutoFit/>
            </a:bodyPr>
            <a:lstStyle/>
            <a:p>
              <a:r>
                <a:rPr lang="ja-JP" sz="1400" b="1" i="0" dirty="0" smtClean="0">
                  <a:solidFill>
                    <a:srgbClr val="4D4D4D"/>
                  </a:solidFill>
                  <a:ea typeface="MS UI Gothic" pitchFamily="18" charset="0"/>
                </a:rPr>
                <a:t>未感染者</a:t>
              </a:r>
            </a:p>
            <a:p>
              <a:r>
                <a:rPr lang="ja-JP" sz="1400" b="1" i="0" dirty="0" smtClean="0">
                  <a:solidFill>
                    <a:srgbClr val="4D4D4D"/>
                  </a:solidFill>
                  <a:ea typeface="MS UI Gothic" pitchFamily="18" charset="0"/>
                </a:rPr>
                <a:t>HCV感染患者</a:t>
              </a:r>
            </a:p>
            <a:p>
              <a:r>
                <a:rPr lang="ja-JP" sz="1400" b="1" i="0" dirty="0" smtClean="0">
                  <a:solidFill>
                    <a:srgbClr val="4D4D4D"/>
                  </a:solidFill>
                  <a:ea typeface="MS UI Gothic" pitchFamily="18" charset="0"/>
                </a:rPr>
                <a:t>HBV感染患者</a:t>
              </a:r>
            </a:p>
            <a:p>
              <a:r>
                <a:rPr lang="ja-JP" sz="1400" b="1" i="0" dirty="0" smtClean="0">
                  <a:solidFill>
                    <a:srgbClr val="4D4D4D"/>
                  </a:solidFill>
                  <a:ea typeface="MS UI Gothic" pitchFamily="18" charset="0"/>
                </a:rPr>
                <a:t>奏効を確認</a:t>
              </a:r>
            </a:p>
          </p:txBody>
        </p:sp>
        <p:sp>
          <p:nvSpPr>
            <p:cNvPr id="82" name="TextBox 81"/>
            <p:cNvSpPr txBox="1"/>
            <p:nvPr/>
          </p:nvSpPr>
          <p:spPr>
            <a:xfrm>
              <a:off x="6951226" y="4446052"/>
              <a:ext cx="284052" cy="400110"/>
            </a:xfrm>
            <a:prstGeom prst="rect">
              <a:avLst/>
            </a:prstGeom>
            <a:noFill/>
          </p:spPr>
          <p:txBody>
            <a:bodyPr wrap="none" rtlCol="0">
              <a:spAutoFit/>
            </a:bodyPr>
            <a:lstStyle/>
            <a:p>
              <a:r>
                <a:rPr lang="en-GB" sz="2000" dirty="0" smtClean="0"/>
                <a:t>*</a:t>
              </a:r>
              <a:endParaRPr lang="en-GB" sz="2000" dirty="0"/>
            </a:p>
          </p:txBody>
        </p:sp>
        <p:sp>
          <p:nvSpPr>
            <p:cNvPr id="83" name="TextBox 82"/>
            <p:cNvSpPr txBox="1"/>
            <p:nvPr/>
          </p:nvSpPr>
          <p:spPr>
            <a:xfrm>
              <a:off x="7123506" y="4451340"/>
              <a:ext cx="284052" cy="400110"/>
            </a:xfrm>
            <a:prstGeom prst="rect">
              <a:avLst/>
            </a:prstGeom>
            <a:noFill/>
          </p:spPr>
          <p:txBody>
            <a:bodyPr wrap="none" rtlCol="0">
              <a:spAutoFit/>
            </a:bodyPr>
            <a:lstStyle/>
            <a:p>
              <a:r>
                <a:rPr lang="en-GB" sz="2000" dirty="0" smtClean="0"/>
                <a:t>*</a:t>
              </a:r>
              <a:endParaRPr lang="en-GB" sz="2000" dirty="0"/>
            </a:p>
          </p:txBody>
        </p:sp>
        <p:sp>
          <p:nvSpPr>
            <p:cNvPr id="84" name="TextBox 83"/>
            <p:cNvSpPr txBox="1"/>
            <p:nvPr/>
          </p:nvSpPr>
          <p:spPr>
            <a:xfrm>
              <a:off x="7311690" y="4746876"/>
              <a:ext cx="284052" cy="400110"/>
            </a:xfrm>
            <a:prstGeom prst="rect">
              <a:avLst/>
            </a:prstGeom>
            <a:noFill/>
          </p:spPr>
          <p:txBody>
            <a:bodyPr wrap="none" rtlCol="0">
              <a:spAutoFit/>
            </a:bodyPr>
            <a:lstStyle/>
            <a:p>
              <a:r>
                <a:rPr lang="en-GB" sz="2000" dirty="0" smtClean="0"/>
                <a:t>*</a:t>
              </a:r>
              <a:endParaRPr lang="en-GB" sz="2000" dirty="0"/>
            </a:p>
          </p:txBody>
        </p:sp>
        <p:sp>
          <p:nvSpPr>
            <p:cNvPr id="85" name="TextBox 84"/>
            <p:cNvSpPr txBox="1"/>
            <p:nvPr/>
          </p:nvSpPr>
          <p:spPr>
            <a:xfrm>
              <a:off x="7483970" y="4819756"/>
              <a:ext cx="284052" cy="400110"/>
            </a:xfrm>
            <a:prstGeom prst="rect">
              <a:avLst/>
            </a:prstGeom>
            <a:noFill/>
          </p:spPr>
          <p:txBody>
            <a:bodyPr wrap="none" rtlCol="0">
              <a:spAutoFit/>
            </a:bodyPr>
            <a:lstStyle/>
            <a:p>
              <a:r>
                <a:rPr lang="en-GB" sz="2000" dirty="0" smtClean="0"/>
                <a:t>*</a:t>
              </a:r>
              <a:endParaRPr lang="en-GB" sz="2000" dirty="0"/>
            </a:p>
          </p:txBody>
        </p:sp>
        <p:sp>
          <p:nvSpPr>
            <p:cNvPr id="86" name="TextBox 85"/>
            <p:cNvSpPr txBox="1"/>
            <p:nvPr/>
          </p:nvSpPr>
          <p:spPr>
            <a:xfrm>
              <a:off x="7660226" y="4956252"/>
              <a:ext cx="284052" cy="400110"/>
            </a:xfrm>
            <a:prstGeom prst="rect">
              <a:avLst/>
            </a:prstGeom>
            <a:noFill/>
          </p:spPr>
          <p:txBody>
            <a:bodyPr wrap="none" rtlCol="0">
              <a:spAutoFit/>
            </a:bodyPr>
            <a:lstStyle/>
            <a:p>
              <a:r>
                <a:rPr lang="en-GB" sz="2000" dirty="0" smtClean="0"/>
                <a:t>*</a:t>
              </a:r>
              <a:endParaRPr lang="en-GB" sz="2000" dirty="0"/>
            </a:p>
          </p:txBody>
        </p:sp>
        <p:sp>
          <p:nvSpPr>
            <p:cNvPr id="87" name="TextBox 86"/>
            <p:cNvSpPr txBox="1"/>
            <p:nvPr/>
          </p:nvSpPr>
          <p:spPr>
            <a:xfrm>
              <a:off x="8019378" y="4965516"/>
              <a:ext cx="284052" cy="400110"/>
            </a:xfrm>
            <a:prstGeom prst="rect">
              <a:avLst/>
            </a:prstGeom>
            <a:noFill/>
          </p:spPr>
          <p:txBody>
            <a:bodyPr wrap="none" rtlCol="0">
              <a:spAutoFit/>
            </a:bodyPr>
            <a:lstStyle/>
            <a:p>
              <a:r>
                <a:rPr lang="en-GB" sz="2000" dirty="0" smtClean="0"/>
                <a:t>*</a:t>
              </a:r>
              <a:endParaRPr lang="en-GB" sz="2000" dirty="0"/>
            </a:p>
          </p:txBody>
        </p:sp>
        <p:sp>
          <p:nvSpPr>
            <p:cNvPr id="88" name="TextBox 87"/>
            <p:cNvSpPr txBox="1"/>
            <p:nvPr/>
          </p:nvSpPr>
          <p:spPr>
            <a:xfrm>
              <a:off x="8378530" y="5439972"/>
              <a:ext cx="284052" cy="400110"/>
            </a:xfrm>
            <a:prstGeom prst="rect">
              <a:avLst/>
            </a:prstGeom>
            <a:noFill/>
          </p:spPr>
          <p:txBody>
            <a:bodyPr wrap="none" rtlCol="0">
              <a:spAutoFit/>
            </a:bodyPr>
            <a:lstStyle/>
            <a:p>
              <a:r>
                <a:rPr lang="en-GB" sz="2000" dirty="0" smtClean="0"/>
                <a:t>*</a:t>
              </a:r>
              <a:endParaRPr lang="en-GB" sz="2000" dirty="0"/>
            </a:p>
          </p:txBody>
        </p:sp>
        <p:sp>
          <p:nvSpPr>
            <p:cNvPr id="89" name="TextBox 88"/>
            <p:cNvSpPr txBox="1"/>
            <p:nvPr/>
          </p:nvSpPr>
          <p:spPr>
            <a:xfrm>
              <a:off x="8199610" y="5439972"/>
              <a:ext cx="284052" cy="400110"/>
            </a:xfrm>
            <a:prstGeom prst="rect">
              <a:avLst/>
            </a:prstGeom>
            <a:noFill/>
          </p:spPr>
          <p:txBody>
            <a:bodyPr wrap="none" rtlCol="0">
              <a:spAutoFit/>
            </a:bodyPr>
            <a:lstStyle/>
            <a:p>
              <a:r>
                <a:rPr lang="en-GB" sz="2000" dirty="0" smtClean="0"/>
                <a:t>*</a:t>
              </a:r>
              <a:endParaRPr lang="en-GB" sz="2000" dirty="0"/>
            </a:p>
          </p:txBody>
        </p:sp>
        <p:sp>
          <p:nvSpPr>
            <p:cNvPr id="90" name="TextBox 89"/>
            <p:cNvSpPr txBox="1"/>
            <p:nvPr/>
          </p:nvSpPr>
          <p:spPr>
            <a:xfrm>
              <a:off x="3740932" y="2870323"/>
              <a:ext cx="284052" cy="400110"/>
            </a:xfrm>
            <a:prstGeom prst="rect">
              <a:avLst/>
            </a:prstGeom>
            <a:noFill/>
          </p:spPr>
          <p:txBody>
            <a:bodyPr wrap="none" rtlCol="0">
              <a:spAutoFit/>
            </a:bodyPr>
            <a:lstStyle/>
            <a:p>
              <a:r>
                <a:rPr lang="en-GB" sz="2000" dirty="0" smtClean="0"/>
                <a:t>*</a:t>
              </a:r>
              <a:endParaRPr lang="en-GB" sz="2000" dirty="0"/>
            </a:p>
          </p:txBody>
        </p:sp>
        <p:cxnSp>
          <p:nvCxnSpPr>
            <p:cNvPr id="91" name="Straight Connector 90"/>
            <p:cNvCxnSpPr/>
            <p:nvPr/>
          </p:nvCxnSpPr>
          <p:spPr>
            <a:xfrm flipV="1">
              <a:off x="1318290" y="3966623"/>
              <a:ext cx="7515339" cy="1815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99173" y="6001512"/>
            <a:ext cx="2467342" cy="261610"/>
          </a:xfrm>
          <a:prstGeom prst="rect">
            <a:avLst/>
          </a:prstGeom>
          <a:noFill/>
        </p:spPr>
        <p:txBody>
          <a:bodyPr wrap="none" rtlCol="0">
            <a:spAutoFit/>
          </a:bodyPr>
          <a:lstStyle/>
          <a:p>
            <a:pPr fontAlgn="base">
              <a:spcBef>
                <a:spcPct val="0"/>
              </a:spcBef>
              <a:spcAft>
                <a:spcPct val="0"/>
              </a:spcAft>
            </a:pP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HCV感染の消失が認められた患者</a:t>
            </a:r>
          </a:p>
        </p:txBody>
      </p:sp>
      <p:sp>
        <p:nvSpPr>
          <p:cNvPr id="93" name="TextBox 92"/>
          <p:cNvSpPr txBox="1"/>
          <p:nvPr/>
        </p:nvSpPr>
        <p:spPr>
          <a:xfrm>
            <a:off x="4123512" y="3722675"/>
            <a:ext cx="251992" cy="235962"/>
          </a:xfrm>
          <a:prstGeom prst="rect">
            <a:avLst/>
          </a:prstGeom>
          <a:noFill/>
        </p:spPr>
        <p:txBody>
          <a:bodyPr wrap="none" rtlCol="0">
            <a:spAutoFit/>
          </a:bodyPr>
          <a:lstStyle/>
          <a:p>
            <a:r>
              <a:rPr lang="en-GB" sz="1400" baseline="30000" dirty="0" smtClean="0"/>
              <a:t>†</a:t>
            </a:r>
            <a:endParaRPr lang="en-GB" sz="1400" baseline="30000" dirty="0"/>
          </a:p>
        </p:txBody>
      </p:sp>
    </p:spTree>
    <p:extLst>
      <p:ext uri="{BB962C8B-B14F-4D97-AF65-F5344CB8AC3E}">
        <p14:creationId xmlns:p14="http://schemas.microsoft.com/office/powerpoint/2010/main" xmlns="" val="2500785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9888" y="1295400"/>
            <a:ext cx="8404225" cy="5016758"/>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0" lvl="1">
              <a:spcBef>
                <a:spcPts val="0"/>
              </a:spcBef>
              <a:spcAft>
                <a:spcPts val="0"/>
              </a:spcAft>
              <a:buClr>
                <a:srgbClr val="043882"/>
              </a:buClr>
            </a:pPr>
            <a:r>
              <a:rPr lang="ja-JP" sz="1600" b="1" i="0" dirty="0" smtClean="0">
                <a:solidFill>
                  <a:srgbClr val="4D4D4D"/>
                </a:solidFill>
                <a:ea typeface="MS UI Gothic" pitchFamily="18" charset="0"/>
              </a:rPr>
              <a:t>結論</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ニボルマブは、進行HCCを有する患者（HCVまたはHBV感染患者を含む）において、管理可能な安全性プロファイルを有する</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肝炎ウイルス感染患者および未感染者において、持続的な奏効が認められた</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ニボルマブ投与下における第12ヶ月のOS率は有望なものであった</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これらの予備解析データは、現在進行中の用量増量試験期間の実施と、HCC患者におけるニボルマブの評価検討の継続の妥当性を裏付けている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LBA101: 進行肝細胞癌(HCC)患者において、ニボルマブの安全性および抗腫瘍作用を評価する第I/II相試験: CA209-040 – El-Khoueiry AB,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El-Khoueiry et al. J Clin Oncol 2015; 33 (suppl): abstr LBA101</a:t>
            </a:r>
          </a:p>
        </p:txBody>
      </p:sp>
      <p:grpSp>
        <p:nvGrpSpPr>
          <p:cNvPr id="9" name="Group 8"/>
          <p:cNvGrpSpPr/>
          <p:nvPr/>
        </p:nvGrpSpPr>
        <p:grpSpPr>
          <a:xfrm>
            <a:off x="517966" y="1516040"/>
            <a:ext cx="7932704" cy="2938855"/>
            <a:chOff x="312259" y="1557276"/>
            <a:chExt cx="7932704" cy="2938855"/>
          </a:xfrm>
        </p:grpSpPr>
        <p:sp>
          <p:nvSpPr>
            <p:cNvPr id="10" name="TextBox 9"/>
            <p:cNvSpPr txBox="1"/>
            <p:nvPr/>
          </p:nvSpPr>
          <p:spPr>
            <a:xfrm>
              <a:off x="2682920" y="1557276"/>
              <a:ext cx="3950762" cy="369332"/>
            </a:xfrm>
            <a:prstGeom prst="rect">
              <a:avLst/>
            </a:prstGeom>
            <a:noFill/>
          </p:spPr>
          <p:txBody>
            <a:bodyPr wrap="none" rtlCol="0">
              <a:spAutoFit/>
            </a:bodyPr>
            <a:lstStyle/>
            <a:p>
              <a:pPr fontAlgn="base">
                <a:spcBef>
                  <a:spcPct val="0"/>
                </a:spcBef>
                <a:spcAft>
                  <a:spcPct val="0"/>
                </a:spcAft>
              </a:pPr>
              <a:r>
                <a:rPr lang="ja-JP" sz="1800" b="1" i="0" dirty="0" smtClean="0">
                  <a:solidFill>
                    <a:srgbClr val="4D4D4D"/>
                  </a:solidFill>
                  <a:ea typeface="MS UI Gothic" pitchFamily="18" charset="0"/>
                </a:rPr>
                <a:t>奏効達成までの期間と奏効の持続期間</a:t>
              </a:r>
            </a:p>
          </p:txBody>
        </p:sp>
        <p:sp>
          <p:nvSpPr>
            <p:cNvPr id="12" name="Rectangle 11"/>
            <p:cNvSpPr/>
            <p:nvPr/>
          </p:nvSpPr>
          <p:spPr>
            <a:xfrm>
              <a:off x="6030005" y="2426930"/>
              <a:ext cx="18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030005" y="2654480"/>
              <a:ext cx="180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30005" y="2897469"/>
              <a:ext cx="18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82566" y="2363839"/>
              <a:ext cx="1962397" cy="1384995"/>
            </a:xfrm>
            <a:prstGeom prst="rect">
              <a:avLst/>
            </a:prstGeom>
            <a:noFill/>
          </p:spPr>
          <p:txBody>
            <a:bodyPr wrap="none" rtlCol="0">
              <a:spAutoFit/>
            </a:bodyPr>
            <a:lstStyle/>
            <a:p>
              <a:r>
                <a:rPr lang="ja-JP" sz="1400" b="1" i="0" dirty="0" smtClean="0">
                  <a:solidFill>
                    <a:srgbClr val="4D4D4D"/>
                  </a:solidFill>
                  <a:ea typeface="MS UI Gothic" pitchFamily="18" charset="0"/>
                </a:rPr>
                <a:t>未感染者</a:t>
              </a:r>
            </a:p>
            <a:p>
              <a:r>
                <a:rPr lang="ja-JP" sz="1400" b="1" i="0" dirty="0" smtClean="0">
                  <a:solidFill>
                    <a:srgbClr val="4D4D4D"/>
                  </a:solidFill>
                  <a:ea typeface="MS UI Gothic" pitchFamily="18" charset="0"/>
                </a:rPr>
                <a:t>HCV感染患者</a:t>
              </a:r>
            </a:p>
            <a:p>
              <a:r>
                <a:rPr lang="ja-JP" sz="1400" b="1" i="0" dirty="0" smtClean="0">
                  <a:solidFill>
                    <a:srgbClr val="4D4D4D"/>
                  </a:solidFill>
                  <a:ea typeface="MS UI Gothic" pitchFamily="18" charset="0"/>
                </a:rPr>
                <a:t>HBV感染患者</a:t>
              </a:r>
            </a:p>
            <a:p>
              <a:r>
                <a:rPr lang="ja-JP" sz="1400" b="1" i="0" dirty="0" smtClean="0">
                  <a:solidFill>
                    <a:srgbClr val="4D4D4D"/>
                  </a:solidFill>
                  <a:ea typeface="MS UI Gothic" pitchFamily="18" charset="0"/>
                </a:rPr>
                <a:t>初回奏効</a:t>
              </a:r>
            </a:p>
            <a:p>
              <a:r>
                <a:rPr lang="ja-JP" sz="1400" b="1" i="0" dirty="0" smtClean="0">
                  <a:solidFill>
                    <a:srgbClr val="4D4D4D"/>
                  </a:solidFill>
                  <a:ea typeface="MS UI Gothic" pitchFamily="18" charset="0"/>
                </a:rPr>
                <a:t>ニボルマブの最終投与</a:t>
              </a:r>
            </a:p>
            <a:p>
              <a:r>
                <a:rPr lang="ja-JP" sz="1400" b="1" i="0" dirty="0" smtClean="0">
                  <a:solidFill>
                    <a:srgbClr val="4D4D4D"/>
                  </a:solidFill>
                  <a:ea typeface="MS UI Gothic" pitchFamily="18" charset="0"/>
                </a:rPr>
                <a:t>持続的な奏効</a:t>
              </a:r>
            </a:p>
          </p:txBody>
        </p:sp>
        <p:sp>
          <p:nvSpPr>
            <p:cNvPr id="16" name="Oval 15"/>
            <p:cNvSpPr/>
            <p:nvPr/>
          </p:nvSpPr>
          <p:spPr>
            <a:xfrm>
              <a:off x="6064803" y="3129180"/>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p:nvPr/>
          </p:nvSpPr>
          <p:spPr>
            <a:xfrm>
              <a:off x="6055971" y="3313846"/>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a:off x="6001512" y="3604813"/>
              <a:ext cx="2369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15736" y="2005206"/>
              <a:ext cx="2306425"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715736" y="2303277"/>
              <a:ext cx="1809106"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715736" y="2596697"/>
              <a:ext cx="1051496"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731262" y="2896416"/>
              <a:ext cx="1435924"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729711" y="3150484"/>
              <a:ext cx="1240829"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728160" y="3367459"/>
              <a:ext cx="473723"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26610" y="3529068"/>
              <a:ext cx="333156"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718841" y="3737053"/>
              <a:ext cx="156968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087597" y="1920632"/>
              <a:ext cx="1587293" cy="2062103"/>
            </a:xfrm>
            <a:prstGeom prst="rect">
              <a:avLst/>
            </a:prstGeom>
            <a:noFill/>
          </p:spPr>
          <p:txBody>
            <a:bodyPr wrap="none" rtlCol="0">
              <a:spAutoFit/>
            </a:bodyPr>
            <a:lstStyle/>
            <a:p>
              <a:pPr algn="r">
                <a:spcBef>
                  <a:spcPts val="600"/>
                </a:spcBef>
              </a:pPr>
              <a:r>
                <a:rPr lang="ja-JP" sz="1400" b="0" i="0" dirty="0" smtClean="0">
                  <a:solidFill>
                    <a:srgbClr val="4D4D4D"/>
                  </a:solidFill>
                  <a:ea typeface="MS UI Gothic" pitchFamily="18" charset="0"/>
                </a:rPr>
                <a:t>未感染者 1 mg</a:t>
              </a:r>
            </a:p>
            <a:p>
              <a:pPr algn="r">
                <a:spcBef>
                  <a:spcPts val="600"/>
                </a:spcBef>
              </a:pPr>
              <a:r>
                <a:rPr lang="ja-JP" sz="1400" b="0" i="0" dirty="0" smtClean="0">
                  <a:solidFill>
                    <a:srgbClr val="4D4D4D"/>
                  </a:solidFill>
                  <a:ea typeface="MS UI Gothic" pitchFamily="18" charset="0"/>
                </a:rPr>
                <a:t>未感染者 3 mg</a:t>
              </a:r>
            </a:p>
            <a:p>
              <a:pPr algn="r">
                <a:spcBef>
                  <a:spcPts val="600"/>
                </a:spcBef>
              </a:pPr>
              <a:r>
                <a:rPr lang="ja-JP" sz="1400" b="0" i="0" dirty="0" smtClean="0">
                  <a:solidFill>
                    <a:srgbClr val="4D4D4D"/>
                  </a:solidFill>
                  <a:ea typeface="MS UI Gothic" pitchFamily="18" charset="0"/>
                </a:rPr>
                <a:t>未感染者 10 mg</a:t>
              </a:r>
            </a:p>
            <a:p>
              <a:pPr algn="r">
                <a:spcBef>
                  <a:spcPts val="600"/>
                </a:spcBef>
              </a:pPr>
              <a:r>
                <a:rPr lang="ja-JP" sz="1400" b="0" i="0" dirty="0" smtClean="0">
                  <a:solidFill>
                    <a:srgbClr val="4D4D4D"/>
                  </a:solidFill>
                  <a:ea typeface="MS UI Gothic" pitchFamily="18" charset="0"/>
                </a:rPr>
                <a:t>HCV感染患者 0.3 mg</a:t>
              </a:r>
            </a:p>
            <a:p>
              <a:pPr algn="r">
                <a:spcBef>
                  <a:spcPts val="600"/>
                </a:spcBef>
              </a:pPr>
              <a:r>
                <a:rPr lang="ja-JP" sz="1400" b="0" i="0" dirty="0" smtClean="0">
                  <a:solidFill>
                    <a:srgbClr val="4D4D4D"/>
                  </a:solidFill>
                  <a:ea typeface="MS UI Gothic" pitchFamily="18" charset="0"/>
                </a:rPr>
                <a:t>HCV感染患者 1 mg</a:t>
              </a:r>
            </a:p>
            <a:p>
              <a:pPr algn="r">
                <a:spcBef>
                  <a:spcPts val="600"/>
                </a:spcBef>
              </a:pPr>
              <a:r>
                <a:rPr lang="ja-JP" sz="1400" b="0" i="0" dirty="0" smtClean="0">
                  <a:solidFill>
                    <a:srgbClr val="4D4D4D"/>
                  </a:solidFill>
                  <a:ea typeface="MS UI Gothic" pitchFamily="18" charset="0"/>
                </a:rPr>
                <a:t>HCV感染患者 3 mg</a:t>
              </a:r>
            </a:p>
            <a:p>
              <a:pPr algn="r">
                <a:spcBef>
                  <a:spcPts val="600"/>
                </a:spcBef>
              </a:pPr>
              <a:r>
                <a:rPr lang="ja-JP" sz="1400" b="0" i="0" dirty="0" smtClean="0">
                  <a:solidFill>
                    <a:srgbClr val="4D4D4D"/>
                  </a:solidFill>
                  <a:ea typeface="MS UI Gothic" pitchFamily="18" charset="0"/>
                </a:rPr>
                <a:t>HBV感染患者 0.1 mg</a:t>
              </a:r>
            </a:p>
          </p:txBody>
        </p:sp>
        <p:sp>
          <p:nvSpPr>
            <p:cNvPr id="28" name="Left Brace 27"/>
            <p:cNvSpPr/>
            <p:nvPr/>
          </p:nvSpPr>
          <p:spPr>
            <a:xfrm>
              <a:off x="687893" y="1942510"/>
              <a:ext cx="152076" cy="530345"/>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rgbClr val="4D4D4D"/>
                </a:solidFill>
              </a:endParaRPr>
            </a:p>
          </p:txBody>
        </p:sp>
        <p:sp>
          <p:nvSpPr>
            <p:cNvPr id="29" name="Left Brace 28"/>
            <p:cNvSpPr/>
            <p:nvPr/>
          </p:nvSpPr>
          <p:spPr>
            <a:xfrm>
              <a:off x="690543" y="2537794"/>
              <a:ext cx="152076" cy="1373512"/>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rgbClr val="4D4D4D"/>
                </a:solidFill>
              </a:endParaRPr>
            </a:p>
          </p:txBody>
        </p:sp>
        <p:sp>
          <p:nvSpPr>
            <p:cNvPr id="30" name="TextBox 29"/>
            <p:cNvSpPr txBox="1"/>
            <p:nvPr/>
          </p:nvSpPr>
          <p:spPr>
            <a:xfrm>
              <a:off x="312259" y="2056062"/>
              <a:ext cx="444352" cy="307777"/>
            </a:xfrm>
            <a:prstGeom prst="rect">
              <a:avLst/>
            </a:prstGeom>
            <a:noFill/>
          </p:spPr>
          <p:txBody>
            <a:bodyPr wrap="none" rtlCol="0">
              <a:spAutoFit/>
            </a:bodyPr>
            <a:lstStyle/>
            <a:p>
              <a:r>
                <a:rPr lang="ja-JP" sz="1400" b="0" i="0" dirty="0" smtClean="0">
                  <a:solidFill>
                    <a:srgbClr val="4D4D4D"/>
                  </a:solidFill>
                  <a:ea typeface="MS UI Gothic" pitchFamily="18" charset="0"/>
                </a:rPr>
                <a:t>CR</a:t>
              </a:r>
            </a:p>
          </p:txBody>
        </p:sp>
        <p:sp>
          <p:nvSpPr>
            <p:cNvPr id="31" name="TextBox 30"/>
            <p:cNvSpPr txBox="1"/>
            <p:nvPr/>
          </p:nvSpPr>
          <p:spPr>
            <a:xfrm>
              <a:off x="312259" y="3070661"/>
              <a:ext cx="444352" cy="307777"/>
            </a:xfrm>
            <a:prstGeom prst="rect">
              <a:avLst/>
            </a:prstGeom>
            <a:noFill/>
          </p:spPr>
          <p:txBody>
            <a:bodyPr wrap="none" rtlCol="0">
              <a:spAutoFit/>
            </a:bodyPr>
            <a:lstStyle/>
            <a:p>
              <a:r>
                <a:rPr lang="ja-JP" sz="1400" b="0" i="0" dirty="0" smtClean="0">
                  <a:solidFill>
                    <a:srgbClr val="4D4D4D"/>
                  </a:solidFill>
                  <a:ea typeface="MS UI Gothic" pitchFamily="18" charset="0"/>
                </a:rPr>
                <a:t>PR</a:t>
              </a:r>
            </a:p>
          </p:txBody>
        </p:sp>
        <p:sp>
          <p:nvSpPr>
            <p:cNvPr id="32" name="Oval 31"/>
            <p:cNvSpPr/>
            <p:nvPr/>
          </p:nvSpPr>
          <p:spPr>
            <a:xfrm>
              <a:off x="2965217" y="2022004"/>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970503" y="2320075"/>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848925" y="2613495"/>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155513" y="2913214"/>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938787" y="3167282"/>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2965217" y="3384257"/>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843639" y="3545866"/>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833067" y="3753851"/>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p:nvPr/>
          </p:nvCxnSpPr>
          <p:spPr>
            <a:xfrm>
              <a:off x="2715737" y="3942050"/>
              <a:ext cx="2892749"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86193"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44747"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03301"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61855"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20409"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78963"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37517"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96071"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75445"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0</a:t>
              </a:r>
            </a:p>
          </p:txBody>
        </p:sp>
        <p:sp>
          <p:nvSpPr>
            <p:cNvPr id="50" name="TextBox 49"/>
            <p:cNvSpPr txBox="1"/>
            <p:nvPr/>
          </p:nvSpPr>
          <p:spPr>
            <a:xfrm>
              <a:off x="2944571"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3</a:t>
              </a:r>
            </a:p>
          </p:txBody>
        </p:sp>
        <p:sp>
          <p:nvSpPr>
            <p:cNvPr id="51" name="TextBox 50"/>
            <p:cNvSpPr txBox="1"/>
            <p:nvPr/>
          </p:nvSpPr>
          <p:spPr>
            <a:xfrm>
              <a:off x="3303125"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6</a:t>
              </a:r>
            </a:p>
          </p:txBody>
        </p:sp>
        <p:sp>
          <p:nvSpPr>
            <p:cNvPr id="52" name="TextBox 51"/>
            <p:cNvSpPr txBox="1"/>
            <p:nvPr/>
          </p:nvSpPr>
          <p:spPr>
            <a:xfrm>
              <a:off x="3661679"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9</a:t>
              </a:r>
            </a:p>
          </p:txBody>
        </p:sp>
        <p:sp>
          <p:nvSpPr>
            <p:cNvPr id="53" name="TextBox 52"/>
            <p:cNvSpPr txBox="1"/>
            <p:nvPr/>
          </p:nvSpPr>
          <p:spPr>
            <a:xfrm>
              <a:off x="3970540"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12</a:t>
              </a:r>
            </a:p>
          </p:txBody>
        </p:sp>
        <p:sp>
          <p:nvSpPr>
            <p:cNvPr id="54" name="TextBox 53"/>
            <p:cNvSpPr txBox="1"/>
            <p:nvPr/>
          </p:nvSpPr>
          <p:spPr>
            <a:xfrm>
              <a:off x="4329094"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15</a:t>
              </a:r>
            </a:p>
          </p:txBody>
        </p:sp>
        <p:sp>
          <p:nvSpPr>
            <p:cNvPr id="55" name="TextBox 54"/>
            <p:cNvSpPr txBox="1"/>
            <p:nvPr/>
          </p:nvSpPr>
          <p:spPr>
            <a:xfrm>
              <a:off x="4687648"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18</a:t>
              </a:r>
            </a:p>
          </p:txBody>
        </p:sp>
        <p:sp>
          <p:nvSpPr>
            <p:cNvPr id="56" name="TextBox 55"/>
            <p:cNvSpPr txBox="1"/>
            <p:nvPr/>
          </p:nvSpPr>
          <p:spPr>
            <a:xfrm>
              <a:off x="5046202"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21</a:t>
              </a:r>
            </a:p>
          </p:txBody>
        </p:sp>
        <p:sp>
          <p:nvSpPr>
            <p:cNvPr id="57" name="TextBox 56"/>
            <p:cNvSpPr txBox="1"/>
            <p:nvPr/>
          </p:nvSpPr>
          <p:spPr>
            <a:xfrm>
              <a:off x="5404756"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sz="1800" b="0" i="0" dirty="0" smtClean="0">
                  <a:solidFill>
                    <a:srgbClr val="4D4D4D"/>
                  </a:solidFill>
                  <a:ea typeface="MS UI Gothic" pitchFamily="18" charset="0"/>
                </a:rPr>
                <a:t>24</a:t>
              </a:r>
            </a:p>
          </p:txBody>
        </p:sp>
        <p:sp>
          <p:nvSpPr>
            <p:cNvPr id="58" name="TextBox 57"/>
            <p:cNvSpPr txBox="1"/>
            <p:nvPr/>
          </p:nvSpPr>
          <p:spPr>
            <a:xfrm>
              <a:off x="2910272" y="4188354"/>
              <a:ext cx="2513830"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ja-JP" b="0" i="0" dirty="0" smtClean="0">
                  <a:solidFill>
                    <a:srgbClr val="4D4D4D"/>
                  </a:solidFill>
                  <a:ea typeface="MS UI Gothic" pitchFamily="18" charset="0"/>
                </a:rPr>
                <a:t>初回投与からの経過期間（ヶ月）</a:t>
              </a:r>
            </a:p>
          </p:txBody>
        </p:sp>
        <p:sp>
          <p:nvSpPr>
            <p:cNvPr id="59" name="Isosceles Triangle 58"/>
            <p:cNvSpPr/>
            <p:nvPr/>
          </p:nvSpPr>
          <p:spPr>
            <a:xfrm>
              <a:off x="3586377" y="2022004"/>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165191" y="2320075"/>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3137849" y="3545866"/>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a:off x="4139648" y="3753851"/>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Arrow Connector 62"/>
            <p:cNvCxnSpPr/>
            <p:nvPr/>
          </p:nvCxnSpPr>
          <p:spPr>
            <a:xfrm>
              <a:off x="5071086" y="2077206"/>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602381" y="2375277"/>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814548" y="2668697"/>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8559" y="2968416"/>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050869" y="3222484"/>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293259" y="3439459"/>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0" idx="0"/>
            </p:cNvCxnSpPr>
            <p:nvPr/>
          </p:nvCxnSpPr>
          <p:spPr>
            <a:xfrm flipH="1" flipV="1">
              <a:off x="3080907" y="1958368"/>
              <a:ext cx="5690" cy="1962105"/>
            </a:xfrm>
            <a:prstGeom prst="line">
              <a:avLst/>
            </a:prstGeom>
            <a:ln w="2857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15737" y="1958368"/>
              <a:ext cx="0" cy="204022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20410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4018: ソラフェニブによる治療に抵抗性の進行肝細胞癌を有する患者における、S-1の無作為化、二重盲検、プラセボ対照、第III相試験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(S-CUBE) – Kudo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目的</a:t>
            </a:r>
          </a:p>
          <a:p>
            <a:r>
              <a:rPr lang="zh-CN" altLang="en-US" dirty="0" smtClean="0">
                <a:ea typeface="MS UI Gothic" pitchFamily="18" charset="0"/>
              </a:rPr>
              <a:t>ソラフェニブによる</a:t>
            </a:r>
            <a:r>
              <a:rPr lang="ja-JP" altLang="en-US" dirty="0" smtClean="0">
                <a:ea typeface="MS UI Gothic" pitchFamily="18" charset="0"/>
              </a:rPr>
              <a:t>治療に抵抗性の</a:t>
            </a:r>
            <a:r>
              <a:rPr lang="ja-JP" sz="1600" b="0" i="0" dirty="0" smtClean="0">
                <a:solidFill>
                  <a:srgbClr val="4D4D4D"/>
                </a:solidFill>
                <a:ea typeface="MS UI Gothic" pitchFamily="18" charset="0"/>
              </a:rPr>
              <a:t>進行HCCを有する日本人患者において、S-1による治療について、プラセボに対する優越性を検証すること</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*PDまたはAEが認められたことを理由に、ソラフェニブ投与を中止</a:t>
            </a:r>
          </a:p>
        </p:txBody>
      </p:sp>
      <p:sp>
        <p:nvSpPr>
          <p:cNvPr id="5"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Kudo et al. J Clin Oncol 2015; 33 (suppl): abstr 4018</a:t>
            </a:r>
          </a:p>
        </p:txBody>
      </p:sp>
      <p:sp>
        <p:nvSpPr>
          <p:cNvPr id="6" name="Oval 14"/>
          <p:cNvSpPr>
            <a:spLocks noChangeArrowheads="1"/>
          </p:cNvSpPr>
          <p:nvPr/>
        </p:nvSpPr>
        <p:spPr bwMode="auto">
          <a:xfrm>
            <a:off x="3950246" y="34665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800" b="1" i="0" dirty="0" smtClean="0">
                <a:solidFill>
                  <a:srgbClr val="043882"/>
                </a:solidFill>
                <a:ea typeface="MS UI Gothic" pitchFamily="18" charset="0"/>
              </a:rPr>
              <a:t>R</a:t>
            </a:r>
          </a:p>
          <a:p>
            <a:pPr algn="ctr"/>
            <a:r>
              <a:rPr lang="ja-JP" sz="1800" b="1" i="0" dirty="0" smtClean="0">
                <a:solidFill>
                  <a:srgbClr val="043882"/>
                </a:solidFill>
                <a:ea typeface="MS UI Gothic" pitchFamily="18" charset="0"/>
              </a:rPr>
              <a:t>2:1</a:t>
            </a:r>
          </a:p>
        </p:txBody>
      </p:sp>
      <p:cxnSp>
        <p:nvCxnSpPr>
          <p:cNvPr id="7" name="AutoShape 15"/>
          <p:cNvCxnSpPr>
            <a:cxnSpLocks noChangeShapeType="1"/>
            <a:stCxn id="6" idx="0"/>
            <a:endCxn id="11" idx="1"/>
          </p:cNvCxnSpPr>
          <p:nvPr/>
        </p:nvCxnSpPr>
        <p:spPr bwMode="auto">
          <a:xfrm rot="5400000" flipH="1" flipV="1">
            <a:off x="4226079" y="2818623"/>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25144" y="253833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9" name="AutoShape 19"/>
          <p:cNvCxnSpPr>
            <a:cxnSpLocks noChangeShapeType="1"/>
          </p:cNvCxnSpPr>
          <p:nvPr/>
        </p:nvCxnSpPr>
        <p:spPr bwMode="auto">
          <a:xfrm>
            <a:off x="3693523" y="375866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52509" y="2802657"/>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74019" y="23922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S-1</a:t>
            </a:r>
            <a:r>
              <a:rPr lang="en" sz="1800" dirty="0" smtClean="0"/>
              <a:t/>
            </a:r>
            <a:br>
              <a:rPr lang="en" sz="1800" dirty="0" smtClean="0"/>
            </a:br>
            <a:r>
              <a:rPr lang="ja-JP" sz="1800" b="0" i="0" dirty="0" smtClean="0">
                <a:solidFill>
                  <a:srgbClr val="FFFFFF"/>
                </a:solidFill>
                <a:ea typeface="MS UI Gothic" pitchFamily="18" charset="0"/>
              </a:rPr>
              <a:t>40～60 mg bid D1～28 </a:t>
            </a:r>
          </a:p>
          <a:p>
            <a:pPr algn="ctr" defTabSz="892175" eaLnBrk="0" hangingPunct="0"/>
            <a:r>
              <a:rPr lang="ja-JP" sz="1800" b="0" i="0" dirty="0" smtClean="0">
                <a:solidFill>
                  <a:srgbClr val="FFFFFF"/>
                </a:solidFill>
                <a:ea typeface="MS UI Gothic" pitchFamily="18" charset="0"/>
              </a:rPr>
              <a:t>(n=222)</a:t>
            </a:r>
          </a:p>
        </p:txBody>
      </p:sp>
      <p:sp>
        <p:nvSpPr>
          <p:cNvPr id="12" name="AutoShape 9"/>
          <p:cNvSpPr>
            <a:spLocks noChangeArrowheads="1"/>
          </p:cNvSpPr>
          <p:nvPr/>
        </p:nvSpPr>
        <p:spPr bwMode="auto">
          <a:xfrm>
            <a:off x="228601" y="2378164"/>
            <a:ext cx="3460932" cy="2779735"/>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zh-CN" altLang="en-US" sz="1600" dirty="0" smtClean="0">
                <a:solidFill>
                  <a:srgbClr val="043882"/>
                </a:solidFill>
                <a:ea typeface="MS UI Gothic" pitchFamily="18" charset="0"/>
              </a:rPr>
              <a:t>ソラフェニブによる</a:t>
            </a:r>
            <a:r>
              <a:rPr lang="ja-JP" altLang="en-US" sz="1600" dirty="0" smtClean="0">
                <a:solidFill>
                  <a:srgbClr val="043882"/>
                </a:solidFill>
                <a:ea typeface="MS UI Gothic" pitchFamily="18" charset="0"/>
              </a:rPr>
              <a:t>治療に抵抗性の</a:t>
            </a:r>
            <a:r>
              <a:rPr lang="ja-JP" sz="1600" b="0" i="0" dirty="0" smtClean="0">
                <a:solidFill>
                  <a:srgbClr val="043882"/>
                </a:solidFill>
                <a:ea typeface="MS UI Gothic" pitchFamily="18" charset="0"/>
              </a:rPr>
              <a:t>*進行HCC</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外科的治療や局所治療の適用が不可能である</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≥1 標的病変</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Child-Pugh分類のスコアが5～7</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ECOGのPSスコアが0～1</a:t>
            </a:r>
          </a:p>
          <a:p>
            <a:pPr marL="292100" indent="-292100" defTabSz="892175" eaLnBrk="0" hangingPunct="0">
              <a:spcAft>
                <a:spcPct val="30000"/>
              </a:spcAft>
              <a:buFont typeface="Wingdings" pitchFamily="2" charset="2"/>
              <a:buNone/>
            </a:pPr>
            <a:r>
              <a:rPr lang="ja-JP" sz="1600" b="0" i="0" dirty="0" smtClean="0">
                <a:solidFill>
                  <a:srgbClr val="043882"/>
                </a:solidFill>
                <a:ea typeface="MS UI Gothic" pitchFamily="18" charset="0"/>
              </a:rPr>
              <a:t>(n=334)</a:t>
            </a:r>
          </a:p>
        </p:txBody>
      </p:sp>
      <p:cxnSp>
        <p:nvCxnSpPr>
          <p:cNvPr id="13" name="AutoShape 16"/>
          <p:cNvCxnSpPr>
            <a:cxnSpLocks noChangeShapeType="1"/>
            <a:endCxn id="16" idx="1"/>
          </p:cNvCxnSpPr>
          <p:nvPr/>
        </p:nvCxnSpPr>
        <p:spPr bwMode="auto">
          <a:xfrm rot="16200000" flipH="1">
            <a:off x="4224028" y="4068777"/>
            <a:ext cx="668006" cy="631975"/>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25144" y="445444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15" name="AutoShape 20"/>
          <p:cNvCxnSpPr>
            <a:cxnSpLocks noChangeShapeType="1"/>
          </p:cNvCxnSpPr>
          <p:nvPr/>
        </p:nvCxnSpPr>
        <p:spPr bwMode="auto">
          <a:xfrm>
            <a:off x="7550929" y="471876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6" name="AutoShape 12"/>
          <p:cNvSpPr>
            <a:spLocks noChangeArrowheads="1"/>
          </p:cNvSpPr>
          <p:nvPr/>
        </p:nvSpPr>
        <p:spPr bwMode="auto">
          <a:xfrm>
            <a:off x="4874019" y="4308400"/>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プラセボ</a:t>
            </a:r>
          </a:p>
          <a:p>
            <a:pPr algn="ctr" defTabSz="892175" eaLnBrk="0" hangingPunct="0"/>
            <a:r>
              <a:rPr lang="ja-JP" sz="1800" b="0" i="0" dirty="0" smtClean="0">
                <a:solidFill>
                  <a:srgbClr val="FFFFFF"/>
                </a:solidFill>
                <a:ea typeface="MS UI Gothic" pitchFamily="18" charset="0"/>
              </a:rPr>
              <a:t>(n=111)</a:t>
            </a:r>
          </a:p>
        </p:txBody>
      </p:sp>
      <p:sp>
        <p:nvSpPr>
          <p:cNvPr id="17" name="Content Placeholder 26"/>
          <p:cNvSpPr txBox="1">
            <a:spLocks/>
          </p:cNvSpPr>
          <p:nvPr/>
        </p:nvSpPr>
        <p:spPr bwMode="auto">
          <a:xfrm>
            <a:off x="4864645" y="3311436"/>
            <a:ext cx="3260499"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医療施設</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肝外転移および/または血管浸潤</a:t>
            </a:r>
          </a:p>
        </p:txBody>
      </p:sp>
      <p:sp>
        <p:nvSpPr>
          <p:cNvPr id="18" name="Rectangle 9"/>
          <p:cNvSpPr txBox="1">
            <a:spLocks noChangeArrowheads="1"/>
          </p:cNvSpPr>
          <p:nvPr/>
        </p:nvSpPr>
        <p:spPr bwMode="auto">
          <a:xfrm>
            <a:off x="365124" y="5392616"/>
            <a:ext cx="4130676" cy="77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OS</a:t>
            </a:r>
          </a:p>
        </p:txBody>
      </p:sp>
      <p:sp>
        <p:nvSpPr>
          <p:cNvPr id="19" name="Content Placeholder 26"/>
          <p:cNvSpPr txBox="1">
            <a:spLocks/>
          </p:cNvSpPr>
          <p:nvPr/>
        </p:nvSpPr>
        <p:spPr>
          <a:xfrm>
            <a:off x="4419600" y="5392616"/>
            <a:ext cx="4130675" cy="7795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PFS、TTF、ORR、安全性</a:t>
            </a:r>
          </a:p>
        </p:txBody>
      </p:sp>
    </p:spTree>
    <p:extLst>
      <p:ext uri="{BB962C8B-B14F-4D97-AF65-F5344CB8AC3E}">
        <p14:creationId xmlns:p14="http://schemas.microsoft.com/office/powerpoint/2010/main" xmlns="" val="482866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193181"/>
            <a:ext cx="8413751" cy="5045152"/>
          </a:xfrm>
        </p:spPr>
        <p:txBody>
          <a:bodyPr/>
          <a:lstStyle/>
          <a:p>
            <a:pPr marL="0" indent="0">
              <a:buNone/>
            </a:pPr>
            <a:r>
              <a:rPr lang="ja-JP" sz="1600" b="1" i="0" dirty="0" smtClean="0">
                <a:solidFill>
                  <a:srgbClr val="4D4D4D"/>
                </a:solidFill>
                <a:ea typeface="MS UI Gothic" pitchFamily="18" charset="0"/>
              </a:rPr>
              <a:t>主な結果</a:t>
            </a:r>
            <a:endParaRPr lang="en-US" altLang="ja-JP" sz="1600" b="1" i="0" dirty="0" smtClean="0">
              <a:solidFill>
                <a:srgbClr val="4D4D4D"/>
              </a:solidFill>
              <a:ea typeface="MS UI Gothic" pitchFamily="18" charset="0"/>
            </a:endParaRPr>
          </a:p>
          <a:p>
            <a:pPr marL="0" indent="0">
              <a:buNone/>
            </a:pPr>
            <a:endParaRPr lang="ja-JP" sz="1600" b="1" i="0" dirty="0" smtClean="0">
              <a:solidFill>
                <a:srgbClr val="4D4D4D"/>
              </a:solidFill>
              <a:ea typeface="MS UI Gothic" pitchFamily="18"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a:spcBef>
                <a:spcPts val="3600"/>
              </a:spcBef>
            </a:pPr>
            <a:r>
              <a:rPr lang="ja-JP" sz="1200" b="0" i="0" dirty="0" smtClean="0">
                <a:solidFill>
                  <a:srgbClr val="4D4D4D"/>
                </a:solidFill>
                <a:ea typeface="MS UI Gothic" pitchFamily="18" charset="0"/>
              </a:rPr>
              <a:t>S-1の投与下で発生したAE（25%超の患者に発生したAE；グレードを問わない）は、次の通りであった：食欲低下；疲労；血中ビリルビン増加；下痢；悪心；末梢性浮腫；腹水</a:t>
            </a:r>
          </a:p>
          <a:p>
            <a:pPr marL="0" indent="0">
              <a:buNone/>
            </a:pPr>
            <a:r>
              <a:rPr lang="ja-JP" sz="1200" b="1" i="0" dirty="0" smtClean="0">
                <a:solidFill>
                  <a:srgbClr val="4D4D4D"/>
                </a:solidFill>
                <a:ea typeface="MS UI Gothic" pitchFamily="18" charset="0"/>
              </a:rPr>
              <a:t>結論</a:t>
            </a:r>
          </a:p>
          <a:p>
            <a:pPr>
              <a:spcAft>
                <a:spcPts val="200"/>
              </a:spcAft>
            </a:pPr>
            <a:r>
              <a:rPr lang="zh-CN" altLang="en-US" sz="1200" b="1" dirty="0" smtClean="0">
                <a:ea typeface="MS UI Gothic" pitchFamily="18" charset="0"/>
              </a:rPr>
              <a:t>ソラフェニブによる</a:t>
            </a:r>
            <a:r>
              <a:rPr lang="ja-JP" altLang="en-US" sz="1200" b="1" dirty="0" smtClean="0">
                <a:ea typeface="MS UI Gothic" pitchFamily="18" charset="0"/>
              </a:rPr>
              <a:t>治療に抵抗性の</a:t>
            </a:r>
            <a:r>
              <a:rPr lang="ja-JP" sz="1200" b="1" i="0" dirty="0" smtClean="0">
                <a:solidFill>
                  <a:srgbClr val="4D4D4D"/>
                </a:solidFill>
                <a:ea typeface="MS UI Gothic" pitchFamily="18" charset="0"/>
              </a:rPr>
              <a:t>進行HCCを有する患者集団では、S-1投与群において、プラセボ群と比較して、OSの改善は認められなかった</a:t>
            </a:r>
          </a:p>
          <a:p>
            <a:pPr>
              <a:spcAft>
                <a:spcPts val="200"/>
              </a:spcAft>
            </a:pPr>
            <a:r>
              <a:rPr lang="ja-JP" sz="1200" b="1" i="0" dirty="0" smtClean="0">
                <a:solidFill>
                  <a:srgbClr val="4D4D4D"/>
                </a:solidFill>
                <a:ea typeface="MS UI Gothic" pitchFamily="18" charset="0"/>
              </a:rPr>
              <a:t>S-1は、ステージIII/IV + Child-Pugh分類クラスAのHCCを有する患者サブグループにおいて、OSを改善した</a:t>
            </a:r>
          </a:p>
          <a:p>
            <a:pPr>
              <a:spcAft>
                <a:spcPts val="200"/>
              </a:spcAft>
            </a:pPr>
            <a:r>
              <a:rPr lang="ja-JP" sz="1200" b="1" i="0" dirty="0" smtClean="0">
                <a:solidFill>
                  <a:srgbClr val="4D4D4D"/>
                </a:solidFill>
                <a:ea typeface="MS UI Gothic" pitchFamily="18" charset="0"/>
              </a:rPr>
              <a:t>S-1の投与下で発生したAEの大部分は、管理可能であり、重症度は軽度から中等度のものとなっていた</a:t>
            </a:r>
          </a:p>
        </p:txBody>
      </p: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4018: ソラフェニブによる治療に抵抗性の進行肝細胞癌を有する患者における、S-1の無作為化、二重盲検、プラセボ対照、第III相試験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(S-CUBE) – Kudo M, et al</a:t>
            </a:r>
          </a:p>
        </p:txBody>
      </p:sp>
      <p:graphicFrame>
        <p:nvGraphicFramePr>
          <p:cNvPr id="71" name="Group 88"/>
          <p:cNvGraphicFramePr>
            <a:graphicFrameLocks noGrp="1"/>
          </p:cNvGraphicFramePr>
          <p:nvPr>
            <p:extLst>
              <p:ext uri="{D42A27DB-BD31-4B8C-83A1-F6EECF244321}">
                <p14:modId xmlns:p14="http://schemas.microsoft.com/office/powerpoint/2010/main" xmlns="" val="3808876165"/>
              </p:ext>
            </p:extLst>
          </p:nvPr>
        </p:nvGraphicFramePr>
        <p:xfrm>
          <a:off x="367506" y="1546038"/>
          <a:ext cx="8408988" cy="1127760"/>
        </p:xfrm>
        <a:graphic>
          <a:graphicData uri="http://schemas.openxmlformats.org/drawingml/2006/table">
            <a:tbl>
              <a:tblPr firstRow="1" bandRow="1">
                <a:tableStyleId>{69012ECD-51FC-41F1-AA8D-1B2483CD663E}</a:tableStyleId>
              </a:tblPr>
              <a:tblGrid>
                <a:gridCol w="1611312"/>
                <a:gridCol w="1699419"/>
                <a:gridCol w="1699419"/>
                <a:gridCol w="1699419"/>
                <a:gridCol w="1699419"/>
              </a:tblGrid>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S-1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HR(95%CI)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4D4D4D"/>
                          </a:solidFill>
                          <a:ea typeface="MS UI Gothic" pitchFamily="18" charset="0"/>
                        </a:rPr>
                        <a:t>mOS、日間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340.0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0.86(0.67,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0.2201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4D4D4D"/>
                          </a:solidFill>
                          <a:ea typeface="MS UI Gothic" pitchFamily="18" charset="0"/>
                        </a:rPr>
                        <a:t>mPFS、日間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0.60(0.46,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0.068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xmlns="" val="2427762089"/>
              </p:ext>
            </p:extLst>
          </p:nvPr>
        </p:nvGraphicFramePr>
        <p:xfrm>
          <a:off x="375780" y="2537721"/>
          <a:ext cx="8455070" cy="1759507"/>
        </p:xfrm>
        <a:graphic>
          <a:graphicData uri="http://schemas.openxmlformats.org/drawingml/2006/table">
            <a:tbl>
              <a:tblPr/>
              <a:tblGrid>
                <a:gridCol w="1390390"/>
                <a:gridCol w="425885"/>
                <a:gridCol w="1127342"/>
                <a:gridCol w="1089765"/>
                <a:gridCol w="897945"/>
                <a:gridCol w="1857781"/>
                <a:gridCol w="1077238"/>
                <a:gridCol w="588724"/>
              </a:tblGrid>
              <a:tr h="894411">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en-US" sz="1100" b="0" i="0" u="none" strike="noStrike" dirty="0">
                        <a:solidFill>
                          <a:srgbClr val="080808"/>
                        </a:solidFill>
                        <a:effectLst/>
                        <a:latin typeface="+mj-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0" lang="en-US" altLang="ja-JP"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S-1</a:t>
                      </a:r>
                    </a:p>
                    <a:p>
                      <a:pPr marL="0" marR="0" lvl="0" indent="0" algn="ctr" defTabSz="914400" rtl="0" eaLnBrk="1" fontAlgn="ctr" latinLnBrk="0" hangingPunct="1">
                        <a:lnSpc>
                          <a:spcPct val="11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事象を発現した患者数</a:t>
                      </a:r>
                      <a:r>
                        <a:rPr kumimoji="0" lang="en-US" altLang="ja-JP"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a:t>
                      </a:r>
                    </a:p>
                    <a:p>
                      <a:pPr marL="0" marR="0" lvl="0" indent="0" algn="ctr" defTabSz="914400" rtl="0" eaLnBrk="1" fontAlgn="ctr" latinLnBrk="0" hangingPunct="1">
                        <a:lnSpc>
                          <a:spcPct val="11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各群の総患者数</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プラセボ</a:t>
                      </a:r>
                    </a:p>
                    <a:p>
                      <a:pPr marL="0" marR="0" lvl="0" indent="0" algn="ctr" defTabSz="914400" rtl="0" eaLnBrk="1" fontAlgn="ctr" latinLnBrk="0" hangingPunct="1">
                        <a:lnSpc>
                          <a:spcPct val="11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事象を発現した患者数</a:t>
                      </a:r>
                      <a:r>
                        <a:rPr kumimoji="0" lang="en-US" altLang="ja-JP"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a:t>
                      </a:r>
                      <a:r>
                        <a:rPr kumimoji="0" lang="ja-JP" altLang="en-US" sz="900" b="1" i="0" u="none" strike="noStrike" kern="1200" cap="none" spc="0" normalizeH="0" baseline="0" noProof="0" dirty="0" smtClean="0">
                          <a:ln>
                            <a:noFill/>
                          </a:ln>
                          <a:solidFill>
                            <a:srgbClr val="080808"/>
                          </a:solidFill>
                          <a:effectLst/>
                          <a:uLnTx/>
                          <a:uFillTx/>
                          <a:latin typeface="Arial"/>
                          <a:ea typeface="MS UI Gothic" pitchFamily="18" charset="0"/>
                          <a:cs typeface="+mn-cs"/>
                        </a:rPr>
                        <a:t>各群の総患者数</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ja-JP" sz="900" b="1" i="0" u="none" dirty="0" smtClean="0">
                          <a:solidFill>
                            <a:srgbClr val="080808"/>
                          </a:solidFill>
                          <a:latin typeface="+mj-lt"/>
                          <a:ea typeface="MS UI Gothic" pitchFamily="18" charset="0"/>
                        </a:rPr>
                        <a:t>S-1群における</a:t>
                      </a:r>
                      <a:endParaRPr lang="en-US" altLang="ja-JP" sz="900" b="1" i="0" u="none" dirty="0" smtClean="0">
                        <a:solidFill>
                          <a:srgbClr val="080808"/>
                        </a:solidFill>
                        <a:latin typeface="+mj-lt"/>
                        <a:ea typeface="MS UI Gothic" pitchFamily="18" charset="0"/>
                      </a:endParaRPr>
                    </a:p>
                    <a:p>
                      <a:pPr algn="ctr" fontAlgn="ctr">
                        <a:lnSpc>
                          <a:spcPct val="110000"/>
                        </a:lnSpc>
                      </a:pPr>
                      <a:r>
                        <a:rPr lang="ja-JP" sz="900" b="1" i="0" u="none" dirty="0" smtClean="0">
                          <a:solidFill>
                            <a:srgbClr val="080808"/>
                          </a:solidFill>
                          <a:latin typeface="+mj-lt"/>
                          <a:ea typeface="MS UI Gothic" pitchFamily="18" charset="0"/>
                        </a:rPr>
                        <a:t>リスクが小</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ja-JP" sz="900" b="1" i="0" u="none" dirty="0" smtClean="0">
                          <a:solidFill>
                            <a:srgbClr val="080808"/>
                          </a:solidFill>
                          <a:latin typeface="+mj-lt"/>
                          <a:ea typeface="MS UI Gothic" pitchFamily="18" charset="0"/>
                        </a:rPr>
                        <a:t>プラセボ群におけるリスクが小</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ja-JP" sz="900" b="1" i="0" u="none" dirty="0" smtClean="0">
                          <a:solidFill>
                            <a:srgbClr val="080808"/>
                          </a:solidFill>
                          <a:latin typeface="+mj-lt"/>
                          <a:ea typeface="MS UI Gothic" pitchFamily="18" charset="0"/>
                        </a:rPr>
                        <a:t>ハザード比</a:t>
                      </a:r>
                    </a:p>
                    <a:p>
                      <a:pPr algn="ctr" fontAlgn="ctr">
                        <a:lnSpc>
                          <a:spcPct val="110000"/>
                        </a:lnSpc>
                      </a:pPr>
                      <a:r>
                        <a:rPr lang="ja-JP" sz="900" b="1" i="0" u="none" dirty="0" smtClean="0">
                          <a:solidFill>
                            <a:srgbClr val="080808"/>
                          </a:solidFill>
                          <a:latin typeface="+mj-lt"/>
                          <a:ea typeface="MS UI Gothic" pitchFamily="18" charset="0"/>
                        </a:rPr>
                        <a:t>(95% 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ja-JP" sz="1100" b="1" i="0" u="none" dirty="0" smtClean="0">
                          <a:solidFill>
                            <a:srgbClr val="080808"/>
                          </a:solidFill>
                          <a:latin typeface="+mj-lt"/>
                          <a:ea typeface="MS UI Gothic" pitchFamily="18" charset="0"/>
                        </a:rPr>
                        <a:t>P値</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45">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sz="1000" b="1" i="0" u="none" dirty="0" smtClean="0">
                          <a:solidFill>
                            <a:srgbClr val="080808"/>
                          </a:solidFill>
                          <a:latin typeface="+mj-lt"/>
                          <a:ea typeface="MS UI Gothic" pitchFamily="18" charset="0"/>
                        </a:rPr>
                        <a:t>TNM分類の病期</a:t>
                      </a:r>
                    </a:p>
                  </a:txBody>
                  <a:tcPr marL="36000"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ja-JP" sz="1100" b="0" i="0" u="none" dirty="0" smtClean="0">
                          <a:solidFill>
                            <a:srgbClr val="080808"/>
                          </a:solidFill>
                          <a:latin typeface="+mj-lt"/>
                          <a:ea typeface="MS UI Gothic" pitchFamily="18" charset="0"/>
                        </a:rPr>
                        <a:t>I/II</a:t>
                      </a: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13/38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en-US" sz="1100" b="0" i="0" u="none" strike="noStrike" dirty="0">
                        <a:solidFill>
                          <a:srgbClr val="080808"/>
                        </a:solidFill>
                        <a:effectLst/>
                        <a:latin typeface="+mj-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h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2.08(0.67, 6.42)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737464" rtl="0" eaLnBrk="1" fontAlgn="ctr" latinLnBrk="0" hangingPunct="1">
                        <a:lnSpc>
                          <a:spcPct val="110000"/>
                        </a:lnSpc>
                        <a:spcBef>
                          <a:spcPts val="0"/>
                        </a:spcBef>
                        <a:spcAft>
                          <a:spcPts val="0"/>
                        </a:spcAft>
                        <a:buClrTx/>
                        <a:buSzTx/>
                        <a:buFontTx/>
                        <a:buNone/>
                        <a:tabLst/>
                        <a:defRPr/>
                      </a:pPr>
                      <a:r>
                        <a:rPr lang="ja-JP" sz="1100" b="0" i="0" dirty="0" smtClean="0">
                          <a:solidFill>
                            <a:srgbClr val="080808"/>
                          </a:solidFill>
                          <a:latin typeface="+mj-lt"/>
                          <a:ea typeface="MS UI Gothic" pitchFamily="18" charset="0"/>
                        </a:rPr>
                        <a:t>0.0969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45">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00000"/>
                        </a:lnSpc>
                      </a:pPr>
                      <a:endParaRPr lang="ja-JP" altLang="en-US" sz="1100" b="0" i="0" u="none" strike="noStrike" dirty="0">
                        <a:solidFill>
                          <a:schemeClr val="tx1"/>
                        </a:solidFill>
                        <a:effectLst/>
                        <a:latin typeface="Arial" panose="020B0604020202020204" pitchFamily="34" charset="0"/>
                        <a:cs typeface="Arial" panose="020B0604020202020204" pitchFamily="34" charset="0"/>
                      </a:endParaRPr>
                    </a:p>
                  </a:txBody>
                  <a:tcPr marL="6695" marR="6695" marT="4489" marB="0" anchor="ctr">
                    <a:lnL w="12700" cap="flat" cmpd="sng" algn="ctr">
                      <a:solidFill>
                        <a:schemeClr val="tx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0DDD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ja-JP" sz="1100" b="0" i="0" u="none" dirty="0" smtClean="0">
                          <a:solidFill>
                            <a:srgbClr val="080808"/>
                          </a:solidFill>
                          <a:latin typeface="+mj-lt"/>
                          <a:ea typeface="MS UI Gothic" pitchFamily="18" charset="0"/>
                        </a:rPr>
                        <a:t>III/IV</a:t>
                      </a: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170/204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96/102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10000"/>
                        </a:lnSpc>
                      </a:pPr>
                      <a:endParaRPr lang="en-US" sz="11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lumMod val="40000"/>
                        <a:lumOff val="60000"/>
                      </a:srgbClr>
                    </a:solidFill>
                  </a:tcPr>
                </a:tc>
                <a:tc hMerge="1" v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0.79(0.61, 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ja-JP" altLang="en-US" sz="1100" b="0" i="0" u="none" strike="noStrike" dirty="0">
                        <a:solidFill>
                          <a:srgbClr val="080808"/>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8361">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sz="1000" b="1" i="0" u="none" dirty="0" smtClean="0">
                          <a:solidFill>
                            <a:srgbClr val="080808"/>
                          </a:solidFill>
                          <a:latin typeface="+mj-lt"/>
                          <a:ea typeface="MS UI Gothic" pitchFamily="18" charset="0"/>
                        </a:rPr>
                        <a:t>Child-Pugh分類のクラス</a:t>
                      </a:r>
                    </a:p>
                  </a:txBody>
                  <a:tcPr marL="36000"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ja-JP" sz="1100" b="0" i="0" u="none" dirty="0" smtClean="0">
                          <a:solidFill>
                            <a:srgbClr val="080808"/>
                          </a:solidFill>
                          <a:latin typeface="+mj-lt"/>
                          <a:ea typeface="MS UI Gothic" pitchFamily="18" charset="0"/>
                        </a:rPr>
                        <a:t>A</a:t>
                      </a: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143/180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81/90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10000"/>
                        </a:lnSpc>
                      </a:pPr>
                      <a:endParaRPr lang="en-US" sz="11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lumMod val="40000"/>
                        <a:lumOff val="60000"/>
                      </a:srgbClr>
                    </a:solidFill>
                  </a:tcPr>
                </a:tc>
                <a:tc hMerge="1" v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0.79(0.60, 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737464" rtl="0" eaLnBrk="1" fontAlgn="ctr" latinLnBrk="0" hangingPunct="1">
                        <a:lnSpc>
                          <a:spcPct val="110000"/>
                        </a:lnSpc>
                        <a:spcBef>
                          <a:spcPts val="0"/>
                        </a:spcBef>
                        <a:spcAft>
                          <a:spcPts val="0"/>
                        </a:spcAft>
                        <a:buClrTx/>
                        <a:buSzTx/>
                        <a:buFontTx/>
                        <a:buNone/>
                        <a:tabLst/>
                        <a:defRPr/>
                      </a:pPr>
                      <a:r>
                        <a:rPr lang="ja-JP" sz="1100" b="0" i="0" dirty="0" smtClean="0">
                          <a:solidFill>
                            <a:srgbClr val="080808"/>
                          </a:solidFill>
                          <a:latin typeface="+mj-lt"/>
                          <a:ea typeface="MS UI Gothic" pitchFamily="18" charset="0"/>
                        </a:rPr>
                        <a:t>0.1119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45">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00000"/>
                        </a:lnSpc>
                      </a:pPr>
                      <a:endParaRPr lang="ja-JP" altLang="en-US" sz="1100" b="0" i="0" u="none" strike="noStrike" dirty="0">
                        <a:solidFill>
                          <a:schemeClr val="tx1"/>
                        </a:solidFill>
                        <a:effectLst/>
                        <a:latin typeface="Arial" panose="020B0604020202020204" pitchFamily="34" charset="0"/>
                        <a:cs typeface="Arial" panose="020B0604020202020204" pitchFamily="34" charset="0"/>
                      </a:endParaRPr>
                    </a:p>
                  </a:txBody>
                  <a:tcPr marL="6695" marR="6695" marT="4489" marB="0" anchor="ctr">
                    <a:lnL w="12700" cap="flat" cmpd="sng" algn="ctr">
                      <a:solidFill>
                        <a:schemeClr val="tx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DDD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ja-JP" sz="1100" b="0" i="0" u="none" dirty="0" smtClean="0">
                          <a:solidFill>
                            <a:srgbClr val="080808"/>
                          </a:solidFill>
                          <a:latin typeface="+mj-lt"/>
                          <a:ea typeface="MS UI Gothic" pitchFamily="18" charset="0"/>
                        </a:rPr>
                        <a:t>B</a:t>
                      </a: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40/42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19/21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10000"/>
                        </a:lnSpc>
                      </a:pPr>
                      <a:endParaRPr lang="en-US" sz="11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lumMod val="40000"/>
                        <a:lumOff val="60000"/>
                      </a:srgbClr>
                    </a:solidFill>
                  </a:tcPr>
                </a:tc>
                <a:tc hMerge="1" v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ja-JP" sz="1100" b="0" i="0" u="none" dirty="0" smtClean="0">
                          <a:solidFill>
                            <a:srgbClr val="080808"/>
                          </a:solidFill>
                          <a:latin typeface="+mj-lt"/>
                          <a:ea typeface="MS UI Gothic" pitchFamily="18" charset="0"/>
                        </a:rPr>
                        <a:t>1.19(0.68, 2.09)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ja-JP" altLang="en-US" sz="1100" b="0" i="0" u="none" strike="noStrike" dirty="0">
                        <a:solidFill>
                          <a:srgbClr val="080808"/>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4" name="Straight Connector 73"/>
          <p:cNvCxnSpPr/>
          <p:nvPr/>
        </p:nvCxnSpPr>
        <p:spPr>
          <a:xfrm>
            <a:off x="4434853" y="4526968"/>
            <a:ext cx="268350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781703" y="4523098"/>
            <a:ext cx="0" cy="432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664382" y="4532664"/>
            <a:ext cx="0" cy="36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549266" y="3637490"/>
            <a:ext cx="105465"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Rectangle 81"/>
          <p:cNvSpPr/>
          <p:nvPr/>
        </p:nvSpPr>
        <p:spPr>
          <a:xfrm>
            <a:off x="5070754" y="3854696"/>
            <a:ext cx="95249"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Rectangle 82"/>
          <p:cNvSpPr/>
          <p:nvPr/>
        </p:nvSpPr>
        <p:spPr>
          <a:xfrm>
            <a:off x="5101888" y="4040032"/>
            <a:ext cx="95249"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Rectangle 83"/>
          <p:cNvSpPr/>
          <p:nvPr/>
        </p:nvSpPr>
        <p:spPr>
          <a:xfrm>
            <a:off x="5462682" y="4346413"/>
            <a:ext cx="97975"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TextBox 84"/>
          <p:cNvSpPr txBox="1"/>
          <p:nvPr/>
        </p:nvSpPr>
        <p:spPr>
          <a:xfrm>
            <a:off x="4623137" y="4523028"/>
            <a:ext cx="360996" cy="246221"/>
          </a:xfrm>
          <a:prstGeom prst="rect">
            <a:avLst/>
          </a:prstGeom>
          <a:noFill/>
        </p:spPr>
        <p:txBody>
          <a:bodyPr wrap="none" rtlCol="0">
            <a:spAutoFit/>
          </a:bodyPr>
          <a:lstStyle/>
          <a:p>
            <a:pPr algn="ctr"/>
            <a:r>
              <a:rPr lang="ja-JP" sz="1000" b="0" i="0" dirty="0" smtClean="0">
                <a:solidFill>
                  <a:srgbClr val="4D4D4D"/>
                </a:solidFill>
                <a:latin typeface="+mj-lt"/>
                <a:ea typeface="MS UI Gothic" pitchFamily="18" charset="0"/>
              </a:rPr>
              <a:t>0.5</a:t>
            </a:r>
          </a:p>
        </p:txBody>
      </p:sp>
      <p:sp>
        <p:nvSpPr>
          <p:cNvPr id="86" name="TextBox 85"/>
          <p:cNvSpPr txBox="1"/>
          <p:nvPr/>
        </p:nvSpPr>
        <p:spPr>
          <a:xfrm>
            <a:off x="5252806" y="4525365"/>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87" name="TextBox 86"/>
          <p:cNvSpPr txBox="1"/>
          <p:nvPr/>
        </p:nvSpPr>
        <p:spPr>
          <a:xfrm>
            <a:off x="6541176" y="4565687"/>
            <a:ext cx="271903" cy="246221"/>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5</a:t>
            </a:r>
          </a:p>
        </p:txBody>
      </p:sp>
      <p:sp>
        <p:nvSpPr>
          <p:cNvPr id="88" name="TextBox 87"/>
          <p:cNvSpPr txBox="1"/>
          <p:nvPr/>
        </p:nvSpPr>
        <p:spPr>
          <a:xfrm>
            <a:off x="5083576" y="4689460"/>
            <a:ext cx="1231426" cy="246221"/>
          </a:xfrm>
          <a:prstGeom prst="rect">
            <a:avLst/>
          </a:prstGeom>
          <a:noFill/>
        </p:spPr>
        <p:txBody>
          <a:bodyPr wrap="none" rtlCol="0">
            <a:spAutoFit/>
          </a:bodyPr>
          <a:lstStyle/>
          <a:p>
            <a:pPr algn="ctr"/>
            <a:r>
              <a:rPr lang="ja-JP" sz="1000" b="0" i="0" dirty="0" smtClean="0">
                <a:solidFill>
                  <a:srgbClr val="4D4D4D"/>
                </a:solidFill>
                <a:latin typeface="+mj-lt"/>
                <a:ea typeface="MS UI Gothic" pitchFamily="18" charset="0"/>
              </a:rPr>
              <a:t>ハザード比(95% CI)</a:t>
            </a:r>
          </a:p>
        </p:txBody>
      </p:sp>
      <p:cxnSp>
        <p:nvCxnSpPr>
          <p:cNvPr id="89" name="Straight Connector 88"/>
          <p:cNvCxnSpPr/>
          <p:nvPr/>
        </p:nvCxnSpPr>
        <p:spPr>
          <a:xfrm>
            <a:off x="521245" y="3388172"/>
            <a:ext cx="84096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44966" y="2769324"/>
            <a:ext cx="0" cy="1749011"/>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44966" y="4446099"/>
            <a:ext cx="8846634" cy="72236"/>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32440" y="2708031"/>
            <a:ext cx="8834911" cy="43079"/>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968154" y="2708031"/>
            <a:ext cx="23446" cy="1738068"/>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351588" y="2878604"/>
            <a:ext cx="23484" cy="169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829203" y="3699434"/>
            <a:ext cx="2042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902493" y="3912536"/>
            <a:ext cx="4383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980303" y="4101752"/>
            <a:ext cx="4946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73313" y="4387432"/>
            <a:ext cx="102207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419742" y="3294838"/>
            <a:ext cx="2739603"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Kudo et al. J Clin Oncol 2015; 33 (suppl): abstr 4018</a:t>
            </a:r>
          </a:p>
        </p:txBody>
      </p:sp>
    </p:spTree>
    <p:extLst>
      <p:ext uri="{BB962C8B-B14F-4D97-AF65-F5344CB8AC3E}">
        <p14:creationId xmlns:p14="http://schemas.microsoft.com/office/powerpoint/2010/main" xmlns="" val="9648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4020: 切除不能の原発性肝癌に対する高線量の寡分割照射法での陽子線治療(HF-PBT)の多施設共同、第II相試験: 肝内胆管癌(ICC)患者における長期転帰</a:t>
            </a:r>
            <a:r>
              <a:rPr lang="en-US" altLang="ja-JP" sz="1800" b="1" i="0" dirty="0" smtClean="0">
                <a:solidFill>
                  <a:srgbClr val="043882"/>
                </a:solidFill>
                <a:ea typeface="MS UI Gothic" pitchFamily="18" charset="0"/>
              </a:rPr>
              <a:t/>
            </a:r>
            <a:br>
              <a:rPr lang="en-U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Hong TS,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目的</a:t>
            </a:r>
          </a:p>
          <a:p>
            <a:r>
              <a:rPr lang="ja-JP" sz="1600" b="0" i="0" dirty="0" smtClean="0">
                <a:solidFill>
                  <a:srgbClr val="4D4D4D"/>
                </a:solidFill>
                <a:ea typeface="MS UI Gothic" pitchFamily="18" charset="0"/>
              </a:rPr>
              <a:t>切除不能のICCを有する患者において、高線量の陽子線治療の施行下における長期的な生命予後を評価すること</a:t>
            </a:r>
          </a:p>
          <a:p>
            <a:endParaRPr lang="en-GB" dirty="0"/>
          </a:p>
          <a:p>
            <a:pPr marL="0" indent="0">
              <a:buNone/>
            </a:pPr>
            <a:endParaRPr lang="en-GB" dirty="0" smtClean="0"/>
          </a:p>
          <a:p>
            <a:endParaRPr lang="en-GB" dirty="0"/>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*末梢部67.5 Gy、中央部(肝門部から2 cm以内) 58 Gy（線量は、肝臓の非病変部におけるVeffに基づいて漸減） </a:t>
            </a:r>
          </a:p>
        </p:txBody>
      </p:sp>
      <p:sp>
        <p:nvSpPr>
          <p:cNvPr id="5"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Hong et al. J Clin Oncol 2015; 33 (suppl): abstr 4020</a:t>
            </a:r>
          </a:p>
        </p:txBody>
      </p:sp>
      <p:sp>
        <p:nvSpPr>
          <p:cNvPr id="9" name="AutoShape 12"/>
          <p:cNvSpPr>
            <a:spLocks noChangeArrowheads="1"/>
          </p:cNvSpPr>
          <p:nvPr/>
        </p:nvSpPr>
        <p:spPr bwMode="auto">
          <a:xfrm>
            <a:off x="4870802" y="3271627"/>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高線量陽子線療法</a:t>
            </a:r>
            <a:r>
              <a:rPr lang="en" sz="1800" dirty="0" smtClean="0"/>
              <a:t/>
            </a:r>
            <a:br>
              <a:rPr lang="en" sz="1800" dirty="0" smtClean="0"/>
            </a:br>
            <a:r>
              <a:rPr lang="ja-JP" sz="1800" b="0" i="0" dirty="0" smtClean="0">
                <a:solidFill>
                  <a:srgbClr val="FFFFFF"/>
                </a:solidFill>
                <a:ea typeface="MS UI Gothic" pitchFamily="18" charset="0"/>
              </a:rPr>
              <a:t>15分割* </a:t>
            </a:r>
            <a:r>
              <a:rPr lang="en" sz="1800" dirty="0" smtClean="0"/>
              <a:t/>
            </a:r>
            <a:br>
              <a:rPr lang="en" sz="1800" dirty="0" smtClean="0"/>
            </a:br>
            <a:r>
              <a:rPr lang="ja-JP" sz="1800" b="0" i="0" dirty="0" smtClean="0">
                <a:solidFill>
                  <a:srgbClr val="FFFFFF"/>
                </a:solidFill>
                <a:ea typeface="MS UI Gothic" pitchFamily="18" charset="0"/>
              </a:rPr>
              <a:t>(n=39)</a:t>
            </a:r>
          </a:p>
        </p:txBody>
      </p:sp>
      <p:cxnSp>
        <p:nvCxnSpPr>
          <p:cNvPr id="10" name="AutoShape 19"/>
          <p:cNvCxnSpPr>
            <a:cxnSpLocks noChangeShapeType="1"/>
          </p:cNvCxnSpPr>
          <p:nvPr/>
        </p:nvCxnSpPr>
        <p:spPr bwMode="auto">
          <a:xfrm>
            <a:off x="3937375" y="3855827"/>
            <a:ext cx="933427"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p:cNvCxnSpPr>
          <p:nvPr/>
        </p:nvCxnSpPr>
        <p:spPr bwMode="auto">
          <a:xfrm>
            <a:off x="7431969" y="3855827"/>
            <a:ext cx="68086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5" y="3591509"/>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13" name="AutoShape 9"/>
          <p:cNvSpPr>
            <a:spLocks noChangeArrowheads="1"/>
          </p:cNvSpPr>
          <p:nvPr/>
        </p:nvSpPr>
        <p:spPr bwMode="auto">
          <a:xfrm>
            <a:off x="365123" y="2414951"/>
            <a:ext cx="3983853" cy="3164456"/>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切除不能のICC</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肝硬変が認められない、または、</a:t>
            </a:r>
            <a:r>
              <a:rPr lang="en-US" altLang="ja-JP" sz="1800" b="0" i="0" dirty="0" smtClean="0">
                <a:solidFill>
                  <a:srgbClr val="043882"/>
                </a:solidFill>
                <a:ea typeface="MS UI Gothic" pitchFamily="18" charset="0"/>
              </a:rPr>
              <a:t/>
            </a:r>
            <a:br>
              <a:rPr lang="en-US" altLang="ja-JP" sz="1800" b="0" i="0" dirty="0" smtClean="0">
                <a:solidFill>
                  <a:srgbClr val="043882"/>
                </a:solidFill>
                <a:ea typeface="MS UI Gothic" pitchFamily="18" charset="0"/>
              </a:rPr>
            </a:br>
            <a:r>
              <a:rPr lang="ja-JP" sz="1800" b="0" i="0" dirty="0" smtClean="0">
                <a:solidFill>
                  <a:srgbClr val="043882"/>
                </a:solidFill>
                <a:ea typeface="MS UI Gothic" pitchFamily="18" charset="0"/>
              </a:rPr>
              <a:t>Child-Pugh分類のクラスA/Bに該当</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ECOGのPSスコアが0～2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肝外病変が認められない</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RT施行歴がない</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腫瘍径≤12 cm</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(n=43)</a:t>
            </a:r>
          </a:p>
        </p:txBody>
      </p:sp>
    </p:spTree>
    <p:extLst>
      <p:ext uri="{BB962C8B-B14F-4D97-AF65-F5344CB8AC3E}">
        <p14:creationId xmlns:p14="http://schemas.microsoft.com/office/powerpoint/2010/main" xmlns="" val="101893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4020: 切除不能の原発性肝癌に対する高線量の寡分割照射法での陽子線治療(HF-PBT)の多施設共同、第II相試験: 肝内胆管癌(ICC) 患者における長期転帰</a:t>
            </a:r>
            <a:r>
              <a:rPr lang="en-US" altLang="ja-JP" sz="1800" b="1" i="0" dirty="0" smtClean="0">
                <a:solidFill>
                  <a:srgbClr val="043882"/>
                </a:solidFill>
                <a:ea typeface="MS UI Gothic" pitchFamily="18" charset="0"/>
              </a:rPr>
              <a:t/>
            </a:r>
            <a:br>
              <a:rPr lang="en-U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Hong TS,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生存患者19例における追跡調査期間の中央値: 13.2ヶ月間 (範囲：0.6～50.4ヶ月間)</a:t>
            </a:r>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endParaRPr lang="en-GB" dirty="0"/>
          </a:p>
          <a:p>
            <a:pPr marL="0" indent="0">
              <a:buNone/>
            </a:pPr>
            <a:endParaRPr lang="en-GB" b="1" dirty="0" smtClean="0"/>
          </a:p>
          <a:p>
            <a:pPr marL="0" indent="0">
              <a:spcBef>
                <a:spcPts val="1200"/>
              </a:spcBef>
              <a:spcAft>
                <a:spcPts val="200"/>
              </a:spcAft>
              <a:buNone/>
            </a:pPr>
            <a:r>
              <a:rPr lang="ja-JP" sz="1600" b="1" i="0" dirty="0" smtClean="0">
                <a:solidFill>
                  <a:srgbClr val="4D4D4D"/>
                </a:solidFill>
                <a:ea typeface="MS UI Gothic" pitchFamily="18" charset="0"/>
              </a:rPr>
              <a:t>結論</a:t>
            </a:r>
          </a:p>
          <a:p>
            <a:pPr>
              <a:spcAft>
                <a:spcPts val="200"/>
              </a:spcAft>
            </a:pPr>
            <a:r>
              <a:rPr lang="ja-JP" sz="1600" b="1" i="0" dirty="0" smtClean="0">
                <a:solidFill>
                  <a:srgbClr val="4D4D4D"/>
                </a:solidFill>
                <a:ea typeface="MS UI Gothic" pitchFamily="18" charset="0"/>
              </a:rPr>
              <a:t>切除不能のICCを有する患者では、高用量陽子線療法を施行した結果、高い局所奏効率とOS率が得られた</a:t>
            </a:r>
          </a:p>
          <a:p>
            <a:pPr>
              <a:spcAft>
                <a:spcPts val="200"/>
              </a:spcAft>
            </a:pPr>
            <a:r>
              <a:rPr lang="ja-JP" sz="1600" b="1" i="0" dirty="0" smtClean="0">
                <a:solidFill>
                  <a:srgbClr val="4D4D4D"/>
                </a:solidFill>
                <a:ea typeface="MS UI Gothic" pitchFamily="18" charset="0"/>
              </a:rPr>
              <a:t>これらのデータは、現在進行中のNRG GI-001試験の基盤となっている</a:t>
            </a:r>
          </a:p>
        </p:txBody>
      </p:sp>
      <p:graphicFrame>
        <p:nvGraphicFramePr>
          <p:cNvPr id="7" name="Group 88"/>
          <p:cNvGraphicFramePr>
            <a:graphicFrameLocks noGrp="1"/>
          </p:cNvGraphicFramePr>
          <p:nvPr>
            <p:extLst>
              <p:ext uri="{D42A27DB-BD31-4B8C-83A1-F6EECF244321}">
                <p14:modId xmlns:p14="http://schemas.microsoft.com/office/powerpoint/2010/main" xmlns="" val="1616444384"/>
              </p:ext>
            </p:extLst>
          </p:nvPr>
        </p:nvGraphicFramePr>
        <p:xfrm>
          <a:off x="577652" y="1943125"/>
          <a:ext cx="8018535" cy="1219200"/>
        </p:xfrm>
        <a:graphic>
          <a:graphicData uri="http://schemas.openxmlformats.org/drawingml/2006/table">
            <a:tbl>
              <a:tblPr firstRow="1" bandRow="1">
                <a:tableStyleId>{69012ECD-51FC-41F1-AA8D-1B2483CD663E}</a:tableStyleId>
              </a:tblPr>
              <a:tblGrid>
                <a:gridCol w="2116893"/>
                <a:gridCol w="2950821"/>
                <a:gridCol w="2950821"/>
              </a:tblGrid>
              <a:tr h="237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1年目、%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2年目、%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7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局所奏効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7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xmlns="" val="991348885"/>
              </p:ext>
            </p:extLst>
          </p:nvPr>
        </p:nvGraphicFramePr>
        <p:xfrm>
          <a:off x="577652" y="3246859"/>
          <a:ext cx="4896544" cy="1828800"/>
        </p:xfrm>
        <a:graphic>
          <a:graphicData uri="http://schemas.openxmlformats.org/drawingml/2006/table">
            <a:tbl>
              <a:tblPr firstRow="1" bandRow="1">
                <a:tableStyleId>{69012ECD-51FC-41F1-AA8D-1B2483CD663E}</a:tableStyleId>
              </a:tblPr>
              <a:tblGrid>
                <a:gridCol w="2698204"/>
                <a:gridCol w="2198340"/>
              </a:tblGrid>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PFSの達成状況</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局所のみ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局所+血行性転移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血行性転移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死亡、病勢進行なし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生存、病勢進行なし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8"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Hong et al. J Clin Oncol 2015; 33 (suppl): abstr 4020</a:t>
            </a:r>
          </a:p>
        </p:txBody>
      </p:sp>
    </p:spTree>
    <p:extLst>
      <p:ext uri="{BB962C8B-B14F-4D97-AF65-F5344CB8AC3E}">
        <p14:creationId xmlns:p14="http://schemas.microsoft.com/office/powerpoint/2010/main" xmlns="" val="130059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16758"/>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抄録4018の考察</a:t>
            </a:r>
          </a:p>
          <a:p>
            <a:pPr marL="285750" indent="-285750">
              <a:buClr>
                <a:srgbClr val="043882"/>
              </a:buClr>
              <a:buFont typeface="Arial" panose="020B0604020202020204" pitchFamily="34" charset="0"/>
              <a:buChar char="•"/>
            </a:pPr>
            <a:r>
              <a:rPr lang="ja-JP" sz="1600" b="0" i="1" dirty="0" smtClean="0">
                <a:solidFill>
                  <a:srgbClr val="4D4D4D"/>
                </a:solidFill>
                <a:ea typeface="MS UI Gothic" pitchFamily="18" charset="0"/>
              </a:rPr>
              <a:t>PFSとRRが改善したものの、OS（主要エンドポイント）は改善しなかったのは何故か? </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特徴的な症候性の毒性（下痢など）を有する薬物について、盲検化を行うことは困難であり、真の盲検化が行われなかった場合には、治験施設における評価に影響が及ぶ可能性がある</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プラセボ群では、mPFSが極端に短くなっており(1.5ヶ月間)、被験治療群における非常に長いmOS(12.1ヶ月間)とは対照的であった。こうした所見が得られた理由は、治験実施施設における、臨床的な病勢進行に関する評価にあると考えられ、おそらくは、プラセボの割付が認識されていたことに部分的に起因しているものと考えられる。</a:t>
            </a:r>
          </a:p>
          <a:p>
            <a:pPr marL="285750" indent="-285750">
              <a:buClr>
                <a:srgbClr val="043882"/>
              </a:buClr>
              <a:buFont typeface="Arial" panose="020B0604020202020204" pitchFamily="34" charset="0"/>
              <a:buChar char="•"/>
            </a:pPr>
            <a:r>
              <a:rPr lang="ja-JP" sz="1600" b="0" i="1" dirty="0" smtClean="0">
                <a:solidFill>
                  <a:srgbClr val="4D4D4D"/>
                </a:solidFill>
                <a:ea typeface="MS UI Gothic" pitchFamily="18" charset="0"/>
              </a:rPr>
              <a:t>二次療法としてのプラセボの投与下における転帰として、予想を上回るOSが得られたのは何故か? </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一次療法の施行期間中における予後不良な患者サブセットの脱落があり、その結果、予後が比較的良好な患者が残り、二次療法の試験に移行した</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さらに、被験者集団の注目すべき特徴として、良好な予後に関連する特性を有する患者の割合が高くなっていた(中程度の病期の患者の割合が約30%、血管浸潤が認められる患者の割合は20%未満となっていた)</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この試験におけるプラセボ群の長いOSは、被験者集団の選定の重要性を改めて強調するものである</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今後の二次治療試験は、慎重に規定された、均質性の高い被験者集団において実施していく必要がある</a:t>
            </a: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日本人患者のコホートにおいて、S-1はOSを改善しなかったが、現在の二次治療の施行下におけるHCC患者の転帰に関して、重要な所見をもたらした</a:t>
            </a:r>
          </a:p>
          <a:p>
            <a:pPr marL="742950" lvl="1" indent="-285750">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肝胆道系癌: 分類と検討– Kelley RK</a:t>
            </a:r>
          </a:p>
        </p:txBody>
      </p:sp>
    </p:spTree>
    <p:extLst>
      <p:ext uri="{BB962C8B-B14F-4D97-AF65-F5344CB8AC3E}">
        <p14:creationId xmlns:p14="http://schemas.microsoft.com/office/powerpoint/2010/main" xmlns="" val="380994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spcBef>
                <a:spcPts val="0"/>
              </a:spcBef>
              <a:buFontTx/>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2015年に開催された主要な学会で発表された、消化器癌に関する重要な所見を強調・要約することを企図したものです。このスライドセットは、特に、米国臨床腫瘍学会（ASCO）の年次会議で発表された非結腸直腸癌に関する所見に焦点を合わせてい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en-US" altLang="ja-JP" sz="1400" dirty="0" smtClean="0">
                <a:ea typeface="MS UI Gothic" pitchFamily="18" charset="0"/>
                <a:hlinkClick r:id="rId3"/>
              </a:rPr>
              <a:t>info@esdo.eu</a:t>
            </a:r>
            <a:r>
              <a:rPr lang="ja-JP" sz="1400" b="0" i="0" dirty="0" err="1" smtClean="0">
                <a:solidFill>
                  <a:srgbClr val="4D4D4D"/>
                </a:solidFill>
                <a:ea typeface="MS UI Gothic" pitchFamily="18" charset="0"/>
              </a:rPr>
              <a:t>まで</a:t>
            </a:r>
            <a:r>
              <a:rPr lang="ja-JP" sz="1400" b="0" i="0" dirty="0" smtClean="0">
                <a:solidFill>
                  <a:srgbClr val="4D4D4D"/>
                </a:solidFill>
                <a:ea typeface="MS UI Gothic" pitchFamily="18" charset="0"/>
              </a:rPr>
              <a:t>お送りください。</a:t>
            </a:r>
            <a:endParaRPr lang="ja-JP" sz="1400" b="0" i="0" dirty="0" smtClean="0">
              <a:solidFill>
                <a:srgbClr val="043882"/>
              </a:solidFill>
              <a:ea typeface="MS UI Gothic" pitchFamily="18" charset="0"/>
            </a:endParaRP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a:t>
            </a:r>
            <a:r>
              <a:rPr lang="en-US" altLang="ja-JP" sz="1400" b="0" i="0" dirty="0" smtClean="0">
                <a:solidFill>
                  <a:srgbClr val="4D4D4D"/>
                </a:solidFill>
                <a:ea typeface="MS UI Gothic" pitchFamily="18" charset="0"/>
              </a:rPr>
              <a:t>O</a:t>
            </a:r>
            <a:r>
              <a:rPr lang="ja-JP" sz="1400" b="0" i="0" dirty="0" smtClean="0">
                <a:solidFill>
                  <a:srgbClr val="4D4D4D"/>
                </a:solidFill>
                <a:ea typeface="MS UI Gothic" pitchFamily="18" charset="0"/>
              </a:rPr>
              <a:t>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01260"/>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抄録4020の考察</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肝外病変の有無に関わらず、局所奏効が認められたものの死亡した患者が打ち切り症例として取り扱われたため、1および2年目における局所奏効率が、OS率およびPFS率を上回っていた</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高い局所奏効率は、全体的な腫瘍の状態を考慮に入れつつ、解釈しなくてはならない</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この被験者集団では、高率な肝外転移の発生が認められた</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局所的な合併症（胆管閉塞、肝不全）の発生率は、重要なエンドポイントである</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陽子線療法は、その他の局所治療の選択肢との関係において、どのように位置づけられるのか? </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各物理療法に関する比較試験の実施は不可能である</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その代わりに、慎重に規定されたエンドポイントを用いた、併合データの解析を実施する必要がある</a:t>
            </a:r>
          </a:p>
          <a:p>
            <a:pPr marL="531813" lvl="1" indent="-258763">
              <a:buClr>
                <a:srgbClr val="043882"/>
              </a:buClr>
              <a:buFont typeface="Arial" panose="020B0604020202020204" pitchFamily="34" charset="0"/>
              <a:buChar char="–"/>
            </a:pPr>
            <a:r>
              <a:rPr lang="ja-JP" sz="1600" b="0" i="0" dirty="0" smtClean="0">
                <a:solidFill>
                  <a:srgbClr val="4D4D4D"/>
                </a:solidFill>
                <a:ea typeface="MS UI Gothic" pitchFamily="18" charset="0"/>
              </a:rPr>
              <a:t>前向きの試験では、累積データの収集に際して、実際的な「統合」が必要となる（すなわち、NRG GI-001試験では、SBRT、IMRTまたはPBTのデータが統合される）</a:t>
            </a:r>
          </a:p>
          <a:p>
            <a:pPr>
              <a:spcBef>
                <a:spcPts val="600"/>
              </a:spcBef>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他の様々な局所治療法の選択肢が存在するが、その中でも陽子線療法は、局所奏効および安全性のエンドポイントの発生率という点から見て、有望な治療法である</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今後実施予定のNRG GI-001試験では、全身治療に放射線治療を併用することによって、切除不能の肝内胆管癌を有する患者の生命予後が改善されるか否かを判断する</a:t>
            </a:r>
          </a:p>
          <a:p>
            <a:pPr marL="285750" indent="-285750">
              <a:buClr>
                <a:srgbClr val="043882"/>
              </a:buClr>
              <a:buFont typeface="Arial" panose="020B0604020202020204" pitchFamily="34" charset="0"/>
              <a:buChar char="•"/>
            </a:pPr>
            <a:endParaRPr lang="en-GB" sz="1600" dirty="0" smtClean="0"/>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肝胆道系癌: 分類と検討– Kelley RK</a:t>
            </a:r>
          </a:p>
        </p:txBody>
      </p:sp>
    </p:spTree>
    <p:extLst>
      <p:ext uri="{BB962C8B-B14F-4D97-AF65-F5344CB8AC3E}">
        <p14:creationId xmlns:p14="http://schemas.microsoft.com/office/powerpoint/2010/main" xmlns="" val="1703671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4072" y="4406900"/>
            <a:ext cx="8421688" cy="1362075"/>
          </a:xfrm>
        </p:spPr>
        <p:txBody>
          <a:bodyPr/>
          <a:lstStyle/>
          <a:p>
            <a:r>
              <a:rPr lang="ja-JP" sz="4000" b="1" i="0" cap="all" dirty="0" smtClean="0">
                <a:solidFill>
                  <a:srgbClr val="043882"/>
                </a:solidFill>
                <a:ea typeface="MS UI Gothic" pitchFamily="18" charset="0"/>
              </a:rPr>
              <a:t>食道癌および胃癌</a:t>
            </a:r>
          </a:p>
        </p:txBody>
      </p:sp>
    </p:spTree>
    <p:extLst>
      <p:ext uri="{BB962C8B-B14F-4D97-AF65-F5344CB8AC3E}">
        <p14:creationId xmlns:p14="http://schemas.microsoft.com/office/powerpoint/2010/main" xmlns="" val="30371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4002: 切除可能な食道および接合部腺癌に対するネオアジュバント化学療法: 英国医学研究審議会（MRC）による無作為化OEO5試験から得られた結果 (ISRCTN 01852072) – Alderson D, et al</a:t>
            </a:r>
          </a:p>
        </p:txBody>
      </p:sp>
      <p:sp>
        <p:nvSpPr>
          <p:cNvPr id="26" name="TextBox 25"/>
          <p:cNvSpPr txBox="1"/>
          <p:nvPr/>
        </p:nvSpPr>
        <p:spPr>
          <a:xfrm>
            <a:off x="369888" y="1295400"/>
            <a:ext cx="8525395" cy="830997"/>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2400"/>
              </a:spcAft>
              <a:buClr>
                <a:srgbClr val="043882"/>
              </a:buClr>
              <a:buFont typeface="Arial" panose="020B0604020202020204" pitchFamily="34" charset="0"/>
              <a:buChar char="•"/>
            </a:pPr>
            <a:r>
              <a:rPr lang="ja-JP" sz="1600" b="0" i="0" dirty="0" smtClean="0">
                <a:solidFill>
                  <a:srgbClr val="4D4D4D"/>
                </a:solidFill>
                <a:ea typeface="MS UI Gothic" pitchFamily="18" charset="0"/>
              </a:rPr>
              <a:t>エピルビシン/シスプラチン/カペシタビン(ECX)が、シスプラチン/5FU(CF)と比較して、食道癌患者の転帰を改善するかどうかを判断すること</a:t>
            </a:r>
          </a:p>
        </p:txBody>
      </p:sp>
      <p:sp>
        <p:nvSpPr>
          <p:cNvPr id="9" name="Oval 14"/>
          <p:cNvSpPr>
            <a:spLocks noChangeArrowheads="1"/>
          </p:cNvSpPr>
          <p:nvPr/>
        </p:nvSpPr>
        <p:spPr bwMode="auto">
          <a:xfrm>
            <a:off x="3872972" y="319353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800" b="1" i="0" dirty="0" smtClean="0">
                <a:solidFill>
                  <a:srgbClr val="043882"/>
                </a:solidFill>
                <a:ea typeface="MS UI Gothic" pitchFamily="18" charset="0"/>
              </a:rPr>
              <a:t>R</a:t>
            </a:r>
          </a:p>
        </p:txBody>
      </p:sp>
      <p:cxnSp>
        <p:nvCxnSpPr>
          <p:cNvPr id="10" name="AutoShape 15"/>
          <p:cNvCxnSpPr>
            <a:cxnSpLocks noChangeShapeType="1"/>
            <a:stCxn id="9" idx="0"/>
            <a:endCxn id="14" idx="1"/>
          </p:cNvCxnSpPr>
          <p:nvPr/>
        </p:nvCxnSpPr>
        <p:spPr bwMode="auto">
          <a:xfrm rot="5400000" flipH="1" flipV="1">
            <a:off x="4089333" y="2605067"/>
            <a:ext cx="663905" cy="513031"/>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3187" y="2265310"/>
            <a:ext cx="129353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外科治療</a:t>
            </a:r>
            <a:r>
              <a:rPr lang="ja-JP" sz="1800" b="1" i="0" baseline="30000" dirty="0" smtClean="0">
                <a:solidFill>
                  <a:srgbClr val="FFFFFF"/>
                </a:solidFill>
                <a:ea typeface="MS UI Gothic" pitchFamily="18" charset="0"/>
              </a:rPr>
              <a:t>‡</a:t>
            </a:r>
          </a:p>
        </p:txBody>
      </p:sp>
      <p:cxnSp>
        <p:nvCxnSpPr>
          <p:cNvPr id="12" name="AutoShape 19"/>
          <p:cNvCxnSpPr>
            <a:cxnSpLocks noChangeShapeType="1"/>
          </p:cNvCxnSpPr>
          <p:nvPr/>
        </p:nvCxnSpPr>
        <p:spPr bwMode="auto">
          <a:xfrm>
            <a:off x="3616249" y="3485634"/>
            <a:ext cx="256723"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a:stCxn id="14" idx="3"/>
            <a:endCxn id="11" idx="1"/>
          </p:cNvCxnSpPr>
          <p:nvPr/>
        </p:nvCxnSpPr>
        <p:spPr bwMode="auto">
          <a:xfrm>
            <a:off x="7356291" y="2529629"/>
            <a:ext cx="416896"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677801" y="211926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ECX* 4サイクル</a:t>
            </a:r>
          </a:p>
          <a:p>
            <a:pPr algn="ctr" defTabSz="892175" eaLnBrk="0" hangingPunct="0"/>
            <a:r>
              <a:rPr lang="ja-JP" sz="1800" b="0" i="0" dirty="0" smtClean="0">
                <a:solidFill>
                  <a:srgbClr val="FFFFFF"/>
                </a:solidFill>
                <a:ea typeface="MS UI Gothic" pitchFamily="18" charset="0"/>
              </a:rPr>
              <a:t>(n=446)</a:t>
            </a:r>
          </a:p>
        </p:txBody>
      </p:sp>
      <p:sp>
        <p:nvSpPr>
          <p:cNvPr id="15" name="AutoShape 9"/>
          <p:cNvSpPr>
            <a:spLocks noChangeArrowheads="1"/>
          </p:cNvSpPr>
          <p:nvPr/>
        </p:nvSpPr>
        <p:spPr bwMode="auto">
          <a:xfrm>
            <a:off x="305268" y="2347806"/>
            <a:ext cx="3319690" cy="22780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組織学的検査により確定診断された食道または胃食道接合部の腺癌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切除可能</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(n=897)</a:t>
            </a:r>
          </a:p>
        </p:txBody>
      </p:sp>
      <p:cxnSp>
        <p:nvCxnSpPr>
          <p:cNvPr id="16" name="AutoShape 16"/>
          <p:cNvCxnSpPr>
            <a:cxnSpLocks noChangeShapeType="1"/>
            <a:stCxn id="9" idx="4"/>
            <a:endCxn id="19" idx="1"/>
          </p:cNvCxnSpPr>
          <p:nvPr/>
        </p:nvCxnSpPr>
        <p:spPr bwMode="auto">
          <a:xfrm rot="16200000" flipH="1">
            <a:off x="4087282" y="3855221"/>
            <a:ext cx="668006" cy="51303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3187" y="4181421"/>
            <a:ext cx="1293539"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外科治療</a:t>
            </a:r>
            <a:r>
              <a:rPr lang="ja-JP" sz="1800" b="1" i="0" baseline="30000" dirty="0" smtClean="0">
                <a:solidFill>
                  <a:srgbClr val="FFFFFF"/>
                </a:solidFill>
                <a:ea typeface="MS UI Gothic" pitchFamily="18" charset="0"/>
              </a:rPr>
              <a:t>‡</a:t>
            </a:r>
          </a:p>
        </p:txBody>
      </p:sp>
      <p:cxnSp>
        <p:nvCxnSpPr>
          <p:cNvPr id="18" name="AutoShape 20"/>
          <p:cNvCxnSpPr>
            <a:cxnSpLocks noChangeShapeType="1"/>
            <a:stCxn id="19" idx="3"/>
            <a:endCxn id="17" idx="1"/>
          </p:cNvCxnSpPr>
          <p:nvPr/>
        </p:nvCxnSpPr>
        <p:spPr bwMode="auto">
          <a:xfrm>
            <a:off x="7354711" y="4445740"/>
            <a:ext cx="418476"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677801" y="4035372"/>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CF</a:t>
            </a:r>
            <a:r>
              <a:rPr lang="ja-JP" sz="1800" b="0" i="0" baseline="30000" dirty="0" smtClean="0">
                <a:solidFill>
                  <a:srgbClr val="FFFFFF"/>
                </a:solidFill>
                <a:ea typeface="MS UI Gothic" pitchFamily="18" charset="0"/>
              </a:rPr>
              <a:t>†</a:t>
            </a:r>
            <a:r>
              <a:rPr lang="ja-JP" sz="1800" b="0" i="0" dirty="0" smtClean="0">
                <a:solidFill>
                  <a:srgbClr val="FFFFFF"/>
                </a:solidFill>
                <a:ea typeface="MS UI Gothic" pitchFamily="18" charset="0"/>
              </a:rPr>
              <a:t> 2サイクル</a:t>
            </a:r>
          </a:p>
          <a:p>
            <a:pPr algn="ctr" defTabSz="892175" eaLnBrk="0" hangingPunct="0"/>
            <a:r>
              <a:rPr lang="ja-JP" sz="1800" b="0" i="0" dirty="0" smtClean="0">
                <a:solidFill>
                  <a:srgbClr val="FFFFFF"/>
                </a:solidFill>
                <a:ea typeface="MS UI Gothic" pitchFamily="18" charset="0"/>
              </a:rPr>
              <a:t>(n=451)</a:t>
            </a:r>
          </a:p>
        </p:txBody>
      </p:sp>
      <p:sp>
        <p:nvSpPr>
          <p:cNvPr id="20" name="Content Placeholder 26"/>
          <p:cNvSpPr txBox="1">
            <a:spLocks/>
          </p:cNvSpPr>
          <p:nvPr/>
        </p:nvSpPr>
        <p:spPr bwMode="auto">
          <a:xfrm>
            <a:off x="4787371" y="3029699"/>
            <a:ext cx="3260499"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医療施設</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肝外転移および/または血管浸潤</a:t>
            </a:r>
          </a:p>
        </p:txBody>
      </p:sp>
      <p:sp>
        <p:nvSpPr>
          <p:cNvPr id="21" name="Rectangle 9"/>
          <p:cNvSpPr txBox="1">
            <a:spLocks noChangeArrowheads="1"/>
          </p:cNvSpPr>
          <p:nvPr/>
        </p:nvSpPr>
        <p:spPr bwMode="auto">
          <a:xfrm>
            <a:off x="287850" y="4900138"/>
            <a:ext cx="4130676" cy="77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OS</a:t>
            </a:r>
          </a:p>
        </p:txBody>
      </p:sp>
      <p:sp>
        <p:nvSpPr>
          <p:cNvPr id="22" name="Content Placeholder 26"/>
          <p:cNvSpPr txBox="1">
            <a:spLocks/>
          </p:cNvSpPr>
          <p:nvPr/>
        </p:nvSpPr>
        <p:spPr>
          <a:xfrm>
            <a:off x="4342325" y="4900138"/>
            <a:ext cx="4552957" cy="7795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marL="285750" lvl="1" indent="-285750">
              <a:spcAft>
                <a:spcPts val="1200"/>
              </a:spcAft>
              <a:buClr>
                <a:srgbClr val="043882"/>
              </a:buClr>
              <a:buFont typeface="Arial" panose="020B0604020202020204" pitchFamily="34" charset="0"/>
              <a:buChar char="•"/>
            </a:pPr>
            <a:r>
              <a:rPr lang="ja-JP" sz="1800" b="0" i="0" dirty="0" smtClean="0">
                <a:solidFill>
                  <a:srgbClr val="4D4D4D"/>
                </a:solidFill>
                <a:ea typeface="MS UI Gothic" pitchFamily="18" charset="0"/>
              </a:rPr>
              <a:t>DFS、PFS、病理学的な治癒切除（R0切除）率、Mandardグレード、およびQoL</a:t>
            </a:r>
          </a:p>
        </p:txBody>
      </p:sp>
      <p:sp>
        <p:nvSpPr>
          <p:cNvPr id="27" name="Text Placeholder 3"/>
          <p:cNvSpPr>
            <a:spLocks noGrp="1"/>
          </p:cNvSpPr>
          <p:nvPr>
            <p:ph type="body" sz="quarter" idx="10"/>
          </p:nvPr>
        </p:nvSpPr>
        <p:spPr>
          <a:xfrm>
            <a:off x="365125" y="6096000"/>
            <a:ext cx="4704309" cy="487363"/>
          </a:xfrm>
        </p:spPr>
        <p:txBody>
          <a:bodyPr/>
          <a:lstStyle/>
          <a:p>
            <a:pPr marL="0" lvl="1" indent="0">
              <a:spcAft>
                <a:spcPts val="1200"/>
              </a:spcAft>
              <a:buClr>
                <a:srgbClr val="043882"/>
              </a:buClr>
              <a:buNone/>
            </a:pPr>
            <a:r>
              <a:rPr lang="ja-JP" sz="1200" b="0" i="0" dirty="0" smtClean="0">
                <a:solidFill>
                  <a:srgbClr val="4D4D4D"/>
                </a:solidFill>
                <a:ea typeface="MS UI Gothic" pitchFamily="18" charset="0"/>
              </a:rPr>
              <a:t>*エピルビシン50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D1、シスプラチン60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D1、カペシタビン </a:t>
            </a:r>
            <a:r>
              <a:rPr lang="en" sz="1200" dirty="0" smtClean="0"/>
              <a:t/>
            </a:r>
            <a:br>
              <a:rPr lang="en" sz="1200" dirty="0" smtClean="0"/>
            </a:br>
            <a:r>
              <a:rPr lang="ja-JP" sz="1200" b="0" i="0" dirty="0" smtClean="0">
                <a:solidFill>
                  <a:srgbClr val="4D4D4D"/>
                </a:solidFill>
                <a:ea typeface="MS UI Gothic" pitchFamily="18" charset="0"/>
              </a:rPr>
              <a:t>1,250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/日；</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シスプラチン80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D1、5FU 1 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D1～4；</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食道下部および胃食道接合部(タイプIおよびII)の腺癌に対する2領域郭清術を伴う食道切除術</a:t>
            </a:r>
          </a:p>
        </p:txBody>
      </p:sp>
      <p:sp>
        <p:nvSpPr>
          <p:cNvPr id="23"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Alderson et al. J Clin Oncol 2015; 33 (suppl): abstr 4002</a:t>
            </a:r>
          </a:p>
        </p:txBody>
      </p:sp>
    </p:spTree>
    <p:extLst>
      <p:ext uri="{BB962C8B-B14F-4D97-AF65-F5344CB8AC3E}">
        <p14:creationId xmlns:p14="http://schemas.microsoft.com/office/powerpoint/2010/main" xmlns="" val="619303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4002: 切除可能な食道および接合部腺癌に対するネオアジュバント化学療法: 英国医学研究審議会（MRC）による無作為化OEO5試験から得られた結果 (ISRCTN 01852072) – Alderson D,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Alderson et al. J Clin Oncol 2015; 33 (suppl): abstr 4002</a:t>
            </a:r>
          </a:p>
        </p:txBody>
      </p:sp>
      <p:sp>
        <p:nvSpPr>
          <p:cNvPr id="5" name="TextBox 4"/>
          <p:cNvSpPr txBox="1"/>
          <p:nvPr/>
        </p:nvSpPr>
        <p:spPr>
          <a:xfrm>
            <a:off x="369888" y="1295400"/>
            <a:ext cx="8404225" cy="1805623"/>
          </a:xfrm>
          <a:prstGeom prst="rect">
            <a:avLst/>
          </a:prstGeom>
          <a:noFill/>
        </p:spPr>
        <p:txBody>
          <a:bodyPr wrap="square" lIns="0" rtlCol="0">
            <a:spAutoFit/>
          </a:bodyPr>
          <a:lstStyle/>
          <a:p>
            <a:pPr marL="0" lvl="1">
              <a:spcBef>
                <a:spcPts val="0"/>
              </a:spcBef>
              <a:spcAft>
                <a:spcPts val="400"/>
              </a:spcAft>
              <a:buClr>
                <a:srgbClr val="043882"/>
              </a:buClr>
            </a:pPr>
            <a:r>
              <a:rPr lang="ja-JP" sz="1400" b="1" i="0" dirty="0" smtClean="0">
                <a:solidFill>
                  <a:srgbClr val="4D4D4D"/>
                </a:solidFill>
                <a:ea typeface="MS UI Gothic" pitchFamily="18" charset="0"/>
              </a:rPr>
              <a:t>主な結果</a:t>
            </a:r>
          </a:p>
          <a:p>
            <a:pPr marL="285750" lvl="1" indent="-285750">
              <a:spcBef>
                <a:spcPts val="0"/>
              </a:spcBef>
              <a:spcAft>
                <a:spcPts val="400"/>
              </a:spcAft>
              <a:buClr>
                <a:srgbClr val="043882"/>
              </a:buClr>
              <a:buFont typeface="Arial" panose="020B0604020202020204" pitchFamily="34" charset="0"/>
              <a:buChar char="•"/>
            </a:pPr>
            <a:r>
              <a:rPr lang="ja-JP" sz="1400" b="0" i="0" dirty="0" smtClean="0">
                <a:solidFill>
                  <a:srgbClr val="4D4D4D"/>
                </a:solidFill>
                <a:ea typeface="MS UI Gothic" pitchFamily="18" charset="0"/>
              </a:rPr>
              <a:t>ECX群の患者の89%が3サイクルを超える治療を受けたのに対して、CF群の患者の96%は2サイクルの治療を受けた</a:t>
            </a:r>
          </a:p>
          <a:p>
            <a:pPr marL="285750" lvl="1" indent="-285750">
              <a:spcBef>
                <a:spcPts val="0"/>
              </a:spcBef>
              <a:spcAft>
                <a:spcPts val="400"/>
              </a:spcAft>
              <a:buClr>
                <a:srgbClr val="043882"/>
              </a:buClr>
              <a:buFont typeface="Arial" panose="020B0604020202020204" pitchFamily="34" charset="0"/>
              <a:buChar char="•"/>
            </a:pPr>
            <a:r>
              <a:rPr lang="ja-JP" sz="1400" b="0" i="0" dirty="0" smtClean="0">
                <a:solidFill>
                  <a:srgbClr val="4D4D4D"/>
                </a:solidFill>
                <a:ea typeface="MS UI Gothic" pitchFamily="18" charset="0"/>
              </a:rPr>
              <a:t>切除術を受けた患者集団において、R0切除率は、ECX群では67%、CF群では60%</a:t>
            </a:r>
            <a:r>
              <a:rPr lang="ja-JP" altLang="en-US" sz="1400" dirty="0" smtClean="0">
                <a:solidFill>
                  <a:srgbClr val="4D4D4D"/>
                </a:solidFill>
                <a:ea typeface="MS UI Gothic" pitchFamily="18" charset="0"/>
              </a:rPr>
              <a:t>と</a:t>
            </a:r>
            <a:r>
              <a:rPr lang="ja-JP" sz="1400" b="0" i="0" dirty="0" smtClean="0">
                <a:solidFill>
                  <a:srgbClr val="4D4D4D"/>
                </a:solidFill>
                <a:ea typeface="MS UI Gothic" pitchFamily="18" charset="0"/>
              </a:rPr>
              <a:t>なっており(p=0.059)、腫瘍退縮（Mandardグレード≤3を指標とする）が達成された患者の割合は、ECX群では32%であったのに対して、CF群では15%となっていた(p&lt;0.001)</a:t>
            </a:r>
          </a:p>
          <a:p>
            <a:pPr marL="742950" lvl="2" indent="-285750">
              <a:spcBef>
                <a:spcPts val="0"/>
              </a:spcBef>
              <a:spcAft>
                <a:spcPts val="400"/>
              </a:spcAft>
              <a:buClr>
                <a:srgbClr val="043882"/>
              </a:buClr>
              <a:buFont typeface="Arial" panose="020B0604020202020204" pitchFamily="34" charset="0"/>
              <a:buChar char="•"/>
            </a:pPr>
            <a:r>
              <a:rPr lang="ja-JP" sz="1400" b="0" i="0" dirty="0" smtClean="0">
                <a:solidFill>
                  <a:srgbClr val="4D4D4D"/>
                </a:solidFill>
                <a:ea typeface="MS UI Gothic" pitchFamily="18" charset="0"/>
              </a:rPr>
              <a:t>完全奏効率は、ECX群では11%であったのに対して、CF群では3%であった</a:t>
            </a:r>
          </a:p>
          <a:p>
            <a:pPr marL="285750" lvl="1" indent="-285750">
              <a:spcBef>
                <a:spcPts val="0"/>
              </a:spcBef>
              <a:spcAft>
                <a:spcPts val="400"/>
              </a:spcAft>
              <a:buClr>
                <a:srgbClr val="043882"/>
              </a:buClr>
              <a:buFont typeface="Arial" panose="020B0604020202020204" pitchFamily="34" charset="0"/>
              <a:buChar char="•"/>
            </a:pPr>
            <a:r>
              <a:rPr lang="ja-JP" sz="1400" b="0" i="0" dirty="0" smtClean="0">
                <a:solidFill>
                  <a:srgbClr val="4D4D4D"/>
                </a:solidFill>
                <a:ea typeface="MS UI Gothic" pitchFamily="18" charset="0"/>
              </a:rPr>
              <a:t>3年生存率は、両群間で近似していた：ECX群では42% vs. CF群では39%</a:t>
            </a:r>
          </a:p>
        </p:txBody>
      </p:sp>
      <p:sp>
        <p:nvSpPr>
          <p:cNvPr id="3" name="TextBox 2"/>
          <p:cNvSpPr txBox="1"/>
          <p:nvPr/>
        </p:nvSpPr>
        <p:spPr>
          <a:xfrm>
            <a:off x="942364" y="3316466"/>
            <a:ext cx="481222" cy="338554"/>
          </a:xfrm>
          <a:prstGeom prst="rect">
            <a:avLst/>
          </a:prstGeom>
          <a:noFill/>
        </p:spPr>
        <p:txBody>
          <a:bodyPr wrap="none" rtlCol="0">
            <a:spAutoFit/>
          </a:bodyPr>
          <a:lstStyle/>
          <a:p>
            <a:r>
              <a:rPr lang="ja-JP" sz="1600" b="1" i="0" dirty="0" smtClean="0">
                <a:solidFill>
                  <a:srgbClr val="4D4D4D"/>
                </a:solidFill>
                <a:ea typeface="MS UI Gothic" pitchFamily="18" charset="0"/>
              </a:rPr>
              <a:t>OS</a:t>
            </a:r>
          </a:p>
        </p:txBody>
      </p:sp>
      <p:sp>
        <p:nvSpPr>
          <p:cNvPr id="57" name="TextBox 56"/>
          <p:cNvSpPr txBox="1"/>
          <p:nvPr/>
        </p:nvSpPr>
        <p:spPr>
          <a:xfrm>
            <a:off x="5353064" y="3324237"/>
            <a:ext cx="582211" cy="338554"/>
          </a:xfrm>
          <a:prstGeom prst="rect">
            <a:avLst/>
          </a:prstGeom>
          <a:noFill/>
        </p:spPr>
        <p:txBody>
          <a:bodyPr wrap="none" rtlCol="0">
            <a:spAutoFit/>
          </a:bodyPr>
          <a:lstStyle/>
          <a:p>
            <a:r>
              <a:rPr lang="ja-JP" sz="1600" b="1" i="0" dirty="0" smtClean="0">
                <a:solidFill>
                  <a:srgbClr val="4D4D4D"/>
                </a:solidFill>
                <a:ea typeface="MS UI Gothic" pitchFamily="18" charset="0"/>
              </a:rPr>
              <a:t>PFS</a:t>
            </a:r>
          </a:p>
        </p:txBody>
      </p:sp>
      <p:grpSp>
        <p:nvGrpSpPr>
          <p:cNvPr id="93" name="Group 92"/>
          <p:cNvGrpSpPr/>
          <p:nvPr/>
        </p:nvGrpSpPr>
        <p:grpSpPr>
          <a:xfrm>
            <a:off x="231339" y="3584803"/>
            <a:ext cx="4147433" cy="2267216"/>
            <a:chOff x="231339" y="3584803"/>
            <a:chExt cx="4147433" cy="2267216"/>
          </a:xfrm>
        </p:grpSpPr>
        <p:grpSp>
          <p:nvGrpSpPr>
            <p:cNvPr id="58" name="Groupe 136"/>
            <p:cNvGrpSpPr/>
            <p:nvPr/>
          </p:nvGrpSpPr>
          <p:grpSpPr>
            <a:xfrm>
              <a:off x="231339" y="3584803"/>
              <a:ext cx="4147433" cy="2267216"/>
              <a:chOff x="753582" y="2106878"/>
              <a:chExt cx="5747152" cy="3636144"/>
            </a:xfrm>
          </p:grpSpPr>
          <p:cxnSp>
            <p:nvCxnSpPr>
              <p:cNvPr id="59" name="Connecteur droit 137"/>
              <p:cNvCxnSpPr/>
              <p:nvPr/>
            </p:nvCxnSpPr>
            <p:spPr>
              <a:xfrm>
                <a:off x="1575269" y="2133092"/>
                <a:ext cx="0" cy="2888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ZoneTexte 139"/>
              <p:cNvSpPr txBox="1"/>
              <p:nvPr/>
            </p:nvSpPr>
            <p:spPr>
              <a:xfrm>
                <a:off x="1497350" y="5022378"/>
                <a:ext cx="264287"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0</a:t>
                </a:r>
              </a:p>
            </p:txBody>
          </p:sp>
          <p:sp>
            <p:nvSpPr>
              <p:cNvPr id="62" name="ZoneTexte 140"/>
              <p:cNvSpPr txBox="1"/>
              <p:nvPr/>
            </p:nvSpPr>
            <p:spPr>
              <a:xfrm>
                <a:off x="2021599" y="5022382"/>
                <a:ext cx="264287"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1</a:t>
                </a:r>
              </a:p>
            </p:txBody>
          </p:sp>
          <p:sp>
            <p:nvSpPr>
              <p:cNvPr id="63" name="ZoneTexte 141"/>
              <p:cNvSpPr txBox="1"/>
              <p:nvPr/>
            </p:nvSpPr>
            <p:spPr>
              <a:xfrm>
                <a:off x="3068418" y="5022382"/>
                <a:ext cx="264287"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3</a:t>
                </a:r>
              </a:p>
            </p:txBody>
          </p:sp>
          <p:sp>
            <p:nvSpPr>
              <p:cNvPr id="64" name="ZoneTexte 142"/>
              <p:cNvSpPr txBox="1"/>
              <p:nvPr/>
            </p:nvSpPr>
            <p:spPr>
              <a:xfrm>
                <a:off x="3582559" y="5022382"/>
                <a:ext cx="264287"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4</a:t>
                </a:r>
              </a:p>
            </p:txBody>
          </p:sp>
          <p:sp>
            <p:nvSpPr>
              <p:cNvPr id="65" name="ZoneTexte 143"/>
              <p:cNvSpPr txBox="1"/>
              <p:nvPr/>
            </p:nvSpPr>
            <p:spPr>
              <a:xfrm>
                <a:off x="5077867" y="5022382"/>
                <a:ext cx="377240"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7</a:t>
                </a:r>
              </a:p>
            </p:txBody>
          </p:sp>
          <p:sp>
            <p:nvSpPr>
              <p:cNvPr id="66" name="ZoneTexte 144"/>
              <p:cNvSpPr txBox="1"/>
              <p:nvPr/>
            </p:nvSpPr>
            <p:spPr>
              <a:xfrm>
                <a:off x="5529045" y="5022381"/>
                <a:ext cx="508692"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8</a:t>
                </a:r>
              </a:p>
            </p:txBody>
          </p:sp>
          <p:sp>
            <p:nvSpPr>
              <p:cNvPr id="67" name="Line 486"/>
              <p:cNvSpPr>
                <a:spLocks noChangeShapeType="1"/>
              </p:cNvSpPr>
              <p:nvPr/>
            </p:nvSpPr>
            <p:spPr bwMode="auto">
              <a:xfrm>
                <a:off x="2154301"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68" name="ZoneTexte 146"/>
              <p:cNvSpPr txBox="1"/>
              <p:nvPr/>
            </p:nvSpPr>
            <p:spPr>
              <a:xfrm>
                <a:off x="2542370" y="5022382"/>
                <a:ext cx="264287"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2</a:t>
                </a:r>
              </a:p>
            </p:txBody>
          </p:sp>
          <p:sp>
            <p:nvSpPr>
              <p:cNvPr id="69" name="Line 486"/>
              <p:cNvSpPr>
                <a:spLocks noChangeShapeType="1"/>
              </p:cNvSpPr>
              <p:nvPr/>
            </p:nvSpPr>
            <p:spPr bwMode="auto">
              <a:xfrm>
                <a:off x="2673693"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0" name="Line 486"/>
              <p:cNvSpPr>
                <a:spLocks noChangeShapeType="1"/>
              </p:cNvSpPr>
              <p:nvPr/>
            </p:nvSpPr>
            <p:spPr bwMode="auto">
              <a:xfrm>
                <a:off x="3193085"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1" name="Line 486"/>
              <p:cNvSpPr>
                <a:spLocks noChangeShapeType="1"/>
              </p:cNvSpPr>
              <p:nvPr/>
            </p:nvSpPr>
            <p:spPr bwMode="auto">
              <a:xfrm>
                <a:off x="3712477"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2" name="Line 486"/>
              <p:cNvSpPr>
                <a:spLocks noChangeShapeType="1"/>
              </p:cNvSpPr>
              <p:nvPr/>
            </p:nvSpPr>
            <p:spPr bwMode="auto">
              <a:xfrm>
                <a:off x="5270653"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3" name="Line 486"/>
              <p:cNvSpPr>
                <a:spLocks noChangeShapeType="1"/>
              </p:cNvSpPr>
              <p:nvPr/>
            </p:nvSpPr>
            <p:spPr bwMode="auto">
              <a:xfrm>
                <a:off x="1575270" y="5022384"/>
                <a:ext cx="4920469"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4" name="Line 486"/>
              <p:cNvSpPr>
                <a:spLocks noChangeShapeType="1"/>
              </p:cNvSpPr>
              <p:nvPr/>
            </p:nvSpPr>
            <p:spPr bwMode="auto">
              <a:xfrm>
                <a:off x="1634909"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5" name="Rectangle 443"/>
              <p:cNvSpPr>
                <a:spLocks noChangeArrowheads="1"/>
              </p:cNvSpPr>
              <p:nvPr/>
            </p:nvSpPr>
            <p:spPr bwMode="auto">
              <a:xfrm>
                <a:off x="1175182" y="4785045"/>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0.00</a:t>
                </a:r>
              </a:p>
            </p:txBody>
          </p:sp>
          <p:sp>
            <p:nvSpPr>
              <p:cNvPr id="76" name="Rectangle 453"/>
              <p:cNvSpPr>
                <a:spLocks noChangeArrowheads="1"/>
              </p:cNvSpPr>
              <p:nvPr/>
            </p:nvSpPr>
            <p:spPr bwMode="auto">
              <a:xfrm>
                <a:off x="1175182" y="3454943"/>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0.50</a:t>
                </a:r>
              </a:p>
            </p:txBody>
          </p:sp>
          <p:sp>
            <p:nvSpPr>
              <p:cNvPr id="77" name="Rectangle 457"/>
              <p:cNvSpPr>
                <a:spLocks noChangeArrowheads="1"/>
              </p:cNvSpPr>
              <p:nvPr/>
            </p:nvSpPr>
            <p:spPr bwMode="auto">
              <a:xfrm>
                <a:off x="1175182" y="2767709"/>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0.75</a:t>
                </a:r>
              </a:p>
            </p:txBody>
          </p:sp>
          <p:sp>
            <p:nvSpPr>
              <p:cNvPr id="78" name="Rectangle 463"/>
              <p:cNvSpPr>
                <a:spLocks noChangeArrowheads="1"/>
              </p:cNvSpPr>
              <p:nvPr/>
            </p:nvSpPr>
            <p:spPr bwMode="auto">
              <a:xfrm>
                <a:off x="1175182" y="2106878"/>
                <a:ext cx="285221" cy="244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1.00</a:t>
                </a:r>
              </a:p>
            </p:txBody>
          </p:sp>
          <p:sp>
            <p:nvSpPr>
              <p:cNvPr id="79" name="Rectangle 505"/>
              <p:cNvSpPr>
                <a:spLocks noChangeArrowheads="1"/>
              </p:cNvSpPr>
              <p:nvPr/>
            </p:nvSpPr>
            <p:spPr bwMode="auto">
              <a:xfrm>
                <a:off x="1175182" y="4130056"/>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0.25</a:t>
                </a:r>
              </a:p>
            </p:txBody>
          </p:sp>
          <p:sp>
            <p:nvSpPr>
              <p:cNvPr id="80" name="Line 518"/>
              <p:cNvSpPr>
                <a:spLocks noChangeShapeType="1"/>
              </p:cNvSpPr>
              <p:nvPr/>
            </p:nvSpPr>
            <p:spPr bwMode="auto">
              <a:xfrm flipH="1">
                <a:off x="1528682" y="2240601"/>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1" name="ZoneTexte 159"/>
              <p:cNvSpPr txBox="1"/>
              <p:nvPr/>
            </p:nvSpPr>
            <p:spPr>
              <a:xfrm>
                <a:off x="4096395" y="5022382"/>
                <a:ext cx="264287"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5</a:t>
                </a:r>
              </a:p>
            </p:txBody>
          </p:sp>
          <p:sp>
            <p:nvSpPr>
              <p:cNvPr id="82" name="Line 486"/>
              <p:cNvSpPr>
                <a:spLocks noChangeShapeType="1"/>
              </p:cNvSpPr>
              <p:nvPr/>
            </p:nvSpPr>
            <p:spPr bwMode="auto">
              <a:xfrm>
                <a:off x="4231869"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3" name="ZoneTexte 161"/>
              <p:cNvSpPr txBox="1"/>
              <p:nvPr/>
            </p:nvSpPr>
            <p:spPr>
              <a:xfrm>
                <a:off x="4605237" y="5022382"/>
                <a:ext cx="264287" cy="372153"/>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6</a:t>
                </a:r>
              </a:p>
            </p:txBody>
          </p:sp>
          <p:sp>
            <p:nvSpPr>
              <p:cNvPr id="84" name="Line 486"/>
              <p:cNvSpPr>
                <a:spLocks noChangeShapeType="1"/>
              </p:cNvSpPr>
              <p:nvPr/>
            </p:nvSpPr>
            <p:spPr bwMode="auto">
              <a:xfrm>
                <a:off x="4751261"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5" name="Line 518"/>
              <p:cNvSpPr>
                <a:spLocks noChangeShapeType="1"/>
              </p:cNvSpPr>
              <p:nvPr/>
            </p:nvSpPr>
            <p:spPr bwMode="auto">
              <a:xfrm flipH="1">
                <a:off x="1528682" y="4919475"/>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6" name="Line 518"/>
              <p:cNvSpPr>
                <a:spLocks noChangeShapeType="1"/>
              </p:cNvSpPr>
              <p:nvPr/>
            </p:nvSpPr>
            <p:spPr bwMode="auto">
              <a:xfrm flipH="1">
                <a:off x="1528682" y="4249755"/>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7" name="Line 518"/>
              <p:cNvSpPr>
                <a:spLocks noChangeShapeType="1"/>
              </p:cNvSpPr>
              <p:nvPr/>
            </p:nvSpPr>
            <p:spPr bwMode="auto">
              <a:xfrm flipH="1">
                <a:off x="1528682" y="3580037"/>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8" name="Line 518"/>
              <p:cNvSpPr>
                <a:spLocks noChangeShapeType="1"/>
              </p:cNvSpPr>
              <p:nvPr/>
            </p:nvSpPr>
            <p:spPr bwMode="auto">
              <a:xfrm flipH="1">
                <a:off x="1528682" y="2910319"/>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9" name="Rectangle 463"/>
              <p:cNvSpPr>
                <a:spLocks noChangeArrowheads="1"/>
              </p:cNvSpPr>
              <p:nvPr/>
            </p:nvSpPr>
            <p:spPr bwMode="auto">
              <a:xfrm rot="16200000">
                <a:off x="-169906" y="3498498"/>
                <a:ext cx="2047328" cy="200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ja-JP" sz="1200" b="0" i="0" dirty="0" smtClean="0">
                    <a:solidFill>
                      <a:srgbClr val="4D4D4D"/>
                    </a:solidFill>
                    <a:ea typeface="MS UI Gothic" pitchFamily="18" charset="0"/>
                  </a:rPr>
                  <a:t>生存率</a:t>
                </a:r>
              </a:p>
            </p:txBody>
          </p:sp>
          <p:sp>
            <p:nvSpPr>
              <p:cNvPr id="90" name="ZoneTexte 168"/>
              <p:cNvSpPr txBox="1"/>
              <p:nvPr/>
            </p:nvSpPr>
            <p:spPr>
              <a:xfrm>
                <a:off x="2411899" y="5324349"/>
                <a:ext cx="2601155" cy="41867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無作為化からの経過期間(年間)</a:t>
                </a:r>
              </a:p>
            </p:txBody>
          </p:sp>
          <p:sp>
            <p:nvSpPr>
              <p:cNvPr id="91" name="Forme libre 169"/>
              <p:cNvSpPr/>
              <p:nvPr/>
            </p:nvSpPr>
            <p:spPr>
              <a:xfrm>
                <a:off x="1723869" y="2223541"/>
                <a:ext cx="4776865" cy="1918741"/>
              </a:xfrm>
              <a:custGeom>
                <a:avLst/>
                <a:gdLst>
                  <a:gd name="connsiteX0" fmla="*/ 0 w 4776865"/>
                  <a:gd name="connsiteY0" fmla="*/ 0 h 1918741"/>
                  <a:gd name="connsiteX1" fmla="*/ 0 w 4776865"/>
                  <a:gd name="connsiteY1" fmla="*/ 0 h 1918741"/>
                  <a:gd name="connsiteX2" fmla="*/ 59961 w 4776865"/>
                  <a:gd name="connsiteY2" fmla="*/ 4997 h 1918741"/>
                  <a:gd name="connsiteX3" fmla="*/ 74951 w 4776865"/>
                  <a:gd name="connsiteY3" fmla="*/ 14990 h 1918741"/>
                  <a:gd name="connsiteX4" fmla="*/ 119921 w 4776865"/>
                  <a:gd name="connsiteY4" fmla="*/ 39974 h 1918741"/>
                  <a:gd name="connsiteX5" fmla="*/ 144905 w 4776865"/>
                  <a:gd name="connsiteY5" fmla="*/ 64957 h 1918741"/>
                  <a:gd name="connsiteX6" fmla="*/ 144905 w 4776865"/>
                  <a:gd name="connsiteY6" fmla="*/ 64957 h 1918741"/>
                  <a:gd name="connsiteX7" fmla="*/ 199869 w 4776865"/>
                  <a:gd name="connsiteY7" fmla="*/ 124918 h 1918741"/>
                  <a:gd name="connsiteX8" fmla="*/ 224852 w 4776865"/>
                  <a:gd name="connsiteY8" fmla="*/ 164892 h 1918741"/>
                  <a:gd name="connsiteX9" fmla="*/ 299803 w 4776865"/>
                  <a:gd name="connsiteY9" fmla="*/ 284813 h 1918741"/>
                  <a:gd name="connsiteX10" fmla="*/ 354767 w 4776865"/>
                  <a:gd name="connsiteY10" fmla="*/ 394741 h 1918741"/>
                  <a:gd name="connsiteX11" fmla="*/ 409731 w 4776865"/>
                  <a:gd name="connsiteY11" fmla="*/ 479685 h 1918741"/>
                  <a:gd name="connsiteX12" fmla="*/ 474688 w 4776865"/>
                  <a:gd name="connsiteY12" fmla="*/ 564629 h 1918741"/>
                  <a:gd name="connsiteX13" fmla="*/ 549639 w 4776865"/>
                  <a:gd name="connsiteY13" fmla="*/ 664564 h 1918741"/>
                  <a:gd name="connsiteX14" fmla="*/ 624590 w 4776865"/>
                  <a:gd name="connsiteY14" fmla="*/ 724525 h 1918741"/>
                  <a:gd name="connsiteX15" fmla="*/ 654570 w 4776865"/>
                  <a:gd name="connsiteY15" fmla="*/ 814466 h 1918741"/>
                  <a:gd name="connsiteX16" fmla="*/ 739515 w 4776865"/>
                  <a:gd name="connsiteY16" fmla="*/ 899410 h 1918741"/>
                  <a:gd name="connsiteX17" fmla="*/ 779488 w 4776865"/>
                  <a:gd name="connsiteY17" fmla="*/ 954374 h 1918741"/>
                  <a:gd name="connsiteX18" fmla="*/ 794479 w 4776865"/>
                  <a:gd name="connsiteY18" fmla="*/ 984354 h 1918741"/>
                  <a:gd name="connsiteX19" fmla="*/ 814465 w 4776865"/>
                  <a:gd name="connsiteY19" fmla="*/ 1044315 h 1918741"/>
                  <a:gd name="connsiteX20" fmla="*/ 879423 w 4776865"/>
                  <a:gd name="connsiteY20" fmla="*/ 1124262 h 1918741"/>
                  <a:gd name="connsiteX21" fmla="*/ 929390 w 4776865"/>
                  <a:gd name="connsiteY21" fmla="*/ 1179226 h 1918741"/>
                  <a:gd name="connsiteX22" fmla="*/ 959370 w 4776865"/>
                  <a:gd name="connsiteY22" fmla="*/ 1199213 h 1918741"/>
                  <a:gd name="connsiteX23" fmla="*/ 1024328 w 4776865"/>
                  <a:gd name="connsiteY23" fmla="*/ 1339121 h 1918741"/>
                  <a:gd name="connsiteX24" fmla="*/ 1069298 w 4776865"/>
                  <a:gd name="connsiteY24" fmla="*/ 1339121 h 1918741"/>
                  <a:gd name="connsiteX25" fmla="*/ 1124262 w 4776865"/>
                  <a:gd name="connsiteY25" fmla="*/ 1389089 h 1918741"/>
                  <a:gd name="connsiteX26" fmla="*/ 1174229 w 4776865"/>
                  <a:gd name="connsiteY26" fmla="*/ 1469036 h 1918741"/>
                  <a:gd name="connsiteX27" fmla="*/ 1269167 w 4776865"/>
                  <a:gd name="connsiteY27" fmla="*/ 1469036 h 1918741"/>
                  <a:gd name="connsiteX28" fmla="*/ 1334124 w 4776865"/>
                  <a:gd name="connsiteY28" fmla="*/ 1524000 h 1918741"/>
                  <a:gd name="connsiteX29" fmla="*/ 1399082 w 4776865"/>
                  <a:gd name="connsiteY29" fmla="*/ 1553980 h 1918741"/>
                  <a:gd name="connsiteX30" fmla="*/ 1479029 w 4776865"/>
                  <a:gd name="connsiteY30" fmla="*/ 1573967 h 1918741"/>
                  <a:gd name="connsiteX31" fmla="*/ 1514006 w 4776865"/>
                  <a:gd name="connsiteY31" fmla="*/ 1568970 h 1918741"/>
                  <a:gd name="connsiteX32" fmla="*/ 1598951 w 4776865"/>
                  <a:gd name="connsiteY32" fmla="*/ 1643921 h 1918741"/>
                  <a:gd name="connsiteX33" fmla="*/ 1658911 w 4776865"/>
                  <a:gd name="connsiteY33" fmla="*/ 1643921 h 1918741"/>
                  <a:gd name="connsiteX34" fmla="*/ 1713875 w 4776865"/>
                  <a:gd name="connsiteY34" fmla="*/ 1663908 h 1918741"/>
                  <a:gd name="connsiteX35" fmla="*/ 1723869 w 4776865"/>
                  <a:gd name="connsiteY35" fmla="*/ 1698885 h 1918741"/>
                  <a:gd name="connsiteX36" fmla="*/ 1838793 w 4776865"/>
                  <a:gd name="connsiteY36" fmla="*/ 1728866 h 1918741"/>
                  <a:gd name="connsiteX37" fmla="*/ 1853783 w 4776865"/>
                  <a:gd name="connsiteY37" fmla="*/ 1758846 h 1918741"/>
                  <a:gd name="connsiteX38" fmla="*/ 1943724 w 4776865"/>
                  <a:gd name="connsiteY38" fmla="*/ 1778833 h 1918741"/>
                  <a:gd name="connsiteX39" fmla="*/ 2063646 w 4776865"/>
                  <a:gd name="connsiteY39" fmla="*/ 1783829 h 1918741"/>
                  <a:gd name="connsiteX40" fmla="*/ 2133600 w 4776865"/>
                  <a:gd name="connsiteY40" fmla="*/ 1808813 h 1918741"/>
                  <a:gd name="connsiteX41" fmla="*/ 2203554 w 4776865"/>
                  <a:gd name="connsiteY41" fmla="*/ 1823803 h 1918741"/>
                  <a:gd name="connsiteX42" fmla="*/ 2283501 w 4776865"/>
                  <a:gd name="connsiteY42" fmla="*/ 1838793 h 1918741"/>
                  <a:gd name="connsiteX43" fmla="*/ 2408420 w 4776865"/>
                  <a:gd name="connsiteY43" fmla="*/ 1868774 h 1918741"/>
                  <a:gd name="connsiteX44" fmla="*/ 2528341 w 4776865"/>
                  <a:gd name="connsiteY44" fmla="*/ 1878767 h 1918741"/>
                  <a:gd name="connsiteX45" fmla="*/ 2968052 w 4776865"/>
                  <a:gd name="connsiteY45" fmla="*/ 1878767 h 1918741"/>
                  <a:gd name="connsiteX46" fmla="*/ 2968052 w 4776865"/>
                  <a:gd name="connsiteY46" fmla="*/ 1898754 h 1918741"/>
                  <a:gd name="connsiteX47" fmla="*/ 3247869 w 4776865"/>
                  <a:gd name="connsiteY47" fmla="*/ 1898754 h 1918741"/>
                  <a:gd name="connsiteX48" fmla="*/ 3247869 w 4776865"/>
                  <a:gd name="connsiteY48" fmla="*/ 1918741 h 1918741"/>
                  <a:gd name="connsiteX49" fmla="*/ 4776865 w 4776865"/>
                  <a:gd name="connsiteY49" fmla="*/ 1918741 h 19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76865" h="1918741">
                    <a:moveTo>
                      <a:pt x="0" y="0"/>
                    </a:moveTo>
                    <a:lnTo>
                      <a:pt x="0" y="0"/>
                    </a:lnTo>
                    <a:cubicBezTo>
                      <a:pt x="49936" y="5549"/>
                      <a:pt x="29888" y="4997"/>
                      <a:pt x="59961" y="4997"/>
                    </a:cubicBezTo>
                    <a:lnTo>
                      <a:pt x="74951" y="14990"/>
                    </a:lnTo>
                    <a:lnTo>
                      <a:pt x="119921" y="39974"/>
                    </a:lnTo>
                    <a:lnTo>
                      <a:pt x="144905" y="64957"/>
                    </a:lnTo>
                    <a:lnTo>
                      <a:pt x="144905" y="64957"/>
                    </a:lnTo>
                    <a:lnTo>
                      <a:pt x="199869" y="124918"/>
                    </a:lnTo>
                    <a:lnTo>
                      <a:pt x="224852" y="164892"/>
                    </a:lnTo>
                    <a:lnTo>
                      <a:pt x="299803" y="284813"/>
                    </a:lnTo>
                    <a:lnTo>
                      <a:pt x="354767" y="394741"/>
                    </a:lnTo>
                    <a:lnTo>
                      <a:pt x="409731" y="479685"/>
                    </a:lnTo>
                    <a:lnTo>
                      <a:pt x="474688" y="564629"/>
                    </a:lnTo>
                    <a:lnTo>
                      <a:pt x="549639" y="664564"/>
                    </a:lnTo>
                    <a:lnTo>
                      <a:pt x="624590" y="724525"/>
                    </a:lnTo>
                    <a:lnTo>
                      <a:pt x="654570" y="814466"/>
                    </a:lnTo>
                    <a:lnTo>
                      <a:pt x="739515" y="899410"/>
                    </a:lnTo>
                    <a:lnTo>
                      <a:pt x="779488" y="954374"/>
                    </a:lnTo>
                    <a:lnTo>
                      <a:pt x="794479" y="984354"/>
                    </a:lnTo>
                    <a:lnTo>
                      <a:pt x="814465" y="1044315"/>
                    </a:lnTo>
                    <a:lnTo>
                      <a:pt x="879423" y="1124262"/>
                    </a:lnTo>
                    <a:lnTo>
                      <a:pt x="929390" y="1179226"/>
                    </a:lnTo>
                    <a:lnTo>
                      <a:pt x="959370" y="1199213"/>
                    </a:lnTo>
                    <a:lnTo>
                      <a:pt x="1024328" y="1339121"/>
                    </a:lnTo>
                    <a:lnTo>
                      <a:pt x="1069298" y="1339121"/>
                    </a:lnTo>
                    <a:lnTo>
                      <a:pt x="1124262" y="1389089"/>
                    </a:lnTo>
                    <a:lnTo>
                      <a:pt x="1174229" y="1469036"/>
                    </a:lnTo>
                    <a:lnTo>
                      <a:pt x="1269167" y="1469036"/>
                    </a:lnTo>
                    <a:lnTo>
                      <a:pt x="1334124" y="1524000"/>
                    </a:lnTo>
                    <a:lnTo>
                      <a:pt x="1399082" y="1553980"/>
                    </a:lnTo>
                    <a:lnTo>
                      <a:pt x="1479029" y="1573967"/>
                    </a:lnTo>
                    <a:lnTo>
                      <a:pt x="1514006" y="1568970"/>
                    </a:lnTo>
                    <a:lnTo>
                      <a:pt x="1598951" y="1643921"/>
                    </a:lnTo>
                    <a:lnTo>
                      <a:pt x="1658911" y="1643921"/>
                    </a:lnTo>
                    <a:lnTo>
                      <a:pt x="1713875" y="1663908"/>
                    </a:lnTo>
                    <a:lnTo>
                      <a:pt x="1723869" y="1698885"/>
                    </a:lnTo>
                    <a:lnTo>
                      <a:pt x="1838793" y="1728866"/>
                    </a:lnTo>
                    <a:lnTo>
                      <a:pt x="1853783" y="1758846"/>
                    </a:lnTo>
                    <a:lnTo>
                      <a:pt x="1943724" y="1778833"/>
                    </a:lnTo>
                    <a:lnTo>
                      <a:pt x="2063646" y="1783829"/>
                    </a:lnTo>
                    <a:lnTo>
                      <a:pt x="2133600" y="1808813"/>
                    </a:lnTo>
                    <a:lnTo>
                      <a:pt x="2203554" y="1823803"/>
                    </a:lnTo>
                    <a:lnTo>
                      <a:pt x="2283501" y="1838793"/>
                    </a:lnTo>
                    <a:lnTo>
                      <a:pt x="2408420" y="1868774"/>
                    </a:lnTo>
                    <a:lnTo>
                      <a:pt x="2528341" y="1878767"/>
                    </a:lnTo>
                    <a:lnTo>
                      <a:pt x="2968052" y="1878767"/>
                    </a:lnTo>
                    <a:lnTo>
                      <a:pt x="2968052" y="1898754"/>
                    </a:lnTo>
                    <a:lnTo>
                      <a:pt x="3247869" y="1898754"/>
                    </a:lnTo>
                    <a:lnTo>
                      <a:pt x="3247869" y="1918741"/>
                    </a:lnTo>
                    <a:lnTo>
                      <a:pt x="4776865" y="1918741"/>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2000">
                  <a:solidFill>
                    <a:srgbClr val="4D4D4D"/>
                  </a:solidFill>
                </a:endParaRPr>
              </a:p>
            </p:txBody>
          </p:sp>
          <p:sp>
            <p:nvSpPr>
              <p:cNvPr id="92" name="Forme libre 170"/>
              <p:cNvSpPr/>
              <p:nvPr/>
            </p:nvSpPr>
            <p:spPr>
              <a:xfrm>
                <a:off x="1738859" y="2228538"/>
                <a:ext cx="4756879" cy="2088629"/>
              </a:xfrm>
              <a:custGeom>
                <a:avLst/>
                <a:gdLst>
                  <a:gd name="connsiteX0" fmla="*/ 0 w 4756879"/>
                  <a:gd name="connsiteY0" fmla="*/ 0 h 2088629"/>
                  <a:gd name="connsiteX1" fmla="*/ 74951 w 4756879"/>
                  <a:gd name="connsiteY1" fmla="*/ 14990 h 2088629"/>
                  <a:gd name="connsiteX2" fmla="*/ 124918 w 4756879"/>
                  <a:gd name="connsiteY2" fmla="*/ 64957 h 2088629"/>
                  <a:gd name="connsiteX3" fmla="*/ 169889 w 4756879"/>
                  <a:gd name="connsiteY3" fmla="*/ 159895 h 2088629"/>
                  <a:gd name="connsiteX4" fmla="*/ 269823 w 4756879"/>
                  <a:gd name="connsiteY4" fmla="*/ 249836 h 2088629"/>
                  <a:gd name="connsiteX5" fmla="*/ 329784 w 4756879"/>
                  <a:gd name="connsiteY5" fmla="*/ 369757 h 2088629"/>
                  <a:gd name="connsiteX6" fmla="*/ 369757 w 4756879"/>
                  <a:gd name="connsiteY6" fmla="*/ 404734 h 2088629"/>
                  <a:gd name="connsiteX7" fmla="*/ 394741 w 4756879"/>
                  <a:gd name="connsiteY7" fmla="*/ 494675 h 2088629"/>
                  <a:gd name="connsiteX8" fmla="*/ 454702 w 4756879"/>
                  <a:gd name="connsiteY8" fmla="*/ 584616 h 2088629"/>
                  <a:gd name="connsiteX9" fmla="*/ 514662 w 4756879"/>
                  <a:gd name="connsiteY9" fmla="*/ 679554 h 2088629"/>
                  <a:gd name="connsiteX10" fmla="*/ 529652 w 4756879"/>
                  <a:gd name="connsiteY10" fmla="*/ 724524 h 2088629"/>
                  <a:gd name="connsiteX11" fmla="*/ 564630 w 4756879"/>
                  <a:gd name="connsiteY11" fmla="*/ 764498 h 2088629"/>
                  <a:gd name="connsiteX12" fmla="*/ 599607 w 4756879"/>
                  <a:gd name="connsiteY12" fmla="*/ 809469 h 2088629"/>
                  <a:gd name="connsiteX13" fmla="*/ 624590 w 4756879"/>
                  <a:gd name="connsiteY13" fmla="*/ 899410 h 2088629"/>
                  <a:gd name="connsiteX14" fmla="*/ 624590 w 4756879"/>
                  <a:gd name="connsiteY14" fmla="*/ 934387 h 2088629"/>
                  <a:gd name="connsiteX15" fmla="*/ 699541 w 4756879"/>
                  <a:gd name="connsiteY15" fmla="*/ 994347 h 2088629"/>
                  <a:gd name="connsiteX16" fmla="*/ 729521 w 4756879"/>
                  <a:gd name="connsiteY16" fmla="*/ 1069298 h 2088629"/>
                  <a:gd name="connsiteX17" fmla="*/ 764498 w 4756879"/>
                  <a:gd name="connsiteY17" fmla="*/ 1129259 h 2088629"/>
                  <a:gd name="connsiteX18" fmla="*/ 799475 w 4756879"/>
                  <a:gd name="connsiteY18" fmla="*/ 1164236 h 2088629"/>
                  <a:gd name="connsiteX19" fmla="*/ 854439 w 4756879"/>
                  <a:gd name="connsiteY19" fmla="*/ 1204210 h 2088629"/>
                  <a:gd name="connsiteX20" fmla="*/ 924393 w 4756879"/>
                  <a:gd name="connsiteY20" fmla="*/ 1274164 h 2088629"/>
                  <a:gd name="connsiteX21" fmla="*/ 999344 w 4756879"/>
                  <a:gd name="connsiteY21" fmla="*/ 1339121 h 2088629"/>
                  <a:gd name="connsiteX22" fmla="*/ 1059305 w 4756879"/>
                  <a:gd name="connsiteY22" fmla="*/ 1414072 h 2088629"/>
                  <a:gd name="connsiteX23" fmla="*/ 1179226 w 4756879"/>
                  <a:gd name="connsiteY23" fmla="*/ 1479029 h 2088629"/>
                  <a:gd name="connsiteX24" fmla="*/ 1269167 w 4756879"/>
                  <a:gd name="connsiteY24" fmla="*/ 1528996 h 2088629"/>
                  <a:gd name="connsiteX25" fmla="*/ 1434059 w 4756879"/>
                  <a:gd name="connsiteY25" fmla="*/ 1608944 h 2088629"/>
                  <a:gd name="connsiteX26" fmla="*/ 1533993 w 4756879"/>
                  <a:gd name="connsiteY26" fmla="*/ 1643921 h 2088629"/>
                  <a:gd name="connsiteX27" fmla="*/ 1578964 w 4756879"/>
                  <a:gd name="connsiteY27" fmla="*/ 1653914 h 2088629"/>
                  <a:gd name="connsiteX28" fmla="*/ 1718872 w 4756879"/>
                  <a:gd name="connsiteY28" fmla="*/ 1698885 h 2088629"/>
                  <a:gd name="connsiteX29" fmla="*/ 1918741 w 4756879"/>
                  <a:gd name="connsiteY29" fmla="*/ 1758846 h 2088629"/>
                  <a:gd name="connsiteX30" fmla="*/ 1968708 w 4756879"/>
                  <a:gd name="connsiteY30" fmla="*/ 1773836 h 2088629"/>
                  <a:gd name="connsiteX31" fmla="*/ 2163580 w 4756879"/>
                  <a:gd name="connsiteY31" fmla="*/ 1808813 h 2088629"/>
                  <a:gd name="connsiteX32" fmla="*/ 2323475 w 4756879"/>
                  <a:gd name="connsiteY32" fmla="*/ 1923737 h 2088629"/>
                  <a:gd name="connsiteX33" fmla="*/ 2493364 w 4756879"/>
                  <a:gd name="connsiteY33" fmla="*/ 1938728 h 2088629"/>
                  <a:gd name="connsiteX34" fmla="*/ 2688236 w 4756879"/>
                  <a:gd name="connsiteY34" fmla="*/ 1938728 h 2088629"/>
                  <a:gd name="connsiteX35" fmla="*/ 2778177 w 4756879"/>
                  <a:gd name="connsiteY35" fmla="*/ 1983698 h 2088629"/>
                  <a:gd name="connsiteX36" fmla="*/ 2938072 w 4756879"/>
                  <a:gd name="connsiteY36" fmla="*/ 1973705 h 2088629"/>
                  <a:gd name="connsiteX37" fmla="*/ 2998033 w 4756879"/>
                  <a:gd name="connsiteY37" fmla="*/ 2008682 h 2088629"/>
                  <a:gd name="connsiteX38" fmla="*/ 3232879 w 4756879"/>
                  <a:gd name="connsiteY38" fmla="*/ 2003685 h 2088629"/>
                  <a:gd name="connsiteX39" fmla="*/ 3347803 w 4756879"/>
                  <a:gd name="connsiteY39" fmla="*/ 2048655 h 2088629"/>
                  <a:gd name="connsiteX40" fmla="*/ 3617626 w 4756879"/>
                  <a:gd name="connsiteY40" fmla="*/ 2048655 h 2088629"/>
                  <a:gd name="connsiteX41" fmla="*/ 3657600 w 4756879"/>
                  <a:gd name="connsiteY41" fmla="*/ 2088629 h 2088629"/>
                  <a:gd name="connsiteX42" fmla="*/ 4756879 w 4756879"/>
                  <a:gd name="connsiteY42" fmla="*/ 2088629 h 208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56879" h="2088629">
                    <a:moveTo>
                      <a:pt x="0" y="0"/>
                    </a:moveTo>
                    <a:lnTo>
                      <a:pt x="74951" y="14990"/>
                    </a:lnTo>
                    <a:lnTo>
                      <a:pt x="124918" y="64957"/>
                    </a:lnTo>
                    <a:lnTo>
                      <a:pt x="169889" y="159895"/>
                    </a:lnTo>
                    <a:lnTo>
                      <a:pt x="269823" y="249836"/>
                    </a:lnTo>
                    <a:lnTo>
                      <a:pt x="329784" y="369757"/>
                    </a:lnTo>
                    <a:lnTo>
                      <a:pt x="369757" y="404734"/>
                    </a:lnTo>
                    <a:lnTo>
                      <a:pt x="394741" y="494675"/>
                    </a:lnTo>
                    <a:lnTo>
                      <a:pt x="454702" y="584616"/>
                    </a:lnTo>
                    <a:lnTo>
                      <a:pt x="514662" y="679554"/>
                    </a:lnTo>
                    <a:lnTo>
                      <a:pt x="529652" y="724524"/>
                    </a:lnTo>
                    <a:lnTo>
                      <a:pt x="564630" y="764498"/>
                    </a:lnTo>
                    <a:lnTo>
                      <a:pt x="599607" y="809469"/>
                    </a:lnTo>
                    <a:lnTo>
                      <a:pt x="624590" y="899410"/>
                    </a:lnTo>
                    <a:lnTo>
                      <a:pt x="624590" y="934387"/>
                    </a:lnTo>
                    <a:lnTo>
                      <a:pt x="699541" y="994347"/>
                    </a:lnTo>
                    <a:lnTo>
                      <a:pt x="729521" y="1069298"/>
                    </a:lnTo>
                    <a:lnTo>
                      <a:pt x="764498" y="1129259"/>
                    </a:lnTo>
                    <a:lnTo>
                      <a:pt x="799475" y="1164236"/>
                    </a:lnTo>
                    <a:lnTo>
                      <a:pt x="854439" y="1204210"/>
                    </a:lnTo>
                    <a:lnTo>
                      <a:pt x="924393" y="1274164"/>
                    </a:lnTo>
                    <a:lnTo>
                      <a:pt x="999344" y="1339121"/>
                    </a:lnTo>
                    <a:lnTo>
                      <a:pt x="1059305" y="1414072"/>
                    </a:lnTo>
                    <a:lnTo>
                      <a:pt x="1179226" y="1479029"/>
                    </a:lnTo>
                    <a:lnTo>
                      <a:pt x="1269167" y="1528996"/>
                    </a:lnTo>
                    <a:lnTo>
                      <a:pt x="1434059" y="1608944"/>
                    </a:lnTo>
                    <a:lnTo>
                      <a:pt x="1533993" y="1643921"/>
                    </a:lnTo>
                    <a:lnTo>
                      <a:pt x="1578964" y="1653914"/>
                    </a:lnTo>
                    <a:lnTo>
                      <a:pt x="1718872" y="1698885"/>
                    </a:lnTo>
                    <a:lnTo>
                      <a:pt x="1918741" y="1758846"/>
                    </a:lnTo>
                    <a:lnTo>
                      <a:pt x="1968708" y="1773836"/>
                    </a:lnTo>
                    <a:lnTo>
                      <a:pt x="2163580" y="1808813"/>
                    </a:lnTo>
                    <a:lnTo>
                      <a:pt x="2323475" y="1923737"/>
                    </a:lnTo>
                    <a:lnTo>
                      <a:pt x="2493364" y="1938728"/>
                    </a:lnTo>
                    <a:lnTo>
                      <a:pt x="2688236" y="1938728"/>
                    </a:lnTo>
                    <a:lnTo>
                      <a:pt x="2778177" y="1983698"/>
                    </a:lnTo>
                    <a:lnTo>
                      <a:pt x="2938072" y="1973705"/>
                    </a:lnTo>
                    <a:lnTo>
                      <a:pt x="2998033" y="2008682"/>
                    </a:lnTo>
                    <a:lnTo>
                      <a:pt x="3232879" y="2003685"/>
                    </a:lnTo>
                    <a:lnTo>
                      <a:pt x="3347803" y="2048655"/>
                    </a:lnTo>
                    <a:lnTo>
                      <a:pt x="3617626" y="2048655"/>
                    </a:lnTo>
                    <a:lnTo>
                      <a:pt x="3657600" y="2088629"/>
                    </a:lnTo>
                    <a:lnTo>
                      <a:pt x="4756879" y="2088629"/>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2000">
                  <a:solidFill>
                    <a:srgbClr val="4D4D4D"/>
                  </a:solidFill>
                </a:endParaRPr>
              </a:p>
            </p:txBody>
          </p:sp>
        </p:grpSp>
        <p:sp>
          <p:nvSpPr>
            <p:cNvPr id="95" name="Line 486"/>
            <p:cNvSpPr>
              <a:spLocks noChangeShapeType="1"/>
            </p:cNvSpPr>
            <p:nvPr/>
          </p:nvSpPr>
          <p:spPr bwMode="auto">
            <a:xfrm>
              <a:off x="3851462" y="5408406"/>
              <a:ext cx="0" cy="33015"/>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a:p>
          </p:txBody>
        </p:sp>
      </p:grpSp>
      <p:graphicFrame>
        <p:nvGraphicFramePr>
          <p:cNvPr id="96" name="Tableau 5"/>
          <p:cNvGraphicFramePr>
            <a:graphicFrameLocks noGrp="1"/>
          </p:cNvGraphicFramePr>
          <p:nvPr>
            <p:extLst>
              <p:ext uri="{D42A27DB-BD31-4B8C-83A1-F6EECF244321}">
                <p14:modId xmlns:p14="http://schemas.microsoft.com/office/powerpoint/2010/main" xmlns="" val="3051370384"/>
              </p:ext>
            </p:extLst>
          </p:nvPr>
        </p:nvGraphicFramePr>
        <p:xfrm>
          <a:off x="2162932" y="3358438"/>
          <a:ext cx="2412239" cy="1219193"/>
        </p:xfrm>
        <a:graphic>
          <a:graphicData uri="http://schemas.openxmlformats.org/drawingml/2006/table">
            <a:tbl>
              <a:tblPr firstRow="1" bandRow="1">
                <a:tableStyleId>{5C22544A-7EE6-4342-B048-85BDC9FD1C3A}</a:tableStyleId>
              </a:tblPr>
              <a:tblGrid>
                <a:gridCol w="854125"/>
                <a:gridCol w="1558114"/>
              </a:tblGrid>
              <a:tr h="187515">
                <a:tc gridSpan="2">
                  <a:txBody>
                    <a:bodyPr/>
                    <a:lstStyle/>
                    <a:p>
                      <a:pPr algn="ctr">
                        <a:lnSpc>
                          <a:spcPct val="100000"/>
                        </a:lnSpc>
                      </a:pPr>
                      <a:r>
                        <a:rPr lang="ja-JP" sz="1200" b="0" i="0" dirty="0" smtClean="0">
                          <a:solidFill>
                            <a:srgbClr val="4D4D4D"/>
                          </a:solidFill>
                          <a:ea typeface="MS UI Gothic" pitchFamily="18" charset="0"/>
                        </a:rPr>
                        <a:t>OS中央値(95%CI)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191172">
                <a:tc>
                  <a:txBody>
                    <a:bodyPr/>
                    <a:lstStyle/>
                    <a:p>
                      <a:pPr marL="0" indent="60325" algn="l">
                        <a:lnSpc>
                          <a:spcPct val="100000"/>
                        </a:lnSpc>
                      </a:pPr>
                      <a:r>
                        <a:rPr lang="ja-JP" sz="1200" b="0" i="0" dirty="0" smtClean="0">
                          <a:solidFill>
                            <a:srgbClr val="043882"/>
                          </a:solidFill>
                          <a:ea typeface="MS UI Gothic" pitchFamily="18" charset="0"/>
                        </a:rPr>
                        <a:t>CF</a:t>
                      </a:r>
                    </a:p>
                    <a:p>
                      <a:pPr marL="0" indent="60325" algn="l">
                        <a:lnSpc>
                          <a:spcPct val="100000"/>
                        </a:lnSpc>
                      </a:pPr>
                      <a:r>
                        <a:rPr lang="ja-JP" sz="1200" b="0" i="0" dirty="0" smtClean="0">
                          <a:solidFill>
                            <a:srgbClr val="B60D27"/>
                          </a:solidFill>
                          <a:ea typeface="MS UI Gothic" pitchFamily="18" charset="0"/>
                        </a:rPr>
                        <a:t>ECX</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ja-JP" sz="1200" b="0" i="0" dirty="0" smtClean="0">
                          <a:solidFill>
                            <a:srgbClr val="043882"/>
                          </a:solidFill>
                          <a:ea typeface="MS UI Gothic" pitchFamily="18" charset="0"/>
                        </a:rPr>
                        <a:t>2.02(1.80, 2.38)</a:t>
                      </a:r>
                    </a:p>
                    <a:p>
                      <a:pPr marL="0" algn="ctr" defTabSz="457200" rtl="0" eaLnBrk="1" latinLnBrk="0" hangingPunct="1">
                        <a:lnSpc>
                          <a:spcPct val="100000"/>
                        </a:lnSpc>
                      </a:pPr>
                      <a:r>
                        <a:rPr lang="ja-JP" sz="1200" b="0" i="0" dirty="0" smtClean="0">
                          <a:solidFill>
                            <a:srgbClr val="B60D27"/>
                          </a:solidFill>
                          <a:ea typeface="MS UI Gothic" pitchFamily="18" charset="0"/>
                        </a:rPr>
                        <a:t>2.15(1.93, 2.53)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7673">
                <a:tc>
                  <a:txBody>
                    <a:bodyPr/>
                    <a:lstStyle/>
                    <a:p>
                      <a:pPr marL="0" indent="60325">
                        <a:lnSpc>
                          <a:spcPct val="100000"/>
                        </a:lnSpc>
                      </a:pPr>
                      <a:r>
                        <a:rPr lang="ja-JP" sz="1200" b="0" i="0" dirty="0" smtClean="0">
                          <a:solidFill>
                            <a:srgbClr val="4D4D4D"/>
                          </a:solidFill>
                          <a:ea typeface="MS UI Gothic" pitchFamily="18" charset="0"/>
                        </a:rPr>
                        <a:t>HR</a:t>
                      </a:r>
                    </a:p>
                    <a:p>
                      <a:pPr marL="0" indent="60325">
                        <a:lnSpc>
                          <a:spcPct val="100000"/>
                        </a:lnSpc>
                      </a:pPr>
                      <a:r>
                        <a:rPr lang="ja-JP" sz="1200" b="0" i="0" dirty="0" smtClean="0">
                          <a:solidFill>
                            <a:srgbClr val="4D4D4D"/>
                          </a:solidFill>
                          <a:ea typeface="MS UI Gothic" pitchFamily="18" charset="0"/>
                        </a:rPr>
                        <a:t>P値</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ja-JP" sz="1200" b="0" i="0" dirty="0" smtClean="0">
                          <a:solidFill>
                            <a:srgbClr val="4D4D4D"/>
                          </a:solidFill>
                          <a:ea typeface="MS UI Gothic" pitchFamily="18" charset="0"/>
                        </a:rPr>
                        <a:t>0.92(0.79, 1.08)</a:t>
                      </a:r>
                    </a:p>
                    <a:p>
                      <a:pPr marL="0" algn="ctr" defTabSz="457200" rtl="0" eaLnBrk="1" latinLnBrk="0" hangingPunct="1">
                        <a:lnSpc>
                          <a:spcPct val="100000"/>
                        </a:lnSpc>
                      </a:pPr>
                      <a:r>
                        <a:rPr lang="ja-JP" sz="1200" b="0" i="0" dirty="0" smtClean="0">
                          <a:solidFill>
                            <a:srgbClr val="4D4D4D"/>
                          </a:solidFill>
                          <a:ea typeface="MS UI Gothic" pitchFamily="18" charset="0"/>
                        </a:rPr>
                        <a:t>0.8582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7" name="ZoneTexte 74"/>
          <p:cNvSpPr txBox="1"/>
          <p:nvPr/>
        </p:nvSpPr>
        <p:spPr>
          <a:xfrm>
            <a:off x="-50104" y="5513840"/>
            <a:ext cx="862709" cy="677108"/>
          </a:xfrm>
          <a:prstGeom prst="rect">
            <a:avLst/>
          </a:prstGeom>
          <a:noFill/>
        </p:spPr>
        <p:txBody>
          <a:bodyPr wrap="square" rtlCol="0">
            <a:spAutoFit/>
          </a:bodyPr>
          <a:lstStyle/>
          <a:p>
            <a:pPr algn="r" fontAlgn="base">
              <a:spcBef>
                <a:spcPct val="0"/>
              </a:spcBef>
              <a:spcAft>
                <a:spcPct val="0"/>
              </a:spcAft>
            </a:pPr>
            <a:r>
              <a:rPr lang="ja-JP" sz="900" b="0" i="0" dirty="0" smtClean="0">
                <a:solidFill>
                  <a:srgbClr val="4D4D4D"/>
                </a:solidFill>
                <a:ea typeface="MS UI Gothic" pitchFamily="18" charset="0"/>
              </a:rPr>
              <a:t>リスクにさらされていた患者数</a:t>
            </a:r>
          </a:p>
          <a:p>
            <a:pPr algn="r" fontAlgn="base">
              <a:spcBef>
                <a:spcPct val="0"/>
              </a:spcBef>
              <a:spcAft>
                <a:spcPct val="0"/>
              </a:spcAft>
            </a:pPr>
            <a:r>
              <a:rPr lang="ja-JP" sz="1000" b="0" i="0" dirty="0" smtClean="0">
                <a:solidFill>
                  <a:srgbClr val="043882"/>
                </a:solidFill>
                <a:ea typeface="MS UI Gothic" pitchFamily="18" charset="0"/>
              </a:rPr>
              <a:t>CF</a:t>
            </a:r>
          </a:p>
          <a:p>
            <a:pPr algn="r" fontAlgn="base">
              <a:spcBef>
                <a:spcPct val="0"/>
              </a:spcBef>
              <a:spcAft>
                <a:spcPct val="0"/>
              </a:spcAft>
            </a:pPr>
            <a:r>
              <a:rPr lang="ja-JP" sz="1000" b="0" i="0" dirty="0" smtClean="0">
                <a:solidFill>
                  <a:srgbClr val="B60D27"/>
                </a:solidFill>
                <a:ea typeface="MS UI Gothic" pitchFamily="18" charset="0"/>
              </a:rPr>
              <a:t>ECX</a:t>
            </a:r>
          </a:p>
        </p:txBody>
      </p:sp>
      <p:sp>
        <p:nvSpPr>
          <p:cNvPr id="98" name="ZoneTexte 75"/>
          <p:cNvSpPr txBox="1"/>
          <p:nvPr/>
        </p:nvSpPr>
        <p:spPr>
          <a:xfrm>
            <a:off x="60368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451</a:t>
            </a:r>
          </a:p>
          <a:p>
            <a:pPr algn="ctr" fontAlgn="base">
              <a:spcBef>
                <a:spcPct val="0"/>
              </a:spcBef>
              <a:spcAft>
                <a:spcPct val="0"/>
              </a:spcAft>
            </a:pPr>
            <a:r>
              <a:rPr lang="ja-JP" sz="1000" b="0" i="0" dirty="0" smtClean="0">
                <a:solidFill>
                  <a:srgbClr val="4D4D4D"/>
                </a:solidFill>
                <a:ea typeface="MS UI Gothic" pitchFamily="18" charset="0"/>
              </a:rPr>
              <a:t>446</a:t>
            </a:r>
          </a:p>
        </p:txBody>
      </p:sp>
      <p:sp>
        <p:nvSpPr>
          <p:cNvPr id="99" name="ZoneTexte 78"/>
          <p:cNvSpPr txBox="1"/>
          <p:nvPr/>
        </p:nvSpPr>
        <p:spPr>
          <a:xfrm>
            <a:off x="941081"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345</a:t>
            </a:r>
          </a:p>
          <a:p>
            <a:pPr algn="ctr" fontAlgn="base">
              <a:spcBef>
                <a:spcPct val="0"/>
              </a:spcBef>
              <a:spcAft>
                <a:spcPct val="0"/>
              </a:spcAft>
            </a:pPr>
            <a:r>
              <a:rPr lang="ja-JP" sz="1000" b="0" i="0" dirty="0" smtClean="0">
                <a:solidFill>
                  <a:srgbClr val="4D4D4D"/>
                </a:solidFill>
                <a:ea typeface="MS UI Gothic" pitchFamily="18" charset="0"/>
              </a:rPr>
              <a:t>343</a:t>
            </a:r>
          </a:p>
        </p:txBody>
      </p:sp>
      <p:sp>
        <p:nvSpPr>
          <p:cNvPr id="100" name="ZoneTexte 79"/>
          <p:cNvSpPr txBox="1"/>
          <p:nvPr/>
        </p:nvSpPr>
        <p:spPr>
          <a:xfrm>
            <a:off x="1324258"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227</a:t>
            </a:r>
          </a:p>
          <a:p>
            <a:pPr algn="ctr" fontAlgn="base">
              <a:spcBef>
                <a:spcPct val="0"/>
              </a:spcBef>
              <a:spcAft>
                <a:spcPct val="0"/>
              </a:spcAft>
            </a:pPr>
            <a:r>
              <a:rPr lang="ja-JP" sz="1000" b="0" i="0" dirty="0" smtClean="0">
                <a:solidFill>
                  <a:srgbClr val="4D4D4D"/>
                </a:solidFill>
                <a:ea typeface="MS UI Gothic" pitchFamily="18" charset="0"/>
              </a:rPr>
              <a:t>229</a:t>
            </a:r>
          </a:p>
        </p:txBody>
      </p:sp>
      <p:sp>
        <p:nvSpPr>
          <p:cNvPr id="101" name="ZoneTexte 80"/>
          <p:cNvSpPr txBox="1"/>
          <p:nvPr/>
        </p:nvSpPr>
        <p:spPr>
          <a:xfrm>
            <a:off x="1707950"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167</a:t>
            </a:r>
          </a:p>
          <a:p>
            <a:pPr algn="ctr" fontAlgn="base">
              <a:spcBef>
                <a:spcPct val="0"/>
              </a:spcBef>
              <a:spcAft>
                <a:spcPct val="0"/>
              </a:spcAft>
            </a:pPr>
            <a:r>
              <a:rPr lang="ja-JP" sz="1000" b="0" i="0" dirty="0" smtClean="0">
                <a:solidFill>
                  <a:srgbClr val="4D4D4D"/>
                </a:solidFill>
                <a:ea typeface="MS UI Gothic" pitchFamily="18" charset="0"/>
              </a:rPr>
              <a:t>172</a:t>
            </a:r>
          </a:p>
        </p:txBody>
      </p:sp>
      <p:sp>
        <p:nvSpPr>
          <p:cNvPr id="102" name="ZoneTexte 81"/>
          <p:cNvSpPr txBox="1"/>
          <p:nvPr/>
        </p:nvSpPr>
        <p:spPr>
          <a:xfrm>
            <a:off x="2087727"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121</a:t>
            </a:r>
          </a:p>
          <a:p>
            <a:pPr algn="ctr" fontAlgn="base">
              <a:spcBef>
                <a:spcPct val="0"/>
              </a:spcBef>
              <a:spcAft>
                <a:spcPct val="0"/>
              </a:spcAft>
            </a:pPr>
            <a:r>
              <a:rPr lang="ja-JP" sz="1000" b="0" i="0" dirty="0" smtClean="0">
                <a:solidFill>
                  <a:srgbClr val="4D4D4D"/>
                </a:solidFill>
                <a:ea typeface="MS UI Gothic" pitchFamily="18" charset="0"/>
              </a:rPr>
              <a:t>124</a:t>
            </a:r>
          </a:p>
        </p:txBody>
      </p:sp>
      <p:sp>
        <p:nvSpPr>
          <p:cNvPr id="103" name="ZoneTexte 82"/>
          <p:cNvSpPr txBox="1"/>
          <p:nvPr/>
        </p:nvSpPr>
        <p:spPr>
          <a:xfrm>
            <a:off x="246018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71</a:t>
            </a:r>
          </a:p>
          <a:p>
            <a:pPr algn="ctr" fontAlgn="base">
              <a:spcBef>
                <a:spcPct val="0"/>
              </a:spcBef>
              <a:spcAft>
                <a:spcPct val="0"/>
              </a:spcAft>
            </a:pPr>
            <a:r>
              <a:rPr lang="ja-JP" sz="1000" b="0" i="0" dirty="0" smtClean="0">
                <a:solidFill>
                  <a:srgbClr val="4D4D4D"/>
                </a:solidFill>
                <a:ea typeface="MS UI Gothic" pitchFamily="18" charset="0"/>
              </a:rPr>
              <a:t>91</a:t>
            </a:r>
          </a:p>
        </p:txBody>
      </p:sp>
      <p:sp>
        <p:nvSpPr>
          <p:cNvPr id="104" name="ZoneTexte 83"/>
          <p:cNvSpPr txBox="1"/>
          <p:nvPr/>
        </p:nvSpPr>
        <p:spPr>
          <a:xfrm>
            <a:off x="2832000"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46</a:t>
            </a:r>
          </a:p>
          <a:p>
            <a:pPr algn="ctr" fontAlgn="base">
              <a:spcBef>
                <a:spcPct val="0"/>
              </a:spcBef>
              <a:spcAft>
                <a:spcPct val="0"/>
              </a:spcAft>
            </a:pPr>
            <a:r>
              <a:rPr lang="ja-JP" sz="1000" b="0" i="0" dirty="0" smtClean="0">
                <a:solidFill>
                  <a:srgbClr val="4D4D4D"/>
                </a:solidFill>
                <a:ea typeface="MS UI Gothic" pitchFamily="18" charset="0"/>
              </a:rPr>
              <a:t>70</a:t>
            </a:r>
          </a:p>
        </p:txBody>
      </p:sp>
      <p:sp>
        <p:nvSpPr>
          <p:cNvPr id="105" name="ZoneTexte 84"/>
          <p:cNvSpPr txBox="1"/>
          <p:nvPr/>
        </p:nvSpPr>
        <p:spPr>
          <a:xfrm>
            <a:off x="318984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21</a:t>
            </a:r>
          </a:p>
          <a:p>
            <a:pPr algn="ctr" fontAlgn="base">
              <a:spcBef>
                <a:spcPct val="0"/>
              </a:spcBef>
              <a:spcAft>
                <a:spcPct val="0"/>
              </a:spcAft>
            </a:pPr>
            <a:r>
              <a:rPr lang="ja-JP" sz="1000" b="0" i="0" dirty="0" smtClean="0">
                <a:solidFill>
                  <a:srgbClr val="4D4D4D"/>
                </a:solidFill>
                <a:ea typeface="MS UI Gothic" pitchFamily="18" charset="0"/>
              </a:rPr>
              <a:t>45</a:t>
            </a:r>
          </a:p>
        </p:txBody>
      </p:sp>
      <p:sp>
        <p:nvSpPr>
          <p:cNvPr id="106" name="ZoneTexte 85"/>
          <p:cNvSpPr txBox="1"/>
          <p:nvPr/>
        </p:nvSpPr>
        <p:spPr>
          <a:xfrm>
            <a:off x="356691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13</a:t>
            </a:r>
          </a:p>
          <a:p>
            <a:pPr algn="ctr" fontAlgn="base">
              <a:spcBef>
                <a:spcPct val="0"/>
              </a:spcBef>
              <a:spcAft>
                <a:spcPct val="0"/>
              </a:spcAft>
            </a:pPr>
            <a:r>
              <a:rPr lang="ja-JP" sz="1000" b="0" i="0" dirty="0" smtClean="0">
                <a:solidFill>
                  <a:srgbClr val="4D4D4D"/>
                </a:solidFill>
                <a:ea typeface="MS UI Gothic" pitchFamily="18" charset="0"/>
              </a:rPr>
              <a:t>23</a:t>
            </a:r>
          </a:p>
        </p:txBody>
      </p:sp>
      <p:cxnSp>
        <p:nvCxnSpPr>
          <p:cNvPr id="107" name="Straight Connector 106"/>
          <p:cNvCxnSpPr/>
          <p:nvPr/>
        </p:nvCxnSpPr>
        <p:spPr>
          <a:xfrm>
            <a:off x="1997202" y="3759028"/>
            <a:ext cx="2119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997202" y="3933373"/>
            <a:ext cx="2119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1" name="Groupe 58"/>
          <p:cNvGrpSpPr/>
          <p:nvPr/>
        </p:nvGrpSpPr>
        <p:grpSpPr>
          <a:xfrm>
            <a:off x="4647510" y="3551379"/>
            <a:ext cx="4224412" cy="2314640"/>
            <a:chOff x="1003318" y="2301229"/>
            <a:chExt cx="5759791" cy="3567691"/>
          </a:xfrm>
        </p:grpSpPr>
        <p:cxnSp>
          <p:nvCxnSpPr>
            <p:cNvPr id="182" name="Connecteur droit 59"/>
            <p:cNvCxnSpPr/>
            <p:nvPr/>
          </p:nvCxnSpPr>
          <p:spPr>
            <a:xfrm>
              <a:off x="1802047" y="2328099"/>
              <a:ext cx="0" cy="2888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60"/>
            <p:cNvCxnSpPr/>
            <p:nvPr/>
          </p:nvCxnSpPr>
          <p:spPr>
            <a:xfrm>
              <a:off x="1801722" y="5211352"/>
              <a:ext cx="496138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ZoneTexte 61"/>
            <p:cNvSpPr txBox="1"/>
            <p:nvPr/>
          </p:nvSpPr>
          <p:spPr>
            <a:xfrm>
              <a:off x="1724128" y="5217386"/>
              <a:ext cx="264287"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0</a:t>
              </a:r>
            </a:p>
          </p:txBody>
        </p:sp>
        <p:sp>
          <p:nvSpPr>
            <p:cNvPr id="185" name="ZoneTexte 62"/>
            <p:cNvSpPr txBox="1"/>
            <p:nvPr/>
          </p:nvSpPr>
          <p:spPr>
            <a:xfrm>
              <a:off x="2248377" y="5217389"/>
              <a:ext cx="264287"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1</a:t>
              </a:r>
            </a:p>
          </p:txBody>
        </p:sp>
        <p:sp>
          <p:nvSpPr>
            <p:cNvPr id="186" name="ZoneTexte 63"/>
            <p:cNvSpPr txBox="1"/>
            <p:nvPr/>
          </p:nvSpPr>
          <p:spPr>
            <a:xfrm>
              <a:off x="3295196" y="5217389"/>
              <a:ext cx="264287"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3</a:t>
              </a:r>
            </a:p>
          </p:txBody>
        </p:sp>
        <p:sp>
          <p:nvSpPr>
            <p:cNvPr id="187" name="ZoneTexte 64"/>
            <p:cNvSpPr txBox="1"/>
            <p:nvPr/>
          </p:nvSpPr>
          <p:spPr>
            <a:xfrm>
              <a:off x="3809337" y="5217389"/>
              <a:ext cx="264287"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4</a:t>
              </a:r>
            </a:p>
          </p:txBody>
        </p:sp>
        <p:sp>
          <p:nvSpPr>
            <p:cNvPr id="188" name="ZoneTexte 65"/>
            <p:cNvSpPr txBox="1"/>
            <p:nvPr/>
          </p:nvSpPr>
          <p:spPr>
            <a:xfrm>
              <a:off x="5304645" y="5217389"/>
              <a:ext cx="377241"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7</a:t>
              </a:r>
            </a:p>
          </p:txBody>
        </p:sp>
        <p:sp>
          <p:nvSpPr>
            <p:cNvPr id="189" name="ZoneTexte 66"/>
            <p:cNvSpPr txBox="1"/>
            <p:nvPr/>
          </p:nvSpPr>
          <p:spPr>
            <a:xfrm>
              <a:off x="5755823" y="5217387"/>
              <a:ext cx="508692"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8</a:t>
              </a:r>
            </a:p>
          </p:txBody>
        </p:sp>
        <p:sp>
          <p:nvSpPr>
            <p:cNvPr id="190" name="Line 486"/>
            <p:cNvSpPr>
              <a:spLocks noChangeShapeType="1"/>
            </p:cNvSpPr>
            <p:nvPr/>
          </p:nvSpPr>
          <p:spPr bwMode="auto">
            <a:xfrm>
              <a:off x="2381079"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1" name="ZoneTexte 68"/>
            <p:cNvSpPr txBox="1"/>
            <p:nvPr/>
          </p:nvSpPr>
          <p:spPr>
            <a:xfrm>
              <a:off x="2769149" y="5217389"/>
              <a:ext cx="264287"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2</a:t>
              </a:r>
            </a:p>
          </p:txBody>
        </p:sp>
        <p:sp>
          <p:nvSpPr>
            <p:cNvPr id="192" name="Line 486"/>
            <p:cNvSpPr>
              <a:spLocks noChangeShapeType="1"/>
            </p:cNvSpPr>
            <p:nvPr/>
          </p:nvSpPr>
          <p:spPr bwMode="auto">
            <a:xfrm>
              <a:off x="2900471"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3" name="Line 486"/>
            <p:cNvSpPr>
              <a:spLocks noChangeShapeType="1"/>
            </p:cNvSpPr>
            <p:nvPr/>
          </p:nvSpPr>
          <p:spPr bwMode="auto">
            <a:xfrm>
              <a:off x="3419863"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4" name="Line 486"/>
            <p:cNvSpPr>
              <a:spLocks noChangeShapeType="1"/>
            </p:cNvSpPr>
            <p:nvPr/>
          </p:nvSpPr>
          <p:spPr bwMode="auto">
            <a:xfrm>
              <a:off x="3939255"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5" name="Line 486"/>
            <p:cNvSpPr>
              <a:spLocks noChangeShapeType="1"/>
            </p:cNvSpPr>
            <p:nvPr/>
          </p:nvSpPr>
          <p:spPr bwMode="auto">
            <a:xfrm>
              <a:off x="5497431"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6" name="Line 486"/>
            <p:cNvSpPr>
              <a:spLocks noChangeShapeType="1"/>
            </p:cNvSpPr>
            <p:nvPr/>
          </p:nvSpPr>
          <p:spPr bwMode="auto">
            <a:xfrm>
              <a:off x="6016820"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7" name="Line 486"/>
            <p:cNvSpPr>
              <a:spLocks noChangeShapeType="1"/>
            </p:cNvSpPr>
            <p:nvPr/>
          </p:nvSpPr>
          <p:spPr bwMode="auto">
            <a:xfrm>
              <a:off x="1861687"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8" name="Rectangle 443"/>
            <p:cNvSpPr>
              <a:spLocks noChangeArrowheads="1"/>
            </p:cNvSpPr>
            <p:nvPr/>
          </p:nvSpPr>
          <p:spPr bwMode="auto">
            <a:xfrm>
              <a:off x="1350596" y="5012345"/>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0.00</a:t>
              </a:r>
            </a:p>
          </p:txBody>
        </p:sp>
        <p:sp>
          <p:nvSpPr>
            <p:cNvPr id="199" name="Rectangle 453"/>
            <p:cNvSpPr>
              <a:spLocks noChangeArrowheads="1"/>
            </p:cNvSpPr>
            <p:nvPr/>
          </p:nvSpPr>
          <p:spPr bwMode="auto">
            <a:xfrm>
              <a:off x="1350596" y="3649294"/>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0.50</a:t>
              </a:r>
            </a:p>
          </p:txBody>
        </p:sp>
        <p:sp>
          <p:nvSpPr>
            <p:cNvPr id="200" name="Rectangle 457"/>
            <p:cNvSpPr>
              <a:spLocks noChangeArrowheads="1"/>
            </p:cNvSpPr>
            <p:nvPr/>
          </p:nvSpPr>
          <p:spPr bwMode="auto">
            <a:xfrm>
              <a:off x="1350596" y="2984171"/>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0.75</a:t>
              </a:r>
            </a:p>
          </p:txBody>
        </p:sp>
        <p:sp>
          <p:nvSpPr>
            <p:cNvPr id="201" name="Rectangle 463"/>
            <p:cNvSpPr>
              <a:spLocks noChangeArrowheads="1"/>
            </p:cNvSpPr>
            <p:nvPr/>
          </p:nvSpPr>
          <p:spPr bwMode="auto">
            <a:xfrm>
              <a:off x="1350596" y="2301229"/>
              <a:ext cx="336585" cy="237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1.00</a:t>
              </a:r>
            </a:p>
          </p:txBody>
        </p:sp>
        <p:sp>
          <p:nvSpPr>
            <p:cNvPr id="202" name="Rectangle 505"/>
            <p:cNvSpPr>
              <a:spLocks noChangeArrowheads="1"/>
            </p:cNvSpPr>
            <p:nvPr/>
          </p:nvSpPr>
          <p:spPr bwMode="auto">
            <a:xfrm>
              <a:off x="1350596" y="4324406"/>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000" b="0" i="0" dirty="0" smtClean="0">
                  <a:solidFill>
                    <a:srgbClr val="4D4D4D"/>
                  </a:solidFill>
                  <a:ea typeface="MS UI Gothic" pitchFamily="18" charset="0"/>
                </a:rPr>
                <a:t>0.25</a:t>
              </a:r>
            </a:p>
          </p:txBody>
        </p:sp>
        <p:sp>
          <p:nvSpPr>
            <p:cNvPr id="203" name="Line 518"/>
            <p:cNvSpPr>
              <a:spLocks noChangeShapeType="1"/>
            </p:cNvSpPr>
            <p:nvPr/>
          </p:nvSpPr>
          <p:spPr bwMode="auto">
            <a:xfrm flipH="1">
              <a:off x="1735187" y="2435608"/>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4" name="ZoneTexte 81"/>
            <p:cNvSpPr txBox="1"/>
            <p:nvPr/>
          </p:nvSpPr>
          <p:spPr>
            <a:xfrm>
              <a:off x="4323173" y="5217389"/>
              <a:ext cx="264287"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5</a:t>
              </a:r>
            </a:p>
          </p:txBody>
        </p:sp>
        <p:sp>
          <p:nvSpPr>
            <p:cNvPr id="205" name="Line 486"/>
            <p:cNvSpPr>
              <a:spLocks noChangeShapeType="1"/>
            </p:cNvSpPr>
            <p:nvPr/>
          </p:nvSpPr>
          <p:spPr bwMode="auto">
            <a:xfrm>
              <a:off x="4458647"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6" name="ZoneTexte 83"/>
            <p:cNvSpPr txBox="1"/>
            <p:nvPr/>
          </p:nvSpPr>
          <p:spPr>
            <a:xfrm>
              <a:off x="4832015" y="5217389"/>
              <a:ext cx="264287" cy="379515"/>
            </a:xfrm>
            <a:prstGeom prst="rect">
              <a:avLst/>
            </a:prstGeom>
            <a:noFill/>
          </p:spPr>
          <p:txBody>
            <a:bodyPr wrap="square" rtlCol="0">
              <a:spAutoFit/>
            </a:bodyPr>
            <a:lstStyle/>
            <a:p>
              <a:pPr algn="ctr" fontAlgn="base">
                <a:spcBef>
                  <a:spcPct val="0"/>
                </a:spcBef>
                <a:spcAft>
                  <a:spcPct val="0"/>
                </a:spcAft>
              </a:pPr>
              <a:r>
                <a:rPr lang="ja-JP" sz="1000" b="0" i="0" dirty="0" smtClean="0">
                  <a:solidFill>
                    <a:srgbClr val="4D4D4D"/>
                  </a:solidFill>
                  <a:ea typeface="MS UI Gothic" pitchFamily="18" charset="0"/>
                </a:rPr>
                <a:t>6</a:t>
              </a:r>
            </a:p>
          </p:txBody>
        </p:sp>
        <p:sp>
          <p:nvSpPr>
            <p:cNvPr id="207" name="Line 486"/>
            <p:cNvSpPr>
              <a:spLocks noChangeShapeType="1"/>
            </p:cNvSpPr>
            <p:nvPr/>
          </p:nvSpPr>
          <p:spPr bwMode="auto">
            <a:xfrm>
              <a:off x="4978039"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8" name="Line 518"/>
            <p:cNvSpPr>
              <a:spLocks noChangeShapeType="1"/>
            </p:cNvSpPr>
            <p:nvPr/>
          </p:nvSpPr>
          <p:spPr bwMode="auto">
            <a:xfrm flipH="1">
              <a:off x="1735187" y="5114481"/>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9" name="Line 518"/>
            <p:cNvSpPr>
              <a:spLocks noChangeShapeType="1"/>
            </p:cNvSpPr>
            <p:nvPr/>
          </p:nvSpPr>
          <p:spPr bwMode="auto">
            <a:xfrm flipH="1">
              <a:off x="1735187" y="4444762"/>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10" name="Line 518"/>
            <p:cNvSpPr>
              <a:spLocks noChangeShapeType="1"/>
            </p:cNvSpPr>
            <p:nvPr/>
          </p:nvSpPr>
          <p:spPr bwMode="auto">
            <a:xfrm flipH="1">
              <a:off x="1735187" y="3775044"/>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11" name="Line 518"/>
            <p:cNvSpPr>
              <a:spLocks noChangeShapeType="1"/>
            </p:cNvSpPr>
            <p:nvPr/>
          </p:nvSpPr>
          <p:spPr bwMode="auto">
            <a:xfrm flipH="1">
              <a:off x="1735187" y="3105326"/>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12" name="Rectangle 463"/>
            <p:cNvSpPr>
              <a:spLocks noChangeArrowheads="1"/>
            </p:cNvSpPr>
            <p:nvPr/>
          </p:nvSpPr>
          <p:spPr bwMode="auto">
            <a:xfrm rot="16200000">
              <a:off x="-302620" y="4020199"/>
              <a:ext cx="2863660" cy="251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無増悪生存率</a:t>
              </a:r>
            </a:p>
          </p:txBody>
        </p:sp>
        <p:sp>
          <p:nvSpPr>
            <p:cNvPr id="213" name="ZoneTexte 90"/>
            <p:cNvSpPr txBox="1"/>
            <p:nvPr/>
          </p:nvSpPr>
          <p:spPr>
            <a:xfrm>
              <a:off x="2304805" y="5441965"/>
              <a:ext cx="3268899" cy="426955"/>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無作為化からの経過期間(年間)</a:t>
              </a:r>
            </a:p>
          </p:txBody>
        </p:sp>
        <p:sp>
          <p:nvSpPr>
            <p:cNvPr id="214" name="Forme libre 91"/>
            <p:cNvSpPr/>
            <p:nvPr/>
          </p:nvSpPr>
          <p:spPr>
            <a:xfrm>
              <a:off x="1923691" y="2458528"/>
              <a:ext cx="4813539" cy="1988389"/>
            </a:xfrm>
            <a:custGeom>
              <a:avLst/>
              <a:gdLst>
                <a:gd name="connsiteX0" fmla="*/ 0 w 4813539"/>
                <a:gd name="connsiteY0" fmla="*/ 0 h 1988389"/>
                <a:gd name="connsiteX1" fmla="*/ 69011 w 4813539"/>
                <a:gd name="connsiteY1" fmla="*/ 8627 h 1988389"/>
                <a:gd name="connsiteX2" fmla="*/ 129396 w 4813539"/>
                <a:gd name="connsiteY2" fmla="*/ 30193 h 1988389"/>
                <a:gd name="connsiteX3" fmla="*/ 159588 w 4813539"/>
                <a:gd name="connsiteY3" fmla="*/ 81951 h 1988389"/>
                <a:gd name="connsiteX4" fmla="*/ 207034 w 4813539"/>
                <a:gd name="connsiteY4" fmla="*/ 120770 h 1988389"/>
                <a:gd name="connsiteX5" fmla="*/ 219973 w 4813539"/>
                <a:gd name="connsiteY5" fmla="*/ 155276 h 1988389"/>
                <a:gd name="connsiteX6" fmla="*/ 232913 w 4813539"/>
                <a:gd name="connsiteY6" fmla="*/ 207034 h 1988389"/>
                <a:gd name="connsiteX7" fmla="*/ 263105 w 4813539"/>
                <a:gd name="connsiteY7" fmla="*/ 241540 h 1988389"/>
                <a:gd name="connsiteX8" fmla="*/ 280358 w 4813539"/>
                <a:gd name="connsiteY8" fmla="*/ 297612 h 1988389"/>
                <a:gd name="connsiteX9" fmla="*/ 301924 w 4813539"/>
                <a:gd name="connsiteY9" fmla="*/ 349370 h 1988389"/>
                <a:gd name="connsiteX10" fmla="*/ 319177 w 4813539"/>
                <a:gd name="connsiteY10" fmla="*/ 422695 h 1988389"/>
                <a:gd name="connsiteX11" fmla="*/ 327803 w 4813539"/>
                <a:gd name="connsiteY11" fmla="*/ 487393 h 1988389"/>
                <a:gd name="connsiteX12" fmla="*/ 366622 w 4813539"/>
                <a:gd name="connsiteY12" fmla="*/ 543464 h 1988389"/>
                <a:gd name="connsiteX13" fmla="*/ 392501 w 4813539"/>
                <a:gd name="connsiteY13" fmla="*/ 595223 h 1988389"/>
                <a:gd name="connsiteX14" fmla="*/ 414067 w 4813539"/>
                <a:gd name="connsiteY14" fmla="*/ 664234 h 1988389"/>
                <a:gd name="connsiteX15" fmla="*/ 439947 w 4813539"/>
                <a:gd name="connsiteY15" fmla="*/ 720306 h 1988389"/>
                <a:gd name="connsiteX16" fmla="*/ 461513 w 4813539"/>
                <a:gd name="connsiteY16" fmla="*/ 746185 h 1988389"/>
                <a:gd name="connsiteX17" fmla="*/ 487392 w 4813539"/>
                <a:gd name="connsiteY17" fmla="*/ 767751 h 1988389"/>
                <a:gd name="connsiteX18" fmla="*/ 517584 w 4813539"/>
                <a:gd name="connsiteY18" fmla="*/ 797944 h 1988389"/>
                <a:gd name="connsiteX19" fmla="*/ 552090 w 4813539"/>
                <a:gd name="connsiteY19" fmla="*/ 858329 h 1988389"/>
                <a:gd name="connsiteX20" fmla="*/ 565030 w 4813539"/>
                <a:gd name="connsiteY20" fmla="*/ 901461 h 1988389"/>
                <a:gd name="connsiteX21" fmla="*/ 573656 w 4813539"/>
                <a:gd name="connsiteY21" fmla="*/ 944593 h 1988389"/>
                <a:gd name="connsiteX22" fmla="*/ 612475 w 4813539"/>
                <a:gd name="connsiteY22" fmla="*/ 979098 h 1988389"/>
                <a:gd name="connsiteX23" fmla="*/ 685800 w 4813539"/>
                <a:gd name="connsiteY23" fmla="*/ 1004978 h 1988389"/>
                <a:gd name="connsiteX24" fmla="*/ 694426 w 4813539"/>
                <a:gd name="connsiteY24" fmla="*/ 1061049 h 1988389"/>
                <a:gd name="connsiteX25" fmla="*/ 707366 w 4813539"/>
                <a:gd name="connsiteY25" fmla="*/ 1095555 h 1988389"/>
                <a:gd name="connsiteX26" fmla="*/ 763437 w 4813539"/>
                <a:gd name="connsiteY26" fmla="*/ 1151627 h 1988389"/>
                <a:gd name="connsiteX27" fmla="*/ 789317 w 4813539"/>
                <a:gd name="connsiteY27" fmla="*/ 1173193 h 1988389"/>
                <a:gd name="connsiteX28" fmla="*/ 819509 w 4813539"/>
                <a:gd name="connsiteY28" fmla="*/ 1199072 h 1988389"/>
                <a:gd name="connsiteX29" fmla="*/ 862641 w 4813539"/>
                <a:gd name="connsiteY29" fmla="*/ 1255144 h 1988389"/>
                <a:gd name="connsiteX30" fmla="*/ 897147 w 4813539"/>
                <a:gd name="connsiteY30" fmla="*/ 1293963 h 1988389"/>
                <a:gd name="connsiteX31" fmla="*/ 918713 w 4813539"/>
                <a:gd name="connsiteY31" fmla="*/ 1350034 h 1988389"/>
                <a:gd name="connsiteX32" fmla="*/ 970471 w 4813539"/>
                <a:gd name="connsiteY32" fmla="*/ 1410419 h 1988389"/>
                <a:gd name="connsiteX33" fmla="*/ 1030856 w 4813539"/>
                <a:gd name="connsiteY33" fmla="*/ 1444925 h 1988389"/>
                <a:gd name="connsiteX34" fmla="*/ 1073988 w 4813539"/>
                <a:gd name="connsiteY34" fmla="*/ 1475117 h 1988389"/>
                <a:gd name="connsiteX35" fmla="*/ 1108494 w 4813539"/>
                <a:gd name="connsiteY35" fmla="*/ 1526876 h 1988389"/>
                <a:gd name="connsiteX36" fmla="*/ 1125747 w 4813539"/>
                <a:gd name="connsiteY36" fmla="*/ 1531189 h 1988389"/>
                <a:gd name="connsiteX37" fmla="*/ 1186132 w 4813539"/>
                <a:gd name="connsiteY37" fmla="*/ 1578634 h 1988389"/>
                <a:gd name="connsiteX38" fmla="*/ 1259456 w 4813539"/>
                <a:gd name="connsiteY38" fmla="*/ 1608827 h 1988389"/>
                <a:gd name="connsiteX39" fmla="*/ 1319841 w 4813539"/>
                <a:gd name="connsiteY39" fmla="*/ 1608827 h 1988389"/>
                <a:gd name="connsiteX40" fmla="*/ 1358660 w 4813539"/>
                <a:gd name="connsiteY40" fmla="*/ 1651959 h 1988389"/>
                <a:gd name="connsiteX41" fmla="*/ 1449237 w 4813539"/>
                <a:gd name="connsiteY41" fmla="*/ 1664898 h 1988389"/>
                <a:gd name="connsiteX42" fmla="*/ 1500996 w 4813539"/>
                <a:gd name="connsiteY42" fmla="*/ 1673525 h 1988389"/>
                <a:gd name="connsiteX43" fmla="*/ 1548441 w 4813539"/>
                <a:gd name="connsiteY43" fmla="*/ 1677838 h 1988389"/>
                <a:gd name="connsiteX44" fmla="*/ 1643332 w 4813539"/>
                <a:gd name="connsiteY44" fmla="*/ 1729597 h 1988389"/>
                <a:gd name="connsiteX45" fmla="*/ 1690777 w 4813539"/>
                <a:gd name="connsiteY45" fmla="*/ 1746849 h 1988389"/>
                <a:gd name="connsiteX46" fmla="*/ 1815860 w 4813539"/>
                <a:gd name="connsiteY46" fmla="*/ 1768415 h 1988389"/>
                <a:gd name="connsiteX47" fmla="*/ 2057400 w 4813539"/>
                <a:gd name="connsiteY47" fmla="*/ 1768415 h 1988389"/>
                <a:gd name="connsiteX48" fmla="*/ 2225615 w 4813539"/>
                <a:gd name="connsiteY48" fmla="*/ 1811547 h 1988389"/>
                <a:gd name="connsiteX49" fmla="*/ 2734573 w 4813539"/>
                <a:gd name="connsiteY49" fmla="*/ 1802921 h 1988389"/>
                <a:gd name="connsiteX50" fmla="*/ 2734573 w 4813539"/>
                <a:gd name="connsiteY50" fmla="*/ 1802921 h 1988389"/>
                <a:gd name="connsiteX51" fmla="*/ 3053751 w 4813539"/>
                <a:gd name="connsiteY51" fmla="*/ 1802921 h 1988389"/>
                <a:gd name="connsiteX52" fmla="*/ 3053751 w 4813539"/>
                <a:gd name="connsiteY52" fmla="*/ 1846053 h 1988389"/>
                <a:gd name="connsiteX53" fmla="*/ 3282351 w 4813539"/>
                <a:gd name="connsiteY53" fmla="*/ 1846053 h 1988389"/>
                <a:gd name="connsiteX54" fmla="*/ 3282351 w 4813539"/>
                <a:gd name="connsiteY54" fmla="*/ 1846053 h 1988389"/>
                <a:gd name="connsiteX55" fmla="*/ 3730924 w 4813539"/>
                <a:gd name="connsiteY55" fmla="*/ 1846053 h 1988389"/>
                <a:gd name="connsiteX56" fmla="*/ 3730924 w 4813539"/>
                <a:gd name="connsiteY56" fmla="*/ 1910751 h 1988389"/>
                <a:gd name="connsiteX57" fmla="*/ 3843067 w 4813539"/>
                <a:gd name="connsiteY57" fmla="*/ 1910751 h 1988389"/>
                <a:gd name="connsiteX58" fmla="*/ 3843067 w 4813539"/>
                <a:gd name="connsiteY58" fmla="*/ 1932317 h 1988389"/>
                <a:gd name="connsiteX59" fmla="*/ 3946584 w 4813539"/>
                <a:gd name="connsiteY59" fmla="*/ 1932317 h 1988389"/>
                <a:gd name="connsiteX60" fmla="*/ 3946584 w 4813539"/>
                <a:gd name="connsiteY60" fmla="*/ 1932317 h 1988389"/>
                <a:gd name="connsiteX61" fmla="*/ 4127739 w 4813539"/>
                <a:gd name="connsiteY61" fmla="*/ 1932317 h 1988389"/>
                <a:gd name="connsiteX62" fmla="*/ 4127739 w 4813539"/>
                <a:gd name="connsiteY62" fmla="*/ 1988389 h 1988389"/>
                <a:gd name="connsiteX63" fmla="*/ 4813539 w 4813539"/>
                <a:gd name="connsiteY63" fmla="*/ 1988389 h 198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13539" h="1988389">
                  <a:moveTo>
                    <a:pt x="0" y="0"/>
                  </a:moveTo>
                  <a:lnTo>
                    <a:pt x="69011" y="8627"/>
                  </a:lnTo>
                  <a:lnTo>
                    <a:pt x="129396" y="30193"/>
                  </a:lnTo>
                  <a:lnTo>
                    <a:pt x="159588" y="81951"/>
                  </a:lnTo>
                  <a:lnTo>
                    <a:pt x="207034" y="120770"/>
                  </a:lnTo>
                  <a:lnTo>
                    <a:pt x="219973" y="155276"/>
                  </a:lnTo>
                  <a:lnTo>
                    <a:pt x="232913" y="207034"/>
                  </a:lnTo>
                  <a:lnTo>
                    <a:pt x="263105" y="241540"/>
                  </a:lnTo>
                  <a:lnTo>
                    <a:pt x="280358" y="297612"/>
                  </a:lnTo>
                  <a:lnTo>
                    <a:pt x="301924" y="349370"/>
                  </a:lnTo>
                  <a:lnTo>
                    <a:pt x="319177" y="422695"/>
                  </a:lnTo>
                  <a:lnTo>
                    <a:pt x="327803" y="487393"/>
                  </a:lnTo>
                  <a:lnTo>
                    <a:pt x="366622" y="543464"/>
                  </a:lnTo>
                  <a:lnTo>
                    <a:pt x="392501" y="595223"/>
                  </a:lnTo>
                  <a:lnTo>
                    <a:pt x="414067" y="664234"/>
                  </a:lnTo>
                  <a:lnTo>
                    <a:pt x="439947" y="720306"/>
                  </a:lnTo>
                  <a:lnTo>
                    <a:pt x="461513" y="746185"/>
                  </a:lnTo>
                  <a:lnTo>
                    <a:pt x="487392" y="767751"/>
                  </a:lnTo>
                  <a:lnTo>
                    <a:pt x="517584" y="797944"/>
                  </a:lnTo>
                  <a:lnTo>
                    <a:pt x="552090" y="858329"/>
                  </a:lnTo>
                  <a:lnTo>
                    <a:pt x="565030" y="901461"/>
                  </a:lnTo>
                  <a:lnTo>
                    <a:pt x="573656" y="944593"/>
                  </a:lnTo>
                  <a:lnTo>
                    <a:pt x="612475" y="979098"/>
                  </a:lnTo>
                  <a:lnTo>
                    <a:pt x="685800" y="1004978"/>
                  </a:lnTo>
                  <a:lnTo>
                    <a:pt x="694426" y="1061049"/>
                  </a:lnTo>
                  <a:lnTo>
                    <a:pt x="707366" y="1095555"/>
                  </a:lnTo>
                  <a:lnTo>
                    <a:pt x="763437" y="1151627"/>
                  </a:lnTo>
                  <a:lnTo>
                    <a:pt x="789317" y="1173193"/>
                  </a:lnTo>
                  <a:lnTo>
                    <a:pt x="819509" y="1199072"/>
                  </a:lnTo>
                  <a:lnTo>
                    <a:pt x="862641" y="1255144"/>
                  </a:lnTo>
                  <a:lnTo>
                    <a:pt x="897147" y="1293963"/>
                  </a:lnTo>
                  <a:lnTo>
                    <a:pt x="918713" y="1350034"/>
                  </a:lnTo>
                  <a:lnTo>
                    <a:pt x="970471" y="1410419"/>
                  </a:lnTo>
                  <a:lnTo>
                    <a:pt x="1030856" y="1444925"/>
                  </a:lnTo>
                  <a:lnTo>
                    <a:pt x="1073988" y="1475117"/>
                  </a:lnTo>
                  <a:lnTo>
                    <a:pt x="1108494" y="1526876"/>
                  </a:lnTo>
                  <a:lnTo>
                    <a:pt x="1125747" y="1531189"/>
                  </a:lnTo>
                  <a:lnTo>
                    <a:pt x="1186132" y="1578634"/>
                  </a:lnTo>
                  <a:lnTo>
                    <a:pt x="1259456" y="1608827"/>
                  </a:lnTo>
                  <a:lnTo>
                    <a:pt x="1319841" y="1608827"/>
                  </a:lnTo>
                  <a:lnTo>
                    <a:pt x="1358660" y="1651959"/>
                  </a:lnTo>
                  <a:lnTo>
                    <a:pt x="1449237" y="1664898"/>
                  </a:lnTo>
                  <a:lnTo>
                    <a:pt x="1500996" y="1673525"/>
                  </a:lnTo>
                  <a:lnTo>
                    <a:pt x="1548441" y="1677838"/>
                  </a:lnTo>
                  <a:lnTo>
                    <a:pt x="1643332" y="1729597"/>
                  </a:lnTo>
                  <a:lnTo>
                    <a:pt x="1690777" y="1746849"/>
                  </a:lnTo>
                  <a:lnTo>
                    <a:pt x="1815860" y="1768415"/>
                  </a:lnTo>
                  <a:lnTo>
                    <a:pt x="2057400" y="1768415"/>
                  </a:lnTo>
                  <a:lnTo>
                    <a:pt x="2225615" y="1811547"/>
                  </a:lnTo>
                  <a:lnTo>
                    <a:pt x="2734573" y="1802921"/>
                  </a:lnTo>
                  <a:lnTo>
                    <a:pt x="2734573" y="1802921"/>
                  </a:lnTo>
                  <a:lnTo>
                    <a:pt x="3053751" y="1802921"/>
                  </a:lnTo>
                  <a:lnTo>
                    <a:pt x="3053751" y="1846053"/>
                  </a:lnTo>
                  <a:lnTo>
                    <a:pt x="3282351" y="1846053"/>
                  </a:lnTo>
                  <a:lnTo>
                    <a:pt x="3282351" y="1846053"/>
                  </a:lnTo>
                  <a:lnTo>
                    <a:pt x="3730924" y="1846053"/>
                  </a:lnTo>
                  <a:lnTo>
                    <a:pt x="3730924" y="1910751"/>
                  </a:lnTo>
                  <a:lnTo>
                    <a:pt x="3843067" y="1910751"/>
                  </a:lnTo>
                  <a:lnTo>
                    <a:pt x="3843067" y="1932317"/>
                  </a:lnTo>
                  <a:lnTo>
                    <a:pt x="3946584" y="1932317"/>
                  </a:lnTo>
                  <a:lnTo>
                    <a:pt x="3946584" y="1932317"/>
                  </a:lnTo>
                  <a:lnTo>
                    <a:pt x="4127739" y="1932317"/>
                  </a:lnTo>
                  <a:lnTo>
                    <a:pt x="4127739" y="1988389"/>
                  </a:lnTo>
                  <a:lnTo>
                    <a:pt x="4813539" y="1988389"/>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000">
                <a:solidFill>
                  <a:srgbClr val="4D4D4D"/>
                </a:solidFill>
              </a:endParaRPr>
            </a:p>
          </p:txBody>
        </p:sp>
        <p:sp>
          <p:nvSpPr>
            <p:cNvPr id="215" name="Forme libre 92"/>
            <p:cNvSpPr/>
            <p:nvPr/>
          </p:nvSpPr>
          <p:spPr>
            <a:xfrm>
              <a:off x="1945257" y="2462842"/>
              <a:ext cx="4817852" cy="2298939"/>
            </a:xfrm>
            <a:custGeom>
              <a:avLst/>
              <a:gdLst>
                <a:gd name="connsiteX0" fmla="*/ 0 w 4817852"/>
                <a:gd name="connsiteY0" fmla="*/ 0 h 2298939"/>
                <a:gd name="connsiteX1" fmla="*/ 69011 w 4817852"/>
                <a:gd name="connsiteY1" fmla="*/ 64698 h 2298939"/>
                <a:gd name="connsiteX2" fmla="*/ 120769 w 4817852"/>
                <a:gd name="connsiteY2" fmla="*/ 133709 h 2298939"/>
                <a:gd name="connsiteX3" fmla="*/ 155275 w 4817852"/>
                <a:gd name="connsiteY3" fmla="*/ 194094 h 2298939"/>
                <a:gd name="connsiteX4" fmla="*/ 181154 w 4817852"/>
                <a:gd name="connsiteY4" fmla="*/ 224286 h 2298939"/>
                <a:gd name="connsiteX5" fmla="*/ 202720 w 4817852"/>
                <a:gd name="connsiteY5" fmla="*/ 310550 h 2298939"/>
                <a:gd name="connsiteX6" fmla="*/ 224286 w 4817852"/>
                <a:gd name="connsiteY6" fmla="*/ 392501 h 2298939"/>
                <a:gd name="connsiteX7" fmla="*/ 267418 w 4817852"/>
                <a:gd name="connsiteY7" fmla="*/ 452886 h 2298939"/>
                <a:gd name="connsiteX8" fmla="*/ 319177 w 4817852"/>
                <a:gd name="connsiteY8" fmla="*/ 517584 h 2298939"/>
                <a:gd name="connsiteX9" fmla="*/ 332117 w 4817852"/>
                <a:gd name="connsiteY9" fmla="*/ 646981 h 2298939"/>
                <a:gd name="connsiteX10" fmla="*/ 405441 w 4817852"/>
                <a:gd name="connsiteY10" fmla="*/ 772064 h 2298939"/>
                <a:gd name="connsiteX11" fmla="*/ 431320 w 4817852"/>
                <a:gd name="connsiteY11" fmla="*/ 823822 h 2298939"/>
                <a:gd name="connsiteX12" fmla="*/ 474452 w 4817852"/>
                <a:gd name="connsiteY12" fmla="*/ 901460 h 2298939"/>
                <a:gd name="connsiteX13" fmla="*/ 517585 w 4817852"/>
                <a:gd name="connsiteY13" fmla="*/ 1030856 h 2298939"/>
                <a:gd name="connsiteX14" fmla="*/ 552090 w 4817852"/>
                <a:gd name="connsiteY14" fmla="*/ 1078301 h 2298939"/>
                <a:gd name="connsiteX15" fmla="*/ 603849 w 4817852"/>
                <a:gd name="connsiteY15" fmla="*/ 1155939 h 2298939"/>
                <a:gd name="connsiteX16" fmla="*/ 621101 w 4817852"/>
                <a:gd name="connsiteY16" fmla="*/ 1168879 h 2298939"/>
                <a:gd name="connsiteX17" fmla="*/ 668547 w 4817852"/>
                <a:gd name="connsiteY17" fmla="*/ 1216324 h 2298939"/>
                <a:gd name="connsiteX18" fmla="*/ 707366 w 4817852"/>
                <a:gd name="connsiteY18" fmla="*/ 1259456 h 2298939"/>
                <a:gd name="connsiteX19" fmla="*/ 741871 w 4817852"/>
                <a:gd name="connsiteY19" fmla="*/ 1328467 h 2298939"/>
                <a:gd name="connsiteX20" fmla="*/ 785003 w 4817852"/>
                <a:gd name="connsiteY20" fmla="*/ 1362973 h 2298939"/>
                <a:gd name="connsiteX21" fmla="*/ 836762 w 4817852"/>
                <a:gd name="connsiteY21" fmla="*/ 1431984 h 2298939"/>
                <a:gd name="connsiteX22" fmla="*/ 923026 w 4817852"/>
                <a:gd name="connsiteY22" fmla="*/ 1475116 h 2298939"/>
                <a:gd name="connsiteX23" fmla="*/ 979098 w 4817852"/>
                <a:gd name="connsiteY23" fmla="*/ 1513935 h 2298939"/>
                <a:gd name="connsiteX24" fmla="*/ 1043796 w 4817852"/>
                <a:gd name="connsiteY24" fmla="*/ 1574320 h 2298939"/>
                <a:gd name="connsiteX25" fmla="*/ 1099868 w 4817852"/>
                <a:gd name="connsiteY25" fmla="*/ 1608826 h 2298939"/>
                <a:gd name="connsiteX26" fmla="*/ 1164566 w 4817852"/>
                <a:gd name="connsiteY26" fmla="*/ 1639018 h 2298939"/>
                <a:gd name="connsiteX27" fmla="*/ 1276709 w 4817852"/>
                <a:gd name="connsiteY27" fmla="*/ 1673524 h 2298939"/>
                <a:gd name="connsiteX28" fmla="*/ 1345720 w 4817852"/>
                <a:gd name="connsiteY28" fmla="*/ 1703716 h 2298939"/>
                <a:gd name="connsiteX29" fmla="*/ 1419045 w 4817852"/>
                <a:gd name="connsiteY29" fmla="*/ 1725283 h 2298939"/>
                <a:gd name="connsiteX30" fmla="*/ 1492369 w 4817852"/>
                <a:gd name="connsiteY30" fmla="*/ 1742535 h 2298939"/>
                <a:gd name="connsiteX31" fmla="*/ 1578634 w 4817852"/>
                <a:gd name="connsiteY31" fmla="*/ 1777041 h 2298939"/>
                <a:gd name="connsiteX32" fmla="*/ 1673524 w 4817852"/>
                <a:gd name="connsiteY32" fmla="*/ 1828800 h 2298939"/>
                <a:gd name="connsiteX33" fmla="*/ 1777041 w 4817852"/>
                <a:gd name="connsiteY33" fmla="*/ 1841739 h 2298939"/>
                <a:gd name="connsiteX34" fmla="*/ 1876245 w 4817852"/>
                <a:gd name="connsiteY34" fmla="*/ 1867618 h 2298939"/>
                <a:gd name="connsiteX35" fmla="*/ 1962509 w 4817852"/>
                <a:gd name="connsiteY35" fmla="*/ 1876245 h 2298939"/>
                <a:gd name="connsiteX36" fmla="*/ 2070339 w 4817852"/>
                <a:gd name="connsiteY36" fmla="*/ 1880558 h 2298939"/>
                <a:gd name="connsiteX37" fmla="*/ 2135037 w 4817852"/>
                <a:gd name="connsiteY37" fmla="*/ 1906437 h 2298939"/>
                <a:gd name="connsiteX38" fmla="*/ 2199735 w 4817852"/>
                <a:gd name="connsiteY38" fmla="*/ 1928003 h 2298939"/>
                <a:gd name="connsiteX39" fmla="*/ 2393830 w 4817852"/>
                <a:gd name="connsiteY39" fmla="*/ 1936630 h 2298939"/>
                <a:gd name="connsiteX40" fmla="*/ 2445588 w 4817852"/>
                <a:gd name="connsiteY40" fmla="*/ 1949569 h 2298939"/>
                <a:gd name="connsiteX41" fmla="*/ 2622430 w 4817852"/>
                <a:gd name="connsiteY41" fmla="*/ 1984075 h 2298939"/>
                <a:gd name="connsiteX42" fmla="*/ 2760452 w 4817852"/>
                <a:gd name="connsiteY42" fmla="*/ 1984075 h 2298939"/>
                <a:gd name="connsiteX43" fmla="*/ 2950234 w 4817852"/>
                <a:gd name="connsiteY43" fmla="*/ 1984075 h 2298939"/>
                <a:gd name="connsiteX44" fmla="*/ 3209026 w 4817852"/>
                <a:gd name="connsiteY44" fmla="*/ 1979762 h 2298939"/>
                <a:gd name="connsiteX45" fmla="*/ 3299603 w 4817852"/>
                <a:gd name="connsiteY45" fmla="*/ 2053086 h 2298939"/>
                <a:gd name="connsiteX46" fmla="*/ 3963837 w 4817852"/>
                <a:gd name="connsiteY46" fmla="*/ 2053086 h 2298939"/>
                <a:gd name="connsiteX47" fmla="*/ 3963837 w 4817852"/>
                <a:gd name="connsiteY47" fmla="*/ 2087592 h 2298939"/>
                <a:gd name="connsiteX48" fmla="*/ 4188124 w 4817852"/>
                <a:gd name="connsiteY48" fmla="*/ 2087592 h 2298939"/>
                <a:gd name="connsiteX49" fmla="*/ 4188124 w 4817852"/>
                <a:gd name="connsiteY49" fmla="*/ 2126411 h 2298939"/>
                <a:gd name="connsiteX50" fmla="*/ 4710022 w 4817852"/>
                <a:gd name="connsiteY50" fmla="*/ 2126411 h 2298939"/>
                <a:gd name="connsiteX51" fmla="*/ 4710022 w 4817852"/>
                <a:gd name="connsiteY51" fmla="*/ 2298939 h 2298939"/>
                <a:gd name="connsiteX52" fmla="*/ 4817852 w 4817852"/>
                <a:gd name="connsiteY52" fmla="*/ 2298939 h 22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17852" h="2298939">
                  <a:moveTo>
                    <a:pt x="0" y="0"/>
                  </a:moveTo>
                  <a:lnTo>
                    <a:pt x="69011" y="64698"/>
                  </a:lnTo>
                  <a:lnTo>
                    <a:pt x="120769" y="133709"/>
                  </a:lnTo>
                  <a:lnTo>
                    <a:pt x="155275" y="194094"/>
                  </a:lnTo>
                  <a:lnTo>
                    <a:pt x="181154" y="224286"/>
                  </a:lnTo>
                  <a:lnTo>
                    <a:pt x="202720" y="310550"/>
                  </a:lnTo>
                  <a:lnTo>
                    <a:pt x="224286" y="392501"/>
                  </a:lnTo>
                  <a:lnTo>
                    <a:pt x="267418" y="452886"/>
                  </a:lnTo>
                  <a:lnTo>
                    <a:pt x="319177" y="517584"/>
                  </a:lnTo>
                  <a:lnTo>
                    <a:pt x="332117" y="646981"/>
                  </a:lnTo>
                  <a:lnTo>
                    <a:pt x="405441" y="772064"/>
                  </a:lnTo>
                  <a:lnTo>
                    <a:pt x="431320" y="823822"/>
                  </a:lnTo>
                  <a:lnTo>
                    <a:pt x="474452" y="901460"/>
                  </a:lnTo>
                  <a:lnTo>
                    <a:pt x="517585" y="1030856"/>
                  </a:lnTo>
                  <a:lnTo>
                    <a:pt x="552090" y="1078301"/>
                  </a:lnTo>
                  <a:lnTo>
                    <a:pt x="603849" y="1155939"/>
                  </a:lnTo>
                  <a:lnTo>
                    <a:pt x="621101" y="1168879"/>
                  </a:lnTo>
                  <a:lnTo>
                    <a:pt x="668547" y="1216324"/>
                  </a:lnTo>
                  <a:lnTo>
                    <a:pt x="707366" y="1259456"/>
                  </a:lnTo>
                  <a:lnTo>
                    <a:pt x="741871" y="1328467"/>
                  </a:lnTo>
                  <a:lnTo>
                    <a:pt x="785003" y="1362973"/>
                  </a:lnTo>
                  <a:lnTo>
                    <a:pt x="836762" y="1431984"/>
                  </a:lnTo>
                  <a:lnTo>
                    <a:pt x="923026" y="1475116"/>
                  </a:lnTo>
                  <a:lnTo>
                    <a:pt x="979098" y="1513935"/>
                  </a:lnTo>
                  <a:lnTo>
                    <a:pt x="1043796" y="1574320"/>
                  </a:lnTo>
                  <a:lnTo>
                    <a:pt x="1099868" y="1608826"/>
                  </a:lnTo>
                  <a:lnTo>
                    <a:pt x="1164566" y="1639018"/>
                  </a:lnTo>
                  <a:lnTo>
                    <a:pt x="1276709" y="1673524"/>
                  </a:lnTo>
                  <a:lnTo>
                    <a:pt x="1345720" y="1703716"/>
                  </a:lnTo>
                  <a:lnTo>
                    <a:pt x="1419045" y="1725283"/>
                  </a:lnTo>
                  <a:lnTo>
                    <a:pt x="1492369" y="1742535"/>
                  </a:lnTo>
                  <a:lnTo>
                    <a:pt x="1578634" y="1777041"/>
                  </a:lnTo>
                  <a:lnTo>
                    <a:pt x="1673524" y="1828800"/>
                  </a:lnTo>
                  <a:lnTo>
                    <a:pt x="1777041" y="1841739"/>
                  </a:lnTo>
                  <a:lnTo>
                    <a:pt x="1876245" y="1867618"/>
                  </a:lnTo>
                  <a:lnTo>
                    <a:pt x="1962509" y="1876245"/>
                  </a:lnTo>
                  <a:lnTo>
                    <a:pt x="2070339" y="1880558"/>
                  </a:lnTo>
                  <a:lnTo>
                    <a:pt x="2135037" y="1906437"/>
                  </a:lnTo>
                  <a:lnTo>
                    <a:pt x="2199735" y="1928003"/>
                  </a:lnTo>
                  <a:lnTo>
                    <a:pt x="2393830" y="1936630"/>
                  </a:lnTo>
                  <a:lnTo>
                    <a:pt x="2445588" y="1949569"/>
                  </a:lnTo>
                  <a:lnTo>
                    <a:pt x="2622430" y="1984075"/>
                  </a:lnTo>
                  <a:lnTo>
                    <a:pt x="2760452" y="1984075"/>
                  </a:lnTo>
                  <a:lnTo>
                    <a:pt x="2950234" y="1984075"/>
                  </a:lnTo>
                  <a:lnTo>
                    <a:pt x="3209026" y="1979762"/>
                  </a:lnTo>
                  <a:lnTo>
                    <a:pt x="3299603" y="2053086"/>
                  </a:lnTo>
                  <a:lnTo>
                    <a:pt x="3963837" y="2053086"/>
                  </a:lnTo>
                  <a:lnTo>
                    <a:pt x="3963837" y="2087592"/>
                  </a:lnTo>
                  <a:lnTo>
                    <a:pt x="4188124" y="2087592"/>
                  </a:lnTo>
                  <a:lnTo>
                    <a:pt x="4188124" y="2126411"/>
                  </a:lnTo>
                  <a:lnTo>
                    <a:pt x="4710022" y="2126411"/>
                  </a:lnTo>
                  <a:lnTo>
                    <a:pt x="4710022" y="2298939"/>
                  </a:lnTo>
                  <a:lnTo>
                    <a:pt x="4817852" y="2298939"/>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000">
                <a:solidFill>
                  <a:srgbClr val="4D4D4D"/>
                </a:solidFill>
              </a:endParaRPr>
            </a:p>
          </p:txBody>
        </p:sp>
      </p:grpSp>
      <p:graphicFrame>
        <p:nvGraphicFramePr>
          <p:cNvPr id="217" name="Tableau 56"/>
          <p:cNvGraphicFramePr>
            <a:graphicFrameLocks noGrp="1"/>
          </p:cNvGraphicFramePr>
          <p:nvPr>
            <p:extLst>
              <p:ext uri="{D42A27DB-BD31-4B8C-83A1-F6EECF244321}">
                <p14:modId xmlns:p14="http://schemas.microsoft.com/office/powerpoint/2010/main" xmlns="" val="2004840625"/>
              </p:ext>
            </p:extLst>
          </p:nvPr>
        </p:nvGraphicFramePr>
        <p:xfrm>
          <a:off x="6519617" y="3358438"/>
          <a:ext cx="2565244" cy="1205958"/>
        </p:xfrm>
        <a:graphic>
          <a:graphicData uri="http://schemas.openxmlformats.org/drawingml/2006/table">
            <a:tbl>
              <a:tblPr firstRow="1" bandRow="1">
                <a:tableStyleId>{5C22544A-7EE6-4342-B048-85BDC9FD1C3A}</a:tableStyleId>
              </a:tblPr>
              <a:tblGrid>
                <a:gridCol w="854293"/>
                <a:gridCol w="1710951"/>
              </a:tblGrid>
              <a:tr h="330438">
                <a:tc gridSpan="2">
                  <a:txBody>
                    <a:bodyPr/>
                    <a:lstStyle/>
                    <a:p>
                      <a:pPr algn="ctr">
                        <a:lnSpc>
                          <a:spcPct val="100000"/>
                        </a:lnSpc>
                      </a:pPr>
                      <a:r>
                        <a:rPr lang="ja-JP" sz="1200" b="0" i="0" dirty="0" smtClean="0">
                          <a:solidFill>
                            <a:srgbClr val="4D4D4D"/>
                          </a:solidFill>
                          <a:ea typeface="MS UI Gothic" pitchFamily="18" charset="0"/>
                        </a:rPr>
                        <a:t>PFS中央値(95%CI)</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a:txBody>
                    <a:bodyPr/>
                    <a:lstStyle/>
                    <a:p>
                      <a:pPr marL="0" indent="60325" algn="l">
                        <a:lnSpc>
                          <a:spcPct val="100000"/>
                        </a:lnSpc>
                      </a:pPr>
                      <a:r>
                        <a:rPr lang="ja-JP" sz="1200" b="0" i="0" dirty="0" smtClean="0">
                          <a:solidFill>
                            <a:srgbClr val="043882"/>
                          </a:solidFill>
                          <a:ea typeface="MS UI Gothic" pitchFamily="18" charset="0"/>
                        </a:rPr>
                        <a:t>CF</a:t>
                      </a:r>
                    </a:p>
                    <a:p>
                      <a:pPr marL="0" indent="60325" algn="l">
                        <a:lnSpc>
                          <a:spcPct val="100000"/>
                        </a:lnSpc>
                      </a:pPr>
                      <a:r>
                        <a:rPr lang="ja-JP" sz="1200" b="0" i="0" dirty="0" smtClean="0">
                          <a:solidFill>
                            <a:srgbClr val="B60D27"/>
                          </a:solidFill>
                          <a:ea typeface="MS UI Gothic" pitchFamily="18" charset="0"/>
                        </a:rPr>
                        <a:t>ECX</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ja-JP" sz="1200" b="0" i="0" dirty="0" smtClean="0">
                          <a:solidFill>
                            <a:srgbClr val="043882"/>
                          </a:solidFill>
                          <a:ea typeface="MS UI Gothic" pitchFamily="18" charset="0"/>
                        </a:rPr>
                        <a:t>1.53(1.29, 2.74)</a:t>
                      </a:r>
                    </a:p>
                    <a:p>
                      <a:pPr marL="0" algn="ctr" defTabSz="457200" rtl="0" eaLnBrk="1" latinLnBrk="0" hangingPunct="1">
                        <a:lnSpc>
                          <a:spcPct val="100000"/>
                        </a:lnSpc>
                      </a:pPr>
                      <a:r>
                        <a:rPr lang="ja-JP" sz="1200" b="0" i="0" dirty="0" smtClean="0">
                          <a:solidFill>
                            <a:srgbClr val="B60D27"/>
                          </a:solidFill>
                          <a:ea typeface="MS UI Gothic" pitchFamily="18" charset="0"/>
                        </a:rPr>
                        <a:t>1.78(1.61, 2.00)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60325">
                        <a:lnSpc>
                          <a:spcPct val="100000"/>
                        </a:lnSpc>
                      </a:pPr>
                      <a:r>
                        <a:rPr lang="ja-JP" sz="1200" b="0" i="0" dirty="0" smtClean="0">
                          <a:solidFill>
                            <a:srgbClr val="4D4D4D"/>
                          </a:solidFill>
                          <a:ea typeface="MS UI Gothic" pitchFamily="18" charset="0"/>
                        </a:rPr>
                        <a:t>HR</a:t>
                      </a:r>
                    </a:p>
                    <a:p>
                      <a:pPr marL="0" indent="60325">
                        <a:lnSpc>
                          <a:spcPct val="100000"/>
                        </a:lnSpc>
                      </a:pPr>
                      <a:r>
                        <a:rPr lang="ja-JP" sz="1200" b="0" i="0" dirty="0" smtClean="0">
                          <a:solidFill>
                            <a:srgbClr val="4D4D4D"/>
                          </a:solidFill>
                          <a:ea typeface="MS UI Gothic" pitchFamily="18" charset="0"/>
                        </a:rPr>
                        <a:t>P値</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ja-JP" sz="1200" b="0" i="0" dirty="0" smtClean="0">
                          <a:solidFill>
                            <a:srgbClr val="4D4D4D"/>
                          </a:solidFill>
                          <a:ea typeface="MS UI Gothic" pitchFamily="18" charset="0"/>
                        </a:rPr>
                        <a:t>0.86(0.74, 1.01)</a:t>
                      </a:r>
                    </a:p>
                    <a:p>
                      <a:pPr marL="0" algn="ctr" defTabSz="457200" rtl="0" eaLnBrk="1" latinLnBrk="0" hangingPunct="1">
                        <a:lnSpc>
                          <a:spcPct val="100000"/>
                        </a:lnSpc>
                      </a:pPr>
                      <a:r>
                        <a:rPr lang="ja-JP" sz="1200" b="0" i="0" dirty="0" smtClean="0">
                          <a:solidFill>
                            <a:srgbClr val="4D4D4D"/>
                          </a:solidFill>
                          <a:ea typeface="MS UI Gothic" pitchFamily="18" charset="0"/>
                        </a:rPr>
                        <a:t>0.0580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8" name="ZoneTexte 9"/>
          <p:cNvSpPr txBox="1"/>
          <p:nvPr/>
        </p:nvSpPr>
        <p:spPr>
          <a:xfrm>
            <a:off x="4296427" y="5539596"/>
            <a:ext cx="908713" cy="677108"/>
          </a:xfrm>
          <a:prstGeom prst="rect">
            <a:avLst/>
          </a:prstGeom>
          <a:noFill/>
        </p:spPr>
        <p:txBody>
          <a:bodyPr wrap="square" rtlCol="0">
            <a:spAutoFit/>
          </a:bodyPr>
          <a:lstStyle/>
          <a:p>
            <a:pPr algn="r" fontAlgn="base">
              <a:spcBef>
                <a:spcPct val="0"/>
              </a:spcBef>
              <a:spcAft>
                <a:spcPts val="0"/>
              </a:spcAft>
            </a:pPr>
            <a:r>
              <a:rPr lang="ja-JP" sz="900" b="0" i="0" dirty="0" smtClean="0">
                <a:solidFill>
                  <a:srgbClr val="4D4D4D"/>
                </a:solidFill>
                <a:ea typeface="MS UI Gothic" pitchFamily="18" charset="0"/>
              </a:rPr>
              <a:t>リスクにさらされていた患者数</a:t>
            </a:r>
          </a:p>
          <a:p>
            <a:pPr algn="r" fontAlgn="base">
              <a:spcBef>
                <a:spcPct val="0"/>
              </a:spcBef>
              <a:spcAft>
                <a:spcPts val="0"/>
              </a:spcAft>
            </a:pPr>
            <a:r>
              <a:rPr lang="ja-JP" sz="1000" b="0" i="0" dirty="0" smtClean="0">
                <a:solidFill>
                  <a:srgbClr val="043882"/>
                </a:solidFill>
                <a:ea typeface="MS UI Gothic" pitchFamily="18" charset="0"/>
              </a:rPr>
              <a:t>CF</a:t>
            </a:r>
          </a:p>
          <a:p>
            <a:pPr algn="r" fontAlgn="base">
              <a:spcBef>
                <a:spcPct val="0"/>
              </a:spcBef>
              <a:spcAft>
                <a:spcPts val="0"/>
              </a:spcAft>
            </a:pPr>
            <a:r>
              <a:rPr lang="ja-JP" sz="1000" b="0" i="0" dirty="0" smtClean="0">
                <a:solidFill>
                  <a:srgbClr val="B60D27"/>
                </a:solidFill>
                <a:ea typeface="MS UI Gothic" pitchFamily="18" charset="0"/>
              </a:rPr>
              <a:t>ECX</a:t>
            </a:r>
          </a:p>
        </p:txBody>
      </p:sp>
      <p:sp>
        <p:nvSpPr>
          <p:cNvPr id="219" name="ZoneTexte 10"/>
          <p:cNvSpPr txBox="1"/>
          <p:nvPr/>
        </p:nvSpPr>
        <p:spPr>
          <a:xfrm>
            <a:off x="499058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451</a:t>
            </a:r>
          </a:p>
          <a:p>
            <a:pPr algn="ctr" fontAlgn="base">
              <a:spcBef>
                <a:spcPct val="0"/>
              </a:spcBef>
              <a:spcAft>
                <a:spcPct val="0"/>
              </a:spcAft>
            </a:pPr>
            <a:r>
              <a:rPr lang="ja-JP" sz="1000" b="0" i="0" dirty="0" smtClean="0">
                <a:solidFill>
                  <a:srgbClr val="4D4D4D"/>
                </a:solidFill>
                <a:ea typeface="MS UI Gothic" pitchFamily="18" charset="0"/>
              </a:rPr>
              <a:t>446</a:t>
            </a:r>
          </a:p>
        </p:txBody>
      </p:sp>
      <p:sp>
        <p:nvSpPr>
          <p:cNvPr id="220" name="ZoneTexte 11"/>
          <p:cNvSpPr txBox="1"/>
          <p:nvPr/>
        </p:nvSpPr>
        <p:spPr>
          <a:xfrm>
            <a:off x="536344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292</a:t>
            </a:r>
          </a:p>
          <a:p>
            <a:pPr algn="ctr" fontAlgn="base">
              <a:spcBef>
                <a:spcPct val="0"/>
              </a:spcBef>
              <a:spcAft>
                <a:spcPct val="0"/>
              </a:spcAft>
            </a:pPr>
            <a:r>
              <a:rPr lang="ja-JP" sz="1000" b="0" i="0" dirty="0" smtClean="0">
                <a:solidFill>
                  <a:srgbClr val="4D4D4D"/>
                </a:solidFill>
                <a:ea typeface="MS UI Gothic" pitchFamily="18" charset="0"/>
              </a:rPr>
              <a:t>309</a:t>
            </a:r>
          </a:p>
        </p:txBody>
      </p:sp>
      <p:sp>
        <p:nvSpPr>
          <p:cNvPr id="221" name="ZoneTexte 12"/>
          <p:cNvSpPr txBox="1"/>
          <p:nvPr/>
        </p:nvSpPr>
        <p:spPr>
          <a:xfrm>
            <a:off x="575723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188</a:t>
            </a:r>
          </a:p>
          <a:p>
            <a:pPr algn="ctr" fontAlgn="base">
              <a:spcBef>
                <a:spcPct val="0"/>
              </a:spcBef>
              <a:spcAft>
                <a:spcPct val="0"/>
              </a:spcAft>
            </a:pPr>
            <a:r>
              <a:rPr lang="ja-JP" sz="1000" b="0" i="0" dirty="0" smtClean="0">
                <a:solidFill>
                  <a:srgbClr val="4D4D4D"/>
                </a:solidFill>
                <a:ea typeface="MS UI Gothic" pitchFamily="18" charset="0"/>
              </a:rPr>
              <a:t>198</a:t>
            </a:r>
          </a:p>
        </p:txBody>
      </p:sp>
      <p:sp>
        <p:nvSpPr>
          <p:cNvPr id="222" name="ZoneTexte 13"/>
          <p:cNvSpPr txBox="1"/>
          <p:nvPr/>
        </p:nvSpPr>
        <p:spPr>
          <a:xfrm>
            <a:off x="6143711"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141</a:t>
            </a:r>
          </a:p>
          <a:p>
            <a:pPr algn="ctr" fontAlgn="base">
              <a:spcBef>
                <a:spcPct val="0"/>
              </a:spcBef>
              <a:spcAft>
                <a:spcPct val="0"/>
              </a:spcAft>
            </a:pPr>
            <a:r>
              <a:rPr lang="ja-JP" sz="1000" b="0" i="0" dirty="0" smtClean="0">
                <a:solidFill>
                  <a:srgbClr val="4D4D4D"/>
                </a:solidFill>
                <a:ea typeface="MS UI Gothic" pitchFamily="18" charset="0"/>
              </a:rPr>
              <a:t>149</a:t>
            </a:r>
          </a:p>
        </p:txBody>
      </p:sp>
      <p:sp>
        <p:nvSpPr>
          <p:cNvPr id="223" name="ZoneTexte 14"/>
          <p:cNvSpPr txBox="1"/>
          <p:nvPr/>
        </p:nvSpPr>
        <p:spPr>
          <a:xfrm>
            <a:off x="653018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103</a:t>
            </a:r>
          </a:p>
          <a:p>
            <a:pPr algn="ctr" fontAlgn="base">
              <a:spcBef>
                <a:spcPct val="0"/>
              </a:spcBef>
              <a:spcAft>
                <a:spcPct val="0"/>
              </a:spcAft>
            </a:pPr>
            <a:r>
              <a:rPr lang="ja-JP" sz="1000" b="0" i="0" dirty="0" smtClean="0">
                <a:solidFill>
                  <a:srgbClr val="4D4D4D"/>
                </a:solidFill>
                <a:ea typeface="MS UI Gothic" pitchFamily="18" charset="0"/>
              </a:rPr>
              <a:t>115</a:t>
            </a:r>
          </a:p>
        </p:txBody>
      </p:sp>
      <p:sp>
        <p:nvSpPr>
          <p:cNvPr id="224" name="ZoneTexte 15"/>
          <p:cNvSpPr txBox="1"/>
          <p:nvPr/>
        </p:nvSpPr>
        <p:spPr>
          <a:xfrm>
            <a:off x="6887402"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66</a:t>
            </a:r>
          </a:p>
          <a:p>
            <a:pPr algn="ctr" fontAlgn="base">
              <a:spcBef>
                <a:spcPct val="0"/>
              </a:spcBef>
              <a:spcAft>
                <a:spcPct val="0"/>
              </a:spcAft>
            </a:pPr>
            <a:r>
              <a:rPr lang="ja-JP" sz="1000" b="0" i="0" dirty="0" smtClean="0">
                <a:solidFill>
                  <a:srgbClr val="4D4D4D"/>
                </a:solidFill>
                <a:ea typeface="MS UI Gothic" pitchFamily="18" charset="0"/>
              </a:rPr>
              <a:t>91</a:t>
            </a:r>
          </a:p>
        </p:txBody>
      </p:sp>
      <p:sp>
        <p:nvSpPr>
          <p:cNvPr id="225" name="ZoneTexte 16"/>
          <p:cNvSpPr txBox="1"/>
          <p:nvPr/>
        </p:nvSpPr>
        <p:spPr>
          <a:xfrm>
            <a:off x="7276573"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45</a:t>
            </a:r>
          </a:p>
          <a:p>
            <a:pPr algn="ctr" fontAlgn="base">
              <a:spcBef>
                <a:spcPct val="0"/>
              </a:spcBef>
              <a:spcAft>
                <a:spcPct val="0"/>
              </a:spcAft>
            </a:pPr>
            <a:r>
              <a:rPr lang="ja-JP" sz="1000" b="0" i="0" dirty="0" smtClean="0">
                <a:solidFill>
                  <a:srgbClr val="4D4D4D"/>
                </a:solidFill>
                <a:ea typeface="MS UI Gothic" pitchFamily="18" charset="0"/>
              </a:rPr>
              <a:t>70</a:t>
            </a:r>
          </a:p>
        </p:txBody>
      </p:sp>
      <p:sp>
        <p:nvSpPr>
          <p:cNvPr id="226" name="ZoneTexte 17"/>
          <p:cNvSpPr txBox="1"/>
          <p:nvPr/>
        </p:nvSpPr>
        <p:spPr>
          <a:xfrm>
            <a:off x="7664657"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20</a:t>
            </a:r>
          </a:p>
          <a:p>
            <a:pPr algn="ctr" fontAlgn="base">
              <a:spcBef>
                <a:spcPct val="0"/>
              </a:spcBef>
              <a:spcAft>
                <a:spcPct val="0"/>
              </a:spcAft>
            </a:pPr>
            <a:r>
              <a:rPr lang="ja-JP" sz="1000" b="0" i="0" dirty="0" smtClean="0">
                <a:solidFill>
                  <a:srgbClr val="4D4D4D"/>
                </a:solidFill>
                <a:ea typeface="MS UI Gothic" pitchFamily="18" charset="0"/>
              </a:rPr>
              <a:t>45</a:t>
            </a:r>
          </a:p>
        </p:txBody>
      </p:sp>
      <p:sp>
        <p:nvSpPr>
          <p:cNvPr id="227" name="ZoneTexte 18"/>
          <p:cNvSpPr txBox="1"/>
          <p:nvPr/>
        </p:nvSpPr>
        <p:spPr>
          <a:xfrm>
            <a:off x="8039508"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ja-JP" sz="1000" b="0" i="0" dirty="0" smtClean="0">
                <a:solidFill>
                  <a:srgbClr val="4D4D4D"/>
                </a:solidFill>
                <a:ea typeface="MS UI Gothic" pitchFamily="18" charset="0"/>
              </a:rPr>
              <a:t>13</a:t>
            </a:r>
          </a:p>
          <a:p>
            <a:pPr algn="ctr" fontAlgn="base">
              <a:spcBef>
                <a:spcPct val="0"/>
              </a:spcBef>
              <a:spcAft>
                <a:spcPct val="0"/>
              </a:spcAft>
            </a:pPr>
            <a:r>
              <a:rPr lang="ja-JP" sz="1000" b="0" i="0" dirty="0" smtClean="0">
                <a:solidFill>
                  <a:srgbClr val="4D4D4D"/>
                </a:solidFill>
                <a:ea typeface="MS UI Gothic" pitchFamily="18" charset="0"/>
              </a:rPr>
              <a:t>23</a:t>
            </a:r>
          </a:p>
        </p:txBody>
      </p:sp>
    </p:spTree>
    <p:extLst>
      <p:ext uri="{BB962C8B-B14F-4D97-AF65-F5344CB8AC3E}">
        <p14:creationId xmlns:p14="http://schemas.microsoft.com/office/powerpoint/2010/main" xmlns="" val="3550631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4002: 切除可能な食道および接合部腺癌に対するネオアジュバント化学療法: 英国医学研究審議会（MRC）による無作為化OEO5試験から得られた結果 (ISRCTN 01852072) – Alderson D,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Alderson et al. J Clin Oncol 2015; 33 (suppl): abstr 4002</a:t>
            </a:r>
          </a:p>
        </p:txBody>
      </p:sp>
      <p:sp>
        <p:nvSpPr>
          <p:cNvPr id="5" name="TextBox 4"/>
          <p:cNvSpPr txBox="1"/>
          <p:nvPr/>
        </p:nvSpPr>
        <p:spPr>
          <a:xfrm>
            <a:off x="369888" y="1295400"/>
            <a:ext cx="8404225" cy="4416594"/>
          </a:xfrm>
          <a:prstGeom prst="rect">
            <a:avLst/>
          </a:prstGeom>
          <a:noFill/>
        </p:spPr>
        <p:txBody>
          <a:bodyPr wrap="square" lIns="0" rtlCol="0">
            <a:spAutoFit/>
          </a:bodyPr>
          <a:lstStyle/>
          <a:p>
            <a:pPr marL="0" lvl="1">
              <a:spcBef>
                <a:spcPts val="0"/>
              </a:spcBef>
              <a:spcAft>
                <a:spcPts val="400"/>
              </a:spcAft>
              <a:buClr>
                <a:srgbClr val="043882"/>
              </a:buClr>
            </a:pPr>
            <a:r>
              <a:rPr lang="ja-JP" sz="1600" b="1" i="0" dirty="0" smtClean="0">
                <a:solidFill>
                  <a:srgbClr val="4D4D4D"/>
                </a:solidFill>
                <a:ea typeface="MS UI Gothic" pitchFamily="18" charset="0"/>
              </a:rPr>
              <a:t>主要な結果（続き）</a:t>
            </a:r>
          </a:p>
          <a:p>
            <a:pPr marL="285750" lvl="1" indent="-285750">
              <a:spcBef>
                <a:spcPts val="0"/>
              </a:spcBef>
              <a:spcAft>
                <a:spcPts val="400"/>
              </a:spcAft>
              <a:buClr>
                <a:srgbClr val="043882"/>
              </a:buClr>
              <a:buFont typeface="Arial" panose="020B0604020202020204" pitchFamily="34" charset="0"/>
              <a:buChar char="•"/>
            </a:pPr>
            <a:r>
              <a:rPr lang="ja-JP" sz="1600" b="0" i="0" dirty="0" smtClean="0">
                <a:solidFill>
                  <a:srgbClr val="4D4D4D"/>
                </a:solidFill>
                <a:ea typeface="MS UI Gothic" pitchFamily="18" charset="0"/>
              </a:rPr>
              <a:t>術後合併症の発生率は両群間で近似していた(ECX群 62% vs. CF群 57%)。また、死亡率も、術後30日目(ECX群 2%、CF群 2%)および90日目(ECX群 5% vs. CF群 4%)において群間で同程度となっていた</a:t>
            </a:r>
            <a:r>
              <a:rPr lang="ja-JP" altLang="en-US" sz="1600" b="0" i="0" dirty="0" smtClean="0">
                <a:solidFill>
                  <a:srgbClr val="4D4D4D"/>
                </a:solidFill>
                <a:ea typeface="MS UI Gothic" pitchFamily="18" charset="0"/>
              </a:rPr>
              <a:t>。</a:t>
            </a:r>
            <a:endParaRPr lang="ja-JP" sz="1600" b="0" i="0" dirty="0" smtClean="0">
              <a:solidFill>
                <a:srgbClr val="4D4D4D"/>
              </a:solidFill>
              <a:ea typeface="MS UI Gothic" pitchFamily="18" charset="0"/>
            </a:endParaRPr>
          </a:p>
          <a:p>
            <a:pPr marL="285750" lvl="1" indent="-285750">
              <a:spcBef>
                <a:spcPts val="0"/>
              </a:spcBef>
              <a:spcAft>
                <a:spcPts val="400"/>
              </a:spcAft>
              <a:buClr>
                <a:srgbClr val="043882"/>
              </a:buClr>
              <a:buFont typeface="Arial" panose="020B0604020202020204" pitchFamily="34" charset="0"/>
              <a:buChar char="•"/>
            </a:pPr>
            <a:r>
              <a:rPr lang="ja-JP" sz="1600" b="0" i="0" dirty="0" smtClean="0">
                <a:solidFill>
                  <a:srgbClr val="4D4D4D"/>
                </a:solidFill>
                <a:ea typeface="MS UI Gothic" pitchFamily="18" charset="0"/>
              </a:rPr>
              <a:t>全体的なグレード3/4の毒性の発生率は、ECX群において、CF群よりも高くなっていた(47% vs. 30%; p&lt;0.001)</a:t>
            </a:r>
          </a:p>
          <a:p>
            <a:pPr marL="742950" lvl="2" indent="-285750">
              <a:spcBef>
                <a:spcPts val="0"/>
              </a:spcBef>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グレード3/4の下痢(p&lt;0.001)、好中球減少症(p&lt;0.001)、感染症/発熱性好中球減少症(p=0.007)およびPPE(p&lt;0.001)の発生率は、ECX群において、CF群よりも有意に高くなっていた。一方、グレード3/4の口内炎の発生率は、CF群において、ECX群よりも有意に高くなっていた(p=0.002)</a:t>
            </a:r>
            <a:r>
              <a:rPr lang="ja-JP" altLang="en-US" sz="1600" b="0" i="0" dirty="0" smtClean="0">
                <a:solidFill>
                  <a:srgbClr val="4D4D4D"/>
                </a:solidFill>
                <a:ea typeface="MS UI Gothic" pitchFamily="18" charset="0"/>
              </a:rPr>
              <a:t>。</a:t>
            </a:r>
            <a:endParaRPr lang="ja-JP" sz="1600" b="0" i="0" dirty="0" smtClean="0">
              <a:solidFill>
                <a:srgbClr val="4D4D4D"/>
              </a:solidFill>
              <a:ea typeface="MS UI Gothic" pitchFamily="18" charset="0"/>
            </a:endParaRPr>
          </a:p>
          <a:p>
            <a:pPr marL="0" lvl="1">
              <a:spcBef>
                <a:spcPts val="0"/>
              </a:spcBef>
              <a:spcAft>
                <a:spcPts val="400"/>
              </a:spcAft>
              <a:buClr>
                <a:srgbClr val="043882"/>
              </a:buClr>
            </a:pPr>
            <a:r>
              <a:rPr lang="ja-JP" sz="1600" b="1" i="0" dirty="0" smtClean="0">
                <a:solidFill>
                  <a:srgbClr val="4D4D4D"/>
                </a:solidFill>
                <a:ea typeface="MS UI Gothic" pitchFamily="18" charset="0"/>
              </a:rPr>
              <a:t>結論</a:t>
            </a:r>
          </a:p>
          <a:p>
            <a:pPr marL="285750" lvl="1" indent="-285750">
              <a:spcBef>
                <a:spcPts val="0"/>
              </a:spcBef>
              <a:spcAft>
                <a:spcPts val="400"/>
              </a:spcAft>
              <a:buClr>
                <a:srgbClr val="043882"/>
              </a:buClr>
              <a:buFont typeface="Arial" panose="020B0604020202020204" pitchFamily="34" charset="0"/>
              <a:buChar char="•"/>
            </a:pPr>
            <a:r>
              <a:rPr lang="ja-JP" sz="1600" b="1" i="0" dirty="0" smtClean="0">
                <a:solidFill>
                  <a:srgbClr val="4D4D4D"/>
                </a:solidFill>
                <a:ea typeface="MS UI Gothic" pitchFamily="18" charset="0"/>
              </a:rPr>
              <a:t>ECXによる治療の施行下では、PFSおよびDFSの延長傾向が認められ、切除術の施行時における腫瘍退縮率は、CF群よりも高くなっていたが、OSについては、そうした恩恵を反映する効果は認められなかった </a:t>
            </a:r>
          </a:p>
          <a:p>
            <a:pPr marL="285750" lvl="1" indent="-285750">
              <a:spcBef>
                <a:spcPts val="0"/>
              </a:spcBef>
              <a:spcAft>
                <a:spcPts val="400"/>
              </a:spcAft>
              <a:buClr>
                <a:srgbClr val="043882"/>
              </a:buClr>
              <a:buFont typeface="Arial" panose="020B0604020202020204" pitchFamily="34" charset="0"/>
              <a:buChar char="•"/>
            </a:pPr>
            <a:r>
              <a:rPr lang="ja-JP" sz="1600" b="1" i="0" dirty="0" smtClean="0">
                <a:solidFill>
                  <a:srgbClr val="4D4D4D"/>
                </a:solidFill>
                <a:ea typeface="MS UI Gothic" pitchFamily="18" charset="0"/>
              </a:rPr>
              <a:t>ECX群では、毒性の発生率がCF群よりも高くなっていた</a:t>
            </a:r>
          </a:p>
          <a:p>
            <a:pPr marL="285750" lvl="1" indent="-285750">
              <a:spcBef>
                <a:spcPts val="0"/>
              </a:spcBef>
              <a:spcAft>
                <a:spcPts val="400"/>
              </a:spcAft>
              <a:buClr>
                <a:srgbClr val="043882"/>
              </a:buClr>
              <a:buFont typeface="Arial" panose="020B0604020202020204" pitchFamily="34" charset="0"/>
              <a:buChar char="•"/>
            </a:pPr>
            <a:r>
              <a:rPr lang="ja-JP" sz="1600" b="1" i="0" dirty="0" smtClean="0">
                <a:solidFill>
                  <a:srgbClr val="4D4D4D"/>
                </a:solidFill>
                <a:ea typeface="MS UI Gothic" pitchFamily="18" charset="0"/>
              </a:rPr>
              <a:t>これら2種の治療レジメン(ECXおよびCF)は、ネオアジュバント治療として使用可能である</a:t>
            </a:r>
          </a:p>
        </p:txBody>
      </p:sp>
    </p:spTree>
    <p:extLst>
      <p:ext uri="{BB962C8B-B14F-4D97-AF65-F5344CB8AC3E}">
        <p14:creationId xmlns:p14="http://schemas.microsoft.com/office/powerpoint/2010/main" xmlns="" val="2261883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700" b="1" i="0" dirty="0" smtClean="0">
                <a:solidFill>
                  <a:srgbClr val="043882"/>
                </a:solidFill>
                <a:ea typeface="MS UI Gothic" pitchFamily="18" charset="0"/>
              </a:rPr>
              <a:t>4016: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t>
            </a:r>
            <a:r>
              <a:rPr lang="ja-JP" altLang="en-US" sz="1700" dirty="0" smtClean="0">
                <a:solidFill>
                  <a:srgbClr val="043882"/>
                </a:solidFill>
                <a:ea typeface="MS UI Gothic" pitchFamily="18" charset="0"/>
              </a:rPr>
              <a:t>：</a:t>
            </a:r>
            <a:r>
              <a:rPr lang="ja-JP" sz="1700" b="1" i="0" dirty="0" smtClean="0">
                <a:solidFill>
                  <a:srgbClr val="043882"/>
                </a:solidFill>
                <a:ea typeface="MS UI Gothic" pitchFamily="18" charset="0"/>
              </a:rPr>
              <a:t>AIOのFLOT4第III相試験の第II相試験部分から得られたデータ</a:t>
            </a:r>
            <a:r>
              <a:rPr lang="en-GB" altLang="ja-JP" sz="1700" b="1" i="0" dirty="0" smtClean="0">
                <a:solidFill>
                  <a:srgbClr val="043882"/>
                </a:solidFill>
                <a:ea typeface="MS UI Gothic" pitchFamily="18" charset="0"/>
              </a:rPr>
              <a:t> </a:t>
            </a:r>
            <a:r>
              <a:rPr lang="ja-JP" sz="1700" b="1" i="0" dirty="0" smtClean="0">
                <a:solidFill>
                  <a:srgbClr val="043882"/>
                </a:solidFill>
                <a:ea typeface="MS UI Gothic" pitchFamily="18" charset="0"/>
              </a:rPr>
              <a:t>– Pauligk 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目的</a:t>
            </a:r>
          </a:p>
          <a:p>
            <a:r>
              <a:rPr lang="ja-JP" sz="1600" b="0" i="0" dirty="0" smtClean="0">
                <a:solidFill>
                  <a:srgbClr val="4D4D4D"/>
                </a:solidFill>
                <a:ea typeface="MS UI Gothic" pitchFamily="18" charset="0"/>
              </a:rPr>
              <a:t>局所進行の切除可能な胃またはGEJの腺癌を有する患者において、FLOTによるネオアジュバント療法の施行下における病理学的奏効について、ECFまたはECXとの比較により評価を行うこと</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ja-JP" sz="1600" b="0" i="0" dirty="0" smtClean="0">
                <a:solidFill>
                  <a:srgbClr val="4D4D4D"/>
                </a:solidFill>
                <a:ea typeface="MS UI Gothic" pitchFamily="18" charset="0"/>
              </a:rPr>
              <a:t>本試験の第</a:t>
            </a:r>
            <a:r>
              <a:rPr lang="en-US" altLang="ja-JP" sz="1600" b="0" i="0" dirty="0" smtClean="0">
                <a:solidFill>
                  <a:srgbClr val="4D4D4D"/>
                </a:solidFill>
                <a:ea typeface="MS UI Gothic" pitchFamily="18" charset="0"/>
              </a:rPr>
              <a:t>II</a:t>
            </a:r>
            <a:r>
              <a:rPr lang="ja-JP" sz="1600" b="0" i="0" dirty="0" smtClean="0">
                <a:solidFill>
                  <a:srgbClr val="4D4D4D"/>
                </a:solidFill>
                <a:ea typeface="MS UI Gothic" pitchFamily="18" charset="0"/>
              </a:rPr>
              <a:t>相試験部分に参加した患者157例から得られた病理検査用サンプルについて分析が行われた</a:t>
            </a:r>
          </a:p>
          <a:p>
            <a:pPr lvl="1"/>
            <a:r>
              <a:rPr lang="ja-JP" sz="1600" b="0" i="0" dirty="0" smtClean="0">
                <a:solidFill>
                  <a:srgbClr val="4D4D4D"/>
                </a:solidFill>
                <a:ea typeface="MS UI Gothic" pitchFamily="18" charset="0"/>
              </a:rPr>
              <a:t>Becker分類に基づいて中央における病理検査が実施された</a:t>
            </a:r>
          </a:p>
        </p:txBody>
      </p:sp>
      <p:sp>
        <p:nvSpPr>
          <p:cNvPr id="4" name="Text Placeholder 3"/>
          <p:cNvSpPr>
            <a:spLocks noGrp="1"/>
          </p:cNvSpPr>
          <p:nvPr>
            <p:ph type="body" sz="quarter" idx="10"/>
          </p:nvPr>
        </p:nvSpPr>
        <p:spPr>
          <a:xfrm>
            <a:off x="374499" y="6196328"/>
            <a:ext cx="4557541" cy="487363"/>
          </a:xfrm>
        </p:spPr>
        <p:txBody>
          <a:bodyPr/>
          <a:lstStyle/>
          <a:p>
            <a:r>
              <a:rPr lang="ja-JP" sz="1000" b="0" i="0" dirty="0" smtClean="0">
                <a:solidFill>
                  <a:srgbClr val="4D4D4D"/>
                </a:solidFill>
                <a:ea typeface="MS UI Gothic" pitchFamily="18" charset="0"/>
              </a:rPr>
              <a:t>*ドセタキセル50 mg/m</a:t>
            </a:r>
            <a:r>
              <a:rPr lang="ja-JP" sz="1000" b="0" i="0" baseline="30000" dirty="0" smtClean="0">
                <a:solidFill>
                  <a:srgbClr val="4D4D4D"/>
                </a:solidFill>
                <a:ea typeface="MS UI Gothic" pitchFamily="18" charset="0"/>
              </a:rPr>
              <a:t>2</a:t>
            </a:r>
            <a:r>
              <a:rPr lang="ja-JP" sz="1000" b="0" i="0" dirty="0" smtClean="0">
                <a:solidFill>
                  <a:srgbClr val="4D4D4D"/>
                </a:solidFill>
                <a:ea typeface="MS UI Gothic" pitchFamily="18" charset="0"/>
              </a:rPr>
              <a:t> D1、5FU 2,600 mg/m² D1、ロイコボリン200 mg/m² D1、オキサリプラチン85 mg/m²、D1、q2w ；</a:t>
            </a:r>
            <a:r>
              <a:rPr lang="ja-JP" sz="1000" b="0" i="0" baseline="30000" dirty="0" smtClean="0">
                <a:solidFill>
                  <a:srgbClr val="4D4D4D"/>
                </a:solidFill>
                <a:ea typeface="MS UI Gothic" pitchFamily="18" charset="0"/>
              </a:rPr>
              <a:t>†</a:t>
            </a:r>
            <a:r>
              <a:rPr lang="ja-JP" sz="1000" b="0" i="0" dirty="0" smtClean="0">
                <a:solidFill>
                  <a:srgbClr val="4D4D4D"/>
                </a:solidFill>
                <a:ea typeface="MS UI Gothic" pitchFamily="18" charset="0"/>
              </a:rPr>
              <a:t>エピルビシン50 mg/m</a:t>
            </a:r>
            <a:r>
              <a:rPr lang="ja-JP" sz="1000" b="0" i="0" baseline="30000" dirty="0" smtClean="0">
                <a:solidFill>
                  <a:srgbClr val="4D4D4D"/>
                </a:solidFill>
                <a:ea typeface="MS UI Gothic" pitchFamily="18" charset="0"/>
              </a:rPr>
              <a:t>2</a:t>
            </a:r>
            <a:r>
              <a:rPr lang="ja-JP" sz="1000" b="0" i="0" dirty="0" smtClean="0">
                <a:solidFill>
                  <a:srgbClr val="4D4D4D"/>
                </a:solidFill>
                <a:ea typeface="MS UI Gothic" pitchFamily="18" charset="0"/>
              </a:rPr>
              <a:t> D1、シスプラチン60 mg/m² D1、5FU 200 mg/m² (またはカペシタビン1,250 mg/m² 経口) D1～21 q3w)</a:t>
            </a:r>
          </a:p>
        </p:txBody>
      </p:sp>
      <p:sp>
        <p:nvSpPr>
          <p:cNvPr id="5"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Pauligk et al. J Clin Oncol 2015; 33 (suppl): abstr 4016</a:t>
            </a:r>
          </a:p>
        </p:txBody>
      </p:sp>
      <p:sp>
        <p:nvSpPr>
          <p:cNvPr id="9" name="Oval 14"/>
          <p:cNvSpPr>
            <a:spLocks noChangeArrowheads="1"/>
          </p:cNvSpPr>
          <p:nvPr/>
        </p:nvSpPr>
        <p:spPr bwMode="auto">
          <a:xfrm>
            <a:off x="3941537" y="34665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10" name="AutoShape 15"/>
          <p:cNvCxnSpPr>
            <a:cxnSpLocks noChangeShapeType="1"/>
            <a:stCxn id="9" idx="0"/>
            <a:endCxn id="15" idx="1"/>
          </p:cNvCxnSpPr>
          <p:nvPr/>
        </p:nvCxnSpPr>
        <p:spPr bwMode="auto">
          <a:xfrm rot="5400000" flipH="1" flipV="1">
            <a:off x="4217370" y="2818623"/>
            <a:ext cx="663905" cy="6319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6435" y="253833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13" name="AutoShape 19"/>
          <p:cNvCxnSpPr>
            <a:cxnSpLocks noChangeShapeType="1"/>
          </p:cNvCxnSpPr>
          <p:nvPr/>
        </p:nvCxnSpPr>
        <p:spPr bwMode="auto">
          <a:xfrm>
            <a:off x="3684814" y="3758662"/>
            <a:ext cx="256723" cy="0"/>
          </a:xfrm>
          <a:prstGeom prst="straightConnector1">
            <a:avLst/>
          </a:prstGeom>
          <a:noFill/>
          <a:ln w="57150">
            <a:solidFill>
              <a:schemeClr val="bg2">
                <a:lumMod val="60000"/>
                <a:lumOff val="40000"/>
              </a:schemeClr>
            </a:solidFill>
            <a:round/>
            <a:headEnd/>
            <a:tailEnd type="triangle" w="med" len="med"/>
          </a:ln>
        </p:spPr>
      </p:cxnSp>
      <p:cxnSp>
        <p:nvCxnSpPr>
          <p:cNvPr id="14" name="AutoShape 21"/>
          <p:cNvCxnSpPr>
            <a:cxnSpLocks noChangeShapeType="1"/>
          </p:cNvCxnSpPr>
          <p:nvPr/>
        </p:nvCxnSpPr>
        <p:spPr bwMode="auto">
          <a:xfrm>
            <a:off x="7543800" y="2802657"/>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3922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FLOT*、4+4周術期サイクル</a:t>
            </a:r>
          </a:p>
          <a:p>
            <a:pPr algn="ctr" defTabSz="892175" eaLnBrk="0" hangingPunct="0"/>
            <a:r>
              <a:rPr lang="ja-JP" sz="1600" b="0" i="0" dirty="0" smtClean="0">
                <a:solidFill>
                  <a:srgbClr val="FFFFFF"/>
                </a:solidFill>
                <a:ea typeface="MS UI Gothic" pitchFamily="18" charset="0"/>
              </a:rPr>
              <a:t>(n=128)</a:t>
            </a:r>
          </a:p>
        </p:txBody>
      </p:sp>
      <p:sp>
        <p:nvSpPr>
          <p:cNvPr id="16" name="AutoShape 9"/>
          <p:cNvSpPr>
            <a:spLocks noChangeArrowheads="1"/>
          </p:cNvSpPr>
          <p:nvPr/>
        </p:nvSpPr>
        <p:spPr bwMode="auto">
          <a:xfrm>
            <a:off x="365124" y="2716138"/>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GCまたはGEJ癌タイプI～III</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医学的・技術的に手術が可能なステージにある</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T2～4および/またはN+、M0 </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(n=714)</a:t>
            </a:r>
          </a:p>
        </p:txBody>
      </p:sp>
      <p:cxnSp>
        <p:nvCxnSpPr>
          <p:cNvPr id="19" name="AutoShape 16"/>
          <p:cNvCxnSpPr>
            <a:cxnSpLocks noChangeShapeType="1"/>
            <a:endCxn id="22" idx="1"/>
          </p:cNvCxnSpPr>
          <p:nvPr/>
        </p:nvCxnSpPr>
        <p:spPr bwMode="auto">
          <a:xfrm rot="16200000" flipH="1">
            <a:off x="4215319" y="4068777"/>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45444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542220" y="471876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308400"/>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ECF/ECX</a:t>
            </a:r>
            <a:r>
              <a:rPr lang="ja-JP" sz="1600" b="0" i="0" baseline="30000" dirty="0" smtClean="0">
                <a:solidFill>
                  <a:srgbClr val="FFFFFF"/>
                </a:solidFill>
                <a:ea typeface="MS UI Gothic" pitchFamily="18" charset="0"/>
              </a:rPr>
              <a:t>†</a:t>
            </a:r>
            <a:r>
              <a:rPr lang="ja-JP" sz="1600" b="0" i="0" dirty="0" smtClean="0">
                <a:solidFill>
                  <a:srgbClr val="FFFFFF"/>
                </a:solidFill>
                <a:ea typeface="MS UI Gothic" pitchFamily="18" charset="0"/>
              </a:rPr>
              <a:t>,</a:t>
            </a:r>
            <a:endParaRPr lang="en-US" altLang="ja-JP" sz="1600" b="0" i="0" dirty="0" smtClean="0">
              <a:solidFill>
                <a:srgbClr val="FFFFFF"/>
              </a:solidFill>
              <a:ea typeface="MS UI Gothic" pitchFamily="18" charset="0"/>
            </a:endParaRPr>
          </a:p>
          <a:p>
            <a:pPr algn="ctr" defTabSz="892175" eaLnBrk="0" hangingPunct="0"/>
            <a:r>
              <a:rPr lang="ja-JP" sz="1600" b="0" i="0" dirty="0" smtClean="0">
                <a:solidFill>
                  <a:srgbClr val="FFFFFF"/>
                </a:solidFill>
                <a:ea typeface="MS UI Gothic" pitchFamily="18" charset="0"/>
              </a:rPr>
              <a:t> 3+3周術期サイクル</a:t>
            </a:r>
          </a:p>
          <a:p>
            <a:pPr algn="ctr" defTabSz="892175" eaLnBrk="0" hangingPunct="0"/>
            <a:r>
              <a:rPr lang="ja-JP" sz="1600" b="0" i="0" dirty="0" smtClean="0">
                <a:solidFill>
                  <a:srgbClr val="FFFFFF"/>
                </a:solidFill>
                <a:ea typeface="MS UI Gothic" pitchFamily="18" charset="0"/>
              </a:rPr>
              <a:t>(n=137)</a:t>
            </a:r>
          </a:p>
        </p:txBody>
      </p:sp>
    </p:spTree>
    <p:extLst>
      <p:ext uri="{BB962C8B-B14F-4D97-AF65-F5344CB8AC3E}">
        <p14:creationId xmlns:p14="http://schemas.microsoft.com/office/powerpoint/2010/main" xmlns="" val="372477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700" b="1" i="0" dirty="0" smtClean="0">
                <a:solidFill>
                  <a:srgbClr val="043882"/>
                </a:solidFill>
                <a:ea typeface="MS UI Gothic" pitchFamily="18" charset="0"/>
              </a:rPr>
              <a:t>4016: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a:t>
            </a:r>
            <a:r>
              <a:rPr lang="en-GB" altLang="ja-JP" sz="1700" b="1" i="0" dirty="0" smtClean="0">
                <a:solidFill>
                  <a:srgbClr val="043882"/>
                </a:solidFill>
                <a:ea typeface="MS UI Gothic" pitchFamily="18" charset="0"/>
              </a:rPr>
              <a:t> </a:t>
            </a:r>
            <a:r>
              <a:rPr lang="ja-JP" sz="1700" b="1" i="0" dirty="0" smtClean="0">
                <a:solidFill>
                  <a:srgbClr val="043882"/>
                </a:solidFill>
                <a:ea typeface="MS UI Gothic" pitchFamily="18" charset="0"/>
              </a:rPr>
              <a:t>– Pauligk 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局所進行の切除可能な胃癌またはGEJ腺癌を有する患者集団において、FLOT群では、病理学的な完全寛解率が、ECF/ECX群よりも有意に高くなっていた</a:t>
            </a:r>
          </a:p>
          <a:p>
            <a:r>
              <a:rPr lang="ja-JP" sz="1600" b="1" i="0" dirty="0" smtClean="0">
                <a:solidFill>
                  <a:srgbClr val="4D4D4D"/>
                </a:solidFill>
                <a:ea typeface="MS UI Gothic" pitchFamily="18" charset="0"/>
              </a:rPr>
              <a:t>本試験の第</a:t>
            </a:r>
            <a:r>
              <a:rPr lang="en-US" altLang="ja-JP" sz="1600" b="1" i="0" dirty="0" smtClean="0">
                <a:solidFill>
                  <a:srgbClr val="4D4D4D"/>
                </a:solidFill>
                <a:ea typeface="MS UI Gothic" pitchFamily="18" charset="0"/>
              </a:rPr>
              <a:t>III</a:t>
            </a:r>
            <a:r>
              <a:rPr lang="ja-JP" sz="1600" b="1" i="0" dirty="0" smtClean="0">
                <a:solidFill>
                  <a:srgbClr val="4D4D4D"/>
                </a:solidFill>
                <a:ea typeface="MS UI Gothic" pitchFamily="18" charset="0"/>
              </a:rPr>
              <a:t>相試験部分では、病理学的な寛解が、生命予後の改善に関連しているか否かを判断する</a:t>
            </a:r>
          </a:p>
        </p:txBody>
      </p:sp>
      <p:graphicFrame>
        <p:nvGraphicFramePr>
          <p:cNvPr id="18" name="Group 88"/>
          <p:cNvGraphicFramePr>
            <a:graphicFrameLocks noGrp="1"/>
          </p:cNvGraphicFramePr>
          <p:nvPr>
            <p:extLst>
              <p:ext uri="{D42A27DB-BD31-4B8C-83A1-F6EECF244321}">
                <p14:modId xmlns:p14="http://schemas.microsoft.com/office/powerpoint/2010/main" xmlns="" val="718148972"/>
              </p:ext>
            </p:extLst>
          </p:nvPr>
        </p:nvGraphicFramePr>
        <p:xfrm>
          <a:off x="418716" y="1700808"/>
          <a:ext cx="8191885" cy="2694432"/>
        </p:xfrm>
        <a:graphic>
          <a:graphicData uri="http://schemas.openxmlformats.org/drawingml/2006/table">
            <a:tbl>
              <a:tblPr firstRow="1" bandRow="1">
                <a:tableStyleId>{69012ECD-51FC-41F1-AA8D-1B2483CD663E}</a:tableStyleId>
              </a:tblPr>
              <a:tblGrid>
                <a:gridCol w="3794839"/>
                <a:gridCol w="1528877"/>
                <a:gridCol w="1858061"/>
                <a:gridCol w="1010108"/>
              </a:tblGrid>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病理学的寛解、%</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(ITT解析対象集団)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FLOT群</a:t>
                      </a:r>
                      <a:r>
                        <a:rPr lang="en" sz="1400" dirty="0" smtClean="0"/>
                        <a:t/>
                      </a:r>
                      <a:br>
                        <a:rPr lang="en" sz="1400" dirty="0" smtClean="0"/>
                      </a:br>
                      <a:r>
                        <a:rPr lang="ja-JP" sz="1400" b="1" i="0" u="none" dirty="0" smtClean="0">
                          <a:solidFill>
                            <a:srgbClr val="FFFFFF"/>
                          </a:solidFill>
                          <a:ea typeface="MS UI Gothic" pitchFamily="18" charset="0"/>
                        </a:rPr>
                        <a:t>(n=128)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ECF/ECX群</a:t>
                      </a:r>
                      <a:r>
                        <a:rPr lang="en" sz="1400" dirty="0" smtClean="0"/>
                        <a:t/>
                      </a:r>
                      <a:br>
                        <a:rPr lang="en" sz="1400" dirty="0" smtClean="0"/>
                      </a:br>
                      <a:r>
                        <a:rPr lang="ja-JP" sz="1400" b="1" i="0" u="none" dirty="0" smtClean="0">
                          <a:solidFill>
                            <a:srgbClr val="FFFFFF"/>
                          </a:solidFill>
                          <a:ea typeface="MS UI Gothic" pitchFamily="18" charset="0"/>
                        </a:rPr>
                        <a:t>(n=137)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17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準完全奏効 (SR; 残存率&lt;10%)*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CR+SR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17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 (残存率10～50%)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軽度奏効(MR; 残存率&gt;50%)</a:t>
                      </a:r>
                      <a:r>
                        <a:rPr lang="ja-JP" sz="1400" b="0" i="0" u="none" baseline="30000" dirty="0" smtClean="0">
                          <a:solidFill>
                            <a:srgbClr val="4D4D4D"/>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奏効なし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切除不能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Pauligk et al. J Clin Oncol 2015; 33 (suppl): abstr 4016</a:t>
            </a:r>
          </a:p>
        </p:txBody>
      </p:sp>
    </p:spTree>
    <p:extLst>
      <p:ext uri="{BB962C8B-B14F-4D97-AF65-F5344CB8AC3E}">
        <p14:creationId xmlns:p14="http://schemas.microsoft.com/office/powerpoint/2010/main" xmlns="" val="908566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62815"/>
          </a:xfrm>
          <a:prstGeom prst="rect">
            <a:avLst/>
          </a:prstGeom>
          <a:noFill/>
        </p:spPr>
        <p:txBody>
          <a:bodyPr wrap="square" lIns="0" rtlCol="0">
            <a:spAutoFit/>
          </a:bodyPr>
          <a:lstStyle/>
          <a:p>
            <a:pPr>
              <a:spcBef>
                <a:spcPts val="0"/>
              </a:spcBef>
              <a:spcAft>
                <a:spcPts val="300"/>
              </a:spcAft>
            </a:pPr>
            <a:r>
              <a:rPr lang="ja-JP" sz="1600" b="1" i="0" dirty="0" smtClean="0">
                <a:solidFill>
                  <a:srgbClr val="4D4D4D"/>
                </a:solidFill>
                <a:ea typeface="MS UI Gothic" pitchFamily="18" charset="0"/>
              </a:rPr>
              <a:t>抄録4016の考察</a:t>
            </a:r>
          </a:p>
          <a:p>
            <a:pPr marL="285750" indent="-285750">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術前CTに対する病理学的奏効は、生命予後に対する代替の評価項目なのか? </a:t>
            </a:r>
          </a:p>
          <a:p>
            <a:pPr marL="531813" lvl="1" indent="-258763">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これまでの試験では、高い病理学的奏効率は、OS上の有用性には反映されないことが示唆されている</a:t>
            </a:r>
          </a:p>
          <a:p>
            <a:pPr marL="285750" indent="-285750">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ECF/ECX群と比較した場合のFLOT群における病理学的奏効のデータを、どのように解釈すべきか? </a:t>
            </a:r>
          </a:p>
          <a:p>
            <a:pPr marL="531813" lvl="1" indent="-258763">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第</a:t>
            </a:r>
            <a:r>
              <a:rPr lang="en-US" altLang="ja-JP" sz="1600" b="0" i="0" dirty="0" smtClean="0">
                <a:solidFill>
                  <a:srgbClr val="4D4D4D"/>
                </a:solidFill>
                <a:ea typeface="MS UI Gothic" pitchFamily="18" charset="0"/>
              </a:rPr>
              <a:t>II</a:t>
            </a:r>
            <a:r>
              <a:rPr lang="ja-JP" sz="1600" b="0" i="0" dirty="0" smtClean="0">
                <a:solidFill>
                  <a:srgbClr val="4D4D4D"/>
                </a:solidFill>
                <a:ea typeface="MS UI Gothic" pitchFamily="18" charset="0"/>
              </a:rPr>
              <a:t>相試験で得られたデータは非常に有望なものであるが、OSおよび奏効性のデータについては、詳細な治験データの解析が今後実施される予定である</a:t>
            </a:r>
          </a:p>
          <a:p>
            <a:pPr marL="531813" lvl="1" indent="-258763">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しかし、術前CTに対する病理学的奏効は、現時点では、妥当性確認済みのエンドポイントの1つにはなっていない。</a:t>
            </a:r>
          </a:p>
          <a:p>
            <a:pPr marL="285750" indent="-285750">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今後の方向性</a:t>
            </a:r>
          </a:p>
          <a:p>
            <a:pPr marL="531813" lvl="1" indent="-258763">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食道癌（OC）におけるCTの置換に関する、今後の大規模なアジュバント化学療法の試験の実施は、妥当であるとは考えられない</a:t>
            </a:r>
          </a:p>
          <a:p>
            <a:pPr marL="531813" lvl="1" indent="-258763">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代わりに、新規の標的化治療薬の開発に重点を置いていく必要がある</a:t>
            </a:r>
          </a:p>
          <a:p>
            <a:pPr marL="804863" lvl="2" indent="-273050">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例：VEGF標的化治療薬(MAGIC B試験)；HER2標的化治療薬(第</a:t>
            </a:r>
            <a:r>
              <a:rPr lang="en-US" altLang="ja-JP" sz="1600" b="0" i="0" dirty="0" smtClean="0">
                <a:solidFill>
                  <a:srgbClr val="4D4D4D"/>
                </a:solidFill>
                <a:ea typeface="MS UI Gothic" pitchFamily="18" charset="0"/>
              </a:rPr>
              <a:t>II</a:t>
            </a:r>
            <a:r>
              <a:rPr lang="ja-JP" sz="1600" b="0" i="0" dirty="0" smtClean="0">
                <a:solidFill>
                  <a:srgbClr val="4D4D4D"/>
                </a:solidFill>
                <a:ea typeface="MS UI Gothic" pitchFamily="18" charset="0"/>
              </a:rPr>
              <a:t>/</a:t>
            </a:r>
            <a:r>
              <a:rPr lang="en-US" altLang="ja-JP" sz="1600" b="0" i="0" dirty="0" smtClean="0">
                <a:solidFill>
                  <a:srgbClr val="4D4D4D"/>
                </a:solidFill>
                <a:ea typeface="MS UI Gothic" pitchFamily="18" charset="0"/>
              </a:rPr>
              <a:t>III</a:t>
            </a:r>
            <a:r>
              <a:rPr lang="ja-JP" sz="1600" b="0" i="0" dirty="0" smtClean="0">
                <a:solidFill>
                  <a:srgbClr val="4D4D4D"/>
                </a:solidFill>
                <a:ea typeface="MS UI Gothic" pitchFamily="18" charset="0"/>
              </a:rPr>
              <a:t>相試験が進行中である); 免疫療法剤</a:t>
            </a:r>
          </a:p>
          <a:p>
            <a:pPr marL="531813" lvl="1" indent="-258763">
              <a:spcBef>
                <a:spcPts val="0"/>
              </a:spcBef>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また、治療法を選択する際の指針としては、バリデーション済みのバイオマーカーも必要となる（例：PETスキャンの所見に基づく治療方針の決定） </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切除可能な胃癌および食癌：治癒の確率の増大</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Ilson DH</a:t>
            </a:r>
          </a:p>
        </p:txBody>
      </p:sp>
    </p:spTree>
    <p:extLst>
      <p:ext uri="{BB962C8B-B14F-4D97-AF65-F5344CB8AC3E}">
        <p14:creationId xmlns:p14="http://schemas.microsoft.com/office/powerpoint/2010/main" xmlns="" val="565352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AutoShape 21"/>
          <p:cNvCxnSpPr>
            <a:cxnSpLocks noChangeShapeType="1"/>
          </p:cNvCxnSpPr>
          <p:nvPr/>
        </p:nvCxnSpPr>
        <p:spPr bwMode="auto">
          <a:xfrm>
            <a:off x="7837487" y="3122962"/>
            <a:ext cx="572635" cy="0"/>
          </a:xfrm>
          <a:prstGeom prst="straightConnector1">
            <a:avLst/>
          </a:prstGeom>
          <a:noFill/>
          <a:ln w="57150">
            <a:solidFill>
              <a:schemeClr val="bg2">
                <a:lumMod val="60000"/>
                <a:lumOff val="40000"/>
              </a:schemeClr>
            </a:solidFill>
            <a:round/>
            <a:headEnd/>
            <a:tailEnd type="triangle" w="med" len="med"/>
          </a:ln>
        </p:spPr>
      </p:cxnSp>
      <p:cxnSp>
        <p:nvCxnSpPr>
          <p:cNvPr id="22" name="AutoShape 21"/>
          <p:cNvCxnSpPr>
            <a:cxnSpLocks noChangeShapeType="1"/>
          </p:cNvCxnSpPr>
          <p:nvPr/>
        </p:nvCxnSpPr>
        <p:spPr bwMode="auto">
          <a:xfrm>
            <a:off x="7837487" y="4452033"/>
            <a:ext cx="572635"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697912" cy="467820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i="1" dirty="0" smtClean="0">
                <a:solidFill>
                  <a:srgbClr val="4D4D4D"/>
                </a:solidFill>
                <a:ea typeface="MS UI Gothic" pitchFamily="18" charset="0"/>
              </a:rPr>
              <a:t>MET</a:t>
            </a:r>
            <a:r>
              <a:rPr lang="ja-JP" sz="1600" dirty="0" smtClean="0">
                <a:solidFill>
                  <a:srgbClr val="4D4D4D"/>
                </a:solidFill>
                <a:ea typeface="MS UI Gothic" pitchFamily="18" charset="0"/>
              </a:rPr>
              <a:t>陽性の進行胃癌/胃食道接合部癌(G/GEJ)を有する患者において、一次治療としてのリロツムマブ + エピルビシン/シスプラチン/カペシタビン(ECX)の有効性および安全性を評価すること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600" b="1" i="0" dirty="0" smtClean="0">
                <a:solidFill>
                  <a:srgbClr val="043882"/>
                </a:solidFill>
                <a:ea typeface="MS UI Gothic" pitchFamily="18" charset="0"/>
              </a:rPr>
              <a:t>4000: 進行MET陽性(pos)の胃癌/胃食道接合部癌(G/GEJ)を有する患者における、リロツムマブ(R)＋エピルビシン/シスプラチン/カペシタビン(ECX)による一次治療に関する、第III相、無作為化、二重盲検、多施設共同、プラセボ(P)対照試験 RILOMET-1試験 – Cunningham D, et al</a:t>
            </a:r>
          </a:p>
        </p:txBody>
      </p:sp>
      <p:sp>
        <p:nvSpPr>
          <p:cNvPr id="8" name="Text Placeholder 7"/>
          <p:cNvSpPr>
            <a:spLocks noGrp="1"/>
          </p:cNvSpPr>
          <p:nvPr>
            <p:ph type="body" sz="quarter" idx="11"/>
          </p:nvPr>
        </p:nvSpPr>
        <p:spPr>
          <a:xfrm>
            <a:off x="4343400" y="6096000"/>
            <a:ext cx="4648200" cy="487363"/>
          </a:xfrm>
        </p:spPr>
        <p:txBody>
          <a:bodyPr/>
          <a:lstStyle/>
          <a:p>
            <a:r>
              <a:rPr lang="ja-JP" sz="1200" b="0" i="0" dirty="0" smtClean="0">
                <a:solidFill>
                  <a:srgbClr val="4D4D4D"/>
                </a:solidFill>
                <a:ea typeface="MS UI Gothic" pitchFamily="18" charset="0"/>
              </a:rPr>
              <a:t>Cunningham et al. J Clin Oncol 2015; 33 (suppl): abstr 4000</a:t>
            </a:r>
          </a:p>
        </p:txBody>
      </p:sp>
      <p:sp>
        <p:nvSpPr>
          <p:cNvPr id="25" name="Oval 14"/>
          <p:cNvSpPr>
            <a:spLocks noChangeArrowheads="1"/>
          </p:cNvSpPr>
          <p:nvPr/>
        </p:nvSpPr>
        <p:spPr bwMode="auto">
          <a:xfrm>
            <a:off x="3941537" y="353227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4345277" y="3012247"/>
            <a:ext cx="408090"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41" idx="1"/>
          </p:cNvCxnSpPr>
          <p:nvPr/>
        </p:nvCxnSpPr>
        <p:spPr bwMode="auto">
          <a:xfrm rot="16200000" flipH="1">
            <a:off x="4373925" y="3975888"/>
            <a:ext cx="350794" cy="63197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bwMode="auto">
          <a:xfrm>
            <a:off x="3371736" y="4722433"/>
            <a:ext cx="4812144"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ja-JP" sz="1600" b="1" i="0" dirty="0" smtClean="0">
                <a:solidFill>
                  <a:srgbClr val="043882"/>
                </a:solidFill>
                <a:ea typeface="MS UI Gothic" pitchFamily="18" charset="0"/>
              </a:rPr>
              <a:t>層別化</a:t>
            </a:r>
          </a:p>
          <a:p>
            <a:pPr marL="203200" indent="-203200">
              <a:lnSpc>
                <a:spcPts val="1800"/>
              </a:lnSpc>
              <a:spcBef>
                <a:spcPts val="0"/>
              </a:spcBef>
              <a:spcAft>
                <a:spcPts val="0"/>
              </a:spcAft>
              <a:buFont typeface="Arial" pitchFamily="34" charset="0"/>
              <a:buChar char="•"/>
              <a:defRPr/>
            </a:pPr>
            <a:r>
              <a:rPr lang="ja-JP" sz="1600" b="0" i="0" dirty="0" smtClean="0">
                <a:solidFill>
                  <a:srgbClr val="4D4D4D"/>
                </a:solidFill>
                <a:ea typeface="MS UI Gothic" pitchFamily="18" charset="0"/>
              </a:rPr>
              <a:t>病変の範囲(局所進行 vs. 転移性)</a:t>
            </a:r>
          </a:p>
          <a:p>
            <a:pPr marL="203200" indent="-203200">
              <a:lnSpc>
                <a:spcPts val="1800"/>
              </a:lnSpc>
              <a:spcBef>
                <a:spcPts val="0"/>
              </a:spcBef>
              <a:spcAft>
                <a:spcPts val="0"/>
              </a:spcAft>
              <a:buFont typeface="Arial" pitchFamily="34" charset="0"/>
              <a:buChar char="•"/>
              <a:defRPr/>
            </a:pPr>
            <a:r>
              <a:rPr lang="ja-JP" sz="1600" b="0" i="0" dirty="0" smtClean="0">
                <a:solidFill>
                  <a:srgbClr val="4D4D4D"/>
                </a:solidFill>
                <a:ea typeface="MS UI Gothic" pitchFamily="18" charset="0"/>
              </a:rPr>
              <a:t>ECOGのPSスコア(0 vs. 1)</a:t>
            </a:r>
          </a:p>
        </p:txBody>
      </p:sp>
      <p:cxnSp>
        <p:nvCxnSpPr>
          <p:cNvPr id="32" name="AutoShape 19"/>
          <p:cNvCxnSpPr>
            <a:cxnSpLocks noChangeShapeType="1"/>
            <a:stCxn id="48" idx="3"/>
            <a:endCxn id="25" idx="2"/>
          </p:cNvCxnSpPr>
          <p:nvPr/>
        </p:nvCxnSpPr>
        <p:spPr bwMode="auto">
          <a:xfrm flipV="1">
            <a:off x="3371736" y="3824379"/>
            <a:ext cx="569801" cy="2814"/>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865310" y="2723937"/>
            <a:ext cx="3059490" cy="80050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リロツムマブ15 mg/kg IV + ECX* </a:t>
            </a:r>
            <a:r>
              <a:rPr lang="en" sz="1400" dirty="0" smtClean="0"/>
              <a:t/>
            </a:r>
            <a:br>
              <a:rPr lang="en" sz="1400" dirty="0" smtClean="0"/>
            </a:br>
            <a:r>
              <a:rPr lang="ja-JP" sz="1400" b="0" i="0" dirty="0" smtClean="0">
                <a:solidFill>
                  <a:srgbClr val="FFFFFF"/>
                </a:solidFill>
                <a:ea typeface="MS UI Gothic" pitchFamily="18" charset="0"/>
              </a:rPr>
              <a:t>q3w (n=304)</a:t>
            </a:r>
          </a:p>
        </p:txBody>
      </p:sp>
      <p:sp>
        <p:nvSpPr>
          <p:cNvPr id="41" name="AutoShape 8"/>
          <p:cNvSpPr>
            <a:spLocks noChangeArrowheads="1"/>
          </p:cNvSpPr>
          <p:nvPr/>
        </p:nvSpPr>
        <p:spPr bwMode="auto">
          <a:xfrm>
            <a:off x="4865310" y="4067021"/>
            <a:ext cx="3059490" cy="800503"/>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プラセボ + ECX* </a:t>
            </a:r>
            <a:r>
              <a:rPr lang="en" sz="1400" dirty="0" smtClean="0"/>
              <a:t/>
            </a:r>
            <a:br>
              <a:rPr lang="en" sz="1400" dirty="0" smtClean="0"/>
            </a:br>
            <a:r>
              <a:rPr lang="ja-JP" sz="1400" b="0" i="0" dirty="0" smtClean="0">
                <a:solidFill>
                  <a:srgbClr val="FFFFFF"/>
                </a:solidFill>
                <a:ea typeface="MS UI Gothic" pitchFamily="18" charset="0"/>
              </a:rPr>
              <a:t>q3w (n=305)</a:t>
            </a:r>
          </a:p>
        </p:txBody>
      </p:sp>
      <p:sp>
        <p:nvSpPr>
          <p:cNvPr id="43" name="Rectangle 9"/>
          <p:cNvSpPr txBox="1">
            <a:spLocks noChangeArrowheads="1"/>
          </p:cNvSpPr>
          <p:nvPr/>
        </p:nvSpPr>
        <p:spPr>
          <a:xfrm>
            <a:off x="373833" y="5463876"/>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OS</a:t>
            </a:r>
          </a:p>
        </p:txBody>
      </p:sp>
      <p:sp>
        <p:nvSpPr>
          <p:cNvPr id="44" name="Content Placeholder 26"/>
          <p:cNvSpPr txBox="1">
            <a:spLocks/>
          </p:cNvSpPr>
          <p:nvPr/>
        </p:nvSpPr>
        <p:spPr>
          <a:xfrm>
            <a:off x="4743999" y="5463876"/>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PFS、ORR、DCR、安全性および薬物動態 </a:t>
            </a:r>
          </a:p>
        </p:txBody>
      </p:sp>
      <p:sp>
        <p:nvSpPr>
          <p:cNvPr id="48" name="AutoShape 9"/>
          <p:cNvSpPr>
            <a:spLocks noChangeArrowheads="1"/>
          </p:cNvSpPr>
          <p:nvPr/>
        </p:nvSpPr>
        <p:spPr bwMode="auto">
          <a:xfrm>
            <a:off x="228600" y="2371153"/>
            <a:ext cx="3143136" cy="2912079"/>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年齢≥18歳</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治療歴なし</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病理所見に基づいて確定診断された切除不能の進行または転移性G/GEJ腺癌</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腫瘍が</a:t>
            </a:r>
            <a:r>
              <a:rPr lang="ja-JP" sz="1400" b="0" i="1" dirty="0" smtClean="0">
                <a:solidFill>
                  <a:srgbClr val="043882"/>
                </a:solidFill>
                <a:ea typeface="MS UI Gothic" pitchFamily="18" charset="0"/>
              </a:rPr>
              <a:t>MET</a:t>
            </a:r>
            <a:r>
              <a:rPr lang="ja-JP" sz="1400" b="0" i="0" dirty="0" smtClean="0">
                <a:solidFill>
                  <a:srgbClr val="043882"/>
                </a:solidFill>
                <a:ea typeface="MS UI Gothic" pitchFamily="18" charset="0"/>
              </a:rPr>
              <a:t>陽性である（IHC検査によって）</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HER2陰性</a:t>
            </a:r>
          </a:p>
          <a:p>
            <a:pPr defTabSz="892175" eaLnBrk="0" hangingPunct="0">
              <a:spcAft>
                <a:spcPct val="30000"/>
              </a:spcAft>
            </a:pPr>
            <a:r>
              <a:rPr lang="ja-JP" sz="1400" b="0" i="0" dirty="0" smtClean="0">
                <a:solidFill>
                  <a:srgbClr val="043882"/>
                </a:solidFill>
                <a:ea typeface="MS UI Gothic" pitchFamily="18" charset="0"/>
              </a:rPr>
              <a:t>(n=609)</a:t>
            </a:r>
          </a:p>
        </p:txBody>
      </p:sp>
      <p:sp>
        <p:nvSpPr>
          <p:cNvPr id="21" name="AutoShape 12"/>
          <p:cNvSpPr>
            <a:spLocks noChangeArrowheads="1"/>
          </p:cNvSpPr>
          <p:nvPr/>
        </p:nvSpPr>
        <p:spPr bwMode="auto">
          <a:xfrm>
            <a:off x="8410122" y="418771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23" name="Text Placeholder 6"/>
          <p:cNvSpPr>
            <a:spLocks noGrp="1"/>
          </p:cNvSpPr>
          <p:nvPr>
            <p:ph type="body" sz="quarter" idx="10"/>
          </p:nvPr>
        </p:nvSpPr>
        <p:spPr>
          <a:xfrm>
            <a:off x="365125" y="6096000"/>
            <a:ext cx="4130675" cy="487363"/>
          </a:xfrm>
        </p:spPr>
        <p:txBody>
          <a:bodyPr/>
          <a:lstStyle/>
          <a:p>
            <a:pPr defTabSz="892175" eaLnBrk="0" hangingPunct="0"/>
            <a:r>
              <a:rPr lang="ja-JP" sz="1200" b="0" i="0" dirty="0" smtClean="0">
                <a:solidFill>
                  <a:srgbClr val="4D4D4D"/>
                </a:solidFill>
                <a:ea typeface="MS UI Gothic" pitchFamily="18" charset="0"/>
              </a:rPr>
              <a:t>*エピルビシン50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D1；シスプラチン60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a:t>
            </a:r>
            <a:r>
              <a:rPr lang="en" sz="1200" dirty="0" smtClean="0"/>
              <a:t/>
            </a:r>
            <a:br>
              <a:rPr lang="en" sz="1200" dirty="0" smtClean="0"/>
            </a:br>
            <a:r>
              <a:rPr lang="ja-JP" sz="1200" b="0" i="0" dirty="0" smtClean="0">
                <a:solidFill>
                  <a:srgbClr val="4D4D4D"/>
                </a:solidFill>
                <a:ea typeface="MS UI Gothic" pitchFamily="18" charset="0"/>
              </a:rPr>
              <a:t>カペシタビン625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bid 経口、 D1～21</a:t>
            </a:r>
          </a:p>
        </p:txBody>
      </p:sp>
      <p:sp>
        <p:nvSpPr>
          <p:cNvPr id="19" name="AutoShape 12"/>
          <p:cNvSpPr>
            <a:spLocks noChangeArrowheads="1"/>
          </p:cNvSpPr>
          <p:nvPr/>
        </p:nvSpPr>
        <p:spPr bwMode="auto">
          <a:xfrm>
            <a:off x="8410122" y="28586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Tree>
    <p:extLst>
      <p:ext uri="{BB962C8B-B14F-4D97-AF65-F5344CB8AC3E}">
        <p14:creationId xmlns:p14="http://schemas.microsoft.com/office/powerpoint/2010/main" xmlns="" val="2105461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死亡の発生率について群間に不均衡が認められたため、試験は早期に中止された(リロツムマブ vs. プラセボ: 128例 vs. 107例、データカットオフ日: 2014年11月27日)。主な死因は病勢進行であった</a:t>
            </a:r>
            <a:r>
              <a:rPr lang="ja-JP" altLang="en-US" sz="1600" b="0" i="0" dirty="0" smtClean="0">
                <a:solidFill>
                  <a:srgbClr val="4D4D4D"/>
                </a:solidFill>
                <a:ea typeface="MS UI Gothic" pitchFamily="18" charset="0"/>
              </a:rPr>
              <a:t>。</a:t>
            </a:r>
            <a:endParaRPr lang="ja-JP" sz="1600" b="0" i="0" dirty="0" smtClean="0">
              <a:solidFill>
                <a:srgbClr val="4D4D4D"/>
              </a:solidFill>
              <a:ea typeface="MS UI Gothic" pitchFamily="18" charset="0"/>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600" b="1" i="0" dirty="0" smtClean="0">
                <a:solidFill>
                  <a:srgbClr val="043882"/>
                </a:solidFill>
                <a:ea typeface="MS UI Gothic" pitchFamily="18" charset="0"/>
              </a:rPr>
              <a:t>4000: 進行MET陽性(pos)の胃癌/胃食道接合部癌(G/GEJ)を有する患者における、リロツムマブ(R)＋エピルビシン/シスプラチン/カペシタビン(ECX)による一次治療に関する、第III相、無作為化、二重盲検、多施設共同、プラセボ(P)対照試験 RILOMET-1試験 – Cunningham D, et al</a:t>
            </a:r>
          </a:p>
        </p:txBody>
      </p:sp>
      <p:sp>
        <p:nvSpPr>
          <p:cNvPr id="11" name="TextBox 10"/>
          <p:cNvSpPr txBox="1"/>
          <p:nvPr/>
        </p:nvSpPr>
        <p:spPr>
          <a:xfrm>
            <a:off x="3290399" y="2362200"/>
            <a:ext cx="1715534" cy="338554"/>
          </a:xfrm>
          <a:prstGeom prst="rect">
            <a:avLst/>
          </a:prstGeom>
          <a:noFill/>
        </p:spPr>
        <p:txBody>
          <a:bodyPr wrap="none" rtlCol="0">
            <a:spAutoFit/>
          </a:bodyPr>
          <a:lstStyle/>
          <a:p>
            <a:r>
              <a:rPr lang="ja-JP" sz="1600" b="1" i="0" dirty="0" smtClean="0">
                <a:solidFill>
                  <a:srgbClr val="4D4D4D"/>
                </a:solidFill>
                <a:ea typeface="MS UI Gothic" pitchFamily="18" charset="0"/>
              </a:rPr>
              <a:t>全生存率</a:t>
            </a:r>
          </a:p>
        </p:txBody>
      </p:sp>
      <p:sp>
        <p:nvSpPr>
          <p:cNvPr id="12" name="Freeform 11"/>
          <p:cNvSpPr>
            <a:spLocks/>
          </p:cNvSpPr>
          <p:nvPr/>
        </p:nvSpPr>
        <p:spPr bwMode="auto">
          <a:xfrm>
            <a:off x="1610235" y="3158546"/>
            <a:ext cx="6347132" cy="16946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Line 6"/>
          <p:cNvSpPr>
            <a:spLocks noChangeShapeType="1"/>
          </p:cNvSpPr>
          <p:nvPr/>
        </p:nvSpPr>
        <p:spPr bwMode="auto">
          <a:xfrm>
            <a:off x="1524600" y="3301849"/>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7"/>
          <p:cNvSpPr>
            <a:spLocks noChangeShapeType="1"/>
          </p:cNvSpPr>
          <p:nvPr/>
        </p:nvSpPr>
        <p:spPr bwMode="auto">
          <a:xfrm>
            <a:off x="1524600" y="3524825"/>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8"/>
          <p:cNvSpPr>
            <a:spLocks noChangeShapeType="1"/>
          </p:cNvSpPr>
          <p:nvPr/>
        </p:nvSpPr>
        <p:spPr bwMode="auto">
          <a:xfrm>
            <a:off x="1524600" y="3768272"/>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a:off x="1524600" y="4004896"/>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a:off x="1524600" y="4241519"/>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a:off x="1524600" y="4478143"/>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a:off x="5906704"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a:off x="5108605"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4"/>
          <p:cNvSpPr>
            <a:spLocks noChangeShapeType="1"/>
          </p:cNvSpPr>
          <p:nvPr/>
        </p:nvSpPr>
        <p:spPr bwMode="auto">
          <a:xfrm>
            <a:off x="7538560"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5"/>
          <p:cNvSpPr>
            <a:spLocks noChangeShapeType="1"/>
          </p:cNvSpPr>
          <p:nvPr/>
        </p:nvSpPr>
        <p:spPr bwMode="auto">
          <a:xfrm>
            <a:off x="6733637"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8"/>
          <p:cNvSpPr>
            <a:spLocks noChangeShapeType="1"/>
          </p:cNvSpPr>
          <p:nvPr/>
        </p:nvSpPr>
        <p:spPr bwMode="auto">
          <a:xfrm>
            <a:off x="4297776"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9"/>
          <p:cNvSpPr>
            <a:spLocks noChangeShapeType="1"/>
          </p:cNvSpPr>
          <p:nvPr/>
        </p:nvSpPr>
        <p:spPr bwMode="auto">
          <a:xfrm>
            <a:off x="3486215"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20"/>
          <p:cNvSpPr>
            <a:spLocks noChangeShapeType="1"/>
          </p:cNvSpPr>
          <p:nvPr/>
        </p:nvSpPr>
        <p:spPr bwMode="auto">
          <a:xfrm>
            <a:off x="2674469"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21"/>
          <p:cNvSpPr>
            <a:spLocks noChangeShapeType="1"/>
          </p:cNvSpPr>
          <p:nvPr/>
        </p:nvSpPr>
        <p:spPr bwMode="auto">
          <a:xfrm>
            <a:off x="1869546"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TextBox 27"/>
          <p:cNvSpPr txBox="1"/>
          <p:nvPr/>
        </p:nvSpPr>
        <p:spPr>
          <a:xfrm rot="16200000">
            <a:off x="111204" y="3741952"/>
            <a:ext cx="1515158"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全生存率(%)</a:t>
            </a:r>
          </a:p>
        </p:txBody>
      </p:sp>
      <p:sp>
        <p:nvSpPr>
          <p:cNvPr id="29" name="TextBox 28"/>
          <p:cNvSpPr txBox="1"/>
          <p:nvPr/>
        </p:nvSpPr>
        <p:spPr>
          <a:xfrm>
            <a:off x="4108379" y="5077720"/>
            <a:ext cx="116961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30" name="TextBox 29"/>
          <p:cNvSpPr txBox="1"/>
          <p:nvPr/>
        </p:nvSpPr>
        <p:spPr>
          <a:xfrm>
            <a:off x="1160656" y="3168914"/>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1" name="TextBox 30"/>
          <p:cNvSpPr txBox="1"/>
          <p:nvPr/>
        </p:nvSpPr>
        <p:spPr>
          <a:xfrm>
            <a:off x="1245616" y="3385777"/>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32" name="TextBox 31"/>
          <p:cNvSpPr txBox="1"/>
          <p:nvPr/>
        </p:nvSpPr>
        <p:spPr>
          <a:xfrm>
            <a:off x="1245616" y="3629074"/>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3" name="TextBox 32"/>
          <p:cNvSpPr txBox="1"/>
          <p:nvPr/>
        </p:nvSpPr>
        <p:spPr>
          <a:xfrm>
            <a:off x="1245616" y="3865546"/>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4" name="TextBox 33"/>
          <p:cNvSpPr txBox="1"/>
          <p:nvPr/>
        </p:nvSpPr>
        <p:spPr>
          <a:xfrm>
            <a:off x="1245616" y="410201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5" name="TextBox 34"/>
          <p:cNvSpPr txBox="1"/>
          <p:nvPr/>
        </p:nvSpPr>
        <p:spPr>
          <a:xfrm>
            <a:off x="1151355" y="4364113"/>
            <a:ext cx="448845" cy="22575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6" name="TextBox 35"/>
          <p:cNvSpPr txBox="1"/>
          <p:nvPr/>
        </p:nvSpPr>
        <p:spPr>
          <a:xfrm>
            <a:off x="1742812" y="486586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7" name="TextBox 36"/>
          <p:cNvSpPr txBox="1"/>
          <p:nvPr/>
        </p:nvSpPr>
        <p:spPr>
          <a:xfrm>
            <a:off x="2539136" y="4865869"/>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38" name="TextBox 37"/>
          <p:cNvSpPr txBox="1"/>
          <p:nvPr/>
        </p:nvSpPr>
        <p:spPr>
          <a:xfrm>
            <a:off x="3354462" y="4865869"/>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39" name="TextBox 38"/>
          <p:cNvSpPr txBox="1"/>
          <p:nvPr/>
        </p:nvSpPr>
        <p:spPr>
          <a:xfrm>
            <a:off x="4162964" y="4865869"/>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a:t>
            </a:r>
          </a:p>
        </p:txBody>
      </p:sp>
      <p:sp>
        <p:nvSpPr>
          <p:cNvPr id="40" name="TextBox 39"/>
          <p:cNvSpPr txBox="1"/>
          <p:nvPr/>
        </p:nvSpPr>
        <p:spPr>
          <a:xfrm>
            <a:off x="4925104" y="4865869"/>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41" name="TextBox 40"/>
          <p:cNvSpPr txBox="1"/>
          <p:nvPr/>
        </p:nvSpPr>
        <p:spPr>
          <a:xfrm>
            <a:off x="5738960" y="4865869"/>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42" name="TextBox 41"/>
          <p:cNvSpPr txBox="1"/>
          <p:nvPr/>
        </p:nvSpPr>
        <p:spPr>
          <a:xfrm>
            <a:off x="6562580" y="4865869"/>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18</a:t>
            </a:r>
          </a:p>
        </p:txBody>
      </p:sp>
      <p:sp>
        <p:nvSpPr>
          <p:cNvPr id="43" name="TextBox 42"/>
          <p:cNvSpPr txBox="1"/>
          <p:nvPr/>
        </p:nvSpPr>
        <p:spPr>
          <a:xfrm>
            <a:off x="7358905" y="4865869"/>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21</a:t>
            </a:r>
          </a:p>
        </p:txBody>
      </p:sp>
      <p:sp>
        <p:nvSpPr>
          <p:cNvPr id="44" name="TextBox 43"/>
          <p:cNvSpPr txBox="1"/>
          <p:nvPr/>
        </p:nvSpPr>
        <p:spPr>
          <a:xfrm>
            <a:off x="1651029" y="5419458"/>
            <a:ext cx="439544"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304</a:t>
            </a:r>
          </a:p>
          <a:p>
            <a:pPr algn="ctr"/>
            <a:r>
              <a:rPr lang="ja-JP" sz="1200" b="0" i="0" dirty="0" smtClean="0">
                <a:solidFill>
                  <a:srgbClr val="4D4D4D"/>
                </a:solidFill>
                <a:ea typeface="MS UI Gothic" pitchFamily="18" charset="0"/>
              </a:rPr>
              <a:t>305</a:t>
            </a:r>
          </a:p>
        </p:txBody>
      </p:sp>
      <p:sp>
        <p:nvSpPr>
          <p:cNvPr id="45" name="TextBox 44"/>
          <p:cNvSpPr txBox="1"/>
          <p:nvPr/>
        </p:nvSpPr>
        <p:spPr>
          <a:xfrm>
            <a:off x="2466737" y="5419458"/>
            <a:ext cx="439543"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209</a:t>
            </a:r>
          </a:p>
          <a:p>
            <a:pPr algn="ctr"/>
            <a:r>
              <a:rPr lang="ja-JP" sz="1200" b="0" i="0" dirty="0" smtClean="0">
                <a:solidFill>
                  <a:srgbClr val="4D4D4D"/>
                </a:solidFill>
                <a:ea typeface="MS UI Gothic" pitchFamily="18" charset="0"/>
              </a:rPr>
              <a:t>241</a:t>
            </a:r>
          </a:p>
        </p:txBody>
      </p:sp>
      <p:sp>
        <p:nvSpPr>
          <p:cNvPr id="46" name="TextBox 45"/>
          <p:cNvSpPr txBox="1"/>
          <p:nvPr/>
        </p:nvSpPr>
        <p:spPr>
          <a:xfrm>
            <a:off x="3268796" y="5419458"/>
            <a:ext cx="439543"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121</a:t>
            </a:r>
          </a:p>
          <a:p>
            <a:pPr algn="ctr"/>
            <a:r>
              <a:rPr lang="ja-JP" sz="1200" b="0" i="0" dirty="0" smtClean="0">
                <a:solidFill>
                  <a:srgbClr val="4D4D4D"/>
                </a:solidFill>
                <a:ea typeface="MS UI Gothic" pitchFamily="18" charset="0"/>
              </a:rPr>
              <a:t>140</a:t>
            </a:r>
          </a:p>
        </p:txBody>
      </p:sp>
      <p:sp>
        <p:nvSpPr>
          <p:cNvPr id="47" name="TextBox 46"/>
          <p:cNvSpPr txBox="1"/>
          <p:nvPr/>
        </p:nvSpPr>
        <p:spPr>
          <a:xfrm>
            <a:off x="4106510" y="5419458"/>
            <a:ext cx="354584"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66</a:t>
            </a:r>
          </a:p>
          <a:p>
            <a:pPr algn="ctr"/>
            <a:r>
              <a:rPr lang="ja-JP" sz="1200" b="0" i="0" dirty="0" smtClean="0">
                <a:solidFill>
                  <a:srgbClr val="4D4D4D"/>
                </a:solidFill>
                <a:ea typeface="MS UI Gothic" pitchFamily="18" charset="0"/>
              </a:rPr>
              <a:t>81</a:t>
            </a:r>
          </a:p>
        </p:txBody>
      </p:sp>
      <p:sp>
        <p:nvSpPr>
          <p:cNvPr id="48" name="TextBox 47"/>
          <p:cNvSpPr txBox="1"/>
          <p:nvPr/>
        </p:nvSpPr>
        <p:spPr>
          <a:xfrm>
            <a:off x="4937400" y="5419458"/>
            <a:ext cx="354584"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32</a:t>
            </a:r>
          </a:p>
          <a:p>
            <a:pPr algn="ctr"/>
            <a:r>
              <a:rPr lang="ja-JP" sz="1200" b="0" i="0" dirty="0" smtClean="0">
                <a:solidFill>
                  <a:srgbClr val="4D4D4D"/>
                </a:solidFill>
                <a:ea typeface="MS UI Gothic" pitchFamily="18" charset="0"/>
              </a:rPr>
              <a:t>41</a:t>
            </a:r>
          </a:p>
        </p:txBody>
      </p:sp>
      <p:sp>
        <p:nvSpPr>
          <p:cNvPr id="49" name="TextBox 48"/>
          <p:cNvSpPr txBox="1"/>
          <p:nvPr/>
        </p:nvSpPr>
        <p:spPr>
          <a:xfrm>
            <a:off x="5754642" y="5419458"/>
            <a:ext cx="354584"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15</a:t>
            </a:r>
          </a:p>
          <a:p>
            <a:pPr algn="ctr"/>
            <a:r>
              <a:rPr lang="ja-JP" sz="1200" b="0" i="0" dirty="0" smtClean="0">
                <a:solidFill>
                  <a:srgbClr val="4D4D4D"/>
                </a:solidFill>
                <a:ea typeface="MS UI Gothic" pitchFamily="18" charset="0"/>
              </a:rPr>
              <a:t>13</a:t>
            </a:r>
          </a:p>
        </p:txBody>
      </p:sp>
      <p:sp>
        <p:nvSpPr>
          <p:cNvPr id="50" name="TextBox 49"/>
          <p:cNvSpPr txBox="1"/>
          <p:nvPr/>
        </p:nvSpPr>
        <p:spPr>
          <a:xfrm>
            <a:off x="6628011" y="5419458"/>
            <a:ext cx="269626"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3</a:t>
            </a:r>
          </a:p>
          <a:p>
            <a:pPr algn="ctr"/>
            <a:r>
              <a:rPr lang="ja-JP" sz="1200" b="0" i="0" dirty="0" smtClean="0">
                <a:solidFill>
                  <a:srgbClr val="4D4D4D"/>
                </a:solidFill>
                <a:ea typeface="MS UI Gothic" pitchFamily="18" charset="0"/>
              </a:rPr>
              <a:t>1</a:t>
            </a:r>
          </a:p>
        </p:txBody>
      </p:sp>
      <p:sp>
        <p:nvSpPr>
          <p:cNvPr id="51" name="TextBox 50"/>
          <p:cNvSpPr txBox="1"/>
          <p:nvPr/>
        </p:nvSpPr>
        <p:spPr>
          <a:xfrm>
            <a:off x="7405844" y="5419458"/>
            <a:ext cx="269626"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1</a:t>
            </a:r>
          </a:p>
          <a:p>
            <a:pPr algn="ctr"/>
            <a:r>
              <a:rPr lang="ja-JP" sz="1200" b="0" i="0" dirty="0" smtClean="0">
                <a:solidFill>
                  <a:srgbClr val="4D4D4D"/>
                </a:solidFill>
                <a:ea typeface="MS UI Gothic" pitchFamily="18" charset="0"/>
              </a:rPr>
              <a:t>1</a:t>
            </a:r>
          </a:p>
        </p:txBody>
      </p:sp>
      <p:sp>
        <p:nvSpPr>
          <p:cNvPr id="52" name="TextBox 51"/>
          <p:cNvSpPr txBox="1"/>
          <p:nvPr/>
        </p:nvSpPr>
        <p:spPr>
          <a:xfrm>
            <a:off x="30072" y="5234792"/>
            <a:ext cx="1620957" cy="630942"/>
          </a:xfrm>
          <a:prstGeom prst="rect">
            <a:avLst/>
          </a:prstGeom>
          <a:noFill/>
        </p:spPr>
        <p:txBody>
          <a:bodyPr wrap="none" rtlCol="0">
            <a:spAutoFit/>
          </a:bodyPr>
          <a:lstStyle/>
          <a:p>
            <a:pPr algn="r"/>
            <a:r>
              <a:rPr lang="ja-JP" sz="1100" b="0" i="0" dirty="0" smtClean="0">
                <a:solidFill>
                  <a:srgbClr val="4D4D4D"/>
                </a:solidFill>
                <a:ea typeface="MS UI Gothic" pitchFamily="18" charset="0"/>
              </a:rPr>
              <a:t>リスクにさらされていた患者</a:t>
            </a:r>
          </a:p>
          <a:p>
            <a:pPr algn="r"/>
            <a:r>
              <a:rPr lang="ja-JP" sz="1200" b="0" i="0" dirty="0" smtClean="0">
                <a:solidFill>
                  <a:srgbClr val="4D4D4D"/>
                </a:solidFill>
                <a:ea typeface="MS UI Gothic" pitchFamily="18" charset="0"/>
              </a:rPr>
              <a:t>リロツムマブ</a:t>
            </a:r>
          </a:p>
          <a:p>
            <a:pPr algn="r"/>
            <a:r>
              <a:rPr lang="ja-JP" sz="1200" b="0" i="0" dirty="0" smtClean="0">
                <a:solidFill>
                  <a:srgbClr val="4D4D4D"/>
                </a:solidFill>
                <a:ea typeface="MS UI Gothic" pitchFamily="18" charset="0"/>
              </a:rPr>
              <a:t>プラセボ</a:t>
            </a:r>
          </a:p>
        </p:txBody>
      </p:sp>
      <p:graphicFrame>
        <p:nvGraphicFramePr>
          <p:cNvPr id="53" name="Table 52"/>
          <p:cNvGraphicFramePr>
            <a:graphicFrameLocks noGrp="1"/>
          </p:cNvGraphicFramePr>
          <p:nvPr>
            <p:extLst>
              <p:ext uri="{D42A27DB-BD31-4B8C-83A1-F6EECF244321}">
                <p14:modId xmlns:p14="http://schemas.microsoft.com/office/powerpoint/2010/main" xmlns="" val="3314165775"/>
              </p:ext>
            </p:extLst>
          </p:nvPr>
        </p:nvGraphicFramePr>
        <p:xfrm>
          <a:off x="4478763" y="2526439"/>
          <a:ext cx="4284237" cy="883920"/>
        </p:xfrm>
        <a:graphic>
          <a:graphicData uri="http://schemas.openxmlformats.org/drawingml/2006/table">
            <a:tbl>
              <a:tblPr firstRow="1" bandRow="1">
                <a:tableStyleId>{69012ECD-51FC-41F1-AA8D-1B2483CD663E}</a:tableStyleId>
              </a:tblPr>
              <a:tblGrid>
                <a:gridCol w="974655"/>
                <a:gridCol w="1009935"/>
                <a:gridCol w="873456"/>
                <a:gridCol w="1426191"/>
              </a:tblGrid>
              <a:tr h="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000" b="1" i="0" dirty="0" smtClean="0">
                          <a:solidFill>
                            <a:srgbClr val="4D4D4D"/>
                          </a:solidFill>
                          <a:ea typeface="MS UI Gothic" pitchFamily="18" charset="0"/>
                        </a:rPr>
                        <a:t>打ち切り症例</a:t>
                      </a:r>
                      <a:r>
                        <a:rPr lang="en" sz="1000" dirty="0" smtClean="0"/>
                        <a:t/>
                      </a:r>
                      <a:br>
                        <a:rPr lang="en" sz="1000" dirty="0" smtClean="0"/>
                      </a:br>
                      <a:r>
                        <a:rPr lang="ja-JP" sz="1000" b="1" i="0" dirty="0" smtClean="0">
                          <a:solidFill>
                            <a:srgbClr val="4D4D4D"/>
                          </a:solidFill>
                          <a:ea typeface="MS UI Gothic" pitchFamily="18" charset="0"/>
                        </a:rPr>
                        <a:t>nN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000" b="1" i="0" dirty="0" smtClean="0">
                          <a:solidFill>
                            <a:srgbClr val="4D4D4D"/>
                          </a:solidFill>
                          <a:ea typeface="MS UI Gothic" pitchFamily="18" charset="0"/>
                        </a:rPr>
                        <a:t>イベント</a:t>
                      </a:r>
                      <a:r>
                        <a:rPr lang="en" sz="1000" dirty="0" smtClean="0"/>
                        <a:t/>
                      </a:r>
                      <a:br>
                        <a:rPr lang="en" sz="1000" dirty="0" smtClean="0"/>
                      </a:br>
                      <a:r>
                        <a:rPr lang="ja-JP" sz="1000" b="1" i="0" dirty="0" smtClean="0">
                          <a:solidFill>
                            <a:srgbClr val="4D4D4D"/>
                          </a:solidFill>
                          <a:ea typeface="MS UI Gothic" pitchFamily="18" charset="0"/>
                        </a:rPr>
                        <a:t>n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000" b="1" i="0" dirty="0" smtClean="0">
                          <a:solidFill>
                            <a:srgbClr val="4D4D4D"/>
                          </a:solidFill>
                          <a:ea typeface="MS UI Gothic" pitchFamily="18" charset="0"/>
                        </a:rPr>
                        <a:t>OS中央値（ヶ月間）(95%CI)</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リロツムマブ</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176/304(57.9)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128(42.1)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9.6(7.9, 11.4)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ja-JP" sz="1000" b="0" i="0" dirty="0" smtClean="0">
                          <a:solidFill>
                            <a:srgbClr val="4D4D4D"/>
                          </a:solidFill>
                          <a:ea typeface="MS UI Gothic" pitchFamily="18" charset="0"/>
                        </a:rPr>
                        <a:t>プラセボ</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198/305(64.9)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107(35.1)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11.5(9.7, 13.1)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cxnSp>
        <p:nvCxnSpPr>
          <p:cNvPr id="54" name="Straight Connector 53"/>
          <p:cNvCxnSpPr/>
          <p:nvPr/>
        </p:nvCxnSpPr>
        <p:spPr>
          <a:xfrm>
            <a:off x="4208122" y="3046511"/>
            <a:ext cx="261784"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55" name="TextBox 54"/>
          <p:cNvSpPr txBox="1"/>
          <p:nvPr/>
        </p:nvSpPr>
        <p:spPr>
          <a:xfrm>
            <a:off x="5466791" y="3382531"/>
            <a:ext cx="3143809" cy="246221"/>
          </a:xfrm>
          <a:prstGeom prst="rect">
            <a:avLst/>
          </a:prstGeom>
          <a:noFill/>
        </p:spPr>
        <p:txBody>
          <a:bodyPr wrap="none" rtlCol="0">
            <a:spAutoFit/>
          </a:bodyPr>
          <a:lstStyle/>
          <a:p>
            <a:r>
              <a:rPr lang="ja-JP" sz="1000" b="0" i="0" dirty="0" smtClean="0">
                <a:solidFill>
                  <a:srgbClr val="4D4D4D"/>
                </a:solidFill>
                <a:ea typeface="MS UI Gothic" pitchFamily="18" charset="0"/>
              </a:rPr>
              <a:t>未調整HR(95%CI) 1.36(1.05, 1.75); p=0.021</a:t>
            </a:r>
          </a:p>
        </p:txBody>
      </p:sp>
      <p:cxnSp>
        <p:nvCxnSpPr>
          <p:cNvPr id="56" name="Straight Connector 55"/>
          <p:cNvCxnSpPr/>
          <p:nvPr/>
        </p:nvCxnSpPr>
        <p:spPr>
          <a:xfrm rot="5400000">
            <a:off x="2115745" y="3298733"/>
            <a:ext cx="144000" cy="0"/>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57" name="Group 56"/>
          <p:cNvGrpSpPr/>
          <p:nvPr/>
        </p:nvGrpSpPr>
        <p:grpSpPr>
          <a:xfrm>
            <a:off x="1877625" y="3217930"/>
            <a:ext cx="5884690" cy="1095589"/>
            <a:chOff x="1635226" y="3092045"/>
            <a:chExt cx="5884690" cy="1095589"/>
          </a:xfrm>
        </p:grpSpPr>
        <p:grpSp>
          <p:nvGrpSpPr>
            <p:cNvPr id="58" name="Group 57"/>
            <p:cNvGrpSpPr/>
            <p:nvPr/>
          </p:nvGrpSpPr>
          <p:grpSpPr>
            <a:xfrm>
              <a:off x="1635226" y="3183009"/>
              <a:ext cx="5884690" cy="1004625"/>
              <a:chOff x="1635226" y="3183009"/>
              <a:chExt cx="5884690" cy="1004625"/>
            </a:xfrm>
          </p:grpSpPr>
          <p:sp>
            <p:nvSpPr>
              <p:cNvPr id="107" name="Freeform 2"/>
              <p:cNvSpPr>
                <a:spLocks/>
              </p:cNvSpPr>
              <p:nvPr/>
            </p:nvSpPr>
            <p:spPr bwMode="auto">
              <a:xfrm>
                <a:off x="1635226" y="3183009"/>
                <a:ext cx="5884690" cy="931623"/>
              </a:xfrm>
              <a:custGeom>
                <a:avLst/>
                <a:gdLst>
                  <a:gd name="T0" fmla="*/ 350 w 462"/>
                  <a:gd name="T1" fmla="*/ 75 h 75"/>
                  <a:gd name="T2" fmla="*/ 347 w 462"/>
                  <a:gd name="T3" fmla="*/ 72 h 75"/>
                  <a:gd name="T4" fmla="*/ 337 w 462"/>
                  <a:gd name="T5" fmla="*/ 71 h 75"/>
                  <a:gd name="T6" fmla="*/ 330 w 462"/>
                  <a:gd name="T7" fmla="*/ 68 h 75"/>
                  <a:gd name="T8" fmla="*/ 295 w 462"/>
                  <a:gd name="T9" fmla="*/ 66 h 75"/>
                  <a:gd name="T10" fmla="*/ 287 w 462"/>
                  <a:gd name="T11" fmla="*/ 63 h 75"/>
                  <a:gd name="T12" fmla="*/ 278 w 462"/>
                  <a:gd name="T13" fmla="*/ 61 h 75"/>
                  <a:gd name="T14" fmla="*/ 265 w 462"/>
                  <a:gd name="T15" fmla="*/ 59 h 75"/>
                  <a:gd name="T16" fmla="*/ 251 w 462"/>
                  <a:gd name="T17" fmla="*/ 57 h 75"/>
                  <a:gd name="T18" fmla="*/ 243 w 462"/>
                  <a:gd name="T19" fmla="*/ 53 h 75"/>
                  <a:gd name="T20" fmla="*/ 238 w 462"/>
                  <a:gd name="T21" fmla="*/ 52 h 75"/>
                  <a:gd name="T22" fmla="*/ 226 w 462"/>
                  <a:gd name="T23" fmla="*/ 49 h 75"/>
                  <a:gd name="T24" fmla="*/ 221 w 462"/>
                  <a:gd name="T25" fmla="*/ 47 h 75"/>
                  <a:gd name="T26" fmla="*/ 208 w 462"/>
                  <a:gd name="T27" fmla="*/ 45 h 75"/>
                  <a:gd name="T28" fmla="*/ 200 w 462"/>
                  <a:gd name="T29" fmla="*/ 43 h 75"/>
                  <a:gd name="T30" fmla="*/ 174 w 462"/>
                  <a:gd name="T31" fmla="*/ 41 h 75"/>
                  <a:gd name="T32" fmla="*/ 169 w 462"/>
                  <a:gd name="T33" fmla="*/ 38 h 75"/>
                  <a:gd name="T34" fmla="*/ 163 w 462"/>
                  <a:gd name="T35" fmla="*/ 36 h 75"/>
                  <a:gd name="T36" fmla="*/ 154 w 462"/>
                  <a:gd name="T37" fmla="*/ 34 h 75"/>
                  <a:gd name="T38" fmla="*/ 144 w 462"/>
                  <a:gd name="T39" fmla="*/ 32 h 75"/>
                  <a:gd name="T40" fmla="*/ 139 w 462"/>
                  <a:gd name="T41" fmla="*/ 30 h 75"/>
                  <a:gd name="T42" fmla="*/ 131 w 462"/>
                  <a:gd name="T43" fmla="*/ 28 h 75"/>
                  <a:gd name="T44" fmla="*/ 123 w 462"/>
                  <a:gd name="T45" fmla="*/ 25 h 75"/>
                  <a:gd name="T46" fmla="*/ 110 w 462"/>
                  <a:gd name="T47" fmla="*/ 25 h 75"/>
                  <a:gd name="T48" fmla="*/ 97 w 462"/>
                  <a:gd name="T49" fmla="*/ 23 h 75"/>
                  <a:gd name="T50" fmla="*/ 83 w 462"/>
                  <a:gd name="T51" fmla="*/ 21 h 75"/>
                  <a:gd name="T52" fmla="*/ 75 w 462"/>
                  <a:gd name="T53" fmla="*/ 19 h 75"/>
                  <a:gd name="T54" fmla="*/ 64 w 462"/>
                  <a:gd name="T55" fmla="*/ 17 h 75"/>
                  <a:gd name="T56" fmla="*/ 57 w 462"/>
                  <a:gd name="T57" fmla="*/ 14 h 75"/>
                  <a:gd name="T58" fmla="*/ 50 w 462"/>
                  <a:gd name="T59" fmla="*/ 12 h 75"/>
                  <a:gd name="T60" fmla="*/ 38 w 462"/>
                  <a:gd name="T61" fmla="*/ 8 h 75"/>
                  <a:gd name="T62" fmla="*/ 33 w 462"/>
                  <a:gd name="T63" fmla="*/ 6 h 75"/>
                  <a:gd name="T64" fmla="*/ 30 w 462"/>
                  <a:gd name="T65" fmla="*/ 4 h 75"/>
                  <a:gd name="T66" fmla="*/ 25 w 462"/>
                  <a:gd name="T67" fmla="*/ 2 h 75"/>
                  <a:gd name="T68" fmla="*/ 15 w 462"/>
                  <a:gd name="T69" fmla="*/ 0 h 75"/>
                  <a:gd name="T70" fmla="*/ 0 w 462"/>
                  <a:gd name="T7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2" h="75">
                    <a:moveTo>
                      <a:pt x="462" y="75"/>
                    </a:moveTo>
                    <a:lnTo>
                      <a:pt x="350" y="75"/>
                    </a:lnTo>
                    <a:lnTo>
                      <a:pt x="350" y="72"/>
                    </a:lnTo>
                    <a:lnTo>
                      <a:pt x="347" y="72"/>
                    </a:lnTo>
                    <a:lnTo>
                      <a:pt x="347" y="71"/>
                    </a:lnTo>
                    <a:lnTo>
                      <a:pt x="337" y="71"/>
                    </a:lnTo>
                    <a:lnTo>
                      <a:pt x="337" y="68"/>
                    </a:lnTo>
                    <a:lnTo>
                      <a:pt x="330" y="68"/>
                    </a:lnTo>
                    <a:lnTo>
                      <a:pt x="330" y="66"/>
                    </a:lnTo>
                    <a:lnTo>
                      <a:pt x="295" y="66"/>
                    </a:lnTo>
                    <a:lnTo>
                      <a:pt x="295" y="63"/>
                    </a:lnTo>
                    <a:lnTo>
                      <a:pt x="287" y="63"/>
                    </a:lnTo>
                    <a:lnTo>
                      <a:pt x="287" y="61"/>
                    </a:lnTo>
                    <a:lnTo>
                      <a:pt x="278" y="61"/>
                    </a:lnTo>
                    <a:lnTo>
                      <a:pt x="278" y="59"/>
                    </a:lnTo>
                    <a:lnTo>
                      <a:pt x="265" y="59"/>
                    </a:lnTo>
                    <a:lnTo>
                      <a:pt x="265" y="57"/>
                    </a:lnTo>
                    <a:lnTo>
                      <a:pt x="251" y="57"/>
                    </a:lnTo>
                    <a:lnTo>
                      <a:pt x="251" y="53"/>
                    </a:lnTo>
                    <a:lnTo>
                      <a:pt x="243" y="53"/>
                    </a:lnTo>
                    <a:lnTo>
                      <a:pt x="243" y="52"/>
                    </a:lnTo>
                    <a:lnTo>
                      <a:pt x="238" y="52"/>
                    </a:lnTo>
                    <a:lnTo>
                      <a:pt x="238" y="49"/>
                    </a:lnTo>
                    <a:lnTo>
                      <a:pt x="226" y="49"/>
                    </a:lnTo>
                    <a:lnTo>
                      <a:pt x="221" y="49"/>
                    </a:lnTo>
                    <a:lnTo>
                      <a:pt x="221" y="47"/>
                    </a:lnTo>
                    <a:lnTo>
                      <a:pt x="208" y="47"/>
                    </a:lnTo>
                    <a:lnTo>
                      <a:pt x="208" y="45"/>
                    </a:lnTo>
                    <a:lnTo>
                      <a:pt x="200" y="45"/>
                    </a:lnTo>
                    <a:lnTo>
                      <a:pt x="200" y="43"/>
                    </a:lnTo>
                    <a:lnTo>
                      <a:pt x="174" y="43"/>
                    </a:lnTo>
                    <a:lnTo>
                      <a:pt x="174" y="41"/>
                    </a:lnTo>
                    <a:lnTo>
                      <a:pt x="169" y="41"/>
                    </a:lnTo>
                    <a:lnTo>
                      <a:pt x="169" y="38"/>
                    </a:lnTo>
                    <a:lnTo>
                      <a:pt x="163" y="38"/>
                    </a:lnTo>
                    <a:lnTo>
                      <a:pt x="163" y="36"/>
                    </a:lnTo>
                    <a:lnTo>
                      <a:pt x="154" y="36"/>
                    </a:lnTo>
                    <a:lnTo>
                      <a:pt x="154" y="34"/>
                    </a:lnTo>
                    <a:lnTo>
                      <a:pt x="144" y="34"/>
                    </a:lnTo>
                    <a:lnTo>
                      <a:pt x="144" y="32"/>
                    </a:lnTo>
                    <a:lnTo>
                      <a:pt x="139" y="32"/>
                    </a:lnTo>
                    <a:lnTo>
                      <a:pt x="139" y="30"/>
                    </a:lnTo>
                    <a:lnTo>
                      <a:pt x="131" y="30"/>
                    </a:lnTo>
                    <a:lnTo>
                      <a:pt x="131" y="28"/>
                    </a:lnTo>
                    <a:lnTo>
                      <a:pt x="123" y="28"/>
                    </a:lnTo>
                    <a:lnTo>
                      <a:pt x="123" y="25"/>
                    </a:lnTo>
                    <a:lnTo>
                      <a:pt x="115" y="25"/>
                    </a:lnTo>
                    <a:lnTo>
                      <a:pt x="110" y="25"/>
                    </a:lnTo>
                    <a:lnTo>
                      <a:pt x="110" y="23"/>
                    </a:lnTo>
                    <a:lnTo>
                      <a:pt x="97" y="23"/>
                    </a:lnTo>
                    <a:lnTo>
                      <a:pt x="97" y="21"/>
                    </a:lnTo>
                    <a:lnTo>
                      <a:pt x="83" y="21"/>
                    </a:lnTo>
                    <a:lnTo>
                      <a:pt x="83" y="19"/>
                    </a:lnTo>
                    <a:lnTo>
                      <a:pt x="75" y="19"/>
                    </a:lnTo>
                    <a:lnTo>
                      <a:pt x="75" y="17"/>
                    </a:lnTo>
                    <a:lnTo>
                      <a:pt x="64" y="17"/>
                    </a:lnTo>
                    <a:lnTo>
                      <a:pt x="64" y="14"/>
                    </a:lnTo>
                    <a:lnTo>
                      <a:pt x="57" y="14"/>
                    </a:lnTo>
                    <a:lnTo>
                      <a:pt x="57" y="12"/>
                    </a:lnTo>
                    <a:lnTo>
                      <a:pt x="50" y="12"/>
                    </a:lnTo>
                    <a:lnTo>
                      <a:pt x="50" y="8"/>
                    </a:lnTo>
                    <a:lnTo>
                      <a:pt x="38" y="8"/>
                    </a:lnTo>
                    <a:lnTo>
                      <a:pt x="38" y="6"/>
                    </a:lnTo>
                    <a:lnTo>
                      <a:pt x="33" y="6"/>
                    </a:lnTo>
                    <a:lnTo>
                      <a:pt x="33" y="4"/>
                    </a:lnTo>
                    <a:lnTo>
                      <a:pt x="30" y="4"/>
                    </a:lnTo>
                    <a:lnTo>
                      <a:pt x="25" y="4"/>
                    </a:lnTo>
                    <a:lnTo>
                      <a:pt x="25" y="2"/>
                    </a:lnTo>
                    <a:lnTo>
                      <a:pt x="15" y="2"/>
                    </a:lnTo>
                    <a:lnTo>
                      <a:pt x="15" y="0"/>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08" name="Straight Connector 107"/>
              <p:cNvCxnSpPr/>
              <p:nvPr/>
            </p:nvCxnSpPr>
            <p:spPr>
              <a:xfrm rot="5400000">
                <a:off x="7447916" y="411563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9" name="Straight Connector 108"/>
              <p:cNvCxnSpPr/>
              <p:nvPr/>
            </p:nvCxnSpPr>
            <p:spPr>
              <a:xfrm rot="5400000">
                <a:off x="6503864" y="41148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0" name="Straight Connector 109"/>
              <p:cNvCxnSpPr/>
              <p:nvPr/>
            </p:nvCxnSpPr>
            <p:spPr>
              <a:xfrm rot="5400000">
                <a:off x="6415698" y="41148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1" name="Straight Connector 110"/>
              <p:cNvCxnSpPr/>
              <p:nvPr/>
            </p:nvCxnSpPr>
            <p:spPr>
              <a:xfrm rot="5400000">
                <a:off x="6354222" y="411463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2" name="Straight Connector 111"/>
              <p:cNvCxnSpPr/>
              <p:nvPr/>
            </p:nvCxnSpPr>
            <p:spPr>
              <a:xfrm rot="5400000">
                <a:off x="6266056" y="411463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3" name="Straight Connector 112"/>
              <p:cNvCxnSpPr/>
              <p:nvPr/>
            </p:nvCxnSpPr>
            <p:spPr>
              <a:xfrm rot="5400000">
                <a:off x="6201822" y="41148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59" name="Group 58"/>
            <p:cNvGrpSpPr/>
            <p:nvPr/>
          </p:nvGrpSpPr>
          <p:grpSpPr>
            <a:xfrm>
              <a:off x="1718900" y="3092045"/>
              <a:ext cx="4283324" cy="1036379"/>
              <a:chOff x="1718900" y="3092045"/>
              <a:chExt cx="4283324" cy="1036379"/>
            </a:xfrm>
          </p:grpSpPr>
          <p:cxnSp>
            <p:nvCxnSpPr>
              <p:cNvPr id="60" name="Straight Connector 59"/>
              <p:cNvCxnSpPr/>
              <p:nvPr/>
            </p:nvCxnSpPr>
            <p:spPr>
              <a:xfrm rot="5400000">
                <a:off x="5551536" y="398978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rot="5400000">
                <a:off x="5930224" y="405625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rot="5400000">
                <a:off x="5865990" y="405642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rot="5400000">
                <a:off x="5519822" y="399805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rot="5400000">
                <a:off x="5455588" y="399822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rot="5400000">
                <a:off x="5233547" y="3951979"/>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rot="5400000">
                <a:off x="5169313" y="395214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rot="5400000">
                <a:off x="4935275" y="389767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rot="5400000">
                <a:off x="4871041" y="389784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rot="5400000">
                <a:off x="4700273" y="384336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rot="5400000">
                <a:off x="4636039" y="384353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 name="Straight Connector 70"/>
              <p:cNvCxnSpPr/>
              <p:nvPr/>
            </p:nvCxnSpPr>
            <p:spPr>
              <a:xfrm rot="5400000">
                <a:off x="4465271" y="378906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 name="Straight Connector 71"/>
              <p:cNvCxnSpPr/>
              <p:nvPr/>
            </p:nvCxnSpPr>
            <p:spPr>
              <a:xfrm rot="5400000">
                <a:off x="4401037" y="3789229"/>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rot="5400000">
                <a:off x="3983377" y="371438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rot="5400000">
                <a:off x="3919143" y="371455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rot="5400000">
                <a:off x="3848565" y="369953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rot="5400000">
                <a:off x="3784331" y="369970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 name="Straight Connector 76"/>
              <p:cNvCxnSpPr/>
              <p:nvPr/>
            </p:nvCxnSpPr>
            <p:spPr>
              <a:xfrm rot="5400000">
                <a:off x="3709504" y="365400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 name="Straight Connector 77"/>
              <p:cNvCxnSpPr/>
              <p:nvPr/>
            </p:nvCxnSpPr>
            <p:spPr>
              <a:xfrm rot="5400000">
                <a:off x="3645270" y="365417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 name="Straight Connector 78"/>
              <p:cNvCxnSpPr/>
              <p:nvPr/>
            </p:nvCxnSpPr>
            <p:spPr>
              <a:xfrm rot="5400000">
                <a:off x="3580111" y="362770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 name="Straight Connector 79"/>
              <p:cNvCxnSpPr/>
              <p:nvPr/>
            </p:nvCxnSpPr>
            <p:spPr>
              <a:xfrm rot="5400000">
                <a:off x="3515877" y="362787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 name="Straight Connector 80"/>
              <p:cNvCxnSpPr/>
              <p:nvPr/>
            </p:nvCxnSpPr>
            <p:spPr>
              <a:xfrm rot="5400000">
                <a:off x="3450718" y="360139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 name="Straight Connector 81"/>
              <p:cNvCxnSpPr/>
              <p:nvPr/>
            </p:nvCxnSpPr>
            <p:spPr>
              <a:xfrm rot="5400000">
                <a:off x="3386484" y="360156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rot="5400000">
                <a:off x="3257091" y="354104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 name="Straight Connector 83"/>
              <p:cNvCxnSpPr/>
              <p:nvPr/>
            </p:nvCxnSpPr>
            <p:spPr>
              <a:xfrm rot="5400000">
                <a:off x="3162737" y="352956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p:cNvCxnSpPr/>
              <p:nvPr/>
            </p:nvCxnSpPr>
            <p:spPr>
              <a:xfrm rot="5400000">
                <a:off x="3098503" y="352973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 name="Straight Connector 85"/>
              <p:cNvCxnSpPr/>
              <p:nvPr/>
            </p:nvCxnSpPr>
            <p:spPr>
              <a:xfrm rot="5400000">
                <a:off x="3008264" y="349856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 name="Straight Connector 86"/>
              <p:cNvCxnSpPr/>
              <p:nvPr/>
            </p:nvCxnSpPr>
            <p:spPr>
              <a:xfrm rot="5400000">
                <a:off x="2944030" y="349873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 name="Straight Connector 87"/>
              <p:cNvCxnSpPr/>
              <p:nvPr/>
            </p:nvCxnSpPr>
            <p:spPr>
              <a:xfrm rot="5400000">
                <a:off x="2853791" y="345773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rot="5400000">
                <a:off x="2789557" y="345790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 name="Straight Connector 89"/>
              <p:cNvCxnSpPr/>
              <p:nvPr/>
            </p:nvCxnSpPr>
            <p:spPr>
              <a:xfrm rot="5400000">
                <a:off x="2699318" y="3450009"/>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 name="Straight Connector 90"/>
              <p:cNvCxnSpPr/>
              <p:nvPr/>
            </p:nvCxnSpPr>
            <p:spPr>
              <a:xfrm rot="5400000">
                <a:off x="2635084" y="345017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 name="Straight Connector 91"/>
              <p:cNvCxnSpPr/>
              <p:nvPr/>
            </p:nvCxnSpPr>
            <p:spPr>
              <a:xfrm rot="5400000">
                <a:off x="2544845" y="341331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 name="Straight Connector 92"/>
              <p:cNvCxnSpPr/>
              <p:nvPr/>
            </p:nvCxnSpPr>
            <p:spPr>
              <a:xfrm rot="5400000">
                <a:off x="2480611" y="341348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 name="Straight Connector 93"/>
              <p:cNvCxnSpPr/>
              <p:nvPr/>
            </p:nvCxnSpPr>
            <p:spPr>
              <a:xfrm rot="5400000">
                <a:off x="2431752" y="337662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 name="Straight Connector 94"/>
              <p:cNvCxnSpPr/>
              <p:nvPr/>
            </p:nvCxnSpPr>
            <p:spPr>
              <a:xfrm rot="5400000">
                <a:off x="2367518" y="337679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6" name="Straight Connector 95"/>
              <p:cNvCxnSpPr/>
              <p:nvPr/>
            </p:nvCxnSpPr>
            <p:spPr>
              <a:xfrm rot="5400000">
                <a:off x="2326935" y="334821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7" name="Straight Connector 96"/>
              <p:cNvCxnSpPr/>
              <p:nvPr/>
            </p:nvCxnSpPr>
            <p:spPr>
              <a:xfrm rot="5400000">
                <a:off x="2262701" y="334838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8" name="Straight Connector 97"/>
              <p:cNvCxnSpPr/>
              <p:nvPr/>
            </p:nvCxnSpPr>
            <p:spPr>
              <a:xfrm rot="5400000">
                <a:off x="2222118" y="329910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9" name="Straight Connector 98"/>
              <p:cNvCxnSpPr/>
              <p:nvPr/>
            </p:nvCxnSpPr>
            <p:spPr>
              <a:xfrm rot="5400000">
                <a:off x="2117301" y="328310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0" name="Straight Connector 99"/>
              <p:cNvCxnSpPr/>
              <p:nvPr/>
            </p:nvCxnSpPr>
            <p:spPr>
              <a:xfrm rot="5400000">
                <a:off x="2053067" y="328327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1" name="Straight Connector 100"/>
              <p:cNvCxnSpPr/>
              <p:nvPr/>
            </p:nvCxnSpPr>
            <p:spPr>
              <a:xfrm rot="5400000">
                <a:off x="2012484" y="325055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2" name="Straight Connector 101"/>
              <p:cNvCxnSpPr/>
              <p:nvPr/>
            </p:nvCxnSpPr>
            <p:spPr>
              <a:xfrm rot="5400000">
                <a:off x="1948250" y="325072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3" name="Straight Connector 102"/>
              <p:cNvCxnSpPr/>
              <p:nvPr/>
            </p:nvCxnSpPr>
            <p:spPr>
              <a:xfrm rot="5400000">
                <a:off x="1907667" y="32180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4" name="Straight Connector 103"/>
              <p:cNvCxnSpPr/>
              <p:nvPr/>
            </p:nvCxnSpPr>
            <p:spPr>
              <a:xfrm rot="5400000">
                <a:off x="1843433" y="321816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5" name="Straight Connector 104"/>
              <p:cNvCxnSpPr/>
              <p:nvPr/>
            </p:nvCxnSpPr>
            <p:spPr>
              <a:xfrm rot="5400000">
                <a:off x="1646900" y="318152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6" name="Straight Connector 105"/>
              <p:cNvCxnSpPr/>
              <p:nvPr/>
            </p:nvCxnSpPr>
            <p:spPr>
              <a:xfrm rot="5400000">
                <a:off x="1755631" y="316404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grpSp>
      </p:grpSp>
      <p:grpSp>
        <p:nvGrpSpPr>
          <p:cNvPr id="114" name="Group 113"/>
          <p:cNvGrpSpPr/>
          <p:nvPr/>
        </p:nvGrpSpPr>
        <p:grpSpPr>
          <a:xfrm>
            <a:off x="1877625" y="3209127"/>
            <a:ext cx="5706366" cy="956462"/>
            <a:chOff x="1635226" y="3083242"/>
            <a:chExt cx="5706366" cy="956462"/>
          </a:xfrm>
        </p:grpSpPr>
        <p:sp>
          <p:nvSpPr>
            <p:cNvPr id="115" name="Freeform 3"/>
            <p:cNvSpPr>
              <a:spLocks/>
            </p:cNvSpPr>
            <p:nvPr/>
          </p:nvSpPr>
          <p:spPr bwMode="auto">
            <a:xfrm>
              <a:off x="1635226" y="3170587"/>
              <a:ext cx="5706366" cy="794985"/>
            </a:xfrm>
            <a:custGeom>
              <a:avLst/>
              <a:gdLst>
                <a:gd name="T0" fmla="*/ 448 w 448"/>
                <a:gd name="T1" fmla="*/ 64 h 64"/>
                <a:gd name="T2" fmla="*/ 324 w 448"/>
                <a:gd name="T3" fmla="*/ 64 h 64"/>
                <a:gd name="T4" fmla="*/ 324 w 448"/>
                <a:gd name="T5" fmla="*/ 60 h 64"/>
                <a:gd name="T6" fmla="*/ 316 w 448"/>
                <a:gd name="T7" fmla="*/ 60 h 64"/>
                <a:gd name="T8" fmla="*/ 316 w 448"/>
                <a:gd name="T9" fmla="*/ 58 h 64"/>
                <a:gd name="T10" fmla="*/ 298 w 448"/>
                <a:gd name="T11" fmla="*/ 58 h 64"/>
                <a:gd name="T12" fmla="*/ 298 w 448"/>
                <a:gd name="T13" fmla="*/ 56 h 64"/>
                <a:gd name="T14" fmla="*/ 277 w 448"/>
                <a:gd name="T15" fmla="*/ 56 h 64"/>
                <a:gd name="T16" fmla="*/ 277 w 448"/>
                <a:gd name="T17" fmla="*/ 52 h 64"/>
                <a:gd name="T18" fmla="*/ 273 w 448"/>
                <a:gd name="T19" fmla="*/ 52 h 64"/>
                <a:gd name="T20" fmla="*/ 273 w 448"/>
                <a:gd name="T21" fmla="*/ 50 h 64"/>
                <a:gd name="T22" fmla="*/ 263 w 448"/>
                <a:gd name="T23" fmla="*/ 50 h 64"/>
                <a:gd name="T24" fmla="*/ 263 w 448"/>
                <a:gd name="T25" fmla="*/ 48 h 64"/>
                <a:gd name="T26" fmla="*/ 260 w 448"/>
                <a:gd name="T27" fmla="*/ 48 h 64"/>
                <a:gd name="T28" fmla="*/ 260 w 448"/>
                <a:gd name="T29" fmla="*/ 46 h 64"/>
                <a:gd name="T30" fmla="*/ 243 w 448"/>
                <a:gd name="T31" fmla="*/ 46 h 64"/>
                <a:gd name="T32" fmla="*/ 243 w 448"/>
                <a:gd name="T33" fmla="*/ 44 h 64"/>
                <a:gd name="T34" fmla="*/ 223 w 448"/>
                <a:gd name="T35" fmla="*/ 44 h 64"/>
                <a:gd name="T36" fmla="*/ 223 w 448"/>
                <a:gd name="T37" fmla="*/ 42 h 64"/>
                <a:gd name="T38" fmla="*/ 219 w 448"/>
                <a:gd name="T39" fmla="*/ 42 h 64"/>
                <a:gd name="T40" fmla="*/ 214 w 448"/>
                <a:gd name="T41" fmla="*/ 42 h 64"/>
                <a:gd name="T42" fmla="*/ 214 w 448"/>
                <a:gd name="T43" fmla="*/ 39 h 64"/>
                <a:gd name="T44" fmla="*/ 204 w 448"/>
                <a:gd name="T45" fmla="*/ 39 h 64"/>
                <a:gd name="T46" fmla="*/ 204 w 448"/>
                <a:gd name="T47" fmla="*/ 37 h 64"/>
                <a:gd name="T48" fmla="*/ 196 w 448"/>
                <a:gd name="T49" fmla="*/ 37 h 64"/>
                <a:gd name="T50" fmla="*/ 196 w 448"/>
                <a:gd name="T51" fmla="*/ 34 h 64"/>
                <a:gd name="T52" fmla="*/ 182 w 448"/>
                <a:gd name="T53" fmla="*/ 34 h 64"/>
                <a:gd name="T54" fmla="*/ 182 w 448"/>
                <a:gd name="T55" fmla="*/ 32 h 64"/>
                <a:gd name="T56" fmla="*/ 164 w 448"/>
                <a:gd name="T57" fmla="*/ 32 h 64"/>
                <a:gd name="T58" fmla="*/ 159 w 448"/>
                <a:gd name="T59" fmla="*/ 32 h 64"/>
                <a:gd name="T60" fmla="*/ 154 w 448"/>
                <a:gd name="T61" fmla="*/ 32 h 64"/>
                <a:gd name="T62" fmla="*/ 154 w 448"/>
                <a:gd name="T63" fmla="*/ 29 h 64"/>
                <a:gd name="T64" fmla="*/ 146 w 448"/>
                <a:gd name="T65" fmla="*/ 29 h 64"/>
                <a:gd name="T66" fmla="*/ 146 w 448"/>
                <a:gd name="T67" fmla="*/ 27 h 64"/>
                <a:gd name="T68" fmla="*/ 134 w 448"/>
                <a:gd name="T69" fmla="*/ 27 h 64"/>
                <a:gd name="T70" fmla="*/ 134 w 448"/>
                <a:gd name="T71" fmla="*/ 25 h 64"/>
                <a:gd name="T72" fmla="*/ 126 w 448"/>
                <a:gd name="T73" fmla="*/ 25 h 64"/>
                <a:gd name="T74" fmla="*/ 126 w 448"/>
                <a:gd name="T75" fmla="*/ 23 h 64"/>
                <a:gd name="T76" fmla="*/ 116 w 448"/>
                <a:gd name="T77" fmla="*/ 23 h 64"/>
                <a:gd name="T78" fmla="*/ 116 w 448"/>
                <a:gd name="T79" fmla="*/ 20 h 64"/>
                <a:gd name="T80" fmla="*/ 102 w 448"/>
                <a:gd name="T81" fmla="*/ 20 h 64"/>
                <a:gd name="T82" fmla="*/ 102 w 448"/>
                <a:gd name="T83" fmla="*/ 18 h 64"/>
                <a:gd name="T84" fmla="*/ 96 w 448"/>
                <a:gd name="T85" fmla="*/ 18 h 64"/>
                <a:gd name="T86" fmla="*/ 96 w 448"/>
                <a:gd name="T87" fmla="*/ 16 h 64"/>
                <a:gd name="T88" fmla="*/ 93 w 448"/>
                <a:gd name="T89" fmla="*/ 16 h 64"/>
                <a:gd name="T90" fmla="*/ 93 w 448"/>
                <a:gd name="T91" fmla="*/ 13 h 64"/>
                <a:gd name="T92" fmla="*/ 85 w 448"/>
                <a:gd name="T93" fmla="*/ 13 h 64"/>
                <a:gd name="T94" fmla="*/ 79 w 448"/>
                <a:gd name="T95" fmla="*/ 13 h 64"/>
                <a:gd name="T96" fmla="*/ 79 w 448"/>
                <a:gd name="T97" fmla="*/ 10 h 64"/>
                <a:gd name="T98" fmla="*/ 69 w 448"/>
                <a:gd name="T99" fmla="*/ 10 h 64"/>
                <a:gd name="T100" fmla="*/ 69 w 448"/>
                <a:gd name="T101" fmla="*/ 6 h 64"/>
                <a:gd name="T102" fmla="*/ 58 w 448"/>
                <a:gd name="T103" fmla="*/ 6 h 64"/>
                <a:gd name="T104" fmla="*/ 58 w 448"/>
                <a:gd name="T105" fmla="*/ 5 h 64"/>
                <a:gd name="T106" fmla="*/ 44 w 448"/>
                <a:gd name="T107" fmla="*/ 5 h 64"/>
                <a:gd name="T108" fmla="*/ 44 w 448"/>
                <a:gd name="T109" fmla="*/ 2 h 64"/>
                <a:gd name="T110" fmla="*/ 34 w 448"/>
                <a:gd name="T111" fmla="*/ 2 h 64"/>
                <a:gd name="T112" fmla="*/ 34 w 448"/>
                <a:gd name="T113" fmla="*/ 0 h 64"/>
                <a:gd name="T114" fmla="*/ 18 w 448"/>
                <a:gd name="T115" fmla="*/ 0 h 64"/>
                <a:gd name="T116" fmla="*/ 0 w 448"/>
                <a:gd name="T1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8" h="64">
                  <a:moveTo>
                    <a:pt x="448" y="64"/>
                  </a:moveTo>
                  <a:lnTo>
                    <a:pt x="324" y="64"/>
                  </a:lnTo>
                  <a:lnTo>
                    <a:pt x="324" y="60"/>
                  </a:lnTo>
                  <a:lnTo>
                    <a:pt x="316" y="60"/>
                  </a:lnTo>
                  <a:lnTo>
                    <a:pt x="316" y="58"/>
                  </a:lnTo>
                  <a:lnTo>
                    <a:pt x="298" y="58"/>
                  </a:lnTo>
                  <a:lnTo>
                    <a:pt x="298" y="56"/>
                  </a:lnTo>
                  <a:lnTo>
                    <a:pt x="277" y="56"/>
                  </a:lnTo>
                  <a:lnTo>
                    <a:pt x="277" y="52"/>
                  </a:lnTo>
                  <a:lnTo>
                    <a:pt x="273" y="52"/>
                  </a:lnTo>
                  <a:lnTo>
                    <a:pt x="273" y="50"/>
                  </a:lnTo>
                  <a:lnTo>
                    <a:pt x="263" y="50"/>
                  </a:lnTo>
                  <a:lnTo>
                    <a:pt x="263" y="48"/>
                  </a:lnTo>
                  <a:lnTo>
                    <a:pt x="260" y="48"/>
                  </a:lnTo>
                  <a:lnTo>
                    <a:pt x="260" y="46"/>
                  </a:lnTo>
                  <a:lnTo>
                    <a:pt x="243" y="46"/>
                  </a:lnTo>
                  <a:lnTo>
                    <a:pt x="243" y="44"/>
                  </a:lnTo>
                  <a:lnTo>
                    <a:pt x="223" y="44"/>
                  </a:lnTo>
                  <a:lnTo>
                    <a:pt x="223" y="42"/>
                  </a:lnTo>
                  <a:lnTo>
                    <a:pt x="219" y="42"/>
                  </a:lnTo>
                  <a:lnTo>
                    <a:pt x="214" y="42"/>
                  </a:lnTo>
                  <a:lnTo>
                    <a:pt x="214" y="39"/>
                  </a:lnTo>
                  <a:lnTo>
                    <a:pt x="204" y="39"/>
                  </a:lnTo>
                  <a:lnTo>
                    <a:pt x="204" y="37"/>
                  </a:lnTo>
                  <a:lnTo>
                    <a:pt x="196" y="37"/>
                  </a:lnTo>
                  <a:lnTo>
                    <a:pt x="196" y="34"/>
                  </a:lnTo>
                  <a:lnTo>
                    <a:pt x="182" y="34"/>
                  </a:lnTo>
                  <a:lnTo>
                    <a:pt x="182" y="32"/>
                  </a:lnTo>
                  <a:lnTo>
                    <a:pt x="164" y="32"/>
                  </a:lnTo>
                  <a:lnTo>
                    <a:pt x="159" y="32"/>
                  </a:lnTo>
                  <a:lnTo>
                    <a:pt x="154" y="32"/>
                  </a:lnTo>
                  <a:lnTo>
                    <a:pt x="154" y="29"/>
                  </a:lnTo>
                  <a:lnTo>
                    <a:pt x="146" y="29"/>
                  </a:lnTo>
                  <a:lnTo>
                    <a:pt x="146" y="27"/>
                  </a:lnTo>
                  <a:lnTo>
                    <a:pt x="134" y="27"/>
                  </a:lnTo>
                  <a:lnTo>
                    <a:pt x="134" y="25"/>
                  </a:lnTo>
                  <a:lnTo>
                    <a:pt x="126" y="25"/>
                  </a:lnTo>
                  <a:lnTo>
                    <a:pt x="126" y="23"/>
                  </a:lnTo>
                  <a:lnTo>
                    <a:pt x="116" y="23"/>
                  </a:lnTo>
                  <a:lnTo>
                    <a:pt x="116" y="20"/>
                  </a:lnTo>
                  <a:lnTo>
                    <a:pt x="102" y="20"/>
                  </a:lnTo>
                  <a:lnTo>
                    <a:pt x="102" y="18"/>
                  </a:lnTo>
                  <a:lnTo>
                    <a:pt x="96" y="18"/>
                  </a:lnTo>
                  <a:lnTo>
                    <a:pt x="96" y="16"/>
                  </a:lnTo>
                  <a:lnTo>
                    <a:pt x="93" y="16"/>
                  </a:lnTo>
                  <a:lnTo>
                    <a:pt x="93" y="13"/>
                  </a:lnTo>
                  <a:lnTo>
                    <a:pt x="85" y="13"/>
                  </a:lnTo>
                  <a:lnTo>
                    <a:pt x="79" y="13"/>
                  </a:lnTo>
                  <a:lnTo>
                    <a:pt x="79" y="10"/>
                  </a:lnTo>
                  <a:lnTo>
                    <a:pt x="69" y="10"/>
                  </a:lnTo>
                  <a:lnTo>
                    <a:pt x="69" y="6"/>
                  </a:lnTo>
                  <a:lnTo>
                    <a:pt x="58" y="6"/>
                  </a:lnTo>
                  <a:lnTo>
                    <a:pt x="58" y="5"/>
                  </a:lnTo>
                  <a:lnTo>
                    <a:pt x="44" y="5"/>
                  </a:lnTo>
                  <a:lnTo>
                    <a:pt x="44" y="2"/>
                  </a:lnTo>
                  <a:lnTo>
                    <a:pt x="34" y="2"/>
                  </a:lnTo>
                  <a:lnTo>
                    <a:pt x="34" y="0"/>
                  </a:lnTo>
                  <a:lnTo>
                    <a:pt x="18"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16" name="Straight Connector 115"/>
            <p:cNvCxnSpPr/>
            <p:nvPr/>
          </p:nvCxnSpPr>
          <p:spPr>
            <a:xfrm>
              <a:off x="3965723" y="3154610"/>
              <a:ext cx="261784"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7" name="Straight Connector 116"/>
            <p:cNvCxnSpPr/>
            <p:nvPr/>
          </p:nvCxnSpPr>
          <p:spPr>
            <a:xfrm rot="5400000">
              <a:off x="3192857" y="354121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8" name="Straight Connector 117"/>
            <p:cNvCxnSpPr/>
            <p:nvPr/>
          </p:nvCxnSpPr>
          <p:spPr>
            <a:xfrm rot="5400000">
              <a:off x="2157884" y="329927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9" name="Straight Connector 118"/>
            <p:cNvCxnSpPr/>
            <p:nvPr/>
          </p:nvCxnSpPr>
          <p:spPr>
            <a:xfrm rot="5400000">
              <a:off x="1802850" y="317717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0" name="Straight Connector 119"/>
            <p:cNvCxnSpPr/>
            <p:nvPr/>
          </p:nvCxnSpPr>
          <p:spPr>
            <a:xfrm rot="5400000">
              <a:off x="1738616" y="3177339"/>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1" name="Straight Connector 120"/>
            <p:cNvCxnSpPr/>
            <p:nvPr/>
          </p:nvCxnSpPr>
          <p:spPr>
            <a:xfrm rot="5400000">
              <a:off x="7269592" y="396770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2" name="Straight Connector 121"/>
            <p:cNvCxnSpPr/>
            <p:nvPr/>
          </p:nvCxnSpPr>
          <p:spPr>
            <a:xfrm rot="5400000">
              <a:off x="6314489"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3" name="Straight Connector 122"/>
            <p:cNvCxnSpPr/>
            <p:nvPr/>
          </p:nvCxnSpPr>
          <p:spPr>
            <a:xfrm rot="5400000">
              <a:off x="6266056"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4" name="Straight Connector 123"/>
            <p:cNvCxnSpPr/>
            <p:nvPr/>
          </p:nvCxnSpPr>
          <p:spPr>
            <a:xfrm rot="5400000">
              <a:off x="6217623"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5" name="Straight Connector 124"/>
            <p:cNvCxnSpPr/>
            <p:nvPr/>
          </p:nvCxnSpPr>
          <p:spPr>
            <a:xfrm rot="5400000">
              <a:off x="6169190"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6" name="Straight Connector 125"/>
            <p:cNvCxnSpPr/>
            <p:nvPr/>
          </p:nvCxnSpPr>
          <p:spPr>
            <a:xfrm rot="5400000">
              <a:off x="6105219"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7" name="Straight Connector 126"/>
            <p:cNvCxnSpPr/>
            <p:nvPr/>
          </p:nvCxnSpPr>
          <p:spPr>
            <a:xfrm rot="5400000">
              <a:off x="6056786"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8" name="Straight Connector 127"/>
            <p:cNvCxnSpPr/>
            <p:nvPr/>
          </p:nvCxnSpPr>
          <p:spPr>
            <a:xfrm rot="5400000">
              <a:off x="5989895" y="395977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9" name="Straight Connector 128"/>
            <p:cNvCxnSpPr/>
            <p:nvPr/>
          </p:nvCxnSpPr>
          <p:spPr>
            <a:xfrm rot="5400000">
              <a:off x="5724401" y="395477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0" name="Straight Connector 129"/>
            <p:cNvCxnSpPr/>
            <p:nvPr/>
          </p:nvCxnSpPr>
          <p:spPr>
            <a:xfrm rot="5400000">
              <a:off x="5372182" y="38610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1" name="Straight Connector 130"/>
            <p:cNvCxnSpPr/>
            <p:nvPr/>
          </p:nvCxnSpPr>
          <p:spPr>
            <a:xfrm rot="5400000">
              <a:off x="5323749" y="38610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2" name="Straight Connector 131"/>
            <p:cNvCxnSpPr/>
            <p:nvPr/>
          </p:nvCxnSpPr>
          <p:spPr>
            <a:xfrm rot="5400000">
              <a:off x="5276329" y="385218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3" name="Straight Connector 132"/>
            <p:cNvCxnSpPr/>
            <p:nvPr/>
          </p:nvCxnSpPr>
          <p:spPr>
            <a:xfrm rot="5400000">
              <a:off x="5227896" y="385218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4" name="Straight Connector 133"/>
            <p:cNvCxnSpPr/>
            <p:nvPr/>
          </p:nvCxnSpPr>
          <p:spPr>
            <a:xfrm rot="5400000">
              <a:off x="5064625" y="381077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rot="5400000">
              <a:off x="5016192" y="381077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6" name="Straight Connector 135"/>
            <p:cNvCxnSpPr/>
            <p:nvPr/>
          </p:nvCxnSpPr>
          <p:spPr>
            <a:xfrm rot="5400000">
              <a:off x="4750753" y="374456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7" name="Straight Connector 136"/>
            <p:cNvCxnSpPr/>
            <p:nvPr/>
          </p:nvCxnSpPr>
          <p:spPr>
            <a:xfrm rot="5400000">
              <a:off x="4702320" y="374456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8" name="Straight Connector 137"/>
            <p:cNvCxnSpPr/>
            <p:nvPr/>
          </p:nvCxnSpPr>
          <p:spPr>
            <a:xfrm rot="5400000">
              <a:off x="4865848" y="37396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9" name="Straight Connector 138"/>
            <p:cNvCxnSpPr/>
            <p:nvPr/>
          </p:nvCxnSpPr>
          <p:spPr>
            <a:xfrm rot="5400000">
              <a:off x="4817415" y="37396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0" name="Straight Connector 139"/>
            <p:cNvCxnSpPr/>
            <p:nvPr/>
          </p:nvCxnSpPr>
          <p:spPr>
            <a:xfrm rot="5400000">
              <a:off x="4543057" y="371547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1" name="Straight Connector 140"/>
            <p:cNvCxnSpPr/>
            <p:nvPr/>
          </p:nvCxnSpPr>
          <p:spPr>
            <a:xfrm rot="5400000">
              <a:off x="4609719" y="371056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2" name="Straight Connector 141"/>
            <p:cNvCxnSpPr/>
            <p:nvPr/>
          </p:nvCxnSpPr>
          <p:spPr>
            <a:xfrm rot="5400000">
              <a:off x="4438909" y="371455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3" name="Straight Connector 142"/>
            <p:cNvCxnSpPr/>
            <p:nvPr/>
          </p:nvCxnSpPr>
          <p:spPr>
            <a:xfrm rot="5400000">
              <a:off x="4505571" y="371455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4" name="Straight Connector 143"/>
            <p:cNvCxnSpPr/>
            <p:nvPr/>
          </p:nvCxnSpPr>
          <p:spPr>
            <a:xfrm rot="5400000">
              <a:off x="4160984" y="363856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5" name="Straight Connector 144"/>
            <p:cNvCxnSpPr/>
            <p:nvPr/>
          </p:nvCxnSpPr>
          <p:spPr>
            <a:xfrm rot="5400000">
              <a:off x="4227646" y="363856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6" name="Straight Connector 145"/>
            <p:cNvCxnSpPr/>
            <p:nvPr/>
          </p:nvCxnSpPr>
          <p:spPr>
            <a:xfrm rot="5400000">
              <a:off x="4043269" y="361321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7" name="Straight Connector 146"/>
            <p:cNvCxnSpPr/>
            <p:nvPr/>
          </p:nvCxnSpPr>
          <p:spPr>
            <a:xfrm rot="5400000">
              <a:off x="4109931" y="361321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8" name="Straight Connector 147"/>
            <p:cNvCxnSpPr/>
            <p:nvPr/>
          </p:nvCxnSpPr>
          <p:spPr>
            <a:xfrm rot="5400000">
              <a:off x="3925554" y="358785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9" name="Straight Connector 148"/>
            <p:cNvCxnSpPr/>
            <p:nvPr/>
          </p:nvCxnSpPr>
          <p:spPr>
            <a:xfrm rot="5400000">
              <a:off x="3992216" y="358785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0" name="Straight Connector 149"/>
            <p:cNvCxnSpPr/>
            <p:nvPr/>
          </p:nvCxnSpPr>
          <p:spPr>
            <a:xfrm rot="5400000">
              <a:off x="3807839" y="356250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1" name="Straight Connector 150"/>
            <p:cNvCxnSpPr/>
            <p:nvPr/>
          </p:nvCxnSpPr>
          <p:spPr>
            <a:xfrm rot="5400000">
              <a:off x="3874501" y="356250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2" name="Straight Connector 151"/>
            <p:cNvCxnSpPr/>
            <p:nvPr/>
          </p:nvCxnSpPr>
          <p:spPr>
            <a:xfrm rot="5400000">
              <a:off x="3690124" y="357439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3" name="Straight Connector 152"/>
            <p:cNvCxnSpPr/>
            <p:nvPr/>
          </p:nvCxnSpPr>
          <p:spPr>
            <a:xfrm rot="5400000">
              <a:off x="3756786" y="357439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4" name="Straight Connector 153"/>
            <p:cNvCxnSpPr/>
            <p:nvPr/>
          </p:nvCxnSpPr>
          <p:spPr>
            <a:xfrm rot="5400000">
              <a:off x="3572409" y="356972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5" name="Straight Connector 154"/>
            <p:cNvCxnSpPr/>
            <p:nvPr/>
          </p:nvCxnSpPr>
          <p:spPr>
            <a:xfrm rot="5400000">
              <a:off x="3639071" y="356972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6" name="Straight Connector 155"/>
            <p:cNvCxnSpPr/>
            <p:nvPr/>
          </p:nvCxnSpPr>
          <p:spPr>
            <a:xfrm rot="5400000">
              <a:off x="3454694" y="355264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7" name="Straight Connector 156"/>
            <p:cNvCxnSpPr/>
            <p:nvPr/>
          </p:nvCxnSpPr>
          <p:spPr>
            <a:xfrm rot="5400000">
              <a:off x="3521356" y="355264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8" name="Straight Connector 157"/>
            <p:cNvCxnSpPr/>
            <p:nvPr/>
          </p:nvCxnSpPr>
          <p:spPr>
            <a:xfrm rot="5400000">
              <a:off x="3336979" y="3510739"/>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9" name="Straight Connector 158"/>
            <p:cNvCxnSpPr/>
            <p:nvPr/>
          </p:nvCxnSpPr>
          <p:spPr>
            <a:xfrm rot="5400000">
              <a:off x="3403641" y="3510739"/>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0" name="Straight Connector 159"/>
            <p:cNvCxnSpPr/>
            <p:nvPr/>
          </p:nvCxnSpPr>
          <p:spPr>
            <a:xfrm rot="5400000">
              <a:off x="3219264" y="350193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1" name="Straight Connector 160"/>
            <p:cNvCxnSpPr/>
            <p:nvPr/>
          </p:nvCxnSpPr>
          <p:spPr>
            <a:xfrm rot="5400000">
              <a:off x="3285926" y="350193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2" name="Straight Connector 161"/>
            <p:cNvCxnSpPr/>
            <p:nvPr/>
          </p:nvCxnSpPr>
          <p:spPr>
            <a:xfrm rot="5400000">
              <a:off x="3101549" y="346416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3" name="Straight Connector 162"/>
            <p:cNvCxnSpPr/>
            <p:nvPr/>
          </p:nvCxnSpPr>
          <p:spPr>
            <a:xfrm rot="5400000">
              <a:off x="3168211" y="346416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4" name="Straight Connector 163"/>
            <p:cNvCxnSpPr/>
            <p:nvPr/>
          </p:nvCxnSpPr>
          <p:spPr>
            <a:xfrm rot="5400000">
              <a:off x="2983834" y="343881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5" name="Straight Connector 164"/>
            <p:cNvCxnSpPr/>
            <p:nvPr/>
          </p:nvCxnSpPr>
          <p:spPr>
            <a:xfrm rot="5400000">
              <a:off x="3050496" y="343881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6" name="Straight Connector 165"/>
            <p:cNvCxnSpPr/>
            <p:nvPr/>
          </p:nvCxnSpPr>
          <p:spPr>
            <a:xfrm rot="5400000">
              <a:off x="2866119" y="34134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7" name="Straight Connector 166"/>
            <p:cNvCxnSpPr/>
            <p:nvPr/>
          </p:nvCxnSpPr>
          <p:spPr>
            <a:xfrm rot="5400000">
              <a:off x="2932781" y="34134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8" name="Straight Connector 167"/>
            <p:cNvCxnSpPr/>
            <p:nvPr/>
          </p:nvCxnSpPr>
          <p:spPr>
            <a:xfrm rot="5400000">
              <a:off x="2748404" y="338396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9" name="Straight Connector 168"/>
            <p:cNvCxnSpPr/>
            <p:nvPr/>
          </p:nvCxnSpPr>
          <p:spPr>
            <a:xfrm rot="5400000">
              <a:off x="2815066" y="338396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0" name="Straight Connector 169"/>
            <p:cNvCxnSpPr/>
            <p:nvPr/>
          </p:nvCxnSpPr>
          <p:spPr>
            <a:xfrm rot="5400000">
              <a:off x="2630689" y="33420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1" name="Straight Connector 170"/>
            <p:cNvCxnSpPr/>
            <p:nvPr/>
          </p:nvCxnSpPr>
          <p:spPr>
            <a:xfrm rot="5400000">
              <a:off x="2697351" y="33420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2" name="Straight Connector 171"/>
            <p:cNvCxnSpPr/>
            <p:nvPr/>
          </p:nvCxnSpPr>
          <p:spPr>
            <a:xfrm rot="5400000">
              <a:off x="2512974" y="330015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3" name="Straight Connector 172"/>
            <p:cNvCxnSpPr/>
            <p:nvPr/>
          </p:nvCxnSpPr>
          <p:spPr>
            <a:xfrm rot="5400000">
              <a:off x="2579636" y="330015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4" name="Straight Connector 173"/>
            <p:cNvCxnSpPr/>
            <p:nvPr/>
          </p:nvCxnSpPr>
          <p:spPr>
            <a:xfrm rot="5400000">
              <a:off x="2395259" y="325410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5" name="Straight Connector 174"/>
            <p:cNvCxnSpPr/>
            <p:nvPr/>
          </p:nvCxnSpPr>
          <p:spPr>
            <a:xfrm rot="5400000">
              <a:off x="2461921" y="325410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6" name="Straight Connector 175"/>
            <p:cNvCxnSpPr/>
            <p:nvPr/>
          </p:nvCxnSpPr>
          <p:spPr>
            <a:xfrm rot="5400000">
              <a:off x="2277544" y="324530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7" name="Straight Connector 176"/>
            <p:cNvCxnSpPr/>
            <p:nvPr/>
          </p:nvCxnSpPr>
          <p:spPr>
            <a:xfrm rot="5400000">
              <a:off x="2344206" y="324530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8" name="Straight Connector 177"/>
            <p:cNvCxnSpPr/>
            <p:nvPr/>
          </p:nvCxnSpPr>
          <p:spPr>
            <a:xfrm rot="5400000">
              <a:off x="2159829" y="321994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9" name="Straight Connector 178"/>
            <p:cNvCxnSpPr/>
            <p:nvPr/>
          </p:nvCxnSpPr>
          <p:spPr>
            <a:xfrm rot="5400000">
              <a:off x="2226491" y="321994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0" name="Straight Connector 179"/>
            <p:cNvCxnSpPr/>
            <p:nvPr/>
          </p:nvCxnSpPr>
          <p:spPr>
            <a:xfrm rot="5400000">
              <a:off x="2042114" y="319045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1" name="Straight Connector 180"/>
            <p:cNvCxnSpPr/>
            <p:nvPr/>
          </p:nvCxnSpPr>
          <p:spPr>
            <a:xfrm rot="5400000">
              <a:off x="2108776" y="319045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2" name="Straight Connector 181"/>
            <p:cNvCxnSpPr/>
            <p:nvPr/>
          </p:nvCxnSpPr>
          <p:spPr>
            <a:xfrm rot="5400000">
              <a:off x="1924399" y="318165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3" name="Straight Connector 182"/>
            <p:cNvCxnSpPr/>
            <p:nvPr/>
          </p:nvCxnSpPr>
          <p:spPr>
            <a:xfrm rot="5400000">
              <a:off x="1991061" y="318165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4" name="Straight Connector 183"/>
            <p:cNvCxnSpPr/>
            <p:nvPr/>
          </p:nvCxnSpPr>
          <p:spPr>
            <a:xfrm rot="5400000">
              <a:off x="1806684" y="317284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5" name="Straight Connector 184"/>
            <p:cNvCxnSpPr/>
            <p:nvPr/>
          </p:nvCxnSpPr>
          <p:spPr>
            <a:xfrm rot="5400000">
              <a:off x="1688969" y="316404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6" name="Straight Connector 185"/>
            <p:cNvCxnSpPr/>
            <p:nvPr/>
          </p:nvCxnSpPr>
          <p:spPr>
            <a:xfrm rot="5400000">
              <a:off x="1571254" y="315524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7" name="Straight Connector 186"/>
            <p:cNvCxnSpPr/>
            <p:nvPr/>
          </p:nvCxnSpPr>
          <p:spPr>
            <a:xfrm rot="5400000">
              <a:off x="1637916" y="315524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188" name="Text Placeholder 7"/>
          <p:cNvSpPr>
            <a:spLocks noGrp="1"/>
          </p:cNvSpPr>
          <p:nvPr>
            <p:ph type="body" sz="quarter" idx="11"/>
          </p:nvPr>
        </p:nvSpPr>
        <p:spPr>
          <a:xfrm>
            <a:off x="4343400" y="6096000"/>
            <a:ext cx="4648200" cy="487363"/>
          </a:xfrm>
        </p:spPr>
        <p:txBody>
          <a:bodyPr/>
          <a:lstStyle/>
          <a:p>
            <a:r>
              <a:rPr lang="ja-JP" sz="1200" b="0" i="0" dirty="0" smtClean="0">
                <a:solidFill>
                  <a:srgbClr val="4D4D4D"/>
                </a:solidFill>
                <a:ea typeface="MS UI Gothic" pitchFamily="18" charset="0"/>
              </a:rPr>
              <a:t>Cunningham et al. J Clin Oncol 2015; 33 (suppl): abstr 4000</a:t>
            </a:r>
          </a:p>
        </p:txBody>
      </p:sp>
    </p:spTree>
    <p:extLst>
      <p:ext uri="{BB962C8B-B14F-4D97-AF65-F5344CB8AC3E}">
        <p14:creationId xmlns:p14="http://schemas.microsoft.com/office/powerpoint/2010/main" xmlns="" val="2489790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編集者（2015年）</a:t>
            </a: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5" name="Group 24"/>
          <p:cNvGrpSpPr/>
          <p:nvPr/>
        </p:nvGrpSpPr>
        <p:grpSpPr>
          <a:xfrm>
            <a:off x="365125" y="1307745"/>
            <a:ext cx="8430859" cy="1230739"/>
            <a:chOff x="365125" y="1307745"/>
            <a:chExt cx="8430859" cy="1230739"/>
          </a:xfrm>
        </p:grpSpPr>
        <p:sp>
          <p:nvSpPr>
            <p:cNvPr id="26"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155825" algn="l"/>
                </a:tabLst>
              </a:pPr>
              <a:r>
                <a:rPr lang="en-US" altLang="ja-JP" sz="1200" b="1" dirty="0" smtClean="0">
                  <a:solidFill>
                    <a:srgbClr val="4D4D4D"/>
                  </a:solidFill>
                  <a:ea typeface="MS UI Gothic" pitchFamily="18" charset="0"/>
                </a:rPr>
                <a:t>Eric Van </a:t>
              </a:r>
              <a:r>
                <a:rPr lang="en-US" altLang="ja-JP" sz="1200" b="1" dirty="0" err="1" smtClean="0">
                  <a:solidFill>
                    <a:srgbClr val="4D4D4D"/>
                  </a:solidFill>
                  <a:ea typeface="MS UI Gothic" pitchFamily="18" charset="0"/>
                </a:rPr>
                <a:t>Cutsem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ベルギー、ルーバン、大学病院、</a:t>
              </a:r>
              <a:r>
                <a:rPr lang="zh-TW" altLang="en-US" sz="1200" dirty="0" smtClean="0">
                  <a:solidFill>
                    <a:srgbClr val="4D4D4D"/>
                  </a:solidFill>
                  <a:ea typeface="MS UI Gothic" pitchFamily="18" charset="0"/>
                </a:rPr>
                <a:t>消化器腫瘍科</a:t>
              </a:r>
              <a:endParaRPr lang="ja-JP" altLang="en-US" sz="1200" dirty="0" smtClean="0">
                <a:solidFill>
                  <a:srgbClr val="4D4D4D"/>
                </a:solidFill>
                <a:ea typeface="MS UI Gothic" pitchFamily="18" charset="0"/>
              </a:endParaRPr>
            </a:p>
            <a:p>
              <a:pPr>
                <a:lnSpc>
                  <a:spcPct val="150000"/>
                </a:lnSpc>
                <a:spcAft>
                  <a:spcPts val="0"/>
                </a:spcAft>
                <a:tabLst>
                  <a:tab pos="2155825" algn="l"/>
                </a:tabLst>
              </a:pPr>
              <a:r>
                <a:rPr lang="en-US" altLang="ja-JP" sz="1200" b="1" dirty="0" smtClean="0">
                  <a:solidFill>
                    <a:srgbClr val="4D4D4D"/>
                  </a:solidFill>
                  <a:ea typeface="MS UI Gothic" pitchFamily="18" charset="0"/>
                </a:rPr>
                <a:t>Wolff </a:t>
              </a:r>
              <a:r>
                <a:rPr lang="en-US" altLang="ja-JP" sz="1200" b="1" dirty="0" err="1" smtClean="0">
                  <a:solidFill>
                    <a:srgbClr val="4D4D4D"/>
                  </a:solidFill>
                  <a:ea typeface="MS UI Gothic" pitchFamily="18" charset="0"/>
                </a:rPr>
                <a:t>Schmiegel</a:t>
              </a:r>
              <a:r>
                <a:rPr lang="ja-JP" altLang="en-US" sz="1200" b="1" dirty="0" smtClean="0">
                  <a:solidFill>
                    <a:srgbClr val="4D4D4D"/>
                  </a:solidFill>
                  <a:ea typeface="MS UI Gothic" pitchFamily="18" charset="0"/>
                </a:rPr>
                <a:t>教授</a:t>
              </a:r>
              <a:r>
                <a:rPr lang="ja-JP" altLang="en-US" sz="1200" dirty="0" smtClean="0">
                  <a:solidFill>
                    <a:srgbClr val="4D4D4D"/>
                  </a:solidFill>
                  <a:ea typeface="MS UI Gothic" pitchFamily="18" charset="0"/>
                </a:rPr>
                <a:t> 	ドイツ、ボーフム、フール大学、医学部</a:t>
              </a:r>
            </a:p>
            <a:p>
              <a:pPr>
                <a:lnSpc>
                  <a:spcPct val="150000"/>
                </a:lnSpc>
                <a:spcAft>
                  <a:spcPts val="0"/>
                </a:spcAft>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Gruenberger</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オーストリア、ウィーン、ルドルフ財団クリニック、外科</a:t>
              </a:r>
              <a:r>
                <a:rPr lang="en-US" altLang="ja-JP" sz="1200" dirty="0" smtClean="0">
                  <a:solidFill>
                    <a:srgbClr val="4D4D4D"/>
                  </a:solidFill>
                  <a:ea typeface="MS UI Gothic" pitchFamily="18" charset="0"/>
                </a:rPr>
                <a:t>I</a:t>
              </a:r>
              <a:endParaRPr lang="ja-JP" altLang="en-US" sz="1200" dirty="0" smtClean="0">
                <a:solidFill>
                  <a:srgbClr val="4D4D4D"/>
                </a:solidFill>
                <a:ea typeface="MS UI Gothic" pitchFamily="18" charset="0"/>
              </a:endParaRPr>
            </a:p>
          </p:txBody>
        </p:sp>
        <p:grpSp>
          <p:nvGrpSpPr>
            <p:cNvPr id="27" name="Group 18"/>
            <p:cNvGrpSpPr/>
            <p:nvPr/>
          </p:nvGrpSpPr>
          <p:grpSpPr>
            <a:xfrm>
              <a:off x="6904141" y="1308645"/>
              <a:ext cx="1891843" cy="723731"/>
              <a:chOff x="6489910" y="1615023"/>
              <a:chExt cx="1520201" cy="581558"/>
            </a:xfrm>
          </p:grpSpPr>
          <p:pic>
            <p:nvPicPr>
              <p:cNvPr id="28" name="Picture 27"/>
              <p:cNvPicPr>
                <a:picLocks/>
              </p:cNvPicPr>
              <p:nvPr/>
            </p:nvPicPr>
            <p:blipFill rotWithShape="1">
              <a:blip r:embed="rId3"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29" name="Picture 28"/>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29"/>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33" name="Group 32"/>
          <p:cNvGrpSpPr/>
          <p:nvPr/>
        </p:nvGrpSpPr>
        <p:grpSpPr>
          <a:xfrm>
            <a:off x="365124" y="2671098"/>
            <a:ext cx="8439811" cy="971130"/>
            <a:chOff x="365124" y="2745296"/>
            <a:chExt cx="8439811" cy="971130"/>
          </a:xfrm>
        </p:grpSpPr>
        <p:sp>
          <p:nvSpPr>
            <p:cNvPr id="34"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155825" algn="l"/>
                </a:tabLst>
              </a:pPr>
              <a:r>
                <a:rPr lang="en-US" altLang="ja-JP" sz="1200" b="1" dirty="0" smtClean="0">
                  <a:solidFill>
                    <a:srgbClr val="4D4D4D"/>
                  </a:solidFill>
                  <a:ea typeface="MS UI Gothic" pitchFamily="18" charset="0"/>
                </a:rPr>
                <a:t>Jean-Luc Van </a:t>
              </a:r>
              <a:r>
                <a:rPr lang="en-US" altLang="ja-JP" sz="1200" b="1" dirty="0" err="1" smtClean="0">
                  <a:solidFill>
                    <a:srgbClr val="4D4D4D"/>
                  </a:solidFill>
                  <a:ea typeface="MS UI Gothic" pitchFamily="18" charset="0"/>
                </a:rPr>
                <a:t>Laethem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ベルギー、ブリュッセル、エラスムス大学病院、消化器がん</a:t>
              </a:r>
            </a:p>
            <a:p>
              <a:pPr marL="0" indent="0" fontAlgn="auto">
                <a:lnSpc>
                  <a:spcPct val="150000"/>
                </a:lnSpc>
                <a:spcBef>
                  <a:spcPts val="0"/>
                </a:spcBef>
                <a:spcAft>
                  <a:spcPts val="0"/>
                </a:spcAft>
                <a:buClrTx/>
                <a:buSzTx/>
                <a:buFontTx/>
                <a:buNone/>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Seufferlein</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ドイツ、ウルム、ウルム大学、内科</a:t>
              </a:r>
              <a:r>
                <a:rPr lang="ja-JP" altLang="ja-JP" sz="1200" dirty="0" smtClean="0">
                  <a:solidFill>
                    <a:srgbClr val="4D4D4D"/>
                  </a:solidFill>
                  <a:ea typeface="MS UI Gothic" pitchFamily="18" charset="0"/>
                </a:rPr>
                <a:t> I</a:t>
              </a:r>
              <a:endParaRPr lang="ja-JP" altLang="en-US" sz="1200" dirty="0" smtClean="0">
                <a:solidFill>
                  <a:srgbClr val="4D4D4D"/>
                </a:solidFill>
                <a:ea typeface="MS UI Gothic" pitchFamily="18" charset="0"/>
              </a:endParaRPr>
            </a:p>
          </p:txBody>
        </p:sp>
        <p:grpSp>
          <p:nvGrpSpPr>
            <p:cNvPr id="35" name="Group 19"/>
            <p:cNvGrpSpPr/>
            <p:nvPr/>
          </p:nvGrpSpPr>
          <p:grpSpPr>
            <a:xfrm>
              <a:off x="7548507" y="2754401"/>
              <a:ext cx="1247477" cy="728283"/>
              <a:chOff x="7007694" y="3247168"/>
              <a:chExt cx="1002417" cy="585216"/>
            </a:xfrm>
          </p:grpSpPr>
          <p:pic>
            <p:nvPicPr>
              <p:cNvPr id="36" name="Picture 35"/>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36"/>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38" name="Group 37"/>
          <p:cNvGrpSpPr/>
          <p:nvPr/>
        </p:nvGrpSpPr>
        <p:grpSpPr>
          <a:xfrm>
            <a:off x="365125" y="3774842"/>
            <a:ext cx="8430859" cy="996842"/>
            <a:chOff x="365125" y="3804050"/>
            <a:chExt cx="8430859" cy="996842"/>
          </a:xfrm>
        </p:grpSpPr>
        <p:sp>
          <p:nvSpPr>
            <p:cNvPr id="39"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155825" algn="l"/>
                </a:tabLst>
              </a:pPr>
              <a:r>
                <a:rPr lang="en-US" altLang="ja-JP" sz="1200" b="1" dirty="0" smtClean="0">
                  <a:solidFill>
                    <a:srgbClr val="4D4D4D"/>
                  </a:solidFill>
                  <a:ea typeface="MS UI Gothic" pitchFamily="18" charset="0"/>
                </a:rPr>
                <a:t>Philippe </a:t>
              </a:r>
              <a:r>
                <a:rPr lang="en-US" altLang="ja-JP" sz="1200" b="1" dirty="0" err="1" smtClean="0">
                  <a:solidFill>
                    <a:srgbClr val="4D4D4D"/>
                  </a:solidFill>
                  <a:ea typeface="MS UI Gothic" pitchFamily="18" charset="0"/>
                </a:rPr>
                <a:t>Rougier</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フランス、パリ、ジョルジュ・ポンピドー病院、消化器腫瘍科</a:t>
              </a:r>
            </a:p>
            <a:p>
              <a:pPr>
                <a:lnSpc>
                  <a:spcPct val="150000"/>
                </a:lnSpc>
                <a:spcAft>
                  <a:spcPts val="0"/>
                </a:spcAft>
                <a:tabLst>
                  <a:tab pos="2155825" algn="l"/>
                </a:tabLst>
              </a:pPr>
              <a:r>
                <a:rPr lang="en-US" altLang="ja-JP" sz="1200" b="1" dirty="0" err="1" smtClean="0">
                  <a:solidFill>
                    <a:srgbClr val="4D4D4D"/>
                  </a:solidFill>
                  <a:ea typeface="MS UI Gothic" pitchFamily="18" charset="0"/>
                </a:rPr>
                <a:t>Côme</a:t>
              </a:r>
              <a:r>
                <a:rPr lang="en-US" altLang="ja-JP" sz="1200" b="1" dirty="0" smtClean="0">
                  <a:solidFill>
                    <a:srgbClr val="4D4D4D"/>
                  </a:solidFill>
                  <a:ea typeface="MS UI Gothic" pitchFamily="18" charset="0"/>
                </a:rPr>
                <a:t> </a:t>
              </a:r>
              <a:r>
                <a:rPr lang="en-US" altLang="ja-JP" sz="1200" b="1" dirty="0" err="1" smtClean="0">
                  <a:solidFill>
                    <a:srgbClr val="4D4D4D"/>
                  </a:solidFill>
                  <a:ea typeface="MS UI Gothic" pitchFamily="18" charset="0"/>
                </a:rPr>
                <a:t>Lepage</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フランス、ディジョン、大学病院および</a:t>
              </a:r>
              <a:r>
                <a:rPr lang="zh-CN" altLang="en-US" sz="1200" dirty="0" smtClean="0">
                  <a:solidFill>
                    <a:srgbClr val="4D4D4D"/>
                  </a:solidFill>
                  <a:ea typeface="MS UI Gothic" pitchFamily="18" charset="0"/>
                </a:rPr>
                <a:t>国立衛生医学研究所</a:t>
              </a:r>
              <a:endParaRPr lang="ja-JP" altLang="en-US" sz="1200" dirty="0" smtClean="0">
                <a:solidFill>
                  <a:srgbClr val="4D4D4D"/>
                </a:solidFill>
                <a:ea typeface="MS UI Gothic" pitchFamily="18" charset="0"/>
              </a:endParaRPr>
            </a:p>
          </p:txBody>
        </p:sp>
        <p:grpSp>
          <p:nvGrpSpPr>
            <p:cNvPr id="40" name="Group 20"/>
            <p:cNvGrpSpPr/>
            <p:nvPr/>
          </p:nvGrpSpPr>
          <p:grpSpPr>
            <a:xfrm>
              <a:off x="7548507" y="3804050"/>
              <a:ext cx="1247477" cy="728283"/>
              <a:chOff x="7007694" y="4419649"/>
              <a:chExt cx="1002417" cy="585216"/>
            </a:xfrm>
          </p:grpSpPr>
          <p:pic>
            <p:nvPicPr>
              <p:cNvPr id="41" name="Picture 40"/>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41"/>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43" name="Group 42"/>
          <p:cNvGrpSpPr/>
          <p:nvPr/>
        </p:nvGrpSpPr>
        <p:grpSpPr>
          <a:xfrm>
            <a:off x="365124" y="4904299"/>
            <a:ext cx="8441919" cy="953293"/>
            <a:chOff x="365124" y="4904299"/>
            <a:chExt cx="8441919" cy="953293"/>
          </a:xfrm>
        </p:grpSpPr>
        <p:sp>
          <p:nvSpPr>
            <p:cNvPr id="44"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155825" algn="l"/>
                </a:tabLst>
              </a:pPr>
              <a:r>
                <a:rPr lang="en-US" altLang="ja-JP" sz="1200" b="1" dirty="0" smtClean="0">
                  <a:solidFill>
                    <a:srgbClr val="4D4D4D"/>
                  </a:solidFill>
                  <a:ea typeface="MS UI Gothic" pitchFamily="18" charset="0"/>
                </a:rPr>
                <a:t>Eric Van </a:t>
              </a:r>
              <a:r>
                <a:rPr lang="en-US" altLang="ja-JP" sz="1200" b="1" dirty="0" err="1" smtClean="0">
                  <a:solidFill>
                    <a:srgbClr val="4D4D4D"/>
                  </a:solidFill>
                  <a:ea typeface="MS UI Gothic" pitchFamily="18" charset="0"/>
                </a:rPr>
                <a:t>Cutsem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ベルギー、ルーバン、大学病院、消化器がん</a:t>
              </a:r>
            </a:p>
            <a:p>
              <a:pPr>
                <a:lnSpc>
                  <a:spcPct val="150000"/>
                </a:lnSpc>
                <a:spcAft>
                  <a:spcPts val="0"/>
                </a:spcAft>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Seufferlein</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ドイツ、ウルム、ウルム大学、内科</a:t>
              </a:r>
              <a:r>
                <a:rPr lang="ja-JP" altLang="ja-JP" sz="1200" dirty="0" smtClean="0">
                  <a:solidFill>
                    <a:srgbClr val="4D4D4D"/>
                  </a:solidFill>
                  <a:ea typeface="MS UI Gothic" pitchFamily="18" charset="0"/>
                </a:rPr>
                <a:t> I</a:t>
              </a:r>
              <a:endParaRPr lang="ja-JP" altLang="en-US" sz="1200" dirty="0" smtClean="0">
                <a:solidFill>
                  <a:srgbClr val="4D4D4D"/>
                </a:solidFill>
                <a:ea typeface="MS UI Gothic" pitchFamily="18" charset="0"/>
              </a:endParaRPr>
            </a:p>
          </p:txBody>
        </p:sp>
        <p:grpSp>
          <p:nvGrpSpPr>
            <p:cNvPr id="45" name="Group 22"/>
            <p:cNvGrpSpPr/>
            <p:nvPr/>
          </p:nvGrpSpPr>
          <p:grpSpPr>
            <a:xfrm>
              <a:off x="7548507" y="4911130"/>
              <a:ext cx="1247477" cy="728283"/>
              <a:chOff x="7007694" y="5540377"/>
              <a:chExt cx="1002417" cy="585216"/>
            </a:xfrm>
          </p:grpSpPr>
          <p:pic>
            <p:nvPicPr>
              <p:cNvPr id="46" name="Picture 4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46"/>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295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667432" cy="5047536"/>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a:buClr>
                <a:srgbClr val="043882"/>
              </a:buClr>
            </a:pPr>
            <a:endParaRPr lang="en-GB" sz="1600" b="1" dirty="0" smtClean="0">
              <a:solidFill>
                <a:srgbClr val="4D4D4D"/>
              </a:solidFill>
            </a:endParaRPr>
          </a:p>
          <a:p>
            <a:pPr>
              <a:buClr>
                <a:srgbClr val="043882"/>
              </a:buCl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a:solidFill>
                <a:srgbClr val="4D4D4D"/>
              </a:solidFill>
            </a:endParaRP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選定された</a:t>
            </a:r>
            <a:r>
              <a:rPr lang="ja-JP" sz="1600" b="0" i="1" dirty="0" smtClean="0">
                <a:solidFill>
                  <a:srgbClr val="4D4D4D"/>
                </a:solidFill>
                <a:ea typeface="MS UI Gothic" pitchFamily="18" charset="0"/>
              </a:rPr>
              <a:t>MET</a:t>
            </a:r>
            <a:r>
              <a:rPr lang="ja-JP" sz="1600" b="0" i="0" dirty="0" smtClean="0">
                <a:solidFill>
                  <a:srgbClr val="4D4D4D"/>
                </a:solidFill>
                <a:ea typeface="MS UI Gothic" pitchFamily="18" charset="0"/>
              </a:rPr>
              <a:t>陽性患者集団において、リロツムマブ投与のOS上の有用性が認められたサブグループは無かった（1+以上の</a:t>
            </a:r>
            <a:r>
              <a:rPr lang="ja-JP" sz="1600" b="0" i="1" dirty="0" smtClean="0">
                <a:solidFill>
                  <a:srgbClr val="4D4D4D"/>
                </a:solidFill>
                <a:ea typeface="MS UI Gothic" pitchFamily="18" charset="0"/>
              </a:rPr>
              <a:t>MET</a:t>
            </a:r>
            <a:r>
              <a:rPr lang="ja-JP" sz="1600" dirty="0" smtClean="0">
                <a:solidFill>
                  <a:srgbClr val="4D4D4D"/>
                </a:solidFill>
                <a:ea typeface="MS UI Gothic" pitchFamily="18" charset="0"/>
              </a:rPr>
              <a:t>発現を伴う細胞の割合が高い患者サブグループを含む）</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リロツムマブ群における発生率が有意に高くなっていたAEは、次の通りであった：末梢性浮腫(28.5 vs. 12.0%)；低アルブミン血症(11.1% vs. 2.7%)；深部静脈血栓症 (9.1 vs. 3.3%)；および、低カルシウム血症(9.4 vs. 2.3%)</a:t>
            </a:r>
          </a:p>
          <a:p>
            <a:pPr>
              <a:buClr>
                <a:srgbClr val="043882"/>
              </a:buClr>
            </a:pPr>
            <a:endParaRPr lang="en-GB" sz="1600" b="1" dirty="0" smtClean="0">
              <a:solidFill>
                <a:srgbClr val="4D4D4D"/>
              </a:solidFill>
            </a:endParaRP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RILOMET-1試験は、主要エンドポイントに到達しなかった。治療歴のない患者MET陽性G/GEJ癌患者において、生命予後はMET発現レベルに関わらず、リロツムマブの投与下において有意に悪化していた</a:t>
            </a:r>
          </a:p>
        </p:txBody>
      </p:sp>
      <p:sp>
        <p:nvSpPr>
          <p:cNvPr id="6" name="Title 5"/>
          <p:cNvSpPr>
            <a:spLocks noGrp="1"/>
          </p:cNvSpPr>
          <p:nvPr>
            <p:ph type="title"/>
          </p:nvPr>
        </p:nvSpPr>
        <p:spPr/>
        <p:txBody>
          <a:bodyPr/>
          <a:lstStyle/>
          <a:p>
            <a:r>
              <a:rPr lang="ja-JP" sz="1600" b="1" i="0" dirty="0" smtClean="0">
                <a:solidFill>
                  <a:srgbClr val="043882"/>
                </a:solidFill>
                <a:ea typeface="MS UI Gothic" pitchFamily="18" charset="0"/>
              </a:rPr>
              <a:t>4000: 進行MET陽性(pos)の胃癌/胃食道接合部癌(G/GEJ)を有する患者における、リロツムマブ(R)＋エピルビシン/シスプラチン/カペシタビン(ECX)による一次治療に関する、第III相、無作為化、二重盲検、多施設共同、プラセボ(P)対照試験 RILOMET-1試験 – Cunningham D, et al</a:t>
            </a:r>
          </a:p>
        </p:txBody>
      </p:sp>
      <p:sp>
        <p:nvSpPr>
          <p:cNvPr id="7" name="TextBox 6"/>
          <p:cNvSpPr txBox="1"/>
          <p:nvPr/>
        </p:nvSpPr>
        <p:spPr>
          <a:xfrm>
            <a:off x="662867" y="2080204"/>
            <a:ext cx="2335831" cy="954107"/>
          </a:xfrm>
          <a:prstGeom prst="rect">
            <a:avLst/>
          </a:prstGeom>
          <a:noFill/>
        </p:spPr>
        <p:txBody>
          <a:bodyPr wrap="none" rtlCol="0">
            <a:spAutoFit/>
          </a:bodyPr>
          <a:lstStyle/>
          <a:p>
            <a:pPr algn="r"/>
            <a:r>
              <a:rPr lang="ja-JP" sz="1400" b="0" i="0" dirty="0" smtClean="0">
                <a:solidFill>
                  <a:srgbClr val="4D4D4D"/>
                </a:solidFill>
                <a:ea typeface="MS UI Gothic" pitchFamily="18" charset="0"/>
              </a:rPr>
              <a:t>cMET発現レベルに基づく患者層（3層）:</a:t>
            </a:r>
          </a:p>
          <a:p>
            <a:pPr algn="r"/>
            <a:r>
              <a:rPr lang="ja-JP" sz="1400" b="0" i="0" dirty="0" smtClean="0">
                <a:solidFill>
                  <a:srgbClr val="4D4D4D"/>
                </a:solidFill>
                <a:ea typeface="MS UI Gothic" pitchFamily="18" charset="0"/>
              </a:rPr>
              <a:t>MET低発現(25～&lt;45%)</a:t>
            </a:r>
          </a:p>
          <a:p>
            <a:pPr algn="r"/>
            <a:r>
              <a:rPr lang="ja-JP" sz="1400" b="0" i="0" dirty="0" smtClean="0">
                <a:solidFill>
                  <a:srgbClr val="4D4D4D"/>
                </a:solidFill>
                <a:ea typeface="MS UI Gothic" pitchFamily="18" charset="0"/>
              </a:rPr>
              <a:t>MET中程度発現(45～&lt;80%)</a:t>
            </a:r>
          </a:p>
          <a:p>
            <a:pPr algn="r"/>
            <a:r>
              <a:rPr lang="ja-JP" sz="1400" b="0" i="0" dirty="0" smtClean="0">
                <a:solidFill>
                  <a:srgbClr val="4D4D4D"/>
                </a:solidFill>
                <a:ea typeface="MS UI Gothic" pitchFamily="18" charset="0"/>
              </a:rPr>
              <a:t>MET高発現(≥80%)</a:t>
            </a:r>
          </a:p>
        </p:txBody>
      </p:sp>
      <p:sp>
        <p:nvSpPr>
          <p:cNvPr id="11" name="TextBox 10"/>
          <p:cNvSpPr txBox="1"/>
          <p:nvPr/>
        </p:nvSpPr>
        <p:spPr>
          <a:xfrm>
            <a:off x="6230132" y="2295647"/>
            <a:ext cx="631968" cy="738664"/>
          </a:xfrm>
          <a:prstGeom prst="rect">
            <a:avLst/>
          </a:prstGeom>
          <a:noFill/>
        </p:spPr>
        <p:txBody>
          <a:bodyPr wrap="none" rtlCol="0">
            <a:spAutoFit/>
          </a:bodyPr>
          <a:lstStyle/>
          <a:p>
            <a:pPr algn="r"/>
            <a:r>
              <a:rPr lang="ja-JP" sz="1400" b="0" i="0" dirty="0" smtClean="0">
                <a:solidFill>
                  <a:srgbClr val="4D4D4D"/>
                </a:solidFill>
                <a:ea typeface="MS UI Gothic" pitchFamily="18" charset="0"/>
              </a:rPr>
              <a:t>43/37</a:t>
            </a:r>
          </a:p>
          <a:p>
            <a:pPr algn="r"/>
            <a:r>
              <a:rPr lang="ja-JP" sz="1400" b="0" i="0" dirty="0" smtClean="0">
                <a:solidFill>
                  <a:srgbClr val="4D4D4D"/>
                </a:solidFill>
                <a:ea typeface="MS UI Gothic" pitchFamily="18" charset="0"/>
              </a:rPr>
              <a:t>41/39</a:t>
            </a:r>
          </a:p>
          <a:p>
            <a:pPr algn="r"/>
            <a:r>
              <a:rPr lang="ja-JP" sz="1400" b="0" i="0" dirty="0" smtClean="0">
                <a:solidFill>
                  <a:srgbClr val="4D4D4D"/>
                </a:solidFill>
                <a:ea typeface="MS UI Gothic" pitchFamily="18" charset="0"/>
              </a:rPr>
              <a:t>44/31</a:t>
            </a:r>
          </a:p>
        </p:txBody>
      </p:sp>
      <p:sp>
        <p:nvSpPr>
          <p:cNvPr id="12" name="TextBox 11"/>
          <p:cNvSpPr txBox="1"/>
          <p:nvPr/>
        </p:nvSpPr>
        <p:spPr>
          <a:xfrm>
            <a:off x="6950490" y="2295647"/>
            <a:ext cx="532582" cy="738664"/>
          </a:xfrm>
          <a:prstGeom prst="rect">
            <a:avLst/>
          </a:prstGeom>
          <a:noFill/>
        </p:spPr>
        <p:txBody>
          <a:bodyPr wrap="none" rtlCol="0">
            <a:spAutoFit/>
          </a:bodyPr>
          <a:lstStyle/>
          <a:p>
            <a:pPr algn="r"/>
            <a:r>
              <a:rPr lang="ja-JP" sz="1400" b="0" i="0" dirty="0" smtClean="0">
                <a:solidFill>
                  <a:srgbClr val="4D4D4D"/>
                </a:solidFill>
                <a:ea typeface="MS UI Gothic" pitchFamily="18" charset="0"/>
              </a:rPr>
              <a:t>1.53</a:t>
            </a:r>
          </a:p>
          <a:p>
            <a:pPr algn="r"/>
            <a:r>
              <a:rPr lang="ja-JP" sz="1400" b="0" i="0" dirty="0" smtClean="0">
                <a:solidFill>
                  <a:srgbClr val="4D4D4D"/>
                </a:solidFill>
                <a:ea typeface="MS UI Gothic" pitchFamily="18" charset="0"/>
              </a:rPr>
              <a:t>1.28</a:t>
            </a:r>
          </a:p>
          <a:p>
            <a:pPr algn="r"/>
            <a:r>
              <a:rPr lang="ja-JP" sz="1400" b="0" i="0" dirty="0" smtClean="0">
                <a:solidFill>
                  <a:srgbClr val="4D4D4D"/>
                </a:solidFill>
                <a:ea typeface="MS UI Gothic" pitchFamily="18" charset="0"/>
              </a:rPr>
              <a:t>1.32</a:t>
            </a:r>
          </a:p>
        </p:txBody>
      </p:sp>
      <p:sp>
        <p:nvSpPr>
          <p:cNvPr id="13" name="TextBox 12"/>
          <p:cNvSpPr txBox="1"/>
          <p:nvPr/>
        </p:nvSpPr>
        <p:spPr>
          <a:xfrm>
            <a:off x="3808842" y="1752600"/>
            <a:ext cx="1526315"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OS（MET発現レベル別）</a:t>
            </a:r>
          </a:p>
        </p:txBody>
      </p:sp>
      <p:sp>
        <p:nvSpPr>
          <p:cNvPr id="14" name="TextBox 13"/>
          <p:cNvSpPr txBox="1"/>
          <p:nvPr/>
        </p:nvSpPr>
        <p:spPr>
          <a:xfrm>
            <a:off x="7814581" y="2295647"/>
            <a:ext cx="532518"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0.84</a:t>
            </a:r>
          </a:p>
        </p:txBody>
      </p:sp>
      <p:sp>
        <p:nvSpPr>
          <p:cNvPr id="15" name="TextBox 14"/>
          <p:cNvSpPr txBox="1"/>
          <p:nvPr/>
        </p:nvSpPr>
        <p:spPr>
          <a:xfrm>
            <a:off x="6224554" y="1798767"/>
            <a:ext cx="643125" cy="523220"/>
          </a:xfrm>
          <a:prstGeom prst="rect">
            <a:avLst/>
          </a:prstGeom>
          <a:noFill/>
        </p:spPr>
        <p:txBody>
          <a:bodyPr wrap="none" rtlCol="0">
            <a:spAutoFit/>
          </a:bodyPr>
          <a:lstStyle/>
          <a:p>
            <a:pPr algn="ctr"/>
            <a:r>
              <a:rPr lang="ja-JP" sz="1400" b="0" i="0" dirty="0" smtClean="0">
                <a:solidFill>
                  <a:srgbClr val="4D4D4D"/>
                </a:solidFill>
                <a:ea typeface="MS UI Gothic" pitchFamily="18" charset="0"/>
              </a:rPr>
              <a:t>イベント</a:t>
            </a:r>
            <a:r>
              <a:rPr lang="en" sz="1400" dirty="0" smtClean="0"/>
              <a:t/>
            </a:r>
            <a:br>
              <a:rPr lang="en" sz="1400" dirty="0" smtClean="0"/>
            </a:br>
            <a:r>
              <a:rPr lang="ja-JP" sz="1400" b="0" i="0" dirty="0" smtClean="0">
                <a:solidFill>
                  <a:srgbClr val="4D4D4D"/>
                </a:solidFill>
                <a:ea typeface="MS UI Gothic" pitchFamily="18" charset="0"/>
              </a:rPr>
              <a:t>(R/P)</a:t>
            </a:r>
          </a:p>
        </p:txBody>
      </p:sp>
      <p:sp>
        <p:nvSpPr>
          <p:cNvPr id="17" name="TextBox 16"/>
          <p:cNvSpPr txBox="1"/>
          <p:nvPr/>
        </p:nvSpPr>
        <p:spPr>
          <a:xfrm>
            <a:off x="6835908" y="1798767"/>
            <a:ext cx="761747" cy="523220"/>
          </a:xfrm>
          <a:prstGeom prst="rect">
            <a:avLst/>
          </a:prstGeom>
          <a:noFill/>
        </p:spPr>
        <p:txBody>
          <a:bodyPr wrap="none" rtlCol="0">
            <a:spAutoFit/>
          </a:bodyPr>
          <a:lstStyle/>
          <a:p>
            <a:pPr algn="ctr"/>
            <a:r>
              <a:rPr lang="ja-JP" sz="1400" b="0" i="0" dirty="0" smtClean="0">
                <a:solidFill>
                  <a:srgbClr val="4D4D4D"/>
                </a:solidFill>
                <a:ea typeface="MS UI Gothic" pitchFamily="18" charset="0"/>
              </a:rPr>
              <a:t>ハザード</a:t>
            </a:r>
            <a:r>
              <a:rPr lang="en" sz="1400" dirty="0" smtClean="0"/>
              <a:t/>
            </a:r>
            <a:br>
              <a:rPr lang="en" sz="1400" dirty="0" smtClean="0"/>
            </a:br>
            <a:r>
              <a:rPr lang="ja-JP" sz="1400" b="0" i="0" dirty="0" smtClean="0">
                <a:solidFill>
                  <a:srgbClr val="4D4D4D"/>
                </a:solidFill>
                <a:ea typeface="MS UI Gothic" pitchFamily="18" charset="0"/>
              </a:rPr>
              <a:t>比</a:t>
            </a:r>
          </a:p>
        </p:txBody>
      </p:sp>
      <p:sp>
        <p:nvSpPr>
          <p:cNvPr id="18" name="TextBox 17"/>
          <p:cNvSpPr txBox="1"/>
          <p:nvPr/>
        </p:nvSpPr>
        <p:spPr>
          <a:xfrm>
            <a:off x="7695159" y="2014210"/>
            <a:ext cx="771365"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P値</a:t>
            </a:r>
          </a:p>
        </p:txBody>
      </p:sp>
      <p:sp>
        <p:nvSpPr>
          <p:cNvPr id="19" name="TextBox 18"/>
          <p:cNvSpPr txBox="1"/>
          <p:nvPr/>
        </p:nvSpPr>
        <p:spPr>
          <a:xfrm>
            <a:off x="3260759" y="3386746"/>
            <a:ext cx="2691764"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リロツムマブ群におけるHR（プラセボ群と比較）</a:t>
            </a:r>
          </a:p>
        </p:txBody>
      </p:sp>
      <p:cxnSp>
        <p:nvCxnSpPr>
          <p:cNvPr id="20" name="Straight Connector 19"/>
          <p:cNvCxnSpPr/>
          <p:nvPr/>
        </p:nvCxnSpPr>
        <p:spPr>
          <a:xfrm>
            <a:off x="3048000" y="3078761"/>
            <a:ext cx="3176554"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680727" y="2216150"/>
            <a:ext cx="0" cy="920750"/>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73850" y="3135972"/>
            <a:ext cx="53251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0.01</a:t>
            </a:r>
          </a:p>
        </p:txBody>
      </p:sp>
      <p:cxnSp>
        <p:nvCxnSpPr>
          <p:cNvPr id="23" name="Straight Connector 22"/>
          <p:cNvCxnSpPr/>
          <p:nvPr/>
        </p:nvCxnSpPr>
        <p:spPr>
          <a:xfrm flipV="1">
            <a:off x="3140109" y="3076612"/>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10482" y="3078761"/>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80855" y="3080910"/>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451228" y="3083059"/>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216577" y="3085208"/>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80727" y="2460679"/>
            <a:ext cx="30325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 name="Straight Connector 28"/>
          <p:cNvCxnSpPr/>
          <p:nvPr/>
        </p:nvCxnSpPr>
        <p:spPr>
          <a:xfrm flipV="1">
            <a:off x="4832354" y="2424679"/>
            <a:ext cx="0" cy="7200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 name="Straight Connector 29"/>
          <p:cNvCxnSpPr/>
          <p:nvPr/>
        </p:nvCxnSpPr>
        <p:spPr>
          <a:xfrm flipH="1">
            <a:off x="4606640" y="2663884"/>
            <a:ext cx="30325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 name="Straight Connector 30"/>
          <p:cNvCxnSpPr/>
          <p:nvPr/>
        </p:nvCxnSpPr>
        <p:spPr>
          <a:xfrm flipV="1">
            <a:off x="4758267" y="2627884"/>
            <a:ext cx="0" cy="7200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 name="Straight Connector 31"/>
          <p:cNvCxnSpPr/>
          <p:nvPr/>
        </p:nvCxnSpPr>
        <p:spPr>
          <a:xfrm flipH="1">
            <a:off x="4622313" y="2867089"/>
            <a:ext cx="30325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 name="Straight Connector 32"/>
          <p:cNvCxnSpPr/>
          <p:nvPr/>
        </p:nvCxnSpPr>
        <p:spPr>
          <a:xfrm flipV="1">
            <a:off x="4773940" y="2831089"/>
            <a:ext cx="0" cy="7200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34" name="TextBox 33"/>
          <p:cNvSpPr txBox="1"/>
          <p:nvPr/>
        </p:nvSpPr>
        <p:spPr>
          <a:xfrm>
            <a:off x="3667487" y="3135972"/>
            <a:ext cx="482824"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0 1</a:t>
            </a:r>
          </a:p>
        </p:txBody>
      </p:sp>
      <p:sp>
        <p:nvSpPr>
          <p:cNvPr id="35" name="TextBox 34"/>
          <p:cNvSpPr txBox="1"/>
          <p:nvPr/>
        </p:nvSpPr>
        <p:spPr>
          <a:xfrm>
            <a:off x="4543604" y="3135972"/>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a:t>
            </a:r>
          </a:p>
        </p:txBody>
      </p:sp>
      <p:sp>
        <p:nvSpPr>
          <p:cNvPr id="36" name="TextBox 35"/>
          <p:cNvSpPr txBox="1"/>
          <p:nvPr/>
        </p:nvSpPr>
        <p:spPr>
          <a:xfrm>
            <a:off x="5259509" y="3135972"/>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10</a:t>
            </a:r>
          </a:p>
        </p:txBody>
      </p:sp>
      <p:sp>
        <p:nvSpPr>
          <p:cNvPr id="37" name="TextBox 36"/>
          <p:cNvSpPr txBox="1"/>
          <p:nvPr/>
        </p:nvSpPr>
        <p:spPr>
          <a:xfrm>
            <a:off x="5973295" y="3135972"/>
            <a:ext cx="482824"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100</a:t>
            </a:r>
          </a:p>
        </p:txBody>
      </p:sp>
      <p:sp>
        <p:nvSpPr>
          <p:cNvPr id="38" name="Text Placeholder 7"/>
          <p:cNvSpPr>
            <a:spLocks noGrp="1"/>
          </p:cNvSpPr>
          <p:nvPr>
            <p:ph type="body" sz="quarter" idx="11"/>
          </p:nvPr>
        </p:nvSpPr>
        <p:spPr>
          <a:xfrm>
            <a:off x="4343400" y="6096000"/>
            <a:ext cx="4648200" cy="487363"/>
          </a:xfrm>
        </p:spPr>
        <p:txBody>
          <a:bodyPr/>
          <a:lstStyle/>
          <a:p>
            <a:r>
              <a:rPr lang="ja-JP" sz="1200" b="0" i="0" dirty="0" smtClean="0">
                <a:solidFill>
                  <a:srgbClr val="4D4D4D"/>
                </a:solidFill>
                <a:ea typeface="MS UI Gothic" pitchFamily="18" charset="0"/>
              </a:rPr>
              <a:t>Cunningham et al. J Clin Oncol 2015; 33 (suppl): abstr 4000</a:t>
            </a:r>
          </a:p>
        </p:txBody>
      </p:sp>
    </p:spTree>
    <p:extLst>
      <p:ext uri="{BB962C8B-B14F-4D97-AF65-F5344CB8AC3E}">
        <p14:creationId xmlns:p14="http://schemas.microsoft.com/office/powerpoint/2010/main" xmlns="" val="3360904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9888" y="1295400"/>
            <a:ext cx="8404225" cy="481157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KEYNOTE-012試験においてのPD-L1陽性の進行胃癌を有する患者における、抗PD-1モノクローナル抗体であるペムブロリズマブの安全性および有効性を評価すること</a:t>
            </a:r>
          </a:p>
          <a:p>
            <a:pPr marL="285750" lvl="1" indent="-285750">
              <a:spcBef>
                <a:spcPts val="26000"/>
              </a:spcBef>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IHCベースのアッセイを用いて、アーカイブ腫瘍標本について、PD-L1発現のスクリーニングが実施された</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4001: KEYNOTE-012試験においての抗PD-1モノクローナル抗体であるペムブロリズマブ(MK-3475)の投与を受ける進行胃癌患者における、PD-L1発現と臨床転帰の関係</a:t>
            </a:r>
            <a:r>
              <a:rPr lang="en" sz="1800" dirty="0" smtClean="0"/>
              <a:t/>
            </a:r>
            <a:br>
              <a:rPr lang="en" sz="1800" dirty="0" smtClean="0"/>
            </a:br>
            <a:r>
              <a:rPr lang="ja-JP" sz="1800" b="1" i="0" dirty="0" smtClean="0">
                <a:solidFill>
                  <a:srgbClr val="043882"/>
                </a:solidFill>
                <a:ea typeface="MS UI Gothic" pitchFamily="18" charset="0"/>
              </a:rPr>
              <a:t>– Bang YJ, et al</a:t>
            </a:r>
          </a:p>
        </p:txBody>
      </p:sp>
      <p:sp>
        <p:nvSpPr>
          <p:cNvPr id="11" name="AutoShape 12"/>
          <p:cNvSpPr>
            <a:spLocks noChangeArrowheads="1"/>
          </p:cNvSpPr>
          <p:nvPr/>
        </p:nvSpPr>
        <p:spPr bwMode="auto">
          <a:xfrm>
            <a:off x="4623005" y="3161216"/>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ペムブロリズマブ</a:t>
            </a:r>
            <a:r>
              <a:rPr lang="en" sz="1800" dirty="0" smtClean="0"/>
              <a:t/>
            </a:r>
            <a:br>
              <a:rPr lang="en" sz="1800" dirty="0" smtClean="0"/>
            </a:br>
            <a:r>
              <a:rPr lang="ja-JP" sz="1800" b="0" i="0" dirty="0" smtClean="0">
                <a:solidFill>
                  <a:srgbClr val="FFFFFF"/>
                </a:solidFill>
                <a:ea typeface="MS UI Gothic" pitchFamily="18" charset="0"/>
              </a:rPr>
              <a:t>10 mg/kg q2w</a:t>
            </a:r>
          </a:p>
          <a:p>
            <a:pPr algn="ctr" defTabSz="892175" eaLnBrk="0" hangingPunct="0"/>
            <a:r>
              <a:rPr lang="ja-JP" sz="1800" b="0" i="0" dirty="0" smtClean="0">
                <a:solidFill>
                  <a:srgbClr val="FFFFFF"/>
                </a:solidFill>
                <a:ea typeface="MS UI Gothic" pitchFamily="18" charset="0"/>
              </a:rPr>
              <a:t>(N=39)</a:t>
            </a:r>
          </a:p>
        </p:txBody>
      </p:sp>
      <p:cxnSp>
        <p:nvCxnSpPr>
          <p:cNvPr id="12" name="AutoShape 19"/>
          <p:cNvCxnSpPr>
            <a:cxnSpLocks noChangeShapeType="1"/>
          </p:cNvCxnSpPr>
          <p:nvPr/>
        </p:nvCxnSpPr>
        <p:spPr bwMode="auto">
          <a:xfrm>
            <a:off x="3689578" y="3745416"/>
            <a:ext cx="933427"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p:cNvCxnSpPr>
          <p:nvPr/>
        </p:nvCxnSpPr>
        <p:spPr bwMode="auto">
          <a:xfrm>
            <a:off x="7179408" y="3745416"/>
            <a:ext cx="933427" cy="1"/>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12835" y="3481098"/>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16" name="AutoShape 9"/>
          <p:cNvSpPr>
            <a:spLocks noChangeArrowheads="1"/>
          </p:cNvSpPr>
          <p:nvPr/>
        </p:nvSpPr>
        <p:spPr bwMode="auto">
          <a:xfrm>
            <a:off x="300626" y="2374148"/>
            <a:ext cx="4002062" cy="2721258"/>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再発性または転移性の胃またはGEJの腺癌</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 PSスコアが</a:t>
            </a:r>
            <a:r>
              <a:rPr lang="en-US" altLang="ja-JP" sz="1800" b="0" i="0" dirty="0" smtClean="0">
                <a:solidFill>
                  <a:srgbClr val="043882"/>
                </a:solidFill>
                <a:ea typeface="MS UI Gothic" pitchFamily="18" charset="0"/>
              </a:rPr>
              <a:t>0</a:t>
            </a:r>
            <a:r>
              <a:rPr lang="ja-JP" sz="1800" b="0" i="0" dirty="0" smtClean="0">
                <a:solidFill>
                  <a:srgbClr val="043882"/>
                </a:solidFill>
                <a:ea typeface="MS UI Gothic" pitchFamily="18" charset="0"/>
              </a:rPr>
              <a:t>～1; PD-L1*陽性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全身ステロイド療法を受けていない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自己免疫疾患や活動性の脳転移が認められない</a:t>
            </a:r>
          </a:p>
          <a:p>
            <a:pPr marL="292100" indent="-292100" defTabSz="892175" eaLnBrk="0" hangingPunct="0">
              <a:spcAft>
                <a:spcPct val="30000"/>
              </a:spcAft>
            </a:pPr>
            <a:r>
              <a:rPr lang="ja-JP" sz="1800" b="0" i="0" dirty="0" smtClean="0">
                <a:solidFill>
                  <a:srgbClr val="043882"/>
                </a:solidFill>
                <a:ea typeface="MS UI Gothic" pitchFamily="18" charset="0"/>
              </a:rPr>
              <a:t>(n=65)</a:t>
            </a:r>
          </a:p>
        </p:txBody>
      </p:sp>
      <p:sp>
        <p:nvSpPr>
          <p:cNvPr id="17" name="Text Placeholder 7"/>
          <p:cNvSpPr>
            <a:spLocks noGrp="1"/>
          </p:cNvSpPr>
          <p:nvPr>
            <p:ph type="body" sz="quarter" idx="11"/>
          </p:nvPr>
        </p:nvSpPr>
        <p:spPr>
          <a:xfrm>
            <a:off x="2473122" y="6096000"/>
            <a:ext cx="6518478" cy="487363"/>
          </a:xfrm>
        </p:spPr>
        <p:txBody>
          <a:bodyPr/>
          <a:lstStyle/>
          <a:p>
            <a:r>
              <a:rPr lang="ja-JP" sz="1200" b="0" i="0" dirty="0" smtClean="0">
                <a:solidFill>
                  <a:srgbClr val="4D4D4D"/>
                </a:solidFill>
                <a:ea typeface="MS UI Gothic" pitchFamily="18" charset="0"/>
              </a:rPr>
              <a:t>ASCO GIにおいて発表: Muro et al. J Clin Oncol 2015; 33 (suppl 3; abstr 3)</a:t>
            </a:r>
            <a:r>
              <a:rPr lang="en" sz="1200" dirty="0" smtClean="0"/>
              <a:t/>
            </a:r>
            <a:br>
              <a:rPr lang="en" sz="1200" dirty="0" smtClean="0"/>
            </a:br>
            <a:r>
              <a:rPr lang="ja-JP" sz="1200" b="0" i="0" dirty="0" smtClean="0">
                <a:solidFill>
                  <a:srgbClr val="4D4D4D"/>
                </a:solidFill>
                <a:ea typeface="MS UI Gothic" pitchFamily="18" charset="0"/>
              </a:rPr>
              <a:t>Bang et al. J Clin Oncol 2015; 33 (suppl): abstr 4001</a:t>
            </a:r>
          </a:p>
        </p:txBody>
      </p:sp>
    </p:spTree>
    <p:extLst>
      <p:ext uri="{BB962C8B-B14F-4D97-AF65-F5344CB8AC3E}">
        <p14:creationId xmlns:p14="http://schemas.microsoft.com/office/powerpoint/2010/main" xmlns="" val="2456478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4001: KEYNOTE-012試験においての抗PD-1モノクローナル抗体であるペムブロリズマブ(MK-3475)の投与を受ける進行胃癌患者における、PD-L1発現と臨床転帰の関係</a:t>
            </a:r>
            <a:r>
              <a:rPr lang="en" sz="1800" dirty="0" smtClean="0"/>
              <a:t/>
            </a:r>
            <a:br>
              <a:rPr lang="en" sz="1800" dirty="0" smtClean="0"/>
            </a:br>
            <a:r>
              <a:rPr lang="ja-JP" sz="1800" b="1" i="0" dirty="0" smtClean="0">
                <a:solidFill>
                  <a:srgbClr val="043882"/>
                </a:solidFill>
                <a:ea typeface="MS UI Gothic" pitchFamily="18" charset="0"/>
              </a:rPr>
              <a:t>– Bang YJ, et al</a:t>
            </a:r>
          </a:p>
        </p:txBody>
      </p:sp>
      <p:sp>
        <p:nvSpPr>
          <p:cNvPr id="3" name="Content Placeholder 2"/>
          <p:cNvSpPr>
            <a:spLocks noGrp="1"/>
          </p:cNvSpPr>
          <p:nvPr>
            <p:ph idx="1"/>
          </p:nvPr>
        </p:nvSpPr>
        <p:spPr/>
        <p:txBody>
          <a:bodyPr/>
          <a:lstStyle/>
          <a:p>
            <a:pPr marL="0" lvl="0" indent="0">
              <a:buClr>
                <a:srgbClr val="043882"/>
              </a:buClr>
              <a:buNone/>
            </a:pPr>
            <a:r>
              <a:rPr lang="ja-JP" sz="1600" b="1" i="0" dirty="0" smtClean="0">
                <a:solidFill>
                  <a:srgbClr val="4D4D4D"/>
                </a:solidFill>
                <a:ea typeface="MS UI Gothic" pitchFamily="18" charset="0"/>
              </a:rPr>
              <a:t>主な結果</a:t>
            </a:r>
          </a:p>
          <a:p>
            <a:pPr>
              <a:buClr>
                <a:srgbClr val="043882"/>
              </a:buClr>
            </a:pPr>
            <a:r>
              <a:rPr lang="ja-JP" sz="1600" b="0" i="0" dirty="0" smtClean="0">
                <a:solidFill>
                  <a:srgbClr val="4D4D4D"/>
                </a:solidFill>
                <a:ea typeface="MS UI Gothic" pitchFamily="18" charset="0"/>
              </a:rPr>
              <a:t>AEは、患者2</a:t>
            </a:r>
            <a:r>
              <a:rPr lang="en-GB" altLang="ja-JP" sz="1600" b="0" i="0" dirty="0" smtClean="0">
                <a:solidFill>
                  <a:srgbClr val="4D4D4D"/>
                </a:solidFill>
                <a:ea typeface="MS UI Gothic" pitchFamily="18" charset="0"/>
              </a:rPr>
              <a:t>6</a:t>
            </a:r>
            <a:r>
              <a:rPr lang="ja-JP" sz="1600" b="0" i="0" dirty="0" smtClean="0">
                <a:solidFill>
                  <a:srgbClr val="4D4D4D"/>
                </a:solidFill>
                <a:ea typeface="MS UI Gothic" pitchFamily="18" charset="0"/>
              </a:rPr>
              <a:t>例中2</a:t>
            </a:r>
            <a:r>
              <a:rPr lang="en-GB" altLang="ja-JP" sz="1600" b="0" i="0" dirty="0" smtClean="0">
                <a:solidFill>
                  <a:srgbClr val="4D4D4D"/>
                </a:solidFill>
                <a:ea typeface="MS UI Gothic" pitchFamily="18" charset="0"/>
              </a:rPr>
              <a:t>9</a:t>
            </a:r>
            <a:r>
              <a:rPr lang="ja-JP" sz="1600" b="0" i="0" dirty="0" smtClean="0">
                <a:solidFill>
                  <a:srgbClr val="4D4D4D"/>
                </a:solidFill>
                <a:ea typeface="MS UI Gothic" pitchFamily="18" charset="0"/>
              </a:rPr>
              <a:t>例(66.7%)において発生した</a:t>
            </a:r>
          </a:p>
          <a:p>
            <a:pPr lvl="1">
              <a:buClr>
                <a:srgbClr val="043882"/>
              </a:buClr>
            </a:pPr>
            <a:r>
              <a:rPr lang="ja-JP" sz="1600" b="0" i="0" dirty="0" smtClean="0">
                <a:solidFill>
                  <a:srgbClr val="4D4D4D"/>
                </a:solidFill>
                <a:ea typeface="MS UI Gothic" pitchFamily="18" charset="0"/>
              </a:rPr>
              <a:t>最も頻度の高い（7%超の患者に発生した）AEは、次の通りであった：疲労(17.9%)；食欲低下(12.8%)；甲状腺機能低下症(12.8%)：悪心(7.7%)；および、掻痒(7.7%)</a:t>
            </a:r>
          </a:p>
          <a:p>
            <a:pPr>
              <a:buClr>
                <a:srgbClr val="043882"/>
              </a:buClr>
            </a:pPr>
            <a:r>
              <a:rPr lang="ja-JP" sz="1600" b="0" i="0" dirty="0" smtClean="0">
                <a:solidFill>
                  <a:srgbClr val="4D4D4D"/>
                </a:solidFill>
                <a:ea typeface="MS UI Gothic" pitchFamily="18" charset="0"/>
              </a:rPr>
              <a:t>グレード3～5の治療に関連したAEは、患者39例中4例(10.3%)に発生した</a:t>
            </a:r>
          </a:p>
          <a:p>
            <a:pPr lvl="1">
              <a:buClr>
                <a:srgbClr val="043882"/>
              </a:buClr>
            </a:pPr>
            <a:r>
              <a:rPr lang="ja-JP" sz="1600" b="0" i="0" dirty="0" smtClean="0">
                <a:solidFill>
                  <a:srgbClr val="4D4D4D"/>
                </a:solidFill>
                <a:ea typeface="MS UI Gothic" pitchFamily="18" charset="0"/>
              </a:rPr>
              <a:t>グレード3：食欲低下、疲労、末梢感覚性ニューロパチー(それぞれn=1)</a:t>
            </a:r>
          </a:p>
          <a:p>
            <a:pPr lvl="1">
              <a:buClr>
                <a:srgbClr val="043882"/>
              </a:buClr>
            </a:pPr>
            <a:r>
              <a:rPr lang="ja-JP" sz="1600" b="0" i="0" dirty="0" smtClean="0">
                <a:solidFill>
                  <a:srgbClr val="4D4D4D"/>
                </a:solidFill>
                <a:ea typeface="MS UI Gothic" pitchFamily="18" charset="0"/>
              </a:rPr>
              <a:t>グレード4：肺臓炎(n=1)；グレード5：低酸素症(n=1)（致死的）</a:t>
            </a:r>
          </a:p>
        </p:txBody>
      </p:sp>
      <p:graphicFrame>
        <p:nvGraphicFramePr>
          <p:cNvPr id="6" name="Group 88"/>
          <p:cNvGraphicFramePr>
            <a:graphicFrameLocks noGrp="1"/>
          </p:cNvGraphicFramePr>
          <p:nvPr>
            <p:extLst>
              <p:ext uri="{D42A27DB-BD31-4B8C-83A1-F6EECF244321}">
                <p14:modId xmlns:p14="http://schemas.microsoft.com/office/powerpoint/2010/main" xmlns="" val="3563493301"/>
              </p:ext>
            </p:extLst>
          </p:nvPr>
        </p:nvGraphicFramePr>
        <p:xfrm>
          <a:off x="369888" y="3418739"/>
          <a:ext cx="8200908" cy="2346960"/>
        </p:xfrm>
        <a:graphic>
          <a:graphicData uri="http://schemas.openxmlformats.org/drawingml/2006/table">
            <a:tbl>
              <a:tblPr firstRow="1" bandRow="1">
                <a:tableStyleId>{69012ECD-51FC-41F1-AA8D-1B2483CD663E}</a:tableStyleId>
              </a:tblPr>
              <a:tblGrid>
                <a:gridCol w="2496142"/>
                <a:gridCol w="2852383"/>
                <a:gridCol w="2852383"/>
              </a:tblGrid>
              <a:tr h="170622">
                <a:tc>
                  <a:txBody>
                    <a:bodyPr/>
                    <a:lstStyle/>
                    <a:p>
                      <a:r>
                        <a:rPr lang="ja-JP" sz="1400" b="1" i="0" dirty="0" smtClean="0">
                          <a:solidFill>
                            <a:srgbClr val="FFFFFF"/>
                          </a:solidFill>
                          <a:ea typeface="MS UI Gothic" pitchFamily="18" charset="0"/>
                        </a:rPr>
                        <a:t>最良総合効果</a:t>
                      </a:r>
                      <a:endParaRPr lang="en-US" altLang="ja-JP" sz="1400" b="1" i="0" dirty="0" smtClean="0">
                        <a:solidFill>
                          <a:srgbClr val="FFFFFF"/>
                        </a:solidFill>
                        <a:ea typeface="MS UI Gothic" pitchFamily="18" charset="0"/>
                      </a:endParaRPr>
                    </a:p>
                    <a:p>
                      <a:r>
                        <a:rPr lang="ja-JP" sz="1400" b="1" i="0" dirty="0" smtClean="0">
                          <a:solidFill>
                            <a:srgbClr val="FFFFFF"/>
                          </a:solidFill>
                          <a:ea typeface="MS UI Gothic" pitchFamily="18" charset="0"/>
                        </a:rPr>
                        <a:t>(RECIST規準バージョン1.1)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中央におけるレビュー </a:t>
                      </a:r>
                    </a:p>
                    <a:p>
                      <a:pPr algn="ctr"/>
                      <a:r>
                        <a:rPr lang="ja-JP" sz="1400" b="1" i="0" dirty="0" smtClean="0">
                          <a:solidFill>
                            <a:srgbClr val="FFFFFF"/>
                          </a:solidFill>
                          <a:ea typeface="MS UI Gothic" pitchFamily="18" charset="0"/>
                        </a:rPr>
                        <a:t>(N=36)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治験責任医師によるレビュー </a:t>
                      </a:r>
                    </a:p>
                    <a:p>
                      <a:pPr algn="ctr"/>
                      <a:r>
                        <a:rPr lang="ja-JP" sz="1400" b="1" i="0" dirty="0" smtClean="0">
                          <a:solidFill>
                            <a:srgbClr val="FFFFFF"/>
                          </a:solidFill>
                          <a:ea typeface="MS UI Gothic" pitchFamily="18" charset="0"/>
                        </a:rPr>
                        <a:t>(N=39)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4295">
                <a:tc>
                  <a:txBody>
                    <a:bodyPr/>
                    <a:lstStyle/>
                    <a:p>
                      <a:r>
                        <a:rPr lang="ja-JP" sz="1400" b="0" i="0" dirty="0" smtClean="0">
                          <a:solidFill>
                            <a:srgbClr val="4D4D4D"/>
                          </a:solidFill>
                          <a:ea typeface="MS UI Gothic" pitchFamily="18" charset="0"/>
                        </a:rPr>
                        <a:t>ORR、%(95%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22.2(10.1, 39.2)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33.3(19.1, 50.2)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9729">
                <a:tc>
                  <a:txBody>
                    <a:bodyPr/>
                    <a:lstStyle/>
                    <a:p>
                      <a:r>
                        <a:rPr lang="ja-JP" sz="1400" b="0" i="0" dirty="0" smtClean="0">
                          <a:solidFill>
                            <a:srgbClr val="4D4D4D"/>
                          </a:solidFill>
                          <a:ea typeface="MS UI Gothic" pitchFamily="18" charset="0"/>
                        </a:rPr>
                        <a:t>最良総合効果、n(%)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2459">
                <a:tc>
                  <a:txBody>
                    <a:bodyPr/>
                    <a:lstStyle/>
                    <a:p>
                      <a:pPr marL="180000">
                        <a:spcBef>
                          <a:spcPts val="0"/>
                        </a:spcBef>
                      </a:pPr>
                      <a:r>
                        <a:rPr lang="ja-JP" sz="1400" b="0" i="0" dirty="0" smtClean="0">
                          <a:solidFill>
                            <a:srgbClr val="4D4D4D"/>
                          </a:solidFill>
                          <a:ea typeface="MS UI Gothic" pitchFamily="18" charset="0"/>
                        </a:rPr>
                        <a:t>CR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a:spcBef>
                          <a:spcPts val="0"/>
                        </a:spcBef>
                      </a:pPr>
                      <a:r>
                        <a:rPr lang="ja-JP" sz="1400" b="0" i="0" dirty="0" smtClean="0">
                          <a:solidFill>
                            <a:srgbClr val="4D4D4D"/>
                          </a:solidFill>
                          <a:ea typeface="MS UI Gothic" pitchFamily="18" charset="0"/>
                        </a:rPr>
                        <a:t>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8(22.2)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13(33.3)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a:spcBef>
                          <a:spcPts val="0"/>
                        </a:spcBef>
                      </a:pPr>
                      <a:r>
                        <a:rPr lang="ja-JP" sz="1400" b="0" i="0" dirty="0" smtClean="0">
                          <a:solidFill>
                            <a:srgbClr val="4D4D4D"/>
                          </a:solidFill>
                          <a:ea typeface="MS UI Gothic" pitchFamily="18" charset="0"/>
                        </a:rPr>
                        <a:t>SD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5(13.9)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5(12.8)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6056">
                <a:tc>
                  <a:txBody>
                    <a:bodyPr/>
                    <a:lstStyle/>
                    <a:p>
                      <a:pPr marL="180000">
                        <a:spcBef>
                          <a:spcPts val="0"/>
                        </a:spcBef>
                      </a:pPr>
                      <a:r>
                        <a:rPr lang="ja-JP" sz="1400" b="0" i="0" dirty="0" smtClean="0">
                          <a:solidFill>
                            <a:srgbClr val="4D4D4D"/>
                          </a:solidFill>
                          <a:ea typeface="MS UI Gothic" pitchFamily="18" charset="0"/>
                        </a:rPr>
                        <a:t>PD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19(52.8)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21(53.8)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9" name="Text Placeholder 7"/>
          <p:cNvSpPr>
            <a:spLocks noGrp="1"/>
          </p:cNvSpPr>
          <p:nvPr>
            <p:ph type="body" sz="quarter" idx="11"/>
          </p:nvPr>
        </p:nvSpPr>
        <p:spPr>
          <a:xfrm>
            <a:off x="2473122" y="6096000"/>
            <a:ext cx="6518478" cy="487363"/>
          </a:xfrm>
        </p:spPr>
        <p:txBody>
          <a:bodyPr/>
          <a:lstStyle/>
          <a:p>
            <a:r>
              <a:rPr lang="ja-JP" sz="1200" b="0" i="0" dirty="0" smtClean="0">
                <a:solidFill>
                  <a:srgbClr val="4D4D4D"/>
                </a:solidFill>
                <a:ea typeface="MS UI Gothic" pitchFamily="18" charset="0"/>
              </a:rPr>
              <a:t>ASCO GIにおいて発表: Muro et al. J Clin Oncol 2015; 33 (suppl 3; abstr 3)</a:t>
            </a:r>
            <a:r>
              <a:rPr lang="en" sz="1200" dirty="0" smtClean="0"/>
              <a:t/>
            </a:r>
            <a:br>
              <a:rPr lang="en" sz="1200" dirty="0" smtClean="0"/>
            </a:br>
            <a:r>
              <a:rPr lang="ja-JP" sz="1200" b="0" i="0" dirty="0" smtClean="0">
                <a:solidFill>
                  <a:srgbClr val="4D4D4D"/>
                </a:solidFill>
                <a:ea typeface="MS UI Gothic" pitchFamily="18" charset="0"/>
              </a:rPr>
              <a:t>Bang et al. J Clin Oncol 2015; 33 (suppl): abstr 4001</a:t>
            </a:r>
          </a:p>
        </p:txBody>
      </p:sp>
    </p:spTree>
    <p:extLst>
      <p:ext uri="{BB962C8B-B14F-4D97-AF65-F5344CB8AC3E}">
        <p14:creationId xmlns:p14="http://schemas.microsoft.com/office/powerpoint/2010/main" xmlns="" val="2204084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4001</a:t>
            </a:r>
            <a:r>
              <a:rPr lang="en-US" altLang="ja-JP" sz="1800" dirty="0" smtClean="0">
                <a:solidFill>
                  <a:srgbClr val="043882"/>
                </a:solidFill>
                <a:ea typeface="MS UI Gothic" pitchFamily="18" charset="0"/>
              </a:rPr>
              <a:t>: KEYNOTE-012</a:t>
            </a:r>
            <a:r>
              <a:rPr lang="ja-JP" altLang="en-US" sz="1800" dirty="0" smtClean="0">
                <a:solidFill>
                  <a:srgbClr val="043882"/>
                </a:solidFill>
                <a:ea typeface="MS UI Gothic" pitchFamily="18" charset="0"/>
              </a:rPr>
              <a:t>試験においての抗</a:t>
            </a:r>
            <a:r>
              <a:rPr lang="en-US" altLang="ja-JP" sz="1800" dirty="0" smtClean="0">
                <a:solidFill>
                  <a:srgbClr val="043882"/>
                </a:solidFill>
                <a:ea typeface="MS UI Gothic" pitchFamily="18" charset="0"/>
              </a:rPr>
              <a:t>PD-1</a:t>
            </a:r>
            <a:r>
              <a:rPr lang="ja-JP" altLang="en-US" sz="1800" dirty="0" smtClean="0">
                <a:solidFill>
                  <a:srgbClr val="043882"/>
                </a:solidFill>
                <a:ea typeface="MS UI Gothic" pitchFamily="18" charset="0"/>
              </a:rPr>
              <a:t>モノクローナル抗体であるペムブロリズマブ</a:t>
            </a:r>
            <a:r>
              <a:rPr lang="en-US" altLang="ja-JP" sz="1800" dirty="0" smtClean="0">
                <a:solidFill>
                  <a:srgbClr val="043882"/>
                </a:solidFill>
                <a:ea typeface="MS UI Gothic" pitchFamily="18" charset="0"/>
              </a:rPr>
              <a:t>(MK-3475)</a:t>
            </a:r>
            <a:r>
              <a:rPr lang="ja-JP" altLang="en-US" sz="1800" dirty="0" smtClean="0">
                <a:solidFill>
                  <a:srgbClr val="043882"/>
                </a:solidFill>
                <a:ea typeface="MS UI Gothic" pitchFamily="18" charset="0"/>
              </a:rPr>
              <a:t>の投与を受ける進行胃癌患者における、</a:t>
            </a:r>
            <a:r>
              <a:rPr lang="en-US" altLang="ja-JP" sz="1800" dirty="0" smtClean="0">
                <a:solidFill>
                  <a:srgbClr val="043882"/>
                </a:solidFill>
                <a:ea typeface="MS UI Gothic" pitchFamily="18" charset="0"/>
              </a:rPr>
              <a:t>PD-L1</a:t>
            </a:r>
            <a:r>
              <a:rPr lang="ja-JP" altLang="en-US" sz="1800" dirty="0" smtClean="0">
                <a:solidFill>
                  <a:srgbClr val="043882"/>
                </a:solidFill>
                <a:ea typeface="MS UI Gothic" pitchFamily="18" charset="0"/>
              </a:rPr>
              <a:t>発現と臨床転帰の関係</a:t>
            </a:r>
            <a:r>
              <a:rPr lang="en" sz="1800" dirty="0" smtClean="0"/>
              <a:t/>
            </a:r>
            <a:br>
              <a:rPr lang="en" sz="1800" dirty="0" smtClean="0"/>
            </a:br>
            <a:r>
              <a:rPr lang="en-US" altLang="ja-JP" sz="1800" dirty="0" smtClean="0">
                <a:solidFill>
                  <a:srgbClr val="043882"/>
                </a:solidFill>
                <a:ea typeface="MS UI Gothic" pitchFamily="18" charset="0"/>
              </a:rPr>
              <a:t>– Bang YJ, et al</a:t>
            </a:r>
            <a:endParaRPr lang="ja-JP" sz="1800" b="1" i="0" dirty="0" smtClean="0">
              <a:solidFill>
                <a:srgbClr val="043882"/>
              </a:solidFill>
              <a:ea typeface="MS UI Gothic" pitchFamily="18" charset="0"/>
            </a:endParaRPr>
          </a:p>
        </p:txBody>
      </p:sp>
      <p:sp>
        <p:nvSpPr>
          <p:cNvPr id="3" name="Content Placeholder 2"/>
          <p:cNvSpPr>
            <a:spLocks noGrp="1"/>
          </p:cNvSpPr>
          <p:nvPr>
            <p:ph idx="1"/>
          </p:nvPr>
        </p:nvSpPr>
        <p:spPr/>
        <p:txBody>
          <a:bodyPr/>
          <a:lstStyle/>
          <a:p>
            <a:pPr marL="0" lvl="0" indent="0">
              <a:buClr>
                <a:srgbClr val="043882"/>
              </a:buClr>
              <a:buNone/>
            </a:pPr>
            <a:r>
              <a:rPr lang="ja-JP" sz="1600" b="1" i="0" dirty="0" smtClean="0">
                <a:solidFill>
                  <a:srgbClr val="4D4D4D"/>
                </a:solidFill>
                <a:ea typeface="MS UI Gothic" pitchFamily="18" charset="0"/>
              </a:rPr>
              <a:t>主要な結果（続き）</a:t>
            </a:r>
          </a:p>
          <a:p>
            <a:pPr>
              <a:buClr>
                <a:srgbClr val="043882"/>
              </a:buClr>
            </a:pPr>
            <a:r>
              <a:rPr lang="ja-JP" sz="1600" b="0" i="0" dirty="0" smtClean="0">
                <a:solidFill>
                  <a:srgbClr val="4D4D4D"/>
                </a:solidFill>
                <a:ea typeface="MS UI Gothic" pitchFamily="18" charset="0"/>
              </a:rPr>
              <a:t>第6ヶ月のPFS率: 24%；第6ヶ月のOS率: 69%</a:t>
            </a:r>
          </a:p>
          <a:p>
            <a:pPr>
              <a:buClr>
                <a:srgbClr val="043882"/>
              </a:buClr>
            </a:pPr>
            <a:r>
              <a:rPr lang="ja-JP" sz="1600" b="0" i="0" dirty="0" smtClean="0">
                <a:solidFill>
                  <a:srgbClr val="4D4D4D"/>
                </a:solidFill>
                <a:ea typeface="MS UI Gothic" pitchFamily="18" charset="0"/>
              </a:rPr>
              <a:t>mPFS: 1.9(95%CI 1.8, 3.5)ヶ月間;</a:t>
            </a:r>
            <a:r>
              <a:rPr lang="ja-JP" altLang="en-US" sz="1600" dirty="0" smtClean="0">
                <a:ea typeface="MS UI Gothic" pitchFamily="18" charset="0"/>
              </a:rPr>
              <a:t> </a:t>
            </a:r>
            <a:r>
              <a:rPr lang="ja-JP" sz="1600" b="0" i="0" dirty="0" smtClean="0">
                <a:solidFill>
                  <a:srgbClr val="4D4D4D"/>
                </a:solidFill>
                <a:ea typeface="MS UI Gothic" pitchFamily="18" charset="0"/>
              </a:rPr>
              <a:t>mOS:</a:t>
            </a:r>
            <a:r>
              <a:rPr lang="en-US" altLang="ja-JP" sz="1600" b="0" i="0" dirty="0" smtClean="0">
                <a:solidFill>
                  <a:srgbClr val="4D4D4D"/>
                </a:solidFill>
                <a:ea typeface="MS UI Gothic" pitchFamily="18" charset="0"/>
              </a:rPr>
              <a:t> </a:t>
            </a:r>
            <a:r>
              <a:rPr lang="ja-JP" sz="1600" b="0" i="0" dirty="0" smtClean="0">
                <a:solidFill>
                  <a:srgbClr val="4D4D4D"/>
                </a:solidFill>
                <a:ea typeface="MS UI Gothic" pitchFamily="18" charset="0"/>
              </a:rPr>
              <a:t>未到達</a:t>
            </a:r>
          </a:p>
          <a:p>
            <a:pPr>
              <a:buClr>
                <a:srgbClr val="043882"/>
              </a:buClr>
            </a:pPr>
            <a:r>
              <a:rPr lang="ja-JP" sz="1600" b="0" i="0" dirty="0" smtClean="0">
                <a:solidFill>
                  <a:srgbClr val="4D4D4D"/>
                </a:solidFill>
                <a:ea typeface="MS UI Gothic" pitchFamily="18" charset="0"/>
              </a:rPr>
              <a:t>PD-L1発現レベルが比較的高い被験者では、OS、ORRおよびPFSの改善傾向が認められた。ただし、こうした傾向は、統計学的に有意なレベルには達していなかった</a:t>
            </a:r>
          </a:p>
          <a:p>
            <a:pPr lvl="1">
              <a:buClr>
                <a:srgbClr val="043882"/>
              </a:buClr>
            </a:pPr>
            <a:endParaRPr lang="en-GB" sz="1600" dirty="0">
              <a:solidFill>
                <a:schemeClr val="tx1"/>
              </a:solidFill>
            </a:endParaRPr>
          </a:p>
          <a:p>
            <a:pPr marL="0" indent="0">
              <a:buClr>
                <a:srgbClr val="043882"/>
              </a:buClr>
              <a:buNone/>
            </a:pPr>
            <a:r>
              <a:rPr lang="ja-JP" sz="1600" b="1" i="0" dirty="0" smtClean="0">
                <a:solidFill>
                  <a:srgbClr val="4D4D4D"/>
                </a:solidFill>
                <a:ea typeface="MS UI Gothic" pitchFamily="18" charset="0"/>
              </a:rPr>
              <a:t>結論</a:t>
            </a:r>
          </a:p>
          <a:p>
            <a:pPr>
              <a:buClr>
                <a:srgbClr val="043882"/>
              </a:buClr>
            </a:pPr>
            <a:r>
              <a:rPr lang="ja-JP" sz="1600" b="1" i="0" dirty="0" smtClean="0">
                <a:solidFill>
                  <a:srgbClr val="4D4D4D"/>
                </a:solidFill>
                <a:ea typeface="MS UI Gothic" pitchFamily="18" charset="0"/>
              </a:rPr>
              <a:t>ペムブロリズマブは、PD-L1</a:t>
            </a:r>
            <a:r>
              <a:rPr lang="ja-JP" sz="1600" b="1" dirty="0" smtClean="0">
                <a:ea typeface="MS UI Gothic" pitchFamily="18" charset="0"/>
              </a:rPr>
              <a:t>陽性の進行胃癌患者において、容認可能な安全性・忍容性プロファイルを示す</a:t>
            </a:r>
            <a:endParaRPr lang="en" sz="1600" b="1" dirty="0" smtClean="0">
              <a:ea typeface="MS UI Gothic" pitchFamily="18" charset="0"/>
            </a:endParaRPr>
          </a:p>
          <a:p>
            <a:pPr>
              <a:buClr>
                <a:srgbClr val="043882"/>
              </a:buClr>
            </a:pPr>
            <a:r>
              <a:rPr lang="ja-JP" sz="1600" b="1" i="0" dirty="0" smtClean="0">
                <a:solidFill>
                  <a:srgbClr val="4D4D4D"/>
                </a:solidFill>
                <a:ea typeface="MS UI Gothic" pitchFamily="18" charset="0"/>
              </a:rPr>
              <a:t>ペムブロリズマブの投与下では、RECIST v1.1基準に基づく評価において、患者の22%で持続的な奏効が認められた </a:t>
            </a:r>
          </a:p>
          <a:p>
            <a:pPr>
              <a:buClr>
                <a:srgbClr val="043882"/>
              </a:buClr>
            </a:pPr>
            <a:r>
              <a:rPr lang="ja-JP" sz="1600" b="1" i="0" dirty="0" smtClean="0">
                <a:solidFill>
                  <a:srgbClr val="4D4D4D"/>
                </a:solidFill>
                <a:ea typeface="MS UI Gothic" pitchFamily="18" charset="0"/>
              </a:rPr>
              <a:t>PD-L1発現レベルが比較的高い患者では、総合効果の改善傾向が認められた</a:t>
            </a:r>
          </a:p>
        </p:txBody>
      </p:sp>
      <p:sp>
        <p:nvSpPr>
          <p:cNvPr id="6" name="Text Placeholder 7"/>
          <p:cNvSpPr>
            <a:spLocks noGrp="1"/>
          </p:cNvSpPr>
          <p:nvPr>
            <p:ph type="body" sz="quarter" idx="11"/>
          </p:nvPr>
        </p:nvSpPr>
        <p:spPr>
          <a:xfrm>
            <a:off x="2473122" y="6096000"/>
            <a:ext cx="6518478" cy="487363"/>
          </a:xfrm>
        </p:spPr>
        <p:txBody>
          <a:bodyPr/>
          <a:lstStyle/>
          <a:p>
            <a:r>
              <a:rPr lang="ja-JP" sz="1200" b="0" i="0" dirty="0" smtClean="0">
                <a:solidFill>
                  <a:srgbClr val="4D4D4D"/>
                </a:solidFill>
                <a:ea typeface="MS UI Gothic" pitchFamily="18" charset="0"/>
              </a:rPr>
              <a:t>ASCO GIにおいて発表: Muro et al. J Clin Oncol 2015; 33 (suppl 3; abstr 3)</a:t>
            </a:r>
            <a:r>
              <a:rPr lang="en" sz="1200" dirty="0" smtClean="0"/>
              <a:t/>
            </a:r>
            <a:br>
              <a:rPr lang="en" sz="1200" dirty="0" smtClean="0"/>
            </a:br>
            <a:r>
              <a:rPr lang="ja-JP" sz="1200" b="0" i="0" dirty="0" smtClean="0">
                <a:solidFill>
                  <a:srgbClr val="4D4D4D"/>
                </a:solidFill>
                <a:ea typeface="MS UI Gothic" pitchFamily="18" charset="0"/>
              </a:rPr>
              <a:t>Bang et al. J Clin Oncol 2015; 33 (suppl): abstr 4001</a:t>
            </a:r>
          </a:p>
        </p:txBody>
      </p:sp>
    </p:spTree>
    <p:extLst>
      <p:ext uri="{BB962C8B-B14F-4D97-AF65-F5344CB8AC3E}">
        <p14:creationId xmlns:p14="http://schemas.microsoft.com/office/powerpoint/2010/main" xmlns="" val="2357848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697912" cy="3631763"/>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一次または二次化学療法が奏効しなかった、治療抵抗性の進行食道胃癌（AOGC）を有する患者において、レゴラフェニブの有効性および安全性を評価すること</a:t>
            </a:r>
          </a:p>
          <a:p>
            <a:pPr marL="0" lvl="1">
              <a:spcAft>
                <a:spcPts val="1200"/>
              </a:spcAft>
              <a:buClr>
                <a:srgbClr val="043882"/>
              </a:buClr>
            </a:pPr>
            <a:endParaRPr lang="en-GB" sz="1600" dirty="0">
              <a:solidFill>
                <a:srgbClr val="4D4D4D"/>
              </a:solidFill>
            </a:endParaRPr>
          </a:p>
          <a:p>
            <a:pPr marL="0" lvl="1">
              <a:spcAft>
                <a:spcPts val="1200"/>
              </a:spcAft>
              <a:buClr>
                <a:srgbClr val="043882"/>
              </a:buClr>
            </a:pPr>
            <a:endParaRPr lang="en-GB" sz="1600" dirty="0" smtClean="0">
              <a:solidFill>
                <a:srgbClr val="4D4D4D"/>
              </a:solidFill>
            </a:endParaRPr>
          </a:p>
          <a:p>
            <a:pPr marL="0" lvl="1">
              <a:spcAft>
                <a:spcPts val="1200"/>
              </a:spcAft>
              <a:buClr>
                <a:srgbClr val="043882"/>
              </a:buClr>
            </a:pPr>
            <a:endParaRPr lang="en-GB" sz="1600" dirty="0" smtClean="0">
              <a:solidFill>
                <a:srgbClr val="4D4D4D"/>
              </a:solidFill>
            </a:endParaRPr>
          </a:p>
          <a:p>
            <a:pPr marL="0" lvl="1">
              <a:spcAft>
                <a:spcPts val="1200"/>
              </a:spcAft>
              <a:buClr>
                <a:srgbClr val="043882"/>
              </a:buClr>
            </a:pPr>
            <a:endParaRPr lang="en-GB" sz="1600" dirty="0">
              <a:solidFill>
                <a:srgbClr val="4D4D4D"/>
              </a:solidFill>
            </a:endParaRPr>
          </a:p>
          <a:p>
            <a:pPr marL="0" lvl="1">
              <a:spcAft>
                <a:spcPts val="1200"/>
              </a:spcAft>
              <a:buClr>
                <a:srgbClr val="043882"/>
              </a:buClr>
            </a:pPr>
            <a:endParaRPr lang="en-GB" sz="1600" dirty="0">
              <a:solidFill>
                <a:srgbClr val="4D4D4D"/>
              </a:solidFill>
            </a:endParaRPr>
          </a:p>
          <a:p>
            <a:pPr marL="0" lvl="1">
              <a:spcAft>
                <a:spcPts val="1200"/>
              </a:spcAft>
              <a:buClr>
                <a:srgbClr val="043882"/>
              </a:buClr>
            </a:pPr>
            <a:endParaRPr lang="en-GB" sz="1600" dirty="0" smtClean="0">
              <a:solidFill>
                <a:srgbClr val="4D4D4D"/>
              </a:solidFill>
            </a:endParaRPr>
          </a:p>
          <a:p>
            <a:pPr marL="0" lvl="1">
              <a:spcBef>
                <a:spcPts val="0"/>
              </a:spcBef>
              <a:spcAft>
                <a:spcPts val="0"/>
              </a:spcAft>
              <a:buClr>
                <a:srgbClr val="043882"/>
              </a:buCl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4003: INTEGRATE: 治療抵抗性の進行食道胃癌(AOGC)を有する患者における、レゴラフェニブの無作為化、第II相、二重盲検、プラセボ対照試験: Australasian Gastrointestinal Trials Group (AGITG)による試験—最終的な全体的・サブグループ解析の結果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Pavlakis N,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Pavlakis et al. J Clin Oncol 2015; 33 (suppl): abstr 4003</a:t>
            </a:r>
          </a:p>
        </p:txBody>
      </p:sp>
      <p:sp>
        <p:nvSpPr>
          <p:cNvPr id="9" name="Oval 14"/>
          <p:cNvSpPr>
            <a:spLocks noChangeArrowheads="1"/>
          </p:cNvSpPr>
          <p:nvPr/>
        </p:nvSpPr>
        <p:spPr bwMode="auto">
          <a:xfrm>
            <a:off x="4235224" y="328893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10" name="AutoShape 15"/>
          <p:cNvCxnSpPr>
            <a:cxnSpLocks noChangeShapeType="1"/>
            <a:stCxn id="9" idx="0"/>
            <a:endCxn id="13" idx="1"/>
          </p:cNvCxnSpPr>
          <p:nvPr/>
        </p:nvCxnSpPr>
        <p:spPr bwMode="auto">
          <a:xfrm rot="5400000" flipH="1" flipV="1">
            <a:off x="4620978" y="2750916"/>
            <a:ext cx="444063" cy="6319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410122" y="259697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12" name="AutoShape 21"/>
          <p:cNvCxnSpPr>
            <a:cxnSpLocks noChangeShapeType="1"/>
          </p:cNvCxnSpPr>
          <p:nvPr/>
        </p:nvCxnSpPr>
        <p:spPr bwMode="auto">
          <a:xfrm>
            <a:off x="7837487" y="2861292"/>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158997" y="2272471"/>
            <a:ext cx="2678490" cy="11448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レゴラフェニブ 160 mg </a:t>
            </a:r>
            <a:r>
              <a:rPr lang="en" sz="1600" dirty="0" smtClean="0"/>
              <a:t/>
            </a:r>
            <a:br>
              <a:rPr lang="en" sz="1600" dirty="0" smtClean="0"/>
            </a:br>
            <a:r>
              <a:rPr lang="ja-JP" sz="1600" b="0" i="0" dirty="0" smtClean="0">
                <a:solidFill>
                  <a:srgbClr val="FFFFFF"/>
                </a:solidFill>
                <a:ea typeface="MS UI Gothic" pitchFamily="18" charset="0"/>
              </a:rPr>
              <a:t>(40 mg qid) 経口、D1～21 q4w + BS</a:t>
            </a:r>
            <a:r>
              <a:rPr lang="en" sz="1600" dirty="0" smtClean="0"/>
              <a:t/>
            </a:r>
            <a:br>
              <a:rPr lang="en" sz="1600" dirty="0" smtClean="0"/>
            </a:br>
            <a:r>
              <a:rPr lang="ja-JP" sz="1600" b="0" i="0" dirty="0" smtClean="0">
                <a:solidFill>
                  <a:srgbClr val="FFFFFF"/>
                </a:solidFill>
                <a:ea typeface="MS UI Gothic" pitchFamily="18" charset="0"/>
              </a:rPr>
              <a:t> (N=97)</a:t>
            </a:r>
          </a:p>
        </p:txBody>
      </p:sp>
      <p:sp>
        <p:nvSpPr>
          <p:cNvPr id="14" name="AutoShape 12"/>
          <p:cNvSpPr>
            <a:spLocks noChangeArrowheads="1"/>
          </p:cNvSpPr>
          <p:nvPr/>
        </p:nvSpPr>
        <p:spPr bwMode="auto">
          <a:xfrm>
            <a:off x="8410122" y="398123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15" name="AutoShape 21"/>
          <p:cNvCxnSpPr>
            <a:cxnSpLocks noChangeShapeType="1"/>
          </p:cNvCxnSpPr>
          <p:nvPr/>
        </p:nvCxnSpPr>
        <p:spPr bwMode="auto">
          <a:xfrm>
            <a:off x="7837487" y="4245557"/>
            <a:ext cx="572635"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5158997" y="3705332"/>
            <a:ext cx="2678490" cy="11430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プラセボ </a:t>
            </a:r>
            <a:r>
              <a:rPr lang="en" sz="1600" dirty="0" smtClean="0"/>
              <a:t/>
            </a:r>
            <a:br>
              <a:rPr lang="en" sz="1600" dirty="0" smtClean="0"/>
            </a:br>
            <a:r>
              <a:rPr lang="ja-JP" sz="1600" b="0" i="0" dirty="0" smtClean="0">
                <a:solidFill>
                  <a:srgbClr val="FFFFFF"/>
                </a:solidFill>
                <a:ea typeface="MS UI Gothic" pitchFamily="18" charset="0"/>
              </a:rPr>
              <a:t>経口</a:t>
            </a:r>
            <a:r>
              <a:rPr lang="ja-JP" altLang="en-US" sz="1600" b="0" i="0" dirty="0" smtClean="0">
                <a:solidFill>
                  <a:srgbClr val="FFFFFF"/>
                </a:solidFill>
                <a:ea typeface="MS UI Gothic" pitchFamily="18" charset="0"/>
              </a:rPr>
              <a:t>、</a:t>
            </a:r>
            <a:r>
              <a:rPr lang="ja-JP" sz="1600" b="0" i="0" dirty="0" smtClean="0">
                <a:solidFill>
                  <a:srgbClr val="FFFFFF"/>
                </a:solidFill>
                <a:ea typeface="MS UI Gothic" pitchFamily="18" charset="0"/>
              </a:rPr>
              <a:t>D1～21 </a:t>
            </a:r>
            <a:r>
              <a:rPr lang="en" sz="1600" dirty="0" smtClean="0"/>
              <a:t/>
            </a:r>
            <a:br>
              <a:rPr lang="en" sz="1600" dirty="0" smtClean="0"/>
            </a:br>
            <a:r>
              <a:rPr lang="ja-JP" sz="1600" b="0" i="0" dirty="0" smtClean="0">
                <a:solidFill>
                  <a:srgbClr val="FFFFFF"/>
                </a:solidFill>
                <a:ea typeface="MS UI Gothic" pitchFamily="18" charset="0"/>
              </a:rPr>
              <a:t>q4w + BSC</a:t>
            </a:r>
            <a:r>
              <a:rPr lang="en" sz="1600" dirty="0" smtClean="0"/>
              <a:t/>
            </a:r>
            <a:br>
              <a:rPr lang="en" sz="1600" dirty="0" smtClean="0"/>
            </a:br>
            <a:r>
              <a:rPr lang="ja-JP" sz="1600" b="0" i="0" dirty="0" smtClean="0">
                <a:solidFill>
                  <a:srgbClr val="FFFFFF"/>
                </a:solidFill>
                <a:ea typeface="MS UI Gothic" pitchFamily="18" charset="0"/>
              </a:rPr>
              <a:t>(N=50)</a:t>
            </a:r>
          </a:p>
        </p:txBody>
      </p:sp>
      <p:cxnSp>
        <p:nvCxnSpPr>
          <p:cNvPr id="18" name="AutoShape 19"/>
          <p:cNvCxnSpPr>
            <a:cxnSpLocks noChangeShapeType="1"/>
          </p:cNvCxnSpPr>
          <p:nvPr/>
        </p:nvCxnSpPr>
        <p:spPr bwMode="auto">
          <a:xfrm>
            <a:off x="3094827" y="3581034"/>
            <a:ext cx="1116000" cy="0"/>
          </a:xfrm>
          <a:prstGeom prst="straightConnector1">
            <a:avLst/>
          </a:prstGeom>
          <a:noFill/>
          <a:ln w="57150">
            <a:solidFill>
              <a:schemeClr val="bg2">
                <a:lumMod val="60000"/>
                <a:lumOff val="40000"/>
              </a:schemeClr>
            </a:solidFill>
            <a:round/>
            <a:headEnd/>
            <a:tailEnd type="triangle" w="med" len="med"/>
          </a:ln>
        </p:spPr>
      </p:cxnSp>
      <p:sp>
        <p:nvSpPr>
          <p:cNvPr id="19" name="AutoShape 9"/>
          <p:cNvSpPr>
            <a:spLocks noChangeArrowheads="1"/>
          </p:cNvSpPr>
          <p:nvPr/>
        </p:nvSpPr>
        <p:spPr bwMode="auto">
          <a:xfrm>
            <a:off x="174170" y="2374847"/>
            <a:ext cx="3559630" cy="241200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食道の任意の原発部位に発生した転移性または局所再発性AOGCで、腺癌または未分化癌の組織学的特徴を示すもの</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RECIST規準v1.1に基づく測定可能病変</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一次または二次化学療法に対して治療抵抗性を示す</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ECOGのPSスコアが0～1</a:t>
            </a:r>
          </a:p>
          <a:p>
            <a:pPr defTabSz="892175" eaLnBrk="0" hangingPunct="0">
              <a:spcAft>
                <a:spcPct val="30000"/>
              </a:spcAft>
            </a:pPr>
            <a:r>
              <a:rPr lang="ja-JP" sz="1400" b="0" i="0" dirty="0" smtClean="0">
                <a:solidFill>
                  <a:srgbClr val="043882"/>
                </a:solidFill>
                <a:ea typeface="MS UI Gothic" pitchFamily="18" charset="0"/>
              </a:rPr>
              <a:t>(n=152)</a:t>
            </a:r>
          </a:p>
        </p:txBody>
      </p:sp>
      <p:cxnSp>
        <p:nvCxnSpPr>
          <p:cNvPr id="20" name="AutoShape 16"/>
          <p:cNvCxnSpPr>
            <a:cxnSpLocks noChangeShapeType="1"/>
            <a:stCxn id="9" idx="4"/>
          </p:cNvCxnSpPr>
          <p:nvPr/>
        </p:nvCxnSpPr>
        <p:spPr bwMode="auto">
          <a:xfrm rot="16200000" flipH="1">
            <a:off x="4648072" y="3752084"/>
            <a:ext cx="389874" cy="631974"/>
          </a:xfrm>
          <a:prstGeom prst="bentConnector2">
            <a:avLst/>
          </a:prstGeom>
          <a:noFill/>
          <a:ln w="57150">
            <a:solidFill>
              <a:schemeClr val="bg2">
                <a:lumMod val="60000"/>
                <a:lumOff val="40000"/>
              </a:schemeClr>
            </a:solidFill>
            <a:round/>
            <a:headEnd/>
            <a:tailEnd type="triangle" w="med" len="med"/>
          </a:ln>
        </p:spPr>
      </p:cxnSp>
      <p:sp>
        <p:nvSpPr>
          <p:cNvPr id="21" name="Rectangle 9"/>
          <p:cNvSpPr txBox="1">
            <a:spLocks noChangeArrowheads="1"/>
          </p:cNvSpPr>
          <p:nvPr/>
        </p:nvSpPr>
        <p:spPr>
          <a:xfrm>
            <a:off x="373833" y="5524836"/>
            <a:ext cx="4130676" cy="845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PFS</a:t>
            </a:r>
          </a:p>
        </p:txBody>
      </p:sp>
      <p:sp>
        <p:nvSpPr>
          <p:cNvPr id="22" name="Content Placeholder 26"/>
          <p:cNvSpPr txBox="1">
            <a:spLocks/>
          </p:cNvSpPr>
          <p:nvPr/>
        </p:nvSpPr>
        <p:spPr>
          <a:xfrm>
            <a:off x="4743999" y="5524836"/>
            <a:ext cx="4130675" cy="845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客観的な腫瘍縮小効果の割合、臨床的有用性（第2ヶ月における）、OS、安全性、QoL </a:t>
            </a:r>
          </a:p>
        </p:txBody>
      </p:sp>
      <p:sp>
        <p:nvSpPr>
          <p:cNvPr id="23" name="Content Placeholder 26"/>
          <p:cNvSpPr txBox="1">
            <a:spLocks/>
          </p:cNvSpPr>
          <p:nvPr/>
        </p:nvSpPr>
        <p:spPr bwMode="auto">
          <a:xfrm>
            <a:off x="3733800" y="4781426"/>
            <a:ext cx="4812144"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ja-JP" sz="1600" b="1" i="0" dirty="0" smtClean="0">
                <a:solidFill>
                  <a:srgbClr val="043882"/>
                </a:solidFill>
                <a:ea typeface="MS UI Gothic" pitchFamily="18" charset="0"/>
              </a:rPr>
              <a:t>層別化</a:t>
            </a:r>
          </a:p>
          <a:p>
            <a:pPr marL="203200" indent="-203200">
              <a:lnSpc>
                <a:spcPts val="1800"/>
              </a:lnSpc>
              <a:spcBef>
                <a:spcPts val="0"/>
              </a:spcBef>
              <a:spcAft>
                <a:spcPts val="0"/>
              </a:spcAft>
              <a:buFont typeface="Arial" pitchFamily="34" charset="0"/>
              <a:buChar char="•"/>
              <a:defRPr/>
            </a:pPr>
            <a:r>
              <a:rPr lang="ja-JP" sz="1600" b="0" i="0" dirty="0" smtClean="0">
                <a:solidFill>
                  <a:srgbClr val="4D4D4D"/>
                </a:solidFill>
                <a:ea typeface="MS UI Gothic" pitchFamily="18" charset="0"/>
              </a:rPr>
              <a:t>治療のライン(一次治療 vs. 二次治療)</a:t>
            </a:r>
          </a:p>
          <a:p>
            <a:pPr marL="203200" indent="-203200">
              <a:lnSpc>
                <a:spcPts val="1800"/>
              </a:lnSpc>
              <a:spcBef>
                <a:spcPts val="0"/>
              </a:spcBef>
              <a:spcAft>
                <a:spcPts val="0"/>
              </a:spcAft>
              <a:buFont typeface="Arial" pitchFamily="34" charset="0"/>
              <a:buChar char="•"/>
              <a:defRPr/>
            </a:pPr>
            <a:r>
              <a:rPr lang="ja-JP" sz="1600" b="0" i="0" dirty="0" smtClean="0">
                <a:solidFill>
                  <a:srgbClr val="4D4D4D"/>
                </a:solidFill>
                <a:ea typeface="MS UI Gothic" pitchFamily="18" charset="0"/>
              </a:rPr>
              <a:t>地理的地域</a:t>
            </a:r>
          </a:p>
        </p:txBody>
      </p:sp>
    </p:spTree>
    <p:extLst>
      <p:ext uri="{BB962C8B-B14F-4D97-AF65-F5344CB8AC3E}">
        <p14:creationId xmlns:p14="http://schemas.microsoft.com/office/powerpoint/2010/main" xmlns="" val="3972925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50555" cy="4108817"/>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lvl="1"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OSの中央値は、レゴラフェニブ群では5.8ヶ月間であったのに対して、プラセボ群では4.5 ヶ月間となっていた(HR 0.74[95%CI 0.51, 1.08]; p=0.11)</a:t>
            </a:r>
          </a:p>
          <a:p>
            <a:pPr>
              <a:buClr>
                <a:srgbClr val="043882"/>
              </a:buClr>
            </a:pPr>
            <a:endParaRPr lang="en-GB" sz="1600" b="1"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p:txBody>
      </p:sp>
      <p:sp>
        <p:nvSpPr>
          <p:cNvPr id="9"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4003: INTEGRATE: 治療抵抗性の進行食道胃癌(AOGC)を有する患者における、レゴラフェニブの無作為化、第II相、二重盲検、プラセボ対照試験: Australasian Gastrointestinal Trials Group (AGITG)による試験—最終的な全体的・サブグループ解析の結果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Pavlakis N, et al</a:t>
            </a:r>
          </a:p>
        </p:txBody>
      </p:sp>
      <p:sp>
        <p:nvSpPr>
          <p:cNvPr id="11"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Pavlakis et al. J Clin Oncol 2015; 33 (suppl): abstr 4003</a:t>
            </a:r>
          </a:p>
        </p:txBody>
      </p:sp>
      <p:grpSp>
        <p:nvGrpSpPr>
          <p:cNvPr id="6" name="Groupe 59"/>
          <p:cNvGrpSpPr/>
          <p:nvPr/>
        </p:nvGrpSpPr>
        <p:grpSpPr>
          <a:xfrm>
            <a:off x="1601977" y="2442247"/>
            <a:ext cx="6124489" cy="3414496"/>
            <a:chOff x="1401569" y="1674588"/>
            <a:chExt cx="6124489" cy="3414496"/>
          </a:xfrm>
        </p:grpSpPr>
        <p:cxnSp>
          <p:nvCxnSpPr>
            <p:cNvPr id="8" name="Connecteur droit 60"/>
            <p:cNvCxnSpPr/>
            <p:nvPr/>
          </p:nvCxnSpPr>
          <p:spPr>
            <a:xfrm>
              <a:off x="2021963" y="1711981"/>
              <a:ext cx="0" cy="28613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61"/>
            <p:cNvCxnSpPr>
              <a:endCxn id="25" idx="0"/>
            </p:cNvCxnSpPr>
            <p:nvPr/>
          </p:nvCxnSpPr>
          <p:spPr>
            <a:xfrm>
              <a:off x="1987057" y="4567437"/>
              <a:ext cx="5223425" cy="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62"/>
            <p:cNvSpPr txBox="1"/>
            <p:nvPr/>
          </p:nvSpPr>
          <p:spPr>
            <a:xfrm>
              <a:off x="1925404" y="4582464"/>
              <a:ext cx="327511" cy="261610"/>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0</a:t>
              </a:r>
            </a:p>
          </p:txBody>
        </p:sp>
        <p:sp>
          <p:nvSpPr>
            <p:cNvPr id="13" name="ZoneTexte 63"/>
            <p:cNvSpPr txBox="1"/>
            <p:nvPr/>
          </p:nvSpPr>
          <p:spPr>
            <a:xfrm>
              <a:off x="2575063" y="4582466"/>
              <a:ext cx="327511" cy="268692"/>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1</a:t>
              </a:r>
            </a:p>
          </p:txBody>
        </p:sp>
        <p:sp>
          <p:nvSpPr>
            <p:cNvPr id="14" name="ZoneTexte 64"/>
            <p:cNvSpPr txBox="1"/>
            <p:nvPr/>
          </p:nvSpPr>
          <p:spPr>
            <a:xfrm>
              <a:off x="3850735" y="4582466"/>
              <a:ext cx="327511" cy="268692"/>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3</a:t>
              </a:r>
            </a:p>
          </p:txBody>
        </p:sp>
        <p:sp>
          <p:nvSpPr>
            <p:cNvPr id="15" name="ZoneTexte 65"/>
            <p:cNvSpPr txBox="1"/>
            <p:nvPr/>
          </p:nvSpPr>
          <p:spPr>
            <a:xfrm>
              <a:off x="4492181" y="4582466"/>
              <a:ext cx="327511" cy="268692"/>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4</a:t>
              </a:r>
            </a:p>
          </p:txBody>
        </p:sp>
        <p:sp>
          <p:nvSpPr>
            <p:cNvPr id="17" name="ZoneTexte 66"/>
            <p:cNvSpPr txBox="1"/>
            <p:nvPr/>
          </p:nvSpPr>
          <p:spPr>
            <a:xfrm>
              <a:off x="6340882" y="4582466"/>
              <a:ext cx="467484" cy="261610"/>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7</a:t>
              </a:r>
            </a:p>
          </p:txBody>
        </p:sp>
        <p:sp>
          <p:nvSpPr>
            <p:cNvPr id="18" name="ZoneTexte 67"/>
            <p:cNvSpPr txBox="1"/>
            <p:nvPr/>
          </p:nvSpPr>
          <p:spPr>
            <a:xfrm>
              <a:off x="6895677" y="4582465"/>
              <a:ext cx="630381" cy="261610"/>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8</a:t>
              </a:r>
            </a:p>
          </p:txBody>
        </p:sp>
        <p:sp>
          <p:nvSpPr>
            <p:cNvPr id="19" name="Line 486"/>
            <p:cNvSpPr>
              <a:spLocks noChangeShapeType="1"/>
            </p:cNvSpPr>
            <p:nvPr/>
          </p:nvSpPr>
          <p:spPr bwMode="auto">
            <a:xfrm>
              <a:off x="2735197"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0" name="ZoneTexte 69"/>
            <p:cNvSpPr txBox="1"/>
            <p:nvPr/>
          </p:nvSpPr>
          <p:spPr>
            <a:xfrm>
              <a:off x="3220413" y="4582466"/>
              <a:ext cx="327511" cy="268692"/>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2</a:t>
              </a:r>
            </a:p>
          </p:txBody>
        </p:sp>
        <p:sp>
          <p:nvSpPr>
            <p:cNvPr id="21" name="Line 486"/>
            <p:cNvSpPr>
              <a:spLocks noChangeShapeType="1"/>
            </p:cNvSpPr>
            <p:nvPr/>
          </p:nvSpPr>
          <p:spPr bwMode="auto">
            <a:xfrm>
              <a:off x="3374524"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2" name="Line 486"/>
            <p:cNvSpPr>
              <a:spLocks noChangeShapeType="1"/>
            </p:cNvSpPr>
            <p:nvPr/>
          </p:nvSpPr>
          <p:spPr bwMode="auto">
            <a:xfrm>
              <a:off x="4013851"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3" name="Line 486"/>
            <p:cNvSpPr>
              <a:spLocks noChangeShapeType="1"/>
            </p:cNvSpPr>
            <p:nvPr/>
          </p:nvSpPr>
          <p:spPr bwMode="auto">
            <a:xfrm>
              <a:off x="4653178"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4" name="Line 486"/>
            <p:cNvSpPr>
              <a:spLocks noChangeShapeType="1"/>
            </p:cNvSpPr>
            <p:nvPr/>
          </p:nvSpPr>
          <p:spPr bwMode="auto">
            <a:xfrm>
              <a:off x="6571159"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5" name="Line 486"/>
            <p:cNvSpPr>
              <a:spLocks noChangeShapeType="1"/>
            </p:cNvSpPr>
            <p:nvPr/>
          </p:nvSpPr>
          <p:spPr bwMode="auto">
            <a:xfrm>
              <a:off x="7210483"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6" name="Line 486"/>
            <p:cNvSpPr>
              <a:spLocks noChangeShapeType="1"/>
            </p:cNvSpPr>
            <p:nvPr/>
          </p:nvSpPr>
          <p:spPr bwMode="auto">
            <a:xfrm>
              <a:off x="2095870"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7" name="Rectangle 443"/>
            <p:cNvSpPr>
              <a:spLocks noChangeArrowheads="1"/>
            </p:cNvSpPr>
            <p:nvPr/>
          </p:nvSpPr>
          <p:spPr bwMode="auto">
            <a:xfrm>
              <a:off x="1705862" y="4382600"/>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100" b="0" i="0" dirty="0" smtClean="0">
                  <a:solidFill>
                    <a:srgbClr val="4D4D4D"/>
                  </a:solidFill>
                  <a:ea typeface="MS UI Gothic" pitchFamily="18" charset="0"/>
                </a:rPr>
                <a:t>0.0</a:t>
              </a:r>
            </a:p>
          </p:txBody>
        </p:sp>
        <p:sp>
          <p:nvSpPr>
            <p:cNvPr id="28" name="Rectangle 453"/>
            <p:cNvSpPr>
              <a:spLocks noChangeArrowheads="1"/>
            </p:cNvSpPr>
            <p:nvPr/>
          </p:nvSpPr>
          <p:spPr bwMode="auto">
            <a:xfrm>
              <a:off x="1705862" y="3302016"/>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100" b="0" i="0" dirty="0" smtClean="0">
                  <a:solidFill>
                    <a:srgbClr val="4D4D4D"/>
                  </a:solidFill>
                  <a:ea typeface="MS UI Gothic" pitchFamily="18" charset="0"/>
                </a:rPr>
                <a:t>0.4</a:t>
              </a:r>
            </a:p>
          </p:txBody>
        </p:sp>
        <p:sp>
          <p:nvSpPr>
            <p:cNvPr id="29" name="Rectangle 457"/>
            <p:cNvSpPr>
              <a:spLocks noChangeArrowheads="1"/>
            </p:cNvSpPr>
            <p:nvPr/>
          </p:nvSpPr>
          <p:spPr bwMode="auto">
            <a:xfrm>
              <a:off x="1705862" y="2216400"/>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100" b="0" i="0" dirty="0" smtClean="0">
                  <a:solidFill>
                    <a:srgbClr val="4D4D4D"/>
                  </a:solidFill>
                  <a:ea typeface="MS UI Gothic" pitchFamily="18" charset="0"/>
                </a:rPr>
                <a:t>0.8</a:t>
              </a:r>
            </a:p>
          </p:txBody>
        </p:sp>
        <p:sp>
          <p:nvSpPr>
            <p:cNvPr id="30" name="Rectangle 463"/>
            <p:cNvSpPr>
              <a:spLocks noChangeArrowheads="1"/>
            </p:cNvSpPr>
            <p:nvPr/>
          </p:nvSpPr>
          <p:spPr bwMode="auto">
            <a:xfrm>
              <a:off x="1705862" y="1674588"/>
              <a:ext cx="19556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100" b="0" i="0" dirty="0" smtClean="0">
                  <a:solidFill>
                    <a:srgbClr val="4D4D4D"/>
                  </a:solidFill>
                  <a:ea typeface="MS UI Gothic" pitchFamily="18" charset="0"/>
                </a:rPr>
                <a:t>1.0</a:t>
              </a:r>
            </a:p>
          </p:txBody>
        </p:sp>
        <p:sp>
          <p:nvSpPr>
            <p:cNvPr id="31" name="Rectangle 505"/>
            <p:cNvSpPr>
              <a:spLocks noChangeArrowheads="1"/>
            </p:cNvSpPr>
            <p:nvPr/>
          </p:nvSpPr>
          <p:spPr bwMode="auto">
            <a:xfrm>
              <a:off x="1705862" y="3840334"/>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100" b="0" i="0" dirty="0" smtClean="0">
                  <a:solidFill>
                    <a:srgbClr val="4D4D4D"/>
                  </a:solidFill>
                  <a:ea typeface="MS UI Gothic" pitchFamily="18" charset="0"/>
                </a:rPr>
                <a:t>0.2</a:t>
              </a:r>
            </a:p>
          </p:txBody>
        </p:sp>
        <p:sp>
          <p:nvSpPr>
            <p:cNvPr id="32" name="Line 518"/>
            <p:cNvSpPr>
              <a:spLocks noChangeShapeType="1"/>
            </p:cNvSpPr>
            <p:nvPr/>
          </p:nvSpPr>
          <p:spPr bwMode="auto">
            <a:xfrm flipH="1">
              <a:off x="1965366" y="1752291"/>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3" name="ZoneTexte 82"/>
            <p:cNvSpPr txBox="1"/>
            <p:nvPr/>
          </p:nvSpPr>
          <p:spPr>
            <a:xfrm>
              <a:off x="5124624" y="4582466"/>
              <a:ext cx="327511" cy="261610"/>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5</a:t>
              </a:r>
            </a:p>
          </p:txBody>
        </p:sp>
        <p:sp>
          <p:nvSpPr>
            <p:cNvPr id="34" name="Line 486"/>
            <p:cNvSpPr>
              <a:spLocks noChangeShapeType="1"/>
            </p:cNvSpPr>
            <p:nvPr/>
          </p:nvSpPr>
          <p:spPr bwMode="auto">
            <a:xfrm>
              <a:off x="5292505"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5" name="ZoneTexte 84"/>
            <p:cNvSpPr txBox="1"/>
            <p:nvPr/>
          </p:nvSpPr>
          <p:spPr>
            <a:xfrm>
              <a:off x="5763816" y="4582466"/>
              <a:ext cx="327511" cy="261610"/>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6</a:t>
              </a:r>
            </a:p>
          </p:txBody>
        </p:sp>
        <p:sp>
          <p:nvSpPr>
            <p:cNvPr id="36" name="Line 486"/>
            <p:cNvSpPr>
              <a:spLocks noChangeShapeType="1"/>
            </p:cNvSpPr>
            <p:nvPr/>
          </p:nvSpPr>
          <p:spPr bwMode="auto">
            <a:xfrm>
              <a:off x="5931832"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7" name="Line 518"/>
            <p:cNvSpPr>
              <a:spLocks noChangeShapeType="1"/>
            </p:cNvSpPr>
            <p:nvPr/>
          </p:nvSpPr>
          <p:spPr bwMode="auto">
            <a:xfrm flipH="1">
              <a:off x="1965366" y="4464670"/>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8" name="Line 518"/>
            <p:cNvSpPr>
              <a:spLocks noChangeShapeType="1"/>
            </p:cNvSpPr>
            <p:nvPr/>
          </p:nvSpPr>
          <p:spPr bwMode="auto">
            <a:xfrm flipH="1">
              <a:off x="1965366" y="3922195"/>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9" name="Line 518"/>
            <p:cNvSpPr>
              <a:spLocks noChangeShapeType="1"/>
            </p:cNvSpPr>
            <p:nvPr/>
          </p:nvSpPr>
          <p:spPr bwMode="auto">
            <a:xfrm flipH="1">
              <a:off x="1965366" y="2837243"/>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40" name="Rectangle 463"/>
            <p:cNvSpPr>
              <a:spLocks noChangeArrowheads="1"/>
            </p:cNvSpPr>
            <p:nvPr/>
          </p:nvSpPr>
          <p:spPr bwMode="auto">
            <a:xfrm rot="16200000">
              <a:off x="777359" y="2821957"/>
              <a:ext cx="14330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イベント未発生下累積生存率</a:t>
              </a:r>
            </a:p>
          </p:txBody>
        </p:sp>
        <p:sp>
          <p:nvSpPr>
            <p:cNvPr id="41" name="ZoneTexte 90"/>
            <p:cNvSpPr txBox="1"/>
            <p:nvPr/>
          </p:nvSpPr>
          <p:spPr>
            <a:xfrm>
              <a:off x="4326426" y="4812085"/>
              <a:ext cx="688009"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ヶ月</a:t>
              </a:r>
            </a:p>
          </p:txBody>
        </p:sp>
        <p:sp>
          <p:nvSpPr>
            <p:cNvPr id="42" name="Line 518"/>
            <p:cNvSpPr>
              <a:spLocks noChangeShapeType="1"/>
            </p:cNvSpPr>
            <p:nvPr/>
          </p:nvSpPr>
          <p:spPr bwMode="auto">
            <a:xfrm flipH="1">
              <a:off x="1965366" y="2294767"/>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43" name="Line 518"/>
            <p:cNvSpPr>
              <a:spLocks noChangeShapeType="1"/>
            </p:cNvSpPr>
            <p:nvPr/>
          </p:nvSpPr>
          <p:spPr bwMode="auto">
            <a:xfrm flipH="1">
              <a:off x="1965366" y="3379719"/>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44" name="Rectangle 453"/>
            <p:cNvSpPr>
              <a:spLocks noChangeArrowheads="1"/>
            </p:cNvSpPr>
            <p:nvPr/>
          </p:nvSpPr>
          <p:spPr bwMode="auto">
            <a:xfrm>
              <a:off x="1705862" y="2752430"/>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100" b="0" i="0" dirty="0" smtClean="0">
                  <a:solidFill>
                    <a:srgbClr val="4D4D4D"/>
                  </a:solidFill>
                  <a:ea typeface="MS UI Gothic" pitchFamily="18" charset="0"/>
                </a:rPr>
                <a:t>0.6</a:t>
              </a:r>
            </a:p>
          </p:txBody>
        </p:sp>
        <p:sp>
          <p:nvSpPr>
            <p:cNvPr id="45" name="Forme libre 94"/>
            <p:cNvSpPr/>
            <p:nvPr/>
          </p:nvSpPr>
          <p:spPr>
            <a:xfrm>
              <a:off x="2138947" y="1764632"/>
              <a:ext cx="5085348" cy="2438400"/>
            </a:xfrm>
            <a:custGeom>
              <a:avLst/>
              <a:gdLst>
                <a:gd name="connsiteX0" fmla="*/ 0 w 5085348"/>
                <a:gd name="connsiteY0" fmla="*/ 0 h 2438400"/>
                <a:gd name="connsiteX1" fmla="*/ 326190 w 5085348"/>
                <a:gd name="connsiteY1" fmla="*/ 0 h 2438400"/>
                <a:gd name="connsiteX2" fmla="*/ 347579 w 5085348"/>
                <a:gd name="connsiteY2" fmla="*/ 53473 h 2438400"/>
                <a:gd name="connsiteX3" fmla="*/ 433137 w 5085348"/>
                <a:gd name="connsiteY3" fmla="*/ 53473 h 2438400"/>
                <a:gd name="connsiteX4" fmla="*/ 438485 w 5085348"/>
                <a:gd name="connsiteY4" fmla="*/ 80210 h 2438400"/>
                <a:gd name="connsiteX5" fmla="*/ 438485 w 5085348"/>
                <a:gd name="connsiteY5" fmla="*/ 80210 h 2438400"/>
                <a:gd name="connsiteX6" fmla="*/ 475916 w 5085348"/>
                <a:gd name="connsiteY6" fmla="*/ 90905 h 2438400"/>
                <a:gd name="connsiteX7" fmla="*/ 497306 w 5085348"/>
                <a:gd name="connsiteY7" fmla="*/ 160421 h 2438400"/>
                <a:gd name="connsiteX8" fmla="*/ 497306 w 5085348"/>
                <a:gd name="connsiteY8" fmla="*/ 171115 h 2438400"/>
                <a:gd name="connsiteX9" fmla="*/ 529390 w 5085348"/>
                <a:gd name="connsiteY9" fmla="*/ 192505 h 2438400"/>
                <a:gd name="connsiteX10" fmla="*/ 540085 w 5085348"/>
                <a:gd name="connsiteY10" fmla="*/ 224589 h 2438400"/>
                <a:gd name="connsiteX11" fmla="*/ 550779 w 5085348"/>
                <a:gd name="connsiteY11" fmla="*/ 299452 h 2438400"/>
                <a:gd name="connsiteX12" fmla="*/ 556127 w 5085348"/>
                <a:gd name="connsiteY12" fmla="*/ 379663 h 2438400"/>
                <a:gd name="connsiteX13" fmla="*/ 566821 w 5085348"/>
                <a:gd name="connsiteY13" fmla="*/ 427789 h 2438400"/>
                <a:gd name="connsiteX14" fmla="*/ 593558 w 5085348"/>
                <a:gd name="connsiteY14" fmla="*/ 443831 h 2438400"/>
                <a:gd name="connsiteX15" fmla="*/ 593558 w 5085348"/>
                <a:gd name="connsiteY15" fmla="*/ 550779 h 2438400"/>
                <a:gd name="connsiteX16" fmla="*/ 604253 w 5085348"/>
                <a:gd name="connsiteY16" fmla="*/ 598905 h 2438400"/>
                <a:gd name="connsiteX17" fmla="*/ 604253 w 5085348"/>
                <a:gd name="connsiteY17" fmla="*/ 716547 h 2438400"/>
                <a:gd name="connsiteX18" fmla="*/ 620295 w 5085348"/>
                <a:gd name="connsiteY18" fmla="*/ 764673 h 2438400"/>
                <a:gd name="connsiteX19" fmla="*/ 663074 w 5085348"/>
                <a:gd name="connsiteY19" fmla="*/ 844884 h 2438400"/>
                <a:gd name="connsiteX20" fmla="*/ 700506 w 5085348"/>
                <a:gd name="connsiteY20" fmla="*/ 887663 h 2438400"/>
                <a:gd name="connsiteX21" fmla="*/ 791411 w 5085348"/>
                <a:gd name="connsiteY21" fmla="*/ 946484 h 2438400"/>
                <a:gd name="connsiteX22" fmla="*/ 1069474 w 5085348"/>
                <a:gd name="connsiteY22" fmla="*/ 946484 h 2438400"/>
                <a:gd name="connsiteX23" fmla="*/ 1106906 w 5085348"/>
                <a:gd name="connsiteY23" fmla="*/ 999957 h 2438400"/>
                <a:gd name="connsiteX24" fmla="*/ 1122948 w 5085348"/>
                <a:gd name="connsiteY24" fmla="*/ 1058779 h 2438400"/>
                <a:gd name="connsiteX25" fmla="*/ 1155032 w 5085348"/>
                <a:gd name="connsiteY25" fmla="*/ 1117600 h 2438400"/>
                <a:gd name="connsiteX26" fmla="*/ 1160379 w 5085348"/>
                <a:gd name="connsiteY26" fmla="*/ 1160379 h 2438400"/>
                <a:gd name="connsiteX27" fmla="*/ 1192464 w 5085348"/>
                <a:gd name="connsiteY27" fmla="*/ 1197810 h 2438400"/>
                <a:gd name="connsiteX28" fmla="*/ 1240590 w 5085348"/>
                <a:gd name="connsiteY28" fmla="*/ 1224547 h 2438400"/>
                <a:gd name="connsiteX29" fmla="*/ 1240590 w 5085348"/>
                <a:gd name="connsiteY29" fmla="*/ 1272673 h 2438400"/>
                <a:gd name="connsiteX30" fmla="*/ 1427748 w 5085348"/>
                <a:gd name="connsiteY30" fmla="*/ 1272673 h 2438400"/>
                <a:gd name="connsiteX31" fmla="*/ 1427748 w 5085348"/>
                <a:gd name="connsiteY31" fmla="*/ 1320800 h 2438400"/>
                <a:gd name="connsiteX32" fmla="*/ 1604211 w 5085348"/>
                <a:gd name="connsiteY32" fmla="*/ 1320800 h 2438400"/>
                <a:gd name="connsiteX33" fmla="*/ 1657685 w 5085348"/>
                <a:gd name="connsiteY33" fmla="*/ 1368926 h 2438400"/>
                <a:gd name="connsiteX34" fmla="*/ 1700464 w 5085348"/>
                <a:gd name="connsiteY34" fmla="*/ 1384968 h 2438400"/>
                <a:gd name="connsiteX35" fmla="*/ 1732548 w 5085348"/>
                <a:gd name="connsiteY35" fmla="*/ 1390315 h 2438400"/>
                <a:gd name="connsiteX36" fmla="*/ 1732548 w 5085348"/>
                <a:gd name="connsiteY36" fmla="*/ 1390315 h 2438400"/>
                <a:gd name="connsiteX37" fmla="*/ 1759285 w 5085348"/>
                <a:gd name="connsiteY37" fmla="*/ 1513305 h 2438400"/>
                <a:gd name="connsiteX38" fmla="*/ 1753937 w 5085348"/>
                <a:gd name="connsiteY38" fmla="*/ 1550736 h 2438400"/>
                <a:gd name="connsiteX39" fmla="*/ 1780674 w 5085348"/>
                <a:gd name="connsiteY39" fmla="*/ 1582821 h 2438400"/>
                <a:gd name="connsiteX40" fmla="*/ 1925053 w 5085348"/>
                <a:gd name="connsiteY40" fmla="*/ 1582821 h 2438400"/>
                <a:gd name="connsiteX41" fmla="*/ 1925053 w 5085348"/>
                <a:gd name="connsiteY41" fmla="*/ 1582821 h 2438400"/>
                <a:gd name="connsiteX42" fmla="*/ 1951790 w 5085348"/>
                <a:gd name="connsiteY42" fmla="*/ 1609558 h 2438400"/>
                <a:gd name="connsiteX43" fmla="*/ 2122906 w 5085348"/>
                <a:gd name="connsiteY43" fmla="*/ 1609558 h 2438400"/>
                <a:gd name="connsiteX44" fmla="*/ 2122906 w 5085348"/>
                <a:gd name="connsiteY44" fmla="*/ 1673726 h 2438400"/>
                <a:gd name="connsiteX45" fmla="*/ 2320758 w 5085348"/>
                <a:gd name="connsiteY45" fmla="*/ 1673726 h 2438400"/>
                <a:gd name="connsiteX46" fmla="*/ 2358190 w 5085348"/>
                <a:gd name="connsiteY46" fmla="*/ 1753936 h 2438400"/>
                <a:gd name="connsiteX47" fmla="*/ 2491874 w 5085348"/>
                <a:gd name="connsiteY47" fmla="*/ 1753936 h 2438400"/>
                <a:gd name="connsiteX48" fmla="*/ 2502569 w 5085348"/>
                <a:gd name="connsiteY48" fmla="*/ 1807410 h 2438400"/>
                <a:gd name="connsiteX49" fmla="*/ 2540000 w 5085348"/>
                <a:gd name="connsiteY49" fmla="*/ 1796715 h 2438400"/>
                <a:gd name="connsiteX50" fmla="*/ 2604169 w 5085348"/>
                <a:gd name="connsiteY50" fmla="*/ 1823452 h 2438400"/>
                <a:gd name="connsiteX51" fmla="*/ 2641600 w 5085348"/>
                <a:gd name="connsiteY51" fmla="*/ 1823452 h 2438400"/>
                <a:gd name="connsiteX52" fmla="*/ 2652295 w 5085348"/>
                <a:gd name="connsiteY52" fmla="*/ 1876926 h 2438400"/>
                <a:gd name="connsiteX53" fmla="*/ 2662990 w 5085348"/>
                <a:gd name="connsiteY53" fmla="*/ 1914357 h 2438400"/>
                <a:gd name="connsiteX54" fmla="*/ 2711116 w 5085348"/>
                <a:gd name="connsiteY54" fmla="*/ 1935747 h 2438400"/>
                <a:gd name="connsiteX55" fmla="*/ 2721811 w 5085348"/>
                <a:gd name="connsiteY55" fmla="*/ 1967831 h 2438400"/>
                <a:gd name="connsiteX56" fmla="*/ 2780632 w 5085348"/>
                <a:gd name="connsiteY56" fmla="*/ 1967831 h 2438400"/>
                <a:gd name="connsiteX57" fmla="*/ 2780632 w 5085348"/>
                <a:gd name="connsiteY57" fmla="*/ 2037347 h 2438400"/>
                <a:gd name="connsiteX58" fmla="*/ 3096127 w 5085348"/>
                <a:gd name="connsiteY58" fmla="*/ 2037347 h 2438400"/>
                <a:gd name="connsiteX59" fmla="*/ 3181685 w 5085348"/>
                <a:gd name="connsiteY59" fmla="*/ 2144294 h 2438400"/>
                <a:gd name="connsiteX60" fmla="*/ 3208421 w 5085348"/>
                <a:gd name="connsiteY60" fmla="*/ 2144294 h 2438400"/>
                <a:gd name="connsiteX61" fmla="*/ 3208421 w 5085348"/>
                <a:gd name="connsiteY61" fmla="*/ 2144294 h 2438400"/>
                <a:gd name="connsiteX62" fmla="*/ 3427664 w 5085348"/>
                <a:gd name="connsiteY62" fmla="*/ 2144294 h 2438400"/>
                <a:gd name="connsiteX63" fmla="*/ 3470442 w 5085348"/>
                <a:gd name="connsiteY63" fmla="*/ 2267284 h 2438400"/>
                <a:gd name="connsiteX64" fmla="*/ 3903579 w 5085348"/>
                <a:gd name="connsiteY64" fmla="*/ 2267284 h 2438400"/>
                <a:gd name="connsiteX65" fmla="*/ 3903579 w 5085348"/>
                <a:gd name="connsiteY65" fmla="*/ 2310063 h 2438400"/>
                <a:gd name="connsiteX66" fmla="*/ 4149558 w 5085348"/>
                <a:gd name="connsiteY66" fmla="*/ 2310063 h 2438400"/>
                <a:gd name="connsiteX67" fmla="*/ 4149558 w 5085348"/>
                <a:gd name="connsiteY67" fmla="*/ 2310063 h 2438400"/>
                <a:gd name="connsiteX68" fmla="*/ 4261853 w 5085348"/>
                <a:gd name="connsiteY68" fmla="*/ 2310063 h 2438400"/>
                <a:gd name="connsiteX69" fmla="*/ 4261853 w 5085348"/>
                <a:gd name="connsiteY69" fmla="*/ 2352842 h 2438400"/>
                <a:gd name="connsiteX70" fmla="*/ 4299285 w 5085348"/>
                <a:gd name="connsiteY70" fmla="*/ 2352842 h 2438400"/>
                <a:gd name="connsiteX71" fmla="*/ 4299285 w 5085348"/>
                <a:gd name="connsiteY71" fmla="*/ 2400968 h 2438400"/>
                <a:gd name="connsiteX72" fmla="*/ 4646864 w 5085348"/>
                <a:gd name="connsiteY72" fmla="*/ 2400968 h 2438400"/>
                <a:gd name="connsiteX73" fmla="*/ 4646864 w 5085348"/>
                <a:gd name="connsiteY73" fmla="*/ 2438400 h 2438400"/>
                <a:gd name="connsiteX74" fmla="*/ 5085348 w 5085348"/>
                <a:gd name="connsiteY74"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85348" h="2438400">
                  <a:moveTo>
                    <a:pt x="0" y="0"/>
                  </a:moveTo>
                  <a:lnTo>
                    <a:pt x="326190" y="0"/>
                  </a:lnTo>
                  <a:lnTo>
                    <a:pt x="347579" y="53473"/>
                  </a:lnTo>
                  <a:lnTo>
                    <a:pt x="433137" y="53473"/>
                  </a:lnTo>
                  <a:lnTo>
                    <a:pt x="438485" y="80210"/>
                  </a:lnTo>
                  <a:lnTo>
                    <a:pt x="438485" y="80210"/>
                  </a:lnTo>
                  <a:lnTo>
                    <a:pt x="475916" y="90905"/>
                  </a:lnTo>
                  <a:lnTo>
                    <a:pt x="497306" y="160421"/>
                  </a:lnTo>
                  <a:lnTo>
                    <a:pt x="497306" y="171115"/>
                  </a:lnTo>
                  <a:lnTo>
                    <a:pt x="529390" y="192505"/>
                  </a:lnTo>
                  <a:lnTo>
                    <a:pt x="540085" y="224589"/>
                  </a:lnTo>
                  <a:lnTo>
                    <a:pt x="550779" y="299452"/>
                  </a:lnTo>
                  <a:lnTo>
                    <a:pt x="556127" y="379663"/>
                  </a:lnTo>
                  <a:lnTo>
                    <a:pt x="566821" y="427789"/>
                  </a:lnTo>
                  <a:lnTo>
                    <a:pt x="593558" y="443831"/>
                  </a:lnTo>
                  <a:lnTo>
                    <a:pt x="593558" y="550779"/>
                  </a:lnTo>
                  <a:lnTo>
                    <a:pt x="604253" y="598905"/>
                  </a:lnTo>
                  <a:lnTo>
                    <a:pt x="604253" y="716547"/>
                  </a:lnTo>
                  <a:lnTo>
                    <a:pt x="620295" y="764673"/>
                  </a:lnTo>
                  <a:lnTo>
                    <a:pt x="663074" y="844884"/>
                  </a:lnTo>
                  <a:lnTo>
                    <a:pt x="700506" y="887663"/>
                  </a:lnTo>
                  <a:lnTo>
                    <a:pt x="791411" y="946484"/>
                  </a:lnTo>
                  <a:lnTo>
                    <a:pt x="1069474" y="946484"/>
                  </a:lnTo>
                  <a:lnTo>
                    <a:pt x="1106906" y="999957"/>
                  </a:lnTo>
                  <a:lnTo>
                    <a:pt x="1122948" y="1058779"/>
                  </a:lnTo>
                  <a:lnTo>
                    <a:pt x="1155032" y="1117600"/>
                  </a:lnTo>
                  <a:lnTo>
                    <a:pt x="1160379" y="1160379"/>
                  </a:lnTo>
                  <a:lnTo>
                    <a:pt x="1192464" y="1197810"/>
                  </a:lnTo>
                  <a:lnTo>
                    <a:pt x="1240590" y="1224547"/>
                  </a:lnTo>
                  <a:lnTo>
                    <a:pt x="1240590" y="1272673"/>
                  </a:lnTo>
                  <a:lnTo>
                    <a:pt x="1427748" y="1272673"/>
                  </a:lnTo>
                  <a:lnTo>
                    <a:pt x="1427748" y="1320800"/>
                  </a:lnTo>
                  <a:lnTo>
                    <a:pt x="1604211" y="1320800"/>
                  </a:lnTo>
                  <a:lnTo>
                    <a:pt x="1657685" y="1368926"/>
                  </a:lnTo>
                  <a:lnTo>
                    <a:pt x="1700464" y="1384968"/>
                  </a:lnTo>
                  <a:lnTo>
                    <a:pt x="1732548" y="1390315"/>
                  </a:lnTo>
                  <a:lnTo>
                    <a:pt x="1732548" y="1390315"/>
                  </a:lnTo>
                  <a:lnTo>
                    <a:pt x="1759285" y="1513305"/>
                  </a:lnTo>
                  <a:lnTo>
                    <a:pt x="1753937" y="1550736"/>
                  </a:lnTo>
                  <a:lnTo>
                    <a:pt x="1780674" y="1582821"/>
                  </a:lnTo>
                  <a:lnTo>
                    <a:pt x="1925053" y="1582821"/>
                  </a:lnTo>
                  <a:lnTo>
                    <a:pt x="1925053" y="1582821"/>
                  </a:lnTo>
                  <a:lnTo>
                    <a:pt x="1951790" y="1609558"/>
                  </a:lnTo>
                  <a:lnTo>
                    <a:pt x="2122906" y="1609558"/>
                  </a:lnTo>
                  <a:lnTo>
                    <a:pt x="2122906" y="1673726"/>
                  </a:lnTo>
                  <a:lnTo>
                    <a:pt x="2320758" y="1673726"/>
                  </a:lnTo>
                  <a:lnTo>
                    <a:pt x="2358190" y="1753936"/>
                  </a:lnTo>
                  <a:lnTo>
                    <a:pt x="2491874" y="1753936"/>
                  </a:lnTo>
                  <a:lnTo>
                    <a:pt x="2502569" y="1807410"/>
                  </a:lnTo>
                  <a:lnTo>
                    <a:pt x="2540000" y="1796715"/>
                  </a:lnTo>
                  <a:lnTo>
                    <a:pt x="2604169" y="1823452"/>
                  </a:lnTo>
                  <a:lnTo>
                    <a:pt x="2641600" y="1823452"/>
                  </a:lnTo>
                  <a:lnTo>
                    <a:pt x="2652295" y="1876926"/>
                  </a:lnTo>
                  <a:lnTo>
                    <a:pt x="2662990" y="1914357"/>
                  </a:lnTo>
                  <a:lnTo>
                    <a:pt x="2711116" y="1935747"/>
                  </a:lnTo>
                  <a:lnTo>
                    <a:pt x="2721811" y="1967831"/>
                  </a:lnTo>
                  <a:lnTo>
                    <a:pt x="2780632" y="1967831"/>
                  </a:lnTo>
                  <a:lnTo>
                    <a:pt x="2780632" y="2037347"/>
                  </a:lnTo>
                  <a:lnTo>
                    <a:pt x="3096127" y="2037347"/>
                  </a:lnTo>
                  <a:lnTo>
                    <a:pt x="3181685" y="2144294"/>
                  </a:lnTo>
                  <a:lnTo>
                    <a:pt x="3208421" y="2144294"/>
                  </a:lnTo>
                  <a:lnTo>
                    <a:pt x="3208421" y="2144294"/>
                  </a:lnTo>
                  <a:lnTo>
                    <a:pt x="3427664" y="2144294"/>
                  </a:lnTo>
                  <a:lnTo>
                    <a:pt x="3470442" y="2267284"/>
                  </a:lnTo>
                  <a:lnTo>
                    <a:pt x="3903579" y="2267284"/>
                  </a:lnTo>
                  <a:lnTo>
                    <a:pt x="3903579" y="2310063"/>
                  </a:lnTo>
                  <a:lnTo>
                    <a:pt x="4149558" y="2310063"/>
                  </a:lnTo>
                  <a:lnTo>
                    <a:pt x="4149558" y="2310063"/>
                  </a:lnTo>
                  <a:lnTo>
                    <a:pt x="4261853" y="2310063"/>
                  </a:lnTo>
                  <a:lnTo>
                    <a:pt x="4261853" y="2352842"/>
                  </a:lnTo>
                  <a:lnTo>
                    <a:pt x="4299285" y="2352842"/>
                  </a:lnTo>
                  <a:lnTo>
                    <a:pt x="4299285" y="2400968"/>
                  </a:lnTo>
                  <a:lnTo>
                    <a:pt x="4646864" y="2400968"/>
                  </a:lnTo>
                  <a:lnTo>
                    <a:pt x="4646864" y="2438400"/>
                  </a:lnTo>
                  <a:lnTo>
                    <a:pt x="5085348" y="243840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46" name="Forme libre 95"/>
            <p:cNvSpPr/>
            <p:nvPr/>
          </p:nvSpPr>
          <p:spPr>
            <a:xfrm>
              <a:off x="2299368" y="1748589"/>
              <a:ext cx="4443664" cy="2737853"/>
            </a:xfrm>
            <a:custGeom>
              <a:avLst/>
              <a:gdLst>
                <a:gd name="connsiteX0" fmla="*/ 0 w 4443664"/>
                <a:gd name="connsiteY0" fmla="*/ 0 h 2737853"/>
                <a:gd name="connsiteX1" fmla="*/ 0 w 4443664"/>
                <a:gd name="connsiteY1" fmla="*/ 64169 h 2737853"/>
                <a:gd name="connsiteX2" fmla="*/ 117643 w 4443664"/>
                <a:gd name="connsiteY2" fmla="*/ 64169 h 2737853"/>
                <a:gd name="connsiteX3" fmla="*/ 117643 w 4443664"/>
                <a:gd name="connsiteY3" fmla="*/ 133685 h 2737853"/>
                <a:gd name="connsiteX4" fmla="*/ 219243 w 4443664"/>
                <a:gd name="connsiteY4" fmla="*/ 133685 h 2737853"/>
                <a:gd name="connsiteX5" fmla="*/ 219243 w 4443664"/>
                <a:gd name="connsiteY5" fmla="*/ 235285 h 2737853"/>
                <a:gd name="connsiteX6" fmla="*/ 267369 w 4443664"/>
                <a:gd name="connsiteY6" fmla="*/ 235285 h 2737853"/>
                <a:gd name="connsiteX7" fmla="*/ 304800 w 4443664"/>
                <a:gd name="connsiteY7" fmla="*/ 320843 h 2737853"/>
                <a:gd name="connsiteX8" fmla="*/ 310148 w 4443664"/>
                <a:gd name="connsiteY8" fmla="*/ 358274 h 2737853"/>
                <a:gd name="connsiteX9" fmla="*/ 310148 w 4443664"/>
                <a:gd name="connsiteY9" fmla="*/ 358274 h 2737853"/>
                <a:gd name="connsiteX10" fmla="*/ 342232 w 4443664"/>
                <a:gd name="connsiteY10" fmla="*/ 427790 h 2737853"/>
                <a:gd name="connsiteX11" fmla="*/ 374316 w 4443664"/>
                <a:gd name="connsiteY11" fmla="*/ 481264 h 2737853"/>
                <a:gd name="connsiteX12" fmla="*/ 374316 w 4443664"/>
                <a:gd name="connsiteY12" fmla="*/ 737937 h 2737853"/>
                <a:gd name="connsiteX13" fmla="*/ 401053 w 4443664"/>
                <a:gd name="connsiteY13" fmla="*/ 753979 h 2737853"/>
                <a:gd name="connsiteX14" fmla="*/ 401053 w 4443664"/>
                <a:gd name="connsiteY14" fmla="*/ 1112253 h 2737853"/>
                <a:gd name="connsiteX15" fmla="*/ 422443 w 4443664"/>
                <a:gd name="connsiteY15" fmla="*/ 1112253 h 2737853"/>
                <a:gd name="connsiteX16" fmla="*/ 422443 w 4443664"/>
                <a:gd name="connsiteY16" fmla="*/ 1390316 h 2737853"/>
                <a:gd name="connsiteX17" fmla="*/ 443832 w 4443664"/>
                <a:gd name="connsiteY17" fmla="*/ 1390316 h 2737853"/>
                <a:gd name="connsiteX18" fmla="*/ 438485 w 4443664"/>
                <a:gd name="connsiteY18" fmla="*/ 1684422 h 2737853"/>
                <a:gd name="connsiteX19" fmla="*/ 502653 w 4443664"/>
                <a:gd name="connsiteY19" fmla="*/ 1941095 h 2737853"/>
                <a:gd name="connsiteX20" fmla="*/ 828843 w 4443664"/>
                <a:gd name="connsiteY20" fmla="*/ 1941095 h 2737853"/>
                <a:gd name="connsiteX21" fmla="*/ 828843 w 4443664"/>
                <a:gd name="connsiteY21" fmla="*/ 1999916 h 2737853"/>
                <a:gd name="connsiteX22" fmla="*/ 941137 w 4443664"/>
                <a:gd name="connsiteY22" fmla="*/ 1999916 h 2737853"/>
                <a:gd name="connsiteX23" fmla="*/ 941137 w 4443664"/>
                <a:gd name="connsiteY23" fmla="*/ 2096169 h 2737853"/>
                <a:gd name="connsiteX24" fmla="*/ 999958 w 4443664"/>
                <a:gd name="connsiteY24" fmla="*/ 2229853 h 2737853"/>
                <a:gd name="connsiteX25" fmla="*/ 1475874 w 4443664"/>
                <a:gd name="connsiteY25" fmla="*/ 2229853 h 2737853"/>
                <a:gd name="connsiteX26" fmla="*/ 1475874 w 4443664"/>
                <a:gd name="connsiteY26" fmla="*/ 2256590 h 2737853"/>
                <a:gd name="connsiteX27" fmla="*/ 1534695 w 4443664"/>
                <a:gd name="connsiteY27" fmla="*/ 2256590 h 2737853"/>
                <a:gd name="connsiteX28" fmla="*/ 1534695 w 4443664"/>
                <a:gd name="connsiteY28" fmla="*/ 2465137 h 2737853"/>
                <a:gd name="connsiteX29" fmla="*/ 2010611 w 4443664"/>
                <a:gd name="connsiteY29" fmla="*/ 2465137 h 2737853"/>
                <a:gd name="connsiteX30" fmla="*/ 2010611 w 4443664"/>
                <a:gd name="connsiteY30" fmla="*/ 2529306 h 2737853"/>
                <a:gd name="connsiteX31" fmla="*/ 2438400 w 4443664"/>
                <a:gd name="connsiteY31" fmla="*/ 2529306 h 2737853"/>
                <a:gd name="connsiteX32" fmla="*/ 2438400 w 4443664"/>
                <a:gd name="connsiteY32" fmla="*/ 2582779 h 2737853"/>
                <a:gd name="connsiteX33" fmla="*/ 2700421 w 4443664"/>
                <a:gd name="connsiteY33" fmla="*/ 2582779 h 2737853"/>
                <a:gd name="connsiteX34" fmla="*/ 2700421 w 4443664"/>
                <a:gd name="connsiteY34" fmla="*/ 2641600 h 2737853"/>
                <a:gd name="connsiteX35" fmla="*/ 4443664 w 4443664"/>
                <a:gd name="connsiteY35" fmla="*/ 2641600 h 2737853"/>
                <a:gd name="connsiteX36" fmla="*/ 4443664 w 4443664"/>
                <a:gd name="connsiteY36" fmla="*/ 2737853 h 27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3664" h="2737853">
                  <a:moveTo>
                    <a:pt x="0" y="0"/>
                  </a:moveTo>
                  <a:lnTo>
                    <a:pt x="0" y="64169"/>
                  </a:lnTo>
                  <a:lnTo>
                    <a:pt x="117643" y="64169"/>
                  </a:lnTo>
                  <a:lnTo>
                    <a:pt x="117643" y="133685"/>
                  </a:lnTo>
                  <a:lnTo>
                    <a:pt x="219243" y="133685"/>
                  </a:lnTo>
                  <a:lnTo>
                    <a:pt x="219243" y="235285"/>
                  </a:lnTo>
                  <a:lnTo>
                    <a:pt x="267369" y="235285"/>
                  </a:lnTo>
                  <a:lnTo>
                    <a:pt x="304800" y="320843"/>
                  </a:lnTo>
                  <a:lnTo>
                    <a:pt x="310148" y="358274"/>
                  </a:lnTo>
                  <a:lnTo>
                    <a:pt x="310148" y="358274"/>
                  </a:lnTo>
                  <a:lnTo>
                    <a:pt x="342232" y="427790"/>
                  </a:lnTo>
                  <a:lnTo>
                    <a:pt x="374316" y="481264"/>
                  </a:lnTo>
                  <a:lnTo>
                    <a:pt x="374316" y="737937"/>
                  </a:lnTo>
                  <a:lnTo>
                    <a:pt x="401053" y="753979"/>
                  </a:lnTo>
                  <a:lnTo>
                    <a:pt x="401053" y="1112253"/>
                  </a:lnTo>
                  <a:lnTo>
                    <a:pt x="422443" y="1112253"/>
                  </a:lnTo>
                  <a:lnTo>
                    <a:pt x="422443" y="1390316"/>
                  </a:lnTo>
                  <a:lnTo>
                    <a:pt x="443832" y="1390316"/>
                  </a:lnTo>
                  <a:cubicBezTo>
                    <a:pt x="442050" y="1488351"/>
                    <a:pt x="440267" y="1586387"/>
                    <a:pt x="438485" y="1684422"/>
                  </a:cubicBezTo>
                  <a:lnTo>
                    <a:pt x="502653" y="1941095"/>
                  </a:lnTo>
                  <a:lnTo>
                    <a:pt x="828843" y="1941095"/>
                  </a:lnTo>
                  <a:lnTo>
                    <a:pt x="828843" y="1999916"/>
                  </a:lnTo>
                  <a:lnTo>
                    <a:pt x="941137" y="1999916"/>
                  </a:lnTo>
                  <a:lnTo>
                    <a:pt x="941137" y="2096169"/>
                  </a:lnTo>
                  <a:lnTo>
                    <a:pt x="999958" y="2229853"/>
                  </a:lnTo>
                  <a:lnTo>
                    <a:pt x="1475874" y="2229853"/>
                  </a:lnTo>
                  <a:lnTo>
                    <a:pt x="1475874" y="2256590"/>
                  </a:lnTo>
                  <a:lnTo>
                    <a:pt x="1534695" y="2256590"/>
                  </a:lnTo>
                  <a:lnTo>
                    <a:pt x="1534695" y="2465137"/>
                  </a:lnTo>
                  <a:lnTo>
                    <a:pt x="2010611" y="2465137"/>
                  </a:lnTo>
                  <a:lnTo>
                    <a:pt x="2010611" y="2529306"/>
                  </a:lnTo>
                  <a:lnTo>
                    <a:pt x="2438400" y="2529306"/>
                  </a:lnTo>
                  <a:lnTo>
                    <a:pt x="2438400" y="2582779"/>
                  </a:lnTo>
                  <a:lnTo>
                    <a:pt x="2700421" y="2582779"/>
                  </a:lnTo>
                  <a:lnTo>
                    <a:pt x="2700421" y="2641600"/>
                  </a:lnTo>
                  <a:lnTo>
                    <a:pt x="4443664" y="2641600"/>
                  </a:lnTo>
                  <a:lnTo>
                    <a:pt x="4443664" y="2737853"/>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grpSp>
      <p:sp>
        <p:nvSpPr>
          <p:cNvPr id="47" name="Espace réservé du contenu 2"/>
          <p:cNvSpPr txBox="1">
            <a:spLocks/>
          </p:cNvSpPr>
          <p:nvPr/>
        </p:nvSpPr>
        <p:spPr>
          <a:xfrm>
            <a:off x="4737951" y="2435974"/>
            <a:ext cx="4074162" cy="98977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400" b="1" i="0" dirty="0" smtClean="0">
                <a:solidFill>
                  <a:srgbClr val="4D4D4D"/>
                </a:solidFill>
                <a:ea typeface="MS UI Gothic" pitchFamily="18" charset="0"/>
              </a:rPr>
              <a:t>PFS中央値</a:t>
            </a:r>
          </a:p>
          <a:p>
            <a:pPr marL="0" indent="0">
              <a:buFontTx/>
              <a:buNone/>
            </a:pPr>
            <a:r>
              <a:rPr lang="ja-JP" sz="1400" b="1" i="0" dirty="0" smtClean="0">
                <a:solidFill>
                  <a:srgbClr val="4D4D4D"/>
                </a:solidFill>
                <a:ea typeface="MS UI Gothic" pitchFamily="18" charset="0"/>
              </a:rPr>
              <a:t>レゴラフェニブ vs. プラセボ: 2.6 vs. 0.9ヶ月間</a:t>
            </a:r>
          </a:p>
          <a:p>
            <a:pPr marL="0" indent="0">
              <a:spcBef>
                <a:spcPts val="600"/>
              </a:spcBef>
              <a:buFontTx/>
              <a:buNone/>
            </a:pPr>
            <a:r>
              <a:rPr lang="ja-JP" sz="1400" b="1" i="0" dirty="0" smtClean="0">
                <a:solidFill>
                  <a:srgbClr val="4D4D4D"/>
                </a:solidFill>
                <a:ea typeface="MS UI Gothic" pitchFamily="18" charset="0"/>
              </a:rPr>
              <a:t>HR 0.40 </a:t>
            </a:r>
            <a:r>
              <a:rPr lang="ja-JP" sz="1400" b="0" i="0" dirty="0" smtClean="0">
                <a:solidFill>
                  <a:srgbClr val="4D4D4D"/>
                </a:solidFill>
                <a:ea typeface="MS UI Gothic" pitchFamily="18" charset="0"/>
              </a:rPr>
              <a:t>(95%CI 0.28, 0.59)</a:t>
            </a:r>
          </a:p>
          <a:p>
            <a:pPr marL="0" indent="0">
              <a:buFontTx/>
              <a:buNone/>
            </a:pPr>
            <a:r>
              <a:rPr lang="ja-JP" sz="1400" b="0" i="0" dirty="0" smtClean="0">
                <a:solidFill>
                  <a:srgbClr val="4D4D4D"/>
                </a:solidFill>
                <a:ea typeface="MS UI Gothic" pitchFamily="18" charset="0"/>
              </a:rPr>
              <a:t>ログランク検定においてp&lt;0.0001</a:t>
            </a:r>
          </a:p>
        </p:txBody>
      </p:sp>
      <p:sp>
        <p:nvSpPr>
          <p:cNvPr id="48" name="ZoneTexte 9"/>
          <p:cNvSpPr txBox="1"/>
          <p:nvPr/>
        </p:nvSpPr>
        <p:spPr>
          <a:xfrm>
            <a:off x="275573" y="5654779"/>
            <a:ext cx="1794765" cy="615553"/>
          </a:xfrm>
          <a:prstGeom prst="rect">
            <a:avLst/>
          </a:prstGeom>
          <a:noFill/>
        </p:spPr>
        <p:txBody>
          <a:bodyPr wrap="square" rtlCol="0">
            <a:spAutoFit/>
          </a:bodyPr>
          <a:lstStyle/>
          <a:p>
            <a:pPr algn="r" fontAlgn="base">
              <a:spcBef>
                <a:spcPct val="0"/>
              </a:spcBef>
              <a:spcAft>
                <a:spcPts val="0"/>
              </a:spcAft>
            </a:pPr>
            <a:r>
              <a:rPr lang="ja-JP" sz="1000" b="0" i="0" dirty="0" smtClean="0">
                <a:solidFill>
                  <a:srgbClr val="4D4D4D"/>
                </a:solidFill>
                <a:ea typeface="MS UI Gothic" pitchFamily="18" charset="0"/>
              </a:rPr>
              <a:t>リスクにさらされていた患者数</a:t>
            </a:r>
          </a:p>
          <a:p>
            <a:pPr algn="r" fontAlgn="base">
              <a:spcBef>
                <a:spcPct val="0"/>
              </a:spcBef>
              <a:spcAft>
                <a:spcPts val="0"/>
              </a:spcAft>
            </a:pPr>
            <a:r>
              <a:rPr lang="ja-JP" sz="1200" b="0" i="0" dirty="0" smtClean="0">
                <a:solidFill>
                  <a:srgbClr val="043882"/>
                </a:solidFill>
                <a:ea typeface="MS UI Gothic" pitchFamily="18" charset="0"/>
              </a:rPr>
              <a:t>プラセボ</a:t>
            </a:r>
          </a:p>
          <a:p>
            <a:pPr algn="r" fontAlgn="base">
              <a:spcBef>
                <a:spcPct val="0"/>
              </a:spcBef>
              <a:spcAft>
                <a:spcPts val="0"/>
              </a:spcAft>
            </a:pPr>
            <a:r>
              <a:rPr lang="ja-JP" sz="1200" b="0" i="0" dirty="0" smtClean="0">
                <a:solidFill>
                  <a:srgbClr val="B60D27"/>
                </a:solidFill>
                <a:ea typeface="MS UI Gothic" pitchFamily="18" charset="0"/>
              </a:rPr>
              <a:t>レゴラフェニブ</a:t>
            </a:r>
          </a:p>
        </p:txBody>
      </p:sp>
      <p:sp>
        <p:nvSpPr>
          <p:cNvPr id="49" name="ZoneTexte 10"/>
          <p:cNvSpPr txBox="1"/>
          <p:nvPr/>
        </p:nvSpPr>
        <p:spPr>
          <a:xfrm>
            <a:off x="2005151"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50</a:t>
            </a:r>
          </a:p>
          <a:p>
            <a:pPr algn="ctr" fontAlgn="base">
              <a:spcBef>
                <a:spcPct val="0"/>
              </a:spcBef>
              <a:spcAft>
                <a:spcPts val="0"/>
              </a:spcAft>
            </a:pPr>
            <a:r>
              <a:rPr lang="ja-JP" sz="1200" b="0" i="0" dirty="0" smtClean="0">
                <a:solidFill>
                  <a:srgbClr val="4D4D4D"/>
                </a:solidFill>
                <a:ea typeface="MS UI Gothic" pitchFamily="18" charset="0"/>
              </a:rPr>
              <a:t>97</a:t>
            </a:r>
          </a:p>
        </p:txBody>
      </p:sp>
      <p:sp>
        <p:nvSpPr>
          <p:cNvPr id="50" name="ZoneTexte 11"/>
          <p:cNvSpPr txBox="1"/>
          <p:nvPr/>
        </p:nvSpPr>
        <p:spPr>
          <a:xfrm>
            <a:off x="2638402"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16</a:t>
            </a:r>
          </a:p>
          <a:p>
            <a:pPr algn="ctr" fontAlgn="base">
              <a:spcBef>
                <a:spcPct val="0"/>
              </a:spcBef>
              <a:spcAft>
                <a:spcPts val="0"/>
              </a:spcAft>
            </a:pPr>
            <a:r>
              <a:rPr lang="ja-JP" sz="1200" b="0" i="0" dirty="0" smtClean="0">
                <a:solidFill>
                  <a:srgbClr val="4D4D4D"/>
                </a:solidFill>
                <a:ea typeface="MS UI Gothic" pitchFamily="18" charset="0"/>
              </a:rPr>
              <a:t>63</a:t>
            </a:r>
          </a:p>
        </p:txBody>
      </p:sp>
      <p:sp>
        <p:nvSpPr>
          <p:cNvPr id="51" name="ZoneTexte 12"/>
          <p:cNvSpPr txBox="1"/>
          <p:nvPr/>
        </p:nvSpPr>
        <p:spPr>
          <a:xfrm>
            <a:off x="3277729"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9</a:t>
            </a:r>
          </a:p>
          <a:p>
            <a:pPr algn="ctr" fontAlgn="base">
              <a:spcBef>
                <a:spcPct val="0"/>
              </a:spcBef>
              <a:spcAft>
                <a:spcPts val="0"/>
              </a:spcAft>
            </a:pPr>
            <a:r>
              <a:rPr lang="ja-JP" sz="1200" b="0" i="0" dirty="0" smtClean="0">
                <a:solidFill>
                  <a:srgbClr val="4D4D4D"/>
                </a:solidFill>
                <a:ea typeface="MS UI Gothic" pitchFamily="18" charset="0"/>
              </a:rPr>
              <a:t>48</a:t>
            </a:r>
          </a:p>
        </p:txBody>
      </p:sp>
      <p:sp>
        <p:nvSpPr>
          <p:cNvPr id="52" name="ZoneTexte 13"/>
          <p:cNvSpPr txBox="1"/>
          <p:nvPr/>
        </p:nvSpPr>
        <p:spPr>
          <a:xfrm>
            <a:off x="3917056"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4</a:t>
            </a:r>
          </a:p>
          <a:p>
            <a:pPr algn="ctr" fontAlgn="base">
              <a:spcBef>
                <a:spcPct val="0"/>
              </a:spcBef>
              <a:spcAft>
                <a:spcPts val="0"/>
              </a:spcAft>
            </a:pPr>
            <a:r>
              <a:rPr lang="ja-JP" sz="1200" b="0" i="0" dirty="0" smtClean="0">
                <a:solidFill>
                  <a:srgbClr val="4D4D4D"/>
                </a:solidFill>
                <a:ea typeface="MS UI Gothic" pitchFamily="18" charset="0"/>
              </a:rPr>
              <a:t>34</a:t>
            </a:r>
          </a:p>
        </p:txBody>
      </p:sp>
      <p:sp>
        <p:nvSpPr>
          <p:cNvPr id="53" name="ZoneTexte 14"/>
          <p:cNvSpPr txBox="1"/>
          <p:nvPr/>
        </p:nvSpPr>
        <p:spPr>
          <a:xfrm>
            <a:off x="4570303"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3</a:t>
            </a:r>
          </a:p>
          <a:p>
            <a:pPr algn="ctr" fontAlgn="base">
              <a:spcBef>
                <a:spcPct val="0"/>
              </a:spcBef>
              <a:spcAft>
                <a:spcPts val="0"/>
              </a:spcAft>
            </a:pPr>
            <a:r>
              <a:rPr lang="ja-JP" sz="1200" b="0" i="0" dirty="0" smtClean="0">
                <a:solidFill>
                  <a:srgbClr val="4D4D4D"/>
                </a:solidFill>
                <a:ea typeface="MS UI Gothic" pitchFamily="18" charset="0"/>
              </a:rPr>
              <a:t>27</a:t>
            </a:r>
          </a:p>
        </p:txBody>
      </p:sp>
      <p:sp>
        <p:nvSpPr>
          <p:cNvPr id="54" name="ZoneTexte 15"/>
          <p:cNvSpPr txBox="1"/>
          <p:nvPr/>
        </p:nvSpPr>
        <p:spPr>
          <a:xfrm>
            <a:off x="5215653"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1</a:t>
            </a:r>
          </a:p>
          <a:p>
            <a:pPr algn="ctr" fontAlgn="base">
              <a:spcBef>
                <a:spcPct val="0"/>
              </a:spcBef>
              <a:spcAft>
                <a:spcPts val="0"/>
              </a:spcAft>
            </a:pPr>
            <a:r>
              <a:rPr lang="ja-JP" sz="1200" b="0" i="0" dirty="0" smtClean="0">
                <a:solidFill>
                  <a:srgbClr val="4D4D4D"/>
                </a:solidFill>
                <a:ea typeface="MS UI Gothic" pitchFamily="18" charset="0"/>
              </a:rPr>
              <a:t>17</a:t>
            </a:r>
          </a:p>
        </p:txBody>
      </p:sp>
      <p:sp>
        <p:nvSpPr>
          <p:cNvPr id="55" name="ZoneTexte 16"/>
          <p:cNvSpPr txBox="1"/>
          <p:nvPr/>
        </p:nvSpPr>
        <p:spPr>
          <a:xfrm>
            <a:off x="5835037"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1</a:t>
            </a:r>
          </a:p>
          <a:p>
            <a:pPr algn="ctr" fontAlgn="base">
              <a:spcBef>
                <a:spcPct val="0"/>
              </a:spcBef>
              <a:spcAft>
                <a:spcPts val="0"/>
              </a:spcAft>
            </a:pPr>
            <a:r>
              <a:rPr lang="ja-JP" sz="1200" b="0" i="0" dirty="0" smtClean="0">
                <a:solidFill>
                  <a:srgbClr val="4D4D4D"/>
                </a:solidFill>
                <a:ea typeface="MS UI Gothic" pitchFamily="18" charset="0"/>
              </a:rPr>
              <a:t>13</a:t>
            </a:r>
          </a:p>
        </p:txBody>
      </p:sp>
      <p:sp>
        <p:nvSpPr>
          <p:cNvPr id="56" name="ZoneTexte 17"/>
          <p:cNvSpPr txBox="1"/>
          <p:nvPr/>
        </p:nvSpPr>
        <p:spPr>
          <a:xfrm>
            <a:off x="6493372"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1</a:t>
            </a:r>
          </a:p>
          <a:p>
            <a:pPr algn="ctr" fontAlgn="base">
              <a:spcBef>
                <a:spcPct val="0"/>
              </a:spcBef>
              <a:spcAft>
                <a:spcPts val="0"/>
              </a:spcAft>
            </a:pPr>
            <a:r>
              <a:rPr lang="ja-JP" sz="1200" b="0" i="0" dirty="0" smtClean="0">
                <a:solidFill>
                  <a:srgbClr val="4D4D4D"/>
                </a:solidFill>
                <a:ea typeface="MS UI Gothic" pitchFamily="18" charset="0"/>
              </a:rPr>
              <a:t>9</a:t>
            </a:r>
          </a:p>
        </p:txBody>
      </p:sp>
      <p:sp>
        <p:nvSpPr>
          <p:cNvPr id="57" name="ZoneTexte 18"/>
          <p:cNvSpPr txBox="1"/>
          <p:nvPr/>
        </p:nvSpPr>
        <p:spPr>
          <a:xfrm>
            <a:off x="7117430" y="5830096"/>
            <a:ext cx="579776" cy="461665"/>
          </a:xfrm>
          <a:prstGeom prst="rect">
            <a:avLst/>
          </a:prstGeom>
          <a:noFill/>
        </p:spPr>
        <p:txBody>
          <a:bodyPr wrap="square" rtlCol="0">
            <a:spAutoFit/>
          </a:bodyPr>
          <a:lstStyle/>
          <a:p>
            <a:pPr algn="ctr" fontAlgn="base">
              <a:spcBef>
                <a:spcPct val="0"/>
              </a:spcBef>
              <a:spcAft>
                <a:spcPts val="0"/>
              </a:spcAft>
            </a:pPr>
            <a:r>
              <a:rPr lang="ja-JP" sz="1200" b="0" i="0" dirty="0" smtClean="0">
                <a:solidFill>
                  <a:srgbClr val="4D4D4D"/>
                </a:solidFill>
                <a:ea typeface="MS UI Gothic" pitchFamily="18" charset="0"/>
              </a:rPr>
              <a:t>0</a:t>
            </a:r>
          </a:p>
          <a:p>
            <a:pPr algn="ctr" fontAlgn="base">
              <a:spcBef>
                <a:spcPct val="0"/>
              </a:spcBef>
              <a:spcAft>
                <a:spcPts val="0"/>
              </a:spcAft>
            </a:pPr>
            <a:r>
              <a:rPr lang="ja-JP" sz="1200" b="0" i="0" dirty="0" smtClean="0">
                <a:solidFill>
                  <a:srgbClr val="4D4D4D"/>
                </a:solidFill>
                <a:ea typeface="MS UI Gothic" pitchFamily="18" charset="0"/>
              </a:rPr>
              <a:t>8</a:t>
            </a:r>
          </a:p>
        </p:txBody>
      </p:sp>
      <p:sp>
        <p:nvSpPr>
          <p:cNvPr id="2" name="TextBox 1"/>
          <p:cNvSpPr txBox="1"/>
          <p:nvPr/>
        </p:nvSpPr>
        <p:spPr>
          <a:xfrm>
            <a:off x="2268173" y="2058285"/>
            <a:ext cx="633507" cy="369332"/>
          </a:xfrm>
          <a:prstGeom prst="rect">
            <a:avLst/>
          </a:prstGeom>
          <a:noFill/>
        </p:spPr>
        <p:txBody>
          <a:bodyPr wrap="none" rtlCol="0">
            <a:spAutoFit/>
          </a:bodyPr>
          <a:lstStyle/>
          <a:p>
            <a:r>
              <a:rPr lang="ja-JP" sz="1800" b="1" i="0" dirty="0" smtClean="0">
                <a:solidFill>
                  <a:srgbClr val="4D4D4D"/>
                </a:solidFill>
                <a:ea typeface="MS UI Gothic" pitchFamily="18" charset="0"/>
              </a:rPr>
              <a:t>PFS</a:t>
            </a:r>
          </a:p>
        </p:txBody>
      </p:sp>
    </p:spTree>
    <p:extLst>
      <p:ext uri="{BB962C8B-B14F-4D97-AF65-F5344CB8AC3E}">
        <p14:creationId xmlns:p14="http://schemas.microsoft.com/office/powerpoint/2010/main" xmlns="" val="2739831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50555" cy="5247590"/>
          </a:xfrm>
          <a:prstGeom prst="rect">
            <a:avLst/>
          </a:prstGeom>
          <a:noFill/>
        </p:spPr>
        <p:txBody>
          <a:bodyPr wrap="square" lIns="0" rtlCol="0">
            <a:spAutoFit/>
          </a:bodyPr>
          <a:lstStyle/>
          <a:p>
            <a:pPr>
              <a:spcAft>
                <a:spcPts val="600"/>
              </a:spcAft>
              <a:buClr>
                <a:srgbClr val="043882"/>
              </a:buClr>
            </a:pPr>
            <a:r>
              <a:rPr lang="ja-JP" sz="1600" b="1" i="0" dirty="0" smtClean="0">
                <a:solidFill>
                  <a:srgbClr val="4D4D4D"/>
                </a:solidFill>
                <a:ea typeface="MS UI Gothic" pitchFamily="18" charset="0"/>
              </a:rPr>
              <a:t>主要な結果（続き）</a:t>
            </a:r>
            <a:endParaRPr lang="en-US" altLang="ja-JP" sz="1600" b="1" i="0" dirty="0" smtClean="0">
              <a:solidFill>
                <a:srgbClr val="4D4D4D"/>
              </a:solidFill>
              <a:ea typeface="MS UI Gothic" pitchFamily="18" charset="0"/>
            </a:endParaRPr>
          </a:p>
          <a:p>
            <a:pPr>
              <a:spcAft>
                <a:spcPts val="600"/>
              </a:spcAft>
              <a:buClr>
                <a:srgbClr val="043882"/>
              </a:buClr>
            </a:pPr>
            <a:endParaRPr lang="ja-JP" sz="1600" b="1" i="0" dirty="0" smtClean="0">
              <a:solidFill>
                <a:srgbClr val="4D4D4D"/>
              </a:solidFill>
              <a:ea typeface="MS UI Gothic" pitchFamily="18" charset="0"/>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marL="285750" indent="-285750">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レゴラフェニブ群の患者の5%以上に発生した、グレード3～5のAEには以下が含まれていた：食欲不振；高血圧；腹痛；アスパラギン酸アミノトランスフェラーゼ増加；および、アラニン・アミノトランスフェラーゼ増加</a:t>
            </a: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この第</a:t>
            </a:r>
            <a:r>
              <a:rPr lang="en-US" altLang="ja-JP" sz="1600" b="1" i="0" dirty="0" smtClean="0">
                <a:solidFill>
                  <a:srgbClr val="4D4D4D"/>
                </a:solidFill>
                <a:ea typeface="MS UI Gothic" pitchFamily="18" charset="0"/>
              </a:rPr>
              <a:t>II</a:t>
            </a:r>
            <a:r>
              <a:rPr lang="ja-JP" sz="1600" b="1" i="0" dirty="0" smtClean="0">
                <a:solidFill>
                  <a:srgbClr val="4D4D4D"/>
                </a:solidFill>
                <a:ea typeface="MS UI Gothic" pitchFamily="18" charset="0"/>
              </a:rPr>
              <a:t>相試験では、レゴラフェニブは、全ての地域およびサブグループにおいて高い効果を示し、PFSを延長させたほか、OSについても延長傾向が認められたが、検証的な第</a:t>
            </a:r>
            <a:r>
              <a:rPr lang="en-US" altLang="ja-JP" sz="1600" b="1" i="0" dirty="0" smtClean="0">
                <a:solidFill>
                  <a:srgbClr val="4D4D4D"/>
                </a:solidFill>
                <a:ea typeface="MS UI Gothic" pitchFamily="18" charset="0"/>
              </a:rPr>
              <a:t>III</a:t>
            </a:r>
            <a:r>
              <a:rPr lang="ja-JP" sz="1600" b="1" i="0" dirty="0" smtClean="0">
                <a:solidFill>
                  <a:srgbClr val="4D4D4D"/>
                </a:solidFill>
                <a:ea typeface="MS UI Gothic" pitchFamily="18" charset="0"/>
              </a:rPr>
              <a:t>相試験におけるさらなる評価検討を実施する必要がある</a:t>
            </a:r>
          </a:p>
        </p:txBody>
      </p:sp>
      <p:sp>
        <p:nvSpPr>
          <p:cNvPr id="9"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4003: INTEGRATE: 治療抵抗性の進行食道胃癌(AOGC)を有する患者における、レゴラフェニブの無作為化、第II相、二重盲検、プラセボ対照試験: Australasian Gastrointestinal Trials Group (AGITG)による試験—最終的な全体的・サブグループ解析の結果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Pavlakis N, et al</a:t>
            </a:r>
          </a:p>
        </p:txBody>
      </p:sp>
      <p:sp>
        <p:nvSpPr>
          <p:cNvPr id="11"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Pavlakis et al. J Clin Oncol 2015; 33 (suppl): abstr 4003</a:t>
            </a:r>
          </a:p>
        </p:txBody>
      </p:sp>
      <p:graphicFrame>
        <p:nvGraphicFramePr>
          <p:cNvPr id="7" name="Group 88"/>
          <p:cNvGraphicFramePr>
            <a:graphicFrameLocks noGrp="1"/>
          </p:cNvGraphicFramePr>
          <p:nvPr>
            <p:extLst>
              <p:ext uri="{D42A27DB-BD31-4B8C-83A1-F6EECF244321}">
                <p14:modId xmlns:p14="http://schemas.microsoft.com/office/powerpoint/2010/main" xmlns="" val="649750093"/>
              </p:ext>
            </p:extLst>
          </p:nvPr>
        </p:nvGraphicFramePr>
        <p:xfrm>
          <a:off x="381000" y="1636613"/>
          <a:ext cx="8408988" cy="2816352"/>
        </p:xfrm>
        <a:graphic>
          <a:graphicData uri="http://schemas.openxmlformats.org/drawingml/2006/table">
            <a:tbl>
              <a:tblPr firstRow="1" bandRow="1">
                <a:tableStyleId>{69012ECD-51FC-41F1-AA8D-1B2483CD663E}</a:tableStyleId>
              </a:tblPr>
              <a:tblGrid>
                <a:gridCol w="3048000"/>
                <a:gridCol w="1905000"/>
                <a:gridCol w="1447800"/>
                <a:gridCol w="2008188"/>
              </a:tblGrid>
              <a:tr h="2504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主要なサブグループ</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PFS HR(95%CI)</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相互作用の検定におけるP値</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0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baseline="0" dirty="0" smtClean="0">
                          <a:solidFill>
                            <a:srgbClr val="4D4D4D"/>
                          </a:solidFill>
                          <a:ea typeface="MS UI Gothic" pitchFamily="18" charset="0"/>
                        </a:rPr>
                        <a:t>ANZ/カナダ(n=93)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baseline="0" dirty="0" smtClean="0">
                          <a:solidFill>
                            <a:srgbClr val="4D4D4D"/>
                          </a:solidFill>
                          <a:ea typeface="MS UI Gothic" pitchFamily="18" charset="0"/>
                        </a:rPr>
                        <a:t>韓国(n=54)</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0.61(0.39, 0.97)</a:t>
                      </a:r>
                    </a:p>
                    <a:p>
                      <a:pPr algn="ctr"/>
                      <a:r>
                        <a:rPr lang="ja-JP" sz="1400" b="0" i="0" dirty="0" smtClean="0">
                          <a:solidFill>
                            <a:srgbClr val="4D4D4D"/>
                          </a:solidFill>
                          <a:ea typeface="MS UI Gothic" pitchFamily="18" charset="0"/>
                        </a:rPr>
                        <a:t>0.12(0.06, 0.27)</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dirty="0" smtClean="0">
                          <a:solidFill>
                            <a:srgbClr val="4D4D4D"/>
                          </a:solidFill>
                          <a:ea typeface="MS UI Gothic" pitchFamily="18" charset="0"/>
                        </a:rPr>
                        <a:t>0.0324</a:t>
                      </a:r>
                    </a:p>
                    <a:p>
                      <a:pPr algn="ctr"/>
                      <a:r>
                        <a:rPr lang="ja-JP" sz="1400" b="0" i="0" dirty="0" smtClean="0">
                          <a:solidFill>
                            <a:srgbClr val="4D4D4D"/>
                          </a:solidFill>
                          <a:ea typeface="MS UI Gothic" pitchFamily="18" charset="0"/>
                        </a:rPr>
                        <a:t>&lt;0.0001</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dirty="0" smtClean="0">
                          <a:solidFill>
                            <a:srgbClr val="4D4D4D"/>
                          </a:solidFill>
                          <a:ea typeface="MS UI Gothic" pitchFamily="18" charset="0"/>
                        </a:rPr>
                        <a:t>0.0009</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601100">
                <a:tc>
                  <a:txBody>
                    <a:bodyPr/>
                    <a:lstStyle/>
                    <a:p>
                      <a:r>
                        <a:rPr lang="ja-JP" sz="1400" b="0" i="0" baseline="0" dirty="0" smtClean="0">
                          <a:solidFill>
                            <a:srgbClr val="4D4D4D"/>
                          </a:solidFill>
                          <a:ea typeface="MS UI Gothic" pitchFamily="18" charset="0"/>
                        </a:rPr>
                        <a:t>施行歴のある治療ライン</a:t>
                      </a:r>
                    </a:p>
                    <a:p>
                      <a:r>
                        <a:rPr lang="ja-JP" sz="1400" b="0" i="0" baseline="0" dirty="0" smtClean="0">
                          <a:solidFill>
                            <a:srgbClr val="4D4D4D"/>
                          </a:solidFill>
                          <a:ea typeface="MS UI Gothic" pitchFamily="18" charset="0"/>
                        </a:rPr>
                        <a:t>     </a:t>
                      </a:r>
                      <a:r>
                        <a:rPr lang="ja-JP" altLang="en-US" sz="1400" b="0" i="0" baseline="0" dirty="0" smtClean="0">
                          <a:solidFill>
                            <a:srgbClr val="4D4D4D"/>
                          </a:solidFill>
                          <a:ea typeface="MS UI Gothic" pitchFamily="18" charset="0"/>
                        </a:rPr>
                        <a:t>一</a:t>
                      </a:r>
                      <a:r>
                        <a:rPr lang="ja-JP" sz="1400" b="0" i="0" baseline="0" dirty="0" smtClean="0">
                          <a:solidFill>
                            <a:srgbClr val="4D4D4D"/>
                          </a:solidFill>
                          <a:ea typeface="MS UI Gothic" pitchFamily="18" charset="0"/>
                        </a:rPr>
                        <a:t>次(n=62)</a:t>
                      </a:r>
                    </a:p>
                    <a:p>
                      <a:r>
                        <a:rPr lang="ja-JP" sz="1400" b="0" i="0" baseline="0" dirty="0" smtClean="0">
                          <a:solidFill>
                            <a:srgbClr val="4D4D4D"/>
                          </a:solidFill>
                          <a:ea typeface="MS UI Gothic" pitchFamily="18" charset="0"/>
                        </a:rPr>
                        <a:t>     </a:t>
                      </a:r>
                      <a:r>
                        <a:rPr lang="ja-JP" altLang="en-US" sz="1400" b="0" i="0" baseline="0" dirty="0" smtClean="0">
                          <a:solidFill>
                            <a:srgbClr val="4D4D4D"/>
                          </a:solidFill>
                          <a:ea typeface="MS UI Gothic" pitchFamily="18" charset="0"/>
                        </a:rPr>
                        <a:t>二</a:t>
                      </a:r>
                      <a:r>
                        <a:rPr lang="ja-JP" sz="1400" b="0" i="0" baseline="0" dirty="0" smtClean="0">
                          <a:solidFill>
                            <a:srgbClr val="4D4D4D"/>
                          </a:solidFill>
                          <a:ea typeface="MS UI Gothic" pitchFamily="18" charset="0"/>
                        </a:rPr>
                        <a:t>次(n=85)</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smtClean="0">
                        <a:solidFill>
                          <a:schemeClr val="tx1"/>
                        </a:solidFill>
                      </a:endParaRPr>
                    </a:p>
                    <a:p>
                      <a:pPr algn="ctr"/>
                      <a:r>
                        <a:rPr lang="ja-JP" sz="1400" b="0" i="0" dirty="0" smtClean="0">
                          <a:solidFill>
                            <a:srgbClr val="4D4D4D"/>
                          </a:solidFill>
                          <a:ea typeface="MS UI Gothic" pitchFamily="18" charset="0"/>
                        </a:rPr>
                        <a:t>0.49(0.28, 0.86)</a:t>
                      </a:r>
                    </a:p>
                    <a:p>
                      <a:pPr algn="ctr"/>
                      <a:r>
                        <a:rPr lang="ja-JP" sz="1400" b="0" i="0" dirty="0" smtClean="0">
                          <a:solidFill>
                            <a:srgbClr val="4D4D4D"/>
                          </a:solidFill>
                          <a:ea typeface="MS UI Gothic" pitchFamily="18" charset="0"/>
                        </a:rPr>
                        <a:t>0.32(0.19, 0.55)</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GB" sz="1400" dirty="0" smtClean="0">
                        <a:solidFill>
                          <a:schemeClr val="tx1"/>
                        </a:solidFill>
                      </a:endParaRPr>
                    </a:p>
                    <a:p>
                      <a:pPr algn="ctr"/>
                      <a:r>
                        <a:rPr lang="ja-JP" sz="1400" b="0" i="0" dirty="0" smtClean="0">
                          <a:solidFill>
                            <a:srgbClr val="4D4D4D"/>
                          </a:solidFill>
                          <a:ea typeface="MS UI Gothic" pitchFamily="18" charset="0"/>
                        </a:rPr>
                        <a:t>0.01</a:t>
                      </a:r>
                    </a:p>
                    <a:p>
                      <a:pPr algn="ctr"/>
                      <a:r>
                        <a:rPr lang="ja-JP" sz="1400" b="0" i="0" dirty="0" smtClean="0">
                          <a:solidFill>
                            <a:srgbClr val="4D4D4D"/>
                          </a:solidFill>
                          <a:ea typeface="MS UI Gothic" pitchFamily="18" charset="0"/>
                        </a:rPr>
                        <a:t>&lt;0.0001</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0.50</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601100">
                <a:tc>
                  <a:txBody>
                    <a:bodyPr/>
                    <a:lstStyle/>
                    <a:p>
                      <a:r>
                        <a:rPr lang="ja-JP" sz="1400" b="0" i="0" baseline="0" dirty="0" smtClean="0">
                          <a:solidFill>
                            <a:srgbClr val="4D4D4D"/>
                          </a:solidFill>
                          <a:ea typeface="MS UI Gothic" pitchFamily="18" charset="0"/>
                        </a:rPr>
                        <a:t>好中球-リンパ球比（NLR）</a:t>
                      </a:r>
                    </a:p>
                    <a:p>
                      <a:r>
                        <a:rPr lang="ja-JP" sz="1400" b="0" i="0" baseline="0" dirty="0" smtClean="0">
                          <a:solidFill>
                            <a:srgbClr val="4D4D4D"/>
                          </a:solidFill>
                          <a:ea typeface="MS UI Gothic" pitchFamily="18" charset="0"/>
                        </a:rPr>
                        <a:t>     &lt;3(n=71)</a:t>
                      </a:r>
                    </a:p>
                    <a:p>
                      <a:r>
                        <a:rPr lang="ja-JP" sz="1400" b="0" i="0" baseline="0" dirty="0" smtClean="0">
                          <a:solidFill>
                            <a:srgbClr val="4D4D4D"/>
                          </a:solidFill>
                          <a:ea typeface="MS UI Gothic" pitchFamily="18" charset="0"/>
                        </a:rPr>
                        <a:t>     ≥3(n=76)</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smtClean="0">
                        <a:solidFill>
                          <a:schemeClr val="tx1"/>
                        </a:solidFill>
                      </a:endParaRPr>
                    </a:p>
                    <a:p>
                      <a:pPr algn="ctr"/>
                      <a:r>
                        <a:rPr lang="ja-JP" sz="1400" b="0" i="0" dirty="0" smtClean="0">
                          <a:solidFill>
                            <a:srgbClr val="4D4D4D"/>
                          </a:solidFill>
                          <a:ea typeface="MS UI Gothic" pitchFamily="18" charset="0"/>
                        </a:rPr>
                        <a:t>0.41(0.23, 0.70)</a:t>
                      </a:r>
                    </a:p>
                    <a:p>
                      <a:pPr algn="ctr"/>
                      <a:r>
                        <a:rPr lang="ja-JP" sz="1400" b="0" i="0" dirty="0" smtClean="0">
                          <a:solidFill>
                            <a:srgbClr val="4D4D4D"/>
                          </a:solidFill>
                          <a:ea typeface="MS UI Gothic" pitchFamily="18" charset="0"/>
                        </a:rPr>
                        <a:t>0.37(0.22, 0.64)</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baseline="0" dirty="0" smtClean="0">
                        <a:solidFill>
                          <a:schemeClr val="tx1"/>
                        </a:solidFill>
                      </a:endParaRPr>
                    </a:p>
                    <a:p>
                      <a:pPr algn="ctr"/>
                      <a:r>
                        <a:rPr lang="ja-JP" sz="1400" b="0" i="0" dirty="0" smtClean="0">
                          <a:solidFill>
                            <a:srgbClr val="4D4D4D"/>
                          </a:solidFill>
                          <a:ea typeface="MS UI Gothic" pitchFamily="18" charset="0"/>
                        </a:rPr>
                        <a:t>0.0007</a:t>
                      </a:r>
                    </a:p>
                    <a:p>
                      <a:pPr algn="ctr"/>
                      <a:r>
                        <a:rPr lang="ja-JP" sz="1400" b="0" i="0" dirty="0" smtClean="0">
                          <a:solidFill>
                            <a:srgbClr val="4D4D4D"/>
                          </a:solidFill>
                          <a:ea typeface="MS UI Gothic" pitchFamily="18" charset="0"/>
                        </a:rPr>
                        <a:t>0.0001</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0.72</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601100">
                <a:tc>
                  <a:txBody>
                    <a:bodyPr/>
                    <a:lstStyle/>
                    <a:p>
                      <a:r>
                        <a:rPr lang="ja-JP" sz="1400" b="0" i="0" baseline="0" dirty="0" smtClean="0">
                          <a:solidFill>
                            <a:srgbClr val="4D4D4D"/>
                          </a:solidFill>
                          <a:ea typeface="MS UI Gothic" pitchFamily="18" charset="0"/>
                        </a:rPr>
                        <a:t>血漿VEGF-A(pg/mL)</a:t>
                      </a:r>
                    </a:p>
                    <a:p>
                      <a:r>
                        <a:rPr lang="ja-JP" sz="1400" b="0" i="0" baseline="0" dirty="0" smtClean="0">
                          <a:solidFill>
                            <a:srgbClr val="4D4D4D"/>
                          </a:solidFill>
                          <a:ea typeface="MS UI Gothic" pitchFamily="18" charset="0"/>
                        </a:rPr>
                        <a:t>     低(≤0.14),(n=82)</a:t>
                      </a:r>
                    </a:p>
                    <a:p>
                      <a:r>
                        <a:rPr lang="ja-JP" sz="1400" b="0" i="0" baseline="0" dirty="0" smtClean="0">
                          <a:solidFill>
                            <a:srgbClr val="4D4D4D"/>
                          </a:solidFill>
                          <a:ea typeface="MS UI Gothic" pitchFamily="18" charset="0"/>
                        </a:rPr>
                        <a:t>     高(&gt;0.14),(n=62)</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smtClean="0">
                        <a:solidFill>
                          <a:schemeClr val="tx1"/>
                        </a:solidFill>
                      </a:endParaRPr>
                    </a:p>
                    <a:p>
                      <a:pPr algn="ctr"/>
                      <a:r>
                        <a:rPr lang="ja-JP" sz="1400" b="0" i="0" dirty="0" smtClean="0">
                          <a:solidFill>
                            <a:srgbClr val="4D4D4D"/>
                          </a:solidFill>
                          <a:ea typeface="MS UI Gothic" pitchFamily="18" charset="0"/>
                        </a:rPr>
                        <a:t>0.39(0.24, 0.65)</a:t>
                      </a:r>
                    </a:p>
                    <a:p>
                      <a:pPr algn="ctr"/>
                      <a:r>
                        <a:rPr lang="ja-JP" sz="1400" b="0" i="0" dirty="0" smtClean="0">
                          <a:solidFill>
                            <a:srgbClr val="4D4D4D"/>
                          </a:solidFill>
                          <a:ea typeface="MS UI Gothic" pitchFamily="18" charset="0"/>
                        </a:rPr>
                        <a:t>0.42(0.23, 0.78)</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smtClean="0">
                        <a:solidFill>
                          <a:schemeClr val="tx1"/>
                        </a:solidFill>
                      </a:endParaRPr>
                    </a:p>
                    <a:p>
                      <a:pPr algn="ctr"/>
                      <a:r>
                        <a:rPr lang="ja-JP" sz="1400" b="0" i="0" dirty="0" smtClean="0">
                          <a:solidFill>
                            <a:srgbClr val="4D4D4D"/>
                          </a:solidFill>
                          <a:ea typeface="MS UI Gothic" pitchFamily="18" charset="0"/>
                        </a:rPr>
                        <a:t>0.0001</a:t>
                      </a:r>
                    </a:p>
                    <a:p>
                      <a:pPr algn="ctr"/>
                      <a:r>
                        <a:rPr lang="ja-JP" sz="1400" b="0" i="0" dirty="0" smtClean="0">
                          <a:solidFill>
                            <a:srgbClr val="4D4D4D"/>
                          </a:solidFill>
                          <a:ea typeface="MS UI Gothic" pitchFamily="18" charset="0"/>
                        </a:rPr>
                        <a:t>0.003</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0.72</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2632923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胃食道癌における陽性シグナルの探索</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Ku GY</a:t>
            </a:r>
          </a:p>
        </p:txBody>
      </p:sp>
      <p:sp>
        <p:nvSpPr>
          <p:cNvPr id="9" name="TextBox 8"/>
          <p:cNvSpPr txBox="1"/>
          <p:nvPr/>
        </p:nvSpPr>
        <p:spPr>
          <a:xfrm>
            <a:off x="369888" y="1295400"/>
            <a:ext cx="8404225" cy="4724370"/>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抄録4000の考察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RILOMET-1試験では、RILOMET-1試験に先行して実施された無作為化第</a:t>
            </a:r>
            <a:r>
              <a:rPr lang="en-US" altLang="ja-JP" sz="1600" b="0" i="0" dirty="0" smtClean="0">
                <a:solidFill>
                  <a:srgbClr val="4D4D4D"/>
                </a:solidFill>
                <a:ea typeface="MS UI Gothic" pitchFamily="18" charset="0"/>
              </a:rPr>
              <a:t>II</a:t>
            </a:r>
            <a:r>
              <a:rPr lang="ja-JP" sz="1600" b="0" i="0" dirty="0" smtClean="0">
                <a:solidFill>
                  <a:srgbClr val="4D4D4D"/>
                </a:solidFill>
                <a:ea typeface="MS UI Gothic" pitchFamily="18" charset="0"/>
              </a:rPr>
              <a:t>相試験</a:t>
            </a:r>
            <a:r>
              <a:rPr lang="ja-JP" sz="1600" b="0" i="0" baseline="30000" dirty="0" smtClean="0">
                <a:solidFill>
                  <a:srgbClr val="4D4D4D"/>
                </a:solidFill>
                <a:ea typeface="MS UI Gothic" pitchFamily="18" charset="0"/>
              </a:rPr>
              <a:t>1</a:t>
            </a:r>
            <a:r>
              <a:rPr lang="ja-JP" sz="1600" b="0" i="0" dirty="0" smtClean="0">
                <a:solidFill>
                  <a:srgbClr val="4D4D4D"/>
                </a:solidFill>
                <a:ea typeface="MS UI Gothic" pitchFamily="18" charset="0"/>
              </a:rPr>
              <a:t>の結果と比較して、不良な転帰が認められた</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これら2試験間において生命予後に関してそうした差が認められた理由については、ベースライン時の因子に関する差異（RILOMET-1試験では、胃食道接合部［GEJ］腫瘍を有する患者の割合が高く、アジア人患者の数が少なくなっていたことなど）や、IHCに際して選択された抗体の種類の違い（MET陽性の結果が得られた患者の割合は、RILOMET-1試験の方が高くなっていた）に基づいて、説明が可能であると考えられ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RILOMET-1試験および上記の第2相試験</a:t>
            </a:r>
            <a:r>
              <a:rPr lang="ja-JP" sz="1600" b="0" i="0" baseline="30000" dirty="0" smtClean="0">
                <a:solidFill>
                  <a:srgbClr val="4D4D4D"/>
                </a:solidFill>
                <a:ea typeface="MS UI Gothic" pitchFamily="18" charset="0"/>
              </a:rPr>
              <a:t>1</a:t>
            </a:r>
            <a:r>
              <a:rPr lang="ja-JP" sz="1600" b="0" i="0" dirty="0" smtClean="0">
                <a:solidFill>
                  <a:srgbClr val="4D4D4D"/>
                </a:solidFill>
                <a:ea typeface="MS UI Gothic" pitchFamily="18" charset="0"/>
              </a:rPr>
              <a:t>では、バイオマーカー値に基づいて選定された食道胃癌患者集団において、抗MET経路抗体についてさらなる評価検討を実施することの妥当性について、裏付けとなる所見は得られていない</a:t>
            </a:r>
          </a:p>
          <a:p>
            <a:pPr>
              <a:spcAft>
                <a:spcPts val="300"/>
              </a:spcAft>
              <a:buClr>
                <a:srgbClr val="043882"/>
              </a:buClr>
            </a:pPr>
            <a:r>
              <a:rPr lang="ja-JP" sz="1600" b="1" i="0" dirty="0" smtClean="0">
                <a:solidFill>
                  <a:srgbClr val="4D4D4D"/>
                </a:solidFill>
                <a:ea typeface="MS UI Gothic" pitchFamily="18" charset="0"/>
              </a:rPr>
              <a:t>抄録4001の考察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この試験では、抗PD-1抗体であるペムブロリズマブの投与を受けた、PD-L1を過剰発現する腫瘍を有する患者群において、生存率に関して有望な結果が報告された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KEYNOTE-012の結果は、食道胃癌患者において、免疫チェックポイント阻害剤の投与下で認められた著明な活性を、さらに強く裏付けるものであった</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PD-L1 IHCは、バイオマーカーとして提唱されてきているが、今後、バリデーションを実施する必要がある </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その代わりに、遺伝子署名が、奏効性や生命予後を反映する予測因子として提唱されてきている</a:t>
            </a:r>
          </a:p>
        </p:txBody>
      </p:sp>
      <p:sp>
        <p:nvSpPr>
          <p:cNvPr id="5"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          1. Shah et al. J Clin Oncol 2015; 33 (suppl): abstr 02</a:t>
            </a:r>
          </a:p>
        </p:txBody>
      </p:sp>
    </p:spTree>
    <p:extLst>
      <p:ext uri="{BB962C8B-B14F-4D97-AF65-F5344CB8AC3E}">
        <p14:creationId xmlns:p14="http://schemas.microsoft.com/office/powerpoint/2010/main" xmlns="" val="108174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胃食道癌における陽性シグナルの探索</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Ku GY</a:t>
            </a:r>
          </a:p>
        </p:txBody>
      </p:sp>
      <p:sp>
        <p:nvSpPr>
          <p:cNvPr id="9" name="TextBox 8"/>
          <p:cNvSpPr txBox="1"/>
          <p:nvPr/>
        </p:nvSpPr>
        <p:spPr>
          <a:xfrm>
            <a:off x="369888" y="1295400"/>
            <a:ext cx="8404225" cy="5032147"/>
          </a:xfrm>
          <a:prstGeom prst="rect">
            <a:avLst/>
          </a:prstGeom>
          <a:noFill/>
        </p:spPr>
        <p:txBody>
          <a:bodyPr wrap="square" lIns="0" rtlCol="0">
            <a:spAutoFit/>
          </a:bodyPr>
          <a:lstStyle/>
          <a:p>
            <a:pPr marL="0" lvl="1">
              <a:spcAft>
                <a:spcPts val="300"/>
              </a:spcAft>
              <a:buClr>
                <a:srgbClr val="043882"/>
              </a:buClr>
            </a:pPr>
            <a:r>
              <a:rPr lang="ja-JP" sz="1500" b="1" i="0" dirty="0" smtClean="0">
                <a:solidFill>
                  <a:srgbClr val="4D4D4D"/>
                </a:solidFill>
                <a:ea typeface="MS UI Gothic" pitchFamily="18" charset="0"/>
              </a:rPr>
              <a:t>抄録4002の考察</a:t>
            </a:r>
          </a:p>
          <a:p>
            <a:pPr marL="285750" lvl="1" indent="-285750">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OEO5試験では、術前のネオアジュバント療法としてのエピルビシン、シスプラチンおよびカペシタビン(ECX) レジメンについて、5FU/シスプラチンとの比較において、OSに関する有用性は認められなかった。ただし、PFSについては改善傾向が認められた</a:t>
            </a:r>
            <a:r>
              <a:rPr lang="ja-JP" altLang="en-US" sz="1500" dirty="0" smtClean="0">
                <a:solidFill>
                  <a:srgbClr val="4D4D4D"/>
                </a:solidFill>
                <a:ea typeface="MS UI Gothic" pitchFamily="18" charset="0"/>
              </a:rPr>
              <a:t>。</a:t>
            </a:r>
            <a:endParaRPr lang="ja-JP" sz="1500" b="0" i="0" dirty="0" smtClean="0">
              <a:solidFill>
                <a:srgbClr val="4D4D4D"/>
              </a:solidFill>
              <a:ea typeface="MS UI Gothic" pitchFamily="18" charset="0"/>
            </a:endParaRPr>
          </a:p>
          <a:p>
            <a:pPr marL="531813" lvl="2" indent="-258763">
              <a:spcAft>
                <a:spcPts val="300"/>
              </a:spcAft>
              <a:buClr>
                <a:srgbClr val="043882"/>
              </a:buClr>
              <a:buFont typeface="Arial" panose="020B0604020202020204" pitchFamily="34" charset="0"/>
              <a:buChar char="−"/>
            </a:pPr>
            <a:r>
              <a:rPr lang="ja-JP" sz="1400" b="0" i="0" dirty="0" smtClean="0">
                <a:solidFill>
                  <a:srgbClr val="4D4D4D"/>
                </a:solidFill>
                <a:ea typeface="MS UI Gothic" pitchFamily="18" charset="0"/>
              </a:rPr>
              <a:t>食道/GEJ腺癌に対する術前治療として、アントラサイクリンの有用性は認められなかった</a:t>
            </a:r>
          </a:p>
          <a:p>
            <a:pPr marL="531813" lvl="2" indent="-258763">
              <a:spcAft>
                <a:spcPts val="300"/>
              </a:spcAft>
              <a:buClr>
                <a:srgbClr val="043882"/>
              </a:buClr>
              <a:buFont typeface="Arial" panose="020B0604020202020204" pitchFamily="34" charset="0"/>
              <a:buChar char="−"/>
            </a:pPr>
            <a:r>
              <a:rPr lang="ja-JP" sz="1400" b="0" i="0" dirty="0" smtClean="0">
                <a:solidFill>
                  <a:srgbClr val="4D4D4D"/>
                </a:solidFill>
                <a:ea typeface="MS UI Gothic" pitchFamily="18" charset="0"/>
              </a:rPr>
              <a:t>フルオロピリミジン/プラチナ製剤による長期の化学療法について、有用性は認められなかった</a:t>
            </a:r>
          </a:p>
          <a:p>
            <a:pPr marL="531813" lvl="2" indent="-258763">
              <a:spcAft>
                <a:spcPts val="300"/>
              </a:spcAft>
              <a:buClr>
                <a:srgbClr val="043882"/>
              </a:buClr>
              <a:buFont typeface="Arial" panose="020B0604020202020204" pitchFamily="34" charset="0"/>
              <a:buChar char="−"/>
            </a:pPr>
            <a:r>
              <a:rPr lang="ja-JP" sz="1400" b="0" i="0" dirty="0" smtClean="0">
                <a:solidFill>
                  <a:srgbClr val="4D4D4D"/>
                </a:solidFill>
                <a:ea typeface="MS UI Gothic" pitchFamily="18" charset="0"/>
              </a:rPr>
              <a:t>術前化学放射線療法に先行する誘導化学療法について、有用性は認められなかった</a:t>
            </a:r>
          </a:p>
          <a:p>
            <a:pPr marL="531813" lvl="2" indent="-258763">
              <a:spcAft>
                <a:spcPts val="300"/>
              </a:spcAft>
              <a:buClr>
                <a:srgbClr val="043882"/>
              </a:buClr>
              <a:buFont typeface="Arial" panose="020B0604020202020204" pitchFamily="34" charset="0"/>
              <a:buChar char="−"/>
            </a:pPr>
            <a:r>
              <a:rPr lang="ja-JP" sz="1400" b="0" i="0" dirty="0" smtClean="0">
                <a:solidFill>
                  <a:srgbClr val="4D4D4D"/>
                </a:solidFill>
                <a:ea typeface="MS UI Gothic" pitchFamily="18" charset="0"/>
              </a:rPr>
              <a:t>食道/GEJ腺癌における術前のフルオロピリミジン/プラチナ製剤</a:t>
            </a:r>
            <a:r>
              <a:rPr lang="en-US" altLang="ja-JP" sz="1400" b="0" i="0" dirty="0" smtClean="0">
                <a:solidFill>
                  <a:srgbClr val="4D4D4D"/>
                </a:solidFill>
                <a:ea typeface="MS UI Gothic" pitchFamily="18" charset="0"/>
              </a:rPr>
              <a:t>(</a:t>
            </a:r>
            <a:r>
              <a:rPr lang="ja-JP" sz="1400" b="0" i="0" dirty="0" smtClean="0">
                <a:solidFill>
                  <a:srgbClr val="4D4D4D"/>
                </a:solidFill>
                <a:ea typeface="MS UI Gothic" pitchFamily="18" charset="0"/>
              </a:rPr>
              <a:t>6週間</a:t>
            </a:r>
            <a:r>
              <a:rPr lang="en-US" altLang="ja-JP" sz="1400" b="0" i="0" dirty="0" smtClean="0">
                <a:solidFill>
                  <a:srgbClr val="4D4D4D"/>
                </a:solidFill>
                <a:ea typeface="MS UI Gothic" pitchFamily="18" charset="0"/>
              </a:rPr>
              <a:t>)</a:t>
            </a:r>
            <a:r>
              <a:rPr lang="ja-JP" sz="1400" b="0" i="0" dirty="0" smtClean="0">
                <a:solidFill>
                  <a:srgbClr val="4D4D4D"/>
                </a:solidFill>
                <a:ea typeface="MS UI Gothic" pitchFamily="18" charset="0"/>
              </a:rPr>
              <a:t>は、依然として標準的治療とされている</a:t>
            </a:r>
          </a:p>
          <a:p>
            <a:pPr marL="285750" lvl="1" indent="-285750">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医薬品の開発の早期において、バイオマーカーの特定・検証を行うことが重要である</a:t>
            </a:r>
          </a:p>
          <a:p>
            <a:pPr marL="0" lvl="1">
              <a:spcAft>
                <a:spcPts val="300"/>
              </a:spcAft>
              <a:buClr>
                <a:srgbClr val="043882"/>
              </a:buClr>
            </a:pPr>
            <a:r>
              <a:rPr lang="ja-JP" sz="1500" b="1" i="0" dirty="0" smtClean="0">
                <a:solidFill>
                  <a:srgbClr val="4D4D4D"/>
                </a:solidFill>
                <a:ea typeface="MS UI Gothic" pitchFamily="18" charset="0"/>
              </a:rPr>
              <a:t>抄録4003の考察</a:t>
            </a:r>
          </a:p>
          <a:p>
            <a:pPr marL="285750" lvl="1" indent="-285750">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INTEGRATE試験では、</a:t>
            </a:r>
            <a:r>
              <a:rPr lang="ja-JP" altLang="en-US" sz="1500" b="0" i="0" dirty="0" smtClean="0">
                <a:solidFill>
                  <a:srgbClr val="4D4D4D"/>
                </a:solidFill>
                <a:ea typeface="MS UI Gothic" pitchFamily="18" charset="0"/>
              </a:rPr>
              <a:t>二次</a:t>
            </a:r>
            <a:r>
              <a:rPr lang="ja-JP" sz="1500" b="0" i="0" dirty="0" smtClean="0">
                <a:solidFill>
                  <a:srgbClr val="4D4D4D"/>
                </a:solidFill>
                <a:ea typeface="MS UI Gothic" pitchFamily="18" charset="0"/>
              </a:rPr>
              <a:t>または</a:t>
            </a:r>
            <a:r>
              <a:rPr lang="ja-JP" altLang="en-US" sz="1500" b="0" i="0" dirty="0" smtClean="0">
                <a:solidFill>
                  <a:srgbClr val="4D4D4D"/>
                </a:solidFill>
                <a:ea typeface="MS UI Gothic" pitchFamily="18" charset="0"/>
              </a:rPr>
              <a:t>三次</a:t>
            </a:r>
            <a:r>
              <a:rPr lang="ja-JP" sz="1500" b="0" i="0" dirty="0" smtClean="0">
                <a:solidFill>
                  <a:srgbClr val="4D4D4D"/>
                </a:solidFill>
                <a:ea typeface="MS UI Gothic" pitchFamily="18" charset="0"/>
              </a:rPr>
              <a:t>治療としてのレゴラフェニブ投与下において、PFSの有意差が確認されたが、OSについては有意差はみられなかったこうした所見が得られたのは、おそらくは、この試験が十分な検出力を有していなかったため、ならびに、レゴラフェニブへの治療の切り替えが患者に対して認められていたためであったと考えられる</a:t>
            </a:r>
          </a:p>
          <a:p>
            <a:pPr marL="285750" lvl="1" indent="-285750">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レゴラフェニブの第</a:t>
            </a:r>
            <a:r>
              <a:rPr lang="en-US" altLang="ja-JP" sz="1500" b="0" i="0" dirty="0" smtClean="0">
                <a:solidFill>
                  <a:srgbClr val="4D4D4D"/>
                </a:solidFill>
                <a:ea typeface="MS UI Gothic" pitchFamily="18" charset="0"/>
              </a:rPr>
              <a:t>III</a:t>
            </a:r>
            <a:r>
              <a:rPr lang="ja-JP" sz="1500" b="0" i="0" dirty="0" smtClean="0">
                <a:solidFill>
                  <a:srgbClr val="4D4D4D"/>
                </a:solidFill>
                <a:ea typeface="MS UI Gothic" pitchFamily="18" charset="0"/>
              </a:rPr>
              <a:t>相試験の実施の妥当性が確認されており、試験結果を実際の臨床診療に適用可能なものとするために、そうした試験には、ラムシルマブの投与を受けてきている患者を含める必要がある(レゴラフェニブについては、CORRECT試験において、ベバシズマブの投与を受けてきていた、化学療法抵抗性の患者で治療効果が示されてきている)</a:t>
            </a:r>
          </a:p>
          <a:p>
            <a:pPr marL="285750" lvl="1" indent="-285750">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こうした有用性については、その大きさと、毒性によるリスクの大きさや、終末期ケアにおける治療薬の経済的な負担の大きさとの比較を考慮する必要がある</a:t>
            </a:r>
          </a:p>
        </p:txBody>
      </p:sp>
    </p:spTree>
    <p:extLst>
      <p:ext uri="{BB962C8B-B14F-4D97-AF65-F5344CB8AC3E}">
        <p14:creationId xmlns:p14="http://schemas.microsoft.com/office/powerpoint/2010/main" xmlns="" val="48462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 PD-L1陽性の食道癌患者において、ペムブロリズマブ(抗PD-1 mAb)の有効性および安全性を評価すること</a:t>
            </a:r>
            <a:r>
              <a:rPr lang="en" sz="1600" dirty="0" smtClean="0"/>
              <a:t/>
            </a:r>
            <a:br>
              <a:rPr lang="en" sz="1600" dirty="0" smtClean="0"/>
            </a:br>
            <a:endParaRPr lang="en" sz="1600" dirty="0" smtClean="0"/>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a:xfrm>
            <a:off x="365124" y="179614"/>
            <a:ext cx="8321676" cy="807720"/>
          </a:xfrm>
        </p:spPr>
        <p:txBody>
          <a:bodyPr/>
          <a:lstStyle/>
          <a:p>
            <a:r>
              <a:rPr lang="ja-JP" sz="1800" b="1" i="0" dirty="0" smtClean="0">
                <a:solidFill>
                  <a:srgbClr val="043882"/>
                </a:solidFill>
                <a:ea typeface="MS UI Gothic" pitchFamily="18" charset="0"/>
              </a:rPr>
              <a:t>4010: 進行食道癌患者におけるペムブロリズマブ(MK-3475): KEYNOTE-028から得られた予備解析結果 – Doi T, et al</a:t>
            </a:r>
          </a:p>
        </p:txBody>
      </p:sp>
      <p:sp>
        <p:nvSpPr>
          <p:cNvPr id="7" name="Text Placeholder 6"/>
          <p:cNvSpPr>
            <a:spLocks noGrp="1"/>
          </p:cNvSpPr>
          <p:nvPr>
            <p:ph type="body" sz="quarter" idx="10"/>
          </p:nvPr>
        </p:nvSpPr>
        <p:spPr>
          <a:xfrm>
            <a:off x="365125" y="6265607"/>
            <a:ext cx="4816475" cy="317756"/>
          </a:xfrm>
        </p:spPr>
        <p:txBody>
          <a:bodyPr/>
          <a:lstStyle/>
          <a:p>
            <a:r>
              <a:rPr lang="ja-JP" sz="1200" b="0" i="0" dirty="0" smtClean="0">
                <a:solidFill>
                  <a:srgbClr val="4D4D4D"/>
                </a:solidFill>
                <a:ea typeface="MS UI Gothic" pitchFamily="18" charset="0"/>
              </a:rPr>
              <a:t>*腫瘍巣中またはPD-L1陽性間質バンド中の細胞の≥1%</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Doi et al. J Clin Oncol 2015; 33 (suppl): abstr 4010</a:t>
            </a:r>
          </a:p>
        </p:txBody>
      </p:sp>
      <p:sp>
        <p:nvSpPr>
          <p:cNvPr id="43" name="Rectangle 9"/>
          <p:cNvSpPr txBox="1">
            <a:spLocks noChangeArrowheads="1"/>
          </p:cNvSpPr>
          <p:nvPr/>
        </p:nvSpPr>
        <p:spPr>
          <a:xfrm>
            <a:off x="373833" y="5174316"/>
            <a:ext cx="4130676" cy="8675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ORR（RECIST基準 v1.1に基づく）</a:t>
            </a:r>
          </a:p>
          <a:p>
            <a:pPr>
              <a:buClr>
                <a:srgbClr val="043882"/>
              </a:buClr>
            </a:pPr>
            <a:r>
              <a:rPr lang="ja-JP" sz="1600" b="0" i="0" dirty="0" smtClean="0">
                <a:solidFill>
                  <a:srgbClr val="4D4D4D"/>
                </a:solidFill>
                <a:ea typeface="MS UI Gothic" pitchFamily="18" charset="0"/>
              </a:rPr>
              <a:t>安全性 </a:t>
            </a:r>
          </a:p>
        </p:txBody>
      </p:sp>
      <p:cxnSp>
        <p:nvCxnSpPr>
          <p:cNvPr id="14" name="AutoShape 19"/>
          <p:cNvCxnSpPr>
            <a:cxnSpLocks noChangeShapeType="1"/>
          </p:cNvCxnSpPr>
          <p:nvPr/>
        </p:nvCxnSpPr>
        <p:spPr bwMode="auto">
          <a:xfrm>
            <a:off x="3902539" y="3661412"/>
            <a:ext cx="933427" cy="0"/>
          </a:xfrm>
          <a:prstGeom prst="straightConnector1">
            <a:avLst/>
          </a:prstGeom>
          <a:noFill/>
          <a:ln w="57150">
            <a:solidFill>
              <a:schemeClr val="bg2">
                <a:lumMod val="60000"/>
                <a:lumOff val="40000"/>
              </a:schemeClr>
            </a:solidFill>
            <a:round/>
            <a:headEnd/>
            <a:tailEnd type="triangle" w="med" len="med"/>
          </a:ln>
        </p:spPr>
      </p:cxnSp>
      <p:cxnSp>
        <p:nvCxnSpPr>
          <p:cNvPr id="15" name="AutoShape 21"/>
          <p:cNvCxnSpPr>
            <a:cxnSpLocks noChangeShapeType="1"/>
          </p:cNvCxnSpPr>
          <p:nvPr/>
        </p:nvCxnSpPr>
        <p:spPr bwMode="auto">
          <a:xfrm>
            <a:off x="7179408" y="3661412"/>
            <a:ext cx="933427" cy="1"/>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2835" y="339709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18" name="AutoShape 9"/>
          <p:cNvSpPr>
            <a:spLocks noChangeArrowheads="1"/>
          </p:cNvSpPr>
          <p:nvPr/>
        </p:nvSpPr>
        <p:spPr bwMode="auto">
          <a:xfrm>
            <a:off x="365124" y="2342433"/>
            <a:ext cx="3673476" cy="262800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食道またはGEJのSCCまたはADC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PD-L1陽性*</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標準的治療が奏効せず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1個以上の測定可能病変</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自己免疫疾患なし</a:t>
            </a:r>
          </a:p>
        </p:txBody>
      </p:sp>
      <p:sp>
        <p:nvSpPr>
          <p:cNvPr id="19" name="Content Placeholder 26"/>
          <p:cNvSpPr txBox="1">
            <a:spLocks/>
          </p:cNvSpPr>
          <p:nvPr/>
        </p:nvSpPr>
        <p:spPr>
          <a:xfrm>
            <a:off x="4648200" y="5174316"/>
            <a:ext cx="4130675" cy="79928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PFS、OS、奏効持続期間</a:t>
            </a:r>
          </a:p>
        </p:txBody>
      </p:sp>
      <p:sp>
        <p:nvSpPr>
          <p:cNvPr id="13" name="AutoShape 12"/>
          <p:cNvSpPr>
            <a:spLocks noChangeArrowheads="1"/>
          </p:cNvSpPr>
          <p:nvPr/>
        </p:nvSpPr>
        <p:spPr bwMode="auto">
          <a:xfrm>
            <a:off x="4835966" y="3077212"/>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ペムブロリズマブ</a:t>
            </a:r>
            <a:r>
              <a:rPr lang="en" sz="1800" dirty="0" smtClean="0"/>
              <a:t/>
            </a:r>
            <a:br>
              <a:rPr lang="en" sz="1800" dirty="0" smtClean="0"/>
            </a:br>
            <a:r>
              <a:rPr lang="ja-JP" sz="1800" b="0" i="0" dirty="0" smtClean="0">
                <a:solidFill>
                  <a:srgbClr val="FFFFFF"/>
                </a:solidFill>
                <a:ea typeface="MS UI Gothic" pitchFamily="18" charset="0"/>
              </a:rPr>
              <a:t>10 mg/kg IV q2w</a:t>
            </a:r>
            <a:r>
              <a:rPr lang="en" sz="1800" dirty="0" smtClean="0"/>
              <a:t/>
            </a:r>
            <a:br>
              <a:rPr lang="en" sz="1800" dirty="0" smtClean="0"/>
            </a:br>
            <a:r>
              <a:rPr lang="ja-JP" sz="1800" b="0" i="0" dirty="0" smtClean="0">
                <a:solidFill>
                  <a:srgbClr val="FFFFFF"/>
                </a:solidFill>
                <a:ea typeface="MS UI Gothic" pitchFamily="18" charset="0"/>
              </a:rPr>
              <a:t>(n=23)</a:t>
            </a:r>
          </a:p>
        </p:txBody>
      </p:sp>
    </p:spTree>
    <p:extLst>
      <p:ext uri="{BB962C8B-B14F-4D97-AF65-F5344CB8AC3E}">
        <p14:creationId xmlns:p14="http://schemas.microsoft.com/office/powerpoint/2010/main" xmlns="" val="302053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用語集</a:t>
            </a:r>
          </a:p>
        </p:txBody>
      </p:sp>
      <p:sp>
        <p:nvSpPr>
          <p:cNvPr id="5123" name="Rectangle 3"/>
          <p:cNvSpPr>
            <a:spLocks noGrp="1" noChangeArrowheads="1"/>
          </p:cNvSpPr>
          <p:nvPr>
            <p:ph type="body" idx="1"/>
          </p:nvPr>
        </p:nvSpPr>
        <p:spPr>
          <a:xfrm>
            <a:off x="365124" y="1254035"/>
            <a:ext cx="8413751" cy="4491672"/>
          </a:xfrm>
        </p:spPr>
        <p:txBody>
          <a:bodyPr numCol="2"/>
          <a:lstStyle/>
          <a:p>
            <a:pPr marL="0" indent="0">
              <a:lnSpc>
                <a:spcPct val="90000"/>
              </a:lnSpc>
              <a:spcAft>
                <a:spcPts val="0"/>
              </a:spcAft>
              <a:buNone/>
              <a:tabLst>
                <a:tab pos="987425" algn="l"/>
              </a:tabLst>
            </a:pPr>
            <a:r>
              <a:rPr lang="ja-JP" sz="1000" b="0" i="0" dirty="0" smtClean="0">
                <a:solidFill>
                  <a:srgbClr val="4D4D4D"/>
                </a:solidFill>
                <a:ea typeface="MS UI Gothic" pitchFamily="18" charset="0"/>
              </a:rPr>
              <a:t>5FU	5-フルオロウラシル</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ADC	腺癌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AE	有害事象</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AFP	α-フェトプロテイン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ALT	アラニン・トランスアミナーゼ</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AOGC	進行食道胃癌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AST	アスパラギン酸アミノトランスフェラーゼ</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bid	1日2回</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BSC	最善支持療法</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CI	信頼区間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CF	シスプラチン/5-フルオロウラシル</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CLIP	Cancer of the Liver Italian Program病期分類スコア</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CR	完全奏効</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CT	化学療法</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ctDNA	循環血中腫瘍DNA</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DCR	病勢コントロール率</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DFS	無病生存期間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DGAC	びまん性胃腺癌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DOR	奏効持続期間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ECF	エピルビシン/シスプラチン/5-フルオロウラシル</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ECOG</a:t>
            </a:r>
            <a:r>
              <a:rPr lang="ja-JP" sz="1000" b="1" i="0" dirty="0" smtClean="0">
                <a:solidFill>
                  <a:srgbClr val="4D4D4D"/>
                </a:solidFill>
                <a:ea typeface="MS UI Gothic" pitchFamily="18" charset="0"/>
              </a:rPr>
              <a:t>	</a:t>
            </a:r>
            <a:r>
              <a:rPr lang="ja-JP" sz="1000" b="0" i="0" dirty="0" smtClean="0">
                <a:solidFill>
                  <a:srgbClr val="4D4D4D"/>
                </a:solidFill>
                <a:ea typeface="MS UI Gothic" pitchFamily="18" charset="0"/>
              </a:rPr>
              <a:t>米国東海岸癌臨床試験グループ</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ECX	エピルビシン/シスプラチン/カペシタビン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EGFR	内皮増殖因子受容体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FGFR	線維芽細胞増殖因子受容体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FISH	蛍光in situハイブリダイゼーション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FLOT	ドセタキセル/5-フルオロウラシル/ロイコボリン/オキサリプラチン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FOLFIRINOX	ロイコボリン、フルオロウラシル、イリノテカン、オキサリプラチン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FOLFOX	オキサリプラチン、フルオロウラシル、およびロイコボリン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GEC	胃食道腺癌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GEJ	胃食道接合部</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GI	胃腸/消化器</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HA	ヒアルロナン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HBV	B型肝炎ウイルス</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HCC	肝細胞癌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HCV	C型肝炎ウイルス</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HR	ハザード比</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ICC	肝内胆管癌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IFN	インターフェロン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IHC	免疫組織化学</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ITT	intent-to-treat</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IV	静脈内</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KPS	Karnofsky一般状態評価スケール</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mAb	モノクローナル抗体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MR	軽度奏効</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MSI	マイクロサテライト不安定性</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NLR 	好中球-リンパ球比</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OC	食道癌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ORR	全奏効率</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(m)OS	全生存期間（中央値）</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PAG	PEGPH20 + nab-パクリタキセル/ゲムシタビン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PCR	ポリメラーゼ連鎖反応</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PCR-NGS	PCR-次世代シーケンシング</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PD	病勢進行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PD-1	プログラム死1</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PD-L1	プログラム死-リガンド1</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PDAC	膵管腺癌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PET	陽電子放出断層撮影</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(p)NET	（膵）神経内分泌腫瘍</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(m)PFS	無増悪生存期間（中央値）</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PR	部分奏効</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RCT	無作為化対照比較試験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RECIST	固形がんの治療効果判定のためのガイドイラン</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RFS	無再発生存期間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RR	奏効率</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RT	放射線療法</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SAE	重篤な有害事象</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SR	準完全奏効</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TEAE	試験治療下発現有害事象</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TKI	チロシンキナーゼ阻害剤</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TSD	腫瘍間質密度</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TTF	治療成功期間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TTP	無増悪期間</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ULN	正常範囲上限</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QoL	生活の質</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SCC	扁平上皮癌</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SD	病勢安定</a:t>
            </a:r>
          </a:p>
          <a:p>
            <a:pPr marL="0" indent="0">
              <a:lnSpc>
                <a:spcPct val="90000"/>
              </a:lnSpc>
              <a:spcAft>
                <a:spcPts val="0"/>
              </a:spcAft>
              <a:buNone/>
              <a:tabLst>
                <a:tab pos="987425" algn="l"/>
              </a:tabLst>
            </a:pPr>
            <a:r>
              <a:rPr lang="ja-JP" sz="1000" b="0" i="0" dirty="0" smtClean="0">
                <a:solidFill>
                  <a:srgbClr val="4D4D4D"/>
                </a:solidFill>
                <a:ea typeface="MS UI Gothic" pitchFamily="18" charset="0"/>
              </a:rPr>
              <a:t>VEGF	血管内皮増殖因子</a:t>
            </a:r>
          </a:p>
        </p:txBody>
      </p:sp>
    </p:spTree>
    <p:custDataLst>
      <p:tags r:id="rId1"/>
    </p:custDataLst>
    <p:extLst>
      <p:ext uri="{BB962C8B-B14F-4D97-AF65-F5344CB8AC3E}">
        <p14:creationId xmlns:p14="http://schemas.microsoft.com/office/powerpoint/2010/main" xmlns="" val="339908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32147"/>
          </a:xfrm>
          <a:prstGeom prst="rect">
            <a:avLst/>
          </a:prstGeom>
          <a:noFill/>
        </p:spPr>
        <p:txBody>
          <a:bodyPr wrap="square" lIns="0" rtlCol="0">
            <a:spAutoFit/>
          </a:bodyPr>
          <a:lstStyle/>
          <a:p>
            <a:pPr>
              <a:spcAft>
                <a:spcPts val="1200"/>
              </a:spcAft>
              <a:buClr>
                <a:srgbClr val="043882"/>
              </a:buClr>
            </a:pPr>
            <a:r>
              <a:rPr lang="ja-JP" sz="1600" b="1" i="0" dirty="0" smtClean="0">
                <a:solidFill>
                  <a:srgbClr val="4D4D4D"/>
                </a:solidFill>
                <a:ea typeface="MS UI Gothic" pitchFamily="18" charset="0"/>
              </a:rPr>
              <a:t>主な結果</a:t>
            </a:r>
          </a:p>
          <a:p>
            <a:pPr marL="0" lvl="1">
              <a:spcBef>
                <a:spcPts val="600"/>
              </a:spcBef>
              <a:spcAft>
                <a:spcPts val="0"/>
              </a:spcAft>
              <a:buClr>
                <a:srgbClr val="043882"/>
              </a:buClr>
            </a:pPr>
            <a:endParaRPr lang="en-GB" sz="1600" b="1" dirty="0" smtClean="0">
              <a:solidFill>
                <a:srgbClr val="4D4D4D"/>
              </a:solidFill>
            </a:endParaRPr>
          </a:p>
          <a:p>
            <a:pPr marL="0" lvl="1">
              <a:spcBef>
                <a:spcPts val="600"/>
              </a:spcBef>
              <a:spcAft>
                <a:spcPts val="0"/>
              </a:spcAft>
              <a:buClr>
                <a:srgbClr val="043882"/>
              </a:buClr>
            </a:pPr>
            <a:endParaRPr lang="en-GB" sz="1600" b="1" dirty="0">
              <a:solidFill>
                <a:srgbClr val="4D4D4D"/>
              </a:solidFill>
            </a:endParaRPr>
          </a:p>
          <a:p>
            <a:pPr marL="0" lvl="1">
              <a:spcBef>
                <a:spcPts val="600"/>
              </a:spcBef>
              <a:spcAft>
                <a:spcPts val="0"/>
              </a:spcAft>
              <a:buClr>
                <a:srgbClr val="043882"/>
              </a:buClr>
            </a:pPr>
            <a:endParaRPr lang="en-GB" sz="1600" b="1" dirty="0" smtClean="0">
              <a:solidFill>
                <a:srgbClr val="4D4D4D"/>
              </a:solidFill>
            </a:endParaRPr>
          </a:p>
          <a:p>
            <a:pPr marL="0" lvl="1">
              <a:spcBef>
                <a:spcPts val="600"/>
              </a:spcBef>
              <a:spcAft>
                <a:spcPts val="0"/>
              </a:spcAft>
              <a:buClr>
                <a:srgbClr val="043882"/>
              </a:buClr>
            </a:pPr>
            <a:endParaRPr lang="en-GB" sz="1600" b="1" dirty="0">
              <a:solidFill>
                <a:srgbClr val="4D4D4D"/>
              </a:solidFill>
            </a:endParaRPr>
          </a:p>
          <a:p>
            <a:pPr marL="0" lvl="1">
              <a:spcBef>
                <a:spcPts val="600"/>
              </a:spcBef>
              <a:spcAft>
                <a:spcPts val="0"/>
              </a:spcAft>
              <a:buClr>
                <a:srgbClr val="043882"/>
              </a:buClr>
            </a:pPr>
            <a:endParaRPr lang="en-GB" sz="1600" b="1" dirty="0" smtClean="0">
              <a:solidFill>
                <a:srgbClr val="4D4D4D"/>
              </a:solidFill>
            </a:endParaRPr>
          </a:p>
          <a:p>
            <a:pPr marL="0" lvl="1">
              <a:spcBef>
                <a:spcPts val="600"/>
              </a:spcBef>
              <a:spcAft>
                <a:spcPts val="0"/>
              </a:spcAft>
              <a:buClr>
                <a:srgbClr val="043882"/>
              </a:buClr>
            </a:pPr>
            <a:endParaRPr lang="en-GB" sz="1600" b="1" dirty="0">
              <a:solidFill>
                <a:srgbClr val="4D4D4D"/>
              </a:solidFill>
            </a:endParaRPr>
          </a:p>
          <a:p>
            <a:pPr marL="0" lvl="1">
              <a:spcBef>
                <a:spcPts val="600"/>
              </a:spcBef>
              <a:spcAft>
                <a:spcPts val="0"/>
              </a:spcAft>
              <a:buClr>
                <a:srgbClr val="043882"/>
              </a:buClr>
            </a:pPr>
            <a:endParaRPr lang="en-GB" sz="1600" b="1" dirty="0" smtClean="0">
              <a:solidFill>
                <a:srgbClr val="4D4D4D"/>
              </a:solidFill>
            </a:endParaRPr>
          </a:p>
          <a:p>
            <a:pPr marL="285750" lvl="1" indent="-285750">
              <a:spcBef>
                <a:spcPts val="60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ORR（組織学的分類別）: SCC群では29.4%、腺癌群では40.0%</a:t>
            </a:r>
          </a:p>
          <a:p>
            <a:pPr marL="285750" lvl="1" indent="-285750">
              <a:spcBef>
                <a:spcPts val="60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52.2%の患者において、ペムブロリズマブの投与下で標的病変量の減少が認められた</a:t>
            </a:r>
          </a:p>
          <a:p>
            <a:pPr marL="0" lvl="1">
              <a:spcBef>
                <a:spcPts val="1200"/>
              </a:spcBef>
              <a:spcAft>
                <a:spcPts val="0"/>
              </a:spcAft>
              <a:buClr>
                <a:srgbClr val="043882"/>
              </a:buClr>
            </a:pPr>
            <a:r>
              <a:rPr lang="ja-JP" sz="1600" b="1" i="0" dirty="0" smtClean="0">
                <a:solidFill>
                  <a:srgbClr val="4D4D4D"/>
                </a:solidFill>
                <a:ea typeface="MS UI Gothic" pitchFamily="18" charset="0"/>
              </a:rPr>
              <a:t>結論</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ペムブロリズマブは、多数の治療法による治療歴を有するPD-L1陽性の進行食道癌患者において、有望な抗腫瘍効果と、管理可能な毒性プロファイルを示した</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食道癌におけるペムブロリズマブ投与については、さらなる検討を実施していく必要がある</a:t>
            </a:r>
          </a:p>
        </p:txBody>
      </p:sp>
      <p:sp>
        <p:nvSpPr>
          <p:cNvPr id="6" name="Title 5"/>
          <p:cNvSpPr>
            <a:spLocks noGrp="1"/>
          </p:cNvSpPr>
          <p:nvPr>
            <p:ph type="title"/>
          </p:nvPr>
        </p:nvSpPr>
        <p:spPr>
          <a:xfrm>
            <a:off x="365124" y="179614"/>
            <a:ext cx="8321676" cy="807720"/>
          </a:xfrm>
        </p:spPr>
        <p:txBody>
          <a:bodyPr/>
          <a:lstStyle/>
          <a:p>
            <a:r>
              <a:rPr lang="ja-JP" sz="1800" b="1" i="0" dirty="0" smtClean="0">
                <a:solidFill>
                  <a:srgbClr val="043882"/>
                </a:solidFill>
                <a:ea typeface="MS UI Gothic" pitchFamily="18" charset="0"/>
              </a:rPr>
              <a:t>4010: 進行食道癌患者におけるペムブロリズマブ(MK-3475): KEYNOTE-028から得られた予備解析結果 – Doi 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Doi et al. J Clin Oncol 2015; 33 (suppl): abstr 4010</a:t>
            </a:r>
          </a:p>
        </p:txBody>
      </p:sp>
      <p:graphicFrame>
        <p:nvGraphicFramePr>
          <p:cNvPr id="9" name="Group 88"/>
          <p:cNvGraphicFramePr>
            <a:graphicFrameLocks noGrp="1"/>
          </p:cNvGraphicFramePr>
          <p:nvPr>
            <p:extLst>
              <p:ext uri="{D42A27DB-BD31-4B8C-83A1-F6EECF244321}">
                <p14:modId xmlns:p14="http://schemas.microsoft.com/office/powerpoint/2010/main" xmlns="" val="3867317118"/>
              </p:ext>
            </p:extLst>
          </p:nvPr>
        </p:nvGraphicFramePr>
        <p:xfrm>
          <a:off x="5511452" y="1676400"/>
          <a:ext cx="3506275" cy="1709520"/>
        </p:xfrm>
        <a:graphic>
          <a:graphicData uri="http://schemas.openxmlformats.org/drawingml/2006/table">
            <a:tbl>
              <a:tblPr firstRow="1" bandRow="1">
                <a:tableStyleId>{69012ECD-51FC-41F1-AA8D-1B2483CD663E}</a:tableStyleId>
              </a:tblPr>
              <a:tblGrid>
                <a:gridCol w="2091847"/>
                <a:gridCol w="1414428"/>
              </a:tblGrid>
              <a:tr h="3352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グレード3～4のAE、</a:t>
                      </a:r>
                      <a:r>
                        <a:rPr lang="en" sz="1400" dirty="0" smtClean="0"/>
                        <a:t/>
                      </a:r>
                      <a:br>
                        <a:rPr lang="en" sz="1400" dirty="0" smtClean="0"/>
                      </a:br>
                      <a:r>
                        <a:rPr lang="ja-JP" sz="1400" b="1" i="0" u="none" dirty="0" smtClean="0">
                          <a:solidFill>
                            <a:srgbClr val="FFFFFF"/>
                          </a:solidFill>
                          <a:ea typeface="MS UI Gothic" pitchFamily="18" charset="0"/>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smtClean="0">
                          <a:solidFill>
                            <a:srgbClr val="FFFFFF"/>
                          </a:solidFill>
                          <a:ea typeface="MS UI Gothic" pitchFamily="18" charset="0"/>
                        </a:rPr>
                        <a:t>ペムブロリズマブ(</a:t>
                      </a:r>
                      <a:r>
                        <a:rPr lang="ja-JP" sz="1400" b="1" i="0" u="none" dirty="0" smtClean="0">
                          <a:solidFill>
                            <a:srgbClr val="FFFFFF"/>
                          </a:solidFill>
                          <a:ea typeface="MS UI Gothic" pitchFamily="18" charset="0"/>
                        </a:rPr>
                        <a:t>n=23)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6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altLang="en-US" sz="1400" b="0" i="0" u="none" dirty="0" smtClean="0">
                          <a:solidFill>
                            <a:srgbClr val="4D4D4D"/>
                          </a:solidFill>
                          <a:ea typeface="MS UI Gothic" pitchFamily="18" charset="0"/>
                        </a:rPr>
                        <a:t>全ての</a:t>
                      </a:r>
                      <a:r>
                        <a:rPr lang="ja-JP" sz="1400" b="0" i="0" u="none" dirty="0" smtClean="0">
                          <a:solidFill>
                            <a:srgbClr val="4D4D4D"/>
                          </a:solidFill>
                          <a:ea typeface="MS UI Gothic" pitchFamily="18" charset="0"/>
                        </a:rPr>
                        <a:t>AE(全てグレード3)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19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リンパ球減少</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92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食欲低下</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27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肝障害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52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掻痒を伴う発疹</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xmlns="" val="1868834633"/>
              </p:ext>
            </p:extLst>
          </p:nvPr>
        </p:nvGraphicFramePr>
        <p:xfrm>
          <a:off x="188977" y="1676400"/>
          <a:ext cx="5172164" cy="2208240"/>
        </p:xfrm>
        <a:graphic>
          <a:graphicData uri="http://schemas.openxmlformats.org/drawingml/2006/table">
            <a:tbl>
              <a:tblPr firstRow="1" bandRow="1">
                <a:tableStyleId>{69012ECD-51FC-41F1-AA8D-1B2483CD663E}</a:tableStyleId>
              </a:tblPr>
              <a:tblGrid>
                <a:gridCol w="3302655"/>
                <a:gridCol w="1869509"/>
              </a:tblGrid>
              <a:tr h="25481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有効性の結果</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ペムブロリズマブ</a:t>
                      </a:r>
                      <a:r>
                        <a:rPr lang="en-US" altLang="ja-JP" sz="1400" b="1" i="0" u="none" dirty="0" smtClean="0">
                          <a:solidFill>
                            <a:srgbClr val="FFFFFF"/>
                          </a:solidFill>
                          <a:ea typeface="MS UI Gothic" pitchFamily="18" charset="0"/>
                        </a:rPr>
                        <a:t/>
                      </a:r>
                      <a:br>
                        <a:rPr lang="en-US" altLang="ja-JP" sz="1400" b="1" i="0" u="none" dirty="0" smtClean="0">
                          <a:solidFill>
                            <a:srgbClr val="FFFFFF"/>
                          </a:solidFill>
                          <a:ea typeface="MS UI Gothic" pitchFamily="18" charset="0"/>
                        </a:rPr>
                      </a:br>
                      <a:r>
                        <a:rPr lang="ja-JP" sz="1400" b="1" i="0" u="none" dirty="0" smtClean="0">
                          <a:solidFill>
                            <a:srgbClr val="FFFFFF"/>
                          </a:solidFill>
                          <a:ea typeface="MS UI Gothic" pitchFamily="18" charset="0"/>
                        </a:rPr>
                        <a:t>(n=23)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30.4(13.2, 52.9)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0.0(0.0, 14.8)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30.4(13.2, 52.9)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SD、%(95% 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13.0(2.8, 33.6)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PD、%(95% 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56.5(34.5, 76.8)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奏効達成までの期間の中央値、週間(範囲)</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16.0(7.9, 36.0)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奏効持続期間の中央値、週間(範囲)</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40.0(0.1, 40.0)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794057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胃食道癌のサブタイプ分類における臨床診療方針の潜在的影響</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Fuchs CS</a:t>
            </a:r>
          </a:p>
        </p:txBody>
      </p:sp>
      <p:sp>
        <p:nvSpPr>
          <p:cNvPr id="2" name="Content Placeholder 1"/>
          <p:cNvSpPr>
            <a:spLocks noGrp="1"/>
          </p:cNvSpPr>
          <p:nvPr>
            <p:ph idx="1"/>
          </p:nvPr>
        </p:nvSpPr>
        <p:spPr/>
        <p:txBody>
          <a:bodyPr/>
          <a:lstStyle/>
          <a:p>
            <a:pPr marL="0" indent="0">
              <a:spcAft>
                <a:spcPts val="300"/>
              </a:spcAft>
              <a:buNone/>
            </a:pPr>
            <a:r>
              <a:rPr lang="ja-JP" sz="1600" b="1" i="0" dirty="0" smtClean="0">
                <a:solidFill>
                  <a:srgbClr val="4D4D4D"/>
                </a:solidFill>
                <a:ea typeface="MS UI Gothic" pitchFamily="18" charset="0"/>
              </a:rPr>
              <a:t>抄録4010の考察</a:t>
            </a:r>
          </a:p>
          <a:p>
            <a:pPr>
              <a:spcAft>
                <a:spcPts val="300"/>
              </a:spcAft>
            </a:pPr>
            <a:r>
              <a:rPr lang="ja-JP" sz="1600" b="0" i="0" dirty="0" smtClean="0">
                <a:solidFill>
                  <a:srgbClr val="4D4D4D"/>
                </a:solidFill>
                <a:ea typeface="MS UI Gothic" pitchFamily="18" charset="0"/>
              </a:rPr>
              <a:t>米国では、OCの発生率が増加してきているのに対して、食道SCCの発生率は減少してきている</a:t>
            </a:r>
          </a:p>
          <a:p>
            <a:pPr>
              <a:spcAft>
                <a:spcPts val="300"/>
              </a:spcAft>
            </a:pPr>
            <a:r>
              <a:rPr lang="ja-JP" sz="1600" b="0" i="0" dirty="0" smtClean="0">
                <a:solidFill>
                  <a:srgbClr val="4D4D4D"/>
                </a:solidFill>
                <a:ea typeface="MS UI Gothic" pitchFamily="18" charset="0"/>
              </a:rPr>
              <a:t>上部消化器癌では、下部消化管の癌と比較して、焦点性の増幅が高率に認められる </a:t>
            </a:r>
          </a:p>
          <a:p>
            <a:pPr marL="531813" lvl="1" indent="-279400">
              <a:spcAft>
                <a:spcPts val="300"/>
              </a:spcAft>
            </a:pPr>
            <a:r>
              <a:rPr lang="ja-JP" sz="1600" b="0" i="0" dirty="0" smtClean="0">
                <a:solidFill>
                  <a:srgbClr val="4D4D4D"/>
                </a:solidFill>
                <a:ea typeface="MS UI Gothic" pitchFamily="18" charset="0"/>
              </a:rPr>
              <a:t>OCは、食道SCCとは異なる増幅パターンを示す</a:t>
            </a:r>
          </a:p>
          <a:p>
            <a:pPr>
              <a:spcAft>
                <a:spcPts val="300"/>
              </a:spcAft>
            </a:pPr>
            <a:r>
              <a:rPr lang="ja-JP" sz="1600" b="0" i="0" dirty="0" smtClean="0">
                <a:solidFill>
                  <a:srgbClr val="4D4D4D"/>
                </a:solidFill>
                <a:ea typeface="MS UI Gothic" pitchFamily="18" charset="0"/>
              </a:rPr>
              <a:t>PD-L1およびPD-L2発現レベルの増加は、EBV</a:t>
            </a:r>
            <a:r>
              <a:rPr lang="ja-JP" altLang="en-US" dirty="0" smtClean="0">
                <a:ea typeface="MS UI Gothic" pitchFamily="18" charset="0"/>
              </a:rPr>
              <a:t>陽性の</a:t>
            </a:r>
            <a:r>
              <a:rPr lang="ja-JP" sz="1600" b="0" i="0" dirty="0" smtClean="0">
                <a:solidFill>
                  <a:srgbClr val="4D4D4D"/>
                </a:solidFill>
                <a:ea typeface="MS UI Gothic" pitchFamily="18" charset="0"/>
              </a:rPr>
              <a:t>MSIが高値である胃癌において認められている</a:t>
            </a:r>
          </a:p>
          <a:p>
            <a:pPr marL="531813" lvl="1" indent="-279400">
              <a:spcAft>
                <a:spcPts val="300"/>
              </a:spcAft>
            </a:pPr>
            <a:r>
              <a:rPr lang="ja-JP" sz="1600" b="0" i="0" dirty="0" smtClean="0">
                <a:solidFill>
                  <a:srgbClr val="4D4D4D"/>
                </a:solidFill>
                <a:ea typeface="MS UI Gothic" pitchFamily="18" charset="0"/>
              </a:rPr>
              <a:t>現在、PD-1およびPD-L1を標的とする多数の治療薬の開発が進められている</a:t>
            </a:r>
          </a:p>
          <a:p>
            <a:pPr>
              <a:spcAft>
                <a:spcPts val="300"/>
              </a:spcAft>
            </a:pPr>
            <a:r>
              <a:rPr lang="ja-JP" sz="1600" b="0" i="0" dirty="0" smtClean="0">
                <a:solidFill>
                  <a:srgbClr val="4D4D4D"/>
                </a:solidFill>
                <a:ea typeface="MS UI Gothic" pitchFamily="18" charset="0"/>
              </a:rPr>
              <a:t>この試験では、ペムブロリズマブは、有効であり、忍容性も良好であると考えられた</a:t>
            </a:r>
          </a:p>
          <a:p>
            <a:pPr marL="531813" lvl="1" indent="-279400">
              <a:spcAft>
                <a:spcPts val="300"/>
              </a:spcAft>
            </a:pPr>
            <a:r>
              <a:rPr lang="ja-JP" sz="1600" b="0" i="0" dirty="0" smtClean="0">
                <a:solidFill>
                  <a:srgbClr val="4D4D4D"/>
                </a:solidFill>
                <a:ea typeface="MS UI Gothic" pitchFamily="18" charset="0"/>
              </a:rPr>
              <a:t>こうしたデータは有望なものであり、胃癌において得られたデータに近似していると考えられる</a:t>
            </a:r>
          </a:p>
          <a:p>
            <a:pPr marL="531813" lvl="1" indent="-279400">
              <a:spcAft>
                <a:spcPts val="300"/>
              </a:spcAft>
            </a:pPr>
            <a:r>
              <a:rPr lang="ja-JP" sz="1600" b="0" i="0" dirty="0" smtClean="0">
                <a:solidFill>
                  <a:srgbClr val="4D4D4D"/>
                </a:solidFill>
                <a:ea typeface="MS UI Gothic" pitchFamily="18" charset="0"/>
              </a:rPr>
              <a:t>今後は、SCCおよびADC双方における検討を行うために、十分な検出力を持つ大規模試験を実施していく必要がある</a:t>
            </a:r>
          </a:p>
          <a:p>
            <a:pPr>
              <a:spcAft>
                <a:spcPts val="300"/>
              </a:spcAft>
            </a:pPr>
            <a:r>
              <a:rPr lang="ja-JP" sz="1600" b="0" i="0" dirty="0" smtClean="0">
                <a:solidFill>
                  <a:srgbClr val="4D4D4D"/>
                </a:solidFill>
                <a:ea typeface="MS UI Gothic" pitchFamily="18" charset="0"/>
              </a:rPr>
              <a:t>OC患者におけるPD-1の有効性の予測バイオマーカーに関する包括的評価を実施することが、非常に重要である</a:t>
            </a:r>
          </a:p>
          <a:p>
            <a:pPr marL="531813" lvl="1" indent="-279400">
              <a:spcAft>
                <a:spcPts val="300"/>
              </a:spcAft>
            </a:pPr>
            <a:r>
              <a:rPr lang="ja-JP" sz="1600" b="0" i="0" dirty="0" smtClean="0">
                <a:solidFill>
                  <a:srgbClr val="4D4D4D"/>
                </a:solidFill>
                <a:ea typeface="MS UI Gothic" pitchFamily="18" charset="0"/>
              </a:rPr>
              <a:t>PD-L1発現は、予測バイオマーカーの1つであるが、PD-L1陰性の患者においても、奏効性が認められてきている</a:t>
            </a:r>
          </a:p>
          <a:p>
            <a:pPr marL="531813" lvl="1" indent="-279400">
              <a:spcAft>
                <a:spcPts val="300"/>
              </a:spcAft>
            </a:pPr>
            <a:r>
              <a:rPr lang="ja-JP" sz="1600" b="0" i="0" dirty="0" smtClean="0">
                <a:solidFill>
                  <a:srgbClr val="4D4D4D"/>
                </a:solidFill>
                <a:ea typeface="MS UI Gothic" pitchFamily="18" charset="0"/>
              </a:rPr>
              <a:t>その他の予測バイオマーカーについても、OCにおける評価検討を実施する必要がある</a:t>
            </a:r>
          </a:p>
          <a:p>
            <a:pPr>
              <a:spcAft>
                <a:spcPts val="300"/>
              </a:spcAft>
            </a:pPr>
            <a:r>
              <a:rPr lang="ja-JP" sz="1600" b="0" i="0" dirty="0" smtClean="0">
                <a:solidFill>
                  <a:srgbClr val="4D4D4D"/>
                </a:solidFill>
                <a:ea typeface="MS UI Gothic" pitchFamily="18" charset="0"/>
              </a:rPr>
              <a:t>上部GI癌における、抗PD-1/PD-L1抗体による治療の将来的なアプローチには以下が含まれる：</a:t>
            </a:r>
          </a:p>
          <a:p>
            <a:pPr marL="538163" lvl="1" indent="-285750">
              <a:spcAft>
                <a:spcPts val="300"/>
              </a:spcAft>
              <a:buFont typeface="Arial" panose="020B0604020202020204" pitchFamily="34" charset="0"/>
              <a:buChar char="–"/>
            </a:pPr>
            <a:r>
              <a:rPr lang="ja-JP" sz="1600" b="0" i="0" dirty="0" smtClean="0">
                <a:solidFill>
                  <a:srgbClr val="4D4D4D"/>
                </a:solidFill>
                <a:ea typeface="MS UI Gothic" pitchFamily="18" charset="0"/>
              </a:rPr>
              <a:t>VEGF経路の阻害薬との併用；HER-2標的化治療；CT ± RT</a:t>
            </a:r>
          </a:p>
          <a:p>
            <a:pPr marL="538163" lvl="1" indent="-285750">
              <a:spcAft>
                <a:spcPts val="300"/>
              </a:spcAft>
              <a:buFont typeface="Arial" panose="020B0604020202020204" pitchFamily="34" charset="0"/>
              <a:buChar char="–"/>
            </a:pPr>
            <a:r>
              <a:rPr lang="ja-JP" sz="1600" b="0" i="0" dirty="0" smtClean="0">
                <a:solidFill>
                  <a:srgbClr val="4D4D4D"/>
                </a:solidFill>
                <a:ea typeface="MS UI Gothic" pitchFamily="18" charset="0"/>
              </a:rPr>
              <a:t>PD-1標的化治療に対する先天的/後天的な耐性の克服を可能としうる他の免疫療法剤との併用</a:t>
            </a:r>
          </a:p>
        </p:txBody>
      </p:sp>
    </p:spTree>
    <p:extLst>
      <p:ext uri="{BB962C8B-B14F-4D97-AF65-F5344CB8AC3E}">
        <p14:creationId xmlns:p14="http://schemas.microsoft.com/office/powerpoint/2010/main" xmlns="" val="367592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dirty="0" smtClean="0">
                <a:solidFill>
                  <a:srgbClr val="043882"/>
                </a:solidFill>
                <a:ea typeface="MS UI Gothic" pitchFamily="18" charset="0"/>
              </a:rPr>
              <a:t>4012: METGastric: HER2陰性(HER2-)およびMET陽性(MET+)の転移性胃/胃食道接合部(GEC)腺癌を有する患者における、オナルツズマブ＋mFOLFOX6の第III相試験</a:t>
            </a:r>
            <a:r>
              <a:rPr lang="en" sz="1800" dirty="0" smtClean="0"/>
              <a:t/>
            </a:r>
            <a:br>
              <a:rPr lang="en" sz="1800" dirty="0" smtClean="0"/>
            </a:br>
            <a:r>
              <a:rPr lang="ja-JP" sz="1800" b="1" i="0" dirty="0" smtClean="0">
                <a:solidFill>
                  <a:srgbClr val="043882"/>
                </a:solidFill>
                <a:ea typeface="MS UI Gothic" pitchFamily="18" charset="0"/>
              </a:rPr>
              <a:t>– Shah MA, et al</a:t>
            </a:r>
          </a:p>
        </p:txBody>
      </p:sp>
      <p:sp>
        <p:nvSpPr>
          <p:cNvPr id="5" name="Content Placeholder 4"/>
          <p:cNvSpPr>
            <a:spLocks noGrp="1"/>
          </p:cNvSpPr>
          <p:nvPr>
            <p:ph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HER2</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かつMET</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GEC患者において、オナルツズマブ+ mFOLFOX6の有効性および安全性について、プラセボ+ mFOLFOX6との比較により、評価検討を実施すること</a:t>
            </a:r>
          </a:p>
        </p:txBody>
      </p:sp>
      <p:sp>
        <p:nvSpPr>
          <p:cNvPr id="6" name="Text Placeholder 5"/>
          <p:cNvSpPr>
            <a:spLocks noGrp="1"/>
          </p:cNvSpPr>
          <p:nvPr>
            <p:ph type="body" sz="quarter" idx="10"/>
          </p:nvPr>
        </p:nvSpPr>
        <p:spPr/>
        <p:txBody>
          <a:bodyPr/>
          <a:lstStyle/>
          <a:p>
            <a:r>
              <a:rPr lang="ja-JP" sz="1200" b="0" i="0" dirty="0" smtClean="0">
                <a:solidFill>
                  <a:srgbClr val="4D4D4D"/>
                </a:solidFill>
                <a:ea typeface="MS UI Gothic" pitchFamily="18" charset="0"/>
              </a:rPr>
              <a:t>*MET 1</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 2</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または3</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については、それぞれ、軽度、中程度、または強度の染色との関連が認められてきている</a:t>
            </a:r>
          </a:p>
        </p:txBody>
      </p:sp>
      <p:sp>
        <p:nvSpPr>
          <p:cNvPr id="7" name="Text Placeholder 6"/>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Shah et al. J Clin Oncol 2015; 33 (suppl): abstr 4012</a:t>
            </a:r>
          </a:p>
        </p:txBody>
      </p:sp>
      <p:sp>
        <p:nvSpPr>
          <p:cNvPr id="8" name="Oval 14"/>
          <p:cNvSpPr>
            <a:spLocks noChangeArrowheads="1"/>
          </p:cNvSpPr>
          <p:nvPr/>
        </p:nvSpPr>
        <p:spPr bwMode="auto">
          <a:xfrm>
            <a:off x="3941537" y="328817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800" b="1" i="0" dirty="0" smtClean="0">
                <a:solidFill>
                  <a:srgbClr val="043882"/>
                </a:solidFill>
                <a:ea typeface="MS UI Gothic" pitchFamily="18" charset="0"/>
              </a:rPr>
              <a:t>R</a:t>
            </a:r>
          </a:p>
          <a:p>
            <a:pPr algn="ctr"/>
            <a:r>
              <a:rPr lang="ja-JP" sz="1800" b="1" i="0" dirty="0" smtClean="0">
                <a:solidFill>
                  <a:srgbClr val="043882"/>
                </a:solidFill>
                <a:ea typeface="MS UI Gothic" pitchFamily="18" charset="0"/>
              </a:rPr>
              <a:t>1:1</a:t>
            </a:r>
          </a:p>
        </p:txBody>
      </p:sp>
      <p:cxnSp>
        <p:nvCxnSpPr>
          <p:cNvPr id="9" name="AutoShape 15"/>
          <p:cNvCxnSpPr>
            <a:cxnSpLocks noChangeShapeType="1"/>
            <a:stCxn id="8" idx="0"/>
            <a:endCxn id="14" idx="1"/>
          </p:cNvCxnSpPr>
          <p:nvPr/>
        </p:nvCxnSpPr>
        <p:spPr bwMode="auto">
          <a:xfrm rot="5400000" flipH="1" flipV="1">
            <a:off x="4148388" y="2709218"/>
            <a:ext cx="663905" cy="49401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347962" y="235995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11" name="Content Placeholder 26"/>
          <p:cNvSpPr txBox="1">
            <a:spLocks/>
          </p:cNvSpPr>
          <p:nvPr/>
        </p:nvSpPr>
        <p:spPr bwMode="auto">
          <a:xfrm>
            <a:off x="4855936" y="3069913"/>
            <a:ext cx="2819703" cy="892175"/>
          </a:xfrm>
          <a:prstGeom prst="rect">
            <a:avLst/>
          </a:prstGeom>
          <a:noFill/>
          <a:ln w="9525">
            <a:noFill/>
            <a:miter lim="800000"/>
            <a:headEnd/>
            <a:tailEnd/>
          </a:ln>
        </p:spPr>
        <p:txBody>
          <a:bodyPr/>
          <a:lstStyle/>
          <a:p>
            <a:pPr marL="190500" indent="-190500">
              <a:spcBef>
                <a:spcPts val="0"/>
              </a:spcBef>
              <a:spcAft>
                <a:spcPts val="0"/>
              </a:spcAft>
              <a:defRPr/>
            </a:pPr>
            <a:r>
              <a:rPr lang="ja-JP" sz="14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IHCにおけるMETの染色強度</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地理的地域</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胃切除術の施行歴</a:t>
            </a:r>
          </a:p>
        </p:txBody>
      </p:sp>
      <p:cxnSp>
        <p:nvCxnSpPr>
          <p:cNvPr id="12" name="AutoShape 19"/>
          <p:cNvCxnSpPr>
            <a:cxnSpLocks noChangeShapeType="1"/>
          </p:cNvCxnSpPr>
          <p:nvPr/>
        </p:nvCxnSpPr>
        <p:spPr bwMode="auto">
          <a:xfrm>
            <a:off x="3684814" y="3580275"/>
            <a:ext cx="256723"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p:cNvCxnSpPr>
          <p:nvPr/>
        </p:nvCxnSpPr>
        <p:spPr bwMode="auto">
          <a:xfrm>
            <a:off x="7775327" y="2624270"/>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727345" y="2213901"/>
            <a:ext cx="320422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オナルツズマブ(10 mg/kg) q2w</a:t>
            </a:r>
          </a:p>
          <a:p>
            <a:pPr algn="ctr" defTabSz="892175" eaLnBrk="0" hangingPunct="0"/>
            <a:r>
              <a:rPr lang="ja-JP" sz="1800" b="0" i="0" dirty="0" smtClean="0">
                <a:solidFill>
                  <a:srgbClr val="FFFFFF"/>
                </a:solidFill>
                <a:ea typeface="MS UI Gothic" pitchFamily="18" charset="0"/>
              </a:rPr>
              <a:t>+ mFOLFOX6</a:t>
            </a:r>
            <a:r>
              <a:rPr lang="en" sz="1800" dirty="0" smtClean="0"/>
              <a:t/>
            </a:r>
            <a:br>
              <a:rPr lang="en" sz="1800" dirty="0" smtClean="0"/>
            </a:br>
            <a:r>
              <a:rPr lang="ja-JP" sz="1800" b="0" i="0" dirty="0" smtClean="0">
                <a:solidFill>
                  <a:srgbClr val="FFFFFF"/>
                </a:solidFill>
                <a:ea typeface="MS UI Gothic" pitchFamily="18" charset="0"/>
              </a:rPr>
              <a:t>(n=279) </a:t>
            </a:r>
          </a:p>
        </p:txBody>
      </p:sp>
      <p:sp>
        <p:nvSpPr>
          <p:cNvPr id="15" name="AutoShape 9"/>
          <p:cNvSpPr>
            <a:spLocks noChangeArrowheads="1"/>
          </p:cNvSpPr>
          <p:nvPr/>
        </p:nvSpPr>
        <p:spPr bwMode="auto">
          <a:xfrm>
            <a:off x="365124" y="2217056"/>
            <a:ext cx="3319690" cy="2721258"/>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HER2</a:t>
            </a:r>
            <a:r>
              <a:rPr lang="ja-JP" sz="1800" b="0" i="0" baseline="30000" dirty="0" smtClean="0">
                <a:solidFill>
                  <a:srgbClr val="043882"/>
                </a:solidFill>
                <a:ea typeface="MS UI Gothic" pitchFamily="18" charset="0"/>
              </a:rPr>
              <a:t>–</a:t>
            </a:r>
            <a:r>
              <a:rPr lang="ja-JP" sz="1800" b="0" i="0" dirty="0" smtClean="0">
                <a:solidFill>
                  <a:srgbClr val="043882"/>
                </a:solidFill>
                <a:ea typeface="MS UI Gothic" pitchFamily="18" charset="0"/>
              </a:rPr>
              <a:t>、MET</a:t>
            </a:r>
            <a:r>
              <a:rPr lang="ja-JP" sz="1800" b="0" i="0" baseline="30000" dirty="0" smtClean="0">
                <a:solidFill>
                  <a:srgbClr val="043882"/>
                </a:solidFill>
                <a:ea typeface="MS UI Gothic" pitchFamily="18" charset="0"/>
              </a:rPr>
              <a:t>+</a:t>
            </a:r>
            <a:r>
              <a:rPr lang="ja-JP" sz="1800" b="0" i="0" dirty="0" smtClean="0">
                <a:solidFill>
                  <a:srgbClr val="043882"/>
                </a:solidFill>
                <a:ea typeface="MS UI Gothic" pitchFamily="18" charset="0"/>
              </a:rPr>
              <a:t> (IHC* 1</a:t>
            </a:r>
            <a:r>
              <a:rPr lang="ja-JP" sz="1800" b="0" i="0" baseline="30000" dirty="0" smtClean="0">
                <a:solidFill>
                  <a:srgbClr val="043882"/>
                </a:solidFill>
                <a:ea typeface="MS UI Gothic" pitchFamily="18" charset="0"/>
              </a:rPr>
              <a:t>+</a:t>
            </a:r>
            <a:r>
              <a:rPr lang="ja-JP" sz="1800" b="0" i="0" dirty="0" smtClean="0">
                <a:solidFill>
                  <a:srgbClr val="043882"/>
                </a:solidFill>
                <a:ea typeface="MS UI Gothic" pitchFamily="18" charset="0"/>
              </a:rPr>
              <a:t>、 2</a:t>
            </a:r>
            <a:r>
              <a:rPr lang="ja-JP" sz="1800" b="0" i="0" baseline="30000" dirty="0" smtClean="0">
                <a:solidFill>
                  <a:srgbClr val="043882"/>
                </a:solidFill>
                <a:ea typeface="MS UI Gothic" pitchFamily="18" charset="0"/>
              </a:rPr>
              <a:t>+</a:t>
            </a:r>
            <a:r>
              <a:rPr lang="ja-JP" sz="1800" b="0" i="0" dirty="0" smtClean="0">
                <a:solidFill>
                  <a:srgbClr val="043882"/>
                </a:solidFill>
                <a:ea typeface="MS UI Gothic" pitchFamily="18" charset="0"/>
              </a:rPr>
              <a:t> </a:t>
            </a:r>
            <a:r>
              <a:rPr lang="en" sz="1800" dirty="0" smtClean="0"/>
              <a:t/>
            </a:r>
            <a:br>
              <a:rPr lang="en" sz="1800" dirty="0" smtClean="0"/>
            </a:br>
            <a:r>
              <a:rPr lang="ja-JP" sz="1800" b="0" i="0" dirty="0" smtClean="0">
                <a:solidFill>
                  <a:srgbClr val="043882"/>
                </a:solidFill>
                <a:ea typeface="MS UI Gothic" pitchFamily="18" charset="0"/>
              </a:rPr>
              <a:t>または3</a:t>
            </a:r>
            <a:r>
              <a:rPr lang="ja-JP" sz="1800" b="0" i="0" baseline="30000" dirty="0" smtClean="0">
                <a:solidFill>
                  <a:srgbClr val="043882"/>
                </a:solidFill>
                <a:ea typeface="MS UI Gothic" pitchFamily="18" charset="0"/>
              </a:rPr>
              <a:t>+</a:t>
            </a:r>
            <a:r>
              <a:rPr lang="ja-JP" sz="1800" b="0" i="0" dirty="0" smtClean="0">
                <a:solidFill>
                  <a:srgbClr val="043882"/>
                </a:solidFill>
                <a:ea typeface="MS UI Gothic" pitchFamily="18" charset="0"/>
              </a:rPr>
              <a:t>) GEC</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転移性癌に対する治療歴なし</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臓器機能が保持されている</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ECOGのPSスコアが0～1</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(n=563)</a:t>
            </a:r>
          </a:p>
        </p:txBody>
      </p:sp>
      <p:sp>
        <p:nvSpPr>
          <p:cNvPr id="16" name="Rectangle 9"/>
          <p:cNvSpPr txBox="1">
            <a:spLocks noChangeArrowheads="1"/>
          </p:cNvSpPr>
          <p:nvPr/>
        </p:nvSpPr>
        <p:spPr bwMode="auto">
          <a:xfrm>
            <a:off x="365124" y="5106325"/>
            <a:ext cx="4130676" cy="107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OS(ITT解析対象集団)</a:t>
            </a:r>
          </a:p>
          <a:p>
            <a:pPr>
              <a:buClr>
                <a:srgbClr val="043882"/>
              </a:buClr>
            </a:pPr>
            <a:r>
              <a:rPr lang="ja-JP" sz="1800" b="0" i="0" dirty="0" smtClean="0">
                <a:solidFill>
                  <a:srgbClr val="4D4D4D"/>
                </a:solidFill>
                <a:ea typeface="MS UI Gothic" pitchFamily="18" charset="0"/>
              </a:rPr>
              <a:t>OS(MET 2</a:t>
            </a:r>
            <a:r>
              <a:rPr lang="ja-JP" sz="1800" b="0" i="0" baseline="30000" dirty="0" smtClean="0">
                <a:solidFill>
                  <a:srgbClr val="4D4D4D"/>
                </a:solidFill>
                <a:ea typeface="MS UI Gothic" pitchFamily="18" charset="0"/>
              </a:rPr>
              <a:t>+</a:t>
            </a:r>
            <a:r>
              <a:rPr lang="ja-JP" sz="1800" b="0" i="0" dirty="0" smtClean="0">
                <a:solidFill>
                  <a:srgbClr val="4D4D4D"/>
                </a:solidFill>
                <a:ea typeface="MS UI Gothic" pitchFamily="18" charset="0"/>
              </a:rPr>
              <a:t>/3</a:t>
            </a:r>
            <a:r>
              <a:rPr lang="ja-JP" sz="1800" b="0" i="0" baseline="30000" dirty="0" smtClean="0">
                <a:solidFill>
                  <a:srgbClr val="4D4D4D"/>
                </a:solidFill>
                <a:ea typeface="MS UI Gothic" pitchFamily="18" charset="0"/>
              </a:rPr>
              <a:t>+</a:t>
            </a:r>
            <a:r>
              <a:rPr lang="ja-JP" sz="1800" b="0" i="0" dirty="0" smtClean="0">
                <a:solidFill>
                  <a:srgbClr val="4D4D4D"/>
                </a:solidFill>
                <a:ea typeface="MS UI Gothic" pitchFamily="18" charset="0"/>
              </a:rPr>
              <a:t> サブグループ) </a:t>
            </a:r>
          </a:p>
          <a:p>
            <a:pPr>
              <a:buClr>
                <a:srgbClr val="043882"/>
              </a:buClr>
            </a:pPr>
            <a:endParaRPr lang="en-GB" kern="0" dirty="0" smtClean="0"/>
          </a:p>
        </p:txBody>
      </p:sp>
      <p:sp>
        <p:nvSpPr>
          <p:cNvPr id="17" name="Content Placeholder 26"/>
          <p:cNvSpPr txBox="1">
            <a:spLocks/>
          </p:cNvSpPr>
          <p:nvPr/>
        </p:nvSpPr>
        <p:spPr>
          <a:xfrm>
            <a:off x="4648200" y="5106325"/>
            <a:ext cx="4130675" cy="107269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PFS、ORR、安全性</a:t>
            </a:r>
          </a:p>
        </p:txBody>
      </p:sp>
      <p:cxnSp>
        <p:nvCxnSpPr>
          <p:cNvPr id="18" name="AutoShape 16"/>
          <p:cNvCxnSpPr>
            <a:cxnSpLocks noChangeShapeType="1"/>
            <a:stCxn id="8" idx="4"/>
            <a:endCxn id="21" idx="1"/>
          </p:cNvCxnSpPr>
          <p:nvPr/>
        </p:nvCxnSpPr>
        <p:spPr bwMode="auto">
          <a:xfrm rot="16200000" flipH="1">
            <a:off x="4146337" y="3959373"/>
            <a:ext cx="668006" cy="494010"/>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347962" y="427606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0" name="AutoShape 20"/>
          <p:cNvCxnSpPr>
            <a:cxnSpLocks noChangeShapeType="1"/>
          </p:cNvCxnSpPr>
          <p:nvPr/>
        </p:nvCxnSpPr>
        <p:spPr bwMode="auto">
          <a:xfrm>
            <a:off x="7773747" y="454038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727345" y="4130013"/>
            <a:ext cx="3202332"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プラセボ q2w</a:t>
            </a:r>
            <a:r>
              <a:rPr lang="en" sz="1800" dirty="0" smtClean="0"/>
              <a:t/>
            </a:r>
            <a:br>
              <a:rPr lang="en" sz="1800" dirty="0" smtClean="0"/>
            </a:br>
            <a:r>
              <a:rPr lang="ja-JP" sz="1800" b="0" i="0" dirty="0" smtClean="0">
                <a:solidFill>
                  <a:srgbClr val="FFFFFF"/>
                </a:solidFill>
                <a:ea typeface="MS UI Gothic" pitchFamily="18" charset="0"/>
              </a:rPr>
              <a:t>+ mFOLFOX6</a:t>
            </a:r>
            <a:r>
              <a:rPr lang="en" sz="1800" dirty="0" smtClean="0"/>
              <a:t/>
            </a:r>
            <a:br>
              <a:rPr lang="en" sz="1800" dirty="0" smtClean="0"/>
            </a:br>
            <a:r>
              <a:rPr lang="ja-JP" sz="1800" b="0" i="0" dirty="0" smtClean="0">
                <a:solidFill>
                  <a:srgbClr val="FFFFFF"/>
                </a:solidFill>
                <a:ea typeface="MS UI Gothic" pitchFamily="18" charset="0"/>
              </a:rPr>
              <a:t>(n=283)</a:t>
            </a:r>
          </a:p>
        </p:txBody>
      </p:sp>
    </p:spTree>
    <p:extLst>
      <p:ext uri="{BB962C8B-B14F-4D97-AF65-F5344CB8AC3E}">
        <p14:creationId xmlns:p14="http://schemas.microsoft.com/office/powerpoint/2010/main" xmlns="" val="324111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dirty="0" smtClean="0">
                <a:solidFill>
                  <a:srgbClr val="043882"/>
                </a:solidFill>
                <a:ea typeface="MS UI Gothic" pitchFamily="18" charset="0"/>
              </a:rPr>
              <a:t>4012: METGastric: HER2陰性(HER2-)およびMET陽性(MET+)の転移性胃/胃食道接合部(GEC)腺癌を有する患者における、オナルツズマブ＋mFOLFOX6の第III相試験</a:t>
            </a:r>
            <a:r>
              <a:rPr lang="en" sz="1800" dirty="0" smtClean="0"/>
              <a:t/>
            </a:r>
            <a:br>
              <a:rPr lang="en" sz="1800" dirty="0" smtClean="0"/>
            </a:br>
            <a:r>
              <a:rPr lang="ja-JP" sz="1800" b="1" i="0" dirty="0" smtClean="0">
                <a:solidFill>
                  <a:srgbClr val="043882"/>
                </a:solidFill>
                <a:ea typeface="MS UI Gothic" pitchFamily="18" charset="0"/>
              </a:rPr>
              <a:t>– Shah MA, et al</a:t>
            </a:r>
          </a:p>
        </p:txBody>
      </p:sp>
      <p:sp>
        <p:nvSpPr>
          <p:cNvPr id="5" name="Content Placeholder 4"/>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6" name="Text Placeholder 5"/>
          <p:cNvSpPr>
            <a:spLocks noGrp="1"/>
          </p:cNvSpPr>
          <p:nvPr>
            <p:ph type="body" sz="quarter" idx="10"/>
          </p:nvPr>
        </p:nvSpPr>
        <p:spPr>
          <a:xfrm>
            <a:off x="365125" y="6309320"/>
            <a:ext cx="4422899" cy="274043"/>
          </a:xfrm>
        </p:spPr>
        <p:txBody>
          <a:bodyPr/>
          <a:lstStyle/>
          <a:p>
            <a:r>
              <a:rPr lang="ja-JP" sz="1200" b="0" i="0" dirty="0" smtClean="0">
                <a:solidFill>
                  <a:srgbClr val="4D4D4D"/>
                </a:solidFill>
                <a:ea typeface="MS UI Gothic" pitchFamily="18" charset="0"/>
              </a:rPr>
              <a:t>*それぞれ、MET発現レベルが中程度または強度。</a:t>
            </a:r>
            <a:r>
              <a:rPr lang="en" sz="1200" dirty="0" smtClean="0"/>
              <a:t/>
            </a:r>
            <a:br>
              <a:rPr lang="en" sz="1200" dirty="0" smtClean="0"/>
            </a:br>
            <a:r>
              <a:rPr lang="ja-JP" sz="1200" b="0" i="0" dirty="0" smtClean="0">
                <a:solidFill>
                  <a:srgbClr val="4D4D4D"/>
                </a:solidFill>
                <a:ea typeface="MS UI Gothic" pitchFamily="18" charset="0"/>
              </a:rPr>
              <a:t>O：オナルツズマブ、P：プラセボ</a:t>
            </a:r>
          </a:p>
        </p:txBody>
      </p:sp>
      <p:sp>
        <p:nvSpPr>
          <p:cNvPr id="9" name="Text Placeholder 6"/>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Shah et al. J Clin Oncol 2015; 33 (suppl): abstr 4012</a:t>
            </a:r>
          </a:p>
        </p:txBody>
      </p:sp>
      <p:graphicFrame>
        <p:nvGraphicFramePr>
          <p:cNvPr id="7" name="Group 88"/>
          <p:cNvGraphicFramePr>
            <a:graphicFrameLocks noGrp="1"/>
          </p:cNvGraphicFramePr>
          <p:nvPr>
            <p:extLst>
              <p:ext uri="{D42A27DB-BD31-4B8C-83A1-F6EECF244321}">
                <p14:modId xmlns:p14="http://schemas.microsoft.com/office/powerpoint/2010/main" xmlns="" val="2473391475"/>
              </p:ext>
            </p:extLst>
          </p:nvPr>
        </p:nvGraphicFramePr>
        <p:xfrm>
          <a:off x="421588" y="1543376"/>
          <a:ext cx="7500775" cy="1361505"/>
        </p:xfrm>
        <a:graphic>
          <a:graphicData uri="http://schemas.openxmlformats.org/drawingml/2006/table">
            <a:tbl>
              <a:tblPr firstRow="1" bandRow="1">
                <a:tableStyleId>{69012ECD-51FC-41F1-AA8D-1B2483CD663E}</a:tableStyleId>
              </a:tblPr>
              <a:tblGrid>
                <a:gridCol w="1570050"/>
                <a:gridCol w="1546481"/>
                <a:gridCol w="1614221"/>
                <a:gridCol w="1614221"/>
                <a:gridCol w="1155802"/>
              </a:tblGrid>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ITT解析対象集団</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 + CT(n=279)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 + CT(n=283)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mOS、m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0.82(0.59, 1.15)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4D4D4D"/>
                          </a:solidFill>
                          <a:ea typeface="MS UI Gothic" pitchFamily="18" charset="0"/>
                        </a:rPr>
                        <a:t>0.24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mPFS, 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0.90(0.71, 1.16)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4D4D4D"/>
                          </a:solidFill>
                          <a:ea typeface="MS UI Gothic" pitchFamily="18" charset="0"/>
                        </a:rPr>
                        <a:t>0.429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4D4D4D"/>
                          </a:solidFill>
                          <a:ea typeface="MS UI Gothic" pitchFamily="18" charset="0"/>
                        </a:rPr>
                        <a:t>0.253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0" name="ZoneTexte 12"/>
          <p:cNvSpPr txBox="1"/>
          <p:nvPr/>
        </p:nvSpPr>
        <p:spPr>
          <a:xfrm>
            <a:off x="1342668" y="4572571"/>
            <a:ext cx="2093774" cy="297517"/>
          </a:xfrm>
          <a:prstGeom prst="rect">
            <a:avLst/>
          </a:prstGeom>
          <a:noFill/>
        </p:spPr>
        <p:txBody>
          <a:bodyPr wrap="square" rtlCol="0">
            <a:spAutoFit/>
          </a:bodyPr>
          <a:lstStyle/>
          <a:p>
            <a:pPr fontAlgn="base">
              <a:lnSpc>
                <a:spcPts val="1600"/>
              </a:lnSpc>
              <a:spcBef>
                <a:spcPct val="0"/>
              </a:spcBef>
              <a:spcAft>
                <a:spcPct val="0"/>
              </a:spcAft>
            </a:pPr>
            <a:r>
              <a:rPr lang="ja-JP" sz="1200" b="0" i="0" dirty="0" smtClean="0">
                <a:solidFill>
                  <a:srgbClr val="043882"/>
                </a:solidFill>
                <a:ea typeface="MS UI Gothic" pitchFamily="18" charset="0"/>
              </a:rPr>
              <a:t>P + CT(n=109)</a:t>
            </a:r>
          </a:p>
        </p:txBody>
      </p:sp>
      <p:cxnSp>
        <p:nvCxnSpPr>
          <p:cNvPr id="11" name="Connecteur droit 13"/>
          <p:cNvCxnSpPr/>
          <p:nvPr/>
        </p:nvCxnSpPr>
        <p:spPr>
          <a:xfrm>
            <a:off x="1345021" y="3498536"/>
            <a:ext cx="0" cy="1816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4"/>
          <p:cNvCxnSpPr/>
          <p:nvPr/>
        </p:nvCxnSpPr>
        <p:spPr>
          <a:xfrm>
            <a:off x="1344640" y="5312329"/>
            <a:ext cx="2968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5"/>
          <p:cNvSpPr txBox="1"/>
          <p:nvPr/>
        </p:nvSpPr>
        <p:spPr>
          <a:xfrm>
            <a:off x="1340260" y="5342808"/>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0</a:t>
            </a:r>
          </a:p>
        </p:txBody>
      </p:sp>
      <p:sp>
        <p:nvSpPr>
          <p:cNvPr id="14" name="ZoneTexte 16"/>
          <p:cNvSpPr txBox="1"/>
          <p:nvPr/>
        </p:nvSpPr>
        <p:spPr>
          <a:xfrm>
            <a:off x="1888321" y="5342809"/>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3</a:t>
            </a:r>
          </a:p>
        </p:txBody>
      </p:sp>
      <p:sp>
        <p:nvSpPr>
          <p:cNvPr id="15" name="ZoneTexte 17"/>
          <p:cNvSpPr txBox="1"/>
          <p:nvPr/>
        </p:nvSpPr>
        <p:spPr>
          <a:xfrm>
            <a:off x="2963365" y="5342809"/>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9</a:t>
            </a:r>
          </a:p>
        </p:txBody>
      </p:sp>
      <p:sp>
        <p:nvSpPr>
          <p:cNvPr id="16" name="Rectangle 443"/>
          <p:cNvSpPr>
            <a:spLocks noChangeArrowheads="1"/>
          </p:cNvSpPr>
          <p:nvPr/>
        </p:nvSpPr>
        <p:spPr bwMode="auto">
          <a:xfrm>
            <a:off x="1124841" y="5193498"/>
            <a:ext cx="84959"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0</a:t>
            </a:r>
          </a:p>
        </p:txBody>
      </p:sp>
      <p:sp>
        <p:nvSpPr>
          <p:cNvPr id="17" name="Rectangle 453"/>
          <p:cNvSpPr>
            <a:spLocks noChangeArrowheads="1"/>
          </p:cNvSpPr>
          <p:nvPr/>
        </p:nvSpPr>
        <p:spPr bwMode="auto">
          <a:xfrm>
            <a:off x="1039883" y="3764846"/>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80</a:t>
            </a:r>
          </a:p>
        </p:txBody>
      </p:sp>
      <p:sp>
        <p:nvSpPr>
          <p:cNvPr id="18" name="Rectangle 463"/>
          <p:cNvSpPr>
            <a:spLocks noChangeArrowheads="1"/>
          </p:cNvSpPr>
          <p:nvPr/>
        </p:nvSpPr>
        <p:spPr bwMode="auto">
          <a:xfrm>
            <a:off x="954923" y="3394660"/>
            <a:ext cx="2548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100</a:t>
            </a:r>
          </a:p>
        </p:txBody>
      </p:sp>
      <p:sp>
        <p:nvSpPr>
          <p:cNvPr id="19" name="Line 518"/>
          <p:cNvSpPr>
            <a:spLocks noChangeShapeType="1"/>
          </p:cNvSpPr>
          <p:nvPr/>
        </p:nvSpPr>
        <p:spPr bwMode="auto">
          <a:xfrm flipH="1">
            <a:off x="1277702" y="5310768"/>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0" name="Rectangle 463"/>
          <p:cNvSpPr>
            <a:spLocks noChangeArrowheads="1"/>
          </p:cNvSpPr>
          <p:nvPr/>
        </p:nvSpPr>
        <p:spPr bwMode="auto">
          <a:xfrm rot="16200000">
            <a:off x="565404" y="4310952"/>
            <a:ext cx="50494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OS (%)</a:t>
            </a:r>
          </a:p>
        </p:txBody>
      </p:sp>
      <p:sp>
        <p:nvSpPr>
          <p:cNvPr id="21" name="Line 518"/>
          <p:cNvSpPr>
            <a:spLocks noChangeShapeType="1"/>
          </p:cNvSpPr>
          <p:nvPr/>
        </p:nvSpPr>
        <p:spPr bwMode="auto">
          <a:xfrm flipH="1">
            <a:off x="3217922" y="4418723"/>
            <a:ext cx="257387"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2" name="ZoneTexte 24"/>
          <p:cNvSpPr txBox="1"/>
          <p:nvPr/>
        </p:nvSpPr>
        <p:spPr>
          <a:xfrm>
            <a:off x="3434772" y="5342809"/>
            <a:ext cx="417227"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12</a:t>
            </a:r>
          </a:p>
        </p:txBody>
      </p:sp>
      <p:sp>
        <p:nvSpPr>
          <p:cNvPr id="23" name="ZoneTexte 25"/>
          <p:cNvSpPr txBox="1"/>
          <p:nvPr/>
        </p:nvSpPr>
        <p:spPr>
          <a:xfrm>
            <a:off x="2412526" y="5342809"/>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6</a:t>
            </a:r>
          </a:p>
        </p:txBody>
      </p:sp>
      <p:sp>
        <p:nvSpPr>
          <p:cNvPr id="24" name="Line 486"/>
          <p:cNvSpPr>
            <a:spLocks noChangeShapeType="1"/>
          </p:cNvSpPr>
          <p:nvPr/>
        </p:nvSpPr>
        <p:spPr bwMode="auto">
          <a:xfrm>
            <a:off x="3653470"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5" name="Line 486"/>
          <p:cNvSpPr>
            <a:spLocks noChangeShapeType="1"/>
          </p:cNvSpPr>
          <p:nvPr/>
        </p:nvSpPr>
        <p:spPr bwMode="auto">
          <a:xfrm>
            <a:off x="3113363"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6" name="Line 486"/>
          <p:cNvSpPr>
            <a:spLocks noChangeShapeType="1"/>
          </p:cNvSpPr>
          <p:nvPr/>
        </p:nvSpPr>
        <p:spPr bwMode="auto">
          <a:xfrm>
            <a:off x="2033151"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7" name="Line 486"/>
          <p:cNvSpPr>
            <a:spLocks noChangeShapeType="1"/>
          </p:cNvSpPr>
          <p:nvPr/>
        </p:nvSpPr>
        <p:spPr bwMode="auto">
          <a:xfrm>
            <a:off x="1493045"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8" name="Line 518"/>
          <p:cNvSpPr>
            <a:spLocks noChangeShapeType="1"/>
          </p:cNvSpPr>
          <p:nvPr/>
        </p:nvSpPr>
        <p:spPr bwMode="auto">
          <a:xfrm flipH="1">
            <a:off x="1277702" y="494855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9" name="Line 518"/>
          <p:cNvSpPr>
            <a:spLocks noChangeShapeType="1"/>
          </p:cNvSpPr>
          <p:nvPr/>
        </p:nvSpPr>
        <p:spPr bwMode="auto">
          <a:xfrm flipH="1">
            <a:off x="1277702" y="458634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0" name="Line 518"/>
          <p:cNvSpPr>
            <a:spLocks noChangeShapeType="1"/>
          </p:cNvSpPr>
          <p:nvPr/>
        </p:nvSpPr>
        <p:spPr bwMode="auto">
          <a:xfrm flipH="1">
            <a:off x="1277702" y="422413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1" name="Line 518"/>
          <p:cNvSpPr>
            <a:spLocks noChangeShapeType="1"/>
          </p:cNvSpPr>
          <p:nvPr/>
        </p:nvSpPr>
        <p:spPr bwMode="auto">
          <a:xfrm flipH="1">
            <a:off x="1277702" y="386192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2" name="Line 518"/>
          <p:cNvSpPr>
            <a:spLocks noChangeShapeType="1"/>
          </p:cNvSpPr>
          <p:nvPr/>
        </p:nvSpPr>
        <p:spPr bwMode="auto">
          <a:xfrm flipH="1">
            <a:off x="1285017" y="349971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3" name="Rectangle 453"/>
          <p:cNvSpPr>
            <a:spLocks noChangeArrowheads="1"/>
          </p:cNvSpPr>
          <p:nvPr/>
        </p:nvSpPr>
        <p:spPr bwMode="auto">
          <a:xfrm>
            <a:off x="1039883" y="4125667"/>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60</a:t>
            </a:r>
          </a:p>
        </p:txBody>
      </p:sp>
      <p:sp>
        <p:nvSpPr>
          <p:cNvPr id="34" name="Rectangle 453"/>
          <p:cNvSpPr>
            <a:spLocks noChangeArrowheads="1"/>
          </p:cNvSpPr>
          <p:nvPr/>
        </p:nvSpPr>
        <p:spPr bwMode="auto">
          <a:xfrm>
            <a:off x="1039883" y="4486488"/>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40</a:t>
            </a:r>
          </a:p>
        </p:txBody>
      </p:sp>
      <p:sp>
        <p:nvSpPr>
          <p:cNvPr id="35" name="Rectangle 453"/>
          <p:cNvSpPr>
            <a:spLocks noChangeArrowheads="1"/>
          </p:cNvSpPr>
          <p:nvPr/>
        </p:nvSpPr>
        <p:spPr bwMode="auto">
          <a:xfrm>
            <a:off x="1039883" y="4839994"/>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20</a:t>
            </a:r>
          </a:p>
        </p:txBody>
      </p:sp>
      <p:sp>
        <p:nvSpPr>
          <p:cNvPr id="36" name="ZoneTexte 38"/>
          <p:cNvSpPr txBox="1"/>
          <p:nvPr/>
        </p:nvSpPr>
        <p:spPr>
          <a:xfrm>
            <a:off x="1722481" y="3419914"/>
            <a:ext cx="2584030" cy="707886"/>
          </a:xfrm>
          <a:prstGeom prst="rect">
            <a:avLst/>
          </a:prstGeom>
          <a:noFill/>
        </p:spPr>
        <p:txBody>
          <a:bodyPr wrap="square" rtlCol="0">
            <a:spAutoFit/>
          </a:bodyPr>
          <a:lstStyle/>
          <a:p>
            <a:pPr algn="r" fontAlgn="base">
              <a:lnSpc>
                <a:spcPts val="1400"/>
              </a:lnSpc>
              <a:spcBef>
                <a:spcPct val="0"/>
              </a:spcBef>
              <a:spcAft>
                <a:spcPts val="600"/>
              </a:spcAft>
            </a:pPr>
            <a:r>
              <a:rPr lang="ja-JP" sz="1200" b="1" i="0" dirty="0" smtClean="0">
                <a:solidFill>
                  <a:srgbClr val="4D4D4D"/>
                </a:solidFill>
                <a:ea typeface="MS UI Gothic" pitchFamily="18" charset="0"/>
              </a:rPr>
              <a:t>HR(95%CI) </a:t>
            </a:r>
            <a:r>
              <a:rPr lang="en" sz="1200" dirty="0" smtClean="0"/>
              <a:t/>
            </a:r>
            <a:br>
              <a:rPr lang="en" sz="1200" dirty="0" smtClean="0"/>
            </a:br>
            <a:r>
              <a:rPr lang="ja-JP" sz="1200" b="1" i="0" dirty="0" smtClean="0">
                <a:solidFill>
                  <a:srgbClr val="4D4D4D"/>
                </a:solidFill>
                <a:ea typeface="MS UI Gothic" pitchFamily="18" charset="0"/>
              </a:rPr>
              <a:t>0.64(0.40, 1.03)</a:t>
            </a:r>
          </a:p>
          <a:p>
            <a:pPr algn="r" fontAlgn="base">
              <a:lnSpc>
                <a:spcPts val="1400"/>
              </a:lnSpc>
              <a:spcBef>
                <a:spcPct val="0"/>
              </a:spcBef>
              <a:spcAft>
                <a:spcPct val="0"/>
              </a:spcAft>
            </a:pPr>
            <a:r>
              <a:rPr lang="ja-JP" sz="1200" b="1" i="0" dirty="0" smtClean="0">
                <a:solidFill>
                  <a:srgbClr val="4D4D4D"/>
                </a:solidFill>
                <a:ea typeface="MS UI Gothic" pitchFamily="18" charset="0"/>
              </a:rPr>
              <a:t>p=0.062</a:t>
            </a:r>
          </a:p>
        </p:txBody>
      </p:sp>
      <p:sp>
        <p:nvSpPr>
          <p:cNvPr id="37" name="Line 486"/>
          <p:cNvSpPr>
            <a:spLocks noChangeShapeType="1"/>
          </p:cNvSpPr>
          <p:nvPr/>
        </p:nvSpPr>
        <p:spPr bwMode="auto">
          <a:xfrm>
            <a:off x="2573257"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8" name="Line 518"/>
          <p:cNvSpPr>
            <a:spLocks noChangeShapeType="1"/>
          </p:cNvSpPr>
          <p:nvPr/>
        </p:nvSpPr>
        <p:spPr bwMode="auto">
          <a:xfrm rot="16200000" flipH="1">
            <a:off x="3034877" y="4870336"/>
            <a:ext cx="880868"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9" name="Forme libre 41"/>
          <p:cNvSpPr/>
          <p:nvPr/>
        </p:nvSpPr>
        <p:spPr>
          <a:xfrm>
            <a:off x="1501267" y="3530742"/>
            <a:ext cx="2812211" cy="1035170"/>
          </a:xfrm>
          <a:custGeom>
            <a:avLst/>
            <a:gdLst>
              <a:gd name="connsiteX0" fmla="*/ 0 w 2812211"/>
              <a:gd name="connsiteY0" fmla="*/ 0 h 1035170"/>
              <a:gd name="connsiteX1" fmla="*/ 0 w 2812211"/>
              <a:gd name="connsiteY1" fmla="*/ 0 h 1035170"/>
              <a:gd name="connsiteX2" fmla="*/ 125083 w 2812211"/>
              <a:gd name="connsiteY2" fmla="*/ 12940 h 1035170"/>
              <a:gd name="connsiteX3" fmla="*/ 125083 w 2812211"/>
              <a:gd name="connsiteY3" fmla="*/ 12940 h 1035170"/>
              <a:gd name="connsiteX4" fmla="*/ 271732 w 2812211"/>
              <a:gd name="connsiteY4" fmla="*/ 51759 h 1035170"/>
              <a:gd name="connsiteX5" fmla="*/ 310550 w 2812211"/>
              <a:gd name="connsiteY5" fmla="*/ 103517 h 1035170"/>
              <a:gd name="connsiteX6" fmla="*/ 439947 w 2812211"/>
              <a:gd name="connsiteY6" fmla="*/ 107830 h 1035170"/>
              <a:gd name="connsiteX7" fmla="*/ 457200 w 2812211"/>
              <a:gd name="connsiteY7" fmla="*/ 142336 h 1035170"/>
              <a:gd name="connsiteX8" fmla="*/ 517584 w 2812211"/>
              <a:gd name="connsiteY8" fmla="*/ 146649 h 1035170"/>
              <a:gd name="connsiteX9" fmla="*/ 616788 w 2812211"/>
              <a:gd name="connsiteY9" fmla="*/ 232913 h 1035170"/>
              <a:gd name="connsiteX10" fmla="*/ 664234 w 2812211"/>
              <a:gd name="connsiteY10" fmla="*/ 241540 h 1035170"/>
              <a:gd name="connsiteX11" fmla="*/ 728932 w 2812211"/>
              <a:gd name="connsiteY11" fmla="*/ 267419 h 1035170"/>
              <a:gd name="connsiteX12" fmla="*/ 767750 w 2812211"/>
              <a:gd name="connsiteY12" fmla="*/ 293298 h 1035170"/>
              <a:gd name="connsiteX13" fmla="*/ 785003 w 2812211"/>
              <a:gd name="connsiteY13" fmla="*/ 332117 h 1035170"/>
              <a:gd name="connsiteX14" fmla="*/ 802256 w 2812211"/>
              <a:gd name="connsiteY14" fmla="*/ 345057 h 1035170"/>
              <a:gd name="connsiteX15" fmla="*/ 815196 w 2812211"/>
              <a:gd name="connsiteY15" fmla="*/ 383876 h 1035170"/>
              <a:gd name="connsiteX16" fmla="*/ 828135 w 2812211"/>
              <a:gd name="connsiteY16" fmla="*/ 388189 h 1035170"/>
              <a:gd name="connsiteX17" fmla="*/ 862641 w 2812211"/>
              <a:gd name="connsiteY17" fmla="*/ 388189 h 1035170"/>
              <a:gd name="connsiteX18" fmla="*/ 927339 w 2812211"/>
              <a:gd name="connsiteY18" fmla="*/ 422694 h 1035170"/>
              <a:gd name="connsiteX19" fmla="*/ 944592 w 2812211"/>
              <a:gd name="connsiteY19" fmla="*/ 457200 h 1035170"/>
              <a:gd name="connsiteX20" fmla="*/ 1000664 w 2812211"/>
              <a:gd name="connsiteY20" fmla="*/ 457200 h 1035170"/>
              <a:gd name="connsiteX21" fmla="*/ 1065362 w 2812211"/>
              <a:gd name="connsiteY21" fmla="*/ 513272 h 1035170"/>
              <a:gd name="connsiteX22" fmla="*/ 1078301 w 2812211"/>
              <a:gd name="connsiteY22" fmla="*/ 526211 h 1035170"/>
              <a:gd name="connsiteX23" fmla="*/ 1112807 w 2812211"/>
              <a:gd name="connsiteY23" fmla="*/ 539151 h 1035170"/>
              <a:gd name="connsiteX24" fmla="*/ 1134373 w 2812211"/>
              <a:gd name="connsiteY24" fmla="*/ 556404 h 1035170"/>
              <a:gd name="connsiteX25" fmla="*/ 1242203 w 2812211"/>
              <a:gd name="connsiteY25" fmla="*/ 560717 h 1035170"/>
              <a:gd name="connsiteX26" fmla="*/ 1311215 w 2812211"/>
              <a:gd name="connsiteY26" fmla="*/ 651294 h 1035170"/>
              <a:gd name="connsiteX27" fmla="*/ 1319841 w 2812211"/>
              <a:gd name="connsiteY27" fmla="*/ 668547 h 1035170"/>
              <a:gd name="connsiteX28" fmla="*/ 1380226 w 2812211"/>
              <a:gd name="connsiteY28" fmla="*/ 685800 h 1035170"/>
              <a:gd name="connsiteX29" fmla="*/ 1453550 w 2812211"/>
              <a:gd name="connsiteY29" fmla="*/ 711679 h 1035170"/>
              <a:gd name="connsiteX30" fmla="*/ 1462177 w 2812211"/>
              <a:gd name="connsiteY30" fmla="*/ 737559 h 1035170"/>
              <a:gd name="connsiteX31" fmla="*/ 1462177 w 2812211"/>
              <a:gd name="connsiteY31" fmla="*/ 737559 h 1035170"/>
              <a:gd name="connsiteX32" fmla="*/ 1496683 w 2812211"/>
              <a:gd name="connsiteY32" fmla="*/ 772064 h 1035170"/>
              <a:gd name="connsiteX33" fmla="*/ 1531188 w 2812211"/>
              <a:gd name="connsiteY33" fmla="*/ 793630 h 1035170"/>
              <a:gd name="connsiteX34" fmla="*/ 1531188 w 2812211"/>
              <a:gd name="connsiteY34" fmla="*/ 793630 h 1035170"/>
              <a:gd name="connsiteX35" fmla="*/ 1552754 w 2812211"/>
              <a:gd name="connsiteY35" fmla="*/ 841076 h 1035170"/>
              <a:gd name="connsiteX36" fmla="*/ 1720969 w 2812211"/>
              <a:gd name="connsiteY36" fmla="*/ 841076 h 1035170"/>
              <a:gd name="connsiteX37" fmla="*/ 1720969 w 2812211"/>
              <a:gd name="connsiteY37" fmla="*/ 931653 h 1035170"/>
              <a:gd name="connsiteX38" fmla="*/ 1902124 w 2812211"/>
              <a:gd name="connsiteY38" fmla="*/ 931653 h 1035170"/>
              <a:gd name="connsiteX39" fmla="*/ 1902124 w 2812211"/>
              <a:gd name="connsiteY39" fmla="*/ 983411 h 1035170"/>
              <a:gd name="connsiteX40" fmla="*/ 2027207 w 2812211"/>
              <a:gd name="connsiteY40" fmla="*/ 983411 h 1035170"/>
              <a:gd name="connsiteX41" fmla="*/ 2027207 w 2812211"/>
              <a:gd name="connsiteY41" fmla="*/ 1035170 h 1035170"/>
              <a:gd name="connsiteX42" fmla="*/ 2812211 w 2812211"/>
              <a:gd name="connsiteY42" fmla="*/ 1035170 h 103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12211" h="1035170">
                <a:moveTo>
                  <a:pt x="0" y="0"/>
                </a:moveTo>
                <a:lnTo>
                  <a:pt x="0" y="0"/>
                </a:lnTo>
                <a:cubicBezTo>
                  <a:pt x="66097" y="22034"/>
                  <a:pt x="25179" y="12940"/>
                  <a:pt x="125083" y="12940"/>
                </a:cubicBezTo>
                <a:lnTo>
                  <a:pt x="125083" y="12940"/>
                </a:lnTo>
                <a:lnTo>
                  <a:pt x="271732" y="51759"/>
                </a:lnTo>
                <a:lnTo>
                  <a:pt x="310550" y="103517"/>
                </a:lnTo>
                <a:lnTo>
                  <a:pt x="439947" y="107830"/>
                </a:lnTo>
                <a:lnTo>
                  <a:pt x="457200" y="142336"/>
                </a:lnTo>
                <a:lnTo>
                  <a:pt x="517584" y="146649"/>
                </a:lnTo>
                <a:lnTo>
                  <a:pt x="616788" y="232913"/>
                </a:lnTo>
                <a:lnTo>
                  <a:pt x="664234" y="241540"/>
                </a:lnTo>
                <a:lnTo>
                  <a:pt x="728932" y="267419"/>
                </a:lnTo>
                <a:lnTo>
                  <a:pt x="767750" y="293298"/>
                </a:lnTo>
                <a:lnTo>
                  <a:pt x="785003" y="332117"/>
                </a:lnTo>
                <a:lnTo>
                  <a:pt x="802256" y="345057"/>
                </a:lnTo>
                <a:lnTo>
                  <a:pt x="815196" y="383876"/>
                </a:lnTo>
                <a:lnTo>
                  <a:pt x="828135" y="388189"/>
                </a:lnTo>
                <a:lnTo>
                  <a:pt x="862641" y="388189"/>
                </a:lnTo>
                <a:lnTo>
                  <a:pt x="927339" y="422694"/>
                </a:lnTo>
                <a:lnTo>
                  <a:pt x="944592" y="457200"/>
                </a:lnTo>
                <a:lnTo>
                  <a:pt x="1000664" y="457200"/>
                </a:lnTo>
                <a:lnTo>
                  <a:pt x="1065362" y="513272"/>
                </a:lnTo>
                <a:lnTo>
                  <a:pt x="1078301" y="526211"/>
                </a:lnTo>
                <a:lnTo>
                  <a:pt x="1112807" y="539151"/>
                </a:lnTo>
                <a:lnTo>
                  <a:pt x="1134373" y="556404"/>
                </a:lnTo>
                <a:lnTo>
                  <a:pt x="1242203" y="560717"/>
                </a:lnTo>
                <a:lnTo>
                  <a:pt x="1311215" y="651294"/>
                </a:lnTo>
                <a:lnTo>
                  <a:pt x="1319841" y="668547"/>
                </a:lnTo>
                <a:lnTo>
                  <a:pt x="1380226" y="685800"/>
                </a:lnTo>
                <a:lnTo>
                  <a:pt x="1453550" y="711679"/>
                </a:lnTo>
                <a:lnTo>
                  <a:pt x="1462177" y="737559"/>
                </a:lnTo>
                <a:lnTo>
                  <a:pt x="1462177" y="737559"/>
                </a:lnTo>
                <a:lnTo>
                  <a:pt x="1496683" y="772064"/>
                </a:lnTo>
                <a:lnTo>
                  <a:pt x="1531188" y="793630"/>
                </a:lnTo>
                <a:lnTo>
                  <a:pt x="1531188" y="793630"/>
                </a:lnTo>
                <a:lnTo>
                  <a:pt x="1552754" y="841076"/>
                </a:lnTo>
                <a:lnTo>
                  <a:pt x="1720969" y="841076"/>
                </a:lnTo>
                <a:lnTo>
                  <a:pt x="1720969" y="931653"/>
                </a:lnTo>
                <a:lnTo>
                  <a:pt x="1902124" y="931653"/>
                </a:lnTo>
                <a:lnTo>
                  <a:pt x="1902124" y="983411"/>
                </a:lnTo>
                <a:lnTo>
                  <a:pt x="2027207" y="983411"/>
                </a:lnTo>
                <a:lnTo>
                  <a:pt x="2027207" y="1035170"/>
                </a:lnTo>
                <a:lnTo>
                  <a:pt x="2812211" y="1035170"/>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40" name="Forme libre 42"/>
          <p:cNvSpPr/>
          <p:nvPr/>
        </p:nvSpPr>
        <p:spPr>
          <a:xfrm>
            <a:off x="1492640" y="3517802"/>
            <a:ext cx="2419710" cy="1272397"/>
          </a:xfrm>
          <a:custGeom>
            <a:avLst/>
            <a:gdLst>
              <a:gd name="connsiteX0" fmla="*/ 0 w 2419710"/>
              <a:gd name="connsiteY0" fmla="*/ 0 h 1272397"/>
              <a:gd name="connsiteX1" fmla="*/ 51759 w 2419710"/>
              <a:gd name="connsiteY1" fmla="*/ 21566 h 1272397"/>
              <a:gd name="connsiteX2" fmla="*/ 129396 w 2419710"/>
              <a:gd name="connsiteY2" fmla="*/ 12940 h 1272397"/>
              <a:gd name="connsiteX3" fmla="*/ 146649 w 2419710"/>
              <a:gd name="connsiteY3" fmla="*/ 21566 h 1272397"/>
              <a:gd name="connsiteX4" fmla="*/ 163902 w 2419710"/>
              <a:gd name="connsiteY4" fmla="*/ 47446 h 1272397"/>
              <a:gd name="connsiteX5" fmla="*/ 271732 w 2419710"/>
              <a:gd name="connsiteY5" fmla="*/ 64699 h 1272397"/>
              <a:gd name="connsiteX6" fmla="*/ 409755 w 2419710"/>
              <a:gd name="connsiteY6" fmla="*/ 64699 h 1272397"/>
              <a:gd name="connsiteX7" fmla="*/ 483079 w 2419710"/>
              <a:gd name="connsiteY7" fmla="*/ 64699 h 1272397"/>
              <a:gd name="connsiteX8" fmla="*/ 560717 w 2419710"/>
              <a:gd name="connsiteY8" fmla="*/ 125083 h 1272397"/>
              <a:gd name="connsiteX9" fmla="*/ 586596 w 2419710"/>
              <a:gd name="connsiteY9" fmla="*/ 146649 h 1272397"/>
              <a:gd name="connsiteX10" fmla="*/ 599536 w 2419710"/>
              <a:gd name="connsiteY10" fmla="*/ 181155 h 1272397"/>
              <a:gd name="connsiteX11" fmla="*/ 625415 w 2419710"/>
              <a:gd name="connsiteY11" fmla="*/ 194095 h 1272397"/>
              <a:gd name="connsiteX12" fmla="*/ 703053 w 2419710"/>
              <a:gd name="connsiteY12" fmla="*/ 207034 h 1272397"/>
              <a:gd name="connsiteX13" fmla="*/ 797944 w 2419710"/>
              <a:gd name="connsiteY13" fmla="*/ 219974 h 1272397"/>
              <a:gd name="connsiteX14" fmla="*/ 849702 w 2419710"/>
              <a:gd name="connsiteY14" fmla="*/ 219974 h 1272397"/>
              <a:gd name="connsiteX15" fmla="*/ 901461 w 2419710"/>
              <a:gd name="connsiteY15" fmla="*/ 228600 h 1272397"/>
              <a:gd name="connsiteX16" fmla="*/ 901461 w 2419710"/>
              <a:gd name="connsiteY16" fmla="*/ 258793 h 1272397"/>
              <a:gd name="connsiteX17" fmla="*/ 914400 w 2419710"/>
              <a:gd name="connsiteY17" fmla="*/ 280359 h 1272397"/>
              <a:gd name="connsiteX18" fmla="*/ 940279 w 2419710"/>
              <a:gd name="connsiteY18" fmla="*/ 297612 h 1272397"/>
              <a:gd name="connsiteX19" fmla="*/ 1017917 w 2419710"/>
              <a:gd name="connsiteY19" fmla="*/ 323491 h 1272397"/>
              <a:gd name="connsiteX20" fmla="*/ 1048110 w 2419710"/>
              <a:gd name="connsiteY20" fmla="*/ 345057 h 1272397"/>
              <a:gd name="connsiteX21" fmla="*/ 1125747 w 2419710"/>
              <a:gd name="connsiteY21" fmla="*/ 388189 h 1272397"/>
              <a:gd name="connsiteX22" fmla="*/ 1147313 w 2419710"/>
              <a:gd name="connsiteY22" fmla="*/ 401129 h 1272397"/>
              <a:gd name="connsiteX23" fmla="*/ 1242204 w 2419710"/>
              <a:gd name="connsiteY23" fmla="*/ 409755 h 1272397"/>
              <a:gd name="connsiteX24" fmla="*/ 1255144 w 2419710"/>
              <a:gd name="connsiteY24" fmla="*/ 427008 h 1272397"/>
              <a:gd name="connsiteX25" fmla="*/ 1289649 w 2419710"/>
              <a:gd name="connsiteY25" fmla="*/ 427008 h 1272397"/>
              <a:gd name="connsiteX26" fmla="*/ 1341408 w 2419710"/>
              <a:gd name="connsiteY26" fmla="*/ 465827 h 1272397"/>
              <a:gd name="connsiteX27" fmla="*/ 1354347 w 2419710"/>
              <a:gd name="connsiteY27" fmla="*/ 487393 h 1272397"/>
              <a:gd name="connsiteX28" fmla="*/ 1354347 w 2419710"/>
              <a:gd name="connsiteY28" fmla="*/ 487393 h 1272397"/>
              <a:gd name="connsiteX29" fmla="*/ 1453551 w 2419710"/>
              <a:gd name="connsiteY29" fmla="*/ 487393 h 1272397"/>
              <a:gd name="connsiteX30" fmla="*/ 1483744 w 2419710"/>
              <a:gd name="connsiteY30" fmla="*/ 582283 h 1272397"/>
              <a:gd name="connsiteX31" fmla="*/ 1483744 w 2419710"/>
              <a:gd name="connsiteY31" fmla="*/ 582283 h 1272397"/>
              <a:gd name="connsiteX32" fmla="*/ 1500996 w 2419710"/>
              <a:gd name="connsiteY32" fmla="*/ 612476 h 1272397"/>
              <a:gd name="connsiteX33" fmla="*/ 1582947 w 2419710"/>
              <a:gd name="connsiteY33" fmla="*/ 612476 h 1272397"/>
              <a:gd name="connsiteX34" fmla="*/ 1582947 w 2419710"/>
              <a:gd name="connsiteY34" fmla="*/ 655608 h 1272397"/>
              <a:gd name="connsiteX35" fmla="*/ 1617453 w 2419710"/>
              <a:gd name="connsiteY35" fmla="*/ 655608 h 1272397"/>
              <a:gd name="connsiteX36" fmla="*/ 1617453 w 2419710"/>
              <a:gd name="connsiteY36" fmla="*/ 711680 h 1272397"/>
              <a:gd name="connsiteX37" fmla="*/ 1746849 w 2419710"/>
              <a:gd name="connsiteY37" fmla="*/ 711680 h 1272397"/>
              <a:gd name="connsiteX38" fmla="*/ 1746849 w 2419710"/>
              <a:gd name="connsiteY38" fmla="*/ 750499 h 1272397"/>
              <a:gd name="connsiteX39" fmla="*/ 1789981 w 2419710"/>
              <a:gd name="connsiteY39" fmla="*/ 750499 h 1272397"/>
              <a:gd name="connsiteX40" fmla="*/ 1789981 w 2419710"/>
              <a:gd name="connsiteY40" fmla="*/ 810883 h 1272397"/>
              <a:gd name="connsiteX41" fmla="*/ 1953883 w 2419710"/>
              <a:gd name="connsiteY41" fmla="*/ 810883 h 1272397"/>
              <a:gd name="connsiteX42" fmla="*/ 1953883 w 2419710"/>
              <a:gd name="connsiteY42" fmla="*/ 901461 h 1272397"/>
              <a:gd name="connsiteX43" fmla="*/ 1988389 w 2419710"/>
              <a:gd name="connsiteY43" fmla="*/ 901461 h 1272397"/>
              <a:gd name="connsiteX44" fmla="*/ 1988389 w 2419710"/>
              <a:gd name="connsiteY44" fmla="*/ 1073989 h 1272397"/>
              <a:gd name="connsiteX45" fmla="*/ 2152291 w 2419710"/>
              <a:gd name="connsiteY45" fmla="*/ 1073989 h 1272397"/>
              <a:gd name="connsiteX46" fmla="*/ 2152291 w 2419710"/>
              <a:gd name="connsiteY46" fmla="*/ 1164566 h 1272397"/>
              <a:gd name="connsiteX47" fmla="*/ 2178170 w 2419710"/>
              <a:gd name="connsiteY47" fmla="*/ 1164566 h 1272397"/>
              <a:gd name="connsiteX48" fmla="*/ 2178170 w 2419710"/>
              <a:gd name="connsiteY48" fmla="*/ 1272397 h 1272397"/>
              <a:gd name="connsiteX49" fmla="*/ 2419710 w 2419710"/>
              <a:gd name="connsiteY49" fmla="*/ 1272397 h 12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419710" h="1272397">
                <a:moveTo>
                  <a:pt x="0" y="0"/>
                </a:moveTo>
                <a:lnTo>
                  <a:pt x="51759" y="21566"/>
                </a:lnTo>
                <a:lnTo>
                  <a:pt x="129396" y="12940"/>
                </a:lnTo>
                <a:lnTo>
                  <a:pt x="146649" y="21566"/>
                </a:lnTo>
                <a:lnTo>
                  <a:pt x="163902" y="47446"/>
                </a:lnTo>
                <a:lnTo>
                  <a:pt x="271732" y="64699"/>
                </a:lnTo>
                <a:lnTo>
                  <a:pt x="409755" y="64699"/>
                </a:lnTo>
                <a:lnTo>
                  <a:pt x="483079" y="64699"/>
                </a:lnTo>
                <a:lnTo>
                  <a:pt x="560717" y="125083"/>
                </a:lnTo>
                <a:lnTo>
                  <a:pt x="586596" y="146649"/>
                </a:lnTo>
                <a:lnTo>
                  <a:pt x="599536" y="181155"/>
                </a:lnTo>
                <a:lnTo>
                  <a:pt x="625415" y="194095"/>
                </a:lnTo>
                <a:lnTo>
                  <a:pt x="703053" y="207034"/>
                </a:lnTo>
                <a:lnTo>
                  <a:pt x="797944" y="219974"/>
                </a:lnTo>
                <a:lnTo>
                  <a:pt x="849702" y="219974"/>
                </a:lnTo>
                <a:lnTo>
                  <a:pt x="901461" y="228600"/>
                </a:lnTo>
                <a:lnTo>
                  <a:pt x="901461" y="258793"/>
                </a:lnTo>
                <a:lnTo>
                  <a:pt x="914400" y="280359"/>
                </a:lnTo>
                <a:lnTo>
                  <a:pt x="940279" y="297612"/>
                </a:lnTo>
                <a:lnTo>
                  <a:pt x="1017917" y="323491"/>
                </a:lnTo>
                <a:lnTo>
                  <a:pt x="1048110" y="345057"/>
                </a:lnTo>
                <a:lnTo>
                  <a:pt x="1125747" y="388189"/>
                </a:lnTo>
                <a:lnTo>
                  <a:pt x="1147313" y="401129"/>
                </a:lnTo>
                <a:lnTo>
                  <a:pt x="1242204" y="409755"/>
                </a:lnTo>
                <a:lnTo>
                  <a:pt x="1255144" y="427008"/>
                </a:lnTo>
                <a:lnTo>
                  <a:pt x="1289649" y="427008"/>
                </a:lnTo>
                <a:lnTo>
                  <a:pt x="1341408" y="465827"/>
                </a:lnTo>
                <a:lnTo>
                  <a:pt x="1354347" y="487393"/>
                </a:lnTo>
                <a:lnTo>
                  <a:pt x="1354347" y="487393"/>
                </a:lnTo>
                <a:lnTo>
                  <a:pt x="1453551" y="487393"/>
                </a:lnTo>
                <a:lnTo>
                  <a:pt x="1483744" y="582283"/>
                </a:lnTo>
                <a:lnTo>
                  <a:pt x="1483744" y="582283"/>
                </a:lnTo>
                <a:lnTo>
                  <a:pt x="1500996" y="612476"/>
                </a:lnTo>
                <a:lnTo>
                  <a:pt x="1582947" y="612476"/>
                </a:lnTo>
                <a:lnTo>
                  <a:pt x="1582947" y="655608"/>
                </a:lnTo>
                <a:lnTo>
                  <a:pt x="1617453" y="655608"/>
                </a:lnTo>
                <a:lnTo>
                  <a:pt x="1617453" y="711680"/>
                </a:lnTo>
                <a:lnTo>
                  <a:pt x="1746849" y="711680"/>
                </a:lnTo>
                <a:lnTo>
                  <a:pt x="1746849" y="750499"/>
                </a:lnTo>
                <a:lnTo>
                  <a:pt x="1789981" y="750499"/>
                </a:lnTo>
                <a:lnTo>
                  <a:pt x="1789981" y="810883"/>
                </a:lnTo>
                <a:lnTo>
                  <a:pt x="1953883" y="810883"/>
                </a:lnTo>
                <a:lnTo>
                  <a:pt x="1953883" y="901461"/>
                </a:lnTo>
                <a:lnTo>
                  <a:pt x="1988389" y="901461"/>
                </a:lnTo>
                <a:lnTo>
                  <a:pt x="1988389" y="1073989"/>
                </a:lnTo>
                <a:lnTo>
                  <a:pt x="2152291" y="1073989"/>
                </a:lnTo>
                <a:lnTo>
                  <a:pt x="2152291" y="1164566"/>
                </a:lnTo>
                <a:lnTo>
                  <a:pt x="2178170" y="1164566"/>
                </a:lnTo>
                <a:lnTo>
                  <a:pt x="2178170" y="1272397"/>
                </a:lnTo>
                <a:lnTo>
                  <a:pt x="2419710" y="1272397"/>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41" name="ZoneTexte 43"/>
          <p:cNvSpPr txBox="1"/>
          <p:nvPr/>
        </p:nvSpPr>
        <p:spPr>
          <a:xfrm>
            <a:off x="1342668" y="4758311"/>
            <a:ext cx="2093774" cy="284180"/>
          </a:xfrm>
          <a:prstGeom prst="rect">
            <a:avLst/>
          </a:prstGeom>
          <a:noFill/>
        </p:spPr>
        <p:txBody>
          <a:bodyPr wrap="square" rtlCol="0">
            <a:spAutoFit/>
          </a:bodyPr>
          <a:lstStyle/>
          <a:p>
            <a:pPr fontAlgn="base">
              <a:lnSpc>
                <a:spcPts val="1600"/>
              </a:lnSpc>
              <a:spcBef>
                <a:spcPct val="0"/>
              </a:spcBef>
              <a:spcAft>
                <a:spcPct val="0"/>
              </a:spcAft>
            </a:pPr>
            <a:r>
              <a:rPr lang="ja-JP" sz="1200" b="0" i="0" dirty="0" smtClean="0">
                <a:solidFill>
                  <a:srgbClr val="B60D27"/>
                </a:solidFill>
                <a:ea typeface="MS UI Gothic" pitchFamily="18" charset="0"/>
              </a:rPr>
              <a:t>O + CT(n=105)</a:t>
            </a:r>
          </a:p>
        </p:txBody>
      </p:sp>
      <p:sp>
        <p:nvSpPr>
          <p:cNvPr id="42" name="ZoneTexte 44"/>
          <p:cNvSpPr txBox="1"/>
          <p:nvPr/>
        </p:nvSpPr>
        <p:spPr>
          <a:xfrm>
            <a:off x="2897456" y="5071319"/>
            <a:ext cx="397310" cy="276999"/>
          </a:xfrm>
          <a:prstGeom prst="rect">
            <a:avLst/>
          </a:prstGeom>
          <a:noFill/>
        </p:spPr>
        <p:txBody>
          <a:bodyPr wrap="square" rtlCol="0">
            <a:spAutoFit/>
          </a:bodyPr>
          <a:lstStyle/>
          <a:p>
            <a:pPr algn="ctr" fontAlgn="base">
              <a:spcBef>
                <a:spcPct val="0"/>
              </a:spcBef>
              <a:spcAft>
                <a:spcPct val="0"/>
              </a:spcAft>
            </a:pPr>
            <a:r>
              <a:rPr lang="ja-JP" sz="1200" b="1" i="0" dirty="0" smtClean="0">
                <a:solidFill>
                  <a:srgbClr val="043882"/>
                </a:solidFill>
                <a:ea typeface="MS UI Gothic" pitchFamily="18" charset="0"/>
              </a:rPr>
              <a:t>9.7</a:t>
            </a:r>
          </a:p>
        </p:txBody>
      </p:sp>
      <p:sp>
        <p:nvSpPr>
          <p:cNvPr id="43" name="ZoneTexte 45"/>
          <p:cNvSpPr txBox="1"/>
          <p:nvPr/>
        </p:nvSpPr>
        <p:spPr>
          <a:xfrm>
            <a:off x="3398743" y="5071319"/>
            <a:ext cx="560851" cy="276999"/>
          </a:xfrm>
          <a:prstGeom prst="rect">
            <a:avLst/>
          </a:prstGeom>
          <a:noFill/>
        </p:spPr>
        <p:txBody>
          <a:bodyPr wrap="square" rtlCol="0">
            <a:spAutoFit/>
          </a:bodyPr>
          <a:lstStyle/>
          <a:p>
            <a:pPr algn="ctr" fontAlgn="base">
              <a:spcBef>
                <a:spcPct val="0"/>
              </a:spcBef>
              <a:spcAft>
                <a:spcPct val="0"/>
              </a:spcAft>
            </a:pPr>
            <a:r>
              <a:rPr lang="ja-JP" sz="1200" b="1" i="0" dirty="0" smtClean="0">
                <a:solidFill>
                  <a:srgbClr val="B60D27"/>
                </a:solidFill>
                <a:ea typeface="MS UI Gothic" pitchFamily="18" charset="0"/>
              </a:rPr>
              <a:t>11.0</a:t>
            </a:r>
          </a:p>
        </p:txBody>
      </p:sp>
      <p:sp>
        <p:nvSpPr>
          <p:cNvPr id="44" name="Line 518"/>
          <p:cNvSpPr>
            <a:spLocks noChangeShapeType="1"/>
          </p:cNvSpPr>
          <p:nvPr/>
        </p:nvSpPr>
        <p:spPr bwMode="auto">
          <a:xfrm flipH="1">
            <a:off x="1345021" y="4418723"/>
            <a:ext cx="1887436"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45" name="Line 518"/>
          <p:cNvSpPr>
            <a:spLocks noChangeShapeType="1"/>
          </p:cNvSpPr>
          <p:nvPr/>
        </p:nvSpPr>
        <p:spPr bwMode="auto">
          <a:xfrm rot="16200000" flipH="1">
            <a:off x="2792025" y="4870336"/>
            <a:ext cx="880868"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47" name="ZoneTexte 84"/>
          <p:cNvSpPr txBox="1"/>
          <p:nvPr/>
        </p:nvSpPr>
        <p:spPr>
          <a:xfrm>
            <a:off x="288099" y="5401601"/>
            <a:ext cx="1068221" cy="754053"/>
          </a:xfrm>
          <a:prstGeom prst="rect">
            <a:avLst/>
          </a:prstGeom>
          <a:noFill/>
        </p:spPr>
        <p:txBody>
          <a:bodyPr wrap="square" rtlCol="0">
            <a:spAutoFit/>
          </a:bodyPr>
          <a:lstStyle/>
          <a:p>
            <a:pPr algn="r" fontAlgn="base">
              <a:spcBef>
                <a:spcPct val="0"/>
              </a:spcBef>
              <a:spcAft>
                <a:spcPts val="0"/>
              </a:spcAft>
            </a:pPr>
            <a:r>
              <a:rPr lang="ja-JP" sz="1050" b="0" i="0" dirty="0" smtClean="0">
                <a:solidFill>
                  <a:srgbClr val="4D4D4D"/>
                </a:solidFill>
                <a:ea typeface="MS UI Gothic" pitchFamily="18" charset="0"/>
              </a:rPr>
              <a:t>リスクにさらされていた患者数</a:t>
            </a:r>
          </a:p>
          <a:p>
            <a:pPr algn="r" fontAlgn="base">
              <a:spcBef>
                <a:spcPct val="0"/>
              </a:spcBef>
              <a:spcAft>
                <a:spcPts val="0"/>
              </a:spcAft>
            </a:pPr>
            <a:r>
              <a:rPr lang="ja-JP" sz="1100" b="0" i="0" dirty="0" smtClean="0">
                <a:solidFill>
                  <a:srgbClr val="043882"/>
                </a:solidFill>
                <a:ea typeface="MS UI Gothic" pitchFamily="18" charset="0"/>
              </a:rPr>
              <a:t>P + CT</a:t>
            </a:r>
          </a:p>
          <a:p>
            <a:pPr algn="r" fontAlgn="base">
              <a:spcBef>
                <a:spcPct val="0"/>
              </a:spcBef>
              <a:spcAft>
                <a:spcPts val="0"/>
              </a:spcAft>
            </a:pPr>
            <a:r>
              <a:rPr lang="ja-JP" sz="1100" b="0" i="0" dirty="0" smtClean="0">
                <a:solidFill>
                  <a:srgbClr val="B60D27"/>
                </a:solidFill>
                <a:ea typeface="MS UI Gothic" pitchFamily="18" charset="0"/>
              </a:rPr>
              <a:t>O + CT</a:t>
            </a:r>
          </a:p>
        </p:txBody>
      </p:sp>
      <p:sp>
        <p:nvSpPr>
          <p:cNvPr id="48" name="ZoneTexte 85"/>
          <p:cNvSpPr txBox="1"/>
          <p:nvPr/>
        </p:nvSpPr>
        <p:spPr>
          <a:xfrm>
            <a:off x="1177673" y="5725426"/>
            <a:ext cx="579776" cy="430887"/>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109</a:t>
            </a:r>
          </a:p>
          <a:p>
            <a:pPr algn="ctr" fontAlgn="base">
              <a:spcBef>
                <a:spcPct val="0"/>
              </a:spcBef>
              <a:spcAft>
                <a:spcPct val="0"/>
              </a:spcAft>
            </a:pPr>
            <a:r>
              <a:rPr lang="ja-JP" sz="1100" b="0" i="0" dirty="0" smtClean="0">
                <a:solidFill>
                  <a:srgbClr val="4D4D4D"/>
                </a:solidFill>
                <a:ea typeface="MS UI Gothic" pitchFamily="18" charset="0"/>
              </a:rPr>
              <a:t>105</a:t>
            </a:r>
          </a:p>
        </p:txBody>
      </p:sp>
      <p:sp>
        <p:nvSpPr>
          <p:cNvPr id="49" name="ZoneTexte 86"/>
          <p:cNvSpPr txBox="1"/>
          <p:nvPr/>
        </p:nvSpPr>
        <p:spPr>
          <a:xfrm>
            <a:off x="1715521" y="5725426"/>
            <a:ext cx="579776" cy="430887"/>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87</a:t>
            </a:r>
          </a:p>
          <a:p>
            <a:pPr algn="ctr" fontAlgn="base">
              <a:spcBef>
                <a:spcPct val="0"/>
              </a:spcBef>
              <a:spcAft>
                <a:spcPct val="0"/>
              </a:spcAft>
            </a:pPr>
            <a:r>
              <a:rPr lang="ja-JP" sz="1100" b="0" i="0" dirty="0" smtClean="0">
                <a:solidFill>
                  <a:srgbClr val="4D4D4D"/>
                </a:solidFill>
                <a:ea typeface="MS UI Gothic" pitchFamily="18" charset="0"/>
              </a:rPr>
              <a:t>89</a:t>
            </a:r>
          </a:p>
        </p:txBody>
      </p:sp>
      <p:sp>
        <p:nvSpPr>
          <p:cNvPr id="50" name="ZoneTexte 88"/>
          <p:cNvSpPr txBox="1"/>
          <p:nvPr/>
        </p:nvSpPr>
        <p:spPr>
          <a:xfrm>
            <a:off x="2248992" y="5725426"/>
            <a:ext cx="579776" cy="430887"/>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52</a:t>
            </a:r>
          </a:p>
          <a:p>
            <a:pPr algn="ctr" fontAlgn="base">
              <a:spcBef>
                <a:spcPct val="0"/>
              </a:spcBef>
              <a:spcAft>
                <a:spcPct val="0"/>
              </a:spcAft>
            </a:pPr>
            <a:r>
              <a:rPr lang="ja-JP" sz="1100" b="0" i="0" dirty="0" smtClean="0">
                <a:solidFill>
                  <a:srgbClr val="4D4D4D"/>
                </a:solidFill>
                <a:ea typeface="MS UI Gothic" pitchFamily="18" charset="0"/>
              </a:rPr>
              <a:t>61</a:t>
            </a:r>
          </a:p>
        </p:txBody>
      </p:sp>
      <p:sp>
        <p:nvSpPr>
          <p:cNvPr id="51" name="ZoneTexte 89"/>
          <p:cNvSpPr txBox="1"/>
          <p:nvPr/>
        </p:nvSpPr>
        <p:spPr>
          <a:xfrm>
            <a:off x="2806865" y="5725426"/>
            <a:ext cx="579776" cy="430887"/>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23</a:t>
            </a:r>
          </a:p>
          <a:p>
            <a:pPr algn="ctr" fontAlgn="base">
              <a:spcBef>
                <a:spcPct val="0"/>
              </a:spcBef>
              <a:spcAft>
                <a:spcPct val="0"/>
              </a:spcAft>
            </a:pPr>
            <a:r>
              <a:rPr lang="ja-JP" sz="1100" b="0" i="0" dirty="0" smtClean="0">
                <a:solidFill>
                  <a:srgbClr val="4D4D4D"/>
                </a:solidFill>
                <a:ea typeface="MS UI Gothic" pitchFamily="18" charset="0"/>
              </a:rPr>
              <a:t>23</a:t>
            </a:r>
          </a:p>
        </p:txBody>
      </p:sp>
      <p:sp>
        <p:nvSpPr>
          <p:cNvPr id="52" name="ZoneTexte 90"/>
          <p:cNvSpPr txBox="1"/>
          <p:nvPr/>
        </p:nvSpPr>
        <p:spPr>
          <a:xfrm>
            <a:off x="3343755" y="5725426"/>
            <a:ext cx="579776" cy="430887"/>
          </a:xfrm>
          <a:prstGeom prst="rect">
            <a:avLst/>
          </a:prstGeom>
          <a:noFill/>
        </p:spPr>
        <p:txBody>
          <a:bodyPr wrap="square" rtlCol="0">
            <a:spAutoFit/>
          </a:bodyPr>
          <a:lstStyle/>
          <a:p>
            <a:pPr algn="ctr" fontAlgn="base">
              <a:spcBef>
                <a:spcPct val="0"/>
              </a:spcBef>
              <a:spcAft>
                <a:spcPct val="0"/>
              </a:spcAft>
            </a:pPr>
            <a:r>
              <a:rPr lang="ja-JP" sz="1100" b="0" i="0" dirty="0" smtClean="0">
                <a:solidFill>
                  <a:srgbClr val="4D4D4D"/>
                </a:solidFill>
                <a:ea typeface="MS UI Gothic" pitchFamily="18" charset="0"/>
              </a:rPr>
              <a:t>10</a:t>
            </a:r>
          </a:p>
          <a:p>
            <a:pPr algn="ctr" fontAlgn="base">
              <a:spcBef>
                <a:spcPct val="0"/>
              </a:spcBef>
              <a:spcAft>
                <a:spcPct val="0"/>
              </a:spcAft>
            </a:pPr>
            <a:r>
              <a:rPr lang="ja-JP" sz="1100" b="0" i="0" dirty="0" smtClean="0">
                <a:solidFill>
                  <a:srgbClr val="4D4D4D"/>
                </a:solidFill>
                <a:ea typeface="MS UI Gothic" pitchFamily="18" charset="0"/>
              </a:rPr>
              <a:t>6</a:t>
            </a:r>
          </a:p>
        </p:txBody>
      </p:sp>
      <p:sp>
        <p:nvSpPr>
          <p:cNvPr id="2" name="TextBox 1"/>
          <p:cNvSpPr txBox="1"/>
          <p:nvPr/>
        </p:nvSpPr>
        <p:spPr>
          <a:xfrm>
            <a:off x="1368094" y="3133507"/>
            <a:ext cx="2637260" cy="338554"/>
          </a:xfrm>
          <a:prstGeom prst="rect">
            <a:avLst/>
          </a:prstGeom>
          <a:noFill/>
        </p:spPr>
        <p:txBody>
          <a:bodyPr wrap="none" rtlCol="0">
            <a:spAutoFit/>
          </a:bodyPr>
          <a:lstStyle/>
          <a:p>
            <a:pPr lvl="0" algn="ctr"/>
            <a:r>
              <a:rPr lang="ja-JP" sz="1600" b="1" i="0" dirty="0" smtClean="0">
                <a:solidFill>
                  <a:srgbClr val="4D4D4D"/>
                </a:solidFill>
                <a:ea typeface="MS UI Gothic" pitchFamily="18" charset="0"/>
              </a:rPr>
              <a:t>OS MET 2+/3+ サブグループ*</a:t>
            </a:r>
          </a:p>
        </p:txBody>
      </p:sp>
      <p:sp>
        <p:nvSpPr>
          <p:cNvPr id="53" name="Rectangle 463"/>
          <p:cNvSpPr>
            <a:spLocks noChangeArrowheads="1"/>
          </p:cNvSpPr>
          <p:nvPr/>
        </p:nvSpPr>
        <p:spPr bwMode="auto">
          <a:xfrm>
            <a:off x="2259259" y="5552444"/>
            <a:ext cx="5033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ヶ月</a:t>
            </a:r>
          </a:p>
        </p:txBody>
      </p:sp>
      <p:cxnSp>
        <p:nvCxnSpPr>
          <p:cNvPr id="54" name="Connecteur droit 48"/>
          <p:cNvCxnSpPr/>
          <p:nvPr/>
        </p:nvCxnSpPr>
        <p:spPr>
          <a:xfrm>
            <a:off x="5248478" y="3496458"/>
            <a:ext cx="0" cy="181677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49"/>
          <p:cNvCxnSpPr/>
          <p:nvPr/>
        </p:nvCxnSpPr>
        <p:spPr>
          <a:xfrm>
            <a:off x="5248097" y="5310251"/>
            <a:ext cx="310622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ZoneTexte 50"/>
          <p:cNvSpPr txBox="1"/>
          <p:nvPr/>
        </p:nvSpPr>
        <p:spPr>
          <a:xfrm>
            <a:off x="5243717" y="5340730"/>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0</a:t>
            </a:r>
          </a:p>
        </p:txBody>
      </p:sp>
      <p:sp>
        <p:nvSpPr>
          <p:cNvPr id="57" name="ZoneTexte 51"/>
          <p:cNvSpPr txBox="1"/>
          <p:nvPr/>
        </p:nvSpPr>
        <p:spPr>
          <a:xfrm>
            <a:off x="5818784" y="5340731"/>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3</a:t>
            </a:r>
          </a:p>
        </p:txBody>
      </p:sp>
      <p:sp>
        <p:nvSpPr>
          <p:cNvPr id="58" name="ZoneTexte 52"/>
          <p:cNvSpPr txBox="1"/>
          <p:nvPr/>
        </p:nvSpPr>
        <p:spPr>
          <a:xfrm>
            <a:off x="7016820" y="5340731"/>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9</a:t>
            </a:r>
          </a:p>
        </p:txBody>
      </p:sp>
      <p:sp>
        <p:nvSpPr>
          <p:cNvPr id="59" name="Rectangle 443"/>
          <p:cNvSpPr>
            <a:spLocks noChangeArrowheads="1"/>
          </p:cNvSpPr>
          <p:nvPr/>
        </p:nvSpPr>
        <p:spPr bwMode="auto">
          <a:xfrm>
            <a:off x="5028297" y="5220680"/>
            <a:ext cx="84960"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0</a:t>
            </a:r>
          </a:p>
        </p:txBody>
      </p:sp>
      <p:sp>
        <p:nvSpPr>
          <p:cNvPr id="60" name="Rectangle 453"/>
          <p:cNvSpPr>
            <a:spLocks noChangeArrowheads="1"/>
          </p:cNvSpPr>
          <p:nvPr/>
        </p:nvSpPr>
        <p:spPr bwMode="auto">
          <a:xfrm>
            <a:off x="4943340" y="3782202"/>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80</a:t>
            </a:r>
          </a:p>
        </p:txBody>
      </p:sp>
      <p:sp>
        <p:nvSpPr>
          <p:cNvPr id="61" name="Rectangle 463"/>
          <p:cNvSpPr>
            <a:spLocks noChangeArrowheads="1"/>
          </p:cNvSpPr>
          <p:nvPr/>
        </p:nvSpPr>
        <p:spPr bwMode="auto">
          <a:xfrm>
            <a:off x="4858379" y="3429157"/>
            <a:ext cx="25487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100</a:t>
            </a:r>
          </a:p>
        </p:txBody>
      </p:sp>
      <p:sp>
        <p:nvSpPr>
          <p:cNvPr id="62" name="Line 518"/>
          <p:cNvSpPr>
            <a:spLocks noChangeShapeType="1"/>
          </p:cNvSpPr>
          <p:nvPr/>
        </p:nvSpPr>
        <p:spPr bwMode="auto">
          <a:xfrm flipH="1">
            <a:off x="5181159" y="5308690"/>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3" name="Rectangle 463"/>
          <p:cNvSpPr>
            <a:spLocks noChangeArrowheads="1"/>
          </p:cNvSpPr>
          <p:nvPr/>
        </p:nvSpPr>
        <p:spPr bwMode="auto">
          <a:xfrm rot="16200000">
            <a:off x="4482960" y="4323171"/>
            <a:ext cx="58189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PFS (%)</a:t>
            </a:r>
          </a:p>
        </p:txBody>
      </p:sp>
      <p:sp>
        <p:nvSpPr>
          <p:cNvPr id="64" name="Line 518"/>
          <p:cNvSpPr>
            <a:spLocks noChangeShapeType="1"/>
          </p:cNvSpPr>
          <p:nvPr/>
        </p:nvSpPr>
        <p:spPr bwMode="auto">
          <a:xfrm flipH="1">
            <a:off x="6485340" y="4416645"/>
            <a:ext cx="257387"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5" name="ZoneTexte 59"/>
          <p:cNvSpPr txBox="1"/>
          <p:nvPr/>
        </p:nvSpPr>
        <p:spPr>
          <a:xfrm>
            <a:off x="7564929" y="5340731"/>
            <a:ext cx="417227"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12</a:t>
            </a:r>
          </a:p>
        </p:txBody>
      </p:sp>
      <p:sp>
        <p:nvSpPr>
          <p:cNvPr id="66" name="ZoneTexte 60"/>
          <p:cNvSpPr txBox="1"/>
          <p:nvPr/>
        </p:nvSpPr>
        <p:spPr>
          <a:xfrm>
            <a:off x="6410831" y="5340731"/>
            <a:ext cx="311125" cy="276999"/>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6</a:t>
            </a:r>
          </a:p>
        </p:txBody>
      </p:sp>
      <p:sp>
        <p:nvSpPr>
          <p:cNvPr id="67" name="Line 486"/>
          <p:cNvSpPr>
            <a:spLocks noChangeShapeType="1"/>
          </p:cNvSpPr>
          <p:nvPr/>
        </p:nvSpPr>
        <p:spPr bwMode="auto">
          <a:xfrm>
            <a:off x="7761682"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8" name="Line 486"/>
          <p:cNvSpPr>
            <a:spLocks noChangeShapeType="1"/>
          </p:cNvSpPr>
          <p:nvPr/>
        </p:nvSpPr>
        <p:spPr bwMode="auto">
          <a:xfrm>
            <a:off x="716942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9" name="Line 486"/>
          <p:cNvSpPr>
            <a:spLocks noChangeShapeType="1"/>
          </p:cNvSpPr>
          <p:nvPr/>
        </p:nvSpPr>
        <p:spPr bwMode="auto">
          <a:xfrm>
            <a:off x="598490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0" name="Line 486"/>
          <p:cNvSpPr>
            <a:spLocks noChangeShapeType="1"/>
          </p:cNvSpPr>
          <p:nvPr/>
        </p:nvSpPr>
        <p:spPr bwMode="auto">
          <a:xfrm>
            <a:off x="539264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1" name="Line 518"/>
          <p:cNvSpPr>
            <a:spLocks noChangeShapeType="1"/>
          </p:cNvSpPr>
          <p:nvPr/>
        </p:nvSpPr>
        <p:spPr bwMode="auto">
          <a:xfrm flipH="1">
            <a:off x="5181159" y="4949522"/>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2" name="Line 518"/>
          <p:cNvSpPr>
            <a:spLocks noChangeShapeType="1"/>
          </p:cNvSpPr>
          <p:nvPr/>
        </p:nvSpPr>
        <p:spPr bwMode="auto">
          <a:xfrm flipH="1">
            <a:off x="5181159" y="4573108"/>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3" name="Line 518"/>
          <p:cNvSpPr>
            <a:spLocks noChangeShapeType="1"/>
          </p:cNvSpPr>
          <p:nvPr/>
        </p:nvSpPr>
        <p:spPr bwMode="auto">
          <a:xfrm flipH="1">
            <a:off x="5181159" y="4196694"/>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4" name="Line 518"/>
          <p:cNvSpPr>
            <a:spLocks noChangeShapeType="1"/>
          </p:cNvSpPr>
          <p:nvPr/>
        </p:nvSpPr>
        <p:spPr bwMode="auto">
          <a:xfrm flipH="1">
            <a:off x="5181159" y="3874053"/>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5" name="Line 518"/>
          <p:cNvSpPr>
            <a:spLocks noChangeShapeType="1"/>
          </p:cNvSpPr>
          <p:nvPr/>
        </p:nvSpPr>
        <p:spPr bwMode="auto">
          <a:xfrm flipH="1">
            <a:off x="5181159" y="3497639"/>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6" name="Rectangle 453"/>
          <p:cNvSpPr>
            <a:spLocks noChangeArrowheads="1"/>
          </p:cNvSpPr>
          <p:nvPr/>
        </p:nvSpPr>
        <p:spPr bwMode="auto">
          <a:xfrm>
            <a:off x="4943340" y="4089147"/>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60</a:t>
            </a:r>
          </a:p>
        </p:txBody>
      </p:sp>
      <p:sp>
        <p:nvSpPr>
          <p:cNvPr id="77" name="Rectangle 453"/>
          <p:cNvSpPr>
            <a:spLocks noChangeArrowheads="1"/>
          </p:cNvSpPr>
          <p:nvPr/>
        </p:nvSpPr>
        <p:spPr bwMode="auto">
          <a:xfrm>
            <a:off x="4943340" y="4465561"/>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40</a:t>
            </a:r>
          </a:p>
        </p:txBody>
      </p:sp>
      <p:sp>
        <p:nvSpPr>
          <p:cNvPr id="78" name="Rectangle 453"/>
          <p:cNvSpPr>
            <a:spLocks noChangeArrowheads="1"/>
          </p:cNvSpPr>
          <p:nvPr/>
        </p:nvSpPr>
        <p:spPr bwMode="auto">
          <a:xfrm>
            <a:off x="4943340" y="4841975"/>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20</a:t>
            </a:r>
          </a:p>
        </p:txBody>
      </p:sp>
      <p:sp>
        <p:nvSpPr>
          <p:cNvPr id="79" name="ZoneTexte 73"/>
          <p:cNvSpPr txBox="1"/>
          <p:nvPr/>
        </p:nvSpPr>
        <p:spPr>
          <a:xfrm>
            <a:off x="6721956" y="3419914"/>
            <a:ext cx="1565480" cy="707886"/>
          </a:xfrm>
          <a:prstGeom prst="rect">
            <a:avLst/>
          </a:prstGeom>
          <a:noFill/>
        </p:spPr>
        <p:txBody>
          <a:bodyPr wrap="square" rtlCol="0">
            <a:spAutoFit/>
          </a:bodyPr>
          <a:lstStyle/>
          <a:p>
            <a:pPr algn="r" fontAlgn="base">
              <a:lnSpc>
                <a:spcPts val="1400"/>
              </a:lnSpc>
              <a:spcBef>
                <a:spcPct val="0"/>
              </a:spcBef>
              <a:spcAft>
                <a:spcPts val="600"/>
              </a:spcAft>
            </a:pPr>
            <a:r>
              <a:rPr lang="ja-JP" sz="1200" b="1" i="0" dirty="0" smtClean="0">
                <a:solidFill>
                  <a:srgbClr val="4D4D4D"/>
                </a:solidFill>
                <a:ea typeface="MS UI Gothic" pitchFamily="18" charset="0"/>
              </a:rPr>
              <a:t>HR(95%CI) </a:t>
            </a:r>
            <a:r>
              <a:rPr lang="en" sz="1200" dirty="0" smtClean="0"/>
              <a:t/>
            </a:r>
            <a:br>
              <a:rPr lang="en" sz="1200" dirty="0" smtClean="0"/>
            </a:br>
            <a:r>
              <a:rPr lang="ja-JP" sz="1200" b="1" i="0" dirty="0" smtClean="0">
                <a:solidFill>
                  <a:srgbClr val="4D4D4D"/>
                </a:solidFill>
                <a:ea typeface="MS UI Gothic" pitchFamily="18" charset="0"/>
              </a:rPr>
              <a:t>0.79(0.54, 1.15)</a:t>
            </a:r>
          </a:p>
          <a:p>
            <a:pPr algn="r" fontAlgn="base">
              <a:lnSpc>
                <a:spcPts val="1400"/>
              </a:lnSpc>
              <a:spcBef>
                <a:spcPct val="0"/>
              </a:spcBef>
              <a:spcAft>
                <a:spcPct val="0"/>
              </a:spcAft>
            </a:pPr>
            <a:r>
              <a:rPr lang="ja-JP" sz="1200" b="1" i="0" dirty="0" smtClean="0">
                <a:solidFill>
                  <a:srgbClr val="4D4D4D"/>
                </a:solidFill>
                <a:ea typeface="MS UI Gothic" pitchFamily="18" charset="0"/>
              </a:rPr>
              <a:t>p=0.223</a:t>
            </a:r>
          </a:p>
        </p:txBody>
      </p:sp>
      <p:sp>
        <p:nvSpPr>
          <p:cNvPr id="80" name="Line 486"/>
          <p:cNvSpPr>
            <a:spLocks noChangeShapeType="1"/>
          </p:cNvSpPr>
          <p:nvPr/>
        </p:nvSpPr>
        <p:spPr bwMode="auto">
          <a:xfrm>
            <a:off x="657716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1" name="Line 518"/>
          <p:cNvSpPr>
            <a:spLocks noChangeShapeType="1"/>
          </p:cNvSpPr>
          <p:nvPr/>
        </p:nvSpPr>
        <p:spPr bwMode="auto">
          <a:xfrm rot="16200000" flipH="1">
            <a:off x="6302295" y="4868258"/>
            <a:ext cx="880868"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2" name="ZoneTexte 77"/>
          <p:cNvSpPr txBox="1"/>
          <p:nvPr/>
        </p:nvSpPr>
        <p:spPr>
          <a:xfrm>
            <a:off x="6169084" y="5069241"/>
            <a:ext cx="397310" cy="276999"/>
          </a:xfrm>
          <a:prstGeom prst="rect">
            <a:avLst/>
          </a:prstGeom>
          <a:noFill/>
        </p:spPr>
        <p:txBody>
          <a:bodyPr wrap="square" rtlCol="0">
            <a:spAutoFit/>
          </a:bodyPr>
          <a:lstStyle/>
          <a:p>
            <a:pPr algn="ctr" fontAlgn="base">
              <a:spcBef>
                <a:spcPct val="0"/>
              </a:spcBef>
              <a:spcAft>
                <a:spcPct val="0"/>
              </a:spcAft>
            </a:pPr>
            <a:r>
              <a:rPr lang="ja-JP" sz="1200" b="1" i="0" dirty="0" smtClean="0">
                <a:solidFill>
                  <a:srgbClr val="043882"/>
                </a:solidFill>
                <a:ea typeface="MS UI Gothic" pitchFamily="18" charset="0"/>
              </a:rPr>
              <a:t>5.7</a:t>
            </a:r>
          </a:p>
        </p:txBody>
      </p:sp>
      <p:sp>
        <p:nvSpPr>
          <p:cNvPr id="83" name="ZoneTexte 78"/>
          <p:cNvSpPr txBox="1"/>
          <p:nvPr/>
        </p:nvSpPr>
        <p:spPr>
          <a:xfrm>
            <a:off x="6616403" y="5069241"/>
            <a:ext cx="560851" cy="276999"/>
          </a:xfrm>
          <a:prstGeom prst="rect">
            <a:avLst/>
          </a:prstGeom>
          <a:noFill/>
        </p:spPr>
        <p:txBody>
          <a:bodyPr wrap="square" rtlCol="0">
            <a:spAutoFit/>
          </a:bodyPr>
          <a:lstStyle/>
          <a:p>
            <a:pPr algn="ctr" fontAlgn="base">
              <a:spcBef>
                <a:spcPct val="0"/>
              </a:spcBef>
              <a:spcAft>
                <a:spcPct val="0"/>
              </a:spcAft>
            </a:pPr>
            <a:r>
              <a:rPr lang="ja-JP" sz="1200" b="1" i="0" dirty="0" smtClean="0">
                <a:solidFill>
                  <a:srgbClr val="B60D27"/>
                </a:solidFill>
                <a:ea typeface="MS UI Gothic" pitchFamily="18" charset="0"/>
              </a:rPr>
              <a:t>6.9</a:t>
            </a:r>
          </a:p>
        </p:txBody>
      </p:sp>
      <p:sp>
        <p:nvSpPr>
          <p:cNvPr id="84" name="Line 518"/>
          <p:cNvSpPr>
            <a:spLocks noChangeShapeType="1"/>
          </p:cNvSpPr>
          <p:nvPr/>
        </p:nvSpPr>
        <p:spPr bwMode="auto">
          <a:xfrm flipH="1">
            <a:off x="5248478" y="4416645"/>
            <a:ext cx="1253108"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5" name="Line 518"/>
          <p:cNvSpPr>
            <a:spLocks noChangeShapeType="1"/>
          </p:cNvSpPr>
          <p:nvPr/>
        </p:nvSpPr>
        <p:spPr bwMode="auto">
          <a:xfrm rot="16200000" flipH="1">
            <a:off x="6061152" y="4868258"/>
            <a:ext cx="880868"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6" name="Forme libre 81"/>
          <p:cNvSpPr/>
          <p:nvPr/>
        </p:nvSpPr>
        <p:spPr>
          <a:xfrm>
            <a:off x="5371540" y="3538741"/>
            <a:ext cx="2982781" cy="1489394"/>
          </a:xfrm>
          <a:custGeom>
            <a:avLst/>
            <a:gdLst>
              <a:gd name="connsiteX0" fmla="*/ 0 w 2982781"/>
              <a:gd name="connsiteY0" fmla="*/ 0 h 1489394"/>
              <a:gd name="connsiteX1" fmla="*/ 123783 w 2982781"/>
              <a:gd name="connsiteY1" fmla="*/ 0 h 1489394"/>
              <a:gd name="connsiteX2" fmla="*/ 175693 w 2982781"/>
              <a:gd name="connsiteY2" fmla="*/ 0 h 1489394"/>
              <a:gd name="connsiteX3" fmla="*/ 203644 w 2982781"/>
              <a:gd name="connsiteY3" fmla="*/ 27951 h 1489394"/>
              <a:gd name="connsiteX4" fmla="*/ 243574 w 2982781"/>
              <a:gd name="connsiteY4" fmla="*/ 55902 h 1489394"/>
              <a:gd name="connsiteX5" fmla="*/ 275518 w 2982781"/>
              <a:gd name="connsiteY5" fmla="*/ 87846 h 1489394"/>
              <a:gd name="connsiteX6" fmla="*/ 295483 w 2982781"/>
              <a:gd name="connsiteY6" fmla="*/ 119790 h 1489394"/>
              <a:gd name="connsiteX7" fmla="*/ 295483 w 2982781"/>
              <a:gd name="connsiteY7" fmla="*/ 147741 h 1489394"/>
              <a:gd name="connsiteX8" fmla="*/ 303469 w 2982781"/>
              <a:gd name="connsiteY8" fmla="*/ 179685 h 1489394"/>
              <a:gd name="connsiteX9" fmla="*/ 323434 w 2982781"/>
              <a:gd name="connsiteY9" fmla="*/ 179685 h 1489394"/>
              <a:gd name="connsiteX10" fmla="*/ 351385 w 2982781"/>
              <a:gd name="connsiteY10" fmla="*/ 247567 h 1489394"/>
              <a:gd name="connsiteX11" fmla="*/ 475169 w 2982781"/>
              <a:gd name="connsiteY11" fmla="*/ 247567 h 1489394"/>
              <a:gd name="connsiteX12" fmla="*/ 511106 w 2982781"/>
              <a:gd name="connsiteY12" fmla="*/ 295483 h 1489394"/>
              <a:gd name="connsiteX13" fmla="*/ 543050 w 2982781"/>
              <a:gd name="connsiteY13" fmla="*/ 343399 h 1489394"/>
              <a:gd name="connsiteX14" fmla="*/ 574994 w 2982781"/>
              <a:gd name="connsiteY14" fmla="*/ 391315 h 1489394"/>
              <a:gd name="connsiteX15" fmla="*/ 582980 w 2982781"/>
              <a:gd name="connsiteY15" fmla="*/ 435238 h 1489394"/>
              <a:gd name="connsiteX16" fmla="*/ 606938 w 2982781"/>
              <a:gd name="connsiteY16" fmla="*/ 475168 h 1489394"/>
              <a:gd name="connsiteX17" fmla="*/ 610931 w 2982781"/>
              <a:gd name="connsiteY17" fmla="*/ 487147 h 1489394"/>
              <a:gd name="connsiteX18" fmla="*/ 634889 w 2982781"/>
              <a:gd name="connsiteY18" fmla="*/ 523084 h 1489394"/>
              <a:gd name="connsiteX19" fmla="*/ 714749 w 2982781"/>
              <a:gd name="connsiteY19" fmla="*/ 523084 h 1489394"/>
              <a:gd name="connsiteX20" fmla="*/ 714749 w 2982781"/>
              <a:gd name="connsiteY20" fmla="*/ 547043 h 1489394"/>
              <a:gd name="connsiteX21" fmla="*/ 770652 w 2982781"/>
              <a:gd name="connsiteY21" fmla="*/ 547043 h 1489394"/>
              <a:gd name="connsiteX22" fmla="*/ 774645 w 2982781"/>
              <a:gd name="connsiteY22" fmla="*/ 563015 h 1489394"/>
              <a:gd name="connsiteX23" fmla="*/ 830547 w 2982781"/>
              <a:gd name="connsiteY23" fmla="*/ 574994 h 1489394"/>
              <a:gd name="connsiteX24" fmla="*/ 834540 w 2982781"/>
              <a:gd name="connsiteY24" fmla="*/ 618917 h 1489394"/>
              <a:gd name="connsiteX25" fmla="*/ 862491 w 2982781"/>
              <a:gd name="connsiteY25" fmla="*/ 694784 h 1489394"/>
              <a:gd name="connsiteX26" fmla="*/ 894435 w 2982781"/>
              <a:gd name="connsiteY26" fmla="*/ 738707 h 1489394"/>
              <a:gd name="connsiteX27" fmla="*/ 978288 w 2982781"/>
              <a:gd name="connsiteY27" fmla="*/ 738707 h 1489394"/>
              <a:gd name="connsiteX28" fmla="*/ 1014225 w 2982781"/>
              <a:gd name="connsiteY28" fmla="*/ 734714 h 1489394"/>
              <a:gd name="connsiteX29" fmla="*/ 1042176 w 2982781"/>
              <a:gd name="connsiteY29" fmla="*/ 754679 h 1489394"/>
              <a:gd name="connsiteX30" fmla="*/ 1066135 w 2982781"/>
              <a:gd name="connsiteY30" fmla="*/ 742700 h 1489394"/>
              <a:gd name="connsiteX31" fmla="*/ 1102072 w 2982781"/>
              <a:gd name="connsiteY31" fmla="*/ 798602 h 1489394"/>
              <a:gd name="connsiteX32" fmla="*/ 1122037 w 2982781"/>
              <a:gd name="connsiteY32" fmla="*/ 862491 h 1489394"/>
              <a:gd name="connsiteX33" fmla="*/ 1130023 w 2982781"/>
              <a:gd name="connsiteY33" fmla="*/ 886449 h 1489394"/>
              <a:gd name="connsiteX34" fmla="*/ 1157974 w 2982781"/>
              <a:gd name="connsiteY34" fmla="*/ 902421 h 1489394"/>
              <a:gd name="connsiteX35" fmla="*/ 1193911 w 2982781"/>
              <a:gd name="connsiteY35" fmla="*/ 930372 h 1489394"/>
              <a:gd name="connsiteX36" fmla="*/ 1249813 w 2982781"/>
              <a:gd name="connsiteY36" fmla="*/ 942351 h 1489394"/>
              <a:gd name="connsiteX37" fmla="*/ 1277764 w 2982781"/>
              <a:gd name="connsiteY37" fmla="*/ 958323 h 1489394"/>
              <a:gd name="connsiteX38" fmla="*/ 1325680 w 2982781"/>
              <a:gd name="connsiteY38" fmla="*/ 982281 h 1489394"/>
              <a:gd name="connsiteX39" fmla="*/ 1365611 w 2982781"/>
              <a:gd name="connsiteY39" fmla="*/ 1022211 h 1489394"/>
              <a:gd name="connsiteX40" fmla="*/ 1393562 w 2982781"/>
              <a:gd name="connsiteY40" fmla="*/ 1094085 h 1489394"/>
              <a:gd name="connsiteX41" fmla="*/ 1397555 w 2982781"/>
              <a:gd name="connsiteY41" fmla="*/ 1122036 h 1489394"/>
              <a:gd name="connsiteX42" fmla="*/ 1617170 w 2982781"/>
              <a:gd name="connsiteY42" fmla="*/ 1122036 h 1489394"/>
              <a:gd name="connsiteX43" fmla="*/ 1617170 w 2982781"/>
              <a:gd name="connsiteY43" fmla="*/ 1153981 h 1489394"/>
              <a:gd name="connsiteX44" fmla="*/ 1657100 w 2982781"/>
              <a:gd name="connsiteY44" fmla="*/ 1153981 h 1489394"/>
              <a:gd name="connsiteX45" fmla="*/ 1657100 w 2982781"/>
              <a:gd name="connsiteY45" fmla="*/ 1221862 h 1489394"/>
              <a:gd name="connsiteX46" fmla="*/ 1716996 w 2982781"/>
              <a:gd name="connsiteY46" fmla="*/ 1221862 h 1489394"/>
              <a:gd name="connsiteX47" fmla="*/ 1716996 w 2982781"/>
              <a:gd name="connsiteY47" fmla="*/ 1337659 h 1489394"/>
              <a:gd name="connsiteX48" fmla="*/ 1780884 w 2982781"/>
              <a:gd name="connsiteY48" fmla="*/ 1337659 h 1489394"/>
              <a:gd name="connsiteX49" fmla="*/ 1780884 w 2982781"/>
              <a:gd name="connsiteY49" fmla="*/ 1389568 h 1489394"/>
              <a:gd name="connsiteX50" fmla="*/ 1924632 w 2982781"/>
              <a:gd name="connsiteY50" fmla="*/ 1389568 h 1489394"/>
              <a:gd name="connsiteX51" fmla="*/ 1924632 w 2982781"/>
              <a:gd name="connsiteY51" fmla="*/ 1433491 h 1489394"/>
              <a:gd name="connsiteX52" fmla="*/ 2200150 w 2982781"/>
              <a:gd name="connsiteY52" fmla="*/ 1433491 h 1489394"/>
              <a:gd name="connsiteX53" fmla="*/ 2200150 w 2982781"/>
              <a:gd name="connsiteY53" fmla="*/ 1489394 h 1489394"/>
              <a:gd name="connsiteX54" fmla="*/ 2982781 w 2982781"/>
              <a:gd name="connsiteY54" fmla="*/ 1489394 h 14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82781" h="1489394">
                <a:moveTo>
                  <a:pt x="0" y="0"/>
                </a:moveTo>
                <a:lnTo>
                  <a:pt x="123783" y="0"/>
                </a:lnTo>
                <a:lnTo>
                  <a:pt x="175693" y="0"/>
                </a:lnTo>
                <a:lnTo>
                  <a:pt x="203644" y="27951"/>
                </a:lnTo>
                <a:lnTo>
                  <a:pt x="243574" y="55902"/>
                </a:lnTo>
                <a:lnTo>
                  <a:pt x="275518" y="87846"/>
                </a:lnTo>
                <a:lnTo>
                  <a:pt x="295483" y="119790"/>
                </a:lnTo>
                <a:lnTo>
                  <a:pt x="295483" y="147741"/>
                </a:lnTo>
                <a:lnTo>
                  <a:pt x="303469" y="179685"/>
                </a:lnTo>
                <a:lnTo>
                  <a:pt x="323434" y="179685"/>
                </a:lnTo>
                <a:lnTo>
                  <a:pt x="351385" y="247567"/>
                </a:lnTo>
                <a:lnTo>
                  <a:pt x="475169" y="247567"/>
                </a:lnTo>
                <a:lnTo>
                  <a:pt x="511106" y="295483"/>
                </a:lnTo>
                <a:lnTo>
                  <a:pt x="543050" y="343399"/>
                </a:lnTo>
                <a:lnTo>
                  <a:pt x="574994" y="391315"/>
                </a:lnTo>
                <a:lnTo>
                  <a:pt x="582980" y="435238"/>
                </a:lnTo>
                <a:lnTo>
                  <a:pt x="606938" y="475168"/>
                </a:lnTo>
                <a:lnTo>
                  <a:pt x="610931" y="487147"/>
                </a:lnTo>
                <a:lnTo>
                  <a:pt x="634889" y="523084"/>
                </a:lnTo>
                <a:lnTo>
                  <a:pt x="714749" y="523084"/>
                </a:lnTo>
                <a:lnTo>
                  <a:pt x="714749" y="547043"/>
                </a:lnTo>
                <a:lnTo>
                  <a:pt x="770652" y="547043"/>
                </a:lnTo>
                <a:lnTo>
                  <a:pt x="774645" y="563015"/>
                </a:lnTo>
                <a:lnTo>
                  <a:pt x="830547" y="574994"/>
                </a:lnTo>
                <a:lnTo>
                  <a:pt x="834540" y="618917"/>
                </a:lnTo>
                <a:lnTo>
                  <a:pt x="862491" y="694784"/>
                </a:lnTo>
                <a:lnTo>
                  <a:pt x="894435" y="738707"/>
                </a:lnTo>
                <a:lnTo>
                  <a:pt x="978288" y="738707"/>
                </a:lnTo>
                <a:lnTo>
                  <a:pt x="1014225" y="734714"/>
                </a:lnTo>
                <a:lnTo>
                  <a:pt x="1042176" y="754679"/>
                </a:lnTo>
                <a:lnTo>
                  <a:pt x="1066135" y="742700"/>
                </a:lnTo>
                <a:lnTo>
                  <a:pt x="1102072" y="798602"/>
                </a:lnTo>
                <a:lnTo>
                  <a:pt x="1122037" y="862491"/>
                </a:lnTo>
                <a:lnTo>
                  <a:pt x="1130023" y="886449"/>
                </a:lnTo>
                <a:lnTo>
                  <a:pt x="1157974" y="902421"/>
                </a:lnTo>
                <a:lnTo>
                  <a:pt x="1193911" y="930372"/>
                </a:lnTo>
                <a:lnTo>
                  <a:pt x="1249813" y="942351"/>
                </a:lnTo>
                <a:lnTo>
                  <a:pt x="1277764" y="958323"/>
                </a:lnTo>
                <a:lnTo>
                  <a:pt x="1325680" y="982281"/>
                </a:lnTo>
                <a:lnTo>
                  <a:pt x="1365611" y="1022211"/>
                </a:lnTo>
                <a:lnTo>
                  <a:pt x="1393562" y="1094085"/>
                </a:lnTo>
                <a:lnTo>
                  <a:pt x="1397555" y="1122036"/>
                </a:lnTo>
                <a:lnTo>
                  <a:pt x="1617170" y="1122036"/>
                </a:lnTo>
                <a:lnTo>
                  <a:pt x="1617170" y="1153981"/>
                </a:lnTo>
                <a:lnTo>
                  <a:pt x="1657100" y="1153981"/>
                </a:lnTo>
                <a:lnTo>
                  <a:pt x="1657100" y="1221862"/>
                </a:lnTo>
                <a:lnTo>
                  <a:pt x="1716996" y="1221862"/>
                </a:lnTo>
                <a:lnTo>
                  <a:pt x="1716996" y="1337659"/>
                </a:lnTo>
                <a:lnTo>
                  <a:pt x="1780884" y="1337659"/>
                </a:lnTo>
                <a:lnTo>
                  <a:pt x="1780884" y="1389568"/>
                </a:lnTo>
                <a:lnTo>
                  <a:pt x="1924632" y="1389568"/>
                </a:lnTo>
                <a:lnTo>
                  <a:pt x="1924632" y="1433491"/>
                </a:lnTo>
                <a:lnTo>
                  <a:pt x="2200150" y="1433491"/>
                </a:lnTo>
                <a:lnTo>
                  <a:pt x="2200150" y="1489394"/>
                </a:lnTo>
                <a:lnTo>
                  <a:pt x="2982781" y="1489394"/>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200">
              <a:solidFill>
                <a:srgbClr val="4D4D4D"/>
              </a:solidFill>
            </a:endParaRPr>
          </a:p>
        </p:txBody>
      </p:sp>
      <p:sp>
        <p:nvSpPr>
          <p:cNvPr id="87" name="Forme libre 82"/>
          <p:cNvSpPr/>
          <p:nvPr/>
        </p:nvSpPr>
        <p:spPr>
          <a:xfrm>
            <a:off x="5375533" y="3538741"/>
            <a:ext cx="2571501" cy="1549289"/>
          </a:xfrm>
          <a:custGeom>
            <a:avLst/>
            <a:gdLst>
              <a:gd name="connsiteX0" fmla="*/ 0 w 2571501"/>
              <a:gd name="connsiteY0" fmla="*/ 3993 h 1549289"/>
              <a:gd name="connsiteX1" fmla="*/ 123783 w 2571501"/>
              <a:gd name="connsiteY1" fmla="*/ 0 h 1549289"/>
              <a:gd name="connsiteX2" fmla="*/ 139756 w 2571501"/>
              <a:gd name="connsiteY2" fmla="*/ 19965 h 1549289"/>
              <a:gd name="connsiteX3" fmla="*/ 243574 w 2571501"/>
              <a:gd name="connsiteY3" fmla="*/ 35937 h 1549289"/>
              <a:gd name="connsiteX4" fmla="*/ 263539 w 2571501"/>
              <a:gd name="connsiteY4" fmla="*/ 59895 h 1549289"/>
              <a:gd name="connsiteX5" fmla="*/ 279511 w 2571501"/>
              <a:gd name="connsiteY5" fmla="*/ 91839 h 1549289"/>
              <a:gd name="connsiteX6" fmla="*/ 291490 w 2571501"/>
              <a:gd name="connsiteY6" fmla="*/ 131769 h 1549289"/>
              <a:gd name="connsiteX7" fmla="*/ 371350 w 2571501"/>
              <a:gd name="connsiteY7" fmla="*/ 135762 h 1549289"/>
              <a:gd name="connsiteX8" fmla="*/ 415273 w 2571501"/>
              <a:gd name="connsiteY8" fmla="*/ 151734 h 1549289"/>
              <a:gd name="connsiteX9" fmla="*/ 463190 w 2571501"/>
              <a:gd name="connsiteY9" fmla="*/ 167706 h 1549289"/>
              <a:gd name="connsiteX10" fmla="*/ 475169 w 2571501"/>
              <a:gd name="connsiteY10" fmla="*/ 195657 h 1549289"/>
              <a:gd name="connsiteX11" fmla="*/ 551036 w 2571501"/>
              <a:gd name="connsiteY11" fmla="*/ 215622 h 1549289"/>
              <a:gd name="connsiteX12" fmla="*/ 626903 w 2571501"/>
              <a:gd name="connsiteY12" fmla="*/ 271525 h 1549289"/>
              <a:gd name="connsiteX13" fmla="*/ 654854 w 2571501"/>
              <a:gd name="connsiteY13" fmla="*/ 299476 h 1549289"/>
              <a:gd name="connsiteX14" fmla="*/ 706763 w 2571501"/>
              <a:gd name="connsiteY14" fmla="*/ 323434 h 1549289"/>
              <a:gd name="connsiteX15" fmla="*/ 766659 w 2571501"/>
              <a:gd name="connsiteY15" fmla="*/ 343399 h 1549289"/>
              <a:gd name="connsiteX16" fmla="*/ 802596 w 2571501"/>
              <a:gd name="connsiteY16" fmla="*/ 363364 h 1549289"/>
              <a:gd name="connsiteX17" fmla="*/ 842526 w 2571501"/>
              <a:gd name="connsiteY17" fmla="*/ 447217 h 1549289"/>
              <a:gd name="connsiteX18" fmla="*/ 854505 w 2571501"/>
              <a:gd name="connsiteY18" fmla="*/ 463189 h 1549289"/>
              <a:gd name="connsiteX19" fmla="*/ 902421 w 2571501"/>
              <a:gd name="connsiteY19" fmla="*/ 463189 h 1549289"/>
              <a:gd name="connsiteX20" fmla="*/ 902421 w 2571501"/>
              <a:gd name="connsiteY20" fmla="*/ 487147 h 1549289"/>
              <a:gd name="connsiteX21" fmla="*/ 962316 w 2571501"/>
              <a:gd name="connsiteY21" fmla="*/ 495133 h 1549289"/>
              <a:gd name="connsiteX22" fmla="*/ 1006239 w 2571501"/>
              <a:gd name="connsiteY22" fmla="*/ 539057 h 1549289"/>
              <a:gd name="connsiteX23" fmla="*/ 1030197 w 2571501"/>
              <a:gd name="connsiteY23" fmla="*/ 551036 h 1549289"/>
              <a:gd name="connsiteX24" fmla="*/ 1086100 w 2571501"/>
              <a:gd name="connsiteY24" fmla="*/ 571001 h 1549289"/>
              <a:gd name="connsiteX25" fmla="*/ 1126030 w 2571501"/>
              <a:gd name="connsiteY25" fmla="*/ 654854 h 1549289"/>
              <a:gd name="connsiteX26" fmla="*/ 1134016 w 2571501"/>
              <a:gd name="connsiteY26" fmla="*/ 710756 h 1549289"/>
              <a:gd name="connsiteX27" fmla="*/ 1138009 w 2571501"/>
              <a:gd name="connsiteY27" fmla="*/ 726728 h 1549289"/>
              <a:gd name="connsiteX28" fmla="*/ 1161967 w 2571501"/>
              <a:gd name="connsiteY28" fmla="*/ 774644 h 1549289"/>
              <a:gd name="connsiteX29" fmla="*/ 1201897 w 2571501"/>
              <a:gd name="connsiteY29" fmla="*/ 794609 h 1549289"/>
              <a:gd name="connsiteX30" fmla="*/ 1201897 w 2571501"/>
              <a:gd name="connsiteY30" fmla="*/ 794609 h 1549289"/>
              <a:gd name="connsiteX31" fmla="*/ 1317694 w 2571501"/>
              <a:gd name="connsiteY31" fmla="*/ 834540 h 1549289"/>
              <a:gd name="connsiteX32" fmla="*/ 1373597 w 2571501"/>
              <a:gd name="connsiteY32" fmla="*/ 858498 h 1549289"/>
              <a:gd name="connsiteX33" fmla="*/ 1401548 w 2571501"/>
              <a:gd name="connsiteY33" fmla="*/ 922386 h 1549289"/>
              <a:gd name="connsiteX34" fmla="*/ 1465436 w 2571501"/>
              <a:gd name="connsiteY34" fmla="*/ 1038183 h 1549289"/>
              <a:gd name="connsiteX35" fmla="*/ 1489394 w 2571501"/>
              <a:gd name="connsiteY35" fmla="*/ 1078113 h 1549289"/>
              <a:gd name="connsiteX36" fmla="*/ 1533317 w 2571501"/>
              <a:gd name="connsiteY36" fmla="*/ 1078113 h 1549289"/>
              <a:gd name="connsiteX37" fmla="*/ 1541303 w 2571501"/>
              <a:gd name="connsiteY37" fmla="*/ 1145995 h 1549289"/>
              <a:gd name="connsiteX38" fmla="*/ 1597205 w 2571501"/>
              <a:gd name="connsiteY38" fmla="*/ 1145995 h 1549289"/>
              <a:gd name="connsiteX39" fmla="*/ 1625156 w 2571501"/>
              <a:gd name="connsiteY39" fmla="*/ 1221862 h 1549289"/>
              <a:gd name="connsiteX40" fmla="*/ 1653107 w 2571501"/>
              <a:gd name="connsiteY40" fmla="*/ 1317694 h 1549289"/>
              <a:gd name="connsiteX41" fmla="*/ 1920639 w 2571501"/>
              <a:gd name="connsiteY41" fmla="*/ 1309708 h 1549289"/>
              <a:gd name="connsiteX42" fmla="*/ 1920639 w 2571501"/>
              <a:gd name="connsiteY42" fmla="*/ 1381582 h 1549289"/>
              <a:gd name="connsiteX43" fmla="*/ 2000500 w 2571501"/>
              <a:gd name="connsiteY43" fmla="*/ 1393561 h 1549289"/>
              <a:gd name="connsiteX44" fmla="*/ 2000500 w 2571501"/>
              <a:gd name="connsiteY44" fmla="*/ 1469429 h 1549289"/>
              <a:gd name="connsiteX45" fmla="*/ 2240080 w 2571501"/>
              <a:gd name="connsiteY45" fmla="*/ 1457450 h 1549289"/>
              <a:gd name="connsiteX46" fmla="*/ 2244073 w 2571501"/>
              <a:gd name="connsiteY46" fmla="*/ 1541303 h 1549289"/>
              <a:gd name="connsiteX47" fmla="*/ 2571501 w 2571501"/>
              <a:gd name="connsiteY47" fmla="*/ 1549289 h 15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71501" h="1549289">
                <a:moveTo>
                  <a:pt x="0" y="3993"/>
                </a:moveTo>
                <a:lnTo>
                  <a:pt x="123783" y="0"/>
                </a:lnTo>
                <a:lnTo>
                  <a:pt x="139756" y="19965"/>
                </a:lnTo>
                <a:lnTo>
                  <a:pt x="243574" y="35937"/>
                </a:lnTo>
                <a:lnTo>
                  <a:pt x="263539" y="59895"/>
                </a:lnTo>
                <a:lnTo>
                  <a:pt x="279511" y="91839"/>
                </a:lnTo>
                <a:lnTo>
                  <a:pt x="291490" y="131769"/>
                </a:lnTo>
                <a:lnTo>
                  <a:pt x="371350" y="135762"/>
                </a:lnTo>
                <a:lnTo>
                  <a:pt x="415273" y="151734"/>
                </a:lnTo>
                <a:lnTo>
                  <a:pt x="463190" y="167706"/>
                </a:lnTo>
                <a:lnTo>
                  <a:pt x="475169" y="195657"/>
                </a:lnTo>
                <a:lnTo>
                  <a:pt x="551036" y="215622"/>
                </a:lnTo>
                <a:lnTo>
                  <a:pt x="626903" y="271525"/>
                </a:lnTo>
                <a:lnTo>
                  <a:pt x="654854" y="299476"/>
                </a:lnTo>
                <a:lnTo>
                  <a:pt x="706763" y="323434"/>
                </a:lnTo>
                <a:lnTo>
                  <a:pt x="766659" y="343399"/>
                </a:lnTo>
                <a:lnTo>
                  <a:pt x="802596" y="363364"/>
                </a:lnTo>
                <a:lnTo>
                  <a:pt x="842526" y="447217"/>
                </a:lnTo>
                <a:lnTo>
                  <a:pt x="854505" y="463189"/>
                </a:lnTo>
                <a:lnTo>
                  <a:pt x="902421" y="463189"/>
                </a:lnTo>
                <a:lnTo>
                  <a:pt x="902421" y="487147"/>
                </a:lnTo>
                <a:lnTo>
                  <a:pt x="962316" y="495133"/>
                </a:lnTo>
                <a:lnTo>
                  <a:pt x="1006239" y="539057"/>
                </a:lnTo>
                <a:lnTo>
                  <a:pt x="1030197" y="551036"/>
                </a:lnTo>
                <a:lnTo>
                  <a:pt x="1086100" y="571001"/>
                </a:lnTo>
                <a:lnTo>
                  <a:pt x="1126030" y="654854"/>
                </a:lnTo>
                <a:lnTo>
                  <a:pt x="1134016" y="710756"/>
                </a:lnTo>
                <a:lnTo>
                  <a:pt x="1138009" y="726728"/>
                </a:lnTo>
                <a:lnTo>
                  <a:pt x="1161967" y="774644"/>
                </a:lnTo>
                <a:lnTo>
                  <a:pt x="1201897" y="794609"/>
                </a:lnTo>
                <a:lnTo>
                  <a:pt x="1201897" y="794609"/>
                </a:lnTo>
                <a:lnTo>
                  <a:pt x="1317694" y="834540"/>
                </a:lnTo>
                <a:lnTo>
                  <a:pt x="1373597" y="858498"/>
                </a:lnTo>
                <a:lnTo>
                  <a:pt x="1401548" y="922386"/>
                </a:lnTo>
                <a:lnTo>
                  <a:pt x="1465436" y="1038183"/>
                </a:lnTo>
                <a:lnTo>
                  <a:pt x="1489394" y="1078113"/>
                </a:lnTo>
                <a:lnTo>
                  <a:pt x="1533317" y="1078113"/>
                </a:lnTo>
                <a:lnTo>
                  <a:pt x="1541303" y="1145995"/>
                </a:lnTo>
                <a:lnTo>
                  <a:pt x="1597205" y="1145995"/>
                </a:lnTo>
                <a:lnTo>
                  <a:pt x="1625156" y="1221862"/>
                </a:lnTo>
                <a:lnTo>
                  <a:pt x="1653107" y="1317694"/>
                </a:lnTo>
                <a:lnTo>
                  <a:pt x="1920639" y="1309708"/>
                </a:lnTo>
                <a:lnTo>
                  <a:pt x="1920639" y="1381582"/>
                </a:lnTo>
                <a:lnTo>
                  <a:pt x="2000500" y="1393561"/>
                </a:lnTo>
                <a:lnTo>
                  <a:pt x="2000500" y="1469429"/>
                </a:lnTo>
                <a:lnTo>
                  <a:pt x="2240080" y="1457450"/>
                </a:lnTo>
                <a:lnTo>
                  <a:pt x="2244073" y="1541303"/>
                </a:lnTo>
                <a:lnTo>
                  <a:pt x="2571501" y="1549289"/>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200">
              <a:solidFill>
                <a:srgbClr val="4D4D4D"/>
              </a:solidFill>
            </a:endParaRPr>
          </a:p>
        </p:txBody>
      </p:sp>
      <p:sp>
        <p:nvSpPr>
          <p:cNvPr id="89" name="ZoneTexte 93"/>
          <p:cNvSpPr txBox="1"/>
          <p:nvPr/>
        </p:nvSpPr>
        <p:spPr>
          <a:xfrm>
            <a:off x="5093570" y="5654798"/>
            <a:ext cx="579776" cy="461665"/>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109</a:t>
            </a:r>
          </a:p>
          <a:p>
            <a:pPr algn="ctr" fontAlgn="base">
              <a:spcBef>
                <a:spcPct val="0"/>
              </a:spcBef>
              <a:spcAft>
                <a:spcPct val="0"/>
              </a:spcAft>
            </a:pPr>
            <a:r>
              <a:rPr lang="ja-JP" sz="1200" b="0" i="0" dirty="0" smtClean="0">
                <a:solidFill>
                  <a:srgbClr val="4D4D4D"/>
                </a:solidFill>
                <a:ea typeface="MS UI Gothic" pitchFamily="18" charset="0"/>
              </a:rPr>
              <a:t>105</a:t>
            </a:r>
          </a:p>
        </p:txBody>
      </p:sp>
      <p:sp>
        <p:nvSpPr>
          <p:cNvPr id="90" name="ZoneTexte 94"/>
          <p:cNvSpPr txBox="1"/>
          <p:nvPr/>
        </p:nvSpPr>
        <p:spPr>
          <a:xfrm>
            <a:off x="6277314" y="5654798"/>
            <a:ext cx="579776" cy="461665"/>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63</a:t>
            </a:r>
          </a:p>
          <a:p>
            <a:pPr algn="ctr" fontAlgn="base">
              <a:spcBef>
                <a:spcPct val="0"/>
              </a:spcBef>
              <a:spcAft>
                <a:spcPct val="0"/>
              </a:spcAft>
            </a:pPr>
            <a:r>
              <a:rPr lang="ja-JP" sz="1200" b="0" i="0" dirty="0" smtClean="0">
                <a:solidFill>
                  <a:srgbClr val="4D4D4D"/>
                </a:solidFill>
                <a:ea typeface="MS UI Gothic" pitchFamily="18" charset="0"/>
              </a:rPr>
              <a:t>74</a:t>
            </a:r>
          </a:p>
        </p:txBody>
      </p:sp>
      <p:sp>
        <p:nvSpPr>
          <p:cNvPr id="91" name="ZoneTexte 95"/>
          <p:cNvSpPr txBox="1"/>
          <p:nvPr/>
        </p:nvSpPr>
        <p:spPr>
          <a:xfrm>
            <a:off x="5689855" y="5654798"/>
            <a:ext cx="579776" cy="461665"/>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32</a:t>
            </a:r>
          </a:p>
          <a:p>
            <a:pPr algn="ctr" fontAlgn="base">
              <a:spcBef>
                <a:spcPct val="0"/>
              </a:spcBef>
              <a:spcAft>
                <a:spcPct val="0"/>
              </a:spcAft>
            </a:pPr>
            <a:r>
              <a:rPr lang="ja-JP" sz="1200" b="0" i="0" dirty="0" smtClean="0">
                <a:solidFill>
                  <a:srgbClr val="4D4D4D"/>
                </a:solidFill>
                <a:ea typeface="MS UI Gothic" pitchFamily="18" charset="0"/>
              </a:rPr>
              <a:t>28</a:t>
            </a:r>
          </a:p>
        </p:txBody>
      </p:sp>
      <p:sp>
        <p:nvSpPr>
          <p:cNvPr id="92" name="ZoneTexte 96"/>
          <p:cNvSpPr txBox="1"/>
          <p:nvPr/>
        </p:nvSpPr>
        <p:spPr>
          <a:xfrm>
            <a:off x="6886401" y="5654798"/>
            <a:ext cx="579776" cy="461665"/>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10</a:t>
            </a:r>
          </a:p>
          <a:p>
            <a:pPr algn="ctr" fontAlgn="base">
              <a:spcBef>
                <a:spcPct val="0"/>
              </a:spcBef>
              <a:spcAft>
                <a:spcPct val="0"/>
              </a:spcAft>
            </a:pPr>
            <a:r>
              <a:rPr lang="ja-JP" sz="1200" b="0" i="0" dirty="0" smtClean="0">
                <a:solidFill>
                  <a:srgbClr val="4D4D4D"/>
                </a:solidFill>
                <a:ea typeface="MS UI Gothic" pitchFamily="18" charset="0"/>
              </a:rPr>
              <a:t>6</a:t>
            </a:r>
          </a:p>
        </p:txBody>
      </p:sp>
      <p:sp>
        <p:nvSpPr>
          <p:cNvPr id="93" name="ZoneTexte 97"/>
          <p:cNvSpPr txBox="1"/>
          <p:nvPr/>
        </p:nvSpPr>
        <p:spPr>
          <a:xfrm>
            <a:off x="7488122" y="5654798"/>
            <a:ext cx="579776" cy="461665"/>
          </a:xfrm>
          <a:prstGeom prst="rect">
            <a:avLst/>
          </a:prstGeom>
          <a:noFill/>
        </p:spPr>
        <p:txBody>
          <a:bodyPr wrap="square" rtlCol="0">
            <a:spAutoFit/>
          </a:bodyPr>
          <a:lstStyle/>
          <a:p>
            <a:pPr algn="ctr" fontAlgn="base">
              <a:spcBef>
                <a:spcPct val="0"/>
              </a:spcBef>
              <a:spcAft>
                <a:spcPct val="0"/>
              </a:spcAft>
            </a:pPr>
            <a:r>
              <a:rPr lang="ja-JP" sz="1200" b="0" i="0" dirty="0" smtClean="0">
                <a:solidFill>
                  <a:srgbClr val="4D4D4D"/>
                </a:solidFill>
                <a:ea typeface="MS UI Gothic" pitchFamily="18" charset="0"/>
              </a:rPr>
              <a:t>2</a:t>
            </a:r>
          </a:p>
          <a:p>
            <a:pPr algn="ctr" fontAlgn="base">
              <a:spcBef>
                <a:spcPct val="0"/>
              </a:spcBef>
              <a:spcAft>
                <a:spcPct val="0"/>
              </a:spcAft>
            </a:pPr>
            <a:r>
              <a:rPr lang="ja-JP" sz="1200" b="0" i="0" dirty="0" smtClean="0">
                <a:solidFill>
                  <a:srgbClr val="4D4D4D"/>
                </a:solidFill>
                <a:ea typeface="MS UI Gothic" pitchFamily="18" charset="0"/>
              </a:rPr>
              <a:t>2</a:t>
            </a:r>
          </a:p>
        </p:txBody>
      </p:sp>
      <p:sp>
        <p:nvSpPr>
          <p:cNvPr id="95" name="ZoneTexte 106"/>
          <p:cNvSpPr txBox="1"/>
          <p:nvPr/>
        </p:nvSpPr>
        <p:spPr>
          <a:xfrm>
            <a:off x="5204911" y="4572571"/>
            <a:ext cx="2093774" cy="281295"/>
          </a:xfrm>
          <a:prstGeom prst="rect">
            <a:avLst/>
          </a:prstGeom>
          <a:noFill/>
        </p:spPr>
        <p:txBody>
          <a:bodyPr wrap="square" rtlCol="0">
            <a:spAutoFit/>
          </a:bodyPr>
          <a:lstStyle/>
          <a:p>
            <a:pPr fontAlgn="base">
              <a:lnSpc>
                <a:spcPts val="1600"/>
              </a:lnSpc>
              <a:spcBef>
                <a:spcPct val="0"/>
              </a:spcBef>
              <a:spcAft>
                <a:spcPct val="0"/>
              </a:spcAft>
            </a:pPr>
            <a:r>
              <a:rPr lang="ja-JP" sz="1200" b="0" i="0" dirty="0" smtClean="0">
                <a:solidFill>
                  <a:srgbClr val="043882"/>
                </a:solidFill>
                <a:ea typeface="MS UI Gothic" pitchFamily="18" charset="0"/>
              </a:rPr>
              <a:t>P + CT(n=109)</a:t>
            </a:r>
          </a:p>
        </p:txBody>
      </p:sp>
      <p:sp>
        <p:nvSpPr>
          <p:cNvPr id="96" name="ZoneTexte 107"/>
          <p:cNvSpPr txBox="1"/>
          <p:nvPr/>
        </p:nvSpPr>
        <p:spPr>
          <a:xfrm>
            <a:off x="5204911" y="4758311"/>
            <a:ext cx="2093774" cy="281295"/>
          </a:xfrm>
          <a:prstGeom prst="rect">
            <a:avLst/>
          </a:prstGeom>
          <a:noFill/>
        </p:spPr>
        <p:txBody>
          <a:bodyPr wrap="square" rtlCol="0">
            <a:spAutoFit/>
          </a:bodyPr>
          <a:lstStyle/>
          <a:p>
            <a:pPr fontAlgn="base">
              <a:lnSpc>
                <a:spcPts val="1600"/>
              </a:lnSpc>
              <a:spcBef>
                <a:spcPct val="0"/>
              </a:spcBef>
              <a:spcAft>
                <a:spcPct val="0"/>
              </a:spcAft>
            </a:pPr>
            <a:r>
              <a:rPr lang="ja-JP" sz="1200" b="0" i="0" dirty="0" smtClean="0">
                <a:solidFill>
                  <a:srgbClr val="B60D27"/>
                </a:solidFill>
                <a:ea typeface="MS UI Gothic" pitchFamily="18" charset="0"/>
              </a:rPr>
              <a:t>O + CT(n=105)</a:t>
            </a:r>
          </a:p>
        </p:txBody>
      </p:sp>
      <p:sp>
        <p:nvSpPr>
          <p:cNvPr id="97" name="Rectangle 463"/>
          <p:cNvSpPr>
            <a:spLocks noChangeArrowheads="1"/>
          </p:cNvSpPr>
          <p:nvPr/>
        </p:nvSpPr>
        <p:spPr bwMode="auto">
          <a:xfrm>
            <a:off x="6327499" y="5539565"/>
            <a:ext cx="5033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ja-JP" sz="1200" b="0" i="0" dirty="0" smtClean="0">
                <a:solidFill>
                  <a:srgbClr val="4D4D4D"/>
                </a:solidFill>
                <a:ea typeface="MS UI Gothic" pitchFamily="18" charset="0"/>
              </a:rPr>
              <a:t>ヶ月</a:t>
            </a:r>
          </a:p>
        </p:txBody>
      </p:sp>
      <p:sp>
        <p:nvSpPr>
          <p:cNvPr id="99" name="TextBox 98"/>
          <p:cNvSpPr txBox="1"/>
          <p:nvPr/>
        </p:nvSpPr>
        <p:spPr>
          <a:xfrm>
            <a:off x="5528556" y="3081991"/>
            <a:ext cx="2738250" cy="338554"/>
          </a:xfrm>
          <a:prstGeom prst="rect">
            <a:avLst/>
          </a:prstGeom>
          <a:noFill/>
        </p:spPr>
        <p:txBody>
          <a:bodyPr wrap="none" rtlCol="0">
            <a:spAutoFit/>
          </a:bodyPr>
          <a:lstStyle/>
          <a:p>
            <a:pPr lvl="0" algn="ctr"/>
            <a:r>
              <a:rPr lang="ja-JP" sz="1600" b="1" i="0" dirty="0" smtClean="0">
                <a:solidFill>
                  <a:srgbClr val="4D4D4D"/>
                </a:solidFill>
                <a:ea typeface="MS UI Gothic" pitchFamily="18" charset="0"/>
              </a:rPr>
              <a:t>PFS MET 2+/3+ サブグループ*</a:t>
            </a:r>
          </a:p>
        </p:txBody>
      </p:sp>
      <p:sp>
        <p:nvSpPr>
          <p:cNvPr id="100" name="ZoneTexte 84"/>
          <p:cNvSpPr txBox="1"/>
          <p:nvPr/>
        </p:nvSpPr>
        <p:spPr>
          <a:xfrm>
            <a:off x="4158641" y="5348996"/>
            <a:ext cx="1097837" cy="754053"/>
          </a:xfrm>
          <a:prstGeom prst="rect">
            <a:avLst/>
          </a:prstGeom>
          <a:noFill/>
        </p:spPr>
        <p:txBody>
          <a:bodyPr wrap="square" rtlCol="0">
            <a:spAutoFit/>
          </a:bodyPr>
          <a:lstStyle/>
          <a:p>
            <a:pPr algn="r" fontAlgn="base">
              <a:spcBef>
                <a:spcPct val="0"/>
              </a:spcBef>
              <a:spcAft>
                <a:spcPts val="0"/>
              </a:spcAft>
            </a:pPr>
            <a:r>
              <a:rPr lang="ja-JP" sz="1050" b="0" i="0" dirty="0" smtClean="0">
                <a:solidFill>
                  <a:srgbClr val="4D4D4D"/>
                </a:solidFill>
                <a:ea typeface="MS UI Gothic" pitchFamily="18" charset="0"/>
              </a:rPr>
              <a:t>リスクにさらされていた患者数</a:t>
            </a:r>
          </a:p>
          <a:p>
            <a:pPr algn="r" fontAlgn="base">
              <a:spcBef>
                <a:spcPct val="0"/>
              </a:spcBef>
              <a:spcAft>
                <a:spcPts val="0"/>
              </a:spcAft>
            </a:pPr>
            <a:r>
              <a:rPr lang="ja-JP" sz="1100" b="0" i="0" dirty="0" smtClean="0">
                <a:solidFill>
                  <a:srgbClr val="043882"/>
                </a:solidFill>
                <a:ea typeface="MS UI Gothic" pitchFamily="18" charset="0"/>
              </a:rPr>
              <a:t>P + CT</a:t>
            </a:r>
          </a:p>
          <a:p>
            <a:pPr algn="r" fontAlgn="base">
              <a:spcBef>
                <a:spcPct val="0"/>
              </a:spcBef>
              <a:spcAft>
                <a:spcPts val="0"/>
              </a:spcAft>
            </a:pPr>
            <a:r>
              <a:rPr lang="ja-JP" sz="1100" b="0" i="0" dirty="0" smtClean="0">
                <a:solidFill>
                  <a:srgbClr val="B60D27"/>
                </a:solidFill>
                <a:ea typeface="MS UI Gothic" pitchFamily="18" charset="0"/>
              </a:rPr>
              <a:t>O + CT</a:t>
            </a:r>
          </a:p>
        </p:txBody>
      </p:sp>
    </p:spTree>
    <p:extLst>
      <p:ext uri="{BB962C8B-B14F-4D97-AF65-F5344CB8AC3E}">
        <p14:creationId xmlns:p14="http://schemas.microsoft.com/office/powerpoint/2010/main" xmlns="" val="2692418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dirty="0" smtClean="0">
                <a:solidFill>
                  <a:srgbClr val="043882"/>
                </a:solidFill>
                <a:ea typeface="MS UI Gothic" pitchFamily="18" charset="0"/>
              </a:rPr>
              <a:t>4012: METGastric: HER2陰性(HER2-)およびMET陽性(MET+)の転移性胃/胃食道接合部(GEC)腺癌を有する患者における、オナルツズマブ＋mFOLFOX6の第III相試験</a:t>
            </a:r>
            <a:r>
              <a:rPr lang="en" sz="1800" dirty="0" smtClean="0"/>
              <a:t/>
            </a:r>
            <a:br>
              <a:rPr lang="en" sz="1800" dirty="0" smtClean="0"/>
            </a:br>
            <a:r>
              <a:rPr lang="ja-JP" sz="1800" b="1" i="0" dirty="0" smtClean="0">
                <a:solidFill>
                  <a:srgbClr val="043882"/>
                </a:solidFill>
                <a:ea typeface="MS UI Gothic" pitchFamily="18" charset="0"/>
              </a:rPr>
              <a:t>– Shah MA, et al</a:t>
            </a:r>
          </a:p>
        </p:txBody>
      </p:sp>
      <p:sp>
        <p:nvSpPr>
          <p:cNvPr id="5" name="Content Placeholder 4"/>
          <p:cNvSpPr>
            <a:spLocks noGrp="1"/>
          </p:cNvSpPr>
          <p:nvPr>
            <p:ph idx="1"/>
          </p:nvPr>
        </p:nvSpPr>
        <p:spPr/>
        <p:txBody>
          <a:bodyPr/>
          <a:lstStyle/>
          <a:p>
            <a:pPr marL="0" indent="0">
              <a:buNone/>
            </a:pPr>
            <a:r>
              <a:rPr lang="ja-JP" sz="1400" b="1" i="0" dirty="0" smtClean="0">
                <a:solidFill>
                  <a:srgbClr val="4D4D4D"/>
                </a:solidFill>
                <a:ea typeface="MS UI Gothic" pitchFamily="18" charset="0"/>
              </a:rPr>
              <a:t>主要な結果（続き）</a:t>
            </a:r>
          </a:p>
          <a:p>
            <a:r>
              <a:rPr lang="ja-JP" sz="1400" b="0" i="0" dirty="0" smtClean="0">
                <a:solidFill>
                  <a:srgbClr val="4D4D4D"/>
                </a:solidFill>
                <a:ea typeface="MS UI Gothic" pitchFamily="18" charset="0"/>
              </a:rPr>
              <a:t>MET 2</a:t>
            </a:r>
            <a:r>
              <a:rPr lang="ja-JP" sz="1400" b="0" i="0" baseline="30000" dirty="0" smtClean="0">
                <a:solidFill>
                  <a:srgbClr val="4D4D4D"/>
                </a:solidFill>
                <a:ea typeface="MS UI Gothic" pitchFamily="18" charset="0"/>
              </a:rPr>
              <a:t>+</a:t>
            </a:r>
            <a:r>
              <a:rPr lang="ja-JP" sz="1400" b="0" i="0" dirty="0" smtClean="0">
                <a:solidFill>
                  <a:srgbClr val="4D4D4D"/>
                </a:solidFill>
                <a:ea typeface="MS UI Gothic" pitchFamily="18" charset="0"/>
              </a:rPr>
              <a:t>/3</a:t>
            </a:r>
            <a:r>
              <a:rPr lang="ja-JP" sz="1400" b="0" i="0" baseline="30000" dirty="0" smtClean="0">
                <a:solidFill>
                  <a:srgbClr val="4D4D4D"/>
                </a:solidFill>
                <a:ea typeface="MS UI Gothic" pitchFamily="18" charset="0"/>
              </a:rPr>
              <a:t>+</a:t>
            </a:r>
            <a:r>
              <a:rPr lang="ja-JP" sz="1400" b="0" i="0" dirty="0" smtClean="0">
                <a:solidFill>
                  <a:srgbClr val="4D4D4D"/>
                </a:solidFill>
                <a:ea typeface="MS UI Gothic" pitchFamily="18" charset="0"/>
              </a:rPr>
              <a:t>サブグループ</a:t>
            </a:r>
            <a:r>
              <a:rPr lang="ja-JP" altLang="en-US" sz="1400" dirty="0" smtClean="0">
                <a:ea typeface="MS UI Gothic" pitchFamily="18" charset="0"/>
              </a:rPr>
              <a:t>では、</a:t>
            </a:r>
            <a:r>
              <a:rPr lang="ja-JP" sz="1400" b="0" i="0" dirty="0" smtClean="0">
                <a:solidFill>
                  <a:srgbClr val="4D4D4D"/>
                </a:solidFill>
                <a:ea typeface="MS UI Gothic" pitchFamily="18" charset="0"/>
              </a:rPr>
              <a:t>オナルツズマブ+ mFOLFOX6群およびプラセボ+ mFOLFOX6群において、ORRはそれぞれ53.8および44.6%であり(p=0.228)、DCRはそれぞれ79.5%および71.7%であった</a:t>
            </a:r>
          </a:p>
          <a:p>
            <a:r>
              <a:rPr lang="ja-JP" sz="1400" b="0" i="0" dirty="0" smtClean="0">
                <a:solidFill>
                  <a:srgbClr val="4D4D4D"/>
                </a:solidFill>
                <a:ea typeface="MS UI Gothic" pitchFamily="18" charset="0"/>
              </a:rPr>
              <a:t>MET</a:t>
            </a:r>
            <a:r>
              <a:rPr lang="ja-JP" sz="1400" b="0" i="0" baseline="30000" dirty="0" smtClean="0">
                <a:solidFill>
                  <a:srgbClr val="4D4D4D"/>
                </a:solidFill>
                <a:ea typeface="MS UI Gothic" pitchFamily="18" charset="0"/>
              </a:rPr>
              <a:t>+</a:t>
            </a:r>
            <a:r>
              <a:rPr lang="ja-JP" sz="1400" b="0" i="0" dirty="0" smtClean="0">
                <a:solidFill>
                  <a:srgbClr val="4D4D4D"/>
                </a:solidFill>
                <a:ea typeface="MS UI Gothic" pitchFamily="18" charset="0"/>
              </a:rPr>
              <a:t> GECを有し、胃切除術の施行歴のない非アジア人患者におけるサブグループ解析において(n=125):</a:t>
            </a:r>
          </a:p>
          <a:p>
            <a:pPr lvl="1">
              <a:spcAft>
                <a:spcPts val="100"/>
              </a:spcAft>
            </a:pPr>
            <a:r>
              <a:rPr lang="ja-JP" sz="1400" b="0" i="0" dirty="0" smtClean="0">
                <a:solidFill>
                  <a:srgbClr val="4D4D4D"/>
                </a:solidFill>
                <a:ea typeface="MS UI Gothic" pitchFamily="18" charset="0"/>
              </a:rPr>
              <a:t>OS: オナルツズマブ群 vs. プラセボ群において、11.1 vs. 7.3ヶ月間(HR 0.51 [95%CI 0.29, 0.89])</a:t>
            </a:r>
          </a:p>
          <a:p>
            <a:pPr marL="0" indent="0">
              <a:spcBef>
                <a:spcPts val="16200"/>
              </a:spcBef>
              <a:spcAft>
                <a:spcPts val="200"/>
              </a:spcAft>
              <a:buNone/>
            </a:pPr>
            <a:r>
              <a:rPr lang="ja-JP" sz="1400" b="1" i="0" dirty="0" smtClean="0">
                <a:solidFill>
                  <a:srgbClr val="4D4D4D"/>
                </a:solidFill>
                <a:ea typeface="MS UI Gothic" pitchFamily="18" charset="0"/>
              </a:rPr>
              <a:t>結論</a:t>
            </a:r>
          </a:p>
          <a:p>
            <a:pPr>
              <a:spcAft>
                <a:spcPts val="200"/>
              </a:spcAft>
            </a:pPr>
            <a:r>
              <a:rPr lang="ja-JP" sz="1400" b="1" i="0" dirty="0" smtClean="0">
                <a:solidFill>
                  <a:srgbClr val="4D4D4D"/>
                </a:solidFill>
                <a:ea typeface="MS UI Gothic" pitchFamily="18" charset="0"/>
              </a:rPr>
              <a:t>HER2</a:t>
            </a:r>
            <a:r>
              <a:rPr lang="ja-JP" sz="1400" b="1" i="0" baseline="30000" dirty="0" smtClean="0">
                <a:solidFill>
                  <a:srgbClr val="4D4D4D"/>
                </a:solidFill>
                <a:ea typeface="MS UI Gothic" pitchFamily="18" charset="0"/>
              </a:rPr>
              <a:t>–</a:t>
            </a:r>
            <a:r>
              <a:rPr lang="ja-JP" sz="1400" b="1" i="0" dirty="0" smtClean="0">
                <a:solidFill>
                  <a:srgbClr val="4D4D4D"/>
                </a:solidFill>
                <a:ea typeface="MS UI Gothic" pitchFamily="18" charset="0"/>
              </a:rPr>
              <a:t>MET</a:t>
            </a:r>
            <a:r>
              <a:rPr lang="ja-JP" sz="1400" b="1" i="0" baseline="30000" dirty="0" smtClean="0">
                <a:solidFill>
                  <a:srgbClr val="4D4D4D"/>
                </a:solidFill>
                <a:ea typeface="MS UI Gothic" pitchFamily="18" charset="0"/>
              </a:rPr>
              <a:t>+</a:t>
            </a:r>
            <a:r>
              <a:rPr lang="ja-JP" sz="1400" b="1" i="0" dirty="0" smtClean="0">
                <a:solidFill>
                  <a:srgbClr val="4D4D4D"/>
                </a:solidFill>
                <a:ea typeface="MS UI Gothic" pitchFamily="18" charset="0"/>
              </a:rPr>
              <a:t>GECを有する患者において、オナルツズマブ+ mFOLFOX6投与群において、プラセボ+ mFOLFOX6投与群と比較して、生命予後の改善は認められなかった；安全性プロファイルに関しては、オナルツズマブについて予想されていた通りの所見が得られた</a:t>
            </a:r>
          </a:p>
          <a:p>
            <a:pPr>
              <a:spcAft>
                <a:spcPts val="200"/>
              </a:spcAft>
            </a:pPr>
            <a:r>
              <a:rPr lang="ja-JP" sz="1400" b="1" i="0" dirty="0" smtClean="0">
                <a:solidFill>
                  <a:srgbClr val="4D4D4D"/>
                </a:solidFill>
                <a:ea typeface="MS UI Gothic" pitchFamily="18" charset="0"/>
              </a:rPr>
              <a:t>胃切除術の施行歴のないMET</a:t>
            </a:r>
            <a:r>
              <a:rPr lang="ja-JP" sz="1400" b="1" i="0" baseline="30000" dirty="0" smtClean="0">
                <a:solidFill>
                  <a:srgbClr val="4D4D4D"/>
                </a:solidFill>
                <a:ea typeface="MS UI Gothic" pitchFamily="18" charset="0"/>
              </a:rPr>
              <a:t>+</a:t>
            </a:r>
            <a:r>
              <a:rPr lang="ja-JP" sz="1400" b="1" i="0" dirty="0" smtClean="0">
                <a:solidFill>
                  <a:srgbClr val="4D4D4D"/>
                </a:solidFill>
                <a:ea typeface="MS UI Gothic" pitchFamily="18" charset="0"/>
              </a:rPr>
              <a:t>非アジア人サブグループでは、臨床的有用性を示す傾向が認められた；標的患者集団においては、依然として、オナルツズマブ投与が有効であることが示唆された</a:t>
            </a:r>
          </a:p>
        </p:txBody>
      </p:sp>
      <p:sp>
        <p:nvSpPr>
          <p:cNvPr id="6" name="Text Placeholder 5"/>
          <p:cNvSpPr>
            <a:spLocks noGrp="1"/>
          </p:cNvSpPr>
          <p:nvPr>
            <p:ph type="body" sz="quarter" idx="10"/>
          </p:nvPr>
        </p:nvSpPr>
        <p:spPr>
          <a:xfrm>
            <a:off x="365125" y="6309320"/>
            <a:ext cx="4422899" cy="274043"/>
          </a:xfrm>
        </p:spPr>
        <p:txBody>
          <a:bodyPr/>
          <a:lstStyle/>
          <a:p>
            <a:r>
              <a:rPr lang="ja-JP" sz="1200" b="0" i="0" dirty="0" smtClean="0">
                <a:solidFill>
                  <a:srgbClr val="4D4D4D"/>
                </a:solidFill>
                <a:ea typeface="MS UI Gothic" pitchFamily="18" charset="0"/>
              </a:rPr>
              <a:t>*それぞれ、MET発現レベルが中程度または強度。</a:t>
            </a:r>
            <a:r>
              <a:rPr lang="en" sz="1200" dirty="0" smtClean="0"/>
              <a:t/>
            </a:r>
            <a:br>
              <a:rPr lang="en" sz="1200" dirty="0" smtClean="0"/>
            </a:br>
            <a:r>
              <a:rPr lang="ja-JP" sz="1200" b="0" i="0" dirty="0" smtClean="0">
                <a:solidFill>
                  <a:srgbClr val="4D4D4D"/>
                </a:solidFill>
                <a:ea typeface="MS UI Gothic" pitchFamily="18" charset="0"/>
              </a:rPr>
              <a:t>O：オナルツズマブ、P：プラセボ</a:t>
            </a:r>
          </a:p>
        </p:txBody>
      </p:sp>
      <p:sp>
        <p:nvSpPr>
          <p:cNvPr id="9" name="Text Placeholder 6"/>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Shah et al. J Clin Oncol 2015; 33 (suppl): abstr 4012</a:t>
            </a:r>
          </a:p>
        </p:txBody>
      </p:sp>
      <p:graphicFrame>
        <p:nvGraphicFramePr>
          <p:cNvPr id="10" name="Group 88"/>
          <p:cNvGraphicFramePr>
            <a:graphicFrameLocks noGrp="1"/>
          </p:cNvGraphicFramePr>
          <p:nvPr>
            <p:extLst>
              <p:ext uri="{D42A27DB-BD31-4B8C-83A1-F6EECF244321}">
                <p14:modId xmlns:p14="http://schemas.microsoft.com/office/powerpoint/2010/main" xmlns="" val="3149970961"/>
              </p:ext>
            </p:extLst>
          </p:nvPr>
        </p:nvGraphicFramePr>
        <p:xfrm>
          <a:off x="681433" y="2713185"/>
          <a:ext cx="7537348" cy="1699101"/>
        </p:xfrm>
        <a:graphic>
          <a:graphicData uri="http://schemas.openxmlformats.org/drawingml/2006/table">
            <a:tbl>
              <a:tblPr firstRow="1" bandRow="1">
                <a:tableStyleId>{69012ECD-51FC-41F1-AA8D-1B2483CD663E}</a:tableStyleId>
              </a:tblPr>
              <a:tblGrid>
                <a:gridCol w="2750699"/>
                <a:gridCol w="2404997"/>
                <a:gridCol w="2381652"/>
              </a:tblGrid>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オナルツズマブ + mFOLFOX6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 mFOLFOX6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1件以上のAEを発現した患者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274(98.2)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273(97.5)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 3～5のAE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dirty="0" smtClean="0">
                          <a:solidFill>
                            <a:srgbClr val="4D4D4D"/>
                          </a:solidFill>
                          <a:ea typeface="MS UI Gothic" pitchFamily="18" charset="0"/>
                        </a:rPr>
                        <a:t>192(68.8)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dirty="0" smtClean="0">
                          <a:solidFill>
                            <a:srgbClr val="4D4D4D"/>
                          </a:solidFill>
                          <a:ea typeface="MS UI Gothic" pitchFamily="18" charset="0"/>
                        </a:rPr>
                        <a:t>187(66.8)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400" b="0" i="0" dirty="0" smtClean="0">
                          <a:solidFill>
                            <a:srgbClr val="4D4D4D"/>
                          </a:solidFill>
                          <a:ea typeface="MS UI Gothic" pitchFamily="18" charset="0"/>
                        </a:rPr>
                        <a:t>70(25.1)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400" b="0" i="0" dirty="0" smtClean="0">
                          <a:solidFill>
                            <a:srgbClr val="4D4D4D"/>
                          </a:solidFill>
                          <a:ea typeface="MS UI Gothic" pitchFamily="18" charset="0"/>
                        </a:rPr>
                        <a:t>73(26.1)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100(35.8)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91(32.5)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試験薬の投与中止につながったAE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400" b="0" i="0" dirty="0" smtClean="0">
                          <a:solidFill>
                            <a:srgbClr val="4D4D4D"/>
                          </a:solidFill>
                          <a:ea typeface="MS UI Gothic" pitchFamily="18" charset="0"/>
                        </a:rPr>
                        <a:t>87(31.2)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61(21.8)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Tree>
    <p:extLst>
      <p:ext uri="{BB962C8B-B14F-4D97-AF65-F5344CB8AC3E}">
        <p14:creationId xmlns:p14="http://schemas.microsoft.com/office/powerpoint/2010/main" xmlns="" val="3197004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4013: 進行胃食道腺癌(AGEA)患者における一次治療としての、FOLFOXの単独投与、あるいは、リロツムマブまたはパニツムマブとの併用投与: 非盲検、無作為化、第II相試験(PRODIGE 17 ACCORD 20 MEGA) – Malka D, et al</a:t>
            </a:r>
          </a:p>
        </p:txBody>
      </p:sp>
      <p:sp>
        <p:nvSpPr>
          <p:cNvPr id="3" name="Content Placeholder 2"/>
          <p:cNvSpPr>
            <a:spLocks noGrp="1"/>
          </p:cNvSpPr>
          <p:nvPr>
            <p:ph idx="1"/>
          </p:nvPr>
        </p:nvSpPr>
        <p:spPr>
          <a:xfrm>
            <a:off x="365124" y="1254035"/>
            <a:ext cx="8508214" cy="4746172"/>
          </a:xfrm>
        </p:spPr>
        <p:txBody>
          <a:bodyPr/>
          <a:lstStyle/>
          <a:p>
            <a:pPr marL="0" indent="0">
              <a:buNone/>
            </a:pPr>
            <a:r>
              <a:rPr lang="ja-JP" sz="1600" b="1" i="0" dirty="0" smtClean="0">
                <a:solidFill>
                  <a:srgbClr val="4D4D4D"/>
                </a:solidFill>
                <a:ea typeface="MS UI Gothic" pitchFamily="18" charset="0"/>
              </a:rPr>
              <a:t>目的</a:t>
            </a:r>
          </a:p>
          <a:p>
            <a:r>
              <a:rPr lang="ja-JP" sz="1600" b="0" i="0" dirty="0" smtClean="0">
                <a:solidFill>
                  <a:srgbClr val="4D4D4D"/>
                </a:solidFill>
                <a:ea typeface="MS UI Gothic" pitchFamily="18" charset="0"/>
              </a:rPr>
              <a:t>進行胃食道腺癌を有する患者において、FOLFOXの単独投与ならびにリロツムマブまたはパニツムマブとの併用投与について、有効性および安全性の検討を行うこと</a:t>
            </a:r>
          </a:p>
        </p:txBody>
      </p:sp>
      <p:sp>
        <p:nvSpPr>
          <p:cNvPr id="4" name="Text Placeholder 3"/>
          <p:cNvSpPr>
            <a:spLocks noGrp="1"/>
          </p:cNvSpPr>
          <p:nvPr>
            <p:ph type="body" sz="quarter" idx="10"/>
          </p:nvPr>
        </p:nvSpPr>
        <p:spPr>
          <a:xfrm>
            <a:off x="313609" y="6147516"/>
            <a:ext cx="4490811" cy="487363"/>
          </a:xfrm>
        </p:spPr>
        <p:txBody>
          <a:bodyPr/>
          <a:lstStyle/>
          <a:p>
            <a:r>
              <a:rPr lang="ja-JP" sz="1200" b="0" i="0" dirty="0" smtClean="0">
                <a:solidFill>
                  <a:srgbClr val="4D4D4D"/>
                </a:solidFill>
                <a:ea typeface="MS UI Gothic" pitchFamily="18" charset="0"/>
              </a:rPr>
              <a:t>*オキサリプラチン85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、フォリン酸400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、フルオロウラシル</a:t>
            </a:r>
            <a:r>
              <a:rPr lang="en-US" altLang="ja-JP" sz="1200" b="0" i="0" dirty="0" smtClean="0">
                <a:solidFill>
                  <a:srgbClr val="4D4D4D"/>
                </a:solidFill>
                <a:ea typeface="MS UI Gothic" pitchFamily="18" charset="0"/>
              </a:rPr>
              <a:t/>
            </a:r>
            <a:br>
              <a:rPr lang="en-US" altLang="ja-JP" sz="1200" b="0" i="0" dirty="0" smtClean="0">
                <a:solidFill>
                  <a:srgbClr val="4D4D4D"/>
                </a:solidFill>
                <a:ea typeface="MS UI Gothic" pitchFamily="18" charset="0"/>
              </a:rPr>
            </a:br>
            <a:r>
              <a:rPr lang="ja-JP" sz="1200" b="0" i="0" dirty="0" smtClean="0">
                <a:solidFill>
                  <a:srgbClr val="4D4D4D"/>
                </a:solidFill>
                <a:ea typeface="MS UI Gothic" pitchFamily="18" charset="0"/>
              </a:rPr>
              <a:t>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のボーラス投与後に2,400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を46時間にわたって</a:t>
            </a:r>
          </a:p>
        </p:txBody>
      </p:sp>
      <p:sp>
        <p:nvSpPr>
          <p:cNvPr id="5"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Malka et al. J Clin Oncol 2015; 33 (suppl): abstr 4013 </a:t>
            </a:r>
          </a:p>
        </p:txBody>
      </p:sp>
      <p:sp>
        <p:nvSpPr>
          <p:cNvPr id="14" name="AutoShape 9"/>
          <p:cNvSpPr>
            <a:spLocks noChangeArrowheads="1"/>
          </p:cNvSpPr>
          <p:nvPr/>
        </p:nvSpPr>
        <p:spPr bwMode="auto">
          <a:xfrm>
            <a:off x="189564" y="2509961"/>
            <a:ext cx="2854261"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進行胃食道腺癌の測定可能病変を有する</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HER2</a:t>
            </a:r>
            <a:r>
              <a:rPr lang="ja-JP" altLang="en-US" sz="1800" b="0" i="0" dirty="0" smtClean="0">
                <a:solidFill>
                  <a:srgbClr val="043882"/>
                </a:solidFill>
                <a:ea typeface="MS UI Gothic" pitchFamily="18" charset="0"/>
              </a:rPr>
              <a:t>陽</a:t>
            </a:r>
            <a:r>
              <a:rPr lang="ja-JP" altLang="en-US" dirty="0" smtClean="0">
                <a:solidFill>
                  <a:srgbClr val="043882"/>
                </a:solidFill>
                <a:ea typeface="MS UI Gothic" pitchFamily="18" charset="0"/>
              </a:rPr>
              <a:t>性</a:t>
            </a:r>
            <a:r>
              <a:rPr lang="ja-JP" dirty="0" smtClean="0">
                <a:solidFill>
                  <a:srgbClr val="043882"/>
                </a:solidFill>
                <a:ea typeface="MS UI Gothic" pitchFamily="18" charset="0"/>
              </a:rPr>
              <a:t>ではない</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ECOGのPSスコアが0～1</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(n=162)</a:t>
            </a:r>
          </a:p>
        </p:txBody>
      </p:sp>
      <p:sp>
        <p:nvSpPr>
          <p:cNvPr id="15" name="Rectangle 9"/>
          <p:cNvSpPr txBox="1">
            <a:spLocks noChangeArrowheads="1"/>
          </p:cNvSpPr>
          <p:nvPr/>
        </p:nvSpPr>
        <p:spPr bwMode="auto">
          <a:xfrm>
            <a:off x="365124" y="543550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PFS</a:t>
            </a:r>
          </a:p>
          <a:p>
            <a:pPr>
              <a:buClr>
                <a:srgbClr val="043882"/>
              </a:buClr>
            </a:pPr>
            <a:endParaRPr lang="en-GB" kern="0" dirty="0" smtClean="0"/>
          </a:p>
        </p:txBody>
      </p:sp>
      <p:sp>
        <p:nvSpPr>
          <p:cNvPr id="21" name="Content Placeholder 26"/>
          <p:cNvSpPr txBox="1">
            <a:spLocks/>
          </p:cNvSpPr>
          <p:nvPr/>
        </p:nvSpPr>
        <p:spPr bwMode="auto">
          <a:xfrm>
            <a:off x="2882388" y="4630123"/>
            <a:ext cx="2819703" cy="892175"/>
          </a:xfrm>
          <a:prstGeom prst="rect">
            <a:avLst/>
          </a:prstGeom>
          <a:noFill/>
          <a:ln w="9525">
            <a:noFill/>
            <a:miter lim="800000"/>
            <a:headEnd/>
            <a:tailEnd/>
          </a:ln>
        </p:spPr>
        <p:txBody>
          <a:bodyPr/>
          <a:lstStyle/>
          <a:p>
            <a:pPr marL="190500" indent="-190500">
              <a:spcBef>
                <a:spcPts val="0"/>
              </a:spcBef>
              <a:spcAft>
                <a:spcPts val="200"/>
              </a:spcAft>
              <a:defRPr/>
            </a:pPr>
            <a:r>
              <a:rPr lang="ja-JP" sz="1400" b="1" i="0" dirty="0" smtClean="0">
                <a:solidFill>
                  <a:srgbClr val="043882"/>
                </a:solidFill>
                <a:ea typeface="MS UI Gothic" pitchFamily="18" charset="0"/>
              </a:rPr>
              <a:t>層別化</a:t>
            </a:r>
          </a:p>
          <a:p>
            <a:pPr marL="203200" indent="-203200">
              <a:spcBef>
                <a:spcPts val="0"/>
              </a:spcBef>
              <a:spcAft>
                <a:spcPts val="200"/>
              </a:spcAft>
              <a:buFont typeface="Arial" pitchFamily="34" charset="0"/>
              <a:buChar char="•"/>
              <a:defRPr/>
            </a:pPr>
            <a:r>
              <a:rPr lang="ja-JP" sz="1400" b="0" i="1" dirty="0" smtClean="0">
                <a:solidFill>
                  <a:srgbClr val="4D4D4D"/>
                </a:solidFill>
                <a:ea typeface="MS UI Gothic" pitchFamily="18" charset="0"/>
              </a:rPr>
              <a:t>Lauren分類</a:t>
            </a:r>
          </a:p>
          <a:p>
            <a:pPr marL="203200" indent="-203200">
              <a:spcBef>
                <a:spcPts val="0"/>
              </a:spcBef>
              <a:spcAft>
                <a:spcPts val="200"/>
              </a:spcAft>
              <a:buFont typeface="Arial" pitchFamily="34" charset="0"/>
              <a:buChar char="•"/>
              <a:defRPr/>
            </a:pPr>
            <a:r>
              <a:rPr lang="ja-JP" sz="1400" b="0" i="0" dirty="0" smtClean="0">
                <a:solidFill>
                  <a:srgbClr val="4D4D4D"/>
                </a:solidFill>
                <a:ea typeface="MS UI Gothic" pitchFamily="18" charset="0"/>
              </a:rPr>
              <a:t>病期</a:t>
            </a:r>
          </a:p>
          <a:p>
            <a:pPr marL="203200" indent="-203200">
              <a:spcBef>
                <a:spcPts val="0"/>
              </a:spcBef>
              <a:spcAft>
                <a:spcPts val="200"/>
              </a:spcAft>
              <a:buFont typeface="Arial" pitchFamily="34" charset="0"/>
              <a:buChar char="•"/>
              <a:defRPr/>
            </a:pPr>
            <a:r>
              <a:rPr lang="ja-JP" sz="1400" b="0" i="0" dirty="0" smtClean="0">
                <a:solidFill>
                  <a:srgbClr val="4D4D4D"/>
                </a:solidFill>
                <a:ea typeface="MS UI Gothic" pitchFamily="18" charset="0"/>
              </a:rPr>
              <a:t>治験実施施設</a:t>
            </a:r>
          </a:p>
        </p:txBody>
      </p:sp>
      <p:sp>
        <p:nvSpPr>
          <p:cNvPr id="23" name="Oval 14"/>
          <p:cNvSpPr>
            <a:spLocks noChangeArrowheads="1"/>
          </p:cNvSpPr>
          <p:nvPr/>
        </p:nvSpPr>
        <p:spPr bwMode="auto">
          <a:xfrm>
            <a:off x="3365971" y="326139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4" name="AutoShape 15"/>
          <p:cNvCxnSpPr>
            <a:cxnSpLocks noChangeShapeType="1"/>
            <a:stCxn id="23" idx="0"/>
            <a:endCxn id="31" idx="1"/>
          </p:cNvCxnSpPr>
          <p:nvPr/>
        </p:nvCxnSpPr>
        <p:spPr bwMode="auto">
          <a:xfrm rot="5400000" flipH="1" flipV="1">
            <a:off x="3619504" y="2693569"/>
            <a:ext cx="606094" cy="529565"/>
          </a:xfrm>
          <a:prstGeom prst="bentConnector2">
            <a:avLst/>
          </a:prstGeom>
          <a:noFill/>
          <a:ln w="57150">
            <a:solidFill>
              <a:schemeClr val="bg2">
                <a:lumMod val="60000"/>
                <a:lumOff val="40000"/>
              </a:schemeClr>
            </a:solidFill>
            <a:round/>
            <a:headEnd/>
            <a:tailEnd type="triangle" w="med" len="med"/>
          </a:ln>
        </p:spPr>
      </p:cxnSp>
      <p:cxnSp>
        <p:nvCxnSpPr>
          <p:cNvPr id="25" name="AutoShape 16"/>
          <p:cNvCxnSpPr>
            <a:cxnSpLocks noChangeShapeType="1"/>
            <a:stCxn id="23" idx="4"/>
            <a:endCxn id="30" idx="1"/>
          </p:cNvCxnSpPr>
          <p:nvPr/>
        </p:nvCxnSpPr>
        <p:spPr bwMode="auto">
          <a:xfrm rot="16200000" flipH="1">
            <a:off x="3613291" y="3890075"/>
            <a:ext cx="618521" cy="52956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957953" y="4199800"/>
            <a:ext cx="1074772"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PDまたは毒性</a:t>
            </a:r>
          </a:p>
        </p:txBody>
      </p:sp>
      <p:sp>
        <p:nvSpPr>
          <p:cNvPr id="27" name="AutoShape 12"/>
          <p:cNvSpPr>
            <a:spLocks noChangeArrowheads="1"/>
          </p:cNvSpPr>
          <p:nvPr/>
        </p:nvSpPr>
        <p:spPr bwMode="auto">
          <a:xfrm>
            <a:off x="7957953" y="2390985"/>
            <a:ext cx="1107666"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PDまたは毒性</a:t>
            </a:r>
          </a:p>
        </p:txBody>
      </p:sp>
      <p:cxnSp>
        <p:nvCxnSpPr>
          <p:cNvPr id="28" name="AutoShape 20"/>
          <p:cNvCxnSpPr>
            <a:cxnSpLocks noChangeShapeType="1"/>
            <a:endCxn id="26" idx="1"/>
          </p:cNvCxnSpPr>
          <p:nvPr/>
        </p:nvCxnSpPr>
        <p:spPr bwMode="auto">
          <a:xfrm>
            <a:off x="7493464" y="4464119"/>
            <a:ext cx="464489"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9" name="AutoShape 21"/>
          <p:cNvCxnSpPr>
            <a:cxnSpLocks noChangeShapeType="1"/>
            <a:endCxn id="27" idx="1"/>
          </p:cNvCxnSpPr>
          <p:nvPr/>
        </p:nvCxnSpPr>
        <p:spPr bwMode="auto">
          <a:xfrm>
            <a:off x="7495044" y="2655304"/>
            <a:ext cx="462909" cy="0"/>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4187334" y="4053751"/>
            <a:ext cx="34176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FOLFOX*</a:t>
            </a:r>
          </a:p>
          <a:p>
            <a:pPr algn="ctr" defTabSz="892175" eaLnBrk="0" hangingPunct="0"/>
            <a:r>
              <a:rPr lang="ja-JP" sz="1800" b="0" i="0" dirty="0" smtClean="0">
                <a:solidFill>
                  <a:srgbClr val="FFFFFF"/>
                </a:solidFill>
                <a:ea typeface="MS UI Gothic" pitchFamily="18" charset="0"/>
              </a:rPr>
              <a:t>(n=56)</a:t>
            </a:r>
          </a:p>
        </p:txBody>
      </p:sp>
      <p:sp>
        <p:nvSpPr>
          <p:cNvPr id="31" name="AutoShape 8"/>
          <p:cNvSpPr>
            <a:spLocks noChangeArrowheads="1"/>
          </p:cNvSpPr>
          <p:nvPr/>
        </p:nvSpPr>
        <p:spPr bwMode="auto">
          <a:xfrm>
            <a:off x="4187334" y="2244935"/>
            <a:ext cx="341962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FOLFOX* + </a:t>
            </a:r>
            <a:r>
              <a:rPr lang="en" sz="1800" dirty="0" smtClean="0"/>
              <a:t/>
            </a:r>
            <a:br>
              <a:rPr lang="en" sz="1800" dirty="0" smtClean="0"/>
            </a:br>
            <a:r>
              <a:rPr lang="ja-JP" sz="1800" b="1" i="0" dirty="0" smtClean="0">
                <a:solidFill>
                  <a:srgbClr val="FFFFFF"/>
                </a:solidFill>
                <a:ea typeface="MS UI Gothic" pitchFamily="18" charset="0"/>
              </a:rPr>
              <a:t>パニツムマブ 6 mg/kg q2w</a:t>
            </a:r>
          </a:p>
          <a:p>
            <a:pPr algn="ctr" defTabSz="892175" eaLnBrk="0" hangingPunct="0"/>
            <a:r>
              <a:rPr lang="ja-JP" sz="1800" b="0" i="0" dirty="0" smtClean="0">
                <a:solidFill>
                  <a:srgbClr val="FFFFFF"/>
                </a:solidFill>
                <a:ea typeface="MS UI Gothic" pitchFamily="18" charset="0"/>
              </a:rPr>
              <a:t>(n=49)</a:t>
            </a:r>
          </a:p>
        </p:txBody>
      </p:sp>
      <p:sp>
        <p:nvSpPr>
          <p:cNvPr id="32" name="AutoShape 12"/>
          <p:cNvSpPr>
            <a:spLocks noChangeArrowheads="1"/>
          </p:cNvSpPr>
          <p:nvPr/>
        </p:nvSpPr>
        <p:spPr bwMode="auto">
          <a:xfrm>
            <a:off x="7957953" y="3289180"/>
            <a:ext cx="107477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PDまたは毒性</a:t>
            </a:r>
          </a:p>
        </p:txBody>
      </p:sp>
      <p:cxnSp>
        <p:nvCxnSpPr>
          <p:cNvPr id="33" name="AutoShape 21"/>
          <p:cNvCxnSpPr>
            <a:cxnSpLocks noChangeShapeType="1"/>
            <a:endCxn id="32" idx="1"/>
          </p:cNvCxnSpPr>
          <p:nvPr/>
        </p:nvCxnSpPr>
        <p:spPr bwMode="auto">
          <a:xfrm>
            <a:off x="7495044" y="3553498"/>
            <a:ext cx="462909" cy="1"/>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4187334" y="3143130"/>
            <a:ext cx="3419627"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800" b="1" i="0" dirty="0" smtClean="0">
                <a:solidFill>
                  <a:srgbClr val="4D4D4D"/>
                </a:solidFill>
                <a:ea typeface="MS UI Gothic" pitchFamily="18" charset="0"/>
              </a:rPr>
              <a:t>FOLFOX* + </a:t>
            </a:r>
            <a:r>
              <a:rPr lang="en" sz="1800" dirty="0" smtClean="0"/>
              <a:t/>
            </a:r>
            <a:br>
              <a:rPr lang="en" sz="1800" dirty="0" smtClean="0"/>
            </a:br>
            <a:r>
              <a:rPr lang="ja-JP" sz="1800" b="1" i="0" dirty="0" smtClean="0">
                <a:solidFill>
                  <a:srgbClr val="4D4D4D"/>
                </a:solidFill>
                <a:ea typeface="MS UI Gothic" pitchFamily="18" charset="0"/>
              </a:rPr>
              <a:t>リロツムマブ 10 mg/kg q2w</a:t>
            </a:r>
          </a:p>
          <a:p>
            <a:pPr algn="ctr" defTabSz="892175" eaLnBrk="0" hangingPunct="0"/>
            <a:r>
              <a:rPr lang="ja-JP" sz="1800" b="0" i="0" dirty="0" smtClean="0">
                <a:solidFill>
                  <a:srgbClr val="4D4D4D"/>
                </a:solidFill>
                <a:ea typeface="MS UI Gothic" pitchFamily="18" charset="0"/>
              </a:rPr>
              <a:t>(n=57)</a:t>
            </a:r>
          </a:p>
        </p:txBody>
      </p:sp>
      <p:cxnSp>
        <p:nvCxnSpPr>
          <p:cNvPr id="35" name="AutoShape 19"/>
          <p:cNvCxnSpPr>
            <a:cxnSpLocks noChangeShapeType="1"/>
            <a:endCxn id="34" idx="1"/>
          </p:cNvCxnSpPr>
          <p:nvPr/>
        </p:nvCxnSpPr>
        <p:spPr bwMode="auto">
          <a:xfrm flipV="1">
            <a:off x="3949566" y="3553499"/>
            <a:ext cx="237768" cy="551"/>
          </a:xfrm>
          <a:prstGeom prst="straightConnector1">
            <a:avLst/>
          </a:prstGeom>
          <a:noFill/>
          <a:ln w="57150">
            <a:solidFill>
              <a:schemeClr val="bg2">
                <a:lumMod val="60000"/>
                <a:lumOff val="40000"/>
              </a:schemeClr>
            </a:solidFill>
            <a:round/>
            <a:headEnd/>
            <a:tailEnd type="triangle" w="med" len="med"/>
          </a:ln>
        </p:spPr>
      </p:cxnSp>
      <p:cxnSp>
        <p:nvCxnSpPr>
          <p:cNvPr id="36" name="AutoShape 19"/>
          <p:cNvCxnSpPr>
            <a:cxnSpLocks noChangeShapeType="1"/>
          </p:cNvCxnSpPr>
          <p:nvPr/>
        </p:nvCxnSpPr>
        <p:spPr bwMode="auto">
          <a:xfrm flipV="1">
            <a:off x="3039288" y="3553498"/>
            <a:ext cx="336547" cy="552"/>
          </a:xfrm>
          <a:prstGeom prst="straightConnector1">
            <a:avLst/>
          </a:prstGeom>
          <a:noFill/>
          <a:ln w="57150">
            <a:solidFill>
              <a:schemeClr val="bg2">
                <a:lumMod val="60000"/>
                <a:lumOff val="40000"/>
              </a:schemeClr>
            </a:solidFill>
            <a:round/>
            <a:headEnd/>
            <a:tailEnd type="triangle" w="med" len="med"/>
          </a:ln>
        </p:spPr>
      </p:cxnSp>
      <p:sp>
        <p:nvSpPr>
          <p:cNvPr id="41" name="Content Placeholder 26"/>
          <p:cNvSpPr txBox="1">
            <a:spLocks/>
          </p:cNvSpPr>
          <p:nvPr/>
        </p:nvSpPr>
        <p:spPr>
          <a:xfrm>
            <a:off x="4648200" y="543550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TTP、OS、安全性</a:t>
            </a:r>
          </a:p>
        </p:txBody>
      </p:sp>
    </p:spTree>
    <p:extLst>
      <p:ext uri="{BB962C8B-B14F-4D97-AF65-F5344CB8AC3E}">
        <p14:creationId xmlns:p14="http://schemas.microsoft.com/office/powerpoint/2010/main" xmlns="" val="732874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dirty="0" smtClean="0">
                <a:solidFill>
                  <a:srgbClr val="043882"/>
                </a:solidFill>
                <a:ea typeface="MS UI Gothic" pitchFamily="18" charset="0"/>
              </a:rPr>
              <a:t>4013: 進行胃食道腺癌(AGEA)患者における一次治療としての、FOLFOXの単独投与、あるいは、リロツムマブまたはパニツムマブとの併用投与: 非盲検、無作為化、第II相試験(PRODIGE 17 ACCORD 20 MEGA) – Malka D, et al</a:t>
            </a:r>
          </a:p>
        </p:txBody>
      </p:sp>
      <p:sp>
        <p:nvSpPr>
          <p:cNvPr id="5" name="Content Placeholder 4"/>
          <p:cNvSpPr>
            <a:spLocks noGrp="1"/>
          </p:cNvSpPr>
          <p:nvPr>
            <p:ph idx="1"/>
          </p:nvPr>
        </p:nvSpPr>
        <p:spPr>
          <a:xfrm>
            <a:off x="365124" y="1254033"/>
            <a:ext cx="8413751" cy="5329329"/>
          </a:xfrm>
        </p:spPr>
        <p:txBody>
          <a:bodyPr/>
          <a:lstStyle/>
          <a:p>
            <a:pPr marL="0" indent="0">
              <a:spcAft>
                <a:spcPts val="29000"/>
              </a:spcAft>
              <a:buNone/>
            </a:pPr>
            <a:r>
              <a:rPr lang="ja-JP" sz="1400" b="1" i="0" dirty="0" smtClean="0">
                <a:solidFill>
                  <a:srgbClr val="4D4D4D"/>
                </a:solidFill>
                <a:ea typeface="MS UI Gothic" pitchFamily="18" charset="0"/>
              </a:rPr>
              <a:t>主な結果</a:t>
            </a:r>
          </a:p>
          <a:p>
            <a:pPr marL="0" indent="0">
              <a:buNone/>
            </a:pPr>
            <a:endParaRPr lang="en-US" altLang="ja-JP" sz="1400" b="1" i="0" dirty="0" smtClean="0">
              <a:solidFill>
                <a:srgbClr val="4D4D4D"/>
              </a:solidFill>
              <a:ea typeface="MS UI Gothic" pitchFamily="18" charset="0"/>
            </a:endParaRPr>
          </a:p>
          <a:p>
            <a:pPr marL="0" indent="0">
              <a:buNone/>
            </a:pPr>
            <a:r>
              <a:rPr lang="ja-JP" sz="1400" b="1" i="0" dirty="0" smtClean="0">
                <a:solidFill>
                  <a:srgbClr val="4D4D4D"/>
                </a:solidFill>
                <a:ea typeface="MS UI Gothic" pitchFamily="18" charset="0"/>
              </a:rPr>
              <a:t>結論</a:t>
            </a:r>
          </a:p>
          <a:p>
            <a:r>
              <a:rPr lang="ja-JP" sz="1400" b="1" i="0" dirty="0" smtClean="0">
                <a:solidFill>
                  <a:srgbClr val="4D4D4D"/>
                </a:solidFill>
                <a:ea typeface="MS UI Gothic" pitchFamily="18" charset="0"/>
              </a:rPr>
              <a:t>PFSへの到達は、全ての治療群において認められた</a:t>
            </a:r>
          </a:p>
          <a:p>
            <a:r>
              <a:rPr lang="ja-JP" sz="1400" b="1" i="0" dirty="0" smtClean="0">
                <a:solidFill>
                  <a:srgbClr val="4D4D4D"/>
                </a:solidFill>
                <a:ea typeface="MS UI Gothic" pitchFamily="18" charset="0"/>
              </a:rPr>
              <a:t>FOLFOXと、パニツムマブまたはリロツムマブのいずれかとの併用は、毒性の発生率を増加させると考えられ、有効性の増強は伴わなかった</a:t>
            </a:r>
          </a:p>
        </p:txBody>
      </p:sp>
      <p:graphicFrame>
        <p:nvGraphicFramePr>
          <p:cNvPr id="100" name="Group 88"/>
          <p:cNvGraphicFramePr>
            <a:graphicFrameLocks noGrp="1"/>
          </p:cNvGraphicFramePr>
          <p:nvPr>
            <p:extLst>
              <p:ext uri="{D42A27DB-BD31-4B8C-83A1-F6EECF244321}">
                <p14:modId xmlns:p14="http://schemas.microsoft.com/office/powerpoint/2010/main" xmlns="" val="17544749"/>
              </p:ext>
            </p:extLst>
          </p:nvPr>
        </p:nvGraphicFramePr>
        <p:xfrm>
          <a:off x="436218" y="1580266"/>
          <a:ext cx="8320076" cy="1506204"/>
        </p:xfrm>
        <a:graphic>
          <a:graphicData uri="http://schemas.openxmlformats.org/drawingml/2006/table">
            <a:tbl>
              <a:tblPr firstRow="1" bandRow="1">
                <a:tableStyleId>{69012ECD-51FC-41F1-AA8D-1B2483CD663E}</a:tableStyleId>
              </a:tblPr>
              <a:tblGrid>
                <a:gridCol w="2475232"/>
                <a:gridCol w="2275027"/>
                <a:gridCol w="2179929"/>
                <a:gridCol w="1389888"/>
              </a:tblGrid>
              <a:tr h="35095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endParaRPr kumimoji="0" lang="en-GB" sz="1200" b="1" i="0" u="none" strike="noStrike" cap="none" normalizeH="0" baseline="0" dirty="0" smtClean="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FOLFOX + パニツムマブ</a:t>
                      </a:r>
                      <a:r>
                        <a:rPr lang="en" sz="1200" dirty="0" smtClean="0"/>
                        <a:t/>
                      </a:r>
                      <a:br>
                        <a:rPr lang="en" sz="1200" dirty="0" smtClean="0"/>
                      </a:br>
                      <a:r>
                        <a:rPr lang="ja-JP" sz="1200" b="1" i="0" u="none" dirty="0" smtClean="0">
                          <a:solidFill>
                            <a:srgbClr val="FFFFFF"/>
                          </a:solidFill>
                          <a:ea typeface="MS UI Gothic" pitchFamily="18" charset="0"/>
                        </a:rPr>
                        <a:t>(n=49)</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FOLFOX + リロツムマブ</a:t>
                      </a:r>
                      <a:r>
                        <a:rPr lang="en" sz="1200" dirty="0" smtClean="0"/>
                        <a:t/>
                      </a:r>
                      <a:br>
                        <a:rPr lang="en" sz="1200" dirty="0" smtClean="0"/>
                      </a:br>
                      <a:r>
                        <a:rPr lang="ja-JP" sz="1200" b="1" i="0" u="none" dirty="0" smtClean="0">
                          <a:solidFill>
                            <a:srgbClr val="FFFFFF"/>
                          </a:solidFill>
                          <a:ea typeface="MS UI Gothic" pitchFamily="18" charset="0"/>
                        </a:rPr>
                        <a:t>(n=57)</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FOLFOX</a:t>
                      </a:r>
                      <a:r>
                        <a:rPr lang="en" sz="1200" dirty="0" smtClean="0"/>
                        <a:t/>
                      </a:r>
                      <a:br>
                        <a:rPr lang="en" sz="1200" dirty="0" smtClean="0"/>
                      </a:br>
                      <a:r>
                        <a:rPr lang="ja-JP" sz="1200" b="1" i="0" u="none" dirty="0" smtClean="0">
                          <a:solidFill>
                            <a:srgbClr val="FFFFFF"/>
                          </a:solidFill>
                          <a:ea typeface="MS UI Gothic" pitchFamily="18" charset="0"/>
                        </a:rPr>
                        <a:t>(n=56)</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第4ヶ月におけるPFS、%(95%CI)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63(48, 75)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63(49, 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71(57, 81)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TTP、ヶ月間(範囲)</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5.7(4.3, 7.9)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7.8(5.6, 9.9)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5.9(5.5, 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PFS中央値、ヶ月間(範囲)</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5.2(3.7, 7.6)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7.6(4.0, 9.0)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5.8(5.2, 7.3)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OS中央値、ヶ月間(範囲)</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8.3(6.2, 13.2)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11.5(7.9, 17.1)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13.1(8.7, 16.9)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01" name="Group 88"/>
          <p:cNvGraphicFramePr>
            <a:graphicFrameLocks noGrp="1"/>
          </p:cNvGraphicFramePr>
          <p:nvPr>
            <p:extLst>
              <p:ext uri="{D42A27DB-BD31-4B8C-83A1-F6EECF244321}">
                <p14:modId xmlns:p14="http://schemas.microsoft.com/office/powerpoint/2010/main" xmlns="" val="2305555782"/>
              </p:ext>
            </p:extLst>
          </p:nvPr>
        </p:nvGraphicFramePr>
        <p:xfrm>
          <a:off x="427684" y="3159136"/>
          <a:ext cx="8320076" cy="2038500"/>
        </p:xfrm>
        <a:graphic>
          <a:graphicData uri="http://schemas.openxmlformats.org/drawingml/2006/table">
            <a:tbl>
              <a:tblPr firstRow="1" bandRow="1">
                <a:tableStyleId>{69012ECD-51FC-41F1-AA8D-1B2483CD663E}</a:tableStyleId>
              </a:tblPr>
              <a:tblGrid>
                <a:gridCol w="2140152"/>
                <a:gridCol w="2337006"/>
                <a:gridCol w="2461564"/>
                <a:gridCol w="1381354"/>
              </a:tblGrid>
              <a:tr h="19854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ja-JP" sz="1200" b="1" i="0" u="none" dirty="0" smtClean="0">
                          <a:solidFill>
                            <a:srgbClr val="FFFFFF"/>
                          </a:solidFill>
                          <a:ea typeface="MS UI Gothic" pitchFamily="18" charset="0"/>
                        </a:rPr>
                        <a:t>AE、%</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FOLFOX+ パニツムマブ(n=49)</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FOLFOX + リロツムマブ(n=57)</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FOLFOX(n=56)</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4616">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グレード3以上の有害事象（AE）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83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90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62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8204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末梢神経障害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33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650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好中球減少症(発熱性)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27(8)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28(5)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26(0)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19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無力症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76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下痢</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200" b="0" i="0" dirty="0" smtClean="0">
                          <a:solidFill>
                            <a:srgbClr val="4D4D4D"/>
                          </a:solidFill>
                          <a:ea typeface="MS UI Gothic" pitchFamily="18" charset="0"/>
                        </a:rPr>
                        <a:t>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200" b="0" i="0" dirty="0" smtClean="0">
                          <a:solidFill>
                            <a:srgbClr val="4D4D4D"/>
                          </a:solidFill>
                          <a:ea typeface="MS UI Gothic" pitchFamily="18"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200" b="0" i="0" dirty="0" smtClean="0">
                          <a:solidFill>
                            <a:srgbClr val="4D4D4D"/>
                          </a:solidFill>
                          <a:ea typeface="MS UI Gothic" pitchFamily="18" charset="0"/>
                        </a:rPr>
                        <a:t>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10629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貧血</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92235">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嘔吐</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200" b="0" i="0" dirty="0" smtClean="0">
                          <a:solidFill>
                            <a:srgbClr val="4D4D4D"/>
                          </a:solidFill>
                          <a:ea typeface="MS UI Gothic" pitchFamily="18" charset="0"/>
                        </a:rPr>
                        <a:t>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200" b="0" i="0" dirty="0" smtClean="0">
                          <a:solidFill>
                            <a:srgbClr val="4D4D4D"/>
                          </a:solidFill>
                          <a:ea typeface="MS UI Gothic" pitchFamily="18" charset="0"/>
                        </a:rPr>
                        <a:t>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ja-JP" sz="1200" b="0" i="0" dirty="0" smtClean="0">
                          <a:solidFill>
                            <a:srgbClr val="4D4D4D"/>
                          </a:solidFill>
                          <a:ea typeface="MS UI Gothic" pitchFamily="18" charset="0"/>
                        </a:rPr>
                        <a:t>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10744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発疹</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Malka et al. J Clin Oncol 2015; 33 (suppl): abstr 4013 </a:t>
            </a:r>
          </a:p>
        </p:txBody>
      </p:sp>
    </p:spTree>
    <p:extLst>
      <p:ext uri="{BB962C8B-B14F-4D97-AF65-F5344CB8AC3E}">
        <p14:creationId xmlns:p14="http://schemas.microsoft.com/office/powerpoint/2010/main" xmlns="" val="1917489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目的</a:t>
            </a:r>
          </a:p>
          <a:p>
            <a:r>
              <a:rPr lang="ja-JP" sz="1600" b="0" i="0" dirty="0" smtClean="0">
                <a:solidFill>
                  <a:srgbClr val="4D4D4D"/>
                </a:solidFill>
                <a:ea typeface="MS UI Gothic" pitchFamily="18" charset="0"/>
              </a:rPr>
              <a:t>進行胃癌患者において、AZD4547(FGFR1、2および3チロシンキナーゼの選択的阻害剤)の有効性および安全性を検討すること</a:t>
            </a:r>
          </a:p>
        </p:txBody>
      </p:sp>
      <p:sp>
        <p:nvSpPr>
          <p:cNvPr id="4" name="Text Placeholder 3"/>
          <p:cNvSpPr>
            <a:spLocks noGrp="1"/>
          </p:cNvSpPr>
          <p:nvPr>
            <p:ph type="body" sz="quarter" idx="10"/>
          </p:nvPr>
        </p:nvSpPr>
        <p:spPr>
          <a:xfrm>
            <a:off x="365125" y="6096000"/>
            <a:ext cx="4490811" cy="487363"/>
          </a:xfrm>
        </p:spPr>
        <p:txBody>
          <a:bodyPr/>
          <a:lstStyle/>
          <a:p>
            <a:r>
              <a:rPr lang="ja-JP" sz="1200" b="0" i="0" dirty="0" smtClean="0">
                <a:solidFill>
                  <a:srgbClr val="4D4D4D"/>
                </a:solidFill>
                <a:ea typeface="MS UI Gothic" pitchFamily="18" charset="0"/>
              </a:rPr>
              <a:t>*80 mg bid×2週間の投与、1週間の休薬をq3w；</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IV、D1、8および15をq4w</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FISH法による検査で判定</a:t>
            </a:r>
          </a:p>
        </p:txBody>
      </p:sp>
      <p:sp>
        <p:nvSpPr>
          <p:cNvPr id="5"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Bang et al. J Clin Oncol 2015; 33 (suppl): abstr 4014 </a:t>
            </a:r>
          </a:p>
        </p:txBody>
      </p:sp>
      <p:sp>
        <p:nvSpPr>
          <p:cNvPr id="7" name="Oval 14"/>
          <p:cNvSpPr>
            <a:spLocks noChangeArrowheads="1"/>
          </p:cNvSpPr>
          <p:nvPr/>
        </p:nvSpPr>
        <p:spPr bwMode="auto">
          <a:xfrm>
            <a:off x="3941537" y="33772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8" name="AutoShape 15"/>
          <p:cNvCxnSpPr>
            <a:cxnSpLocks noChangeShapeType="1"/>
            <a:stCxn id="7" idx="0"/>
            <a:endCxn id="13" idx="1"/>
          </p:cNvCxnSpPr>
          <p:nvPr/>
        </p:nvCxnSpPr>
        <p:spPr bwMode="auto">
          <a:xfrm rot="5400000" flipH="1" flipV="1">
            <a:off x="4217370" y="2729331"/>
            <a:ext cx="663905"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4904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10" name="Content Placeholder 26"/>
          <p:cNvSpPr txBox="1">
            <a:spLocks/>
          </p:cNvSpPr>
          <p:nvPr/>
        </p:nvSpPr>
        <p:spPr bwMode="auto">
          <a:xfrm>
            <a:off x="4855936" y="3207502"/>
            <a:ext cx="2819703" cy="892175"/>
          </a:xfrm>
          <a:prstGeom prst="rect">
            <a:avLst/>
          </a:prstGeom>
          <a:noFill/>
          <a:ln w="9525">
            <a:noFill/>
            <a:miter lim="800000"/>
            <a:headEnd/>
            <a:tailEnd/>
          </a:ln>
        </p:spPr>
        <p:txBody>
          <a:bodyPr/>
          <a:lstStyle/>
          <a:p>
            <a:pPr marL="190500" indent="-190500">
              <a:spcBef>
                <a:spcPts val="0"/>
              </a:spcBef>
              <a:spcAft>
                <a:spcPts val="400"/>
              </a:spcAft>
              <a:defRPr/>
            </a:pPr>
            <a:endParaRPr lang="en-GB" sz="1600" dirty="0">
              <a:solidFill>
                <a:srgbClr val="4D4D4D"/>
              </a:solidFill>
              <a:latin typeface="Arial"/>
            </a:endParaRPr>
          </a:p>
        </p:txBody>
      </p:sp>
      <p:cxnSp>
        <p:nvCxnSpPr>
          <p:cNvPr id="11" name="AutoShape 19"/>
          <p:cNvCxnSpPr>
            <a:cxnSpLocks noChangeShapeType="1"/>
          </p:cNvCxnSpPr>
          <p:nvPr/>
        </p:nvCxnSpPr>
        <p:spPr bwMode="auto">
          <a:xfrm>
            <a:off x="3684814" y="3669370"/>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713365"/>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30299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経口AZD4547*</a:t>
            </a:r>
          </a:p>
          <a:p>
            <a:pPr algn="ctr" defTabSz="892175" eaLnBrk="0" hangingPunct="0"/>
            <a:r>
              <a:rPr lang="ja-JP" sz="1800" b="0" i="0" dirty="0" smtClean="0">
                <a:solidFill>
                  <a:srgbClr val="FFFFFF"/>
                </a:solidFill>
                <a:ea typeface="MS UI Gothic" pitchFamily="18" charset="0"/>
              </a:rPr>
              <a:t>(n=41)</a:t>
            </a:r>
          </a:p>
        </p:txBody>
      </p:sp>
      <p:sp>
        <p:nvSpPr>
          <p:cNvPr id="14" name="AutoShape 9"/>
          <p:cNvSpPr>
            <a:spLocks noChangeArrowheads="1"/>
          </p:cNvSpPr>
          <p:nvPr/>
        </p:nvSpPr>
        <p:spPr bwMode="auto">
          <a:xfrm>
            <a:off x="365124" y="2627001"/>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進行胃癌</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一次治療後にPDが認められた</a:t>
            </a:r>
          </a:p>
          <a:p>
            <a:pPr marL="228600" indent="-228600" defTabSz="892175" eaLnBrk="0" hangingPunct="0">
              <a:spcAft>
                <a:spcPct val="30000"/>
              </a:spcAft>
              <a:buFont typeface="Arial" pitchFamily="34" charset="0"/>
              <a:buChar char="•"/>
            </a:pPr>
            <a:r>
              <a:rPr lang="ja-JP" sz="1800" b="0" i="1" dirty="0" smtClean="0">
                <a:solidFill>
                  <a:srgbClr val="043882"/>
                </a:solidFill>
                <a:ea typeface="MS UI Gothic" pitchFamily="18" charset="0"/>
              </a:rPr>
              <a:t>FGFR2</a:t>
            </a:r>
            <a:r>
              <a:rPr lang="ja-JP" sz="1800" b="0" i="0" dirty="0" smtClean="0">
                <a:solidFill>
                  <a:srgbClr val="043882"/>
                </a:solidFill>
                <a:ea typeface="MS UI Gothic" pitchFamily="18" charset="0"/>
              </a:rPr>
              <a:t>遺伝子増幅または多染色体性</a:t>
            </a:r>
            <a:r>
              <a:rPr lang="ja-JP" sz="1800" b="0" i="0" baseline="30000" dirty="0" smtClean="0">
                <a:solidFill>
                  <a:srgbClr val="043882"/>
                </a:solidFill>
                <a:ea typeface="MS UI Gothic" pitchFamily="18" charset="0"/>
              </a:rPr>
              <a:t>†</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(n=71)</a:t>
            </a:r>
          </a:p>
        </p:txBody>
      </p:sp>
      <p:sp>
        <p:nvSpPr>
          <p:cNvPr id="15" name="Rectangle 9"/>
          <p:cNvSpPr txBox="1">
            <a:spLocks noChangeArrowheads="1"/>
          </p:cNvSpPr>
          <p:nvPr/>
        </p:nvSpPr>
        <p:spPr bwMode="auto">
          <a:xfrm>
            <a:off x="365124" y="519542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PFS、安全性</a:t>
            </a:r>
          </a:p>
          <a:p>
            <a:pPr>
              <a:buClr>
                <a:srgbClr val="043882"/>
              </a:buClr>
            </a:pPr>
            <a:endParaRPr lang="en-GB" kern="0" dirty="0" smtClean="0"/>
          </a:p>
        </p:txBody>
      </p:sp>
      <p:sp>
        <p:nvSpPr>
          <p:cNvPr id="16" name="Content Placeholder 26"/>
          <p:cNvSpPr txBox="1">
            <a:spLocks/>
          </p:cNvSpPr>
          <p:nvPr/>
        </p:nvSpPr>
        <p:spPr>
          <a:xfrm>
            <a:off x="4648200" y="5195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OS、ORR、DOR、生活の質</a:t>
            </a:r>
          </a:p>
        </p:txBody>
      </p:sp>
      <p:cxnSp>
        <p:nvCxnSpPr>
          <p:cNvPr id="17" name="AutoShape 16"/>
          <p:cNvCxnSpPr>
            <a:cxnSpLocks noChangeShapeType="1"/>
            <a:endCxn id="20" idx="1"/>
          </p:cNvCxnSpPr>
          <p:nvPr/>
        </p:nvCxnSpPr>
        <p:spPr bwMode="auto">
          <a:xfrm rot="16200000" flipH="1">
            <a:off x="4215319" y="3979485"/>
            <a:ext cx="66800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6515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19" name="AutoShape 20"/>
          <p:cNvCxnSpPr>
            <a:cxnSpLocks noChangeShapeType="1"/>
          </p:cNvCxnSpPr>
          <p:nvPr/>
        </p:nvCxnSpPr>
        <p:spPr bwMode="auto">
          <a:xfrm>
            <a:off x="7542220" y="462947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219108"/>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パクリタキセル</a:t>
            </a:r>
            <a:r>
              <a:rPr lang="ja-JP" sz="1800" b="0" i="0" baseline="30000" dirty="0" smtClean="0">
                <a:solidFill>
                  <a:srgbClr val="FFFFFF"/>
                </a:solidFill>
                <a:ea typeface="MS UI Gothic" pitchFamily="18" charset="0"/>
              </a:rPr>
              <a:t>‡</a:t>
            </a:r>
            <a:r>
              <a:rPr lang="ja-JP" sz="1800" b="0" i="0" dirty="0" smtClean="0">
                <a:solidFill>
                  <a:srgbClr val="FFFFFF"/>
                </a:solidFill>
                <a:ea typeface="MS UI Gothic" pitchFamily="18" charset="0"/>
              </a:rPr>
              <a:t> </a:t>
            </a:r>
            <a:r>
              <a:rPr lang="en" sz="1800" dirty="0" smtClean="0"/>
              <a:t/>
            </a:r>
            <a:br>
              <a:rPr lang="en" sz="1800" dirty="0" smtClean="0"/>
            </a:br>
            <a:r>
              <a:rPr lang="ja-JP" sz="1800" b="0" i="0" dirty="0" smtClean="0">
                <a:solidFill>
                  <a:srgbClr val="FFFFFF"/>
                </a:solidFill>
                <a:ea typeface="MS UI Gothic" pitchFamily="18" charset="0"/>
              </a:rPr>
              <a:t>(n=30)</a:t>
            </a:r>
          </a:p>
        </p:txBody>
      </p:sp>
      <p:sp>
        <p:nvSpPr>
          <p:cNvPr id="21" name="Content Placeholder 26"/>
          <p:cNvSpPr txBox="1">
            <a:spLocks/>
          </p:cNvSpPr>
          <p:nvPr/>
        </p:nvSpPr>
        <p:spPr bwMode="auto">
          <a:xfrm>
            <a:off x="4540176" y="3209109"/>
            <a:ext cx="4530496" cy="892175"/>
          </a:xfrm>
          <a:prstGeom prst="rect">
            <a:avLst/>
          </a:prstGeom>
          <a:noFill/>
          <a:ln w="9525">
            <a:noFill/>
            <a:miter lim="800000"/>
            <a:headEnd/>
            <a:tailEnd/>
          </a:ln>
        </p:spPr>
        <p:txBody>
          <a:bodyPr/>
          <a:lstStyle/>
          <a:p>
            <a:pPr marL="190500" indent="-190500">
              <a:spcBef>
                <a:spcPts val="0"/>
              </a:spcBef>
              <a:spcAft>
                <a:spcPts val="200"/>
              </a:spcAft>
              <a:defRPr/>
            </a:pPr>
            <a:r>
              <a:rPr lang="ja-JP" sz="1100" b="1" i="0" dirty="0" smtClean="0">
                <a:solidFill>
                  <a:srgbClr val="043882"/>
                </a:solidFill>
                <a:ea typeface="MS UI Gothic" pitchFamily="18" charset="0"/>
              </a:rPr>
              <a:t>層別化(</a:t>
            </a:r>
            <a:r>
              <a:rPr lang="ja-JP" sz="1100" b="1" i="1" dirty="0" smtClean="0">
                <a:solidFill>
                  <a:srgbClr val="043882"/>
                </a:solidFill>
                <a:ea typeface="MS UI Gothic" pitchFamily="18" charset="0"/>
              </a:rPr>
              <a:t>FGFR2</a:t>
            </a:r>
            <a:r>
              <a:rPr lang="ja-JP" sz="1100" b="1" i="0" dirty="0" smtClean="0">
                <a:solidFill>
                  <a:srgbClr val="043882"/>
                </a:solidFill>
                <a:ea typeface="MS UI Gothic" pitchFamily="18" charset="0"/>
              </a:rPr>
              <a:t>の遺伝子増幅または多染色体性の有無に基づく</a:t>
            </a:r>
            <a:r>
              <a:rPr lang="ja-JP" sz="1100" b="1" i="0" baseline="30000" dirty="0" smtClean="0">
                <a:solidFill>
                  <a:srgbClr val="043882"/>
                </a:solidFill>
                <a:ea typeface="MS UI Gothic" pitchFamily="18" charset="0"/>
              </a:rPr>
              <a:t>†</a:t>
            </a:r>
            <a:r>
              <a:rPr lang="ja-JP" sz="1100" b="1" i="0" dirty="0" smtClean="0">
                <a:solidFill>
                  <a:srgbClr val="043882"/>
                </a:solidFill>
                <a:ea typeface="MS UI Gothic" pitchFamily="18" charset="0"/>
              </a:rPr>
              <a:t>)</a:t>
            </a:r>
          </a:p>
          <a:p>
            <a:pPr marL="203200" indent="-203200">
              <a:spcBef>
                <a:spcPts val="0"/>
              </a:spcBef>
              <a:spcAft>
                <a:spcPts val="200"/>
              </a:spcAft>
              <a:buFont typeface="Arial" pitchFamily="34" charset="0"/>
              <a:buChar char="•"/>
              <a:defRPr/>
            </a:pPr>
            <a:r>
              <a:rPr lang="ja-JP" sz="1100" b="0" i="0" dirty="0" smtClean="0">
                <a:solidFill>
                  <a:srgbClr val="4D4D4D"/>
                </a:solidFill>
                <a:ea typeface="MS UI Gothic" pitchFamily="18" charset="0"/>
              </a:rPr>
              <a:t>多染色体性(FISH4/5、比率&lt;2.0、ならびに、細胞の10%以上において</a:t>
            </a:r>
            <a:r>
              <a:rPr lang="en-US" altLang="ja-JP" sz="1100" dirty="0">
                <a:solidFill>
                  <a:srgbClr val="4D4D4D"/>
                </a:solidFill>
                <a:ea typeface="MS UI Gothic" pitchFamily="18" charset="0"/>
              </a:rPr>
              <a:t/>
            </a:r>
            <a:br>
              <a:rPr lang="en-US" altLang="ja-JP" sz="1100" dirty="0">
                <a:solidFill>
                  <a:srgbClr val="4D4D4D"/>
                </a:solidFill>
                <a:ea typeface="MS UI Gothic" pitchFamily="18" charset="0"/>
              </a:rPr>
            </a:br>
            <a:r>
              <a:rPr lang="ja-JP" sz="1100" b="0" i="0" dirty="0" smtClean="0">
                <a:solidFill>
                  <a:srgbClr val="4D4D4D"/>
                </a:solidFill>
                <a:ea typeface="MS UI Gothic" pitchFamily="18" charset="0"/>
              </a:rPr>
              <a:t>≥4コピー)</a:t>
            </a:r>
          </a:p>
          <a:p>
            <a:pPr marL="203200" indent="-203200">
              <a:spcBef>
                <a:spcPts val="0"/>
              </a:spcBef>
              <a:spcAft>
                <a:spcPts val="200"/>
              </a:spcAft>
              <a:buFont typeface="Arial" pitchFamily="34" charset="0"/>
              <a:buChar char="•"/>
              <a:defRPr/>
            </a:pPr>
            <a:r>
              <a:rPr lang="ja-JP" sz="1100" b="0" i="0" dirty="0" smtClean="0">
                <a:solidFill>
                  <a:srgbClr val="4D4D4D"/>
                </a:solidFill>
                <a:ea typeface="MS UI Gothic" pitchFamily="18" charset="0"/>
              </a:rPr>
              <a:t>軽度の増幅(FISH6、比率&gt;2.0)</a:t>
            </a:r>
          </a:p>
          <a:p>
            <a:pPr marL="203200" indent="-203200">
              <a:spcBef>
                <a:spcPts val="0"/>
              </a:spcBef>
              <a:spcAft>
                <a:spcPts val="200"/>
              </a:spcAft>
              <a:buFont typeface="Arial" pitchFamily="34" charset="0"/>
              <a:buChar char="•"/>
              <a:defRPr/>
            </a:pPr>
            <a:r>
              <a:rPr lang="ja-JP" sz="1100" b="0" i="0" dirty="0" smtClean="0">
                <a:solidFill>
                  <a:srgbClr val="4D4D4D"/>
                </a:solidFill>
                <a:ea typeface="MS UI Gothic" pitchFamily="18" charset="0"/>
              </a:rPr>
              <a:t>高度の増幅(FISH6、比率≥5.0)</a:t>
            </a:r>
          </a:p>
          <a:p>
            <a:pPr marL="203200" indent="-203200">
              <a:spcBef>
                <a:spcPts val="0"/>
              </a:spcBef>
              <a:spcAft>
                <a:spcPts val="200"/>
              </a:spcAft>
              <a:buFont typeface="Arial" pitchFamily="34" charset="0"/>
              <a:buChar char="•"/>
              <a:defRPr/>
            </a:pPr>
            <a:endParaRPr lang="en-GB" sz="1100" dirty="0">
              <a:solidFill>
                <a:srgbClr val="4D4D4D"/>
              </a:solidFill>
              <a:latin typeface="Arial"/>
            </a:endParaRPr>
          </a:p>
        </p:txBody>
      </p:sp>
      <p:sp>
        <p:nvSpPr>
          <p:cNvPr id="22" name="Title 1"/>
          <p:cNvSpPr>
            <a:spLocks noGrp="1"/>
          </p:cNvSpPr>
          <p:nvPr>
            <p:ph type="title"/>
          </p:nvPr>
        </p:nvSpPr>
        <p:spPr>
          <a:xfrm>
            <a:off x="262092" y="179614"/>
            <a:ext cx="8413751" cy="807720"/>
          </a:xfrm>
        </p:spPr>
        <p:txBody>
          <a:bodyPr/>
          <a:lstStyle/>
          <a:p>
            <a:r>
              <a:rPr lang="ja-JP" sz="1700" b="1" i="0" dirty="0" smtClean="0">
                <a:solidFill>
                  <a:srgbClr val="043882"/>
                </a:solidFill>
                <a:ea typeface="MS UI Gothic" pitchFamily="18" charset="0"/>
              </a:rPr>
              <a:t>4014: 治療歴を有し、線維芽細胞増殖因子受容体2(FGFR2)多染色体性または遺伝子</a:t>
            </a:r>
            <a:r>
              <a:rPr lang="en" sz="1700" dirty="0" smtClean="0"/>
              <a:t/>
            </a:r>
            <a:br>
              <a:rPr lang="en" sz="1700" dirty="0" smtClean="0"/>
            </a:br>
            <a:r>
              <a:rPr lang="ja-JP" sz="1700" b="1" i="0" dirty="0" smtClean="0">
                <a:solidFill>
                  <a:srgbClr val="043882"/>
                </a:solidFill>
                <a:ea typeface="MS UI Gothic" pitchFamily="18" charset="0"/>
              </a:rPr>
              <a:t>増幅(amp)が認められる、進行胃癌(AGC)患者を対象に、AZD4547(AZD)について、パクリタキセル(P)との比較を行う、無作為化、非盲検、第II相試験 SHINE試験 – Bang Y, et al</a:t>
            </a:r>
          </a:p>
        </p:txBody>
      </p:sp>
    </p:spTree>
    <p:extLst>
      <p:ext uri="{BB962C8B-B14F-4D97-AF65-F5344CB8AC3E}">
        <p14:creationId xmlns:p14="http://schemas.microsoft.com/office/powerpoint/2010/main" xmlns="" val="3738850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92" y="179614"/>
            <a:ext cx="8413751" cy="807720"/>
          </a:xfrm>
        </p:spPr>
        <p:txBody>
          <a:bodyPr/>
          <a:lstStyle/>
          <a:p>
            <a:r>
              <a:rPr lang="ja-JP" sz="1700" b="1" i="0" dirty="0" smtClean="0">
                <a:solidFill>
                  <a:srgbClr val="043882"/>
                </a:solidFill>
                <a:ea typeface="MS UI Gothic" pitchFamily="18" charset="0"/>
              </a:rPr>
              <a:t>4014: 治療歴を有し、線維芽細胞増殖因子受容体2(FGFR2)多染色体性または遺伝子</a:t>
            </a:r>
            <a:r>
              <a:rPr lang="en" sz="1700" dirty="0" smtClean="0"/>
              <a:t/>
            </a:r>
            <a:br>
              <a:rPr lang="en" sz="1700" dirty="0" smtClean="0"/>
            </a:br>
            <a:r>
              <a:rPr lang="ja-JP" sz="1700" b="1" i="0" dirty="0" smtClean="0">
                <a:solidFill>
                  <a:srgbClr val="043882"/>
                </a:solidFill>
                <a:ea typeface="MS UI Gothic" pitchFamily="18" charset="0"/>
              </a:rPr>
              <a:t>増幅(amp)が認められる、進行胃癌(AGC)患者を対象に、AZD4547(AZD)について、パクリタキセル(P)との比較を行う、無作為化、非盲検、第II相試験 SHINE試験 – Bang Y, et al</a:t>
            </a:r>
          </a:p>
        </p:txBody>
      </p:sp>
      <p:sp>
        <p:nvSpPr>
          <p:cNvPr id="3" name="Content Placeholder 2"/>
          <p:cNvSpPr>
            <a:spLocks noGrp="1"/>
          </p:cNvSpPr>
          <p:nvPr>
            <p:ph idx="1"/>
          </p:nvPr>
        </p:nvSpPr>
        <p:spPr>
          <a:xfrm>
            <a:off x="365124" y="1241156"/>
            <a:ext cx="8413751" cy="4746172"/>
          </a:xfrm>
        </p:spPr>
        <p:txBody>
          <a:bodyPr/>
          <a:lstStyle/>
          <a:p>
            <a:pPr marL="0" indent="0">
              <a:spcAft>
                <a:spcPts val="200"/>
              </a:spcAft>
              <a:buNone/>
            </a:pPr>
            <a:r>
              <a:rPr lang="ja-JP" sz="1600" b="1" i="0" dirty="0" smtClean="0">
                <a:solidFill>
                  <a:srgbClr val="4D4D4D"/>
                </a:solidFill>
                <a:ea typeface="MS UI Gothic" pitchFamily="18" charset="0"/>
              </a:rPr>
              <a:t>主な結果</a:t>
            </a:r>
          </a:p>
          <a:p>
            <a:pPr>
              <a:spcAft>
                <a:spcPts val="200"/>
              </a:spcAft>
            </a:pPr>
            <a:r>
              <a:rPr lang="ja-JP" sz="1600" b="0" i="1" dirty="0" smtClean="0">
                <a:solidFill>
                  <a:srgbClr val="4D4D4D"/>
                </a:solidFill>
                <a:ea typeface="MS UI Gothic" pitchFamily="18" charset="0"/>
              </a:rPr>
              <a:t>FGFR2</a:t>
            </a:r>
            <a:r>
              <a:rPr lang="ja-JP" sz="1600" b="0" i="0" dirty="0" smtClean="0">
                <a:solidFill>
                  <a:srgbClr val="4D4D4D"/>
                </a:solidFill>
                <a:ea typeface="MS UI Gothic" pitchFamily="18" charset="0"/>
              </a:rPr>
              <a:t>遺伝子増幅の保有率は9%であった</a:t>
            </a:r>
            <a:endParaRPr lang="en-US" altLang="ja-JP" sz="1600" b="0" i="0" dirty="0" smtClean="0">
              <a:solidFill>
                <a:srgbClr val="4D4D4D"/>
              </a:solidFill>
              <a:ea typeface="MS UI Gothic" pitchFamily="18" charset="0"/>
            </a:endParaRPr>
          </a:p>
          <a:p>
            <a:pPr>
              <a:spcAft>
                <a:spcPts val="200"/>
              </a:spcAft>
            </a:pPr>
            <a:endParaRPr lang="ja-JP" sz="1600" b="0" i="0" dirty="0" smtClean="0">
              <a:solidFill>
                <a:srgbClr val="4D4D4D"/>
              </a:solidFill>
              <a:ea typeface="MS UI Gothic" pitchFamily="18" charset="0"/>
            </a:endParaRPr>
          </a:p>
          <a:p>
            <a:pPr>
              <a:spcAft>
                <a:spcPts val="200"/>
              </a:spcAft>
            </a:pPr>
            <a:endParaRPr lang="en-GB" dirty="0"/>
          </a:p>
          <a:p>
            <a:pPr>
              <a:spcAft>
                <a:spcPts val="200"/>
              </a:spcAft>
            </a:pPr>
            <a:endParaRPr lang="en-GB" dirty="0" smtClean="0"/>
          </a:p>
          <a:p>
            <a:pPr>
              <a:spcAft>
                <a:spcPts val="200"/>
              </a:spcAft>
            </a:pPr>
            <a:endParaRPr lang="en-GB" dirty="0"/>
          </a:p>
          <a:p>
            <a:pPr>
              <a:spcAft>
                <a:spcPts val="200"/>
              </a:spcAft>
            </a:pPr>
            <a:r>
              <a:rPr lang="ja-JP" sz="1600" b="0" i="0" dirty="0" smtClean="0">
                <a:solidFill>
                  <a:srgbClr val="4D4D4D"/>
                </a:solidFill>
                <a:ea typeface="MS UI Gothic" pitchFamily="18" charset="0"/>
              </a:rPr>
              <a:t>グレード3/4のAEの発生率は、AZD4547群では35.0%であったのに対して、パクリタキセル群では44.4%となっていた。また、試験薬の投与中止につながったAEの発生率は、それぞれの群において、5.0%および7.4%となっていた。</a:t>
            </a:r>
          </a:p>
          <a:p>
            <a:pPr>
              <a:spcAft>
                <a:spcPts val="200"/>
              </a:spcAft>
            </a:pPr>
            <a:r>
              <a:rPr lang="ja-JP" sz="1600" b="0" i="0" dirty="0" smtClean="0">
                <a:solidFill>
                  <a:srgbClr val="4D4D4D"/>
                </a:solidFill>
                <a:ea typeface="MS UI Gothic" pitchFamily="18" charset="0"/>
              </a:rPr>
              <a:t>AZD4547群では、血漿中リン濃度の増加が認められた</a:t>
            </a:r>
          </a:p>
          <a:p>
            <a:pPr>
              <a:spcAft>
                <a:spcPts val="200"/>
              </a:spcAft>
            </a:pPr>
            <a:r>
              <a:rPr lang="ja-JP" sz="1600" b="0" i="1" dirty="0" smtClean="0">
                <a:solidFill>
                  <a:srgbClr val="4D4D4D"/>
                </a:solidFill>
                <a:ea typeface="MS UI Gothic" pitchFamily="18" charset="0"/>
              </a:rPr>
              <a:t>FGFR2</a:t>
            </a:r>
            <a:r>
              <a:rPr lang="ja-JP" sz="1600" b="0" i="0" dirty="0" smtClean="0">
                <a:solidFill>
                  <a:srgbClr val="4D4D4D"/>
                </a:solidFill>
                <a:ea typeface="MS UI Gothic" pitchFamily="18" charset="0"/>
              </a:rPr>
              <a:t>遺伝子増幅が認められる腫瘍のうち、</a:t>
            </a:r>
            <a:r>
              <a:rPr lang="ja-JP" sz="1600" b="0" i="1" dirty="0" smtClean="0">
                <a:solidFill>
                  <a:srgbClr val="4D4D4D"/>
                </a:solidFill>
                <a:ea typeface="MS UI Gothic" pitchFamily="18" charset="0"/>
              </a:rPr>
              <a:t>FGFR2</a:t>
            </a:r>
            <a:r>
              <a:rPr lang="ja-JP" sz="1600" b="0" i="0" dirty="0" smtClean="0">
                <a:solidFill>
                  <a:srgbClr val="4D4D4D"/>
                </a:solidFill>
                <a:ea typeface="MS UI Gothic" pitchFamily="18" charset="0"/>
              </a:rPr>
              <a:t>発現レベルの上昇が認められたのは、わずか21%であった</a:t>
            </a:r>
          </a:p>
          <a:p>
            <a:pPr lvl="1">
              <a:spcAft>
                <a:spcPts val="200"/>
              </a:spcAft>
            </a:pPr>
            <a:r>
              <a:rPr lang="ja-JP" sz="1600" b="0" i="0" dirty="0" smtClean="0">
                <a:solidFill>
                  <a:srgbClr val="4D4D4D"/>
                </a:solidFill>
                <a:ea typeface="MS UI Gothic" pitchFamily="18" charset="0"/>
              </a:rPr>
              <a:t>7個の腫瘍(FISHで高度の遺伝子増幅が認められた腫瘍)のうちの4個では、遺伝子増幅がみられる腫瘍薄切標本の割合が20%未満となっていた</a:t>
            </a:r>
          </a:p>
          <a:p>
            <a:pPr marL="0" indent="0">
              <a:spcAft>
                <a:spcPts val="200"/>
              </a:spcAft>
              <a:buNone/>
            </a:pPr>
            <a:r>
              <a:rPr lang="ja-JP" sz="1600" b="1" i="0" dirty="0" smtClean="0">
                <a:solidFill>
                  <a:srgbClr val="4D4D4D"/>
                </a:solidFill>
                <a:ea typeface="MS UI Gothic" pitchFamily="18" charset="0"/>
              </a:rPr>
              <a:t>結論</a:t>
            </a:r>
          </a:p>
          <a:p>
            <a:pPr>
              <a:spcAft>
                <a:spcPts val="200"/>
              </a:spcAft>
            </a:pPr>
            <a:r>
              <a:rPr lang="ja-JP" sz="1600" b="1" i="1" dirty="0" smtClean="0">
                <a:solidFill>
                  <a:srgbClr val="4D4D4D"/>
                </a:solidFill>
                <a:ea typeface="MS UI Gothic" pitchFamily="18" charset="0"/>
              </a:rPr>
              <a:t>FGFR2</a:t>
            </a:r>
            <a:r>
              <a:rPr lang="ja-JP" sz="1600" b="1" i="0" dirty="0" smtClean="0">
                <a:solidFill>
                  <a:srgbClr val="4D4D4D"/>
                </a:solidFill>
                <a:ea typeface="MS UI Gothic" pitchFamily="18" charset="0"/>
              </a:rPr>
              <a:t>の遺伝子増幅または多染色体性を伴う進行胃癌患者において、AZD4547は、パクリタキセルと比較して、PFSを改善しなかったが、忍容性は良好であった</a:t>
            </a:r>
          </a:p>
          <a:p>
            <a:pPr>
              <a:spcAft>
                <a:spcPts val="200"/>
              </a:spcAft>
            </a:pPr>
            <a:r>
              <a:rPr lang="ja-JP" sz="1600" b="1" i="0" dirty="0" smtClean="0">
                <a:solidFill>
                  <a:srgbClr val="4D4D4D"/>
                </a:solidFill>
                <a:ea typeface="MS UI Gothic" pitchFamily="18" charset="0"/>
              </a:rPr>
              <a:t>この試験で観察された血漿中リン濃度の増加は、AZD4547が、この試験で用いられた用量において、薬理学的な標的の阻害を引き起こすことを示すというエビデンスを提供するものである</a:t>
            </a:r>
          </a:p>
        </p:txBody>
      </p:sp>
      <p:graphicFrame>
        <p:nvGraphicFramePr>
          <p:cNvPr id="6" name="Group 88"/>
          <p:cNvGraphicFramePr>
            <a:graphicFrameLocks noGrp="1"/>
          </p:cNvGraphicFramePr>
          <p:nvPr>
            <p:extLst>
              <p:ext uri="{D42A27DB-BD31-4B8C-83A1-F6EECF244321}">
                <p14:modId xmlns:p14="http://schemas.microsoft.com/office/powerpoint/2010/main" xmlns="" val="3881923192"/>
              </p:ext>
            </p:extLst>
          </p:nvPr>
        </p:nvGraphicFramePr>
        <p:xfrm>
          <a:off x="489744" y="1847133"/>
          <a:ext cx="8178767" cy="914400"/>
        </p:xfrm>
        <a:graphic>
          <a:graphicData uri="http://schemas.openxmlformats.org/drawingml/2006/table">
            <a:tbl>
              <a:tblPr firstRow="1" bandRow="1">
                <a:tableStyleId>{69012ECD-51FC-41F1-AA8D-1B2483CD663E}</a:tableStyleId>
              </a:tblPr>
              <a:tblGrid>
                <a:gridCol w="3155330"/>
                <a:gridCol w="1515649"/>
                <a:gridCol w="1691014"/>
                <a:gridCol w="1816774"/>
              </a:tblGrid>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mPFS、ヶ月間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AZD4547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パクリタキセル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HR(80%CI)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1.57(1.12, 2.21)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1" u="none" dirty="0" smtClean="0">
                          <a:solidFill>
                            <a:srgbClr val="4D4D4D"/>
                          </a:solidFill>
                          <a:ea typeface="MS UI Gothic" pitchFamily="18" charset="0"/>
                        </a:rPr>
                        <a:t>FGFR2</a:t>
                      </a:r>
                      <a:r>
                        <a:rPr lang="ja-JP" sz="1400" b="0" i="0" u="none" dirty="0" smtClean="0">
                          <a:solidFill>
                            <a:srgbClr val="4D4D4D"/>
                          </a:solidFill>
                          <a:ea typeface="MS UI Gothic" pitchFamily="18" charset="0"/>
                        </a:rPr>
                        <a:t>遺伝子増幅が認められる患者群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1.30(0.81, 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8"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Bang et al. J Clin Oncol 2015; 33 (suppl): abstr 4014 </a:t>
            </a:r>
          </a:p>
        </p:txBody>
      </p:sp>
    </p:spTree>
    <p:extLst>
      <p:ext uri="{BB962C8B-B14F-4D97-AF65-F5344CB8AC3E}">
        <p14:creationId xmlns:p14="http://schemas.microsoft.com/office/powerpoint/2010/main" xmlns="" val="2167486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4015: 未治療の転移性びまん性胃腺癌(DGAC): S-1＋シスプラチンについて、5-FU＋シスプラチンとの比較検討を行う無作為化第III相試験(DIGEST試験) – Ajani JA,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目的 </a:t>
            </a:r>
          </a:p>
          <a:p>
            <a:r>
              <a:rPr lang="ja-JP" sz="1600" b="0" i="0" dirty="0" smtClean="0">
                <a:solidFill>
                  <a:srgbClr val="4D4D4D"/>
                </a:solidFill>
                <a:ea typeface="MS UI Gothic" pitchFamily="18" charset="0"/>
              </a:rPr>
              <a:t>治療歴のない転移性DGAC患者において、一次治療としてのS-1 + シスプラチンの有効性および安全性について、5FU + シスプラチンとの比較により、評価検討を行うこと</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ja-JP" sz="1600" b="0" i="0" dirty="0" smtClean="0">
                <a:solidFill>
                  <a:srgbClr val="4D4D4D"/>
                </a:solidFill>
                <a:ea typeface="MS UI Gothic" pitchFamily="18" charset="0"/>
              </a:rPr>
              <a:t>この試験は、早期に中止された(当初の登録目標患者数は500例であった)</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bid D1～21；</a:t>
            </a:r>
            <a:r>
              <a:rPr lang="ja-JP" sz="1200" b="0" i="0" baseline="30000" dirty="0" smtClean="0">
                <a:solidFill>
                  <a:srgbClr val="000000"/>
                </a:solidFill>
                <a:ea typeface="MS UI Gothic" pitchFamily="18" charset="0"/>
              </a:rPr>
              <a:t>†</a:t>
            </a:r>
            <a:r>
              <a:rPr lang="ja-JP" sz="1200" b="0" i="0" dirty="0" smtClean="0">
                <a:solidFill>
                  <a:srgbClr val="4D4D4D"/>
                </a:solidFill>
                <a:ea typeface="MS UI Gothic" pitchFamily="18" charset="0"/>
              </a:rPr>
              <a:t>800 mg D1～5</a:t>
            </a:r>
          </a:p>
        </p:txBody>
      </p:sp>
      <p:sp>
        <p:nvSpPr>
          <p:cNvPr id="5"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Ajani et al. J Clin Oncol 2015; 33 (suppl): abstr 4015</a:t>
            </a:r>
          </a:p>
        </p:txBody>
      </p:sp>
      <p:sp>
        <p:nvSpPr>
          <p:cNvPr id="8" name="Oval 14"/>
          <p:cNvSpPr>
            <a:spLocks noChangeArrowheads="1"/>
          </p:cNvSpPr>
          <p:nvPr/>
        </p:nvSpPr>
        <p:spPr bwMode="auto">
          <a:xfrm>
            <a:off x="3941537" y="32078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9" name="AutoShape 15"/>
          <p:cNvCxnSpPr>
            <a:cxnSpLocks noChangeShapeType="1"/>
            <a:stCxn id="8" idx="0"/>
            <a:endCxn id="14" idx="1"/>
          </p:cNvCxnSpPr>
          <p:nvPr/>
        </p:nvCxnSpPr>
        <p:spPr bwMode="auto">
          <a:xfrm rot="5400000" flipH="1" flipV="1">
            <a:off x="4217370" y="2559935"/>
            <a:ext cx="663905"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2796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12" name="AutoShape 19"/>
          <p:cNvCxnSpPr>
            <a:cxnSpLocks noChangeShapeType="1"/>
          </p:cNvCxnSpPr>
          <p:nvPr/>
        </p:nvCxnSpPr>
        <p:spPr bwMode="auto">
          <a:xfrm>
            <a:off x="3684814" y="3499974"/>
            <a:ext cx="256723"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p:cNvCxnSpPr>
          <p:nvPr/>
        </p:nvCxnSpPr>
        <p:spPr bwMode="auto">
          <a:xfrm>
            <a:off x="7543800" y="2543969"/>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1336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S-1* + シスプラチン</a:t>
            </a:r>
          </a:p>
          <a:p>
            <a:pPr algn="ctr" defTabSz="892175" eaLnBrk="0" hangingPunct="0"/>
            <a:r>
              <a:rPr lang="ja-JP" sz="1800" b="0" i="0" dirty="0" smtClean="0">
                <a:solidFill>
                  <a:srgbClr val="FFFFFF"/>
                </a:solidFill>
                <a:ea typeface="MS UI Gothic" pitchFamily="18" charset="0"/>
              </a:rPr>
              <a:t>75 mg/m</a:t>
            </a:r>
            <a:r>
              <a:rPr lang="ja-JP" sz="1800" b="0" i="0" baseline="30000" dirty="0" smtClean="0">
                <a:solidFill>
                  <a:srgbClr val="FFFFFF"/>
                </a:solidFill>
                <a:ea typeface="MS UI Gothic" pitchFamily="18" charset="0"/>
              </a:rPr>
              <a:t>2 </a:t>
            </a:r>
            <a:r>
              <a:rPr lang="ja-JP" sz="1800" b="0" i="0" dirty="0" smtClean="0">
                <a:solidFill>
                  <a:srgbClr val="FFFFFF"/>
                </a:solidFill>
                <a:ea typeface="MS UI Gothic" pitchFamily="18" charset="0"/>
              </a:rPr>
              <a:t>D1 q4w (n=239)</a:t>
            </a:r>
          </a:p>
        </p:txBody>
      </p:sp>
      <p:sp>
        <p:nvSpPr>
          <p:cNvPr id="15" name="AutoShape 9"/>
          <p:cNvSpPr>
            <a:spLocks noChangeArrowheads="1"/>
          </p:cNvSpPr>
          <p:nvPr/>
        </p:nvSpPr>
        <p:spPr bwMode="auto">
          <a:xfrm>
            <a:off x="365124" y="2607882"/>
            <a:ext cx="3319690" cy="1807161"/>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転移性DGAC</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化学療法の施行歴なし</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ECOGのPSスコアが0～1 </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（n=361）</a:t>
            </a:r>
          </a:p>
        </p:txBody>
      </p:sp>
      <p:sp>
        <p:nvSpPr>
          <p:cNvPr id="16" name="Rectangle 9"/>
          <p:cNvSpPr txBox="1">
            <a:spLocks noChangeArrowheads="1"/>
          </p:cNvSpPr>
          <p:nvPr/>
        </p:nvSpPr>
        <p:spPr bwMode="auto">
          <a:xfrm>
            <a:off x="365124" y="4911781"/>
            <a:ext cx="4130676" cy="906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OS</a:t>
            </a:r>
          </a:p>
          <a:p>
            <a:pPr>
              <a:buClr>
                <a:srgbClr val="043882"/>
              </a:buClr>
            </a:pPr>
            <a:endParaRPr lang="en-GB" kern="0" dirty="0" smtClean="0"/>
          </a:p>
        </p:txBody>
      </p:sp>
      <p:sp>
        <p:nvSpPr>
          <p:cNvPr id="17" name="Content Placeholder 26"/>
          <p:cNvSpPr txBox="1">
            <a:spLocks/>
          </p:cNvSpPr>
          <p:nvPr/>
        </p:nvSpPr>
        <p:spPr>
          <a:xfrm>
            <a:off x="4648200" y="4911781"/>
            <a:ext cx="4130675" cy="90681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PFS、TTF、ORR、安全性</a:t>
            </a:r>
          </a:p>
        </p:txBody>
      </p:sp>
      <p:cxnSp>
        <p:nvCxnSpPr>
          <p:cNvPr id="18" name="AutoShape 16"/>
          <p:cNvCxnSpPr>
            <a:cxnSpLocks noChangeShapeType="1"/>
            <a:endCxn id="21" idx="1"/>
          </p:cNvCxnSpPr>
          <p:nvPr/>
        </p:nvCxnSpPr>
        <p:spPr bwMode="auto">
          <a:xfrm rot="16200000" flipH="1">
            <a:off x="4215319" y="3810089"/>
            <a:ext cx="668006"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1957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0" name="AutoShape 20"/>
          <p:cNvCxnSpPr>
            <a:cxnSpLocks noChangeShapeType="1"/>
          </p:cNvCxnSpPr>
          <p:nvPr/>
        </p:nvCxnSpPr>
        <p:spPr bwMode="auto">
          <a:xfrm>
            <a:off x="7542220" y="44600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049712"/>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5FU</a:t>
            </a:r>
            <a:r>
              <a:rPr lang="ja-JP" sz="1800" b="0" i="0" baseline="30000" dirty="0" smtClean="0">
                <a:solidFill>
                  <a:srgbClr val="FFFFFF"/>
                </a:solidFill>
                <a:ea typeface="MS UI Gothic" pitchFamily="18" charset="0"/>
              </a:rPr>
              <a:t>†</a:t>
            </a:r>
            <a:r>
              <a:rPr lang="ja-JP" sz="1800" b="0" i="0" dirty="0" smtClean="0">
                <a:solidFill>
                  <a:srgbClr val="FFFFFF"/>
                </a:solidFill>
                <a:ea typeface="MS UI Gothic" pitchFamily="18" charset="0"/>
              </a:rPr>
              <a:t> + シスプラチン </a:t>
            </a:r>
            <a:r>
              <a:rPr lang="en" sz="1800" dirty="0" smtClean="0"/>
              <a:t/>
            </a:r>
            <a:br>
              <a:rPr lang="en" sz="1800" dirty="0" smtClean="0"/>
            </a:br>
            <a:r>
              <a:rPr lang="ja-JP" sz="1800" b="0" i="0" dirty="0" smtClean="0">
                <a:solidFill>
                  <a:srgbClr val="FFFFFF"/>
                </a:solidFill>
                <a:ea typeface="MS UI Gothic" pitchFamily="18" charset="0"/>
              </a:rPr>
              <a:t>80 mg/m</a:t>
            </a:r>
            <a:r>
              <a:rPr lang="ja-JP" sz="1800" b="0" i="0" baseline="30000" dirty="0" smtClean="0">
                <a:solidFill>
                  <a:srgbClr val="FFFFFF"/>
                </a:solidFill>
                <a:ea typeface="MS UI Gothic" pitchFamily="18" charset="0"/>
              </a:rPr>
              <a:t>2</a:t>
            </a:r>
            <a:r>
              <a:rPr lang="ja-JP" sz="1800" b="0" i="0" dirty="0" smtClean="0">
                <a:solidFill>
                  <a:srgbClr val="FFFFFF"/>
                </a:solidFill>
                <a:ea typeface="MS UI Gothic" pitchFamily="18" charset="0"/>
              </a:rPr>
              <a:t> D1 q3w</a:t>
            </a:r>
          </a:p>
          <a:p>
            <a:pPr algn="ctr" defTabSz="892175" eaLnBrk="0" hangingPunct="0"/>
            <a:r>
              <a:rPr lang="ja-JP" sz="1800" b="0" i="0" dirty="0" smtClean="0">
                <a:solidFill>
                  <a:srgbClr val="FFFFFF"/>
                </a:solidFill>
                <a:ea typeface="MS UI Gothic" pitchFamily="18" charset="0"/>
              </a:rPr>
              <a:t>(n=122)</a:t>
            </a:r>
          </a:p>
        </p:txBody>
      </p:sp>
      <p:grpSp>
        <p:nvGrpSpPr>
          <p:cNvPr id="23" name="Group 22"/>
          <p:cNvGrpSpPr/>
          <p:nvPr/>
        </p:nvGrpSpPr>
        <p:grpSpPr>
          <a:xfrm>
            <a:off x="4648200" y="2884861"/>
            <a:ext cx="4057389" cy="1045420"/>
            <a:chOff x="4648200" y="2915677"/>
            <a:chExt cx="4057389" cy="1045420"/>
          </a:xfrm>
        </p:grpSpPr>
        <p:sp>
          <p:nvSpPr>
            <p:cNvPr id="11" name="Content Placeholder 26"/>
            <p:cNvSpPr txBox="1">
              <a:spLocks/>
            </p:cNvSpPr>
            <p:nvPr/>
          </p:nvSpPr>
          <p:spPr bwMode="auto">
            <a:xfrm>
              <a:off x="4648200" y="3068922"/>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組織学的サブタイプ</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転移の程度</a:t>
              </a:r>
            </a:p>
          </p:txBody>
        </p:sp>
        <p:sp>
          <p:nvSpPr>
            <p:cNvPr id="22" name="Content Placeholder 26"/>
            <p:cNvSpPr txBox="1">
              <a:spLocks/>
            </p:cNvSpPr>
            <p:nvPr/>
          </p:nvSpPr>
          <p:spPr bwMode="auto">
            <a:xfrm>
              <a:off x="6916813" y="2915677"/>
              <a:ext cx="1788776" cy="892175"/>
            </a:xfrm>
            <a:prstGeom prst="rect">
              <a:avLst/>
            </a:prstGeom>
            <a:noFill/>
            <a:ln w="9525">
              <a:noFill/>
              <a:miter lim="800000"/>
              <a:headEnd/>
              <a:tailEnd/>
            </a:ln>
          </p:spPr>
          <p:txBody>
            <a:bodyPr/>
            <a:lstStyle/>
            <a:p>
              <a:pPr marL="190500" indent="-190500">
                <a:spcBef>
                  <a:spcPts val="0"/>
                </a:spcBef>
                <a:spcAft>
                  <a:spcPts val="400"/>
                </a:spcAft>
                <a:defRPr/>
              </a:pPr>
              <a:endParaRPr lang="en-GB" sz="1600" b="1" dirty="0" smtClean="0">
                <a:solidFill>
                  <a:srgbClr val="043882"/>
                </a:solidFill>
                <a:latin typeface="Arial"/>
              </a:endParaRP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ECOG PSスコア</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地域</a:t>
              </a:r>
            </a:p>
          </p:txBody>
        </p:sp>
      </p:grpSp>
    </p:spTree>
    <p:extLst>
      <p:ext uri="{BB962C8B-B14F-4D97-AF65-F5344CB8AC3E}">
        <p14:creationId xmlns:p14="http://schemas.microsoft.com/office/powerpoint/2010/main" xmlns="" val="172230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5" name="Content Placeholder 4"/>
          <p:cNvSpPr>
            <a:spLocks noGrp="1"/>
          </p:cNvSpPr>
          <p:nvPr>
            <p:ph idx="1"/>
          </p:nvPr>
        </p:nvSpPr>
        <p:spPr/>
        <p:txBody>
          <a:bodyPr/>
          <a:lstStyle/>
          <a:p>
            <a:pPr>
              <a:spcAft>
                <a:spcPts val="1200"/>
              </a:spcAft>
              <a:tabLst>
                <a:tab pos="8256588" algn="r"/>
              </a:tabLst>
            </a:pPr>
            <a:r>
              <a:rPr lang="ja-JP" sz="2000" b="0" i="0" dirty="0" smtClean="0">
                <a:solidFill>
                  <a:srgbClr val="043882"/>
                </a:solidFill>
                <a:ea typeface="MS UI Gothic" pitchFamily="18" charset="0"/>
              </a:rPr>
              <a:t>肝細胞癌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p>
          <a:p>
            <a:pPr>
              <a:spcAft>
                <a:spcPts val="1200"/>
              </a:spcAft>
              <a:tabLst>
                <a:tab pos="8256588" algn="r"/>
              </a:tabLst>
            </a:pPr>
            <a:r>
              <a:rPr lang="ja-JP" sz="2000" b="0" i="0" dirty="0" smtClean="0">
                <a:solidFill>
                  <a:srgbClr val="043882"/>
                </a:solidFill>
                <a:ea typeface="MS UI Gothic" pitchFamily="18" charset="0"/>
              </a:rPr>
              <a:t>食道癌および胃癌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3" action="ppaction://hlinksldjump"/>
              </a:rPr>
              <a:t>21</a:t>
            </a:r>
          </a:p>
          <a:p>
            <a:pPr>
              <a:spcAft>
                <a:spcPts val="1200"/>
              </a:spcAft>
              <a:tabLst>
                <a:tab pos="8256588" algn="r"/>
              </a:tabLst>
            </a:pPr>
            <a:r>
              <a:rPr lang="ja-JP" sz="2000" b="0" i="0" dirty="0" smtClean="0">
                <a:solidFill>
                  <a:srgbClr val="043882"/>
                </a:solidFill>
                <a:ea typeface="MS UI Gothic" pitchFamily="18" charset="0"/>
              </a:rPr>
              <a:t>神経内分泌腫瘍</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53</a:t>
            </a:r>
          </a:p>
          <a:p>
            <a:pPr>
              <a:spcAft>
                <a:spcPts val="1200"/>
              </a:spcAft>
              <a:tabLst>
                <a:tab pos="8256588" algn="r"/>
              </a:tabLst>
            </a:pPr>
            <a:r>
              <a:rPr lang="ja-JP" sz="2000" b="0" i="0" dirty="0" smtClean="0">
                <a:solidFill>
                  <a:srgbClr val="043882"/>
                </a:solidFill>
                <a:ea typeface="MS UI Gothic" pitchFamily="18" charset="0"/>
              </a:rPr>
              <a:t>膵癌</a:t>
            </a:r>
            <a:r>
              <a:rPr lang="ja-JP" sz="2000" b="0" i="0" u="dotted" dirty="0" smtClean="0">
                <a:solidFill>
                  <a:srgbClr val="043882"/>
                </a:solidFill>
                <a:ea typeface="MS UI Gothic" pitchFamily="18" charset="0"/>
              </a:rPr>
              <a:t>	</a:t>
            </a:r>
            <a:r>
              <a:rPr lang="ja-JP" sz="2000" b="0" i="0" dirty="0" smtClean="0">
                <a:solidFill>
                  <a:srgbClr val="043882"/>
                </a:solidFill>
                <a:ea typeface="MS UI Gothic" pitchFamily="18" charset="0"/>
                <a:hlinkClick r:id="rId5" action="ppaction://hlinksldjump"/>
              </a:rPr>
              <a:t>61</a:t>
            </a:r>
          </a:p>
        </p:txBody>
      </p:sp>
      <p:sp>
        <p:nvSpPr>
          <p:cNvPr id="6" name="Text Placeholder 6"/>
          <p:cNvSpPr>
            <a:spLocks noGrp="1"/>
          </p:cNvSpPr>
          <p:nvPr>
            <p:ph type="body" sz="quarter" idx="10"/>
          </p:nvPr>
        </p:nvSpPr>
        <p:spPr>
          <a:xfrm>
            <a:off x="365125" y="6096000"/>
            <a:ext cx="5709998" cy="487363"/>
          </a:xfrm>
        </p:spPr>
        <p:txBody>
          <a:bodyPr/>
          <a:lstStyle/>
          <a:p>
            <a:pPr marL="0" lvl="2" indent="0">
              <a:spcBef>
                <a:spcPts val="600"/>
              </a:spcBef>
              <a:spcAft>
                <a:spcPts val="0"/>
              </a:spcAft>
              <a:buSzPct val="110000"/>
              <a:buNone/>
            </a:pPr>
            <a:r>
              <a:rPr lang="ja-JP" sz="1100" b="0" i="0" dirty="0" smtClean="0">
                <a:solidFill>
                  <a:srgbClr val="043882"/>
                </a:solidFill>
                <a:ea typeface="MS UI Gothic" pitchFamily="18" charset="0"/>
              </a:rPr>
              <a:t>注：特定のセクションにジャンプするには、番号を右クリックし、「ハイパーリンクを開く」を選択してください</a:t>
            </a:r>
          </a:p>
        </p:txBody>
      </p:sp>
    </p:spTree>
    <p:extLst>
      <p:ext uri="{BB962C8B-B14F-4D97-AF65-F5344CB8AC3E}">
        <p14:creationId xmlns:p14="http://schemas.microsoft.com/office/powerpoint/2010/main" xmlns="" val="25493395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4015: 未治療の転移性びまん性胃腺癌(DGAC): S-1＋シスプラチンについて、5-FU＋シスプラチンとの比較検討を行う無作為化第III相試験(DIGEST試験) – Ajani JA, et al</a:t>
            </a:r>
          </a:p>
        </p:txBody>
      </p:sp>
      <p:sp>
        <p:nvSpPr>
          <p:cNvPr id="3" name="Content Placeholder 2"/>
          <p:cNvSpPr>
            <a:spLocks noGrp="1"/>
          </p:cNvSpPr>
          <p:nvPr>
            <p:ph idx="1"/>
          </p:nvPr>
        </p:nvSpPr>
        <p:spPr>
          <a:xfrm>
            <a:off x="365124" y="1174996"/>
            <a:ext cx="8565934" cy="4746172"/>
          </a:xfrm>
        </p:spPr>
        <p:txBody>
          <a:bodyPr/>
          <a:lstStyle/>
          <a:p>
            <a:pPr marL="0" indent="0">
              <a:buNone/>
            </a:pPr>
            <a:r>
              <a:rPr lang="ja-JP" sz="1600" b="1" i="0" dirty="0" smtClean="0">
                <a:solidFill>
                  <a:srgbClr val="4D4D4D"/>
                </a:solidFill>
                <a:ea typeface="MS UI Gothic" pitchFamily="18" charset="0"/>
              </a:rPr>
              <a:t>主な結果 </a:t>
            </a:r>
            <a:endParaRPr lang="en-US" altLang="ja-JP" sz="1600" b="1" i="0" dirty="0" smtClean="0">
              <a:solidFill>
                <a:srgbClr val="4D4D4D"/>
              </a:solidFill>
              <a:ea typeface="MS UI Gothic" pitchFamily="18" charset="0"/>
            </a:endParaRPr>
          </a:p>
          <a:p>
            <a:pPr marL="0" indent="0">
              <a:buNone/>
            </a:pPr>
            <a:endParaRPr lang="ja-JP" sz="1600" b="1" i="0" dirty="0" smtClean="0">
              <a:solidFill>
                <a:srgbClr val="4D4D4D"/>
              </a:solidFill>
              <a:ea typeface="MS UI Gothic" pitchFamily="18"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spcBef>
                <a:spcPts val="1800"/>
              </a:spcBef>
              <a:spcAft>
                <a:spcPts val="200"/>
              </a:spcAft>
              <a:buNone/>
            </a:pPr>
            <a:r>
              <a:rPr lang="ja-JP" sz="1600" b="1" i="0" dirty="0" smtClean="0">
                <a:solidFill>
                  <a:srgbClr val="4D4D4D"/>
                </a:solidFill>
                <a:ea typeface="MS UI Gothic" pitchFamily="18" charset="0"/>
              </a:rPr>
              <a:t>結論</a:t>
            </a:r>
          </a:p>
          <a:p>
            <a:pPr>
              <a:spcAft>
                <a:spcPts val="200"/>
              </a:spcAft>
            </a:pPr>
            <a:r>
              <a:rPr lang="ja-JP" sz="1600" b="1" i="0" dirty="0" smtClean="0">
                <a:solidFill>
                  <a:srgbClr val="4D4D4D"/>
                </a:solidFill>
                <a:ea typeface="MS UI Gothic" pitchFamily="18" charset="0"/>
              </a:rPr>
              <a:t>転移性DGAC患者において、S1 + シスプラチンは、5FU + シスプラチンと比較して、OSを延長しなかった</a:t>
            </a:r>
          </a:p>
          <a:p>
            <a:pPr lvl="1">
              <a:spcAft>
                <a:spcPts val="200"/>
              </a:spcAft>
            </a:pPr>
            <a:r>
              <a:rPr lang="ja-JP" sz="1600" b="1" i="0" dirty="0" smtClean="0">
                <a:solidFill>
                  <a:srgbClr val="4D4D4D"/>
                </a:solidFill>
                <a:ea typeface="MS UI Gothic" pitchFamily="18" charset="0"/>
              </a:rPr>
              <a:t>有効性および安全性は、2つの治療群間で近似していた</a:t>
            </a:r>
          </a:p>
        </p:txBody>
      </p:sp>
      <p:graphicFrame>
        <p:nvGraphicFramePr>
          <p:cNvPr id="24" name="Group 88"/>
          <p:cNvGraphicFramePr>
            <a:graphicFrameLocks noGrp="1"/>
          </p:cNvGraphicFramePr>
          <p:nvPr>
            <p:extLst>
              <p:ext uri="{D42A27DB-BD31-4B8C-83A1-F6EECF244321}">
                <p14:modId xmlns:p14="http://schemas.microsoft.com/office/powerpoint/2010/main" xmlns="" val="2943511250"/>
              </p:ext>
            </p:extLst>
          </p:nvPr>
        </p:nvGraphicFramePr>
        <p:xfrm>
          <a:off x="369888" y="1591491"/>
          <a:ext cx="8408986" cy="2100000"/>
        </p:xfrm>
        <a:graphic>
          <a:graphicData uri="http://schemas.openxmlformats.org/drawingml/2006/table">
            <a:tbl>
              <a:tblPr firstRow="1" bandRow="1">
                <a:tableStyleId>{69012ECD-51FC-41F1-AA8D-1B2483CD663E}</a:tableStyleId>
              </a:tblPr>
              <a:tblGrid>
                <a:gridCol w="1382712"/>
                <a:gridCol w="2324100"/>
                <a:gridCol w="2324100"/>
                <a:gridCol w="1524000"/>
                <a:gridCol w="854074"/>
              </a:tblGrid>
              <a:tr h="178787">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S-1 + シスプラチン(n=239)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5FU + シスプラチン(n=122)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HR(95%CI)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40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mOS、ヶ月間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0.99(0.76,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mPFS、ヶ月間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0.86(0.65, 1.14)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CR + 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0554">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0554">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評価不能</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22.3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28.6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25" name="Group 88"/>
          <p:cNvGraphicFramePr>
            <a:graphicFrameLocks noGrp="1"/>
          </p:cNvGraphicFramePr>
          <p:nvPr>
            <p:extLst>
              <p:ext uri="{D42A27DB-BD31-4B8C-83A1-F6EECF244321}">
                <p14:modId xmlns:p14="http://schemas.microsoft.com/office/powerpoint/2010/main" xmlns="" val="734694800"/>
              </p:ext>
            </p:extLst>
          </p:nvPr>
        </p:nvGraphicFramePr>
        <p:xfrm>
          <a:off x="355258" y="3833909"/>
          <a:ext cx="8393112" cy="1575000"/>
        </p:xfrm>
        <a:graphic>
          <a:graphicData uri="http://schemas.openxmlformats.org/drawingml/2006/table">
            <a:tbl>
              <a:tblPr firstRow="1" bandRow="1">
                <a:tableStyleId>{69012ECD-51FC-41F1-AA8D-1B2483CD663E}</a:tableStyleId>
              </a:tblPr>
              <a:tblGrid>
                <a:gridCol w="3728227"/>
                <a:gridCol w="2304789"/>
                <a:gridCol w="2360096"/>
              </a:tblGrid>
              <a:tr h="15240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defRPr/>
                      </a:pPr>
                      <a:r>
                        <a:rPr lang="ja-JP" sz="1400" b="1" i="0" u="none" dirty="0" smtClean="0">
                          <a:solidFill>
                            <a:srgbClr val="FFFFFF"/>
                          </a:solidFill>
                          <a:ea typeface="MS UI Gothic" pitchFamily="18" charset="0"/>
                        </a:rPr>
                        <a:t>グレード3のAE(患者の5%超に発生したもの)、%</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S-1 + シスプラチン(n=239)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5FU + シスプラチン(n=122)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altLang="en-US" sz="1400" b="0" i="0" u="none" dirty="0" smtClean="0">
                          <a:solidFill>
                            <a:srgbClr val="4D4D4D"/>
                          </a:solidFill>
                          <a:ea typeface="MS UI Gothic" pitchFamily="18" charset="0"/>
                        </a:rPr>
                        <a:t>全ての</a:t>
                      </a:r>
                      <a:r>
                        <a:rPr lang="ja-JP" sz="1400" b="0" i="0" u="none" dirty="0" smtClean="0">
                          <a:solidFill>
                            <a:srgbClr val="4D4D4D"/>
                          </a:solidFill>
                          <a:ea typeface="MS UI Gothic" pitchFamily="18" charset="0"/>
                        </a:rPr>
                        <a:t>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食欲低下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10.4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無力症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defRPr/>
                      </a:pPr>
                      <a:r>
                        <a:rPr lang="ja-JP" sz="1400" b="0" i="0" u="none" dirty="0" smtClean="0">
                          <a:solidFill>
                            <a:srgbClr val="4D4D4D"/>
                          </a:solidFill>
                          <a:ea typeface="MS UI Gothic" pitchFamily="18" charset="0"/>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9" name="Text Placeholder 4"/>
          <p:cNvSpPr>
            <a:spLocks noGrp="1"/>
          </p:cNvSpPr>
          <p:nvPr>
            <p:ph type="body" sz="quarter" idx="11"/>
          </p:nvPr>
        </p:nvSpPr>
        <p:spPr>
          <a:xfrm>
            <a:off x="4860925" y="6096000"/>
            <a:ext cx="4130675" cy="487363"/>
          </a:xfrm>
        </p:spPr>
        <p:txBody>
          <a:bodyPr/>
          <a:lstStyle/>
          <a:p>
            <a:r>
              <a:rPr lang="ja-JP" sz="1200" b="0" i="0" dirty="0" smtClean="0">
                <a:solidFill>
                  <a:srgbClr val="4D4D4D"/>
                </a:solidFill>
                <a:ea typeface="MS UI Gothic" pitchFamily="18" charset="0"/>
              </a:rPr>
              <a:t>Ajani et al. J Clin Oncol 2015; 33 (suppl): abstr 4015</a:t>
            </a:r>
          </a:p>
        </p:txBody>
      </p:sp>
    </p:spTree>
    <p:extLst>
      <p:ext uri="{BB962C8B-B14F-4D97-AF65-F5344CB8AC3E}">
        <p14:creationId xmlns:p14="http://schemas.microsoft.com/office/powerpoint/2010/main" xmlns="" val="1808304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170646"/>
          </a:xfrm>
          <a:prstGeom prst="rect">
            <a:avLst/>
          </a:prstGeom>
          <a:noFill/>
        </p:spPr>
        <p:txBody>
          <a:bodyPr wrap="square" lIns="0" rtlCol="0">
            <a:spAutoFit/>
          </a:bodyPr>
          <a:lstStyle/>
          <a:p>
            <a:pPr>
              <a:buClr>
                <a:srgbClr val="043882"/>
              </a:buClr>
            </a:pPr>
            <a:r>
              <a:rPr lang="ja-JP" sz="1500" b="1" i="0" dirty="0" smtClean="0">
                <a:solidFill>
                  <a:srgbClr val="4D4D4D"/>
                </a:solidFill>
                <a:ea typeface="MS UI Gothic" pitchFamily="18" charset="0"/>
              </a:rPr>
              <a:t>抄録4012の考察 </a:t>
            </a:r>
          </a:p>
          <a:p>
            <a:pPr marL="285750" indent="-285750">
              <a:buClr>
                <a:srgbClr val="043882"/>
              </a:buClr>
              <a:buFont typeface="Arial" panose="020B0604020202020204" pitchFamily="34" charset="0"/>
              <a:buChar char="•"/>
            </a:pPr>
            <a:r>
              <a:rPr lang="ja-JP" sz="1500" b="0" i="0" dirty="0" smtClean="0">
                <a:solidFill>
                  <a:srgbClr val="4D4D4D"/>
                </a:solidFill>
                <a:ea typeface="MS UI Gothic" pitchFamily="18" charset="0"/>
              </a:rPr>
              <a:t>CTにオナルツズマブを併用しても、OSおよびPFSにおいて有意差は認められなかった</a:t>
            </a:r>
          </a:p>
          <a:p>
            <a:pPr marL="531813" lvl="1" indent="-258763">
              <a:buClr>
                <a:srgbClr val="043882"/>
              </a:buClr>
              <a:buFont typeface="Arial" panose="020B0604020202020204" pitchFamily="34" charset="0"/>
              <a:buChar char="–"/>
            </a:pPr>
            <a:r>
              <a:rPr lang="ja-JP" sz="1500" b="0" i="0" dirty="0" smtClean="0">
                <a:solidFill>
                  <a:srgbClr val="4D4D4D"/>
                </a:solidFill>
                <a:ea typeface="MS UI Gothic" pitchFamily="18" charset="0"/>
              </a:rPr>
              <a:t>MET 2</a:t>
            </a:r>
            <a:r>
              <a:rPr lang="ja-JP" sz="1500" b="0" i="0" baseline="30000" dirty="0" smtClean="0">
                <a:solidFill>
                  <a:srgbClr val="4D4D4D"/>
                </a:solidFill>
                <a:ea typeface="MS UI Gothic" pitchFamily="18" charset="0"/>
              </a:rPr>
              <a:t>+</a:t>
            </a:r>
            <a:r>
              <a:rPr lang="ja-JP" sz="1500" b="0" i="0" dirty="0" smtClean="0">
                <a:solidFill>
                  <a:srgbClr val="4D4D4D"/>
                </a:solidFill>
                <a:ea typeface="MS UI Gothic" pitchFamily="18" charset="0"/>
              </a:rPr>
              <a:t>/3</a:t>
            </a:r>
            <a:r>
              <a:rPr lang="ja-JP" sz="1500" b="0" i="0" baseline="30000" dirty="0" smtClean="0">
                <a:solidFill>
                  <a:srgbClr val="4D4D4D"/>
                </a:solidFill>
                <a:ea typeface="MS UI Gothic" pitchFamily="18" charset="0"/>
              </a:rPr>
              <a:t>+</a:t>
            </a:r>
            <a:r>
              <a:rPr lang="ja-JP" sz="1500" b="0" i="0" dirty="0" smtClean="0">
                <a:solidFill>
                  <a:srgbClr val="4D4D4D"/>
                </a:solidFill>
                <a:ea typeface="MS UI Gothic" pitchFamily="18" charset="0"/>
              </a:rPr>
              <a:t>の患者では、生命予後の改善傾向が認められた（ただし、統計学的に有意なレベルには達していなかった）</a:t>
            </a:r>
          </a:p>
          <a:p>
            <a:pPr marL="285750" indent="-285750">
              <a:buClr>
                <a:srgbClr val="043882"/>
              </a:buClr>
              <a:buFont typeface="Arial" panose="020B0604020202020204" pitchFamily="34" charset="0"/>
              <a:buChar char="•"/>
            </a:pPr>
            <a:r>
              <a:rPr lang="ja-JP" sz="1500" b="0" i="0" dirty="0" smtClean="0">
                <a:solidFill>
                  <a:srgbClr val="4D4D4D"/>
                </a:solidFill>
                <a:ea typeface="MS UI Gothic" pitchFamily="18" charset="0"/>
              </a:rPr>
              <a:t>RCTの実施の妥当性を裏付ける、十分なデータは得られたのか? </a:t>
            </a:r>
          </a:p>
          <a:p>
            <a:pPr marL="531813" lvl="1" indent="-258763">
              <a:buClr>
                <a:srgbClr val="043882"/>
              </a:buClr>
              <a:buFont typeface="Arial" panose="020B0604020202020204" pitchFamily="34" charset="0"/>
              <a:buChar char="–"/>
            </a:pPr>
            <a:r>
              <a:rPr lang="ja-JP" sz="1500" b="0" i="0" dirty="0" smtClean="0">
                <a:solidFill>
                  <a:srgbClr val="4D4D4D"/>
                </a:solidFill>
                <a:ea typeface="MS UI Gothic" pitchFamily="18" charset="0"/>
              </a:rPr>
              <a:t>第</a:t>
            </a:r>
            <a:r>
              <a:rPr lang="en-US" altLang="ja-JP" sz="1500" b="0" i="0" dirty="0" smtClean="0">
                <a:solidFill>
                  <a:srgbClr val="4D4D4D"/>
                </a:solidFill>
                <a:ea typeface="MS UI Gothic" pitchFamily="18" charset="0"/>
              </a:rPr>
              <a:t>I</a:t>
            </a:r>
            <a:r>
              <a:rPr lang="ja-JP" sz="1500" b="0" i="0" dirty="0" smtClean="0">
                <a:solidFill>
                  <a:srgbClr val="4D4D4D"/>
                </a:solidFill>
                <a:ea typeface="MS UI Gothic" pitchFamily="18" charset="0"/>
              </a:rPr>
              <a:t>相試験（患者1例でCRが達成された）に基づくデータ</a:t>
            </a:r>
          </a:p>
          <a:p>
            <a:pPr marL="285750" indent="-285750">
              <a:buClr>
                <a:srgbClr val="043882"/>
              </a:buClr>
              <a:buFont typeface="Arial" panose="020B0604020202020204" pitchFamily="34" charset="0"/>
              <a:buChar char="•"/>
            </a:pPr>
            <a:r>
              <a:rPr lang="ja-JP" sz="1500" b="0" i="0" dirty="0" smtClean="0">
                <a:solidFill>
                  <a:srgbClr val="4D4D4D"/>
                </a:solidFill>
                <a:ea typeface="MS UI Gothic" pitchFamily="18" charset="0"/>
              </a:rPr>
              <a:t>MET経路を標的とした治療を行う際に、治療対象となる患者の選定法として最適なのは、どのような方法か? </a:t>
            </a:r>
          </a:p>
          <a:p>
            <a:pPr marL="531813" lvl="1" indent="-258763">
              <a:buClr>
                <a:srgbClr val="043882"/>
              </a:buClr>
              <a:buFont typeface="Arial" panose="020B0604020202020204" pitchFamily="34" charset="0"/>
              <a:buChar char="–"/>
            </a:pPr>
            <a:r>
              <a:rPr lang="ja-JP" sz="1500" b="0" i="0" dirty="0" smtClean="0">
                <a:solidFill>
                  <a:srgbClr val="4D4D4D"/>
                </a:solidFill>
                <a:ea typeface="MS UI Gothic" pitchFamily="18" charset="0"/>
              </a:rPr>
              <a:t>試験の大部分では、IHC法を用いたMETの評価が行われている</a:t>
            </a:r>
          </a:p>
          <a:p>
            <a:pPr marL="900113" lvl="2" indent="-273050">
              <a:buClr>
                <a:srgbClr val="043882"/>
              </a:buClr>
              <a:buFont typeface="Arial" panose="020B0604020202020204" pitchFamily="34" charset="0"/>
              <a:buChar char="•"/>
            </a:pPr>
            <a:r>
              <a:rPr lang="ja-JP" sz="1500" b="0" i="0" dirty="0" smtClean="0">
                <a:solidFill>
                  <a:srgbClr val="4D4D4D"/>
                </a:solidFill>
                <a:ea typeface="MS UI Gothic" pitchFamily="18" charset="0"/>
              </a:rPr>
              <a:t>タンパクの発現は、必ずしも経路の活性化の指標になるとは限らない</a:t>
            </a:r>
          </a:p>
          <a:p>
            <a:pPr marL="900113" lvl="2" indent="-273050">
              <a:buClr>
                <a:srgbClr val="043882"/>
              </a:buClr>
              <a:buFont typeface="Arial" panose="020B0604020202020204" pitchFamily="34" charset="0"/>
              <a:buChar char="•"/>
            </a:pPr>
            <a:r>
              <a:rPr lang="ja-JP" sz="1500" b="0" i="0" dirty="0" smtClean="0">
                <a:solidFill>
                  <a:srgbClr val="4D4D4D"/>
                </a:solidFill>
                <a:ea typeface="MS UI Gothic" pitchFamily="18" charset="0"/>
              </a:rPr>
              <a:t>抗体キットの性能・特性には大きなバラツキがみられる</a:t>
            </a:r>
          </a:p>
          <a:p>
            <a:pPr marL="900113" lvl="2" indent="-273050">
              <a:buClr>
                <a:srgbClr val="043882"/>
              </a:buClr>
              <a:buFont typeface="Arial" panose="020B0604020202020204" pitchFamily="34" charset="0"/>
              <a:buChar char="•"/>
            </a:pPr>
            <a:r>
              <a:rPr lang="ja-JP" sz="1500" b="0" i="0" dirty="0" smtClean="0">
                <a:solidFill>
                  <a:srgbClr val="4D4D4D"/>
                </a:solidFill>
                <a:ea typeface="MS UI Gothic" pitchFamily="18" charset="0"/>
              </a:rPr>
              <a:t>FISH法による増幅は、胃癌患者の5～10%で報告されてきているが、オナルツズマブの投与下ではまだ検討されてきていない</a:t>
            </a:r>
          </a:p>
          <a:p>
            <a:pPr marL="285750" indent="-285750">
              <a:buClr>
                <a:srgbClr val="043882"/>
              </a:buClr>
              <a:buFont typeface="Arial" panose="020B0604020202020204" pitchFamily="34" charset="0"/>
              <a:buChar char="•"/>
            </a:pPr>
            <a:r>
              <a:rPr lang="ja-JP" sz="1500" b="0" i="0" dirty="0" smtClean="0">
                <a:solidFill>
                  <a:srgbClr val="4D4D4D"/>
                </a:solidFill>
                <a:ea typeface="MS UI Gothic" pitchFamily="18" charset="0"/>
              </a:rPr>
              <a:t>3試験で有益性を否定する結果が得られたが、MET経路に関する検討を継続するのか? </a:t>
            </a:r>
          </a:p>
          <a:p>
            <a:pPr marL="531813" lvl="1" indent="-258763">
              <a:buClr>
                <a:srgbClr val="043882"/>
              </a:buClr>
              <a:buFont typeface="Arial" panose="020B0604020202020204" pitchFamily="34" charset="0"/>
              <a:buChar char="–"/>
            </a:pPr>
            <a:r>
              <a:rPr lang="ja-JP" sz="1500" b="0" i="0" dirty="0" smtClean="0">
                <a:solidFill>
                  <a:srgbClr val="4D4D4D"/>
                </a:solidFill>
                <a:ea typeface="MS UI Gothic" pitchFamily="18" charset="0"/>
              </a:rPr>
              <a:t>さらなる試験を実施する前に、確実なバイオマーカーの再評価を行う必要がある </a:t>
            </a:r>
          </a:p>
          <a:p>
            <a:pPr marL="531813" lvl="1" indent="-258763">
              <a:buClr>
                <a:srgbClr val="043882"/>
              </a:buClr>
              <a:buFont typeface="Arial" panose="020B0604020202020204" pitchFamily="34" charset="0"/>
              <a:buChar char="–"/>
            </a:pPr>
            <a:r>
              <a:rPr lang="ja-JP" sz="1500" b="0" i="0" dirty="0" smtClean="0">
                <a:solidFill>
                  <a:srgbClr val="4D4D4D"/>
                </a:solidFill>
                <a:ea typeface="MS UI Gothic" pitchFamily="18" charset="0"/>
              </a:rPr>
              <a:t>複数の標的を持つ治療について検討が行われうる</a:t>
            </a:r>
          </a:p>
          <a:p>
            <a:pPr marL="285750" indent="-285750">
              <a:buClr>
                <a:srgbClr val="043882"/>
              </a:buClr>
              <a:buFont typeface="Arial" panose="020B0604020202020204" pitchFamily="34" charset="0"/>
              <a:buChar char="•"/>
            </a:pPr>
            <a:r>
              <a:rPr lang="ja-JP" sz="1500" b="0" i="0" dirty="0" smtClean="0">
                <a:solidFill>
                  <a:srgbClr val="4D4D4D"/>
                </a:solidFill>
                <a:ea typeface="MS UI Gothic" pitchFamily="18" charset="0"/>
              </a:rPr>
              <a:t>今後の展望に関するメッセージ：</a:t>
            </a:r>
          </a:p>
          <a:p>
            <a:pPr marL="531813" lvl="1" indent="-258763">
              <a:buClr>
                <a:srgbClr val="043882"/>
              </a:buClr>
              <a:buFont typeface="Arial" panose="020B0604020202020204" pitchFamily="34" charset="0"/>
              <a:buChar char="–"/>
            </a:pPr>
            <a:r>
              <a:rPr lang="ja-JP" sz="1500" b="0" i="0" dirty="0" smtClean="0">
                <a:solidFill>
                  <a:srgbClr val="4D4D4D"/>
                </a:solidFill>
                <a:ea typeface="MS UI Gothic" pitchFamily="18" charset="0"/>
              </a:rPr>
              <a:t>標的患者選定のための現行のバイオマーカーを用いた、MET阻害薬のさらなる試験は実施されない</a:t>
            </a:r>
          </a:p>
          <a:p>
            <a:pPr marL="285750" indent="-285750">
              <a:buClr>
                <a:srgbClr val="043882"/>
              </a:buClr>
              <a:buFont typeface="Arial" panose="020B0604020202020204" pitchFamily="34" charset="0"/>
              <a:buChar char="•"/>
            </a:pPr>
            <a:r>
              <a:rPr lang="ja-JP" sz="1500" b="0" i="0" dirty="0" smtClean="0">
                <a:solidFill>
                  <a:srgbClr val="4D4D4D"/>
                </a:solidFill>
                <a:ea typeface="MS UI Gothic" pitchFamily="18" charset="0"/>
              </a:rPr>
              <a:t>次のステップ</a:t>
            </a:r>
          </a:p>
          <a:p>
            <a:pPr marL="531813" lvl="1" indent="-258763">
              <a:buClr>
                <a:srgbClr val="043882"/>
              </a:buClr>
              <a:buFont typeface="Arial" panose="020B0604020202020204" pitchFamily="34" charset="0"/>
              <a:buChar char="–"/>
            </a:pPr>
            <a:r>
              <a:rPr lang="ja-JP" sz="1500" b="0" i="0" dirty="0" smtClean="0">
                <a:solidFill>
                  <a:srgbClr val="4D4D4D"/>
                </a:solidFill>
                <a:ea typeface="MS UI Gothic" pitchFamily="18" charset="0"/>
              </a:rPr>
              <a:t>バイオマーカーを特定するための、限定的な規模の「バケツ試験（Bucket trials）」（癌の種類ではなく、バイオマーカーの状態に基づいて患者を登録する試験）において、数種の治療薬について評価を行い、その後で、最も適切な治療を選択し、より厳格な評価を実施する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胃食道癌: 適切な標的の特定 – Iqbal S</a:t>
            </a:r>
          </a:p>
        </p:txBody>
      </p:sp>
    </p:spTree>
    <p:extLst>
      <p:ext uri="{BB962C8B-B14F-4D97-AF65-F5344CB8AC3E}">
        <p14:creationId xmlns:p14="http://schemas.microsoft.com/office/powerpoint/2010/main" xmlns="" val="3208733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ja-JP" sz="1800" b="1" i="0" dirty="0" smtClean="0">
                <a:solidFill>
                  <a:srgbClr val="043882"/>
                </a:solidFill>
                <a:ea typeface="MS UI Gothic" pitchFamily="18" charset="0"/>
              </a:rPr>
              <a:t>胃食道癌: 適切な標的の特定 – Iqbal S</a:t>
            </a:r>
          </a:p>
        </p:txBody>
      </p:sp>
      <p:sp>
        <p:nvSpPr>
          <p:cNvPr id="6" name="Content Placeholder 5"/>
          <p:cNvSpPr>
            <a:spLocks noGrp="1"/>
          </p:cNvSpPr>
          <p:nvPr>
            <p:ph idx="1"/>
          </p:nvPr>
        </p:nvSpPr>
        <p:spPr/>
        <p:txBody>
          <a:bodyPr/>
          <a:lstStyle/>
          <a:p>
            <a:pPr marL="0" indent="0">
              <a:spcAft>
                <a:spcPts val="300"/>
              </a:spcAft>
              <a:buClr>
                <a:srgbClr val="043882"/>
              </a:buClr>
              <a:buNone/>
            </a:pPr>
            <a:r>
              <a:rPr lang="ja-JP" sz="1600" b="1" i="0" dirty="0" smtClean="0">
                <a:solidFill>
                  <a:srgbClr val="4D4D4D"/>
                </a:solidFill>
                <a:ea typeface="MS UI Gothic" pitchFamily="18" charset="0"/>
              </a:rPr>
              <a:t>抄録4015の考察</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DGAC患者における第</a:t>
            </a:r>
            <a:r>
              <a:rPr lang="en-US" altLang="ja-JP" sz="1600" b="0" i="0" dirty="0" smtClean="0">
                <a:solidFill>
                  <a:srgbClr val="4D4D4D"/>
                </a:solidFill>
                <a:ea typeface="MS UI Gothic" pitchFamily="18" charset="0"/>
              </a:rPr>
              <a:t>III</a:t>
            </a:r>
            <a:r>
              <a:rPr lang="ja-JP" sz="1600" b="0" i="0" dirty="0" smtClean="0">
                <a:solidFill>
                  <a:srgbClr val="4D4D4D"/>
                </a:solidFill>
                <a:ea typeface="MS UI Gothic" pitchFamily="18" charset="0"/>
              </a:rPr>
              <a:t>相試験1件が、後ろ向きのサブグループ解析に基づいて開始された</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2群間の比較で有用性が認められなかったことから、試験は中止された</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S-1については、西洋諸国の患者集団における研究を続けていく必要があるのか? </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これはサブグループ解析であり、分子の特性の評価は実施されなかった</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S-1は、5FUに対して優越性を示しておらず、米国では、5FU + カペシタビンが依然として標準的治療とされている</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フルオロピリミジンに関する今後の研究は、生物学的な論拠によって推進されるものとすべきである</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試験デザインはどのように改善されうるか? </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非臨床試験では、依然として、関連する経路やバイオマーカーの特定を行っていく必要がある</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第</a:t>
            </a:r>
            <a:r>
              <a:rPr lang="en-US" altLang="ja-JP" sz="1600" b="0" i="0" dirty="0" smtClean="0">
                <a:solidFill>
                  <a:srgbClr val="4D4D4D"/>
                </a:solidFill>
                <a:ea typeface="MS UI Gothic" pitchFamily="18" charset="0"/>
              </a:rPr>
              <a:t>I</a:t>
            </a:r>
            <a:r>
              <a:rPr lang="ja-JP" sz="1600" b="0" i="0" dirty="0" smtClean="0">
                <a:solidFill>
                  <a:srgbClr val="4D4D4D"/>
                </a:solidFill>
                <a:ea typeface="MS UI Gothic" pitchFamily="18" charset="0"/>
              </a:rPr>
              <a:t>相試験(用量増量コホートを含む)</a:t>
            </a:r>
            <a:r>
              <a:rPr lang="en-US" altLang="ja-JP" sz="1600" b="0" i="0" dirty="0" smtClean="0">
                <a:solidFill>
                  <a:srgbClr val="4D4D4D"/>
                </a:solidFill>
                <a:ea typeface="MS UI Gothic" pitchFamily="18" charset="0"/>
              </a:rPr>
              <a:t>(</a:t>
            </a:r>
            <a:r>
              <a:rPr lang="ja-JP" sz="1600" b="0" i="0" dirty="0" smtClean="0">
                <a:solidFill>
                  <a:srgbClr val="4D4D4D"/>
                </a:solidFill>
                <a:ea typeface="MS UI Gothic" pitchFamily="18" charset="0"/>
              </a:rPr>
              <a:t>連続的な生検およびバイオマーカー検証を伴う</a:t>
            </a:r>
            <a:r>
              <a:rPr lang="en-US" altLang="ja-JP" sz="1600" b="0" i="0" dirty="0" smtClean="0">
                <a:solidFill>
                  <a:srgbClr val="4D4D4D"/>
                </a:solidFill>
                <a:ea typeface="MS UI Gothic" pitchFamily="18" charset="0"/>
              </a:rPr>
              <a:t>)</a:t>
            </a:r>
            <a:endParaRPr lang="ja-JP" sz="1600" b="0" i="0" dirty="0" smtClean="0">
              <a:solidFill>
                <a:srgbClr val="4D4D4D"/>
              </a:solidFill>
              <a:ea typeface="MS UI Gothic" pitchFamily="18" charset="0"/>
            </a:endParaRP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無作為化、第</a:t>
            </a:r>
            <a:r>
              <a:rPr lang="en-US" altLang="ja-JP" sz="1600" b="0" i="0" dirty="0" smtClean="0">
                <a:solidFill>
                  <a:srgbClr val="4D4D4D"/>
                </a:solidFill>
                <a:ea typeface="MS UI Gothic" pitchFamily="18" charset="0"/>
              </a:rPr>
              <a:t>II</a:t>
            </a:r>
            <a:r>
              <a:rPr lang="ja-JP" sz="1600" b="0" i="0" dirty="0" smtClean="0">
                <a:solidFill>
                  <a:srgbClr val="4D4D4D"/>
                </a:solidFill>
                <a:ea typeface="MS UI Gothic" pitchFamily="18" charset="0"/>
              </a:rPr>
              <a:t>相試験</a:t>
            </a:r>
            <a:r>
              <a:rPr lang="en-US" altLang="ja-JP" sz="1600" b="0" i="0" dirty="0" smtClean="0">
                <a:solidFill>
                  <a:srgbClr val="4D4D4D"/>
                </a:solidFill>
                <a:ea typeface="MS UI Gothic" pitchFamily="18" charset="0"/>
              </a:rPr>
              <a:t>(</a:t>
            </a:r>
            <a:r>
              <a:rPr lang="ja-JP" sz="1600" b="0" i="0" dirty="0" smtClean="0">
                <a:solidFill>
                  <a:srgbClr val="4D4D4D"/>
                </a:solidFill>
                <a:ea typeface="MS UI Gothic" pitchFamily="18" charset="0"/>
              </a:rPr>
              <a:t>明白な効果を持つバイオマーカーの検証の継続</a:t>
            </a:r>
            <a:r>
              <a:rPr lang="en-US" altLang="ja-JP" sz="1600" b="0" i="0" dirty="0" smtClean="0">
                <a:solidFill>
                  <a:srgbClr val="4D4D4D"/>
                </a:solidFill>
                <a:ea typeface="MS UI Gothic" pitchFamily="18" charset="0"/>
              </a:rPr>
              <a:t>)</a:t>
            </a:r>
            <a:endParaRPr lang="ja-JP" sz="1600" b="0" i="0" dirty="0" smtClean="0">
              <a:solidFill>
                <a:srgbClr val="4D4D4D"/>
              </a:solidFill>
              <a:ea typeface="MS UI Gothic" pitchFamily="18" charset="0"/>
            </a:endParaRP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厳格な中止規則</a:t>
            </a:r>
            <a:r>
              <a:rPr lang="en-US" altLang="ja-JP" sz="1600" b="0" i="0" dirty="0" smtClean="0">
                <a:solidFill>
                  <a:srgbClr val="4D4D4D"/>
                </a:solidFill>
                <a:ea typeface="MS UI Gothic" pitchFamily="18" charset="0"/>
              </a:rPr>
              <a:t>(</a:t>
            </a:r>
            <a:r>
              <a:rPr lang="ja-JP" sz="1600" b="0" i="0" dirty="0" smtClean="0">
                <a:solidFill>
                  <a:srgbClr val="4D4D4D"/>
                </a:solidFill>
                <a:ea typeface="MS UI Gothic" pitchFamily="18" charset="0"/>
              </a:rPr>
              <a:t>有益性が認められない試験において、患者登録が継続されないようにするための規則</a:t>
            </a:r>
            <a:r>
              <a:rPr lang="en-US" altLang="ja-JP" sz="1600" b="0" i="0" dirty="0" smtClean="0">
                <a:solidFill>
                  <a:srgbClr val="4D4D4D"/>
                </a:solidFill>
                <a:ea typeface="MS UI Gothic" pitchFamily="18" charset="0"/>
              </a:rPr>
              <a:t>)</a:t>
            </a:r>
            <a:r>
              <a:rPr lang="ja-JP" sz="1600" b="0" i="0" dirty="0" smtClean="0">
                <a:solidFill>
                  <a:srgbClr val="4D4D4D"/>
                </a:solidFill>
                <a:ea typeface="MS UI Gothic" pitchFamily="18" charset="0"/>
              </a:rPr>
              <a:t>を設けた第</a:t>
            </a:r>
            <a:r>
              <a:rPr lang="en-US" altLang="ja-JP" sz="1600" b="0" i="0" dirty="0" smtClean="0">
                <a:solidFill>
                  <a:srgbClr val="4D4D4D"/>
                </a:solidFill>
                <a:ea typeface="MS UI Gothic" pitchFamily="18" charset="0"/>
              </a:rPr>
              <a:t>III</a:t>
            </a:r>
            <a:r>
              <a:rPr lang="ja-JP" sz="1600" b="0" i="0" dirty="0" smtClean="0">
                <a:solidFill>
                  <a:srgbClr val="4D4D4D"/>
                </a:solidFill>
                <a:ea typeface="MS UI Gothic" pitchFamily="18" charset="0"/>
              </a:rPr>
              <a:t>相試験</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今後の展望に関するメッセージ：</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S-1は、5FUに対して同等性を示す</a:t>
            </a:r>
          </a:p>
        </p:txBody>
      </p:sp>
    </p:spTree>
    <p:extLst>
      <p:ext uri="{BB962C8B-B14F-4D97-AF65-F5344CB8AC3E}">
        <p14:creationId xmlns:p14="http://schemas.microsoft.com/office/powerpoint/2010/main" xmlns="" val="703157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神経内分泌腫瘍</a:t>
            </a:r>
          </a:p>
        </p:txBody>
      </p:sp>
    </p:spTree>
    <p:extLst>
      <p:ext uri="{BB962C8B-B14F-4D97-AF65-F5344CB8AC3E}">
        <p14:creationId xmlns:p14="http://schemas.microsoft.com/office/powerpoint/2010/main" xmlns="" val="4034938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81000" y="1371600"/>
            <a:ext cx="8404225" cy="467820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進行カルチノイド神経内分泌腫瘍(NET)を有する患者において、ベバシズマブ＋オクトレオチドの抗腫瘍作用について、INFα-2b＋オクトレオチドとの比較検討を行うこと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4004: SWOG S0518: 予後不良な進行カルチノイド患者において、オクトレオチド（デポ製剤）＋インターフェロンα-2bについて、オクトレオチド（デポ製剤）＋ベバシズマブ(NSC #704865)との比較検討を行う、第III相、前向き、無作為化比較試験(NCT00569127) </a:t>
            </a:r>
            <a:r>
              <a:rPr lang="en-US" altLang="ja-JP" sz="1800" b="1" i="0" dirty="0" smtClean="0">
                <a:solidFill>
                  <a:srgbClr val="043882"/>
                </a:solidFill>
                <a:ea typeface="MS UI Gothic" pitchFamily="18" charset="0"/>
              </a:rPr>
              <a:t/>
            </a:r>
            <a:br>
              <a:rPr lang="en-U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Yao JC,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Yao et al. J Clin Oncol 2015; 33 (suppl): abstr 4004</a:t>
            </a:r>
          </a:p>
        </p:txBody>
      </p:sp>
      <p:sp>
        <p:nvSpPr>
          <p:cNvPr id="25" name="Oval 14"/>
          <p:cNvSpPr>
            <a:spLocks noChangeArrowheads="1"/>
          </p:cNvSpPr>
          <p:nvPr/>
        </p:nvSpPr>
        <p:spPr bwMode="auto">
          <a:xfrm>
            <a:off x="3941537" y="35192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4327291" y="2981273"/>
            <a:ext cx="444063" cy="631975"/>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116435" y="282733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34" name="AutoShape 21"/>
          <p:cNvCxnSpPr>
            <a:cxnSpLocks noChangeShapeType="1"/>
          </p:cNvCxnSpPr>
          <p:nvPr/>
        </p:nvCxnSpPr>
        <p:spPr bwMode="auto">
          <a:xfrm>
            <a:off x="7543800" y="3091649"/>
            <a:ext cx="572635"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865310" y="2502828"/>
            <a:ext cx="2775568" cy="11448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ベバシズマブ 15 mg/kg</a:t>
            </a:r>
          </a:p>
          <a:p>
            <a:pPr algn="ctr" defTabSz="892175" eaLnBrk="0" hangingPunct="0"/>
            <a:r>
              <a:rPr lang="en-GB" altLang="zh-CN" sz="1600" dirty="0">
                <a:solidFill>
                  <a:srgbClr val="FFFFFF"/>
                </a:solidFill>
                <a:ea typeface="SimSun" pitchFamily="2" charset="-122"/>
              </a:rPr>
              <a:t>+</a:t>
            </a:r>
          </a:p>
          <a:p>
            <a:pPr algn="ctr" defTabSz="892175" eaLnBrk="0" hangingPunct="0"/>
            <a:r>
              <a:rPr lang="ja-JP" sz="1600" b="0" i="0" dirty="0" smtClean="0">
                <a:solidFill>
                  <a:srgbClr val="FFFFFF"/>
                </a:solidFill>
                <a:ea typeface="MS UI Gothic" pitchFamily="18" charset="0"/>
              </a:rPr>
              <a:t>オクトレオチド LAR 20 mg q3w</a:t>
            </a:r>
          </a:p>
        </p:txBody>
      </p:sp>
      <p:sp>
        <p:nvSpPr>
          <p:cNvPr id="39" name="AutoShape 12"/>
          <p:cNvSpPr>
            <a:spLocks noChangeArrowheads="1"/>
          </p:cNvSpPr>
          <p:nvPr/>
        </p:nvSpPr>
        <p:spPr bwMode="auto">
          <a:xfrm>
            <a:off x="8116435" y="421159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40" name="AutoShape 21"/>
          <p:cNvCxnSpPr>
            <a:cxnSpLocks noChangeShapeType="1"/>
          </p:cNvCxnSpPr>
          <p:nvPr/>
        </p:nvCxnSpPr>
        <p:spPr bwMode="auto">
          <a:xfrm>
            <a:off x="7543800" y="4475914"/>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865309" y="3888391"/>
            <a:ext cx="2788093" cy="1287232"/>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INFα-2b 500万単位</a:t>
            </a:r>
            <a:r>
              <a:rPr lang="en" sz="1600" dirty="0" smtClean="0"/>
              <a:t/>
            </a:r>
            <a:br>
              <a:rPr lang="en" sz="1600" dirty="0" smtClean="0"/>
            </a:br>
            <a:r>
              <a:rPr lang="ja-JP" sz="1600" b="0" i="0" dirty="0" smtClean="0">
                <a:solidFill>
                  <a:srgbClr val="FFFFFF"/>
                </a:solidFill>
                <a:ea typeface="MS UI Gothic" pitchFamily="18" charset="0"/>
              </a:rPr>
              <a:t>週3日間</a:t>
            </a:r>
          </a:p>
          <a:p>
            <a:pPr algn="ctr" defTabSz="892175" eaLnBrk="0" hangingPunct="0"/>
            <a:r>
              <a:rPr lang="en-GB" altLang="zh-CN" sz="1600" dirty="0">
                <a:solidFill>
                  <a:srgbClr val="FFFFFF"/>
                </a:solidFill>
                <a:ea typeface="SimSun" pitchFamily="2" charset="-122"/>
              </a:rPr>
              <a:t>+</a:t>
            </a:r>
          </a:p>
          <a:p>
            <a:pPr algn="ctr" defTabSz="892175" eaLnBrk="0" hangingPunct="0"/>
            <a:r>
              <a:rPr lang="ja-JP" sz="1600" b="0" i="0" dirty="0" smtClean="0">
                <a:solidFill>
                  <a:srgbClr val="FFFFFF"/>
                </a:solidFill>
                <a:ea typeface="MS UI Gothic" pitchFamily="18" charset="0"/>
              </a:rPr>
              <a:t>オクトレオチド LAR 20 mg q3w</a:t>
            </a:r>
          </a:p>
        </p:txBody>
      </p:sp>
      <p:sp>
        <p:nvSpPr>
          <p:cNvPr id="43" name="Rectangle 9"/>
          <p:cNvSpPr txBox="1">
            <a:spLocks noChangeArrowheads="1"/>
          </p:cNvSpPr>
          <p:nvPr/>
        </p:nvSpPr>
        <p:spPr>
          <a:xfrm>
            <a:off x="373833" y="5660156"/>
            <a:ext cx="4130676" cy="674796"/>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PFS（中央でのレビューに基づく）</a:t>
            </a:r>
          </a:p>
        </p:txBody>
      </p:sp>
      <p:cxnSp>
        <p:nvCxnSpPr>
          <p:cNvPr id="45" name="AutoShape 19"/>
          <p:cNvCxnSpPr>
            <a:cxnSpLocks noChangeShapeType="1"/>
          </p:cNvCxnSpPr>
          <p:nvPr/>
        </p:nvCxnSpPr>
        <p:spPr bwMode="auto">
          <a:xfrm>
            <a:off x="2801140" y="3811391"/>
            <a:ext cx="1116000" cy="0"/>
          </a:xfrm>
          <a:prstGeom prst="straightConnector1">
            <a:avLst/>
          </a:prstGeom>
          <a:noFill/>
          <a:ln w="57150">
            <a:solidFill>
              <a:schemeClr val="bg2">
                <a:lumMod val="60000"/>
                <a:lumOff val="40000"/>
              </a:schemeClr>
            </a:solidFill>
            <a:round/>
            <a:headEnd/>
            <a:tailEnd type="triangle" w="med" len="med"/>
          </a:ln>
        </p:spPr>
      </p:cxnSp>
      <p:sp>
        <p:nvSpPr>
          <p:cNvPr id="48" name="AutoShape 9"/>
          <p:cNvSpPr>
            <a:spLocks noChangeArrowheads="1"/>
          </p:cNvSpPr>
          <p:nvPr/>
        </p:nvSpPr>
        <p:spPr bwMode="auto">
          <a:xfrm>
            <a:off x="174170" y="2452211"/>
            <a:ext cx="2950029" cy="273600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病勢進行が認められる、切除不能の転移性/局所進行の高分化型G1/2NET</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G2（6個以上の病変を伴う）</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結腸直腸または胃に原発</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施行歴のある細胞毒性化学療法は1種以下</a:t>
            </a:r>
          </a:p>
          <a:p>
            <a:pPr defTabSz="892175" eaLnBrk="0" hangingPunct="0">
              <a:spcAft>
                <a:spcPct val="30000"/>
              </a:spcAft>
            </a:pPr>
            <a:r>
              <a:rPr lang="ja-JP" sz="1600" b="0" i="0" dirty="0" smtClean="0">
                <a:solidFill>
                  <a:srgbClr val="043882"/>
                </a:solidFill>
                <a:ea typeface="MS UI Gothic" pitchFamily="18" charset="0"/>
              </a:rPr>
              <a:t>(n=402)</a:t>
            </a:r>
          </a:p>
        </p:txBody>
      </p:sp>
      <p:cxnSp>
        <p:nvCxnSpPr>
          <p:cNvPr id="46" name="AutoShape 16"/>
          <p:cNvCxnSpPr>
            <a:cxnSpLocks noChangeShapeType="1"/>
          </p:cNvCxnSpPr>
          <p:nvPr/>
        </p:nvCxnSpPr>
        <p:spPr bwMode="auto">
          <a:xfrm rot="16200000" flipH="1">
            <a:off x="4369322" y="3997377"/>
            <a:ext cx="360000" cy="631975"/>
          </a:xfrm>
          <a:prstGeom prst="bentConnector2">
            <a:avLst/>
          </a:prstGeom>
          <a:noFill/>
          <a:ln w="57150">
            <a:solidFill>
              <a:schemeClr val="bg2">
                <a:lumMod val="60000"/>
                <a:lumOff val="40000"/>
              </a:schemeClr>
            </a:solidFill>
            <a:round/>
            <a:headEnd/>
            <a:tailEnd type="triangle" w="med" len="med"/>
          </a:ln>
        </p:spPr>
      </p:cxnSp>
      <p:sp>
        <p:nvSpPr>
          <p:cNvPr id="19" name="Content Placeholder 26"/>
          <p:cNvSpPr txBox="1">
            <a:spLocks/>
          </p:cNvSpPr>
          <p:nvPr/>
        </p:nvSpPr>
        <p:spPr bwMode="auto">
          <a:xfrm>
            <a:off x="3295535" y="4966903"/>
            <a:ext cx="4508180"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ja-JP" sz="1400" b="1" i="0" dirty="0" smtClean="0">
                <a:solidFill>
                  <a:srgbClr val="043882"/>
                </a:solidFill>
                <a:ea typeface="MS UI Gothic" pitchFamily="18" charset="0"/>
              </a:rPr>
              <a:t>層別化</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原発部位(中腸 vs. その他)</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診断時以降におけるRECIST基準に基づくPDの有無</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組織学的分類(G1 vs. G2)</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試験登録までの2ヶ月間におけるオクトレオチド投与の有無</a:t>
            </a:r>
          </a:p>
        </p:txBody>
      </p:sp>
    </p:spTree>
    <p:extLst>
      <p:ext uri="{BB962C8B-B14F-4D97-AF65-F5344CB8AC3E}">
        <p14:creationId xmlns:p14="http://schemas.microsoft.com/office/powerpoint/2010/main" xmlns="" val="308960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3855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p:txBody>
      </p:sp>
      <p:sp>
        <p:nvSpPr>
          <p:cNvPr id="11"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Yao et al. J Clin Oncol 2015; 33 (suppl): abstr 4004</a:t>
            </a:r>
          </a:p>
        </p:txBody>
      </p:sp>
      <p:sp>
        <p:nvSpPr>
          <p:cNvPr id="8"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4004: SWOG S0518: 予後不良な進行カルチノイド患者において、オクトレオチド（デポ製剤）＋インターフェロンα-2bについて、オクトレオチド（デポ製剤）＋ベバシズマブ(NSC #704865)との比較検討を行う、第III相、前向き、無作為化比較試験(NCT00569127) </a:t>
            </a:r>
            <a:r>
              <a:rPr lang="en-US" altLang="ja-JP" sz="1800" b="1" i="0" dirty="0" smtClean="0">
                <a:solidFill>
                  <a:srgbClr val="043882"/>
                </a:solidFill>
                <a:ea typeface="MS UI Gothic" pitchFamily="18" charset="0"/>
              </a:rPr>
              <a:t/>
            </a:r>
            <a:br>
              <a:rPr lang="en-U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Yao JC, et al</a:t>
            </a:r>
          </a:p>
        </p:txBody>
      </p:sp>
      <p:grpSp>
        <p:nvGrpSpPr>
          <p:cNvPr id="14" name="Group 13"/>
          <p:cNvGrpSpPr/>
          <p:nvPr/>
        </p:nvGrpSpPr>
        <p:grpSpPr>
          <a:xfrm>
            <a:off x="556916" y="1930778"/>
            <a:ext cx="3113275" cy="1632712"/>
            <a:chOff x="966283" y="2024507"/>
            <a:chExt cx="3113275" cy="1632712"/>
          </a:xfrm>
        </p:grpSpPr>
        <p:sp>
          <p:nvSpPr>
            <p:cNvPr id="15" name="Line 414"/>
            <p:cNvSpPr>
              <a:spLocks noChangeShapeType="1"/>
            </p:cNvSpPr>
            <p:nvPr/>
          </p:nvSpPr>
          <p:spPr bwMode="auto">
            <a:xfrm>
              <a:off x="1050608" y="3577844"/>
              <a:ext cx="3028950"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420"/>
            <p:cNvSpPr>
              <a:spLocks noChangeShapeType="1"/>
            </p:cNvSpPr>
            <p:nvPr/>
          </p:nvSpPr>
          <p:spPr bwMode="auto">
            <a:xfrm>
              <a:off x="1143000"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421"/>
            <p:cNvSpPr>
              <a:spLocks noChangeShapeType="1"/>
            </p:cNvSpPr>
            <p:nvPr/>
          </p:nvSpPr>
          <p:spPr bwMode="auto">
            <a:xfrm>
              <a:off x="1648803"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422"/>
            <p:cNvSpPr>
              <a:spLocks noChangeShapeType="1"/>
            </p:cNvSpPr>
            <p:nvPr/>
          </p:nvSpPr>
          <p:spPr bwMode="auto">
            <a:xfrm>
              <a:off x="2154606"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423"/>
            <p:cNvSpPr>
              <a:spLocks noChangeShapeType="1"/>
            </p:cNvSpPr>
            <p:nvPr/>
          </p:nvSpPr>
          <p:spPr bwMode="auto">
            <a:xfrm>
              <a:off x="2660409"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424"/>
            <p:cNvSpPr>
              <a:spLocks noChangeShapeType="1"/>
            </p:cNvSpPr>
            <p:nvPr/>
          </p:nvSpPr>
          <p:spPr bwMode="auto">
            <a:xfrm>
              <a:off x="3166212"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425"/>
            <p:cNvSpPr>
              <a:spLocks noChangeShapeType="1"/>
            </p:cNvSpPr>
            <p:nvPr/>
          </p:nvSpPr>
          <p:spPr bwMode="auto">
            <a:xfrm>
              <a:off x="3672015"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3" name="Group 22"/>
            <p:cNvGrpSpPr/>
            <p:nvPr/>
          </p:nvGrpSpPr>
          <p:grpSpPr>
            <a:xfrm>
              <a:off x="966283" y="2024507"/>
              <a:ext cx="3049775" cy="1552575"/>
              <a:chOff x="4033650" y="4267200"/>
              <a:chExt cx="3049775" cy="1552575"/>
            </a:xfrm>
          </p:grpSpPr>
          <p:sp>
            <p:nvSpPr>
              <p:cNvPr id="24" name="Line 94"/>
              <p:cNvSpPr>
                <a:spLocks noChangeShapeType="1"/>
              </p:cNvSpPr>
              <p:nvPr/>
            </p:nvSpPr>
            <p:spPr bwMode="auto">
              <a:xfrm>
                <a:off x="4033650" y="5511800"/>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95"/>
              <p:cNvSpPr>
                <a:spLocks noChangeShapeType="1"/>
              </p:cNvSpPr>
              <p:nvPr/>
            </p:nvSpPr>
            <p:spPr bwMode="auto">
              <a:xfrm>
                <a:off x="4033650" y="5200650"/>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96"/>
              <p:cNvSpPr>
                <a:spLocks noChangeShapeType="1"/>
              </p:cNvSpPr>
              <p:nvPr/>
            </p:nvSpPr>
            <p:spPr bwMode="auto">
              <a:xfrm>
                <a:off x="4033650" y="4892675"/>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97"/>
              <p:cNvSpPr>
                <a:spLocks noChangeShapeType="1"/>
              </p:cNvSpPr>
              <p:nvPr/>
            </p:nvSpPr>
            <p:spPr bwMode="auto">
              <a:xfrm>
                <a:off x="4033650" y="4581525"/>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98"/>
              <p:cNvSpPr>
                <a:spLocks noChangeShapeType="1"/>
              </p:cNvSpPr>
              <p:nvPr/>
            </p:nvSpPr>
            <p:spPr bwMode="auto">
              <a:xfrm>
                <a:off x="4033650" y="4270375"/>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99"/>
              <p:cNvSpPr>
                <a:spLocks noChangeShapeType="1"/>
              </p:cNvSpPr>
              <p:nvPr/>
            </p:nvSpPr>
            <p:spPr bwMode="auto">
              <a:xfrm>
                <a:off x="4276725" y="43180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00"/>
              <p:cNvSpPr>
                <a:spLocks noChangeShapeType="1"/>
              </p:cNvSpPr>
              <p:nvPr/>
            </p:nvSpPr>
            <p:spPr bwMode="auto">
              <a:xfrm>
                <a:off x="4251325" y="43434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01"/>
              <p:cNvSpPr>
                <a:spLocks noChangeShapeType="1"/>
              </p:cNvSpPr>
              <p:nvPr/>
            </p:nvSpPr>
            <p:spPr bwMode="auto">
              <a:xfrm>
                <a:off x="4279900" y="43783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02"/>
              <p:cNvSpPr>
                <a:spLocks noChangeShapeType="1"/>
              </p:cNvSpPr>
              <p:nvPr/>
            </p:nvSpPr>
            <p:spPr bwMode="auto">
              <a:xfrm>
                <a:off x="4254500" y="440055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03"/>
              <p:cNvSpPr>
                <a:spLocks noChangeShapeType="1"/>
              </p:cNvSpPr>
              <p:nvPr/>
            </p:nvSpPr>
            <p:spPr bwMode="auto">
              <a:xfrm>
                <a:off x="4279900" y="44100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04"/>
              <p:cNvSpPr>
                <a:spLocks noChangeShapeType="1"/>
              </p:cNvSpPr>
              <p:nvPr/>
            </p:nvSpPr>
            <p:spPr bwMode="auto">
              <a:xfrm>
                <a:off x="4254500" y="443230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05"/>
              <p:cNvSpPr>
                <a:spLocks noChangeShapeType="1"/>
              </p:cNvSpPr>
              <p:nvPr/>
            </p:nvSpPr>
            <p:spPr bwMode="auto">
              <a:xfrm>
                <a:off x="4283075" y="447357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06"/>
              <p:cNvSpPr>
                <a:spLocks noChangeShapeType="1"/>
              </p:cNvSpPr>
              <p:nvPr/>
            </p:nvSpPr>
            <p:spPr bwMode="auto">
              <a:xfrm>
                <a:off x="4257675" y="4498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07"/>
              <p:cNvSpPr>
                <a:spLocks noChangeShapeType="1"/>
              </p:cNvSpPr>
              <p:nvPr/>
            </p:nvSpPr>
            <p:spPr bwMode="auto">
              <a:xfrm>
                <a:off x="4283075" y="4511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08"/>
              <p:cNvSpPr>
                <a:spLocks noChangeShapeType="1"/>
              </p:cNvSpPr>
              <p:nvPr/>
            </p:nvSpPr>
            <p:spPr bwMode="auto">
              <a:xfrm>
                <a:off x="4257675" y="4533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109"/>
              <p:cNvSpPr>
                <a:spLocks noChangeShapeType="1"/>
              </p:cNvSpPr>
              <p:nvPr/>
            </p:nvSpPr>
            <p:spPr bwMode="auto">
              <a:xfrm>
                <a:off x="4340225" y="45688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110"/>
              <p:cNvSpPr>
                <a:spLocks noChangeShapeType="1"/>
              </p:cNvSpPr>
              <p:nvPr/>
            </p:nvSpPr>
            <p:spPr bwMode="auto">
              <a:xfrm>
                <a:off x="4318000" y="45942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111"/>
              <p:cNvSpPr>
                <a:spLocks noChangeShapeType="1"/>
              </p:cNvSpPr>
              <p:nvPr/>
            </p:nvSpPr>
            <p:spPr bwMode="auto">
              <a:xfrm>
                <a:off x="4371975" y="46101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112"/>
              <p:cNvSpPr>
                <a:spLocks noChangeShapeType="1"/>
              </p:cNvSpPr>
              <p:nvPr/>
            </p:nvSpPr>
            <p:spPr bwMode="auto">
              <a:xfrm>
                <a:off x="4346575" y="46355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113"/>
              <p:cNvSpPr>
                <a:spLocks noChangeShapeType="1"/>
              </p:cNvSpPr>
              <p:nvPr/>
            </p:nvSpPr>
            <p:spPr bwMode="auto">
              <a:xfrm>
                <a:off x="4397375" y="46704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114"/>
              <p:cNvSpPr>
                <a:spLocks noChangeShapeType="1"/>
              </p:cNvSpPr>
              <p:nvPr/>
            </p:nvSpPr>
            <p:spPr bwMode="auto">
              <a:xfrm>
                <a:off x="4371975" y="46958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115"/>
              <p:cNvSpPr>
                <a:spLocks noChangeShapeType="1"/>
              </p:cNvSpPr>
              <p:nvPr/>
            </p:nvSpPr>
            <p:spPr bwMode="auto">
              <a:xfrm>
                <a:off x="4521200" y="484505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116"/>
              <p:cNvSpPr>
                <a:spLocks noChangeShapeType="1"/>
              </p:cNvSpPr>
              <p:nvPr/>
            </p:nvSpPr>
            <p:spPr bwMode="auto">
              <a:xfrm>
                <a:off x="4498975" y="48704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117"/>
              <p:cNvSpPr>
                <a:spLocks noChangeShapeType="1"/>
              </p:cNvSpPr>
              <p:nvPr/>
            </p:nvSpPr>
            <p:spPr bwMode="auto">
              <a:xfrm>
                <a:off x="4546600" y="4873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118"/>
              <p:cNvSpPr>
                <a:spLocks noChangeShapeType="1"/>
              </p:cNvSpPr>
              <p:nvPr/>
            </p:nvSpPr>
            <p:spPr bwMode="auto">
              <a:xfrm>
                <a:off x="4524375" y="4895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119"/>
              <p:cNvSpPr>
                <a:spLocks noChangeShapeType="1"/>
              </p:cNvSpPr>
              <p:nvPr/>
            </p:nvSpPr>
            <p:spPr bwMode="auto">
              <a:xfrm>
                <a:off x="4556125" y="4873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120"/>
              <p:cNvSpPr>
                <a:spLocks noChangeShapeType="1"/>
              </p:cNvSpPr>
              <p:nvPr/>
            </p:nvSpPr>
            <p:spPr bwMode="auto">
              <a:xfrm>
                <a:off x="4530725" y="4895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21"/>
              <p:cNvSpPr>
                <a:spLocks noChangeShapeType="1"/>
              </p:cNvSpPr>
              <p:nvPr/>
            </p:nvSpPr>
            <p:spPr bwMode="auto">
              <a:xfrm>
                <a:off x="4565650" y="4873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22"/>
              <p:cNvSpPr>
                <a:spLocks noChangeShapeType="1"/>
              </p:cNvSpPr>
              <p:nvPr/>
            </p:nvSpPr>
            <p:spPr bwMode="auto">
              <a:xfrm>
                <a:off x="4540250" y="489585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23"/>
              <p:cNvSpPr>
                <a:spLocks noChangeShapeType="1"/>
              </p:cNvSpPr>
              <p:nvPr/>
            </p:nvSpPr>
            <p:spPr bwMode="auto">
              <a:xfrm>
                <a:off x="4613275" y="49180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24"/>
              <p:cNvSpPr>
                <a:spLocks noChangeShapeType="1"/>
              </p:cNvSpPr>
              <p:nvPr/>
            </p:nvSpPr>
            <p:spPr bwMode="auto">
              <a:xfrm>
                <a:off x="4587875" y="49434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25"/>
              <p:cNvSpPr>
                <a:spLocks noChangeShapeType="1"/>
              </p:cNvSpPr>
              <p:nvPr/>
            </p:nvSpPr>
            <p:spPr bwMode="auto">
              <a:xfrm>
                <a:off x="4651375" y="49657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26"/>
              <p:cNvSpPr>
                <a:spLocks noChangeShapeType="1"/>
              </p:cNvSpPr>
              <p:nvPr/>
            </p:nvSpPr>
            <p:spPr bwMode="auto">
              <a:xfrm>
                <a:off x="4625975" y="499110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27"/>
              <p:cNvSpPr>
                <a:spLocks noChangeShapeType="1"/>
              </p:cNvSpPr>
              <p:nvPr/>
            </p:nvSpPr>
            <p:spPr bwMode="auto">
              <a:xfrm>
                <a:off x="4714875"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28"/>
              <p:cNvSpPr>
                <a:spLocks noChangeShapeType="1"/>
              </p:cNvSpPr>
              <p:nvPr/>
            </p:nvSpPr>
            <p:spPr bwMode="auto">
              <a:xfrm>
                <a:off x="4689475"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29"/>
              <p:cNvSpPr>
                <a:spLocks noChangeShapeType="1"/>
              </p:cNvSpPr>
              <p:nvPr/>
            </p:nvSpPr>
            <p:spPr bwMode="auto">
              <a:xfrm>
                <a:off x="4730750"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30"/>
              <p:cNvSpPr>
                <a:spLocks noChangeShapeType="1"/>
              </p:cNvSpPr>
              <p:nvPr/>
            </p:nvSpPr>
            <p:spPr bwMode="auto">
              <a:xfrm>
                <a:off x="4708525"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31"/>
              <p:cNvSpPr>
                <a:spLocks noChangeShapeType="1"/>
              </p:cNvSpPr>
              <p:nvPr/>
            </p:nvSpPr>
            <p:spPr bwMode="auto">
              <a:xfrm>
                <a:off x="4743450"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32"/>
              <p:cNvSpPr>
                <a:spLocks noChangeShapeType="1"/>
              </p:cNvSpPr>
              <p:nvPr/>
            </p:nvSpPr>
            <p:spPr bwMode="auto">
              <a:xfrm>
                <a:off x="4718050"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33"/>
              <p:cNvSpPr>
                <a:spLocks noChangeShapeType="1"/>
              </p:cNvSpPr>
              <p:nvPr/>
            </p:nvSpPr>
            <p:spPr bwMode="auto">
              <a:xfrm>
                <a:off x="4752975"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34"/>
              <p:cNvSpPr>
                <a:spLocks noChangeShapeType="1"/>
              </p:cNvSpPr>
              <p:nvPr/>
            </p:nvSpPr>
            <p:spPr bwMode="auto">
              <a:xfrm>
                <a:off x="4730750"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35"/>
              <p:cNvSpPr>
                <a:spLocks noChangeShapeType="1"/>
              </p:cNvSpPr>
              <p:nvPr/>
            </p:nvSpPr>
            <p:spPr bwMode="auto">
              <a:xfrm>
                <a:off x="4806950" y="49942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36"/>
              <p:cNvSpPr>
                <a:spLocks noChangeShapeType="1"/>
              </p:cNvSpPr>
              <p:nvPr/>
            </p:nvSpPr>
            <p:spPr bwMode="auto">
              <a:xfrm>
                <a:off x="4781550" y="50165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37"/>
              <p:cNvSpPr>
                <a:spLocks noChangeShapeType="1"/>
              </p:cNvSpPr>
              <p:nvPr/>
            </p:nvSpPr>
            <p:spPr bwMode="auto">
              <a:xfrm>
                <a:off x="4841875" y="501967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38"/>
              <p:cNvSpPr>
                <a:spLocks noChangeShapeType="1"/>
              </p:cNvSpPr>
              <p:nvPr/>
            </p:nvSpPr>
            <p:spPr bwMode="auto">
              <a:xfrm>
                <a:off x="4819650" y="50450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39"/>
              <p:cNvSpPr>
                <a:spLocks noChangeShapeType="1"/>
              </p:cNvSpPr>
              <p:nvPr/>
            </p:nvSpPr>
            <p:spPr bwMode="auto">
              <a:xfrm>
                <a:off x="4848225" y="50419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40"/>
              <p:cNvSpPr>
                <a:spLocks noChangeShapeType="1"/>
              </p:cNvSpPr>
              <p:nvPr/>
            </p:nvSpPr>
            <p:spPr bwMode="auto">
              <a:xfrm>
                <a:off x="4826000" y="50673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41"/>
              <p:cNvSpPr>
                <a:spLocks noChangeShapeType="1"/>
              </p:cNvSpPr>
              <p:nvPr/>
            </p:nvSpPr>
            <p:spPr bwMode="auto">
              <a:xfrm>
                <a:off x="5013325" y="5165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42"/>
              <p:cNvSpPr>
                <a:spLocks noChangeShapeType="1"/>
              </p:cNvSpPr>
              <p:nvPr/>
            </p:nvSpPr>
            <p:spPr bwMode="auto">
              <a:xfrm>
                <a:off x="4987925" y="51879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43"/>
              <p:cNvSpPr>
                <a:spLocks noChangeShapeType="1"/>
              </p:cNvSpPr>
              <p:nvPr/>
            </p:nvSpPr>
            <p:spPr bwMode="auto">
              <a:xfrm>
                <a:off x="5026025" y="5165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44"/>
              <p:cNvSpPr>
                <a:spLocks noChangeShapeType="1"/>
              </p:cNvSpPr>
              <p:nvPr/>
            </p:nvSpPr>
            <p:spPr bwMode="auto">
              <a:xfrm>
                <a:off x="5000625" y="518795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45"/>
              <p:cNvSpPr>
                <a:spLocks noChangeShapeType="1"/>
              </p:cNvSpPr>
              <p:nvPr/>
            </p:nvSpPr>
            <p:spPr bwMode="auto">
              <a:xfrm>
                <a:off x="5041900" y="5165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46"/>
              <p:cNvSpPr>
                <a:spLocks noChangeShapeType="1"/>
              </p:cNvSpPr>
              <p:nvPr/>
            </p:nvSpPr>
            <p:spPr bwMode="auto">
              <a:xfrm>
                <a:off x="5016500" y="51879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47"/>
              <p:cNvSpPr>
                <a:spLocks noChangeShapeType="1"/>
              </p:cNvSpPr>
              <p:nvPr/>
            </p:nvSpPr>
            <p:spPr bwMode="auto">
              <a:xfrm>
                <a:off x="5064125" y="51847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48"/>
              <p:cNvSpPr>
                <a:spLocks noChangeShapeType="1"/>
              </p:cNvSpPr>
              <p:nvPr/>
            </p:nvSpPr>
            <p:spPr bwMode="auto">
              <a:xfrm>
                <a:off x="5041900" y="52101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49"/>
              <p:cNvSpPr>
                <a:spLocks noChangeShapeType="1"/>
              </p:cNvSpPr>
              <p:nvPr/>
            </p:nvSpPr>
            <p:spPr bwMode="auto">
              <a:xfrm>
                <a:off x="5111750" y="51974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50"/>
              <p:cNvSpPr>
                <a:spLocks noChangeShapeType="1"/>
              </p:cNvSpPr>
              <p:nvPr/>
            </p:nvSpPr>
            <p:spPr bwMode="auto">
              <a:xfrm>
                <a:off x="5089525" y="52197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51"/>
              <p:cNvSpPr>
                <a:spLocks noChangeShapeType="1"/>
              </p:cNvSpPr>
              <p:nvPr/>
            </p:nvSpPr>
            <p:spPr bwMode="auto">
              <a:xfrm>
                <a:off x="5127625" y="51974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52"/>
              <p:cNvSpPr>
                <a:spLocks noChangeShapeType="1"/>
              </p:cNvSpPr>
              <p:nvPr/>
            </p:nvSpPr>
            <p:spPr bwMode="auto">
              <a:xfrm>
                <a:off x="5105400" y="52197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53"/>
              <p:cNvSpPr>
                <a:spLocks noChangeShapeType="1"/>
              </p:cNvSpPr>
              <p:nvPr/>
            </p:nvSpPr>
            <p:spPr bwMode="auto">
              <a:xfrm>
                <a:off x="5168900" y="52451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54"/>
              <p:cNvSpPr>
                <a:spLocks noChangeShapeType="1"/>
              </p:cNvSpPr>
              <p:nvPr/>
            </p:nvSpPr>
            <p:spPr bwMode="auto">
              <a:xfrm>
                <a:off x="5146675" y="5267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55"/>
              <p:cNvSpPr>
                <a:spLocks noChangeShapeType="1"/>
              </p:cNvSpPr>
              <p:nvPr/>
            </p:nvSpPr>
            <p:spPr bwMode="auto">
              <a:xfrm>
                <a:off x="5207000" y="5254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56"/>
              <p:cNvSpPr>
                <a:spLocks noChangeShapeType="1"/>
              </p:cNvSpPr>
              <p:nvPr/>
            </p:nvSpPr>
            <p:spPr bwMode="auto">
              <a:xfrm>
                <a:off x="5181600" y="5276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57"/>
              <p:cNvSpPr>
                <a:spLocks noChangeShapeType="1"/>
              </p:cNvSpPr>
              <p:nvPr/>
            </p:nvSpPr>
            <p:spPr bwMode="auto">
              <a:xfrm>
                <a:off x="5232400" y="5254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58"/>
              <p:cNvSpPr>
                <a:spLocks noChangeShapeType="1"/>
              </p:cNvSpPr>
              <p:nvPr/>
            </p:nvSpPr>
            <p:spPr bwMode="auto">
              <a:xfrm>
                <a:off x="5207000" y="5276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59"/>
              <p:cNvSpPr>
                <a:spLocks noChangeShapeType="1"/>
              </p:cNvSpPr>
              <p:nvPr/>
            </p:nvSpPr>
            <p:spPr bwMode="auto">
              <a:xfrm>
                <a:off x="5241925" y="52705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60"/>
              <p:cNvSpPr>
                <a:spLocks noChangeShapeType="1"/>
              </p:cNvSpPr>
              <p:nvPr/>
            </p:nvSpPr>
            <p:spPr bwMode="auto">
              <a:xfrm>
                <a:off x="5216525" y="52927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61"/>
              <p:cNvSpPr>
                <a:spLocks noChangeShapeType="1"/>
              </p:cNvSpPr>
              <p:nvPr/>
            </p:nvSpPr>
            <p:spPr bwMode="auto">
              <a:xfrm>
                <a:off x="5267325" y="52705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62"/>
              <p:cNvSpPr>
                <a:spLocks noChangeShapeType="1"/>
              </p:cNvSpPr>
              <p:nvPr/>
            </p:nvSpPr>
            <p:spPr bwMode="auto">
              <a:xfrm>
                <a:off x="5241925" y="52927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63"/>
              <p:cNvSpPr>
                <a:spLocks noChangeShapeType="1"/>
              </p:cNvSpPr>
              <p:nvPr/>
            </p:nvSpPr>
            <p:spPr bwMode="auto">
              <a:xfrm>
                <a:off x="5280025" y="52705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64"/>
              <p:cNvSpPr>
                <a:spLocks noChangeShapeType="1"/>
              </p:cNvSpPr>
              <p:nvPr/>
            </p:nvSpPr>
            <p:spPr bwMode="auto">
              <a:xfrm>
                <a:off x="5254625" y="52927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65"/>
              <p:cNvSpPr>
                <a:spLocks noChangeShapeType="1"/>
              </p:cNvSpPr>
              <p:nvPr/>
            </p:nvSpPr>
            <p:spPr bwMode="auto">
              <a:xfrm>
                <a:off x="537210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66"/>
              <p:cNvSpPr>
                <a:spLocks noChangeShapeType="1"/>
              </p:cNvSpPr>
              <p:nvPr/>
            </p:nvSpPr>
            <p:spPr bwMode="auto">
              <a:xfrm>
                <a:off x="5349875"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67"/>
              <p:cNvSpPr>
                <a:spLocks noChangeShapeType="1"/>
              </p:cNvSpPr>
              <p:nvPr/>
            </p:nvSpPr>
            <p:spPr bwMode="auto">
              <a:xfrm>
                <a:off x="539115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68"/>
              <p:cNvSpPr>
                <a:spLocks noChangeShapeType="1"/>
              </p:cNvSpPr>
              <p:nvPr/>
            </p:nvSpPr>
            <p:spPr bwMode="auto">
              <a:xfrm>
                <a:off x="536575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69"/>
              <p:cNvSpPr>
                <a:spLocks noChangeShapeType="1"/>
              </p:cNvSpPr>
              <p:nvPr/>
            </p:nvSpPr>
            <p:spPr bwMode="auto">
              <a:xfrm>
                <a:off x="5426075"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70"/>
              <p:cNvSpPr>
                <a:spLocks noChangeShapeType="1"/>
              </p:cNvSpPr>
              <p:nvPr/>
            </p:nvSpPr>
            <p:spPr bwMode="auto">
              <a:xfrm>
                <a:off x="540385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71"/>
              <p:cNvSpPr>
                <a:spLocks noChangeShapeType="1"/>
              </p:cNvSpPr>
              <p:nvPr/>
            </p:nvSpPr>
            <p:spPr bwMode="auto">
              <a:xfrm>
                <a:off x="544195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172"/>
              <p:cNvSpPr>
                <a:spLocks noChangeShapeType="1"/>
              </p:cNvSpPr>
              <p:nvPr/>
            </p:nvSpPr>
            <p:spPr bwMode="auto">
              <a:xfrm>
                <a:off x="5419725"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173"/>
              <p:cNvSpPr>
                <a:spLocks noChangeShapeType="1"/>
              </p:cNvSpPr>
              <p:nvPr/>
            </p:nvSpPr>
            <p:spPr bwMode="auto">
              <a:xfrm>
                <a:off x="545465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74"/>
              <p:cNvSpPr>
                <a:spLocks noChangeShapeType="1"/>
              </p:cNvSpPr>
              <p:nvPr/>
            </p:nvSpPr>
            <p:spPr bwMode="auto">
              <a:xfrm>
                <a:off x="542925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175"/>
              <p:cNvSpPr>
                <a:spLocks noChangeShapeType="1"/>
              </p:cNvSpPr>
              <p:nvPr/>
            </p:nvSpPr>
            <p:spPr bwMode="auto">
              <a:xfrm>
                <a:off x="5565775" y="53498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176"/>
              <p:cNvSpPr>
                <a:spLocks noChangeShapeType="1"/>
              </p:cNvSpPr>
              <p:nvPr/>
            </p:nvSpPr>
            <p:spPr bwMode="auto">
              <a:xfrm>
                <a:off x="5540375" y="53752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177"/>
              <p:cNvSpPr>
                <a:spLocks noChangeShapeType="1"/>
              </p:cNvSpPr>
              <p:nvPr/>
            </p:nvSpPr>
            <p:spPr bwMode="auto">
              <a:xfrm>
                <a:off x="5619750" y="53721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178"/>
              <p:cNvSpPr>
                <a:spLocks noChangeShapeType="1"/>
              </p:cNvSpPr>
              <p:nvPr/>
            </p:nvSpPr>
            <p:spPr bwMode="auto">
              <a:xfrm>
                <a:off x="5594350" y="5394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179"/>
              <p:cNvSpPr>
                <a:spLocks noChangeShapeType="1"/>
              </p:cNvSpPr>
              <p:nvPr/>
            </p:nvSpPr>
            <p:spPr bwMode="auto">
              <a:xfrm>
                <a:off x="5680075" y="54102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180"/>
              <p:cNvSpPr>
                <a:spLocks noChangeShapeType="1"/>
              </p:cNvSpPr>
              <p:nvPr/>
            </p:nvSpPr>
            <p:spPr bwMode="auto">
              <a:xfrm>
                <a:off x="5654675" y="54356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181"/>
              <p:cNvSpPr>
                <a:spLocks noChangeShapeType="1"/>
              </p:cNvSpPr>
              <p:nvPr/>
            </p:nvSpPr>
            <p:spPr bwMode="auto">
              <a:xfrm>
                <a:off x="5772150" y="54705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82"/>
              <p:cNvSpPr>
                <a:spLocks noChangeShapeType="1"/>
              </p:cNvSpPr>
              <p:nvPr/>
            </p:nvSpPr>
            <p:spPr bwMode="auto">
              <a:xfrm>
                <a:off x="5746750" y="54959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83"/>
              <p:cNvSpPr>
                <a:spLocks noChangeShapeType="1"/>
              </p:cNvSpPr>
              <p:nvPr/>
            </p:nvSpPr>
            <p:spPr bwMode="auto">
              <a:xfrm>
                <a:off x="5794375" y="54705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84"/>
              <p:cNvSpPr>
                <a:spLocks noChangeShapeType="1"/>
              </p:cNvSpPr>
              <p:nvPr/>
            </p:nvSpPr>
            <p:spPr bwMode="auto">
              <a:xfrm>
                <a:off x="5772150" y="54959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85"/>
              <p:cNvSpPr>
                <a:spLocks noChangeShapeType="1"/>
              </p:cNvSpPr>
              <p:nvPr/>
            </p:nvSpPr>
            <p:spPr bwMode="auto">
              <a:xfrm>
                <a:off x="5826125" y="54705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86"/>
              <p:cNvSpPr>
                <a:spLocks noChangeShapeType="1"/>
              </p:cNvSpPr>
              <p:nvPr/>
            </p:nvSpPr>
            <p:spPr bwMode="auto">
              <a:xfrm>
                <a:off x="5803900" y="54959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87"/>
              <p:cNvSpPr>
                <a:spLocks noChangeShapeType="1"/>
              </p:cNvSpPr>
              <p:nvPr/>
            </p:nvSpPr>
            <p:spPr bwMode="auto">
              <a:xfrm>
                <a:off x="5895975" y="55022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88"/>
              <p:cNvSpPr>
                <a:spLocks noChangeShapeType="1"/>
              </p:cNvSpPr>
              <p:nvPr/>
            </p:nvSpPr>
            <p:spPr bwMode="auto">
              <a:xfrm>
                <a:off x="5873750" y="55276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89"/>
              <p:cNvSpPr>
                <a:spLocks noChangeShapeType="1"/>
              </p:cNvSpPr>
              <p:nvPr/>
            </p:nvSpPr>
            <p:spPr bwMode="auto">
              <a:xfrm>
                <a:off x="6019800" y="5530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90"/>
              <p:cNvSpPr>
                <a:spLocks noChangeShapeType="1"/>
              </p:cNvSpPr>
              <p:nvPr/>
            </p:nvSpPr>
            <p:spPr bwMode="auto">
              <a:xfrm>
                <a:off x="5997575" y="55562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91"/>
              <p:cNvSpPr>
                <a:spLocks noChangeShapeType="1"/>
              </p:cNvSpPr>
              <p:nvPr/>
            </p:nvSpPr>
            <p:spPr bwMode="auto">
              <a:xfrm>
                <a:off x="6042025" y="5530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92"/>
              <p:cNvSpPr>
                <a:spLocks noChangeShapeType="1"/>
              </p:cNvSpPr>
              <p:nvPr/>
            </p:nvSpPr>
            <p:spPr bwMode="auto">
              <a:xfrm>
                <a:off x="6019800" y="55562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93"/>
              <p:cNvSpPr>
                <a:spLocks noChangeShapeType="1"/>
              </p:cNvSpPr>
              <p:nvPr/>
            </p:nvSpPr>
            <p:spPr bwMode="auto">
              <a:xfrm>
                <a:off x="6054725" y="5530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94"/>
              <p:cNvSpPr>
                <a:spLocks noChangeShapeType="1"/>
              </p:cNvSpPr>
              <p:nvPr/>
            </p:nvSpPr>
            <p:spPr bwMode="auto">
              <a:xfrm>
                <a:off x="6032500" y="55562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95"/>
              <p:cNvSpPr>
                <a:spLocks noChangeShapeType="1"/>
              </p:cNvSpPr>
              <p:nvPr/>
            </p:nvSpPr>
            <p:spPr bwMode="auto">
              <a:xfrm>
                <a:off x="6464300" y="56419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196"/>
              <p:cNvSpPr>
                <a:spLocks noChangeShapeType="1"/>
              </p:cNvSpPr>
              <p:nvPr/>
            </p:nvSpPr>
            <p:spPr bwMode="auto">
              <a:xfrm>
                <a:off x="6438900" y="56642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97"/>
              <p:cNvSpPr>
                <a:spLocks noChangeShapeType="1"/>
              </p:cNvSpPr>
              <p:nvPr/>
            </p:nvSpPr>
            <p:spPr bwMode="auto">
              <a:xfrm>
                <a:off x="5343525" y="52832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98"/>
              <p:cNvSpPr>
                <a:spLocks noChangeShapeType="1"/>
              </p:cNvSpPr>
              <p:nvPr/>
            </p:nvSpPr>
            <p:spPr bwMode="auto">
              <a:xfrm>
                <a:off x="532130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199"/>
              <p:cNvSpPr>
                <a:spLocks noChangeShapeType="1"/>
              </p:cNvSpPr>
              <p:nvPr/>
            </p:nvSpPr>
            <p:spPr bwMode="auto">
              <a:xfrm>
                <a:off x="5353050" y="52832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00"/>
              <p:cNvSpPr>
                <a:spLocks noChangeShapeType="1"/>
              </p:cNvSpPr>
              <p:nvPr/>
            </p:nvSpPr>
            <p:spPr bwMode="auto">
              <a:xfrm>
                <a:off x="5327650" y="530542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201"/>
              <p:cNvSpPr>
                <a:spLocks/>
              </p:cNvSpPr>
              <p:nvPr/>
            </p:nvSpPr>
            <p:spPr bwMode="auto">
              <a:xfrm>
                <a:off x="4194175" y="4270375"/>
                <a:ext cx="2867025" cy="1374775"/>
              </a:xfrm>
              <a:custGeom>
                <a:avLst/>
                <a:gdLst>
                  <a:gd name="T0" fmla="*/ 28 w 1806"/>
                  <a:gd name="T1" fmla="*/ 4 h 866"/>
                  <a:gd name="T2" fmla="*/ 40 w 1806"/>
                  <a:gd name="T3" fmla="*/ 20 h 866"/>
                  <a:gd name="T4" fmla="*/ 54 w 1806"/>
                  <a:gd name="T5" fmla="*/ 28 h 866"/>
                  <a:gd name="T6" fmla="*/ 62 w 1806"/>
                  <a:gd name="T7" fmla="*/ 108 h 866"/>
                  <a:gd name="T8" fmla="*/ 72 w 1806"/>
                  <a:gd name="T9" fmla="*/ 120 h 866"/>
                  <a:gd name="T10" fmla="*/ 86 w 1806"/>
                  <a:gd name="T11" fmla="*/ 126 h 866"/>
                  <a:gd name="T12" fmla="*/ 100 w 1806"/>
                  <a:gd name="T13" fmla="*/ 136 h 866"/>
                  <a:gd name="T14" fmla="*/ 108 w 1806"/>
                  <a:gd name="T15" fmla="*/ 156 h 866"/>
                  <a:gd name="T16" fmla="*/ 120 w 1806"/>
                  <a:gd name="T17" fmla="*/ 186 h 866"/>
                  <a:gd name="T18" fmla="*/ 138 w 1806"/>
                  <a:gd name="T19" fmla="*/ 208 h 866"/>
                  <a:gd name="T20" fmla="*/ 150 w 1806"/>
                  <a:gd name="T21" fmla="*/ 218 h 866"/>
                  <a:gd name="T22" fmla="*/ 162 w 1806"/>
                  <a:gd name="T23" fmla="*/ 228 h 866"/>
                  <a:gd name="T24" fmla="*/ 168 w 1806"/>
                  <a:gd name="T25" fmla="*/ 240 h 866"/>
                  <a:gd name="T26" fmla="*/ 178 w 1806"/>
                  <a:gd name="T27" fmla="*/ 264 h 866"/>
                  <a:gd name="T28" fmla="*/ 188 w 1806"/>
                  <a:gd name="T29" fmla="*/ 286 h 866"/>
                  <a:gd name="T30" fmla="*/ 218 w 1806"/>
                  <a:gd name="T31" fmla="*/ 302 h 866"/>
                  <a:gd name="T32" fmla="*/ 226 w 1806"/>
                  <a:gd name="T33" fmla="*/ 312 h 866"/>
                  <a:gd name="T34" fmla="*/ 232 w 1806"/>
                  <a:gd name="T35" fmla="*/ 328 h 866"/>
                  <a:gd name="T36" fmla="*/ 244 w 1806"/>
                  <a:gd name="T37" fmla="*/ 338 h 866"/>
                  <a:gd name="T38" fmla="*/ 264 w 1806"/>
                  <a:gd name="T39" fmla="*/ 352 h 866"/>
                  <a:gd name="T40" fmla="*/ 278 w 1806"/>
                  <a:gd name="T41" fmla="*/ 372 h 866"/>
                  <a:gd name="T42" fmla="*/ 290 w 1806"/>
                  <a:gd name="T43" fmla="*/ 382 h 866"/>
                  <a:gd name="T44" fmla="*/ 298 w 1806"/>
                  <a:gd name="T45" fmla="*/ 392 h 866"/>
                  <a:gd name="T46" fmla="*/ 306 w 1806"/>
                  <a:gd name="T47" fmla="*/ 404 h 866"/>
                  <a:gd name="T48" fmla="*/ 334 w 1806"/>
                  <a:gd name="T49" fmla="*/ 408 h 866"/>
                  <a:gd name="T50" fmla="*/ 348 w 1806"/>
                  <a:gd name="T51" fmla="*/ 424 h 866"/>
                  <a:gd name="T52" fmla="*/ 364 w 1806"/>
                  <a:gd name="T53" fmla="*/ 434 h 866"/>
                  <a:gd name="T54" fmla="*/ 374 w 1806"/>
                  <a:gd name="T55" fmla="*/ 448 h 866"/>
                  <a:gd name="T56" fmla="*/ 386 w 1806"/>
                  <a:gd name="T57" fmla="*/ 464 h 866"/>
                  <a:gd name="T58" fmla="*/ 428 w 1806"/>
                  <a:gd name="T59" fmla="*/ 474 h 866"/>
                  <a:gd name="T60" fmla="*/ 448 w 1806"/>
                  <a:gd name="T61" fmla="*/ 494 h 866"/>
                  <a:gd name="T62" fmla="*/ 492 w 1806"/>
                  <a:gd name="T63" fmla="*/ 500 h 866"/>
                  <a:gd name="T64" fmla="*/ 500 w 1806"/>
                  <a:gd name="T65" fmla="*/ 524 h 866"/>
                  <a:gd name="T66" fmla="*/ 508 w 1806"/>
                  <a:gd name="T67" fmla="*/ 544 h 866"/>
                  <a:gd name="T68" fmla="*/ 516 w 1806"/>
                  <a:gd name="T69" fmla="*/ 550 h 866"/>
                  <a:gd name="T70" fmla="*/ 524 w 1806"/>
                  <a:gd name="T71" fmla="*/ 558 h 866"/>
                  <a:gd name="T72" fmla="*/ 554 w 1806"/>
                  <a:gd name="T73" fmla="*/ 570 h 866"/>
                  <a:gd name="T74" fmla="*/ 580 w 1806"/>
                  <a:gd name="T75" fmla="*/ 580 h 866"/>
                  <a:gd name="T76" fmla="*/ 600 w 1806"/>
                  <a:gd name="T77" fmla="*/ 606 h 866"/>
                  <a:gd name="T78" fmla="*/ 624 w 1806"/>
                  <a:gd name="T79" fmla="*/ 620 h 866"/>
                  <a:gd name="T80" fmla="*/ 664 w 1806"/>
                  <a:gd name="T81" fmla="*/ 630 h 866"/>
                  <a:gd name="T82" fmla="*/ 724 w 1806"/>
                  <a:gd name="T83" fmla="*/ 646 h 866"/>
                  <a:gd name="T84" fmla="*/ 766 w 1806"/>
                  <a:gd name="T85" fmla="*/ 660 h 866"/>
                  <a:gd name="T86" fmla="*/ 850 w 1806"/>
                  <a:gd name="T87" fmla="*/ 668 h 866"/>
                  <a:gd name="T88" fmla="*/ 872 w 1806"/>
                  <a:gd name="T89" fmla="*/ 680 h 866"/>
                  <a:gd name="T90" fmla="*/ 892 w 1806"/>
                  <a:gd name="T91" fmla="*/ 706 h 866"/>
                  <a:gd name="T92" fmla="*/ 910 w 1806"/>
                  <a:gd name="T93" fmla="*/ 724 h 866"/>
                  <a:gd name="T94" fmla="*/ 936 w 1806"/>
                  <a:gd name="T95" fmla="*/ 766 h 866"/>
                  <a:gd name="T96" fmla="*/ 946 w 1806"/>
                  <a:gd name="T97" fmla="*/ 786 h 866"/>
                  <a:gd name="T98" fmla="*/ 1140 w 1806"/>
                  <a:gd name="T99" fmla="*/ 810 h 866"/>
                  <a:gd name="T100" fmla="*/ 1270 w 1806"/>
                  <a:gd name="T101" fmla="*/ 84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6" h="866">
                    <a:moveTo>
                      <a:pt x="0" y="0"/>
                    </a:moveTo>
                    <a:lnTo>
                      <a:pt x="14" y="0"/>
                    </a:lnTo>
                    <a:lnTo>
                      <a:pt x="14" y="4"/>
                    </a:lnTo>
                    <a:lnTo>
                      <a:pt x="28" y="4"/>
                    </a:lnTo>
                    <a:lnTo>
                      <a:pt x="28" y="14"/>
                    </a:lnTo>
                    <a:lnTo>
                      <a:pt x="32" y="14"/>
                    </a:lnTo>
                    <a:lnTo>
                      <a:pt x="32" y="20"/>
                    </a:lnTo>
                    <a:lnTo>
                      <a:pt x="40" y="20"/>
                    </a:lnTo>
                    <a:lnTo>
                      <a:pt x="40" y="24"/>
                    </a:lnTo>
                    <a:lnTo>
                      <a:pt x="50" y="24"/>
                    </a:lnTo>
                    <a:lnTo>
                      <a:pt x="50" y="28"/>
                    </a:lnTo>
                    <a:lnTo>
                      <a:pt x="54" y="28"/>
                    </a:lnTo>
                    <a:lnTo>
                      <a:pt x="54" y="42"/>
                    </a:lnTo>
                    <a:lnTo>
                      <a:pt x="56" y="42"/>
                    </a:lnTo>
                    <a:lnTo>
                      <a:pt x="56" y="108"/>
                    </a:lnTo>
                    <a:lnTo>
                      <a:pt x="62" y="108"/>
                    </a:lnTo>
                    <a:lnTo>
                      <a:pt x="62" y="112"/>
                    </a:lnTo>
                    <a:lnTo>
                      <a:pt x="68" y="112"/>
                    </a:lnTo>
                    <a:lnTo>
                      <a:pt x="68" y="120"/>
                    </a:lnTo>
                    <a:lnTo>
                      <a:pt x="72" y="120"/>
                    </a:lnTo>
                    <a:lnTo>
                      <a:pt x="72" y="122"/>
                    </a:lnTo>
                    <a:lnTo>
                      <a:pt x="78" y="122"/>
                    </a:lnTo>
                    <a:lnTo>
                      <a:pt x="78" y="126"/>
                    </a:lnTo>
                    <a:lnTo>
                      <a:pt x="86" y="126"/>
                    </a:lnTo>
                    <a:lnTo>
                      <a:pt x="86" y="132"/>
                    </a:lnTo>
                    <a:lnTo>
                      <a:pt x="94" y="132"/>
                    </a:lnTo>
                    <a:lnTo>
                      <a:pt x="94" y="136"/>
                    </a:lnTo>
                    <a:lnTo>
                      <a:pt x="100" y="136"/>
                    </a:lnTo>
                    <a:lnTo>
                      <a:pt x="102" y="136"/>
                    </a:lnTo>
                    <a:lnTo>
                      <a:pt x="102" y="148"/>
                    </a:lnTo>
                    <a:lnTo>
                      <a:pt x="108" y="148"/>
                    </a:lnTo>
                    <a:lnTo>
                      <a:pt x="108" y="156"/>
                    </a:lnTo>
                    <a:lnTo>
                      <a:pt x="112" y="156"/>
                    </a:lnTo>
                    <a:lnTo>
                      <a:pt x="112" y="176"/>
                    </a:lnTo>
                    <a:lnTo>
                      <a:pt x="120" y="176"/>
                    </a:lnTo>
                    <a:lnTo>
                      <a:pt x="120" y="186"/>
                    </a:lnTo>
                    <a:lnTo>
                      <a:pt x="124" y="186"/>
                    </a:lnTo>
                    <a:lnTo>
                      <a:pt x="124" y="196"/>
                    </a:lnTo>
                    <a:lnTo>
                      <a:pt x="138" y="196"/>
                    </a:lnTo>
                    <a:lnTo>
                      <a:pt x="138" y="208"/>
                    </a:lnTo>
                    <a:lnTo>
                      <a:pt x="148" y="208"/>
                    </a:lnTo>
                    <a:lnTo>
                      <a:pt x="148" y="214"/>
                    </a:lnTo>
                    <a:lnTo>
                      <a:pt x="150" y="214"/>
                    </a:lnTo>
                    <a:lnTo>
                      <a:pt x="150" y="218"/>
                    </a:lnTo>
                    <a:lnTo>
                      <a:pt x="158" y="218"/>
                    </a:lnTo>
                    <a:lnTo>
                      <a:pt x="158" y="224"/>
                    </a:lnTo>
                    <a:lnTo>
                      <a:pt x="162" y="224"/>
                    </a:lnTo>
                    <a:lnTo>
                      <a:pt x="162" y="228"/>
                    </a:lnTo>
                    <a:lnTo>
                      <a:pt x="166" y="228"/>
                    </a:lnTo>
                    <a:lnTo>
                      <a:pt x="166" y="230"/>
                    </a:lnTo>
                    <a:lnTo>
                      <a:pt x="168" y="230"/>
                    </a:lnTo>
                    <a:lnTo>
                      <a:pt x="168" y="240"/>
                    </a:lnTo>
                    <a:lnTo>
                      <a:pt x="172" y="240"/>
                    </a:lnTo>
                    <a:lnTo>
                      <a:pt x="172" y="248"/>
                    </a:lnTo>
                    <a:lnTo>
                      <a:pt x="178" y="248"/>
                    </a:lnTo>
                    <a:lnTo>
                      <a:pt x="178" y="264"/>
                    </a:lnTo>
                    <a:lnTo>
                      <a:pt x="184" y="264"/>
                    </a:lnTo>
                    <a:lnTo>
                      <a:pt x="184" y="272"/>
                    </a:lnTo>
                    <a:lnTo>
                      <a:pt x="188" y="272"/>
                    </a:lnTo>
                    <a:lnTo>
                      <a:pt x="188" y="286"/>
                    </a:lnTo>
                    <a:lnTo>
                      <a:pt x="198" y="286"/>
                    </a:lnTo>
                    <a:lnTo>
                      <a:pt x="198" y="298"/>
                    </a:lnTo>
                    <a:lnTo>
                      <a:pt x="218" y="298"/>
                    </a:lnTo>
                    <a:lnTo>
                      <a:pt x="218" y="302"/>
                    </a:lnTo>
                    <a:lnTo>
                      <a:pt x="222" y="302"/>
                    </a:lnTo>
                    <a:lnTo>
                      <a:pt x="222" y="308"/>
                    </a:lnTo>
                    <a:lnTo>
                      <a:pt x="226" y="308"/>
                    </a:lnTo>
                    <a:lnTo>
                      <a:pt x="226" y="312"/>
                    </a:lnTo>
                    <a:lnTo>
                      <a:pt x="230" y="312"/>
                    </a:lnTo>
                    <a:lnTo>
                      <a:pt x="230" y="322"/>
                    </a:lnTo>
                    <a:lnTo>
                      <a:pt x="232" y="322"/>
                    </a:lnTo>
                    <a:lnTo>
                      <a:pt x="232" y="328"/>
                    </a:lnTo>
                    <a:lnTo>
                      <a:pt x="242" y="328"/>
                    </a:lnTo>
                    <a:lnTo>
                      <a:pt x="242" y="332"/>
                    </a:lnTo>
                    <a:lnTo>
                      <a:pt x="244" y="332"/>
                    </a:lnTo>
                    <a:lnTo>
                      <a:pt x="244" y="338"/>
                    </a:lnTo>
                    <a:lnTo>
                      <a:pt x="258" y="338"/>
                    </a:lnTo>
                    <a:lnTo>
                      <a:pt x="258" y="348"/>
                    </a:lnTo>
                    <a:lnTo>
                      <a:pt x="264" y="348"/>
                    </a:lnTo>
                    <a:lnTo>
                      <a:pt x="264" y="352"/>
                    </a:lnTo>
                    <a:lnTo>
                      <a:pt x="266" y="352"/>
                    </a:lnTo>
                    <a:lnTo>
                      <a:pt x="266" y="360"/>
                    </a:lnTo>
                    <a:lnTo>
                      <a:pt x="278" y="360"/>
                    </a:lnTo>
                    <a:lnTo>
                      <a:pt x="278" y="372"/>
                    </a:lnTo>
                    <a:lnTo>
                      <a:pt x="284" y="372"/>
                    </a:lnTo>
                    <a:lnTo>
                      <a:pt x="284" y="380"/>
                    </a:lnTo>
                    <a:lnTo>
                      <a:pt x="290" y="380"/>
                    </a:lnTo>
                    <a:lnTo>
                      <a:pt x="290" y="382"/>
                    </a:lnTo>
                    <a:lnTo>
                      <a:pt x="294" y="382"/>
                    </a:lnTo>
                    <a:lnTo>
                      <a:pt x="294" y="388"/>
                    </a:lnTo>
                    <a:lnTo>
                      <a:pt x="298" y="388"/>
                    </a:lnTo>
                    <a:lnTo>
                      <a:pt x="298" y="392"/>
                    </a:lnTo>
                    <a:lnTo>
                      <a:pt x="302" y="392"/>
                    </a:lnTo>
                    <a:lnTo>
                      <a:pt x="302" y="398"/>
                    </a:lnTo>
                    <a:lnTo>
                      <a:pt x="306" y="398"/>
                    </a:lnTo>
                    <a:lnTo>
                      <a:pt x="306" y="404"/>
                    </a:lnTo>
                    <a:lnTo>
                      <a:pt x="328" y="404"/>
                    </a:lnTo>
                    <a:lnTo>
                      <a:pt x="328" y="408"/>
                    </a:lnTo>
                    <a:lnTo>
                      <a:pt x="332" y="408"/>
                    </a:lnTo>
                    <a:lnTo>
                      <a:pt x="334" y="408"/>
                    </a:lnTo>
                    <a:lnTo>
                      <a:pt x="334" y="418"/>
                    </a:lnTo>
                    <a:lnTo>
                      <a:pt x="344" y="418"/>
                    </a:lnTo>
                    <a:lnTo>
                      <a:pt x="344" y="424"/>
                    </a:lnTo>
                    <a:lnTo>
                      <a:pt x="348" y="424"/>
                    </a:lnTo>
                    <a:lnTo>
                      <a:pt x="348" y="428"/>
                    </a:lnTo>
                    <a:lnTo>
                      <a:pt x="362" y="428"/>
                    </a:lnTo>
                    <a:lnTo>
                      <a:pt x="362" y="434"/>
                    </a:lnTo>
                    <a:lnTo>
                      <a:pt x="364" y="434"/>
                    </a:lnTo>
                    <a:lnTo>
                      <a:pt x="364" y="438"/>
                    </a:lnTo>
                    <a:lnTo>
                      <a:pt x="368" y="438"/>
                    </a:lnTo>
                    <a:lnTo>
                      <a:pt x="368" y="448"/>
                    </a:lnTo>
                    <a:lnTo>
                      <a:pt x="374" y="448"/>
                    </a:lnTo>
                    <a:lnTo>
                      <a:pt x="374" y="456"/>
                    </a:lnTo>
                    <a:lnTo>
                      <a:pt x="376" y="456"/>
                    </a:lnTo>
                    <a:lnTo>
                      <a:pt x="376" y="464"/>
                    </a:lnTo>
                    <a:lnTo>
                      <a:pt x="386" y="464"/>
                    </a:lnTo>
                    <a:lnTo>
                      <a:pt x="386" y="470"/>
                    </a:lnTo>
                    <a:lnTo>
                      <a:pt x="398" y="470"/>
                    </a:lnTo>
                    <a:lnTo>
                      <a:pt x="398" y="474"/>
                    </a:lnTo>
                    <a:lnTo>
                      <a:pt x="428" y="474"/>
                    </a:lnTo>
                    <a:lnTo>
                      <a:pt x="428" y="484"/>
                    </a:lnTo>
                    <a:lnTo>
                      <a:pt x="440" y="484"/>
                    </a:lnTo>
                    <a:lnTo>
                      <a:pt x="440" y="494"/>
                    </a:lnTo>
                    <a:lnTo>
                      <a:pt x="448" y="494"/>
                    </a:lnTo>
                    <a:lnTo>
                      <a:pt x="448" y="498"/>
                    </a:lnTo>
                    <a:lnTo>
                      <a:pt x="454" y="498"/>
                    </a:lnTo>
                    <a:lnTo>
                      <a:pt x="454" y="500"/>
                    </a:lnTo>
                    <a:lnTo>
                      <a:pt x="492" y="500"/>
                    </a:lnTo>
                    <a:lnTo>
                      <a:pt x="492" y="506"/>
                    </a:lnTo>
                    <a:lnTo>
                      <a:pt x="498" y="506"/>
                    </a:lnTo>
                    <a:lnTo>
                      <a:pt x="500" y="506"/>
                    </a:lnTo>
                    <a:lnTo>
                      <a:pt x="500" y="524"/>
                    </a:lnTo>
                    <a:lnTo>
                      <a:pt x="504" y="524"/>
                    </a:lnTo>
                    <a:lnTo>
                      <a:pt x="504" y="534"/>
                    </a:lnTo>
                    <a:lnTo>
                      <a:pt x="508" y="534"/>
                    </a:lnTo>
                    <a:lnTo>
                      <a:pt x="508" y="544"/>
                    </a:lnTo>
                    <a:lnTo>
                      <a:pt x="510" y="544"/>
                    </a:lnTo>
                    <a:lnTo>
                      <a:pt x="510" y="548"/>
                    </a:lnTo>
                    <a:lnTo>
                      <a:pt x="516" y="548"/>
                    </a:lnTo>
                    <a:lnTo>
                      <a:pt x="516" y="550"/>
                    </a:lnTo>
                    <a:lnTo>
                      <a:pt x="520" y="550"/>
                    </a:lnTo>
                    <a:lnTo>
                      <a:pt x="520" y="554"/>
                    </a:lnTo>
                    <a:lnTo>
                      <a:pt x="524" y="554"/>
                    </a:lnTo>
                    <a:lnTo>
                      <a:pt x="524" y="558"/>
                    </a:lnTo>
                    <a:lnTo>
                      <a:pt x="544" y="558"/>
                    </a:lnTo>
                    <a:lnTo>
                      <a:pt x="544" y="564"/>
                    </a:lnTo>
                    <a:lnTo>
                      <a:pt x="554" y="564"/>
                    </a:lnTo>
                    <a:lnTo>
                      <a:pt x="554" y="570"/>
                    </a:lnTo>
                    <a:lnTo>
                      <a:pt x="570" y="570"/>
                    </a:lnTo>
                    <a:lnTo>
                      <a:pt x="570" y="574"/>
                    </a:lnTo>
                    <a:lnTo>
                      <a:pt x="580" y="574"/>
                    </a:lnTo>
                    <a:lnTo>
                      <a:pt x="580" y="580"/>
                    </a:lnTo>
                    <a:lnTo>
                      <a:pt x="584" y="580"/>
                    </a:lnTo>
                    <a:lnTo>
                      <a:pt x="584" y="590"/>
                    </a:lnTo>
                    <a:lnTo>
                      <a:pt x="600" y="590"/>
                    </a:lnTo>
                    <a:lnTo>
                      <a:pt x="600" y="606"/>
                    </a:lnTo>
                    <a:lnTo>
                      <a:pt x="606" y="606"/>
                    </a:lnTo>
                    <a:lnTo>
                      <a:pt x="606" y="614"/>
                    </a:lnTo>
                    <a:lnTo>
                      <a:pt x="624" y="614"/>
                    </a:lnTo>
                    <a:lnTo>
                      <a:pt x="624" y="620"/>
                    </a:lnTo>
                    <a:lnTo>
                      <a:pt x="642" y="620"/>
                    </a:lnTo>
                    <a:lnTo>
                      <a:pt x="642" y="626"/>
                    </a:lnTo>
                    <a:lnTo>
                      <a:pt x="664" y="626"/>
                    </a:lnTo>
                    <a:lnTo>
                      <a:pt x="664" y="630"/>
                    </a:lnTo>
                    <a:lnTo>
                      <a:pt x="668" y="630"/>
                    </a:lnTo>
                    <a:lnTo>
                      <a:pt x="668" y="646"/>
                    </a:lnTo>
                    <a:lnTo>
                      <a:pt x="716" y="646"/>
                    </a:lnTo>
                    <a:lnTo>
                      <a:pt x="724" y="646"/>
                    </a:lnTo>
                    <a:lnTo>
                      <a:pt x="724" y="654"/>
                    </a:lnTo>
                    <a:lnTo>
                      <a:pt x="760" y="654"/>
                    </a:lnTo>
                    <a:lnTo>
                      <a:pt x="760" y="660"/>
                    </a:lnTo>
                    <a:lnTo>
                      <a:pt x="766" y="660"/>
                    </a:lnTo>
                    <a:lnTo>
                      <a:pt x="766" y="664"/>
                    </a:lnTo>
                    <a:lnTo>
                      <a:pt x="846" y="664"/>
                    </a:lnTo>
                    <a:lnTo>
                      <a:pt x="846" y="668"/>
                    </a:lnTo>
                    <a:lnTo>
                      <a:pt x="850" y="668"/>
                    </a:lnTo>
                    <a:lnTo>
                      <a:pt x="850" y="674"/>
                    </a:lnTo>
                    <a:lnTo>
                      <a:pt x="866" y="674"/>
                    </a:lnTo>
                    <a:lnTo>
                      <a:pt x="866" y="680"/>
                    </a:lnTo>
                    <a:lnTo>
                      <a:pt x="872" y="680"/>
                    </a:lnTo>
                    <a:lnTo>
                      <a:pt x="872" y="690"/>
                    </a:lnTo>
                    <a:lnTo>
                      <a:pt x="880" y="690"/>
                    </a:lnTo>
                    <a:lnTo>
                      <a:pt x="880" y="706"/>
                    </a:lnTo>
                    <a:lnTo>
                      <a:pt x="892" y="706"/>
                    </a:lnTo>
                    <a:lnTo>
                      <a:pt x="892" y="714"/>
                    </a:lnTo>
                    <a:lnTo>
                      <a:pt x="906" y="714"/>
                    </a:lnTo>
                    <a:lnTo>
                      <a:pt x="906" y="724"/>
                    </a:lnTo>
                    <a:lnTo>
                      <a:pt x="910" y="724"/>
                    </a:lnTo>
                    <a:lnTo>
                      <a:pt x="910" y="740"/>
                    </a:lnTo>
                    <a:lnTo>
                      <a:pt x="932" y="740"/>
                    </a:lnTo>
                    <a:lnTo>
                      <a:pt x="932" y="766"/>
                    </a:lnTo>
                    <a:lnTo>
                      <a:pt x="936" y="766"/>
                    </a:lnTo>
                    <a:lnTo>
                      <a:pt x="936" y="774"/>
                    </a:lnTo>
                    <a:lnTo>
                      <a:pt x="936" y="774"/>
                    </a:lnTo>
                    <a:lnTo>
                      <a:pt x="946" y="774"/>
                    </a:lnTo>
                    <a:lnTo>
                      <a:pt x="946" y="786"/>
                    </a:lnTo>
                    <a:lnTo>
                      <a:pt x="1030" y="786"/>
                    </a:lnTo>
                    <a:lnTo>
                      <a:pt x="1030" y="794"/>
                    </a:lnTo>
                    <a:lnTo>
                      <a:pt x="1140" y="794"/>
                    </a:lnTo>
                    <a:lnTo>
                      <a:pt x="1140" y="810"/>
                    </a:lnTo>
                    <a:lnTo>
                      <a:pt x="1166" y="810"/>
                    </a:lnTo>
                    <a:lnTo>
                      <a:pt x="1166" y="826"/>
                    </a:lnTo>
                    <a:lnTo>
                      <a:pt x="1270" y="826"/>
                    </a:lnTo>
                    <a:lnTo>
                      <a:pt x="1270" y="844"/>
                    </a:lnTo>
                    <a:lnTo>
                      <a:pt x="1392" y="844"/>
                    </a:lnTo>
                    <a:lnTo>
                      <a:pt x="1392" y="866"/>
                    </a:lnTo>
                    <a:lnTo>
                      <a:pt x="1806" y="866"/>
                    </a:lnTo>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202"/>
              <p:cNvSpPr>
                <a:spLocks noChangeShapeType="1"/>
              </p:cNvSpPr>
              <p:nvPr/>
            </p:nvSpPr>
            <p:spPr bwMode="auto">
              <a:xfrm>
                <a:off x="4219575" y="4267200"/>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Freeform 203"/>
              <p:cNvSpPr>
                <a:spLocks/>
              </p:cNvSpPr>
              <p:nvPr/>
            </p:nvSpPr>
            <p:spPr bwMode="auto">
              <a:xfrm>
                <a:off x="4194175" y="4270375"/>
                <a:ext cx="2422525" cy="1549400"/>
              </a:xfrm>
              <a:custGeom>
                <a:avLst/>
                <a:gdLst>
                  <a:gd name="T0" fmla="*/ 16 w 1526"/>
                  <a:gd name="T1" fmla="*/ 4 h 976"/>
                  <a:gd name="T2" fmla="*/ 32 w 1526"/>
                  <a:gd name="T3" fmla="*/ 16 h 976"/>
                  <a:gd name="T4" fmla="*/ 52 w 1526"/>
                  <a:gd name="T5" fmla="*/ 22 h 976"/>
                  <a:gd name="T6" fmla="*/ 56 w 1526"/>
                  <a:gd name="T7" fmla="*/ 182 h 976"/>
                  <a:gd name="T8" fmla="*/ 82 w 1526"/>
                  <a:gd name="T9" fmla="*/ 196 h 976"/>
                  <a:gd name="T10" fmla="*/ 106 w 1526"/>
                  <a:gd name="T11" fmla="*/ 220 h 976"/>
                  <a:gd name="T12" fmla="*/ 120 w 1526"/>
                  <a:gd name="T13" fmla="*/ 242 h 976"/>
                  <a:gd name="T14" fmla="*/ 124 w 1526"/>
                  <a:gd name="T15" fmla="*/ 266 h 976"/>
                  <a:gd name="T16" fmla="*/ 140 w 1526"/>
                  <a:gd name="T17" fmla="*/ 270 h 976"/>
                  <a:gd name="T18" fmla="*/ 150 w 1526"/>
                  <a:gd name="T19" fmla="*/ 286 h 976"/>
                  <a:gd name="T20" fmla="*/ 164 w 1526"/>
                  <a:gd name="T21" fmla="*/ 294 h 976"/>
                  <a:gd name="T22" fmla="*/ 168 w 1526"/>
                  <a:gd name="T23" fmla="*/ 316 h 976"/>
                  <a:gd name="T24" fmla="*/ 184 w 1526"/>
                  <a:gd name="T25" fmla="*/ 328 h 976"/>
                  <a:gd name="T26" fmla="*/ 190 w 1526"/>
                  <a:gd name="T27" fmla="*/ 344 h 976"/>
                  <a:gd name="T28" fmla="*/ 200 w 1526"/>
                  <a:gd name="T29" fmla="*/ 356 h 976"/>
                  <a:gd name="T30" fmla="*/ 212 w 1526"/>
                  <a:gd name="T31" fmla="*/ 382 h 976"/>
                  <a:gd name="T32" fmla="*/ 236 w 1526"/>
                  <a:gd name="T33" fmla="*/ 390 h 976"/>
                  <a:gd name="T34" fmla="*/ 244 w 1526"/>
                  <a:gd name="T35" fmla="*/ 406 h 976"/>
                  <a:gd name="T36" fmla="*/ 254 w 1526"/>
                  <a:gd name="T37" fmla="*/ 412 h 976"/>
                  <a:gd name="T38" fmla="*/ 268 w 1526"/>
                  <a:gd name="T39" fmla="*/ 422 h 976"/>
                  <a:gd name="T40" fmla="*/ 274 w 1526"/>
                  <a:gd name="T41" fmla="*/ 430 h 976"/>
                  <a:gd name="T42" fmla="*/ 278 w 1526"/>
                  <a:gd name="T43" fmla="*/ 440 h 976"/>
                  <a:gd name="T44" fmla="*/ 286 w 1526"/>
                  <a:gd name="T45" fmla="*/ 448 h 976"/>
                  <a:gd name="T46" fmla="*/ 302 w 1526"/>
                  <a:gd name="T47" fmla="*/ 456 h 976"/>
                  <a:gd name="T48" fmla="*/ 372 w 1526"/>
                  <a:gd name="T49" fmla="*/ 462 h 976"/>
                  <a:gd name="T50" fmla="*/ 400 w 1526"/>
                  <a:gd name="T51" fmla="*/ 474 h 976"/>
                  <a:gd name="T52" fmla="*/ 420 w 1526"/>
                  <a:gd name="T53" fmla="*/ 502 h 976"/>
                  <a:gd name="T54" fmla="*/ 422 w 1526"/>
                  <a:gd name="T55" fmla="*/ 512 h 976"/>
                  <a:gd name="T56" fmla="*/ 434 w 1526"/>
                  <a:gd name="T57" fmla="*/ 522 h 976"/>
                  <a:gd name="T58" fmla="*/ 436 w 1526"/>
                  <a:gd name="T59" fmla="*/ 532 h 976"/>
                  <a:gd name="T60" fmla="*/ 490 w 1526"/>
                  <a:gd name="T61" fmla="*/ 540 h 976"/>
                  <a:gd name="T62" fmla="*/ 496 w 1526"/>
                  <a:gd name="T63" fmla="*/ 560 h 976"/>
                  <a:gd name="T64" fmla="*/ 514 w 1526"/>
                  <a:gd name="T65" fmla="*/ 564 h 976"/>
                  <a:gd name="T66" fmla="*/ 548 w 1526"/>
                  <a:gd name="T67" fmla="*/ 586 h 976"/>
                  <a:gd name="T68" fmla="*/ 600 w 1526"/>
                  <a:gd name="T69" fmla="*/ 598 h 976"/>
                  <a:gd name="T70" fmla="*/ 606 w 1526"/>
                  <a:gd name="T71" fmla="*/ 614 h 976"/>
                  <a:gd name="T72" fmla="*/ 642 w 1526"/>
                  <a:gd name="T73" fmla="*/ 620 h 976"/>
                  <a:gd name="T74" fmla="*/ 656 w 1526"/>
                  <a:gd name="T75" fmla="*/ 642 h 976"/>
                  <a:gd name="T76" fmla="*/ 800 w 1526"/>
                  <a:gd name="T77" fmla="*/ 650 h 976"/>
                  <a:gd name="T78" fmla="*/ 820 w 1526"/>
                  <a:gd name="T79" fmla="*/ 680 h 976"/>
                  <a:gd name="T80" fmla="*/ 846 w 1526"/>
                  <a:gd name="T81" fmla="*/ 686 h 976"/>
                  <a:gd name="T82" fmla="*/ 864 w 1526"/>
                  <a:gd name="T83" fmla="*/ 708 h 976"/>
                  <a:gd name="T84" fmla="*/ 924 w 1526"/>
                  <a:gd name="T85" fmla="*/ 716 h 976"/>
                  <a:gd name="T86" fmla="*/ 934 w 1526"/>
                  <a:gd name="T87" fmla="*/ 734 h 976"/>
                  <a:gd name="T88" fmla="*/ 984 w 1526"/>
                  <a:gd name="T89" fmla="*/ 746 h 976"/>
                  <a:gd name="T90" fmla="*/ 988 w 1526"/>
                  <a:gd name="T91" fmla="*/ 754 h 976"/>
                  <a:gd name="T92" fmla="*/ 1030 w 1526"/>
                  <a:gd name="T93" fmla="*/ 772 h 976"/>
                  <a:gd name="T94" fmla="*/ 1108 w 1526"/>
                  <a:gd name="T95" fmla="*/ 794 h 976"/>
                  <a:gd name="T96" fmla="*/ 1260 w 1526"/>
                  <a:gd name="T97" fmla="*/ 810 h 976"/>
                  <a:gd name="T98" fmla="*/ 1398 w 1526"/>
                  <a:gd name="T99" fmla="*/ 878 h 976"/>
                  <a:gd name="T100" fmla="*/ 1526 w 1526"/>
                  <a:gd name="T101" fmla="*/ 92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6" h="976">
                    <a:moveTo>
                      <a:pt x="0" y="0"/>
                    </a:moveTo>
                    <a:lnTo>
                      <a:pt x="16" y="0"/>
                    </a:lnTo>
                    <a:lnTo>
                      <a:pt x="16" y="4"/>
                    </a:lnTo>
                    <a:lnTo>
                      <a:pt x="28" y="4"/>
                    </a:lnTo>
                    <a:lnTo>
                      <a:pt x="28" y="16"/>
                    </a:lnTo>
                    <a:lnTo>
                      <a:pt x="32" y="16"/>
                    </a:lnTo>
                    <a:lnTo>
                      <a:pt x="32" y="22"/>
                    </a:lnTo>
                    <a:lnTo>
                      <a:pt x="40" y="22"/>
                    </a:lnTo>
                    <a:lnTo>
                      <a:pt x="52" y="22"/>
                    </a:lnTo>
                    <a:lnTo>
                      <a:pt x="52" y="44"/>
                    </a:lnTo>
                    <a:lnTo>
                      <a:pt x="56" y="44"/>
                    </a:lnTo>
                    <a:lnTo>
                      <a:pt x="56" y="182"/>
                    </a:lnTo>
                    <a:lnTo>
                      <a:pt x="74" y="182"/>
                    </a:lnTo>
                    <a:lnTo>
                      <a:pt x="74" y="196"/>
                    </a:lnTo>
                    <a:lnTo>
                      <a:pt x="82" y="196"/>
                    </a:lnTo>
                    <a:lnTo>
                      <a:pt x="82" y="200"/>
                    </a:lnTo>
                    <a:lnTo>
                      <a:pt x="106" y="200"/>
                    </a:lnTo>
                    <a:lnTo>
                      <a:pt x="106" y="220"/>
                    </a:lnTo>
                    <a:lnTo>
                      <a:pt x="114" y="220"/>
                    </a:lnTo>
                    <a:lnTo>
                      <a:pt x="114" y="242"/>
                    </a:lnTo>
                    <a:lnTo>
                      <a:pt x="120" y="242"/>
                    </a:lnTo>
                    <a:lnTo>
                      <a:pt x="120" y="254"/>
                    </a:lnTo>
                    <a:lnTo>
                      <a:pt x="124" y="254"/>
                    </a:lnTo>
                    <a:lnTo>
                      <a:pt x="124" y="266"/>
                    </a:lnTo>
                    <a:lnTo>
                      <a:pt x="134" y="266"/>
                    </a:lnTo>
                    <a:lnTo>
                      <a:pt x="134" y="270"/>
                    </a:lnTo>
                    <a:lnTo>
                      <a:pt x="140" y="270"/>
                    </a:lnTo>
                    <a:lnTo>
                      <a:pt x="140" y="278"/>
                    </a:lnTo>
                    <a:lnTo>
                      <a:pt x="150" y="278"/>
                    </a:lnTo>
                    <a:lnTo>
                      <a:pt x="150" y="286"/>
                    </a:lnTo>
                    <a:lnTo>
                      <a:pt x="156" y="286"/>
                    </a:lnTo>
                    <a:lnTo>
                      <a:pt x="156" y="294"/>
                    </a:lnTo>
                    <a:lnTo>
                      <a:pt x="164" y="294"/>
                    </a:lnTo>
                    <a:lnTo>
                      <a:pt x="164" y="306"/>
                    </a:lnTo>
                    <a:lnTo>
                      <a:pt x="168" y="306"/>
                    </a:lnTo>
                    <a:lnTo>
                      <a:pt x="168" y="316"/>
                    </a:lnTo>
                    <a:lnTo>
                      <a:pt x="172" y="316"/>
                    </a:lnTo>
                    <a:lnTo>
                      <a:pt x="172" y="328"/>
                    </a:lnTo>
                    <a:lnTo>
                      <a:pt x="184" y="328"/>
                    </a:lnTo>
                    <a:lnTo>
                      <a:pt x="184" y="334"/>
                    </a:lnTo>
                    <a:lnTo>
                      <a:pt x="190" y="334"/>
                    </a:lnTo>
                    <a:lnTo>
                      <a:pt x="190" y="344"/>
                    </a:lnTo>
                    <a:lnTo>
                      <a:pt x="194" y="344"/>
                    </a:lnTo>
                    <a:lnTo>
                      <a:pt x="194" y="356"/>
                    </a:lnTo>
                    <a:lnTo>
                      <a:pt x="200" y="356"/>
                    </a:lnTo>
                    <a:lnTo>
                      <a:pt x="200" y="378"/>
                    </a:lnTo>
                    <a:lnTo>
                      <a:pt x="212" y="378"/>
                    </a:lnTo>
                    <a:lnTo>
                      <a:pt x="212" y="382"/>
                    </a:lnTo>
                    <a:lnTo>
                      <a:pt x="220" y="382"/>
                    </a:lnTo>
                    <a:lnTo>
                      <a:pt x="220" y="390"/>
                    </a:lnTo>
                    <a:lnTo>
                      <a:pt x="236" y="390"/>
                    </a:lnTo>
                    <a:lnTo>
                      <a:pt x="236" y="402"/>
                    </a:lnTo>
                    <a:lnTo>
                      <a:pt x="244" y="402"/>
                    </a:lnTo>
                    <a:lnTo>
                      <a:pt x="244" y="406"/>
                    </a:lnTo>
                    <a:lnTo>
                      <a:pt x="250" y="406"/>
                    </a:lnTo>
                    <a:lnTo>
                      <a:pt x="250" y="412"/>
                    </a:lnTo>
                    <a:lnTo>
                      <a:pt x="254" y="412"/>
                    </a:lnTo>
                    <a:lnTo>
                      <a:pt x="254" y="418"/>
                    </a:lnTo>
                    <a:lnTo>
                      <a:pt x="268" y="418"/>
                    </a:lnTo>
                    <a:lnTo>
                      <a:pt x="268" y="422"/>
                    </a:lnTo>
                    <a:lnTo>
                      <a:pt x="272" y="422"/>
                    </a:lnTo>
                    <a:lnTo>
                      <a:pt x="272" y="430"/>
                    </a:lnTo>
                    <a:lnTo>
                      <a:pt x="274" y="430"/>
                    </a:lnTo>
                    <a:lnTo>
                      <a:pt x="274" y="434"/>
                    </a:lnTo>
                    <a:lnTo>
                      <a:pt x="278" y="434"/>
                    </a:lnTo>
                    <a:lnTo>
                      <a:pt x="278" y="440"/>
                    </a:lnTo>
                    <a:lnTo>
                      <a:pt x="282" y="440"/>
                    </a:lnTo>
                    <a:lnTo>
                      <a:pt x="282" y="448"/>
                    </a:lnTo>
                    <a:lnTo>
                      <a:pt x="286" y="448"/>
                    </a:lnTo>
                    <a:lnTo>
                      <a:pt x="286" y="452"/>
                    </a:lnTo>
                    <a:lnTo>
                      <a:pt x="302" y="452"/>
                    </a:lnTo>
                    <a:lnTo>
                      <a:pt x="302" y="456"/>
                    </a:lnTo>
                    <a:lnTo>
                      <a:pt x="312" y="456"/>
                    </a:lnTo>
                    <a:lnTo>
                      <a:pt x="312" y="462"/>
                    </a:lnTo>
                    <a:lnTo>
                      <a:pt x="372" y="462"/>
                    </a:lnTo>
                    <a:lnTo>
                      <a:pt x="372" y="468"/>
                    </a:lnTo>
                    <a:lnTo>
                      <a:pt x="400" y="468"/>
                    </a:lnTo>
                    <a:lnTo>
                      <a:pt x="400" y="474"/>
                    </a:lnTo>
                    <a:lnTo>
                      <a:pt x="408" y="474"/>
                    </a:lnTo>
                    <a:lnTo>
                      <a:pt x="408" y="502"/>
                    </a:lnTo>
                    <a:lnTo>
                      <a:pt x="420" y="502"/>
                    </a:lnTo>
                    <a:lnTo>
                      <a:pt x="420" y="508"/>
                    </a:lnTo>
                    <a:lnTo>
                      <a:pt x="422" y="508"/>
                    </a:lnTo>
                    <a:lnTo>
                      <a:pt x="422" y="512"/>
                    </a:lnTo>
                    <a:lnTo>
                      <a:pt x="430" y="512"/>
                    </a:lnTo>
                    <a:lnTo>
                      <a:pt x="430" y="522"/>
                    </a:lnTo>
                    <a:lnTo>
                      <a:pt x="434" y="522"/>
                    </a:lnTo>
                    <a:lnTo>
                      <a:pt x="434" y="528"/>
                    </a:lnTo>
                    <a:lnTo>
                      <a:pt x="436" y="528"/>
                    </a:lnTo>
                    <a:lnTo>
                      <a:pt x="436" y="532"/>
                    </a:lnTo>
                    <a:lnTo>
                      <a:pt x="440" y="532"/>
                    </a:lnTo>
                    <a:lnTo>
                      <a:pt x="440" y="540"/>
                    </a:lnTo>
                    <a:lnTo>
                      <a:pt x="490" y="540"/>
                    </a:lnTo>
                    <a:lnTo>
                      <a:pt x="490" y="548"/>
                    </a:lnTo>
                    <a:lnTo>
                      <a:pt x="496" y="548"/>
                    </a:lnTo>
                    <a:lnTo>
                      <a:pt x="496" y="560"/>
                    </a:lnTo>
                    <a:lnTo>
                      <a:pt x="506" y="560"/>
                    </a:lnTo>
                    <a:lnTo>
                      <a:pt x="506" y="564"/>
                    </a:lnTo>
                    <a:lnTo>
                      <a:pt x="514" y="564"/>
                    </a:lnTo>
                    <a:lnTo>
                      <a:pt x="514" y="578"/>
                    </a:lnTo>
                    <a:lnTo>
                      <a:pt x="548" y="578"/>
                    </a:lnTo>
                    <a:lnTo>
                      <a:pt x="548" y="586"/>
                    </a:lnTo>
                    <a:lnTo>
                      <a:pt x="580" y="586"/>
                    </a:lnTo>
                    <a:lnTo>
                      <a:pt x="580" y="598"/>
                    </a:lnTo>
                    <a:lnTo>
                      <a:pt x="600" y="598"/>
                    </a:lnTo>
                    <a:lnTo>
                      <a:pt x="600" y="606"/>
                    </a:lnTo>
                    <a:lnTo>
                      <a:pt x="606" y="606"/>
                    </a:lnTo>
                    <a:lnTo>
                      <a:pt x="606" y="614"/>
                    </a:lnTo>
                    <a:lnTo>
                      <a:pt x="624" y="614"/>
                    </a:lnTo>
                    <a:lnTo>
                      <a:pt x="624" y="620"/>
                    </a:lnTo>
                    <a:lnTo>
                      <a:pt x="642" y="620"/>
                    </a:lnTo>
                    <a:lnTo>
                      <a:pt x="642" y="634"/>
                    </a:lnTo>
                    <a:lnTo>
                      <a:pt x="656" y="634"/>
                    </a:lnTo>
                    <a:lnTo>
                      <a:pt x="656" y="642"/>
                    </a:lnTo>
                    <a:lnTo>
                      <a:pt x="716" y="642"/>
                    </a:lnTo>
                    <a:lnTo>
                      <a:pt x="716" y="650"/>
                    </a:lnTo>
                    <a:lnTo>
                      <a:pt x="800" y="650"/>
                    </a:lnTo>
                    <a:lnTo>
                      <a:pt x="800" y="664"/>
                    </a:lnTo>
                    <a:lnTo>
                      <a:pt x="820" y="664"/>
                    </a:lnTo>
                    <a:lnTo>
                      <a:pt x="820" y="680"/>
                    </a:lnTo>
                    <a:lnTo>
                      <a:pt x="826" y="680"/>
                    </a:lnTo>
                    <a:lnTo>
                      <a:pt x="826" y="686"/>
                    </a:lnTo>
                    <a:lnTo>
                      <a:pt x="846" y="686"/>
                    </a:lnTo>
                    <a:lnTo>
                      <a:pt x="846" y="696"/>
                    </a:lnTo>
                    <a:lnTo>
                      <a:pt x="864" y="696"/>
                    </a:lnTo>
                    <a:lnTo>
                      <a:pt x="864" y="708"/>
                    </a:lnTo>
                    <a:lnTo>
                      <a:pt x="918" y="708"/>
                    </a:lnTo>
                    <a:lnTo>
                      <a:pt x="918" y="716"/>
                    </a:lnTo>
                    <a:lnTo>
                      <a:pt x="924" y="716"/>
                    </a:lnTo>
                    <a:lnTo>
                      <a:pt x="924" y="720"/>
                    </a:lnTo>
                    <a:lnTo>
                      <a:pt x="934" y="720"/>
                    </a:lnTo>
                    <a:lnTo>
                      <a:pt x="934" y="734"/>
                    </a:lnTo>
                    <a:lnTo>
                      <a:pt x="968" y="734"/>
                    </a:lnTo>
                    <a:lnTo>
                      <a:pt x="968" y="746"/>
                    </a:lnTo>
                    <a:lnTo>
                      <a:pt x="984" y="746"/>
                    </a:lnTo>
                    <a:lnTo>
                      <a:pt x="984" y="750"/>
                    </a:lnTo>
                    <a:lnTo>
                      <a:pt x="988" y="750"/>
                    </a:lnTo>
                    <a:lnTo>
                      <a:pt x="988" y="754"/>
                    </a:lnTo>
                    <a:lnTo>
                      <a:pt x="994" y="754"/>
                    </a:lnTo>
                    <a:lnTo>
                      <a:pt x="994" y="772"/>
                    </a:lnTo>
                    <a:lnTo>
                      <a:pt x="1030" y="772"/>
                    </a:lnTo>
                    <a:lnTo>
                      <a:pt x="1030" y="790"/>
                    </a:lnTo>
                    <a:lnTo>
                      <a:pt x="1108" y="790"/>
                    </a:lnTo>
                    <a:lnTo>
                      <a:pt x="1108" y="794"/>
                    </a:lnTo>
                    <a:lnTo>
                      <a:pt x="1116" y="794"/>
                    </a:lnTo>
                    <a:lnTo>
                      <a:pt x="1116" y="810"/>
                    </a:lnTo>
                    <a:lnTo>
                      <a:pt x="1260" y="810"/>
                    </a:lnTo>
                    <a:lnTo>
                      <a:pt x="1260" y="844"/>
                    </a:lnTo>
                    <a:lnTo>
                      <a:pt x="1398" y="844"/>
                    </a:lnTo>
                    <a:lnTo>
                      <a:pt x="1398" y="878"/>
                    </a:lnTo>
                    <a:lnTo>
                      <a:pt x="1434" y="878"/>
                    </a:lnTo>
                    <a:lnTo>
                      <a:pt x="1434" y="926"/>
                    </a:lnTo>
                    <a:lnTo>
                      <a:pt x="1526" y="926"/>
                    </a:lnTo>
                    <a:lnTo>
                      <a:pt x="1526" y="976"/>
                    </a:lnTo>
                  </a:path>
                </a:pathLst>
              </a:custGeom>
              <a:noFill/>
              <a:ln w="63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04"/>
              <p:cNvSpPr>
                <a:spLocks noChangeShapeType="1"/>
              </p:cNvSpPr>
              <p:nvPr/>
            </p:nvSpPr>
            <p:spPr bwMode="auto">
              <a:xfrm>
                <a:off x="4359275" y="4476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05"/>
              <p:cNvSpPr>
                <a:spLocks noChangeShapeType="1"/>
              </p:cNvSpPr>
              <p:nvPr/>
            </p:nvSpPr>
            <p:spPr bwMode="auto">
              <a:xfrm>
                <a:off x="4333875" y="4502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06"/>
              <p:cNvSpPr>
                <a:spLocks noChangeShapeType="1"/>
              </p:cNvSpPr>
              <p:nvPr/>
            </p:nvSpPr>
            <p:spPr bwMode="auto">
              <a:xfrm>
                <a:off x="4454525" y="46101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207"/>
              <p:cNvSpPr>
                <a:spLocks noChangeShapeType="1"/>
              </p:cNvSpPr>
              <p:nvPr/>
            </p:nvSpPr>
            <p:spPr bwMode="auto">
              <a:xfrm>
                <a:off x="4429125" y="46323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208"/>
              <p:cNvSpPr>
                <a:spLocks noChangeShapeType="1"/>
              </p:cNvSpPr>
              <p:nvPr/>
            </p:nvSpPr>
            <p:spPr bwMode="auto">
              <a:xfrm>
                <a:off x="4476750" y="46418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209"/>
              <p:cNvSpPr>
                <a:spLocks noChangeShapeType="1"/>
              </p:cNvSpPr>
              <p:nvPr/>
            </p:nvSpPr>
            <p:spPr bwMode="auto">
              <a:xfrm>
                <a:off x="4451350" y="46640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210"/>
              <p:cNvSpPr>
                <a:spLocks noChangeShapeType="1"/>
              </p:cNvSpPr>
              <p:nvPr/>
            </p:nvSpPr>
            <p:spPr bwMode="auto">
              <a:xfrm>
                <a:off x="4543425" y="47244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211"/>
              <p:cNvSpPr>
                <a:spLocks noChangeShapeType="1"/>
              </p:cNvSpPr>
              <p:nvPr/>
            </p:nvSpPr>
            <p:spPr bwMode="auto">
              <a:xfrm>
                <a:off x="4521200" y="47498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212"/>
              <p:cNvSpPr>
                <a:spLocks noChangeShapeType="1"/>
              </p:cNvSpPr>
              <p:nvPr/>
            </p:nvSpPr>
            <p:spPr bwMode="auto">
              <a:xfrm>
                <a:off x="4635500" y="48164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213"/>
              <p:cNvSpPr>
                <a:spLocks noChangeShapeType="1"/>
              </p:cNvSpPr>
              <p:nvPr/>
            </p:nvSpPr>
            <p:spPr bwMode="auto">
              <a:xfrm>
                <a:off x="4610100" y="4841875"/>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214"/>
              <p:cNvSpPr>
                <a:spLocks noChangeShapeType="1"/>
              </p:cNvSpPr>
              <p:nvPr/>
            </p:nvSpPr>
            <p:spPr bwMode="auto">
              <a:xfrm>
                <a:off x="4721225" y="48926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215"/>
              <p:cNvSpPr>
                <a:spLocks noChangeShapeType="1"/>
              </p:cNvSpPr>
              <p:nvPr/>
            </p:nvSpPr>
            <p:spPr bwMode="auto">
              <a:xfrm>
                <a:off x="4699000" y="49180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216"/>
              <p:cNvSpPr>
                <a:spLocks noChangeShapeType="1"/>
              </p:cNvSpPr>
              <p:nvPr/>
            </p:nvSpPr>
            <p:spPr bwMode="auto">
              <a:xfrm>
                <a:off x="4791075" y="49561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217"/>
              <p:cNvSpPr>
                <a:spLocks noChangeShapeType="1"/>
              </p:cNvSpPr>
              <p:nvPr/>
            </p:nvSpPr>
            <p:spPr bwMode="auto">
              <a:xfrm>
                <a:off x="4765675" y="49784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218"/>
              <p:cNvSpPr>
                <a:spLocks noChangeShapeType="1"/>
              </p:cNvSpPr>
              <p:nvPr/>
            </p:nvSpPr>
            <p:spPr bwMode="auto">
              <a:xfrm>
                <a:off x="4826000" y="5000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219"/>
              <p:cNvSpPr>
                <a:spLocks noChangeShapeType="1"/>
              </p:cNvSpPr>
              <p:nvPr/>
            </p:nvSpPr>
            <p:spPr bwMode="auto">
              <a:xfrm>
                <a:off x="4800600" y="50228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220"/>
              <p:cNvSpPr>
                <a:spLocks noChangeShapeType="1"/>
              </p:cNvSpPr>
              <p:nvPr/>
            </p:nvSpPr>
            <p:spPr bwMode="auto">
              <a:xfrm>
                <a:off x="4873625" y="5000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221"/>
              <p:cNvSpPr>
                <a:spLocks noChangeShapeType="1"/>
              </p:cNvSpPr>
              <p:nvPr/>
            </p:nvSpPr>
            <p:spPr bwMode="auto">
              <a:xfrm>
                <a:off x="4848225" y="50228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222"/>
              <p:cNvSpPr>
                <a:spLocks noChangeShapeType="1"/>
              </p:cNvSpPr>
              <p:nvPr/>
            </p:nvSpPr>
            <p:spPr bwMode="auto">
              <a:xfrm>
                <a:off x="4930775" y="50419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223"/>
              <p:cNvSpPr>
                <a:spLocks noChangeShapeType="1"/>
              </p:cNvSpPr>
              <p:nvPr/>
            </p:nvSpPr>
            <p:spPr bwMode="auto">
              <a:xfrm>
                <a:off x="4905375" y="50641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224"/>
              <p:cNvSpPr>
                <a:spLocks noChangeShapeType="1"/>
              </p:cNvSpPr>
              <p:nvPr/>
            </p:nvSpPr>
            <p:spPr bwMode="auto">
              <a:xfrm>
                <a:off x="5038725" y="51339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225"/>
              <p:cNvSpPr>
                <a:spLocks noChangeShapeType="1"/>
              </p:cNvSpPr>
              <p:nvPr/>
            </p:nvSpPr>
            <p:spPr bwMode="auto">
              <a:xfrm>
                <a:off x="5016500" y="51562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226"/>
              <p:cNvSpPr>
                <a:spLocks noChangeShapeType="1"/>
              </p:cNvSpPr>
              <p:nvPr/>
            </p:nvSpPr>
            <p:spPr bwMode="auto">
              <a:xfrm>
                <a:off x="5051425" y="51339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227"/>
              <p:cNvSpPr>
                <a:spLocks noChangeShapeType="1"/>
              </p:cNvSpPr>
              <p:nvPr/>
            </p:nvSpPr>
            <p:spPr bwMode="auto">
              <a:xfrm>
                <a:off x="5026025" y="51562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228"/>
              <p:cNvSpPr>
                <a:spLocks noChangeShapeType="1"/>
              </p:cNvSpPr>
              <p:nvPr/>
            </p:nvSpPr>
            <p:spPr bwMode="auto">
              <a:xfrm>
                <a:off x="5099050" y="5159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229"/>
              <p:cNvSpPr>
                <a:spLocks noChangeShapeType="1"/>
              </p:cNvSpPr>
              <p:nvPr/>
            </p:nvSpPr>
            <p:spPr bwMode="auto">
              <a:xfrm>
                <a:off x="5076825" y="5181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230"/>
              <p:cNvSpPr>
                <a:spLocks noChangeShapeType="1"/>
              </p:cNvSpPr>
              <p:nvPr/>
            </p:nvSpPr>
            <p:spPr bwMode="auto">
              <a:xfrm>
                <a:off x="5111750" y="5159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231"/>
              <p:cNvSpPr>
                <a:spLocks noChangeShapeType="1"/>
              </p:cNvSpPr>
              <p:nvPr/>
            </p:nvSpPr>
            <p:spPr bwMode="auto">
              <a:xfrm>
                <a:off x="5086350" y="5181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232"/>
              <p:cNvSpPr>
                <a:spLocks noChangeShapeType="1"/>
              </p:cNvSpPr>
              <p:nvPr/>
            </p:nvSpPr>
            <p:spPr bwMode="auto">
              <a:xfrm>
                <a:off x="5168900" y="52197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233"/>
              <p:cNvSpPr>
                <a:spLocks noChangeShapeType="1"/>
              </p:cNvSpPr>
              <p:nvPr/>
            </p:nvSpPr>
            <p:spPr bwMode="auto">
              <a:xfrm>
                <a:off x="5146675" y="52451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234"/>
              <p:cNvSpPr>
                <a:spLocks noChangeShapeType="1"/>
              </p:cNvSpPr>
              <p:nvPr/>
            </p:nvSpPr>
            <p:spPr bwMode="auto">
              <a:xfrm>
                <a:off x="5232400" y="5238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235"/>
              <p:cNvSpPr>
                <a:spLocks noChangeShapeType="1"/>
              </p:cNvSpPr>
              <p:nvPr/>
            </p:nvSpPr>
            <p:spPr bwMode="auto">
              <a:xfrm>
                <a:off x="5207000" y="5264150"/>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236"/>
              <p:cNvSpPr>
                <a:spLocks noChangeShapeType="1"/>
              </p:cNvSpPr>
              <p:nvPr/>
            </p:nvSpPr>
            <p:spPr bwMode="auto">
              <a:xfrm>
                <a:off x="5308600" y="52705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237"/>
              <p:cNvSpPr>
                <a:spLocks noChangeShapeType="1"/>
              </p:cNvSpPr>
              <p:nvPr/>
            </p:nvSpPr>
            <p:spPr bwMode="auto">
              <a:xfrm>
                <a:off x="5283200" y="52927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238"/>
              <p:cNvSpPr>
                <a:spLocks noChangeShapeType="1"/>
              </p:cNvSpPr>
              <p:nvPr/>
            </p:nvSpPr>
            <p:spPr bwMode="auto">
              <a:xfrm>
                <a:off x="5410200"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239"/>
              <p:cNvSpPr>
                <a:spLocks noChangeShapeType="1"/>
              </p:cNvSpPr>
              <p:nvPr/>
            </p:nvSpPr>
            <p:spPr bwMode="auto">
              <a:xfrm>
                <a:off x="5384800"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240"/>
              <p:cNvSpPr>
                <a:spLocks noChangeShapeType="1"/>
              </p:cNvSpPr>
              <p:nvPr/>
            </p:nvSpPr>
            <p:spPr bwMode="auto">
              <a:xfrm>
                <a:off x="5419725"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241"/>
              <p:cNvSpPr>
                <a:spLocks noChangeShapeType="1"/>
              </p:cNvSpPr>
              <p:nvPr/>
            </p:nvSpPr>
            <p:spPr bwMode="auto">
              <a:xfrm>
                <a:off x="5394325"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242"/>
              <p:cNvSpPr>
                <a:spLocks noChangeShapeType="1"/>
              </p:cNvSpPr>
              <p:nvPr/>
            </p:nvSpPr>
            <p:spPr bwMode="auto">
              <a:xfrm>
                <a:off x="5426075"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243"/>
              <p:cNvSpPr>
                <a:spLocks noChangeShapeType="1"/>
              </p:cNvSpPr>
              <p:nvPr/>
            </p:nvSpPr>
            <p:spPr bwMode="auto">
              <a:xfrm>
                <a:off x="5403850"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244"/>
              <p:cNvSpPr>
                <a:spLocks noChangeShapeType="1"/>
              </p:cNvSpPr>
              <p:nvPr/>
            </p:nvSpPr>
            <p:spPr bwMode="auto">
              <a:xfrm>
                <a:off x="5495925"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245"/>
              <p:cNvSpPr>
                <a:spLocks noChangeShapeType="1"/>
              </p:cNvSpPr>
              <p:nvPr/>
            </p:nvSpPr>
            <p:spPr bwMode="auto">
              <a:xfrm>
                <a:off x="5470525"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246"/>
              <p:cNvSpPr>
                <a:spLocks noChangeShapeType="1"/>
              </p:cNvSpPr>
              <p:nvPr/>
            </p:nvSpPr>
            <p:spPr bwMode="auto">
              <a:xfrm>
                <a:off x="5565775" y="53181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247"/>
              <p:cNvSpPr>
                <a:spLocks noChangeShapeType="1"/>
              </p:cNvSpPr>
              <p:nvPr/>
            </p:nvSpPr>
            <p:spPr bwMode="auto">
              <a:xfrm>
                <a:off x="5543550" y="5340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248"/>
              <p:cNvSpPr>
                <a:spLocks noChangeShapeType="1"/>
              </p:cNvSpPr>
              <p:nvPr/>
            </p:nvSpPr>
            <p:spPr bwMode="auto">
              <a:xfrm>
                <a:off x="5610225" y="53784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249"/>
              <p:cNvSpPr>
                <a:spLocks noChangeShapeType="1"/>
              </p:cNvSpPr>
              <p:nvPr/>
            </p:nvSpPr>
            <p:spPr bwMode="auto">
              <a:xfrm>
                <a:off x="5584825" y="54038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250"/>
              <p:cNvSpPr>
                <a:spLocks noChangeShapeType="1"/>
              </p:cNvSpPr>
              <p:nvPr/>
            </p:nvSpPr>
            <p:spPr bwMode="auto">
              <a:xfrm>
                <a:off x="5692775" y="54768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251"/>
              <p:cNvSpPr>
                <a:spLocks noChangeShapeType="1"/>
              </p:cNvSpPr>
              <p:nvPr/>
            </p:nvSpPr>
            <p:spPr bwMode="auto">
              <a:xfrm>
                <a:off x="5670550" y="54991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252"/>
              <p:cNvSpPr>
                <a:spLocks noChangeShapeType="1"/>
              </p:cNvSpPr>
              <p:nvPr/>
            </p:nvSpPr>
            <p:spPr bwMode="auto">
              <a:xfrm>
                <a:off x="5715000" y="5492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253"/>
              <p:cNvSpPr>
                <a:spLocks noChangeShapeType="1"/>
              </p:cNvSpPr>
              <p:nvPr/>
            </p:nvSpPr>
            <p:spPr bwMode="auto">
              <a:xfrm>
                <a:off x="5689600" y="5518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254"/>
              <p:cNvSpPr>
                <a:spLocks noChangeShapeType="1"/>
              </p:cNvSpPr>
              <p:nvPr/>
            </p:nvSpPr>
            <p:spPr bwMode="auto">
              <a:xfrm>
                <a:off x="5810250" y="5492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255"/>
              <p:cNvSpPr>
                <a:spLocks noChangeShapeType="1"/>
              </p:cNvSpPr>
              <p:nvPr/>
            </p:nvSpPr>
            <p:spPr bwMode="auto">
              <a:xfrm>
                <a:off x="5784850" y="5518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256"/>
              <p:cNvSpPr>
                <a:spLocks noChangeShapeType="1"/>
              </p:cNvSpPr>
              <p:nvPr/>
            </p:nvSpPr>
            <p:spPr bwMode="auto">
              <a:xfrm>
                <a:off x="5864225"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57"/>
              <p:cNvSpPr>
                <a:spLocks noChangeShapeType="1"/>
              </p:cNvSpPr>
              <p:nvPr/>
            </p:nvSpPr>
            <p:spPr bwMode="auto">
              <a:xfrm>
                <a:off x="584200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258"/>
              <p:cNvSpPr>
                <a:spLocks noChangeShapeType="1"/>
              </p:cNvSpPr>
              <p:nvPr/>
            </p:nvSpPr>
            <p:spPr bwMode="auto">
              <a:xfrm>
                <a:off x="5876925"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259"/>
              <p:cNvSpPr>
                <a:spLocks noChangeShapeType="1"/>
              </p:cNvSpPr>
              <p:nvPr/>
            </p:nvSpPr>
            <p:spPr bwMode="auto">
              <a:xfrm>
                <a:off x="585470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260"/>
              <p:cNvSpPr>
                <a:spLocks noChangeShapeType="1"/>
              </p:cNvSpPr>
              <p:nvPr/>
            </p:nvSpPr>
            <p:spPr bwMode="auto">
              <a:xfrm>
                <a:off x="5921375"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261"/>
              <p:cNvSpPr>
                <a:spLocks noChangeShapeType="1"/>
              </p:cNvSpPr>
              <p:nvPr/>
            </p:nvSpPr>
            <p:spPr bwMode="auto">
              <a:xfrm>
                <a:off x="589915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262"/>
              <p:cNvSpPr>
                <a:spLocks noChangeShapeType="1"/>
              </p:cNvSpPr>
              <p:nvPr/>
            </p:nvSpPr>
            <p:spPr bwMode="auto">
              <a:xfrm>
                <a:off x="5969000"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263"/>
              <p:cNvSpPr>
                <a:spLocks noChangeShapeType="1"/>
              </p:cNvSpPr>
              <p:nvPr/>
            </p:nvSpPr>
            <p:spPr bwMode="auto">
              <a:xfrm>
                <a:off x="594360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264"/>
              <p:cNvSpPr>
                <a:spLocks noChangeShapeType="1"/>
              </p:cNvSpPr>
              <p:nvPr/>
            </p:nvSpPr>
            <p:spPr bwMode="auto">
              <a:xfrm>
                <a:off x="6022975" y="55340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265"/>
              <p:cNvSpPr>
                <a:spLocks noChangeShapeType="1"/>
              </p:cNvSpPr>
              <p:nvPr/>
            </p:nvSpPr>
            <p:spPr bwMode="auto">
              <a:xfrm>
                <a:off x="5997575" y="55594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266"/>
              <p:cNvSpPr>
                <a:spLocks noChangeShapeType="1"/>
              </p:cNvSpPr>
              <p:nvPr/>
            </p:nvSpPr>
            <p:spPr bwMode="auto">
              <a:xfrm>
                <a:off x="6369050" y="55880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267"/>
              <p:cNvSpPr>
                <a:spLocks noChangeShapeType="1"/>
              </p:cNvSpPr>
              <p:nvPr/>
            </p:nvSpPr>
            <p:spPr bwMode="auto">
              <a:xfrm>
                <a:off x="6343650" y="56102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268"/>
              <p:cNvSpPr>
                <a:spLocks noChangeShapeType="1"/>
              </p:cNvSpPr>
              <p:nvPr/>
            </p:nvSpPr>
            <p:spPr bwMode="auto">
              <a:xfrm>
                <a:off x="651827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269"/>
              <p:cNvSpPr>
                <a:spLocks noChangeShapeType="1"/>
              </p:cNvSpPr>
              <p:nvPr/>
            </p:nvSpPr>
            <p:spPr bwMode="auto">
              <a:xfrm>
                <a:off x="649605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270"/>
              <p:cNvSpPr>
                <a:spLocks noChangeShapeType="1"/>
              </p:cNvSpPr>
              <p:nvPr/>
            </p:nvSpPr>
            <p:spPr bwMode="auto">
              <a:xfrm>
                <a:off x="665797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271"/>
              <p:cNvSpPr>
                <a:spLocks noChangeShapeType="1"/>
              </p:cNvSpPr>
              <p:nvPr/>
            </p:nvSpPr>
            <p:spPr bwMode="auto">
              <a:xfrm>
                <a:off x="6632575"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272"/>
              <p:cNvSpPr>
                <a:spLocks noChangeShapeType="1"/>
              </p:cNvSpPr>
              <p:nvPr/>
            </p:nvSpPr>
            <p:spPr bwMode="auto">
              <a:xfrm>
                <a:off x="685482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273"/>
              <p:cNvSpPr>
                <a:spLocks noChangeShapeType="1"/>
              </p:cNvSpPr>
              <p:nvPr/>
            </p:nvSpPr>
            <p:spPr bwMode="auto">
              <a:xfrm>
                <a:off x="683260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274"/>
              <p:cNvSpPr>
                <a:spLocks noChangeShapeType="1"/>
              </p:cNvSpPr>
              <p:nvPr/>
            </p:nvSpPr>
            <p:spPr bwMode="auto">
              <a:xfrm>
                <a:off x="703262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275"/>
              <p:cNvSpPr>
                <a:spLocks noChangeShapeType="1"/>
              </p:cNvSpPr>
              <p:nvPr/>
            </p:nvSpPr>
            <p:spPr bwMode="auto">
              <a:xfrm>
                <a:off x="701040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276"/>
              <p:cNvSpPr>
                <a:spLocks noChangeShapeType="1"/>
              </p:cNvSpPr>
              <p:nvPr/>
            </p:nvSpPr>
            <p:spPr bwMode="auto">
              <a:xfrm>
                <a:off x="705802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277"/>
              <p:cNvSpPr>
                <a:spLocks noChangeShapeType="1"/>
              </p:cNvSpPr>
              <p:nvPr/>
            </p:nvSpPr>
            <p:spPr bwMode="auto">
              <a:xfrm>
                <a:off x="703580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278"/>
              <p:cNvSpPr>
                <a:spLocks noChangeShapeType="1"/>
              </p:cNvSpPr>
              <p:nvPr/>
            </p:nvSpPr>
            <p:spPr bwMode="auto">
              <a:xfrm>
                <a:off x="6391275" y="55880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279"/>
              <p:cNvSpPr>
                <a:spLocks noChangeShapeType="1"/>
              </p:cNvSpPr>
              <p:nvPr/>
            </p:nvSpPr>
            <p:spPr bwMode="auto">
              <a:xfrm>
                <a:off x="6365875" y="56102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210" name="Rectangle 209"/>
          <p:cNvSpPr/>
          <p:nvPr/>
        </p:nvSpPr>
        <p:spPr>
          <a:xfrm>
            <a:off x="384109" y="1583416"/>
            <a:ext cx="1851469" cy="215444"/>
          </a:xfrm>
          <a:prstGeom prst="rect">
            <a:avLst/>
          </a:prstGeom>
        </p:spPr>
        <p:txBody>
          <a:bodyPr wrap="none" lIns="0" tIns="0" rIns="0" bIns="0">
            <a:spAutoFit/>
          </a:bodyPr>
          <a:lstStyle/>
          <a:p>
            <a:r>
              <a:rPr lang="ja-JP" sz="1400" b="1" i="0" dirty="0" smtClean="0">
                <a:solidFill>
                  <a:srgbClr val="4D4D4D"/>
                </a:solidFill>
                <a:ea typeface="MS UI Gothic" pitchFamily="18" charset="0"/>
              </a:rPr>
              <a:t>PFS（中央でのレビューに基づく）</a:t>
            </a:r>
          </a:p>
        </p:txBody>
      </p:sp>
      <p:sp>
        <p:nvSpPr>
          <p:cNvPr id="211" name="Rectangle 210"/>
          <p:cNvSpPr/>
          <p:nvPr/>
        </p:nvSpPr>
        <p:spPr>
          <a:xfrm>
            <a:off x="4726323" y="1583416"/>
            <a:ext cx="2277868" cy="215444"/>
          </a:xfrm>
          <a:prstGeom prst="rect">
            <a:avLst/>
          </a:prstGeom>
        </p:spPr>
        <p:txBody>
          <a:bodyPr wrap="none" lIns="0" tIns="0" rIns="0" bIns="0">
            <a:spAutoFit/>
          </a:bodyPr>
          <a:lstStyle/>
          <a:p>
            <a:r>
              <a:rPr lang="ja-JP" sz="1400" b="1" i="0" dirty="0" smtClean="0">
                <a:solidFill>
                  <a:srgbClr val="4D4D4D"/>
                </a:solidFill>
                <a:ea typeface="MS UI Gothic" pitchFamily="18" charset="0"/>
              </a:rPr>
              <a:t>PFS（治験責任医師によるレビューに基づく）</a:t>
            </a:r>
          </a:p>
        </p:txBody>
      </p:sp>
      <p:grpSp>
        <p:nvGrpSpPr>
          <p:cNvPr id="212" name="Group 211"/>
          <p:cNvGrpSpPr/>
          <p:nvPr/>
        </p:nvGrpSpPr>
        <p:grpSpPr>
          <a:xfrm>
            <a:off x="4924336" y="1936264"/>
            <a:ext cx="3324837" cy="1641475"/>
            <a:chOff x="5314338" y="1949450"/>
            <a:chExt cx="3324837" cy="1641475"/>
          </a:xfrm>
        </p:grpSpPr>
        <p:sp>
          <p:nvSpPr>
            <p:cNvPr id="213" name="Line 283"/>
            <p:cNvSpPr>
              <a:spLocks noChangeShapeType="1"/>
            </p:cNvSpPr>
            <p:nvPr/>
          </p:nvSpPr>
          <p:spPr bwMode="auto">
            <a:xfrm>
              <a:off x="5410200" y="3511550"/>
              <a:ext cx="3028950"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284"/>
            <p:cNvSpPr>
              <a:spLocks noChangeShapeType="1"/>
            </p:cNvSpPr>
            <p:nvPr/>
          </p:nvSpPr>
          <p:spPr bwMode="auto">
            <a:xfrm>
              <a:off x="5314338" y="3203575"/>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285"/>
            <p:cNvSpPr>
              <a:spLocks noChangeShapeType="1"/>
            </p:cNvSpPr>
            <p:nvPr/>
          </p:nvSpPr>
          <p:spPr bwMode="auto">
            <a:xfrm>
              <a:off x="5314338" y="2892425"/>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286"/>
            <p:cNvSpPr>
              <a:spLocks noChangeShapeType="1"/>
            </p:cNvSpPr>
            <p:nvPr/>
          </p:nvSpPr>
          <p:spPr bwMode="auto">
            <a:xfrm>
              <a:off x="5314338" y="2584450"/>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287"/>
            <p:cNvSpPr>
              <a:spLocks noChangeShapeType="1"/>
            </p:cNvSpPr>
            <p:nvPr/>
          </p:nvSpPr>
          <p:spPr bwMode="auto">
            <a:xfrm>
              <a:off x="5314338" y="2273300"/>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288"/>
            <p:cNvSpPr>
              <a:spLocks noChangeShapeType="1"/>
            </p:cNvSpPr>
            <p:nvPr/>
          </p:nvSpPr>
          <p:spPr bwMode="auto">
            <a:xfrm>
              <a:off x="5314338" y="1962150"/>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289"/>
            <p:cNvSpPr>
              <a:spLocks noChangeShapeType="1"/>
            </p:cNvSpPr>
            <p:nvPr/>
          </p:nvSpPr>
          <p:spPr bwMode="auto">
            <a:xfrm>
              <a:off x="544830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290"/>
            <p:cNvSpPr>
              <a:spLocks noChangeShapeType="1"/>
            </p:cNvSpPr>
            <p:nvPr/>
          </p:nvSpPr>
          <p:spPr bwMode="auto">
            <a:xfrm>
              <a:off x="5946775"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291"/>
            <p:cNvSpPr>
              <a:spLocks noChangeShapeType="1"/>
            </p:cNvSpPr>
            <p:nvPr/>
          </p:nvSpPr>
          <p:spPr bwMode="auto">
            <a:xfrm>
              <a:off x="644525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292"/>
            <p:cNvSpPr>
              <a:spLocks noChangeShapeType="1"/>
            </p:cNvSpPr>
            <p:nvPr/>
          </p:nvSpPr>
          <p:spPr bwMode="auto">
            <a:xfrm>
              <a:off x="6943725"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293"/>
            <p:cNvSpPr>
              <a:spLocks noChangeShapeType="1"/>
            </p:cNvSpPr>
            <p:nvPr/>
          </p:nvSpPr>
          <p:spPr bwMode="auto">
            <a:xfrm>
              <a:off x="744220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294"/>
            <p:cNvSpPr>
              <a:spLocks noChangeShapeType="1"/>
            </p:cNvSpPr>
            <p:nvPr/>
          </p:nvSpPr>
          <p:spPr bwMode="auto">
            <a:xfrm>
              <a:off x="793750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295"/>
            <p:cNvSpPr>
              <a:spLocks noChangeShapeType="1"/>
            </p:cNvSpPr>
            <p:nvPr/>
          </p:nvSpPr>
          <p:spPr bwMode="auto">
            <a:xfrm>
              <a:off x="8435975"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296"/>
            <p:cNvSpPr>
              <a:spLocks noChangeShapeType="1"/>
            </p:cNvSpPr>
            <p:nvPr/>
          </p:nvSpPr>
          <p:spPr bwMode="auto">
            <a:xfrm>
              <a:off x="5505450" y="1949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297"/>
            <p:cNvSpPr>
              <a:spLocks noChangeShapeType="1"/>
            </p:cNvSpPr>
            <p:nvPr/>
          </p:nvSpPr>
          <p:spPr bwMode="auto">
            <a:xfrm>
              <a:off x="5480050" y="1974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298"/>
            <p:cNvSpPr>
              <a:spLocks noChangeShapeType="1"/>
            </p:cNvSpPr>
            <p:nvPr/>
          </p:nvSpPr>
          <p:spPr bwMode="auto">
            <a:xfrm>
              <a:off x="5562600" y="220980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299"/>
            <p:cNvSpPr>
              <a:spLocks noChangeShapeType="1"/>
            </p:cNvSpPr>
            <p:nvPr/>
          </p:nvSpPr>
          <p:spPr bwMode="auto">
            <a:xfrm>
              <a:off x="5540375" y="22352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300"/>
            <p:cNvSpPr>
              <a:spLocks noChangeShapeType="1"/>
            </p:cNvSpPr>
            <p:nvPr/>
          </p:nvSpPr>
          <p:spPr bwMode="auto">
            <a:xfrm>
              <a:off x="5572125" y="221932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301"/>
            <p:cNvSpPr>
              <a:spLocks noChangeShapeType="1"/>
            </p:cNvSpPr>
            <p:nvPr/>
          </p:nvSpPr>
          <p:spPr bwMode="auto">
            <a:xfrm>
              <a:off x="5546725" y="224472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302"/>
            <p:cNvSpPr>
              <a:spLocks noChangeShapeType="1"/>
            </p:cNvSpPr>
            <p:nvPr/>
          </p:nvSpPr>
          <p:spPr bwMode="auto">
            <a:xfrm>
              <a:off x="5724525" y="2479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303"/>
            <p:cNvSpPr>
              <a:spLocks noChangeShapeType="1"/>
            </p:cNvSpPr>
            <p:nvPr/>
          </p:nvSpPr>
          <p:spPr bwMode="auto">
            <a:xfrm>
              <a:off x="5702300" y="2501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304"/>
            <p:cNvSpPr>
              <a:spLocks noChangeShapeType="1"/>
            </p:cNvSpPr>
            <p:nvPr/>
          </p:nvSpPr>
          <p:spPr bwMode="auto">
            <a:xfrm>
              <a:off x="5861050" y="266065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305"/>
            <p:cNvSpPr>
              <a:spLocks noChangeShapeType="1"/>
            </p:cNvSpPr>
            <p:nvPr/>
          </p:nvSpPr>
          <p:spPr bwMode="auto">
            <a:xfrm>
              <a:off x="5838825" y="26860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306"/>
            <p:cNvSpPr>
              <a:spLocks noChangeShapeType="1"/>
            </p:cNvSpPr>
            <p:nvPr/>
          </p:nvSpPr>
          <p:spPr bwMode="auto">
            <a:xfrm>
              <a:off x="5972175" y="27781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307"/>
            <p:cNvSpPr>
              <a:spLocks noChangeShapeType="1"/>
            </p:cNvSpPr>
            <p:nvPr/>
          </p:nvSpPr>
          <p:spPr bwMode="auto">
            <a:xfrm>
              <a:off x="5946775" y="28035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308"/>
            <p:cNvSpPr>
              <a:spLocks noChangeShapeType="1"/>
            </p:cNvSpPr>
            <p:nvPr/>
          </p:nvSpPr>
          <p:spPr bwMode="auto">
            <a:xfrm>
              <a:off x="6108700" y="28829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309"/>
            <p:cNvSpPr>
              <a:spLocks noChangeShapeType="1"/>
            </p:cNvSpPr>
            <p:nvPr/>
          </p:nvSpPr>
          <p:spPr bwMode="auto">
            <a:xfrm>
              <a:off x="6086475" y="29083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310"/>
            <p:cNvSpPr>
              <a:spLocks noChangeShapeType="1"/>
            </p:cNvSpPr>
            <p:nvPr/>
          </p:nvSpPr>
          <p:spPr bwMode="auto">
            <a:xfrm>
              <a:off x="6311900" y="2965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311"/>
            <p:cNvSpPr>
              <a:spLocks noChangeShapeType="1"/>
            </p:cNvSpPr>
            <p:nvPr/>
          </p:nvSpPr>
          <p:spPr bwMode="auto">
            <a:xfrm>
              <a:off x="6286500" y="2990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312"/>
            <p:cNvSpPr>
              <a:spLocks noChangeShapeType="1"/>
            </p:cNvSpPr>
            <p:nvPr/>
          </p:nvSpPr>
          <p:spPr bwMode="auto">
            <a:xfrm>
              <a:off x="6442075" y="305435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313"/>
            <p:cNvSpPr>
              <a:spLocks noChangeShapeType="1"/>
            </p:cNvSpPr>
            <p:nvPr/>
          </p:nvSpPr>
          <p:spPr bwMode="auto">
            <a:xfrm>
              <a:off x="6419850" y="30797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314"/>
            <p:cNvSpPr>
              <a:spLocks noChangeShapeType="1"/>
            </p:cNvSpPr>
            <p:nvPr/>
          </p:nvSpPr>
          <p:spPr bwMode="auto">
            <a:xfrm>
              <a:off x="6572250" y="31051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315"/>
            <p:cNvSpPr>
              <a:spLocks noChangeShapeType="1"/>
            </p:cNvSpPr>
            <p:nvPr/>
          </p:nvSpPr>
          <p:spPr bwMode="auto">
            <a:xfrm>
              <a:off x="6546850" y="312737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316"/>
            <p:cNvSpPr>
              <a:spLocks noChangeShapeType="1"/>
            </p:cNvSpPr>
            <p:nvPr/>
          </p:nvSpPr>
          <p:spPr bwMode="auto">
            <a:xfrm>
              <a:off x="6632575" y="31305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317"/>
            <p:cNvSpPr>
              <a:spLocks noChangeShapeType="1"/>
            </p:cNvSpPr>
            <p:nvPr/>
          </p:nvSpPr>
          <p:spPr bwMode="auto">
            <a:xfrm>
              <a:off x="6607175" y="315277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318"/>
            <p:cNvSpPr>
              <a:spLocks noChangeShapeType="1"/>
            </p:cNvSpPr>
            <p:nvPr/>
          </p:nvSpPr>
          <p:spPr bwMode="auto">
            <a:xfrm>
              <a:off x="6661150" y="31305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319"/>
            <p:cNvSpPr>
              <a:spLocks noChangeShapeType="1"/>
            </p:cNvSpPr>
            <p:nvPr/>
          </p:nvSpPr>
          <p:spPr bwMode="auto">
            <a:xfrm>
              <a:off x="6635750" y="31527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320"/>
            <p:cNvSpPr>
              <a:spLocks noChangeShapeType="1"/>
            </p:cNvSpPr>
            <p:nvPr/>
          </p:nvSpPr>
          <p:spPr bwMode="auto">
            <a:xfrm>
              <a:off x="6807200" y="31972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321"/>
            <p:cNvSpPr>
              <a:spLocks noChangeShapeType="1"/>
            </p:cNvSpPr>
            <p:nvPr/>
          </p:nvSpPr>
          <p:spPr bwMode="auto">
            <a:xfrm>
              <a:off x="6784975" y="32226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322"/>
            <p:cNvSpPr>
              <a:spLocks noChangeShapeType="1"/>
            </p:cNvSpPr>
            <p:nvPr/>
          </p:nvSpPr>
          <p:spPr bwMode="auto">
            <a:xfrm>
              <a:off x="6911975"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323"/>
            <p:cNvSpPr>
              <a:spLocks noChangeShapeType="1"/>
            </p:cNvSpPr>
            <p:nvPr/>
          </p:nvSpPr>
          <p:spPr bwMode="auto">
            <a:xfrm>
              <a:off x="6886575" y="3235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324"/>
            <p:cNvSpPr>
              <a:spLocks noChangeShapeType="1"/>
            </p:cNvSpPr>
            <p:nvPr/>
          </p:nvSpPr>
          <p:spPr bwMode="auto">
            <a:xfrm>
              <a:off x="6950075"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325"/>
            <p:cNvSpPr>
              <a:spLocks noChangeShapeType="1"/>
            </p:cNvSpPr>
            <p:nvPr/>
          </p:nvSpPr>
          <p:spPr bwMode="auto">
            <a:xfrm>
              <a:off x="6927850" y="3235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326"/>
            <p:cNvSpPr>
              <a:spLocks noChangeShapeType="1"/>
            </p:cNvSpPr>
            <p:nvPr/>
          </p:nvSpPr>
          <p:spPr bwMode="auto">
            <a:xfrm>
              <a:off x="6965950"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327"/>
            <p:cNvSpPr>
              <a:spLocks noChangeShapeType="1"/>
            </p:cNvSpPr>
            <p:nvPr/>
          </p:nvSpPr>
          <p:spPr bwMode="auto">
            <a:xfrm>
              <a:off x="6940550" y="323532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328"/>
            <p:cNvSpPr>
              <a:spLocks noChangeShapeType="1"/>
            </p:cNvSpPr>
            <p:nvPr/>
          </p:nvSpPr>
          <p:spPr bwMode="auto">
            <a:xfrm>
              <a:off x="7013575"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329"/>
            <p:cNvSpPr>
              <a:spLocks noChangeShapeType="1"/>
            </p:cNvSpPr>
            <p:nvPr/>
          </p:nvSpPr>
          <p:spPr bwMode="auto">
            <a:xfrm>
              <a:off x="6991350" y="3235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330"/>
            <p:cNvSpPr>
              <a:spLocks noChangeShapeType="1"/>
            </p:cNvSpPr>
            <p:nvPr/>
          </p:nvSpPr>
          <p:spPr bwMode="auto">
            <a:xfrm>
              <a:off x="7083425" y="3222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331"/>
            <p:cNvSpPr>
              <a:spLocks noChangeShapeType="1"/>
            </p:cNvSpPr>
            <p:nvPr/>
          </p:nvSpPr>
          <p:spPr bwMode="auto">
            <a:xfrm>
              <a:off x="7061200" y="3244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332"/>
            <p:cNvSpPr>
              <a:spLocks noChangeShapeType="1"/>
            </p:cNvSpPr>
            <p:nvPr/>
          </p:nvSpPr>
          <p:spPr bwMode="auto">
            <a:xfrm>
              <a:off x="7127875" y="3241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333"/>
            <p:cNvSpPr>
              <a:spLocks noChangeShapeType="1"/>
            </p:cNvSpPr>
            <p:nvPr/>
          </p:nvSpPr>
          <p:spPr bwMode="auto">
            <a:xfrm>
              <a:off x="7102475" y="3263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334"/>
            <p:cNvSpPr>
              <a:spLocks noChangeShapeType="1"/>
            </p:cNvSpPr>
            <p:nvPr/>
          </p:nvSpPr>
          <p:spPr bwMode="auto">
            <a:xfrm>
              <a:off x="7172325" y="3241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335"/>
            <p:cNvSpPr>
              <a:spLocks noChangeShapeType="1"/>
            </p:cNvSpPr>
            <p:nvPr/>
          </p:nvSpPr>
          <p:spPr bwMode="auto">
            <a:xfrm>
              <a:off x="7150100" y="3263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336"/>
            <p:cNvSpPr>
              <a:spLocks noChangeShapeType="1"/>
            </p:cNvSpPr>
            <p:nvPr/>
          </p:nvSpPr>
          <p:spPr bwMode="auto">
            <a:xfrm>
              <a:off x="7191375"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337"/>
            <p:cNvSpPr>
              <a:spLocks noChangeShapeType="1"/>
            </p:cNvSpPr>
            <p:nvPr/>
          </p:nvSpPr>
          <p:spPr bwMode="auto">
            <a:xfrm>
              <a:off x="7169150" y="32956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338"/>
            <p:cNvSpPr>
              <a:spLocks noChangeShapeType="1"/>
            </p:cNvSpPr>
            <p:nvPr/>
          </p:nvSpPr>
          <p:spPr bwMode="auto">
            <a:xfrm>
              <a:off x="7327900"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339"/>
            <p:cNvSpPr>
              <a:spLocks noChangeShapeType="1"/>
            </p:cNvSpPr>
            <p:nvPr/>
          </p:nvSpPr>
          <p:spPr bwMode="auto">
            <a:xfrm>
              <a:off x="7305675" y="32956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340"/>
            <p:cNvSpPr>
              <a:spLocks noChangeShapeType="1"/>
            </p:cNvSpPr>
            <p:nvPr/>
          </p:nvSpPr>
          <p:spPr bwMode="auto">
            <a:xfrm>
              <a:off x="7388225"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341"/>
            <p:cNvSpPr>
              <a:spLocks noChangeShapeType="1"/>
            </p:cNvSpPr>
            <p:nvPr/>
          </p:nvSpPr>
          <p:spPr bwMode="auto">
            <a:xfrm>
              <a:off x="7362825" y="32956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342"/>
            <p:cNvSpPr>
              <a:spLocks noChangeShapeType="1"/>
            </p:cNvSpPr>
            <p:nvPr/>
          </p:nvSpPr>
          <p:spPr bwMode="auto">
            <a:xfrm>
              <a:off x="7404100"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343"/>
            <p:cNvSpPr>
              <a:spLocks noChangeShapeType="1"/>
            </p:cNvSpPr>
            <p:nvPr/>
          </p:nvSpPr>
          <p:spPr bwMode="auto">
            <a:xfrm>
              <a:off x="7381875" y="329565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344"/>
            <p:cNvSpPr>
              <a:spLocks noChangeShapeType="1"/>
            </p:cNvSpPr>
            <p:nvPr/>
          </p:nvSpPr>
          <p:spPr bwMode="auto">
            <a:xfrm>
              <a:off x="7553325" y="33051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345"/>
            <p:cNvSpPr>
              <a:spLocks noChangeShapeType="1"/>
            </p:cNvSpPr>
            <p:nvPr/>
          </p:nvSpPr>
          <p:spPr bwMode="auto">
            <a:xfrm>
              <a:off x="7531100" y="33274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346"/>
            <p:cNvSpPr>
              <a:spLocks noChangeShapeType="1"/>
            </p:cNvSpPr>
            <p:nvPr/>
          </p:nvSpPr>
          <p:spPr bwMode="auto">
            <a:xfrm>
              <a:off x="7632700"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347"/>
            <p:cNvSpPr>
              <a:spLocks noChangeShapeType="1"/>
            </p:cNvSpPr>
            <p:nvPr/>
          </p:nvSpPr>
          <p:spPr bwMode="auto">
            <a:xfrm>
              <a:off x="7610475"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348"/>
            <p:cNvSpPr>
              <a:spLocks noChangeShapeType="1"/>
            </p:cNvSpPr>
            <p:nvPr/>
          </p:nvSpPr>
          <p:spPr bwMode="auto">
            <a:xfrm>
              <a:off x="7673975"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349"/>
            <p:cNvSpPr>
              <a:spLocks noChangeShapeType="1"/>
            </p:cNvSpPr>
            <p:nvPr/>
          </p:nvSpPr>
          <p:spPr bwMode="auto">
            <a:xfrm>
              <a:off x="7651750"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350"/>
            <p:cNvSpPr>
              <a:spLocks noChangeShapeType="1"/>
            </p:cNvSpPr>
            <p:nvPr/>
          </p:nvSpPr>
          <p:spPr bwMode="auto">
            <a:xfrm>
              <a:off x="7880350"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351"/>
            <p:cNvSpPr>
              <a:spLocks noChangeShapeType="1"/>
            </p:cNvSpPr>
            <p:nvPr/>
          </p:nvSpPr>
          <p:spPr bwMode="auto">
            <a:xfrm>
              <a:off x="7858125"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352"/>
            <p:cNvSpPr>
              <a:spLocks noChangeShapeType="1"/>
            </p:cNvSpPr>
            <p:nvPr/>
          </p:nvSpPr>
          <p:spPr bwMode="auto">
            <a:xfrm>
              <a:off x="8245475"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353"/>
            <p:cNvSpPr>
              <a:spLocks noChangeShapeType="1"/>
            </p:cNvSpPr>
            <p:nvPr/>
          </p:nvSpPr>
          <p:spPr bwMode="auto">
            <a:xfrm>
              <a:off x="8223250"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354"/>
            <p:cNvSpPr>
              <a:spLocks noChangeShapeType="1"/>
            </p:cNvSpPr>
            <p:nvPr/>
          </p:nvSpPr>
          <p:spPr bwMode="auto">
            <a:xfrm>
              <a:off x="8613775"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355"/>
            <p:cNvSpPr>
              <a:spLocks noChangeShapeType="1"/>
            </p:cNvSpPr>
            <p:nvPr/>
          </p:nvSpPr>
          <p:spPr bwMode="auto">
            <a:xfrm>
              <a:off x="8591550" y="33655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356"/>
            <p:cNvSpPr>
              <a:spLocks noChangeShapeType="1"/>
            </p:cNvSpPr>
            <p:nvPr/>
          </p:nvSpPr>
          <p:spPr bwMode="auto">
            <a:xfrm>
              <a:off x="5486400" y="1949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357"/>
            <p:cNvSpPr>
              <a:spLocks noChangeShapeType="1"/>
            </p:cNvSpPr>
            <p:nvPr/>
          </p:nvSpPr>
          <p:spPr bwMode="auto">
            <a:xfrm>
              <a:off x="5464175" y="1974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Freeform 358"/>
            <p:cNvSpPr>
              <a:spLocks/>
            </p:cNvSpPr>
            <p:nvPr/>
          </p:nvSpPr>
          <p:spPr bwMode="auto">
            <a:xfrm>
              <a:off x="5454650" y="1962150"/>
              <a:ext cx="3152775" cy="1397000"/>
            </a:xfrm>
            <a:custGeom>
              <a:avLst/>
              <a:gdLst>
                <a:gd name="T0" fmla="*/ 30 w 1986"/>
                <a:gd name="T1" fmla="*/ 10 h 880"/>
                <a:gd name="T2" fmla="*/ 48 w 1986"/>
                <a:gd name="T3" fmla="*/ 34 h 880"/>
                <a:gd name="T4" fmla="*/ 56 w 1986"/>
                <a:gd name="T5" fmla="*/ 90 h 880"/>
                <a:gd name="T6" fmla="*/ 64 w 1986"/>
                <a:gd name="T7" fmla="*/ 106 h 880"/>
                <a:gd name="T8" fmla="*/ 82 w 1986"/>
                <a:gd name="T9" fmla="*/ 114 h 880"/>
                <a:gd name="T10" fmla="*/ 94 w 1986"/>
                <a:gd name="T11" fmla="*/ 134 h 880"/>
                <a:gd name="T12" fmla="*/ 104 w 1986"/>
                <a:gd name="T13" fmla="*/ 140 h 880"/>
                <a:gd name="T14" fmla="*/ 116 w 1986"/>
                <a:gd name="T15" fmla="*/ 164 h 880"/>
                <a:gd name="T16" fmla="*/ 138 w 1986"/>
                <a:gd name="T17" fmla="*/ 184 h 880"/>
                <a:gd name="T18" fmla="*/ 146 w 1986"/>
                <a:gd name="T19" fmla="*/ 192 h 880"/>
                <a:gd name="T20" fmla="*/ 156 w 1986"/>
                <a:gd name="T21" fmla="*/ 206 h 880"/>
                <a:gd name="T22" fmla="*/ 166 w 1986"/>
                <a:gd name="T23" fmla="*/ 236 h 880"/>
                <a:gd name="T24" fmla="*/ 180 w 1986"/>
                <a:gd name="T25" fmla="*/ 262 h 880"/>
                <a:gd name="T26" fmla="*/ 194 w 1986"/>
                <a:gd name="T27" fmla="*/ 282 h 880"/>
                <a:gd name="T28" fmla="*/ 214 w 1986"/>
                <a:gd name="T29" fmla="*/ 292 h 880"/>
                <a:gd name="T30" fmla="*/ 222 w 1986"/>
                <a:gd name="T31" fmla="*/ 312 h 880"/>
                <a:gd name="T32" fmla="*/ 250 w 1986"/>
                <a:gd name="T33" fmla="*/ 322 h 880"/>
                <a:gd name="T34" fmla="*/ 266 w 1986"/>
                <a:gd name="T35" fmla="*/ 338 h 880"/>
                <a:gd name="T36" fmla="*/ 278 w 1986"/>
                <a:gd name="T37" fmla="*/ 372 h 880"/>
                <a:gd name="T38" fmla="*/ 290 w 1986"/>
                <a:gd name="T39" fmla="*/ 388 h 880"/>
                <a:gd name="T40" fmla="*/ 308 w 1986"/>
                <a:gd name="T41" fmla="*/ 398 h 880"/>
                <a:gd name="T42" fmla="*/ 320 w 1986"/>
                <a:gd name="T43" fmla="*/ 408 h 880"/>
                <a:gd name="T44" fmla="*/ 338 w 1986"/>
                <a:gd name="T45" fmla="*/ 422 h 880"/>
                <a:gd name="T46" fmla="*/ 360 w 1986"/>
                <a:gd name="T47" fmla="*/ 448 h 880"/>
                <a:gd name="T48" fmla="*/ 372 w 1986"/>
                <a:gd name="T49" fmla="*/ 462 h 880"/>
                <a:gd name="T50" fmla="*/ 388 w 1986"/>
                <a:gd name="T51" fmla="*/ 478 h 880"/>
                <a:gd name="T52" fmla="*/ 402 w 1986"/>
                <a:gd name="T53" fmla="*/ 488 h 880"/>
                <a:gd name="T54" fmla="*/ 410 w 1986"/>
                <a:gd name="T55" fmla="*/ 500 h 880"/>
                <a:gd name="T56" fmla="*/ 430 w 1986"/>
                <a:gd name="T57" fmla="*/ 512 h 880"/>
                <a:gd name="T58" fmla="*/ 434 w 1986"/>
                <a:gd name="T59" fmla="*/ 534 h 880"/>
                <a:gd name="T60" fmla="*/ 440 w 1986"/>
                <a:gd name="T61" fmla="*/ 542 h 880"/>
                <a:gd name="T62" fmla="*/ 450 w 1986"/>
                <a:gd name="T63" fmla="*/ 554 h 880"/>
                <a:gd name="T64" fmla="*/ 460 w 1986"/>
                <a:gd name="T65" fmla="*/ 568 h 880"/>
                <a:gd name="T66" fmla="*/ 490 w 1986"/>
                <a:gd name="T67" fmla="*/ 578 h 880"/>
                <a:gd name="T68" fmla="*/ 500 w 1986"/>
                <a:gd name="T69" fmla="*/ 598 h 880"/>
                <a:gd name="T70" fmla="*/ 512 w 1986"/>
                <a:gd name="T71" fmla="*/ 608 h 880"/>
                <a:gd name="T72" fmla="*/ 534 w 1986"/>
                <a:gd name="T73" fmla="*/ 624 h 880"/>
                <a:gd name="T74" fmla="*/ 566 w 1986"/>
                <a:gd name="T75" fmla="*/ 636 h 880"/>
                <a:gd name="T76" fmla="*/ 570 w 1986"/>
                <a:gd name="T77" fmla="*/ 644 h 880"/>
                <a:gd name="T78" fmla="*/ 584 w 1986"/>
                <a:gd name="T79" fmla="*/ 656 h 880"/>
                <a:gd name="T80" fmla="*/ 592 w 1986"/>
                <a:gd name="T81" fmla="*/ 670 h 880"/>
                <a:gd name="T82" fmla="*/ 608 w 1986"/>
                <a:gd name="T83" fmla="*/ 680 h 880"/>
                <a:gd name="T84" fmla="*/ 618 w 1986"/>
                <a:gd name="T85" fmla="*/ 690 h 880"/>
                <a:gd name="T86" fmla="*/ 628 w 1986"/>
                <a:gd name="T87" fmla="*/ 700 h 880"/>
                <a:gd name="T88" fmla="*/ 700 w 1986"/>
                <a:gd name="T89" fmla="*/ 718 h 880"/>
                <a:gd name="T90" fmla="*/ 756 w 1986"/>
                <a:gd name="T91" fmla="*/ 734 h 880"/>
                <a:gd name="T92" fmla="*/ 834 w 1986"/>
                <a:gd name="T93" fmla="*/ 752 h 880"/>
                <a:gd name="T94" fmla="*/ 884 w 1986"/>
                <a:gd name="T95" fmla="*/ 768 h 880"/>
                <a:gd name="T96" fmla="*/ 902 w 1986"/>
                <a:gd name="T97" fmla="*/ 784 h 880"/>
                <a:gd name="T98" fmla="*/ 928 w 1986"/>
                <a:gd name="T99" fmla="*/ 796 h 880"/>
                <a:gd name="T100" fmla="*/ 1066 w 1986"/>
                <a:gd name="T101" fmla="*/ 818 h 880"/>
                <a:gd name="T102" fmla="*/ 1342 w 1986"/>
                <a:gd name="T103" fmla="*/ 844 h 880"/>
                <a:gd name="T104" fmla="*/ 1986 w 1986"/>
                <a:gd name="T105"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6" h="880">
                  <a:moveTo>
                    <a:pt x="0" y="0"/>
                  </a:moveTo>
                  <a:lnTo>
                    <a:pt x="18" y="0"/>
                  </a:lnTo>
                  <a:lnTo>
                    <a:pt x="18" y="10"/>
                  </a:lnTo>
                  <a:lnTo>
                    <a:pt x="30" y="10"/>
                  </a:lnTo>
                  <a:lnTo>
                    <a:pt x="30" y="20"/>
                  </a:lnTo>
                  <a:lnTo>
                    <a:pt x="44" y="20"/>
                  </a:lnTo>
                  <a:lnTo>
                    <a:pt x="44" y="34"/>
                  </a:lnTo>
                  <a:lnTo>
                    <a:pt x="48" y="34"/>
                  </a:lnTo>
                  <a:lnTo>
                    <a:pt x="48" y="48"/>
                  </a:lnTo>
                  <a:lnTo>
                    <a:pt x="52" y="48"/>
                  </a:lnTo>
                  <a:lnTo>
                    <a:pt x="52" y="90"/>
                  </a:lnTo>
                  <a:lnTo>
                    <a:pt x="56" y="90"/>
                  </a:lnTo>
                  <a:lnTo>
                    <a:pt x="56" y="100"/>
                  </a:lnTo>
                  <a:lnTo>
                    <a:pt x="60" y="100"/>
                  </a:lnTo>
                  <a:lnTo>
                    <a:pt x="60" y="106"/>
                  </a:lnTo>
                  <a:lnTo>
                    <a:pt x="64" y="106"/>
                  </a:lnTo>
                  <a:lnTo>
                    <a:pt x="64" y="110"/>
                  </a:lnTo>
                  <a:lnTo>
                    <a:pt x="72" y="110"/>
                  </a:lnTo>
                  <a:lnTo>
                    <a:pt x="72" y="114"/>
                  </a:lnTo>
                  <a:lnTo>
                    <a:pt x="82" y="114"/>
                  </a:lnTo>
                  <a:lnTo>
                    <a:pt x="82" y="118"/>
                  </a:lnTo>
                  <a:lnTo>
                    <a:pt x="82" y="122"/>
                  </a:lnTo>
                  <a:lnTo>
                    <a:pt x="94" y="122"/>
                  </a:lnTo>
                  <a:lnTo>
                    <a:pt x="94" y="134"/>
                  </a:lnTo>
                  <a:lnTo>
                    <a:pt x="100" y="134"/>
                  </a:lnTo>
                  <a:lnTo>
                    <a:pt x="100" y="138"/>
                  </a:lnTo>
                  <a:lnTo>
                    <a:pt x="100" y="140"/>
                  </a:lnTo>
                  <a:lnTo>
                    <a:pt x="104" y="140"/>
                  </a:lnTo>
                  <a:lnTo>
                    <a:pt x="104" y="158"/>
                  </a:lnTo>
                  <a:lnTo>
                    <a:pt x="108" y="158"/>
                  </a:lnTo>
                  <a:lnTo>
                    <a:pt x="108" y="164"/>
                  </a:lnTo>
                  <a:lnTo>
                    <a:pt x="116" y="164"/>
                  </a:lnTo>
                  <a:lnTo>
                    <a:pt x="116" y="174"/>
                  </a:lnTo>
                  <a:lnTo>
                    <a:pt x="132" y="174"/>
                  </a:lnTo>
                  <a:lnTo>
                    <a:pt x="132" y="184"/>
                  </a:lnTo>
                  <a:lnTo>
                    <a:pt x="138" y="184"/>
                  </a:lnTo>
                  <a:lnTo>
                    <a:pt x="138" y="190"/>
                  </a:lnTo>
                  <a:lnTo>
                    <a:pt x="142" y="190"/>
                  </a:lnTo>
                  <a:lnTo>
                    <a:pt x="142" y="192"/>
                  </a:lnTo>
                  <a:lnTo>
                    <a:pt x="146" y="192"/>
                  </a:lnTo>
                  <a:lnTo>
                    <a:pt x="146" y="196"/>
                  </a:lnTo>
                  <a:lnTo>
                    <a:pt x="154" y="196"/>
                  </a:lnTo>
                  <a:lnTo>
                    <a:pt x="154" y="206"/>
                  </a:lnTo>
                  <a:lnTo>
                    <a:pt x="156" y="206"/>
                  </a:lnTo>
                  <a:lnTo>
                    <a:pt x="156" y="220"/>
                  </a:lnTo>
                  <a:lnTo>
                    <a:pt x="160" y="220"/>
                  </a:lnTo>
                  <a:lnTo>
                    <a:pt x="160" y="236"/>
                  </a:lnTo>
                  <a:lnTo>
                    <a:pt x="166" y="236"/>
                  </a:lnTo>
                  <a:lnTo>
                    <a:pt x="166" y="246"/>
                  </a:lnTo>
                  <a:lnTo>
                    <a:pt x="172" y="246"/>
                  </a:lnTo>
                  <a:lnTo>
                    <a:pt x="172" y="262"/>
                  </a:lnTo>
                  <a:lnTo>
                    <a:pt x="180" y="262"/>
                  </a:lnTo>
                  <a:lnTo>
                    <a:pt x="180" y="274"/>
                  </a:lnTo>
                  <a:lnTo>
                    <a:pt x="188" y="274"/>
                  </a:lnTo>
                  <a:lnTo>
                    <a:pt x="188" y="282"/>
                  </a:lnTo>
                  <a:lnTo>
                    <a:pt x="194" y="282"/>
                  </a:lnTo>
                  <a:lnTo>
                    <a:pt x="194" y="290"/>
                  </a:lnTo>
                  <a:lnTo>
                    <a:pt x="198" y="290"/>
                  </a:lnTo>
                  <a:lnTo>
                    <a:pt x="198" y="292"/>
                  </a:lnTo>
                  <a:lnTo>
                    <a:pt x="214" y="292"/>
                  </a:lnTo>
                  <a:lnTo>
                    <a:pt x="214" y="306"/>
                  </a:lnTo>
                  <a:lnTo>
                    <a:pt x="218" y="306"/>
                  </a:lnTo>
                  <a:lnTo>
                    <a:pt x="218" y="312"/>
                  </a:lnTo>
                  <a:lnTo>
                    <a:pt x="222" y="312"/>
                  </a:lnTo>
                  <a:lnTo>
                    <a:pt x="222" y="316"/>
                  </a:lnTo>
                  <a:lnTo>
                    <a:pt x="234" y="316"/>
                  </a:lnTo>
                  <a:lnTo>
                    <a:pt x="234" y="322"/>
                  </a:lnTo>
                  <a:lnTo>
                    <a:pt x="250" y="322"/>
                  </a:lnTo>
                  <a:lnTo>
                    <a:pt x="250" y="332"/>
                  </a:lnTo>
                  <a:lnTo>
                    <a:pt x="260" y="332"/>
                  </a:lnTo>
                  <a:lnTo>
                    <a:pt x="260" y="338"/>
                  </a:lnTo>
                  <a:lnTo>
                    <a:pt x="266" y="338"/>
                  </a:lnTo>
                  <a:lnTo>
                    <a:pt x="266" y="348"/>
                  </a:lnTo>
                  <a:lnTo>
                    <a:pt x="272" y="348"/>
                  </a:lnTo>
                  <a:lnTo>
                    <a:pt x="272" y="372"/>
                  </a:lnTo>
                  <a:lnTo>
                    <a:pt x="278" y="372"/>
                  </a:lnTo>
                  <a:lnTo>
                    <a:pt x="278" y="382"/>
                  </a:lnTo>
                  <a:lnTo>
                    <a:pt x="284" y="382"/>
                  </a:lnTo>
                  <a:lnTo>
                    <a:pt x="284" y="388"/>
                  </a:lnTo>
                  <a:lnTo>
                    <a:pt x="290" y="388"/>
                  </a:lnTo>
                  <a:lnTo>
                    <a:pt x="290" y="394"/>
                  </a:lnTo>
                  <a:lnTo>
                    <a:pt x="294" y="394"/>
                  </a:lnTo>
                  <a:lnTo>
                    <a:pt x="294" y="398"/>
                  </a:lnTo>
                  <a:lnTo>
                    <a:pt x="308" y="398"/>
                  </a:lnTo>
                  <a:lnTo>
                    <a:pt x="308" y="402"/>
                  </a:lnTo>
                  <a:lnTo>
                    <a:pt x="318" y="402"/>
                  </a:lnTo>
                  <a:lnTo>
                    <a:pt x="318" y="408"/>
                  </a:lnTo>
                  <a:lnTo>
                    <a:pt x="320" y="408"/>
                  </a:lnTo>
                  <a:lnTo>
                    <a:pt x="320" y="412"/>
                  </a:lnTo>
                  <a:lnTo>
                    <a:pt x="328" y="412"/>
                  </a:lnTo>
                  <a:lnTo>
                    <a:pt x="328" y="422"/>
                  </a:lnTo>
                  <a:lnTo>
                    <a:pt x="338" y="422"/>
                  </a:lnTo>
                  <a:lnTo>
                    <a:pt x="338" y="436"/>
                  </a:lnTo>
                  <a:lnTo>
                    <a:pt x="356" y="436"/>
                  </a:lnTo>
                  <a:lnTo>
                    <a:pt x="356" y="448"/>
                  </a:lnTo>
                  <a:lnTo>
                    <a:pt x="360" y="448"/>
                  </a:lnTo>
                  <a:lnTo>
                    <a:pt x="360" y="452"/>
                  </a:lnTo>
                  <a:lnTo>
                    <a:pt x="366" y="452"/>
                  </a:lnTo>
                  <a:lnTo>
                    <a:pt x="366" y="462"/>
                  </a:lnTo>
                  <a:lnTo>
                    <a:pt x="372" y="462"/>
                  </a:lnTo>
                  <a:lnTo>
                    <a:pt x="372" y="472"/>
                  </a:lnTo>
                  <a:lnTo>
                    <a:pt x="384" y="472"/>
                  </a:lnTo>
                  <a:lnTo>
                    <a:pt x="384" y="478"/>
                  </a:lnTo>
                  <a:lnTo>
                    <a:pt x="388" y="478"/>
                  </a:lnTo>
                  <a:lnTo>
                    <a:pt x="388" y="482"/>
                  </a:lnTo>
                  <a:lnTo>
                    <a:pt x="398" y="482"/>
                  </a:lnTo>
                  <a:lnTo>
                    <a:pt x="398" y="488"/>
                  </a:lnTo>
                  <a:lnTo>
                    <a:pt x="402" y="488"/>
                  </a:lnTo>
                  <a:lnTo>
                    <a:pt x="402" y="494"/>
                  </a:lnTo>
                  <a:lnTo>
                    <a:pt x="406" y="494"/>
                  </a:lnTo>
                  <a:lnTo>
                    <a:pt x="406" y="500"/>
                  </a:lnTo>
                  <a:lnTo>
                    <a:pt x="410" y="500"/>
                  </a:lnTo>
                  <a:lnTo>
                    <a:pt x="410" y="508"/>
                  </a:lnTo>
                  <a:lnTo>
                    <a:pt x="420" y="508"/>
                  </a:lnTo>
                  <a:lnTo>
                    <a:pt x="420" y="512"/>
                  </a:lnTo>
                  <a:lnTo>
                    <a:pt x="430" y="512"/>
                  </a:lnTo>
                  <a:lnTo>
                    <a:pt x="430" y="518"/>
                  </a:lnTo>
                  <a:lnTo>
                    <a:pt x="432" y="518"/>
                  </a:lnTo>
                  <a:lnTo>
                    <a:pt x="432" y="534"/>
                  </a:lnTo>
                  <a:lnTo>
                    <a:pt x="434" y="534"/>
                  </a:lnTo>
                  <a:lnTo>
                    <a:pt x="434" y="538"/>
                  </a:lnTo>
                  <a:lnTo>
                    <a:pt x="438" y="538"/>
                  </a:lnTo>
                  <a:lnTo>
                    <a:pt x="438" y="542"/>
                  </a:lnTo>
                  <a:lnTo>
                    <a:pt x="440" y="542"/>
                  </a:lnTo>
                  <a:lnTo>
                    <a:pt x="440" y="546"/>
                  </a:lnTo>
                  <a:lnTo>
                    <a:pt x="440" y="548"/>
                  </a:lnTo>
                  <a:lnTo>
                    <a:pt x="450" y="548"/>
                  </a:lnTo>
                  <a:lnTo>
                    <a:pt x="450" y="554"/>
                  </a:lnTo>
                  <a:lnTo>
                    <a:pt x="452" y="554"/>
                  </a:lnTo>
                  <a:lnTo>
                    <a:pt x="452" y="558"/>
                  </a:lnTo>
                  <a:lnTo>
                    <a:pt x="460" y="558"/>
                  </a:lnTo>
                  <a:lnTo>
                    <a:pt x="460" y="568"/>
                  </a:lnTo>
                  <a:lnTo>
                    <a:pt x="486" y="568"/>
                  </a:lnTo>
                  <a:lnTo>
                    <a:pt x="486" y="574"/>
                  </a:lnTo>
                  <a:lnTo>
                    <a:pt x="490" y="574"/>
                  </a:lnTo>
                  <a:lnTo>
                    <a:pt x="490" y="578"/>
                  </a:lnTo>
                  <a:lnTo>
                    <a:pt x="494" y="578"/>
                  </a:lnTo>
                  <a:lnTo>
                    <a:pt x="494" y="592"/>
                  </a:lnTo>
                  <a:lnTo>
                    <a:pt x="500" y="592"/>
                  </a:lnTo>
                  <a:lnTo>
                    <a:pt x="500" y="598"/>
                  </a:lnTo>
                  <a:lnTo>
                    <a:pt x="506" y="598"/>
                  </a:lnTo>
                  <a:lnTo>
                    <a:pt x="506" y="604"/>
                  </a:lnTo>
                  <a:lnTo>
                    <a:pt x="512" y="604"/>
                  </a:lnTo>
                  <a:lnTo>
                    <a:pt x="512" y="608"/>
                  </a:lnTo>
                  <a:lnTo>
                    <a:pt x="530" y="608"/>
                  </a:lnTo>
                  <a:lnTo>
                    <a:pt x="530" y="614"/>
                  </a:lnTo>
                  <a:lnTo>
                    <a:pt x="534" y="614"/>
                  </a:lnTo>
                  <a:lnTo>
                    <a:pt x="534" y="624"/>
                  </a:lnTo>
                  <a:lnTo>
                    <a:pt x="542" y="624"/>
                  </a:lnTo>
                  <a:lnTo>
                    <a:pt x="542" y="632"/>
                  </a:lnTo>
                  <a:lnTo>
                    <a:pt x="566" y="632"/>
                  </a:lnTo>
                  <a:lnTo>
                    <a:pt x="566" y="636"/>
                  </a:lnTo>
                  <a:lnTo>
                    <a:pt x="568" y="636"/>
                  </a:lnTo>
                  <a:lnTo>
                    <a:pt x="568" y="640"/>
                  </a:lnTo>
                  <a:lnTo>
                    <a:pt x="570" y="640"/>
                  </a:lnTo>
                  <a:lnTo>
                    <a:pt x="570" y="644"/>
                  </a:lnTo>
                  <a:lnTo>
                    <a:pt x="574" y="644"/>
                  </a:lnTo>
                  <a:lnTo>
                    <a:pt x="574" y="648"/>
                  </a:lnTo>
                  <a:lnTo>
                    <a:pt x="584" y="648"/>
                  </a:lnTo>
                  <a:lnTo>
                    <a:pt x="584" y="656"/>
                  </a:lnTo>
                  <a:lnTo>
                    <a:pt x="588" y="656"/>
                  </a:lnTo>
                  <a:lnTo>
                    <a:pt x="588" y="660"/>
                  </a:lnTo>
                  <a:lnTo>
                    <a:pt x="592" y="660"/>
                  </a:lnTo>
                  <a:lnTo>
                    <a:pt x="592" y="670"/>
                  </a:lnTo>
                  <a:lnTo>
                    <a:pt x="604" y="670"/>
                  </a:lnTo>
                  <a:lnTo>
                    <a:pt x="604" y="676"/>
                  </a:lnTo>
                  <a:lnTo>
                    <a:pt x="608" y="676"/>
                  </a:lnTo>
                  <a:lnTo>
                    <a:pt x="608" y="680"/>
                  </a:lnTo>
                  <a:lnTo>
                    <a:pt x="612" y="680"/>
                  </a:lnTo>
                  <a:lnTo>
                    <a:pt x="612" y="684"/>
                  </a:lnTo>
                  <a:lnTo>
                    <a:pt x="618" y="684"/>
                  </a:lnTo>
                  <a:lnTo>
                    <a:pt x="618" y="690"/>
                  </a:lnTo>
                  <a:lnTo>
                    <a:pt x="624" y="690"/>
                  </a:lnTo>
                  <a:lnTo>
                    <a:pt x="624" y="694"/>
                  </a:lnTo>
                  <a:lnTo>
                    <a:pt x="628" y="694"/>
                  </a:lnTo>
                  <a:lnTo>
                    <a:pt x="628" y="700"/>
                  </a:lnTo>
                  <a:lnTo>
                    <a:pt x="652" y="700"/>
                  </a:lnTo>
                  <a:lnTo>
                    <a:pt x="654" y="698"/>
                  </a:lnTo>
                  <a:lnTo>
                    <a:pt x="654" y="718"/>
                  </a:lnTo>
                  <a:lnTo>
                    <a:pt x="700" y="718"/>
                  </a:lnTo>
                  <a:lnTo>
                    <a:pt x="700" y="730"/>
                  </a:lnTo>
                  <a:lnTo>
                    <a:pt x="736" y="730"/>
                  </a:lnTo>
                  <a:lnTo>
                    <a:pt x="736" y="734"/>
                  </a:lnTo>
                  <a:lnTo>
                    <a:pt x="756" y="734"/>
                  </a:lnTo>
                  <a:lnTo>
                    <a:pt x="756" y="744"/>
                  </a:lnTo>
                  <a:lnTo>
                    <a:pt x="822" y="744"/>
                  </a:lnTo>
                  <a:lnTo>
                    <a:pt x="822" y="752"/>
                  </a:lnTo>
                  <a:lnTo>
                    <a:pt x="834" y="752"/>
                  </a:lnTo>
                  <a:lnTo>
                    <a:pt x="834" y="756"/>
                  </a:lnTo>
                  <a:lnTo>
                    <a:pt x="860" y="756"/>
                  </a:lnTo>
                  <a:lnTo>
                    <a:pt x="860" y="768"/>
                  </a:lnTo>
                  <a:lnTo>
                    <a:pt x="884" y="768"/>
                  </a:lnTo>
                  <a:lnTo>
                    <a:pt x="884" y="780"/>
                  </a:lnTo>
                  <a:lnTo>
                    <a:pt x="896" y="780"/>
                  </a:lnTo>
                  <a:lnTo>
                    <a:pt x="896" y="784"/>
                  </a:lnTo>
                  <a:lnTo>
                    <a:pt x="902" y="784"/>
                  </a:lnTo>
                  <a:lnTo>
                    <a:pt x="902" y="788"/>
                  </a:lnTo>
                  <a:lnTo>
                    <a:pt x="912" y="788"/>
                  </a:lnTo>
                  <a:lnTo>
                    <a:pt x="912" y="796"/>
                  </a:lnTo>
                  <a:lnTo>
                    <a:pt x="928" y="796"/>
                  </a:lnTo>
                  <a:lnTo>
                    <a:pt x="928" y="806"/>
                  </a:lnTo>
                  <a:lnTo>
                    <a:pt x="1038" y="806"/>
                  </a:lnTo>
                  <a:lnTo>
                    <a:pt x="1038" y="818"/>
                  </a:lnTo>
                  <a:lnTo>
                    <a:pt x="1066" y="818"/>
                  </a:lnTo>
                  <a:lnTo>
                    <a:pt x="1066" y="830"/>
                  </a:lnTo>
                  <a:lnTo>
                    <a:pt x="1306" y="830"/>
                  </a:lnTo>
                  <a:lnTo>
                    <a:pt x="1306" y="844"/>
                  </a:lnTo>
                  <a:lnTo>
                    <a:pt x="1342" y="844"/>
                  </a:lnTo>
                  <a:lnTo>
                    <a:pt x="1342" y="860"/>
                  </a:lnTo>
                  <a:lnTo>
                    <a:pt x="1554" y="860"/>
                  </a:lnTo>
                  <a:lnTo>
                    <a:pt x="1554" y="880"/>
                  </a:lnTo>
                  <a:lnTo>
                    <a:pt x="1986" y="880"/>
                  </a:lnTo>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359"/>
            <p:cNvSpPr>
              <a:spLocks noChangeShapeType="1"/>
            </p:cNvSpPr>
            <p:nvPr/>
          </p:nvSpPr>
          <p:spPr bwMode="auto">
            <a:xfrm>
              <a:off x="5486400" y="1958975"/>
              <a:ext cx="0" cy="0"/>
            </a:xfrm>
            <a:prstGeom prst="line">
              <a:avLst/>
            </a:prstGeom>
            <a:noFill/>
            <a:ln w="3175">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Freeform 360"/>
            <p:cNvSpPr>
              <a:spLocks/>
            </p:cNvSpPr>
            <p:nvPr/>
          </p:nvSpPr>
          <p:spPr bwMode="auto">
            <a:xfrm>
              <a:off x="5451475" y="1965325"/>
              <a:ext cx="3162300" cy="1403350"/>
            </a:xfrm>
            <a:custGeom>
              <a:avLst/>
              <a:gdLst>
                <a:gd name="T0" fmla="*/ 20 w 1992"/>
                <a:gd name="T1" fmla="*/ 8 h 884"/>
                <a:gd name="T2" fmla="*/ 44 w 1992"/>
                <a:gd name="T3" fmla="*/ 18 h 884"/>
                <a:gd name="T4" fmla="*/ 48 w 1992"/>
                <a:gd name="T5" fmla="*/ 44 h 884"/>
                <a:gd name="T6" fmla="*/ 54 w 1992"/>
                <a:gd name="T7" fmla="*/ 118 h 884"/>
                <a:gd name="T8" fmla="*/ 60 w 1992"/>
                <a:gd name="T9" fmla="*/ 164 h 884"/>
                <a:gd name="T10" fmla="*/ 72 w 1992"/>
                <a:gd name="T11" fmla="*/ 168 h 884"/>
                <a:gd name="T12" fmla="*/ 84 w 1992"/>
                <a:gd name="T13" fmla="*/ 184 h 884"/>
                <a:gd name="T14" fmla="*/ 102 w 1992"/>
                <a:gd name="T15" fmla="*/ 192 h 884"/>
                <a:gd name="T16" fmla="*/ 106 w 1992"/>
                <a:gd name="T17" fmla="*/ 218 h 884"/>
                <a:gd name="T18" fmla="*/ 114 w 1992"/>
                <a:gd name="T19" fmla="*/ 236 h 884"/>
                <a:gd name="T20" fmla="*/ 120 w 1992"/>
                <a:gd name="T21" fmla="*/ 268 h 884"/>
                <a:gd name="T22" fmla="*/ 136 w 1992"/>
                <a:gd name="T23" fmla="*/ 276 h 884"/>
                <a:gd name="T24" fmla="*/ 142 w 1992"/>
                <a:gd name="T25" fmla="*/ 294 h 884"/>
                <a:gd name="T26" fmla="*/ 164 w 1992"/>
                <a:gd name="T27" fmla="*/ 304 h 884"/>
                <a:gd name="T28" fmla="*/ 168 w 1992"/>
                <a:gd name="T29" fmla="*/ 328 h 884"/>
                <a:gd name="T30" fmla="*/ 182 w 1992"/>
                <a:gd name="T31" fmla="*/ 352 h 884"/>
                <a:gd name="T32" fmla="*/ 194 w 1992"/>
                <a:gd name="T33" fmla="*/ 364 h 884"/>
                <a:gd name="T34" fmla="*/ 202 w 1992"/>
                <a:gd name="T35" fmla="*/ 398 h 884"/>
                <a:gd name="T36" fmla="*/ 220 w 1992"/>
                <a:gd name="T37" fmla="*/ 408 h 884"/>
                <a:gd name="T38" fmla="*/ 228 w 1992"/>
                <a:gd name="T39" fmla="*/ 430 h 884"/>
                <a:gd name="T40" fmla="*/ 250 w 1992"/>
                <a:gd name="T41" fmla="*/ 438 h 884"/>
                <a:gd name="T42" fmla="*/ 254 w 1992"/>
                <a:gd name="T43" fmla="*/ 454 h 884"/>
                <a:gd name="T44" fmla="*/ 276 w 1992"/>
                <a:gd name="T45" fmla="*/ 468 h 884"/>
                <a:gd name="T46" fmla="*/ 278 w 1992"/>
                <a:gd name="T47" fmla="*/ 500 h 884"/>
                <a:gd name="T48" fmla="*/ 304 w 1992"/>
                <a:gd name="T49" fmla="*/ 508 h 884"/>
                <a:gd name="T50" fmla="*/ 328 w 1992"/>
                <a:gd name="T51" fmla="*/ 528 h 884"/>
                <a:gd name="T52" fmla="*/ 362 w 1992"/>
                <a:gd name="T53" fmla="*/ 538 h 884"/>
                <a:gd name="T54" fmla="*/ 374 w 1992"/>
                <a:gd name="T55" fmla="*/ 552 h 884"/>
                <a:gd name="T56" fmla="*/ 400 w 1992"/>
                <a:gd name="T57" fmla="*/ 560 h 884"/>
                <a:gd name="T58" fmla="*/ 406 w 1992"/>
                <a:gd name="T59" fmla="*/ 576 h 884"/>
                <a:gd name="T60" fmla="*/ 428 w 1992"/>
                <a:gd name="T61" fmla="*/ 594 h 884"/>
                <a:gd name="T62" fmla="*/ 432 w 1992"/>
                <a:gd name="T63" fmla="*/ 608 h 884"/>
                <a:gd name="T64" fmla="*/ 500 w 1992"/>
                <a:gd name="T65" fmla="*/ 618 h 884"/>
                <a:gd name="T66" fmla="*/ 522 w 1992"/>
                <a:gd name="T67" fmla="*/ 630 h 884"/>
                <a:gd name="T68" fmla="*/ 560 w 1992"/>
                <a:gd name="T69" fmla="*/ 644 h 884"/>
                <a:gd name="T70" fmla="*/ 568 w 1992"/>
                <a:gd name="T71" fmla="*/ 660 h 884"/>
                <a:gd name="T72" fmla="*/ 574 w 1992"/>
                <a:gd name="T73" fmla="*/ 672 h 884"/>
                <a:gd name="T74" fmla="*/ 588 w 1992"/>
                <a:gd name="T75" fmla="*/ 676 h 884"/>
                <a:gd name="T76" fmla="*/ 602 w 1992"/>
                <a:gd name="T77" fmla="*/ 688 h 884"/>
                <a:gd name="T78" fmla="*/ 608 w 1992"/>
                <a:gd name="T79" fmla="*/ 702 h 884"/>
                <a:gd name="T80" fmla="*/ 676 w 1992"/>
                <a:gd name="T81" fmla="*/ 710 h 884"/>
                <a:gd name="T82" fmla="*/ 702 w 1992"/>
                <a:gd name="T83" fmla="*/ 724 h 884"/>
                <a:gd name="T84" fmla="*/ 728 w 1992"/>
                <a:gd name="T85" fmla="*/ 732 h 884"/>
                <a:gd name="T86" fmla="*/ 760 w 1992"/>
                <a:gd name="T87" fmla="*/ 756 h 884"/>
                <a:gd name="T88" fmla="*/ 804 w 1992"/>
                <a:gd name="T89" fmla="*/ 768 h 884"/>
                <a:gd name="T90" fmla="*/ 816 w 1992"/>
                <a:gd name="T91" fmla="*/ 782 h 884"/>
                <a:gd name="T92" fmla="*/ 842 w 1992"/>
                <a:gd name="T93" fmla="*/ 784 h 884"/>
                <a:gd name="T94" fmla="*/ 920 w 1992"/>
                <a:gd name="T95" fmla="*/ 800 h 884"/>
                <a:gd name="T96" fmla="*/ 1052 w 1992"/>
                <a:gd name="T97" fmla="*/ 808 h 884"/>
                <a:gd name="T98" fmla="*/ 1084 w 1992"/>
                <a:gd name="T99" fmla="*/ 826 h 884"/>
                <a:gd name="T100" fmla="*/ 1252 w 1992"/>
                <a:gd name="T101" fmla="*/ 838 h 884"/>
                <a:gd name="T102" fmla="*/ 1374 w 1992"/>
                <a:gd name="T103"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2" h="884">
                  <a:moveTo>
                    <a:pt x="0" y="0"/>
                  </a:moveTo>
                  <a:lnTo>
                    <a:pt x="20" y="0"/>
                  </a:lnTo>
                  <a:lnTo>
                    <a:pt x="20" y="8"/>
                  </a:lnTo>
                  <a:lnTo>
                    <a:pt x="32" y="8"/>
                  </a:lnTo>
                  <a:lnTo>
                    <a:pt x="32" y="18"/>
                  </a:lnTo>
                  <a:lnTo>
                    <a:pt x="44" y="18"/>
                  </a:lnTo>
                  <a:lnTo>
                    <a:pt x="44" y="32"/>
                  </a:lnTo>
                  <a:lnTo>
                    <a:pt x="48" y="32"/>
                  </a:lnTo>
                  <a:lnTo>
                    <a:pt x="48" y="44"/>
                  </a:lnTo>
                  <a:lnTo>
                    <a:pt x="52" y="44"/>
                  </a:lnTo>
                  <a:lnTo>
                    <a:pt x="52" y="118"/>
                  </a:lnTo>
                  <a:lnTo>
                    <a:pt x="54" y="118"/>
                  </a:lnTo>
                  <a:lnTo>
                    <a:pt x="54" y="158"/>
                  </a:lnTo>
                  <a:lnTo>
                    <a:pt x="60" y="158"/>
                  </a:lnTo>
                  <a:lnTo>
                    <a:pt x="60" y="164"/>
                  </a:lnTo>
                  <a:lnTo>
                    <a:pt x="66" y="164"/>
                  </a:lnTo>
                  <a:lnTo>
                    <a:pt x="66" y="168"/>
                  </a:lnTo>
                  <a:lnTo>
                    <a:pt x="72" y="168"/>
                  </a:lnTo>
                  <a:lnTo>
                    <a:pt x="72" y="174"/>
                  </a:lnTo>
                  <a:lnTo>
                    <a:pt x="84" y="174"/>
                  </a:lnTo>
                  <a:lnTo>
                    <a:pt x="84" y="184"/>
                  </a:lnTo>
                  <a:lnTo>
                    <a:pt x="94" y="184"/>
                  </a:lnTo>
                  <a:lnTo>
                    <a:pt x="94" y="192"/>
                  </a:lnTo>
                  <a:lnTo>
                    <a:pt x="102" y="192"/>
                  </a:lnTo>
                  <a:lnTo>
                    <a:pt x="102" y="206"/>
                  </a:lnTo>
                  <a:lnTo>
                    <a:pt x="106" y="206"/>
                  </a:lnTo>
                  <a:lnTo>
                    <a:pt x="106" y="218"/>
                  </a:lnTo>
                  <a:lnTo>
                    <a:pt x="110" y="218"/>
                  </a:lnTo>
                  <a:lnTo>
                    <a:pt x="110" y="236"/>
                  </a:lnTo>
                  <a:lnTo>
                    <a:pt x="114" y="236"/>
                  </a:lnTo>
                  <a:lnTo>
                    <a:pt x="114" y="258"/>
                  </a:lnTo>
                  <a:lnTo>
                    <a:pt x="120" y="258"/>
                  </a:lnTo>
                  <a:lnTo>
                    <a:pt x="120" y="268"/>
                  </a:lnTo>
                  <a:lnTo>
                    <a:pt x="126" y="268"/>
                  </a:lnTo>
                  <a:lnTo>
                    <a:pt x="126" y="276"/>
                  </a:lnTo>
                  <a:lnTo>
                    <a:pt x="136" y="276"/>
                  </a:lnTo>
                  <a:lnTo>
                    <a:pt x="136" y="286"/>
                  </a:lnTo>
                  <a:lnTo>
                    <a:pt x="142" y="286"/>
                  </a:lnTo>
                  <a:lnTo>
                    <a:pt x="142" y="294"/>
                  </a:lnTo>
                  <a:lnTo>
                    <a:pt x="156" y="294"/>
                  </a:lnTo>
                  <a:lnTo>
                    <a:pt x="156" y="304"/>
                  </a:lnTo>
                  <a:lnTo>
                    <a:pt x="164" y="304"/>
                  </a:lnTo>
                  <a:lnTo>
                    <a:pt x="164" y="318"/>
                  </a:lnTo>
                  <a:lnTo>
                    <a:pt x="164" y="328"/>
                  </a:lnTo>
                  <a:lnTo>
                    <a:pt x="168" y="328"/>
                  </a:lnTo>
                  <a:lnTo>
                    <a:pt x="168" y="338"/>
                  </a:lnTo>
                  <a:lnTo>
                    <a:pt x="182" y="338"/>
                  </a:lnTo>
                  <a:lnTo>
                    <a:pt x="182" y="352"/>
                  </a:lnTo>
                  <a:lnTo>
                    <a:pt x="186" y="352"/>
                  </a:lnTo>
                  <a:lnTo>
                    <a:pt x="186" y="364"/>
                  </a:lnTo>
                  <a:lnTo>
                    <a:pt x="194" y="364"/>
                  </a:lnTo>
                  <a:lnTo>
                    <a:pt x="194" y="372"/>
                  </a:lnTo>
                  <a:lnTo>
                    <a:pt x="202" y="372"/>
                  </a:lnTo>
                  <a:lnTo>
                    <a:pt x="202" y="398"/>
                  </a:lnTo>
                  <a:lnTo>
                    <a:pt x="212" y="398"/>
                  </a:lnTo>
                  <a:lnTo>
                    <a:pt x="212" y="408"/>
                  </a:lnTo>
                  <a:lnTo>
                    <a:pt x="220" y="408"/>
                  </a:lnTo>
                  <a:lnTo>
                    <a:pt x="220" y="416"/>
                  </a:lnTo>
                  <a:lnTo>
                    <a:pt x="228" y="416"/>
                  </a:lnTo>
                  <a:lnTo>
                    <a:pt x="228" y="430"/>
                  </a:lnTo>
                  <a:lnTo>
                    <a:pt x="242" y="430"/>
                  </a:lnTo>
                  <a:lnTo>
                    <a:pt x="242" y="438"/>
                  </a:lnTo>
                  <a:lnTo>
                    <a:pt x="250" y="438"/>
                  </a:lnTo>
                  <a:lnTo>
                    <a:pt x="250" y="446"/>
                  </a:lnTo>
                  <a:lnTo>
                    <a:pt x="254" y="446"/>
                  </a:lnTo>
                  <a:lnTo>
                    <a:pt x="254" y="454"/>
                  </a:lnTo>
                  <a:lnTo>
                    <a:pt x="264" y="454"/>
                  </a:lnTo>
                  <a:lnTo>
                    <a:pt x="264" y="468"/>
                  </a:lnTo>
                  <a:lnTo>
                    <a:pt x="276" y="468"/>
                  </a:lnTo>
                  <a:lnTo>
                    <a:pt x="276" y="494"/>
                  </a:lnTo>
                  <a:lnTo>
                    <a:pt x="278" y="494"/>
                  </a:lnTo>
                  <a:lnTo>
                    <a:pt x="278" y="500"/>
                  </a:lnTo>
                  <a:lnTo>
                    <a:pt x="290" y="500"/>
                  </a:lnTo>
                  <a:lnTo>
                    <a:pt x="290" y="508"/>
                  </a:lnTo>
                  <a:lnTo>
                    <a:pt x="304" y="508"/>
                  </a:lnTo>
                  <a:lnTo>
                    <a:pt x="304" y="512"/>
                  </a:lnTo>
                  <a:lnTo>
                    <a:pt x="328" y="512"/>
                  </a:lnTo>
                  <a:lnTo>
                    <a:pt x="328" y="528"/>
                  </a:lnTo>
                  <a:lnTo>
                    <a:pt x="346" y="528"/>
                  </a:lnTo>
                  <a:lnTo>
                    <a:pt x="346" y="538"/>
                  </a:lnTo>
                  <a:lnTo>
                    <a:pt x="362" y="538"/>
                  </a:lnTo>
                  <a:lnTo>
                    <a:pt x="362" y="542"/>
                  </a:lnTo>
                  <a:lnTo>
                    <a:pt x="374" y="542"/>
                  </a:lnTo>
                  <a:lnTo>
                    <a:pt x="374" y="552"/>
                  </a:lnTo>
                  <a:lnTo>
                    <a:pt x="388" y="552"/>
                  </a:lnTo>
                  <a:lnTo>
                    <a:pt x="388" y="560"/>
                  </a:lnTo>
                  <a:lnTo>
                    <a:pt x="400" y="560"/>
                  </a:lnTo>
                  <a:lnTo>
                    <a:pt x="400" y="566"/>
                  </a:lnTo>
                  <a:lnTo>
                    <a:pt x="406" y="566"/>
                  </a:lnTo>
                  <a:lnTo>
                    <a:pt x="406" y="576"/>
                  </a:lnTo>
                  <a:lnTo>
                    <a:pt x="414" y="576"/>
                  </a:lnTo>
                  <a:lnTo>
                    <a:pt x="414" y="594"/>
                  </a:lnTo>
                  <a:lnTo>
                    <a:pt x="428" y="594"/>
                  </a:lnTo>
                  <a:lnTo>
                    <a:pt x="428" y="606"/>
                  </a:lnTo>
                  <a:lnTo>
                    <a:pt x="432" y="606"/>
                  </a:lnTo>
                  <a:lnTo>
                    <a:pt x="432" y="608"/>
                  </a:lnTo>
                  <a:lnTo>
                    <a:pt x="490" y="608"/>
                  </a:lnTo>
                  <a:lnTo>
                    <a:pt x="490" y="618"/>
                  </a:lnTo>
                  <a:lnTo>
                    <a:pt x="500" y="618"/>
                  </a:lnTo>
                  <a:lnTo>
                    <a:pt x="500" y="624"/>
                  </a:lnTo>
                  <a:lnTo>
                    <a:pt x="522" y="624"/>
                  </a:lnTo>
                  <a:lnTo>
                    <a:pt x="522" y="630"/>
                  </a:lnTo>
                  <a:lnTo>
                    <a:pt x="528" y="630"/>
                  </a:lnTo>
                  <a:lnTo>
                    <a:pt x="528" y="644"/>
                  </a:lnTo>
                  <a:lnTo>
                    <a:pt x="560" y="644"/>
                  </a:lnTo>
                  <a:lnTo>
                    <a:pt x="560" y="652"/>
                  </a:lnTo>
                  <a:lnTo>
                    <a:pt x="568" y="652"/>
                  </a:lnTo>
                  <a:lnTo>
                    <a:pt x="568" y="660"/>
                  </a:lnTo>
                  <a:lnTo>
                    <a:pt x="568" y="668"/>
                  </a:lnTo>
                  <a:lnTo>
                    <a:pt x="574" y="668"/>
                  </a:lnTo>
                  <a:lnTo>
                    <a:pt x="574" y="672"/>
                  </a:lnTo>
                  <a:lnTo>
                    <a:pt x="584" y="672"/>
                  </a:lnTo>
                  <a:lnTo>
                    <a:pt x="584" y="676"/>
                  </a:lnTo>
                  <a:lnTo>
                    <a:pt x="588" y="676"/>
                  </a:lnTo>
                  <a:lnTo>
                    <a:pt x="588" y="682"/>
                  </a:lnTo>
                  <a:lnTo>
                    <a:pt x="588" y="688"/>
                  </a:lnTo>
                  <a:lnTo>
                    <a:pt x="602" y="688"/>
                  </a:lnTo>
                  <a:lnTo>
                    <a:pt x="602" y="700"/>
                  </a:lnTo>
                  <a:lnTo>
                    <a:pt x="608" y="700"/>
                  </a:lnTo>
                  <a:lnTo>
                    <a:pt x="608" y="702"/>
                  </a:lnTo>
                  <a:lnTo>
                    <a:pt x="650" y="702"/>
                  </a:lnTo>
                  <a:lnTo>
                    <a:pt x="650" y="710"/>
                  </a:lnTo>
                  <a:lnTo>
                    <a:pt x="676" y="710"/>
                  </a:lnTo>
                  <a:lnTo>
                    <a:pt x="676" y="716"/>
                  </a:lnTo>
                  <a:lnTo>
                    <a:pt x="702" y="716"/>
                  </a:lnTo>
                  <a:lnTo>
                    <a:pt x="702" y="724"/>
                  </a:lnTo>
                  <a:lnTo>
                    <a:pt x="710" y="724"/>
                  </a:lnTo>
                  <a:lnTo>
                    <a:pt x="710" y="732"/>
                  </a:lnTo>
                  <a:lnTo>
                    <a:pt x="728" y="732"/>
                  </a:lnTo>
                  <a:lnTo>
                    <a:pt x="728" y="748"/>
                  </a:lnTo>
                  <a:lnTo>
                    <a:pt x="760" y="748"/>
                  </a:lnTo>
                  <a:lnTo>
                    <a:pt x="760" y="756"/>
                  </a:lnTo>
                  <a:lnTo>
                    <a:pt x="786" y="756"/>
                  </a:lnTo>
                  <a:lnTo>
                    <a:pt x="786" y="768"/>
                  </a:lnTo>
                  <a:lnTo>
                    <a:pt x="804" y="768"/>
                  </a:lnTo>
                  <a:lnTo>
                    <a:pt x="804" y="776"/>
                  </a:lnTo>
                  <a:lnTo>
                    <a:pt x="816" y="776"/>
                  </a:lnTo>
                  <a:lnTo>
                    <a:pt x="816" y="782"/>
                  </a:lnTo>
                  <a:lnTo>
                    <a:pt x="816" y="784"/>
                  </a:lnTo>
                  <a:lnTo>
                    <a:pt x="838" y="784"/>
                  </a:lnTo>
                  <a:lnTo>
                    <a:pt x="842" y="784"/>
                  </a:lnTo>
                  <a:lnTo>
                    <a:pt x="842" y="790"/>
                  </a:lnTo>
                  <a:lnTo>
                    <a:pt x="920" y="790"/>
                  </a:lnTo>
                  <a:lnTo>
                    <a:pt x="920" y="800"/>
                  </a:lnTo>
                  <a:lnTo>
                    <a:pt x="986" y="800"/>
                  </a:lnTo>
                  <a:lnTo>
                    <a:pt x="986" y="808"/>
                  </a:lnTo>
                  <a:lnTo>
                    <a:pt x="1052" y="808"/>
                  </a:lnTo>
                  <a:lnTo>
                    <a:pt x="1052" y="816"/>
                  </a:lnTo>
                  <a:lnTo>
                    <a:pt x="1084" y="816"/>
                  </a:lnTo>
                  <a:lnTo>
                    <a:pt x="1084" y="826"/>
                  </a:lnTo>
                  <a:lnTo>
                    <a:pt x="1096" y="826"/>
                  </a:lnTo>
                  <a:lnTo>
                    <a:pt x="1096" y="838"/>
                  </a:lnTo>
                  <a:lnTo>
                    <a:pt x="1252" y="838"/>
                  </a:lnTo>
                  <a:lnTo>
                    <a:pt x="1252" y="858"/>
                  </a:lnTo>
                  <a:lnTo>
                    <a:pt x="1374" y="858"/>
                  </a:lnTo>
                  <a:lnTo>
                    <a:pt x="1374" y="884"/>
                  </a:lnTo>
                  <a:lnTo>
                    <a:pt x="1992" y="884"/>
                  </a:lnTo>
                </a:path>
              </a:pathLst>
            </a:custGeom>
            <a:noFill/>
            <a:ln w="63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361"/>
            <p:cNvSpPr>
              <a:spLocks noChangeShapeType="1"/>
            </p:cNvSpPr>
            <p:nvPr/>
          </p:nvSpPr>
          <p:spPr bwMode="auto">
            <a:xfrm>
              <a:off x="5740400" y="23558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362"/>
            <p:cNvSpPr>
              <a:spLocks noChangeShapeType="1"/>
            </p:cNvSpPr>
            <p:nvPr/>
          </p:nvSpPr>
          <p:spPr bwMode="auto">
            <a:xfrm>
              <a:off x="5715000" y="2381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363"/>
            <p:cNvSpPr>
              <a:spLocks noChangeShapeType="1"/>
            </p:cNvSpPr>
            <p:nvPr/>
          </p:nvSpPr>
          <p:spPr bwMode="auto">
            <a:xfrm>
              <a:off x="5584825" y="2127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364"/>
            <p:cNvSpPr>
              <a:spLocks noChangeShapeType="1"/>
            </p:cNvSpPr>
            <p:nvPr/>
          </p:nvSpPr>
          <p:spPr bwMode="auto">
            <a:xfrm>
              <a:off x="5562600" y="21526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365"/>
            <p:cNvSpPr>
              <a:spLocks noChangeShapeType="1"/>
            </p:cNvSpPr>
            <p:nvPr/>
          </p:nvSpPr>
          <p:spPr bwMode="auto">
            <a:xfrm>
              <a:off x="5975350" y="2606675"/>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366"/>
            <p:cNvSpPr>
              <a:spLocks noChangeShapeType="1"/>
            </p:cNvSpPr>
            <p:nvPr/>
          </p:nvSpPr>
          <p:spPr bwMode="auto">
            <a:xfrm>
              <a:off x="5949950" y="26320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367"/>
            <p:cNvSpPr>
              <a:spLocks noChangeShapeType="1"/>
            </p:cNvSpPr>
            <p:nvPr/>
          </p:nvSpPr>
          <p:spPr bwMode="auto">
            <a:xfrm>
              <a:off x="6413500" y="30067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368"/>
            <p:cNvSpPr>
              <a:spLocks noChangeShapeType="1"/>
            </p:cNvSpPr>
            <p:nvPr/>
          </p:nvSpPr>
          <p:spPr bwMode="auto">
            <a:xfrm>
              <a:off x="6388100" y="30289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369"/>
            <p:cNvSpPr>
              <a:spLocks noChangeShapeType="1"/>
            </p:cNvSpPr>
            <p:nvPr/>
          </p:nvSpPr>
          <p:spPr bwMode="auto">
            <a:xfrm>
              <a:off x="6492875" y="30702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370"/>
            <p:cNvSpPr>
              <a:spLocks noChangeShapeType="1"/>
            </p:cNvSpPr>
            <p:nvPr/>
          </p:nvSpPr>
          <p:spPr bwMode="auto">
            <a:xfrm>
              <a:off x="6467475" y="30956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371"/>
            <p:cNvSpPr>
              <a:spLocks noChangeShapeType="1"/>
            </p:cNvSpPr>
            <p:nvPr/>
          </p:nvSpPr>
          <p:spPr bwMode="auto">
            <a:xfrm>
              <a:off x="6524625" y="3079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372"/>
            <p:cNvSpPr>
              <a:spLocks noChangeShapeType="1"/>
            </p:cNvSpPr>
            <p:nvPr/>
          </p:nvSpPr>
          <p:spPr bwMode="auto">
            <a:xfrm>
              <a:off x="6499225" y="31019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373"/>
            <p:cNvSpPr>
              <a:spLocks noChangeShapeType="1"/>
            </p:cNvSpPr>
            <p:nvPr/>
          </p:nvSpPr>
          <p:spPr bwMode="auto">
            <a:xfrm>
              <a:off x="6584950" y="30988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374"/>
            <p:cNvSpPr>
              <a:spLocks noChangeShapeType="1"/>
            </p:cNvSpPr>
            <p:nvPr/>
          </p:nvSpPr>
          <p:spPr bwMode="auto">
            <a:xfrm>
              <a:off x="6559550" y="3121025"/>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375"/>
            <p:cNvSpPr>
              <a:spLocks noChangeShapeType="1"/>
            </p:cNvSpPr>
            <p:nvPr/>
          </p:nvSpPr>
          <p:spPr bwMode="auto">
            <a:xfrm>
              <a:off x="6657975"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376"/>
            <p:cNvSpPr>
              <a:spLocks noChangeShapeType="1"/>
            </p:cNvSpPr>
            <p:nvPr/>
          </p:nvSpPr>
          <p:spPr bwMode="auto">
            <a:xfrm>
              <a:off x="6635750"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377"/>
            <p:cNvSpPr>
              <a:spLocks noChangeShapeType="1"/>
            </p:cNvSpPr>
            <p:nvPr/>
          </p:nvSpPr>
          <p:spPr bwMode="auto">
            <a:xfrm>
              <a:off x="6699250"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378"/>
            <p:cNvSpPr>
              <a:spLocks noChangeShapeType="1"/>
            </p:cNvSpPr>
            <p:nvPr/>
          </p:nvSpPr>
          <p:spPr bwMode="auto">
            <a:xfrm>
              <a:off x="6673850"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379"/>
            <p:cNvSpPr>
              <a:spLocks noChangeShapeType="1"/>
            </p:cNvSpPr>
            <p:nvPr/>
          </p:nvSpPr>
          <p:spPr bwMode="auto">
            <a:xfrm>
              <a:off x="6711950"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380"/>
            <p:cNvSpPr>
              <a:spLocks noChangeShapeType="1"/>
            </p:cNvSpPr>
            <p:nvPr/>
          </p:nvSpPr>
          <p:spPr bwMode="auto">
            <a:xfrm>
              <a:off x="6689725"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381"/>
            <p:cNvSpPr>
              <a:spLocks noChangeShapeType="1"/>
            </p:cNvSpPr>
            <p:nvPr/>
          </p:nvSpPr>
          <p:spPr bwMode="auto">
            <a:xfrm>
              <a:off x="6734175"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382"/>
            <p:cNvSpPr>
              <a:spLocks noChangeShapeType="1"/>
            </p:cNvSpPr>
            <p:nvPr/>
          </p:nvSpPr>
          <p:spPr bwMode="auto">
            <a:xfrm>
              <a:off x="6708775"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383"/>
            <p:cNvSpPr>
              <a:spLocks noChangeShapeType="1"/>
            </p:cNvSpPr>
            <p:nvPr/>
          </p:nvSpPr>
          <p:spPr bwMode="auto">
            <a:xfrm>
              <a:off x="6823075" y="31591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384"/>
            <p:cNvSpPr>
              <a:spLocks noChangeShapeType="1"/>
            </p:cNvSpPr>
            <p:nvPr/>
          </p:nvSpPr>
          <p:spPr bwMode="auto">
            <a:xfrm>
              <a:off x="6797675" y="3181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385"/>
            <p:cNvSpPr>
              <a:spLocks noChangeShapeType="1"/>
            </p:cNvSpPr>
            <p:nvPr/>
          </p:nvSpPr>
          <p:spPr bwMode="auto">
            <a:xfrm>
              <a:off x="6832600" y="31591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386"/>
            <p:cNvSpPr>
              <a:spLocks noChangeShapeType="1"/>
            </p:cNvSpPr>
            <p:nvPr/>
          </p:nvSpPr>
          <p:spPr bwMode="auto">
            <a:xfrm>
              <a:off x="6807200" y="3181350"/>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387"/>
            <p:cNvSpPr>
              <a:spLocks noChangeShapeType="1"/>
            </p:cNvSpPr>
            <p:nvPr/>
          </p:nvSpPr>
          <p:spPr bwMode="auto">
            <a:xfrm>
              <a:off x="6877050" y="31781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388"/>
            <p:cNvSpPr>
              <a:spLocks noChangeShapeType="1"/>
            </p:cNvSpPr>
            <p:nvPr/>
          </p:nvSpPr>
          <p:spPr bwMode="auto">
            <a:xfrm>
              <a:off x="6851650" y="32035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389"/>
            <p:cNvSpPr>
              <a:spLocks noChangeShapeType="1"/>
            </p:cNvSpPr>
            <p:nvPr/>
          </p:nvSpPr>
          <p:spPr bwMode="auto">
            <a:xfrm>
              <a:off x="7054850" y="32162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390"/>
            <p:cNvSpPr>
              <a:spLocks noChangeShapeType="1"/>
            </p:cNvSpPr>
            <p:nvPr/>
          </p:nvSpPr>
          <p:spPr bwMode="auto">
            <a:xfrm>
              <a:off x="7029450" y="32416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391"/>
            <p:cNvSpPr>
              <a:spLocks noChangeShapeType="1"/>
            </p:cNvSpPr>
            <p:nvPr/>
          </p:nvSpPr>
          <p:spPr bwMode="auto">
            <a:xfrm>
              <a:off x="7099300" y="32162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392"/>
            <p:cNvSpPr>
              <a:spLocks noChangeShapeType="1"/>
            </p:cNvSpPr>
            <p:nvPr/>
          </p:nvSpPr>
          <p:spPr bwMode="auto">
            <a:xfrm>
              <a:off x="7077075" y="32416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393"/>
            <p:cNvSpPr>
              <a:spLocks noChangeShapeType="1"/>
            </p:cNvSpPr>
            <p:nvPr/>
          </p:nvSpPr>
          <p:spPr bwMode="auto">
            <a:xfrm>
              <a:off x="7245350" y="3254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394"/>
            <p:cNvSpPr>
              <a:spLocks noChangeShapeType="1"/>
            </p:cNvSpPr>
            <p:nvPr/>
          </p:nvSpPr>
          <p:spPr bwMode="auto">
            <a:xfrm>
              <a:off x="7223125" y="3276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395"/>
            <p:cNvSpPr>
              <a:spLocks noChangeShapeType="1"/>
            </p:cNvSpPr>
            <p:nvPr/>
          </p:nvSpPr>
          <p:spPr bwMode="auto">
            <a:xfrm>
              <a:off x="7312025" y="3254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396"/>
            <p:cNvSpPr>
              <a:spLocks noChangeShapeType="1"/>
            </p:cNvSpPr>
            <p:nvPr/>
          </p:nvSpPr>
          <p:spPr bwMode="auto">
            <a:xfrm>
              <a:off x="7289800" y="3276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397"/>
            <p:cNvSpPr>
              <a:spLocks noChangeShapeType="1"/>
            </p:cNvSpPr>
            <p:nvPr/>
          </p:nvSpPr>
          <p:spPr bwMode="auto">
            <a:xfrm>
              <a:off x="7512050" y="3254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398"/>
            <p:cNvSpPr>
              <a:spLocks noChangeShapeType="1"/>
            </p:cNvSpPr>
            <p:nvPr/>
          </p:nvSpPr>
          <p:spPr bwMode="auto">
            <a:xfrm>
              <a:off x="7489825" y="3276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399"/>
            <p:cNvSpPr>
              <a:spLocks noChangeShapeType="1"/>
            </p:cNvSpPr>
            <p:nvPr/>
          </p:nvSpPr>
          <p:spPr bwMode="auto">
            <a:xfrm>
              <a:off x="7543800" y="32766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400"/>
            <p:cNvSpPr>
              <a:spLocks noChangeShapeType="1"/>
            </p:cNvSpPr>
            <p:nvPr/>
          </p:nvSpPr>
          <p:spPr bwMode="auto">
            <a:xfrm>
              <a:off x="7521575" y="33020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401"/>
            <p:cNvSpPr>
              <a:spLocks noChangeShapeType="1"/>
            </p:cNvSpPr>
            <p:nvPr/>
          </p:nvSpPr>
          <p:spPr bwMode="auto">
            <a:xfrm>
              <a:off x="7864475" y="33020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402"/>
            <p:cNvSpPr>
              <a:spLocks noChangeShapeType="1"/>
            </p:cNvSpPr>
            <p:nvPr/>
          </p:nvSpPr>
          <p:spPr bwMode="auto">
            <a:xfrm>
              <a:off x="7842250" y="33242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403"/>
            <p:cNvSpPr>
              <a:spLocks noChangeShapeType="1"/>
            </p:cNvSpPr>
            <p:nvPr/>
          </p:nvSpPr>
          <p:spPr bwMode="auto">
            <a:xfrm>
              <a:off x="7978775"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404"/>
            <p:cNvSpPr>
              <a:spLocks noChangeShapeType="1"/>
            </p:cNvSpPr>
            <p:nvPr/>
          </p:nvSpPr>
          <p:spPr bwMode="auto">
            <a:xfrm>
              <a:off x="7956550"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405"/>
            <p:cNvSpPr>
              <a:spLocks noChangeShapeType="1"/>
            </p:cNvSpPr>
            <p:nvPr/>
          </p:nvSpPr>
          <p:spPr bwMode="auto">
            <a:xfrm>
              <a:off x="8118475"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406"/>
            <p:cNvSpPr>
              <a:spLocks noChangeShapeType="1"/>
            </p:cNvSpPr>
            <p:nvPr/>
          </p:nvSpPr>
          <p:spPr bwMode="auto">
            <a:xfrm>
              <a:off x="8093075"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407"/>
            <p:cNvSpPr>
              <a:spLocks noChangeShapeType="1"/>
            </p:cNvSpPr>
            <p:nvPr/>
          </p:nvSpPr>
          <p:spPr bwMode="auto">
            <a:xfrm>
              <a:off x="8267700"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408"/>
            <p:cNvSpPr>
              <a:spLocks noChangeShapeType="1"/>
            </p:cNvSpPr>
            <p:nvPr/>
          </p:nvSpPr>
          <p:spPr bwMode="auto">
            <a:xfrm>
              <a:off x="8245475"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409"/>
            <p:cNvSpPr>
              <a:spLocks noChangeShapeType="1"/>
            </p:cNvSpPr>
            <p:nvPr/>
          </p:nvSpPr>
          <p:spPr bwMode="auto">
            <a:xfrm>
              <a:off x="8591550"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410"/>
            <p:cNvSpPr>
              <a:spLocks noChangeShapeType="1"/>
            </p:cNvSpPr>
            <p:nvPr/>
          </p:nvSpPr>
          <p:spPr bwMode="auto">
            <a:xfrm>
              <a:off x="8566150"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41" name="Group 340"/>
          <p:cNvGrpSpPr/>
          <p:nvPr/>
        </p:nvGrpSpPr>
        <p:grpSpPr>
          <a:xfrm>
            <a:off x="606543" y="4363792"/>
            <a:ext cx="3117438" cy="1631950"/>
            <a:chOff x="4620037" y="4244975"/>
            <a:chExt cx="3117438" cy="1631950"/>
          </a:xfrm>
        </p:grpSpPr>
        <p:sp>
          <p:nvSpPr>
            <p:cNvPr id="342" name="Line 414"/>
            <p:cNvSpPr>
              <a:spLocks noChangeShapeType="1"/>
            </p:cNvSpPr>
            <p:nvPr/>
          </p:nvSpPr>
          <p:spPr bwMode="auto">
            <a:xfrm>
              <a:off x="4708525" y="5797550"/>
              <a:ext cx="3028950"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415"/>
            <p:cNvSpPr>
              <a:spLocks noChangeShapeType="1"/>
            </p:cNvSpPr>
            <p:nvPr/>
          </p:nvSpPr>
          <p:spPr bwMode="auto">
            <a:xfrm>
              <a:off x="4620037" y="5489575"/>
              <a:ext cx="88488"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416"/>
            <p:cNvSpPr>
              <a:spLocks noChangeShapeType="1"/>
            </p:cNvSpPr>
            <p:nvPr/>
          </p:nvSpPr>
          <p:spPr bwMode="auto">
            <a:xfrm>
              <a:off x="4620037" y="5178425"/>
              <a:ext cx="86316"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417"/>
            <p:cNvSpPr>
              <a:spLocks noChangeShapeType="1"/>
            </p:cNvSpPr>
            <p:nvPr/>
          </p:nvSpPr>
          <p:spPr bwMode="auto">
            <a:xfrm>
              <a:off x="4620037" y="4870450"/>
              <a:ext cx="88488"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418"/>
            <p:cNvSpPr>
              <a:spLocks noChangeShapeType="1"/>
            </p:cNvSpPr>
            <p:nvPr/>
          </p:nvSpPr>
          <p:spPr bwMode="auto">
            <a:xfrm>
              <a:off x="4620037" y="4559300"/>
              <a:ext cx="86317"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419"/>
            <p:cNvSpPr>
              <a:spLocks noChangeShapeType="1"/>
            </p:cNvSpPr>
            <p:nvPr/>
          </p:nvSpPr>
          <p:spPr bwMode="auto">
            <a:xfrm>
              <a:off x="4620037" y="4248150"/>
              <a:ext cx="86317"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420"/>
            <p:cNvSpPr>
              <a:spLocks noChangeShapeType="1"/>
            </p:cNvSpPr>
            <p:nvPr/>
          </p:nvSpPr>
          <p:spPr bwMode="auto">
            <a:xfrm>
              <a:off x="4746625"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421"/>
            <p:cNvSpPr>
              <a:spLocks noChangeShapeType="1"/>
            </p:cNvSpPr>
            <p:nvPr/>
          </p:nvSpPr>
          <p:spPr bwMode="auto">
            <a:xfrm>
              <a:off x="5257800"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422"/>
            <p:cNvSpPr>
              <a:spLocks noChangeShapeType="1"/>
            </p:cNvSpPr>
            <p:nvPr/>
          </p:nvSpPr>
          <p:spPr bwMode="auto">
            <a:xfrm>
              <a:off x="5768975"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423"/>
            <p:cNvSpPr>
              <a:spLocks noChangeShapeType="1"/>
            </p:cNvSpPr>
            <p:nvPr/>
          </p:nvSpPr>
          <p:spPr bwMode="auto">
            <a:xfrm>
              <a:off x="6280150"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424"/>
            <p:cNvSpPr>
              <a:spLocks noChangeShapeType="1"/>
            </p:cNvSpPr>
            <p:nvPr/>
          </p:nvSpPr>
          <p:spPr bwMode="auto">
            <a:xfrm>
              <a:off x="6791325"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425"/>
            <p:cNvSpPr>
              <a:spLocks noChangeShapeType="1"/>
            </p:cNvSpPr>
            <p:nvPr/>
          </p:nvSpPr>
          <p:spPr bwMode="auto">
            <a:xfrm>
              <a:off x="7302500"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426"/>
            <p:cNvSpPr>
              <a:spLocks noChangeShapeType="1"/>
            </p:cNvSpPr>
            <p:nvPr/>
          </p:nvSpPr>
          <p:spPr bwMode="auto">
            <a:xfrm>
              <a:off x="4832350" y="4514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427"/>
            <p:cNvSpPr>
              <a:spLocks noChangeShapeType="1"/>
            </p:cNvSpPr>
            <p:nvPr/>
          </p:nvSpPr>
          <p:spPr bwMode="auto">
            <a:xfrm>
              <a:off x="4806950" y="45370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428"/>
            <p:cNvSpPr>
              <a:spLocks noChangeShapeType="1"/>
            </p:cNvSpPr>
            <p:nvPr/>
          </p:nvSpPr>
          <p:spPr bwMode="auto">
            <a:xfrm>
              <a:off x="4892675" y="48006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429"/>
            <p:cNvSpPr>
              <a:spLocks noChangeShapeType="1"/>
            </p:cNvSpPr>
            <p:nvPr/>
          </p:nvSpPr>
          <p:spPr bwMode="auto">
            <a:xfrm>
              <a:off x="4867275" y="48228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430"/>
            <p:cNvSpPr>
              <a:spLocks noChangeShapeType="1"/>
            </p:cNvSpPr>
            <p:nvPr/>
          </p:nvSpPr>
          <p:spPr bwMode="auto">
            <a:xfrm>
              <a:off x="4946650" y="49434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431"/>
            <p:cNvSpPr>
              <a:spLocks noChangeShapeType="1"/>
            </p:cNvSpPr>
            <p:nvPr/>
          </p:nvSpPr>
          <p:spPr bwMode="auto">
            <a:xfrm>
              <a:off x="4924425" y="49657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432"/>
            <p:cNvSpPr>
              <a:spLocks noChangeShapeType="1"/>
            </p:cNvSpPr>
            <p:nvPr/>
          </p:nvSpPr>
          <p:spPr bwMode="auto">
            <a:xfrm>
              <a:off x="5118100" y="520700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433"/>
            <p:cNvSpPr>
              <a:spLocks noChangeShapeType="1"/>
            </p:cNvSpPr>
            <p:nvPr/>
          </p:nvSpPr>
          <p:spPr bwMode="auto">
            <a:xfrm>
              <a:off x="5095875" y="52324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434"/>
            <p:cNvSpPr>
              <a:spLocks noChangeShapeType="1"/>
            </p:cNvSpPr>
            <p:nvPr/>
          </p:nvSpPr>
          <p:spPr bwMode="auto">
            <a:xfrm>
              <a:off x="5270500" y="53562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435"/>
            <p:cNvSpPr>
              <a:spLocks noChangeShapeType="1"/>
            </p:cNvSpPr>
            <p:nvPr/>
          </p:nvSpPr>
          <p:spPr bwMode="auto">
            <a:xfrm>
              <a:off x="5245100" y="53816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436"/>
            <p:cNvSpPr>
              <a:spLocks noChangeShapeType="1"/>
            </p:cNvSpPr>
            <p:nvPr/>
          </p:nvSpPr>
          <p:spPr bwMode="auto">
            <a:xfrm>
              <a:off x="5407025" y="543877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437"/>
            <p:cNvSpPr>
              <a:spLocks noChangeShapeType="1"/>
            </p:cNvSpPr>
            <p:nvPr/>
          </p:nvSpPr>
          <p:spPr bwMode="auto">
            <a:xfrm>
              <a:off x="5381625" y="54641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438"/>
            <p:cNvSpPr>
              <a:spLocks noChangeShapeType="1"/>
            </p:cNvSpPr>
            <p:nvPr/>
          </p:nvSpPr>
          <p:spPr bwMode="auto">
            <a:xfrm>
              <a:off x="5565775" y="5495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439"/>
            <p:cNvSpPr>
              <a:spLocks noChangeShapeType="1"/>
            </p:cNvSpPr>
            <p:nvPr/>
          </p:nvSpPr>
          <p:spPr bwMode="auto">
            <a:xfrm>
              <a:off x="5543550" y="55181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440"/>
            <p:cNvSpPr>
              <a:spLocks noChangeShapeType="1"/>
            </p:cNvSpPr>
            <p:nvPr/>
          </p:nvSpPr>
          <p:spPr bwMode="auto">
            <a:xfrm>
              <a:off x="5581650" y="5495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441"/>
            <p:cNvSpPr>
              <a:spLocks noChangeShapeType="1"/>
            </p:cNvSpPr>
            <p:nvPr/>
          </p:nvSpPr>
          <p:spPr bwMode="auto">
            <a:xfrm>
              <a:off x="5559425" y="55181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442"/>
            <p:cNvSpPr>
              <a:spLocks noChangeShapeType="1"/>
            </p:cNvSpPr>
            <p:nvPr/>
          </p:nvSpPr>
          <p:spPr bwMode="auto">
            <a:xfrm>
              <a:off x="5768975" y="55657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443"/>
            <p:cNvSpPr>
              <a:spLocks noChangeShapeType="1"/>
            </p:cNvSpPr>
            <p:nvPr/>
          </p:nvSpPr>
          <p:spPr bwMode="auto">
            <a:xfrm>
              <a:off x="5746750" y="55911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444"/>
            <p:cNvSpPr>
              <a:spLocks noChangeShapeType="1"/>
            </p:cNvSpPr>
            <p:nvPr/>
          </p:nvSpPr>
          <p:spPr bwMode="auto">
            <a:xfrm>
              <a:off x="5800725" y="55848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445"/>
            <p:cNvSpPr>
              <a:spLocks noChangeShapeType="1"/>
            </p:cNvSpPr>
            <p:nvPr/>
          </p:nvSpPr>
          <p:spPr bwMode="auto">
            <a:xfrm>
              <a:off x="5778500" y="56070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446"/>
            <p:cNvSpPr>
              <a:spLocks noChangeShapeType="1"/>
            </p:cNvSpPr>
            <p:nvPr/>
          </p:nvSpPr>
          <p:spPr bwMode="auto">
            <a:xfrm>
              <a:off x="5832475" y="55848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447"/>
            <p:cNvSpPr>
              <a:spLocks noChangeShapeType="1"/>
            </p:cNvSpPr>
            <p:nvPr/>
          </p:nvSpPr>
          <p:spPr bwMode="auto">
            <a:xfrm>
              <a:off x="5807075" y="56070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448"/>
            <p:cNvSpPr>
              <a:spLocks noChangeShapeType="1"/>
            </p:cNvSpPr>
            <p:nvPr/>
          </p:nvSpPr>
          <p:spPr bwMode="auto">
            <a:xfrm>
              <a:off x="5934075" y="56165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449"/>
            <p:cNvSpPr>
              <a:spLocks noChangeShapeType="1"/>
            </p:cNvSpPr>
            <p:nvPr/>
          </p:nvSpPr>
          <p:spPr bwMode="auto">
            <a:xfrm>
              <a:off x="5908675" y="56388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450"/>
            <p:cNvSpPr>
              <a:spLocks noChangeShapeType="1"/>
            </p:cNvSpPr>
            <p:nvPr/>
          </p:nvSpPr>
          <p:spPr bwMode="auto">
            <a:xfrm>
              <a:off x="6016625" y="5632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451"/>
            <p:cNvSpPr>
              <a:spLocks noChangeShapeType="1"/>
            </p:cNvSpPr>
            <p:nvPr/>
          </p:nvSpPr>
          <p:spPr bwMode="auto">
            <a:xfrm>
              <a:off x="5991225" y="565467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452"/>
            <p:cNvSpPr>
              <a:spLocks noChangeShapeType="1"/>
            </p:cNvSpPr>
            <p:nvPr/>
          </p:nvSpPr>
          <p:spPr bwMode="auto">
            <a:xfrm>
              <a:off x="6184900" y="5654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453"/>
            <p:cNvSpPr>
              <a:spLocks noChangeShapeType="1"/>
            </p:cNvSpPr>
            <p:nvPr/>
          </p:nvSpPr>
          <p:spPr bwMode="auto">
            <a:xfrm>
              <a:off x="6159500" y="56800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454"/>
            <p:cNvSpPr>
              <a:spLocks noChangeShapeType="1"/>
            </p:cNvSpPr>
            <p:nvPr/>
          </p:nvSpPr>
          <p:spPr bwMode="auto">
            <a:xfrm>
              <a:off x="6245225" y="5673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455"/>
            <p:cNvSpPr>
              <a:spLocks noChangeShapeType="1"/>
            </p:cNvSpPr>
            <p:nvPr/>
          </p:nvSpPr>
          <p:spPr bwMode="auto">
            <a:xfrm>
              <a:off x="6219825" y="56959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456"/>
            <p:cNvSpPr>
              <a:spLocks noChangeShapeType="1"/>
            </p:cNvSpPr>
            <p:nvPr/>
          </p:nvSpPr>
          <p:spPr bwMode="auto">
            <a:xfrm>
              <a:off x="6613525" y="57435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457"/>
            <p:cNvSpPr>
              <a:spLocks noChangeShapeType="1"/>
            </p:cNvSpPr>
            <p:nvPr/>
          </p:nvSpPr>
          <p:spPr bwMode="auto">
            <a:xfrm>
              <a:off x="6588125" y="57658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Freeform 458"/>
            <p:cNvSpPr>
              <a:spLocks/>
            </p:cNvSpPr>
            <p:nvPr/>
          </p:nvSpPr>
          <p:spPr bwMode="auto">
            <a:xfrm>
              <a:off x="4746625" y="4251325"/>
              <a:ext cx="2873375" cy="1552575"/>
            </a:xfrm>
            <a:custGeom>
              <a:avLst/>
              <a:gdLst>
                <a:gd name="T0" fmla="*/ 10 w 1810"/>
                <a:gd name="T1" fmla="*/ 8 h 978"/>
                <a:gd name="T2" fmla="*/ 22 w 1810"/>
                <a:gd name="T3" fmla="*/ 24 h 978"/>
                <a:gd name="T4" fmla="*/ 30 w 1810"/>
                <a:gd name="T5" fmla="*/ 44 h 978"/>
                <a:gd name="T6" fmla="*/ 40 w 1810"/>
                <a:gd name="T7" fmla="*/ 66 h 978"/>
                <a:gd name="T8" fmla="*/ 48 w 1810"/>
                <a:gd name="T9" fmla="*/ 82 h 978"/>
                <a:gd name="T10" fmla="*/ 56 w 1810"/>
                <a:gd name="T11" fmla="*/ 110 h 978"/>
                <a:gd name="T12" fmla="*/ 60 w 1810"/>
                <a:gd name="T13" fmla="*/ 180 h 978"/>
                <a:gd name="T14" fmla="*/ 80 w 1810"/>
                <a:gd name="T15" fmla="*/ 212 h 978"/>
                <a:gd name="T16" fmla="*/ 90 w 1810"/>
                <a:gd name="T17" fmla="*/ 228 h 978"/>
                <a:gd name="T18" fmla="*/ 106 w 1810"/>
                <a:gd name="T19" fmla="*/ 252 h 978"/>
                <a:gd name="T20" fmla="*/ 112 w 1810"/>
                <a:gd name="T21" fmla="*/ 264 h 978"/>
                <a:gd name="T22" fmla="*/ 120 w 1810"/>
                <a:gd name="T23" fmla="*/ 302 h 978"/>
                <a:gd name="T24" fmla="*/ 144 w 1810"/>
                <a:gd name="T25" fmla="*/ 322 h 978"/>
                <a:gd name="T26" fmla="*/ 150 w 1810"/>
                <a:gd name="T27" fmla="*/ 338 h 978"/>
                <a:gd name="T28" fmla="*/ 162 w 1810"/>
                <a:gd name="T29" fmla="*/ 348 h 978"/>
                <a:gd name="T30" fmla="*/ 170 w 1810"/>
                <a:gd name="T31" fmla="*/ 362 h 978"/>
                <a:gd name="T32" fmla="*/ 176 w 1810"/>
                <a:gd name="T33" fmla="*/ 382 h 978"/>
                <a:gd name="T34" fmla="*/ 186 w 1810"/>
                <a:gd name="T35" fmla="*/ 418 h 978"/>
                <a:gd name="T36" fmla="*/ 198 w 1810"/>
                <a:gd name="T37" fmla="*/ 426 h 978"/>
                <a:gd name="T38" fmla="*/ 222 w 1810"/>
                <a:gd name="T39" fmla="*/ 456 h 978"/>
                <a:gd name="T40" fmla="*/ 238 w 1810"/>
                <a:gd name="T41" fmla="*/ 464 h 978"/>
                <a:gd name="T42" fmla="*/ 258 w 1810"/>
                <a:gd name="T43" fmla="*/ 476 h 978"/>
                <a:gd name="T44" fmla="*/ 264 w 1810"/>
                <a:gd name="T45" fmla="*/ 494 h 978"/>
                <a:gd name="T46" fmla="*/ 284 w 1810"/>
                <a:gd name="T47" fmla="*/ 528 h 978"/>
                <a:gd name="T48" fmla="*/ 298 w 1810"/>
                <a:gd name="T49" fmla="*/ 546 h 978"/>
                <a:gd name="T50" fmla="*/ 312 w 1810"/>
                <a:gd name="T51" fmla="*/ 568 h 978"/>
                <a:gd name="T52" fmla="*/ 338 w 1810"/>
                <a:gd name="T53" fmla="*/ 588 h 978"/>
                <a:gd name="T54" fmla="*/ 350 w 1810"/>
                <a:gd name="T55" fmla="*/ 598 h 978"/>
                <a:gd name="T56" fmla="*/ 368 w 1810"/>
                <a:gd name="T57" fmla="*/ 618 h 978"/>
                <a:gd name="T58" fmla="*/ 384 w 1810"/>
                <a:gd name="T59" fmla="*/ 636 h 978"/>
                <a:gd name="T60" fmla="*/ 398 w 1810"/>
                <a:gd name="T61" fmla="*/ 658 h 978"/>
                <a:gd name="T62" fmla="*/ 434 w 1810"/>
                <a:gd name="T63" fmla="*/ 668 h 978"/>
                <a:gd name="T64" fmla="*/ 450 w 1810"/>
                <a:gd name="T65" fmla="*/ 692 h 978"/>
                <a:gd name="T66" fmla="*/ 464 w 1810"/>
                <a:gd name="T67" fmla="*/ 708 h 978"/>
                <a:gd name="T68" fmla="*/ 478 w 1810"/>
                <a:gd name="T69" fmla="*/ 714 h 978"/>
                <a:gd name="T70" fmla="*/ 506 w 1810"/>
                <a:gd name="T71" fmla="*/ 730 h 978"/>
                <a:gd name="T72" fmla="*/ 524 w 1810"/>
                <a:gd name="T73" fmla="*/ 738 h 978"/>
                <a:gd name="T74" fmla="*/ 536 w 1810"/>
                <a:gd name="T75" fmla="*/ 746 h 978"/>
                <a:gd name="T76" fmla="*/ 562 w 1810"/>
                <a:gd name="T77" fmla="*/ 760 h 978"/>
                <a:gd name="T78" fmla="*/ 570 w 1810"/>
                <a:gd name="T79" fmla="*/ 768 h 978"/>
                <a:gd name="T80" fmla="*/ 606 w 1810"/>
                <a:gd name="T81" fmla="*/ 782 h 978"/>
                <a:gd name="T82" fmla="*/ 618 w 1810"/>
                <a:gd name="T83" fmla="*/ 794 h 978"/>
                <a:gd name="T84" fmla="*/ 626 w 1810"/>
                <a:gd name="T85" fmla="*/ 804 h 978"/>
                <a:gd name="T86" fmla="*/ 722 w 1810"/>
                <a:gd name="T87" fmla="*/ 812 h 978"/>
                <a:gd name="T88" fmla="*/ 758 w 1810"/>
                <a:gd name="T89" fmla="*/ 822 h 978"/>
                <a:gd name="T90" fmla="*/ 804 w 1810"/>
                <a:gd name="T91" fmla="*/ 834 h 978"/>
                <a:gd name="T92" fmla="*/ 882 w 1810"/>
                <a:gd name="T93" fmla="*/ 856 h 978"/>
                <a:gd name="T94" fmla="*/ 956 w 1810"/>
                <a:gd name="T95" fmla="*/ 870 h 978"/>
                <a:gd name="T96" fmla="*/ 974 w 1810"/>
                <a:gd name="T97" fmla="*/ 882 h 978"/>
                <a:gd name="T98" fmla="*/ 1088 w 1810"/>
                <a:gd name="T99" fmla="*/ 898 h 978"/>
                <a:gd name="T100" fmla="*/ 1122 w 1810"/>
                <a:gd name="T101" fmla="*/ 916 h 978"/>
                <a:gd name="T102" fmla="*/ 1382 w 1810"/>
                <a:gd name="T103" fmla="*/ 932 h 978"/>
                <a:gd name="T104" fmla="*/ 1694 w 1810"/>
                <a:gd name="T105" fmla="*/ 954 h 978"/>
                <a:gd name="T106" fmla="*/ 1810 w 1810"/>
                <a:gd name="T107" fmla="*/ 97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0" h="978">
                  <a:moveTo>
                    <a:pt x="0" y="0"/>
                  </a:moveTo>
                  <a:lnTo>
                    <a:pt x="6" y="0"/>
                  </a:lnTo>
                  <a:lnTo>
                    <a:pt x="6" y="8"/>
                  </a:lnTo>
                  <a:lnTo>
                    <a:pt x="10" y="8"/>
                  </a:lnTo>
                  <a:lnTo>
                    <a:pt x="10" y="20"/>
                  </a:lnTo>
                  <a:lnTo>
                    <a:pt x="18" y="20"/>
                  </a:lnTo>
                  <a:lnTo>
                    <a:pt x="18" y="24"/>
                  </a:lnTo>
                  <a:lnTo>
                    <a:pt x="22" y="24"/>
                  </a:lnTo>
                  <a:lnTo>
                    <a:pt x="22" y="32"/>
                  </a:lnTo>
                  <a:lnTo>
                    <a:pt x="26" y="32"/>
                  </a:lnTo>
                  <a:lnTo>
                    <a:pt x="26" y="44"/>
                  </a:lnTo>
                  <a:lnTo>
                    <a:pt x="30" y="44"/>
                  </a:lnTo>
                  <a:lnTo>
                    <a:pt x="30" y="58"/>
                  </a:lnTo>
                  <a:lnTo>
                    <a:pt x="36" y="58"/>
                  </a:lnTo>
                  <a:lnTo>
                    <a:pt x="36" y="66"/>
                  </a:lnTo>
                  <a:lnTo>
                    <a:pt x="40" y="66"/>
                  </a:lnTo>
                  <a:lnTo>
                    <a:pt x="40" y="78"/>
                  </a:lnTo>
                  <a:lnTo>
                    <a:pt x="46" y="78"/>
                  </a:lnTo>
                  <a:lnTo>
                    <a:pt x="46" y="82"/>
                  </a:lnTo>
                  <a:lnTo>
                    <a:pt x="48" y="82"/>
                  </a:lnTo>
                  <a:lnTo>
                    <a:pt x="48" y="86"/>
                  </a:lnTo>
                  <a:lnTo>
                    <a:pt x="50" y="86"/>
                  </a:lnTo>
                  <a:lnTo>
                    <a:pt x="50" y="110"/>
                  </a:lnTo>
                  <a:lnTo>
                    <a:pt x="56" y="110"/>
                  </a:lnTo>
                  <a:lnTo>
                    <a:pt x="56" y="174"/>
                  </a:lnTo>
                  <a:lnTo>
                    <a:pt x="58" y="174"/>
                  </a:lnTo>
                  <a:lnTo>
                    <a:pt x="58" y="180"/>
                  </a:lnTo>
                  <a:lnTo>
                    <a:pt x="60" y="180"/>
                  </a:lnTo>
                  <a:lnTo>
                    <a:pt x="60" y="186"/>
                  </a:lnTo>
                  <a:lnTo>
                    <a:pt x="76" y="186"/>
                  </a:lnTo>
                  <a:lnTo>
                    <a:pt x="76" y="212"/>
                  </a:lnTo>
                  <a:lnTo>
                    <a:pt x="80" y="212"/>
                  </a:lnTo>
                  <a:lnTo>
                    <a:pt x="80" y="218"/>
                  </a:lnTo>
                  <a:lnTo>
                    <a:pt x="86" y="218"/>
                  </a:lnTo>
                  <a:lnTo>
                    <a:pt x="86" y="228"/>
                  </a:lnTo>
                  <a:lnTo>
                    <a:pt x="90" y="228"/>
                  </a:lnTo>
                  <a:lnTo>
                    <a:pt x="90" y="242"/>
                  </a:lnTo>
                  <a:lnTo>
                    <a:pt x="102" y="242"/>
                  </a:lnTo>
                  <a:lnTo>
                    <a:pt x="102" y="252"/>
                  </a:lnTo>
                  <a:lnTo>
                    <a:pt x="106" y="252"/>
                  </a:lnTo>
                  <a:lnTo>
                    <a:pt x="106" y="260"/>
                  </a:lnTo>
                  <a:lnTo>
                    <a:pt x="108" y="260"/>
                  </a:lnTo>
                  <a:lnTo>
                    <a:pt x="108" y="264"/>
                  </a:lnTo>
                  <a:lnTo>
                    <a:pt x="112" y="264"/>
                  </a:lnTo>
                  <a:lnTo>
                    <a:pt x="112" y="286"/>
                  </a:lnTo>
                  <a:lnTo>
                    <a:pt x="114" y="286"/>
                  </a:lnTo>
                  <a:lnTo>
                    <a:pt x="114" y="302"/>
                  </a:lnTo>
                  <a:lnTo>
                    <a:pt x="120" y="302"/>
                  </a:lnTo>
                  <a:lnTo>
                    <a:pt x="120" y="316"/>
                  </a:lnTo>
                  <a:lnTo>
                    <a:pt x="136" y="316"/>
                  </a:lnTo>
                  <a:lnTo>
                    <a:pt x="136" y="322"/>
                  </a:lnTo>
                  <a:lnTo>
                    <a:pt x="144" y="322"/>
                  </a:lnTo>
                  <a:lnTo>
                    <a:pt x="148" y="322"/>
                  </a:lnTo>
                  <a:lnTo>
                    <a:pt x="148" y="332"/>
                  </a:lnTo>
                  <a:lnTo>
                    <a:pt x="150" y="332"/>
                  </a:lnTo>
                  <a:lnTo>
                    <a:pt x="150" y="338"/>
                  </a:lnTo>
                  <a:lnTo>
                    <a:pt x="156" y="338"/>
                  </a:lnTo>
                  <a:lnTo>
                    <a:pt x="156" y="342"/>
                  </a:lnTo>
                  <a:lnTo>
                    <a:pt x="162" y="342"/>
                  </a:lnTo>
                  <a:lnTo>
                    <a:pt x="162" y="348"/>
                  </a:lnTo>
                  <a:lnTo>
                    <a:pt x="166" y="348"/>
                  </a:lnTo>
                  <a:lnTo>
                    <a:pt x="166" y="356"/>
                  </a:lnTo>
                  <a:lnTo>
                    <a:pt x="170" y="356"/>
                  </a:lnTo>
                  <a:lnTo>
                    <a:pt x="170" y="362"/>
                  </a:lnTo>
                  <a:lnTo>
                    <a:pt x="172" y="362"/>
                  </a:lnTo>
                  <a:lnTo>
                    <a:pt x="172" y="370"/>
                  </a:lnTo>
                  <a:lnTo>
                    <a:pt x="176" y="370"/>
                  </a:lnTo>
                  <a:lnTo>
                    <a:pt x="176" y="382"/>
                  </a:lnTo>
                  <a:lnTo>
                    <a:pt x="180" y="382"/>
                  </a:lnTo>
                  <a:lnTo>
                    <a:pt x="180" y="394"/>
                  </a:lnTo>
                  <a:lnTo>
                    <a:pt x="186" y="394"/>
                  </a:lnTo>
                  <a:lnTo>
                    <a:pt x="186" y="418"/>
                  </a:lnTo>
                  <a:lnTo>
                    <a:pt x="192" y="418"/>
                  </a:lnTo>
                  <a:lnTo>
                    <a:pt x="192" y="422"/>
                  </a:lnTo>
                  <a:lnTo>
                    <a:pt x="198" y="422"/>
                  </a:lnTo>
                  <a:lnTo>
                    <a:pt x="198" y="426"/>
                  </a:lnTo>
                  <a:lnTo>
                    <a:pt x="202" y="426"/>
                  </a:lnTo>
                  <a:lnTo>
                    <a:pt x="202" y="434"/>
                  </a:lnTo>
                  <a:lnTo>
                    <a:pt x="222" y="434"/>
                  </a:lnTo>
                  <a:lnTo>
                    <a:pt x="222" y="456"/>
                  </a:lnTo>
                  <a:lnTo>
                    <a:pt x="228" y="456"/>
                  </a:lnTo>
                  <a:lnTo>
                    <a:pt x="228" y="460"/>
                  </a:lnTo>
                  <a:lnTo>
                    <a:pt x="238" y="460"/>
                  </a:lnTo>
                  <a:lnTo>
                    <a:pt x="238" y="464"/>
                  </a:lnTo>
                  <a:lnTo>
                    <a:pt x="246" y="464"/>
                  </a:lnTo>
                  <a:lnTo>
                    <a:pt x="246" y="468"/>
                  </a:lnTo>
                  <a:lnTo>
                    <a:pt x="258" y="468"/>
                  </a:lnTo>
                  <a:lnTo>
                    <a:pt x="258" y="476"/>
                  </a:lnTo>
                  <a:lnTo>
                    <a:pt x="260" y="476"/>
                  </a:lnTo>
                  <a:lnTo>
                    <a:pt x="260" y="482"/>
                  </a:lnTo>
                  <a:lnTo>
                    <a:pt x="264" y="482"/>
                  </a:lnTo>
                  <a:lnTo>
                    <a:pt x="264" y="494"/>
                  </a:lnTo>
                  <a:lnTo>
                    <a:pt x="278" y="494"/>
                  </a:lnTo>
                  <a:lnTo>
                    <a:pt x="278" y="516"/>
                  </a:lnTo>
                  <a:lnTo>
                    <a:pt x="284" y="516"/>
                  </a:lnTo>
                  <a:lnTo>
                    <a:pt x="284" y="528"/>
                  </a:lnTo>
                  <a:lnTo>
                    <a:pt x="286" y="528"/>
                  </a:lnTo>
                  <a:lnTo>
                    <a:pt x="286" y="536"/>
                  </a:lnTo>
                  <a:lnTo>
                    <a:pt x="298" y="536"/>
                  </a:lnTo>
                  <a:lnTo>
                    <a:pt x="298" y="546"/>
                  </a:lnTo>
                  <a:lnTo>
                    <a:pt x="302" y="546"/>
                  </a:lnTo>
                  <a:lnTo>
                    <a:pt x="302" y="562"/>
                  </a:lnTo>
                  <a:lnTo>
                    <a:pt x="312" y="562"/>
                  </a:lnTo>
                  <a:lnTo>
                    <a:pt x="312" y="568"/>
                  </a:lnTo>
                  <a:lnTo>
                    <a:pt x="332" y="568"/>
                  </a:lnTo>
                  <a:lnTo>
                    <a:pt x="332" y="576"/>
                  </a:lnTo>
                  <a:lnTo>
                    <a:pt x="338" y="576"/>
                  </a:lnTo>
                  <a:lnTo>
                    <a:pt x="338" y="588"/>
                  </a:lnTo>
                  <a:lnTo>
                    <a:pt x="344" y="588"/>
                  </a:lnTo>
                  <a:lnTo>
                    <a:pt x="344" y="592"/>
                  </a:lnTo>
                  <a:lnTo>
                    <a:pt x="350" y="592"/>
                  </a:lnTo>
                  <a:lnTo>
                    <a:pt x="350" y="598"/>
                  </a:lnTo>
                  <a:lnTo>
                    <a:pt x="354" y="598"/>
                  </a:lnTo>
                  <a:lnTo>
                    <a:pt x="354" y="602"/>
                  </a:lnTo>
                  <a:lnTo>
                    <a:pt x="368" y="602"/>
                  </a:lnTo>
                  <a:lnTo>
                    <a:pt x="368" y="618"/>
                  </a:lnTo>
                  <a:lnTo>
                    <a:pt x="380" y="618"/>
                  </a:lnTo>
                  <a:lnTo>
                    <a:pt x="380" y="628"/>
                  </a:lnTo>
                  <a:lnTo>
                    <a:pt x="384" y="628"/>
                  </a:lnTo>
                  <a:lnTo>
                    <a:pt x="384" y="636"/>
                  </a:lnTo>
                  <a:lnTo>
                    <a:pt x="394" y="636"/>
                  </a:lnTo>
                  <a:lnTo>
                    <a:pt x="394" y="642"/>
                  </a:lnTo>
                  <a:lnTo>
                    <a:pt x="398" y="642"/>
                  </a:lnTo>
                  <a:lnTo>
                    <a:pt x="398" y="658"/>
                  </a:lnTo>
                  <a:lnTo>
                    <a:pt x="410" y="658"/>
                  </a:lnTo>
                  <a:lnTo>
                    <a:pt x="410" y="662"/>
                  </a:lnTo>
                  <a:lnTo>
                    <a:pt x="434" y="662"/>
                  </a:lnTo>
                  <a:lnTo>
                    <a:pt x="434" y="668"/>
                  </a:lnTo>
                  <a:lnTo>
                    <a:pt x="444" y="668"/>
                  </a:lnTo>
                  <a:lnTo>
                    <a:pt x="444" y="684"/>
                  </a:lnTo>
                  <a:lnTo>
                    <a:pt x="450" y="684"/>
                  </a:lnTo>
                  <a:lnTo>
                    <a:pt x="450" y="692"/>
                  </a:lnTo>
                  <a:lnTo>
                    <a:pt x="454" y="692"/>
                  </a:lnTo>
                  <a:lnTo>
                    <a:pt x="454" y="696"/>
                  </a:lnTo>
                  <a:lnTo>
                    <a:pt x="464" y="696"/>
                  </a:lnTo>
                  <a:lnTo>
                    <a:pt x="464" y="708"/>
                  </a:lnTo>
                  <a:lnTo>
                    <a:pt x="476" y="708"/>
                  </a:lnTo>
                  <a:lnTo>
                    <a:pt x="476" y="712"/>
                  </a:lnTo>
                  <a:lnTo>
                    <a:pt x="478" y="712"/>
                  </a:lnTo>
                  <a:lnTo>
                    <a:pt x="478" y="714"/>
                  </a:lnTo>
                  <a:lnTo>
                    <a:pt x="498" y="714"/>
                  </a:lnTo>
                  <a:lnTo>
                    <a:pt x="498" y="720"/>
                  </a:lnTo>
                  <a:lnTo>
                    <a:pt x="506" y="720"/>
                  </a:lnTo>
                  <a:lnTo>
                    <a:pt x="506" y="730"/>
                  </a:lnTo>
                  <a:lnTo>
                    <a:pt x="510" y="730"/>
                  </a:lnTo>
                  <a:lnTo>
                    <a:pt x="510" y="734"/>
                  </a:lnTo>
                  <a:lnTo>
                    <a:pt x="524" y="734"/>
                  </a:lnTo>
                  <a:lnTo>
                    <a:pt x="524" y="738"/>
                  </a:lnTo>
                  <a:lnTo>
                    <a:pt x="530" y="738"/>
                  </a:lnTo>
                  <a:lnTo>
                    <a:pt x="530" y="742"/>
                  </a:lnTo>
                  <a:lnTo>
                    <a:pt x="536" y="742"/>
                  </a:lnTo>
                  <a:lnTo>
                    <a:pt x="536" y="746"/>
                  </a:lnTo>
                  <a:lnTo>
                    <a:pt x="560" y="746"/>
                  </a:lnTo>
                  <a:lnTo>
                    <a:pt x="560" y="756"/>
                  </a:lnTo>
                  <a:lnTo>
                    <a:pt x="562" y="756"/>
                  </a:lnTo>
                  <a:lnTo>
                    <a:pt x="562" y="760"/>
                  </a:lnTo>
                  <a:lnTo>
                    <a:pt x="568" y="760"/>
                  </a:lnTo>
                  <a:lnTo>
                    <a:pt x="568" y="764"/>
                  </a:lnTo>
                  <a:lnTo>
                    <a:pt x="570" y="764"/>
                  </a:lnTo>
                  <a:lnTo>
                    <a:pt x="570" y="768"/>
                  </a:lnTo>
                  <a:lnTo>
                    <a:pt x="588" y="768"/>
                  </a:lnTo>
                  <a:lnTo>
                    <a:pt x="588" y="772"/>
                  </a:lnTo>
                  <a:lnTo>
                    <a:pt x="606" y="772"/>
                  </a:lnTo>
                  <a:lnTo>
                    <a:pt x="606" y="782"/>
                  </a:lnTo>
                  <a:lnTo>
                    <a:pt x="610" y="782"/>
                  </a:lnTo>
                  <a:lnTo>
                    <a:pt x="610" y="788"/>
                  </a:lnTo>
                  <a:lnTo>
                    <a:pt x="618" y="788"/>
                  </a:lnTo>
                  <a:lnTo>
                    <a:pt x="618" y="794"/>
                  </a:lnTo>
                  <a:lnTo>
                    <a:pt x="624" y="794"/>
                  </a:lnTo>
                  <a:lnTo>
                    <a:pt x="624" y="798"/>
                  </a:lnTo>
                  <a:lnTo>
                    <a:pt x="626" y="798"/>
                  </a:lnTo>
                  <a:lnTo>
                    <a:pt x="626" y="804"/>
                  </a:lnTo>
                  <a:lnTo>
                    <a:pt x="646" y="804"/>
                  </a:lnTo>
                  <a:lnTo>
                    <a:pt x="646" y="810"/>
                  </a:lnTo>
                  <a:lnTo>
                    <a:pt x="722" y="810"/>
                  </a:lnTo>
                  <a:lnTo>
                    <a:pt x="722" y="812"/>
                  </a:lnTo>
                  <a:lnTo>
                    <a:pt x="724" y="812"/>
                  </a:lnTo>
                  <a:lnTo>
                    <a:pt x="724" y="816"/>
                  </a:lnTo>
                  <a:lnTo>
                    <a:pt x="758" y="816"/>
                  </a:lnTo>
                  <a:lnTo>
                    <a:pt x="758" y="822"/>
                  </a:lnTo>
                  <a:lnTo>
                    <a:pt x="784" y="822"/>
                  </a:lnTo>
                  <a:lnTo>
                    <a:pt x="784" y="828"/>
                  </a:lnTo>
                  <a:lnTo>
                    <a:pt x="804" y="828"/>
                  </a:lnTo>
                  <a:lnTo>
                    <a:pt x="804" y="834"/>
                  </a:lnTo>
                  <a:lnTo>
                    <a:pt x="878" y="834"/>
                  </a:lnTo>
                  <a:lnTo>
                    <a:pt x="878" y="848"/>
                  </a:lnTo>
                  <a:lnTo>
                    <a:pt x="882" y="848"/>
                  </a:lnTo>
                  <a:lnTo>
                    <a:pt x="882" y="856"/>
                  </a:lnTo>
                  <a:lnTo>
                    <a:pt x="886" y="856"/>
                  </a:lnTo>
                  <a:lnTo>
                    <a:pt x="886" y="862"/>
                  </a:lnTo>
                  <a:lnTo>
                    <a:pt x="956" y="862"/>
                  </a:lnTo>
                  <a:lnTo>
                    <a:pt x="956" y="870"/>
                  </a:lnTo>
                  <a:lnTo>
                    <a:pt x="958" y="870"/>
                  </a:lnTo>
                  <a:lnTo>
                    <a:pt x="958" y="876"/>
                  </a:lnTo>
                  <a:lnTo>
                    <a:pt x="974" y="876"/>
                  </a:lnTo>
                  <a:lnTo>
                    <a:pt x="974" y="882"/>
                  </a:lnTo>
                  <a:lnTo>
                    <a:pt x="1070" y="882"/>
                  </a:lnTo>
                  <a:lnTo>
                    <a:pt x="1070" y="892"/>
                  </a:lnTo>
                  <a:lnTo>
                    <a:pt x="1088" y="892"/>
                  </a:lnTo>
                  <a:lnTo>
                    <a:pt x="1088" y="898"/>
                  </a:lnTo>
                  <a:lnTo>
                    <a:pt x="1100" y="898"/>
                  </a:lnTo>
                  <a:lnTo>
                    <a:pt x="1100" y="908"/>
                  </a:lnTo>
                  <a:lnTo>
                    <a:pt x="1122" y="908"/>
                  </a:lnTo>
                  <a:lnTo>
                    <a:pt x="1122" y="916"/>
                  </a:lnTo>
                  <a:lnTo>
                    <a:pt x="1344" y="916"/>
                  </a:lnTo>
                  <a:lnTo>
                    <a:pt x="1344" y="922"/>
                  </a:lnTo>
                  <a:lnTo>
                    <a:pt x="1382" y="922"/>
                  </a:lnTo>
                  <a:lnTo>
                    <a:pt x="1382" y="932"/>
                  </a:lnTo>
                  <a:lnTo>
                    <a:pt x="1554" y="932"/>
                  </a:lnTo>
                  <a:lnTo>
                    <a:pt x="1554" y="942"/>
                  </a:lnTo>
                  <a:lnTo>
                    <a:pt x="1694" y="942"/>
                  </a:lnTo>
                  <a:lnTo>
                    <a:pt x="1694" y="954"/>
                  </a:lnTo>
                  <a:lnTo>
                    <a:pt x="1730" y="954"/>
                  </a:lnTo>
                  <a:lnTo>
                    <a:pt x="1730" y="966"/>
                  </a:lnTo>
                  <a:lnTo>
                    <a:pt x="1810" y="966"/>
                  </a:lnTo>
                  <a:lnTo>
                    <a:pt x="1810" y="978"/>
                  </a:lnTo>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459"/>
            <p:cNvSpPr>
              <a:spLocks noChangeShapeType="1"/>
            </p:cNvSpPr>
            <p:nvPr/>
          </p:nvSpPr>
          <p:spPr bwMode="auto">
            <a:xfrm>
              <a:off x="4784725" y="4244975"/>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Freeform 460"/>
            <p:cNvSpPr>
              <a:spLocks/>
            </p:cNvSpPr>
            <p:nvPr/>
          </p:nvSpPr>
          <p:spPr bwMode="auto">
            <a:xfrm>
              <a:off x="4746625" y="4248150"/>
              <a:ext cx="1895475" cy="1520825"/>
            </a:xfrm>
            <a:custGeom>
              <a:avLst/>
              <a:gdLst>
                <a:gd name="T0" fmla="*/ 4 w 1194"/>
                <a:gd name="T1" fmla="*/ 16 h 958"/>
                <a:gd name="T2" fmla="*/ 14 w 1194"/>
                <a:gd name="T3" fmla="*/ 30 h 958"/>
                <a:gd name="T4" fmla="*/ 22 w 1194"/>
                <a:gd name="T5" fmla="*/ 60 h 958"/>
                <a:gd name="T6" fmla="*/ 32 w 1194"/>
                <a:gd name="T7" fmla="*/ 74 h 958"/>
                <a:gd name="T8" fmla="*/ 38 w 1194"/>
                <a:gd name="T9" fmla="*/ 108 h 958"/>
                <a:gd name="T10" fmla="*/ 48 w 1194"/>
                <a:gd name="T11" fmla="*/ 142 h 958"/>
                <a:gd name="T12" fmla="*/ 52 w 1194"/>
                <a:gd name="T13" fmla="*/ 220 h 958"/>
                <a:gd name="T14" fmla="*/ 58 w 1194"/>
                <a:gd name="T15" fmla="*/ 302 h 958"/>
                <a:gd name="T16" fmla="*/ 76 w 1194"/>
                <a:gd name="T17" fmla="*/ 312 h 958"/>
                <a:gd name="T18" fmla="*/ 80 w 1194"/>
                <a:gd name="T19" fmla="*/ 348 h 958"/>
                <a:gd name="T20" fmla="*/ 90 w 1194"/>
                <a:gd name="T21" fmla="*/ 364 h 958"/>
                <a:gd name="T22" fmla="*/ 108 w 1194"/>
                <a:gd name="T23" fmla="*/ 388 h 958"/>
                <a:gd name="T24" fmla="*/ 120 w 1194"/>
                <a:gd name="T25" fmla="*/ 432 h 958"/>
                <a:gd name="T26" fmla="*/ 126 w 1194"/>
                <a:gd name="T27" fmla="*/ 472 h 958"/>
                <a:gd name="T28" fmla="*/ 152 w 1194"/>
                <a:gd name="T29" fmla="*/ 484 h 958"/>
                <a:gd name="T30" fmla="*/ 160 w 1194"/>
                <a:gd name="T31" fmla="*/ 506 h 958"/>
                <a:gd name="T32" fmla="*/ 170 w 1194"/>
                <a:gd name="T33" fmla="*/ 540 h 958"/>
                <a:gd name="T34" fmla="*/ 174 w 1194"/>
                <a:gd name="T35" fmla="*/ 562 h 958"/>
                <a:gd name="T36" fmla="*/ 186 w 1194"/>
                <a:gd name="T37" fmla="*/ 566 h 958"/>
                <a:gd name="T38" fmla="*/ 194 w 1194"/>
                <a:gd name="T39" fmla="*/ 574 h 958"/>
                <a:gd name="T40" fmla="*/ 210 w 1194"/>
                <a:gd name="T41" fmla="*/ 582 h 958"/>
                <a:gd name="T42" fmla="*/ 218 w 1194"/>
                <a:gd name="T43" fmla="*/ 600 h 958"/>
                <a:gd name="T44" fmla="*/ 238 w 1194"/>
                <a:gd name="T45" fmla="*/ 616 h 958"/>
                <a:gd name="T46" fmla="*/ 242 w 1194"/>
                <a:gd name="T47" fmla="*/ 636 h 958"/>
                <a:gd name="T48" fmla="*/ 258 w 1194"/>
                <a:gd name="T49" fmla="*/ 650 h 958"/>
                <a:gd name="T50" fmla="*/ 270 w 1194"/>
                <a:gd name="T51" fmla="*/ 668 h 958"/>
                <a:gd name="T52" fmla="*/ 276 w 1194"/>
                <a:gd name="T53" fmla="*/ 688 h 958"/>
                <a:gd name="T54" fmla="*/ 288 w 1194"/>
                <a:gd name="T55" fmla="*/ 694 h 958"/>
                <a:gd name="T56" fmla="*/ 322 w 1194"/>
                <a:gd name="T57" fmla="*/ 712 h 958"/>
                <a:gd name="T58" fmla="*/ 350 w 1194"/>
                <a:gd name="T59" fmla="*/ 730 h 958"/>
                <a:gd name="T60" fmla="*/ 390 w 1194"/>
                <a:gd name="T61" fmla="*/ 758 h 958"/>
                <a:gd name="T62" fmla="*/ 418 w 1194"/>
                <a:gd name="T63" fmla="*/ 764 h 958"/>
                <a:gd name="T64" fmla="*/ 434 w 1194"/>
                <a:gd name="T65" fmla="*/ 772 h 958"/>
                <a:gd name="T66" fmla="*/ 480 w 1194"/>
                <a:gd name="T67" fmla="*/ 786 h 958"/>
                <a:gd name="T68" fmla="*/ 504 w 1194"/>
                <a:gd name="T69" fmla="*/ 794 h 958"/>
                <a:gd name="T70" fmla="*/ 568 w 1194"/>
                <a:gd name="T71" fmla="*/ 800 h 958"/>
                <a:gd name="T72" fmla="*/ 574 w 1194"/>
                <a:gd name="T73" fmla="*/ 812 h 958"/>
                <a:gd name="T74" fmla="*/ 602 w 1194"/>
                <a:gd name="T75" fmla="*/ 826 h 958"/>
                <a:gd name="T76" fmla="*/ 620 w 1194"/>
                <a:gd name="T77" fmla="*/ 846 h 958"/>
                <a:gd name="T78" fmla="*/ 686 w 1194"/>
                <a:gd name="T79" fmla="*/ 854 h 958"/>
                <a:gd name="T80" fmla="*/ 722 w 1194"/>
                <a:gd name="T81" fmla="*/ 878 h 958"/>
                <a:gd name="T82" fmla="*/ 832 w 1194"/>
                <a:gd name="T83" fmla="*/ 892 h 958"/>
                <a:gd name="T84" fmla="*/ 926 w 1194"/>
                <a:gd name="T85" fmla="*/ 914 h 958"/>
                <a:gd name="T86" fmla="*/ 1018 w 1194"/>
                <a:gd name="T87" fmla="*/ 922 h 958"/>
                <a:gd name="T88" fmla="*/ 1056 w 1194"/>
                <a:gd name="T89" fmla="*/ 944 h 958"/>
                <a:gd name="T90" fmla="*/ 1194 w 1194"/>
                <a:gd name="T91" fmla="*/ 95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4" h="958">
                  <a:moveTo>
                    <a:pt x="0" y="0"/>
                  </a:moveTo>
                  <a:lnTo>
                    <a:pt x="4" y="0"/>
                  </a:lnTo>
                  <a:lnTo>
                    <a:pt x="4" y="16"/>
                  </a:lnTo>
                  <a:lnTo>
                    <a:pt x="8" y="16"/>
                  </a:lnTo>
                  <a:lnTo>
                    <a:pt x="8" y="30"/>
                  </a:lnTo>
                  <a:lnTo>
                    <a:pt x="14" y="30"/>
                  </a:lnTo>
                  <a:lnTo>
                    <a:pt x="14" y="40"/>
                  </a:lnTo>
                  <a:lnTo>
                    <a:pt x="22" y="40"/>
                  </a:lnTo>
                  <a:lnTo>
                    <a:pt x="22" y="60"/>
                  </a:lnTo>
                  <a:lnTo>
                    <a:pt x="28" y="60"/>
                  </a:lnTo>
                  <a:lnTo>
                    <a:pt x="28" y="74"/>
                  </a:lnTo>
                  <a:lnTo>
                    <a:pt x="32" y="74"/>
                  </a:lnTo>
                  <a:lnTo>
                    <a:pt x="32" y="82"/>
                  </a:lnTo>
                  <a:lnTo>
                    <a:pt x="38" y="82"/>
                  </a:lnTo>
                  <a:lnTo>
                    <a:pt x="38" y="108"/>
                  </a:lnTo>
                  <a:lnTo>
                    <a:pt x="44" y="108"/>
                  </a:lnTo>
                  <a:lnTo>
                    <a:pt x="44" y="142"/>
                  </a:lnTo>
                  <a:lnTo>
                    <a:pt x="48" y="142"/>
                  </a:lnTo>
                  <a:lnTo>
                    <a:pt x="48" y="156"/>
                  </a:lnTo>
                  <a:lnTo>
                    <a:pt x="52" y="156"/>
                  </a:lnTo>
                  <a:lnTo>
                    <a:pt x="52" y="220"/>
                  </a:lnTo>
                  <a:lnTo>
                    <a:pt x="58" y="220"/>
                  </a:lnTo>
                  <a:lnTo>
                    <a:pt x="58" y="270"/>
                  </a:lnTo>
                  <a:lnTo>
                    <a:pt x="58" y="302"/>
                  </a:lnTo>
                  <a:lnTo>
                    <a:pt x="70" y="302"/>
                  </a:lnTo>
                  <a:lnTo>
                    <a:pt x="70" y="312"/>
                  </a:lnTo>
                  <a:lnTo>
                    <a:pt x="76" y="312"/>
                  </a:lnTo>
                  <a:lnTo>
                    <a:pt x="76" y="334"/>
                  </a:lnTo>
                  <a:lnTo>
                    <a:pt x="80" y="334"/>
                  </a:lnTo>
                  <a:lnTo>
                    <a:pt x="80" y="348"/>
                  </a:lnTo>
                  <a:lnTo>
                    <a:pt x="82" y="348"/>
                  </a:lnTo>
                  <a:lnTo>
                    <a:pt x="90" y="348"/>
                  </a:lnTo>
                  <a:lnTo>
                    <a:pt x="90" y="364"/>
                  </a:lnTo>
                  <a:lnTo>
                    <a:pt x="90" y="376"/>
                  </a:lnTo>
                  <a:lnTo>
                    <a:pt x="108" y="376"/>
                  </a:lnTo>
                  <a:lnTo>
                    <a:pt x="108" y="388"/>
                  </a:lnTo>
                  <a:lnTo>
                    <a:pt x="114" y="388"/>
                  </a:lnTo>
                  <a:lnTo>
                    <a:pt x="114" y="432"/>
                  </a:lnTo>
                  <a:lnTo>
                    <a:pt x="120" y="432"/>
                  </a:lnTo>
                  <a:lnTo>
                    <a:pt x="120" y="446"/>
                  </a:lnTo>
                  <a:lnTo>
                    <a:pt x="126" y="446"/>
                  </a:lnTo>
                  <a:lnTo>
                    <a:pt x="126" y="472"/>
                  </a:lnTo>
                  <a:lnTo>
                    <a:pt x="136" y="472"/>
                  </a:lnTo>
                  <a:lnTo>
                    <a:pt x="136" y="484"/>
                  </a:lnTo>
                  <a:lnTo>
                    <a:pt x="152" y="484"/>
                  </a:lnTo>
                  <a:lnTo>
                    <a:pt x="152" y="500"/>
                  </a:lnTo>
                  <a:lnTo>
                    <a:pt x="160" y="500"/>
                  </a:lnTo>
                  <a:lnTo>
                    <a:pt x="160" y="506"/>
                  </a:lnTo>
                  <a:lnTo>
                    <a:pt x="166" y="506"/>
                  </a:lnTo>
                  <a:lnTo>
                    <a:pt x="166" y="540"/>
                  </a:lnTo>
                  <a:lnTo>
                    <a:pt x="170" y="540"/>
                  </a:lnTo>
                  <a:lnTo>
                    <a:pt x="170" y="550"/>
                  </a:lnTo>
                  <a:lnTo>
                    <a:pt x="174" y="550"/>
                  </a:lnTo>
                  <a:lnTo>
                    <a:pt x="174" y="562"/>
                  </a:lnTo>
                  <a:lnTo>
                    <a:pt x="178" y="562"/>
                  </a:lnTo>
                  <a:lnTo>
                    <a:pt x="178" y="566"/>
                  </a:lnTo>
                  <a:lnTo>
                    <a:pt x="186" y="566"/>
                  </a:lnTo>
                  <a:lnTo>
                    <a:pt x="186" y="570"/>
                  </a:lnTo>
                  <a:lnTo>
                    <a:pt x="194" y="570"/>
                  </a:lnTo>
                  <a:lnTo>
                    <a:pt x="194" y="574"/>
                  </a:lnTo>
                  <a:lnTo>
                    <a:pt x="202" y="574"/>
                  </a:lnTo>
                  <a:lnTo>
                    <a:pt x="202" y="582"/>
                  </a:lnTo>
                  <a:lnTo>
                    <a:pt x="210" y="582"/>
                  </a:lnTo>
                  <a:lnTo>
                    <a:pt x="210" y="590"/>
                  </a:lnTo>
                  <a:lnTo>
                    <a:pt x="218" y="590"/>
                  </a:lnTo>
                  <a:lnTo>
                    <a:pt x="218" y="600"/>
                  </a:lnTo>
                  <a:lnTo>
                    <a:pt x="226" y="600"/>
                  </a:lnTo>
                  <a:lnTo>
                    <a:pt x="226" y="616"/>
                  </a:lnTo>
                  <a:lnTo>
                    <a:pt x="238" y="616"/>
                  </a:lnTo>
                  <a:lnTo>
                    <a:pt x="238" y="628"/>
                  </a:lnTo>
                  <a:lnTo>
                    <a:pt x="242" y="628"/>
                  </a:lnTo>
                  <a:lnTo>
                    <a:pt x="242" y="636"/>
                  </a:lnTo>
                  <a:lnTo>
                    <a:pt x="250" y="636"/>
                  </a:lnTo>
                  <a:lnTo>
                    <a:pt x="250" y="650"/>
                  </a:lnTo>
                  <a:lnTo>
                    <a:pt x="258" y="650"/>
                  </a:lnTo>
                  <a:lnTo>
                    <a:pt x="262" y="650"/>
                  </a:lnTo>
                  <a:lnTo>
                    <a:pt x="262" y="668"/>
                  </a:lnTo>
                  <a:lnTo>
                    <a:pt x="270" y="668"/>
                  </a:lnTo>
                  <a:lnTo>
                    <a:pt x="270" y="674"/>
                  </a:lnTo>
                  <a:lnTo>
                    <a:pt x="276" y="674"/>
                  </a:lnTo>
                  <a:lnTo>
                    <a:pt x="276" y="688"/>
                  </a:lnTo>
                  <a:lnTo>
                    <a:pt x="282" y="688"/>
                  </a:lnTo>
                  <a:lnTo>
                    <a:pt x="282" y="694"/>
                  </a:lnTo>
                  <a:lnTo>
                    <a:pt x="288" y="694"/>
                  </a:lnTo>
                  <a:lnTo>
                    <a:pt x="288" y="710"/>
                  </a:lnTo>
                  <a:lnTo>
                    <a:pt x="322" y="710"/>
                  </a:lnTo>
                  <a:lnTo>
                    <a:pt x="322" y="712"/>
                  </a:lnTo>
                  <a:lnTo>
                    <a:pt x="334" y="712"/>
                  </a:lnTo>
                  <a:lnTo>
                    <a:pt x="334" y="730"/>
                  </a:lnTo>
                  <a:lnTo>
                    <a:pt x="350" y="730"/>
                  </a:lnTo>
                  <a:lnTo>
                    <a:pt x="350" y="742"/>
                  </a:lnTo>
                  <a:lnTo>
                    <a:pt x="390" y="742"/>
                  </a:lnTo>
                  <a:lnTo>
                    <a:pt x="390" y="758"/>
                  </a:lnTo>
                  <a:lnTo>
                    <a:pt x="410" y="758"/>
                  </a:lnTo>
                  <a:lnTo>
                    <a:pt x="410" y="764"/>
                  </a:lnTo>
                  <a:lnTo>
                    <a:pt x="418" y="764"/>
                  </a:lnTo>
                  <a:lnTo>
                    <a:pt x="418" y="768"/>
                  </a:lnTo>
                  <a:lnTo>
                    <a:pt x="434" y="768"/>
                  </a:lnTo>
                  <a:lnTo>
                    <a:pt x="434" y="772"/>
                  </a:lnTo>
                  <a:lnTo>
                    <a:pt x="446" y="772"/>
                  </a:lnTo>
                  <a:lnTo>
                    <a:pt x="446" y="786"/>
                  </a:lnTo>
                  <a:lnTo>
                    <a:pt x="480" y="786"/>
                  </a:lnTo>
                  <a:lnTo>
                    <a:pt x="480" y="790"/>
                  </a:lnTo>
                  <a:lnTo>
                    <a:pt x="504" y="790"/>
                  </a:lnTo>
                  <a:lnTo>
                    <a:pt x="504" y="794"/>
                  </a:lnTo>
                  <a:lnTo>
                    <a:pt x="514" y="794"/>
                  </a:lnTo>
                  <a:lnTo>
                    <a:pt x="514" y="800"/>
                  </a:lnTo>
                  <a:lnTo>
                    <a:pt x="568" y="800"/>
                  </a:lnTo>
                  <a:lnTo>
                    <a:pt x="568" y="806"/>
                  </a:lnTo>
                  <a:lnTo>
                    <a:pt x="574" y="806"/>
                  </a:lnTo>
                  <a:lnTo>
                    <a:pt x="574" y="812"/>
                  </a:lnTo>
                  <a:lnTo>
                    <a:pt x="586" y="812"/>
                  </a:lnTo>
                  <a:lnTo>
                    <a:pt x="586" y="826"/>
                  </a:lnTo>
                  <a:lnTo>
                    <a:pt x="602" y="826"/>
                  </a:lnTo>
                  <a:lnTo>
                    <a:pt x="602" y="834"/>
                  </a:lnTo>
                  <a:lnTo>
                    <a:pt x="620" y="834"/>
                  </a:lnTo>
                  <a:lnTo>
                    <a:pt x="620" y="846"/>
                  </a:lnTo>
                  <a:lnTo>
                    <a:pt x="664" y="846"/>
                  </a:lnTo>
                  <a:lnTo>
                    <a:pt x="664" y="854"/>
                  </a:lnTo>
                  <a:lnTo>
                    <a:pt x="686" y="854"/>
                  </a:lnTo>
                  <a:lnTo>
                    <a:pt x="686" y="866"/>
                  </a:lnTo>
                  <a:lnTo>
                    <a:pt x="722" y="866"/>
                  </a:lnTo>
                  <a:lnTo>
                    <a:pt x="722" y="878"/>
                  </a:lnTo>
                  <a:lnTo>
                    <a:pt x="800" y="878"/>
                  </a:lnTo>
                  <a:lnTo>
                    <a:pt x="800" y="892"/>
                  </a:lnTo>
                  <a:lnTo>
                    <a:pt x="832" y="892"/>
                  </a:lnTo>
                  <a:lnTo>
                    <a:pt x="832" y="902"/>
                  </a:lnTo>
                  <a:lnTo>
                    <a:pt x="926" y="902"/>
                  </a:lnTo>
                  <a:lnTo>
                    <a:pt x="926" y="914"/>
                  </a:lnTo>
                  <a:lnTo>
                    <a:pt x="998" y="914"/>
                  </a:lnTo>
                  <a:lnTo>
                    <a:pt x="998" y="922"/>
                  </a:lnTo>
                  <a:lnTo>
                    <a:pt x="1018" y="922"/>
                  </a:lnTo>
                  <a:lnTo>
                    <a:pt x="1018" y="934"/>
                  </a:lnTo>
                  <a:lnTo>
                    <a:pt x="1056" y="934"/>
                  </a:lnTo>
                  <a:lnTo>
                    <a:pt x="1056" y="944"/>
                  </a:lnTo>
                  <a:lnTo>
                    <a:pt x="1122" y="944"/>
                  </a:lnTo>
                  <a:lnTo>
                    <a:pt x="1122" y="958"/>
                  </a:lnTo>
                  <a:lnTo>
                    <a:pt x="1194" y="958"/>
                  </a:lnTo>
                </a:path>
              </a:pathLst>
            </a:custGeom>
            <a:noFill/>
            <a:ln w="63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461"/>
            <p:cNvSpPr>
              <a:spLocks noChangeShapeType="1"/>
            </p:cNvSpPr>
            <p:nvPr/>
          </p:nvSpPr>
          <p:spPr bwMode="auto">
            <a:xfrm>
              <a:off x="5870575" y="55118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462"/>
            <p:cNvSpPr>
              <a:spLocks noChangeShapeType="1"/>
            </p:cNvSpPr>
            <p:nvPr/>
          </p:nvSpPr>
          <p:spPr bwMode="auto">
            <a:xfrm>
              <a:off x="5845175" y="55372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463"/>
            <p:cNvSpPr>
              <a:spLocks noChangeShapeType="1"/>
            </p:cNvSpPr>
            <p:nvPr/>
          </p:nvSpPr>
          <p:spPr bwMode="auto">
            <a:xfrm>
              <a:off x="5972175" y="55340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464"/>
            <p:cNvSpPr>
              <a:spLocks noChangeShapeType="1"/>
            </p:cNvSpPr>
            <p:nvPr/>
          </p:nvSpPr>
          <p:spPr bwMode="auto">
            <a:xfrm>
              <a:off x="5949950" y="5556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465"/>
            <p:cNvSpPr>
              <a:spLocks noChangeShapeType="1"/>
            </p:cNvSpPr>
            <p:nvPr/>
          </p:nvSpPr>
          <p:spPr bwMode="auto">
            <a:xfrm>
              <a:off x="5981700" y="55340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466"/>
            <p:cNvSpPr>
              <a:spLocks noChangeShapeType="1"/>
            </p:cNvSpPr>
            <p:nvPr/>
          </p:nvSpPr>
          <p:spPr bwMode="auto">
            <a:xfrm>
              <a:off x="5959475" y="5556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467"/>
            <p:cNvSpPr>
              <a:spLocks noChangeShapeType="1"/>
            </p:cNvSpPr>
            <p:nvPr/>
          </p:nvSpPr>
          <p:spPr bwMode="auto">
            <a:xfrm>
              <a:off x="5673725" y="54419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468"/>
            <p:cNvSpPr>
              <a:spLocks noChangeShapeType="1"/>
            </p:cNvSpPr>
            <p:nvPr/>
          </p:nvSpPr>
          <p:spPr bwMode="auto">
            <a:xfrm>
              <a:off x="5651500" y="5467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469"/>
            <p:cNvSpPr>
              <a:spLocks noChangeShapeType="1"/>
            </p:cNvSpPr>
            <p:nvPr/>
          </p:nvSpPr>
          <p:spPr bwMode="auto">
            <a:xfrm>
              <a:off x="5657850" y="54419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470"/>
            <p:cNvSpPr>
              <a:spLocks noChangeShapeType="1"/>
            </p:cNvSpPr>
            <p:nvPr/>
          </p:nvSpPr>
          <p:spPr bwMode="auto">
            <a:xfrm>
              <a:off x="5635625" y="5467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471"/>
            <p:cNvSpPr>
              <a:spLocks noChangeShapeType="1"/>
            </p:cNvSpPr>
            <p:nvPr/>
          </p:nvSpPr>
          <p:spPr bwMode="auto">
            <a:xfrm>
              <a:off x="5613400" y="5413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472"/>
            <p:cNvSpPr>
              <a:spLocks noChangeShapeType="1"/>
            </p:cNvSpPr>
            <p:nvPr/>
          </p:nvSpPr>
          <p:spPr bwMode="auto">
            <a:xfrm>
              <a:off x="5588000" y="5435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473"/>
            <p:cNvSpPr>
              <a:spLocks noChangeShapeType="1"/>
            </p:cNvSpPr>
            <p:nvPr/>
          </p:nvSpPr>
          <p:spPr bwMode="auto">
            <a:xfrm>
              <a:off x="5099050" y="49244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474"/>
            <p:cNvSpPr>
              <a:spLocks noChangeShapeType="1"/>
            </p:cNvSpPr>
            <p:nvPr/>
          </p:nvSpPr>
          <p:spPr bwMode="auto">
            <a:xfrm>
              <a:off x="5076825" y="49466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475"/>
            <p:cNvSpPr>
              <a:spLocks noChangeShapeType="1"/>
            </p:cNvSpPr>
            <p:nvPr/>
          </p:nvSpPr>
          <p:spPr bwMode="auto">
            <a:xfrm>
              <a:off x="5029200" y="48355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476"/>
            <p:cNvSpPr>
              <a:spLocks noChangeShapeType="1"/>
            </p:cNvSpPr>
            <p:nvPr/>
          </p:nvSpPr>
          <p:spPr bwMode="auto">
            <a:xfrm>
              <a:off x="5006975" y="48609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477"/>
            <p:cNvSpPr>
              <a:spLocks noChangeShapeType="1"/>
            </p:cNvSpPr>
            <p:nvPr/>
          </p:nvSpPr>
          <p:spPr bwMode="auto">
            <a:xfrm>
              <a:off x="4911725" y="46291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478"/>
            <p:cNvSpPr>
              <a:spLocks noChangeShapeType="1"/>
            </p:cNvSpPr>
            <p:nvPr/>
          </p:nvSpPr>
          <p:spPr bwMode="auto">
            <a:xfrm>
              <a:off x="4886325" y="46545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479"/>
            <p:cNvSpPr>
              <a:spLocks noChangeShapeType="1"/>
            </p:cNvSpPr>
            <p:nvPr/>
          </p:nvSpPr>
          <p:spPr bwMode="auto">
            <a:xfrm>
              <a:off x="4829175" y="4397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480"/>
            <p:cNvSpPr>
              <a:spLocks noChangeShapeType="1"/>
            </p:cNvSpPr>
            <p:nvPr/>
          </p:nvSpPr>
          <p:spPr bwMode="auto">
            <a:xfrm>
              <a:off x="4803775" y="44227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481"/>
            <p:cNvSpPr>
              <a:spLocks noChangeShapeType="1"/>
            </p:cNvSpPr>
            <p:nvPr/>
          </p:nvSpPr>
          <p:spPr bwMode="auto">
            <a:xfrm>
              <a:off x="6130925" y="55530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482"/>
            <p:cNvSpPr>
              <a:spLocks noChangeShapeType="1"/>
            </p:cNvSpPr>
            <p:nvPr/>
          </p:nvSpPr>
          <p:spPr bwMode="auto">
            <a:xfrm>
              <a:off x="6108700" y="55753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483"/>
            <p:cNvSpPr>
              <a:spLocks noChangeShapeType="1"/>
            </p:cNvSpPr>
            <p:nvPr/>
          </p:nvSpPr>
          <p:spPr bwMode="auto">
            <a:xfrm>
              <a:off x="6178550" y="55943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484"/>
            <p:cNvSpPr>
              <a:spLocks noChangeShapeType="1"/>
            </p:cNvSpPr>
            <p:nvPr/>
          </p:nvSpPr>
          <p:spPr bwMode="auto">
            <a:xfrm>
              <a:off x="6153150" y="56165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485"/>
            <p:cNvSpPr>
              <a:spLocks noChangeShapeType="1"/>
            </p:cNvSpPr>
            <p:nvPr/>
          </p:nvSpPr>
          <p:spPr bwMode="auto">
            <a:xfrm>
              <a:off x="6375400" y="56292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486"/>
            <p:cNvSpPr>
              <a:spLocks noChangeShapeType="1"/>
            </p:cNvSpPr>
            <p:nvPr/>
          </p:nvSpPr>
          <p:spPr bwMode="auto">
            <a:xfrm>
              <a:off x="6353175" y="56546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487"/>
            <p:cNvSpPr>
              <a:spLocks noChangeShapeType="1"/>
            </p:cNvSpPr>
            <p:nvPr/>
          </p:nvSpPr>
          <p:spPr bwMode="auto">
            <a:xfrm>
              <a:off x="6489700" y="565150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488"/>
            <p:cNvSpPr>
              <a:spLocks noChangeShapeType="1"/>
            </p:cNvSpPr>
            <p:nvPr/>
          </p:nvSpPr>
          <p:spPr bwMode="auto">
            <a:xfrm>
              <a:off x="6464300" y="56769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489"/>
            <p:cNvSpPr>
              <a:spLocks noChangeShapeType="1"/>
            </p:cNvSpPr>
            <p:nvPr/>
          </p:nvSpPr>
          <p:spPr bwMode="auto">
            <a:xfrm>
              <a:off x="6965950" y="57086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490"/>
            <p:cNvSpPr>
              <a:spLocks noChangeShapeType="1"/>
            </p:cNvSpPr>
            <p:nvPr/>
          </p:nvSpPr>
          <p:spPr bwMode="auto">
            <a:xfrm>
              <a:off x="6940550" y="57308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491"/>
            <p:cNvSpPr>
              <a:spLocks noChangeShapeType="1"/>
            </p:cNvSpPr>
            <p:nvPr/>
          </p:nvSpPr>
          <p:spPr bwMode="auto">
            <a:xfrm>
              <a:off x="5791200" y="55118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492"/>
            <p:cNvSpPr>
              <a:spLocks noChangeShapeType="1"/>
            </p:cNvSpPr>
            <p:nvPr/>
          </p:nvSpPr>
          <p:spPr bwMode="auto">
            <a:xfrm>
              <a:off x="5765800" y="5537200"/>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421" name="Rectangle 4"/>
          <p:cNvSpPr>
            <a:spLocks noChangeArrowheads="1"/>
          </p:cNvSpPr>
          <p:nvPr/>
        </p:nvSpPr>
        <p:spPr bwMode="auto">
          <a:xfrm>
            <a:off x="289310" y="1776098"/>
            <a:ext cx="2132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400"/>
              </a:lnSpc>
              <a:spcAft>
                <a:spcPts val="0"/>
              </a:spcAft>
            </a:pPr>
            <a:r>
              <a:rPr lang="ja-JP" sz="1200" b="0" i="0" dirty="0" smtClean="0">
                <a:solidFill>
                  <a:srgbClr val="4D4D4D"/>
                </a:solidFill>
                <a:ea typeface="MS UI Gothic" pitchFamily="18" charset="0"/>
              </a:rPr>
              <a:t>1.0</a:t>
            </a:r>
          </a:p>
          <a:p>
            <a:pPr algn="r">
              <a:lnSpc>
                <a:spcPts val="2400"/>
              </a:lnSpc>
              <a:spcAft>
                <a:spcPts val="0"/>
              </a:spcAft>
            </a:pPr>
            <a:r>
              <a:rPr lang="ja-JP" sz="1200" b="0" i="0" dirty="0" smtClean="0">
                <a:solidFill>
                  <a:srgbClr val="4D4D4D"/>
                </a:solidFill>
                <a:ea typeface="MS UI Gothic" pitchFamily="18" charset="0"/>
              </a:rPr>
              <a:t>0.8</a:t>
            </a:r>
          </a:p>
          <a:p>
            <a:pPr algn="r">
              <a:lnSpc>
                <a:spcPts val="2400"/>
              </a:lnSpc>
              <a:spcAft>
                <a:spcPts val="0"/>
              </a:spcAft>
            </a:pPr>
            <a:r>
              <a:rPr lang="ja-JP" sz="1200" b="0" i="0" dirty="0" smtClean="0">
                <a:solidFill>
                  <a:srgbClr val="4D4D4D"/>
                </a:solidFill>
                <a:ea typeface="MS UI Gothic" pitchFamily="18" charset="0"/>
              </a:rPr>
              <a:t>0.6</a:t>
            </a:r>
          </a:p>
          <a:p>
            <a:pPr algn="r">
              <a:lnSpc>
                <a:spcPts val="2400"/>
              </a:lnSpc>
              <a:spcAft>
                <a:spcPts val="0"/>
              </a:spcAft>
            </a:pPr>
            <a:r>
              <a:rPr lang="ja-JP" sz="1200" b="0" i="0" dirty="0" smtClean="0">
                <a:solidFill>
                  <a:srgbClr val="4D4D4D"/>
                </a:solidFill>
                <a:ea typeface="MS UI Gothic" pitchFamily="18" charset="0"/>
              </a:rPr>
              <a:t>0.4</a:t>
            </a:r>
          </a:p>
          <a:p>
            <a:pPr algn="r">
              <a:lnSpc>
                <a:spcPts val="2400"/>
              </a:lnSpc>
              <a:spcAft>
                <a:spcPts val="0"/>
              </a:spcAft>
            </a:pPr>
            <a:r>
              <a:rPr lang="ja-JP" sz="1200" b="0" i="0" dirty="0" smtClean="0">
                <a:solidFill>
                  <a:srgbClr val="4D4D4D"/>
                </a:solidFill>
                <a:ea typeface="MS UI Gothic" pitchFamily="18" charset="0"/>
              </a:rPr>
              <a:t>0.2</a:t>
            </a:r>
          </a:p>
          <a:p>
            <a:pPr algn="r">
              <a:lnSpc>
                <a:spcPts val="2400"/>
              </a:lnSpc>
              <a:spcAft>
                <a:spcPts val="0"/>
              </a:spcAft>
            </a:pPr>
            <a:r>
              <a:rPr lang="ja-JP" sz="1200" b="0" i="0" dirty="0" smtClean="0">
                <a:solidFill>
                  <a:srgbClr val="4D4D4D"/>
                </a:solidFill>
                <a:ea typeface="MS UI Gothic" pitchFamily="18" charset="0"/>
              </a:rPr>
              <a:t>0.0</a:t>
            </a:r>
          </a:p>
        </p:txBody>
      </p:sp>
      <p:sp>
        <p:nvSpPr>
          <p:cNvPr id="422" name="Rectangle 4"/>
          <p:cNvSpPr>
            <a:spLocks noChangeArrowheads="1"/>
          </p:cNvSpPr>
          <p:nvPr/>
        </p:nvSpPr>
        <p:spPr bwMode="auto">
          <a:xfrm>
            <a:off x="732105" y="3815365"/>
            <a:ext cx="293808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ja-JP" sz="1200" b="0" i="0" dirty="0" smtClean="0">
                <a:solidFill>
                  <a:srgbClr val="4D4D4D"/>
                </a:solidFill>
                <a:ea typeface="MS UI Gothic" pitchFamily="18" charset="0"/>
              </a:rPr>
              <a:t>ベースラインからの経過時間(ヶ月)</a:t>
            </a:r>
          </a:p>
        </p:txBody>
      </p:sp>
      <p:sp>
        <p:nvSpPr>
          <p:cNvPr id="423" name="Rectangle 4"/>
          <p:cNvSpPr>
            <a:spLocks noChangeArrowheads="1"/>
          </p:cNvSpPr>
          <p:nvPr/>
        </p:nvSpPr>
        <p:spPr bwMode="auto">
          <a:xfrm>
            <a:off x="516755" y="3601615"/>
            <a:ext cx="31534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19075" algn="ctr"/>
                <a:tab pos="722313" algn="ctr"/>
                <a:tab pos="1235075" algn="ctr"/>
                <a:tab pos="1736725" algn="ctr"/>
                <a:tab pos="2239963" algn="ctr"/>
                <a:tab pos="2752725" algn="ctr"/>
              </a:tabLst>
            </a:pPr>
            <a:r>
              <a:rPr lang="ja-JP" sz="1200" b="0" i="0" dirty="0" smtClean="0">
                <a:solidFill>
                  <a:srgbClr val="4D4D4D"/>
                </a:solidFill>
                <a:ea typeface="MS UI Gothic" pitchFamily="18" charset="0"/>
              </a:rPr>
              <a:t>	0	12	24	36	48	60</a:t>
            </a:r>
          </a:p>
        </p:txBody>
      </p:sp>
      <p:graphicFrame>
        <p:nvGraphicFramePr>
          <p:cNvPr id="424" name="Table 423"/>
          <p:cNvGraphicFramePr>
            <a:graphicFrameLocks noGrp="1"/>
          </p:cNvGraphicFramePr>
          <p:nvPr>
            <p:extLst>
              <p:ext uri="{D42A27DB-BD31-4B8C-83A1-F6EECF244321}">
                <p14:modId xmlns:p14="http://schemas.microsoft.com/office/powerpoint/2010/main" xmlns="" val="3087178735"/>
              </p:ext>
            </p:extLst>
          </p:nvPr>
        </p:nvGraphicFramePr>
        <p:xfrm>
          <a:off x="1459597" y="1894008"/>
          <a:ext cx="3119438" cy="570720"/>
        </p:xfrm>
        <a:graphic>
          <a:graphicData uri="http://schemas.openxmlformats.org/drawingml/2006/table">
            <a:tbl>
              <a:tblPr firstRow="1" bandRow="1">
                <a:tableStyleId>{69012ECD-51FC-41F1-AA8D-1B2483CD663E}</a:tableStyleId>
              </a:tblPr>
              <a:tblGrid>
                <a:gridCol w="1439107"/>
                <a:gridCol w="272578"/>
                <a:gridCol w="345514"/>
                <a:gridCol w="1062239"/>
              </a:tblGrid>
              <a:tr h="113969">
                <a:tc>
                  <a:txBody>
                    <a:bodyPr/>
                    <a:lstStyle/>
                    <a:p>
                      <a:r>
                        <a:rPr lang="ja-JP" sz="700" b="0" i="0" dirty="0" smtClean="0">
                          <a:solidFill>
                            <a:srgbClr val="4D4D4D"/>
                          </a:solidFill>
                          <a:ea typeface="MS UI Gothic" pitchFamily="18" charset="0"/>
                        </a:rPr>
                        <a:t>治療群</a:t>
                      </a:r>
                    </a:p>
                  </a:txBody>
                  <a:tcPr marL="0" marR="0" marT="18000" marB="18000">
                    <a:lnL w="9525" cap="flat" cmpd="sng" algn="ctr">
                      <a:noFill/>
                      <a:prstDash val="solid"/>
                    </a:lnL>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N</a:t>
                      </a: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イベント</a:t>
                      </a: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PFSの中央値（ヶ月間）</a:t>
                      </a:r>
                    </a:p>
                  </a:txBody>
                  <a:tcPr marL="0" marR="0" marT="18000" marB="18000">
                    <a:lnR w="9525" cap="flat" cmpd="sng" algn="ctr">
                      <a:noFill/>
                      <a:prstDash val="solid"/>
                    </a:lnR>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r>
              <a:tr h="113969">
                <a:tc>
                  <a:txBody>
                    <a:bodyPr/>
                    <a:lstStyle/>
                    <a:p>
                      <a:r>
                        <a:rPr lang="ja-JP" sz="700" b="0" i="0" dirty="0" smtClean="0">
                          <a:solidFill>
                            <a:srgbClr val="4D4D4D"/>
                          </a:solidFill>
                          <a:ea typeface="MS UI Gothic" pitchFamily="18" charset="0"/>
                        </a:rPr>
                        <a:t>ベバシズマブ + オクトレオチドLAR</a:t>
                      </a:r>
                    </a:p>
                  </a:txBody>
                  <a:tcPr marL="0" marR="0" marT="18000" marB="18000">
                    <a:lnL w="9525" cap="flat" cmpd="sng" algn="ctr">
                      <a:noFill/>
                      <a:prstDash val="solid"/>
                    </a:lnL>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200</a:t>
                      </a: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142</a:t>
                      </a: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16.6(95%CI 12.9, 19.6)</a:t>
                      </a:r>
                    </a:p>
                  </a:txBody>
                  <a:tcPr marL="0" marR="0" marT="18000" marB="18000">
                    <a:lnR w="9525" cap="flat" cmpd="sng" algn="ctr">
                      <a:noFill/>
                      <a:prstDash val="solid"/>
                    </a:lnR>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a:txBody>
                    <a:bodyPr/>
                    <a:lstStyle/>
                    <a:p>
                      <a:r>
                        <a:rPr lang="ja-JP" sz="700" b="0" i="0" dirty="0" smtClean="0">
                          <a:solidFill>
                            <a:srgbClr val="4D4D4D"/>
                          </a:solidFill>
                          <a:ea typeface="MS UI Gothic" pitchFamily="18" charset="0"/>
                        </a:rPr>
                        <a:t>インターフェロン + オクトレオチドLAR</a:t>
                      </a: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202</a:t>
                      </a: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130</a:t>
                      </a: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15.4(95%CI 9.6, 18.6)</a:t>
                      </a: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gridSpan="3">
                  <a:txBody>
                    <a:bodyPr/>
                    <a:lstStyle/>
                    <a:p>
                      <a:r>
                        <a:rPr lang="ja-JP" sz="700" b="0" i="0" dirty="0" smtClean="0">
                          <a:solidFill>
                            <a:srgbClr val="4D4D4D"/>
                          </a:solidFill>
                          <a:ea typeface="MS UI Gothic" pitchFamily="18" charset="0"/>
                        </a:rPr>
                        <a:t>HR 0.93(95%CI 0.73, 1.18); p=0.55</a:t>
                      </a: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c hMerge="1">
                  <a:txBody>
                    <a:bodyPr/>
                    <a:lstStyle/>
                    <a:p>
                      <a:endParaRPr lang="en-GB"/>
                    </a:p>
                  </a:txBody>
                  <a:tcPr/>
                </a:tc>
                <a:tc hMerge="1">
                  <a:txBody>
                    <a:bodyPr/>
                    <a:lstStyle/>
                    <a:p>
                      <a:endParaRPr lang="en-GB" sz="1000" b="0" dirty="0">
                        <a:solidFill>
                          <a:srgbClr val="4D4D4D"/>
                        </a:solidFill>
                      </a:endParaRPr>
                    </a:p>
                  </a:txBody>
                  <a:tcPr marL="0" marR="0" marT="36000" marB="36000"/>
                </a:tc>
                <a:tc>
                  <a:txBody>
                    <a:bodyPr/>
                    <a:lstStyle/>
                    <a:p>
                      <a:endParaRPr lang="en-GB" sz="700" b="0" dirty="0">
                        <a:solidFill>
                          <a:srgbClr val="4D4D4D"/>
                        </a:solidFill>
                      </a:endParaRP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r>
            </a:tbl>
          </a:graphicData>
        </a:graphic>
      </p:graphicFrame>
      <p:cxnSp>
        <p:nvCxnSpPr>
          <p:cNvPr id="425" name="Straight Connector 424"/>
          <p:cNvCxnSpPr/>
          <p:nvPr/>
        </p:nvCxnSpPr>
        <p:spPr>
          <a:xfrm>
            <a:off x="1218583" y="2102025"/>
            <a:ext cx="182562" cy="0"/>
          </a:xfrm>
          <a:prstGeom prst="line">
            <a:avLst/>
          </a:prstGeom>
          <a:ln w="63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1218583" y="2246689"/>
            <a:ext cx="182562" cy="0"/>
          </a:xfrm>
          <a:prstGeom prst="line">
            <a:avLst/>
          </a:prstGeom>
          <a:ln w="6350">
            <a:solidFill>
              <a:srgbClr val="043882"/>
            </a:solidFill>
          </a:ln>
        </p:spPr>
        <p:style>
          <a:lnRef idx="1">
            <a:schemeClr val="accent1"/>
          </a:lnRef>
          <a:fillRef idx="0">
            <a:schemeClr val="accent1"/>
          </a:fillRef>
          <a:effectRef idx="0">
            <a:schemeClr val="accent1"/>
          </a:effectRef>
          <a:fontRef idx="minor">
            <a:schemeClr val="tx1"/>
          </a:fontRef>
        </p:style>
      </p:cxnSp>
      <p:sp>
        <p:nvSpPr>
          <p:cNvPr id="427" name="Rectangle 4"/>
          <p:cNvSpPr>
            <a:spLocks noChangeArrowheads="1"/>
          </p:cNvSpPr>
          <p:nvPr/>
        </p:nvSpPr>
        <p:spPr bwMode="auto">
          <a:xfrm>
            <a:off x="4669093" y="1783177"/>
            <a:ext cx="2132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400"/>
              </a:lnSpc>
              <a:spcAft>
                <a:spcPts val="0"/>
              </a:spcAft>
            </a:pPr>
            <a:r>
              <a:rPr lang="ja-JP" sz="1200" b="0" i="0" dirty="0" smtClean="0">
                <a:solidFill>
                  <a:srgbClr val="4D4D4D"/>
                </a:solidFill>
                <a:ea typeface="MS UI Gothic" pitchFamily="18" charset="0"/>
              </a:rPr>
              <a:t>1.0</a:t>
            </a:r>
          </a:p>
          <a:p>
            <a:pPr algn="r">
              <a:lnSpc>
                <a:spcPts val="2400"/>
              </a:lnSpc>
              <a:spcAft>
                <a:spcPts val="0"/>
              </a:spcAft>
            </a:pPr>
            <a:r>
              <a:rPr lang="ja-JP" sz="1200" b="0" i="0" dirty="0" smtClean="0">
                <a:solidFill>
                  <a:srgbClr val="4D4D4D"/>
                </a:solidFill>
                <a:ea typeface="MS UI Gothic" pitchFamily="18" charset="0"/>
              </a:rPr>
              <a:t>0.8</a:t>
            </a:r>
          </a:p>
          <a:p>
            <a:pPr algn="r">
              <a:lnSpc>
                <a:spcPts val="2400"/>
              </a:lnSpc>
              <a:spcAft>
                <a:spcPts val="0"/>
              </a:spcAft>
            </a:pPr>
            <a:r>
              <a:rPr lang="ja-JP" sz="1200" b="0" i="0" dirty="0" smtClean="0">
                <a:solidFill>
                  <a:srgbClr val="4D4D4D"/>
                </a:solidFill>
                <a:ea typeface="MS UI Gothic" pitchFamily="18" charset="0"/>
              </a:rPr>
              <a:t>0.6</a:t>
            </a:r>
          </a:p>
          <a:p>
            <a:pPr algn="r">
              <a:lnSpc>
                <a:spcPts val="2400"/>
              </a:lnSpc>
              <a:spcAft>
                <a:spcPts val="0"/>
              </a:spcAft>
            </a:pPr>
            <a:r>
              <a:rPr lang="ja-JP" sz="1200" b="0" i="0" dirty="0" smtClean="0">
                <a:solidFill>
                  <a:srgbClr val="4D4D4D"/>
                </a:solidFill>
                <a:ea typeface="MS UI Gothic" pitchFamily="18" charset="0"/>
              </a:rPr>
              <a:t>0.4</a:t>
            </a:r>
          </a:p>
          <a:p>
            <a:pPr algn="r">
              <a:lnSpc>
                <a:spcPts val="2400"/>
              </a:lnSpc>
              <a:spcAft>
                <a:spcPts val="0"/>
              </a:spcAft>
            </a:pPr>
            <a:r>
              <a:rPr lang="ja-JP" sz="1200" b="0" i="0" dirty="0" smtClean="0">
                <a:solidFill>
                  <a:srgbClr val="4D4D4D"/>
                </a:solidFill>
                <a:ea typeface="MS UI Gothic" pitchFamily="18" charset="0"/>
              </a:rPr>
              <a:t>0.2</a:t>
            </a:r>
          </a:p>
          <a:p>
            <a:pPr algn="r">
              <a:lnSpc>
                <a:spcPts val="2400"/>
              </a:lnSpc>
              <a:spcAft>
                <a:spcPts val="0"/>
              </a:spcAft>
            </a:pPr>
            <a:r>
              <a:rPr lang="ja-JP" sz="1200" b="0" i="0" dirty="0" smtClean="0">
                <a:solidFill>
                  <a:srgbClr val="4D4D4D"/>
                </a:solidFill>
                <a:ea typeface="MS UI Gothic" pitchFamily="18" charset="0"/>
              </a:rPr>
              <a:t>0.0</a:t>
            </a:r>
          </a:p>
        </p:txBody>
      </p:sp>
      <p:sp>
        <p:nvSpPr>
          <p:cNvPr id="428" name="Rectangle 4"/>
          <p:cNvSpPr>
            <a:spLocks noChangeArrowheads="1"/>
          </p:cNvSpPr>
          <p:nvPr/>
        </p:nvSpPr>
        <p:spPr bwMode="auto">
          <a:xfrm>
            <a:off x="5095902" y="3815365"/>
            <a:ext cx="293808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ja-JP" sz="1200" b="0" i="0" dirty="0" smtClean="0">
                <a:solidFill>
                  <a:srgbClr val="4D4D4D"/>
                </a:solidFill>
                <a:ea typeface="MS UI Gothic" pitchFamily="18" charset="0"/>
              </a:rPr>
              <a:t>ベースラインからの経過時間(ヶ月)</a:t>
            </a:r>
          </a:p>
        </p:txBody>
      </p:sp>
      <p:sp>
        <p:nvSpPr>
          <p:cNvPr id="429" name="Rectangle 4"/>
          <p:cNvSpPr>
            <a:spLocks noChangeArrowheads="1"/>
          </p:cNvSpPr>
          <p:nvPr/>
        </p:nvSpPr>
        <p:spPr bwMode="auto">
          <a:xfrm>
            <a:off x="4853119" y="3601615"/>
            <a:ext cx="364103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01613" algn="ctr"/>
                <a:tab pos="704850" algn="ctr"/>
                <a:tab pos="1198563" algn="ctr"/>
                <a:tab pos="1700213" algn="ctr"/>
                <a:tab pos="2193925" algn="ctr"/>
                <a:tab pos="2697163" algn="ctr"/>
                <a:tab pos="3190875" algn="ctr"/>
              </a:tabLst>
            </a:pPr>
            <a:r>
              <a:rPr lang="ja-JP" sz="1200" b="0" i="0" dirty="0" smtClean="0">
                <a:solidFill>
                  <a:srgbClr val="4D4D4D"/>
                </a:solidFill>
                <a:ea typeface="MS UI Gothic" pitchFamily="18" charset="0"/>
              </a:rPr>
              <a:t>	0	12	24	36	48	60	72</a:t>
            </a:r>
          </a:p>
        </p:txBody>
      </p:sp>
      <p:graphicFrame>
        <p:nvGraphicFramePr>
          <p:cNvPr id="430" name="Table 429"/>
          <p:cNvGraphicFramePr>
            <a:graphicFrameLocks noGrp="1"/>
          </p:cNvGraphicFramePr>
          <p:nvPr>
            <p:extLst>
              <p:ext uri="{D42A27DB-BD31-4B8C-83A1-F6EECF244321}">
                <p14:modId xmlns:p14="http://schemas.microsoft.com/office/powerpoint/2010/main" xmlns="" val="3734157014"/>
              </p:ext>
            </p:extLst>
          </p:nvPr>
        </p:nvGraphicFramePr>
        <p:xfrm>
          <a:off x="5795962" y="1879260"/>
          <a:ext cx="3119438" cy="570720"/>
        </p:xfrm>
        <a:graphic>
          <a:graphicData uri="http://schemas.openxmlformats.org/drawingml/2006/table">
            <a:tbl>
              <a:tblPr firstRow="1" bandRow="1">
                <a:tableStyleId>{69012ECD-51FC-41F1-AA8D-1B2483CD663E}</a:tableStyleId>
              </a:tblPr>
              <a:tblGrid>
                <a:gridCol w="1439107"/>
                <a:gridCol w="272578"/>
                <a:gridCol w="345514"/>
                <a:gridCol w="1062239"/>
              </a:tblGrid>
              <a:tr h="113969">
                <a:tc>
                  <a:txBody>
                    <a:bodyPr/>
                    <a:lstStyle/>
                    <a:p>
                      <a:r>
                        <a:rPr lang="ja-JP" sz="700" b="0" i="0" dirty="0" smtClean="0">
                          <a:solidFill>
                            <a:srgbClr val="4D4D4D"/>
                          </a:solidFill>
                          <a:ea typeface="MS UI Gothic" pitchFamily="18" charset="0"/>
                        </a:rPr>
                        <a:t>治療群</a:t>
                      </a:r>
                    </a:p>
                  </a:txBody>
                  <a:tcPr marL="0" marR="0" marT="18000" marB="18000">
                    <a:lnL w="9525" cap="flat" cmpd="sng" algn="ctr">
                      <a:noFill/>
                      <a:prstDash val="solid"/>
                    </a:lnL>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N</a:t>
                      </a: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イベント</a:t>
                      </a: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PFSの中央値（ヶ月間）</a:t>
                      </a:r>
                    </a:p>
                  </a:txBody>
                  <a:tcPr marL="0" marR="0" marT="18000" marB="18000">
                    <a:lnR w="9525" cap="flat" cmpd="sng" algn="ctr">
                      <a:noFill/>
                      <a:prstDash val="solid"/>
                    </a:lnR>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r>
              <a:tr h="113969">
                <a:tc>
                  <a:txBody>
                    <a:bodyPr/>
                    <a:lstStyle/>
                    <a:p>
                      <a:r>
                        <a:rPr lang="ja-JP" sz="700" b="0" i="0" dirty="0" smtClean="0">
                          <a:solidFill>
                            <a:srgbClr val="4D4D4D"/>
                          </a:solidFill>
                          <a:ea typeface="MS UI Gothic" pitchFamily="18" charset="0"/>
                        </a:rPr>
                        <a:t>ベバシズマブ + オクトレオチドLAR</a:t>
                      </a:r>
                    </a:p>
                  </a:txBody>
                  <a:tcPr marL="0" marR="0" marT="18000" marB="18000">
                    <a:lnL w="9525" cap="flat" cmpd="sng" algn="ctr">
                      <a:noFill/>
                      <a:prstDash val="solid"/>
                    </a:lnL>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200</a:t>
                      </a: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165</a:t>
                      </a: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15.4(95%CI 12.6, 17.2)</a:t>
                      </a:r>
                    </a:p>
                  </a:txBody>
                  <a:tcPr marL="0" marR="0" marT="18000" marB="18000">
                    <a:lnR w="9525" cap="flat" cmpd="sng" algn="ctr">
                      <a:noFill/>
                      <a:prstDash val="solid"/>
                    </a:lnR>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a:txBody>
                    <a:bodyPr/>
                    <a:lstStyle/>
                    <a:p>
                      <a:r>
                        <a:rPr lang="ja-JP" sz="700" b="0" i="0" dirty="0" smtClean="0">
                          <a:solidFill>
                            <a:srgbClr val="4D4D4D"/>
                          </a:solidFill>
                          <a:ea typeface="MS UI Gothic" pitchFamily="18" charset="0"/>
                        </a:rPr>
                        <a:t>インターフェロン + オクトレオチドLAR</a:t>
                      </a: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202</a:t>
                      </a: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162</a:t>
                      </a: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10.6(95%CI 8.5, 14.4)</a:t>
                      </a: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gridSpan="3">
                  <a:txBody>
                    <a:bodyPr/>
                    <a:lstStyle/>
                    <a:p>
                      <a:r>
                        <a:rPr lang="ja-JP" sz="700" b="0" i="0" dirty="0" smtClean="0">
                          <a:solidFill>
                            <a:srgbClr val="4D4D4D"/>
                          </a:solidFill>
                          <a:ea typeface="MS UI Gothic" pitchFamily="18" charset="0"/>
                        </a:rPr>
                        <a:t>HR 0.90(95%CI 0.72, 1.12); p=0.33</a:t>
                      </a: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c hMerge="1">
                  <a:txBody>
                    <a:bodyPr/>
                    <a:lstStyle/>
                    <a:p>
                      <a:endParaRPr lang="en-GB"/>
                    </a:p>
                  </a:txBody>
                  <a:tcPr/>
                </a:tc>
                <a:tc hMerge="1">
                  <a:txBody>
                    <a:bodyPr/>
                    <a:lstStyle/>
                    <a:p>
                      <a:endParaRPr lang="en-GB" sz="1000" b="0" dirty="0">
                        <a:solidFill>
                          <a:srgbClr val="4D4D4D"/>
                        </a:solidFill>
                      </a:endParaRPr>
                    </a:p>
                  </a:txBody>
                  <a:tcPr marL="0" marR="0" marT="36000" marB="36000"/>
                </a:tc>
                <a:tc>
                  <a:txBody>
                    <a:bodyPr/>
                    <a:lstStyle/>
                    <a:p>
                      <a:endParaRPr lang="en-GB" sz="700" b="0" dirty="0">
                        <a:solidFill>
                          <a:srgbClr val="4D4D4D"/>
                        </a:solidFill>
                      </a:endParaRP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r>
            </a:tbl>
          </a:graphicData>
        </a:graphic>
      </p:graphicFrame>
      <p:cxnSp>
        <p:nvCxnSpPr>
          <p:cNvPr id="431" name="Straight Connector 430"/>
          <p:cNvCxnSpPr/>
          <p:nvPr/>
        </p:nvCxnSpPr>
        <p:spPr>
          <a:xfrm>
            <a:off x="5554948" y="2095013"/>
            <a:ext cx="182562" cy="0"/>
          </a:xfrm>
          <a:prstGeom prst="line">
            <a:avLst/>
          </a:prstGeom>
          <a:ln w="63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5554948" y="2239677"/>
            <a:ext cx="182562" cy="0"/>
          </a:xfrm>
          <a:prstGeom prst="line">
            <a:avLst/>
          </a:prstGeom>
          <a:ln w="6350">
            <a:solidFill>
              <a:srgbClr val="043882"/>
            </a:solidFill>
          </a:ln>
        </p:spPr>
        <p:style>
          <a:lnRef idx="1">
            <a:schemeClr val="accent1"/>
          </a:lnRef>
          <a:fillRef idx="0">
            <a:schemeClr val="accent1"/>
          </a:fillRef>
          <a:effectRef idx="0">
            <a:schemeClr val="accent1"/>
          </a:effectRef>
          <a:fontRef idx="minor">
            <a:schemeClr val="tx1"/>
          </a:fontRef>
        </p:style>
      </p:cxnSp>
      <p:sp>
        <p:nvSpPr>
          <p:cNvPr id="433" name="Rectangle 432"/>
          <p:cNvSpPr/>
          <p:nvPr/>
        </p:nvSpPr>
        <p:spPr>
          <a:xfrm>
            <a:off x="384109" y="4045806"/>
            <a:ext cx="2085443" cy="215444"/>
          </a:xfrm>
          <a:prstGeom prst="rect">
            <a:avLst/>
          </a:prstGeom>
        </p:spPr>
        <p:txBody>
          <a:bodyPr wrap="none" lIns="0" tIns="0" rIns="0" bIns="0">
            <a:spAutoFit/>
          </a:bodyPr>
          <a:lstStyle/>
          <a:p>
            <a:r>
              <a:rPr lang="ja-JP" sz="1400" b="1" i="0" dirty="0" smtClean="0">
                <a:solidFill>
                  <a:srgbClr val="4D4D4D"/>
                </a:solidFill>
                <a:ea typeface="MS UI Gothic" pitchFamily="18" charset="0"/>
              </a:rPr>
              <a:t>治療失敗までの期間</a:t>
            </a:r>
          </a:p>
        </p:txBody>
      </p:sp>
      <p:sp>
        <p:nvSpPr>
          <p:cNvPr id="434" name="Rectangle 4"/>
          <p:cNvSpPr>
            <a:spLocks noChangeArrowheads="1"/>
          </p:cNvSpPr>
          <p:nvPr/>
        </p:nvSpPr>
        <p:spPr bwMode="auto">
          <a:xfrm>
            <a:off x="340102" y="4213442"/>
            <a:ext cx="2132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400"/>
              </a:lnSpc>
              <a:spcAft>
                <a:spcPts val="0"/>
              </a:spcAft>
            </a:pPr>
            <a:r>
              <a:rPr lang="ja-JP" sz="1200" b="0" i="0" dirty="0" smtClean="0">
                <a:solidFill>
                  <a:srgbClr val="4D4D4D"/>
                </a:solidFill>
                <a:ea typeface="MS UI Gothic" pitchFamily="18" charset="0"/>
              </a:rPr>
              <a:t>1.0</a:t>
            </a:r>
          </a:p>
          <a:p>
            <a:pPr algn="r">
              <a:lnSpc>
                <a:spcPts val="2400"/>
              </a:lnSpc>
              <a:spcAft>
                <a:spcPts val="0"/>
              </a:spcAft>
            </a:pPr>
            <a:r>
              <a:rPr lang="ja-JP" sz="1200" b="0" i="0" dirty="0" smtClean="0">
                <a:solidFill>
                  <a:srgbClr val="4D4D4D"/>
                </a:solidFill>
                <a:ea typeface="MS UI Gothic" pitchFamily="18" charset="0"/>
              </a:rPr>
              <a:t>0.8</a:t>
            </a:r>
          </a:p>
          <a:p>
            <a:pPr algn="r">
              <a:lnSpc>
                <a:spcPts val="2400"/>
              </a:lnSpc>
              <a:spcAft>
                <a:spcPts val="0"/>
              </a:spcAft>
            </a:pPr>
            <a:r>
              <a:rPr lang="ja-JP" sz="1200" b="0" i="0" dirty="0" smtClean="0">
                <a:solidFill>
                  <a:srgbClr val="4D4D4D"/>
                </a:solidFill>
                <a:ea typeface="MS UI Gothic" pitchFamily="18" charset="0"/>
              </a:rPr>
              <a:t>0.6</a:t>
            </a:r>
          </a:p>
          <a:p>
            <a:pPr algn="r">
              <a:lnSpc>
                <a:spcPts val="2400"/>
              </a:lnSpc>
              <a:spcAft>
                <a:spcPts val="0"/>
              </a:spcAft>
            </a:pPr>
            <a:r>
              <a:rPr lang="ja-JP" sz="1200" b="0" i="0" dirty="0" smtClean="0">
                <a:solidFill>
                  <a:srgbClr val="4D4D4D"/>
                </a:solidFill>
                <a:ea typeface="MS UI Gothic" pitchFamily="18" charset="0"/>
              </a:rPr>
              <a:t>0.4</a:t>
            </a:r>
          </a:p>
          <a:p>
            <a:pPr algn="r">
              <a:lnSpc>
                <a:spcPts val="2400"/>
              </a:lnSpc>
              <a:spcAft>
                <a:spcPts val="0"/>
              </a:spcAft>
            </a:pPr>
            <a:r>
              <a:rPr lang="ja-JP" sz="1200" b="0" i="0" dirty="0" smtClean="0">
                <a:solidFill>
                  <a:srgbClr val="4D4D4D"/>
                </a:solidFill>
                <a:ea typeface="MS UI Gothic" pitchFamily="18" charset="0"/>
              </a:rPr>
              <a:t>0.2</a:t>
            </a:r>
          </a:p>
          <a:p>
            <a:pPr algn="r">
              <a:lnSpc>
                <a:spcPts val="2400"/>
              </a:lnSpc>
              <a:spcAft>
                <a:spcPts val="0"/>
              </a:spcAft>
            </a:pPr>
            <a:r>
              <a:rPr lang="ja-JP" sz="1200" b="0" i="0" dirty="0" smtClean="0">
                <a:solidFill>
                  <a:srgbClr val="4D4D4D"/>
                </a:solidFill>
                <a:ea typeface="MS UI Gothic" pitchFamily="18" charset="0"/>
              </a:rPr>
              <a:t>0.0</a:t>
            </a:r>
          </a:p>
        </p:txBody>
      </p:sp>
      <p:sp>
        <p:nvSpPr>
          <p:cNvPr id="435" name="Rectangle 4"/>
          <p:cNvSpPr>
            <a:spLocks noChangeArrowheads="1"/>
          </p:cNvSpPr>
          <p:nvPr/>
        </p:nvSpPr>
        <p:spPr bwMode="auto">
          <a:xfrm>
            <a:off x="732105" y="6216134"/>
            <a:ext cx="293808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ja-JP" sz="1200" b="0" i="0" dirty="0" smtClean="0">
                <a:solidFill>
                  <a:srgbClr val="4D4D4D"/>
                </a:solidFill>
                <a:ea typeface="MS UI Gothic" pitchFamily="18" charset="0"/>
              </a:rPr>
              <a:t>ベースラインからの経過時間(ヶ月)</a:t>
            </a:r>
          </a:p>
        </p:txBody>
      </p:sp>
      <p:sp>
        <p:nvSpPr>
          <p:cNvPr id="436" name="Rectangle 4"/>
          <p:cNvSpPr>
            <a:spLocks noChangeArrowheads="1"/>
          </p:cNvSpPr>
          <p:nvPr/>
        </p:nvSpPr>
        <p:spPr bwMode="auto">
          <a:xfrm>
            <a:off x="516755" y="6002384"/>
            <a:ext cx="31534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19075" algn="ctr"/>
                <a:tab pos="722313" algn="ctr"/>
                <a:tab pos="1235075" algn="ctr"/>
                <a:tab pos="1736725" algn="ctr"/>
                <a:tab pos="2239963" algn="ctr"/>
                <a:tab pos="2752725" algn="ctr"/>
              </a:tabLst>
            </a:pPr>
            <a:r>
              <a:rPr lang="ja-JP" sz="1200" b="0" i="0" dirty="0" smtClean="0">
                <a:solidFill>
                  <a:srgbClr val="4D4D4D"/>
                </a:solidFill>
                <a:ea typeface="MS UI Gothic" pitchFamily="18" charset="0"/>
              </a:rPr>
              <a:t>	0	12	24	36	48	60</a:t>
            </a:r>
          </a:p>
        </p:txBody>
      </p:sp>
      <p:graphicFrame>
        <p:nvGraphicFramePr>
          <p:cNvPr id="437" name="Table 436"/>
          <p:cNvGraphicFramePr>
            <a:graphicFrameLocks noGrp="1"/>
          </p:cNvGraphicFramePr>
          <p:nvPr>
            <p:extLst>
              <p:ext uri="{D42A27DB-BD31-4B8C-83A1-F6EECF244321}">
                <p14:modId xmlns:p14="http://schemas.microsoft.com/office/powerpoint/2010/main" xmlns="" val="2933151283"/>
              </p:ext>
            </p:extLst>
          </p:nvPr>
        </p:nvGraphicFramePr>
        <p:xfrm>
          <a:off x="1459597" y="4358005"/>
          <a:ext cx="3119438" cy="570720"/>
        </p:xfrm>
        <a:graphic>
          <a:graphicData uri="http://schemas.openxmlformats.org/drawingml/2006/table">
            <a:tbl>
              <a:tblPr firstRow="1" bandRow="1">
                <a:tableStyleId>{69012ECD-51FC-41F1-AA8D-1B2483CD663E}</a:tableStyleId>
              </a:tblPr>
              <a:tblGrid>
                <a:gridCol w="1439107"/>
                <a:gridCol w="272578"/>
                <a:gridCol w="345514"/>
                <a:gridCol w="1062239"/>
              </a:tblGrid>
              <a:tr h="113969">
                <a:tc>
                  <a:txBody>
                    <a:bodyPr/>
                    <a:lstStyle/>
                    <a:p>
                      <a:r>
                        <a:rPr lang="ja-JP" sz="700" b="0" i="0" dirty="0" smtClean="0">
                          <a:solidFill>
                            <a:srgbClr val="4D4D4D"/>
                          </a:solidFill>
                          <a:ea typeface="MS UI Gothic" pitchFamily="18" charset="0"/>
                        </a:rPr>
                        <a:t>治療群</a:t>
                      </a:r>
                    </a:p>
                  </a:txBody>
                  <a:tcPr marL="0" marR="0" marT="18000" marB="18000">
                    <a:lnL w="9525" cap="flat" cmpd="sng" algn="ctr">
                      <a:noFill/>
                      <a:prstDash val="solid"/>
                    </a:lnL>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N</a:t>
                      </a: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イベント</a:t>
                      </a: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PFSの中央値（ヶ月間）</a:t>
                      </a:r>
                    </a:p>
                  </a:txBody>
                  <a:tcPr marL="0" marR="0" marT="18000" marB="18000">
                    <a:lnR w="9525" cap="flat" cmpd="sng" algn="ctr">
                      <a:noFill/>
                      <a:prstDash val="solid"/>
                    </a:lnR>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r>
              <a:tr h="113969">
                <a:tc>
                  <a:txBody>
                    <a:bodyPr/>
                    <a:lstStyle/>
                    <a:p>
                      <a:r>
                        <a:rPr lang="ja-JP" sz="700" b="0" i="0" dirty="0" smtClean="0">
                          <a:solidFill>
                            <a:srgbClr val="4D4D4D"/>
                          </a:solidFill>
                          <a:ea typeface="MS UI Gothic" pitchFamily="18" charset="0"/>
                        </a:rPr>
                        <a:t>ベバシズマブ + オクトレオチドLAR</a:t>
                      </a:r>
                    </a:p>
                  </a:txBody>
                  <a:tcPr marL="0" marR="0" marT="18000" marB="18000">
                    <a:lnL w="9525" cap="flat" cmpd="sng" algn="ctr">
                      <a:noFill/>
                      <a:prstDash val="solid"/>
                    </a:lnL>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200</a:t>
                      </a: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181</a:t>
                      </a: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9.9(95%CI 7.3, 11.1)</a:t>
                      </a:r>
                    </a:p>
                  </a:txBody>
                  <a:tcPr marL="0" marR="0" marT="18000" marB="18000">
                    <a:lnR w="9525" cap="flat" cmpd="sng" algn="ctr">
                      <a:noFill/>
                      <a:prstDash val="solid"/>
                    </a:lnR>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a:txBody>
                    <a:bodyPr/>
                    <a:lstStyle/>
                    <a:p>
                      <a:r>
                        <a:rPr lang="ja-JP" sz="700" b="0" i="0" dirty="0" smtClean="0">
                          <a:solidFill>
                            <a:srgbClr val="4D4D4D"/>
                          </a:solidFill>
                          <a:ea typeface="MS UI Gothic" pitchFamily="18" charset="0"/>
                        </a:rPr>
                        <a:t>インターフェロン + オクトレオチドLAR</a:t>
                      </a: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202</a:t>
                      </a: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179</a:t>
                      </a: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ja-JP" sz="700" b="0" i="0" dirty="0" smtClean="0">
                          <a:solidFill>
                            <a:srgbClr val="4D4D4D"/>
                          </a:solidFill>
                          <a:ea typeface="MS UI Gothic" pitchFamily="18" charset="0"/>
                        </a:rPr>
                        <a:t>5.6(95%CI 4.3, 6.4)</a:t>
                      </a: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gridSpan="3">
                  <a:txBody>
                    <a:bodyPr/>
                    <a:lstStyle/>
                    <a:p>
                      <a:r>
                        <a:rPr lang="ja-JP" sz="700" b="0" i="0" dirty="0" smtClean="0">
                          <a:solidFill>
                            <a:srgbClr val="4D4D4D"/>
                          </a:solidFill>
                          <a:ea typeface="MS UI Gothic" pitchFamily="18" charset="0"/>
                        </a:rPr>
                        <a:t>HR 0.72(95%CI 0.58, 0.89); p=0.003</a:t>
                      </a: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c hMerge="1">
                  <a:txBody>
                    <a:bodyPr/>
                    <a:lstStyle/>
                    <a:p>
                      <a:endParaRPr lang="en-GB"/>
                    </a:p>
                  </a:txBody>
                  <a:tcPr/>
                </a:tc>
                <a:tc hMerge="1">
                  <a:txBody>
                    <a:bodyPr/>
                    <a:lstStyle/>
                    <a:p>
                      <a:endParaRPr lang="en-GB" sz="1000" b="0" dirty="0">
                        <a:solidFill>
                          <a:srgbClr val="4D4D4D"/>
                        </a:solidFill>
                      </a:endParaRPr>
                    </a:p>
                  </a:txBody>
                  <a:tcPr marL="0" marR="0" marT="36000" marB="36000"/>
                </a:tc>
                <a:tc>
                  <a:txBody>
                    <a:bodyPr/>
                    <a:lstStyle/>
                    <a:p>
                      <a:endParaRPr lang="en-GB" sz="700" b="0" dirty="0">
                        <a:solidFill>
                          <a:srgbClr val="4D4D4D"/>
                        </a:solidFill>
                      </a:endParaRP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r>
            </a:tbl>
          </a:graphicData>
        </a:graphic>
      </p:graphicFrame>
      <p:cxnSp>
        <p:nvCxnSpPr>
          <p:cNvPr id="438" name="Straight Connector 437"/>
          <p:cNvCxnSpPr/>
          <p:nvPr/>
        </p:nvCxnSpPr>
        <p:spPr>
          <a:xfrm>
            <a:off x="1218583" y="4558656"/>
            <a:ext cx="182562" cy="0"/>
          </a:xfrm>
          <a:prstGeom prst="line">
            <a:avLst/>
          </a:prstGeom>
          <a:ln w="63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1218583" y="4703320"/>
            <a:ext cx="182562" cy="0"/>
          </a:xfrm>
          <a:prstGeom prst="line">
            <a:avLst/>
          </a:prstGeom>
          <a:ln w="6350">
            <a:solidFill>
              <a:srgbClr val="043882"/>
            </a:solidFill>
          </a:ln>
        </p:spPr>
        <p:style>
          <a:lnRef idx="1">
            <a:schemeClr val="accent1"/>
          </a:lnRef>
          <a:fillRef idx="0">
            <a:schemeClr val="accent1"/>
          </a:fillRef>
          <a:effectRef idx="0">
            <a:schemeClr val="accent1"/>
          </a:effectRef>
          <a:fontRef idx="minor">
            <a:schemeClr val="tx1"/>
          </a:fontRef>
        </p:style>
      </p:cxnSp>
      <p:sp>
        <p:nvSpPr>
          <p:cNvPr id="440" name="Line 98"/>
          <p:cNvSpPr>
            <a:spLocks noChangeShapeType="1"/>
          </p:cNvSpPr>
          <p:nvPr/>
        </p:nvSpPr>
        <p:spPr bwMode="auto">
          <a:xfrm rot="5400000">
            <a:off x="-130387" y="2709651"/>
            <a:ext cx="154428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98"/>
          <p:cNvSpPr>
            <a:spLocks noChangeShapeType="1"/>
          </p:cNvSpPr>
          <p:nvPr/>
        </p:nvSpPr>
        <p:spPr bwMode="auto">
          <a:xfrm>
            <a:off x="563016" y="3483518"/>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98"/>
          <p:cNvSpPr>
            <a:spLocks noChangeShapeType="1"/>
          </p:cNvSpPr>
          <p:nvPr/>
        </p:nvSpPr>
        <p:spPr bwMode="auto">
          <a:xfrm rot="5400000">
            <a:off x="4248057" y="2729290"/>
            <a:ext cx="154428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98"/>
          <p:cNvSpPr>
            <a:spLocks noChangeShapeType="1"/>
          </p:cNvSpPr>
          <p:nvPr/>
        </p:nvSpPr>
        <p:spPr bwMode="auto">
          <a:xfrm>
            <a:off x="4928499" y="3494606"/>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98"/>
          <p:cNvSpPr>
            <a:spLocks noChangeShapeType="1"/>
          </p:cNvSpPr>
          <p:nvPr/>
        </p:nvSpPr>
        <p:spPr bwMode="auto">
          <a:xfrm rot="5400000">
            <a:off x="-79282" y="5143917"/>
            <a:ext cx="154428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98"/>
          <p:cNvSpPr>
            <a:spLocks noChangeShapeType="1"/>
          </p:cNvSpPr>
          <p:nvPr/>
        </p:nvSpPr>
        <p:spPr bwMode="auto">
          <a:xfrm>
            <a:off x="614035" y="5917391"/>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xmlns="" val="32210973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170646"/>
          </a:xfrm>
          <a:prstGeom prst="rect">
            <a:avLst/>
          </a:prstGeom>
          <a:noFill/>
        </p:spPr>
        <p:txBody>
          <a:bodyPr wrap="square" lIns="0" rtlCol="0">
            <a:spAutoFit/>
          </a:bodyPr>
          <a:lstStyle/>
          <a:p>
            <a:pPr>
              <a:spcAft>
                <a:spcPts val="1200"/>
              </a:spcAft>
              <a:buClr>
                <a:srgbClr val="043882"/>
              </a:buClr>
            </a:pPr>
            <a:r>
              <a:rPr lang="ja-JP" sz="1600" b="1" i="0" dirty="0" smtClean="0">
                <a:solidFill>
                  <a:srgbClr val="4D4D4D"/>
                </a:solidFill>
                <a:ea typeface="MS UI Gothic" pitchFamily="18" charset="0"/>
              </a:rPr>
              <a:t>主要な結果（続き）</a:t>
            </a: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a:solidFill>
                <a:srgbClr val="4D4D4D"/>
              </a:solidFill>
            </a:endParaRP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PFSについて、2群間に有意差は認められなかった。しかし、ベバシズマブ + オクトレオチド群では、IFNα-2b + オクトレオチド群と比較して、治療失敗までの期間が延長されていたが、疲労および好中球減少症の発生率は低下していた</a:t>
            </a:r>
            <a:r>
              <a:rPr lang="ja-JP" altLang="en-US" sz="1600" b="1" i="0" dirty="0" smtClean="0">
                <a:solidFill>
                  <a:srgbClr val="4D4D4D"/>
                </a:solidFill>
                <a:ea typeface="MS UI Gothic" pitchFamily="18" charset="0"/>
              </a:rPr>
              <a:t>。</a:t>
            </a:r>
            <a:endParaRPr lang="ja-JP" sz="1600" b="1" i="0" dirty="0" smtClean="0">
              <a:solidFill>
                <a:srgbClr val="4D4D4D"/>
              </a:solidFill>
              <a:ea typeface="MS UI Gothic" pitchFamily="18" charset="0"/>
            </a:endParaRPr>
          </a:p>
        </p:txBody>
      </p:sp>
      <p:sp>
        <p:nvSpPr>
          <p:cNvPr id="11"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Yao et al. J Clin Oncol 2015; 33 (suppl): abstr 4004</a:t>
            </a:r>
          </a:p>
        </p:txBody>
      </p:sp>
      <p:sp>
        <p:nvSpPr>
          <p:cNvPr id="8"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4004: SWOG S0518: 予後不良な進行カルチノイド患者において、オクトレオチド（デポ製剤）＋インターフェロンα-2bについて、オクトレオチド（デポ製剤）＋ベバシズマブ(NSC #704865)との比較検討を行う、第III相、前向き、無作為化比較試験(NCT00569127) </a:t>
            </a:r>
            <a:r>
              <a:rPr lang="en-US" altLang="ja-JP" sz="1800" b="1" i="0" dirty="0" smtClean="0">
                <a:solidFill>
                  <a:srgbClr val="043882"/>
                </a:solidFill>
                <a:ea typeface="MS UI Gothic" pitchFamily="18" charset="0"/>
              </a:rPr>
              <a:t/>
            </a:r>
            <a:br>
              <a:rPr lang="en-U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Yao JC, et al</a:t>
            </a:r>
          </a:p>
        </p:txBody>
      </p:sp>
      <p:graphicFrame>
        <p:nvGraphicFramePr>
          <p:cNvPr id="6" name="Group 88"/>
          <p:cNvGraphicFramePr>
            <a:graphicFrameLocks noGrp="1"/>
          </p:cNvGraphicFramePr>
          <p:nvPr>
            <p:extLst>
              <p:ext uri="{D42A27DB-BD31-4B8C-83A1-F6EECF244321}">
                <p14:modId xmlns:p14="http://schemas.microsoft.com/office/powerpoint/2010/main" xmlns="" val="598962833"/>
              </p:ext>
            </p:extLst>
          </p:nvPr>
        </p:nvGraphicFramePr>
        <p:xfrm>
          <a:off x="304800" y="1631128"/>
          <a:ext cx="8408993" cy="3304032"/>
        </p:xfrm>
        <a:graphic>
          <a:graphicData uri="http://schemas.openxmlformats.org/drawingml/2006/table">
            <a:tbl>
              <a:tblPr firstRow="1" bandRow="1">
                <a:tableStyleId>{69012ECD-51FC-41F1-AA8D-1B2483CD663E}</a:tableStyleId>
              </a:tblPr>
              <a:tblGrid>
                <a:gridCol w="1461370"/>
                <a:gridCol w="1706449"/>
                <a:gridCol w="1747058"/>
                <a:gridCol w="1747058"/>
                <a:gridCol w="1747058"/>
              </a:tblGrid>
              <a:tr h="45936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CTCAE v3.0 (患者の5%以上に発生したもの)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ベバシズマブ + オクトレオチドLAR</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IFNα-2b + オクトレオチドLAR</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29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FFFFFF"/>
                          </a:solidFill>
                          <a:ea typeface="MS UI Gothic" pitchFamily="18" charset="0"/>
                        </a:rPr>
                        <a:t>全てのグレード、n(%)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FFFFFF"/>
                          </a:solidFill>
                          <a:ea typeface="MS UI Gothic" pitchFamily="18" charset="0"/>
                        </a:rPr>
                        <a:t>グレード3以上、n(%)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FFFFFF"/>
                          </a:solidFill>
                          <a:ea typeface="MS UI Gothic" pitchFamily="18" charset="0"/>
                        </a:rPr>
                        <a:t>全てのグレード、n(%)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FFFFFF"/>
                          </a:solidFill>
                          <a:ea typeface="MS UI Gothic" pitchFamily="18" charset="0"/>
                        </a:rPr>
                        <a:t>グレード3以上、n(%)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63(32.0)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62(31.5)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52(26.8)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50(25.8)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蛋白尿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白血球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頭痛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9(4.6)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7(3.6)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xmlns="" val="1483453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進行pNET患者において、エベロリムス + ベバシズマブの有効性および安全性を評価すること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4005: 局所進行/転移性の膵神経内分泌腫瘍(pNET)を有する患者において、エベロリムス(E)について、エベロリムス＋ベバシズマブ(E+B)との比較を行う、無作為化、第II相試験、CALGB 80701 (Alliance) – Kulke MH,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Kulke et al. J Clin Oncol 2015; 33 (suppl): abstr 4005</a:t>
            </a:r>
          </a:p>
        </p:txBody>
      </p:sp>
      <p:sp>
        <p:nvSpPr>
          <p:cNvPr id="43" name="Rectangle 9"/>
          <p:cNvSpPr txBox="1">
            <a:spLocks noChangeArrowheads="1"/>
          </p:cNvSpPr>
          <p:nvPr/>
        </p:nvSpPr>
        <p:spPr>
          <a:xfrm>
            <a:off x="373833" y="5174316"/>
            <a:ext cx="4130676"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PFS</a:t>
            </a:r>
          </a:p>
        </p:txBody>
      </p:sp>
      <p:sp>
        <p:nvSpPr>
          <p:cNvPr id="44" name="Content Placeholder 26"/>
          <p:cNvSpPr txBox="1">
            <a:spLocks/>
          </p:cNvSpPr>
          <p:nvPr/>
        </p:nvSpPr>
        <p:spPr>
          <a:xfrm>
            <a:off x="4743999" y="5174316"/>
            <a:ext cx="4130675"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OS、RRおよび安全性</a:t>
            </a:r>
          </a:p>
        </p:txBody>
      </p:sp>
      <p:sp>
        <p:nvSpPr>
          <p:cNvPr id="20" name="Oval 14"/>
          <p:cNvSpPr>
            <a:spLocks noChangeArrowheads="1"/>
          </p:cNvSpPr>
          <p:nvPr/>
        </p:nvSpPr>
        <p:spPr bwMode="auto">
          <a:xfrm>
            <a:off x="3941537" y="32668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800" b="1" i="0" dirty="0" smtClean="0">
                <a:solidFill>
                  <a:srgbClr val="043882"/>
                </a:solidFill>
                <a:ea typeface="MS UI Gothic" pitchFamily="18" charset="0"/>
              </a:rPr>
              <a:t>R</a:t>
            </a:r>
          </a:p>
          <a:p>
            <a:pPr algn="ctr"/>
            <a:r>
              <a:rPr lang="ja-JP" sz="1800" b="1" i="0" dirty="0" smtClean="0">
                <a:solidFill>
                  <a:srgbClr val="043882"/>
                </a:solidFill>
                <a:ea typeface="MS UI Gothic" pitchFamily="18" charset="0"/>
              </a:rPr>
              <a:t>1:1</a:t>
            </a:r>
          </a:p>
        </p:txBody>
      </p:sp>
      <p:cxnSp>
        <p:nvCxnSpPr>
          <p:cNvPr id="21" name="AutoShape 15"/>
          <p:cNvCxnSpPr>
            <a:cxnSpLocks noChangeShapeType="1"/>
            <a:stCxn id="20" idx="0"/>
            <a:endCxn id="27" idx="1"/>
          </p:cNvCxnSpPr>
          <p:nvPr/>
        </p:nvCxnSpPr>
        <p:spPr bwMode="auto">
          <a:xfrm rot="5400000" flipH="1" flipV="1">
            <a:off x="4070715" y="2765583"/>
            <a:ext cx="663905" cy="338664"/>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8284680" y="23386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23" name="Content Placeholder 26"/>
          <p:cNvSpPr txBox="1">
            <a:spLocks/>
          </p:cNvSpPr>
          <p:nvPr/>
        </p:nvSpPr>
        <p:spPr bwMode="auto">
          <a:xfrm>
            <a:off x="4855936" y="3021873"/>
            <a:ext cx="3260499"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ソマトスタチンアナログの投与歴</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細胞毒性CTの施行歴</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スニチニブの投与歴</a:t>
            </a:r>
          </a:p>
        </p:txBody>
      </p:sp>
      <p:cxnSp>
        <p:nvCxnSpPr>
          <p:cNvPr id="24" name="AutoShape 19"/>
          <p:cNvCxnSpPr>
            <a:cxnSpLocks noChangeShapeType="1"/>
          </p:cNvCxnSpPr>
          <p:nvPr/>
        </p:nvCxnSpPr>
        <p:spPr bwMode="auto">
          <a:xfrm>
            <a:off x="3684814" y="3558967"/>
            <a:ext cx="256723" cy="0"/>
          </a:xfrm>
          <a:prstGeom prst="straightConnector1">
            <a:avLst/>
          </a:prstGeom>
          <a:noFill/>
          <a:ln w="57150">
            <a:solidFill>
              <a:schemeClr val="bg2">
                <a:lumMod val="60000"/>
                <a:lumOff val="40000"/>
              </a:schemeClr>
            </a:solidFill>
            <a:round/>
            <a:headEnd/>
            <a:tailEnd type="triangle" w="med" len="med"/>
          </a:ln>
        </p:spPr>
      </p:cxnSp>
      <p:cxnSp>
        <p:nvCxnSpPr>
          <p:cNvPr id="25" name="AutoShape 21"/>
          <p:cNvCxnSpPr>
            <a:cxnSpLocks noChangeShapeType="1"/>
          </p:cNvCxnSpPr>
          <p:nvPr/>
        </p:nvCxnSpPr>
        <p:spPr bwMode="auto">
          <a:xfrm>
            <a:off x="7712045" y="2602962"/>
            <a:ext cx="572635" cy="0"/>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571999" y="2192593"/>
            <a:ext cx="334304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エベロリムス10 mg/日 経口+ </a:t>
            </a:r>
            <a:endParaRPr lang="en-US" altLang="ja-JP" sz="1800" b="0" i="0" dirty="0" smtClean="0">
              <a:solidFill>
                <a:srgbClr val="FFFFFF"/>
              </a:solidFill>
              <a:ea typeface="MS UI Gothic" pitchFamily="18" charset="0"/>
            </a:endParaRPr>
          </a:p>
          <a:p>
            <a:pPr algn="ctr" defTabSz="892175" eaLnBrk="0" hangingPunct="0"/>
            <a:r>
              <a:rPr lang="ja-JP" sz="1800" b="0" i="0" dirty="0" smtClean="0">
                <a:solidFill>
                  <a:srgbClr val="FFFFFF"/>
                </a:solidFill>
                <a:ea typeface="MS UI Gothic" pitchFamily="18" charset="0"/>
              </a:rPr>
              <a:t>ベバシズマブ 10 mg/kg IV q2w </a:t>
            </a:r>
          </a:p>
          <a:p>
            <a:pPr algn="ctr" defTabSz="892175" eaLnBrk="0" hangingPunct="0"/>
            <a:r>
              <a:rPr lang="ja-JP" sz="1800" b="0" i="0" dirty="0" smtClean="0">
                <a:solidFill>
                  <a:srgbClr val="FFFFFF"/>
                </a:solidFill>
                <a:ea typeface="MS UI Gothic" pitchFamily="18" charset="0"/>
              </a:rPr>
              <a:t>(n=75)</a:t>
            </a:r>
          </a:p>
        </p:txBody>
      </p:sp>
      <p:sp>
        <p:nvSpPr>
          <p:cNvPr id="28" name="AutoShape 9"/>
          <p:cNvSpPr>
            <a:spLocks noChangeArrowheads="1"/>
          </p:cNvSpPr>
          <p:nvPr/>
        </p:nvSpPr>
        <p:spPr bwMode="auto">
          <a:xfrm>
            <a:off x="365124" y="2516598"/>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進行膵NET</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12ヶ月以内におけるPD</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ベバシズマブおよびmTOR阻害薬の投与歴なし</a:t>
            </a:r>
          </a:p>
          <a:p>
            <a:pPr defTabSz="892175" eaLnBrk="0" hangingPunct="0">
              <a:spcAft>
                <a:spcPct val="30000"/>
              </a:spcAft>
            </a:pPr>
            <a:r>
              <a:rPr lang="ja-JP" sz="1800" b="0" i="0" dirty="0" smtClean="0">
                <a:solidFill>
                  <a:srgbClr val="043882"/>
                </a:solidFill>
                <a:ea typeface="MS UI Gothic" pitchFamily="18" charset="0"/>
              </a:rPr>
              <a:t>(n=150)</a:t>
            </a:r>
          </a:p>
        </p:txBody>
      </p:sp>
      <p:cxnSp>
        <p:nvCxnSpPr>
          <p:cNvPr id="29" name="AutoShape 16"/>
          <p:cNvCxnSpPr>
            <a:cxnSpLocks noChangeShapeType="1"/>
            <a:endCxn id="32" idx="1"/>
          </p:cNvCxnSpPr>
          <p:nvPr/>
        </p:nvCxnSpPr>
        <p:spPr bwMode="auto">
          <a:xfrm rot="16200000" flipH="1">
            <a:off x="4068749" y="4015650"/>
            <a:ext cx="668006" cy="338840"/>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284680" y="425475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31" name="AutoShape 20"/>
          <p:cNvCxnSpPr>
            <a:cxnSpLocks noChangeShapeType="1"/>
          </p:cNvCxnSpPr>
          <p:nvPr/>
        </p:nvCxnSpPr>
        <p:spPr bwMode="auto">
          <a:xfrm>
            <a:off x="7710465" y="451907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2" name="AutoShape 12"/>
          <p:cNvSpPr>
            <a:spLocks noChangeArrowheads="1"/>
          </p:cNvSpPr>
          <p:nvPr/>
        </p:nvSpPr>
        <p:spPr bwMode="auto">
          <a:xfrm>
            <a:off x="4572172" y="4108705"/>
            <a:ext cx="3342873"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エベロリムス 10 mg/日 経口</a:t>
            </a:r>
            <a:r>
              <a:rPr lang="en" sz="1800" dirty="0" smtClean="0"/>
              <a:t/>
            </a:r>
            <a:br>
              <a:rPr lang="en" sz="1800" dirty="0" smtClean="0"/>
            </a:br>
            <a:r>
              <a:rPr lang="ja-JP" sz="1800" b="0" i="0" dirty="0" smtClean="0">
                <a:solidFill>
                  <a:srgbClr val="FFFFFF"/>
                </a:solidFill>
                <a:ea typeface="MS UI Gothic" pitchFamily="18" charset="0"/>
              </a:rPr>
              <a:t>(n=75)</a:t>
            </a:r>
          </a:p>
        </p:txBody>
      </p:sp>
    </p:spTree>
    <p:extLst>
      <p:ext uri="{BB962C8B-B14F-4D97-AF65-F5344CB8AC3E}">
        <p14:creationId xmlns:p14="http://schemas.microsoft.com/office/powerpoint/2010/main" xmlns="" val="1079756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4005: 局所進行/転移性の膵神経内分泌腫瘍(pNET)を有する患者において、エベロリムス(E)について、エベロリムス＋ベバシズマブ(E+B)との比較を行う、無作為化、第II相試験、CALGB 80701 (Alliance) – Kulke MH, et al</a:t>
            </a:r>
          </a:p>
        </p:txBody>
      </p:sp>
      <p:sp>
        <p:nvSpPr>
          <p:cNvPr id="18" name="TextBox 17"/>
          <p:cNvSpPr txBox="1"/>
          <p:nvPr/>
        </p:nvSpPr>
        <p:spPr>
          <a:xfrm>
            <a:off x="369888" y="1295400"/>
            <a:ext cx="8404225" cy="5478423"/>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marL="285750" indent="-285750">
              <a:spcBef>
                <a:spcPts val="600"/>
              </a:spcBef>
              <a:buClr>
                <a:srgbClr val="043882"/>
              </a:buClr>
              <a:buFont typeface="Arial" panose="020B0604020202020204" pitchFamily="34" charset="0"/>
              <a:buChar char="•"/>
            </a:pPr>
            <a:r>
              <a:rPr lang="ja-JP" sz="1600" b="0" i="0" dirty="0" smtClean="0">
                <a:solidFill>
                  <a:srgbClr val="4D4D4D"/>
                </a:solidFill>
                <a:ea typeface="MS UI Gothic" pitchFamily="18" charset="0"/>
              </a:rPr>
              <a:t>グレード3/4の</a:t>
            </a:r>
            <a:r>
              <a:rPr lang="ja-JP" altLang="en-US" sz="1600" b="0" i="0" dirty="0" smtClean="0">
                <a:solidFill>
                  <a:srgbClr val="4D4D4D"/>
                </a:solidFill>
                <a:ea typeface="MS UI Gothic" pitchFamily="18" charset="0"/>
              </a:rPr>
              <a:t>全ての</a:t>
            </a:r>
            <a:r>
              <a:rPr lang="ja-JP" sz="1600" b="0" i="0" dirty="0" smtClean="0">
                <a:solidFill>
                  <a:srgbClr val="4D4D4D"/>
                </a:solidFill>
                <a:ea typeface="MS UI Gothic" pitchFamily="18" charset="0"/>
              </a:rPr>
              <a:t>AE(エベロリムス vs. エベロリムス+ベバシズマブ): 49 vs. 81%</a:t>
            </a:r>
          </a:p>
          <a:p>
            <a:pPr marL="742950" lvl="1"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最も頻度の高い(いずれかの群の患者の10%以上に発生した)AEは、次の通りであった：高血圧(8 vs. 38%)；高血糖(12 vs. 14%)；蛋白尿(1 vs. 16%)；下痢(1 vs. 11%)；および、低リン酸血症(1 vs. 10%)</a:t>
            </a:r>
          </a:p>
          <a:p>
            <a:pPr>
              <a:spcBef>
                <a:spcPts val="600"/>
              </a:spcBef>
              <a:buClr>
                <a:srgbClr val="043882"/>
              </a:buClr>
            </a:pPr>
            <a:r>
              <a:rPr lang="ja-JP" sz="15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500" b="1" i="0" dirty="0" smtClean="0">
                <a:solidFill>
                  <a:srgbClr val="4D4D4D"/>
                </a:solidFill>
                <a:ea typeface="MS UI Gothic" pitchFamily="18" charset="0"/>
              </a:rPr>
              <a:t>進行pNET患者を対象としたこの試験では、エベロリムス + ベバシズマブ併用群において、エベロリムス単独投与群と比較して、より高いRRが得られており、PFSの延長傾向が認められた</a:t>
            </a:r>
          </a:p>
          <a:p>
            <a:pPr marL="285750" indent="-285750">
              <a:buClr>
                <a:srgbClr val="043882"/>
              </a:buClr>
              <a:buFont typeface="Arial" panose="020B0604020202020204" pitchFamily="34" charset="0"/>
              <a:buChar char="•"/>
            </a:pPr>
            <a:r>
              <a:rPr lang="ja-JP" sz="1500" b="1" i="0" dirty="0" smtClean="0">
                <a:solidFill>
                  <a:srgbClr val="4D4D4D"/>
                </a:solidFill>
                <a:ea typeface="MS UI Gothic" pitchFamily="18" charset="0"/>
              </a:rPr>
              <a:t>エベロリムス + ベバシズマブ併用群では、AEの発生率がより高くなっていたにも関わらず、同併用療法は明らかに実現可能性を有するものであり、mTOR + VEGF阻害薬による併用療法レジメンについては、さらなる研究を実施していく必要がある</a:t>
            </a:r>
          </a:p>
        </p:txBody>
      </p:sp>
      <p:graphicFrame>
        <p:nvGraphicFramePr>
          <p:cNvPr id="9" name="Group 88"/>
          <p:cNvGraphicFramePr>
            <a:graphicFrameLocks noGrp="1"/>
          </p:cNvGraphicFramePr>
          <p:nvPr>
            <p:extLst>
              <p:ext uri="{D42A27DB-BD31-4B8C-83A1-F6EECF244321}">
                <p14:modId xmlns:p14="http://schemas.microsoft.com/office/powerpoint/2010/main" xmlns="" val="279446530"/>
              </p:ext>
            </p:extLst>
          </p:nvPr>
        </p:nvGraphicFramePr>
        <p:xfrm>
          <a:off x="4909454" y="1685109"/>
          <a:ext cx="4114801" cy="2164080"/>
        </p:xfrm>
        <a:graphic>
          <a:graphicData uri="http://schemas.openxmlformats.org/drawingml/2006/table">
            <a:tbl>
              <a:tblPr firstRow="1" bandRow="1">
                <a:tableStyleId>{69012ECD-51FC-41F1-AA8D-1B2483CD663E}</a:tableStyleId>
              </a:tblPr>
              <a:tblGrid>
                <a:gridCol w="1725432"/>
                <a:gridCol w="1038759"/>
                <a:gridCol w="1350610"/>
              </a:tblGrid>
              <a:tr h="37777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エベロリムス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エベロリムス+ベバシズマブ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075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0752">
                <a:tc>
                  <a:txBody>
                    <a:bodyPr/>
                    <a:lstStyle/>
                    <a:p>
                      <a:pPr marL="108000">
                        <a:lnSpc>
                          <a:spcPts val="1500"/>
                        </a:lnSpc>
                      </a:pPr>
                      <a:r>
                        <a:rPr lang="ja-JP" sz="1200" b="0" i="0"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r h="28075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mOS、ヶ月間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0752">
                <a:tc>
                  <a:txBody>
                    <a:bodyPr/>
                    <a:lstStyle/>
                    <a:p>
                      <a:pPr marL="10800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0.72 (0.4, 1.28); 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r h="28075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mTTF、ヶ月間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0752">
                <a:tc>
                  <a:txBody>
                    <a:bodyPr/>
                    <a:lstStyle/>
                    <a:p>
                      <a:pPr marL="10800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0.95(0.66, 1.37);0.39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hMerge="1">
                  <a:txBody>
                    <a:bodyPr/>
                    <a:lstStyle/>
                    <a:p>
                      <a:endParaRPr lang="en-GB"/>
                    </a:p>
                  </a:txBody>
                  <a:tcPr/>
                </a:tc>
              </a:tr>
            </a:tbl>
          </a:graphicData>
        </a:graphic>
      </p:graphicFrame>
      <p:sp>
        <p:nvSpPr>
          <p:cNvPr id="2" name="Rectangle 1"/>
          <p:cNvSpPr/>
          <p:nvPr/>
        </p:nvSpPr>
        <p:spPr>
          <a:xfrm>
            <a:off x="1600200" y="1676401"/>
            <a:ext cx="3200400" cy="152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 name="Freeform 10"/>
          <p:cNvSpPr>
            <a:spLocks/>
          </p:cNvSpPr>
          <p:nvPr/>
        </p:nvSpPr>
        <p:spPr bwMode="auto">
          <a:xfrm>
            <a:off x="626332" y="2019449"/>
            <a:ext cx="4141565" cy="158199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Line 6"/>
          <p:cNvSpPr>
            <a:spLocks noChangeShapeType="1"/>
          </p:cNvSpPr>
          <p:nvPr/>
        </p:nvSpPr>
        <p:spPr bwMode="auto">
          <a:xfrm>
            <a:off x="529765" y="2019448"/>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7"/>
          <p:cNvSpPr>
            <a:spLocks noChangeShapeType="1"/>
          </p:cNvSpPr>
          <p:nvPr/>
        </p:nvSpPr>
        <p:spPr bwMode="auto">
          <a:xfrm>
            <a:off x="529765" y="2335899"/>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Line 8"/>
          <p:cNvSpPr>
            <a:spLocks noChangeShapeType="1"/>
          </p:cNvSpPr>
          <p:nvPr/>
        </p:nvSpPr>
        <p:spPr bwMode="auto">
          <a:xfrm>
            <a:off x="529765" y="2652351"/>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9"/>
          <p:cNvSpPr>
            <a:spLocks noChangeShapeType="1"/>
          </p:cNvSpPr>
          <p:nvPr/>
        </p:nvSpPr>
        <p:spPr bwMode="auto">
          <a:xfrm>
            <a:off x="529765" y="2968802"/>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10"/>
          <p:cNvSpPr>
            <a:spLocks noChangeShapeType="1"/>
          </p:cNvSpPr>
          <p:nvPr/>
        </p:nvSpPr>
        <p:spPr bwMode="auto">
          <a:xfrm>
            <a:off x="529765" y="3285254"/>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11"/>
          <p:cNvSpPr>
            <a:spLocks noChangeShapeType="1"/>
          </p:cNvSpPr>
          <p:nvPr/>
        </p:nvSpPr>
        <p:spPr bwMode="auto">
          <a:xfrm>
            <a:off x="529765" y="3601705"/>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2"/>
          <p:cNvSpPr>
            <a:spLocks noChangeShapeType="1"/>
          </p:cNvSpPr>
          <p:nvPr/>
        </p:nvSpPr>
        <p:spPr bwMode="auto">
          <a:xfrm>
            <a:off x="2998229"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4"/>
          <p:cNvSpPr>
            <a:spLocks noChangeShapeType="1"/>
          </p:cNvSpPr>
          <p:nvPr/>
        </p:nvSpPr>
        <p:spPr bwMode="auto">
          <a:xfrm>
            <a:off x="4197244"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5"/>
          <p:cNvSpPr>
            <a:spLocks noChangeShapeType="1"/>
          </p:cNvSpPr>
          <p:nvPr/>
        </p:nvSpPr>
        <p:spPr bwMode="auto">
          <a:xfrm>
            <a:off x="3596012"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7"/>
          <p:cNvSpPr>
            <a:spLocks noChangeShapeType="1"/>
          </p:cNvSpPr>
          <p:nvPr/>
        </p:nvSpPr>
        <p:spPr bwMode="auto">
          <a:xfrm>
            <a:off x="4773391"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8"/>
          <p:cNvSpPr>
            <a:spLocks noChangeShapeType="1"/>
          </p:cNvSpPr>
          <p:nvPr/>
        </p:nvSpPr>
        <p:spPr bwMode="auto">
          <a:xfrm>
            <a:off x="2395595"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9"/>
          <p:cNvSpPr>
            <a:spLocks noChangeShapeType="1"/>
          </p:cNvSpPr>
          <p:nvPr/>
        </p:nvSpPr>
        <p:spPr bwMode="auto">
          <a:xfrm>
            <a:off x="1806850"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20"/>
          <p:cNvSpPr>
            <a:spLocks noChangeShapeType="1"/>
          </p:cNvSpPr>
          <p:nvPr/>
        </p:nvSpPr>
        <p:spPr bwMode="auto">
          <a:xfrm>
            <a:off x="1198303"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21"/>
          <p:cNvSpPr>
            <a:spLocks noChangeShapeType="1"/>
          </p:cNvSpPr>
          <p:nvPr/>
        </p:nvSpPr>
        <p:spPr bwMode="auto">
          <a:xfrm>
            <a:off x="626331"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TextBox 27"/>
          <p:cNvSpPr txBox="1"/>
          <p:nvPr/>
        </p:nvSpPr>
        <p:spPr>
          <a:xfrm rot="16200000">
            <a:off x="-356581" y="2676630"/>
            <a:ext cx="106471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イベント未発生下累積生存率（%）</a:t>
            </a:r>
          </a:p>
        </p:txBody>
      </p:sp>
      <p:sp>
        <p:nvSpPr>
          <p:cNvPr id="29" name="TextBox 28"/>
          <p:cNvSpPr txBox="1"/>
          <p:nvPr/>
        </p:nvSpPr>
        <p:spPr>
          <a:xfrm>
            <a:off x="2119978" y="3811056"/>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sp>
        <p:nvSpPr>
          <p:cNvPr id="30" name="TextBox 29"/>
          <p:cNvSpPr txBox="1"/>
          <p:nvPr/>
        </p:nvSpPr>
        <p:spPr>
          <a:xfrm>
            <a:off x="165007" y="1886143"/>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1" name="TextBox 30"/>
          <p:cNvSpPr txBox="1"/>
          <p:nvPr/>
        </p:nvSpPr>
        <p:spPr>
          <a:xfrm>
            <a:off x="249969" y="2196888"/>
            <a:ext cx="35458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32" name="TextBox 31"/>
          <p:cNvSpPr txBox="1"/>
          <p:nvPr/>
        </p:nvSpPr>
        <p:spPr>
          <a:xfrm>
            <a:off x="249969" y="2513199"/>
            <a:ext cx="35458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3" name="TextBox 32"/>
          <p:cNvSpPr txBox="1"/>
          <p:nvPr/>
        </p:nvSpPr>
        <p:spPr>
          <a:xfrm>
            <a:off x="249969" y="2829509"/>
            <a:ext cx="35458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4" name="TextBox 33"/>
          <p:cNvSpPr txBox="1"/>
          <p:nvPr/>
        </p:nvSpPr>
        <p:spPr>
          <a:xfrm>
            <a:off x="249969" y="3145820"/>
            <a:ext cx="35458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5" name="TextBox 34"/>
          <p:cNvSpPr txBox="1"/>
          <p:nvPr/>
        </p:nvSpPr>
        <p:spPr>
          <a:xfrm>
            <a:off x="334927" y="3462131"/>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6" name="TextBox 35"/>
          <p:cNvSpPr txBox="1"/>
          <p:nvPr/>
        </p:nvSpPr>
        <p:spPr>
          <a:xfrm>
            <a:off x="496788" y="3604080"/>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7" name="TextBox 36"/>
          <p:cNvSpPr txBox="1"/>
          <p:nvPr/>
        </p:nvSpPr>
        <p:spPr>
          <a:xfrm>
            <a:off x="1070465" y="3604080"/>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38" name="TextBox 37"/>
          <p:cNvSpPr txBox="1"/>
          <p:nvPr/>
        </p:nvSpPr>
        <p:spPr>
          <a:xfrm>
            <a:off x="1631553" y="360408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39" name="TextBox 38"/>
          <p:cNvSpPr txBox="1"/>
          <p:nvPr/>
        </p:nvSpPr>
        <p:spPr>
          <a:xfrm>
            <a:off x="2227806" y="360408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18</a:t>
            </a:r>
          </a:p>
        </p:txBody>
      </p:sp>
      <p:sp>
        <p:nvSpPr>
          <p:cNvPr id="40" name="TextBox 39"/>
          <p:cNvSpPr txBox="1"/>
          <p:nvPr/>
        </p:nvSpPr>
        <p:spPr>
          <a:xfrm>
            <a:off x="2827165" y="360408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41" name="TextBox 40"/>
          <p:cNvSpPr txBox="1"/>
          <p:nvPr/>
        </p:nvSpPr>
        <p:spPr>
          <a:xfrm>
            <a:off x="3422786" y="360408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42" name="TextBox 41"/>
          <p:cNvSpPr txBox="1"/>
          <p:nvPr/>
        </p:nvSpPr>
        <p:spPr>
          <a:xfrm>
            <a:off x="4018408" y="360408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43" name="TextBox 42"/>
          <p:cNvSpPr txBox="1"/>
          <p:nvPr/>
        </p:nvSpPr>
        <p:spPr>
          <a:xfrm>
            <a:off x="4599400" y="360408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42</a:t>
            </a:r>
          </a:p>
        </p:txBody>
      </p:sp>
      <p:sp>
        <p:nvSpPr>
          <p:cNvPr id="44" name="Freeform 2"/>
          <p:cNvSpPr>
            <a:spLocks/>
          </p:cNvSpPr>
          <p:nvPr/>
        </p:nvSpPr>
        <p:spPr bwMode="auto">
          <a:xfrm>
            <a:off x="626331" y="2027934"/>
            <a:ext cx="4091241" cy="1490677"/>
          </a:xfrm>
          <a:custGeom>
            <a:avLst/>
            <a:gdLst>
              <a:gd name="T0" fmla="*/ 304 w 325"/>
              <a:gd name="T1" fmla="*/ 116 h 116"/>
              <a:gd name="T2" fmla="*/ 298 w 325"/>
              <a:gd name="T3" fmla="*/ 110 h 116"/>
              <a:gd name="T4" fmla="*/ 217 w 325"/>
              <a:gd name="T5" fmla="*/ 104 h 116"/>
              <a:gd name="T6" fmla="*/ 212 w 325"/>
              <a:gd name="T7" fmla="*/ 101 h 116"/>
              <a:gd name="T8" fmla="*/ 184 w 325"/>
              <a:gd name="T9" fmla="*/ 98 h 116"/>
              <a:gd name="T10" fmla="*/ 174 w 325"/>
              <a:gd name="T11" fmla="*/ 96 h 116"/>
              <a:gd name="T12" fmla="*/ 159 w 325"/>
              <a:gd name="T13" fmla="*/ 94 h 116"/>
              <a:gd name="T14" fmla="*/ 155 w 325"/>
              <a:gd name="T15" fmla="*/ 91 h 116"/>
              <a:gd name="T16" fmla="*/ 152 w 325"/>
              <a:gd name="T17" fmla="*/ 89 h 116"/>
              <a:gd name="T18" fmla="*/ 151 w 325"/>
              <a:gd name="T19" fmla="*/ 87 h 116"/>
              <a:gd name="T20" fmla="*/ 149 w 325"/>
              <a:gd name="T21" fmla="*/ 83 h 116"/>
              <a:gd name="T22" fmla="*/ 141 w 325"/>
              <a:gd name="T23" fmla="*/ 79 h 116"/>
              <a:gd name="T24" fmla="*/ 138 w 325"/>
              <a:gd name="T25" fmla="*/ 77 h 116"/>
              <a:gd name="T26" fmla="*/ 132 w 325"/>
              <a:gd name="T27" fmla="*/ 75 h 116"/>
              <a:gd name="T28" fmla="*/ 130 w 325"/>
              <a:gd name="T29" fmla="*/ 73 h 116"/>
              <a:gd name="T30" fmla="*/ 127 w 325"/>
              <a:gd name="T31" fmla="*/ 70 h 116"/>
              <a:gd name="T32" fmla="*/ 125 w 325"/>
              <a:gd name="T33" fmla="*/ 67 h 116"/>
              <a:gd name="T34" fmla="*/ 117 w 325"/>
              <a:gd name="T35" fmla="*/ 65 h 116"/>
              <a:gd name="T36" fmla="*/ 110 w 325"/>
              <a:gd name="T37" fmla="*/ 63 h 116"/>
              <a:gd name="T38" fmla="*/ 108 w 325"/>
              <a:gd name="T39" fmla="*/ 61 h 116"/>
              <a:gd name="T40" fmla="*/ 98 w 325"/>
              <a:gd name="T41" fmla="*/ 58 h 116"/>
              <a:gd name="T42" fmla="*/ 95 w 325"/>
              <a:gd name="T43" fmla="*/ 56 h 116"/>
              <a:gd name="T44" fmla="*/ 92 w 325"/>
              <a:gd name="T45" fmla="*/ 54 h 116"/>
              <a:gd name="T46" fmla="*/ 90 w 325"/>
              <a:gd name="T47" fmla="*/ 52 h 116"/>
              <a:gd name="T48" fmla="*/ 86 w 325"/>
              <a:gd name="T49" fmla="*/ 50 h 116"/>
              <a:gd name="T50" fmla="*/ 71 w 325"/>
              <a:gd name="T51" fmla="*/ 47 h 116"/>
              <a:gd name="T52" fmla="*/ 69 w 325"/>
              <a:gd name="T53" fmla="*/ 45 h 116"/>
              <a:gd name="T54" fmla="*/ 67 w 325"/>
              <a:gd name="T55" fmla="*/ 43 h 116"/>
              <a:gd name="T56" fmla="*/ 65 w 325"/>
              <a:gd name="T57" fmla="*/ 41 h 116"/>
              <a:gd name="T58" fmla="*/ 57 w 325"/>
              <a:gd name="T59" fmla="*/ 38 h 116"/>
              <a:gd name="T60" fmla="*/ 45 w 325"/>
              <a:gd name="T61" fmla="*/ 36 h 116"/>
              <a:gd name="T62" fmla="*/ 43 w 325"/>
              <a:gd name="T63" fmla="*/ 29 h 116"/>
              <a:gd name="T64" fmla="*/ 41 w 325"/>
              <a:gd name="T65" fmla="*/ 18 h 116"/>
              <a:gd name="T66" fmla="*/ 39 w 325"/>
              <a:gd name="T67" fmla="*/ 17 h 116"/>
              <a:gd name="T68" fmla="*/ 36 w 325"/>
              <a:gd name="T69" fmla="*/ 14 h 116"/>
              <a:gd name="T70" fmla="*/ 34 w 325"/>
              <a:gd name="T71" fmla="*/ 11 h 116"/>
              <a:gd name="T72" fmla="*/ 30 w 325"/>
              <a:gd name="T73" fmla="*/ 8 h 116"/>
              <a:gd name="T74" fmla="*/ 18 w 325"/>
              <a:gd name="T75" fmla="*/ 6 h 116"/>
              <a:gd name="T76" fmla="*/ 12 w 325"/>
              <a:gd name="T77" fmla="*/ 4 h 116"/>
              <a:gd name="T78" fmla="*/ 8 w 325"/>
              <a:gd name="T79" fmla="*/ 1 h 116"/>
              <a:gd name="T80" fmla="*/ 0 w 325"/>
              <a:gd name="T8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5" h="116">
                <a:moveTo>
                  <a:pt x="325" y="116"/>
                </a:moveTo>
                <a:lnTo>
                  <a:pt x="304" y="116"/>
                </a:lnTo>
                <a:lnTo>
                  <a:pt x="304" y="110"/>
                </a:lnTo>
                <a:lnTo>
                  <a:pt x="298" y="110"/>
                </a:lnTo>
                <a:lnTo>
                  <a:pt x="298" y="104"/>
                </a:lnTo>
                <a:lnTo>
                  <a:pt x="217" y="104"/>
                </a:lnTo>
                <a:lnTo>
                  <a:pt x="217" y="101"/>
                </a:lnTo>
                <a:lnTo>
                  <a:pt x="212" y="101"/>
                </a:lnTo>
                <a:lnTo>
                  <a:pt x="212" y="98"/>
                </a:lnTo>
                <a:lnTo>
                  <a:pt x="184" y="98"/>
                </a:lnTo>
                <a:lnTo>
                  <a:pt x="184" y="96"/>
                </a:lnTo>
                <a:lnTo>
                  <a:pt x="174" y="96"/>
                </a:lnTo>
                <a:lnTo>
                  <a:pt x="174" y="94"/>
                </a:lnTo>
                <a:lnTo>
                  <a:pt x="159" y="94"/>
                </a:lnTo>
                <a:lnTo>
                  <a:pt x="159" y="91"/>
                </a:lnTo>
                <a:lnTo>
                  <a:pt x="155" y="91"/>
                </a:lnTo>
                <a:lnTo>
                  <a:pt x="155" y="89"/>
                </a:lnTo>
                <a:lnTo>
                  <a:pt x="152" y="89"/>
                </a:lnTo>
                <a:lnTo>
                  <a:pt x="152" y="87"/>
                </a:lnTo>
                <a:lnTo>
                  <a:pt x="151" y="87"/>
                </a:lnTo>
                <a:lnTo>
                  <a:pt x="151" y="83"/>
                </a:lnTo>
                <a:lnTo>
                  <a:pt x="149" y="83"/>
                </a:lnTo>
                <a:lnTo>
                  <a:pt x="149" y="79"/>
                </a:lnTo>
                <a:lnTo>
                  <a:pt x="141" y="79"/>
                </a:lnTo>
                <a:lnTo>
                  <a:pt x="141" y="77"/>
                </a:lnTo>
                <a:lnTo>
                  <a:pt x="138" y="77"/>
                </a:lnTo>
                <a:lnTo>
                  <a:pt x="138" y="75"/>
                </a:lnTo>
                <a:lnTo>
                  <a:pt x="132" y="75"/>
                </a:lnTo>
                <a:lnTo>
                  <a:pt x="132" y="73"/>
                </a:lnTo>
                <a:lnTo>
                  <a:pt x="130" y="73"/>
                </a:lnTo>
                <a:lnTo>
                  <a:pt x="130" y="70"/>
                </a:lnTo>
                <a:lnTo>
                  <a:pt x="127" y="70"/>
                </a:lnTo>
                <a:lnTo>
                  <a:pt x="127" y="67"/>
                </a:lnTo>
                <a:lnTo>
                  <a:pt x="125" y="67"/>
                </a:lnTo>
                <a:lnTo>
                  <a:pt x="125" y="65"/>
                </a:lnTo>
                <a:lnTo>
                  <a:pt x="117" y="65"/>
                </a:lnTo>
                <a:lnTo>
                  <a:pt x="117" y="63"/>
                </a:lnTo>
                <a:lnTo>
                  <a:pt x="110" y="63"/>
                </a:lnTo>
                <a:lnTo>
                  <a:pt x="110" y="61"/>
                </a:lnTo>
                <a:lnTo>
                  <a:pt x="108" y="61"/>
                </a:lnTo>
                <a:lnTo>
                  <a:pt x="108" y="58"/>
                </a:lnTo>
                <a:lnTo>
                  <a:pt x="98" y="58"/>
                </a:lnTo>
                <a:lnTo>
                  <a:pt x="98" y="56"/>
                </a:lnTo>
                <a:lnTo>
                  <a:pt x="95" y="56"/>
                </a:lnTo>
                <a:lnTo>
                  <a:pt x="95" y="54"/>
                </a:lnTo>
                <a:lnTo>
                  <a:pt x="92" y="54"/>
                </a:lnTo>
                <a:lnTo>
                  <a:pt x="92" y="52"/>
                </a:lnTo>
                <a:lnTo>
                  <a:pt x="90" y="52"/>
                </a:lnTo>
                <a:lnTo>
                  <a:pt x="90" y="50"/>
                </a:lnTo>
                <a:lnTo>
                  <a:pt x="86" y="50"/>
                </a:lnTo>
                <a:lnTo>
                  <a:pt x="86" y="47"/>
                </a:lnTo>
                <a:lnTo>
                  <a:pt x="71" y="47"/>
                </a:lnTo>
                <a:lnTo>
                  <a:pt x="71" y="45"/>
                </a:lnTo>
                <a:lnTo>
                  <a:pt x="69" y="45"/>
                </a:lnTo>
                <a:lnTo>
                  <a:pt x="69" y="43"/>
                </a:lnTo>
                <a:lnTo>
                  <a:pt x="67" y="43"/>
                </a:lnTo>
                <a:lnTo>
                  <a:pt x="67" y="41"/>
                </a:lnTo>
                <a:lnTo>
                  <a:pt x="65" y="41"/>
                </a:lnTo>
                <a:lnTo>
                  <a:pt x="65" y="38"/>
                </a:lnTo>
                <a:lnTo>
                  <a:pt x="57" y="38"/>
                </a:lnTo>
                <a:lnTo>
                  <a:pt x="57" y="36"/>
                </a:lnTo>
                <a:lnTo>
                  <a:pt x="45" y="36"/>
                </a:lnTo>
                <a:lnTo>
                  <a:pt x="45" y="29"/>
                </a:lnTo>
                <a:lnTo>
                  <a:pt x="43" y="29"/>
                </a:lnTo>
                <a:lnTo>
                  <a:pt x="43" y="18"/>
                </a:lnTo>
                <a:lnTo>
                  <a:pt x="41" y="18"/>
                </a:lnTo>
                <a:lnTo>
                  <a:pt x="41" y="17"/>
                </a:lnTo>
                <a:lnTo>
                  <a:pt x="39" y="17"/>
                </a:lnTo>
                <a:lnTo>
                  <a:pt x="39" y="14"/>
                </a:lnTo>
                <a:lnTo>
                  <a:pt x="36" y="14"/>
                </a:lnTo>
                <a:lnTo>
                  <a:pt x="36" y="11"/>
                </a:lnTo>
                <a:lnTo>
                  <a:pt x="34" y="11"/>
                </a:lnTo>
                <a:lnTo>
                  <a:pt x="34" y="8"/>
                </a:lnTo>
                <a:lnTo>
                  <a:pt x="30" y="8"/>
                </a:lnTo>
                <a:lnTo>
                  <a:pt x="30" y="6"/>
                </a:lnTo>
                <a:lnTo>
                  <a:pt x="18" y="6"/>
                </a:lnTo>
                <a:lnTo>
                  <a:pt x="18" y="4"/>
                </a:lnTo>
                <a:lnTo>
                  <a:pt x="12" y="4"/>
                </a:lnTo>
                <a:lnTo>
                  <a:pt x="12" y="1"/>
                </a:lnTo>
                <a:lnTo>
                  <a:pt x="8" y="1"/>
                </a:lnTo>
                <a:lnTo>
                  <a:pt x="8"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Freeform 3"/>
          <p:cNvSpPr>
            <a:spLocks/>
          </p:cNvSpPr>
          <p:nvPr/>
        </p:nvSpPr>
        <p:spPr bwMode="auto">
          <a:xfrm>
            <a:off x="641209" y="2015083"/>
            <a:ext cx="4076364" cy="1452125"/>
          </a:xfrm>
          <a:custGeom>
            <a:avLst/>
            <a:gdLst>
              <a:gd name="T0" fmla="*/ 271 w 327"/>
              <a:gd name="T1" fmla="*/ 113 h 113"/>
              <a:gd name="T2" fmla="*/ 242 w 327"/>
              <a:gd name="T3" fmla="*/ 109 h 113"/>
              <a:gd name="T4" fmla="*/ 237 w 327"/>
              <a:gd name="T5" fmla="*/ 105 h 113"/>
              <a:gd name="T6" fmla="*/ 214 w 327"/>
              <a:gd name="T7" fmla="*/ 102 h 113"/>
              <a:gd name="T8" fmla="*/ 212 w 327"/>
              <a:gd name="T9" fmla="*/ 99 h 113"/>
              <a:gd name="T10" fmla="*/ 201 w 327"/>
              <a:gd name="T11" fmla="*/ 97 h 113"/>
              <a:gd name="T12" fmla="*/ 194 w 327"/>
              <a:gd name="T13" fmla="*/ 93 h 113"/>
              <a:gd name="T14" fmla="*/ 183 w 327"/>
              <a:gd name="T15" fmla="*/ 89 h 113"/>
              <a:gd name="T16" fmla="*/ 179 w 327"/>
              <a:gd name="T17" fmla="*/ 85 h 113"/>
              <a:gd name="T18" fmla="*/ 177 w 327"/>
              <a:gd name="T19" fmla="*/ 83 h 113"/>
              <a:gd name="T20" fmla="*/ 173 w 327"/>
              <a:gd name="T21" fmla="*/ 79 h 113"/>
              <a:gd name="T22" fmla="*/ 171 w 327"/>
              <a:gd name="T23" fmla="*/ 77 h 113"/>
              <a:gd name="T24" fmla="*/ 165 w 327"/>
              <a:gd name="T25" fmla="*/ 75 h 113"/>
              <a:gd name="T26" fmla="*/ 154 w 327"/>
              <a:gd name="T27" fmla="*/ 73 h 113"/>
              <a:gd name="T28" fmla="*/ 152 w 327"/>
              <a:gd name="T29" fmla="*/ 71 h 113"/>
              <a:gd name="T30" fmla="*/ 143 w 327"/>
              <a:gd name="T31" fmla="*/ 68 h 113"/>
              <a:gd name="T32" fmla="*/ 132 w 327"/>
              <a:gd name="T33" fmla="*/ 65 h 113"/>
              <a:gd name="T34" fmla="*/ 130 w 327"/>
              <a:gd name="T35" fmla="*/ 59 h 113"/>
              <a:gd name="T36" fmla="*/ 127 w 327"/>
              <a:gd name="T37" fmla="*/ 57 h 113"/>
              <a:gd name="T38" fmla="*/ 123 w 327"/>
              <a:gd name="T39" fmla="*/ 55 h 113"/>
              <a:gd name="T40" fmla="*/ 114 w 327"/>
              <a:gd name="T41" fmla="*/ 52 h 113"/>
              <a:gd name="T42" fmla="*/ 108 w 327"/>
              <a:gd name="T43" fmla="*/ 50 h 113"/>
              <a:gd name="T44" fmla="*/ 104 w 327"/>
              <a:gd name="T45" fmla="*/ 48 h 113"/>
              <a:gd name="T46" fmla="*/ 101 w 327"/>
              <a:gd name="T47" fmla="*/ 45 h 113"/>
              <a:gd name="T48" fmla="*/ 96 w 327"/>
              <a:gd name="T49" fmla="*/ 42 h 113"/>
              <a:gd name="T50" fmla="*/ 92 w 327"/>
              <a:gd name="T51" fmla="*/ 39 h 113"/>
              <a:gd name="T52" fmla="*/ 88 w 327"/>
              <a:gd name="T53" fmla="*/ 37 h 113"/>
              <a:gd name="T54" fmla="*/ 74 w 327"/>
              <a:gd name="T55" fmla="*/ 35 h 113"/>
              <a:gd name="T56" fmla="*/ 71 w 327"/>
              <a:gd name="T57" fmla="*/ 33 h 113"/>
              <a:gd name="T58" fmla="*/ 64 w 327"/>
              <a:gd name="T59" fmla="*/ 28 h 113"/>
              <a:gd name="T60" fmla="*/ 61 w 327"/>
              <a:gd name="T61" fmla="*/ 21 h 113"/>
              <a:gd name="T62" fmla="*/ 53 w 327"/>
              <a:gd name="T63" fmla="*/ 19 h 113"/>
              <a:gd name="T64" fmla="*/ 48 w 327"/>
              <a:gd name="T65" fmla="*/ 17 h 113"/>
              <a:gd name="T66" fmla="*/ 45 w 327"/>
              <a:gd name="T67" fmla="*/ 15 h 113"/>
              <a:gd name="T68" fmla="*/ 43 w 327"/>
              <a:gd name="T69" fmla="*/ 9 h 113"/>
              <a:gd name="T70" fmla="*/ 39 w 327"/>
              <a:gd name="T71" fmla="*/ 7 h 113"/>
              <a:gd name="T72" fmla="*/ 22 w 327"/>
              <a:gd name="T73" fmla="*/ 4 h 113"/>
              <a:gd name="T74" fmla="*/ 19 w 327"/>
              <a:gd name="T7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7" h="113">
                <a:moveTo>
                  <a:pt x="327" y="113"/>
                </a:moveTo>
                <a:lnTo>
                  <a:pt x="271" y="113"/>
                </a:lnTo>
                <a:lnTo>
                  <a:pt x="271" y="109"/>
                </a:lnTo>
                <a:lnTo>
                  <a:pt x="242" y="109"/>
                </a:lnTo>
                <a:lnTo>
                  <a:pt x="242" y="105"/>
                </a:lnTo>
                <a:lnTo>
                  <a:pt x="237" y="105"/>
                </a:lnTo>
                <a:lnTo>
                  <a:pt x="237" y="102"/>
                </a:lnTo>
                <a:lnTo>
                  <a:pt x="214" y="102"/>
                </a:lnTo>
                <a:lnTo>
                  <a:pt x="212" y="102"/>
                </a:lnTo>
                <a:lnTo>
                  <a:pt x="212" y="99"/>
                </a:lnTo>
                <a:lnTo>
                  <a:pt x="201" y="99"/>
                </a:lnTo>
                <a:lnTo>
                  <a:pt x="201" y="97"/>
                </a:lnTo>
                <a:lnTo>
                  <a:pt x="194" y="97"/>
                </a:lnTo>
                <a:lnTo>
                  <a:pt x="194" y="93"/>
                </a:lnTo>
                <a:lnTo>
                  <a:pt x="183" y="93"/>
                </a:lnTo>
                <a:lnTo>
                  <a:pt x="183" y="89"/>
                </a:lnTo>
                <a:lnTo>
                  <a:pt x="179" y="89"/>
                </a:lnTo>
                <a:lnTo>
                  <a:pt x="179" y="85"/>
                </a:lnTo>
                <a:lnTo>
                  <a:pt x="177" y="85"/>
                </a:lnTo>
                <a:lnTo>
                  <a:pt x="177" y="83"/>
                </a:lnTo>
                <a:lnTo>
                  <a:pt x="173" y="83"/>
                </a:lnTo>
                <a:lnTo>
                  <a:pt x="173" y="79"/>
                </a:lnTo>
                <a:lnTo>
                  <a:pt x="171" y="79"/>
                </a:lnTo>
                <a:lnTo>
                  <a:pt x="171" y="77"/>
                </a:lnTo>
                <a:lnTo>
                  <a:pt x="165" y="77"/>
                </a:lnTo>
                <a:lnTo>
                  <a:pt x="165" y="75"/>
                </a:lnTo>
                <a:lnTo>
                  <a:pt x="154" y="75"/>
                </a:lnTo>
                <a:lnTo>
                  <a:pt x="154" y="73"/>
                </a:lnTo>
                <a:lnTo>
                  <a:pt x="152" y="73"/>
                </a:lnTo>
                <a:lnTo>
                  <a:pt x="152" y="71"/>
                </a:lnTo>
                <a:lnTo>
                  <a:pt x="143" y="71"/>
                </a:lnTo>
                <a:lnTo>
                  <a:pt x="143" y="68"/>
                </a:lnTo>
                <a:lnTo>
                  <a:pt x="132" y="68"/>
                </a:lnTo>
                <a:lnTo>
                  <a:pt x="132" y="65"/>
                </a:lnTo>
                <a:lnTo>
                  <a:pt x="130" y="65"/>
                </a:lnTo>
                <a:lnTo>
                  <a:pt x="130" y="59"/>
                </a:lnTo>
                <a:lnTo>
                  <a:pt x="127" y="59"/>
                </a:lnTo>
                <a:lnTo>
                  <a:pt x="127" y="57"/>
                </a:lnTo>
                <a:lnTo>
                  <a:pt x="123" y="57"/>
                </a:lnTo>
                <a:lnTo>
                  <a:pt x="123" y="55"/>
                </a:lnTo>
                <a:lnTo>
                  <a:pt x="114" y="55"/>
                </a:lnTo>
                <a:lnTo>
                  <a:pt x="114" y="52"/>
                </a:lnTo>
                <a:lnTo>
                  <a:pt x="108" y="52"/>
                </a:lnTo>
                <a:lnTo>
                  <a:pt x="108" y="50"/>
                </a:lnTo>
                <a:lnTo>
                  <a:pt x="104" y="50"/>
                </a:lnTo>
                <a:lnTo>
                  <a:pt x="104" y="48"/>
                </a:lnTo>
                <a:lnTo>
                  <a:pt x="101" y="48"/>
                </a:lnTo>
                <a:lnTo>
                  <a:pt x="101" y="45"/>
                </a:lnTo>
                <a:lnTo>
                  <a:pt x="96" y="45"/>
                </a:lnTo>
                <a:lnTo>
                  <a:pt x="96" y="42"/>
                </a:lnTo>
                <a:lnTo>
                  <a:pt x="92" y="42"/>
                </a:lnTo>
                <a:lnTo>
                  <a:pt x="92" y="39"/>
                </a:lnTo>
                <a:lnTo>
                  <a:pt x="88" y="39"/>
                </a:lnTo>
                <a:lnTo>
                  <a:pt x="88" y="37"/>
                </a:lnTo>
                <a:lnTo>
                  <a:pt x="74" y="37"/>
                </a:lnTo>
                <a:lnTo>
                  <a:pt x="74" y="35"/>
                </a:lnTo>
                <a:lnTo>
                  <a:pt x="71" y="35"/>
                </a:lnTo>
                <a:lnTo>
                  <a:pt x="71" y="33"/>
                </a:lnTo>
                <a:lnTo>
                  <a:pt x="64" y="33"/>
                </a:lnTo>
                <a:lnTo>
                  <a:pt x="64" y="28"/>
                </a:lnTo>
                <a:lnTo>
                  <a:pt x="61" y="28"/>
                </a:lnTo>
                <a:lnTo>
                  <a:pt x="61" y="21"/>
                </a:lnTo>
                <a:lnTo>
                  <a:pt x="53" y="21"/>
                </a:lnTo>
                <a:lnTo>
                  <a:pt x="53" y="19"/>
                </a:lnTo>
                <a:lnTo>
                  <a:pt x="48" y="19"/>
                </a:lnTo>
                <a:lnTo>
                  <a:pt x="48" y="17"/>
                </a:lnTo>
                <a:lnTo>
                  <a:pt x="45" y="17"/>
                </a:lnTo>
                <a:lnTo>
                  <a:pt x="45" y="15"/>
                </a:lnTo>
                <a:lnTo>
                  <a:pt x="43" y="15"/>
                </a:lnTo>
                <a:lnTo>
                  <a:pt x="43" y="9"/>
                </a:lnTo>
                <a:lnTo>
                  <a:pt x="39" y="9"/>
                </a:lnTo>
                <a:lnTo>
                  <a:pt x="39" y="7"/>
                </a:lnTo>
                <a:lnTo>
                  <a:pt x="22" y="7"/>
                </a:lnTo>
                <a:lnTo>
                  <a:pt x="22" y="4"/>
                </a:lnTo>
                <a:lnTo>
                  <a:pt x="19" y="4"/>
                </a:lnTo>
                <a:lnTo>
                  <a:pt x="19"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6" name="Straight Connector 45"/>
          <p:cNvCxnSpPr/>
          <p:nvPr/>
        </p:nvCxnSpPr>
        <p:spPr>
          <a:xfrm>
            <a:off x="926092" y="3166624"/>
            <a:ext cx="233278" cy="0"/>
          </a:xfrm>
          <a:prstGeom prst="line">
            <a:avLst/>
          </a:prstGeom>
          <a:noFill/>
          <a:ln w="190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 name="Straight Connector 46"/>
          <p:cNvCxnSpPr/>
          <p:nvPr/>
        </p:nvCxnSpPr>
        <p:spPr>
          <a:xfrm>
            <a:off x="926092" y="3419943"/>
            <a:ext cx="233278"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 name="Straight Connector 47"/>
          <p:cNvCxnSpPr/>
          <p:nvPr/>
        </p:nvCxnSpPr>
        <p:spPr>
          <a:xfrm>
            <a:off x="4720775" y="3431795"/>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 name="Straight Connector 48"/>
          <p:cNvCxnSpPr/>
          <p:nvPr/>
        </p:nvCxnSpPr>
        <p:spPr>
          <a:xfrm>
            <a:off x="4231246" y="3434705"/>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 name="Straight Connector 49"/>
          <p:cNvCxnSpPr/>
          <p:nvPr/>
        </p:nvCxnSpPr>
        <p:spPr>
          <a:xfrm>
            <a:off x="3950282" y="3385982"/>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 name="Straight Connector 50"/>
          <p:cNvCxnSpPr/>
          <p:nvPr/>
        </p:nvCxnSpPr>
        <p:spPr>
          <a:xfrm>
            <a:off x="3846998" y="3384164"/>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 name="Straight Connector 51"/>
          <p:cNvCxnSpPr/>
          <p:nvPr/>
        </p:nvCxnSpPr>
        <p:spPr>
          <a:xfrm>
            <a:off x="3743714" y="3382346"/>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 name="Straight Connector 52"/>
          <p:cNvCxnSpPr/>
          <p:nvPr/>
        </p:nvCxnSpPr>
        <p:spPr>
          <a:xfrm>
            <a:off x="3506087" y="3292862"/>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 name="Straight Connector 53"/>
          <p:cNvCxnSpPr/>
          <p:nvPr/>
        </p:nvCxnSpPr>
        <p:spPr>
          <a:xfrm>
            <a:off x="3389802" y="3292862"/>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 name="Straight Connector 54"/>
          <p:cNvCxnSpPr/>
          <p:nvPr/>
        </p:nvCxnSpPr>
        <p:spPr>
          <a:xfrm>
            <a:off x="4228517" y="3330151"/>
            <a:ext cx="0" cy="65005"/>
          </a:xfrm>
          <a:prstGeom prst="line">
            <a:avLst/>
          </a:pr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 name="Straight Connector 55"/>
          <p:cNvCxnSpPr/>
          <p:nvPr/>
        </p:nvCxnSpPr>
        <p:spPr>
          <a:xfrm>
            <a:off x="3657600" y="3330614"/>
            <a:ext cx="0" cy="65005"/>
          </a:xfrm>
          <a:prstGeom prst="line">
            <a:avLst/>
          </a:pr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 name="Straight Connector 56"/>
          <p:cNvCxnSpPr/>
          <p:nvPr/>
        </p:nvCxnSpPr>
        <p:spPr>
          <a:xfrm>
            <a:off x="3669611" y="3331077"/>
            <a:ext cx="0" cy="65005"/>
          </a:xfrm>
          <a:prstGeom prst="line">
            <a:avLst/>
          </a:pr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 name="Straight Connector 57"/>
          <p:cNvCxnSpPr/>
          <p:nvPr/>
        </p:nvCxnSpPr>
        <p:spPr>
          <a:xfrm>
            <a:off x="3086778" y="3253528"/>
            <a:ext cx="0" cy="65005"/>
          </a:xfrm>
          <a:prstGeom prst="line">
            <a:avLst/>
          </a:pr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graphicFrame>
        <p:nvGraphicFramePr>
          <p:cNvPr id="59" name="Table 58"/>
          <p:cNvGraphicFramePr>
            <a:graphicFrameLocks noGrp="1"/>
          </p:cNvGraphicFramePr>
          <p:nvPr>
            <p:extLst>
              <p:ext uri="{D42A27DB-BD31-4B8C-83A1-F6EECF244321}">
                <p14:modId xmlns:p14="http://schemas.microsoft.com/office/powerpoint/2010/main" xmlns="" val="2722039595"/>
              </p:ext>
            </p:extLst>
          </p:nvPr>
        </p:nvGraphicFramePr>
        <p:xfrm>
          <a:off x="1532597" y="1372891"/>
          <a:ext cx="3392329" cy="1068120"/>
        </p:xfrm>
        <a:graphic>
          <a:graphicData uri="http://schemas.openxmlformats.org/drawingml/2006/table">
            <a:tbl>
              <a:tblPr firstRow="1" bandRow="1">
                <a:tableStyleId>{5C22544A-7EE6-4342-B048-85BDC9FD1C3A}</a:tableStyleId>
              </a:tblPr>
              <a:tblGrid>
                <a:gridCol w="924386"/>
                <a:gridCol w="311269"/>
                <a:gridCol w="939452"/>
                <a:gridCol w="607622"/>
                <a:gridCol w="609600"/>
              </a:tblGrid>
              <a:tr h="104215">
                <a:tc>
                  <a:txBody>
                    <a:bodyPr/>
                    <a:lstStyle/>
                    <a:p>
                      <a:pPr algn="l"/>
                      <a:r>
                        <a:rPr lang="ja-JP" sz="900" b="1" i="0" dirty="0" smtClean="0">
                          <a:solidFill>
                            <a:srgbClr val="4D4D4D"/>
                          </a:solidFill>
                          <a:ea typeface="MS UI Gothic" pitchFamily="18" charset="0"/>
                        </a:rPr>
                        <a:t>投与群</a:t>
                      </a:r>
                    </a:p>
                  </a:txBody>
                  <a:tcPr marT="18000" marB="1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N</a:t>
                      </a:r>
                    </a:p>
                  </a:txBody>
                  <a:tcPr marT="18000" marB="180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PFS中央値、</a:t>
                      </a:r>
                      <a:r>
                        <a:rPr lang="en-US" altLang="ja-JP" sz="900" b="1" i="0" dirty="0" smtClean="0">
                          <a:solidFill>
                            <a:srgbClr val="4D4D4D"/>
                          </a:solidFill>
                          <a:ea typeface="MS UI Gothic" pitchFamily="18" charset="0"/>
                        </a:rPr>
                        <a:t/>
                      </a:r>
                      <a:br>
                        <a:rPr lang="en-US" altLang="ja-JP" sz="900" b="1" i="0" dirty="0" smtClean="0">
                          <a:solidFill>
                            <a:srgbClr val="4D4D4D"/>
                          </a:solidFill>
                          <a:ea typeface="MS UI Gothic" pitchFamily="18" charset="0"/>
                        </a:rPr>
                      </a:br>
                      <a:r>
                        <a:rPr lang="ja-JP" sz="900" b="1" i="0" dirty="0" smtClean="0">
                          <a:solidFill>
                            <a:srgbClr val="4D4D4D"/>
                          </a:solidFill>
                          <a:ea typeface="MS UI Gothic" pitchFamily="18" charset="0"/>
                        </a:rPr>
                        <a:t>ヶ月間</a:t>
                      </a:r>
                      <a:r>
                        <a:rPr lang="en-US" altLang="ja-JP" sz="900" b="1" i="0" dirty="0" smtClean="0">
                          <a:solidFill>
                            <a:srgbClr val="4D4D4D"/>
                          </a:solidFill>
                          <a:ea typeface="MS UI Gothic" pitchFamily="18" charset="0"/>
                        </a:rPr>
                        <a:t/>
                      </a:r>
                      <a:br>
                        <a:rPr lang="en-US" altLang="ja-JP" sz="900" b="1" i="0" dirty="0" smtClean="0">
                          <a:solidFill>
                            <a:srgbClr val="4D4D4D"/>
                          </a:solidFill>
                          <a:ea typeface="MS UI Gothic" pitchFamily="18" charset="0"/>
                        </a:rPr>
                      </a:br>
                      <a:r>
                        <a:rPr lang="ja-JP" sz="900" b="1" i="0" dirty="0" smtClean="0">
                          <a:solidFill>
                            <a:srgbClr val="4D4D4D"/>
                          </a:solidFill>
                          <a:ea typeface="MS UI Gothic" pitchFamily="18" charset="0"/>
                        </a:rPr>
                        <a:t>(95%CI)</a:t>
                      </a:r>
                    </a:p>
                  </a:txBody>
                  <a:tcPr marT="18000" marB="180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HR</a:t>
                      </a:r>
                      <a:r>
                        <a:rPr lang="en" sz="900" dirty="0" smtClean="0"/>
                        <a:t/>
                      </a:r>
                      <a:br>
                        <a:rPr lang="en" sz="900" dirty="0" smtClean="0"/>
                      </a:br>
                      <a:r>
                        <a:rPr lang="ja-JP" sz="900" b="1" i="0" dirty="0" smtClean="0">
                          <a:solidFill>
                            <a:srgbClr val="4D4D4D"/>
                          </a:solidFill>
                          <a:ea typeface="MS UI Gothic" pitchFamily="18" charset="0"/>
                        </a:rPr>
                        <a:t>(95%CI)</a:t>
                      </a:r>
                    </a:p>
                  </a:txBody>
                  <a:tcPr marT="18000" marB="180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P値</a:t>
                      </a:r>
                    </a:p>
                  </a:txBody>
                  <a:tcPr marT="18000" marB="180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104215">
                <a:tc>
                  <a:txBody>
                    <a:bodyPr/>
                    <a:lstStyle/>
                    <a:p>
                      <a:pPr algn="l"/>
                      <a:r>
                        <a:rPr lang="ja-JP" sz="900" b="1" i="0" dirty="0" smtClean="0">
                          <a:solidFill>
                            <a:srgbClr val="4D4D4D"/>
                          </a:solidFill>
                          <a:ea typeface="MS UI Gothic" pitchFamily="18" charset="0"/>
                        </a:rPr>
                        <a:t>エベロリムス</a:t>
                      </a:r>
                    </a:p>
                  </a:txBody>
                  <a:tcPr marT="18000" marB="18000" anchor="ctr">
                    <a:lnL w="127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b="0" i="0" dirty="0" smtClean="0">
                          <a:solidFill>
                            <a:srgbClr val="4D4D4D"/>
                          </a:solidFill>
                          <a:ea typeface="MS UI Gothic" pitchFamily="18" charset="0"/>
                        </a:rPr>
                        <a:t>75</a:t>
                      </a:r>
                    </a:p>
                  </a:txBody>
                  <a:tcPr marT="18000" marB="18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14.0</a:t>
                      </a:r>
                      <a:r>
                        <a:rPr lang="en" sz="900" dirty="0" smtClean="0"/>
                        <a:t/>
                      </a:r>
                      <a:br>
                        <a:rPr lang="en" sz="900" dirty="0" smtClean="0"/>
                      </a:br>
                      <a:r>
                        <a:rPr lang="ja-JP" sz="900" b="0" i="0" dirty="0" smtClean="0">
                          <a:solidFill>
                            <a:srgbClr val="4D4D4D"/>
                          </a:solidFill>
                          <a:ea typeface="MS UI Gothic" pitchFamily="18" charset="0"/>
                        </a:rPr>
                        <a:t>(9.1, 16.9)</a:t>
                      </a:r>
                    </a:p>
                  </a:txBody>
                  <a:tcPr marT="18000" marB="18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900" b="1" i="0" dirty="0" smtClean="0">
                          <a:solidFill>
                            <a:srgbClr val="4D4D4D"/>
                          </a:solidFill>
                          <a:ea typeface="MS UI Gothic" pitchFamily="18" charset="0"/>
                        </a:rPr>
                        <a:t>0.80</a:t>
                      </a:r>
                      <a:r>
                        <a:rPr lang="en" sz="900" dirty="0" smtClean="0"/>
                        <a:t/>
                      </a:r>
                      <a:br>
                        <a:rPr lang="en" sz="900" dirty="0" smtClean="0"/>
                      </a:br>
                      <a:r>
                        <a:rPr lang="ja-JP" sz="900" b="0" i="0" dirty="0" smtClean="0">
                          <a:solidFill>
                            <a:srgbClr val="4D4D4D"/>
                          </a:solidFill>
                          <a:ea typeface="MS UI Gothic" pitchFamily="18" charset="0"/>
                        </a:rPr>
                        <a:t>(0.55, 1.17)</a:t>
                      </a:r>
                    </a:p>
                  </a:txBody>
                  <a:tcPr marT="18000" marB="1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900" b="1" i="0" dirty="0" smtClean="0">
                          <a:solidFill>
                            <a:srgbClr val="4D4D4D"/>
                          </a:solidFill>
                          <a:ea typeface="MS UI Gothic" pitchFamily="18" charset="0"/>
                        </a:rPr>
                        <a:t>0.12</a:t>
                      </a:r>
                    </a:p>
                  </a:txBody>
                  <a:tcPr marT="18000" marB="18000" anchor="ctr">
                    <a:lnL w="12700" cmpd="sng">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4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900" b="1" i="0" dirty="0" smtClean="0">
                          <a:solidFill>
                            <a:srgbClr val="4D4D4D"/>
                          </a:solidFill>
                          <a:ea typeface="MS UI Gothic" pitchFamily="18" charset="0"/>
                        </a:rPr>
                        <a:t>エベロリムス＋</a:t>
                      </a:r>
                      <a:r>
                        <a:rPr lang="en-US" altLang="ja-JP" sz="900" b="1" i="0" dirty="0" smtClean="0">
                          <a:solidFill>
                            <a:srgbClr val="4D4D4D"/>
                          </a:solidFill>
                          <a:ea typeface="MS UI Gothic" pitchFamily="18" charset="0"/>
                        </a:rPr>
                        <a:t/>
                      </a:r>
                      <a:br>
                        <a:rPr lang="en-US" altLang="ja-JP" sz="900" b="1" i="0" dirty="0" smtClean="0">
                          <a:solidFill>
                            <a:srgbClr val="4D4D4D"/>
                          </a:solidFill>
                          <a:ea typeface="MS UI Gothic" pitchFamily="18" charset="0"/>
                        </a:rPr>
                      </a:br>
                      <a:r>
                        <a:rPr lang="ja-JP" sz="900" b="1" i="0" dirty="0" smtClean="0">
                          <a:solidFill>
                            <a:srgbClr val="4D4D4D"/>
                          </a:solidFill>
                          <a:ea typeface="MS UI Gothic" pitchFamily="18" charset="0"/>
                        </a:rPr>
                        <a:t>ベバシズマブ</a:t>
                      </a:r>
                    </a:p>
                  </a:txBody>
                  <a:tcPr marT="18000" marB="1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0" i="0" dirty="0" smtClean="0">
                          <a:solidFill>
                            <a:srgbClr val="4D4D4D"/>
                          </a:solidFill>
                          <a:ea typeface="MS UI Gothic" pitchFamily="18" charset="0"/>
                        </a:rPr>
                        <a:t>75</a:t>
                      </a:r>
                    </a:p>
                  </a:txBody>
                  <a:tcPr marT="18000" marB="18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16.7</a:t>
                      </a:r>
                      <a:r>
                        <a:rPr lang="en" sz="900" dirty="0" smtClean="0"/>
                        <a:t/>
                      </a:r>
                      <a:br>
                        <a:rPr lang="en" sz="900" dirty="0" smtClean="0"/>
                      </a:br>
                      <a:r>
                        <a:rPr lang="ja-JP" sz="900" b="0" i="0" dirty="0" smtClean="0">
                          <a:solidFill>
                            <a:srgbClr val="4D4D4D"/>
                          </a:solidFill>
                          <a:ea typeface="MS UI Gothic" pitchFamily="18" charset="0"/>
                        </a:rPr>
                        <a:t>(12.6, 19.7)</a:t>
                      </a:r>
                    </a:p>
                  </a:txBody>
                  <a:tcPr marT="18000" marB="18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dirty="0"/>
                    </a:p>
                  </a:txBody>
                  <a:tcPr/>
                </a:tc>
                <a:tc vMerge="1">
                  <a:txBody>
                    <a:bodyPr/>
                    <a:lstStyle/>
                    <a:p>
                      <a:endParaRPr lang="en-GB" sz="1100" dirty="0"/>
                    </a:p>
                  </a:txBody>
                  <a:tcPr/>
                </a:tc>
              </a:tr>
            </a:tbl>
          </a:graphicData>
        </a:graphic>
      </p:graphicFrame>
      <p:sp>
        <p:nvSpPr>
          <p:cNvPr id="60" name="Rectangle 59"/>
          <p:cNvSpPr/>
          <p:nvPr/>
        </p:nvSpPr>
        <p:spPr>
          <a:xfrm>
            <a:off x="1205278" y="3041301"/>
            <a:ext cx="817853" cy="246221"/>
          </a:xfrm>
          <a:prstGeom prst="rect">
            <a:avLst/>
          </a:prstGeom>
        </p:spPr>
        <p:txBody>
          <a:bodyPr wrap="none">
            <a:spAutoFit/>
          </a:bodyPr>
          <a:lstStyle/>
          <a:p>
            <a:r>
              <a:rPr lang="ja-JP" sz="1000" b="0" i="0" dirty="0" smtClean="0">
                <a:solidFill>
                  <a:srgbClr val="4D4D4D"/>
                </a:solidFill>
                <a:ea typeface="MS UI Gothic" pitchFamily="18" charset="0"/>
              </a:rPr>
              <a:t>エベロリムス</a:t>
            </a:r>
          </a:p>
        </p:txBody>
      </p:sp>
      <p:sp>
        <p:nvSpPr>
          <p:cNvPr id="61" name="Rectangle 60"/>
          <p:cNvSpPr/>
          <p:nvPr/>
        </p:nvSpPr>
        <p:spPr>
          <a:xfrm>
            <a:off x="1205278" y="3287522"/>
            <a:ext cx="1168910" cy="246221"/>
          </a:xfrm>
          <a:prstGeom prst="rect">
            <a:avLst/>
          </a:prstGeom>
        </p:spPr>
        <p:txBody>
          <a:bodyPr wrap="none">
            <a:spAutoFit/>
          </a:bodyPr>
          <a:lstStyle/>
          <a:p>
            <a:r>
              <a:rPr lang="ja-JP" sz="1000" b="0" i="0" dirty="0" smtClean="0">
                <a:solidFill>
                  <a:srgbClr val="4D4D4D"/>
                </a:solidFill>
                <a:ea typeface="MS UI Gothic" pitchFamily="18" charset="0"/>
              </a:rPr>
              <a:t>エベロリムス＋ベバシズマブ</a:t>
            </a:r>
          </a:p>
        </p:txBody>
      </p:sp>
      <p:sp>
        <p:nvSpPr>
          <p:cNvPr id="3" name="TextBox 2"/>
          <p:cNvSpPr txBox="1"/>
          <p:nvPr/>
        </p:nvSpPr>
        <p:spPr>
          <a:xfrm>
            <a:off x="593083" y="1587986"/>
            <a:ext cx="633507" cy="369332"/>
          </a:xfrm>
          <a:prstGeom prst="rect">
            <a:avLst/>
          </a:prstGeom>
          <a:noFill/>
        </p:spPr>
        <p:txBody>
          <a:bodyPr wrap="none" rtlCol="0">
            <a:spAutoFit/>
          </a:bodyPr>
          <a:lstStyle/>
          <a:p>
            <a:r>
              <a:rPr lang="ja-JP" sz="1800" b="1" i="0" dirty="0" smtClean="0">
                <a:solidFill>
                  <a:srgbClr val="4D4D4D"/>
                </a:solidFill>
                <a:ea typeface="MS UI Gothic" pitchFamily="18" charset="0"/>
              </a:rPr>
              <a:t>PFS</a:t>
            </a:r>
          </a:p>
        </p:txBody>
      </p:sp>
      <p:sp>
        <p:nvSpPr>
          <p:cNvPr id="62"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Kulke et al. J Clin Oncol 2015; 33 (suppl): abstr 4005</a:t>
            </a:r>
          </a:p>
        </p:txBody>
      </p:sp>
    </p:spTree>
    <p:extLst>
      <p:ext uri="{BB962C8B-B14F-4D97-AF65-F5344CB8AC3E}">
        <p14:creationId xmlns:p14="http://schemas.microsoft.com/office/powerpoint/2010/main" xmlns="" val="2528698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神経内分泌腫瘍における血管新生経路およびその他の分子経路の標的化</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Reidy DL</a:t>
            </a:r>
          </a:p>
        </p:txBody>
      </p:sp>
      <p:sp>
        <p:nvSpPr>
          <p:cNvPr id="2" name="Content Placeholder 1"/>
          <p:cNvSpPr>
            <a:spLocks noGrp="1"/>
          </p:cNvSpPr>
          <p:nvPr>
            <p:ph idx="1"/>
          </p:nvPr>
        </p:nvSpPr>
        <p:spPr>
          <a:xfrm>
            <a:off x="365124" y="1254035"/>
            <a:ext cx="8490777" cy="4746172"/>
          </a:xfrm>
        </p:spPr>
        <p:txBody>
          <a:bodyPr/>
          <a:lstStyle/>
          <a:p>
            <a:pPr marL="0" indent="0">
              <a:spcAft>
                <a:spcPts val="300"/>
              </a:spcAft>
              <a:buNone/>
            </a:pPr>
            <a:r>
              <a:rPr lang="ja-JP" sz="1500" b="1" i="0" dirty="0" smtClean="0">
                <a:solidFill>
                  <a:srgbClr val="4D4D4D"/>
                </a:solidFill>
                <a:ea typeface="MS UI Gothic" pitchFamily="18" charset="0"/>
              </a:rPr>
              <a:t>抄録4004の考察</a:t>
            </a:r>
          </a:p>
          <a:p>
            <a:pPr>
              <a:spcAft>
                <a:spcPts val="300"/>
              </a:spcAft>
            </a:pPr>
            <a:r>
              <a:rPr lang="ja-JP" sz="1500" b="0" i="0" dirty="0" smtClean="0">
                <a:solidFill>
                  <a:srgbClr val="4D4D4D"/>
                </a:solidFill>
                <a:ea typeface="MS UI Gothic" pitchFamily="18" charset="0"/>
              </a:rPr>
              <a:t>IFNαの投与は、重度の副作用を引き起こすものであり、米国では標準的治療とはみなされていない</a:t>
            </a:r>
          </a:p>
          <a:p>
            <a:pPr marL="531813" lvl="1" indent="-279400">
              <a:spcAft>
                <a:spcPts val="300"/>
              </a:spcAft>
            </a:pPr>
            <a:r>
              <a:rPr lang="ja-JP" sz="1500" b="0" i="0" dirty="0" smtClean="0">
                <a:solidFill>
                  <a:srgbClr val="4D4D4D"/>
                </a:solidFill>
                <a:ea typeface="MS UI Gothic" pitchFamily="18" charset="0"/>
              </a:rPr>
              <a:t>より良好な忍容性を実現するために、この試験では、ペグ化IFNが用いられた</a:t>
            </a:r>
          </a:p>
          <a:p>
            <a:pPr>
              <a:spcAft>
                <a:spcPts val="300"/>
              </a:spcAft>
            </a:pPr>
            <a:r>
              <a:rPr lang="ja-JP" sz="1500" b="0" i="0" dirty="0" smtClean="0">
                <a:solidFill>
                  <a:srgbClr val="4D4D4D"/>
                </a:solidFill>
                <a:ea typeface="MS UI Gothic" pitchFamily="18" charset="0"/>
              </a:rPr>
              <a:t>この試験において、被験治療について優越性は認められなかった：すなわち、PFSは、ベバシズマブ群およびIFN群間で近似していた</a:t>
            </a:r>
          </a:p>
          <a:p>
            <a:pPr lvl="1">
              <a:spcAft>
                <a:spcPts val="300"/>
              </a:spcAft>
            </a:pPr>
            <a:r>
              <a:rPr lang="ja-JP" sz="1500" b="0" i="0" dirty="0" smtClean="0">
                <a:solidFill>
                  <a:srgbClr val="4D4D4D"/>
                </a:solidFill>
                <a:ea typeface="MS UI Gothic" pitchFamily="18" charset="0"/>
              </a:rPr>
              <a:t>ORRは、ベバシズマブ群において、IFN群よりも高くなっていた</a:t>
            </a:r>
          </a:p>
          <a:p>
            <a:pPr lvl="1">
              <a:spcAft>
                <a:spcPts val="300"/>
              </a:spcAft>
            </a:pPr>
            <a:r>
              <a:rPr lang="ja-JP" sz="1500" b="0" i="0" dirty="0" smtClean="0">
                <a:solidFill>
                  <a:srgbClr val="4D4D4D"/>
                </a:solidFill>
                <a:ea typeface="MS UI Gothic" pitchFamily="18" charset="0"/>
              </a:rPr>
              <a:t>IFN群では、ベバシズマブ群と比較して、グレード3の疲労の発生率はより高くなっており、TTFはより短くなっていた</a:t>
            </a:r>
          </a:p>
          <a:p>
            <a:pPr>
              <a:spcAft>
                <a:spcPts val="300"/>
              </a:spcAft>
            </a:pPr>
            <a:r>
              <a:rPr lang="ja-JP" sz="1500" b="0" i="0" dirty="0" smtClean="0">
                <a:solidFill>
                  <a:srgbClr val="4D4D4D"/>
                </a:solidFill>
                <a:ea typeface="MS UI Gothic" pitchFamily="18" charset="0"/>
              </a:rPr>
              <a:t>イベント発生率が低く、NETの不均質性が示唆されたため、この試験の治験実施計画書は改訂された</a:t>
            </a:r>
          </a:p>
          <a:p>
            <a:pPr>
              <a:spcAft>
                <a:spcPts val="300"/>
              </a:spcAft>
            </a:pPr>
            <a:r>
              <a:rPr lang="ja-JP" sz="1500" b="0" i="0" dirty="0" smtClean="0">
                <a:solidFill>
                  <a:srgbClr val="4D4D4D"/>
                </a:solidFill>
                <a:ea typeface="MS UI Gothic" pitchFamily="18" charset="0"/>
              </a:rPr>
              <a:t>さらに、この試験の対象となったのが真に予後不良な患者集団であったか否かは、疑問の余地があるところである</a:t>
            </a:r>
          </a:p>
          <a:p>
            <a:pPr lvl="1">
              <a:spcAft>
                <a:spcPts val="300"/>
              </a:spcAft>
            </a:pPr>
            <a:r>
              <a:rPr lang="ja-JP" sz="1500" b="0" i="0" dirty="0" smtClean="0">
                <a:solidFill>
                  <a:srgbClr val="4D4D4D"/>
                </a:solidFill>
                <a:ea typeface="MS UI Gothic" pitchFamily="18" charset="0"/>
              </a:rPr>
              <a:t>85%の患者はG1腫瘍を有していた</a:t>
            </a:r>
          </a:p>
          <a:p>
            <a:pPr>
              <a:spcAft>
                <a:spcPts val="300"/>
              </a:spcAft>
            </a:pPr>
            <a:r>
              <a:rPr lang="ja-JP" sz="1500" b="0" i="0" dirty="0" smtClean="0">
                <a:solidFill>
                  <a:srgbClr val="4D4D4D"/>
                </a:solidFill>
                <a:ea typeface="MS UI Gothic" pitchFamily="18" charset="0"/>
              </a:rPr>
              <a:t>PFSは両群において高くなっていた(ベバシズマブ群では16.6ヶ月間 vs. IFN群では15.4ヶ月間)</a:t>
            </a:r>
          </a:p>
          <a:p>
            <a:pPr lvl="1">
              <a:spcAft>
                <a:spcPts val="300"/>
              </a:spcAft>
            </a:pPr>
            <a:r>
              <a:rPr lang="ja-JP" sz="1500" b="0" i="0" dirty="0" smtClean="0">
                <a:solidFill>
                  <a:srgbClr val="4D4D4D"/>
                </a:solidFill>
                <a:ea typeface="MS UI Gothic" pitchFamily="18" charset="0"/>
              </a:rPr>
              <a:t>こうした所見は、両方の治療が奏効したということを反映しているのであろうか? </a:t>
            </a:r>
          </a:p>
          <a:p>
            <a:pPr marL="0" lvl="1" indent="0">
              <a:spcAft>
                <a:spcPts val="300"/>
              </a:spcAft>
              <a:buNone/>
            </a:pPr>
            <a:r>
              <a:rPr lang="ja-JP" sz="1500" b="1" i="0" dirty="0" smtClean="0">
                <a:solidFill>
                  <a:srgbClr val="4D4D4D"/>
                </a:solidFill>
                <a:ea typeface="MS UI Gothic" pitchFamily="18" charset="0"/>
              </a:rPr>
              <a:t>結論</a:t>
            </a:r>
          </a:p>
          <a:p>
            <a:pPr>
              <a:spcAft>
                <a:spcPts val="300"/>
              </a:spcAft>
            </a:pPr>
            <a:r>
              <a:rPr lang="ja-JP" sz="1500" b="1" i="0" dirty="0" smtClean="0">
                <a:solidFill>
                  <a:srgbClr val="4D4D4D"/>
                </a:solidFill>
                <a:ea typeface="MS UI Gothic" pitchFamily="18" charset="0"/>
              </a:rPr>
              <a:t>ペグ化IFNの単剤投与下では、毒性の発現が認められ、有効性は不明である</a:t>
            </a:r>
          </a:p>
          <a:p>
            <a:pPr>
              <a:spcAft>
                <a:spcPts val="300"/>
              </a:spcAft>
            </a:pPr>
            <a:r>
              <a:rPr lang="ja-JP" sz="1500" b="1" i="0" dirty="0" smtClean="0">
                <a:solidFill>
                  <a:srgbClr val="4D4D4D"/>
                </a:solidFill>
                <a:ea typeface="MS UI Gothic" pitchFamily="18" charset="0"/>
              </a:rPr>
              <a:t>ベバシズマブの単剤投与は、忍容性は良好であるが、有効性は不明である</a:t>
            </a:r>
          </a:p>
          <a:p>
            <a:pPr>
              <a:spcAft>
                <a:spcPts val="300"/>
              </a:spcAft>
            </a:pPr>
            <a:r>
              <a:rPr lang="ja-JP" sz="1500" b="1" i="0" dirty="0" smtClean="0">
                <a:solidFill>
                  <a:srgbClr val="4D4D4D"/>
                </a:solidFill>
                <a:ea typeface="MS UI Gothic" pitchFamily="18" charset="0"/>
              </a:rPr>
              <a:t>これらのデータに基づき、ベバシズマブおよびIFNのいずれも、NETに対する標準的治療として用いるべきではないと考える</a:t>
            </a:r>
          </a:p>
          <a:p>
            <a:pPr>
              <a:spcAft>
                <a:spcPts val="300"/>
              </a:spcAft>
            </a:pPr>
            <a:r>
              <a:rPr lang="ja-JP" sz="1500" b="1" i="0" dirty="0" smtClean="0">
                <a:solidFill>
                  <a:srgbClr val="4D4D4D"/>
                </a:solidFill>
                <a:ea typeface="MS UI Gothic" pitchFamily="18" charset="0"/>
              </a:rPr>
              <a:t>しかし、他のVEGF阻害薬については、さらなる試験の実施を検討すべきである、現在、そうした試験が進行中である</a:t>
            </a:r>
          </a:p>
        </p:txBody>
      </p:sp>
    </p:spTree>
    <p:extLst>
      <p:ext uri="{BB962C8B-B14F-4D97-AF65-F5344CB8AC3E}">
        <p14:creationId xmlns:p14="http://schemas.microsoft.com/office/powerpoint/2010/main" xmlns="" val="159610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肝細胞癌</a:t>
            </a:r>
          </a:p>
        </p:txBody>
      </p:sp>
    </p:spTree>
    <p:extLst>
      <p:ext uri="{BB962C8B-B14F-4D97-AF65-F5344CB8AC3E}">
        <p14:creationId xmlns:p14="http://schemas.microsoft.com/office/powerpoint/2010/main" xmlns="" val="3037171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神経内分泌腫瘍における血管新生経路およびその他の分子経路の標的化</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Reidy DL</a:t>
            </a:r>
          </a:p>
        </p:txBody>
      </p:sp>
      <p:sp>
        <p:nvSpPr>
          <p:cNvPr id="2" name="Content Placeholder 1"/>
          <p:cNvSpPr>
            <a:spLocks noGrp="1"/>
          </p:cNvSpPr>
          <p:nvPr>
            <p:ph idx="1"/>
          </p:nvPr>
        </p:nvSpPr>
        <p:spPr/>
        <p:txBody>
          <a:bodyPr/>
          <a:lstStyle/>
          <a:p>
            <a:pPr marL="0" indent="0">
              <a:spcAft>
                <a:spcPts val="300"/>
              </a:spcAft>
              <a:buNone/>
            </a:pPr>
            <a:r>
              <a:rPr lang="ja-JP" sz="1600" b="1" i="0" dirty="0" smtClean="0">
                <a:solidFill>
                  <a:srgbClr val="4D4D4D"/>
                </a:solidFill>
                <a:ea typeface="MS UI Gothic" pitchFamily="18" charset="0"/>
              </a:rPr>
              <a:t>抄録4005の考察</a:t>
            </a:r>
          </a:p>
          <a:p>
            <a:pPr>
              <a:spcAft>
                <a:spcPts val="300"/>
              </a:spcAft>
            </a:pPr>
            <a:r>
              <a:rPr lang="ja-JP" sz="1600" b="0" i="0" dirty="0" smtClean="0">
                <a:solidFill>
                  <a:srgbClr val="4D4D4D"/>
                </a:solidFill>
                <a:ea typeface="MS UI Gothic" pitchFamily="18" charset="0"/>
              </a:rPr>
              <a:t>エベロリムス + ベバシズマブ併用投与下では、エベロリムス単剤投与下よりも、高い有効性が得られる</a:t>
            </a:r>
          </a:p>
          <a:p>
            <a:pPr marL="531813" lvl="1" indent="-279400">
              <a:spcAft>
                <a:spcPts val="300"/>
              </a:spcAft>
            </a:pPr>
            <a:r>
              <a:rPr lang="ja-JP" sz="1600" b="0" i="0" dirty="0" smtClean="0">
                <a:solidFill>
                  <a:srgbClr val="4D4D4D"/>
                </a:solidFill>
                <a:ea typeface="MS UI Gothic" pitchFamily="18" charset="0"/>
              </a:rPr>
              <a:t>しかし、グレード3/4の毒性の発生率は、併用投与下において、単剤投与下よりも高くなっていた</a:t>
            </a:r>
          </a:p>
          <a:p>
            <a:pPr>
              <a:spcAft>
                <a:spcPts val="300"/>
              </a:spcAft>
            </a:pPr>
            <a:r>
              <a:rPr lang="ja-JP" sz="1600" b="0" i="0" dirty="0" smtClean="0">
                <a:solidFill>
                  <a:srgbClr val="4D4D4D"/>
                </a:solidFill>
                <a:ea typeface="MS UI Gothic" pitchFamily="18" charset="0"/>
              </a:rPr>
              <a:t>VEGF + mTOR阻害薬は、腎細胞癌において</a:t>
            </a:r>
            <a:r>
              <a:rPr lang="ja-JP" sz="1600" b="0" i="1" dirty="0" smtClean="0">
                <a:solidFill>
                  <a:srgbClr val="4D4D4D"/>
                </a:solidFill>
                <a:ea typeface="MS UI Gothic" pitchFamily="18" charset="0"/>
              </a:rPr>
              <a:t>逐次的に</a:t>
            </a:r>
            <a:r>
              <a:rPr lang="ja-JP" sz="1600" b="0" i="0" dirty="0" smtClean="0">
                <a:solidFill>
                  <a:srgbClr val="4D4D4D"/>
                </a:solidFill>
                <a:ea typeface="MS UI Gothic" pitchFamily="18" charset="0"/>
              </a:rPr>
              <a:t>使用した場合には、有益な効果が得られることが確認されているが、これら2剤を同時に併用した場合には、強い毒性の発現が認められた</a:t>
            </a:r>
          </a:p>
          <a:p>
            <a:pPr>
              <a:spcAft>
                <a:spcPts val="300"/>
              </a:spcAft>
            </a:pPr>
            <a:r>
              <a:rPr lang="ja-JP" sz="1600" b="0" i="0" dirty="0" smtClean="0">
                <a:solidFill>
                  <a:srgbClr val="4D4D4D"/>
                </a:solidFill>
                <a:ea typeface="MS UI Gothic" pitchFamily="18" charset="0"/>
              </a:rPr>
              <a:t>pNET</a:t>
            </a:r>
            <a:r>
              <a:rPr lang="ja-JP" sz="1600" b="0" i="0" baseline="30000" dirty="0" smtClean="0">
                <a:solidFill>
                  <a:srgbClr val="4D4D4D"/>
                </a:solidFill>
                <a:ea typeface="MS UI Gothic" pitchFamily="18" charset="0"/>
              </a:rPr>
              <a:t>1</a:t>
            </a:r>
            <a:r>
              <a:rPr lang="ja-JP" sz="1600" b="0" i="0" dirty="0" smtClean="0">
                <a:solidFill>
                  <a:srgbClr val="4D4D4D"/>
                </a:solidFill>
                <a:ea typeface="MS UI Gothic" pitchFamily="18" charset="0"/>
              </a:rPr>
              <a:t>患者(n=22)を対象とした第</a:t>
            </a:r>
            <a:r>
              <a:rPr lang="en-US" altLang="ja-JP" sz="1600" b="0" i="0" dirty="0" smtClean="0">
                <a:solidFill>
                  <a:srgbClr val="4D4D4D"/>
                </a:solidFill>
                <a:ea typeface="MS UI Gothic" pitchFamily="18" charset="0"/>
              </a:rPr>
              <a:t>II</a:t>
            </a:r>
            <a:r>
              <a:rPr lang="ja-JP" sz="1600" b="0" i="0" dirty="0" smtClean="0">
                <a:solidFill>
                  <a:srgbClr val="4D4D4D"/>
                </a:solidFill>
                <a:ea typeface="MS UI Gothic" pitchFamily="18" charset="0"/>
              </a:rPr>
              <a:t>相試験1件では、ベバシズマブ単剤投与下において、中程度の有効性(PFS 18ヶ月間、ORR 14%)が得られ、グレード3/4の毒性は発生しなかった</a:t>
            </a:r>
          </a:p>
          <a:p>
            <a:pPr lvl="1">
              <a:spcAft>
                <a:spcPts val="300"/>
              </a:spcAft>
            </a:pPr>
            <a:r>
              <a:rPr lang="ja-JP" sz="1600" b="0" i="0" dirty="0" smtClean="0">
                <a:solidFill>
                  <a:srgbClr val="4D4D4D"/>
                </a:solidFill>
                <a:ea typeface="MS UI Gothic" pitchFamily="18" charset="0"/>
              </a:rPr>
              <a:t>この試験では、逐次的な治療が有益であることが示唆されている</a:t>
            </a:r>
          </a:p>
          <a:p>
            <a:pPr>
              <a:spcAft>
                <a:spcPts val="300"/>
              </a:spcAft>
            </a:pPr>
            <a:r>
              <a:rPr lang="ja-JP" sz="1600" b="0" i="0" dirty="0" smtClean="0">
                <a:solidFill>
                  <a:srgbClr val="4D4D4D"/>
                </a:solidFill>
                <a:ea typeface="MS UI Gothic" pitchFamily="18" charset="0"/>
              </a:rPr>
              <a:t>NETの治療および管理</a:t>
            </a:r>
          </a:p>
          <a:p>
            <a:pPr lvl="1">
              <a:spcAft>
                <a:spcPts val="300"/>
              </a:spcAft>
            </a:pPr>
            <a:r>
              <a:rPr lang="ja-JP" sz="1600" b="0" i="0" dirty="0" smtClean="0">
                <a:solidFill>
                  <a:srgbClr val="4D4D4D"/>
                </a:solidFill>
                <a:ea typeface="MS UI Gothic" pitchFamily="18" charset="0"/>
              </a:rPr>
              <a:t>適切な治療の選定は、臨床的な判断に依存する</a:t>
            </a:r>
          </a:p>
          <a:p>
            <a:pPr lvl="2">
              <a:spcAft>
                <a:spcPts val="300"/>
              </a:spcAft>
            </a:pPr>
            <a:r>
              <a:rPr lang="ja-JP" sz="1600" b="0" i="0" dirty="0" smtClean="0">
                <a:solidFill>
                  <a:srgbClr val="4D4D4D"/>
                </a:solidFill>
                <a:ea typeface="MS UI Gothic" pitchFamily="18" charset="0"/>
              </a:rPr>
              <a:t>無症候性の低グレードの腫瘍に対しては、慎重な経過観察が適切である</a:t>
            </a:r>
          </a:p>
          <a:p>
            <a:pPr lvl="2">
              <a:spcAft>
                <a:spcPts val="300"/>
              </a:spcAft>
            </a:pPr>
            <a:r>
              <a:rPr lang="ja-JP" sz="1600" b="0" i="0" dirty="0" smtClean="0">
                <a:solidFill>
                  <a:srgbClr val="4D4D4D"/>
                </a:solidFill>
                <a:ea typeface="MS UI Gothic" pitchFamily="18" charset="0"/>
              </a:rPr>
              <a:t>腫瘍量の多い症候性の患者に対しては、可能な限り早期に治療を施行する必要がある</a:t>
            </a:r>
          </a:p>
          <a:p>
            <a:pPr marL="0" indent="0">
              <a:spcAft>
                <a:spcPts val="300"/>
              </a:spcAft>
              <a:buNone/>
            </a:pPr>
            <a:r>
              <a:rPr lang="ja-JP" sz="1600" b="1" i="0" dirty="0" smtClean="0">
                <a:solidFill>
                  <a:srgbClr val="4D4D4D"/>
                </a:solidFill>
                <a:ea typeface="MS UI Gothic" pitchFamily="18" charset="0"/>
              </a:rPr>
              <a:t>結論</a:t>
            </a:r>
          </a:p>
          <a:p>
            <a:pPr>
              <a:spcAft>
                <a:spcPts val="300"/>
              </a:spcAft>
            </a:pPr>
            <a:r>
              <a:rPr lang="ja-JP" sz="1600" b="1" i="0" dirty="0" smtClean="0">
                <a:solidFill>
                  <a:srgbClr val="4D4D4D"/>
                </a:solidFill>
                <a:ea typeface="MS UI Gothic" pitchFamily="18" charset="0"/>
              </a:rPr>
              <a:t>2剤併用療法の施行下では、ORRは31%であった。こうした所見は、NETの治療におけるパラダイムシフトをもたらすものである。</a:t>
            </a:r>
          </a:p>
          <a:p>
            <a:pPr>
              <a:spcAft>
                <a:spcPts val="300"/>
              </a:spcAft>
            </a:pPr>
            <a:r>
              <a:rPr lang="ja-JP" sz="1600" b="1" i="0" dirty="0" smtClean="0">
                <a:solidFill>
                  <a:srgbClr val="4D4D4D"/>
                </a:solidFill>
                <a:ea typeface="MS UI Gothic" pitchFamily="18" charset="0"/>
              </a:rPr>
              <a:t>VEGF ± mTOR阻害剤という組み合わせについて、逐次的治療の検討を実施する必要がある</a:t>
            </a:r>
          </a:p>
          <a:p>
            <a:pPr>
              <a:spcAft>
                <a:spcPts val="300"/>
              </a:spcAft>
            </a:pPr>
            <a:r>
              <a:rPr lang="ja-JP" sz="1600" b="1" i="0" dirty="0" smtClean="0">
                <a:solidFill>
                  <a:srgbClr val="4D4D4D"/>
                </a:solidFill>
                <a:ea typeface="MS UI Gothic" pitchFamily="18" charset="0"/>
              </a:rPr>
              <a:t>第</a:t>
            </a:r>
            <a:r>
              <a:rPr lang="en-US" altLang="ja-JP" sz="1600" b="1" i="0" dirty="0" smtClean="0">
                <a:solidFill>
                  <a:srgbClr val="4D4D4D"/>
                </a:solidFill>
                <a:ea typeface="MS UI Gothic" pitchFamily="18" charset="0"/>
              </a:rPr>
              <a:t>II</a:t>
            </a:r>
            <a:r>
              <a:rPr lang="ja-JP" sz="1600" b="1" i="0" dirty="0" smtClean="0">
                <a:solidFill>
                  <a:srgbClr val="4D4D4D"/>
                </a:solidFill>
                <a:ea typeface="MS UI Gothic" pitchFamily="18" charset="0"/>
              </a:rPr>
              <a:t>相試験のデータについては、慎重に解釈を行う必要がある：毒性が有用性を上回る場合がある</a:t>
            </a:r>
          </a:p>
          <a:p>
            <a:pPr>
              <a:spcAft>
                <a:spcPts val="300"/>
              </a:spcAft>
            </a:pPr>
            <a:r>
              <a:rPr lang="ja-JP" sz="1600" b="1" i="0" dirty="0" smtClean="0">
                <a:solidFill>
                  <a:srgbClr val="4D4D4D"/>
                </a:solidFill>
                <a:ea typeface="MS UI Gothic" pitchFamily="18" charset="0"/>
              </a:rPr>
              <a:t>第</a:t>
            </a:r>
            <a:r>
              <a:rPr lang="en-US" altLang="ja-JP" sz="1600" b="1" i="0" dirty="0" smtClean="0">
                <a:solidFill>
                  <a:srgbClr val="4D4D4D"/>
                </a:solidFill>
                <a:ea typeface="MS UI Gothic" pitchFamily="18" charset="0"/>
              </a:rPr>
              <a:t>III</a:t>
            </a:r>
            <a:r>
              <a:rPr lang="ja-JP" sz="1600" b="1" i="0" dirty="0" smtClean="0">
                <a:solidFill>
                  <a:srgbClr val="4D4D4D"/>
                </a:solidFill>
                <a:ea typeface="MS UI Gothic" pitchFamily="18" charset="0"/>
              </a:rPr>
              <a:t>相試験のデータは、毒性の評価か有効性の検証のために必要となる</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 1. Hobday et al. J Clin Oncol 2015; 33 (suppl): abstr 4096</a:t>
            </a:r>
          </a:p>
        </p:txBody>
      </p:sp>
    </p:spTree>
    <p:extLst>
      <p:ext uri="{BB962C8B-B14F-4D97-AF65-F5344CB8AC3E}">
        <p14:creationId xmlns:p14="http://schemas.microsoft.com/office/powerpoint/2010/main" xmlns="" val="2369382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膵癌</a:t>
            </a:r>
          </a:p>
        </p:txBody>
      </p:sp>
    </p:spTree>
    <p:extLst>
      <p:ext uri="{BB962C8B-B14F-4D97-AF65-F5344CB8AC3E}">
        <p14:creationId xmlns:p14="http://schemas.microsoft.com/office/powerpoint/2010/main" xmlns="" val="4034938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431983"/>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R0切除後の膵癌患者において、EGFR TKIであるエルロチニブを、24週間にわたってゲムシタビンと併用した場合の有効性を評価すること</a:t>
            </a:r>
            <a:r>
              <a:rPr lang="ja-JP" sz="1600" b="1" i="0" dirty="0" smtClean="0">
                <a:solidFill>
                  <a:srgbClr val="4D4D4D"/>
                </a:solidFill>
                <a:ea typeface="MS UI Gothic" pitchFamily="18" charset="0"/>
              </a:rPr>
              <a:t> </a:t>
            </a: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4007: CONKO-005: R0切除後の膵癌患者における、24週間にわたるアジュバント療法としてのゲムシタビン＋エルロチニブ投与について、ゲムシタビン単剤投与との比較を行う、前向き、無作為化、第III相試験 – Sinn M,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Sinn et al. J Clin Oncol 2015; 33 (suppl): abstr 4007</a:t>
            </a:r>
          </a:p>
        </p:txBody>
      </p:sp>
      <p:sp>
        <p:nvSpPr>
          <p:cNvPr id="31" name="Content Placeholder 26"/>
          <p:cNvSpPr txBox="1">
            <a:spLocks/>
          </p:cNvSpPr>
          <p:nvPr/>
        </p:nvSpPr>
        <p:spPr bwMode="auto">
          <a:xfrm>
            <a:off x="3384768" y="4702272"/>
            <a:ext cx="3314926"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ja-JP" sz="1400" b="1" i="0" dirty="0" smtClean="0">
                <a:solidFill>
                  <a:srgbClr val="043882"/>
                </a:solidFill>
                <a:ea typeface="MS UI Gothic" pitchFamily="18" charset="0"/>
              </a:rPr>
              <a:t>層別化</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リンパ節転移(N+ vs. N0)</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手術</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腫瘍サイズ</a:t>
            </a:r>
          </a:p>
          <a:p>
            <a:pPr marL="203200" indent="-203200">
              <a:lnSpc>
                <a:spcPts val="18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KPS</a:t>
            </a:r>
          </a:p>
        </p:txBody>
      </p:sp>
      <p:sp>
        <p:nvSpPr>
          <p:cNvPr id="43" name="Rectangle 9"/>
          <p:cNvSpPr txBox="1">
            <a:spLocks noChangeArrowheads="1"/>
          </p:cNvSpPr>
          <p:nvPr/>
        </p:nvSpPr>
        <p:spPr>
          <a:xfrm>
            <a:off x="373833" y="5758888"/>
            <a:ext cx="4130676" cy="686149"/>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DFS</a:t>
            </a:r>
          </a:p>
        </p:txBody>
      </p:sp>
      <p:sp>
        <p:nvSpPr>
          <p:cNvPr id="44" name="Content Placeholder 26"/>
          <p:cNvSpPr txBox="1">
            <a:spLocks/>
          </p:cNvSpPr>
          <p:nvPr/>
        </p:nvSpPr>
        <p:spPr>
          <a:xfrm>
            <a:off x="4743999" y="5741470"/>
            <a:ext cx="4130675" cy="686149"/>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OS、毒性</a:t>
            </a:r>
          </a:p>
        </p:txBody>
      </p:sp>
      <p:sp>
        <p:nvSpPr>
          <p:cNvPr id="25" name="Oval 14"/>
          <p:cNvSpPr>
            <a:spLocks noChangeArrowheads="1"/>
          </p:cNvSpPr>
          <p:nvPr/>
        </p:nvSpPr>
        <p:spPr bwMode="auto">
          <a:xfrm>
            <a:off x="3702943" y="32532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4111795" y="2738351"/>
            <a:ext cx="397867"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p:cNvCxnSpPr>
          <p:nvPr/>
        </p:nvCxnSpPr>
        <p:spPr bwMode="auto">
          <a:xfrm rot="16200000" flipH="1">
            <a:off x="4103093" y="3729118"/>
            <a:ext cx="415271" cy="631975"/>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283411" y="259108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32" name="AutoShape 19"/>
          <p:cNvCxnSpPr>
            <a:cxnSpLocks noChangeShapeType="1"/>
          </p:cNvCxnSpPr>
          <p:nvPr/>
        </p:nvCxnSpPr>
        <p:spPr bwMode="auto">
          <a:xfrm>
            <a:off x="3446220" y="3536662"/>
            <a:ext cx="256723" cy="0"/>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p:cNvCxnSpPr>
          <p:nvPr/>
        </p:nvCxnSpPr>
        <p:spPr bwMode="auto">
          <a:xfrm>
            <a:off x="7710776" y="2855404"/>
            <a:ext cx="572635"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626716" y="2268793"/>
            <a:ext cx="3084060" cy="117322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エルロチニブ 100 mg/日 経口 + ゲムシタビン 1000 mg/m² IV D1、8、15 q4w</a:t>
            </a:r>
            <a:r>
              <a:rPr lang="en" sz="1800" dirty="0" smtClean="0"/>
              <a:t/>
            </a:r>
            <a:br>
              <a:rPr lang="en" sz="1800" dirty="0" smtClean="0"/>
            </a:br>
            <a:r>
              <a:rPr lang="ja-JP" sz="1800" b="0" i="0" dirty="0" smtClean="0">
                <a:solidFill>
                  <a:srgbClr val="FFFFFF"/>
                </a:solidFill>
                <a:ea typeface="MS UI Gothic" pitchFamily="18" charset="0"/>
              </a:rPr>
              <a:t>(n=219)</a:t>
            </a:r>
          </a:p>
        </p:txBody>
      </p:sp>
      <p:sp>
        <p:nvSpPr>
          <p:cNvPr id="39" name="AutoShape 12"/>
          <p:cNvSpPr>
            <a:spLocks noChangeArrowheads="1"/>
          </p:cNvSpPr>
          <p:nvPr/>
        </p:nvSpPr>
        <p:spPr bwMode="auto">
          <a:xfrm>
            <a:off x="8283411" y="397131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40" name="AutoShape 21"/>
          <p:cNvCxnSpPr>
            <a:cxnSpLocks noChangeShapeType="1"/>
          </p:cNvCxnSpPr>
          <p:nvPr/>
        </p:nvCxnSpPr>
        <p:spPr bwMode="auto">
          <a:xfrm>
            <a:off x="7710776" y="4235634"/>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626716" y="3648834"/>
            <a:ext cx="3084060" cy="11736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ゲムシタビン 1000 mg/m² IV </a:t>
            </a:r>
            <a:r>
              <a:rPr lang="en" sz="1800" dirty="0" smtClean="0"/>
              <a:t/>
            </a:r>
            <a:br>
              <a:rPr lang="en" sz="1800" dirty="0" smtClean="0"/>
            </a:br>
            <a:r>
              <a:rPr lang="ja-JP" sz="1800" b="0" i="0" dirty="0" smtClean="0">
                <a:solidFill>
                  <a:srgbClr val="FFFFFF"/>
                </a:solidFill>
                <a:ea typeface="MS UI Gothic" pitchFamily="18" charset="0"/>
              </a:rPr>
              <a:t>D1、8、15 q4w</a:t>
            </a:r>
            <a:r>
              <a:rPr lang="en" sz="1800" dirty="0" smtClean="0"/>
              <a:t/>
            </a:r>
            <a:br>
              <a:rPr lang="en" sz="1800" dirty="0" smtClean="0"/>
            </a:br>
            <a:r>
              <a:rPr lang="ja-JP" sz="1800" b="0" i="0" dirty="0" smtClean="0">
                <a:solidFill>
                  <a:srgbClr val="FFFFFF"/>
                </a:solidFill>
                <a:ea typeface="MS UI Gothic" pitchFamily="18" charset="0"/>
              </a:rPr>
              <a:t>(n=217)</a:t>
            </a:r>
          </a:p>
        </p:txBody>
      </p:sp>
      <p:sp>
        <p:nvSpPr>
          <p:cNvPr id="48" name="AutoShape 9"/>
          <p:cNvSpPr>
            <a:spLocks noChangeArrowheads="1"/>
          </p:cNvSpPr>
          <p:nvPr/>
        </p:nvSpPr>
        <p:spPr bwMode="auto">
          <a:xfrm>
            <a:off x="201558" y="2364654"/>
            <a:ext cx="3256935" cy="2361159"/>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組織学的検査所見に基づいて確定診断された腺癌、</a:t>
            </a:r>
            <a:r>
              <a:rPr lang="en" sz="1800" dirty="0" smtClean="0"/>
              <a:t/>
            </a:r>
            <a:br>
              <a:rPr lang="en" sz="1800" dirty="0" smtClean="0"/>
            </a:br>
            <a:r>
              <a:rPr lang="ja-JP" sz="1800" b="0" i="0" dirty="0" smtClean="0">
                <a:solidFill>
                  <a:srgbClr val="043882"/>
                </a:solidFill>
                <a:ea typeface="MS UI Gothic" pitchFamily="18" charset="0"/>
              </a:rPr>
              <a:t>R0切除術後</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治療歴なし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術後においてKPS ≥60%</a:t>
            </a:r>
          </a:p>
          <a:p>
            <a:pPr defTabSz="892175" eaLnBrk="0" hangingPunct="0">
              <a:spcAft>
                <a:spcPct val="30000"/>
              </a:spcAft>
            </a:pPr>
            <a:r>
              <a:rPr lang="ja-JP" sz="1800" b="0" i="0" dirty="0" smtClean="0">
                <a:solidFill>
                  <a:srgbClr val="043882"/>
                </a:solidFill>
                <a:ea typeface="MS UI Gothic" pitchFamily="18" charset="0"/>
              </a:rPr>
              <a:t>(n=436)</a:t>
            </a:r>
          </a:p>
        </p:txBody>
      </p:sp>
    </p:spTree>
    <p:extLst>
      <p:ext uri="{BB962C8B-B14F-4D97-AF65-F5344CB8AC3E}">
        <p14:creationId xmlns:p14="http://schemas.microsoft.com/office/powerpoint/2010/main" xmlns="" val="2492918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2310" y="1295400"/>
            <a:ext cx="8811690" cy="5262979"/>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DFS中央値(両群で11.6ヶ月間)およびOS(24.6 vs. 26.5ヶ月間［エルロチニブ+ゲムシタビン群 vs. ゲムシタビン群］)について、2群間に差は認められなかった</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エルロチニブ+ゲムシタビン群において、発疹のグレードと、DFSの改善との間に、相関性は認められなかった</a:t>
            </a:r>
            <a:endParaRPr lang="en-US" altLang="ja-JP" sz="1600" b="0" i="0" dirty="0" smtClean="0">
              <a:solidFill>
                <a:srgbClr val="4D4D4D"/>
              </a:solidFill>
              <a:ea typeface="MS UI Gothic" pitchFamily="18" charset="0"/>
            </a:endParaRPr>
          </a:p>
          <a:p>
            <a:pPr marL="285750" indent="-285750">
              <a:buClr>
                <a:srgbClr val="043882"/>
              </a:buClr>
              <a:buFont typeface="Arial" panose="020B0604020202020204" pitchFamily="34" charset="0"/>
              <a:buChar char="•"/>
            </a:pPr>
            <a:endParaRPr lang="ja-JP" sz="1600" b="0" i="0" dirty="0" smtClean="0">
              <a:solidFill>
                <a:srgbClr val="4D4D4D"/>
              </a:solidFill>
              <a:ea typeface="MS UI Gothic" pitchFamily="18" charset="0"/>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ゲムシタビンとエルロチニブの24週間にわたる併用は、DFSおよびOSを改善しなかった。長期的な生命予後については、エルロチニブ+ゲムシタビン併用群において、改善傾向が認められた</a:t>
            </a:r>
          </a:p>
          <a:p>
            <a:pPr>
              <a:buClr>
                <a:srgbClr val="043882"/>
              </a:buClr>
            </a:pPr>
            <a:endParaRPr lang="en-GB" sz="1600" dirty="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4007: CONKO-005: R0切除後の膵癌患者における、24週間にわたるアジュバント療法としてのゲムシタビン＋エルロチニブ投与について、ゲムシタビン単剤投与との比較を行う、前向き、無作為化、第III相試験 – Sinn M,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Sinn et al. J Clin Oncol 2015; 33 (suppl): abstr 4007</a:t>
            </a:r>
          </a:p>
        </p:txBody>
      </p:sp>
      <p:sp>
        <p:nvSpPr>
          <p:cNvPr id="12" name="Line 3"/>
          <p:cNvSpPr>
            <a:spLocks noChangeShapeType="1"/>
          </p:cNvSpPr>
          <p:nvPr/>
        </p:nvSpPr>
        <p:spPr bwMode="auto">
          <a:xfrm>
            <a:off x="1482182" y="271820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 name="Line 4"/>
          <p:cNvSpPr>
            <a:spLocks noChangeShapeType="1"/>
          </p:cNvSpPr>
          <p:nvPr/>
        </p:nvSpPr>
        <p:spPr bwMode="auto">
          <a:xfrm>
            <a:off x="1482182" y="3227171"/>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 name="Line 5"/>
          <p:cNvSpPr>
            <a:spLocks noChangeShapeType="1"/>
          </p:cNvSpPr>
          <p:nvPr/>
        </p:nvSpPr>
        <p:spPr bwMode="auto">
          <a:xfrm>
            <a:off x="1482182" y="373478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 name="Line 6"/>
          <p:cNvSpPr>
            <a:spLocks noChangeShapeType="1"/>
          </p:cNvSpPr>
          <p:nvPr/>
        </p:nvSpPr>
        <p:spPr bwMode="auto">
          <a:xfrm>
            <a:off x="1482182" y="4265469"/>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 name="Line 7"/>
          <p:cNvSpPr>
            <a:spLocks noChangeShapeType="1"/>
          </p:cNvSpPr>
          <p:nvPr/>
        </p:nvSpPr>
        <p:spPr bwMode="auto">
          <a:xfrm>
            <a:off x="1482182" y="4774158"/>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 name="Line 8"/>
          <p:cNvSpPr>
            <a:spLocks noChangeShapeType="1"/>
          </p:cNvSpPr>
          <p:nvPr/>
        </p:nvSpPr>
        <p:spPr bwMode="auto">
          <a:xfrm>
            <a:off x="1482182" y="4774158"/>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 name="Line 9"/>
          <p:cNvSpPr>
            <a:spLocks noChangeShapeType="1"/>
          </p:cNvSpPr>
          <p:nvPr/>
        </p:nvSpPr>
        <p:spPr bwMode="auto">
          <a:xfrm flipV="1">
            <a:off x="1526380" y="4774158"/>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 name="Line 10"/>
          <p:cNvSpPr>
            <a:spLocks noChangeShapeType="1"/>
          </p:cNvSpPr>
          <p:nvPr/>
        </p:nvSpPr>
        <p:spPr bwMode="auto">
          <a:xfrm flipV="1">
            <a:off x="2874034" y="4766843"/>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 name="Line 11"/>
          <p:cNvSpPr>
            <a:spLocks noChangeShapeType="1"/>
          </p:cNvSpPr>
          <p:nvPr/>
        </p:nvSpPr>
        <p:spPr bwMode="auto">
          <a:xfrm flipV="1">
            <a:off x="1988553" y="4774158"/>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 name="Line 12"/>
          <p:cNvSpPr>
            <a:spLocks noChangeShapeType="1"/>
          </p:cNvSpPr>
          <p:nvPr/>
        </p:nvSpPr>
        <p:spPr bwMode="auto">
          <a:xfrm flipV="1">
            <a:off x="3316012" y="4766843"/>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 name="Line 13"/>
          <p:cNvSpPr>
            <a:spLocks noChangeShapeType="1"/>
          </p:cNvSpPr>
          <p:nvPr/>
        </p:nvSpPr>
        <p:spPr bwMode="auto">
          <a:xfrm flipV="1">
            <a:off x="2421691" y="4774158"/>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 name="Freeform 17"/>
          <p:cNvSpPr>
            <a:spLocks/>
          </p:cNvSpPr>
          <p:nvPr/>
        </p:nvSpPr>
        <p:spPr bwMode="auto">
          <a:xfrm>
            <a:off x="1528896" y="2712735"/>
            <a:ext cx="1793318" cy="205352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4D4D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 name="TextBox 24"/>
          <p:cNvSpPr txBox="1"/>
          <p:nvPr/>
        </p:nvSpPr>
        <p:spPr>
          <a:xfrm rot="16200000">
            <a:off x="784870" y="3628489"/>
            <a:ext cx="67678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DFS(%)</a:t>
            </a:r>
          </a:p>
        </p:txBody>
      </p:sp>
      <p:sp>
        <p:nvSpPr>
          <p:cNvPr id="26" name="TextBox 25"/>
          <p:cNvSpPr txBox="1"/>
          <p:nvPr/>
        </p:nvSpPr>
        <p:spPr>
          <a:xfrm>
            <a:off x="1092666" y="2597223"/>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100</a:t>
            </a:r>
          </a:p>
        </p:txBody>
      </p:sp>
      <p:sp>
        <p:nvSpPr>
          <p:cNvPr id="27" name="TextBox 26"/>
          <p:cNvSpPr txBox="1"/>
          <p:nvPr/>
        </p:nvSpPr>
        <p:spPr>
          <a:xfrm>
            <a:off x="1179860" y="3104660"/>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75</a:t>
            </a:r>
          </a:p>
        </p:txBody>
      </p:sp>
      <p:sp>
        <p:nvSpPr>
          <p:cNvPr id="28" name="TextBox 27"/>
          <p:cNvSpPr txBox="1"/>
          <p:nvPr/>
        </p:nvSpPr>
        <p:spPr>
          <a:xfrm>
            <a:off x="1179860" y="3620495"/>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29" name="TextBox 28"/>
          <p:cNvSpPr txBox="1"/>
          <p:nvPr/>
        </p:nvSpPr>
        <p:spPr>
          <a:xfrm>
            <a:off x="1179860" y="4136329"/>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25</a:t>
            </a:r>
          </a:p>
        </p:txBody>
      </p:sp>
      <p:sp>
        <p:nvSpPr>
          <p:cNvPr id="30" name="TextBox 29"/>
          <p:cNvSpPr txBox="1"/>
          <p:nvPr/>
        </p:nvSpPr>
        <p:spPr>
          <a:xfrm>
            <a:off x="1250392" y="4652164"/>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31" name="TextBox 30"/>
          <p:cNvSpPr txBox="1"/>
          <p:nvPr/>
        </p:nvSpPr>
        <p:spPr>
          <a:xfrm>
            <a:off x="-62318" y="5137604"/>
            <a:ext cx="1479892" cy="400110"/>
          </a:xfrm>
          <a:prstGeom prst="rect">
            <a:avLst/>
          </a:prstGeom>
          <a:noFill/>
        </p:spPr>
        <p:txBody>
          <a:bodyPr wrap="none" rtlCol="0">
            <a:spAutoFit/>
          </a:bodyPr>
          <a:lstStyle/>
          <a:p>
            <a:pPr algn="r"/>
            <a:r>
              <a:rPr lang="ja-JP" sz="1000" b="0" i="0" dirty="0" smtClean="0">
                <a:solidFill>
                  <a:srgbClr val="4D4D4D"/>
                </a:solidFill>
                <a:ea typeface="MS UI Gothic" pitchFamily="18" charset="0"/>
              </a:rPr>
              <a:t>エルロチニブ+ゲムシタビン</a:t>
            </a:r>
          </a:p>
          <a:p>
            <a:pPr algn="r"/>
            <a:r>
              <a:rPr lang="ja-JP" sz="1000" b="0" i="0" dirty="0" smtClean="0">
                <a:solidFill>
                  <a:srgbClr val="4D4D4D"/>
                </a:solidFill>
                <a:ea typeface="MS UI Gothic" pitchFamily="18" charset="0"/>
              </a:rPr>
              <a:t>ゲムシタビン</a:t>
            </a:r>
          </a:p>
        </p:txBody>
      </p:sp>
      <p:sp>
        <p:nvSpPr>
          <p:cNvPr id="32" name="TextBox 31"/>
          <p:cNvSpPr txBox="1"/>
          <p:nvPr/>
        </p:nvSpPr>
        <p:spPr>
          <a:xfrm>
            <a:off x="1334337" y="4828642"/>
            <a:ext cx="396262"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r>
              <a:rPr lang="en" sz="1000" dirty="0" smtClean="0"/>
              <a:t/>
            </a:r>
            <a:br>
              <a:rPr lang="en" sz="1000" dirty="0" smtClean="0"/>
            </a:br>
            <a:r>
              <a:rPr lang="en" sz="1000" dirty="0" smtClean="0"/>
              <a:t/>
            </a:r>
            <a:br>
              <a:rPr lang="en" sz="1000" dirty="0" smtClean="0"/>
            </a:br>
            <a:r>
              <a:rPr lang="ja-JP" sz="1000" b="0" i="0" dirty="0" smtClean="0">
                <a:solidFill>
                  <a:srgbClr val="4D4D4D"/>
                </a:solidFill>
                <a:ea typeface="MS UI Gothic" pitchFamily="18" charset="0"/>
              </a:rPr>
              <a:t>219</a:t>
            </a:r>
          </a:p>
          <a:p>
            <a:pPr algn="ctr"/>
            <a:r>
              <a:rPr lang="ja-JP" sz="1000" b="0" i="0" dirty="0" smtClean="0">
                <a:solidFill>
                  <a:srgbClr val="4D4D4D"/>
                </a:solidFill>
                <a:ea typeface="MS UI Gothic" pitchFamily="18" charset="0"/>
              </a:rPr>
              <a:t>217</a:t>
            </a:r>
          </a:p>
        </p:txBody>
      </p:sp>
      <p:sp>
        <p:nvSpPr>
          <p:cNvPr id="33" name="TextBox 32"/>
          <p:cNvSpPr txBox="1"/>
          <p:nvPr/>
        </p:nvSpPr>
        <p:spPr>
          <a:xfrm>
            <a:off x="1792973" y="4828642"/>
            <a:ext cx="396263"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r>
              <a:rPr lang="en" sz="1000" dirty="0" smtClean="0"/>
              <a:t/>
            </a:r>
            <a:br>
              <a:rPr lang="en" sz="1000" dirty="0" smtClean="0"/>
            </a:br>
            <a:r>
              <a:rPr lang="en" sz="1000" dirty="0" smtClean="0"/>
              <a:t/>
            </a:r>
            <a:br>
              <a:rPr lang="en" sz="1000" dirty="0" smtClean="0"/>
            </a:br>
            <a:r>
              <a:rPr lang="ja-JP" sz="1000" b="0" i="0" dirty="0" smtClean="0">
                <a:solidFill>
                  <a:srgbClr val="4D4D4D"/>
                </a:solidFill>
                <a:ea typeface="MS UI Gothic" pitchFamily="18" charset="0"/>
              </a:rPr>
              <a:t>  65</a:t>
            </a:r>
          </a:p>
          <a:p>
            <a:pPr algn="ctr"/>
            <a:r>
              <a:rPr lang="ja-JP" sz="1000" b="0" i="0" dirty="0" smtClean="0">
                <a:solidFill>
                  <a:srgbClr val="4D4D4D"/>
                </a:solidFill>
                <a:ea typeface="MS UI Gothic" pitchFamily="18" charset="0"/>
              </a:rPr>
              <a:t>155</a:t>
            </a:r>
          </a:p>
        </p:txBody>
      </p:sp>
      <p:sp>
        <p:nvSpPr>
          <p:cNvPr id="34" name="TextBox 33"/>
          <p:cNvSpPr txBox="1"/>
          <p:nvPr/>
        </p:nvSpPr>
        <p:spPr>
          <a:xfrm>
            <a:off x="2261723" y="4828642"/>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40</a:t>
            </a:r>
            <a:r>
              <a:rPr lang="en" sz="1000" dirty="0" smtClean="0"/>
              <a:t/>
            </a:r>
            <a:br>
              <a:rPr lang="en" sz="1000" dirty="0" smtClean="0"/>
            </a:br>
            <a:endParaRPr lang="en" sz="1000" dirty="0" smtClean="0"/>
          </a:p>
          <a:p>
            <a:pPr algn="ctr"/>
            <a:r>
              <a:rPr lang="ja-JP" sz="1000" b="0" i="0" dirty="0" smtClean="0">
                <a:solidFill>
                  <a:srgbClr val="4D4D4D"/>
                </a:solidFill>
                <a:ea typeface="MS UI Gothic" pitchFamily="18" charset="0"/>
              </a:rPr>
              <a:t>31</a:t>
            </a:r>
          </a:p>
          <a:p>
            <a:pPr algn="ctr"/>
            <a:r>
              <a:rPr lang="ja-JP" sz="1000" b="0" i="0" dirty="0" smtClean="0">
                <a:solidFill>
                  <a:srgbClr val="4D4D4D"/>
                </a:solidFill>
                <a:ea typeface="MS UI Gothic" pitchFamily="18" charset="0"/>
              </a:rPr>
              <a:t>16</a:t>
            </a:r>
          </a:p>
        </p:txBody>
      </p:sp>
      <p:sp>
        <p:nvSpPr>
          <p:cNvPr id="35" name="TextBox 34"/>
          <p:cNvSpPr txBox="1"/>
          <p:nvPr/>
        </p:nvSpPr>
        <p:spPr>
          <a:xfrm>
            <a:off x="2720755" y="4828642"/>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60</a:t>
            </a:r>
          </a:p>
          <a:p>
            <a:pPr algn="ctr"/>
            <a:endParaRPr lang="en-GB" sz="1000" dirty="0">
              <a:solidFill>
                <a:srgbClr val="4D4D4D"/>
              </a:solidFill>
            </a:endParaRPr>
          </a:p>
          <a:p>
            <a:pPr algn="ctr"/>
            <a:r>
              <a:rPr lang="ja-JP" sz="1000" b="0" i="0" dirty="0" smtClean="0">
                <a:solidFill>
                  <a:srgbClr val="4D4D4D"/>
                </a:solidFill>
                <a:ea typeface="MS UI Gothic" pitchFamily="18" charset="0"/>
              </a:rPr>
              <a:t>6</a:t>
            </a:r>
          </a:p>
          <a:p>
            <a:pPr algn="ctr"/>
            <a:r>
              <a:rPr lang="ja-JP" sz="1000" b="0" i="0" dirty="0" smtClean="0">
                <a:solidFill>
                  <a:srgbClr val="4D4D4D"/>
                </a:solidFill>
                <a:ea typeface="MS UI Gothic" pitchFamily="18" charset="0"/>
              </a:rPr>
              <a:t>4</a:t>
            </a:r>
          </a:p>
        </p:txBody>
      </p:sp>
      <p:sp>
        <p:nvSpPr>
          <p:cNvPr id="36" name="TextBox 35"/>
          <p:cNvSpPr txBox="1"/>
          <p:nvPr/>
        </p:nvSpPr>
        <p:spPr>
          <a:xfrm>
            <a:off x="3159349" y="4828642"/>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80</a:t>
            </a:r>
            <a:r>
              <a:rPr lang="en" sz="1000" dirty="0" smtClean="0"/>
              <a:t/>
            </a:r>
            <a:br>
              <a:rPr lang="en" sz="1000" dirty="0" smtClean="0"/>
            </a:br>
            <a:endParaRPr lang="en" sz="1000" dirty="0" smtClean="0"/>
          </a:p>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0</a:t>
            </a:r>
          </a:p>
        </p:txBody>
      </p:sp>
      <p:sp>
        <p:nvSpPr>
          <p:cNvPr id="37" name="TextBox 36"/>
          <p:cNvSpPr txBox="1"/>
          <p:nvPr/>
        </p:nvSpPr>
        <p:spPr>
          <a:xfrm>
            <a:off x="1925664" y="4961586"/>
            <a:ext cx="1010212"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ベースラインからの経過時間(ヶ月)</a:t>
            </a:r>
          </a:p>
        </p:txBody>
      </p:sp>
      <p:sp>
        <p:nvSpPr>
          <p:cNvPr id="38" name="TextBox 37"/>
          <p:cNvSpPr txBox="1"/>
          <p:nvPr/>
        </p:nvSpPr>
        <p:spPr>
          <a:xfrm>
            <a:off x="-15141" y="4936364"/>
            <a:ext cx="1478290" cy="230832"/>
          </a:xfrm>
          <a:prstGeom prst="rect">
            <a:avLst/>
          </a:prstGeom>
          <a:noFill/>
        </p:spPr>
        <p:txBody>
          <a:bodyPr wrap="none" rtlCol="0">
            <a:spAutoFit/>
          </a:bodyPr>
          <a:lstStyle/>
          <a:p>
            <a:pPr algn="r"/>
            <a:r>
              <a:rPr lang="ja-JP" sz="900" b="0" i="0" dirty="0" smtClean="0">
                <a:solidFill>
                  <a:srgbClr val="4D4D4D"/>
                </a:solidFill>
                <a:ea typeface="MS UI Gothic" pitchFamily="18" charset="0"/>
              </a:rPr>
              <a:t>リスクにさらされていた患者数</a:t>
            </a:r>
          </a:p>
        </p:txBody>
      </p:sp>
      <p:sp>
        <p:nvSpPr>
          <p:cNvPr id="39" name="TextBox 38"/>
          <p:cNvSpPr txBox="1"/>
          <p:nvPr/>
        </p:nvSpPr>
        <p:spPr>
          <a:xfrm>
            <a:off x="2105469" y="2675726"/>
            <a:ext cx="1479892" cy="400110"/>
          </a:xfrm>
          <a:prstGeom prst="rect">
            <a:avLst/>
          </a:prstGeom>
          <a:noFill/>
        </p:spPr>
        <p:txBody>
          <a:bodyPr wrap="none" rtlCol="0">
            <a:spAutoFit/>
          </a:bodyPr>
          <a:lstStyle/>
          <a:p>
            <a:r>
              <a:rPr lang="ja-JP" sz="1000" b="0" i="0" dirty="0" smtClean="0">
                <a:solidFill>
                  <a:srgbClr val="4D4D4D"/>
                </a:solidFill>
                <a:ea typeface="MS UI Gothic" pitchFamily="18" charset="0"/>
              </a:rPr>
              <a:t>エルロチニブ+ゲムシタビン</a:t>
            </a:r>
          </a:p>
          <a:p>
            <a:r>
              <a:rPr lang="ja-JP" sz="1000" b="0" i="0" dirty="0" smtClean="0">
                <a:solidFill>
                  <a:srgbClr val="4D4D4D"/>
                </a:solidFill>
                <a:ea typeface="MS UI Gothic" pitchFamily="18" charset="0"/>
              </a:rPr>
              <a:t>ゲムシタビン</a:t>
            </a:r>
          </a:p>
        </p:txBody>
      </p:sp>
      <p:sp>
        <p:nvSpPr>
          <p:cNvPr id="40" name="TextBox 39"/>
          <p:cNvSpPr txBox="1"/>
          <p:nvPr/>
        </p:nvSpPr>
        <p:spPr>
          <a:xfrm>
            <a:off x="2155040" y="3112320"/>
            <a:ext cx="1316387" cy="400110"/>
          </a:xfrm>
          <a:prstGeom prst="rect">
            <a:avLst/>
          </a:prstGeom>
          <a:noFill/>
        </p:spPr>
        <p:txBody>
          <a:bodyPr wrap="none" rtlCol="0">
            <a:spAutoFit/>
          </a:bodyPr>
          <a:lstStyle/>
          <a:p>
            <a:pPr algn="r"/>
            <a:r>
              <a:rPr lang="ja-JP" sz="1000" b="0" i="0" dirty="0" smtClean="0">
                <a:solidFill>
                  <a:srgbClr val="4D4D4D"/>
                </a:solidFill>
                <a:ea typeface="MS UI Gothic" pitchFamily="18" charset="0"/>
              </a:rPr>
              <a:t>ログランク検定において</a:t>
            </a:r>
            <a:endParaRPr lang="en-US" altLang="ja-JP" sz="1000" b="0" i="0" dirty="0" smtClean="0">
              <a:solidFill>
                <a:srgbClr val="4D4D4D"/>
              </a:solidFill>
              <a:ea typeface="MS UI Gothic" pitchFamily="18" charset="0"/>
            </a:endParaRPr>
          </a:p>
          <a:p>
            <a:pPr algn="r"/>
            <a:r>
              <a:rPr lang="ja-JP" sz="1000" b="0" i="0" dirty="0" smtClean="0">
                <a:solidFill>
                  <a:srgbClr val="4D4D4D"/>
                </a:solidFill>
                <a:ea typeface="MS UI Gothic" pitchFamily="18" charset="0"/>
              </a:rPr>
              <a:t>p=0.291</a:t>
            </a:r>
          </a:p>
        </p:txBody>
      </p:sp>
      <p:cxnSp>
        <p:nvCxnSpPr>
          <p:cNvPr id="41" name="Straight Connector 40"/>
          <p:cNvCxnSpPr/>
          <p:nvPr/>
        </p:nvCxnSpPr>
        <p:spPr>
          <a:xfrm>
            <a:off x="1937033" y="2793484"/>
            <a:ext cx="210714" cy="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37033" y="2953199"/>
            <a:ext cx="210714" cy="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43" name="Line 3"/>
          <p:cNvSpPr>
            <a:spLocks noChangeShapeType="1"/>
          </p:cNvSpPr>
          <p:nvPr/>
        </p:nvSpPr>
        <p:spPr bwMode="auto">
          <a:xfrm>
            <a:off x="3957213" y="271820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4" name="Line 4"/>
          <p:cNvSpPr>
            <a:spLocks noChangeShapeType="1"/>
          </p:cNvSpPr>
          <p:nvPr/>
        </p:nvSpPr>
        <p:spPr bwMode="auto">
          <a:xfrm>
            <a:off x="3957213" y="3227171"/>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5" name="Line 5"/>
          <p:cNvSpPr>
            <a:spLocks noChangeShapeType="1"/>
          </p:cNvSpPr>
          <p:nvPr/>
        </p:nvSpPr>
        <p:spPr bwMode="auto">
          <a:xfrm>
            <a:off x="3957213" y="373478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6" name="Line 6"/>
          <p:cNvSpPr>
            <a:spLocks noChangeShapeType="1"/>
          </p:cNvSpPr>
          <p:nvPr/>
        </p:nvSpPr>
        <p:spPr bwMode="auto">
          <a:xfrm>
            <a:off x="3957213" y="4265469"/>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7" name="Line 7"/>
          <p:cNvSpPr>
            <a:spLocks noChangeShapeType="1"/>
          </p:cNvSpPr>
          <p:nvPr/>
        </p:nvSpPr>
        <p:spPr bwMode="auto">
          <a:xfrm>
            <a:off x="3957213" y="4774158"/>
            <a:ext cx="44198"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8" name="Line 8"/>
          <p:cNvSpPr>
            <a:spLocks noChangeShapeType="1"/>
          </p:cNvSpPr>
          <p:nvPr/>
        </p:nvSpPr>
        <p:spPr bwMode="auto">
          <a:xfrm>
            <a:off x="3957213" y="4774158"/>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9" name="Line 9"/>
          <p:cNvSpPr>
            <a:spLocks noChangeShapeType="1"/>
          </p:cNvSpPr>
          <p:nvPr/>
        </p:nvSpPr>
        <p:spPr bwMode="auto">
          <a:xfrm flipV="1">
            <a:off x="4001411" y="4774158"/>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0" name="Line 10"/>
          <p:cNvSpPr>
            <a:spLocks noChangeShapeType="1"/>
          </p:cNvSpPr>
          <p:nvPr/>
        </p:nvSpPr>
        <p:spPr bwMode="auto">
          <a:xfrm flipV="1">
            <a:off x="5349065" y="4766843"/>
            <a:ext cx="0" cy="6922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1" name="Line 11"/>
          <p:cNvSpPr>
            <a:spLocks noChangeShapeType="1"/>
          </p:cNvSpPr>
          <p:nvPr/>
        </p:nvSpPr>
        <p:spPr bwMode="auto">
          <a:xfrm flipV="1">
            <a:off x="4463584" y="4774158"/>
            <a:ext cx="0" cy="6922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2" name="Line 12"/>
          <p:cNvSpPr>
            <a:spLocks noChangeShapeType="1"/>
          </p:cNvSpPr>
          <p:nvPr/>
        </p:nvSpPr>
        <p:spPr bwMode="auto">
          <a:xfrm flipV="1">
            <a:off x="5791043" y="4766843"/>
            <a:ext cx="0" cy="5768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3" name="Line 13"/>
          <p:cNvSpPr>
            <a:spLocks noChangeShapeType="1"/>
          </p:cNvSpPr>
          <p:nvPr/>
        </p:nvSpPr>
        <p:spPr bwMode="auto">
          <a:xfrm flipV="1">
            <a:off x="4896722" y="4774158"/>
            <a:ext cx="0" cy="5768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4" name="Freeform 17"/>
          <p:cNvSpPr>
            <a:spLocks/>
          </p:cNvSpPr>
          <p:nvPr/>
        </p:nvSpPr>
        <p:spPr bwMode="auto">
          <a:xfrm>
            <a:off x="4003927" y="2712735"/>
            <a:ext cx="1793318" cy="205352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4D4D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5" name="TextBox 54"/>
          <p:cNvSpPr txBox="1"/>
          <p:nvPr/>
        </p:nvSpPr>
        <p:spPr>
          <a:xfrm rot="16200000">
            <a:off x="3332838" y="3628489"/>
            <a:ext cx="604654"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OS(%)</a:t>
            </a:r>
          </a:p>
        </p:txBody>
      </p:sp>
      <p:sp>
        <p:nvSpPr>
          <p:cNvPr id="56" name="TextBox 55"/>
          <p:cNvSpPr txBox="1"/>
          <p:nvPr/>
        </p:nvSpPr>
        <p:spPr>
          <a:xfrm>
            <a:off x="3567697" y="2597223"/>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100</a:t>
            </a:r>
          </a:p>
        </p:txBody>
      </p:sp>
      <p:sp>
        <p:nvSpPr>
          <p:cNvPr id="57" name="TextBox 56"/>
          <p:cNvSpPr txBox="1"/>
          <p:nvPr/>
        </p:nvSpPr>
        <p:spPr>
          <a:xfrm>
            <a:off x="3654891" y="3104660"/>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75</a:t>
            </a:r>
          </a:p>
        </p:txBody>
      </p:sp>
      <p:sp>
        <p:nvSpPr>
          <p:cNvPr id="58" name="TextBox 57"/>
          <p:cNvSpPr txBox="1"/>
          <p:nvPr/>
        </p:nvSpPr>
        <p:spPr>
          <a:xfrm>
            <a:off x="3654891" y="3620495"/>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59" name="TextBox 58"/>
          <p:cNvSpPr txBox="1"/>
          <p:nvPr/>
        </p:nvSpPr>
        <p:spPr>
          <a:xfrm>
            <a:off x="3654891" y="4136329"/>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25</a:t>
            </a:r>
          </a:p>
        </p:txBody>
      </p:sp>
      <p:sp>
        <p:nvSpPr>
          <p:cNvPr id="60" name="TextBox 59"/>
          <p:cNvSpPr txBox="1"/>
          <p:nvPr/>
        </p:nvSpPr>
        <p:spPr>
          <a:xfrm>
            <a:off x="3725423" y="4652164"/>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62" name="TextBox 61"/>
          <p:cNvSpPr txBox="1"/>
          <p:nvPr/>
        </p:nvSpPr>
        <p:spPr>
          <a:xfrm>
            <a:off x="3809368" y="4828642"/>
            <a:ext cx="396262"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r>
              <a:rPr lang="en" sz="1000" dirty="0" smtClean="0"/>
              <a:t/>
            </a:r>
            <a:br>
              <a:rPr lang="en" sz="1000" dirty="0" smtClean="0"/>
            </a:br>
            <a:r>
              <a:rPr lang="en" sz="1000" dirty="0" smtClean="0"/>
              <a:t/>
            </a:r>
            <a:br>
              <a:rPr lang="en" sz="1000" dirty="0" smtClean="0"/>
            </a:br>
            <a:r>
              <a:rPr lang="ja-JP" sz="1000" b="0" i="0" dirty="0" smtClean="0">
                <a:solidFill>
                  <a:srgbClr val="4D4D4D"/>
                </a:solidFill>
                <a:ea typeface="MS UI Gothic" pitchFamily="18" charset="0"/>
              </a:rPr>
              <a:t>219</a:t>
            </a:r>
          </a:p>
          <a:p>
            <a:pPr algn="ctr"/>
            <a:r>
              <a:rPr lang="ja-JP" sz="1000" b="0" i="0" dirty="0" smtClean="0">
                <a:solidFill>
                  <a:srgbClr val="4D4D4D"/>
                </a:solidFill>
                <a:ea typeface="MS UI Gothic" pitchFamily="18" charset="0"/>
              </a:rPr>
              <a:t>217</a:t>
            </a:r>
          </a:p>
        </p:txBody>
      </p:sp>
      <p:sp>
        <p:nvSpPr>
          <p:cNvPr id="63" name="TextBox 62"/>
          <p:cNvSpPr txBox="1"/>
          <p:nvPr/>
        </p:nvSpPr>
        <p:spPr>
          <a:xfrm>
            <a:off x="4268004" y="4828642"/>
            <a:ext cx="396262"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r>
              <a:rPr lang="en" sz="1000" dirty="0" smtClean="0"/>
              <a:t/>
            </a:r>
            <a:br>
              <a:rPr lang="en" sz="1000" dirty="0" smtClean="0"/>
            </a:br>
            <a:r>
              <a:rPr lang="en" sz="1000" dirty="0" smtClean="0"/>
              <a:t/>
            </a:r>
            <a:br>
              <a:rPr lang="en" sz="1000" dirty="0" smtClean="0"/>
            </a:br>
            <a:r>
              <a:rPr lang="ja-JP" sz="1000" b="0" i="0" dirty="0" smtClean="0">
                <a:solidFill>
                  <a:srgbClr val="4D4D4D"/>
                </a:solidFill>
                <a:ea typeface="MS UI Gothic" pitchFamily="18" charset="0"/>
              </a:rPr>
              <a:t>120</a:t>
            </a:r>
          </a:p>
          <a:p>
            <a:pPr algn="ctr"/>
            <a:r>
              <a:rPr lang="ja-JP" sz="1000" b="0" i="0" dirty="0" smtClean="0">
                <a:solidFill>
                  <a:srgbClr val="4D4D4D"/>
                </a:solidFill>
                <a:ea typeface="MS UI Gothic" pitchFamily="18" charset="0"/>
              </a:rPr>
              <a:t>119</a:t>
            </a:r>
          </a:p>
        </p:txBody>
      </p:sp>
      <p:sp>
        <p:nvSpPr>
          <p:cNvPr id="64" name="TextBox 63"/>
          <p:cNvSpPr txBox="1"/>
          <p:nvPr/>
        </p:nvSpPr>
        <p:spPr>
          <a:xfrm>
            <a:off x="4736754" y="4828642"/>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40</a:t>
            </a:r>
            <a:r>
              <a:rPr lang="en" sz="1000" dirty="0" smtClean="0"/>
              <a:t/>
            </a:r>
            <a:br>
              <a:rPr lang="en" sz="1000" dirty="0" smtClean="0"/>
            </a:br>
            <a:endParaRPr lang="en" sz="1000" dirty="0" smtClean="0"/>
          </a:p>
          <a:p>
            <a:pPr algn="ctr"/>
            <a:r>
              <a:rPr lang="ja-JP" sz="1000" b="0" i="0" dirty="0" smtClean="0">
                <a:solidFill>
                  <a:srgbClr val="4D4D4D"/>
                </a:solidFill>
                <a:ea typeface="MS UI Gothic" pitchFamily="18" charset="0"/>
              </a:rPr>
              <a:t>39</a:t>
            </a:r>
          </a:p>
          <a:p>
            <a:pPr algn="ctr"/>
            <a:r>
              <a:rPr lang="ja-JP" sz="1000" b="0" i="0" dirty="0" smtClean="0">
                <a:solidFill>
                  <a:srgbClr val="4D4D4D"/>
                </a:solidFill>
                <a:ea typeface="MS UI Gothic" pitchFamily="18" charset="0"/>
              </a:rPr>
              <a:t>32</a:t>
            </a:r>
          </a:p>
        </p:txBody>
      </p:sp>
      <p:sp>
        <p:nvSpPr>
          <p:cNvPr id="65" name="TextBox 64"/>
          <p:cNvSpPr txBox="1"/>
          <p:nvPr/>
        </p:nvSpPr>
        <p:spPr>
          <a:xfrm>
            <a:off x="5195786" y="4828642"/>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60</a:t>
            </a:r>
          </a:p>
          <a:p>
            <a:pPr algn="ctr"/>
            <a:endParaRPr lang="en-GB" sz="1000" dirty="0">
              <a:solidFill>
                <a:srgbClr val="4D4D4D"/>
              </a:solidFill>
            </a:endParaRPr>
          </a:p>
          <a:p>
            <a:pPr algn="ctr"/>
            <a:r>
              <a:rPr lang="ja-JP" sz="1000" b="0" i="0" dirty="0" smtClean="0">
                <a:solidFill>
                  <a:srgbClr val="4D4D4D"/>
                </a:solidFill>
                <a:ea typeface="MS UI Gothic" pitchFamily="18" charset="0"/>
              </a:rPr>
              <a:t>12</a:t>
            </a:r>
          </a:p>
          <a:p>
            <a:pPr algn="ctr"/>
            <a:r>
              <a:rPr lang="ja-JP" sz="1000" b="0" i="0" dirty="0" smtClean="0">
                <a:solidFill>
                  <a:srgbClr val="4D4D4D"/>
                </a:solidFill>
                <a:ea typeface="MS UI Gothic" pitchFamily="18" charset="0"/>
              </a:rPr>
              <a:t> 9</a:t>
            </a:r>
          </a:p>
        </p:txBody>
      </p:sp>
      <p:sp>
        <p:nvSpPr>
          <p:cNvPr id="66" name="TextBox 65"/>
          <p:cNvSpPr txBox="1"/>
          <p:nvPr/>
        </p:nvSpPr>
        <p:spPr>
          <a:xfrm>
            <a:off x="5634380" y="4828642"/>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80</a:t>
            </a:r>
            <a:r>
              <a:rPr lang="en" sz="1000" dirty="0" smtClean="0"/>
              <a:t/>
            </a:r>
            <a:br>
              <a:rPr lang="en" sz="1000" dirty="0" smtClean="0"/>
            </a:br>
            <a:endParaRPr lang="en" sz="1000" dirty="0" smtClean="0"/>
          </a:p>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0</a:t>
            </a:r>
          </a:p>
        </p:txBody>
      </p:sp>
      <p:sp>
        <p:nvSpPr>
          <p:cNvPr id="67" name="TextBox 66"/>
          <p:cNvSpPr txBox="1"/>
          <p:nvPr/>
        </p:nvSpPr>
        <p:spPr>
          <a:xfrm>
            <a:off x="4400695" y="4961586"/>
            <a:ext cx="1010212"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ベースラインからの経過時間(ヶ月)</a:t>
            </a:r>
          </a:p>
        </p:txBody>
      </p:sp>
      <p:sp>
        <p:nvSpPr>
          <p:cNvPr id="69" name="TextBox 68"/>
          <p:cNvSpPr txBox="1"/>
          <p:nvPr/>
        </p:nvSpPr>
        <p:spPr>
          <a:xfrm>
            <a:off x="4654240" y="2675726"/>
            <a:ext cx="1479892" cy="400110"/>
          </a:xfrm>
          <a:prstGeom prst="rect">
            <a:avLst/>
          </a:prstGeom>
          <a:noFill/>
        </p:spPr>
        <p:txBody>
          <a:bodyPr wrap="none" rtlCol="0">
            <a:spAutoFit/>
          </a:bodyPr>
          <a:lstStyle/>
          <a:p>
            <a:r>
              <a:rPr lang="ja-JP" sz="1000" b="0" i="0" dirty="0" smtClean="0">
                <a:solidFill>
                  <a:srgbClr val="4D4D4D"/>
                </a:solidFill>
                <a:ea typeface="MS UI Gothic" pitchFamily="18" charset="0"/>
              </a:rPr>
              <a:t>エルロチニブ+ゲムシタビン</a:t>
            </a:r>
          </a:p>
          <a:p>
            <a:r>
              <a:rPr lang="ja-JP" sz="1000" b="0" i="0" dirty="0" smtClean="0">
                <a:solidFill>
                  <a:srgbClr val="4D4D4D"/>
                </a:solidFill>
                <a:ea typeface="MS UI Gothic" pitchFamily="18" charset="0"/>
              </a:rPr>
              <a:t>ゲムシタビン</a:t>
            </a:r>
          </a:p>
        </p:txBody>
      </p:sp>
      <p:sp>
        <p:nvSpPr>
          <p:cNvPr id="70" name="TextBox 69"/>
          <p:cNvSpPr txBox="1"/>
          <p:nvPr/>
        </p:nvSpPr>
        <p:spPr>
          <a:xfrm>
            <a:off x="4625758" y="3112320"/>
            <a:ext cx="1316387" cy="400110"/>
          </a:xfrm>
          <a:prstGeom prst="rect">
            <a:avLst/>
          </a:prstGeom>
          <a:noFill/>
        </p:spPr>
        <p:txBody>
          <a:bodyPr wrap="none" rtlCol="0">
            <a:spAutoFit/>
          </a:bodyPr>
          <a:lstStyle/>
          <a:p>
            <a:pPr algn="r"/>
            <a:r>
              <a:rPr lang="ja-JP" sz="1000" b="0" i="0" dirty="0" smtClean="0">
                <a:solidFill>
                  <a:srgbClr val="4D4D4D"/>
                </a:solidFill>
                <a:ea typeface="MS UI Gothic" pitchFamily="18" charset="0"/>
              </a:rPr>
              <a:t>ログランク検定において</a:t>
            </a:r>
            <a:endParaRPr lang="en-US" altLang="ja-JP" sz="1000" b="0" i="0" dirty="0" smtClean="0">
              <a:solidFill>
                <a:srgbClr val="4D4D4D"/>
              </a:solidFill>
              <a:ea typeface="MS UI Gothic" pitchFamily="18" charset="0"/>
            </a:endParaRPr>
          </a:p>
          <a:p>
            <a:pPr algn="r"/>
            <a:r>
              <a:rPr lang="ja-JP" sz="1000" b="0" i="0" dirty="0" smtClean="0">
                <a:solidFill>
                  <a:srgbClr val="4D4D4D"/>
                </a:solidFill>
                <a:ea typeface="MS UI Gothic" pitchFamily="18" charset="0"/>
              </a:rPr>
              <a:t>p=0.406</a:t>
            </a:r>
          </a:p>
        </p:txBody>
      </p:sp>
      <p:cxnSp>
        <p:nvCxnSpPr>
          <p:cNvPr id="71" name="Straight Connector 70"/>
          <p:cNvCxnSpPr/>
          <p:nvPr/>
        </p:nvCxnSpPr>
        <p:spPr>
          <a:xfrm>
            <a:off x="4485804" y="2793484"/>
            <a:ext cx="210714" cy="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485804" y="2953199"/>
            <a:ext cx="210714" cy="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5599134" y="2597223"/>
            <a:ext cx="3309293" cy="2939305"/>
            <a:chOff x="-83040" y="2493987"/>
            <a:chExt cx="3309293" cy="2939305"/>
          </a:xfrm>
        </p:grpSpPr>
        <p:sp>
          <p:nvSpPr>
            <p:cNvPr id="74" name="Line 3"/>
            <p:cNvSpPr>
              <a:spLocks noChangeShapeType="1"/>
            </p:cNvSpPr>
            <p:nvPr/>
          </p:nvSpPr>
          <p:spPr bwMode="auto">
            <a:xfrm>
              <a:off x="1135604" y="2614967"/>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5" name="Line 4"/>
            <p:cNvSpPr>
              <a:spLocks noChangeShapeType="1"/>
            </p:cNvSpPr>
            <p:nvPr/>
          </p:nvSpPr>
          <p:spPr bwMode="auto">
            <a:xfrm>
              <a:off x="1135604" y="3123935"/>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6" name="Line 5"/>
            <p:cNvSpPr>
              <a:spLocks noChangeShapeType="1"/>
            </p:cNvSpPr>
            <p:nvPr/>
          </p:nvSpPr>
          <p:spPr bwMode="auto">
            <a:xfrm>
              <a:off x="1135604" y="3631547"/>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7" name="Line 6"/>
            <p:cNvSpPr>
              <a:spLocks noChangeShapeType="1"/>
            </p:cNvSpPr>
            <p:nvPr/>
          </p:nvSpPr>
          <p:spPr bwMode="auto">
            <a:xfrm>
              <a:off x="1135604" y="416223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8" name="Line 7"/>
            <p:cNvSpPr>
              <a:spLocks noChangeShapeType="1"/>
            </p:cNvSpPr>
            <p:nvPr/>
          </p:nvSpPr>
          <p:spPr bwMode="auto">
            <a:xfrm>
              <a:off x="1135604" y="4670922"/>
              <a:ext cx="44198"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9" name="Line 8"/>
            <p:cNvSpPr>
              <a:spLocks noChangeShapeType="1"/>
            </p:cNvSpPr>
            <p:nvPr/>
          </p:nvSpPr>
          <p:spPr bwMode="auto">
            <a:xfrm>
              <a:off x="1135604" y="4670922"/>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0" name="Line 9"/>
            <p:cNvSpPr>
              <a:spLocks noChangeShapeType="1"/>
            </p:cNvSpPr>
            <p:nvPr/>
          </p:nvSpPr>
          <p:spPr bwMode="auto">
            <a:xfrm flipV="1">
              <a:off x="1179802" y="4670922"/>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1" name="Line 10"/>
            <p:cNvSpPr>
              <a:spLocks noChangeShapeType="1"/>
            </p:cNvSpPr>
            <p:nvPr/>
          </p:nvSpPr>
          <p:spPr bwMode="auto">
            <a:xfrm flipV="1">
              <a:off x="2527456" y="4663607"/>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2" name="Line 11"/>
            <p:cNvSpPr>
              <a:spLocks noChangeShapeType="1"/>
            </p:cNvSpPr>
            <p:nvPr/>
          </p:nvSpPr>
          <p:spPr bwMode="auto">
            <a:xfrm flipV="1">
              <a:off x="1641975" y="4670922"/>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3" name="Line 12"/>
            <p:cNvSpPr>
              <a:spLocks noChangeShapeType="1"/>
            </p:cNvSpPr>
            <p:nvPr/>
          </p:nvSpPr>
          <p:spPr bwMode="auto">
            <a:xfrm flipV="1">
              <a:off x="2969434" y="4663607"/>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4" name="Line 13"/>
            <p:cNvSpPr>
              <a:spLocks noChangeShapeType="1"/>
            </p:cNvSpPr>
            <p:nvPr/>
          </p:nvSpPr>
          <p:spPr bwMode="auto">
            <a:xfrm flipV="1">
              <a:off x="2075113" y="4670922"/>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5" name="Freeform 17"/>
            <p:cNvSpPr>
              <a:spLocks/>
            </p:cNvSpPr>
            <p:nvPr/>
          </p:nvSpPr>
          <p:spPr bwMode="auto">
            <a:xfrm>
              <a:off x="1182318" y="2609499"/>
              <a:ext cx="1793318" cy="205352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4D4D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6" name="TextBox 85"/>
            <p:cNvSpPr txBox="1"/>
            <p:nvPr/>
          </p:nvSpPr>
          <p:spPr>
            <a:xfrm rot="16200000">
              <a:off x="428414" y="3525253"/>
              <a:ext cx="67678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DFS(%)</a:t>
              </a:r>
            </a:p>
          </p:txBody>
        </p:sp>
        <p:sp>
          <p:nvSpPr>
            <p:cNvPr id="87" name="TextBox 86"/>
            <p:cNvSpPr txBox="1"/>
            <p:nvPr/>
          </p:nvSpPr>
          <p:spPr>
            <a:xfrm>
              <a:off x="746088" y="2493987"/>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100</a:t>
              </a:r>
            </a:p>
          </p:txBody>
        </p:sp>
        <p:sp>
          <p:nvSpPr>
            <p:cNvPr id="88" name="TextBox 87"/>
            <p:cNvSpPr txBox="1"/>
            <p:nvPr/>
          </p:nvSpPr>
          <p:spPr>
            <a:xfrm>
              <a:off x="833282" y="3001424"/>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75</a:t>
              </a:r>
            </a:p>
          </p:txBody>
        </p:sp>
        <p:sp>
          <p:nvSpPr>
            <p:cNvPr id="89" name="TextBox 88"/>
            <p:cNvSpPr txBox="1"/>
            <p:nvPr/>
          </p:nvSpPr>
          <p:spPr>
            <a:xfrm>
              <a:off x="833282" y="3517259"/>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90" name="TextBox 89"/>
            <p:cNvSpPr txBox="1"/>
            <p:nvPr/>
          </p:nvSpPr>
          <p:spPr>
            <a:xfrm>
              <a:off x="833282" y="4033093"/>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25</a:t>
              </a:r>
            </a:p>
          </p:txBody>
        </p:sp>
        <p:sp>
          <p:nvSpPr>
            <p:cNvPr id="91" name="TextBox 90"/>
            <p:cNvSpPr txBox="1"/>
            <p:nvPr/>
          </p:nvSpPr>
          <p:spPr>
            <a:xfrm>
              <a:off x="903814" y="4548928"/>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92" name="TextBox 91"/>
            <p:cNvSpPr txBox="1"/>
            <p:nvPr/>
          </p:nvSpPr>
          <p:spPr>
            <a:xfrm>
              <a:off x="-83040" y="5019909"/>
              <a:ext cx="1266771" cy="369332"/>
            </a:xfrm>
            <a:prstGeom prst="rect">
              <a:avLst/>
            </a:prstGeom>
            <a:noFill/>
          </p:spPr>
          <p:txBody>
            <a:bodyPr wrap="square" rtlCol="0">
              <a:spAutoFit/>
            </a:bodyPr>
            <a:lstStyle/>
            <a:p>
              <a:pPr algn="r"/>
              <a:r>
                <a:rPr lang="ja-JP" altLang="en-US" sz="900" dirty="0" smtClean="0">
                  <a:solidFill>
                    <a:srgbClr val="4D4D4D"/>
                  </a:solidFill>
                  <a:ea typeface="MS UI Gothic" pitchFamily="18" charset="0"/>
                </a:rPr>
                <a:t>グレード</a:t>
              </a:r>
              <a:r>
                <a:rPr lang="en-US" altLang="ja-JP" sz="900" dirty="0" smtClean="0">
                  <a:solidFill>
                    <a:srgbClr val="4D4D4D"/>
                  </a:solidFill>
                  <a:ea typeface="MS UI Gothic" pitchFamily="18" charset="0"/>
                </a:rPr>
                <a:t>0/1</a:t>
              </a:r>
              <a:r>
                <a:rPr lang="ja-JP" altLang="en-US" sz="900" dirty="0" smtClean="0">
                  <a:solidFill>
                    <a:srgbClr val="4D4D4D"/>
                  </a:solidFill>
                  <a:ea typeface="MS UI Gothic" pitchFamily="18" charset="0"/>
                </a:rPr>
                <a:t>の発疹</a:t>
              </a:r>
              <a:endParaRPr lang="es-ES" altLang="ja-JP" sz="900" dirty="0" smtClean="0">
                <a:solidFill>
                  <a:srgbClr val="4D4D4D"/>
                </a:solidFill>
                <a:ea typeface="MS UI Gothic" pitchFamily="18" charset="0"/>
              </a:endParaRPr>
            </a:p>
            <a:p>
              <a:pPr algn="r"/>
              <a:r>
                <a:rPr lang="ja-JP" altLang="en-US" sz="900" dirty="0" smtClean="0">
                  <a:solidFill>
                    <a:srgbClr val="4D4D4D"/>
                  </a:solidFill>
                  <a:ea typeface="MS UI Gothic" pitchFamily="18" charset="0"/>
                </a:rPr>
                <a:t>グレード</a:t>
              </a:r>
              <a:r>
                <a:rPr lang="en-US" altLang="ja-JP" sz="900" dirty="0" smtClean="0">
                  <a:solidFill>
                    <a:srgbClr val="4D4D4D"/>
                  </a:solidFill>
                  <a:ea typeface="MS UI Gothic" pitchFamily="18" charset="0"/>
                </a:rPr>
                <a:t>2</a:t>
              </a:r>
              <a:r>
                <a:rPr lang="ja-JP" altLang="en-US" sz="900" dirty="0" smtClean="0">
                  <a:solidFill>
                    <a:srgbClr val="4D4D4D"/>
                  </a:solidFill>
                  <a:ea typeface="MS UI Gothic" pitchFamily="18" charset="0"/>
                </a:rPr>
                <a:t>～</a:t>
              </a:r>
              <a:r>
                <a:rPr lang="en-US" altLang="ja-JP" sz="900" dirty="0" smtClean="0">
                  <a:solidFill>
                    <a:srgbClr val="4D4D4D"/>
                  </a:solidFill>
                  <a:ea typeface="MS UI Gothic" pitchFamily="18" charset="0"/>
                </a:rPr>
                <a:t>4</a:t>
              </a:r>
              <a:r>
                <a:rPr lang="ja-JP" altLang="en-US" sz="900" dirty="0" smtClean="0">
                  <a:solidFill>
                    <a:srgbClr val="4D4D4D"/>
                  </a:solidFill>
                  <a:ea typeface="MS UI Gothic" pitchFamily="18" charset="0"/>
                </a:rPr>
                <a:t>の発疹</a:t>
              </a:r>
              <a:endParaRPr lang="ja-JP" sz="900" b="0" i="0" dirty="0" smtClean="0">
                <a:solidFill>
                  <a:srgbClr val="4D4D4D"/>
                </a:solidFill>
                <a:ea typeface="MS UI Gothic" pitchFamily="18" charset="0"/>
              </a:endParaRPr>
            </a:p>
          </p:txBody>
        </p:sp>
        <p:sp>
          <p:nvSpPr>
            <p:cNvPr id="93" name="TextBox 92"/>
            <p:cNvSpPr txBox="1"/>
            <p:nvPr/>
          </p:nvSpPr>
          <p:spPr>
            <a:xfrm>
              <a:off x="987759" y="4725406"/>
              <a:ext cx="396262"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r>
                <a:rPr lang="en" sz="1000" dirty="0" smtClean="0"/>
                <a:t/>
              </a:r>
              <a:br>
                <a:rPr lang="en" sz="1000" dirty="0" smtClean="0"/>
              </a:br>
              <a:r>
                <a:rPr lang="en" sz="1000" dirty="0" smtClean="0"/>
                <a:t/>
              </a:r>
              <a:br>
                <a:rPr lang="en" sz="1000" dirty="0" smtClean="0"/>
              </a:br>
              <a:r>
                <a:rPr lang="ja-JP" sz="1000" b="0" i="0" dirty="0" smtClean="0">
                  <a:solidFill>
                    <a:srgbClr val="4D4D4D"/>
                  </a:solidFill>
                  <a:ea typeface="MS UI Gothic" pitchFamily="18" charset="0"/>
                </a:rPr>
                <a:t>133</a:t>
              </a:r>
            </a:p>
            <a:p>
              <a:pPr algn="ctr"/>
              <a:r>
                <a:rPr lang="ja-JP" sz="1000" b="0" i="0" dirty="0" smtClean="0">
                  <a:solidFill>
                    <a:srgbClr val="4D4D4D"/>
                  </a:solidFill>
                  <a:ea typeface="MS UI Gothic" pitchFamily="18" charset="0"/>
                </a:rPr>
                <a:t>  75</a:t>
              </a:r>
            </a:p>
          </p:txBody>
        </p:sp>
        <p:sp>
          <p:nvSpPr>
            <p:cNvPr id="94" name="TextBox 93"/>
            <p:cNvSpPr txBox="1"/>
            <p:nvPr/>
          </p:nvSpPr>
          <p:spPr>
            <a:xfrm>
              <a:off x="1464028" y="4725406"/>
              <a:ext cx="360996"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r>
                <a:rPr lang="en" sz="1000" dirty="0" smtClean="0"/>
                <a:t/>
              </a:r>
              <a:br>
                <a:rPr lang="en" sz="1000" dirty="0" smtClean="0"/>
              </a:br>
              <a:r>
                <a:rPr lang="en" sz="1000" dirty="0" smtClean="0"/>
                <a:t/>
              </a:r>
              <a:br>
                <a:rPr lang="en" sz="1000" dirty="0" smtClean="0"/>
              </a:br>
              <a:r>
                <a:rPr lang="ja-JP" sz="1000" b="0" i="0" dirty="0" smtClean="0">
                  <a:solidFill>
                    <a:srgbClr val="4D4D4D"/>
                  </a:solidFill>
                  <a:ea typeface="MS UI Gothic" pitchFamily="18" charset="0"/>
                </a:rPr>
                <a:t> 45</a:t>
              </a:r>
            </a:p>
            <a:p>
              <a:pPr algn="ctr"/>
              <a:r>
                <a:rPr lang="ja-JP" sz="1000" b="0" i="0" dirty="0" smtClean="0">
                  <a:solidFill>
                    <a:srgbClr val="4D4D4D"/>
                  </a:solidFill>
                  <a:ea typeface="MS UI Gothic" pitchFamily="18" charset="0"/>
                </a:rPr>
                <a:t>19</a:t>
              </a:r>
            </a:p>
          </p:txBody>
        </p:sp>
        <p:sp>
          <p:nvSpPr>
            <p:cNvPr id="95" name="TextBox 94"/>
            <p:cNvSpPr txBox="1"/>
            <p:nvPr/>
          </p:nvSpPr>
          <p:spPr>
            <a:xfrm>
              <a:off x="1915145" y="4725406"/>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40</a:t>
              </a:r>
              <a:r>
                <a:rPr lang="en" sz="1000" dirty="0" smtClean="0"/>
                <a:t/>
              </a:r>
              <a:br>
                <a:rPr lang="en" sz="1000" dirty="0" smtClean="0"/>
              </a:br>
              <a:endParaRPr lang="en" sz="1000" dirty="0" smtClean="0"/>
            </a:p>
            <a:p>
              <a:pPr algn="ctr"/>
              <a:r>
                <a:rPr lang="ja-JP" sz="1000" b="0" i="0" dirty="0" smtClean="0">
                  <a:solidFill>
                    <a:srgbClr val="4D4D4D"/>
                  </a:solidFill>
                  <a:ea typeface="MS UI Gothic" pitchFamily="18" charset="0"/>
                </a:rPr>
                <a:t>16</a:t>
              </a:r>
            </a:p>
            <a:p>
              <a:pPr algn="ctr"/>
              <a:r>
                <a:rPr lang="ja-JP" sz="1000" b="0" i="0" dirty="0" smtClean="0">
                  <a:solidFill>
                    <a:srgbClr val="4D4D4D"/>
                  </a:solidFill>
                  <a:ea typeface="MS UI Gothic" pitchFamily="18" charset="0"/>
                </a:rPr>
                <a:t>14</a:t>
              </a:r>
            </a:p>
          </p:txBody>
        </p:sp>
        <p:sp>
          <p:nvSpPr>
            <p:cNvPr id="96" name="TextBox 95"/>
            <p:cNvSpPr txBox="1"/>
            <p:nvPr/>
          </p:nvSpPr>
          <p:spPr>
            <a:xfrm>
              <a:off x="2374177" y="4725406"/>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60</a:t>
              </a:r>
            </a:p>
            <a:p>
              <a:pPr algn="ctr"/>
              <a:endParaRPr lang="en-GB" sz="1000" dirty="0">
                <a:solidFill>
                  <a:srgbClr val="4D4D4D"/>
                </a:solidFill>
              </a:endParaRPr>
            </a:p>
            <a:p>
              <a:pPr algn="ctr"/>
              <a:r>
                <a:rPr lang="ja-JP" sz="1000" b="0" i="0" dirty="0" smtClean="0">
                  <a:solidFill>
                    <a:srgbClr val="4D4D4D"/>
                  </a:solidFill>
                  <a:ea typeface="MS UI Gothic" pitchFamily="18" charset="0"/>
                </a:rPr>
                <a:t>4</a:t>
              </a:r>
            </a:p>
            <a:p>
              <a:pPr algn="ctr"/>
              <a:r>
                <a:rPr lang="ja-JP" sz="1000" b="0" i="0" dirty="0" smtClean="0">
                  <a:solidFill>
                    <a:srgbClr val="4D4D4D"/>
                  </a:solidFill>
                  <a:ea typeface="MS UI Gothic" pitchFamily="18" charset="0"/>
                </a:rPr>
                <a:t>2</a:t>
              </a:r>
            </a:p>
          </p:txBody>
        </p:sp>
        <p:sp>
          <p:nvSpPr>
            <p:cNvPr id="97" name="TextBox 96"/>
            <p:cNvSpPr txBox="1"/>
            <p:nvPr/>
          </p:nvSpPr>
          <p:spPr>
            <a:xfrm>
              <a:off x="2812771" y="4725406"/>
              <a:ext cx="325730"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80</a:t>
              </a:r>
              <a:r>
                <a:rPr lang="en" sz="1000" dirty="0" smtClean="0"/>
                <a:t/>
              </a:r>
              <a:br>
                <a:rPr lang="en" sz="1000" dirty="0" smtClean="0"/>
              </a:br>
              <a:endParaRPr lang="en" sz="1000" dirty="0" smtClean="0"/>
            </a:p>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0</a:t>
              </a:r>
            </a:p>
          </p:txBody>
        </p:sp>
        <p:sp>
          <p:nvSpPr>
            <p:cNvPr id="98" name="TextBox 97"/>
            <p:cNvSpPr txBox="1"/>
            <p:nvPr/>
          </p:nvSpPr>
          <p:spPr>
            <a:xfrm>
              <a:off x="1579086" y="4858350"/>
              <a:ext cx="1010212"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ベースラインからの経過時間(ヶ月)</a:t>
              </a:r>
            </a:p>
          </p:txBody>
        </p:sp>
        <p:sp>
          <p:nvSpPr>
            <p:cNvPr id="100" name="TextBox 99"/>
            <p:cNvSpPr txBox="1"/>
            <p:nvPr/>
          </p:nvSpPr>
          <p:spPr>
            <a:xfrm>
              <a:off x="2260323" y="2557742"/>
              <a:ext cx="729687" cy="400110"/>
            </a:xfrm>
            <a:prstGeom prst="rect">
              <a:avLst/>
            </a:prstGeom>
            <a:noFill/>
          </p:spPr>
          <p:txBody>
            <a:bodyPr wrap="none" rtlCol="0">
              <a:spAutoFit/>
            </a:bodyPr>
            <a:lstStyle/>
            <a:p>
              <a:r>
                <a:rPr lang="ja-JP" sz="1000" b="0" i="0" dirty="0" smtClean="0">
                  <a:solidFill>
                    <a:srgbClr val="4D4D4D"/>
                  </a:solidFill>
                  <a:ea typeface="MS UI Gothic" pitchFamily="18" charset="0"/>
                </a:rPr>
                <a:t>グレード0/1の発疹</a:t>
              </a:r>
            </a:p>
            <a:p>
              <a:r>
                <a:rPr lang="ja-JP" sz="1000" b="0" i="0" dirty="0" smtClean="0">
                  <a:solidFill>
                    <a:srgbClr val="4D4D4D"/>
                  </a:solidFill>
                  <a:ea typeface="MS UI Gothic" pitchFamily="18" charset="0"/>
                </a:rPr>
                <a:t>グレード2～4の発疹</a:t>
              </a:r>
            </a:p>
          </p:txBody>
        </p:sp>
        <p:sp>
          <p:nvSpPr>
            <p:cNvPr id="101" name="TextBox 100"/>
            <p:cNvSpPr txBox="1"/>
            <p:nvPr/>
          </p:nvSpPr>
          <p:spPr>
            <a:xfrm>
              <a:off x="1909866" y="2994336"/>
              <a:ext cx="1316387" cy="400110"/>
            </a:xfrm>
            <a:prstGeom prst="rect">
              <a:avLst/>
            </a:prstGeom>
            <a:noFill/>
          </p:spPr>
          <p:txBody>
            <a:bodyPr wrap="none" rtlCol="0">
              <a:spAutoFit/>
            </a:bodyPr>
            <a:lstStyle/>
            <a:p>
              <a:pPr algn="r"/>
              <a:r>
                <a:rPr lang="ja-JP" sz="1000" b="0" i="0" dirty="0" smtClean="0">
                  <a:solidFill>
                    <a:srgbClr val="4D4D4D"/>
                  </a:solidFill>
                  <a:ea typeface="MS UI Gothic" pitchFamily="18" charset="0"/>
                </a:rPr>
                <a:t>ログランク検定において</a:t>
              </a:r>
              <a:endParaRPr lang="en-US" altLang="ja-JP" sz="1000" b="0" i="0" dirty="0" smtClean="0">
                <a:solidFill>
                  <a:srgbClr val="4D4D4D"/>
                </a:solidFill>
                <a:ea typeface="MS UI Gothic" pitchFamily="18" charset="0"/>
              </a:endParaRPr>
            </a:p>
            <a:p>
              <a:pPr algn="r"/>
              <a:r>
                <a:rPr lang="ja-JP" sz="1000" b="0" i="0" dirty="0" smtClean="0">
                  <a:solidFill>
                    <a:srgbClr val="4D4D4D"/>
                  </a:solidFill>
                  <a:ea typeface="MS UI Gothic" pitchFamily="18" charset="0"/>
                </a:rPr>
                <a:t>p=0.545</a:t>
              </a:r>
            </a:p>
          </p:txBody>
        </p:sp>
        <p:cxnSp>
          <p:nvCxnSpPr>
            <p:cNvPr id="102" name="Straight Connector 101"/>
            <p:cNvCxnSpPr/>
            <p:nvPr/>
          </p:nvCxnSpPr>
          <p:spPr>
            <a:xfrm>
              <a:off x="2091887" y="2675500"/>
              <a:ext cx="210714" cy="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091887" y="2835215"/>
              <a:ext cx="210714" cy="0"/>
            </a:xfrm>
            <a:prstGeom prst="line">
              <a:avLst/>
            </a:prstGeom>
            <a:ln w="19050">
              <a:solidFill>
                <a:schemeClr val="accent3">
                  <a:lumMod val="40000"/>
                  <a:lumOff val="60000"/>
                  <a:alpha val="80000"/>
                </a:schemeClr>
              </a:solidFill>
            </a:ln>
          </p:spPr>
          <p:style>
            <a:lnRef idx="1">
              <a:schemeClr val="accent1"/>
            </a:lnRef>
            <a:fillRef idx="0">
              <a:schemeClr val="accent1"/>
            </a:fillRef>
            <a:effectRef idx="0">
              <a:schemeClr val="accent1"/>
            </a:effectRef>
            <a:fontRef idx="minor">
              <a:schemeClr val="tx1"/>
            </a:fontRef>
          </p:style>
        </p:cxnSp>
      </p:grpSp>
      <p:sp>
        <p:nvSpPr>
          <p:cNvPr id="104" name="Freeform 2"/>
          <p:cNvSpPr>
            <a:spLocks/>
          </p:cNvSpPr>
          <p:nvPr/>
        </p:nvSpPr>
        <p:spPr bwMode="auto">
          <a:xfrm>
            <a:off x="1538293" y="2721191"/>
            <a:ext cx="1756675" cy="1930973"/>
          </a:xfrm>
          <a:custGeom>
            <a:avLst/>
            <a:gdLst>
              <a:gd name="T0" fmla="*/ 115 w 138"/>
              <a:gd name="T1" fmla="*/ 153 h 153"/>
              <a:gd name="T2" fmla="*/ 87 w 138"/>
              <a:gd name="T3" fmla="*/ 149 h 153"/>
              <a:gd name="T4" fmla="*/ 85 w 138"/>
              <a:gd name="T5" fmla="*/ 147 h 153"/>
              <a:gd name="T6" fmla="*/ 83 w 138"/>
              <a:gd name="T7" fmla="*/ 145 h 153"/>
              <a:gd name="T8" fmla="*/ 73 w 138"/>
              <a:gd name="T9" fmla="*/ 143 h 153"/>
              <a:gd name="T10" fmla="*/ 71 w 138"/>
              <a:gd name="T11" fmla="*/ 141 h 153"/>
              <a:gd name="T12" fmla="*/ 70 w 138"/>
              <a:gd name="T13" fmla="*/ 139 h 153"/>
              <a:gd name="T14" fmla="*/ 61 w 138"/>
              <a:gd name="T15" fmla="*/ 137 h 153"/>
              <a:gd name="T16" fmla="*/ 58 w 138"/>
              <a:gd name="T17" fmla="*/ 135 h 153"/>
              <a:gd name="T18" fmla="*/ 54 w 138"/>
              <a:gd name="T19" fmla="*/ 133 h 153"/>
              <a:gd name="T20" fmla="*/ 52 w 138"/>
              <a:gd name="T21" fmla="*/ 132 h 153"/>
              <a:gd name="T22" fmla="*/ 50 w 138"/>
              <a:gd name="T23" fmla="*/ 129 h 153"/>
              <a:gd name="T24" fmla="*/ 46 w 138"/>
              <a:gd name="T25" fmla="*/ 127 h 153"/>
              <a:gd name="T26" fmla="*/ 43 w 138"/>
              <a:gd name="T27" fmla="*/ 125 h 153"/>
              <a:gd name="T28" fmla="*/ 40 w 138"/>
              <a:gd name="T29" fmla="*/ 123 h 153"/>
              <a:gd name="T30" fmla="*/ 38 w 138"/>
              <a:gd name="T31" fmla="*/ 121 h 153"/>
              <a:gd name="T32" fmla="*/ 35 w 138"/>
              <a:gd name="T33" fmla="*/ 120 h 153"/>
              <a:gd name="T34" fmla="*/ 34 w 138"/>
              <a:gd name="T35" fmla="*/ 118 h 153"/>
              <a:gd name="T36" fmla="*/ 32 w 138"/>
              <a:gd name="T37" fmla="*/ 115 h 153"/>
              <a:gd name="T38" fmla="*/ 30 w 138"/>
              <a:gd name="T39" fmla="*/ 112 h 153"/>
              <a:gd name="T40" fmla="*/ 29 w 138"/>
              <a:gd name="T41" fmla="*/ 107 h 153"/>
              <a:gd name="T42" fmla="*/ 27 w 138"/>
              <a:gd name="T43" fmla="*/ 101 h 153"/>
              <a:gd name="T44" fmla="*/ 25 w 138"/>
              <a:gd name="T45" fmla="*/ 99 h 153"/>
              <a:gd name="T46" fmla="*/ 25 w 138"/>
              <a:gd name="T47" fmla="*/ 92 h 153"/>
              <a:gd name="T48" fmla="*/ 24 w 138"/>
              <a:gd name="T49" fmla="*/ 88 h 153"/>
              <a:gd name="T50" fmla="*/ 22 w 138"/>
              <a:gd name="T51" fmla="*/ 83 h 153"/>
              <a:gd name="T52" fmla="*/ 20 w 138"/>
              <a:gd name="T53" fmla="*/ 79 h 153"/>
              <a:gd name="T54" fmla="*/ 18 w 138"/>
              <a:gd name="T55" fmla="*/ 73 h 153"/>
              <a:gd name="T56" fmla="*/ 16 w 138"/>
              <a:gd name="T57" fmla="*/ 61 h 153"/>
              <a:gd name="T58" fmla="*/ 15 w 138"/>
              <a:gd name="T59" fmla="*/ 52 h 153"/>
              <a:gd name="T60" fmla="*/ 13 w 138"/>
              <a:gd name="T61" fmla="*/ 45 h 153"/>
              <a:gd name="T62" fmla="*/ 11 w 138"/>
              <a:gd name="T63" fmla="*/ 38 h 153"/>
              <a:gd name="T64" fmla="*/ 9 w 138"/>
              <a:gd name="T65" fmla="*/ 23 h 153"/>
              <a:gd name="T66" fmla="*/ 7 w 138"/>
              <a:gd name="T67" fmla="*/ 21 h 153"/>
              <a:gd name="T68" fmla="*/ 6 w 138"/>
              <a:gd name="T69" fmla="*/ 10 h 153"/>
              <a:gd name="T70" fmla="*/ 4 w 138"/>
              <a:gd name="T71" fmla="*/ 3 h 153"/>
              <a:gd name="T72" fmla="*/ 2 w 138"/>
              <a:gd name="T7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53">
                <a:moveTo>
                  <a:pt x="138" y="153"/>
                </a:moveTo>
                <a:lnTo>
                  <a:pt x="115" y="153"/>
                </a:lnTo>
                <a:lnTo>
                  <a:pt x="115" y="149"/>
                </a:lnTo>
                <a:lnTo>
                  <a:pt x="87" y="149"/>
                </a:lnTo>
                <a:lnTo>
                  <a:pt x="87" y="147"/>
                </a:lnTo>
                <a:lnTo>
                  <a:pt x="85" y="147"/>
                </a:lnTo>
                <a:lnTo>
                  <a:pt x="85" y="145"/>
                </a:lnTo>
                <a:lnTo>
                  <a:pt x="83" y="145"/>
                </a:lnTo>
                <a:lnTo>
                  <a:pt x="83" y="143"/>
                </a:lnTo>
                <a:lnTo>
                  <a:pt x="73" y="143"/>
                </a:lnTo>
                <a:lnTo>
                  <a:pt x="73" y="141"/>
                </a:lnTo>
                <a:lnTo>
                  <a:pt x="71" y="141"/>
                </a:lnTo>
                <a:lnTo>
                  <a:pt x="71" y="139"/>
                </a:lnTo>
                <a:lnTo>
                  <a:pt x="70" y="139"/>
                </a:lnTo>
                <a:lnTo>
                  <a:pt x="70" y="137"/>
                </a:lnTo>
                <a:lnTo>
                  <a:pt x="61" y="137"/>
                </a:lnTo>
                <a:lnTo>
                  <a:pt x="61" y="135"/>
                </a:lnTo>
                <a:lnTo>
                  <a:pt x="58" y="135"/>
                </a:lnTo>
                <a:lnTo>
                  <a:pt x="58" y="133"/>
                </a:lnTo>
                <a:lnTo>
                  <a:pt x="54" y="133"/>
                </a:lnTo>
                <a:lnTo>
                  <a:pt x="54" y="132"/>
                </a:lnTo>
                <a:lnTo>
                  <a:pt x="52" y="132"/>
                </a:lnTo>
                <a:lnTo>
                  <a:pt x="52" y="129"/>
                </a:lnTo>
                <a:lnTo>
                  <a:pt x="50" y="129"/>
                </a:lnTo>
                <a:lnTo>
                  <a:pt x="50" y="127"/>
                </a:lnTo>
                <a:lnTo>
                  <a:pt x="46" y="127"/>
                </a:lnTo>
                <a:lnTo>
                  <a:pt x="46" y="125"/>
                </a:lnTo>
                <a:lnTo>
                  <a:pt x="43" y="125"/>
                </a:lnTo>
                <a:lnTo>
                  <a:pt x="43" y="123"/>
                </a:lnTo>
                <a:lnTo>
                  <a:pt x="40" y="123"/>
                </a:lnTo>
                <a:lnTo>
                  <a:pt x="40" y="121"/>
                </a:lnTo>
                <a:lnTo>
                  <a:pt x="38" y="121"/>
                </a:lnTo>
                <a:lnTo>
                  <a:pt x="38" y="120"/>
                </a:lnTo>
                <a:lnTo>
                  <a:pt x="35" y="120"/>
                </a:lnTo>
                <a:lnTo>
                  <a:pt x="35" y="118"/>
                </a:lnTo>
                <a:lnTo>
                  <a:pt x="34" y="118"/>
                </a:lnTo>
                <a:lnTo>
                  <a:pt x="34" y="115"/>
                </a:lnTo>
                <a:lnTo>
                  <a:pt x="32" y="115"/>
                </a:lnTo>
                <a:lnTo>
                  <a:pt x="32" y="112"/>
                </a:lnTo>
                <a:lnTo>
                  <a:pt x="30" y="112"/>
                </a:lnTo>
                <a:lnTo>
                  <a:pt x="30" y="107"/>
                </a:lnTo>
                <a:lnTo>
                  <a:pt x="29" y="107"/>
                </a:lnTo>
                <a:lnTo>
                  <a:pt x="29" y="101"/>
                </a:lnTo>
                <a:lnTo>
                  <a:pt x="27" y="101"/>
                </a:lnTo>
                <a:lnTo>
                  <a:pt x="27" y="99"/>
                </a:lnTo>
                <a:lnTo>
                  <a:pt x="25" y="99"/>
                </a:lnTo>
                <a:lnTo>
                  <a:pt x="25" y="95"/>
                </a:lnTo>
                <a:lnTo>
                  <a:pt x="25" y="92"/>
                </a:lnTo>
                <a:lnTo>
                  <a:pt x="24" y="92"/>
                </a:lnTo>
                <a:lnTo>
                  <a:pt x="24" y="88"/>
                </a:lnTo>
                <a:lnTo>
                  <a:pt x="22" y="88"/>
                </a:lnTo>
                <a:lnTo>
                  <a:pt x="22" y="83"/>
                </a:lnTo>
                <a:lnTo>
                  <a:pt x="20" y="83"/>
                </a:lnTo>
                <a:lnTo>
                  <a:pt x="20" y="79"/>
                </a:lnTo>
                <a:lnTo>
                  <a:pt x="18" y="79"/>
                </a:lnTo>
                <a:lnTo>
                  <a:pt x="18" y="73"/>
                </a:lnTo>
                <a:lnTo>
                  <a:pt x="16" y="73"/>
                </a:lnTo>
                <a:lnTo>
                  <a:pt x="16" y="61"/>
                </a:lnTo>
                <a:lnTo>
                  <a:pt x="15" y="61"/>
                </a:lnTo>
                <a:lnTo>
                  <a:pt x="15" y="52"/>
                </a:lnTo>
                <a:lnTo>
                  <a:pt x="13" y="52"/>
                </a:lnTo>
                <a:lnTo>
                  <a:pt x="13" y="45"/>
                </a:lnTo>
                <a:lnTo>
                  <a:pt x="11" y="45"/>
                </a:lnTo>
                <a:lnTo>
                  <a:pt x="11" y="38"/>
                </a:lnTo>
                <a:lnTo>
                  <a:pt x="9" y="38"/>
                </a:lnTo>
                <a:lnTo>
                  <a:pt x="9" y="23"/>
                </a:lnTo>
                <a:lnTo>
                  <a:pt x="7" y="23"/>
                </a:lnTo>
                <a:lnTo>
                  <a:pt x="7" y="21"/>
                </a:lnTo>
                <a:lnTo>
                  <a:pt x="6" y="21"/>
                </a:lnTo>
                <a:lnTo>
                  <a:pt x="6" y="10"/>
                </a:lnTo>
                <a:lnTo>
                  <a:pt x="4" y="10"/>
                </a:lnTo>
                <a:lnTo>
                  <a:pt x="4" y="3"/>
                </a:lnTo>
                <a:lnTo>
                  <a:pt x="2" y="3"/>
                </a:lnTo>
                <a:lnTo>
                  <a:pt x="2" y="0"/>
                </a:lnTo>
                <a:lnTo>
                  <a:pt x="0" y="0"/>
                </a:lnTo>
              </a:path>
            </a:pathLst>
          </a:cu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Freeform 3"/>
          <p:cNvSpPr>
            <a:spLocks/>
          </p:cNvSpPr>
          <p:nvPr/>
        </p:nvSpPr>
        <p:spPr bwMode="auto">
          <a:xfrm>
            <a:off x="1538293" y="2721191"/>
            <a:ext cx="1743945" cy="1842628"/>
          </a:xfrm>
          <a:custGeom>
            <a:avLst/>
            <a:gdLst>
              <a:gd name="T0" fmla="*/ 102 w 137"/>
              <a:gd name="T1" fmla="*/ 146 h 146"/>
              <a:gd name="T2" fmla="*/ 100 w 137"/>
              <a:gd name="T3" fmla="*/ 143 h 146"/>
              <a:gd name="T4" fmla="*/ 97 w 137"/>
              <a:gd name="T5" fmla="*/ 141 h 146"/>
              <a:gd name="T6" fmla="*/ 93 w 137"/>
              <a:gd name="T7" fmla="*/ 138 h 146"/>
              <a:gd name="T8" fmla="*/ 89 w 137"/>
              <a:gd name="T9" fmla="*/ 135 h 146"/>
              <a:gd name="T10" fmla="*/ 84 w 137"/>
              <a:gd name="T11" fmla="*/ 133 h 146"/>
              <a:gd name="T12" fmla="*/ 82 w 137"/>
              <a:gd name="T13" fmla="*/ 130 h 146"/>
              <a:gd name="T14" fmla="*/ 78 w 137"/>
              <a:gd name="T15" fmla="*/ 128 h 146"/>
              <a:gd name="T16" fmla="*/ 76 w 137"/>
              <a:gd name="T17" fmla="*/ 126 h 146"/>
              <a:gd name="T18" fmla="*/ 51 w 137"/>
              <a:gd name="T19" fmla="*/ 125 h 146"/>
              <a:gd name="T20" fmla="*/ 49 w 137"/>
              <a:gd name="T21" fmla="*/ 122 h 146"/>
              <a:gd name="T22" fmla="*/ 46 w 137"/>
              <a:gd name="T23" fmla="*/ 120 h 146"/>
              <a:gd name="T24" fmla="*/ 40 w 137"/>
              <a:gd name="T25" fmla="*/ 118 h 146"/>
              <a:gd name="T26" fmla="*/ 37 w 137"/>
              <a:gd name="T27" fmla="*/ 116 h 146"/>
              <a:gd name="T28" fmla="*/ 36 w 137"/>
              <a:gd name="T29" fmla="*/ 114 h 146"/>
              <a:gd name="T30" fmla="*/ 34 w 137"/>
              <a:gd name="T31" fmla="*/ 110 h 146"/>
              <a:gd name="T32" fmla="*/ 30 w 137"/>
              <a:gd name="T33" fmla="*/ 108 h 146"/>
              <a:gd name="T34" fmla="*/ 29 w 137"/>
              <a:gd name="T35" fmla="*/ 104 h 146"/>
              <a:gd name="T36" fmla="*/ 27 w 137"/>
              <a:gd name="T37" fmla="*/ 101 h 146"/>
              <a:gd name="T38" fmla="*/ 25 w 137"/>
              <a:gd name="T39" fmla="*/ 99 h 146"/>
              <a:gd name="T40" fmla="*/ 24 w 137"/>
              <a:gd name="T41" fmla="*/ 92 h 146"/>
              <a:gd name="T42" fmla="*/ 23 w 137"/>
              <a:gd name="T43" fmla="*/ 89 h 146"/>
              <a:gd name="T44" fmla="*/ 22 w 137"/>
              <a:gd name="T45" fmla="*/ 86 h 146"/>
              <a:gd name="T46" fmla="*/ 20 w 137"/>
              <a:gd name="T47" fmla="*/ 83 h 146"/>
              <a:gd name="T48" fmla="*/ 18 w 137"/>
              <a:gd name="T49" fmla="*/ 79 h 146"/>
              <a:gd name="T50" fmla="*/ 16 w 137"/>
              <a:gd name="T51" fmla="*/ 73 h 146"/>
              <a:gd name="T52" fmla="*/ 15 w 137"/>
              <a:gd name="T53" fmla="*/ 61 h 146"/>
              <a:gd name="T54" fmla="*/ 13 w 137"/>
              <a:gd name="T55" fmla="*/ 54 h 146"/>
              <a:gd name="T56" fmla="*/ 11 w 137"/>
              <a:gd name="T57" fmla="*/ 49 h 146"/>
              <a:gd name="T58" fmla="*/ 9 w 137"/>
              <a:gd name="T59" fmla="*/ 38 h 146"/>
              <a:gd name="T60" fmla="*/ 7 w 137"/>
              <a:gd name="T61" fmla="*/ 19 h 146"/>
              <a:gd name="T62" fmla="*/ 6 w 137"/>
              <a:gd name="T63" fmla="*/ 14 h 146"/>
              <a:gd name="T64" fmla="*/ 4 w 137"/>
              <a:gd name="T65" fmla="*/ 10 h 146"/>
              <a:gd name="T66" fmla="*/ 2 w 137"/>
              <a:gd name="T67" fmla="*/ 3 h 146"/>
              <a:gd name="T68" fmla="*/ 0 w 137"/>
              <a:gd name="T6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146">
                <a:moveTo>
                  <a:pt x="137" y="146"/>
                </a:moveTo>
                <a:lnTo>
                  <a:pt x="102" y="146"/>
                </a:lnTo>
                <a:lnTo>
                  <a:pt x="102" y="143"/>
                </a:lnTo>
                <a:lnTo>
                  <a:pt x="100" y="143"/>
                </a:lnTo>
                <a:lnTo>
                  <a:pt x="100" y="141"/>
                </a:lnTo>
                <a:lnTo>
                  <a:pt x="97" y="141"/>
                </a:lnTo>
                <a:lnTo>
                  <a:pt x="97" y="138"/>
                </a:lnTo>
                <a:lnTo>
                  <a:pt x="93" y="138"/>
                </a:lnTo>
                <a:lnTo>
                  <a:pt x="93" y="135"/>
                </a:lnTo>
                <a:lnTo>
                  <a:pt x="89" y="135"/>
                </a:lnTo>
                <a:lnTo>
                  <a:pt x="89" y="133"/>
                </a:lnTo>
                <a:lnTo>
                  <a:pt x="84" y="133"/>
                </a:lnTo>
                <a:lnTo>
                  <a:pt x="84" y="130"/>
                </a:lnTo>
                <a:lnTo>
                  <a:pt x="82" y="130"/>
                </a:lnTo>
                <a:lnTo>
                  <a:pt x="82" y="128"/>
                </a:lnTo>
                <a:lnTo>
                  <a:pt x="78" y="128"/>
                </a:lnTo>
                <a:lnTo>
                  <a:pt x="78" y="126"/>
                </a:lnTo>
                <a:lnTo>
                  <a:pt x="76" y="126"/>
                </a:lnTo>
                <a:lnTo>
                  <a:pt x="76" y="125"/>
                </a:lnTo>
                <a:lnTo>
                  <a:pt x="51" y="125"/>
                </a:lnTo>
                <a:lnTo>
                  <a:pt x="51" y="122"/>
                </a:lnTo>
                <a:lnTo>
                  <a:pt x="49" y="122"/>
                </a:lnTo>
                <a:lnTo>
                  <a:pt x="49" y="120"/>
                </a:lnTo>
                <a:lnTo>
                  <a:pt x="46" y="120"/>
                </a:lnTo>
                <a:lnTo>
                  <a:pt x="46" y="118"/>
                </a:lnTo>
                <a:lnTo>
                  <a:pt x="40" y="118"/>
                </a:lnTo>
                <a:lnTo>
                  <a:pt x="40" y="116"/>
                </a:lnTo>
                <a:lnTo>
                  <a:pt x="37" y="116"/>
                </a:lnTo>
                <a:lnTo>
                  <a:pt x="37" y="114"/>
                </a:lnTo>
                <a:lnTo>
                  <a:pt x="36" y="114"/>
                </a:lnTo>
                <a:lnTo>
                  <a:pt x="36" y="110"/>
                </a:lnTo>
                <a:lnTo>
                  <a:pt x="34" y="110"/>
                </a:lnTo>
                <a:lnTo>
                  <a:pt x="34" y="108"/>
                </a:lnTo>
                <a:lnTo>
                  <a:pt x="30" y="108"/>
                </a:lnTo>
                <a:lnTo>
                  <a:pt x="30" y="104"/>
                </a:lnTo>
                <a:lnTo>
                  <a:pt x="29" y="104"/>
                </a:lnTo>
                <a:lnTo>
                  <a:pt x="29" y="101"/>
                </a:lnTo>
                <a:lnTo>
                  <a:pt x="27" y="101"/>
                </a:lnTo>
                <a:lnTo>
                  <a:pt x="27" y="99"/>
                </a:lnTo>
                <a:lnTo>
                  <a:pt x="25" y="99"/>
                </a:lnTo>
                <a:lnTo>
                  <a:pt x="25" y="92"/>
                </a:lnTo>
                <a:lnTo>
                  <a:pt x="24" y="92"/>
                </a:lnTo>
                <a:lnTo>
                  <a:pt x="24" y="89"/>
                </a:lnTo>
                <a:lnTo>
                  <a:pt x="23" y="89"/>
                </a:lnTo>
                <a:lnTo>
                  <a:pt x="23" y="86"/>
                </a:lnTo>
                <a:lnTo>
                  <a:pt x="22" y="86"/>
                </a:lnTo>
                <a:lnTo>
                  <a:pt x="22" y="83"/>
                </a:lnTo>
                <a:lnTo>
                  <a:pt x="20" y="83"/>
                </a:lnTo>
                <a:lnTo>
                  <a:pt x="20" y="79"/>
                </a:lnTo>
                <a:lnTo>
                  <a:pt x="18" y="79"/>
                </a:lnTo>
                <a:lnTo>
                  <a:pt x="18" y="73"/>
                </a:lnTo>
                <a:lnTo>
                  <a:pt x="16" y="73"/>
                </a:lnTo>
                <a:lnTo>
                  <a:pt x="16" y="61"/>
                </a:lnTo>
                <a:lnTo>
                  <a:pt x="15" y="61"/>
                </a:lnTo>
                <a:lnTo>
                  <a:pt x="15" y="54"/>
                </a:lnTo>
                <a:lnTo>
                  <a:pt x="13" y="54"/>
                </a:lnTo>
                <a:lnTo>
                  <a:pt x="13" y="49"/>
                </a:lnTo>
                <a:lnTo>
                  <a:pt x="11" y="49"/>
                </a:lnTo>
                <a:lnTo>
                  <a:pt x="11" y="38"/>
                </a:lnTo>
                <a:lnTo>
                  <a:pt x="9" y="38"/>
                </a:lnTo>
                <a:lnTo>
                  <a:pt x="9" y="19"/>
                </a:lnTo>
                <a:lnTo>
                  <a:pt x="7" y="19"/>
                </a:lnTo>
                <a:lnTo>
                  <a:pt x="7" y="14"/>
                </a:lnTo>
                <a:lnTo>
                  <a:pt x="6" y="14"/>
                </a:lnTo>
                <a:lnTo>
                  <a:pt x="6" y="10"/>
                </a:lnTo>
                <a:lnTo>
                  <a:pt x="4" y="10"/>
                </a:lnTo>
                <a:lnTo>
                  <a:pt x="4" y="3"/>
                </a:lnTo>
                <a:lnTo>
                  <a:pt x="2" y="3"/>
                </a:lnTo>
                <a:lnTo>
                  <a:pt x="2" y="0"/>
                </a:lnTo>
                <a:lnTo>
                  <a:pt x="0" y="0"/>
                </a:lnTo>
              </a:path>
            </a:pathLst>
          </a:cu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06" name="Straight Connector 105"/>
          <p:cNvCxnSpPr/>
          <p:nvPr/>
        </p:nvCxnSpPr>
        <p:spPr>
          <a:xfrm>
            <a:off x="3261228"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080253"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023090"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965927"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873049"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463465"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430770"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76341"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43646"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89217"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56522"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282238" y="462577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051920" y="462577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851895" y="456862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828083" y="456862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551858" y="4499573"/>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528046" y="4499573"/>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74203" y="4428687"/>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50391" y="4428687"/>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6820925" y="2473867"/>
            <a:ext cx="2241962" cy="246221"/>
          </a:xfrm>
          <a:prstGeom prst="rect">
            <a:avLst/>
          </a:prstGeom>
        </p:spPr>
        <p:txBody>
          <a:bodyPr wrap="square">
            <a:spAutoFit/>
          </a:bodyPr>
          <a:lstStyle/>
          <a:p>
            <a:r>
              <a:rPr lang="ja-JP" sz="1000" b="0" i="0" dirty="0" smtClean="0">
                <a:solidFill>
                  <a:srgbClr val="4D4D4D"/>
                </a:solidFill>
                <a:ea typeface="MS UI Gothic" pitchFamily="18" charset="0"/>
              </a:rPr>
              <a:t>エルロチニブ+ゲムシタビン併用群のみ</a:t>
            </a:r>
          </a:p>
        </p:txBody>
      </p:sp>
      <p:sp>
        <p:nvSpPr>
          <p:cNvPr id="126" name="Freeform 5"/>
          <p:cNvSpPr>
            <a:spLocks/>
          </p:cNvSpPr>
          <p:nvPr/>
        </p:nvSpPr>
        <p:spPr bwMode="auto">
          <a:xfrm>
            <a:off x="4003901" y="2721738"/>
            <a:ext cx="1719652" cy="1834985"/>
          </a:xfrm>
          <a:custGeom>
            <a:avLst/>
            <a:gdLst>
              <a:gd name="T0" fmla="*/ 117 w 136"/>
              <a:gd name="T1" fmla="*/ 143 h 143"/>
              <a:gd name="T2" fmla="*/ 111 w 136"/>
              <a:gd name="T3" fmla="*/ 137 h 143"/>
              <a:gd name="T4" fmla="*/ 104 w 136"/>
              <a:gd name="T5" fmla="*/ 133 h 143"/>
              <a:gd name="T6" fmla="*/ 87 w 136"/>
              <a:gd name="T7" fmla="*/ 129 h 143"/>
              <a:gd name="T8" fmla="*/ 85 w 136"/>
              <a:gd name="T9" fmla="*/ 126 h 143"/>
              <a:gd name="T10" fmla="*/ 81 w 136"/>
              <a:gd name="T11" fmla="*/ 124 h 143"/>
              <a:gd name="T12" fmla="*/ 80 w 136"/>
              <a:gd name="T13" fmla="*/ 122 h 143"/>
              <a:gd name="T14" fmla="*/ 76 w 136"/>
              <a:gd name="T15" fmla="*/ 120 h 143"/>
              <a:gd name="T16" fmla="*/ 74 w 136"/>
              <a:gd name="T17" fmla="*/ 116 h 143"/>
              <a:gd name="T18" fmla="*/ 72 w 136"/>
              <a:gd name="T19" fmla="*/ 114 h 143"/>
              <a:gd name="T20" fmla="*/ 71 w 136"/>
              <a:gd name="T21" fmla="*/ 113 h 143"/>
              <a:gd name="T22" fmla="*/ 64 w 136"/>
              <a:gd name="T23" fmla="*/ 111 h 143"/>
              <a:gd name="T24" fmla="*/ 62 w 136"/>
              <a:gd name="T25" fmla="*/ 109 h 143"/>
              <a:gd name="T26" fmla="*/ 60 w 136"/>
              <a:gd name="T27" fmla="*/ 107 h 143"/>
              <a:gd name="T28" fmla="*/ 58 w 136"/>
              <a:gd name="T29" fmla="*/ 103 h 143"/>
              <a:gd name="T30" fmla="*/ 56 w 136"/>
              <a:gd name="T31" fmla="*/ 101 h 143"/>
              <a:gd name="T32" fmla="*/ 55 w 136"/>
              <a:gd name="T33" fmla="*/ 100 h 143"/>
              <a:gd name="T34" fmla="*/ 53 w 136"/>
              <a:gd name="T35" fmla="*/ 97 h 143"/>
              <a:gd name="T36" fmla="*/ 51 w 136"/>
              <a:gd name="T37" fmla="*/ 95 h 143"/>
              <a:gd name="T38" fmla="*/ 50 w 136"/>
              <a:gd name="T39" fmla="*/ 91 h 143"/>
              <a:gd name="T40" fmla="*/ 47 w 136"/>
              <a:gd name="T41" fmla="*/ 87 h 143"/>
              <a:gd name="T42" fmla="*/ 45 w 136"/>
              <a:gd name="T43" fmla="*/ 82 h 143"/>
              <a:gd name="T44" fmla="*/ 41 w 136"/>
              <a:gd name="T45" fmla="*/ 76 h 143"/>
              <a:gd name="T46" fmla="*/ 39 w 136"/>
              <a:gd name="T47" fmla="*/ 73 h 143"/>
              <a:gd name="T48" fmla="*/ 37 w 136"/>
              <a:gd name="T49" fmla="*/ 71 h 143"/>
              <a:gd name="T50" fmla="*/ 35 w 136"/>
              <a:gd name="T51" fmla="*/ 68 h 143"/>
              <a:gd name="T52" fmla="*/ 33 w 136"/>
              <a:gd name="T53" fmla="*/ 66 h 143"/>
              <a:gd name="T54" fmla="*/ 32 w 136"/>
              <a:gd name="T55" fmla="*/ 63 h 143"/>
              <a:gd name="T56" fmla="*/ 30 w 136"/>
              <a:gd name="T57" fmla="*/ 59 h 143"/>
              <a:gd name="T58" fmla="*/ 28 w 136"/>
              <a:gd name="T59" fmla="*/ 54 h 143"/>
              <a:gd name="T60" fmla="*/ 26 w 136"/>
              <a:gd name="T61" fmla="*/ 49 h 143"/>
              <a:gd name="T62" fmla="*/ 24 w 136"/>
              <a:gd name="T63" fmla="*/ 47 h 143"/>
              <a:gd name="T64" fmla="*/ 23 w 136"/>
              <a:gd name="T65" fmla="*/ 45 h 143"/>
              <a:gd name="T66" fmla="*/ 21 w 136"/>
              <a:gd name="T67" fmla="*/ 39 h 143"/>
              <a:gd name="T68" fmla="*/ 20 w 136"/>
              <a:gd name="T69" fmla="*/ 36 h 143"/>
              <a:gd name="T70" fmla="*/ 18 w 136"/>
              <a:gd name="T71" fmla="*/ 30 h 143"/>
              <a:gd name="T72" fmla="*/ 16 w 136"/>
              <a:gd name="T73" fmla="*/ 28 h 143"/>
              <a:gd name="T74" fmla="*/ 15 w 136"/>
              <a:gd name="T75" fmla="*/ 22 h 143"/>
              <a:gd name="T76" fmla="*/ 12 w 136"/>
              <a:gd name="T77" fmla="*/ 14 h 143"/>
              <a:gd name="T78" fmla="*/ 10 w 136"/>
              <a:gd name="T79" fmla="*/ 10 h 143"/>
              <a:gd name="T80" fmla="*/ 7 w 136"/>
              <a:gd name="T81" fmla="*/ 6 h 143"/>
              <a:gd name="T82" fmla="*/ 5 w 136"/>
              <a:gd name="T83" fmla="*/ 3 h 143"/>
              <a:gd name="T84" fmla="*/ 3 w 136"/>
              <a:gd name="T85" fmla="*/ 2 h 143"/>
              <a:gd name="T86" fmla="*/ 0 w 136"/>
              <a:gd name="T8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43">
                <a:moveTo>
                  <a:pt x="136" y="143"/>
                </a:moveTo>
                <a:lnTo>
                  <a:pt x="117" y="143"/>
                </a:lnTo>
                <a:lnTo>
                  <a:pt x="117" y="137"/>
                </a:lnTo>
                <a:lnTo>
                  <a:pt x="111" y="137"/>
                </a:lnTo>
                <a:lnTo>
                  <a:pt x="111" y="133"/>
                </a:lnTo>
                <a:lnTo>
                  <a:pt x="104" y="133"/>
                </a:lnTo>
                <a:lnTo>
                  <a:pt x="104" y="129"/>
                </a:lnTo>
                <a:lnTo>
                  <a:pt x="87" y="129"/>
                </a:lnTo>
                <a:lnTo>
                  <a:pt x="87" y="126"/>
                </a:lnTo>
                <a:lnTo>
                  <a:pt x="85" y="126"/>
                </a:lnTo>
                <a:lnTo>
                  <a:pt x="85" y="124"/>
                </a:lnTo>
                <a:lnTo>
                  <a:pt x="81" y="124"/>
                </a:lnTo>
                <a:lnTo>
                  <a:pt x="81" y="122"/>
                </a:lnTo>
                <a:lnTo>
                  <a:pt x="80" y="122"/>
                </a:lnTo>
                <a:lnTo>
                  <a:pt x="80" y="120"/>
                </a:lnTo>
                <a:lnTo>
                  <a:pt x="76" y="120"/>
                </a:lnTo>
                <a:lnTo>
                  <a:pt x="76" y="116"/>
                </a:lnTo>
                <a:lnTo>
                  <a:pt x="74" y="116"/>
                </a:lnTo>
                <a:lnTo>
                  <a:pt x="74" y="114"/>
                </a:lnTo>
                <a:lnTo>
                  <a:pt x="72" y="114"/>
                </a:lnTo>
                <a:lnTo>
                  <a:pt x="72" y="113"/>
                </a:lnTo>
                <a:lnTo>
                  <a:pt x="71" y="113"/>
                </a:lnTo>
                <a:lnTo>
                  <a:pt x="71" y="111"/>
                </a:lnTo>
                <a:lnTo>
                  <a:pt x="64" y="111"/>
                </a:lnTo>
                <a:lnTo>
                  <a:pt x="64" y="109"/>
                </a:lnTo>
                <a:lnTo>
                  <a:pt x="62" y="109"/>
                </a:lnTo>
                <a:lnTo>
                  <a:pt x="62" y="107"/>
                </a:lnTo>
                <a:lnTo>
                  <a:pt x="60" y="107"/>
                </a:lnTo>
                <a:lnTo>
                  <a:pt x="60" y="103"/>
                </a:lnTo>
                <a:lnTo>
                  <a:pt x="58" y="103"/>
                </a:lnTo>
                <a:lnTo>
                  <a:pt x="58" y="101"/>
                </a:lnTo>
                <a:lnTo>
                  <a:pt x="56" y="101"/>
                </a:lnTo>
                <a:lnTo>
                  <a:pt x="56" y="100"/>
                </a:lnTo>
                <a:lnTo>
                  <a:pt x="55" y="100"/>
                </a:lnTo>
                <a:lnTo>
                  <a:pt x="55" y="97"/>
                </a:lnTo>
                <a:lnTo>
                  <a:pt x="53" y="97"/>
                </a:lnTo>
                <a:lnTo>
                  <a:pt x="53" y="95"/>
                </a:lnTo>
                <a:lnTo>
                  <a:pt x="51" y="95"/>
                </a:lnTo>
                <a:lnTo>
                  <a:pt x="51" y="91"/>
                </a:lnTo>
                <a:lnTo>
                  <a:pt x="50" y="91"/>
                </a:lnTo>
                <a:lnTo>
                  <a:pt x="50" y="87"/>
                </a:lnTo>
                <a:lnTo>
                  <a:pt x="47" y="87"/>
                </a:lnTo>
                <a:lnTo>
                  <a:pt x="47" y="82"/>
                </a:lnTo>
                <a:lnTo>
                  <a:pt x="45" y="82"/>
                </a:lnTo>
                <a:lnTo>
                  <a:pt x="45" y="76"/>
                </a:lnTo>
                <a:lnTo>
                  <a:pt x="41" y="76"/>
                </a:lnTo>
                <a:lnTo>
                  <a:pt x="41" y="73"/>
                </a:lnTo>
                <a:lnTo>
                  <a:pt x="39" y="73"/>
                </a:lnTo>
                <a:lnTo>
                  <a:pt x="39" y="71"/>
                </a:lnTo>
                <a:lnTo>
                  <a:pt x="37" y="71"/>
                </a:lnTo>
                <a:lnTo>
                  <a:pt x="37" y="68"/>
                </a:lnTo>
                <a:lnTo>
                  <a:pt x="35" y="68"/>
                </a:lnTo>
                <a:lnTo>
                  <a:pt x="35" y="66"/>
                </a:lnTo>
                <a:lnTo>
                  <a:pt x="33" y="66"/>
                </a:lnTo>
                <a:lnTo>
                  <a:pt x="33" y="63"/>
                </a:lnTo>
                <a:lnTo>
                  <a:pt x="32" y="63"/>
                </a:lnTo>
                <a:lnTo>
                  <a:pt x="32" y="59"/>
                </a:lnTo>
                <a:lnTo>
                  <a:pt x="30" y="59"/>
                </a:lnTo>
                <a:lnTo>
                  <a:pt x="30" y="54"/>
                </a:lnTo>
                <a:lnTo>
                  <a:pt x="28" y="54"/>
                </a:lnTo>
                <a:lnTo>
                  <a:pt x="28" y="49"/>
                </a:lnTo>
                <a:lnTo>
                  <a:pt x="26" y="49"/>
                </a:lnTo>
                <a:lnTo>
                  <a:pt x="26" y="47"/>
                </a:lnTo>
                <a:lnTo>
                  <a:pt x="24" y="47"/>
                </a:lnTo>
                <a:lnTo>
                  <a:pt x="24" y="45"/>
                </a:lnTo>
                <a:lnTo>
                  <a:pt x="23" y="45"/>
                </a:lnTo>
                <a:lnTo>
                  <a:pt x="23" y="39"/>
                </a:lnTo>
                <a:lnTo>
                  <a:pt x="21" y="39"/>
                </a:lnTo>
                <a:lnTo>
                  <a:pt x="21" y="36"/>
                </a:lnTo>
                <a:lnTo>
                  <a:pt x="20" y="36"/>
                </a:lnTo>
                <a:lnTo>
                  <a:pt x="20" y="30"/>
                </a:lnTo>
                <a:lnTo>
                  <a:pt x="18" y="30"/>
                </a:lnTo>
                <a:lnTo>
                  <a:pt x="18" y="28"/>
                </a:lnTo>
                <a:lnTo>
                  <a:pt x="16" y="28"/>
                </a:lnTo>
                <a:lnTo>
                  <a:pt x="16" y="22"/>
                </a:lnTo>
                <a:lnTo>
                  <a:pt x="15" y="22"/>
                </a:lnTo>
                <a:lnTo>
                  <a:pt x="15" y="14"/>
                </a:lnTo>
                <a:lnTo>
                  <a:pt x="12" y="14"/>
                </a:lnTo>
                <a:lnTo>
                  <a:pt x="12" y="10"/>
                </a:lnTo>
                <a:lnTo>
                  <a:pt x="10" y="10"/>
                </a:lnTo>
                <a:lnTo>
                  <a:pt x="10" y="6"/>
                </a:lnTo>
                <a:lnTo>
                  <a:pt x="7" y="6"/>
                </a:lnTo>
                <a:lnTo>
                  <a:pt x="7" y="3"/>
                </a:lnTo>
                <a:lnTo>
                  <a:pt x="5" y="3"/>
                </a:lnTo>
                <a:lnTo>
                  <a:pt x="5" y="2"/>
                </a:lnTo>
                <a:lnTo>
                  <a:pt x="3" y="2"/>
                </a:lnTo>
                <a:lnTo>
                  <a:pt x="3" y="0"/>
                </a:lnTo>
                <a:lnTo>
                  <a:pt x="0" y="0"/>
                </a:lnTo>
              </a:path>
            </a:pathLst>
          </a:cu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Freeform 6"/>
          <p:cNvSpPr>
            <a:spLocks/>
          </p:cNvSpPr>
          <p:nvPr/>
        </p:nvSpPr>
        <p:spPr bwMode="auto">
          <a:xfrm>
            <a:off x="4003901" y="2721738"/>
            <a:ext cx="1707008" cy="1604008"/>
          </a:xfrm>
          <a:custGeom>
            <a:avLst/>
            <a:gdLst>
              <a:gd name="T0" fmla="*/ 118 w 135"/>
              <a:gd name="T1" fmla="*/ 125 h 125"/>
              <a:gd name="T2" fmla="*/ 100 w 135"/>
              <a:gd name="T3" fmla="*/ 116 h 125"/>
              <a:gd name="T4" fmla="*/ 87 w 135"/>
              <a:gd name="T5" fmla="*/ 113 h 125"/>
              <a:gd name="T6" fmla="*/ 77 w 135"/>
              <a:gd name="T7" fmla="*/ 110 h 125"/>
              <a:gd name="T8" fmla="*/ 75 w 135"/>
              <a:gd name="T9" fmla="*/ 108 h 125"/>
              <a:gd name="T10" fmla="*/ 72 w 135"/>
              <a:gd name="T11" fmla="*/ 106 h 125"/>
              <a:gd name="T12" fmla="*/ 64 w 135"/>
              <a:gd name="T13" fmla="*/ 105 h 125"/>
              <a:gd name="T14" fmla="*/ 58 w 135"/>
              <a:gd name="T15" fmla="*/ 103 h 125"/>
              <a:gd name="T16" fmla="*/ 57 w 135"/>
              <a:gd name="T17" fmla="*/ 101 h 125"/>
              <a:gd name="T18" fmla="*/ 55 w 135"/>
              <a:gd name="T19" fmla="*/ 100 h 125"/>
              <a:gd name="T20" fmla="*/ 51 w 135"/>
              <a:gd name="T21" fmla="*/ 93 h 125"/>
              <a:gd name="T22" fmla="*/ 50 w 135"/>
              <a:gd name="T23" fmla="*/ 91 h 125"/>
              <a:gd name="T24" fmla="*/ 48 w 135"/>
              <a:gd name="T25" fmla="*/ 87 h 125"/>
              <a:gd name="T26" fmla="*/ 45 w 135"/>
              <a:gd name="T27" fmla="*/ 84 h 125"/>
              <a:gd name="T28" fmla="*/ 43 w 135"/>
              <a:gd name="T29" fmla="*/ 82 h 125"/>
              <a:gd name="T30" fmla="*/ 42 w 135"/>
              <a:gd name="T31" fmla="*/ 80 h 125"/>
              <a:gd name="T32" fmla="*/ 41 w 135"/>
              <a:gd name="T33" fmla="*/ 76 h 125"/>
              <a:gd name="T34" fmla="*/ 39 w 135"/>
              <a:gd name="T35" fmla="*/ 72 h 125"/>
              <a:gd name="T36" fmla="*/ 36 w 135"/>
              <a:gd name="T37" fmla="*/ 70 h 125"/>
              <a:gd name="T38" fmla="*/ 33 w 135"/>
              <a:gd name="T39" fmla="*/ 66 h 125"/>
              <a:gd name="T40" fmla="*/ 33 w 135"/>
              <a:gd name="T41" fmla="*/ 61 h 125"/>
              <a:gd name="T42" fmla="*/ 30 w 135"/>
              <a:gd name="T43" fmla="*/ 57 h 125"/>
              <a:gd name="T44" fmla="*/ 28 w 135"/>
              <a:gd name="T45" fmla="*/ 54 h 125"/>
              <a:gd name="T46" fmla="*/ 26 w 135"/>
              <a:gd name="T47" fmla="*/ 49 h 125"/>
              <a:gd name="T48" fmla="*/ 24 w 135"/>
              <a:gd name="T49" fmla="*/ 47 h 125"/>
              <a:gd name="T50" fmla="*/ 24 w 135"/>
              <a:gd name="T51" fmla="*/ 42 h 125"/>
              <a:gd name="T52" fmla="*/ 23 w 135"/>
              <a:gd name="T53" fmla="*/ 39 h 125"/>
              <a:gd name="T54" fmla="*/ 21 w 135"/>
              <a:gd name="T55" fmla="*/ 36 h 125"/>
              <a:gd name="T56" fmla="*/ 20 w 135"/>
              <a:gd name="T57" fmla="*/ 32 h 125"/>
              <a:gd name="T58" fmla="*/ 17 w 135"/>
              <a:gd name="T59" fmla="*/ 28 h 125"/>
              <a:gd name="T60" fmla="*/ 16 w 135"/>
              <a:gd name="T61" fmla="*/ 18 h 125"/>
              <a:gd name="T62" fmla="*/ 15 w 135"/>
              <a:gd name="T63" fmla="*/ 14 h 125"/>
              <a:gd name="T64" fmla="*/ 12 w 135"/>
              <a:gd name="T65" fmla="*/ 9 h 125"/>
              <a:gd name="T66" fmla="*/ 10 w 135"/>
              <a:gd name="T67" fmla="*/ 6 h 125"/>
              <a:gd name="T68" fmla="*/ 7 w 135"/>
              <a:gd name="T69" fmla="*/ 3 h 125"/>
              <a:gd name="T70" fmla="*/ 6 w 135"/>
              <a:gd name="T71" fmla="*/ 2 h 125"/>
              <a:gd name="T72" fmla="*/ 3 w 135"/>
              <a:gd name="T7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25">
                <a:moveTo>
                  <a:pt x="135" y="125"/>
                </a:moveTo>
                <a:lnTo>
                  <a:pt x="118" y="125"/>
                </a:lnTo>
                <a:lnTo>
                  <a:pt x="118" y="116"/>
                </a:lnTo>
                <a:lnTo>
                  <a:pt x="100" y="116"/>
                </a:lnTo>
                <a:lnTo>
                  <a:pt x="100" y="113"/>
                </a:lnTo>
                <a:lnTo>
                  <a:pt x="87" y="113"/>
                </a:lnTo>
                <a:lnTo>
                  <a:pt x="87" y="110"/>
                </a:lnTo>
                <a:lnTo>
                  <a:pt x="77" y="110"/>
                </a:lnTo>
                <a:lnTo>
                  <a:pt x="77" y="108"/>
                </a:lnTo>
                <a:lnTo>
                  <a:pt x="75" y="108"/>
                </a:lnTo>
                <a:lnTo>
                  <a:pt x="75" y="106"/>
                </a:lnTo>
                <a:lnTo>
                  <a:pt x="72" y="106"/>
                </a:lnTo>
                <a:lnTo>
                  <a:pt x="72" y="105"/>
                </a:lnTo>
                <a:lnTo>
                  <a:pt x="64" y="105"/>
                </a:lnTo>
                <a:lnTo>
                  <a:pt x="64" y="103"/>
                </a:lnTo>
                <a:lnTo>
                  <a:pt x="58" y="103"/>
                </a:lnTo>
                <a:lnTo>
                  <a:pt x="58" y="101"/>
                </a:lnTo>
                <a:lnTo>
                  <a:pt x="57" y="101"/>
                </a:lnTo>
                <a:lnTo>
                  <a:pt x="57" y="100"/>
                </a:lnTo>
                <a:lnTo>
                  <a:pt x="55" y="100"/>
                </a:lnTo>
                <a:lnTo>
                  <a:pt x="55" y="93"/>
                </a:lnTo>
                <a:lnTo>
                  <a:pt x="51" y="93"/>
                </a:lnTo>
                <a:lnTo>
                  <a:pt x="51" y="91"/>
                </a:lnTo>
                <a:lnTo>
                  <a:pt x="50" y="91"/>
                </a:lnTo>
                <a:lnTo>
                  <a:pt x="50" y="87"/>
                </a:lnTo>
                <a:lnTo>
                  <a:pt x="48" y="87"/>
                </a:lnTo>
                <a:lnTo>
                  <a:pt x="48" y="84"/>
                </a:lnTo>
                <a:lnTo>
                  <a:pt x="45" y="84"/>
                </a:lnTo>
                <a:lnTo>
                  <a:pt x="45" y="82"/>
                </a:lnTo>
                <a:lnTo>
                  <a:pt x="43" y="82"/>
                </a:lnTo>
                <a:lnTo>
                  <a:pt x="43" y="80"/>
                </a:lnTo>
                <a:lnTo>
                  <a:pt x="42" y="80"/>
                </a:lnTo>
                <a:lnTo>
                  <a:pt x="42" y="76"/>
                </a:lnTo>
                <a:lnTo>
                  <a:pt x="41" y="76"/>
                </a:lnTo>
                <a:lnTo>
                  <a:pt x="41" y="72"/>
                </a:lnTo>
                <a:lnTo>
                  <a:pt x="39" y="72"/>
                </a:lnTo>
                <a:lnTo>
                  <a:pt x="39" y="70"/>
                </a:lnTo>
                <a:lnTo>
                  <a:pt x="36" y="70"/>
                </a:lnTo>
                <a:lnTo>
                  <a:pt x="36" y="66"/>
                </a:lnTo>
                <a:lnTo>
                  <a:pt x="33" y="66"/>
                </a:lnTo>
                <a:lnTo>
                  <a:pt x="33" y="63"/>
                </a:lnTo>
                <a:lnTo>
                  <a:pt x="33" y="61"/>
                </a:lnTo>
                <a:lnTo>
                  <a:pt x="33" y="57"/>
                </a:lnTo>
                <a:lnTo>
                  <a:pt x="30" y="57"/>
                </a:lnTo>
                <a:lnTo>
                  <a:pt x="30" y="54"/>
                </a:lnTo>
                <a:lnTo>
                  <a:pt x="28" y="54"/>
                </a:lnTo>
                <a:lnTo>
                  <a:pt x="28" y="49"/>
                </a:lnTo>
                <a:lnTo>
                  <a:pt x="26" y="49"/>
                </a:lnTo>
                <a:lnTo>
                  <a:pt x="26" y="47"/>
                </a:lnTo>
                <a:cubicBezTo>
                  <a:pt x="26" y="47"/>
                  <a:pt x="24" y="48"/>
                  <a:pt x="24" y="47"/>
                </a:cubicBezTo>
                <a:cubicBezTo>
                  <a:pt x="24" y="46"/>
                  <a:pt x="24" y="45"/>
                  <a:pt x="24" y="45"/>
                </a:cubicBezTo>
                <a:lnTo>
                  <a:pt x="24" y="42"/>
                </a:lnTo>
                <a:lnTo>
                  <a:pt x="23" y="42"/>
                </a:lnTo>
                <a:lnTo>
                  <a:pt x="23" y="39"/>
                </a:lnTo>
                <a:lnTo>
                  <a:pt x="21" y="39"/>
                </a:lnTo>
                <a:lnTo>
                  <a:pt x="21" y="36"/>
                </a:lnTo>
                <a:lnTo>
                  <a:pt x="20" y="36"/>
                </a:lnTo>
                <a:lnTo>
                  <a:pt x="20" y="32"/>
                </a:lnTo>
                <a:lnTo>
                  <a:pt x="17" y="32"/>
                </a:lnTo>
                <a:lnTo>
                  <a:pt x="17" y="28"/>
                </a:lnTo>
                <a:lnTo>
                  <a:pt x="16" y="28"/>
                </a:lnTo>
                <a:lnTo>
                  <a:pt x="16" y="18"/>
                </a:lnTo>
                <a:lnTo>
                  <a:pt x="15" y="18"/>
                </a:lnTo>
                <a:lnTo>
                  <a:pt x="15" y="14"/>
                </a:lnTo>
                <a:lnTo>
                  <a:pt x="12" y="14"/>
                </a:lnTo>
                <a:lnTo>
                  <a:pt x="12" y="9"/>
                </a:lnTo>
                <a:lnTo>
                  <a:pt x="10" y="9"/>
                </a:lnTo>
                <a:lnTo>
                  <a:pt x="10" y="6"/>
                </a:lnTo>
                <a:lnTo>
                  <a:pt x="7" y="6"/>
                </a:lnTo>
                <a:lnTo>
                  <a:pt x="7" y="3"/>
                </a:lnTo>
                <a:lnTo>
                  <a:pt x="6" y="3"/>
                </a:lnTo>
                <a:lnTo>
                  <a:pt x="6" y="2"/>
                </a:lnTo>
                <a:lnTo>
                  <a:pt x="3" y="2"/>
                </a:lnTo>
                <a:lnTo>
                  <a:pt x="3" y="0"/>
                </a:lnTo>
                <a:lnTo>
                  <a:pt x="0" y="0"/>
                </a:lnTo>
              </a:path>
            </a:pathLst>
          </a:cu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28" name="Straight Connector 127"/>
          <p:cNvCxnSpPr/>
          <p:nvPr/>
        </p:nvCxnSpPr>
        <p:spPr>
          <a:xfrm>
            <a:off x="5717961" y="4296441"/>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634380" y="4296441"/>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410907" y="4178495"/>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473164" y="4178495"/>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322578" y="4178495"/>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189720" y="4146897"/>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152174" y="414277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066492" y="410245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037401" y="410245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008310" y="410245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731842" y="452814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571642" y="4528610"/>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151386" y="4353975"/>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292159" y="434882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142" name="Freeform 7"/>
          <p:cNvSpPr>
            <a:spLocks/>
          </p:cNvSpPr>
          <p:nvPr/>
        </p:nvSpPr>
        <p:spPr bwMode="auto">
          <a:xfrm>
            <a:off x="6864491" y="2726070"/>
            <a:ext cx="1771097" cy="1899708"/>
          </a:xfrm>
          <a:custGeom>
            <a:avLst/>
            <a:gdLst>
              <a:gd name="T0" fmla="*/ 142 w 142"/>
              <a:gd name="T1" fmla="*/ 150 h 150"/>
              <a:gd name="T2" fmla="*/ 105 w 142"/>
              <a:gd name="T3" fmla="*/ 150 h 150"/>
              <a:gd name="T4" fmla="*/ 105 w 142"/>
              <a:gd name="T5" fmla="*/ 143 h 150"/>
              <a:gd name="T6" fmla="*/ 99 w 142"/>
              <a:gd name="T7" fmla="*/ 143 h 150"/>
              <a:gd name="T8" fmla="*/ 99 w 142"/>
              <a:gd name="T9" fmla="*/ 137 h 150"/>
              <a:gd name="T10" fmla="*/ 86 w 142"/>
              <a:gd name="T11" fmla="*/ 137 h 150"/>
              <a:gd name="T12" fmla="*/ 86 w 142"/>
              <a:gd name="T13" fmla="*/ 132 h 150"/>
              <a:gd name="T14" fmla="*/ 81 w 142"/>
              <a:gd name="T15" fmla="*/ 132 h 150"/>
              <a:gd name="T16" fmla="*/ 81 w 142"/>
              <a:gd name="T17" fmla="*/ 129 h 150"/>
              <a:gd name="T18" fmla="*/ 79 w 142"/>
              <a:gd name="T19" fmla="*/ 129 h 150"/>
              <a:gd name="T20" fmla="*/ 79 w 142"/>
              <a:gd name="T21" fmla="*/ 125 h 150"/>
              <a:gd name="T22" fmla="*/ 44 w 142"/>
              <a:gd name="T23" fmla="*/ 125 h 150"/>
              <a:gd name="T24" fmla="*/ 44 w 142"/>
              <a:gd name="T25" fmla="*/ 123 h 150"/>
              <a:gd name="T26" fmla="*/ 37 w 142"/>
              <a:gd name="T27" fmla="*/ 123 h 150"/>
              <a:gd name="T28" fmla="*/ 37 w 142"/>
              <a:gd name="T29" fmla="*/ 121 h 150"/>
              <a:gd name="T30" fmla="*/ 36 w 142"/>
              <a:gd name="T31" fmla="*/ 121 h 150"/>
              <a:gd name="T32" fmla="*/ 36 w 142"/>
              <a:gd name="T33" fmla="*/ 118 h 150"/>
              <a:gd name="T34" fmla="*/ 34 w 142"/>
              <a:gd name="T35" fmla="*/ 118 h 150"/>
              <a:gd name="T36" fmla="*/ 34 w 142"/>
              <a:gd name="T37" fmla="*/ 116 h 150"/>
              <a:gd name="T38" fmla="*/ 30 w 142"/>
              <a:gd name="T39" fmla="*/ 116 h 150"/>
              <a:gd name="T40" fmla="*/ 30 w 142"/>
              <a:gd name="T41" fmla="*/ 111 h 150"/>
              <a:gd name="T42" fmla="*/ 28 w 142"/>
              <a:gd name="T43" fmla="*/ 111 h 150"/>
              <a:gd name="T44" fmla="*/ 28 w 142"/>
              <a:gd name="T45" fmla="*/ 109 h 150"/>
              <a:gd name="T46" fmla="*/ 28 w 142"/>
              <a:gd name="T47" fmla="*/ 107 h 150"/>
              <a:gd name="T48" fmla="*/ 25 w 142"/>
              <a:gd name="T49" fmla="*/ 107 h 150"/>
              <a:gd name="T50" fmla="*/ 25 w 142"/>
              <a:gd name="T51" fmla="*/ 103 h 150"/>
              <a:gd name="T52" fmla="*/ 24 w 142"/>
              <a:gd name="T53" fmla="*/ 103 h 150"/>
              <a:gd name="T54" fmla="*/ 24 w 142"/>
              <a:gd name="T55" fmla="*/ 98 h 150"/>
              <a:gd name="T56" fmla="*/ 22 w 142"/>
              <a:gd name="T57" fmla="*/ 98 h 150"/>
              <a:gd name="T58" fmla="*/ 22 w 142"/>
              <a:gd name="T59" fmla="*/ 89 h 150"/>
              <a:gd name="T60" fmla="*/ 20 w 142"/>
              <a:gd name="T61" fmla="*/ 89 h 150"/>
              <a:gd name="T62" fmla="*/ 20 w 142"/>
              <a:gd name="T63" fmla="*/ 82 h 150"/>
              <a:gd name="T64" fmla="*/ 20 w 142"/>
              <a:gd name="T65" fmla="*/ 79 h 150"/>
              <a:gd name="T66" fmla="*/ 18 w 142"/>
              <a:gd name="T67" fmla="*/ 79 h 150"/>
              <a:gd name="T68" fmla="*/ 18 w 142"/>
              <a:gd name="T69" fmla="*/ 76 h 150"/>
              <a:gd name="T70" fmla="*/ 17 w 142"/>
              <a:gd name="T71" fmla="*/ 76 h 150"/>
              <a:gd name="T72" fmla="*/ 17 w 142"/>
              <a:gd name="T73" fmla="*/ 68 h 150"/>
              <a:gd name="T74" fmla="*/ 15 w 142"/>
              <a:gd name="T75" fmla="*/ 68 h 150"/>
              <a:gd name="T76" fmla="*/ 15 w 142"/>
              <a:gd name="T77" fmla="*/ 62 h 150"/>
              <a:gd name="T78" fmla="*/ 14 w 142"/>
              <a:gd name="T79" fmla="*/ 62 h 150"/>
              <a:gd name="T80" fmla="*/ 14 w 142"/>
              <a:gd name="T81" fmla="*/ 57 h 150"/>
              <a:gd name="T82" fmla="*/ 14 w 142"/>
              <a:gd name="T83" fmla="*/ 51 h 150"/>
              <a:gd name="T84" fmla="*/ 12 w 142"/>
              <a:gd name="T85" fmla="*/ 51 h 150"/>
              <a:gd name="T86" fmla="*/ 12 w 142"/>
              <a:gd name="T87" fmla="*/ 48 h 150"/>
              <a:gd name="T88" fmla="*/ 11 w 142"/>
              <a:gd name="T89" fmla="*/ 48 h 150"/>
              <a:gd name="T90" fmla="*/ 11 w 142"/>
              <a:gd name="T91" fmla="*/ 25 h 150"/>
              <a:gd name="T92" fmla="*/ 9 w 142"/>
              <a:gd name="T93" fmla="*/ 25 h 150"/>
              <a:gd name="T94" fmla="*/ 9 w 142"/>
              <a:gd name="T95" fmla="*/ 15 h 150"/>
              <a:gd name="T96" fmla="*/ 7 w 142"/>
              <a:gd name="T97" fmla="*/ 15 h 150"/>
              <a:gd name="T98" fmla="*/ 7 w 142"/>
              <a:gd name="T99" fmla="*/ 9 h 150"/>
              <a:gd name="T100" fmla="*/ 5 w 142"/>
              <a:gd name="T101" fmla="*/ 9 h 150"/>
              <a:gd name="T102" fmla="*/ 5 w 142"/>
              <a:gd name="T103" fmla="*/ 5 h 150"/>
              <a:gd name="T104" fmla="*/ 3 w 142"/>
              <a:gd name="T105" fmla="*/ 5 h 150"/>
              <a:gd name="T106" fmla="*/ 3 w 142"/>
              <a:gd name="T107" fmla="*/ 2 h 150"/>
              <a:gd name="T108" fmla="*/ 3 w 142"/>
              <a:gd name="T109" fmla="*/ 0 h 150"/>
              <a:gd name="T110" fmla="*/ 0 w 142"/>
              <a:gd name="T11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50">
                <a:moveTo>
                  <a:pt x="142" y="150"/>
                </a:moveTo>
                <a:lnTo>
                  <a:pt x="105" y="150"/>
                </a:lnTo>
                <a:lnTo>
                  <a:pt x="105" y="143"/>
                </a:lnTo>
                <a:lnTo>
                  <a:pt x="99" y="143"/>
                </a:lnTo>
                <a:lnTo>
                  <a:pt x="99" y="137"/>
                </a:lnTo>
                <a:lnTo>
                  <a:pt x="86" y="137"/>
                </a:lnTo>
                <a:lnTo>
                  <a:pt x="86" y="132"/>
                </a:lnTo>
                <a:lnTo>
                  <a:pt x="81" y="132"/>
                </a:lnTo>
                <a:lnTo>
                  <a:pt x="81" y="129"/>
                </a:lnTo>
                <a:lnTo>
                  <a:pt x="79" y="129"/>
                </a:lnTo>
                <a:lnTo>
                  <a:pt x="79" y="125"/>
                </a:lnTo>
                <a:lnTo>
                  <a:pt x="44" y="125"/>
                </a:lnTo>
                <a:lnTo>
                  <a:pt x="44" y="123"/>
                </a:lnTo>
                <a:lnTo>
                  <a:pt x="37" y="123"/>
                </a:lnTo>
                <a:lnTo>
                  <a:pt x="37" y="121"/>
                </a:lnTo>
                <a:lnTo>
                  <a:pt x="36" y="121"/>
                </a:lnTo>
                <a:lnTo>
                  <a:pt x="36" y="118"/>
                </a:lnTo>
                <a:lnTo>
                  <a:pt x="34" y="118"/>
                </a:lnTo>
                <a:lnTo>
                  <a:pt x="34" y="116"/>
                </a:lnTo>
                <a:lnTo>
                  <a:pt x="30" y="116"/>
                </a:lnTo>
                <a:lnTo>
                  <a:pt x="30" y="111"/>
                </a:lnTo>
                <a:lnTo>
                  <a:pt x="28" y="111"/>
                </a:lnTo>
                <a:lnTo>
                  <a:pt x="28" y="109"/>
                </a:lnTo>
                <a:lnTo>
                  <a:pt x="28" y="107"/>
                </a:lnTo>
                <a:lnTo>
                  <a:pt x="25" y="107"/>
                </a:lnTo>
                <a:lnTo>
                  <a:pt x="25" y="103"/>
                </a:lnTo>
                <a:lnTo>
                  <a:pt x="24" y="103"/>
                </a:lnTo>
                <a:lnTo>
                  <a:pt x="24" y="98"/>
                </a:lnTo>
                <a:lnTo>
                  <a:pt x="22" y="98"/>
                </a:lnTo>
                <a:lnTo>
                  <a:pt x="22" y="89"/>
                </a:lnTo>
                <a:lnTo>
                  <a:pt x="20" y="89"/>
                </a:lnTo>
                <a:lnTo>
                  <a:pt x="20" y="82"/>
                </a:lnTo>
                <a:lnTo>
                  <a:pt x="20" y="79"/>
                </a:lnTo>
                <a:lnTo>
                  <a:pt x="18" y="79"/>
                </a:lnTo>
                <a:lnTo>
                  <a:pt x="18" y="76"/>
                </a:lnTo>
                <a:lnTo>
                  <a:pt x="17" y="76"/>
                </a:lnTo>
                <a:lnTo>
                  <a:pt x="17" y="68"/>
                </a:lnTo>
                <a:lnTo>
                  <a:pt x="15" y="68"/>
                </a:lnTo>
                <a:lnTo>
                  <a:pt x="15" y="62"/>
                </a:lnTo>
                <a:lnTo>
                  <a:pt x="14" y="62"/>
                </a:lnTo>
                <a:lnTo>
                  <a:pt x="14" y="57"/>
                </a:lnTo>
                <a:lnTo>
                  <a:pt x="14" y="51"/>
                </a:lnTo>
                <a:lnTo>
                  <a:pt x="12" y="51"/>
                </a:lnTo>
                <a:lnTo>
                  <a:pt x="12" y="48"/>
                </a:lnTo>
                <a:lnTo>
                  <a:pt x="11" y="48"/>
                </a:lnTo>
                <a:lnTo>
                  <a:pt x="11" y="25"/>
                </a:lnTo>
                <a:lnTo>
                  <a:pt x="9" y="25"/>
                </a:lnTo>
                <a:lnTo>
                  <a:pt x="9" y="15"/>
                </a:lnTo>
                <a:lnTo>
                  <a:pt x="7" y="15"/>
                </a:lnTo>
                <a:lnTo>
                  <a:pt x="7" y="9"/>
                </a:lnTo>
                <a:lnTo>
                  <a:pt x="5" y="9"/>
                </a:lnTo>
                <a:lnTo>
                  <a:pt x="5" y="5"/>
                </a:lnTo>
                <a:lnTo>
                  <a:pt x="3" y="5"/>
                </a:lnTo>
                <a:lnTo>
                  <a:pt x="3" y="2"/>
                </a:lnTo>
                <a:lnTo>
                  <a:pt x="3" y="0"/>
                </a:lnTo>
                <a:lnTo>
                  <a:pt x="0" y="0"/>
                </a:lnTo>
              </a:path>
            </a:pathLst>
          </a:custGeom>
          <a:noFill/>
          <a:ln w="1905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Freeform 8"/>
          <p:cNvSpPr>
            <a:spLocks/>
          </p:cNvSpPr>
          <p:nvPr/>
        </p:nvSpPr>
        <p:spPr bwMode="auto">
          <a:xfrm>
            <a:off x="6864491" y="2726070"/>
            <a:ext cx="1758624" cy="1823720"/>
          </a:xfrm>
          <a:custGeom>
            <a:avLst/>
            <a:gdLst>
              <a:gd name="T0" fmla="*/ 141 w 141"/>
              <a:gd name="T1" fmla="*/ 144 h 144"/>
              <a:gd name="T2" fmla="*/ 103 w 141"/>
              <a:gd name="T3" fmla="*/ 144 h 144"/>
              <a:gd name="T4" fmla="*/ 103 w 141"/>
              <a:gd name="T5" fmla="*/ 140 h 144"/>
              <a:gd name="T6" fmla="*/ 96 w 141"/>
              <a:gd name="T7" fmla="*/ 140 h 144"/>
              <a:gd name="T8" fmla="*/ 96 w 141"/>
              <a:gd name="T9" fmla="*/ 137 h 144"/>
              <a:gd name="T10" fmla="*/ 93 w 141"/>
              <a:gd name="T11" fmla="*/ 137 h 144"/>
              <a:gd name="T12" fmla="*/ 93 w 141"/>
              <a:gd name="T13" fmla="*/ 131 h 144"/>
              <a:gd name="T14" fmla="*/ 86 w 141"/>
              <a:gd name="T15" fmla="*/ 131 h 144"/>
              <a:gd name="T16" fmla="*/ 86 w 141"/>
              <a:gd name="T17" fmla="*/ 128 h 144"/>
              <a:gd name="T18" fmla="*/ 84 w 141"/>
              <a:gd name="T19" fmla="*/ 128 h 144"/>
              <a:gd name="T20" fmla="*/ 84 w 141"/>
              <a:gd name="T21" fmla="*/ 125 h 144"/>
              <a:gd name="T22" fmla="*/ 54 w 141"/>
              <a:gd name="T23" fmla="*/ 125 h 144"/>
              <a:gd name="T24" fmla="*/ 54 w 141"/>
              <a:gd name="T25" fmla="*/ 123 h 144"/>
              <a:gd name="T26" fmla="*/ 52 w 141"/>
              <a:gd name="T27" fmla="*/ 123 h 144"/>
              <a:gd name="T28" fmla="*/ 52 w 141"/>
              <a:gd name="T29" fmla="*/ 120 h 144"/>
              <a:gd name="T30" fmla="*/ 48 w 141"/>
              <a:gd name="T31" fmla="*/ 120 h 144"/>
              <a:gd name="T32" fmla="*/ 48 w 141"/>
              <a:gd name="T33" fmla="*/ 117 h 144"/>
              <a:gd name="T34" fmla="*/ 41 w 141"/>
              <a:gd name="T35" fmla="*/ 117 h 144"/>
              <a:gd name="T36" fmla="*/ 41 w 141"/>
              <a:gd name="T37" fmla="*/ 114 h 144"/>
              <a:gd name="T38" fmla="*/ 39 w 141"/>
              <a:gd name="T39" fmla="*/ 114 h 144"/>
              <a:gd name="T40" fmla="*/ 39 w 141"/>
              <a:gd name="T41" fmla="*/ 111 h 144"/>
              <a:gd name="T42" fmla="*/ 37 w 141"/>
              <a:gd name="T43" fmla="*/ 111 h 144"/>
              <a:gd name="T44" fmla="*/ 37 w 141"/>
              <a:gd name="T45" fmla="*/ 107 h 144"/>
              <a:gd name="T46" fmla="*/ 35 w 141"/>
              <a:gd name="T47" fmla="*/ 107 h 144"/>
              <a:gd name="T48" fmla="*/ 35 w 141"/>
              <a:gd name="T49" fmla="*/ 104 h 144"/>
              <a:gd name="T50" fmla="*/ 32 w 141"/>
              <a:gd name="T51" fmla="*/ 104 h 144"/>
              <a:gd name="T52" fmla="*/ 32 w 141"/>
              <a:gd name="T53" fmla="*/ 100 h 144"/>
              <a:gd name="T54" fmla="*/ 30 w 141"/>
              <a:gd name="T55" fmla="*/ 100 h 144"/>
              <a:gd name="T56" fmla="*/ 30 w 141"/>
              <a:gd name="T57" fmla="*/ 98 h 144"/>
              <a:gd name="T58" fmla="*/ 27 w 141"/>
              <a:gd name="T59" fmla="*/ 98 h 144"/>
              <a:gd name="T60" fmla="*/ 27 w 141"/>
              <a:gd name="T61" fmla="*/ 93 h 144"/>
              <a:gd name="T62" fmla="*/ 25 w 141"/>
              <a:gd name="T63" fmla="*/ 93 h 144"/>
              <a:gd name="T64" fmla="*/ 25 w 141"/>
              <a:gd name="T65" fmla="*/ 88 h 144"/>
              <a:gd name="T66" fmla="*/ 23 w 141"/>
              <a:gd name="T67" fmla="*/ 88 h 144"/>
              <a:gd name="T68" fmla="*/ 23 w 141"/>
              <a:gd name="T69" fmla="*/ 83 h 144"/>
              <a:gd name="T70" fmla="*/ 20 w 141"/>
              <a:gd name="T71" fmla="*/ 83 h 144"/>
              <a:gd name="T72" fmla="*/ 20 w 141"/>
              <a:gd name="T73" fmla="*/ 80 h 144"/>
              <a:gd name="T74" fmla="*/ 20 w 141"/>
              <a:gd name="T75" fmla="*/ 76 h 144"/>
              <a:gd name="T76" fmla="*/ 18 w 141"/>
              <a:gd name="T77" fmla="*/ 76 h 144"/>
              <a:gd name="T78" fmla="*/ 18 w 141"/>
              <a:gd name="T79" fmla="*/ 70 h 144"/>
              <a:gd name="T80" fmla="*/ 17 w 141"/>
              <a:gd name="T81" fmla="*/ 70 h 144"/>
              <a:gd name="T82" fmla="*/ 17 w 141"/>
              <a:gd name="T83" fmla="*/ 60 h 144"/>
              <a:gd name="T84" fmla="*/ 14 w 141"/>
              <a:gd name="T85" fmla="*/ 60 h 144"/>
              <a:gd name="T86" fmla="*/ 14 w 141"/>
              <a:gd name="T87" fmla="*/ 51 h 144"/>
              <a:gd name="T88" fmla="*/ 12 w 141"/>
              <a:gd name="T89" fmla="*/ 51 h 144"/>
              <a:gd name="T90" fmla="*/ 12 w 141"/>
              <a:gd name="T91" fmla="*/ 48 h 144"/>
              <a:gd name="T92" fmla="*/ 11 w 141"/>
              <a:gd name="T93" fmla="*/ 48 h 144"/>
              <a:gd name="T94" fmla="*/ 11 w 141"/>
              <a:gd name="T95" fmla="*/ 27 h 144"/>
              <a:gd name="T96" fmla="*/ 9 w 141"/>
              <a:gd name="T97" fmla="*/ 27 h 144"/>
              <a:gd name="T98" fmla="*/ 9 w 141"/>
              <a:gd name="T99" fmla="*/ 18 h 144"/>
              <a:gd name="T100" fmla="*/ 6 w 141"/>
              <a:gd name="T101" fmla="*/ 18 h 144"/>
              <a:gd name="T102" fmla="*/ 6 w 141"/>
              <a:gd name="T103" fmla="*/ 9 h 144"/>
              <a:gd name="T104" fmla="*/ 3 w 141"/>
              <a:gd name="T105" fmla="*/ 9 h 144"/>
              <a:gd name="T106" fmla="*/ 3 w 141"/>
              <a:gd name="T107" fmla="*/ 0 h 144"/>
              <a:gd name="T108" fmla="*/ 0 w 141"/>
              <a:gd name="T10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44">
                <a:moveTo>
                  <a:pt x="141" y="144"/>
                </a:moveTo>
                <a:lnTo>
                  <a:pt x="103" y="144"/>
                </a:lnTo>
                <a:lnTo>
                  <a:pt x="103" y="140"/>
                </a:lnTo>
                <a:lnTo>
                  <a:pt x="96" y="140"/>
                </a:lnTo>
                <a:lnTo>
                  <a:pt x="96" y="137"/>
                </a:lnTo>
                <a:lnTo>
                  <a:pt x="93" y="137"/>
                </a:lnTo>
                <a:cubicBezTo>
                  <a:pt x="93" y="137"/>
                  <a:pt x="94" y="131"/>
                  <a:pt x="93" y="131"/>
                </a:cubicBezTo>
                <a:cubicBezTo>
                  <a:pt x="91" y="131"/>
                  <a:pt x="86" y="131"/>
                  <a:pt x="86" y="131"/>
                </a:cubicBezTo>
                <a:cubicBezTo>
                  <a:pt x="86" y="131"/>
                  <a:pt x="85" y="128"/>
                  <a:pt x="86" y="128"/>
                </a:cubicBezTo>
                <a:cubicBezTo>
                  <a:pt x="87" y="128"/>
                  <a:pt x="84" y="128"/>
                  <a:pt x="84" y="128"/>
                </a:cubicBezTo>
                <a:lnTo>
                  <a:pt x="84" y="125"/>
                </a:lnTo>
                <a:lnTo>
                  <a:pt x="54" y="125"/>
                </a:lnTo>
                <a:lnTo>
                  <a:pt x="54" y="123"/>
                </a:lnTo>
                <a:lnTo>
                  <a:pt x="52" y="123"/>
                </a:lnTo>
                <a:lnTo>
                  <a:pt x="52" y="120"/>
                </a:lnTo>
                <a:lnTo>
                  <a:pt x="48" y="120"/>
                </a:lnTo>
                <a:lnTo>
                  <a:pt x="48" y="117"/>
                </a:lnTo>
                <a:lnTo>
                  <a:pt x="41" y="117"/>
                </a:lnTo>
                <a:lnTo>
                  <a:pt x="41" y="114"/>
                </a:lnTo>
                <a:lnTo>
                  <a:pt x="39" y="114"/>
                </a:lnTo>
                <a:lnTo>
                  <a:pt x="39" y="111"/>
                </a:lnTo>
                <a:lnTo>
                  <a:pt x="37" y="111"/>
                </a:lnTo>
                <a:lnTo>
                  <a:pt x="37" y="107"/>
                </a:lnTo>
                <a:lnTo>
                  <a:pt x="35" y="107"/>
                </a:lnTo>
                <a:lnTo>
                  <a:pt x="35" y="104"/>
                </a:lnTo>
                <a:lnTo>
                  <a:pt x="32" y="104"/>
                </a:lnTo>
                <a:lnTo>
                  <a:pt x="32" y="100"/>
                </a:lnTo>
                <a:lnTo>
                  <a:pt x="30" y="100"/>
                </a:lnTo>
                <a:lnTo>
                  <a:pt x="30" y="98"/>
                </a:lnTo>
                <a:lnTo>
                  <a:pt x="27" y="98"/>
                </a:lnTo>
                <a:lnTo>
                  <a:pt x="27" y="93"/>
                </a:lnTo>
                <a:lnTo>
                  <a:pt x="25" y="93"/>
                </a:lnTo>
                <a:lnTo>
                  <a:pt x="25" y="88"/>
                </a:lnTo>
                <a:lnTo>
                  <a:pt x="23" y="88"/>
                </a:lnTo>
                <a:lnTo>
                  <a:pt x="23" y="83"/>
                </a:lnTo>
                <a:lnTo>
                  <a:pt x="20" y="83"/>
                </a:lnTo>
                <a:lnTo>
                  <a:pt x="20" y="80"/>
                </a:lnTo>
                <a:lnTo>
                  <a:pt x="20" y="76"/>
                </a:lnTo>
                <a:lnTo>
                  <a:pt x="18" y="76"/>
                </a:lnTo>
                <a:lnTo>
                  <a:pt x="18" y="70"/>
                </a:lnTo>
                <a:lnTo>
                  <a:pt x="17" y="70"/>
                </a:lnTo>
                <a:lnTo>
                  <a:pt x="17" y="60"/>
                </a:lnTo>
                <a:lnTo>
                  <a:pt x="14" y="60"/>
                </a:lnTo>
                <a:lnTo>
                  <a:pt x="14" y="51"/>
                </a:lnTo>
                <a:lnTo>
                  <a:pt x="12" y="51"/>
                </a:lnTo>
                <a:lnTo>
                  <a:pt x="12" y="48"/>
                </a:lnTo>
                <a:lnTo>
                  <a:pt x="11" y="48"/>
                </a:lnTo>
                <a:lnTo>
                  <a:pt x="11" y="27"/>
                </a:lnTo>
                <a:lnTo>
                  <a:pt x="9" y="27"/>
                </a:lnTo>
                <a:lnTo>
                  <a:pt x="9" y="18"/>
                </a:lnTo>
                <a:lnTo>
                  <a:pt x="6" y="18"/>
                </a:lnTo>
                <a:lnTo>
                  <a:pt x="6" y="9"/>
                </a:lnTo>
                <a:lnTo>
                  <a:pt x="3" y="9"/>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44" name="Straight Connector 143"/>
          <p:cNvCxnSpPr/>
          <p:nvPr/>
        </p:nvCxnSpPr>
        <p:spPr>
          <a:xfrm>
            <a:off x="8456089" y="4523420"/>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8372508" y="4523420"/>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836964"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753383"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696126"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612545"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555288"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635588" y="4522645"/>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41526" y="4598843"/>
            <a:ext cx="0" cy="57150"/>
          </a:xfrm>
          <a:prstGeom prst="line">
            <a:avLst/>
          </a:prstGeom>
          <a:noFill/>
          <a:ln w="1905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3" name="Straight Connector 152"/>
          <p:cNvCxnSpPr/>
          <p:nvPr/>
        </p:nvCxnSpPr>
        <p:spPr>
          <a:xfrm>
            <a:off x="8401697" y="4598843"/>
            <a:ext cx="0" cy="57150"/>
          </a:xfrm>
          <a:prstGeom prst="line">
            <a:avLst/>
          </a:prstGeom>
          <a:noFill/>
          <a:ln w="1905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xmlns="" val="39328137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AutoShape 19"/>
          <p:cNvCxnSpPr>
            <a:cxnSpLocks noChangeShapeType="1"/>
          </p:cNvCxnSpPr>
          <p:nvPr/>
        </p:nvCxnSpPr>
        <p:spPr bwMode="auto">
          <a:xfrm>
            <a:off x="2841951" y="3609502"/>
            <a:ext cx="1116000"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404225" cy="4185761"/>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膵癌患者において、PEGPH20 + nab-パクリタキセル/ゲムシタビン(PAG)の有効性および安全性を、nab-パクリタキセル/ゲムシタビンのみの投与と比較して、判断すること </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ヒアルロナン(HA)の状態について、後ろ向きの検定が実施された</a:t>
            </a:r>
          </a:p>
        </p:txBody>
      </p:sp>
      <p:sp>
        <p:nvSpPr>
          <p:cNvPr id="6" name="Title 5"/>
          <p:cNvSpPr>
            <a:spLocks noGrp="1"/>
          </p:cNvSpPr>
          <p:nvPr>
            <p:ph type="title"/>
          </p:nvPr>
        </p:nvSpPr>
        <p:spPr/>
        <p:txBody>
          <a:bodyPr/>
          <a:lstStyle/>
          <a:p>
            <a:r>
              <a:rPr lang="en-US" altLang="ja-JP" sz="1800" dirty="0">
                <a:solidFill>
                  <a:srgbClr val="043882"/>
                </a:solidFill>
                <a:ea typeface="MS UI Gothic" pitchFamily="18" charset="0"/>
              </a:rPr>
              <a:t>4006: HA</a:t>
            </a:r>
            <a:r>
              <a:rPr lang="ja-JP" altLang="en-US" sz="1800" dirty="0">
                <a:solidFill>
                  <a:srgbClr val="043882"/>
                </a:solidFill>
                <a:ea typeface="MS UI Gothic" pitchFamily="18" charset="0"/>
              </a:rPr>
              <a:t>高値の腫瘍を伴う、治療歴のないステージ</a:t>
            </a:r>
            <a:r>
              <a:rPr lang="en-US" altLang="ja-JP" sz="1800" dirty="0">
                <a:solidFill>
                  <a:srgbClr val="043882"/>
                </a:solidFill>
                <a:ea typeface="MS UI Gothic" pitchFamily="18" charset="0"/>
              </a:rPr>
              <a:t>IV</a:t>
            </a:r>
            <a:r>
              <a:rPr lang="ja-JP" altLang="en-US" sz="1800" dirty="0">
                <a:solidFill>
                  <a:srgbClr val="043882"/>
                </a:solidFill>
                <a:ea typeface="MS UI Gothic" pitchFamily="18" charset="0"/>
              </a:rPr>
              <a:t>の膵癌患者では、</a:t>
            </a:r>
            <a:r>
              <a:rPr lang="en-US" altLang="ja-JP" sz="1800" dirty="0">
                <a:solidFill>
                  <a:srgbClr val="043882"/>
                </a:solidFill>
                <a:ea typeface="MS UI Gothic" pitchFamily="18" charset="0"/>
              </a:rPr>
              <a:t>PEGPH20</a:t>
            </a:r>
            <a:r>
              <a:rPr lang="ja-JP" altLang="en-US" sz="1800" dirty="0">
                <a:solidFill>
                  <a:srgbClr val="043882"/>
                </a:solidFill>
                <a:ea typeface="MS UI Gothic" pitchFamily="18" charset="0"/>
              </a:rPr>
              <a:t>＋</a:t>
            </a:r>
            <a:r>
              <a:rPr lang="en-US" altLang="ja-JP" sz="1800" dirty="0">
                <a:solidFill>
                  <a:srgbClr val="043882"/>
                </a:solidFill>
                <a:ea typeface="MS UI Gothic" pitchFamily="18" charset="0"/>
              </a:rPr>
              <a:t>nab-</a:t>
            </a:r>
            <a:r>
              <a:rPr lang="ja-JP" altLang="en-US" sz="1800" dirty="0">
                <a:solidFill>
                  <a:srgbClr val="043882"/>
                </a:solidFill>
                <a:ea typeface="MS UI Gothic" pitchFamily="18" charset="0"/>
              </a:rPr>
              <a:t>パクリタキセル</a:t>
            </a:r>
            <a:r>
              <a:rPr lang="en-US" altLang="ja-JP" sz="1800" dirty="0">
                <a:solidFill>
                  <a:srgbClr val="043882"/>
                </a:solidFill>
                <a:ea typeface="MS UI Gothic" pitchFamily="18" charset="0"/>
              </a:rPr>
              <a:t>/</a:t>
            </a:r>
            <a:r>
              <a:rPr lang="ja-JP" altLang="en-US" sz="1800" dirty="0">
                <a:solidFill>
                  <a:srgbClr val="043882"/>
                </a:solidFill>
                <a:ea typeface="MS UI Gothic" pitchFamily="18" charset="0"/>
              </a:rPr>
              <a:t>ゲムシタビン併用下において、高い奏効率と</a:t>
            </a:r>
            <a:r>
              <a:rPr lang="en-US" altLang="ja-JP" sz="1800" dirty="0">
                <a:solidFill>
                  <a:srgbClr val="043882"/>
                </a:solidFill>
                <a:ea typeface="MS UI Gothic" pitchFamily="18" charset="0"/>
              </a:rPr>
              <a:t>PFS</a:t>
            </a:r>
            <a:r>
              <a:rPr lang="ja-JP" altLang="en-US" sz="1800" dirty="0">
                <a:solidFill>
                  <a:srgbClr val="043882"/>
                </a:solidFill>
                <a:ea typeface="MS UI Gothic" pitchFamily="18" charset="0"/>
              </a:rPr>
              <a:t>が認められた</a:t>
            </a:r>
            <a:r>
              <a:rPr lang="en-US" altLang="ja-JP" sz="1800" dirty="0">
                <a:solidFill>
                  <a:srgbClr val="043882"/>
                </a:solidFill>
                <a:ea typeface="MS UI Gothic" pitchFamily="18" charset="0"/>
              </a:rPr>
              <a:t>: </a:t>
            </a:r>
            <a:r>
              <a:rPr lang="ja-JP" altLang="en-US" sz="1800" dirty="0">
                <a:solidFill>
                  <a:srgbClr val="043882"/>
                </a:solidFill>
                <a:ea typeface="MS UI Gothic" pitchFamily="18" charset="0"/>
              </a:rPr>
              <a:t>無作為化、第</a:t>
            </a:r>
            <a:r>
              <a:rPr lang="en-US" altLang="ja-JP" sz="1800" dirty="0">
                <a:solidFill>
                  <a:srgbClr val="043882"/>
                </a:solidFill>
                <a:ea typeface="MS UI Gothic" pitchFamily="18" charset="0"/>
              </a:rPr>
              <a:t>II</a:t>
            </a:r>
            <a:r>
              <a:rPr lang="ja-JP" altLang="en-US" sz="1800" dirty="0">
                <a:solidFill>
                  <a:srgbClr val="043882"/>
                </a:solidFill>
                <a:ea typeface="MS UI Gothic" pitchFamily="18" charset="0"/>
              </a:rPr>
              <a:t>相試験</a:t>
            </a:r>
            <a:r>
              <a:rPr lang="en-US" altLang="ja-JP" sz="1800" dirty="0">
                <a:solidFill>
                  <a:srgbClr val="043882"/>
                </a:solidFill>
                <a:ea typeface="MS UI Gothic" pitchFamily="18" charset="0"/>
              </a:rPr>
              <a:t>1</a:t>
            </a:r>
            <a:r>
              <a:rPr lang="ja-JP" altLang="en-US" sz="1800" dirty="0">
                <a:solidFill>
                  <a:srgbClr val="043882"/>
                </a:solidFill>
                <a:ea typeface="MS UI Gothic" pitchFamily="18" charset="0"/>
              </a:rPr>
              <a:t>件における中間解析の結果</a:t>
            </a:r>
            <a:r>
              <a:rPr lang="en-GB" altLang="ja-JP" sz="1800" dirty="0">
                <a:solidFill>
                  <a:srgbClr val="043882"/>
                </a:solidFill>
                <a:ea typeface="MS UI Gothic" pitchFamily="18" charset="0"/>
              </a:rPr>
              <a:t> </a:t>
            </a:r>
            <a:r>
              <a:rPr lang="en-US" altLang="ja-JP" sz="1800" dirty="0">
                <a:solidFill>
                  <a:srgbClr val="043882"/>
                </a:solidFill>
                <a:ea typeface="MS UI Gothic" pitchFamily="18" charset="0"/>
              </a:rPr>
              <a:t>– </a:t>
            </a:r>
            <a:r>
              <a:rPr lang="en-US" altLang="ja-JP" sz="1800" dirty="0" err="1">
                <a:solidFill>
                  <a:srgbClr val="043882"/>
                </a:solidFill>
                <a:ea typeface="MS UI Gothic" pitchFamily="18" charset="0"/>
              </a:rPr>
              <a:t>Hingorani</a:t>
            </a:r>
            <a:r>
              <a:rPr lang="en-US" altLang="ja-JP" sz="1800" dirty="0">
                <a:solidFill>
                  <a:srgbClr val="043882"/>
                </a:solidFill>
                <a:ea typeface="MS UI Gothic" pitchFamily="18" charset="0"/>
              </a:rPr>
              <a:t> SR, et al</a:t>
            </a:r>
            <a:endParaRPr lang="ja-JP" sz="1800" b="1" i="0" dirty="0" smtClean="0">
              <a:solidFill>
                <a:srgbClr val="043882"/>
              </a:solidFill>
              <a:ea typeface="MS UI Gothic" pitchFamily="18" charset="0"/>
            </a:endParaRP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Hingorani et al. J Clin Oncol 2015; 33 (suppl): abstr 4006</a:t>
            </a:r>
          </a:p>
        </p:txBody>
      </p:sp>
      <p:sp>
        <p:nvSpPr>
          <p:cNvPr id="43" name="Rectangle 9"/>
          <p:cNvSpPr txBox="1">
            <a:spLocks noChangeArrowheads="1"/>
          </p:cNvSpPr>
          <p:nvPr/>
        </p:nvSpPr>
        <p:spPr>
          <a:xfrm>
            <a:off x="373833" y="5555316"/>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PFS</a:t>
            </a:r>
          </a:p>
        </p:txBody>
      </p:sp>
      <p:sp>
        <p:nvSpPr>
          <p:cNvPr id="44" name="Content Placeholder 26"/>
          <p:cNvSpPr txBox="1">
            <a:spLocks/>
          </p:cNvSpPr>
          <p:nvPr/>
        </p:nvSpPr>
        <p:spPr>
          <a:xfrm>
            <a:off x="4743999" y="5555316"/>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PFS（HA値別）、ORR、OS、安全性</a:t>
            </a:r>
          </a:p>
        </p:txBody>
      </p:sp>
      <p:sp>
        <p:nvSpPr>
          <p:cNvPr id="48" name="AutoShape 9"/>
          <p:cNvSpPr>
            <a:spLocks noChangeArrowheads="1"/>
          </p:cNvSpPr>
          <p:nvPr/>
        </p:nvSpPr>
        <p:spPr bwMode="auto">
          <a:xfrm>
            <a:off x="174171" y="2953091"/>
            <a:ext cx="3225780" cy="1296252"/>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ステージIVの膵癌</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治療歴なし</a:t>
            </a:r>
          </a:p>
          <a:p>
            <a:pPr defTabSz="892175" eaLnBrk="0" hangingPunct="0">
              <a:spcAft>
                <a:spcPct val="30000"/>
              </a:spcAft>
            </a:pPr>
            <a:r>
              <a:rPr lang="ja-JP" sz="1600" b="0" i="0" dirty="0" smtClean="0">
                <a:solidFill>
                  <a:srgbClr val="043882"/>
                </a:solidFill>
                <a:ea typeface="MS UI Gothic" pitchFamily="18" charset="0"/>
              </a:rPr>
              <a:t>(n=135)</a:t>
            </a:r>
          </a:p>
        </p:txBody>
      </p:sp>
      <p:sp>
        <p:nvSpPr>
          <p:cNvPr id="38" name="Oval 14"/>
          <p:cNvSpPr>
            <a:spLocks noChangeArrowheads="1"/>
          </p:cNvSpPr>
          <p:nvPr/>
        </p:nvSpPr>
        <p:spPr bwMode="auto">
          <a:xfrm>
            <a:off x="3982348" y="331740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46" name="AutoShape 15"/>
          <p:cNvCxnSpPr>
            <a:cxnSpLocks noChangeShapeType="1"/>
            <a:stCxn id="38" idx="0"/>
            <a:endCxn id="51" idx="1"/>
          </p:cNvCxnSpPr>
          <p:nvPr/>
        </p:nvCxnSpPr>
        <p:spPr bwMode="auto">
          <a:xfrm rot="5400000" flipH="1" flipV="1">
            <a:off x="4353603" y="2764885"/>
            <a:ext cx="473061" cy="631975"/>
          </a:xfrm>
          <a:prstGeom prst="bentConnector2">
            <a:avLst/>
          </a:prstGeom>
          <a:noFill/>
          <a:ln w="57150">
            <a:solidFill>
              <a:schemeClr val="bg2">
                <a:lumMod val="60000"/>
                <a:lumOff val="40000"/>
              </a:schemeClr>
            </a:solidFill>
            <a:round/>
            <a:headEnd/>
            <a:tailEnd type="triangle" w="med" len="med"/>
          </a:ln>
        </p:spPr>
      </p:cxnSp>
      <p:sp>
        <p:nvSpPr>
          <p:cNvPr id="47" name="AutoShape 12"/>
          <p:cNvSpPr>
            <a:spLocks noChangeArrowheads="1"/>
          </p:cNvSpPr>
          <p:nvPr/>
        </p:nvSpPr>
        <p:spPr bwMode="auto">
          <a:xfrm>
            <a:off x="8157246" y="262544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49" name="AutoShape 21"/>
          <p:cNvCxnSpPr>
            <a:cxnSpLocks noChangeShapeType="1"/>
          </p:cNvCxnSpPr>
          <p:nvPr/>
        </p:nvCxnSpPr>
        <p:spPr bwMode="auto">
          <a:xfrm>
            <a:off x="7584611" y="2889760"/>
            <a:ext cx="572635" cy="0"/>
          </a:xfrm>
          <a:prstGeom prst="straightConnector1">
            <a:avLst/>
          </a:prstGeom>
          <a:noFill/>
          <a:ln w="57150">
            <a:solidFill>
              <a:schemeClr val="bg2">
                <a:lumMod val="60000"/>
                <a:lumOff val="40000"/>
              </a:schemeClr>
            </a:solidFill>
            <a:round/>
            <a:headEnd/>
            <a:tailEnd type="triangle" w="med" len="med"/>
          </a:ln>
        </p:spPr>
      </p:cxnSp>
      <p:sp>
        <p:nvSpPr>
          <p:cNvPr id="51" name="AutoShape 8"/>
          <p:cNvSpPr>
            <a:spLocks noChangeArrowheads="1"/>
          </p:cNvSpPr>
          <p:nvPr/>
        </p:nvSpPr>
        <p:spPr bwMode="auto">
          <a:xfrm>
            <a:off x="4906121" y="2107282"/>
            <a:ext cx="2697178" cy="147411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PEGPH20 3 µg/kg×</a:t>
            </a:r>
            <a:endParaRPr lang="en-US" altLang="ja-JP" sz="1600" b="0" i="0" dirty="0" smtClean="0">
              <a:solidFill>
                <a:srgbClr val="FFFFFF"/>
              </a:solidFill>
              <a:ea typeface="MS UI Gothic" pitchFamily="18" charset="0"/>
            </a:endParaRPr>
          </a:p>
          <a:p>
            <a:pPr algn="ctr" defTabSz="892175" eaLnBrk="0" hangingPunct="0"/>
            <a:r>
              <a:rPr lang="ja-JP" sz="1600" b="0" i="0" dirty="0" smtClean="0">
                <a:solidFill>
                  <a:srgbClr val="FFFFFF"/>
                </a:solidFill>
                <a:ea typeface="MS UI Gothic" pitchFamily="18" charset="0"/>
              </a:rPr>
              <a:t>週2回(サイクル1)の後に</a:t>
            </a:r>
            <a:endParaRPr lang="en-US" altLang="ja-JP" sz="1600" b="0" i="0" dirty="0" smtClean="0">
              <a:solidFill>
                <a:srgbClr val="FFFFFF"/>
              </a:solidFill>
              <a:ea typeface="MS UI Gothic" pitchFamily="18" charset="0"/>
            </a:endParaRPr>
          </a:p>
          <a:p>
            <a:pPr algn="ctr" defTabSz="892175" eaLnBrk="0" hangingPunct="0"/>
            <a:r>
              <a:rPr lang="ja-JP" sz="1600" b="0" i="0" dirty="0" smtClean="0">
                <a:solidFill>
                  <a:srgbClr val="FFFFFF"/>
                </a:solidFill>
                <a:ea typeface="MS UI Gothic" pitchFamily="18" charset="0"/>
              </a:rPr>
              <a:t>週1回(サイクル 2) + </a:t>
            </a:r>
            <a:r>
              <a:rPr lang="en" sz="1600" dirty="0" smtClean="0"/>
              <a:t/>
            </a:r>
            <a:br>
              <a:rPr lang="en" sz="1600" dirty="0" smtClean="0"/>
            </a:br>
            <a:r>
              <a:rPr lang="ja-JP" sz="1600" b="0" i="0" dirty="0" smtClean="0">
                <a:solidFill>
                  <a:srgbClr val="FFFFFF"/>
                </a:solidFill>
                <a:ea typeface="MS UI Gothic" pitchFamily="18" charset="0"/>
              </a:rPr>
              <a:t>nab-パクリタキセル/ゲムシタビン(標準的用量での投与)(n=74)</a:t>
            </a:r>
          </a:p>
        </p:txBody>
      </p:sp>
      <p:sp>
        <p:nvSpPr>
          <p:cNvPr id="52" name="AutoShape 12"/>
          <p:cNvSpPr>
            <a:spLocks noChangeArrowheads="1"/>
          </p:cNvSpPr>
          <p:nvPr/>
        </p:nvSpPr>
        <p:spPr bwMode="auto">
          <a:xfrm>
            <a:off x="8157246" y="400970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53" name="AutoShape 21"/>
          <p:cNvCxnSpPr>
            <a:cxnSpLocks noChangeShapeType="1"/>
          </p:cNvCxnSpPr>
          <p:nvPr/>
        </p:nvCxnSpPr>
        <p:spPr bwMode="auto">
          <a:xfrm>
            <a:off x="7584611" y="4274025"/>
            <a:ext cx="572635" cy="0"/>
          </a:xfrm>
          <a:prstGeom prst="straightConnector1">
            <a:avLst/>
          </a:prstGeom>
          <a:noFill/>
          <a:ln w="57150">
            <a:solidFill>
              <a:schemeClr val="bg2">
                <a:lumMod val="60000"/>
                <a:lumOff val="40000"/>
              </a:schemeClr>
            </a:solidFill>
            <a:round/>
            <a:headEnd/>
            <a:tailEnd type="triangle" w="med" len="med"/>
          </a:ln>
        </p:spPr>
      </p:cxnSp>
      <p:sp>
        <p:nvSpPr>
          <p:cNvPr id="54" name="AutoShape 8"/>
          <p:cNvSpPr>
            <a:spLocks noChangeArrowheads="1"/>
          </p:cNvSpPr>
          <p:nvPr/>
        </p:nvSpPr>
        <p:spPr bwMode="auto">
          <a:xfrm>
            <a:off x="4906121" y="3733800"/>
            <a:ext cx="2709704" cy="12816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Nab-パクリタキセル/ゲムシタビン</a:t>
            </a:r>
          </a:p>
          <a:p>
            <a:pPr algn="ctr" defTabSz="892175" eaLnBrk="0" hangingPunct="0"/>
            <a:r>
              <a:rPr lang="ja-JP" sz="1600" b="0" i="0" dirty="0" smtClean="0">
                <a:solidFill>
                  <a:srgbClr val="FFFFFF"/>
                </a:solidFill>
                <a:ea typeface="MS UI Gothic" pitchFamily="18" charset="0"/>
              </a:rPr>
              <a:t>(標準的用量での投与)</a:t>
            </a:r>
            <a:r>
              <a:rPr lang="en" sz="1600" dirty="0" smtClean="0"/>
              <a:t/>
            </a:r>
            <a:br>
              <a:rPr lang="en" sz="1600" dirty="0" smtClean="0"/>
            </a:br>
            <a:r>
              <a:rPr lang="ja-JP" sz="1600" b="0" i="0" dirty="0" smtClean="0">
                <a:solidFill>
                  <a:srgbClr val="FFFFFF"/>
                </a:solidFill>
                <a:ea typeface="MS UI Gothic" pitchFamily="18" charset="0"/>
              </a:rPr>
              <a:t>(n=61)</a:t>
            </a:r>
          </a:p>
        </p:txBody>
      </p:sp>
      <p:cxnSp>
        <p:nvCxnSpPr>
          <p:cNvPr id="56" name="AutoShape 16"/>
          <p:cNvCxnSpPr>
            <a:cxnSpLocks noChangeShapeType="1"/>
          </p:cNvCxnSpPr>
          <p:nvPr/>
        </p:nvCxnSpPr>
        <p:spPr bwMode="auto">
          <a:xfrm rot="16200000" flipH="1">
            <a:off x="4410133" y="3795488"/>
            <a:ext cx="360000" cy="631975"/>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1129211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3855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p:txBody>
      </p:sp>
      <p:sp>
        <p:nvSpPr>
          <p:cNvPr id="8"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4006: HA高値の腫瘍を伴う、治療歴のないステージIVの膵癌患者では、PEGPH20＋nab-パクリタキセル/ゲムシタビン併用下において、高い奏効率とPFSが認められた: 無作為化、第II相試験1件における中間解析の結果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Hingorani SR, et al</a:t>
            </a:r>
          </a:p>
        </p:txBody>
      </p:sp>
      <p:sp>
        <p:nvSpPr>
          <p:cNvPr id="14" name="Text Placeholder 7"/>
          <p:cNvSpPr>
            <a:spLocks noGrp="1"/>
          </p:cNvSpPr>
          <p:nvPr>
            <p:ph type="body" sz="quarter" idx="11"/>
          </p:nvPr>
        </p:nvSpPr>
        <p:spPr>
          <a:xfrm>
            <a:off x="4648200" y="6309360"/>
            <a:ext cx="4343400" cy="274003"/>
          </a:xfrm>
        </p:spPr>
        <p:txBody>
          <a:bodyPr/>
          <a:lstStyle/>
          <a:p>
            <a:r>
              <a:rPr lang="ja-JP" sz="1200" b="0" i="0" dirty="0" smtClean="0">
                <a:solidFill>
                  <a:srgbClr val="4D4D4D"/>
                </a:solidFill>
                <a:ea typeface="MS UI Gothic" pitchFamily="18" charset="0"/>
              </a:rPr>
              <a:t>Hingorani et al. J Clin Oncol 2015; 33 (suppl): abstr 4006</a:t>
            </a:r>
          </a:p>
        </p:txBody>
      </p:sp>
      <p:sp>
        <p:nvSpPr>
          <p:cNvPr id="2" name="TextBox 1"/>
          <p:cNvSpPr txBox="1"/>
          <p:nvPr/>
        </p:nvSpPr>
        <p:spPr>
          <a:xfrm>
            <a:off x="5515550" y="1916582"/>
            <a:ext cx="2420856" cy="338554"/>
          </a:xfrm>
          <a:prstGeom prst="rect">
            <a:avLst/>
          </a:prstGeom>
          <a:noFill/>
        </p:spPr>
        <p:txBody>
          <a:bodyPr wrap="none" rtlCol="0">
            <a:spAutoFit/>
          </a:bodyPr>
          <a:lstStyle/>
          <a:p>
            <a:r>
              <a:rPr lang="ja-JP" sz="1600" b="1" i="0" dirty="0" smtClean="0">
                <a:solidFill>
                  <a:srgbClr val="4D4D4D"/>
                </a:solidFill>
                <a:ea typeface="MS UI Gothic" pitchFamily="18" charset="0"/>
              </a:rPr>
              <a:t>HA高値の患者におけるOS</a:t>
            </a:r>
          </a:p>
        </p:txBody>
      </p:sp>
      <p:sp>
        <p:nvSpPr>
          <p:cNvPr id="11" name="TextBox 10"/>
          <p:cNvSpPr txBox="1"/>
          <p:nvPr/>
        </p:nvSpPr>
        <p:spPr>
          <a:xfrm>
            <a:off x="1015184" y="1916582"/>
            <a:ext cx="2521844" cy="338554"/>
          </a:xfrm>
          <a:prstGeom prst="rect">
            <a:avLst/>
          </a:prstGeom>
          <a:noFill/>
        </p:spPr>
        <p:txBody>
          <a:bodyPr wrap="none" rtlCol="0">
            <a:spAutoFit/>
          </a:bodyPr>
          <a:lstStyle/>
          <a:p>
            <a:r>
              <a:rPr lang="ja-JP" sz="1600" b="1" i="0" dirty="0" smtClean="0">
                <a:solidFill>
                  <a:srgbClr val="4D4D4D"/>
                </a:solidFill>
                <a:ea typeface="MS UI Gothic" pitchFamily="18" charset="0"/>
              </a:rPr>
              <a:t>HA高値の患者におけるPFS</a:t>
            </a:r>
          </a:p>
        </p:txBody>
      </p:sp>
      <p:grpSp>
        <p:nvGrpSpPr>
          <p:cNvPr id="10" name="Group 9"/>
          <p:cNvGrpSpPr/>
          <p:nvPr/>
        </p:nvGrpSpPr>
        <p:grpSpPr>
          <a:xfrm>
            <a:off x="141886" y="2393130"/>
            <a:ext cx="4355783" cy="2925845"/>
            <a:chOff x="-62934" y="2393130"/>
            <a:chExt cx="4355783" cy="2724907"/>
          </a:xfrm>
        </p:grpSpPr>
        <p:sp>
          <p:nvSpPr>
            <p:cNvPr id="12" name="Text Box 62"/>
            <p:cNvSpPr txBox="1">
              <a:spLocks noChangeArrowheads="1"/>
            </p:cNvSpPr>
            <p:nvPr/>
          </p:nvSpPr>
          <p:spPr bwMode="auto">
            <a:xfrm rot="16200000">
              <a:off x="-176017" y="3275678"/>
              <a:ext cx="136608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Kaplan-Meier法による推定PFS(%)</a:t>
              </a:r>
            </a:p>
          </p:txBody>
        </p:sp>
        <p:sp>
          <p:nvSpPr>
            <p:cNvPr id="13" name="Text Box 103"/>
            <p:cNvSpPr txBox="1">
              <a:spLocks noChangeArrowheads="1"/>
            </p:cNvSpPr>
            <p:nvPr/>
          </p:nvSpPr>
          <p:spPr bwMode="auto">
            <a:xfrm>
              <a:off x="1686064" y="4337289"/>
              <a:ext cx="137569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試験期間（ヶ月間）</a:t>
              </a:r>
            </a:p>
          </p:txBody>
        </p:sp>
        <p:sp>
          <p:nvSpPr>
            <p:cNvPr id="15" name="Text Box 107"/>
            <p:cNvSpPr txBox="1">
              <a:spLocks noChangeArrowheads="1"/>
            </p:cNvSpPr>
            <p:nvPr/>
          </p:nvSpPr>
          <p:spPr bwMode="auto">
            <a:xfrm>
              <a:off x="578178" y="3273064"/>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50</a:t>
              </a:r>
            </a:p>
          </p:txBody>
        </p:sp>
        <p:sp>
          <p:nvSpPr>
            <p:cNvPr id="17" name="Text Box 112"/>
            <p:cNvSpPr txBox="1">
              <a:spLocks noChangeArrowheads="1"/>
            </p:cNvSpPr>
            <p:nvPr/>
          </p:nvSpPr>
          <p:spPr bwMode="auto">
            <a:xfrm>
              <a:off x="520468" y="2513494"/>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100</a:t>
              </a:r>
            </a:p>
          </p:txBody>
        </p:sp>
        <p:sp>
          <p:nvSpPr>
            <p:cNvPr id="18" name="Text Box 115"/>
            <p:cNvSpPr txBox="1">
              <a:spLocks noChangeArrowheads="1"/>
            </p:cNvSpPr>
            <p:nvPr/>
          </p:nvSpPr>
          <p:spPr bwMode="auto">
            <a:xfrm>
              <a:off x="635886" y="4043942"/>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a:t>
              </a:r>
            </a:p>
          </p:txBody>
        </p:sp>
        <p:sp>
          <p:nvSpPr>
            <p:cNvPr id="19" name="Text Box 116"/>
            <p:cNvSpPr txBox="1">
              <a:spLocks noChangeArrowheads="1"/>
            </p:cNvSpPr>
            <p:nvPr/>
          </p:nvSpPr>
          <p:spPr bwMode="auto">
            <a:xfrm>
              <a:off x="166360" y="4405973"/>
              <a:ext cx="683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リスクにさらされていた患者数</a:t>
              </a:r>
            </a:p>
          </p:txBody>
        </p:sp>
        <p:sp>
          <p:nvSpPr>
            <p:cNvPr id="20" name="Text Box 117"/>
            <p:cNvSpPr txBox="1">
              <a:spLocks noChangeArrowheads="1"/>
            </p:cNvSpPr>
            <p:nvPr/>
          </p:nvSpPr>
          <p:spPr bwMode="auto">
            <a:xfrm>
              <a:off x="-62934" y="4533262"/>
              <a:ext cx="9124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PAG</a:t>
              </a:r>
              <a:r>
                <a:rPr lang="en" sz="800" dirty="0" smtClean="0"/>
                <a:t/>
              </a:r>
              <a:br>
                <a:rPr lang="en" sz="800" dirty="0" smtClean="0"/>
              </a:br>
              <a:endParaRPr lang="en" sz="800" dirty="0" smtClean="0"/>
            </a:p>
            <a:p>
              <a:pPr algn="r"/>
              <a:r>
                <a:rPr lang="ja-JP" sz="800" b="1" i="0" dirty="0" smtClean="0">
                  <a:solidFill>
                    <a:srgbClr val="4D4D4D"/>
                  </a:solidFill>
                  <a:ea typeface="MS UI Gothic" pitchFamily="18" charset="0"/>
                </a:rPr>
                <a:t>Nab-パクリタキセル/</a:t>
              </a:r>
              <a:r>
                <a:rPr lang="en" sz="800" dirty="0" smtClean="0"/>
                <a:t/>
              </a:r>
              <a:br>
                <a:rPr lang="en" sz="800" dirty="0" smtClean="0"/>
              </a:br>
              <a:r>
                <a:rPr lang="ja-JP" sz="800" b="1" i="0" dirty="0" smtClean="0">
                  <a:solidFill>
                    <a:srgbClr val="4D4D4D"/>
                  </a:solidFill>
                  <a:ea typeface="MS UI Gothic" pitchFamily="18" charset="0"/>
                </a:rPr>
                <a:t>ゲムシタビン</a:t>
              </a:r>
            </a:p>
          </p:txBody>
        </p:sp>
        <p:sp>
          <p:nvSpPr>
            <p:cNvPr id="21" name="Text Box 118"/>
            <p:cNvSpPr txBox="1">
              <a:spLocks noChangeArrowheads="1"/>
            </p:cNvSpPr>
            <p:nvPr/>
          </p:nvSpPr>
          <p:spPr bwMode="auto">
            <a:xfrm>
              <a:off x="759626" y="4533261"/>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23</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21</a:t>
              </a:r>
            </a:p>
          </p:txBody>
        </p:sp>
        <p:sp>
          <p:nvSpPr>
            <p:cNvPr id="22" name="Text Box 119"/>
            <p:cNvSpPr txBox="1">
              <a:spLocks noChangeArrowheads="1"/>
            </p:cNvSpPr>
            <p:nvPr/>
          </p:nvSpPr>
          <p:spPr bwMode="auto">
            <a:xfrm>
              <a:off x="1181876" y="4533261"/>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14</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14</a:t>
              </a:r>
            </a:p>
          </p:txBody>
        </p:sp>
        <p:sp>
          <p:nvSpPr>
            <p:cNvPr id="23" name="Text Box 120"/>
            <p:cNvSpPr txBox="1">
              <a:spLocks noChangeArrowheads="1"/>
            </p:cNvSpPr>
            <p:nvPr/>
          </p:nvSpPr>
          <p:spPr bwMode="auto">
            <a:xfrm>
              <a:off x="1594508" y="4533261"/>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a:t>
              </a:r>
            </a:p>
            <a:p>
              <a:pPr algn="r"/>
              <a:endParaRPr lang="en-GB" altLang="en-US" sz="800" b="1" dirty="0">
                <a:latin typeface="Arial" panose="020B0604020202020204" pitchFamily="34" charset="0"/>
                <a:cs typeface="Arial" panose="020B0604020202020204" pitchFamily="34" charset="0"/>
              </a:endParaRPr>
            </a:p>
            <a:p>
              <a:pPr algn="r"/>
              <a:r>
                <a:rPr lang="ja-JP" sz="800" b="1" i="0" dirty="0" smtClean="0">
                  <a:solidFill>
                    <a:srgbClr val="4D4D4D"/>
                  </a:solidFill>
                  <a:ea typeface="MS UI Gothic" pitchFamily="18" charset="0"/>
                </a:rPr>
                <a:t>7</a:t>
              </a:r>
            </a:p>
          </p:txBody>
        </p:sp>
        <p:sp>
          <p:nvSpPr>
            <p:cNvPr id="24" name="Text Box 121"/>
            <p:cNvSpPr txBox="1">
              <a:spLocks noChangeArrowheads="1"/>
            </p:cNvSpPr>
            <p:nvPr/>
          </p:nvSpPr>
          <p:spPr bwMode="auto">
            <a:xfrm>
              <a:off x="2038225"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4</a:t>
              </a:r>
            </a:p>
          </p:txBody>
        </p:sp>
        <p:sp>
          <p:nvSpPr>
            <p:cNvPr id="25" name="Text Box 122"/>
            <p:cNvSpPr txBox="1">
              <a:spLocks noChangeArrowheads="1"/>
            </p:cNvSpPr>
            <p:nvPr/>
          </p:nvSpPr>
          <p:spPr bwMode="auto">
            <a:xfrm>
              <a:off x="2444606"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5</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0</a:t>
              </a:r>
            </a:p>
          </p:txBody>
        </p:sp>
        <p:sp>
          <p:nvSpPr>
            <p:cNvPr id="26" name="Text Box 123"/>
            <p:cNvSpPr txBox="1">
              <a:spLocks noChangeArrowheads="1"/>
            </p:cNvSpPr>
            <p:nvPr/>
          </p:nvSpPr>
          <p:spPr bwMode="auto">
            <a:xfrm>
              <a:off x="2867742"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0</a:t>
              </a:r>
            </a:p>
          </p:txBody>
        </p:sp>
        <p:sp>
          <p:nvSpPr>
            <p:cNvPr id="27" name="Text Box 124"/>
            <p:cNvSpPr txBox="1">
              <a:spLocks noChangeArrowheads="1"/>
            </p:cNvSpPr>
            <p:nvPr/>
          </p:nvSpPr>
          <p:spPr bwMode="auto">
            <a:xfrm>
              <a:off x="3298320"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0</a:t>
              </a:r>
            </a:p>
          </p:txBody>
        </p:sp>
        <p:sp>
          <p:nvSpPr>
            <p:cNvPr id="28" name="Text Box 125"/>
            <p:cNvSpPr txBox="1">
              <a:spLocks noChangeArrowheads="1"/>
            </p:cNvSpPr>
            <p:nvPr/>
          </p:nvSpPr>
          <p:spPr bwMode="auto">
            <a:xfrm>
              <a:off x="3708822"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0</a:t>
              </a:r>
            </a:p>
          </p:txBody>
        </p:sp>
        <p:sp>
          <p:nvSpPr>
            <p:cNvPr id="29" name="Text Box 88"/>
            <p:cNvSpPr txBox="1">
              <a:spLocks noChangeArrowheads="1"/>
            </p:cNvSpPr>
            <p:nvPr/>
          </p:nvSpPr>
          <p:spPr bwMode="auto">
            <a:xfrm>
              <a:off x="788481"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30" name="Text Box 88"/>
            <p:cNvSpPr txBox="1">
              <a:spLocks noChangeArrowheads="1"/>
            </p:cNvSpPr>
            <p:nvPr/>
          </p:nvSpPr>
          <p:spPr bwMode="auto">
            <a:xfrm>
              <a:off x="1210730"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a:t>
              </a:r>
            </a:p>
          </p:txBody>
        </p:sp>
        <p:sp>
          <p:nvSpPr>
            <p:cNvPr id="31" name="Text Box 88"/>
            <p:cNvSpPr txBox="1">
              <a:spLocks noChangeArrowheads="1"/>
            </p:cNvSpPr>
            <p:nvPr/>
          </p:nvSpPr>
          <p:spPr bwMode="auto">
            <a:xfrm>
              <a:off x="1623361"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p:txBody>
        </p:sp>
        <p:sp>
          <p:nvSpPr>
            <p:cNvPr id="32" name="Text Box 88"/>
            <p:cNvSpPr txBox="1">
              <a:spLocks noChangeArrowheads="1"/>
            </p:cNvSpPr>
            <p:nvPr/>
          </p:nvSpPr>
          <p:spPr bwMode="auto">
            <a:xfrm>
              <a:off x="2038225"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p:txBody>
        </p:sp>
        <p:sp>
          <p:nvSpPr>
            <p:cNvPr id="33" name="Text Box 88"/>
            <p:cNvSpPr txBox="1">
              <a:spLocks noChangeArrowheads="1"/>
            </p:cNvSpPr>
            <p:nvPr/>
          </p:nvSpPr>
          <p:spPr bwMode="auto">
            <a:xfrm>
              <a:off x="2444606"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8</a:t>
              </a:r>
            </a:p>
          </p:txBody>
        </p:sp>
        <p:sp>
          <p:nvSpPr>
            <p:cNvPr id="34" name="Text Box 88"/>
            <p:cNvSpPr txBox="1">
              <a:spLocks noChangeArrowheads="1"/>
            </p:cNvSpPr>
            <p:nvPr/>
          </p:nvSpPr>
          <p:spPr bwMode="auto">
            <a:xfrm>
              <a:off x="2838888"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10</a:t>
              </a:r>
            </a:p>
          </p:txBody>
        </p:sp>
        <p:sp>
          <p:nvSpPr>
            <p:cNvPr id="35" name="Text Box 88"/>
            <p:cNvSpPr txBox="1">
              <a:spLocks noChangeArrowheads="1"/>
            </p:cNvSpPr>
            <p:nvPr/>
          </p:nvSpPr>
          <p:spPr bwMode="auto">
            <a:xfrm>
              <a:off x="3269466"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12</a:t>
              </a:r>
            </a:p>
          </p:txBody>
        </p:sp>
        <p:sp>
          <p:nvSpPr>
            <p:cNvPr id="36" name="Text Box 88"/>
            <p:cNvSpPr txBox="1">
              <a:spLocks noChangeArrowheads="1"/>
            </p:cNvSpPr>
            <p:nvPr/>
          </p:nvSpPr>
          <p:spPr bwMode="auto">
            <a:xfrm>
              <a:off x="3672394"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14</a:t>
              </a:r>
            </a:p>
          </p:txBody>
        </p:sp>
        <p:sp>
          <p:nvSpPr>
            <p:cNvPr id="37" name="Freeform 144"/>
            <p:cNvSpPr>
              <a:spLocks/>
            </p:cNvSpPr>
            <p:nvPr/>
          </p:nvSpPr>
          <p:spPr bwMode="auto">
            <a:xfrm>
              <a:off x="907837" y="2614975"/>
              <a:ext cx="2922871" cy="1522612"/>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38" name="Line 145"/>
            <p:cNvSpPr>
              <a:spLocks noChangeShapeType="1"/>
            </p:cNvSpPr>
            <p:nvPr/>
          </p:nvSpPr>
          <p:spPr bwMode="auto">
            <a:xfrm>
              <a:off x="863052" y="2624598"/>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39" name="Line 146"/>
            <p:cNvSpPr>
              <a:spLocks noChangeShapeType="1"/>
            </p:cNvSpPr>
            <p:nvPr/>
          </p:nvSpPr>
          <p:spPr bwMode="auto">
            <a:xfrm>
              <a:off x="863052" y="276286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0" name="Line 147"/>
            <p:cNvSpPr>
              <a:spLocks noChangeShapeType="1"/>
            </p:cNvSpPr>
            <p:nvPr/>
          </p:nvSpPr>
          <p:spPr bwMode="auto">
            <a:xfrm>
              <a:off x="863052" y="29087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1" name="Line 148"/>
            <p:cNvSpPr>
              <a:spLocks noChangeShapeType="1"/>
            </p:cNvSpPr>
            <p:nvPr/>
          </p:nvSpPr>
          <p:spPr bwMode="auto">
            <a:xfrm>
              <a:off x="863052" y="30603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2" name="Line 149"/>
            <p:cNvSpPr>
              <a:spLocks noChangeShapeType="1"/>
            </p:cNvSpPr>
            <p:nvPr/>
          </p:nvSpPr>
          <p:spPr bwMode="auto">
            <a:xfrm>
              <a:off x="863052" y="413582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3" name="Line 150"/>
            <p:cNvSpPr>
              <a:spLocks noChangeShapeType="1"/>
            </p:cNvSpPr>
            <p:nvPr/>
          </p:nvSpPr>
          <p:spPr bwMode="auto">
            <a:xfrm>
              <a:off x="863052" y="398795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4" name="Line 151"/>
            <p:cNvSpPr>
              <a:spLocks noChangeShapeType="1"/>
            </p:cNvSpPr>
            <p:nvPr/>
          </p:nvSpPr>
          <p:spPr bwMode="auto">
            <a:xfrm>
              <a:off x="863052" y="38246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5" name="Line 152"/>
            <p:cNvSpPr>
              <a:spLocks noChangeShapeType="1"/>
            </p:cNvSpPr>
            <p:nvPr/>
          </p:nvSpPr>
          <p:spPr bwMode="auto">
            <a:xfrm>
              <a:off x="863052" y="367293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6" name="Line 153"/>
            <p:cNvSpPr>
              <a:spLocks noChangeShapeType="1"/>
            </p:cNvSpPr>
            <p:nvPr/>
          </p:nvSpPr>
          <p:spPr bwMode="auto">
            <a:xfrm>
              <a:off x="863052" y="35270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7" name="Line 154"/>
            <p:cNvSpPr>
              <a:spLocks noChangeShapeType="1"/>
            </p:cNvSpPr>
            <p:nvPr/>
          </p:nvSpPr>
          <p:spPr bwMode="auto">
            <a:xfrm>
              <a:off x="863052" y="336957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8" name="Line 155"/>
            <p:cNvSpPr>
              <a:spLocks noChangeShapeType="1"/>
            </p:cNvSpPr>
            <p:nvPr/>
          </p:nvSpPr>
          <p:spPr bwMode="auto">
            <a:xfrm>
              <a:off x="863052" y="3229566"/>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9" name="Line 163"/>
            <p:cNvSpPr>
              <a:spLocks noChangeShapeType="1"/>
            </p:cNvSpPr>
            <p:nvPr/>
          </p:nvSpPr>
          <p:spPr bwMode="auto">
            <a:xfrm flipV="1">
              <a:off x="906642"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0" name="Line 164"/>
            <p:cNvSpPr>
              <a:spLocks noChangeShapeType="1"/>
            </p:cNvSpPr>
            <p:nvPr/>
          </p:nvSpPr>
          <p:spPr bwMode="auto">
            <a:xfrm flipV="1">
              <a:off x="1329338"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1" name="Line 165"/>
            <p:cNvSpPr>
              <a:spLocks noChangeShapeType="1"/>
            </p:cNvSpPr>
            <p:nvPr/>
          </p:nvSpPr>
          <p:spPr bwMode="auto">
            <a:xfrm>
              <a:off x="1743930"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2" name="Line 166"/>
            <p:cNvSpPr>
              <a:spLocks noChangeShapeType="1"/>
            </p:cNvSpPr>
            <p:nvPr/>
          </p:nvSpPr>
          <p:spPr bwMode="auto">
            <a:xfrm>
              <a:off x="2158522"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3" name="Line 167"/>
            <p:cNvSpPr>
              <a:spLocks noChangeShapeType="1"/>
            </p:cNvSpPr>
            <p:nvPr/>
          </p:nvSpPr>
          <p:spPr bwMode="auto">
            <a:xfrm>
              <a:off x="2566203"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4" name="Line 168"/>
            <p:cNvSpPr>
              <a:spLocks noChangeShapeType="1"/>
            </p:cNvSpPr>
            <p:nvPr/>
          </p:nvSpPr>
          <p:spPr bwMode="auto">
            <a:xfrm>
              <a:off x="2987705"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5" name="Line 169"/>
            <p:cNvSpPr>
              <a:spLocks noChangeShapeType="1"/>
            </p:cNvSpPr>
            <p:nvPr/>
          </p:nvSpPr>
          <p:spPr bwMode="auto">
            <a:xfrm>
              <a:off x="3416116"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6" name="Line 170"/>
            <p:cNvSpPr>
              <a:spLocks noChangeShapeType="1"/>
            </p:cNvSpPr>
            <p:nvPr/>
          </p:nvSpPr>
          <p:spPr bwMode="auto">
            <a:xfrm>
              <a:off x="3822435"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7" name="TextBox 56"/>
            <p:cNvSpPr txBox="1"/>
            <p:nvPr/>
          </p:nvSpPr>
          <p:spPr>
            <a:xfrm>
              <a:off x="1298161" y="2393130"/>
              <a:ext cx="1459054" cy="215444"/>
            </a:xfrm>
            <a:prstGeom prst="rect">
              <a:avLst/>
            </a:prstGeom>
            <a:noFill/>
          </p:spPr>
          <p:txBody>
            <a:bodyPr wrap="none" rtlCol="0">
              <a:spAutoFit/>
            </a:bodyPr>
            <a:lstStyle/>
            <a:p>
              <a:r>
                <a:rPr lang="ja-JP" sz="800" b="1" i="0" dirty="0" smtClean="0">
                  <a:solidFill>
                    <a:srgbClr val="4D4D4D"/>
                  </a:solidFill>
                  <a:ea typeface="MS UI Gothic" pitchFamily="18" charset="0"/>
                </a:rPr>
                <a:t>HR 0.39(95%CI 0.15, 1.04)</a:t>
              </a:r>
            </a:p>
          </p:txBody>
        </p:sp>
        <p:sp>
          <p:nvSpPr>
            <p:cNvPr id="58" name="TextBox 57"/>
            <p:cNvSpPr txBox="1"/>
            <p:nvPr/>
          </p:nvSpPr>
          <p:spPr>
            <a:xfrm>
              <a:off x="2790959" y="3158419"/>
              <a:ext cx="728084" cy="215444"/>
            </a:xfrm>
            <a:prstGeom prst="rect">
              <a:avLst/>
            </a:prstGeom>
            <a:noFill/>
          </p:spPr>
          <p:txBody>
            <a:bodyPr wrap="none" rtlCol="0">
              <a:spAutoFit/>
            </a:bodyPr>
            <a:lstStyle/>
            <a:p>
              <a:r>
                <a:rPr lang="ja-JP" sz="800" b="1" i="0" dirty="0" smtClean="0">
                  <a:solidFill>
                    <a:srgbClr val="C00000"/>
                  </a:solidFill>
                  <a:ea typeface="MS UI Gothic" pitchFamily="18" charset="0"/>
                </a:rPr>
                <a:t>9.2ヶ月間</a:t>
              </a:r>
            </a:p>
          </p:txBody>
        </p:sp>
        <p:sp>
          <p:nvSpPr>
            <p:cNvPr id="59" name="TextBox 58"/>
            <p:cNvSpPr txBox="1"/>
            <p:nvPr/>
          </p:nvSpPr>
          <p:spPr>
            <a:xfrm>
              <a:off x="1105092" y="3368629"/>
              <a:ext cx="728084" cy="215444"/>
            </a:xfrm>
            <a:prstGeom prst="rect">
              <a:avLst/>
            </a:prstGeom>
            <a:noFill/>
          </p:spPr>
          <p:txBody>
            <a:bodyPr wrap="none" rtlCol="0">
              <a:spAutoFit/>
            </a:bodyPr>
            <a:lstStyle/>
            <a:p>
              <a:r>
                <a:rPr lang="ja-JP" sz="800" b="1" i="0" dirty="0" smtClean="0">
                  <a:solidFill>
                    <a:srgbClr val="043882"/>
                  </a:solidFill>
                  <a:ea typeface="MS UI Gothic" pitchFamily="18" charset="0"/>
                </a:rPr>
                <a:t>4.3ヶ月間</a:t>
              </a:r>
            </a:p>
          </p:txBody>
        </p:sp>
        <p:sp>
          <p:nvSpPr>
            <p:cNvPr id="60" name="TextBox 59"/>
            <p:cNvSpPr txBox="1"/>
            <p:nvPr/>
          </p:nvSpPr>
          <p:spPr>
            <a:xfrm>
              <a:off x="1849874" y="2609333"/>
              <a:ext cx="503664" cy="215444"/>
            </a:xfrm>
            <a:prstGeom prst="rect">
              <a:avLst/>
            </a:prstGeom>
            <a:noFill/>
          </p:spPr>
          <p:txBody>
            <a:bodyPr wrap="none" rtlCol="0">
              <a:spAutoFit/>
            </a:bodyPr>
            <a:lstStyle/>
            <a:p>
              <a:r>
                <a:rPr lang="ja-JP" sz="800" b="1" i="0" dirty="0" smtClean="0">
                  <a:solidFill>
                    <a:srgbClr val="4D4D4D"/>
                  </a:solidFill>
                  <a:ea typeface="MS UI Gothic" pitchFamily="18" charset="0"/>
                </a:rPr>
                <a:t>p=0.05</a:t>
              </a:r>
            </a:p>
          </p:txBody>
        </p:sp>
        <p:sp>
          <p:nvSpPr>
            <p:cNvPr id="61" name="Freeform 2"/>
            <p:cNvSpPr>
              <a:spLocks/>
            </p:cNvSpPr>
            <p:nvPr/>
          </p:nvSpPr>
          <p:spPr bwMode="auto">
            <a:xfrm>
              <a:off x="903854" y="2624598"/>
              <a:ext cx="1548000" cy="1512989"/>
            </a:xfrm>
            <a:custGeom>
              <a:avLst/>
              <a:gdLst>
                <a:gd name="T0" fmla="*/ 122 w 122"/>
                <a:gd name="T1" fmla="*/ 119 h 119"/>
                <a:gd name="T2" fmla="*/ 122 w 122"/>
                <a:gd name="T3" fmla="*/ 103 h 119"/>
                <a:gd name="T4" fmla="*/ 119 w 122"/>
                <a:gd name="T5" fmla="*/ 103 h 119"/>
                <a:gd name="T6" fmla="*/ 119 w 122"/>
                <a:gd name="T7" fmla="*/ 87 h 119"/>
                <a:gd name="T8" fmla="*/ 104 w 122"/>
                <a:gd name="T9" fmla="*/ 87 h 119"/>
                <a:gd name="T10" fmla="*/ 104 w 122"/>
                <a:gd name="T11" fmla="*/ 76 h 119"/>
                <a:gd name="T12" fmla="*/ 86 w 122"/>
                <a:gd name="T13" fmla="*/ 76 h 119"/>
                <a:gd name="T14" fmla="*/ 86 w 122"/>
                <a:gd name="T15" fmla="*/ 67 h 119"/>
                <a:gd name="T16" fmla="*/ 71 w 122"/>
                <a:gd name="T17" fmla="*/ 67 h 119"/>
                <a:gd name="T18" fmla="*/ 71 w 122"/>
                <a:gd name="T19" fmla="*/ 59 h 119"/>
                <a:gd name="T20" fmla="*/ 62 w 122"/>
                <a:gd name="T21" fmla="*/ 59 h 119"/>
                <a:gd name="T22" fmla="*/ 62 w 122"/>
                <a:gd name="T23" fmla="*/ 50 h 119"/>
                <a:gd name="T24" fmla="*/ 60 w 122"/>
                <a:gd name="T25" fmla="*/ 50 h 119"/>
                <a:gd name="T26" fmla="*/ 60 w 122"/>
                <a:gd name="T27" fmla="*/ 41 h 119"/>
                <a:gd name="T28" fmla="*/ 58 w 122"/>
                <a:gd name="T29" fmla="*/ 41 h 119"/>
                <a:gd name="T30" fmla="*/ 58 w 122"/>
                <a:gd name="T31" fmla="*/ 27 h 119"/>
                <a:gd name="T32" fmla="*/ 55 w 122"/>
                <a:gd name="T33" fmla="*/ 27 h 119"/>
                <a:gd name="T34" fmla="*/ 55 w 122"/>
                <a:gd name="T35" fmla="*/ 20 h 119"/>
                <a:gd name="T36" fmla="*/ 30 w 122"/>
                <a:gd name="T37" fmla="*/ 20 h 119"/>
                <a:gd name="T38" fmla="*/ 30 w 122"/>
                <a:gd name="T39" fmla="*/ 13 h 119"/>
                <a:gd name="T40" fmla="*/ 7 w 122"/>
                <a:gd name="T41" fmla="*/ 13 h 119"/>
                <a:gd name="T42" fmla="*/ 7 w 122"/>
                <a:gd name="T43" fmla="*/ 7 h 119"/>
                <a:gd name="T44" fmla="*/ 4 w 122"/>
                <a:gd name="T45" fmla="*/ 7 h 119"/>
                <a:gd name="T46" fmla="*/ 4 w 122"/>
                <a:gd name="T47" fmla="*/ 0 h 119"/>
                <a:gd name="T48" fmla="*/ 0 w 122"/>
                <a:gd name="T4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9">
                  <a:moveTo>
                    <a:pt x="122" y="119"/>
                  </a:moveTo>
                  <a:lnTo>
                    <a:pt x="122" y="103"/>
                  </a:lnTo>
                  <a:lnTo>
                    <a:pt x="119" y="103"/>
                  </a:lnTo>
                  <a:lnTo>
                    <a:pt x="119" y="87"/>
                  </a:lnTo>
                  <a:lnTo>
                    <a:pt x="104" y="87"/>
                  </a:lnTo>
                  <a:lnTo>
                    <a:pt x="104" y="76"/>
                  </a:lnTo>
                  <a:lnTo>
                    <a:pt x="86" y="76"/>
                  </a:lnTo>
                  <a:lnTo>
                    <a:pt x="86" y="67"/>
                  </a:lnTo>
                  <a:lnTo>
                    <a:pt x="71" y="67"/>
                  </a:lnTo>
                  <a:lnTo>
                    <a:pt x="71" y="59"/>
                  </a:lnTo>
                  <a:lnTo>
                    <a:pt x="62" y="59"/>
                  </a:lnTo>
                  <a:lnTo>
                    <a:pt x="62" y="50"/>
                  </a:lnTo>
                  <a:lnTo>
                    <a:pt x="60" y="50"/>
                  </a:lnTo>
                  <a:lnTo>
                    <a:pt x="60" y="41"/>
                  </a:lnTo>
                  <a:lnTo>
                    <a:pt x="58" y="41"/>
                  </a:lnTo>
                  <a:lnTo>
                    <a:pt x="58" y="27"/>
                  </a:lnTo>
                  <a:lnTo>
                    <a:pt x="55" y="27"/>
                  </a:lnTo>
                  <a:lnTo>
                    <a:pt x="55" y="20"/>
                  </a:lnTo>
                  <a:lnTo>
                    <a:pt x="30" y="20"/>
                  </a:lnTo>
                  <a:lnTo>
                    <a:pt x="30" y="13"/>
                  </a:lnTo>
                  <a:lnTo>
                    <a:pt x="7" y="13"/>
                  </a:lnTo>
                  <a:lnTo>
                    <a:pt x="7" y="7"/>
                  </a:lnTo>
                  <a:lnTo>
                    <a:pt x="4" y="7"/>
                  </a:lnTo>
                  <a:lnTo>
                    <a:pt x="4"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3"/>
            <p:cNvSpPr>
              <a:spLocks/>
            </p:cNvSpPr>
            <p:nvPr/>
          </p:nvSpPr>
          <p:spPr bwMode="auto">
            <a:xfrm>
              <a:off x="904593" y="2624598"/>
              <a:ext cx="2628000" cy="1512989"/>
            </a:xfrm>
            <a:custGeom>
              <a:avLst/>
              <a:gdLst>
                <a:gd name="T0" fmla="*/ 208 w 208"/>
                <a:gd name="T1" fmla="*/ 119 h 119"/>
                <a:gd name="T2" fmla="*/ 208 w 208"/>
                <a:gd name="T3" fmla="*/ 103 h 119"/>
                <a:gd name="T4" fmla="*/ 195 w 208"/>
                <a:gd name="T5" fmla="*/ 103 h 119"/>
                <a:gd name="T6" fmla="*/ 195 w 208"/>
                <a:gd name="T7" fmla="*/ 87 h 119"/>
                <a:gd name="T8" fmla="*/ 162 w 208"/>
                <a:gd name="T9" fmla="*/ 87 h 119"/>
                <a:gd name="T10" fmla="*/ 162 w 208"/>
                <a:gd name="T11" fmla="*/ 70 h 119"/>
                <a:gd name="T12" fmla="*/ 152 w 208"/>
                <a:gd name="T13" fmla="*/ 70 h 119"/>
                <a:gd name="T14" fmla="*/ 152 w 208"/>
                <a:gd name="T15" fmla="*/ 54 h 119"/>
                <a:gd name="T16" fmla="*/ 132 w 208"/>
                <a:gd name="T17" fmla="*/ 54 h 119"/>
                <a:gd name="T18" fmla="*/ 132 w 208"/>
                <a:gd name="T19" fmla="*/ 41 h 119"/>
                <a:gd name="T20" fmla="*/ 59 w 208"/>
                <a:gd name="T21" fmla="*/ 41 h 119"/>
                <a:gd name="T22" fmla="*/ 59 w 208"/>
                <a:gd name="T23" fmla="*/ 25 h 119"/>
                <a:gd name="T24" fmla="*/ 39 w 208"/>
                <a:gd name="T25" fmla="*/ 25 h 119"/>
                <a:gd name="T26" fmla="*/ 39 w 208"/>
                <a:gd name="T27" fmla="*/ 18 h 119"/>
                <a:gd name="T28" fmla="*/ 23 w 208"/>
                <a:gd name="T29" fmla="*/ 18 h 119"/>
                <a:gd name="T30" fmla="*/ 23 w 208"/>
                <a:gd name="T31" fmla="*/ 13 h 119"/>
                <a:gd name="T32" fmla="*/ 23 w 208"/>
                <a:gd name="T33" fmla="*/ 11 h 119"/>
                <a:gd name="T34" fmla="*/ 11 w 208"/>
                <a:gd name="T35" fmla="*/ 11 h 119"/>
                <a:gd name="T36" fmla="*/ 11 w 208"/>
                <a:gd name="T37" fmla="*/ 6 h 119"/>
                <a:gd name="T38" fmla="*/ 7 w 208"/>
                <a:gd name="T39" fmla="*/ 6 h 119"/>
                <a:gd name="T40" fmla="*/ 7 w 208"/>
                <a:gd name="T41" fmla="*/ 0 h 119"/>
                <a:gd name="T42" fmla="*/ 0 w 208"/>
                <a:gd name="T4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119">
                  <a:moveTo>
                    <a:pt x="208" y="119"/>
                  </a:moveTo>
                  <a:lnTo>
                    <a:pt x="208" y="103"/>
                  </a:lnTo>
                  <a:lnTo>
                    <a:pt x="195" y="103"/>
                  </a:lnTo>
                  <a:lnTo>
                    <a:pt x="195" y="87"/>
                  </a:lnTo>
                  <a:lnTo>
                    <a:pt x="162" y="87"/>
                  </a:lnTo>
                  <a:lnTo>
                    <a:pt x="162" y="70"/>
                  </a:lnTo>
                  <a:lnTo>
                    <a:pt x="152" y="70"/>
                  </a:lnTo>
                  <a:lnTo>
                    <a:pt x="152" y="54"/>
                  </a:lnTo>
                  <a:lnTo>
                    <a:pt x="132" y="54"/>
                  </a:lnTo>
                  <a:lnTo>
                    <a:pt x="132" y="41"/>
                  </a:lnTo>
                  <a:lnTo>
                    <a:pt x="59" y="41"/>
                  </a:lnTo>
                  <a:lnTo>
                    <a:pt x="59" y="25"/>
                  </a:lnTo>
                  <a:lnTo>
                    <a:pt x="39" y="25"/>
                  </a:lnTo>
                  <a:lnTo>
                    <a:pt x="39" y="18"/>
                  </a:lnTo>
                  <a:lnTo>
                    <a:pt x="23" y="18"/>
                  </a:lnTo>
                  <a:lnTo>
                    <a:pt x="23" y="13"/>
                  </a:lnTo>
                  <a:lnTo>
                    <a:pt x="23" y="11"/>
                  </a:lnTo>
                  <a:lnTo>
                    <a:pt x="11" y="11"/>
                  </a:lnTo>
                  <a:lnTo>
                    <a:pt x="11" y="6"/>
                  </a:lnTo>
                  <a:lnTo>
                    <a:pt x="7" y="6"/>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63" name="Straight Connector 62"/>
            <p:cNvCxnSpPr>
              <a:stCxn id="47" idx="1"/>
            </p:cNvCxnSpPr>
            <p:nvPr/>
          </p:nvCxnSpPr>
          <p:spPr>
            <a:xfrm>
              <a:off x="899052" y="3369578"/>
              <a:ext cx="2908097" cy="6703"/>
            </a:xfrm>
            <a:prstGeom prst="line">
              <a:avLst/>
            </a:prstGeom>
            <a:noFill/>
            <a:ln w="19050">
              <a:solidFill>
                <a:srgbClr val="969696"/>
              </a:solidFill>
              <a:prstDash val="sysDash"/>
              <a:round/>
              <a:headEnd/>
              <a:tailEnd/>
            </a:ln>
            <a:extLst>
              <a:ext uri="{909E8E84-426E-40DD-AFC4-6F175D3DCCD1}">
                <a14:hiddenFill xmlns:a14="http://schemas.microsoft.com/office/drawing/2010/main" xmlns="">
                  <a:noFill/>
                </a14:hiddenFill>
              </a:ext>
            </a:extLst>
          </p:spPr>
        </p:cxnSp>
        <p:cxnSp>
          <p:nvCxnSpPr>
            <p:cNvPr id="64" name="Straight Connector 63"/>
            <p:cNvCxnSpPr/>
            <p:nvPr/>
          </p:nvCxnSpPr>
          <p:spPr>
            <a:xfrm>
              <a:off x="2728570" y="2641335"/>
              <a:ext cx="18704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2728570" y="2882635"/>
              <a:ext cx="187045"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66" name="TextBox 65"/>
            <p:cNvSpPr txBox="1"/>
            <p:nvPr/>
          </p:nvSpPr>
          <p:spPr>
            <a:xfrm>
              <a:off x="2870665" y="2532032"/>
              <a:ext cx="1422184" cy="461665"/>
            </a:xfrm>
            <a:prstGeom prst="rect">
              <a:avLst/>
            </a:prstGeom>
            <a:noFill/>
          </p:spPr>
          <p:txBody>
            <a:bodyPr wrap="none" rtlCol="0">
              <a:spAutoFit/>
            </a:bodyPr>
            <a:lstStyle/>
            <a:p>
              <a:r>
                <a:rPr lang="ja-JP" sz="800" b="0" i="0" dirty="0" smtClean="0">
                  <a:solidFill>
                    <a:srgbClr val="4D4D4D"/>
                  </a:solidFill>
                  <a:ea typeface="MS UI Gothic" pitchFamily="18" charset="0"/>
                </a:rPr>
                <a:t>PAG</a:t>
              </a:r>
            </a:p>
            <a:p>
              <a:endParaRPr lang="en-GB" sz="800" dirty="0" smtClean="0"/>
            </a:p>
            <a:p>
              <a:r>
                <a:rPr lang="ja-JP" sz="800" b="0" i="0" dirty="0" smtClean="0">
                  <a:solidFill>
                    <a:srgbClr val="4D4D4D"/>
                  </a:solidFill>
                  <a:ea typeface="MS UI Gothic" pitchFamily="18" charset="0"/>
                </a:rPr>
                <a:t>Nab-パクリタキセル/ゲムシタビン</a:t>
              </a:r>
            </a:p>
          </p:txBody>
        </p:sp>
      </p:grpSp>
      <p:grpSp>
        <p:nvGrpSpPr>
          <p:cNvPr id="67" name="Group 66"/>
          <p:cNvGrpSpPr/>
          <p:nvPr/>
        </p:nvGrpSpPr>
        <p:grpSpPr>
          <a:xfrm>
            <a:off x="4424223" y="2415075"/>
            <a:ext cx="4494768" cy="2771711"/>
            <a:chOff x="4351073" y="2415075"/>
            <a:chExt cx="4494768" cy="2695647"/>
          </a:xfrm>
        </p:grpSpPr>
        <p:sp>
          <p:nvSpPr>
            <p:cNvPr id="68" name="Text Box 62"/>
            <p:cNvSpPr txBox="1">
              <a:spLocks noChangeArrowheads="1"/>
            </p:cNvSpPr>
            <p:nvPr/>
          </p:nvSpPr>
          <p:spPr bwMode="auto">
            <a:xfrm rot="16200000">
              <a:off x="4300011" y="3275678"/>
              <a:ext cx="128592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Kaplan-Meier法による推定OS(%)</a:t>
              </a:r>
            </a:p>
          </p:txBody>
        </p:sp>
        <p:sp>
          <p:nvSpPr>
            <p:cNvPr id="69" name="Text Box 103"/>
            <p:cNvSpPr txBox="1">
              <a:spLocks noChangeArrowheads="1"/>
            </p:cNvSpPr>
            <p:nvPr/>
          </p:nvSpPr>
          <p:spPr bwMode="auto">
            <a:xfrm>
              <a:off x="6122016" y="4308029"/>
              <a:ext cx="137569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試験期間（ヶ月間）</a:t>
              </a:r>
            </a:p>
          </p:txBody>
        </p:sp>
        <p:sp>
          <p:nvSpPr>
            <p:cNvPr id="70" name="Text Box 107"/>
            <p:cNvSpPr txBox="1">
              <a:spLocks noChangeArrowheads="1"/>
            </p:cNvSpPr>
            <p:nvPr/>
          </p:nvSpPr>
          <p:spPr bwMode="auto">
            <a:xfrm>
              <a:off x="5014130" y="3273064"/>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50</a:t>
              </a:r>
            </a:p>
          </p:txBody>
        </p:sp>
        <p:sp>
          <p:nvSpPr>
            <p:cNvPr id="71" name="Text Box 112"/>
            <p:cNvSpPr txBox="1">
              <a:spLocks noChangeArrowheads="1"/>
            </p:cNvSpPr>
            <p:nvPr/>
          </p:nvSpPr>
          <p:spPr bwMode="auto">
            <a:xfrm>
              <a:off x="4956420" y="2513494"/>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100</a:t>
              </a:r>
            </a:p>
          </p:txBody>
        </p:sp>
        <p:sp>
          <p:nvSpPr>
            <p:cNvPr id="72" name="Text Box 115"/>
            <p:cNvSpPr txBox="1">
              <a:spLocks noChangeArrowheads="1"/>
            </p:cNvSpPr>
            <p:nvPr/>
          </p:nvSpPr>
          <p:spPr bwMode="auto">
            <a:xfrm>
              <a:off x="5071838" y="4043942"/>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a:t>
              </a:r>
            </a:p>
          </p:txBody>
        </p:sp>
        <p:sp>
          <p:nvSpPr>
            <p:cNvPr id="73" name="Text Box 116"/>
            <p:cNvSpPr txBox="1">
              <a:spLocks noChangeArrowheads="1"/>
            </p:cNvSpPr>
            <p:nvPr/>
          </p:nvSpPr>
          <p:spPr bwMode="auto">
            <a:xfrm>
              <a:off x="4816221" y="4398658"/>
              <a:ext cx="505267"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リスクにさらされていた患者数</a:t>
              </a:r>
            </a:p>
          </p:txBody>
        </p:sp>
        <p:sp>
          <p:nvSpPr>
            <p:cNvPr id="74" name="Text Box 117"/>
            <p:cNvSpPr txBox="1">
              <a:spLocks noChangeArrowheads="1"/>
            </p:cNvSpPr>
            <p:nvPr/>
          </p:nvSpPr>
          <p:spPr bwMode="auto">
            <a:xfrm>
              <a:off x="4351073" y="4525947"/>
              <a:ext cx="9124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PAG</a:t>
              </a:r>
              <a:r>
                <a:rPr lang="en" sz="800" dirty="0" smtClean="0"/>
                <a:t/>
              </a:r>
              <a:br>
                <a:rPr lang="en" sz="800" dirty="0" smtClean="0"/>
              </a:br>
              <a:endParaRPr lang="en" sz="800" dirty="0" smtClean="0"/>
            </a:p>
            <a:p>
              <a:pPr algn="r"/>
              <a:r>
                <a:rPr lang="ja-JP" sz="800" b="1" i="0" dirty="0" smtClean="0">
                  <a:solidFill>
                    <a:srgbClr val="4D4D4D"/>
                  </a:solidFill>
                  <a:ea typeface="MS UI Gothic" pitchFamily="18" charset="0"/>
                </a:rPr>
                <a:t>Nab-パクリタキセル/</a:t>
              </a:r>
              <a:r>
                <a:rPr lang="en" sz="800" dirty="0" smtClean="0"/>
                <a:t/>
              </a:r>
              <a:br>
                <a:rPr lang="en" sz="800" dirty="0" smtClean="0"/>
              </a:br>
              <a:r>
                <a:rPr lang="ja-JP" sz="800" b="1" i="0" dirty="0" smtClean="0">
                  <a:solidFill>
                    <a:srgbClr val="4D4D4D"/>
                  </a:solidFill>
                  <a:ea typeface="MS UI Gothic" pitchFamily="18" charset="0"/>
                </a:rPr>
                <a:t>ゲムシタビン</a:t>
              </a:r>
            </a:p>
          </p:txBody>
        </p:sp>
        <p:sp>
          <p:nvSpPr>
            <p:cNvPr id="75" name="Text Box 118"/>
            <p:cNvSpPr txBox="1">
              <a:spLocks noChangeArrowheads="1"/>
            </p:cNvSpPr>
            <p:nvPr/>
          </p:nvSpPr>
          <p:spPr bwMode="auto">
            <a:xfrm>
              <a:off x="5195578"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23</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21</a:t>
              </a:r>
            </a:p>
          </p:txBody>
        </p:sp>
        <p:sp>
          <p:nvSpPr>
            <p:cNvPr id="76" name="Text Box 119"/>
            <p:cNvSpPr txBox="1">
              <a:spLocks noChangeArrowheads="1"/>
            </p:cNvSpPr>
            <p:nvPr/>
          </p:nvSpPr>
          <p:spPr bwMode="auto">
            <a:xfrm>
              <a:off x="5509478"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20</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16</a:t>
              </a:r>
            </a:p>
          </p:txBody>
        </p:sp>
        <p:sp>
          <p:nvSpPr>
            <p:cNvPr id="77" name="Text Box 120"/>
            <p:cNvSpPr txBox="1">
              <a:spLocks noChangeArrowheads="1"/>
            </p:cNvSpPr>
            <p:nvPr/>
          </p:nvSpPr>
          <p:spPr bwMode="auto">
            <a:xfrm>
              <a:off x="5826697" y="4525946"/>
              <a:ext cx="3001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16</a:t>
              </a:r>
            </a:p>
            <a:p>
              <a:pPr algn="r"/>
              <a:endParaRPr lang="en-GB" altLang="en-US" sz="800" b="1" dirty="0">
                <a:latin typeface="Arial" panose="020B0604020202020204" pitchFamily="34" charset="0"/>
                <a:cs typeface="Arial" panose="020B0604020202020204" pitchFamily="34" charset="0"/>
              </a:endParaRPr>
            </a:p>
            <a:p>
              <a:pPr algn="r"/>
              <a:r>
                <a:rPr lang="ja-JP" sz="800" b="1" i="0" dirty="0" smtClean="0">
                  <a:solidFill>
                    <a:srgbClr val="4D4D4D"/>
                  </a:solidFill>
                  <a:ea typeface="MS UI Gothic" pitchFamily="18" charset="0"/>
                </a:rPr>
                <a:t>16</a:t>
              </a:r>
            </a:p>
          </p:txBody>
        </p:sp>
        <p:sp>
          <p:nvSpPr>
            <p:cNvPr id="78" name="Text Box 121"/>
            <p:cNvSpPr txBox="1">
              <a:spLocks noChangeArrowheads="1"/>
            </p:cNvSpPr>
            <p:nvPr/>
          </p:nvSpPr>
          <p:spPr bwMode="auto">
            <a:xfrm>
              <a:off x="6150611"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14</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13</a:t>
              </a:r>
            </a:p>
          </p:txBody>
        </p:sp>
        <p:sp>
          <p:nvSpPr>
            <p:cNvPr id="79" name="Text Box 122"/>
            <p:cNvSpPr txBox="1">
              <a:spLocks noChangeArrowheads="1"/>
            </p:cNvSpPr>
            <p:nvPr/>
          </p:nvSpPr>
          <p:spPr bwMode="auto">
            <a:xfrm>
              <a:off x="6478980"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10</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11</a:t>
              </a:r>
            </a:p>
          </p:txBody>
        </p:sp>
        <p:sp>
          <p:nvSpPr>
            <p:cNvPr id="80" name="Text Box 123"/>
            <p:cNvSpPr txBox="1">
              <a:spLocks noChangeArrowheads="1"/>
            </p:cNvSpPr>
            <p:nvPr/>
          </p:nvSpPr>
          <p:spPr bwMode="auto">
            <a:xfrm>
              <a:off x="6826954" y="4525946"/>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7</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6</a:t>
              </a:r>
            </a:p>
          </p:txBody>
        </p:sp>
        <p:sp>
          <p:nvSpPr>
            <p:cNvPr id="81" name="Text Box 124"/>
            <p:cNvSpPr txBox="1">
              <a:spLocks noChangeArrowheads="1"/>
            </p:cNvSpPr>
            <p:nvPr/>
          </p:nvSpPr>
          <p:spPr bwMode="auto">
            <a:xfrm>
              <a:off x="7153516" y="4525946"/>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2</a:t>
              </a:r>
            </a:p>
          </p:txBody>
        </p:sp>
        <p:sp>
          <p:nvSpPr>
            <p:cNvPr id="82" name="Text Box 125"/>
            <p:cNvSpPr txBox="1">
              <a:spLocks noChangeArrowheads="1"/>
            </p:cNvSpPr>
            <p:nvPr/>
          </p:nvSpPr>
          <p:spPr bwMode="auto">
            <a:xfrm>
              <a:off x="7464336" y="4525946"/>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0</a:t>
              </a:r>
            </a:p>
          </p:txBody>
        </p:sp>
        <p:sp>
          <p:nvSpPr>
            <p:cNvPr id="83" name="Text Box 88"/>
            <p:cNvSpPr txBox="1">
              <a:spLocks noChangeArrowheads="1"/>
            </p:cNvSpPr>
            <p:nvPr/>
          </p:nvSpPr>
          <p:spPr bwMode="auto">
            <a:xfrm>
              <a:off x="5224433"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84" name="Text Box 88"/>
            <p:cNvSpPr txBox="1">
              <a:spLocks noChangeArrowheads="1"/>
            </p:cNvSpPr>
            <p:nvPr/>
          </p:nvSpPr>
          <p:spPr bwMode="auto">
            <a:xfrm>
              <a:off x="5547000"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a:t>
              </a:r>
            </a:p>
          </p:txBody>
        </p:sp>
        <p:sp>
          <p:nvSpPr>
            <p:cNvPr id="85" name="Text Box 88"/>
            <p:cNvSpPr txBox="1">
              <a:spLocks noChangeArrowheads="1"/>
            </p:cNvSpPr>
            <p:nvPr/>
          </p:nvSpPr>
          <p:spPr bwMode="auto">
            <a:xfrm>
              <a:off x="5864283"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p:txBody>
        </p:sp>
        <p:sp>
          <p:nvSpPr>
            <p:cNvPr id="86" name="Text Box 88"/>
            <p:cNvSpPr txBox="1">
              <a:spLocks noChangeArrowheads="1"/>
            </p:cNvSpPr>
            <p:nvPr/>
          </p:nvSpPr>
          <p:spPr bwMode="auto">
            <a:xfrm>
              <a:off x="6183799"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p:txBody>
        </p:sp>
        <p:sp>
          <p:nvSpPr>
            <p:cNvPr id="87" name="Text Box 88"/>
            <p:cNvSpPr txBox="1">
              <a:spLocks noChangeArrowheads="1"/>
            </p:cNvSpPr>
            <p:nvPr/>
          </p:nvSpPr>
          <p:spPr bwMode="auto">
            <a:xfrm>
              <a:off x="6499166"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8</a:t>
              </a:r>
            </a:p>
          </p:txBody>
        </p:sp>
        <p:sp>
          <p:nvSpPr>
            <p:cNvPr id="88" name="Text Box 88"/>
            <p:cNvSpPr txBox="1">
              <a:spLocks noChangeArrowheads="1"/>
            </p:cNvSpPr>
            <p:nvPr/>
          </p:nvSpPr>
          <p:spPr bwMode="auto">
            <a:xfrm>
              <a:off x="6798100"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10</a:t>
              </a:r>
            </a:p>
          </p:txBody>
        </p:sp>
        <p:sp>
          <p:nvSpPr>
            <p:cNvPr id="89" name="Text Box 88"/>
            <p:cNvSpPr txBox="1">
              <a:spLocks noChangeArrowheads="1"/>
            </p:cNvSpPr>
            <p:nvPr/>
          </p:nvSpPr>
          <p:spPr bwMode="auto">
            <a:xfrm>
              <a:off x="7115994"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12</a:t>
              </a:r>
            </a:p>
          </p:txBody>
        </p:sp>
        <p:sp>
          <p:nvSpPr>
            <p:cNvPr id="90" name="Text Box 88"/>
            <p:cNvSpPr txBox="1">
              <a:spLocks noChangeArrowheads="1"/>
            </p:cNvSpPr>
            <p:nvPr/>
          </p:nvSpPr>
          <p:spPr bwMode="auto">
            <a:xfrm>
              <a:off x="7432242"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14</a:t>
              </a:r>
            </a:p>
          </p:txBody>
        </p:sp>
        <p:sp>
          <p:nvSpPr>
            <p:cNvPr id="91" name="Freeform 144"/>
            <p:cNvSpPr>
              <a:spLocks/>
            </p:cNvSpPr>
            <p:nvPr/>
          </p:nvSpPr>
          <p:spPr bwMode="auto">
            <a:xfrm>
              <a:off x="5343789" y="2614975"/>
              <a:ext cx="2922871" cy="1522612"/>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2" name="Line 145"/>
            <p:cNvSpPr>
              <a:spLocks noChangeShapeType="1"/>
            </p:cNvSpPr>
            <p:nvPr/>
          </p:nvSpPr>
          <p:spPr bwMode="auto">
            <a:xfrm>
              <a:off x="5303142" y="2624598"/>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3" name="Line 146"/>
            <p:cNvSpPr>
              <a:spLocks noChangeShapeType="1"/>
            </p:cNvSpPr>
            <p:nvPr/>
          </p:nvSpPr>
          <p:spPr bwMode="auto">
            <a:xfrm>
              <a:off x="5299004" y="276286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4" name="Line 147"/>
            <p:cNvSpPr>
              <a:spLocks noChangeShapeType="1"/>
            </p:cNvSpPr>
            <p:nvPr/>
          </p:nvSpPr>
          <p:spPr bwMode="auto">
            <a:xfrm>
              <a:off x="5299004" y="29087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5" name="Line 148"/>
            <p:cNvSpPr>
              <a:spLocks noChangeShapeType="1"/>
            </p:cNvSpPr>
            <p:nvPr/>
          </p:nvSpPr>
          <p:spPr bwMode="auto">
            <a:xfrm>
              <a:off x="5299004" y="30603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6" name="Line 149"/>
            <p:cNvSpPr>
              <a:spLocks noChangeShapeType="1"/>
            </p:cNvSpPr>
            <p:nvPr/>
          </p:nvSpPr>
          <p:spPr bwMode="auto">
            <a:xfrm>
              <a:off x="5299004" y="413582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7" name="Line 150"/>
            <p:cNvSpPr>
              <a:spLocks noChangeShapeType="1"/>
            </p:cNvSpPr>
            <p:nvPr/>
          </p:nvSpPr>
          <p:spPr bwMode="auto">
            <a:xfrm>
              <a:off x="5299004" y="398795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8" name="Line 151"/>
            <p:cNvSpPr>
              <a:spLocks noChangeShapeType="1"/>
            </p:cNvSpPr>
            <p:nvPr/>
          </p:nvSpPr>
          <p:spPr bwMode="auto">
            <a:xfrm>
              <a:off x="5299004" y="38246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9" name="Line 152"/>
            <p:cNvSpPr>
              <a:spLocks noChangeShapeType="1"/>
            </p:cNvSpPr>
            <p:nvPr/>
          </p:nvSpPr>
          <p:spPr bwMode="auto">
            <a:xfrm>
              <a:off x="5299004" y="367293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0" name="Line 153"/>
            <p:cNvSpPr>
              <a:spLocks noChangeShapeType="1"/>
            </p:cNvSpPr>
            <p:nvPr/>
          </p:nvSpPr>
          <p:spPr bwMode="auto">
            <a:xfrm>
              <a:off x="5299004" y="35270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1" name="Line 154"/>
            <p:cNvSpPr>
              <a:spLocks noChangeShapeType="1"/>
            </p:cNvSpPr>
            <p:nvPr/>
          </p:nvSpPr>
          <p:spPr bwMode="auto">
            <a:xfrm>
              <a:off x="5299004" y="336957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2" name="Line 155"/>
            <p:cNvSpPr>
              <a:spLocks noChangeShapeType="1"/>
            </p:cNvSpPr>
            <p:nvPr/>
          </p:nvSpPr>
          <p:spPr bwMode="auto">
            <a:xfrm>
              <a:off x="5299004" y="3229566"/>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3" name="Line 163"/>
            <p:cNvSpPr>
              <a:spLocks noChangeShapeType="1"/>
            </p:cNvSpPr>
            <p:nvPr/>
          </p:nvSpPr>
          <p:spPr bwMode="auto">
            <a:xfrm flipV="1">
              <a:off x="5342594"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4" name="Line 164"/>
            <p:cNvSpPr>
              <a:spLocks noChangeShapeType="1"/>
            </p:cNvSpPr>
            <p:nvPr/>
          </p:nvSpPr>
          <p:spPr bwMode="auto">
            <a:xfrm flipV="1">
              <a:off x="5665608"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5" name="Line 165"/>
            <p:cNvSpPr>
              <a:spLocks noChangeShapeType="1"/>
            </p:cNvSpPr>
            <p:nvPr/>
          </p:nvSpPr>
          <p:spPr bwMode="auto">
            <a:xfrm>
              <a:off x="5984852"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6" name="Line 166"/>
            <p:cNvSpPr>
              <a:spLocks noChangeShapeType="1"/>
            </p:cNvSpPr>
            <p:nvPr/>
          </p:nvSpPr>
          <p:spPr bwMode="auto">
            <a:xfrm>
              <a:off x="6304096"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7" name="Line 167"/>
            <p:cNvSpPr>
              <a:spLocks noChangeShapeType="1"/>
            </p:cNvSpPr>
            <p:nvPr/>
          </p:nvSpPr>
          <p:spPr bwMode="auto">
            <a:xfrm>
              <a:off x="6620763"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8" name="Line 168"/>
            <p:cNvSpPr>
              <a:spLocks noChangeShapeType="1"/>
            </p:cNvSpPr>
            <p:nvPr/>
          </p:nvSpPr>
          <p:spPr bwMode="auto">
            <a:xfrm>
              <a:off x="6946917"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9" name="Line 169"/>
            <p:cNvSpPr>
              <a:spLocks noChangeShapeType="1"/>
            </p:cNvSpPr>
            <p:nvPr/>
          </p:nvSpPr>
          <p:spPr bwMode="auto">
            <a:xfrm>
              <a:off x="7262644"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10" name="Line 170"/>
            <p:cNvSpPr>
              <a:spLocks noChangeShapeType="1"/>
            </p:cNvSpPr>
            <p:nvPr/>
          </p:nvSpPr>
          <p:spPr bwMode="auto">
            <a:xfrm>
              <a:off x="7582283"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11" name="TextBox 110"/>
            <p:cNvSpPr txBox="1"/>
            <p:nvPr/>
          </p:nvSpPr>
          <p:spPr>
            <a:xfrm>
              <a:off x="5880568" y="2415075"/>
              <a:ext cx="1459054" cy="215444"/>
            </a:xfrm>
            <a:prstGeom prst="rect">
              <a:avLst/>
            </a:prstGeom>
            <a:noFill/>
          </p:spPr>
          <p:txBody>
            <a:bodyPr wrap="none" rtlCol="0">
              <a:spAutoFit/>
            </a:bodyPr>
            <a:lstStyle/>
            <a:p>
              <a:r>
                <a:rPr lang="ja-JP" sz="800" b="1" i="0" dirty="0" smtClean="0">
                  <a:solidFill>
                    <a:srgbClr val="4D4D4D"/>
                  </a:solidFill>
                  <a:ea typeface="MS UI Gothic" pitchFamily="18" charset="0"/>
                </a:rPr>
                <a:t>HR 0.62(95%CI 0.26, 1.46)</a:t>
              </a:r>
            </a:p>
          </p:txBody>
        </p:sp>
        <p:sp>
          <p:nvSpPr>
            <p:cNvPr id="112" name="TextBox 111"/>
            <p:cNvSpPr txBox="1"/>
            <p:nvPr/>
          </p:nvSpPr>
          <p:spPr>
            <a:xfrm>
              <a:off x="7207279" y="3165263"/>
              <a:ext cx="699230" cy="215444"/>
            </a:xfrm>
            <a:prstGeom prst="rect">
              <a:avLst/>
            </a:prstGeom>
            <a:noFill/>
          </p:spPr>
          <p:txBody>
            <a:bodyPr wrap="none" rtlCol="0">
              <a:spAutoFit/>
            </a:bodyPr>
            <a:lstStyle/>
            <a:p>
              <a:r>
                <a:rPr lang="ja-JP" sz="800" b="1" i="0" dirty="0" smtClean="0">
                  <a:solidFill>
                    <a:srgbClr val="B60D27"/>
                  </a:solidFill>
                  <a:ea typeface="MS UI Gothic" pitchFamily="18" charset="0"/>
                </a:rPr>
                <a:t>12ヶ月間</a:t>
              </a:r>
            </a:p>
          </p:txBody>
        </p:sp>
        <p:sp>
          <p:nvSpPr>
            <p:cNvPr id="113" name="TextBox 112"/>
            <p:cNvSpPr txBox="1"/>
            <p:nvPr/>
          </p:nvSpPr>
          <p:spPr>
            <a:xfrm>
              <a:off x="6237449" y="3367263"/>
              <a:ext cx="641522" cy="215444"/>
            </a:xfrm>
            <a:prstGeom prst="rect">
              <a:avLst/>
            </a:prstGeom>
            <a:noFill/>
          </p:spPr>
          <p:txBody>
            <a:bodyPr wrap="none" rtlCol="0">
              <a:spAutoFit/>
            </a:bodyPr>
            <a:lstStyle/>
            <a:p>
              <a:r>
                <a:rPr lang="ja-JP" sz="800" b="1" i="0" dirty="0" smtClean="0">
                  <a:solidFill>
                    <a:srgbClr val="043882"/>
                  </a:solidFill>
                  <a:ea typeface="MS UI Gothic" pitchFamily="18" charset="0"/>
                </a:rPr>
                <a:t>9ヶ月間</a:t>
              </a:r>
            </a:p>
          </p:txBody>
        </p:sp>
        <p:cxnSp>
          <p:nvCxnSpPr>
            <p:cNvPr id="115" name="Straight Connector 114"/>
            <p:cNvCxnSpPr>
              <a:stCxn id="101" idx="1"/>
            </p:cNvCxnSpPr>
            <p:nvPr/>
          </p:nvCxnSpPr>
          <p:spPr>
            <a:xfrm>
              <a:off x="5335004" y="3369578"/>
              <a:ext cx="2908097" cy="6703"/>
            </a:xfrm>
            <a:prstGeom prst="line">
              <a:avLst/>
            </a:prstGeom>
            <a:noFill/>
            <a:ln w="19050">
              <a:solidFill>
                <a:srgbClr val="969696"/>
              </a:solidFill>
              <a:prstDash val="sysDash"/>
              <a:round/>
              <a:headEnd/>
              <a:tailEnd/>
            </a:ln>
            <a:extLst>
              <a:ext uri="{909E8E84-426E-40DD-AFC4-6F175D3DCCD1}">
                <a14:hiddenFill xmlns:a14="http://schemas.microsoft.com/office/drawing/2010/main" xmlns="">
                  <a:noFill/>
                </a14:hiddenFill>
              </a:ext>
            </a:extLst>
          </p:spPr>
        </p:cxnSp>
        <p:cxnSp>
          <p:nvCxnSpPr>
            <p:cNvPr id="116" name="Straight Connector 115"/>
            <p:cNvCxnSpPr/>
            <p:nvPr/>
          </p:nvCxnSpPr>
          <p:spPr>
            <a:xfrm>
              <a:off x="7295231" y="2641335"/>
              <a:ext cx="18704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7" name="Straight Connector 116"/>
            <p:cNvCxnSpPr/>
            <p:nvPr/>
          </p:nvCxnSpPr>
          <p:spPr>
            <a:xfrm>
              <a:off x="7295231" y="2882635"/>
              <a:ext cx="187045"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8" name="TextBox 117"/>
            <p:cNvSpPr txBox="1"/>
            <p:nvPr/>
          </p:nvSpPr>
          <p:spPr>
            <a:xfrm>
              <a:off x="7423657" y="2532032"/>
              <a:ext cx="1422184" cy="461665"/>
            </a:xfrm>
            <a:prstGeom prst="rect">
              <a:avLst/>
            </a:prstGeom>
            <a:noFill/>
          </p:spPr>
          <p:txBody>
            <a:bodyPr wrap="none" rtlCol="0">
              <a:spAutoFit/>
            </a:bodyPr>
            <a:lstStyle/>
            <a:p>
              <a:r>
                <a:rPr lang="ja-JP" sz="800" b="0" i="0" dirty="0" smtClean="0">
                  <a:solidFill>
                    <a:srgbClr val="4D4D4D"/>
                  </a:solidFill>
                  <a:ea typeface="MS UI Gothic" pitchFamily="18" charset="0"/>
                </a:rPr>
                <a:t>PAG</a:t>
              </a:r>
            </a:p>
            <a:p>
              <a:endParaRPr lang="en-GB" sz="800" dirty="0"/>
            </a:p>
            <a:p>
              <a:r>
                <a:rPr lang="ja-JP" sz="800" b="0" i="0" dirty="0" smtClean="0">
                  <a:solidFill>
                    <a:srgbClr val="4D4D4D"/>
                  </a:solidFill>
                  <a:ea typeface="MS UI Gothic" pitchFamily="18" charset="0"/>
                </a:rPr>
                <a:t>Nab-パクリタキセル/ゲムシタビン</a:t>
              </a:r>
            </a:p>
          </p:txBody>
        </p:sp>
        <p:sp>
          <p:nvSpPr>
            <p:cNvPr id="119" name="Freeform 4"/>
            <p:cNvSpPr>
              <a:spLocks/>
            </p:cNvSpPr>
            <p:nvPr/>
          </p:nvSpPr>
          <p:spPr bwMode="auto">
            <a:xfrm>
              <a:off x="5345408" y="2628454"/>
              <a:ext cx="2736000" cy="1515198"/>
            </a:xfrm>
            <a:custGeom>
              <a:avLst/>
              <a:gdLst>
                <a:gd name="T0" fmla="*/ 216 w 216"/>
                <a:gd name="T1" fmla="*/ 118 h 118"/>
                <a:gd name="T2" fmla="*/ 216 w 216"/>
                <a:gd name="T3" fmla="*/ 69 h 118"/>
                <a:gd name="T4" fmla="*/ 151 w 216"/>
                <a:gd name="T5" fmla="*/ 69 h 118"/>
                <a:gd name="T6" fmla="*/ 151 w 216"/>
                <a:gd name="T7" fmla="*/ 53 h 118"/>
                <a:gd name="T8" fmla="*/ 113 w 216"/>
                <a:gd name="T9" fmla="*/ 53 h 118"/>
                <a:gd name="T10" fmla="*/ 113 w 216"/>
                <a:gd name="T11" fmla="*/ 45 h 118"/>
                <a:gd name="T12" fmla="*/ 99 w 216"/>
                <a:gd name="T13" fmla="*/ 45 h 118"/>
                <a:gd name="T14" fmla="*/ 99 w 216"/>
                <a:gd name="T15" fmla="*/ 38 h 118"/>
                <a:gd name="T16" fmla="*/ 95 w 216"/>
                <a:gd name="T17" fmla="*/ 38 h 118"/>
                <a:gd name="T18" fmla="*/ 95 w 216"/>
                <a:gd name="T19" fmla="*/ 30 h 118"/>
                <a:gd name="T20" fmla="*/ 61 w 216"/>
                <a:gd name="T21" fmla="*/ 30 h 118"/>
                <a:gd name="T22" fmla="*/ 61 w 216"/>
                <a:gd name="T23" fmla="*/ 24 h 118"/>
                <a:gd name="T24" fmla="*/ 59 w 216"/>
                <a:gd name="T25" fmla="*/ 24 h 118"/>
                <a:gd name="T26" fmla="*/ 59 w 216"/>
                <a:gd name="T27" fmla="*/ 18 h 118"/>
                <a:gd name="T28" fmla="*/ 45 w 216"/>
                <a:gd name="T29" fmla="*/ 18 h 118"/>
                <a:gd name="T30" fmla="*/ 45 w 216"/>
                <a:gd name="T31" fmla="*/ 12 h 118"/>
                <a:gd name="T32" fmla="*/ 43 w 216"/>
                <a:gd name="T33" fmla="*/ 12 h 118"/>
                <a:gd name="T34" fmla="*/ 43 w 216"/>
                <a:gd name="T35" fmla="*/ 6 h 118"/>
                <a:gd name="T36" fmla="*/ 22 w 216"/>
                <a:gd name="T37" fmla="*/ 6 h 118"/>
                <a:gd name="T38" fmla="*/ 22 w 216"/>
                <a:gd name="T39" fmla="*/ 0 h 118"/>
                <a:gd name="T40" fmla="*/ 0 w 216"/>
                <a:gd name="T4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118">
                  <a:moveTo>
                    <a:pt x="216" y="118"/>
                  </a:moveTo>
                  <a:lnTo>
                    <a:pt x="216" y="69"/>
                  </a:lnTo>
                  <a:lnTo>
                    <a:pt x="151" y="69"/>
                  </a:lnTo>
                  <a:lnTo>
                    <a:pt x="151" y="53"/>
                  </a:lnTo>
                  <a:lnTo>
                    <a:pt x="113" y="53"/>
                  </a:lnTo>
                  <a:lnTo>
                    <a:pt x="113" y="45"/>
                  </a:lnTo>
                  <a:lnTo>
                    <a:pt x="99" y="45"/>
                  </a:lnTo>
                  <a:lnTo>
                    <a:pt x="99" y="38"/>
                  </a:lnTo>
                  <a:lnTo>
                    <a:pt x="95" y="38"/>
                  </a:lnTo>
                  <a:lnTo>
                    <a:pt x="95" y="30"/>
                  </a:lnTo>
                  <a:lnTo>
                    <a:pt x="61" y="30"/>
                  </a:lnTo>
                  <a:lnTo>
                    <a:pt x="61" y="24"/>
                  </a:lnTo>
                  <a:lnTo>
                    <a:pt x="59" y="24"/>
                  </a:lnTo>
                  <a:lnTo>
                    <a:pt x="59" y="18"/>
                  </a:lnTo>
                  <a:lnTo>
                    <a:pt x="45" y="18"/>
                  </a:lnTo>
                  <a:lnTo>
                    <a:pt x="45" y="12"/>
                  </a:lnTo>
                  <a:lnTo>
                    <a:pt x="43" y="12"/>
                  </a:lnTo>
                  <a:lnTo>
                    <a:pt x="43" y="6"/>
                  </a:lnTo>
                  <a:lnTo>
                    <a:pt x="22" y="6"/>
                  </a:lnTo>
                  <a:lnTo>
                    <a:pt x="22"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5"/>
            <p:cNvSpPr>
              <a:spLocks/>
            </p:cNvSpPr>
            <p:nvPr/>
          </p:nvSpPr>
          <p:spPr bwMode="auto">
            <a:xfrm>
              <a:off x="5345408" y="2628454"/>
              <a:ext cx="2166000" cy="1020402"/>
            </a:xfrm>
            <a:custGeom>
              <a:avLst/>
              <a:gdLst>
                <a:gd name="T0" fmla="*/ 171 w 171"/>
                <a:gd name="T1" fmla="*/ 81 h 81"/>
                <a:gd name="T2" fmla="*/ 127 w 171"/>
                <a:gd name="T3" fmla="*/ 81 h 81"/>
                <a:gd name="T4" fmla="*/ 127 w 171"/>
                <a:gd name="T5" fmla="*/ 73 h 81"/>
                <a:gd name="T6" fmla="*/ 122 w 171"/>
                <a:gd name="T7" fmla="*/ 73 h 81"/>
                <a:gd name="T8" fmla="*/ 122 w 171"/>
                <a:gd name="T9" fmla="*/ 65 h 81"/>
                <a:gd name="T10" fmla="*/ 114 w 171"/>
                <a:gd name="T11" fmla="*/ 65 h 81"/>
                <a:gd name="T12" fmla="*/ 114 w 171"/>
                <a:gd name="T13" fmla="*/ 59 h 81"/>
                <a:gd name="T14" fmla="*/ 110 w 171"/>
                <a:gd name="T15" fmla="*/ 59 h 81"/>
                <a:gd name="T16" fmla="*/ 110 w 171"/>
                <a:gd name="T17" fmla="*/ 53 h 81"/>
                <a:gd name="T18" fmla="*/ 105 w 171"/>
                <a:gd name="T19" fmla="*/ 53 h 81"/>
                <a:gd name="T20" fmla="*/ 105 w 171"/>
                <a:gd name="T21" fmla="*/ 45 h 81"/>
                <a:gd name="T22" fmla="*/ 86 w 171"/>
                <a:gd name="T23" fmla="*/ 45 h 81"/>
                <a:gd name="T24" fmla="*/ 86 w 171"/>
                <a:gd name="T25" fmla="*/ 40 h 81"/>
                <a:gd name="T26" fmla="*/ 71 w 171"/>
                <a:gd name="T27" fmla="*/ 40 h 81"/>
                <a:gd name="T28" fmla="*/ 71 w 171"/>
                <a:gd name="T29" fmla="*/ 34 h 81"/>
                <a:gd name="T30" fmla="*/ 60 w 171"/>
                <a:gd name="T31" fmla="*/ 34 h 81"/>
                <a:gd name="T32" fmla="*/ 60 w 171"/>
                <a:gd name="T33" fmla="*/ 27 h 81"/>
                <a:gd name="T34" fmla="*/ 25 w 171"/>
                <a:gd name="T35" fmla="*/ 27 h 81"/>
                <a:gd name="T36" fmla="*/ 25 w 171"/>
                <a:gd name="T37" fmla="*/ 22 h 81"/>
                <a:gd name="T38" fmla="*/ 14 w 171"/>
                <a:gd name="T39" fmla="*/ 22 h 81"/>
                <a:gd name="T40" fmla="*/ 14 w 171"/>
                <a:gd name="T41" fmla="*/ 17 h 81"/>
                <a:gd name="T42" fmla="*/ 8 w 171"/>
                <a:gd name="T43" fmla="*/ 17 h 81"/>
                <a:gd name="T44" fmla="*/ 8 w 171"/>
                <a:gd name="T45" fmla="*/ 11 h 81"/>
                <a:gd name="T46" fmla="*/ 6 w 171"/>
                <a:gd name="T47" fmla="*/ 11 h 81"/>
                <a:gd name="T48" fmla="*/ 6 w 171"/>
                <a:gd name="T49" fmla="*/ 6 h 81"/>
                <a:gd name="T50" fmla="*/ 3 w 171"/>
                <a:gd name="T51" fmla="*/ 6 h 81"/>
                <a:gd name="T52" fmla="*/ 3 w 171"/>
                <a:gd name="T53" fmla="*/ 0 h 81"/>
                <a:gd name="T54" fmla="*/ 0 w 171"/>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81">
                  <a:moveTo>
                    <a:pt x="171" y="81"/>
                  </a:moveTo>
                  <a:lnTo>
                    <a:pt x="127" y="81"/>
                  </a:lnTo>
                  <a:lnTo>
                    <a:pt x="127" y="73"/>
                  </a:lnTo>
                  <a:lnTo>
                    <a:pt x="122" y="73"/>
                  </a:lnTo>
                  <a:lnTo>
                    <a:pt x="122" y="65"/>
                  </a:lnTo>
                  <a:lnTo>
                    <a:pt x="114" y="65"/>
                  </a:lnTo>
                  <a:lnTo>
                    <a:pt x="114" y="59"/>
                  </a:lnTo>
                  <a:lnTo>
                    <a:pt x="110" y="59"/>
                  </a:lnTo>
                  <a:lnTo>
                    <a:pt x="110" y="53"/>
                  </a:lnTo>
                  <a:lnTo>
                    <a:pt x="105" y="53"/>
                  </a:lnTo>
                  <a:lnTo>
                    <a:pt x="105" y="45"/>
                  </a:lnTo>
                  <a:lnTo>
                    <a:pt x="86" y="45"/>
                  </a:lnTo>
                  <a:lnTo>
                    <a:pt x="86" y="40"/>
                  </a:lnTo>
                  <a:lnTo>
                    <a:pt x="71" y="40"/>
                  </a:lnTo>
                  <a:lnTo>
                    <a:pt x="71" y="34"/>
                  </a:lnTo>
                  <a:lnTo>
                    <a:pt x="60" y="34"/>
                  </a:lnTo>
                  <a:lnTo>
                    <a:pt x="60" y="27"/>
                  </a:lnTo>
                  <a:lnTo>
                    <a:pt x="25" y="27"/>
                  </a:lnTo>
                  <a:lnTo>
                    <a:pt x="25" y="22"/>
                  </a:lnTo>
                  <a:lnTo>
                    <a:pt x="14" y="22"/>
                  </a:lnTo>
                  <a:lnTo>
                    <a:pt x="14" y="17"/>
                  </a:lnTo>
                  <a:lnTo>
                    <a:pt x="8" y="17"/>
                  </a:lnTo>
                  <a:lnTo>
                    <a:pt x="8" y="11"/>
                  </a:lnTo>
                  <a:lnTo>
                    <a:pt x="6" y="11"/>
                  </a:lnTo>
                  <a:lnTo>
                    <a:pt x="6" y="6"/>
                  </a:lnTo>
                  <a:lnTo>
                    <a:pt x="3" y="6"/>
                  </a:lnTo>
                  <a:lnTo>
                    <a:pt x="3"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1" name="Straight Connector 120"/>
            <p:cNvCxnSpPr/>
            <p:nvPr/>
          </p:nvCxnSpPr>
          <p:spPr>
            <a:xfrm rot="5400000">
              <a:off x="7485741"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2" name="Straight Connector 121"/>
            <p:cNvCxnSpPr/>
            <p:nvPr/>
          </p:nvCxnSpPr>
          <p:spPr>
            <a:xfrm rot="5400000">
              <a:off x="7550432" y="3479877"/>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3" name="Straight Connector 122"/>
            <p:cNvCxnSpPr/>
            <p:nvPr/>
          </p:nvCxnSpPr>
          <p:spPr>
            <a:xfrm rot="5400000">
              <a:off x="7360633" y="3479877"/>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4" name="Straight Connector 123"/>
            <p:cNvCxnSpPr/>
            <p:nvPr/>
          </p:nvCxnSpPr>
          <p:spPr>
            <a:xfrm rot="5400000">
              <a:off x="7224984"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5" name="Straight Connector 124"/>
            <p:cNvCxnSpPr/>
            <p:nvPr/>
          </p:nvCxnSpPr>
          <p:spPr>
            <a:xfrm rot="5400000">
              <a:off x="7086869"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6" name="Straight Connector 125"/>
            <p:cNvCxnSpPr/>
            <p:nvPr/>
          </p:nvCxnSpPr>
          <p:spPr>
            <a:xfrm rot="5400000">
              <a:off x="6966469"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7" name="Straight Connector 126"/>
            <p:cNvCxnSpPr/>
            <p:nvPr/>
          </p:nvCxnSpPr>
          <p:spPr>
            <a:xfrm rot="5400000">
              <a:off x="6876924"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8" name="Straight Connector 127"/>
            <p:cNvCxnSpPr/>
            <p:nvPr/>
          </p:nvCxnSpPr>
          <p:spPr>
            <a:xfrm rot="5400000">
              <a:off x="6791419" y="327666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9" name="Straight Connector 128"/>
            <p:cNvCxnSpPr/>
            <p:nvPr/>
          </p:nvCxnSpPr>
          <p:spPr>
            <a:xfrm rot="5400000">
              <a:off x="6515180" y="2997910"/>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0" name="Straight Connector 129"/>
            <p:cNvCxnSpPr/>
            <p:nvPr/>
          </p:nvCxnSpPr>
          <p:spPr>
            <a:xfrm rot="5400000">
              <a:off x="6422572" y="2997910"/>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1" name="Straight Connector 130"/>
            <p:cNvCxnSpPr/>
            <p:nvPr/>
          </p:nvCxnSpPr>
          <p:spPr>
            <a:xfrm rot="5400000">
              <a:off x="5809232" y="2684730"/>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2" name="Straight Connector 131"/>
            <p:cNvCxnSpPr/>
            <p:nvPr/>
          </p:nvCxnSpPr>
          <p:spPr>
            <a:xfrm rot="5400000">
              <a:off x="5517568" y="2606958"/>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3" name="Straight Connector 132"/>
            <p:cNvCxnSpPr/>
            <p:nvPr/>
          </p:nvCxnSpPr>
          <p:spPr>
            <a:xfrm rot="5400000">
              <a:off x="5460399" y="260641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4" name="Straight Connector 133"/>
            <p:cNvCxnSpPr/>
            <p:nvPr/>
          </p:nvCxnSpPr>
          <p:spPr>
            <a:xfrm rot="5400000">
              <a:off x="7413749"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rot="5400000">
              <a:off x="7087656"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6" name="Straight Connector 135"/>
            <p:cNvCxnSpPr/>
            <p:nvPr/>
          </p:nvCxnSpPr>
          <p:spPr>
            <a:xfrm rot="5400000">
              <a:off x="7015664"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7" name="Straight Connector 136"/>
            <p:cNvCxnSpPr/>
            <p:nvPr/>
          </p:nvCxnSpPr>
          <p:spPr>
            <a:xfrm rot="5400000">
              <a:off x="6975630" y="363165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38" name="Text Box 88"/>
            <p:cNvSpPr txBox="1">
              <a:spLocks noChangeArrowheads="1"/>
            </p:cNvSpPr>
            <p:nvPr/>
          </p:nvSpPr>
          <p:spPr bwMode="auto">
            <a:xfrm>
              <a:off x="7753668" y="4124223"/>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16</a:t>
              </a:r>
            </a:p>
          </p:txBody>
        </p:sp>
        <p:sp>
          <p:nvSpPr>
            <p:cNvPr id="139" name="Line 170"/>
            <p:cNvSpPr>
              <a:spLocks noChangeShapeType="1"/>
            </p:cNvSpPr>
            <p:nvPr/>
          </p:nvSpPr>
          <p:spPr bwMode="auto">
            <a:xfrm>
              <a:off x="7903709" y="4136008"/>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40" name="Text Box 88"/>
            <p:cNvSpPr txBox="1">
              <a:spLocks noChangeArrowheads="1"/>
            </p:cNvSpPr>
            <p:nvPr/>
          </p:nvSpPr>
          <p:spPr bwMode="auto">
            <a:xfrm>
              <a:off x="8075094" y="4124933"/>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18</a:t>
              </a:r>
            </a:p>
          </p:txBody>
        </p:sp>
        <p:sp>
          <p:nvSpPr>
            <p:cNvPr id="141" name="Line 170"/>
            <p:cNvSpPr>
              <a:spLocks noChangeShapeType="1"/>
            </p:cNvSpPr>
            <p:nvPr/>
          </p:nvSpPr>
          <p:spPr bwMode="auto">
            <a:xfrm>
              <a:off x="8225135" y="4136718"/>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42" name="Text Box 125"/>
            <p:cNvSpPr txBox="1">
              <a:spLocks noChangeArrowheads="1"/>
            </p:cNvSpPr>
            <p:nvPr/>
          </p:nvSpPr>
          <p:spPr bwMode="auto">
            <a:xfrm>
              <a:off x="7785373" y="4525947"/>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0</a:t>
              </a:r>
            </a:p>
          </p:txBody>
        </p:sp>
        <p:sp>
          <p:nvSpPr>
            <p:cNvPr id="143" name="Text Box 125"/>
            <p:cNvSpPr txBox="1">
              <a:spLocks noChangeArrowheads="1"/>
            </p:cNvSpPr>
            <p:nvPr/>
          </p:nvSpPr>
          <p:spPr bwMode="auto">
            <a:xfrm>
              <a:off x="8106410" y="4525948"/>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a:p>
              <a:pPr algn="ctr"/>
              <a:endParaRPr lang="en-GB" altLang="en-US" sz="800" b="1" dirty="0">
                <a:latin typeface="Arial" panose="020B0604020202020204" pitchFamily="34" charset="0"/>
                <a:cs typeface="Arial" panose="020B0604020202020204" pitchFamily="34" charset="0"/>
              </a:endParaRPr>
            </a:p>
            <a:p>
              <a:pPr algn="ctr"/>
              <a:r>
                <a:rPr lang="ja-JP" sz="800" b="1" i="0" dirty="0" smtClean="0">
                  <a:solidFill>
                    <a:srgbClr val="4D4D4D"/>
                  </a:solidFill>
                  <a:ea typeface="MS UI Gothic" pitchFamily="18" charset="0"/>
                </a:rPr>
                <a:t>0</a:t>
              </a:r>
            </a:p>
          </p:txBody>
        </p:sp>
      </p:grpSp>
    </p:spTree>
    <p:extLst>
      <p:ext uri="{BB962C8B-B14F-4D97-AF65-F5344CB8AC3E}">
        <p14:creationId xmlns:p14="http://schemas.microsoft.com/office/powerpoint/2010/main" xmlns="" val="38957939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179489"/>
            <a:ext cx="8404225" cy="5175776"/>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marL="285750" indent="-285750">
              <a:buClr>
                <a:srgbClr val="043882"/>
              </a:buClr>
              <a:buFont typeface="Arial" panose="020B0604020202020204" pitchFamily="34" charset="0"/>
              <a:buChar char="•"/>
            </a:pPr>
            <a:r>
              <a:rPr lang="ja-JP" sz="1400" b="0" i="0" dirty="0" smtClean="0">
                <a:solidFill>
                  <a:srgbClr val="4D4D4D"/>
                </a:solidFill>
                <a:ea typeface="MS UI Gothic" pitchFamily="18" charset="0"/>
              </a:rPr>
              <a:t>PAG群およびnab-パクリタキセル/ゲムシタビン群におけるORRは、それぞれ73%および27%であった</a:t>
            </a:r>
            <a:endParaRPr lang="en-US" altLang="ja-JP" sz="1400" b="0" i="0" dirty="0" smtClean="0">
              <a:solidFill>
                <a:srgbClr val="4D4D4D"/>
              </a:solidFill>
              <a:ea typeface="MS UI Gothic" pitchFamily="18" charset="0"/>
            </a:endParaRPr>
          </a:p>
          <a:p>
            <a:pPr marL="285750" indent="-285750">
              <a:buClr>
                <a:srgbClr val="043882"/>
              </a:buClr>
            </a:pPr>
            <a:endParaRPr lang="en" sz="1400" dirty="0" smtClean="0"/>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spcBef>
                <a:spcPts val="1000"/>
              </a:spcBef>
              <a:buClr>
                <a:srgbClr val="043882"/>
              </a:buClr>
            </a:pPr>
            <a:r>
              <a:rPr lang="ja-JP" sz="14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en-US" altLang="ja-JP" sz="1400" b="1" dirty="0" smtClean="0">
                <a:solidFill>
                  <a:srgbClr val="4D4D4D"/>
                </a:solidFill>
                <a:ea typeface="MS UI Gothic" pitchFamily="18" charset="0"/>
              </a:rPr>
              <a:t>HA</a:t>
            </a:r>
            <a:r>
              <a:rPr lang="ja-JP" altLang="en-US" sz="1400" b="1" dirty="0" smtClean="0">
                <a:solidFill>
                  <a:srgbClr val="4D4D4D"/>
                </a:solidFill>
                <a:ea typeface="MS UI Gothic" pitchFamily="18" charset="0"/>
              </a:rPr>
              <a:t>高値の腫瘍を伴う患者集団では、</a:t>
            </a:r>
            <a:r>
              <a:rPr lang="en-US" altLang="ja-JP" sz="1400" b="1" dirty="0" smtClean="0">
                <a:solidFill>
                  <a:srgbClr val="4D4D4D"/>
                </a:solidFill>
                <a:ea typeface="MS UI Gothic" pitchFamily="18" charset="0"/>
              </a:rPr>
              <a:t>PEGPH20</a:t>
            </a:r>
            <a:r>
              <a:rPr lang="ja-JP" altLang="en-US" sz="1400" b="1" dirty="0" smtClean="0">
                <a:solidFill>
                  <a:srgbClr val="4D4D4D"/>
                </a:solidFill>
                <a:ea typeface="MS UI Gothic" pitchFamily="18" charset="0"/>
              </a:rPr>
              <a:t>＋</a:t>
            </a:r>
            <a:r>
              <a:rPr lang="en-US" altLang="ja-JP" sz="1400" b="1" dirty="0" smtClean="0">
                <a:solidFill>
                  <a:srgbClr val="4D4D4D"/>
                </a:solidFill>
                <a:ea typeface="MS UI Gothic" pitchFamily="18" charset="0"/>
              </a:rPr>
              <a:t>nab-</a:t>
            </a:r>
            <a:r>
              <a:rPr lang="ja-JP" altLang="en-US" sz="1400" b="1" dirty="0" smtClean="0">
                <a:solidFill>
                  <a:srgbClr val="4D4D4D"/>
                </a:solidFill>
                <a:ea typeface="MS UI Gothic" pitchFamily="18" charset="0"/>
              </a:rPr>
              <a:t>パクリタキセル</a:t>
            </a:r>
            <a:r>
              <a:rPr lang="en-US" altLang="ja-JP" sz="1400" b="1" dirty="0" smtClean="0">
                <a:solidFill>
                  <a:srgbClr val="4D4D4D"/>
                </a:solidFill>
                <a:ea typeface="MS UI Gothic" pitchFamily="18" charset="0"/>
              </a:rPr>
              <a:t>/</a:t>
            </a:r>
            <a:r>
              <a:rPr lang="ja-JP" altLang="en-US" sz="1400" b="1" dirty="0" smtClean="0">
                <a:solidFill>
                  <a:srgbClr val="4D4D4D"/>
                </a:solidFill>
                <a:ea typeface="MS UI Gothic" pitchFamily="18" charset="0"/>
              </a:rPr>
              <a:t>ゲムシタビン併用群において、</a:t>
            </a:r>
            <a:r>
              <a:rPr lang="en-US" altLang="ja-JP" sz="1400" b="1" dirty="0" smtClean="0">
                <a:solidFill>
                  <a:srgbClr val="4D4D4D"/>
                </a:solidFill>
                <a:ea typeface="MS UI Gothic" pitchFamily="18" charset="0"/>
              </a:rPr>
              <a:t>nab-</a:t>
            </a:r>
            <a:r>
              <a:rPr lang="ja-JP" altLang="en-US" sz="1400" b="1" dirty="0" smtClean="0">
                <a:solidFill>
                  <a:srgbClr val="4D4D4D"/>
                </a:solidFill>
                <a:ea typeface="MS UI Gothic" pitchFamily="18" charset="0"/>
              </a:rPr>
              <a:t>パクリタキセル</a:t>
            </a:r>
            <a:r>
              <a:rPr lang="en-US" altLang="ja-JP" sz="1400" b="1" dirty="0" smtClean="0">
                <a:solidFill>
                  <a:srgbClr val="4D4D4D"/>
                </a:solidFill>
                <a:ea typeface="MS UI Gothic" pitchFamily="18" charset="0"/>
              </a:rPr>
              <a:t>/</a:t>
            </a:r>
            <a:r>
              <a:rPr lang="ja-JP" altLang="en-US" sz="1400" b="1" dirty="0" smtClean="0">
                <a:solidFill>
                  <a:srgbClr val="4D4D4D"/>
                </a:solidFill>
                <a:ea typeface="MS UI Gothic" pitchFamily="18" charset="0"/>
              </a:rPr>
              <a:t>ゲムシタビン併用群よりも、高い</a:t>
            </a:r>
            <a:r>
              <a:rPr lang="en-US" altLang="ja-JP" sz="1400" b="1" dirty="0" smtClean="0">
                <a:solidFill>
                  <a:srgbClr val="4D4D4D"/>
                </a:solidFill>
                <a:ea typeface="MS UI Gothic" pitchFamily="18" charset="0"/>
              </a:rPr>
              <a:t>PFS</a:t>
            </a:r>
            <a:r>
              <a:rPr lang="ja-JP" altLang="en-US" sz="1400" b="1" dirty="0" smtClean="0">
                <a:solidFill>
                  <a:srgbClr val="4D4D4D"/>
                </a:solidFill>
                <a:ea typeface="MS UI Gothic" pitchFamily="18" charset="0"/>
              </a:rPr>
              <a:t>および</a:t>
            </a:r>
            <a:r>
              <a:rPr lang="en-US" altLang="ja-JP" sz="1400" b="1" dirty="0" smtClean="0">
                <a:solidFill>
                  <a:srgbClr val="4D4D4D"/>
                </a:solidFill>
                <a:ea typeface="MS UI Gothic" pitchFamily="18" charset="0"/>
              </a:rPr>
              <a:t>ORR</a:t>
            </a:r>
            <a:r>
              <a:rPr lang="ja-JP" altLang="en-US" sz="1400" b="1" dirty="0" smtClean="0">
                <a:solidFill>
                  <a:srgbClr val="4D4D4D"/>
                </a:solidFill>
                <a:ea typeface="MS UI Gothic" pitchFamily="18" charset="0"/>
              </a:rPr>
              <a:t>が認められた</a:t>
            </a:r>
            <a:endParaRPr lang="ja-JP" sz="1400" b="1" i="0" dirty="0" smtClean="0">
              <a:solidFill>
                <a:srgbClr val="4D4D4D"/>
              </a:solidFill>
              <a:ea typeface="MS UI Gothic" pitchFamily="18" charset="0"/>
            </a:endParaRPr>
          </a:p>
        </p:txBody>
      </p:sp>
      <p:sp>
        <p:nvSpPr>
          <p:cNvPr id="8"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4006: HA高値の腫瘍を伴う、治療歴のないステージIVの膵癌患者では、PEGPH20＋nab-パクリタキセル/ゲムシタビン併用下において、高い奏効率とPFSが認められた: 無作為化、第II相試験1件における中間解析の結果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Hingorani SR, et al</a:t>
            </a:r>
          </a:p>
        </p:txBody>
      </p:sp>
      <p:graphicFrame>
        <p:nvGraphicFramePr>
          <p:cNvPr id="9" name="Group 88"/>
          <p:cNvGraphicFramePr>
            <a:graphicFrameLocks noGrp="1"/>
          </p:cNvGraphicFramePr>
          <p:nvPr>
            <p:extLst>
              <p:ext uri="{D42A27DB-BD31-4B8C-83A1-F6EECF244321}">
                <p14:modId xmlns:p14="http://schemas.microsoft.com/office/powerpoint/2010/main" xmlns="" val="2824618196"/>
              </p:ext>
            </p:extLst>
          </p:nvPr>
        </p:nvGraphicFramePr>
        <p:xfrm>
          <a:off x="457200" y="1696167"/>
          <a:ext cx="7543800" cy="2016228"/>
        </p:xfrm>
        <a:graphic>
          <a:graphicData uri="http://schemas.openxmlformats.org/drawingml/2006/table">
            <a:tbl>
              <a:tblPr firstRow="1" bandRow="1">
                <a:tableStyleId>{69012ECD-51FC-41F1-AA8D-1B2483CD663E}</a:tableStyleId>
              </a:tblPr>
              <a:tblGrid>
                <a:gridCol w="3450921"/>
                <a:gridCol w="1402915"/>
                <a:gridCol w="1834558"/>
                <a:gridCol w="855406"/>
              </a:tblGrid>
              <a:tr h="253428">
                <a:tc>
                  <a:txBody>
                    <a:bodyPr/>
                    <a:lstStyle/>
                    <a:p>
                      <a:r>
                        <a:rPr lang="ja-JP" sz="1000" b="1" i="0" dirty="0" smtClean="0">
                          <a:solidFill>
                            <a:srgbClr val="FFFFFF"/>
                          </a:solidFill>
                          <a:ea typeface="MS UI Gothic" pitchFamily="18" charset="0"/>
                        </a:rPr>
                        <a:t>エンドポイント/被験者集団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PAG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dirty="0" smtClean="0">
                          <a:solidFill>
                            <a:srgbClr val="FFFFFF"/>
                          </a:solidFill>
                          <a:ea typeface="MS UI Gothic" pitchFamily="18" charset="0"/>
                        </a:rPr>
                        <a:t>Nab-パクリタキセル/ゲムシタビン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10178">
                <a:tc>
                  <a:txBody>
                    <a:bodyPr/>
                    <a:lstStyle/>
                    <a:p>
                      <a:r>
                        <a:rPr lang="ja-JP" sz="1000" b="0" i="0" dirty="0" smtClean="0">
                          <a:solidFill>
                            <a:srgbClr val="4D4D4D"/>
                          </a:solidFill>
                          <a:ea typeface="MS UI Gothic" pitchFamily="18" charset="0"/>
                        </a:rPr>
                        <a:t>イベント発生件数/総患者数(n)；PFS中央値(ヶ月間)</a:t>
                      </a:r>
                    </a:p>
                    <a:p>
                      <a:pPr marL="88900" indent="0"/>
                      <a:r>
                        <a:rPr lang="ja-JP" sz="1000" b="0" i="0" dirty="0" smtClean="0">
                          <a:solidFill>
                            <a:srgbClr val="4D4D4D"/>
                          </a:solidFill>
                          <a:ea typeface="MS UI Gothic" pitchFamily="18" charset="0"/>
                        </a:rPr>
                        <a:t>全ての試験薬投与患者から成る集団</a:t>
                      </a:r>
                    </a:p>
                    <a:p>
                      <a:pPr marL="88900" indent="0"/>
                      <a:r>
                        <a:rPr lang="ja-JP" sz="1000" b="0" i="0" dirty="0" smtClean="0">
                          <a:solidFill>
                            <a:srgbClr val="4D4D4D"/>
                          </a:solidFill>
                          <a:ea typeface="MS UI Gothic" pitchFamily="18" charset="0"/>
                        </a:rPr>
                        <a:t>HAデータの得られている全ての試験薬投与患者から成る集団</a:t>
                      </a:r>
                    </a:p>
                    <a:p>
                      <a:r>
                        <a:rPr lang="ja-JP" sz="1000" b="0" i="0" dirty="0" smtClean="0">
                          <a:solidFill>
                            <a:srgbClr val="4D4D4D"/>
                          </a:solidFill>
                          <a:ea typeface="MS UI Gothic" pitchFamily="18" charset="0"/>
                        </a:rPr>
                        <a:t>     HA高値</a:t>
                      </a:r>
                    </a:p>
                    <a:p>
                      <a:r>
                        <a:rPr lang="ja-JP" sz="1000" b="0" i="0" dirty="0" smtClean="0">
                          <a:solidFill>
                            <a:srgbClr val="4D4D4D"/>
                          </a:solidFill>
                          <a:ea typeface="MS UI Gothic" pitchFamily="18" charset="0"/>
                        </a:rPr>
                        <a:t>     HA低値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GB" sz="1000" dirty="0" smtClean="0"/>
                    </a:p>
                    <a:p>
                      <a:pPr algn="ctr"/>
                      <a:r>
                        <a:rPr lang="ja-JP" sz="1000" b="0" i="0" dirty="0" smtClean="0">
                          <a:solidFill>
                            <a:srgbClr val="4D4D4D"/>
                          </a:solidFill>
                          <a:ea typeface="MS UI Gothic" pitchFamily="18" charset="0"/>
                        </a:rPr>
                        <a:t>42/74;5.7</a:t>
                      </a:r>
                    </a:p>
                    <a:p>
                      <a:pPr algn="ctr"/>
                      <a:r>
                        <a:rPr lang="ja-JP" sz="1000" b="0" i="0" dirty="0" smtClean="0">
                          <a:solidFill>
                            <a:srgbClr val="4D4D4D"/>
                          </a:solidFill>
                          <a:ea typeface="MS UI Gothic" pitchFamily="18" charset="0"/>
                        </a:rPr>
                        <a:t>34/61;5.5</a:t>
                      </a:r>
                    </a:p>
                    <a:p>
                      <a:pPr algn="ctr"/>
                      <a:r>
                        <a:rPr lang="ja-JP" sz="1000" b="0" i="0" dirty="0" smtClean="0">
                          <a:solidFill>
                            <a:srgbClr val="4D4D4D"/>
                          </a:solidFill>
                          <a:ea typeface="MS UI Gothic" pitchFamily="18" charset="0"/>
                        </a:rPr>
                        <a:t>11/23;9.2</a:t>
                      </a:r>
                    </a:p>
                    <a:p>
                      <a:pPr algn="ctr"/>
                      <a:r>
                        <a:rPr lang="ja-JP" sz="1000" b="0" i="0" dirty="0" smtClean="0">
                          <a:solidFill>
                            <a:srgbClr val="4D4D4D"/>
                          </a:solidFill>
                          <a:ea typeface="MS UI Gothic" pitchFamily="18" charset="0"/>
                        </a:rPr>
                        <a:t>23/38;5.3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GB" sz="1000" dirty="0" smtClean="0"/>
                    </a:p>
                    <a:p>
                      <a:pPr algn="ctr"/>
                      <a:r>
                        <a:rPr lang="ja-JP" sz="1000" b="0" i="0" dirty="0" smtClean="0">
                          <a:solidFill>
                            <a:srgbClr val="4D4D4D"/>
                          </a:solidFill>
                          <a:ea typeface="MS UI Gothic" pitchFamily="18" charset="0"/>
                        </a:rPr>
                        <a:t>39/61;5.2</a:t>
                      </a:r>
                    </a:p>
                    <a:p>
                      <a:pPr algn="ctr"/>
                      <a:r>
                        <a:rPr lang="ja-JP" sz="1000" b="0" i="0" dirty="0" smtClean="0">
                          <a:solidFill>
                            <a:srgbClr val="4D4D4D"/>
                          </a:solidFill>
                          <a:ea typeface="MS UI Gothic" pitchFamily="18" charset="0"/>
                        </a:rPr>
                        <a:t>30/45;4.8</a:t>
                      </a:r>
                    </a:p>
                    <a:p>
                      <a:pPr algn="ctr"/>
                      <a:r>
                        <a:rPr lang="ja-JP" sz="1000" b="0" i="0" dirty="0" smtClean="0">
                          <a:solidFill>
                            <a:srgbClr val="4D4D4D"/>
                          </a:solidFill>
                          <a:ea typeface="MS UI Gothic" pitchFamily="18" charset="0"/>
                        </a:rPr>
                        <a:t>13/21;4.3</a:t>
                      </a:r>
                    </a:p>
                    <a:p>
                      <a:pPr algn="ctr"/>
                      <a:r>
                        <a:rPr lang="ja-JP" sz="1000" b="0" i="0" dirty="0" smtClean="0">
                          <a:solidFill>
                            <a:srgbClr val="4D4D4D"/>
                          </a:solidFill>
                          <a:ea typeface="MS UI Gothic" pitchFamily="18" charset="0"/>
                        </a:rPr>
                        <a:t>17/24;5.6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de-DE" sz="1000" dirty="0" smtClean="0"/>
                    </a:p>
                    <a:p>
                      <a:pPr algn="ctr"/>
                      <a:r>
                        <a:rPr lang="ja-JP" sz="1000" b="0" i="0" dirty="0" smtClean="0">
                          <a:solidFill>
                            <a:srgbClr val="4D4D4D"/>
                          </a:solidFill>
                          <a:ea typeface="MS UI Gothic" pitchFamily="18" charset="0"/>
                        </a:rPr>
                        <a:t>0.11</a:t>
                      </a:r>
                    </a:p>
                    <a:p>
                      <a:pPr algn="ctr"/>
                      <a:r>
                        <a:rPr lang="ja-JP" sz="1000" b="0" i="0" dirty="0" smtClean="0">
                          <a:solidFill>
                            <a:srgbClr val="4D4D4D"/>
                          </a:solidFill>
                          <a:ea typeface="MS UI Gothic" pitchFamily="18" charset="0"/>
                        </a:rPr>
                        <a:t>0.09</a:t>
                      </a:r>
                    </a:p>
                    <a:p>
                      <a:pPr algn="ctr"/>
                      <a:r>
                        <a:rPr lang="ja-JP" sz="1000" b="0" i="0" dirty="0" smtClean="0">
                          <a:solidFill>
                            <a:srgbClr val="4D4D4D"/>
                          </a:solidFill>
                          <a:ea typeface="MS UI Gothic" pitchFamily="18" charset="0"/>
                        </a:rPr>
                        <a:t>0.05</a:t>
                      </a:r>
                    </a:p>
                    <a:p>
                      <a:pPr algn="ctr"/>
                      <a:r>
                        <a:rPr lang="ja-JP" sz="1000" b="0" i="0" dirty="0" smtClean="0">
                          <a:solidFill>
                            <a:srgbClr val="4D4D4D"/>
                          </a:solidFill>
                          <a:ea typeface="MS UI Gothic" pitchFamily="18" charset="0"/>
                        </a:rPr>
                        <a:t>0.74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909360">
                <a:tc>
                  <a:txBody>
                    <a:bodyPr/>
                    <a:lstStyle/>
                    <a:p>
                      <a:r>
                        <a:rPr lang="ja-JP" sz="1000" b="0" i="0" dirty="0" smtClean="0">
                          <a:solidFill>
                            <a:srgbClr val="4D4D4D"/>
                          </a:solidFill>
                          <a:ea typeface="MS UI Gothic" pitchFamily="18" charset="0"/>
                        </a:rPr>
                        <a:t>奏効例数/総患者数(n)[%]；持続期間(ヶ月間)</a:t>
                      </a:r>
                    </a:p>
                    <a:p>
                      <a:pPr marL="88900" indent="0"/>
                      <a:r>
                        <a:rPr lang="ja-JP" sz="1000" b="0" i="0" dirty="0" smtClean="0">
                          <a:solidFill>
                            <a:srgbClr val="4D4D4D"/>
                          </a:solidFill>
                          <a:ea typeface="MS UI Gothic" pitchFamily="18" charset="0"/>
                        </a:rPr>
                        <a:t>全ての試験薬投与患者から成る集団</a:t>
                      </a:r>
                    </a:p>
                    <a:p>
                      <a:pPr marL="88900" indent="0"/>
                      <a:r>
                        <a:rPr lang="ja-JP" sz="1000" b="0" i="0" dirty="0" smtClean="0">
                          <a:solidFill>
                            <a:srgbClr val="4D4D4D"/>
                          </a:solidFill>
                          <a:ea typeface="MS UI Gothic" pitchFamily="18" charset="0"/>
                        </a:rPr>
                        <a:t>HAデータの得られている全ての試験薬投与患者から成る集団</a:t>
                      </a:r>
                    </a:p>
                    <a:p>
                      <a:r>
                        <a:rPr lang="ja-JP" sz="1000" b="0" i="0" dirty="0" smtClean="0">
                          <a:solidFill>
                            <a:srgbClr val="4D4D4D"/>
                          </a:solidFill>
                          <a:ea typeface="MS UI Gothic" pitchFamily="18" charset="0"/>
                        </a:rPr>
                        <a:t>     HA高値</a:t>
                      </a:r>
                    </a:p>
                    <a:p>
                      <a:r>
                        <a:rPr lang="ja-JP" sz="1000" b="0" i="0" dirty="0" smtClean="0">
                          <a:solidFill>
                            <a:srgbClr val="4D4D4D"/>
                          </a:solidFill>
                          <a:ea typeface="MS UI Gothic" pitchFamily="18" charset="0"/>
                        </a:rPr>
                        <a:t>     HA低値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000" dirty="0" smtClean="0"/>
                    </a:p>
                    <a:p>
                      <a:pPr algn="ctr"/>
                      <a:r>
                        <a:rPr lang="ja-JP" sz="1000" b="0" i="0" dirty="0" smtClean="0">
                          <a:solidFill>
                            <a:srgbClr val="4D4D4D"/>
                          </a:solidFill>
                          <a:ea typeface="MS UI Gothic" pitchFamily="18" charset="0"/>
                        </a:rPr>
                        <a:t>30/74[41];7.4</a:t>
                      </a:r>
                    </a:p>
                    <a:p>
                      <a:pPr algn="ctr"/>
                      <a:r>
                        <a:rPr lang="ja-JP" sz="1000" b="0" i="0" dirty="0" smtClean="0">
                          <a:solidFill>
                            <a:srgbClr val="4D4D4D"/>
                          </a:solidFill>
                          <a:ea typeface="MS UI Gothic" pitchFamily="18" charset="0"/>
                        </a:rPr>
                        <a:t>26/61[43];8.1</a:t>
                      </a:r>
                    </a:p>
                    <a:p>
                      <a:pPr algn="ctr"/>
                      <a:r>
                        <a:rPr lang="ja-JP" sz="1000" b="0" i="0" dirty="0" smtClean="0">
                          <a:solidFill>
                            <a:srgbClr val="4D4D4D"/>
                          </a:solidFill>
                          <a:ea typeface="MS UI Gothic" pitchFamily="18" charset="0"/>
                        </a:rPr>
                        <a:t>12/23[52];8.1</a:t>
                      </a:r>
                    </a:p>
                    <a:p>
                      <a:pPr algn="ctr"/>
                      <a:r>
                        <a:rPr lang="ja-JP" sz="1000" b="0" i="0" dirty="0" smtClean="0">
                          <a:solidFill>
                            <a:srgbClr val="4D4D4D"/>
                          </a:solidFill>
                          <a:ea typeface="MS UI Gothic" pitchFamily="18" charset="0"/>
                        </a:rPr>
                        <a:t>14/38[37];5.8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GB" sz="1000" dirty="0" smtClean="0"/>
                    </a:p>
                    <a:p>
                      <a:pPr algn="ctr"/>
                      <a:r>
                        <a:rPr lang="ja-JP" sz="1000" b="0" i="0" dirty="0" smtClean="0">
                          <a:solidFill>
                            <a:srgbClr val="4D4D4D"/>
                          </a:solidFill>
                          <a:ea typeface="MS UI Gothic" pitchFamily="18" charset="0"/>
                        </a:rPr>
                        <a:t>21/61[34];4.2</a:t>
                      </a:r>
                    </a:p>
                    <a:p>
                      <a:pPr algn="ctr"/>
                      <a:r>
                        <a:rPr lang="ja-JP" sz="1000" b="0" i="0" dirty="0" smtClean="0">
                          <a:solidFill>
                            <a:srgbClr val="4D4D4D"/>
                          </a:solidFill>
                          <a:ea typeface="MS UI Gothic" pitchFamily="18" charset="0"/>
                        </a:rPr>
                        <a:t>14/45[3.1</a:t>
                      </a:r>
                      <a:r>
                        <a:rPr lang="en-GB" altLang="ja-JP" sz="1000" b="0" i="0" dirty="0" smtClean="0">
                          <a:solidFill>
                            <a:srgbClr val="4D4D4D"/>
                          </a:solidFill>
                          <a:ea typeface="MS UI Gothic" pitchFamily="18" charset="0"/>
                        </a:rPr>
                        <a:t>]</a:t>
                      </a:r>
                      <a:r>
                        <a:rPr lang="ja-JP" sz="1000" b="0" i="0" dirty="0" smtClean="0">
                          <a:solidFill>
                            <a:srgbClr val="4D4D4D"/>
                          </a:solidFill>
                          <a:ea typeface="MS UI Gothic" pitchFamily="18" charset="0"/>
                        </a:rPr>
                        <a:t>;4.2</a:t>
                      </a:r>
                    </a:p>
                    <a:p>
                      <a:pPr algn="ctr"/>
                      <a:r>
                        <a:rPr lang="ja-JP" sz="1000" b="0" i="0" dirty="0" smtClean="0">
                          <a:solidFill>
                            <a:srgbClr val="4D4D4D"/>
                          </a:solidFill>
                          <a:ea typeface="MS UI Gothic" pitchFamily="18" charset="0"/>
                        </a:rPr>
                        <a:t>5/17[24];3.7</a:t>
                      </a:r>
                    </a:p>
                    <a:p>
                      <a:pPr algn="ctr"/>
                      <a:r>
                        <a:rPr lang="ja-JP" sz="1000" b="0" i="0" dirty="0" smtClean="0">
                          <a:solidFill>
                            <a:srgbClr val="4D4D4D"/>
                          </a:solidFill>
                          <a:ea typeface="MS UI Gothic" pitchFamily="18" charset="0"/>
                        </a:rPr>
                        <a:t>9/24[38];4.8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000" dirty="0" smtClean="0"/>
                    </a:p>
                    <a:p>
                      <a:pPr algn="ctr"/>
                      <a:r>
                        <a:rPr lang="ja-JP" sz="1000" b="0" i="0" dirty="0" smtClean="0">
                          <a:solidFill>
                            <a:srgbClr val="4D4D4D"/>
                          </a:solidFill>
                          <a:ea typeface="MS UI Gothic" pitchFamily="18" charset="0"/>
                        </a:rPr>
                        <a:t>0.48</a:t>
                      </a:r>
                    </a:p>
                    <a:p>
                      <a:pPr algn="ctr"/>
                      <a:r>
                        <a:rPr lang="ja-JP" sz="1000" b="0" i="0" dirty="0" smtClean="0">
                          <a:solidFill>
                            <a:srgbClr val="4D4D4D"/>
                          </a:solidFill>
                          <a:ea typeface="MS UI Gothic" pitchFamily="18" charset="0"/>
                        </a:rPr>
                        <a:t>0.22</a:t>
                      </a:r>
                    </a:p>
                    <a:p>
                      <a:pPr algn="ctr"/>
                      <a:r>
                        <a:rPr lang="ja-JP" sz="1000" b="0" i="0" dirty="0" smtClean="0">
                          <a:solidFill>
                            <a:srgbClr val="4D4D4D"/>
                          </a:solidFill>
                          <a:ea typeface="MS UI Gothic" pitchFamily="18" charset="0"/>
                        </a:rPr>
                        <a:t>0.038</a:t>
                      </a:r>
                    </a:p>
                    <a:p>
                      <a:pPr algn="ctr"/>
                      <a:r>
                        <a:rPr lang="ja-JP" sz="1000" b="0" i="0" dirty="0" smtClean="0">
                          <a:solidFill>
                            <a:srgbClr val="4D4D4D"/>
                          </a:solidFill>
                          <a:ea typeface="MS UI Gothic" pitchFamily="18" charset="0"/>
                        </a:rPr>
                        <a:t>0.96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xmlns="" val="2649198241"/>
              </p:ext>
            </p:extLst>
          </p:nvPr>
        </p:nvGraphicFramePr>
        <p:xfrm>
          <a:off x="457200" y="3834321"/>
          <a:ext cx="7543802" cy="1706880"/>
        </p:xfrm>
        <a:graphic>
          <a:graphicData uri="http://schemas.openxmlformats.org/drawingml/2006/table">
            <a:tbl>
              <a:tblPr firstRow="1" bandRow="1">
                <a:tableStyleId>{69012ECD-51FC-41F1-AA8D-1B2483CD663E}</a:tableStyleId>
              </a:tblPr>
              <a:tblGrid>
                <a:gridCol w="2615558"/>
                <a:gridCol w="1232061"/>
                <a:gridCol w="1232061"/>
                <a:gridCol w="1232061"/>
                <a:gridCol w="1232061"/>
              </a:tblGrid>
              <a:tr h="137657">
                <a:tc rowSpan="2">
                  <a:txBody>
                    <a:bodyPr/>
                    <a:lstStyle/>
                    <a:p>
                      <a:r>
                        <a:rPr lang="ja-JP" sz="1000" b="1" i="0" dirty="0" smtClean="0">
                          <a:solidFill>
                            <a:srgbClr val="FFFFFF"/>
                          </a:solidFill>
                          <a:ea typeface="MS UI Gothic" pitchFamily="18" charset="0"/>
                        </a:rPr>
                        <a:t>最も頻度の高いAE(患者の50%超に発生；</a:t>
                      </a:r>
                      <a:r>
                        <a:rPr lang="en-US" altLang="ja-JP" sz="1000" b="1" i="0" dirty="0" smtClean="0">
                          <a:solidFill>
                            <a:srgbClr val="FFFFFF"/>
                          </a:solidFill>
                          <a:ea typeface="MS UI Gothic" pitchFamily="18" charset="0"/>
                        </a:rPr>
                        <a:t/>
                      </a:r>
                      <a:br>
                        <a:rPr lang="en-US" altLang="ja-JP" sz="1000" b="1" i="0" dirty="0" smtClean="0">
                          <a:solidFill>
                            <a:srgbClr val="FFFFFF"/>
                          </a:solidFill>
                          <a:ea typeface="MS UI Gothic" pitchFamily="18" charset="0"/>
                        </a:rPr>
                      </a:br>
                      <a:r>
                        <a:rPr lang="ja-JP" sz="1000" b="1" i="0" dirty="0" smtClean="0">
                          <a:solidFill>
                            <a:srgbClr val="FFFFFF"/>
                          </a:solidFill>
                          <a:ea typeface="MS UI Gothic" pitchFamily="18" charset="0"/>
                        </a:rPr>
                        <a:t>グレードを問わない)、n(%)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PAG(n=74)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dirty="0" smtClean="0">
                          <a:solidFill>
                            <a:srgbClr val="FFFFFF"/>
                          </a:solidFill>
                          <a:ea typeface="MS UI Gothic" pitchFamily="18" charset="0"/>
                        </a:rPr>
                        <a:t>Nab-パクリタキセル/</a:t>
                      </a:r>
                      <a:r>
                        <a:rPr lang="ja-JP" sz="1000" b="1" i="0" u="none" dirty="0" smtClean="0">
                          <a:solidFill>
                            <a:srgbClr val="FFFFFF"/>
                          </a:solidFill>
                          <a:ea typeface="MS UI Gothic" pitchFamily="18" charset="0"/>
                        </a:rPr>
                        <a:t>ゲムシタビン(n=61)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0">
                <a:tc vMerge="1">
                  <a:txBody>
                    <a:bodyPr/>
                    <a:lstStyle/>
                    <a:p>
                      <a:endParaRPr lang="en-GB" sz="16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2058">
                <a:tc>
                  <a:txBody>
                    <a:bodyPr/>
                    <a:lstStyle/>
                    <a:p>
                      <a:r>
                        <a:rPr lang="ja-JP" sz="1000" b="0" i="0"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000" b="0" i="0" dirty="0" smtClean="0">
                          <a:solidFill>
                            <a:srgbClr val="4D4D4D"/>
                          </a:solidFill>
                          <a:ea typeface="MS UI Gothic" pitchFamily="18" charset="0"/>
                        </a:rPr>
                        <a:t>50(67.6)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000" b="0" i="0" dirty="0" smtClean="0">
                          <a:solidFill>
                            <a:srgbClr val="4D4D4D"/>
                          </a:solidFill>
                          <a:ea typeface="MS UI Gothic" pitchFamily="18" charset="0"/>
                        </a:rPr>
                        <a:t>13(17.6)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000" b="0" i="0" dirty="0" smtClean="0">
                          <a:solidFill>
                            <a:srgbClr val="4D4D4D"/>
                          </a:solidFill>
                          <a:ea typeface="MS UI Gothic" pitchFamily="18" charset="0"/>
                        </a:rPr>
                        <a:t>42(68.9)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000" b="0" i="0" dirty="0" smtClean="0">
                          <a:solidFill>
                            <a:srgbClr val="4D4D4D"/>
                          </a:solidFill>
                          <a:ea typeface="MS UI Gothic" pitchFamily="18" charset="0"/>
                        </a:rPr>
                        <a:t>11(18.0)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164204">
                <a:tc>
                  <a:txBody>
                    <a:bodyPr/>
                    <a:lstStyle/>
                    <a:p>
                      <a:r>
                        <a:rPr lang="ja-JP" sz="10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u="none" dirty="0" smtClean="0">
                          <a:solidFill>
                            <a:srgbClr val="4D4D4D"/>
                          </a:solidFill>
                          <a:ea typeface="MS UI Gothic" pitchFamily="18" charset="0"/>
                        </a:rPr>
                        <a:t>41(55.4)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000" b="0" i="0" u="none" dirty="0" smtClean="0">
                          <a:solidFill>
                            <a:srgbClr val="4D4D4D"/>
                          </a:solidFill>
                          <a:ea typeface="MS UI Gothic" pitchFamily="18" charset="0"/>
                        </a:rPr>
                        <a:t>5(6.8)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000" b="0" i="0" u="none" dirty="0" smtClean="0">
                          <a:solidFill>
                            <a:srgbClr val="4D4D4D"/>
                          </a:solidFill>
                          <a:ea typeface="MS UI Gothic" pitchFamily="18" charset="0"/>
                        </a:rPr>
                        <a:t>27(44.3)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u="none" dirty="0" smtClean="0">
                          <a:solidFill>
                            <a:srgbClr val="4D4D4D"/>
                          </a:solidFill>
                          <a:ea typeface="MS UI Gothic" pitchFamily="18" charset="0"/>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2398">
                <a:tc>
                  <a:txBody>
                    <a:bodyPr/>
                    <a:lstStyle/>
                    <a:p>
                      <a:r>
                        <a:rPr lang="ja-JP" sz="1000" b="0" i="0" u="none" dirty="0" smtClean="0">
                          <a:solidFill>
                            <a:srgbClr val="4D4D4D"/>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31(41.9)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14(18.9)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32(52.5)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10(16.4)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172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末梢性浮腫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u="none" dirty="0" smtClean="0">
                          <a:solidFill>
                            <a:srgbClr val="4D4D4D"/>
                          </a:solidFill>
                          <a:ea typeface="MS UI Gothic" pitchFamily="18" charset="0"/>
                        </a:rPr>
                        <a:t>43(58.1)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000" b="0" i="0" u="none" dirty="0" smtClean="0">
                          <a:solidFill>
                            <a:srgbClr val="4D4D4D"/>
                          </a:solidFill>
                          <a:ea typeface="MS UI Gothic" pitchFamily="18" charset="0"/>
                        </a:rPr>
                        <a:t>2(2.7)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000" b="0" i="0" u="none" dirty="0" smtClean="0">
                          <a:solidFill>
                            <a:srgbClr val="4D4D4D"/>
                          </a:solidFill>
                          <a:ea typeface="MS UI Gothic" pitchFamily="18" charset="0"/>
                        </a:rPr>
                        <a:t>19(31.1)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u="none" dirty="0" smtClean="0">
                          <a:solidFill>
                            <a:srgbClr val="4D4D4D"/>
                          </a:solidFill>
                          <a:ea typeface="MS UI Gothic" pitchFamily="18" charset="0"/>
                        </a:rPr>
                        <a:t>4(6.6)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2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筋痙攣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41(55.4)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6(8.1)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ja-JP" sz="10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
        <p:nvSpPr>
          <p:cNvPr id="11" name="Text Placeholder 7"/>
          <p:cNvSpPr>
            <a:spLocks noGrp="1"/>
          </p:cNvSpPr>
          <p:nvPr>
            <p:ph type="body" sz="quarter" idx="11"/>
          </p:nvPr>
        </p:nvSpPr>
        <p:spPr>
          <a:xfrm>
            <a:off x="4648200" y="6309360"/>
            <a:ext cx="4343400" cy="274003"/>
          </a:xfrm>
        </p:spPr>
        <p:txBody>
          <a:bodyPr/>
          <a:lstStyle/>
          <a:p>
            <a:r>
              <a:rPr lang="ja-JP" sz="1200" b="0" i="0" dirty="0" smtClean="0">
                <a:solidFill>
                  <a:srgbClr val="4D4D4D"/>
                </a:solidFill>
                <a:ea typeface="MS UI Gothic" pitchFamily="18" charset="0"/>
              </a:rPr>
              <a:t>Hingorani et al. J Clin Oncol 2015; 33 (suppl): abstr 4006</a:t>
            </a:r>
          </a:p>
        </p:txBody>
      </p:sp>
    </p:spTree>
    <p:extLst>
      <p:ext uri="{BB962C8B-B14F-4D97-AF65-F5344CB8AC3E}">
        <p14:creationId xmlns:p14="http://schemas.microsoft.com/office/powerpoint/2010/main" xmlns="" val="37999855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膵癌: 研究の現状と今後</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Yu KH</a:t>
            </a:r>
          </a:p>
        </p:txBody>
      </p:sp>
      <p:sp>
        <p:nvSpPr>
          <p:cNvPr id="2" name="Content Placeholder 1"/>
          <p:cNvSpPr>
            <a:spLocks noGrp="1"/>
          </p:cNvSpPr>
          <p:nvPr>
            <p:ph idx="1"/>
          </p:nvPr>
        </p:nvSpPr>
        <p:spPr/>
        <p:txBody>
          <a:bodyPr/>
          <a:lstStyle/>
          <a:p>
            <a:pPr marL="0" lvl="1" indent="0">
              <a:buNone/>
            </a:pPr>
            <a:r>
              <a:rPr lang="ja-JP" sz="1600" b="1" i="0" dirty="0" smtClean="0">
                <a:solidFill>
                  <a:srgbClr val="4D4D4D"/>
                </a:solidFill>
                <a:ea typeface="MS UI Gothic" pitchFamily="18" charset="0"/>
              </a:rPr>
              <a:t>抄録4007の考察</a:t>
            </a:r>
          </a:p>
          <a:p>
            <a:r>
              <a:rPr lang="ja-JP" sz="1600" b="0" i="0" dirty="0" smtClean="0">
                <a:solidFill>
                  <a:srgbClr val="4D4D4D"/>
                </a:solidFill>
                <a:ea typeface="MS UI Gothic" pitchFamily="18" charset="0"/>
              </a:rPr>
              <a:t>エルロチニブ+ゲムシタビン併用下では、生命予後の改善は認められなかった</a:t>
            </a:r>
          </a:p>
          <a:p>
            <a:r>
              <a:rPr lang="ja-JP" sz="1600" b="0" i="0" dirty="0" smtClean="0">
                <a:solidFill>
                  <a:srgbClr val="4D4D4D"/>
                </a:solidFill>
                <a:ea typeface="MS UI Gothic" pitchFamily="18" charset="0"/>
              </a:rPr>
              <a:t>エルロチニブは、アジュバント療法において使用した場合には、有効性を発揮しない</a:t>
            </a:r>
          </a:p>
          <a:p>
            <a:r>
              <a:rPr lang="ja-JP" sz="1600" b="0" i="0" dirty="0" smtClean="0">
                <a:solidFill>
                  <a:srgbClr val="4D4D4D"/>
                </a:solidFill>
                <a:ea typeface="MS UI Gothic" pitchFamily="18" charset="0"/>
              </a:rPr>
              <a:t>膵癌における現行のアプローチは、進行した膵癌において効果を発揮する治療レジメンに焦点を合わせている</a:t>
            </a:r>
          </a:p>
          <a:p>
            <a:r>
              <a:rPr lang="ja-JP" sz="1600" b="0" i="0" dirty="0" smtClean="0">
                <a:solidFill>
                  <a:srgbClr val="4D4D4D"/>
                </a:solidFill>
                <a:ea typeface="MS UI Gothic" pitchFamily="18" charset="0"/>
              </a:rPr>
              <a:t>将来的なアプローチは、組織レベルおよび分子レベルにおけるアプローチを活用するものとなるであろう </a:t>
            </a:r>
          </a:p>
          <a:p>
            <a:endParaRPr lang="en-GB" dirty="0" smtClean="0"/>
          </a:p>
          <a:p>
            <a:pPr marL="0" indent="0">
              <a:buNone/>
            </a:pPr>
            <a:r>
              <a:rPr lang="ja-JP" sz="1600" b="1" i="0" dirty="0" smtClean="0">
                <a:solidFill>
                  <a:srgbClr val="4D4D4D"/>
                </a:solidFill>
                <a:ea typeface="MS UI Gothic" pitchFamily="18" charset="0"/>
              </a:rPr>
              <a:t>抄録4006の考察</a:t>
            </a:r>
          </a:p>
          <a:p>
            <a:r>
              <a:rPr lang="ja-JP" sz="1600" b="0" i="0" dirty="0" smtClean="0">
                <a:solidFill>
                  <a:srgbClr val="4D4D4D"/>
                </a:solidFill>
                <a:ea typeface="MS UI Gothic" pitchFamily="18" charset="0"/>
              </a:rPr>
              <a:t>HA</a:t>
            </a:r>
            <a:r>
              <a:rPr lang="ja-JP" altLang="en-US" sz="1600" b="0" i="0" dirty="0" smtClean="0">
                <a:solidFill>
                  <a:srgbClr val="4D4D4D"/>
                </a:solidFill>
                <a:ea typeface="MS UI Gothic" pitchFamily="18" charset="0"/>
              </a:rPr>
              <a:t>高</a:t>
            </a:r>
            <a:r>
              <a:rPr lang="ja-JP" sz="1600" b="0" i="0" dirty="0" smtClean="0">
                <a:solidFill>
                  <a:srgbClr val="4D4D4D"/>
                </a:solidFill>
                <a:ea typeface="MS UI Gothic" pitchFamily="18" charset="0"/>
              </a:rPr>
              <a:t>値は、PEGH20の奏効性の予測因子となっているものと</a:t>
            </a:r>
            <a:r>
              <a:rPr lang="ja-JP" dirty="0" smtClean="0">
                <a:ea typeface="MS UI Gothic" pitchFamily="18" charset="0"/>
              </a:rPr>
              <a:t>考えられる；HA</a:t>
            </a:r>
            <a:r>
              <a:rPr lang="ja-JP" altLang="en-US" dirty="0" smtClean="0">
                <a:ea typeface="MS UI Gothic" pitchFamily="18" charset="0"/>
              </a:rPr>
              <a:t>低値の</a:t>
            </a:r>
            <a:r>
              <a:rPr lang="ja-JP" dirty="0" smtClean="0">
                <a:ea typeface="MS UI Gothic" pitchFamily="18" charset="0"/>
              </a:rPr>
              <a:t>患者では、PFSの改善は認められなかった</a:t>
            </a:r>
          </a:p>
          <a:p>
            <a:r>
              <a:rPr lang="ja-JP" sz="1600" b="0" i="0" dirty="0" smtClean="0">
                <a:solidFill>
                  <a:srgbClr val="4D4D4D"/>
                </a:solidFill>
                <a:ea typeface="MS UI Gothic" pitchFamily="18" charset="0"/>
              </a:rPr>
              <a:t>予備解析では、PEGH20の投与下において、CT単独の投与下と比較して、OSの改善が認められた(12 vs. 9ヶ月間)</a:t>
            </a:r>
          </a:p>
          <a:p>
            <a:r>
              <a:rPr lang="ja-JP" sz="1600" b="0" i="0" dirty="0" smtClean="0">
                <a:solidFill>
                  <a:srgbClr val="4D4D4D"/>
                </a:solidFill>
                <a:ea typeface="MS UI Gothic" pitchFamily="18" charset="0"/>
              </a:rPr>
              <a:t>PEGH20は、全般的に忍容性が良好であったが、血栓塞栓性イベントの発生率の増加を伴っていた</a:t>
            </a:r>
          </a:p>
          <a:p>
            <a:r>
              <a:rPr lang="ja-JP" sz="1600" b="0" i="0" dirty="0" smtClean="0">
                <a:solidFill>
                  <a:srgbClr val="4D4D4D"/>
                </a:solidFill>
                <a:ea typeface="MS UI Gothic" pitchFamily="18" charset="0"/>
              </a:rPr>
              <a:t>今後の試験では、おそらくは、PEGH2 +その他の細胞毒性CT剤の組み合わせについて、複数の治療群を設けた試験、あるいはより低い病期にある患者集団を対象とする試験において、検討が行われていくものと考えられる</a:t>
            </a:r>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腫瘍微細環境を標的とする、有望な新規の治療薬；計画済みのRCTの結果が待たれている</a:t>
            </a:r>
          </a:p>
        </p:txBody>
      </p:sp>
    </p:spTree>
    <p:extLst>
      <p:ext uri="{BB962C8B-B14F-4D97-AF65-F5344CB8AC3E}">
        <p14:creationId xmlns:p14="http://schemas.microsoft.com/office/powerpoint/2010/main" xmlns="" val="2211868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4021: 膵腺癌におけるバイオマーカーとしての腫瘍間質の定量 – Torphy RJ, et al</a:t>
            </a:r>
          </a:p>
        </p:txBody>
      </p:sp>
      <p:sp>
        <p:nvSpPr>
          <p:cNvPr id="7" name="TextBox 6"/>
          <p:cNvSpPr txBox="1"/>
          <p:nvPr/>
        </p:nvSpPr>
        <p:spPr>
          <a:xfrm>
            <a:off x="369888" y="1295400"/>
            <a:ext cx="8404225" cy="4462760"/>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腫瘍間質、炎症性浸潤、ならびに、原発性膵管腺癌(PDAC)の薄切標本中の神経・血管の量と、患者予後の相関性を評価すること</a:t>
            </a:r>
          </a:p>
          <a:p>
            <a:pPr marL="0" lvl="1">
              <a:buClr>
                <a:srgbClr val="043882"/>
              </a:buClr>
            </a:pPr>
            <a:r>
              <a:rPr lang="ja-JP" sz="1600" b="1" i="0" dirty="0" smtClean="0">
                <a:solidFill>
                  <a:srgbClr val="4D4D4D"/>
                </a:solidFill>
                <a:ea typeface="MS UI Gothic" pitchFamily="18" charset="0"/>
              </a:rPr>
              <a:t>試験デザイン</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ジュバント療法の非施行下における治癒的膵十二指腸切除術を受けた患者106例の原発性腫瘍、ならびに、転移性PDACを有する患者13例における原発性・転移性腫瘍69個から得られた薄切標本をヘマトキシリン-エオシン染色に供した上で、腫瘍上皮、腫瘍間質、炎症性浸潤、神経・血管について、デジタル注釈が行われた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腫瘍間質密度(TSD)が、次の式を用いて算出された:</a:t>
            </a:r>
          </a:p>
          <a:p>
            <a:pPr marL="457200" lvl="2">
              <a:spcAft>
                <a:spcPts val="1200"/>
              </a:spcAft>
              <a:buClr>
                <a:srgbClr val="043882"/>
              </a:buClr>
            </a:pPr>
            <a:r>
              <a:rPr lang="ja-JP" sz="1600" b="0" i="0" dirty="0" smtClean="0">
                <a:solidFill>
                  <a:srgbClr val="4D4D4D"/>
                </a:solidFill>
                <a:ea typeface="MS UI Gothic" pitchFamily="18" charset="0"/>
              </a:rPr>
              <a:t>		</a:t>
            </a:r>
            <a:r>
              <a:rPr lang="ja-JP" altLang="en-US" sz="1600" b="0" i="0" dirty="0" smtClean="0">
                <a:solidFill>
                  <a:srgbClr val="4D4D4D"/>
                </a:solidFill>
                <a:ea typeface="MS UI Gothic" pitchFamily="18" charset="0"/>
              </a:rPr>
              <a:t>　　　　　　</a:t>
            </a:r>
            <a:r>
              <a:rPr lang="ja-JP" sz="1600" b="0" i="0" dirty="0" smtClean="0">
                <a:solidFill>
                  <a:srgbClr val="4D4D4D"/>
                </a:solidFill>
                <a:ea typeface="MS UI Gothic" pitchFamily="18" charset="0"/>
              </a:rPr>
              <a:t>腫瘍間質密度 =</a:t>
            </a:r>
            <a:r>
              <a:rPr lang="ja-JP" altLang="en-US" sz="1600" b="0" i="0" dirty="0" smtClean="0">
                <a:solidFill>
                  <a:srgbClr val="4D4D4D"/>
                </a:solidFill>
                <a:ea typeface="MS UI Gothic" pitchFamily="18" charset="0"/>
              </a:rPr>
              <a:t>　</a:t>
            </a:r>
            <a:r>
              <a:rPr lang="ja-JP" sz="1600" b="0" i="0" dirty="0" smtClean="0">
                <a:solidFill>
                  <a:srgbClr val="4D4D4D"/>
                </a:solidFill>
                <a:ea typeface="MS UI Gothic" pitchFamily="18" charset="0"/>
              </a:rPr>
              <a:t> 腫瘍間質の面積</a:t>
            </a:r>
          </a:p>
          <a:p>
            <a:pPr marL="457200" lvl="2">
              <a:spcAft>
                <a:spcPts val="1200"/>
              </a:spcAft>
              <a:buClr>
                <a:srgbClr val="043882"/>
              </a:buCl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OSおよびRFSは、多変量Cox比例ハザードモデルを用いて推定された</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腫瘍上皮の細胞充実度は、Spectrum Webscopeを用いて定量評価され、The Cancer Genome Atlas (TCGA)から得られた、腫瘍の細胞充実度に関するゲノミックデータと照合された</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Torphy et al. J Clin Oncol 2015; 33 (suppl): abstr 4021</a:t>
            </a:r>
          </a:p>
        </p:txBody>
      </p:sp>
      <p:sp>
        <p:nvSpPr>
          <p:cNvPr id="20" name="TextBox 19"/>
          <p:cNvSpPr txBox="1"/>
          <p:nvPr/>
        </p:nvSpPr>
        <p:spPr>
          <a:xfrm>
            <a:off x="4692373" y="4265575"/>
            <a:ext cx="1782539" cy="338554"/>
          </a:xfrm>
          <a:prstGeom prst="rect">
            <a:avLst/>
          </a:prstGeom>
          <a:noFill/>
        </p:spPr>
        <p:txBody>
          <a:bodyPr wrap="none" rtlCol="0">
            <a:spAutoFit/>
          </a:bodyPr>
          <a:lstStyle/>
          <a:p>
            <a:r>
              <a:rPr lang="ja-JP" sz="1600" b="0" i="0" dirty="0" smtClean="0">
                <a:solidFill>
                  <a:srgbClr val="4D4D4D"/>
                </a:solidFill>
                <a:ea typeface="MS UI Gothic" pitchFamily="18" charset="0"/>
              </a:rPr>
              <a:t>総腫瘍面積</a:t>
            </a:r>
          </a:p>
        </p:txBody>
      </p:sp>
      <p:cxnSp>
        <p:nvCxnSpPr>
          <p:cNvPr id="22" name="Straight Connector 21"/>
          <p:cNvCxnSpPr/>
          <p:nvPr/>
        </p:nvCxnSpPr>
        <p:spPr>
          <a:xfrm>
            <a:off x="4379890" y="4254947"/>
            <a:ext cx="18288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234104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4021: 膵腺癌におけるバイオマーカーとしての腫瘍間質の定量 – Torphy RJ, et al</a:t>
            </a:r>
          </a:p>
        </p:txBody>
      </p:sp>
      <p:sp>
        <p:nvSpPr>
          <p:cNvPr id="4" name="Content Placeholder 2"/>
          <p:cNvSpPr txBox="1">
            <a:spLocks/>
          </p:cNvSpPr>
          <p:nvPr/>
        </p:nvSpPr>
        <p:spPr>
          <a:xfrm>
            <a:off x="365124" y="1254035"/>
            <a:ext cx="8550276"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主な結果</a:t>
            </a:r>
            <a:r>
              <a:rPr lang="en" dirty="0" smtClean="0"/>
              <a:t/>
            </a:r>
            <a:br>
              <a:rPr lang="en" dirty="0" smtClean="0"/>
            </a:br>
            <a:endParaRPr lang="en" dirty="0" smtClean="0"/>
          </a:p>
          <a:p>
            <a:pPr>
              <a:buClr>
                <a:srgbClr val="043882"/>
              </a:buClr>
            </a:pPr>
            <a:endParaRPr lang="en-GB" dirty="0" smtClean="0"/>
          </a:p>
          <a:p>
            <a:pPr>
              <a:buClr>
                <a:srgbClr val="043882"/>
              </a:buClr>
            </a:pPr>
            <a:endParaRPr lang="en-GB" dirty="0" smtClean="0"/>
          </a:p>
          <a:p>
            <a:pPr>
              <a:buClr>
                <a:srgbClr val="043882"/>
              </a:buClr>
            </a:pPr>
            <a:endParaRPr lang="en-GB" dirty="0" smtClean="0"/>
          </a:p>
          <a:p>
            <a:pPr>
              <a:buClr>
                <a:srgbClr val="043882"/>
              </a:buClr>
            </a:pPr>
            <a:endParaRPr lang="en-GB" dirty="0"/>
          </a:p>
          <a:p>
            <a:pPr marL="0" indent="0">
              <a:buClr>
                <a:srgbClr val="043882"/>
              </a:buClr>
              <a:buFontTx/>
              <a:buNone/>
            </a:pPr>
            <a:endParaRPr lang="en-GB" dirty="0"/>
          </a:p>
          <a:p>
            <a:pPr>
              <a:buClr>
                <a:srgbClr val="043882"/>
              </a:buClr>
            </a:pPr>
            <a:endParaRPr lang="en-GB" dirty="0" smtClean="0"/>
          </a:p>
          <a:p>
            <a:pPr>
              <a:buClr>
                <a:srgbClr val="043882"/>
              </a:buClr>
            </a:pPr>
            <a:endParaRPr lang="en-GB" dirty="0"/>
          </a:p>
          <a:p>
            <a:pPr>
              <a:buClr>
                <a:srgbClr val="043882"/>
              </a:buClr>
            </a:pPr>
            <a:r>
              <a:rPr lang="ja-JP" b="0" i="0" dirty="0" smtClean="0">
                <a:solidFill>
                  <a:srgbClr val="4D4D4D"/>
                </a:solidFill>
                <a:ea typeface="MS UI Gothic" pitchFamily="18" charset="0"/>
              </a:rPr>
              <a:t>炎症性浸潤密度の高値は、OSの低下に関連しており(p=0.0479)、OS中央値は、炎症性浸潤密度の低値群および高値群において、それぞれ11ヶ月間および22ヶ月間となっていた</a:t>
            </a:r>
          </a:p>
          <a:p>
            <a:pPr>
              <a:buClr>
                <a:srgbClr val="043882"/>
              </a:buClr>
            </a:pPr>
            <a:r>
              <a:rPr lang="ja-JP" b="0" i="0" dirty="0" smtClean="0">
                <a:solidFill>
                  <a:srgbClr val="4D4D4D"/>
                </a:solidFill>
                <a:ea typeface="MS UI Gothic" pitchFamily="18" charset="0"/>
              </a:rPr>
              <a:t>OSおよびRFSについて、神経・血管密度との有意な関連性は認められなかった</a:t>
            </a:r>
          </a:p>
          <a:p>
            <a:pPr>
              <a:buClr>
                <a:srgbClr val="043882"/>
              </a:buClr>
            </a:pPr>
            <a:r>
              <a:rPr lang="ja-JP" b="0" i="0" dirty="0" smtClean="0">
                <a:solidFill>
                  <a:srgbClr val="4D4D4D"/>
                </a:solidFill>
                <a:ea typeface="MS UI Gothic" pitchFamily="18" charset="0"/>
              </a:rPr>
              <a:t>腫瘍の細胞充実度について、試験サンプルと、TCGAゲノミックデータとの間に有意な差は認められなかった</a:t>
            </a:r>
          </a:p>
          <a:p>
            <a:pPr marL="0" indent="0">
              <a:buClr>
                <a:srgbClr val="043882"/>
              </a:buClr>
              <a:buFontTx/>
              <a:buNone/>
            </a:pPr>
            <a:r>
              <a:rPr lang="ja-JP" b="1" i="0" dirty="0" smtClean="0">
                <a:solidFill>
                  <a:srgbClr val="4D4D4D"/>
                </a:solidFill>
                <a:ea typeface="MS UI Gothic" pitchFamily="18" charset="0"/>
              </a:rPr>
              <a:t>結論</a:t>
            </a:r>
          </a:p>
          <a:p>
            <a:pPr>
              <a:buClr>
                <a:srgbClr val="043882"/>
              </a:buClr>
            </a:pPr>
            <a:r>
              <a:rPr lang="ja-JP" b="1" i="0" dirty="0" smtClean="0">
                <a:solidFill>
                  <a:srgbClr val="4D4D4D"/>
                </a:solidFill>
                <a:ea typeface="MS UI Gothic" pitchFamily="18" charset="0"/>
              </a:rPr>
              <a:t>腫瘍間質は腫瘍増殖の抑制に関連しており、患者における疾患の侵攻性が高まるほどTSDは減少していたことから、</a:t>
            </a:r>
            <a:r>
              <a:rPr lang="es-ES" altLang="ja-JP" b="1" i="0" dirty="0" smtClean="0">
                <a:solidFill>
                  <a:srgbClr val="4D4D4D"/>
                </a:solidFill>
                <a:ea typeface="MS UI Gothic" pitchFamily="18" charset="0"/>
              </a:rPr>
              <a:t>P</a:t>
            </a:r>
            <a:r>
              <a:rPr lang="ja-JP" b="1" i="0" dirty="0" smtClean="0">
                <a:solidFill>
                  <a:srgbClr val="4D4D4D"/>
                </a:solidFill>
                <a:ea typeface="MS UI Gothic" pitchFamily="18" charset="0"/>
              </a:rPr>
              <a:t>DAC患者を対象とする試験では、腫瘍間質が予後との相関性や治療の奏効性を評価する際の指標の1つとして用いられうるということが示唆された </a:t>
            </a:r>
          </a:p>
        </p:txBody>
      </p:sp>
      <p:sp>
        <p:nvSpPr>
          <p:cNvPr id="5"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Torphy et al. J Clin Oncol 2015; 33 (suppl): abstr 4021</a:t>
            </a:r>
          </a:p>
        </p:txBody>
      </p:sp>
      <p:grpSp>
        <p:nvGrpSpPr>
          <p:cNvPr id="9" name="Group 8"/>
          <p:cNvGrpSpPr/>
          <p:nvPr/>
        </p:nvGrpSpPr>
        <p:grpSpPr>
          <a:xfrm>
            <a:off x="1399341" y="1283449"/>
            <a:ext cx="3202217" cy="2657599"/>
            <a:chOff x="1560705" y="1337237"/>
            <a:chExt cx="3202217" cy="2657599"/>
          </a:xfrm>
        </p:grpSpPr>
        <p:grpSp>
          <p:nvGrpSpPr>
            <p:cNvPr id="10" name="Group 9"/>
            <p:cNvGrpSpPr/>
            <p:nvPr/>
          </p:nvGrpSpPr>
          <p:grpSpPr>
            <a:xfrm>
              <a:off x="1560705" y="1337237"/>
              <a:ext cx="3202217" cy="2657599"/>
              <a:chOff x="1560705" y="1337237"/>
              <a:chExt cx="3202217" cy="2657599"/>
            </a:xfrm>
          </p:grpSpPr>
          <p:sp>
            <p:nvSpPr>
              <p:cNvPr id="22" name="Freeform 21"/>
              <p:cNvSpPr>
                <a:spLocks/>
              </p:cNvSpPr>
              <p:nvPr/>
            </p:nvSpPr>
            <p:spPr bwMode="auto">
              <a:xfrm>
                <a:off x="2181761" y="1469022"/>
                <a:ext cx="2361389" cy="2045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969696"/>
                  </a:solidFill>
                  <a:latin typeface="Arial" panose="020B0604020202020204" pitchFamily="34" charset="0"/>
                  <a:cs typeface="Arial" panose="020B0604020202020204" pitchFamily="34" charset="0"/>
                </a:endParaRPr>
              </a:p>
            </p:txBody>
          </p:sp>
          <p:sp>
            <p:nvSpPr>
              <p:cNvPr id="23" name="Line 6"/>
              <p:cNvSpPr>
                <a:spLocks noChangeShapeType="1"/>
              </p:cNvSpPr>
              <p:nvPr/>
            </p:nvSpPr>
            <p:spPr bwMode="auto">
              <a:xfrm>
                <a:off x="2125205" y="1469021"/>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4" name="Line 7"/>
              <p:cNvSpPr>
                <a:spLocks noChangeShapeType="1"/>
              </p:cNvSpPr>
              <p:nvPr/>
            </p:nvSpPr>
            <p:spPr bwMode="auto">
              <a:xfrm>
                <a:off x="2125205" y="1878105"/>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5" name="Line 8"/>
              <p:cNvSpPr>
                <a:spLocks noChangeShapeType="1"/>
              </p:cNvSpPr>
              <p:nvPr/>
            </p:nvSpPr>
            <p:spPr bwMode="auto">
              <a:xfrm>
                <a:off x="2125205" y="2272697"/>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6" name="Line 9"/>
              <p:cNvSpPr>
                <a:spLocks noChangeShapeType="1"/>
              </p:cNvSpPr>
              <p:nvPr/>
            </p:nvSpPr>
            <p:spPr bwMode="auto">
              <a:xfrm>
                <a:off x="2125205" y="2662152"/>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7" name="Line 10"/>
              <p:cNvSpPr>
                <a:spLocks noChangeShapeType="1"/>
              </p:cNvSpPr>
              <p:nvPr/>
            </p:nvSpPr>
            <p:spPr bwMode="auto">
              <a:xfrm>
                <a:off x="2125205" y="3043940"/>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8" name="Line 11"/>
              <p:cNvSpPr>
                <a:spLocks noChangeShapeType="1"/>
              </p:cNvSpPr>
              <p:nvPr/>
            </p:nvSpPr>
            <p:spPr bwMode="auto">
              <a:xfrm>
                <a:off x="2125205" y="3418903"/>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9" name="Line 12"/>
              <p:cNvSpPr>
                <a:spLocks noChangeShapeType="1"/>
              </p:cNvSpPr>
              <p:nvPr/>
            </p:nvSpPr>
            <p:spPr bwMode="auto">
              <a:xfrm>
                <a:off x="3742720"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0" name="Line 13"/>
              <p:cNvSpPr>
                <a:spLocks noChangeShapeType="1"/>
              </p:cNvSpPr>
              <p:nvPr/>
            </p:nvSpPr>
            <p:spPr bwMode="auto">
              <a:xfrm>
                <a:off x="3364045"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1" name="Line 14"/>
              <p:cNvSpPr>
                <a:spLocks noChangeShapeType="1"/>
              </p:cNvSpPr>
              <p:nvPr/>
            </p:nvSpPr>
            <p:spPr bwMode="auto">
              <a:xfrm>
                <a:off x="4138327"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2" name="Line 17"/>
              <p:cNvSpPr>
                <a:spLocks noChangeShapeType="1"/>
              </p:cNvSpPr>
              <p:nvPr/>
            </p:nvSpPr>
            <p:spPr bwMode="auto">
              <a:xfrm>
                <a:off x="4541216"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3" name="Line 18"/>
              <p:cNvSpPr>
                <a:spLocks noChangeShapeType="1"/>
              </p:cNvSpPr>
              <p:nvPr/>
            </p:nvSpPr>
            <p:spPr bwMode="auto">
              <a:xfrm>
                <a:off x="2972369"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4" name="Line 20"/>
              <p:cNvSpPr>
                <a:spLocks noChangeShapeType="1"/>
              </p:cNvSpPr>
              <p:nvPr/>
            </p:nvSpPr>
            <p:spPr bwMode="auto">
              <a:xfrm>
                <a:off x="258275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5" name="Line 21"/>
              <p:cNvSpPr>
                <a:spLocks noChangeShapeType="1"/>
              </p:cNvSpPr>
              <p:nvPr/>
            </p:nvSpPr>
            <p:spPr bwMode="auto">
              <a:xfrm>
                <a:off x="218176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6" name="TextBox 35"/>
              <p:cNvSpPr txBox="1"/>
              <p:nvPr/>
            </p:nvSpPr>
            <p:spPr>
              <a:xfrm rot="16200000">
                <a:off x="1495463" y="2359117"/>
                <a:ext cx="407484" cy="276999"/>
              </a:xfrm>
              <a:prstGeom prst="rect">
                <a:avLst/>
              </a:prstGeom>
              <a:noFill/>
            </p:spPr>
            <p:txBody>
              <a:bodyPr wrap="none" rtlCol="0">
                <a:spAutoFit/>
              </a:bodyPr>
              <a:lstStyle/>
              <a:p>
                <a:pPr algn="ctr"/>
                <a:r>
                  <a:rPr lang="ja-JP" sz="1200" b="0" i="0" dirty="0" smtClean="0">
                    <a:solidFill>
                      <a:srgbClr val="969696"/>
                    </a:solidFill>
                    <a:ea typeface="MS UI Gothic" pitchFamily="18" charset="0"/>
                  </a:rPr>
                  <a:t>OS</a:t>
                </a:r>
              </a:p>
            </p:txBody>
          </p:sp>
          <p:sp>
            <p:nvSpPr>
              <p:cNvPr id="37" name="TextBox 36"/>
              <p:cNvSpPr txBox="1"/>
              <p:nvPr/>
            </p:nvSpPr>
            <p:spPr>
              <a:xfrm>
                <a:off x="3033269" y="3717837"/>
                <a:ext cx="688010" cy="276999"/>
              </a:xfrm>
              <a:prstGeom prst="rect">
                <a:avLst/>
              </a:prstGeom>
              <a:noFill/>
            </p:spPr>
            <p:txBody>
              <a:bodyPr wrap="none" rtlCol="0">
                <a:spAutoFit/>
              </a:bodyPr>
              <a:lstStyle/>
              <a:p>
                <a:pPr algn="ctr"/>
                <a:r>
                  <a:rPr lang="ja-JP" sz="1200" b="0" i="0" dirty="0" smtClean="0">
                    <a:solidFill>
                      <a:srgbClr val="969696"/>
                    </a:solidFill>
                    <a:ea typeface="MS UI Gothic" pitchFamily="18" charset="0"/>
                  </a:rPr>
                  <a:t>ヶ月間</a:t>
                </a:r>
              </a:p>
            </p:txBody>
          </p:sp>
          <p:sp>
            <p:nvSpPr>
              <p:cNvPr id="38" name="TextBox 37"/>
              <p:cNvSpPr txBox="1"/>
              <p:nvPr/>
            </p:nvSpPr>
            <p:spPr>
              <a:xfrm>
                <a:off x="1771139" y="1337237"/>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1.0</a:t>
                </a:r>
              </a:p>
            </p:txBody>
          </p:sp>
          <p:sp>
            <p:nvSpPr>
              <p:cNvPr id="39" name="TextBox 38"/>
              <p:cNvSpPr txBox="1"/>
              <p:nvPr/>
            </p:nvSpPr>
            <p:spPr>
              <a:xfrm>
                <a:off x="1771139" y="1738944"/>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0.8</a:t>
                </a:r>
              </a:p>
            </p:txBody>
          </p:sp>
          <p:sp>
            <p:nvSpPr>
              <p:cNvPr id="40" name="TextBox 39"/>
              <p:cNvSpPr txBox="1"/>
              <p:nvPr/>
            </p:nvSpPr>
            <p:spPr>
              <a:xfrm>
                <a:off x="1771139" y="2134198"/>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0.6</a:t>
                </a:r>
              </a:p>
            </p:txBody>
          </p:sp>
          <p:sp>
            <p:nvSpPr>
              <p:cNvPr id="41" name="TextBox 40"/>
              <p:cNvSpPr txBox="1"/>
              <p:nvPr/>
            </p:nvSpPr>
            <p:spPr>
              <a:xfrm>
                <a:off x="1771139" y="2522628"/>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0.4</a:t>
                </a:r>
              </a:p>
            </p:txBody>
          </p:sp>
          <p:sp>
            <p:nvSpPr>
              <p:cNvPr id="42" name="TextBox 41"/>
              <p:cNvSpPr txBox="1"/>
              <p:nvPr/>
            </p:nvSpPr>
            <p:spPr>
              <a:xfrm>
                <a:off x="1771139" y="2904234"/>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0.2</a:t>
                </a:r>
              </a:p>
            </p:txBody>
          </p:sp>
          <p:sp>
            <p:nvSpPr>
              <p:cNvPr id="43" name="TextBox 42"/>
              <p:cNvSpPr txBox="1"/>
              <p:nvPr/>
            </p:nvSpPr>
            <p:spPr>
              <a:xfrm>
                <a:off x="1899380" y="3279015"/>
                <a:ext cx="26962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a:t>
                </a:r>
              </a:p>
            </p:txBody>
          </p:sp>
          <p:sp>
            <p:nvSpPr>
              <p:cNvPr id="44" name="TextBox 43"/>
              <p:cNvSpPr txBox="1"/>
              <p:nvPr/>
            </p:nvSpPr>
            <p:spPr>
              <a:xfrm>
                <a:off x="2050035" y="3558053"/>
                <a:ext cx="269626"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0</a:t>
                </a:r>
              </a:p>
            </p:txBody>
          </p:sp>
          <p:sp>
            <p:nvSpPr>
              <p:cNvPr id="45" name="TextBox 44"/>
              <p:cNvSpPr txBox="1"/>
              <p:nvPr/>
            </p:nvSpPr>
            <p:spPr>
              <a:xfrm>
                <a:off x="2405260" y="3558053"/>
                <a:ext cx="354585"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50</a:t>
                </a:r>
              </a:p>
            </p:txBody>
          </p:sp>
          <p:sp>
            <p:nvSpPr>
              <p:cNvPr id="46" name="TextBox 45"/>
              <p:cNvSpPr txBox="1"/>
              <p:nvPr/>
            </p:nvSpPr>
            <p:spPr>
              <a:xfrm>
                <a:off x="2758164"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100</a:t>
                </a:r>
              </a:p>
            </p:txBody>
          </p:sp>
          <p:sp>
            <p:nvSpPr>
              <p:cNvPr id="47" name="TextBox 46"/>
              <p:cNvSpPr txBox="1"/>
              <p:nvPr/>
            </p:nvSpPr>
            <p:spPr>
              <a:xfrm>
                <a:off x="3141901"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150</a:t>
                </a:r>
              </a:p>
            </p:txBody>
          </p:sp>
          <p:sp>
            <p:nvSpPr>
              <p:cNvPr id="48" name="TextBox 47"/>
              <p:cNvSpPr txBox="1"/>
              <p:nvPr/>
            </p:nvSpPr>
            <p:spPr>
              <a:xfrm>
                <a:off x="3526597"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200</a:t>
                </a:r>
              </a:p>
            </p:txBody>
          </p:sp>
          <p:sp>
            <p:nvSpPr>
              <p:cNvPr id="49" name="TextBox 48"/>
              <p:cNvSpPr txBox="1"/>
              <p:nvPr/>
            </p:nvSpPr>
            <p:spPr>
              <a:xfrm>
                <a:off x="3917652"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250</a:t>
                </a:r>
              </a:p>
            </p:txBody>
          </p:sp>
          <p:sp>
            <p:nvSpPr>
              <p:cNvPr id="50" name="TextBox 49"/>
              <p:cNvSpPr txBox="1"/>
              <p:nvPr/>
            </p:nvSpPr>
            <p:spPr>
              <a:xfrm>
                <a:off x="4323378"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300</a:t>
                </a:r>
              </a:p>
            </p:txBody>
          </p:sp>
          <p:sp>
            <p:nvSpPr>
              <p:cNvPr id="51" name="TextBox 50"/>
              <p:cNvSpPr txBox="1"/>
              <p:nvPr/>
            </p:nvSpPr>
            <p:spPr>
              <a:xfrm>
                <a:off x="2918656" y="1415778"/>
                <a:ext cx="1579278" cy="461665"/>
              </a:xfrm>
              <a:prstGeom prst="rect">
                <a:avLst/>
              </a:prstGeom>
              <a:noFill/>
            </p:spPr>
            <p:txBody>
              <a:bodyPr wrap="none" rtlCol="0">
                <a:spAutoFit/>
              </a:bodyPr>
              <a:lstStyle/>
              <a:p>
                <a:r>
                  <a:rPr lang="ja-JP" sz="1200" b="0" i="0" dirty="0" smtClean="0">
                    <a:solidFill>
                      <a:srgbClr val="969696"/>
                    </a:solidFill>
                    <a:ea typeface="MS UI Gothic" pitchFamily="18" charset="0"/>
                  </a:rPr>
                  <a:t>TSD高値(&gt;0.53)</a:t>
                </a:r>
              </a:p>
              <a:p>
                <a:r>
                  <a:rPr lang="ja-JP" sz="1200" b="0" i="0" dirty="0" smtClean="0">
                    <a:solidFill>
                      <a:srgbClr val="969696"/>
                    </a:solidFill>
                    <a:ea typeface="MS UI Gothic" pitchFamily="18" charset="0"/>
                  </a:rPr>
                  <a:t>中央値=20ヶ月間</a:t>
                </a:r>
              </a:p>
            </p:txBody>
          </p:sp>
          <p:sp>
            <p:nvSpPr>
              <p:cNvPr id="52" name="TextBox 51"/>
              <p:cNvSpPr txBox="1"/>
              <p:nvPr/>
            </p:nvSpPr>
            <p:spPr>
              <a:xfrm>
                <a:off x="2918656" y="1949161"/>
                <a:ext cx="1567865" cy="461665"/>
              </a:xfrm>
              <a:prstGeom prst="rect">
                <a:avLst/>
              </a:prstGeom>
              <a:noFill/>
            </p:spPr>
            <p:txBody>
              <a:bodyPr wrap="none" rtlCol="0">
                <a:spAutoFit/>
              </a:bodyPr>
              <a:lstStyle/>
              <a:p>
                <a:r>
                  <a:rPr lang="ja-JP" sz="1200" b="0" i="0" dirty="0" smtClean="0">
                    <a:solidFill>
                      <a:srgbClr val="969696"/>
                    </a:solidFill>
                    <a:ea typeface="MS UI Gothic" pitchFamily="18" charset="0"/>
                  </a:rPr>
                  <a:t>TSD低値(&lt;0.53)</a:t>
                </a:r>
              </a:p>
              <a:p>
                <a:r>
                  <a:rPr lang="ja-JP" sz="1200" b="0" i="0" dirty="0" smtClean="0">
                    <a:solidFill>
                      <a:srgbClr val="969696"/>
                    </a:solidFill>
                    <a:ea typeface="MS UI Gothic" pitchFamily="18" charset="0"/>
                  </a:rPr>
                  <a:t>中央値=11ヶ月間</a:t>
                </a:r>
              </a:p>
            </p:txBody>
          </p:sp>
          <p:sp>
            <p:nvSpPr>
              <p:cNvPr id="53" name="TextBox 52"/>
              <p:cNvSpPr txBox="1"/>
              <p:nvPr/>
            </p:nvSpPr>
            <p:spPr>
              <a:xfrm>
                <a:off x="2918656" y="2509438"/>
                <a:ext cx="827471" cy="276999"/>
              </a:xfrm>
              <a:prstGeom prst="rect">
                <a:avLst/>
              </a:prstGeom>
              <a:noFill/>
            </p:spPr>
            <p:txBody>
              <a:bodyPr wrap="none" rtlCol="0">
                <a:spAutoFit/>
              </a:bodyPr>
              <a:lstStyle/>
              <a:p>
                <a:r>
                  <a:rPr lang="ja-JP" sz="1200" b="0" i="0" dirty="0" smtClean="0">
                    <a:solidFill>
                      <a:srgbClr val="969696"/>
                    </a:solidFill>
                    <a:ea typeface="MS UI Gothic" pitchFamily="18" charset="0"/>
                  </a:rPr>
                  <a:t>p=0.0018</a:t>
                </a:r>
              </a:p>
            </p:txBody>
          </p:sp>
          <p:cxnSp>
            <p:nvCxnSpPr>
              <p:cNvPr id="54" name="Straight Connector 53"/>
              <p:cNvCxnSpPr/>
              <p:nvPr/>
            </p:nvCxnSpPr>
            <p:spPr>
              <a:xfrm>
                <a:off x="2681785" y="1551074"/>
                <a:ext cx="236871"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 name="Straight Connector 54"/>
              <p:cNvCxnSpPr/>
              <p:nvPr/>
            </p:nvCxnSpPr>
            <p:spPr>
              <a:xfrm>
                <a:off x="2681784" y="2270203"/>
                <a:ext cx="236871" cy="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sp>
          <p:nvSpPr>
            <p:cNvPr id="11" name="Freeform 4"/>
            <p:cNvSpPr>
              <a:spLocks/>
            </p:cNvSpPr>
            <p:nvPr/>
          </p:nvSpPr>
          <p:spPr bwMode="auto">
            <a:xfrm>
              <a:off x="2188911" y="1465688"/>
              <a:ext cx="850003" cy="1963312"/>
            </a:xfrm>
            <a:custGeom>
              <a:avLst/>
              <a:gdLst>
                <a:gd name="T0" fmla="*/ 68 w 68"/>
                <a:gd name="T1" fmla="*/ 154 h 154"/>
                <a:gd name="T2" fmla="*/ 68 w 68"/>
                <a:gd name="T3" fmla="*/ 150 h 154"/>
                <a:gd name="T4" fmla="*/ 56 w 68"/>
                <a:gd name="T5" fmla="*/ 150 h 154"/>
                <a:gd name="T6" fmla="*/ 56 w 68"/>
                <a:gd name="T7" fmla="*/ 146 h 154"/>
                <a:gd name="T8" fmla="*/ 54 w 68"/>
                <a:gd name="T9" fmla="*/ 146 h 154"/>
                <a:gd name="T10" fmla="*/ 54 w 68"/>
                <a:gd name="T11" fmla="*/ 142 h 154"/>
                <a:gd name="T12" fmla="*/ 37 w 68"/>
                <a:gd name="T13" fmla="*/ 142 h 154"/>
                <a:gd name="T14" fmla="*/ 37 w 68"/>
                <a:gd name="T15" fmla="*/ 139 h 154"/>
                <a:gd name="T16" fmla="*/ 29 w 68"/>
                <a:gd name="T17" fmla="*/ 139 h 154"/>
                <a:gd name="T18" fmla="*/ 29 w 68"/>
                <a:gd name="T19" fmla="*/ 136 h 154"/>
                <a:gd name="T20" fmla="*/ 27 w 68"/>
                <a:gd name="T21" fmla="*/ 136 h 154"/>
                <a:gd name="T22" fmla="*/ 27 w 68"/>
                <a:gd name="T23" fmla="*/ 133 h 154"/>
                <a:gd name="T24" fmla="*/ 24 w 68"/>
                <a:gd name="T25" fmla="*/ 133 h 154"/>
                <a:gd name="T26" fmla="*/ 24 w 68"/>
                <a:gd name="T27" fmla="*/ 130 h 154"/>
                <a:gd name="T28" fmla="*/ 21 w 68"/>
                <a:gd name="T29" fmla="*/ 130 h 154"/>
                <a:gd name="T30" fmla="*/ 21 w 68"/>
                <a:gd name="T31" fmla="*/ 128 h 154"/>
                <a:gd name="T32" fmla="*/ 17 w 68"/>
                <a:gd name="T33" fmla="*/ 128 h 154"/>
                <a:gd name="T34" fmla="*/ 17 w 68"/>
                <a:gd name="T35" fmla="*/ 121 h 154"/>
                <a:gd name="T36" fmla="*/ 15 w 68"/>
                <a:gd name="T37" fmla="*/ 121 h 154"/>
                <a:gd name="T38" fmla="*/ 15 w 68"/>
                <a:gd name="T39" fmla="*/ 110 h 154"/>
                <a:gd name="T40" fmla="*/ 13 w 68"/>
                <a:gd name="T41" fmla="*/ 110 h 154"/>
                <a:gd name="T42" fmla="*/ 13 w 68"/>
                <a:gd name="T43" fmla="*/ 98 h 154"/>
                <a:gd name="T44" fmla="*/ 9 w 68"/>
                <a:gd name="T45" fmla="*/ 98 h 154"/>
                <a:gd name="T46" fmla="*/ 9 w 68"/>
                <a:gd name="T47" fmla="*/ 95 h 154"/>
                <a:gd name="T48" fmla="*/ 8 w 68"/>
                <a:gd name="T49" fmla="*/ 95 h 154"/>
                <a:gd name="T50" fmla="*/ 8 w 68"/>
                <a:gd name="T51" fmla="*/ 65 h 154"/>
                <a:gd name="T52" fmla="*/ 6 w 68"/>
                <a:gd name="T53" fmla="*/ 65 h 154"/>
                <a:gd name="T54" fmla="*/ 6 w 68"/>
                <a:gd name="T55" fmla="*/ 42 h 154"/>
                <a:gd name="T56" fmla="*/ 4 w 68"/>
                <a:gd name="T57" fmla="*/ 42 h 154"/>
                <a:gd name="T58" fmla="*/ 4 w 68"/>
                <a:gd name="T59" fmla="*/ 24 h 154"/>
                <a:gd name="T60" fmla="*/ 2 w 68"/>
                <a:gd name="T61" fmla="*/ 24 h 154"/>
                <a:gd name="T62" fmla="*/ 2 w 68"/>
                <a:gd name="T63" fmla="*/ 0 h 154"/>
                <a:gd name="T64" fmla="*/ 0 w 68"/>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54">
                  <a:moveTo>
                    <a:pt x="68" y="154"/>
                  </a:moveTo>
                  <a:lnTo>
                    <a:pt x="68" y="150"/>
                  </a:lnTo>
                  <a:lnTo>
                    <a:pt x="56" y="150"/>
                  </a:lnTo>
                  <a:lnTo>
                    <a:pt x="56" y="146"/>
                  </a:lnTo>
                  <a:lnTo>
                    <a:pt x="54" y="146"/>
                  </a:lnTo>
                  <a:lnTo>
                    <a:pt x="54" y="142"/>
                  </a:lnTo>
                  <a:lnTo>
                    <a:pt x="37" y="142"/>
                  </a:lnTo>
                  <a:lnTo>
                    <a:pt x="37" y="139"/>
                  </a:lnTo>
                  <a:lnTo>
                    <a:pt x="29" y="139"/>
                  </a:lnTo>
                  <a:lnTo>
                    <a:pt x="29" y="136"/>
                  </a:lnTo>
                  <a:lnTo>
                    <a:pt x="27" y="136"/>
                  </a:lnTo>
                  <a:lnTo>
                    <a:pt x="27" y="133"/>
                  </a:lnTo>
                  <a:lnTo>
                    <a:pt x="24" y="133"/>
                  </a:lnTo>
                  <a:lnTo>
                    <a:pt x="24" y="130"/>
                  </a:lnTo>
                  <a:lnTo>
                    <a:pt x="21" y="130"/>
                  </a:lnTo>
                  <a:lnTo>
                    <a:pt x="21" y="128"/>
                  </a:lnTo>
                  <a:lnTo>
                    <a:pt x="17" y="128"/>
                  </a:lnTo>
                  <a:lnTo>
                    <a:pt x="17" y="121"/>
                  </a:lnTo>
                  <a:lnTo>
                    <a:pt x="15" y="121"/>
                  </a:lnTo>
                  <a:lnTo>
                    <a:pt x="15" y="110"/>
                  </a:lnTo>
                  <a:lnTo>
                    <a:pt x="13" y="110"/>
                  </a:lnTo>
                  <a:lnTo>
                    <a:pt x="13" y="98"/>
                  </a:lnTo>
                  <a:lnTo>
                    <a:pt x="9" y="98"/>
                  </a:lnTo>
                  <a:lnTo>
                    <a:pt x="9" y="95"/>
                  </a:lnTo>
                  <a:lnTo>
                    <a:pt x="8" y="95"/>
                  </a:lnTo>
                  <a:lnTo>
                    <a:pt x="8" y="65"/>
                  </a:lnTo>
                  <a:lnTo>
                    <a:pt x="6" y="65"/>
                  </a:lnTo>
                  <a:lnTo>
                    <a:pt x="6" y="42"/>
                  </a:lnTo>
                  <a:lnTo>
                    <a:pt x="4" y="42"/>
                  </a:lnTo>
                  <a:lnTo>
                    <a:pt x="4" y="24"/>
                  </a:lnTo>
                  <a:lnTo>
                    <a:pt x="2" y="24"/>
                  </a:lnTo>
                  <a:lnTo>
                    <a:pt x="2" y="0"/>
                  </a:lnTo>
                  <a:lnTo>
                    <a:pt x="0" y="0"/>
                  </a:lnTo>
                </a:path>
              </a:pathLst>
            </a:cu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Freeform 5"/>
            <p:cNvSpPr>
              <a:spLocks/>
            </p:cNvSpPr>
            <p:nvPr/>
          </p:nvSpPr>
          <p:spPr bwMode="auto">
            <a:xfrm>
              <a:off x="2188911" y="1465688"/>
              <a:ext cx="2262509" cy="1810327"/>
            </a:xfrm>
            <a:custGeom>
              <a:avLst/>
              <a:gdLst>
                <a:gd name="T0" fmla="*/ 181 w 181"/>
                <a:gd name="T1" fmla="*/ 142 h 142"/>
                <a:gd name="T2" fmla="*/ 88 w 181"/>
                <a:gd name="T3" fmla="*/ 142 h 142"/>
                <a:gd name="T4" fmla="*/ 88 w 181"/>
                <a:gd name="T5" fmla="*/ 137 h 142"/>
                <a:gd name="T6" fmla="*/ 61 w 181"/>
                <a:gd name="T7" fmla="*/ 137 h 142"/>
                <a:gd name="T8" fmla="*/ 61 w 181"/>
                <a:gd name="T9" fmla="*/ 132 h 142"/>
                <a:gd name="T10" fmla="*/ 33 w 181"/>
                <a:gd name="T11" fmla="*/ 132 h 142"/>
                <a:gd name="T12" fmla="*/ 33 w 181"/>
                <a:gd name="T13" fmla="*/ 129 h 142"/>
                <a:gd name="T14" fmla="*/ 30 w 181"/>
                <a:gd name="T15" fmla="*/ 129 h 142"/>
                <a:gd name="T16" fmla="*/ 30 w 181"/>
                <a:gd name="T17" fmla="*/ 123 h 142"/>
                <a:gd name="T18" fmla="*/ 29 w 181"/>
                <a:gd name="T19" fmla="*/ 123 h 142"/>
                <a:gd name="T20" fmla="*/ 29 w 181"/>
                <a:gd name="T21" fmla="*/ 118 h 142"/>
                <a:gd name="T22" fmla="*/ 26 w 181"/>
                <a:gd name="T23" fmla="*/ 118 h 142"/>
                <a:gd name="T24" fmla="*/ 26 w 181"/>
                <a:gd name="T25" fmla="*/ 116 h 142"/>
                <a:gd name="T26" fmla="*/ 23 w 181"/>
                <a:gd name="T27" fmla="*/ 116 h 142"/>
                <a:gd name="T28" fmla="*/ 23 w 181"/>
                <a:gd name="T29" fmla="*/ 113 h 142"/>
                <a:gd name="T30" fmla="*/ 21 w 181"/>
                <a:gd name="T31" fmla="*/ 113 h 142"/>
                <a:gd name="T32" fmla="*/ 21 w 181"/>
                <a:gd name="T33" fmla="*/ 107 h 142"/>
                <a:gd name="T34" fmla="*/ 20 w 181"/>
                <a:gd name="T35" fmla="*/ 107 h 142"/>
                <a:gd name="T36" fmla="*/ 20 w 181"/>
                <a:gd name="T37" fmla="*/ 104 h 142"/>
                <a:gd name="T38" fmla="*/ 18 w 181"/>
                <a:gd name="T39" fmla="*/ 104 h 142"/>
                <a:gd name="T40" fmla="*/ 18 w 181"/>
                <a:gd name="T41" fmla="*/ 98 h 142"/>
                <a:gd name="T42" fmla="*/ 16 w 181"/>
                <a:gd name="T43" fmla="*/ 98 h 142"/>
                <a:gd name="T44" fmla="*/ 16 w 181"/>
                <a:gd name="T45" fmla="*/ 94 h 142"/>
                <a:gd name="T46" fmla="*/ 15 w 181"/>
                <a:gd name="T47" fmla="*/ 94 h 142"/>
                <a:gd name="T48" fmla="*/ 15 w 181"/>
                <a:gd name="T49" fmla="*/ 89 h 142"/>
                <a:gd name="T50" fmla="*/ 13 w 181"/>
                <a:gd name="T51" fmla="*/ 89 h 142"/>
                <a:gd name="T52" fmla="*/ 13 w 181"/>
                <a:gd name="T53" fmla="*/ 77 h 142"/>
                <a:gd name="T54" fmla="*/ 12 w 181"/>
                <a:gd name="T55" fmla="*/ 77 h 142"/>
                <a:gd name="T56" fmla="*/ 12 w 181"/>
                <a:gd name="T57" fmla="*/ 69 h 142"/>
                <a:gd name="T58" fmla="*/ 10 w 181"/>
                <a:gd name="T59" fmla="*/ 69 h 142"/>
                <a:gd name="T60" fmla="*/ 10 w 181"/>
                <a:gd name="T61" fmla="*/ 47 h 142"/>
                <a:gd name="T62" fmla="*/ 8 w 181"/>
                <a:gd name="T63" fmla="*/ 47 h 142"/>
                <a:gd name="T64" fmla="*/ 8 w 181"/>
                <a:gd name="T65" fmla="*/ 42 h 142"/>
                <a:gd name="T66" fmla="*/ 8 w 181"/>
                <a:gd name="T67" fmla="*/ 40 h 142"/>
                <a:gd name="T68" fmla="*/ 7 w 181"/>
                <a:gd name="T69" fmla="*/ 40 h 142"/>
                <a:gd name="T70" fmla="*/ 7 w 181"/>
                <a:gd name="T71" fmla="*/ 23 h 142"/>
                <a:gd name="T72" fmla="*/ 5 w 181"/>
                <a:gd name="T73" fmla="*/ 23 h 142"/>
                <a:gd name="T74" fmla="*/ 5 w 181"/>
                <a:gd name="T75" fmla="*/ 12 h 142"/>
                <a:gd name="T76" fmla="*/ 5 w 181"/>
                <a:gd name="T77" fmla="*/ 7 h 142"/>
                <a:gd name="T78" fmla="*/ 2 w 181"/>
                <a:gd name="T79" fmla="*/ 7 h 142"/>
                <a:gd name="T80" fmla="*/ 2 w 181"/>
                <a:gd name="T81" fmla="*/ 0 h 142"/>
                <a:gd name="T82" fmla="*/ 0 w 181"/>
                <a:gd name="T8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142">
                  <a:moveTo>
                    <a:pt x="181" y="142"/>
                  </a:moveTo>
                  <a:lnTo>
                    <a:pt x="88" y="142"/>
                  </a:lnTo>
                  <a:lnTo>
                    <a:pt x="88" y="137"/>
                  </a:lnTo>
                  <a:lnTo>
                    <a:pt x="61" y="137"/>
                  </a:lnTo>
                  <a:lnTo>
                    <a:pt x="61" y="132"/>
                  </a:lnTo>
                  <a:lnTo>
                    <a:pt x="33" y="132"/>
                  </a:lnTo>
                  <a:lnTo>
                    <a:pt x="33" y="129"/>
                  </a:lnTo>
                  <a:lnTo>
                    <a:pt x="30" y="129"/>
                  </a:lnTo>
                  <a:lnTo>
                    <a:pt x="30" y="123"/>
                  </a:lnTo>
                  <a:lnTo>
                    <a:pt x="29" y="123"/>
                  </a:lnTo>
                  <a:lnTo>
                    <a:pt x="29" y="118"/>
                  </a:lnTo>
                  <a:lnTo>
                    <a:pt x="26" y="118"/>
                  </a:lnTo>
                  <a:lnTo>
                    <a:pt x="26" y="116"/>
                  </a:lnTo>
                  <a:lnTo>
                    <a:pt x="23" y="116"/>
                  </a:lnTo>
                  <a:lnTo>
                    <a:pt x="23" y="113"/>
                  </a:lnTo>
                  <a:lnTo>
                    <a:pt x="21" y="113"/>
                  </a:lnTo>
                  <a:lnTo>
                    <a:pt x="21" y="107"/>
                  </a:lnTo>
                  <a:lnTo>
                    <a:pt x="20" y="107"/>
                  </a:lnTo>
                  <a:lnTo>
                    <a:pt x="20" y="104"/>
                  </a:lnTo>
                  <a:lnTo>
                    <a:pt x="18" y="104"/>
                  </a:lnTo>
                  <a:lnTo>
                    <a:pt x="18" y="98"/>
                  </a:lnTo>
                  <a:lnTo>
                    <a:pt x="16" y="98"/>
                  </a:lnTo>
                  <a:lnTo>
                    <a:pt x="16" y="94"/>
                  </a:lnTo>
                  <a:lnTo>
                    <a:pt x="15" y="94"/>
                  </a:lnTo>
                  <a:lnTo>
                    <a:pt x="15" y="89"/>
                  </a:lnTo>
                  <a:lnTo>
                    <a:pt x="13" y="89"/>
                  </a:lnTo>
                  <a:lnTo>
                    <a:pt x="13" y="77"/>
                  </a:lnTo>
                  <a:lnTo>
                    <a:pt x="12" y="77"/>
                  </a:lnTo>
                  <a:lnTo>
                    <a:pt x="12" y="69"/>
                  </a:lnTo>
                  <a:lnTo>
                    <a:pt x="10" y="69"/>
                  </a:lnTo>
                  <a:lnTo>
                    <a:pt x="10" y="47"/>
                  </a:lnTo>
                  <a:lnTo>
                    <a:pt x="8" y="47"/>
                  </a:lnTo>
                  <a:lnTo>
                    <a:pt x="8" y="42"/>
                  </a:lnTo>
                  <a:lnTo>
                    <a:pt x="8" y="40"/>
                  </a:lnTo>
                  <a:lnTo>
                    <a:pt x="7" y="40"/>
                  </a:lnTo>
                  <a:lnTo>
                    <a:pt x="7" y="23"/>
                  </a:lnTo>
                  <a:lnTo>
                    <a:pt x="5" y="23"/>
                  </a:lnTo>
                  <a:lnTo>
                    <a:pt x="5" y="12"/>
                  </a:lnTo>
                  <a:lnTo>
                    <a:pt x="5" y="7"/>
                  </a:lnTo>
                  <a:lnTo>
                    <a:pt x="2" y="7"/>
                  </a:lnTo>
                  <a:lnTo>
                    <a:pt x="2"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3" name="Straight Connector 12"/>
            <p:cNvCxnSpPr/>
            <p:nvPr/>
          </p:nvCxnSpPr>
          <p:spPr>
            <a:xfrm>
              <a:off x="4455941" y="3242475"/>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 name="Straight Connector 13"/>
            <p:cNvCxnSpPr/>
            <p:nvPr/>
          </p:nvCxnSpPr>
          <p:spPr>
            <a:xfrm>
              <a:off x="3439744" y="3242475"/>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 name="Straight Connector 14"/>
            <p:cNvCxnSpPr/>
            <p:nvPr/>
          </p:nvCxnSpPr>
          <p:spPr>
            <a:xfrm>
              <a:off x="3141901" y="3182457"/>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 name="Straight Connector 15"/>
            <p:cNvCxnSpPr/>
            <p:nvPr/>
          </p:nvCxnSpPr>
          <p:spPr>
            <a:xfrm>
              <a:off x="2688694" y="311890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 name="Straight Connector 16"/>
            <p:cNvCxnSpPr/>
            <p:nvPr/>
          </p:nvCxnSpPr>
          <p:spPr>
            <a:xfrm>
              <a:off x="2475561" y="2904234"/>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 name="Straight Connector 17"/>
            <p:cNvCxnSpPr/>
            <p:nvPr/>
          </p:nvCxnSpPr>
          <p:spPr>
            <a:xfrm rot="5400000">
              <a:off x="2566248" y="302913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 name="Straight Connector 18"/>
            <p:cNvCxnSpPr/>
            <p:nvPr/>
          </p:nvCxnSpPr>
          <p:spPr>
            <a:xfrm rot="5400000">
              <a:off x="2475561" y="290730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0" name="Straight Connector 19"/>
            <p:cNvCxnSpPr/>
            <p:nvPr/>
          </p:nvCxnSpPr>
          <p:spPr>
            <a:xfrm>
              <a:off x="2868284" y="3242475"/>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873919" y="3245773"/>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711399" y="1283449"/>
            <a:ext cx="3229512" cy="2657599"/>
            <a:chOff x="4872763" y="1337237"/>
            <a:chExt cx="3229512" cy="2657599"/>
          </a:xfrm>
        </p:grpSpPr>
        <p:grpSp>
          <p:nvGrpSpPr>
            <p:cNvPr id="57" name="Group 56"/>
            <p:cNvGrpSpPr/>
            <p:nvPr/>
          </p:nvGrpSpPr>
          <p:grpSpPr>
            <a:xfrm>
              <a:off x="4872763" y="1337237"/>
              <a:ext cx="3229512" cy="2657599"/>
              <a:chOff x="1533410" y="1337237"/>
              <a:chExt cx="3229512" cy="2657599"/>
            </a:xfrm>
          </p:grpSpPr>
          <p:sp>
            <p:nvSpPr>
              <p:cNvPr id="79" name="Freeform 78"/>
              <p:cNvSpPr>
                <a:spLocks/>
              </p:cNvSpPr>
              <p:nvPr/>
            </p:nvSpPr>
            <p:spPr bwMode="auto">
              <a:xfrm>
                <a:off x="2181761" y="1469022"/>
                <a:ext cx="2361389" cy="2045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969696"/>
                  </a:solidFill>
                  <a:latin typeface="Arial" panose="020B0604020202020204" pitchFamily="34" charset="0"/>
                  <a:cs typeface="Arial" panose="020B0604020202020204" pitchFamily="34" charset="0"/>
                </a:endParaRPr>
              </a:p>
            </p:txBody>
          </p:sp>
          <p:sp>
            <p:nvSpPr>
              <p:cNvPr id="80" name="Line 6"/>
              <p:cNvSpPr>
                <a:spLocks noChangeShapeType="1"/>
              </p:cNvSpPr>
              <p:nvPr/>
            </p:nvSpPr>
            <p:spPr bwMode="auto">
              <a:xfrm>
                <a:off x="2125205" y="1469021"/>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1" name="Line 7"/>
              <p:cNvSpPr>
                <a:spLocks noChangeShapeType="1"/>
              </p:cNvSpPr>
              <p:nvPr/>
            </p:nvSpPr>
            <p:spPr bwMode="auto">
              <a:xfrm>
                <a:off x="2125205" y="1878105"/>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2" name="Line 8"/>
              <p:cNvSpPr>
                <a:spLocks noChangeShapeType="1"/>
              </p:cNvSpPr>
              <p:nvPr/>
            </p:nvSpPr>
            <p:spPr bwMode="auto">
              <a:xfrm>
                <a:off x="2125205" y="2272697"/>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3" name="Line 9"/>
              <p:cNvSpPr>
                <a:spLocks noChangeShapeType="1"/>
              </p:cNvSpPr>
              <p:nvPr/>
            </p:nvSpPr>
            <p:spPr bwMode="auto">
              <a:xfrm>
                <a:off x="2125205" y="2662152"/>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4" name="Line 10"/>
              <p:cNvSpPr>
                <a:spLocks noChangeShapeType="1"/>
              </p:cNvSpPr>
              <p:nvPr/>
            </p:nvSpPr>
            <p:spPr bwMode="auto">
              <a:xfrm>
                <a:off x="2125205" y="3043940"/>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5" name="Line 11"/>
              <p:cNvSpPr>
                <a:spLocks noChangeShapeType="1"/>
              </p:cNvSpPr>
              <p:nvPr/>
            </p:nvSpPr>
            <p:spPr bwMode="auto">
              <a:xfrm>
                <a:off x="2125205" y="3418903"/>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6" name="Line 12"/>
              <p:cNvSpPr>
                <a:spLocks noChangeShapeType="1"/>
              </p:cNvSpPr>
              <p:nvPr/>
            </p:nvSpPr>
            <p:spPr bwMode="auto">
              <a:xfrm>
                <a:off x="3742720"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7" name="Line 13"/>
              <p:cNvSpPr>
                <a:spLocks noChangeShapeType="1"/>
              </p:cNvSpPr>
              <p:nvPr/>
            </p:nvSpPr>
            <p:spPr bwMode="auto">
              <a:xfrm>
                <a:off x="3364045"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8" name="Line 14"/>
              <p:cNvSpPr>
                <a:spLocks noChangeShapeType="1"/>
              </p:cNvSpPr>
              <p:nvPr/>
            </p:nvSpPr>
            <p:spPr bwMode="auto">
              <a:xfrm>
                <a:off x="4138327"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9" name="Line 17"/>
              <p:cNvSpPr>
                <a:spLocks noChangeShapeType="1"/>
              </p:cNvSpPr>
              <p:nvPr/>
            </p:nvSpPr>
            <p:spPr bwMode="auto">
              <a:xfrm>
                <a:off x="4541216"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0" name="Line 18"/>
              <p:cNvSpPr>
                <a:spLocks noChangeShapeType="1"/>
              </p:cNvSpPr>
              <p:nvPr/>
            </p:nvSpPr>
            <p:spPr bwMode="auto">
              <a:xfrm>
                <a:off x="2972369"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1" name="Line 20"/>
              <p:cNvSpPr>
                <a:spLocks noChangeShapeType="1"/>
              </p:cNvSpPr>
              <p:nvPr/>
            </p:nvSpPr>
            <p:spPr bwMode="auto">
              <a:xfrm>
                <a:off x="258275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2" name="Line 21"/>
              <p:cNvSpPr>
                <a:spLocks noChangeShapeType="1"/>
              </p:cNvSpPr>
              <p:nvPr/>
            </p:nvSpPr>
            <p:spPr bwMode="auto">
              <a:xfrm>
                <a:off x="218176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3" name="TextBox 92"/>
              <p:cNvSpPr txBox="1"/>
              <p:nvPr/>
            </p:nvSpPr>
            <p:spPr>
              <a:xfrm rot="16200000">
                <a:off x="1425688" y="2359117"/>
                <a:ext cx="492443" cy="276999"/>
              </a:xfrm>
              <a:prstGeom prst="rect">
                <a:avLst/>
              </a:prstGeom>
              <a:noFill/>
            </p:spPr>
            <p:txBody>
              <a:bodyPr wrap="none" rtlCol="0">
                <a:spAutoFit/>
              </a:bodyPr>
              <a:lstStyle/>
              <a:p>
                <a:pPr algn="ctr"/>
                <a:r>
                  <a:rPr lang="ja-JP" sz="1200" b="0" i="0" dirty="0" smtClean="0">
                    <a:solidFill>
                      <a:srgbClr val="969696"/>
                    </a:solidFill>
                    <a:ea typeface="MS UI Gothic" pitchFamily="18" charset="0"/>
                  </a:rPr>
                  <a:t>RFS</a:t>
                </a:r>
              </a:p>
            </p:txBody>
          </p:sp>
          <p:sp>
            <p:nvSpPr>
              <p:cNvPr id="94" name="TextBox 93"/>
              <p:cNvSpPr txBox="1"/>
              <p:nvPr/>
            </p:nvSpPr>
            <p:spPr>
              <a:xfrm>
                <a:off x="3033269" y="3717837"/>
                <a:ext cx="688010" cy="276999"/>
              </a:xfrm>
              <a:prstGeom prst="rect">
                <a:avLst/>
              </a:prstGeom>
              <a:noFill/>
            </p:spPr>
            <p:txBody>
              <a:bodyPr wrap="none" rtlCol="0">
                <a:spAutoFit/>
              </a:bodyPr>
              <a:lstStyle/>
              <a:p>
                <a:pPr algn="ctr"/>
                <a:r>
                  <a:rPr lang="ja-JP" sz="1200" b="0" i="0" dirty="0" smtClean="0">
                    <a:solidFill>
                      <a:srgbClr val="969696"/>
                    </a:solidFill>
                    <a:ea typeface="MS UI Gothic" pitchFamily="18" charset="0"/>
                  </a:rPr>
                  <a:t>ヶ月間</a:t>
                </a:r>
              </a:p>
            </p:txBody>
          </p:sp>
          <p:sp>
            <p:nvSpPr>
              <p:cNvPr id="95" name="TextBox 94"/>
              <p:cNvSpPr txBox="1"/>
              <p:nvPr/>
            </p:nvSpPr>
            <p:spPr>
              <a:xfrm>
                <a:off x="1771139" y="1337237"/>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1.0</a:t>
                </a:r>
              </a:p>
            </p:txBody>
          </p:sp>
          <p:sp>
            <p:nvSpPr>
              <p:cNvPr id="96" name="TextBox 95"/>
              <p:cNvSpPr txBox="1"/>
              <p:nvPr/>
            </p:nvSpPr>
            <p:spPr>
              <a:xfrm>
                <a:off x="1771139" y="1738944"/>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0.8</a:t>
                </a:r>
              </a:p>
            </p:txBody>
          </p:sp>
          <p:sp>
            <p:nvSpPr>
              <p:cNvPr id="97" name="TextBox 96"/>
              <p:cNvSpPr txBox="1"/>
              <p:nvPr/>
            </p:nvSpPr>
            <p:spPr>
              <a:xfrm>
                <a:off x="1771139" y="2134198"/>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0.6</a:t>
                </a:r>
              </a:p>
            </p:txBody>
          </p:sp>
          <p:sp>
            <p:nvSpPr>
              <p:cNvPr id="98" name="TextBox 97"/>
              <p:cNvSpPr txBox="1"/>
              <p:nvPr/>
            </p:nvSpPr>
            <p:spPr>
              <a:xfrm>
                <a:off x="1771139" y="2522628"/>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0.4</a:t>
                </a:r>
              </a:p>
            </p:txBody>
          </p:sp>
          <p:sp>
            <p:nvSpPr>
              <p:cNvPr id="99" name="TextBox 98"/>
              <p:cNvSpPr txBox="1"/>
              <p:nvPr/>
            </p:nvSpPr>
            <p:spPr>
              <a:xfrm>
                <a:off x="1771139" y="2904234"/>
                <a:ext cx="39786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0.2</a:t>
                </a:r>
              </a:p>
            </p:txBody>
          </p:sp>
          <p:sp>
            <p:nvSpPr>
              <p:cNvPr id="100" name="TextBox 99"/>
              <p:cNvSpPr txBox="1"/>
              <p:nvPr/>
            </p:nvSpPr>
            <p:spPr>
              <a:xfrm>
                <a:off x="1899380" y="3279015"/>
                <a:ext cx="269626" cy="276999"/>
              </a:xfrm>
              <a:prstGeom prst="rect">
                <a:avLst/>
              </a:prstGeom>
              <a:noFill/>
            </p:spPr>
            <p:txBody>
              <a:bodyPr wrap="none" rtlCol="0" anchor="ctr" anchorCtr="0">
                <a:spAutoFit/>
              </a:bodyPr>
              <a:lstStyle/>
              <a:p>
                <a:pPr algn="r"/>
                <a:r>
                  <a:rPr lang="ja-JP" sz="1200" b="0" i="0" dirty="0" smtClean="0">
                    <a:solidFill>
                      <a:srgbClr val="969696"/>
                    </a:solidFill>
                    <a:ea typeface="MS UI Gothic" pitchFamily="18" charset="0"/>
                  </a:rPr>
                  <a:t>0</a:t>
                </a:r>
              </a:p>
            </p:txBody>
          </p:sp>
          <p:sp>
            <p:nvSpPr>
              <p:cNvPr id="101" name="TextBox 100"/>
              <p:cNvSpPr txBox="1"/>
              <p:nvPr/>
            </p:nvSpPr>
            <p:spPr>
              <a:xfrm>
                <a:off x="2050035" y="3558053"/>
                <a:ext cx="269626"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0</a:t>
                </a:r>
              </a:p>
            </p:txBody>
          </p:sp>
          <p:sp>
            <p:nvSpPr>
              <p:cNvPr id="102" name="TextBox 101"/>
              <p:cNvSpPr txBox="1"/>
              <p:nvPr/>
            </p:nvSpPr>
            <p:spPr>
              <a:xfrm>
                <a:off x="2405260" y="3558053"/>
                <a:ext cx="354585"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50</a:t>
                </a:r>
              </a:p>
            </p:txBody>
          </p:sp>
          <p:sp>
            <p:nvSpPr>
              <p:cNvPr id="103" name="TextBox 102"/>
              <p:cNvSpPr txBox="1"/>
              <p:nvPr/>
            </p:nvSpPr>
            <p:spPr>
              <a:xfrm>
                <a:off x="2758164"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100</a:t>
                </a:r>
              </a:p>
            </p:txBody>
          </p:sp>
          <p:sp>
            <p:nvSpPr>
              <p:cNvPr id="104" name="TextBox 103"/>
              <p:cNvSpPr txBox="1"/>
              <p:nvPr/>
            </p:nvSpPr>
            <p:spPr>
              <a:xfrm>
                <a:off x="3141901"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150</a:t>
                </a:r>
              </a:p>
            </p:txBody>
          </p:sp>
          <p:sp>
            <p:nvSpPr>
              <p:cNvPr id="105" name="TextBox 104"/>
              <p:cNvSpPr txBox="1"/>
              <p:nvPr/>
            </p:nvSpPr>
            <p:spPr>
              <a:xfrm>
                <a:off x="3526597"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200</a:t>
                </a:r>
              </a:p>
            </p:txBody>
          </p:sp>
          <p:sp>
            <p:nvSpPr>
              <p:cNvPr id="106" name="TextBox 105"/>
              <p:cNvSpPr txBox="1"/>
              <p:nvPr/>
            </p:nvSpPr>
            <p:spPr>
              <a:xfrm>
                <a:off x="3917652"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250</a:t>
                </a:r>
              </a:p>
            </p:txBody>
          </p:sp>
          <p:sp>
            <p:nvSpPr>
              <p:cNvPr id="107" name="TextBox 106"/>
              <p:cNvSpPr txBox="1"/>
              <p:nvPr/>
            </p:nvSpPr>
            <p:spPr>
              <a:xfrm>
                <a:off x="4323378" y="3558053"/>
                <a:ext cx="439544" cy="276999"/>
              </a:xfrm>
              <a:prstGeom prst="rect">
                <a:avLst/>
              </a:prstGeom>
              <a:noFill/>
            </p:spPr>
            <p:txBody>
              <a:bodyPr wrap="none" rtlCol="0" anchor="ctr" anchorCtr="0">
                <a:spAutoFit/>
              </a:bodyPr>
              <a:lstStyle/>
              <a:p>
                <a:pPr algn="ctr"/>
                <a:r>
                  <a:rPr lang="ja-JP" sz="1200" b="0" i="0" dirty="0" smtClean="0">
                    <a:solidFill>
                      <a:srgbClr val="969696"/>
                    </a:solidFill>
                    <a:ea typeface="MS UI Gothic" pitchFamily="18" charset="0"/>
                  </a:rPr>
                  <a:t>300</a:t>
                </a:r>
              </a:p>
            </p:txBody>
          </p:sp>
          <p:sp>
            <p:nvSpPr>
              <p:cNvPr id="108" name="TextBox 107"/>
              <p:cNvSpPr txBox="1"/>
              <p:nvPr/>
            </p:nvSpPr>
            <p:spPr>
              <a:xfrm>
                <a:off x="2918656" y="1415778"/>
                <a:ext cx="1707519" cy="461665"/>
              </a:xfrm>
              <a:prstGeom prst="rect">
                <a:avLst/>
              </a:prstGeom>
              <a:noFill/>
            </p:spPr>
            <p:txBody>
              <a:bodyPr wrap="none" rtlCol="0">
                <a:spAutoFit/>
              </a:bodyPr>
              <a:lstStyle/>
              <a:p>
                <a:r>
                  <a:rPr lang="ja-JP" sz="1200" b="0" i="0" dirty="0" smtClean="0">
                    <a:solidFill>
                      <a:srgbClr val="969696"/>
                    </a:solidFill>
                    <a:ea typeface="MS UI Gothic" pitchFamily="18" charset="0"/>
                  </a:rPr>
                  <a:t>TSD高値(&gt;0.53)</a:t>
                </a:r>
              </a:p>
              <a:p>
                <a:r>
                  <a:rPr lang="ja-JP" sz="1200" b="0" i="0" dirty="0" smtClean="0">
                    <a:solidFill>
                      <a:srgbClr val="969696"/>
                    </a:solidFill>
                    <a:ea typeface="MS UI Gothic" pitchFamily="18" charset="0"/>
                  </a:rPr>
                  <a:t>中央値=15.5ヶ月間</a:t>
                </a:r>
              </a:p>
            </p:txBody>
          </p:sp>
          <p:sp>
            <p:nvSpPr>
              <p:cNvPr id="109" name="TextBox 108"/>
              <p:cNvSpPr txBox="1"/>
              <p:nvPr/>
            </p:nvSpPr>
            <p:spPr>
              <a:xfrm>
                <a:off x="2918656" y="1949161"/>
                <a:ext cx="1622560" cy="461665"/>
              </a:xfrm>
              <a:prstGeom prst="rect">
                <a:avLst/>
              </a:prstGeom>
              <a:noFill/>
            </p:spPr>
            <p:txBody>
              <a:bodyPr wrap="none" rtlCol="0">
                <a:spAutoFit/>
              </a:bodyPr>
              <a:lstStyle/>
              <a:p>
                <a:r>
                  <a:rPr lang="ja-JP" sz="1200" b="0" i="0" dirty="0" smtClean="0">
                    <a:solidFill>
                      <a:srgbClr val="969696"/>
                    </a:solidFill>
                    <a:ea typeface="MS UI Gothic" pitchFamily="18" charset="0"/>
                  </a:rPr>
                  <a:t>TSD低値(&lt;0.53)</a:t>
                </a:r>
              </a:p>
              <a:p>
                <a:r>
                  <a:rPr lang="ja-JP" sz="1200" b="0" i="0" dirty="0" smtClean="0">
                    <a:solidFill>
                      <a:srgbClr val="969696"/>
                    </a:solidFill>
                    <a:ea typeface="MS UI Gothic" pitchFamily="18" charset="0"/>
                  </a:rPr>
                  <a:t>中央値=8.5ヶ月間</a:t>
                </a:r>
              </a:p>
            </p:txBody>
          </p:sp>
          <p:sp>
            <p:nvSpPr>
              <p:cNvPr id="110" name="TextBox 109"/>
              <p:cNvSpPr txBox="1"/>
              <p:nvPr/>
            </p:nvSpPr>
            <p:spPr>
              <a:xfrm>
                <a:off x="2918656" y="2509438"/>
                <a:ext cx="827471" cy="276999"/>
              </a:xfrm>
              <a:prstGeom prst="rect">
                <a:avLst/>
              </a:prstGeom>
              <a:noFill/>
            </p:spPr>
            <p:txBody>
              <a:bodyPr wrap="none" rtlCol="0">
                <a:spAutoFit/>
              </a:bodyPr>
              <a:lstStyle/>
              <a:p>
                <a:r>
                  <a:rPr lang="ja-JP" sz="1200" b="0" i="0" dirty="0" smtClean="0">
                    <a:solidFill>
                      <a:srgbClr val="969696"/>
                    </a:solidFill>
                    <a:ea typeface="MS UI Gothic" pitchFamily="18" charset="0"/>
                  </a:rPr>
                  <a:t>p=0.0016</a:t>
                </a:r>
              </a:p>
            </p:txBody>
          </p:sp>
          <p:cxnSp>
            <p:nvCxnSpPr>
              <p:cNvPr id="111" name="Straight Connector 110"/>
              <p:cNvCxnSpPr/>
              <p:nvPr/>
            </p:nvCxnSpPr>
            <p:spPr>
              <a:xfrm>
                <a:off x="2681785" y="1646610"/>
                <a:ext cx="236871"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2" name="Straight Connector 111"/>
              <p:cNvCxnSpPr/>
              <p:nvPr/>
            </p:nvCxnSpPr>
            <p:spPr>
              <a:xfrm>
                <a:off x="2681784" y="2270203"/>
                <a:ext cx="236871" cy="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sp>
          <p:nvSpPr>
            <p:cNvPr id="58" name="Freeform 6"/>
            <p:cNvSpPr>
              <a:spLocks/>
            </p:cNvSpPr>
            <p:nvPr/>
          </p:nvSpPr>
          <p:spPr bwMode="auto">
            <a:xfrm>
              <a:off x="5542505" y="1470924"/>
              <a:ext cx="2271170" cy="1525569"/>
            </a:xfrm>
            <a:custGeom>
              <a:avLst/>
              <a:gdLst>
                <a:gd name="T0" fmla="*/ 180 w 180"/>
                <a:gd name="T1" fmla="*/ 120 h 120"/>
                <a:gd name="T2" fmla="*/ 30 w 180"/>
                <a:gd name="T3" fmla="*/ 120 h 120"/>
                <a:gd name="T4" fmla="*/ 30 w 180"/>
                <a:gd name="T5" fmla="*/ 115 h 120"/>
                <a:gd name="T6" fmla="*/ 26 w 180"/>
                <a:gd name="T7" fmla="*/ 115 h 120"/>
                <a:gd name="T8" fmla="*/ 26 w 180"/>
                <a:gd name="T9" fmla="*/ 110 h 120"/>
                <a:gd name="T10" fmla="*/ 25 w 180"/>
                <a:gd name="T11" fmla="*/ 110 h 120"/>
                <a:gd name="T12" fmla="*/ 25 w 180"/>
                <a:gd name="T13" fmla="*/ 105 h 120"/>
                <a:gd name="T14" fmla="*/ 23 w 180"/>
                <a:gd name="T15" fmla="*/ 105 h 120"/>
                <a:gd name="T16" fmla="*/ 23 w 180"/>
                <a:gd name="T17" fmla="*/ 100 h 120"/>
                <a:gd name="T18" fmla="*/ 17 w 180"/>
                <a:gd name="T19" fmla="*/ 100 h 120"/>
                <a:gd name="T20" fmla="*/ 17 w 180"/>
                <a:gd name="T21" fmla="*/ 91 h 120"/>
                <a:gd name="T22" fmla="*/ 15 w 180"/>
                <a:gd name="T23" fmla="*/ 91 h 120"/>
                <a:gd name="T24" fmla="*/ 15 w 180"/>
                <a:gd name="T25" fmla="*/ 87 h 120"/>
                <a:gd name="T26" fmla="*/ 13 w 180"/>
                <a:gd name="T27" fmla="*/ 87 h 120"/>
                <a:gd name="T28" fmla="*/ 13 w 180"/>
                <a:gd name="T29" fmla="*/ 83 h 120"/>
                <a:gd name="T30" fmla="*/ 12 w 180"/>
                <a:gd name="T31" fmla="*/ 83 h 120"/>
                <a:gd name="T32" fmla="*/ 12 w 180"/>
                <a:gd name="T33" fmla="*/ 80 h 120"/>
                <a:gd name="T34" fmla="*/ 12 w 180"/>
                <a:gd name="T35" fmla="*/ 77 h 120"/>
                <a:gd name="T36" fmla="*/ 11 w 180"/>
                <a:gd name="T37" fmla="*/ 77 h 120"/>
                <a:gd name="T38" fmla="*/ 11 w 180"/>
                <a:gd name="T39" fmla="*/ 73 h 120"/>
                <a:gd name="T40" fmla="*/ 9 w 180"/>
                <a:gd name="T41" fmla="*/ 73 h 120"/>
                <a:gd name="T42" fmla="*/ 9 w 180"/>
                <a:gd name="T43" fmla="*/ 69 h 120"/>
                <a:gd name="T44" fmla="*/ 9 w 180"/>
                <a:gd name="T45" fmla="*/ 62 h 120"/>
                <a:gd name="T46" fmla="*/ 7 w 180"/>
                <a:gd name="T47" fmla="*/ 62 h 120"/>
                <a:gd name="T48" fmla="*/ 7 w 180"/>
                <a:gd name="T49" fmla="*/ 54 h 120"/>
                <a:gd name="T50" fmla="*/ 7 w 180"/>
                <a:gd name="T51" fmla="*/ 46 h 120"/>
                <a:gd name="T52" fmla="*/ 5 w 180"/>
                <a:gd name="T53" fmla="*/ 46 h 120"/>
                <a:gd name="T54" fmla="*/ 5 w 180"/>
                <a:gd name="T55" fmla="*/ 23 h 120"/>
                <a:gd name="T56" fmla="*/ 4 w 180"/>
                <a:gd name="T57" fmla="*/ 23 h 120"/>
                <a:gd name="T58" fmla="*/ 4 w 180"/>
                <a:gd name="T59" fmla="*/ 12 h 120"/>
                <a:gd name="T60" fmla="*/ 2 w 180"/>
                <a:gd name="T61" fmla="*/ 12 h 120"/>
                <a:gd name="T62" fmla="*/ 2 w 180"/>
                <a:gd name="T63" fmla="*/ 3 h 120"/>
                <a:gd name="T64" fmla="*/ 0 w 180"/>
                <a:gd name="T65" fmla="*/ 3 h 120"/>
                <a:gd name="T66" fmla="*/ 0 w 180"/>
                <a:gd name="T6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20">
                  <a:moveTo>
                    <a:pt x="180" y="120"/>
                  </a:moveTo>
                  <a:lnTo>
                    <a:pt x="30" y="120"/>
                  </a:lnTo>
                  <a:lnTo>
                    <a:pt x="30" y="115"/>
                  </a:lnTo>
                  <a:lnTo>
                    <a:pt x="26" y="115"/>
                  </a:lnTo>
                  <a:lnTo>
                    <a:pt x="26" y="110"/>
                  </a:lnTo>
                  <a:lnTo>
                    <a:pt x="25" y="110"/>
                  </a:lnTo>
                  <a:lnTo>
                    <a:pt x="25" y="105"/>
                  </a:lnTo>
                  <a:lnTo>
                    <a:pt x="23" y="105"/>
                  </a:lnTo>
                  <a:lnTo>
                    <a:pt x="23" y="100"/>
                  </a:lnTo>
                  <a:lnTo>
                    <a:pt x="17" y="100"/>
                  </a:lnTo>
                  <a:lnTo>
                    <a:pt x="17" y="91"/>
                  </a:lnTo>
                  <a:lnTo>
                    <a:pt x="15" y="91"/>
                  </a:lnTo>
                  <a:lnTo>
                    <a:pt x="15" y="87"/>
                  </a:lnTo>
                  <a:lnTo>
                    <a:pt x="13" y="87"/>
                  </a:lnTo>
                  <a:lnTo>
                    <a:pt x="13" y="83"/>
                  </a:lnTo>
                  <a:lnTo>
                    <a:pt x="12" y="83"/>
                  </a:lnTo>
                  <a:lnTo>
                    <a:pt x="12" y="80"/>
                  </a:lnTo>
                  <a:lnTo>
                    <a:pt x="12" y="77"/>
                  </a:lnTo>
                  <a:lnTo>
                    <a:pt x="11" y="77"/>
                  </a:lnTo>
                  <a:lnTo>
                    <a:pt x="11" y="73"/>
                  </a:lnTo>
                  <a:lnTo>
                    <a:pt x="9" y="73"/>
                  </a:lnTo>
                  <a:lnTo>
                    <a:pt x="9" y="69"/>
                  </a:lnTo>
                  <a:lnTo>
                    <a:pt x="9" y="62"/>
                  </a:lnTo>
                  <a:lnTo>
                    <a:pt x="7" y="62"/>
                  </a:lnTo>
                  <a:lnTo>
                    <a:pt x="7" y="54"/>
                  </a:lnTo>
                  <a:lnTo>
                    <a:pt x="7" y="46"/>
                  </a:lnTo>
                  <a:lnTo>
                    <a:pt x="5" y="46"/>
                  </a:lnTo>
                  <a:lnTo>
                    <a:pt x="5" y="23"/>
                  </a:lnTo>
                  <a:lnTo>
                    <a:pt x="4" y="23"/>
                  </a:lnTo>
                  <a:lnTo>
                    <a:pt x="4" y="12"/>
                  </a:lnTo>
                  <a:lnTo>
                    <a:pt x="2" y="12"/>
                  </a:lnTo>
                  <a:lnTo>
                    <a:pt x="2" y="3"/>
                  </a:lnTo>
                  <a:lnTo>
                    <a:pt x="0" y="3"/>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Freeform 7"/>
            <p:cNvSpPr>
              <a:spLocks/>
            </p:cNvSpPr>
            <p:nvPr/>
          </p:nvSpPr>
          <p:spPr bwMode="auto">
            <a:xfrm>
              <a:off x="5536895" y="1470924"/>
              <a:ext cx="769041" cy="1946590"/>
            </a:xfrm>
            <a:custGeom>
              <a:avLst/>
              <a:gdLst>
                <a:gd name="T0" fmla="*/ 62 w 62"/>
                <a:gd name="T1" fmla="*/ 154 h 154"/>
                <a:gd name="T2" fmla="*/ 62 w 62"/>
                <a:gd name="T3" fmla="*/ 139 h 154"/>
                <a:gd name="T4" fmla="*/ 24 w 62"/>
                <a:gd name="T5" fmla="*/ 139 h 154"/>
                <a:gd name="T6" fmla="*/ 24 w 62"/>
                <a:gd name="T7" fmla="*/ 135 h 154"/>
                <a:gd name="T8" fmla="*/ 21 w 62"/>
                <a:gd name="T9" fmla="*/ 135 h 154"/>
                <a:gd name="T10" fmla="*/ 21 w 62"/>
                <a:gd name="T11" fmla="*/ 131 h 154"/>
                <a:gd name="T12" fmla="*/ 19 w 62"/>
                <a:gd name="T13" fmla="*/ 131 h 154"/>
                <a:gd name="T14" fmla="*/ 19 w 62"/>
                <a:gd name="T15" fmla="*/ 127 h 154"/>
                <a:gd name="T16" fmla="*/ 16 w 62"/>
                <a:gd name="T17" fmla="*/ 127 h 154"/>
                <a:gd name="T18" fmla="*/ 16 w 62"/>
                <a:gd name="T19" fmla="*/ 120 h 154"/>
                <a:gd name="T20" fmla="*/ 13 w 62"/>
                <a:gd name="T21" fmla="*/ 120 h 154"/>
                <a:gd name="T22" fmla="*/ 13 w 62"/>
                <a:gd name="T23" fmla="*/ 107 h 154"/>
                <a:gd name="T24" fmla="*/ 10 w 62"/>
                <a:gd name="T25" fmla="*/ 107 h 154"/>
                <a:gd name="T26" fmla="*/ 10 w 62"/>
                <a:gd name="T27" fmla="*/ 101 h 154"/>
                <a:gd name="T28" fmla="*/ 6 w 62"/>
                <a:gd name="T29" fmla="*/ 101 h 154"/>
                <a:gd name="T30" fmla="*/ 6 w 62"/>
                <a:gd name="T31" fmla="*/ 88 h 154"/>
                <a:gd name="T32" fmla="*/ 5 w 62"/>
                <a:gd name="T33" fmla="*/ 88 h 154"/>
                <a:gd name="T34" fmla="*/ 5 w 62"/>
                <a:gd name="T35" fmla="*/ 62 h 154"/>
                <a:gd name="T36" fmla="*/ 3 w 62"/>
                <a:gd name="T37" fmla="*/ 62 h 154"/>
                <a:gd name="T38" fmla="*/ 3 w 62"/>
                <a:gd name="T39" fmla="*/ 44 h 154"/>
                <a:gd name="T40" fmla="*/ 2 w 62"/>
                <a:gd name="T41" fmla="*/ 44 h 154"/>
                <a:gd name="T42" fmla="*/ 2 w 62"/>
                <a:gd name="T43" fmla="*/ 12 h 154"/>
                <a:gd name="T44" fmla="*/ 0 w 62"/>
                <a:gd name="T45" fmla="*/ 12 h 154"/>
                <a:gd name="T46" fmla="*/ 0 w 62"/>
                <a:gd name="T4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54">
                  <a:moveTo>
                    <a:pt x="62" y="154"/>
                  </a:moveTo>
                  <a:lnTo>
                    <a:pt x="62" y="139"/>
                  </a:lnTo>
                  <a:lnTo>
                    <a:pt x="24" y="139"/>
                  </a:lnTo>
                  <a:lnTo>
                    <a:pt x="24" y="135"/>
                  </a:lnTo>
                  <a:lnTo>
                    <a:pt x="21" y="135"/>
                  </a:lnTo>
                  <a:lnTo>
                    <a:pt x="21" y="131"/>
                  </a:lnTo>
                  <a:lnTo>
                    <a:pt x="19" y="131"/>
                  </a:lnTo>
                  <a:lnTo>
                    <a:pt x="19" y="127"/>
                  </a:lnTo>
                  <a:lnTo>
                    <a:pt x="16" y="127"/>
                  </a:lnTo>
                  <a:lnTo>
                    <a:pt x="16" y="120"/>
                  </a:lnTo>
                  <a:lnTo>
                    <a:pt x="13" y="120"/>
                  </a:lnTo>
                  <a:lnTo>
                    <a:pt x="13" y="107"/>
                  </a:lnTo>
                  <a:lnTo>
                    <a:pt x="10" y="107"/>
                  </a:lnTo>
                  <a:lnTo>
                    <a:pt x="10" y="101"/>
                  </a:lnTo>
                  <a:lnTo>
                    <a:pt x="6" y="101"/>
                  </a:lnTo>
                  <a:lnTo>
                    <a:pt x="6" y="88"/>
                  </a:lnTo>
                  <a:lnTo>
                    <a:pt x="5" y="88"/>
                  </a:lnTo>
                  <a:lnTo>
                    <a:pt x="5" y="62"/>
                  </a:lnTo>
                  <a:lnTo>
                    <a:pt x="3" y="62"/>
                  </a:lnTo>
                  <a:lnTo>
                    <a:pt x="3" y="44"/>
                  </a:lnTo>
                  <a:lnTo>
                    <a:pt x="2" y="44"/>
                  </a:lnTo>
                  <a:lnTo>
                    <a:pt x="2" y="12"/>
                  </a:lnTo>
                  <a:lnTo>
                    <a:pt x="0" y="12"/>
                  </a:lnTo>
                  <a:lnTo>
                    <a:pt x="0" y="0"/>
                  </a:lnTo>
                </a:path>
              </a:pathLst>
            </a:cu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60" name="Straight Connector 59"/>
            <p:cNvCxnSpPr/>
            <p:nvPr/>
          </p:nvCxnSpPr>
          <p:spPr>
            <a:xfrm>
              <a:off x="7808077"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a:off x="6782552"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6655552"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a:off x="6481254"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a:off x="6306956"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6026046"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5899680" y="2903527"/>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5824114" y="2710884"/>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5786648" y="2710884"/>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a:off x="6258760" y="3196148"/>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20660" y="3196148"/>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15835" y="2954732"/>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735088" y="255337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rot="5400000">
              <a:off x="5701548" y="249861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rot="5400000">
              <a:off x="5634468" y="210065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rot="5400000">
              <a:off x="5595963" y="16836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a:off x="6203762" y="3196148"/>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701548" y="2951087"/>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567388" y="1683653"/>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750515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4011: 米国内の大規模癌センターにおけるB型およびC型肝炎-関連肝細胞癌：臨床病理学的特性や患者転帰について、潜在的な原因ウイルスによる差異は認められるか? </a:t>
            </a:r>
            <a:r>
              <a:rPr lang="en-US" altLang="ja-JP" sz="1800" b="1" i="0" dirty="0" smtClean="0">
                <a:solidFill>
                  <a:srgbClr val="043882"/>
                </a:solidFill>
                <a:ea typeface="MS UI Gothic" pitchFamily="18" charset="0"/>
              </a:rPr>
              <a:t/>
            </a:r>
            <a:br>
              <a:rPr lang="en-U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Uemura MI,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Uemura et al. J Clin Oncol 2015; 33 (suppl): abstr 4011</a:t>
            </a:r>
          </a:p>
        </p:txBody>
      </p:sp>
      <p:sp>
        <p:nvSpPr>
          <p:cNvPr id="36" name="TextBox 35"/>
          <p:cNvSpPr txBox="1"/>
          <p:nvPr/>
        </p:nvSpPr>
        <p:spPr>
          <a:xfrm>
            <a:off x="369888" y="1295400"/>
            <a:ext cx="8498539" cy="3816429"/>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B型肝炎ウイルス（HBV）およびC型肝炎ウイルス（HCV）関連肝細胞癌（HCC）を有する患者において、施行されている治療に関わらず、臨床的特性および生命予後について調査を行うこと</a:t>
            </a:r>
          </a:p>
          <a:p>
            <a:pPr marL="0" lvl="1">
              <a:buClr>
                <a:srgbClr val="043882"/>
              </a:buClr>
            </a:pPr>
            <a:r>
              <a:rPr lang="ja-JP" sz="1600" b="1" i="0" dirty="0" smtClean="0">
                <a:solidFill>
                  <a:srgbClr val="4D4D4D"/>
                </a:solidFill>
                <a:ea typeface="MS UI Gothic" pitchFamily="18" charset="0"/>
              </a:rPr>
              <a:t>試験デザイン</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1992～2011年にHCC患者815例（HCV関連=472例、HBV関連=343例）を組み入れて、MD Anderson Cancer Centre（テキサス州ヒューストン）で実施された、後ろ向き、大規模、単一施設試験</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以下の所見に基づき診断を確定：病理検査(n=713)または放射線学的検査(n=102)</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カテゴリカル変数の分布に関するHBV群およびHCV群間の差は、カイ二乗検定法を用いて評価された</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生存率の中央値は積極限推定量（カプラン・マイヤー推定量）を用いて求められ、ログランク検定により生存率が比較された</a:t>
            </a:r>
          </a:p>
          <a:p>
            <a:pPr marL="0" lvl="1">
              <a:spcBef>
                <a:spcPts val="0"/>
              </a:spcBef>
              <a:spcAft>
                <a:spcPts val="0"/>
              </a:spcAft>
              <a:buClr>
                <a:srgbClr val="043882"/>
              </a:buClr>
            </a:pPr>
            <a:endParaRPr lang="en-GB" sz="1600" dirty="0" smtClean="0">
              <a:solidFill>
                <a:srgbClr val="4D4D4D"/>
              </a:solidFill>
            </a:endParaRPr>
          </a:p>
        </p:txBody>
      </p:sp>
    </p:spTree>
    <p:extLst>
      <p:ext uri="{BB962C8B-B14F-4D97-AF65-F5344CB8AC3E}">
        <p14:creationId xmlns:p14="http://schemas.microsoft.com/office/powerpoint/2010/main" xmlns="" val="9845701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4022: 切除不能の膵癌(PC)患者における、循環血中腫瘍(ct)DNA </a:t>
            </a:r>
            <a:r>
              <a:rPr lang="ja-JP" sz="1800" b="1" i="1" dirty="0" smtClean="0">
                <a:solidFill>
                  <a:srgbClr val="043882"/>
                </a:solidFill>
                <a:ea typeface="MS UI Gothic" pitchFamily="18" charset="0"/>
              </a:rPr>
              <a:t>KRAS</a:t>
            </a:r>
            <a:r>
              <a:rPr lang="ja-JP" sz="1800" b="1" i="0" dirty="0" smtClean="0">
                <a:solidFill>
                  <a:srgbClr val="043882"/>
                </a:solidFill>
                <a:ea typeface="MS UI Gothic" pitchFamily="18" charset="0"/>
              </a:rPr>
              <a:t>変異および血清CA19-9の予後予測能 – Johansen JS, et al</a:t>
            </a:r>
          </a:p>
        </p:txBody>
      </p:sp>
      <p:sp>
        <p:nvSpPr>
          <p:cNvPr id="3" name="Content Placeholder 2"/>
          <p:cNvSpPr>
            <a:spLocks noGrp="1"/>
          </p:cNvSpPr>
          <p:nvPr>
            <p:ph idx="1"/>
          </p:nvPr>
        </p:nvSpPr>
        <p:spPr>
          <a:xfrm>
            <a:off x="365124" y="1254035"/>
            <a:ext cx="8478251" cy="4746172"/>
          </a:xfrm>
        </p:spPr>
        <p:txBody>
          <a:bodyPr/>
          <a:lstStyle/>
          <a:p>
            <a:pPr marL="0" indent="0">
              <a:buNone/>
            </a:pPr>
            <a:r>
              <a:rPr lang="ja-JP" sz="1600" b="1" i="0" dirty="0" smtClean="0">
                <a:solidFill>
                  <a:srgbClr val="4D4D4D"/>
                </a:solidFill>
                <a:ea typeface="MS UI Gothic" pitchFamily="18" charset="0"/>
              </a:rPr>
              <a:t>目的</a:t>
            </a:r>
          </a:p>
          <a:p>
            <a:r>
              <a:rPr lang="ja-JP" sz="1600" b="0" i="0" dirty="0" smtClean="0">
                <a:solidFill>
                  <a:srgbClr val="4D4D4D"/>
                </a:solidFill>
                <a:ea typeface="MS UI Gothic" pitchFamily="18" charset="0"/>
              </a:rPr>
              <a:t>姑息的CTを受けている切除不能の膵癌を有する患者において、</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変異量±血清CA19-9の予後予測</a:t>
            </a:r>
            <a:r>
              <a:rPr lang="ja-JP" altLang="en-US" sz="1600" b="0" i="0" dirty="0" smtClean="0">
                <a:solidFill>
                  <a:srgbClr val="4D4D4D"/>
                </a:solidFill>
                <a:ea typeface="MS UI Gothic" pitchFamily="18" charset="0"/>
              </a:rPr>
              <a:t>能</a:t>
            </a:r>
            <a:r>
              <a:rPr lang="ja-JP" sz="1600" b="0" i="0" dirty="0" smtClean="0">
                <a:solidFill>
                  <a:srgbClr val="4D4D4D"/>
                </a:solidFill>
                <a:ea typeface="MS UI Gothic" pitchFamily="18" charset="0"/>
              </a:rPr>
              <a:t>を調査すること</a:t>
            </a:r>
          </a:p>
          <a:p>
            <a:endParaRPr lang="en-GB" dirty="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CTを受けている、切除不能の局所進行/転移性膵癌を有する患者182例から得られた、640個のアーカイブ血漿標本について解析を行う、前向きのバイオマーカー試験*</a:t>
            </a:r>
          </a:p>
          <a:p>
            <a:pPr lvl="1"/>
            <a:r>
              <a:rPr lang="ja-JP" sz="1600" b="0" i="0" dirty="0" smtClean="0">
                <a:solidFill>
                  <a:srgbClr val="4D4D4D"/>
                </a:solidFill>
                <a:ea typeface="MS UI Gothic" pitchFamily="18" charset="0"/>
              </a:rPr>
              <a:t>患者には、ゲムシタビン(n=151)またはFOLFIRINOX (n=31)が投与された</a:t>
            </a:r>
          </a:p>
          <a:p>
            <a:r>
              <a:rPr lang="ja-JP" sz="1600" b="0" i="0" dirty="0" smtClean="0">
                <a:solidFill>
                  <a:srgbClr val="4D4D4D"/>
                </a:solidFill>
                <a:ea typeface="MS UI Gothic" pitchFamily="18" charset="0"/>
              </a:rPr>
              <a:t>ctDNA </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コドン12/13変異レベルが、ベースライン時とCT後評価され、OSとの関連性が検討された</a:t>
            </a:r>
          </a:p>
          <a:p>
            <a:pPr lvl="1"/>
            <a:r>
              <a:rPr lang="ja-JP" sz="1600" b="0" i="1" dirty="0" smtClean="0">
                <a:solidFill>
                  <a:srgbClr val="4D4D4D"/>
                </a:solidFill>
                <a:ea typeface="MS UI Gothic" pitchFamily="18" charset="0"/>
              </a:rPr>
              <a:t>KRAS </a:t>
            </a:r>
            <a:r>
              <a:rPr lang="ja-JP" sz="1600" b="0" i="0" dirty="0" smtClean="0">
                <a:solidFill>
                  <a:srgbClr val="4D4D4D"/>
                </a:solidFill>
                <a:ea typeface="MS UI Gothic" pitchFamily="18" charset="0"/>
              </a:rPr>
              <a:t>変異レベルは、高度に断片化された血漿中ctDNAにおいて、定量的変異増幅PCR-NGSアッセイを用いて検出された</a:t>
            </a:r>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4" name="Text Placeholder 3"/>
          <p:cNvSpPr>
            <a:spLocks noGrp="1"/>
          </p:cNvSpPr>
          <p:nvPr>
            <p:ph type="body" sz="quarter" idx="10"/>
          </p:nvPr>
        </p:nvSpPr>
        <p:spPr>
          <a:xfrm>
            <a:off x="365125" y="6309320"/>
            <a:ext cx="4422899" cy="274043"/>
          </a:xfrm>
        </p:spPr>
        <p:txBody>
          <a:bodyPr/>
          <a:lstStyle/>
          <a:p>
            <a:r>
              <a:rPr lang="ja-JP" sz="1200" b="0" i="0" dirty="0" smtClean="0">
                <a:solidFill>
                  <a:srgbClr val="4D4D4D"/>
                </a:solidFill>
                <a:ea typeface="MS UI Gothic" pitchFamily="18" charset="0"/>
              </a:rPr>
              <a:t>*Danish BIOPAC. CA19-9, 炭水化物抗原19-9; ctDNA,循環血中腫瘍(ct)DNA; PCR-NGS,</a:t>
            </a:r>
            <a:r>
              <a:rPr lang="en-US" altLang="ja-JP" sz="1200" b="0" i="0" dirty="0" smtClean="0">
                <a:solidFill>
                  <a:srgbClr val="4D4D4D"/>
                </a:solidFill>
                <a:ea typeface="MS UI Gothic" pitchFamily="18" charset="0"/>
              </a:rPr>
              <a:t> </a:t>
            </a:r>
            <a:r>
              <a:rPr lang="ja-JP" sz="1200" b="0" i="0" dirty="0" smtClean="0">
                <a:solidFill>
                  <a:srgbClr val="4D4D4D"/>
                </a:solidFill>
                <a:ea typeface="MS UI Gothic" pitchFamily="18" charset="0"/>
              </a:rPr>
              <a:t>PCR-次世代シーケンシング</a:t>
            </a:r>
          </a:p>
        </p:txBody>
      </p:sp>
      <p:sp>
        <p:nvSpPr>
          <p:cNvPr id="5" name="Text Placeholder 4"/>
          <p:cNvSpPr>
            <a:spLocks noGrp="1"/>
          </p:cNvSpPr>
          <p:nvPr>
            <p:ph type="body" sz="quarter" idx="11"/>
          </p:nvPr>
        </p:nvSpPr>
        <p:spPr>
          <a:xfrm>
            <a:off x="4860925" y="6309320"/>
            <a:ext cx="4130675" cy="274043"/>
          </a:xfrm>
        </p:spPr>
        <p:txBody>
          <a:bodyPr/>
          <a:lstStyle/>
          <a:p>
            <a:r>
              <a:rPr lang="ja-JP" sz="1200" b="0" i="0" dirty="0" smtClean="0">
                <a:solidFill>
                  <a:srgbClr val="4D4D4D"/>
                </a:solidFill>
                <a:ea typeface="MS UI Gothic" pitchFamily="18" charset="0"/>
              </a:rPr>
              <a:t>Johansen et al. J Clin Oncol 2015; 33 (suppl): abstr 4022</a:t>
            </a:r>
          </a:p>
        </p:txBody>
      </p:sp>
    </p:spTree>
    <p:extLst>
      <p:ext uri="{BB962C8B-B14F-4D97-AF65-F5344CB8AC3E}">
        <p14:creationId xmlns:p14="http://schemas.microsoft.com/office/powerpoint/2010/main" xmlns="" val="2758165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4022: 切除不能の膵癌(PC)患者における、循環血中腫瘍(ct)DNA </a:t>
            </a:r>
            <a:r>
              <a:rPr lang="ja-JP" sz="1800" b="1" i="1" dirty="0" smtClean="0">
                <a:solidFill>
                  <a:srgbClr val="043882"/>
                </a:solidFill>
                <a:ea typeface="MS UI Gothic" pitchFamily="18" charset="0"/>
              </a:rPr>
              <a:t>KRAS</a:t>
            </a:r>
            <a:r>
              <a:rPr lang="ja-JP" sz="1800" b="1" i="0" dirty="0" smtClean="0">
                <a:solidFill>
                  <a:srgbClr val="043882"/>
                </a:solidFill>
                <a:ea typeface="MS UI Gothic" pitchFamily="18" charset="0"/>
              </a:rPr>
              <a:t>変異および血清CA19-9の予後予測能 – Johansen JS,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spcBef>
                <a:spcPts val="1500"/>
              </a:spcBef>
              <a:spcAft>
                <a:spcPts val="300"/>
              </a:spcAft>
              <a:buNone/>
            </a:pPr>
            <a:r>
              <a:rPr lang="ja-JP" sz="1600" b="1" i="0" dirty="0" smtClean="0">
                <a:solidFill>
                  <a:srgbClr val="4D4D4D"/>
                </a:solidFill>
                <a:ea typeface="MS UI Gothic" pitchFamily="18" charset="0"/>
              </a:rPr>
              <a:t>結論</a:t>
            </a:r>
          </a:p>
          <a:p>
            <a:pPr>
              <a:spcAft>
                <a:spcPts val="300"/>
              </a:spcAft>
            </a:pPr>
            <a:r>
              <a:rPr lang="ja-JP" sz="1600" b="1" i="0" dirty="0" smtClean="0">
                <a:solidFill>
                  <a:srgbClr val="4D4D4D"/>
                </a:solidFill>
                <a:ea typeface="MS UI Gothic" pitchFamily="18" charset="0"/>
              </a:rPr>
              <a:t>姑息的CTを受けている、切除不能の膵癌を有する患者において、ベースライン時におけるctDNA </a:t>
            </a:r>
            <a:r>
              <a:rPr lang="ja-JP" sz="1600" b="1" i="1" dirty="0" smtClean="0">
                <a:solidFill>
                  <a:srgbClr val="4D4D4D"/>
                </a:solidFill>
                <a:ea typeface="MS UI Gothic" pitchFamily="18" charset="0"/>
              </a:rPr>
              <a:t>KRAS</a:t>
            </a:r>
            <a:r>
              <a:rPr lang="ja-JP" sz="1600" b="1" i="0" dirty="0" smtClean="0">
                <a:solidFill>
                  <a:srgbClr val="4D4D4D"/>
                </a:solidFill>
                <a:ea typeface="MS UI Gothic" pitchFamily="18" charset="0"/>
              </a:rPr>
              <a:t>レベルの高値は、不良なOSと有意な相関性を示した</a:t>
            </a:r>
          </a:p>
          <a:p>
            <a:pPr>
              <a:spcAft>
                <a:spcPts val="300"/>
              </a:spcAft>
            </a:pPr>
            <a:r>
              <a:rPr lang="ja-JP" sz="1600" b="1" i="1" dirty="0" smtClean="0">
                <a:solidFill>
                  <a:srgbClr val="4D4D4D"/>
                </a:solidFill>
                <a:ea typeface="MS UI Gothic" pitchFamily="18" charset="0"/>
              </a:rPr>
              <a:t>KRAS</a:t>
            </a:r>
            <a:r>
              <a:rPr lang="ja-JP" sz="1600" b="1" i="0" dirty="0" smtClean="0">
                <a:solidFill>
                  <a:srgbClr val="4D4D4D"/>
                </a:solidFill>
                <a:ea typeface="MS UI Gothic" pitchFamily="18" charset="0"/>
              </a:rPr>
              <a:t> + CA19-9を併用した場合には、それぞれを単独で用いた場合よりも高い予測能が得られた</a:t>
            </a:r>
          </a:p>
        </p:txBody>
      </p:sp>
      <p:sp>
        <p:nvSpPr>
          <p:cNvPr id="4" name="Text Placeholder 3"/>
          <p:cNvSpPr>
            <a:spLocks noGrp="1"/>
          </p:cNvSpPr>
          <p:nvPr>
            <p:ph type="body" sz="quarter" idx="10"/>
          </p:nvPr>
        </p:nvSpPr>
        <p:spPr>
          <a:xfrm>
            <a:off x="365125" y="6309320"/>
            <a:ext cx="4620234" cy="279370"/>
          </a:xfrm>
        </p:spPr>
        <p:txBody>
          <a:bodyPr/>
          <a:lstStyle/>
          <a:p>
            <a:r>
              <a:rPr lang="ja-JP" sz="1200" b="0" i="0" dirty="0" smtClean="0">
                <a:solidFill>
                  <a:srgbClr val="4D4D4D"/>
                </a:solidFill>
                <a:ea typeface="MS UI Gothic" pitchFamily="18" charset="0"/>
              </a:rPr>
              <a:t>*</a:t>
            </a:r>
            <a:r>
              <a:rPr lang="ja-JP" sz="1200" b="0" i="1" dirty="0" smtClean="0">
                <a:solidFill>
                  <a:srgbClr val="4D4D4D"/>
                </a:solidFill>
                <a:ea typeface="MS UI Gothic" pitchFamily="18" charset="0"/>
              </a:rPr>
              <a:t>KRAS ± </a:t>
            </a:r>
            <a:r>
              <a:rPr lang="ja-JP" sz="1200" b="0" i="0" dirty="0" smtClean="0">
                <a:solidFill>
                  <a:srgbClr val="4D4D4D"/>
                </a:solidFill>
                <a:ea typeface="MS UI Gothic" pitchFamily="18" charset="0"/>
              </a:rPr>
              <a:t>CA19-9の高値群における死亡のHR（低値群との比較において）</a:t>
            </a:r>
          </a:p>
        </p:txBody>
      </p:sp>
      <p:grpSp>
        <p:nvGrpSpPr>
          <p:cNvPr id="10" name="Group 9"/>
          <p:cNvGrpSpPr/>
          <p:nvPr/>
        </p:nvGrpSpPr>
        <p:grpSpPr>
          <a:xfrm>
            <a:off x="258251" y="1576254"/>
            <a:ext cx="4195176" cy="3413048"/>
            <a:chOff x="258251" y="1796633"/>
            <a:chExt cx="4195176" cy="3413048"/>
          </a:xfrm>
        </p:grpSpPr>
        <p:sp>
          <p:nvSpPr>
            <p:cNvPr id="11" name="TextBox 10"/>
            <p:cNvSpPr txBox="1"/>
            <p:nvPr/>
          </p:nvSpPr>
          <p:spPr>
            <a:xfrm>
              <a:off x="2232660" y="4932682"/>
              <a:ext cx="891591"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生存期間（日間）</a:t>
              </a:r>
            </a:p>
          </p:txBody>
        </p:sp>
        <p:sp>
          <p:nvSpPr>
            <p:cNvPr id="12" name="TextBox 11"/>
            <p:cNvSpPr txBox="1"/>
            <p:nvPr/>
          </p:nvSpPr>
          <p:spPr>
            <a:xfrm>
              <a:off x="2268371" y="2893460"/>
              <a:ext cx="2141330" cy="430887"/>
            </a:xfrm>
            <a:prstGeom prst="rect">
              <a:avLst/>
            </a:prstGeom>
            <a:noFill/>
          </p:spPr>
          <p:txBody>
            <a:bodyPr wrap="square" rtlCol="0">
              <a:spAutoFit/>
            </a:bodyPr>
            <a:lstStyle/>
            <a:p>
              <a:r>
                <a:rPr lang="ja-JP" sz="1100" b="0" i="0" dirty="0" smtClean="0">
                  <a:solidFill>
                    <a:srgbClr val="4D4D4D"/>
                  </a:solidFill>
                  <a:ea typeface="MS UI Gothic" pitchFamily="18" charset="0"/>
                </a:rPr>
                <a:t>HR* 4.1(95%CI 2.5, 6.8)</a:t>
              </a:r>
            </a:p>
            <a:p>
              <a:r>
                <a:rPr lang="ja-JP" sz="1100" b="0" i="0" dirty="0" smtClean="0">
                  <a:solidFill>
                    <a:srgbClr val="4D4D4D"/>
                  </a:solidFill>
                  <a:ea typeface="MS UI Gothic" pitchFamily="18" charset="0"/>
                </a:rPr>
                <a:t>p&lt;0.0001</a:t>
              </a:r>
            </a:p>
          </p:txBody>
        </p:sp>
        <p:sp>
          <p:nvSpPr>
            <p:cNvPr id="13" name="Freeform 12"/>
            <p:cNvSpPr>
              <a:spLocks/>
            </p:cNvSpPr>
            <p:nvPr/>
          </p:nvSpPr>
          <p:spPr bwMode="auto">
            <a:xfrm>
              <a:off x="885708" y="1926418"/>
              <a:ext cx="3567719" cy="26545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6"/>
            <p:cNvSpPr>
              <a:spLocks noChangeShapeType="1"/>
            </p:cNvSpPr>
            <p:nvPr/>
          </p:nvSpPr>
          <p:spPr bwMode="auto">
            <a:xfrm>
              <a:off x="802521" y="192641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7"/>
            <p:cNvSpPr>
              <a:spLocks noChangeShapeType="1"/>
            </p:cNvSpPr>
            <p:nvPr/>
          </p:nvSpPr>
          <p:spPr bwMode="auto">
            <a:xfrm>
              <a:off x="802521" y="244860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8"/>
            <p:cNvSpPr>
              <a:spLocks noChangeShapeType="1"/>
            </p:cNvSpPr>
            <p:nvPr/>
          </p:nvSpPr>
          <p:spPr bwMode="auto">
            <a:xfrm>
              <a:off x="802521" y="2948654"/>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a:off x="802521" y="345579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a:off x="802521" y="3962940"/>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a:off x="802521" y="447008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a:off x="3267423"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a:off x="2675694"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5"/>
            <p:cNvSpPr>
              <a:spLocks noChangeShapeType="1"/>
            </p:cNvSpPr>
            <p:nvPr/>
          </p:nvSpPr>
          <p:spPr bwMode="auto">
            <a:xfrm>
              <a:off x="3840279"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9"/>
            <p:cNvSpPr>
              <a:spLocks noChangeShapeType="1"/>
            </p:cNvSpPr>
            <p:nvPr/>
          </p:nvSpPr>
          <p:spPr bwMode="auto">
            <a:xfrm>
              <a:off x="2069165"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20"/>
            <p:cNvSpPr>
              <a:spLocks noChangeShapeType="1"/>
            </p:cNvSpPr>
            <p:nvPr/>
          </p:nvSpPr>
          <p:spPr bwMode="auto">
            <a:xfrm>
              <a:off x="1469485"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21"/>
            <p:cNvSpPr>
              <a:spLocks noChangeShapeType="1"/>
            </p:cNvSpPr>
            <p:nvPr/>
          </p:nvSpPr>
          <p:spPr bwMode="auto">
            <a:xfrm>
              <a:off x="885707"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TextBox 25"/>
            <p:cNvSpPr txBox="1"/>
            <p:nvPr/>
          </p:nvSpPr>
          <p:spPr>
            <a:xfrm rot="16200000">
              <a:off x="-338386" y="3123047"/>
              <a:ext cx="147027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27" name="TextBox 26"/>
            <p:cNvSpPr txBox="1"/>
            <p:nvPr/>
          </p:nvSpPr>
          <p:spPr>
            <a:xfrm>
              <a:off x="427402" y="1796633"/>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28" name="TextBox 27"/>
            <p:cNvSpPr txBox="1"/>
            <p:nvPr/>
          </p:nvSpPr>
          <p:spPr>
            <a:xfrm>
              <a:off x="512362" y="231010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29" name="TextBox 28"/>
            <p:cNvSpPr txBox="1"/>
            <p:nvPr/>
          </p:nvSpPr>
          <p:spPr>
            <a:xfrm>
              <a:off x="512362" y="280905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0" name="TextBox 29"/>
            <p:cNvSpPr txBox="1"/>
            <p:nvPr/>
          </p:nvSpPr>
          <p:spPr>
            <a:xfrm>
              <a:off x="512362" y="3315966"/>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1" name="TextBox 30"/>
            <p:cNvSpPr txBox="1"/>
            <p:nvPr/>
          </p:nvSpPr>
          <p:spPr>
            <a:xfrm>
              <a:off x="512362" y="382287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2" name="TextBox 31"/>
            <p:cNvSpPr txBox="1"/>
            <p:nvPr/>
          </p:nvSpPr>
          <p:spPr>
            <a:xfrm>
              <a:off x="614651" y="4291463"/>
              <a:ext cx="252295" cy="35363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3" name="TextBox 32"/>
            <p:cNvSpPr txBox="1"/>
            <p:nvPr/>
          </p:nvSpPr>
          <p:spPr>
            <a:xfrm>
              <a:off x="764101" y="4640964"/>
              <a:ext cx="252295" cy="35363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4" name="TextBox 33"/>
            <p:cNvSpPr txBox="1"/>
            <p:nvPr/>
          </p:nvSpPr>
          <p:spPr>
            <a:xfrm>
              <a:off x="1249421"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200</a:t>
              </a:r>
            </a:p>
          </p:txBody>
        </p:sp>
        <p:sp>
          <p:nvSpPr>
            <p:cNvPr id="35" name="TextBox 34"/>
            <p:cNvSpPr txBox="1"/>
            <p:nvPr/>
          </p:nvSpPr>
          <p:spPr>
            <a:xfrm>
              <a:off x="1851113"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400</a:t>
              </a:r>
            </a:p>
          </p:txBody>
        </p:sp>
        <p:sp>
          <p:nvSpPr>
            <p:cNvPr id="36" name="TextBox 35"/>
            <p:cNvSpPr txBox="1"/>
            <p:nvPr/>
          </p:nvSpPr>
          <p:spPr>
            <a:xfrm>
              <a:off x="2452432"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600</a:t>
              </a:r>
            </a:p>
          </p:txBody>
        </p:sp>
        <p:sp>
          <p:nvSpPr>
            <p:cNvPr id="37" name="TextBox 36"/>
            <p:cNvSpPr txBox="1"/>
            <p:nvPr/>
          </p:nvSpPr>
          <p:spPr>
            <a:xfrm>
              <a:off x="3053018"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800</a:t>
              </a:r>
            </a:p>
          </p:txBody>
        </p:sp>
        <p:sp>
          <p:nvSpPr>
            <p:cNvPr id="38" name="TextBox 37"/>
            <p:cNvSpPr txBox="1"/>
            <p:nvPr/>
          </p:nvSpPr>
          <p:spPr>
            <a:xfrm>
              <a:off x="3581531" y="4679281"/>
              <a:ext cx="52450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1000</a:t>
              </a:r>
            </a:p>
          </p:txBody>
        </p:sp>
        <p:sp>
          <p:nvSpPr>
            <p:cNvPr id="39" name="TextBox 38"/>
            <p:cNvSpPr txBox="1"/>
            <p:nvPr/>
          </p:nvSpPr>
          <p:spPr>
            <a:xfrm>
              <a:off x="3483999" y="1842799"/>
              <a:ext cx="944489" cy="461665"/>
            </a:xfrm>
            <a:prstGeom prst="rect">
              <a:avLst/>
            </a:prstGeom>
            <a:noFill/>
          </p:spPr>
          <p:txBody>
            <a:bodyPr wrap="none" rtlCol="0" anchor="ctr" anchorCtr="0">
              <a:spAutoFit/>
            </a:bodyPr>
            <a:lstStyle/>
            <a:p>
              <a:r>
                <a:rPr lang="ja-JP" sz="1200" b="0" i="1" dirty="0" smtClean="0">
                  <a:solidFill>
                    <a:srgbClr val="4D4D4D"/>
                  </a:solidFill>
                  <a:ea typeface="MS UI Gothic" pitchFamily="18" charset="0"/>
                </a:rPr>
                <a:t>KRAS</a:t>
              </a:r>
              <a:r>
                <a:rPr lang="ja-JP" sz="1200" b="0" i="0" dirty="0" smtClean="0">
                  <a:solidFill>
                    <a:srgbClr val="4D4D4D"/>
                  </a:solidFill>
                  <a:ea typeface="MS UI Gothic" pitchFamily="18" charset="0"/>
                </a:rPr>
                <a:t> ≤5.5</a:t>
              </a:r>
            </a:p>
            <a:p>
              <a:r>
                <a:rPr lang="ja-JP" sz="1200" b="0" i="1" dirty="0" smtClean="0">
                  <a:solidFill>
                    <a:srgbClr val="4D4D4D"/>
                  </a:solidFill>
                  <a:ea typeface="MS UI Gothic" pitchFamily="18" charset="0"/>
                </a:rPr>
                <a:t>KRAS</a:t>
              </a:r>
              <a:r>
                <a:rPr lang="ja-JP" sz="1200" b="0" i="0" dirty="0" smtClean="0">
                  <a:solidFill>
                    <a:srgbClr val="4D4D4D"/>
                  </a:solidFill>
                  <a:ea typeface="MS UI Gothic" pitchFamily="18" charset="0"/>
                </a:rPr>
                <a:t> &gt;5.5</a:t>
              </a:r>
            </a:p>
          </p:txBody>
        </p:sp>
        <p:cxnSp>
          <p:nvCxnSpPr>
            <p:cNvPr id="40" name="Straight Connector 39"/>
            <p:cNvCxnSpPr/>
            <p:nvPr/>
          </p:nvCxnSpPr>
          <p:spPr>
            <a:xfrm>
              <a:off x="3053018" y="1979927"/>
              <a:ext cx="28601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53018" y="2156180"/>
              <a:ext cx="28601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42" name="AutoShape 2"/>
            <p:cNvSpPr>
              <a:spLocks noChangeAspect="1" noChangeArrowheads="1"/>
            </p:cNvSpPr>
            <p:nvPr/>
          </p:nvSpPr>
          <p:spPr bwMode="auto">
            <a:xfrm>
              <a:off x="840298" y="1885894"/>
              <a:ext cx="2582862"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Freeform 3"/>
            <p:cNvSpPr>
              <a:spLocks/>
            </p:cNvSpPr>
            <p:nvPr/>
          </p:nvSpPr>
          <p:spPr bwMode="auto">
            <a:xfrm>
              <a:off x="859348" y="1923327"/>
              <a:ext cx="3447328" cy="2544220"/>
            </a:xfrm>
            <a:custGeom>
              <a:avLst/>
              <a:gdLst>
                <a:gd name="T0" fmla="*/ 137 w 269"/>
                <a:gd name="T1" fmla="*/ 198 h 198"/>
                <a:gd name="T2" fmla="*/ 119 w 269"/>
                <a:gd name="T3" fmla="*/ 195 h 198"/>
                <a:gd name="T4" fmla="*/ 113 w 269"/>
                <a:gd name="T5" fmla="*/ 192 h 198"/>
                <a:gd name="T6" fmla="*/ 109 w 269"/>
                <a:gd name="T7" fmla="*/ 190 h 198"/>
                <a:gd name="T8" fmla="*/ 102 w 269"/>
                <a:gd name="T9" fmla="*/ 187 h 198"/>
                <a:gd name="T10" fmla="*/ 98 w 269"/>
                <a:gd name="T11" fmla="*/ 184 h 198"/>
                <a:gd name="T12" fmla="*/ 95 w 269"/>
                <a:gd name="T13" fmla="*/ 181 h 198"/>
                <a:gd name="T14" fmla="*/ 92 w 269"/>
                <a:gd name="T15" fmla="*/ 179 h 198"/>
                <a:gd name="T16" fmla="*/ 83 w 269"/>
                <a:gd name="T17" fmla="*/ 175 h 198"/>
                <a:gd name="T18" fmla="*/ 76 w 269"/>
                <a:gd name="T19" fmla="*/ 170 h 198"/>
                <a:gd name="T20" fmla="*/ 74 w 269"/>
                <a:gd name="T21" fmla="*/ 167 h 198"/>
                <a:gd name="T22" fmla="*/ 69 w 269"/>
                <a:gd name="T23" fmla="*/ 163 h 198"/>
                <a:gd name="T24" fmla="*/ 66 w 269"/>
                <a:gd name="T25" fmla="*/ 161 h 198"/>
                <a:gd name="T26" fmla="*/ 62 w 269"/>
                <a:gd name="T27" fmla="*/ 157 h 198"/>
                <a:gd name="T28" fmla="*/ 60 w 269"/>
                <a:gd name="T29" fmla="*/ 153 h 198"/>
                <a:gd name="T30" fmla="*/ 56 w 269"/>
                <a:gd name="T31" fmla="*/ 148 h 198"/>
                <a:gd name="T32" fmla="*/ 53 w 269"/>
                <a:gd name="T33" fmla="*/ 141 h 198"/>
                <a:gd name="T34" fmla="*/ 50 w 269"/>
                <a:gd name="T35" fmla="*/ 136 h 198"/>
                <a:gd name="T36" fmla="*/ 48 w 269"/>
                <a:gd name="T37" fmla="*/ 128 h 198"/>
                <a:gd name="T38" fmla="*/ 44 w 269"/>
                <a:gd name="T39" fmla="*/ 120 h 198"/>
                <a:gd name="T40" fmla="*/ 42 w 269"/>
                <a:gd name="T41" fmla="*/ 114 h 198"/>
                <a:gd name="T42" fmla="*/ 39 w 269"/>
                <a:gd name="T43" fmla="*/ 107 h 198"/>
                <a:gd name="T44" fmla="*/ 37 w 269"/>
                <a:gd name="T45" fmla="*/ 100 h 198"/>
                <a:gd name="T46" fmla="*/ 35 w 269"/>
                <a:gd name="T47" fmla="*/ 94 h 198"/>
                <a:gd name="T48" fmla="*/ 32 w 269"/>
                <a:gd name="T49" fmla="*/ 88 h 198"/>
                <a:gd name="T50" fmla="*/ 30 w 269"/>
                <a:gd name="T51" fmla="*/ 82 h 198"/>
                <a:gd name="T52" fmla="*/ 27 w 269"/>
                <a:gd name="T53" fmla="*/ 77 h 198"/>
                <a:gd name="T54" fmla="*/ 24 w 269"/>
                <a:gd name="T55" fmla="*/ 66 h 198"/>
                <a:gd name="T56" fmla="*/ 21 w 269"/>
                <a:gd name="T57" fmla="*/ 52 h 198"/>
                <a:gd name="T58" fmla="*/ 19 w 269"/>
                <a:gd name="T59" fmla="*/ 43 h 198"/>
                <a:gd name="T60" fmla="*/ 17 w 269"/>
                <a:gd name="T61" fmla="*/ 27 h 198"/>
                <a:gd name="T62" fmla="*/ 15 w 269"/>
                <a:gd name="T63" fmla="*/ 22 h 198"/>
                <a:gd name="T64" fmla="*/ 13 w 269"/>
                <a:gd name="T65" fmla="*/ 14 h 198"/>
                <a:gd name="T66" fmla="*/ 11 w 269"/>
                <a:gd name="T67" fmla="*/ 12 h 198"/>
                <a:gd name="T68" fmla="*/ 8 w 269"/>
                <a:gd name="T69" fmla="*/ 7 h 198"/>
                <a:gd name="T70" fmla="*/ 6 w 269"/>
                <a:gd name="T71" fmla="*/ 5 h 198"/>
                <a:gd name="T72" fmla="*/ 0 w 269"/>
                <a:gd name="T7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198">
                  <a:moveTo>
                    <a:pt x="269" y="198"/>
                  </a:moveTo>
                  <a:lnTo>
                    <a:pt x="137" y="198"/>
                  </a:lnTo>
                  <a:lnTo>
                    <a:pt x="137" y="195"/>
                  </a:lnTo>
                  <a:lnTo>
                    <a:pt x="119" y="195"/>
                  </a:lnTo>
                  <a:lnTo>
                    <a:pt x="119" y="192"/>
                  </a:lnTo>
                  <a:lnTo>
                    <a:pt x="113" y="192"/>
                  </a:lnTo>
                  <a:lnTo>
                    <a:pt x="113" y="190"/>
                  </a:lnTo>
                  <a:lnTo>
                    <a:pt x="109" y="190"/>
                  </a:lnTo>
                  <a:lnTo>
                    <a:pt x="109" y="187"/>
                  </a:lnTo>
                  <a:lnTo>
                    <a:pt x="102" y="187"/>
                  </a:lnTo>
                  <a:lnTo>
                    <a:pt x="102" y="184"/>
                  </a:lnTo>
                  <a:lnTo>
                    <a:pt x="98" y="184"/>
                  </a:lnTo>
                  <a:lnTo>
                    <a:pt x="98" y="181"/>
                  </a:lnTo>
                  <a:lnTo>
                    <a:pt x="95" y="181"/>
                  </a:lnTo>
                  <a:lnTo>
                    <a:pt x="95" y="179"/>
                  </a:lnTo>
                  <a:lnTo>
                    <a:pt x="92" y="179"/>
                  </a:lnTo>
                  <a:lnTo>
                    <a:pt x="92" y="175"/>
                  </a:lnTo>
                  <a:lnTo>
                    <a:pt x="83" y="175"/>
                  </a:lnTo>
                  <a:lnTo>
                    <a:pt x="83" y="170"/>
                  </a:lnTo>
                  <a:lnTo>
                    <a:pt x="76" y="170"/>
                  </a:lnTo>
                  <a:lnTo>
                    <a:pt x="76" y="167"/>
                  </a:lnTo>
                  <a:lnTo>
                    <a:pt x="74" y="167"/>
                  </a:lnTo>
                  <a:lnTo>
                    <a:pt x="74" y="163"/>
                  </a:lnTo>
                  <a:lnTo>
                    <a:pt x="69" y="163"/>
                  </a:lnTo>
                  <a:lnTo>
                    <a:pt x="69" y="161"/>
                  </a:lnTo>
                  <a:lnTo>
                    <a:pt x="66" y="161"/>
                  </a:lnTo>
                  <a:lnTo>
                    <a:pt x="66" y="157"/>
                  </a:lnTo>
                  <a:lnTo>
                    <a:pt x="62" y="157"/>
                  </a:lnTo>
                  <a:lnTo>
                    <a:pt x="62" y="153"/>
                  </a:lnTo>
                  <a:lnTo>
                    <a:pt x="60" y="153"/>
                  </a:lnTo>
                  <a:lnTo>
                    <a:pt x="60" y="148"/>
                  </a:lnTo>
                  <a:lnTo>
                    <a:pt x="56" y="148"/>
                  </a:lnTo>
                  <a:lnTo>
                    <a:pt x="56" y="141"/>
                  </a:lnTo>
                  <a:lnTo>
                    <a:pt x="53" y="141"/>
                  </a:lnTo>
                  <a:lnTo>
                    <a:pt x="53" y="136"/>
                  </a:lnTo>
                  <a:lnTo>
                    <a:pt x="50" y="136"/>
                  </a:lnTo>
                  <a:lnTo>
                    <a:pt x="50" y="128"/>
                  </a:lnTo>
                  <a:lnTo>
                    <a:pt x="48" y="128"/>
                  </a:lnTo>
                  <a:lnTo>
                    <a:pt x="48" y="120"/>
                  </a:lnTo>
                  <a:lnTo>
                    <a:pt x="44" y="120"/>
                  </a:lnTo>
                  <a:lnTo>
                    <a:pt x="44" y="114"/>
                  </a:lnTo>
                  <a:lnTo>
                    <a:pt x="42" y="114"/>
                  </a:lnTo>
                  <a:lnTo>
                    <a:pt x="42" y="107"/>
                  </a:lnTo>
                  <a:lnTo>
                    <a:pt x="39" y="107"/>
                  </a:lnTo>
                  <a:lnTo>
                    <a:pt x="39" y="100"/>
                  </a:lnTo>
                  <a:lnTo>
                    <a:pt x="37" y="100"/>
                  </a:lnTo>
                  <a:lnTo>
                    <a:pt x="37" y="94"/>
                  </a:lnTo>
                  <a:lnTo>
                    <a:pt x="35" y="94"/>
                  </a:lnTo>
                  <a:lnTo>
                    <a:pt x="35" y="88"/>
                  </a:lnTo>
                  <a:lnTo>
                    <a:pt x="32" y="88"/>
                  </a:lnTo>
                  <a:lnTo>
                    <a:pt x="32" y="82"/>
                  </a:lnTo>
                  <a:lnTo>
                    <a:pt x="30" y="82"/>
                  </a:lnTo>
                  <a:lnTo>
                    <a:pt x="30" y="77"/>
                  </a:lnTo>
                  <a:lnTo>
                    <a:pt x="27" y="77"/>
                  </a:lnTo>
                  <a:lnTo>
                    <a:pt x="27" y="66"/>
                  </a:lnTo>
                  <a:lnTo>
                    <a:pt x="24" y="66"/>
                  </a:lnTo>
                  <a:lnTo>
                    <a:pt x="24" y="52"/>
                  </a:lnTo>
                  <a:lnTo>
                    <a:pt x="21" y="52"/>
                  </a:lnTo>
                  <a:lnTo>
                    <a:pt x="21" y="43"/>
                  </a:lnTo>
                  <a:lnTo>
                    <a:pt x="19" y="43"/>
                  </a:lnTo>
                  <a:lnTo>
                    <a:pt x="19" y="27"/>
                  </a:lnTo>
                  <a:lnTo>
                    <a:pt x="17" y="27"/>
                  </a:lnTo>
                  <a:lnTo>
                    <a:pt x="17" y="22"/>
                  </a:lnTo>
                  <a:lnTo>
                    <a:pt x="15" y="22"/>
                  </a:lnTo>
                  <a:lnTo>
                    <a:pt x="15" y="14"/>
                  </a:lnTo>
                  <a:lnTo>
                    <a:pt x="13" y="14"/>
                  </a:lnTo>
                  <a:lnTo>
                    <a:pt x="13" y="12"/>
                  </a:lnTo>
                  <a:lnTo>
                    <a:pt x="11" y="12"/>
                  </a:lnTo>
                  <a:lnTo>
                    <a:pt x="11" y="7"/>
                  </a:lnTo>
                  <a:lnTo>
                    <a:pt x="8" y="7"/>
                  </a:lnTo>
                  <a:lnTo>
                    <a:pt x="8" y="5"/>
                  </a:lnTo>
                  <a:lnTo>
                    <a:pt x="6" y="5"/>
                  </a:lnTo>
                  <a:lnTo>
                    <a:pt x="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Freeform 4"/>
            <p:cNvSpPr>
              <a:spLocks/>
            </p:cNvSpPr>
            <p:nvPr/>
          </p:nvSpPr>
          <p:spPr bwMode="auto">
            <a:xfrm>
              <a:off x="859348" y="1934161"/>
              <a:ext cx="3447328" cy="2520000"/>
            </a:xfrm>
            <a:custGeom>
              <a:avLst/>
              <a:gdLst>
                <a:gd name="T0" fmla="*/ 5 w 269"/>
                <a:gd name="T1" fmla="*/ 0 h 199"/>
                <a:gd name="T2" fmla="*/ 9 w 269"/>
                <a:gd name="T3" fmla="*/ 2 h 199"/>
                <a:gd name="T4" fmla="*/ 11 w 269"/>
                <a:gd name="T5" fmla="*/ 4 h 199"/>
                <a:gd name="T6" fmla="*/ 14 w 269"/>
                <a:gd name="T7" fmla="*/ 6 h 199"/>
                <a:gd name="T8" fmla="*/ 16 w 269"/>
                <a:gd name="T9" fmla="*/ 9 h 199"/>
                <a:gd name="T10" fmla="*/ 19 w 269"/>
                <a:gd name="T11" fmla="*/ 11 h 199"/>
                <a:gd name="T12" fmla="*/ 19 w 269"/>
                <a:gd name="T13" fmla="*/ 18 h 199"/>
                <a:gd name="T14" fmla="*/ 21 w 269"/>
                <a:gd name="T15" fmla="*/ 22 h 199"/>
                <a:gd name="T16" fmla="*/ 23 w 269"/>
                <a:gd name="T17" fmla="*/ 25 h 199"/>
                <a:gd name="T18" fmla="*/ 25 w 269"/>
                <a:gd name="T19" fmla="*/ 28 h 199"/>
                <a:gd name="T20" fmla="*/ 28 w 269"/>
                <a:gd name="T21" fmla="*/ 30 h 199"/>
                <a:gd name="T22" fmla="*/ 31 w 269"/>
                <a:gd name="T23" fmla="*/ 33 h 199"/>
                <a:gd name="T24" fmla="*/ 33 w 269"/>
                <a:gd name="T25" fmla="*/ 36 h 199"/>
                <a:gd name="T26" fmla="*/ 35 w 269"/>
                <a:gd name="T27" fmla="*/ 39 h 199"/>
                <a:gd name="T28" fmla="*/ 37 w 269"/>
                <a:gd name="T29" fmla="*/ 42 h 199"/>
                <a:gd name="T30" fmla="*/ 40 w 269"/>
                <a:gd name="T31" fmla="*/ 47 h 199"/>
                <a:gd name="T32" fmla="*/ 42 w 269"/>
                <a:gd name="T33" fmla="*/ 49 h 199"/>
                <a:gd name="T34" fmla="*/ 44 w 269"/>
                <a:gd name="T35" fmla="*/ 54 h 199"/>
                <a:gd name="T36" fmla="*/ 46 w 269"/>
                <a:gd name="T37" fmla="*/ 57 h 199"/>
                <a:gd name="T38" fmla="*/ 48 w 269"/>
                <a:gd name="T39" fmla="*/ 61 h 199"/>
                <a:gd name="T40" fmla="*/ 50 w 269"/>
                <a:gd name="T41" fmla="*/ 65 h 199"/>
                <a:gd name="T42" fmla="*/ 52 w 269"/>
                <a:gd name="T43" fmla="*/ 68 h 199"/>
                <a:gd name="T44" fmla="*/ 55 w 269"/>
                <a:gd name="T45" fmla="*/ 72 h 199"/>
                <a:gd name="T46" fmla="*/ 56 w 269"/>
                <a:gd name="T47" fmla="*/ 75 h 199"/>
                <a:gd name="T48" fmla="*/ 59 w 269"/>
                <a:gd name="T49" fmla="*/ 78 h 199"/>
                <a:gd name="T50" fmla="*/ 62 w 269"/>
                <a:gd name="T51" fmla="*/ 83 h 199"/>
                <a:gd name="T52" fmla="*/ 65 w 269"/>
                <a:gd name="T53" fmla="*/ 86 h 199"/>
                <a:gd name="T54" fmla="*/ 67 w 269"/>
                <a:gd name="T55" fmla="*/ 88 h 199"/>
                <a:gd name="T56" fmla="*/ 70 w 269"/>
                <a:gd name="T57" fmla="*/ 91 h 199"/>
                <a:gd name="T58" fmla="*/ 75 w 269"/>
                <a:gd name="T59" fmla="*/ 93 h 199"/>
                <a:gd name="T60" fmla="*/ 77 w 269"/>
                <a:gd name="T61" fmla="*/ 99 h 199"/>
                <a:gd name="T62" fmla="*/ 82 w 269"/>
                <a:gd name="T63" fmla="*/ 102 h 199"/>
                <a:gd name="T64" fmla="*/ 86 w 269"/>
                <a:gd name="T65" fmla="*/ 105 h 199"/>
                <a:gd name="T66" fmla="*/ 89 w 269"/>
                <a:gd name="T67" fmla="*/ 107 h 199"/>
                <a:gd name="T68" fmla="*/ 91 w 269"/>
                <a:gd name="T69" fmla="*/ 109 h 199"/>
                <a:gd name="T70" fmla="*/ 93 w 269"/>
                <a:gd name="T71" fmla="*/ 112 h 199"/>
                <a:gd name="T72" fmla="*/ 96 w 269"/>
                <a:gd name="T73" fmla="*/ 115 h 199"/>
                <a:gd name="T74" fmla="*/ 98 w 269"/>
                <a:gd name="T75" fmla="*/ 118 h 199"/>
                <a:gd name="T76" fmla="*/ 100 w 269"/>
                <a:gd name="T77" fmla="*/ 120 h 199"/>
                <a:gd name="T78" fmla="*/ 103 w 269"/>
                <a:gd name="T79" fmla="*/ 124 h 199"/>
                <a:gd name="T80" fmla="*/ 105 w 269"/>
                <a:gd name="T81" fmla="*/ 126 h 199"/>
                <a:gd name="T82" fmla="*/ 107 w 269"/>
                <a:gd name="T83" fmla="*/ 129 h 199"/>
                <a:gd name="T84" fmla="*/ 109 w 269"/>
                <a:gd name="T85" fmla="*/ 132 h 199"/>
                <a:gd name="T86" fmla="*/ 111 w 269"/>
                <a:gd name="T87" fmla="*/ 133 h 199"/>
                <a:gd name="T88" fmla="*/ 115 w 269"/>
                <a:gd name="T89" fmla="*/ 137 h 199"/>
                <a:gd name="T90" fmla="*/ 117 w 269"/>
                <a:gd name="T91" fmla="*/ 141 h 199"/>
                <a:gd name="T92" fmla="*/ 119 w 269"/>
                <a:gd name="T93" fmla="*/ 147 h 199"/>
                <a:gd name="T94" fmla="*/ 122 w 269"/>
                <a:gd name="T95" fmla="*/ 150 h 199"/>
                <a:gd name="T96" fmla="*/ 135 w 269"/>
                <a:gd name="T97" fmla="*/ 152 h 199"/>
                <a:gd name="T98" fmla="*/ 137 w 269"/>
                <a:gd name="T99" fmla="*/ 159 h 199"/>
                <a:gd name="T100" fmla="*/ 146 w 269"/>
                <a:gd name="T101" fmla="*/ 162 h 199"/>
                <a:gd name="T102" fmla="*/ 151 w 269"/>
                <a:gd name="T103" fmla="*/ 165 h 199"/>
                <a:gd name="T104" fmla="*/ 153 w 269"/>
                <a:gd name="T105" fmla="*/ 168 h 199"/>
                <a:gd name="T106" fmla="*/ 162 w 269"/>
                <a:gd name="T107" fmla="*/ 172 h 199"/>
                <a:gd name="T108" fmla="*/ 206 w 269"/>
                <a:gd name="T109" fmla="*/ 176 h 199"/>
                <a:gd name="T110" fmla="*/ 214 w 269"/>
                <a:gd name="T111" fmla="*/ 180 h 199"/>
                <a:gd name="T112" fmla="*/ 230 w 269"/>
                <a:gd name="T113" fmla="*/ 183 h 199"/>
                <a:gd name="T114" fmla="*/ 241 w 269"/>
                <a:gd name="T115" fmla="*/ 186 h 199"/>
                <a:gd name="T116" fmla="*/ 245 w 269"/>
                <a:gd name="T117" fmla="*/ 190 h 199"/>
                <a:gd name="T118" fmla="*/ 269 w 269"/>
                <a:gd name="T119" fmla="*/ 1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199">
                  <a:moveTo>
                    <a:pt x="0" y="0"/>
                  </a:moveTo>
                  <a:lnTo>
                    <a:pt x="5" y="0"/>
                  </a:lnTo>
                  <a:lnTo>
                    <a:pt x="5" y="2"/>
                  </a:lnTo>
                  <a:lnTo>
                    <a:pt x="9" y="2"/>
                  </a:lnTo>
                  <a:lnTo>
                    <a:pt x="9" y="4"/>
                  </a:lnTo>
                  <a:lnTo>
                    <a:pt x="11" y="4"/>
                  </a:lnTo>
                  <a:lnTo>
                    <a:pt x="11" y="6"/>
                  </a:lnTo>
                  <a:lnTo>
                    <a:pt x="14" y="6"/>
                  </a:lnTo>
                  <a:lnTo>
                    <a:pt x="14" y="9"/>
                  </a:lnTo>
                  <a:lnTo>
                    <a:pt x="16" y="9"/>
                  </a:lnTo>
                  <a:lnTo>
                    <a:pt x="16" y="11"/>
                  </a:lnTo>
                  <a:lnTo>
                    <a:pt x="19" y="11"/>
                  </a:lnTo>
                  <a:lnTo>
                    <a:pt x="19" y="13"/>
                  </a:lnTo>
                  <a:lnTo>
                    <a:pt x="19" y="18"/>
                  </a:lnTo>
                  <a:lnTo>
                    <a:pt x="21" y="18"/>
                  </a:lnTo>
                  <a:lnTo>
                    <a:pt x="21" y="22"/>
                  </a:lnTo>
                  <a:lnTo>
                    <a:pt x="23" y="22"/>
                  </a:lnTo>
                  <a:lnTo>
                    <a:pt x="23" y="25"/>
                  </a:lnTo>
                  <a:lnTo>
                    <a:pt x="25" y="25"/>
                  </a:lnTo>
                  <a:lnTo>
                    <a:pt x="25" y="28"/>
                  </a:lnTo>
                  <a:lnTo>
                    <a:pt x="25" y="30"/>
                  </a:lnTo>
                  <a:lnTo>
                    <a:pt x="28" y="30"/>
                  </a:lnTo>
                  <a:lnTo>
                    <a:pt x="28" y="33"/>
                  </a:lnTo>
                  <a:lnTo>
                    <a:pt x="31" y="33"/>
                  </a:lnTo>
                  <a:lnTo>
                    <a:pt x="31" y="36"/>
                  </a:lnTo>
                  <a:lnTo>
                    <a:pt x="33" y="36"/>
                  </a:lnTo>
                  <a:lnTo>
                    <a:pt x="33" y="39"/>
                  </a:lnTo>
                  <a:lnTo>
                    <a:pt x="35" y="39"/>
                  </a:lnTo>
                  <a:lnTo>
                    <a:pt x="35" y="42"/>
                  </a:lnTo>
                  <a:lnTo>
                    <a:pt x="37" y="42"/>
                  </a:lnTo>
                  <a:lnTo>
                    <a:pt x="37" y="47"/>
                  </a:lnTo>
                  <a:lnTo>
                    <a:pt x="40" y="47"/>
                  </a:lnTo>
                  <a:lnTo>
                    <a:pt x="40" y="49"/>
                  </a:lnTo>
                  <a:lnTo>
                    <a:pt x="42" y="49"/>
                  </a:lnTo>
                  <a:lnTo>
                    <a:pt x="42" y="54"/>
                  </a:lnTo>
                  <a:lnTo>
                    <a:pt x="44" y="54"/>
                  </a:lnTo>
                  <a:lnTo>
                    <a:pt x="44" y="57"/>
                  </a:lnTo>
                  <a:lnTo>
                    <a:pt x="46" y="57"/>
                  </a:lnTo>
                  <a:lnTo>
                    <a:pt x="46" y="61"/>
                  </a:lnTo>
                  <a:lnTo>
                    <a:pt x="48" y="61"/>
                  </a:lnTo>
                  <a:lnTo>
                    <a:pt x="48" y="65"/>
                  </a:lnTo>
                  <a:lnTo>
                    <a:pt x="50" y="65"/>
                  </a:lnTo>
                  <a:lnTo>
                    <a:pt x="50" y="68"/>
                  </a:lnTo>
                  <a:lnTo>
                    <a:pt x="52" y="68"/>
                  </a:lnTo>
                  <a:lnTo>
                    <a:pt x="52" y="72"/>
                  </a:lnTo>
                  <a:lnTo>
                    <a:pt x="55" y="72"/>
                  </a:lnTo>
                  <a:lnTo>
                    <a:pt x="55" y="75"/>
                  </a:lnTo>
                  <a:lnTo>
                    <a:pt x="56" y="75"/>
                  </a:lnTo>
                  <a:lnTo>
                    <a:pt x="56" y="78"/>
                  </a:lnTo>
                  <a:lnTo>
                    <a:pt x="59" y="78"/>
                  </a:lnTo>
                  <a:lnTo>
                    <a:pt x="59" y="83"/>
                  </a:lnTo>
                  <a:lnTo>
                    <a:pt x="62" y="83"/>
                  </a:lnTo>
                  <a:lnTo>
                    <a:pt x="62" y="86"/>
                  </a:lnTo>
                  <a:lnTo>
                    <a:pt x="65" y="86"/>
                  </a:lnTo>
                  <a:lnTo>
                    <a:pt x="65" y="88"/>
                  </a:lnTo>
                  <a:lnTo>
                    <a:pt x="67" y="88"/>
                  </a:lnTo>
                  <a:lnTo>
                    <a:pt x="67" y="91"/>
                  </a:lnTo>
                  <a:lnTo>
                    <a:pt x="70" y="91"/>
                  </a:lnTo>
                  <a:lnTo>
                    <a:pt x="70" y="93"/>
                  </a:lnTo>
                  <a:lnTo>
                    <a:pt x="75" y="93"/>
                  </a:lnTo>
                  <a:lnTo>
                    <a:pt x="75" y="99"/>
                  </a:lnTo>
                  <a:lnTo>
                    <a:pt x="77" y="99"/>
                  </a:lnTo>
                  <a:lnTo>
                    <a:pt x="77" y="102"/>
                  </a:lnTo>
                  <a:lnTo>
                    <a:pt x="82" y="102"/>
                  </a:lnTo>
                  <a:lnTo>
                    <a:pt x="82" y="105"/>
                  </a:lnTo>
                  <a:lnTo>
                    <a:pt x="86" y="105"/>
                  </a:lnTo>
                  <a:lnTo>
                    <a:pt x="86" y="107"/>
                  </a:lnTo>
                  <a:lnTo>
                    <a:pt x="89" y="107"/>
                  </a:lnTo>
                  <a:lnTo>
                    <a:pt x="89" y="109"/>
                  </a:lnTo>
                  <a:lnTo>
                    <a:pt x="91" y="109"/>
                  </a:lnTo>
                  <a:lnTo>
                    <a:pt x="91" y="112"/>
                  </a:lnTo>
                  <a:lnTo>
                    <a:pt x="93" y="112"/>
                  </a:lnTo>
                  <a:lnTo>
                    <a:pt x="93" y="115"/>
                  </a:lnTo>
                  <a:lnTo>
                    <a:pt x="96" y="115"/>
                  </a:lnTo>
                  <a:lnTo>
                    <a:pt x="96" y="118"/>
                  </a:lnTo>
                  <a:lnTo>
                    <a:pt x="98" y="118"/>
                  </a:lnTo>
                  <a:lnTo>
                    <a:pt x="98" y="120"/>
                  </a:lnTo>
                  <a:lnTo>
                    <a:pt x="100" y="120"/>
                  </a:lnTo>
                  <a:lnTo>
                    <a:pt x="100" y="124"/>
                  </a:lnTo>
                  <a:lnTo>
                    <a:pt x="103" y="124"/>
                  </a:lnTo>
                  <a:lnTo>
                    <a:pt x="103" y="126"/>
                  </a:lnTo>
                  <a:lnTo>
                    <a:pt x="105" y="126"/>
                  </a:lnTo>
                  <a:lnTo>
                    <a:pt x="105" y="129"/>
                  </a:lnTo>
                  <a:lnTo>
                    <a:pt x="107" y="129"/>
                  </a:lnTo>
                  <a:lnTo>
                    <a:pt x="107" y="132"/>
                  </a:lnTo>
                  <a:lnTo>
                    <a:pt x="109" y="132"/>
                  </a:lnTo>
                  <a:lnTo>
                    <a:pt x="109" y="133"/>
                  </a:lnTo>
                  <a:lnTo>
                    <a:pt x="111" y="133"/>
                  </a:lnTo>
                  <a:lnTo>
                    <a:pt x="111" y="137"/>
                  </a:lnTo>
                  <a:lnTo>
                    <a:pt x="115" y="137"/>
                  </a:lnTo>
                  <a:lnTo>
                    <a:pt x="115" y="141"/>
                  </a:lnTo>
                  <a:lnTo>
                    <a:pt x="117" y="141"/>
                  </a:lnTo>
                  <a:lnTo>
                    <a:pt x="117" y="147"/>
                  </a:lnTo>
                  <a:lnTo>
                    <a:pt x="119" y="147"/>
                  </a:lnTo>
                  <a:lnTo>
                    <a:pt x="119" y="150"/>
                  </a:lnTo>
                  <a:lnTo>
                    <a:pt x="122" y="150"/>
                  </a:lnTo>
                  <a:lnTo>
                    <a:pt x="122" y="152"/>
                  </a:lnTo>
                  <a:lnTo>
                    <a:pt x="135" y="152"/>
                  </a:lnTo>
                  <a:lnTo>
                    <a:pt x="135" y="159"/>
                  </a:lnTo>
                  <a:lnTo>
                    <a:pt x="137" y="159"/>
                  </a:lnTo>
                  <a:lnTo>
                    <a:pt x="137" y="162"/>
                  </a:lnTo>
                  <a:lnTo>
                    <a:pt x="146" y="162"/>
                  </a:lnTo>
                  <a:lnTo>
                    <a:pt x="146" y="165"/>
                  </a:lnTo>
                  <a:lnTo>
                    <a:pt x="151" y="165"/>
                  </a:lnTo>
                  <a:lnTo>
                    <a:pt x="151" y="168"/>
                  </a:lnTo>
                  <a:lnTo>
                    <a:pt x="153" y="168"/>
                  </a:lnTo>
                  <a:lnTo>
                    <a:pt x="153" y="172"/>
                  </a:lnTo>
                  <a:lnTo>
                    <a:pt x="162" y="172"/>
                  </a:lnTo>
                  <a:lnTo>
                    <a:pt x="162" y="176"/>
                  </a:lnTo>
                  <a:lnTo>
                    <a:pt x="206" y="176"/>
                  </a:lnTo>
                  <a:lnTo>
                    <a:pt x="206" y="180"/>
                  </a:lnTo>
                  <a:lnTo>
                    <a:pt x="214" y="180"/>
                  </a:lnTo>
                  <a:lnTo>
                    <a:pt x="214" y="183"/>
                  </a:lnTo>
                  <a:lnTo>
                    <a:pt x="230" y="183"/>
                  </a:lnTo>
                  <a:lnTo>
                    <a:pt x="230" y="186"/>
                  </a:lnTo>
                  <a:lnTo>
                    <a:pt x="241" y="186"/>
                  </a:lnTo>
                  <a:lnTo>
                    <a:pt x="241" y="190"/>
                  </a:lnTo>
                  <a:lnTo>
                    <a:pt x="245" y="190"/>
                  </a:lnTo>
                  <a:lnTo>
                    <a:pt x="245" y="194"/>
                  </a:lnTo>
                  <a:lnTo>
                    <a:pt x="269" y="194"/>
                  </a:lnTo>
                  <a:lnTo>
                    <a:pt x="269" y="1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5" name="Straight Connector 44"/>
            <p:cNvCxnSpPr/>
            <p:nvPr/>
          </p:nvCxnSpPr>
          <p:spPr>
            <a:xfrm>
              <a:off x="2291733" y="363863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19568" y="331542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97466" y="363863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08192" y="3275188"/>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019568" y="3287541"/>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007129" y="3299894"/>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350092" y="371159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36497" y="4341613"/>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70406" y="432031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131729" y="4235695"/>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39795" y="414266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06674" y="414266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73553" y="414266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572000" y="1576254"/>
            <a:ext cx="4226876" cy="3413048"/>
            <a:chOff x="4572000" y="1796633"/>
            <a:chExt cx="4226876" cy="3413048"/>
          </a:xfrm>
        </p:grpSpPr>
        <p:sp>
          <p:nvSpPr>
            <p:cNvPr id="59" name="TextBox 58"/>
            <p:cNvSpPr txBox="1"/>
            <p:nvPr/>
          </p:nvSpPr>
          <p:spPr>
            <a:xfrm>
              <a:off x="6643646" y="2812070"/>
              <a:ext cx="2141330" cy="430887"/>
            </a:xfrm>
            <a:prstGeom prst="rect">
              <a:avLst/>
            </a:prstGeom>
            <a:noFill/>
          </p:spPr>
          <p:txBody>
            <a:bodyPr wrap="square" rtlCol="0">
              <a:spAutoFit/>
            </a:bodyPr>
            <a:lstStyle/>
            <a:p>
              <a:r>
                <a:rPr lang="ja-JP" sz="1100" b="0" i="0" dirty="0" smtClean="0">
                  <a:solidFill>
                    <a:srgbClr val="4D4D4D"/>
                  </a:solidFill>
                  <a:ea typeface="MS UI Gothic" pitchFamily="18" charset="0"/>
                </a:rPr>
                <a:t>HR* 2.4(95%CI 1.6, 3.4)</a:t>
              </a:r>
            </a:p>
            <a:p>
              <a:r>
                <a:rPr lang="ja-JP" sz="1100" b="0" i="0" dirty="0" smtClean="0">
                  <a:solidFill>
                    <a:srgbClr val="4D4D4D"/>
                  </a:solidFill>
                  <a:ea typeface="MS UI Gothic" pitchFamily="18" charset="0"/>
                </a:rPr>
                <a:t>p&lt;0.0001</a:t>
              </a:r>
            </a:p>
          </p:txBody>
        </p:sp>
        <p:sp>
          <p:nvSpPr>
            <p:cNvPr id="60" name="Freeform 59"/>
            <p:cNvSpPr>
              <a:spLocks/>
            </p:cNvSpPr>
            <p:nvPr/>
          </p:nvSpPr>
          <p:spPr bwMode="auto">
            <a:xfrm>
              <a:off x="5199457" y="1926418"/>
              <a:ext cx="3567719" cy="26545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6"/>
            <p:cNvSpPr>
              <a:spLocks noChangeShapeType="1"/>
            </p:cNvSpPr>
            <p:nvPr/>
          </p:nvSpPr>
          <p:spPr bwMode="auto">
            <a:xfrm>
              <a:off x="5116270" y="192641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7"/>
            <p:cNvSpPr>
              <a:spLocks noChangeShapeType="1"/>
            </p:cNvSpPr>
            <p:nvPr/>
          </p:nvSpPr>
          <p:spPr bwMode="auto">
            <a:xfrm>
              <a:off x="5116270" y="244860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8"/>
            <p:cNvSpPr>
              <a:spLocks noChangeShapeType="1"/>
            </p:cNvSpPr>
            <p:nvPr/>
          </p:nvSpPr>
          <p:spPr bwMode="auto">
            <a:xfrm>
              <a:off x="5116270" y="2948654"/>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9"/>
            <p:cNvSpPr>
              <a:spLocks noChangeShapeType="1"/>
            </p:cNvSpPr>
            <p:nvPr/>
          </p:nvSpPr>
          <p:spPr bwMode="auto">
            <a:xfrm>
              <a:off x="5116270" y="345579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0"/>
            <p:cNvSpPr>
              <a:spLocks noChangeShapeType="1"/>
            </p:cNvSpPr>
            <p:nvPr/>
          </p:nvSpPr>
          <p:spPr bwMode="auto">
            <a:xfrm>
              <a:off x="5116270" y="3962940"/>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1"/>
            <p:cNvSpPr>
              <a:spLocks noChangeShapeType="1"/>
            </p:cNvSpPr>
            <p:nvPr/>
          </p:nvSpPr>
          <p:spPr bwMode="auto">
            <a:xfrm>
              <a:off x="5116270" y="447008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2"/>
            <p:cNvSpPr>
              <a:spLocks noChangeShapeType="1"/>
            </p:cNvSpPr>
            <p:nvPr/>
          </p:nvSpPr>
          <p:spPr bwMode="auto">
            <a:xfrm>
              <a:off x="7581172"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3"/>
            <p:cNvSpPr>
              <a:spLocks noChangeShapeType="1"/>
            </p:cNvSpPr>
            <p:nvPr/>
          </p:nvSpPr>
          <p:spPr bwMode="auto">
            <a:xfrm>
              <a:off x="6989443"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5"/>
            <p:cNvSpPr>
              <a:spLocks noChangeShapeType="1"/>
            </p:cNvSpPr>
            <p:nvPr/>
          </p:nvSpPr>
          <p:spPr bwMode="auto">
            <a:xfrm>
              <a:off x="8154028"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9"/>
            <p:cNvSpPr>
              <a:spLocks noChangeShapeType="1"/>
            </p:cNvSpPr>
            <p:nvPr/>
          </p:nvSpPr>
          <p:spPr bwMode="auto">
            <a:xfrm>
              <a:off x="6382914"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0"/>
            <p:cNvSpPr>
              <a:spLocks noChangeShapeType="1"/>
            </p:cNvSpPr>
            <p:nvPr/>
          </p:nvSpPr>
          <p:spPr bwMode="auto">
            <a:xfrm>
              <a:off x="5783234"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1"/>
            <p:cNvSpPr>
              <a:spLocks noChangeShapeType="1"/>
            </p:cNvSpPr>
            <p:nvPr/>
          </p:nvSpPr>
          <p:spPr bwMode="auto">
            <a:xfrm>
              <a:off x="5199456"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TextBox 72"/>
            <p:cNvSpPr txBox="1"/>
            <p:nvPr/>
          </p:nvSpPr>
          <p:spPr>
            <a:xfrm rot="16200000">
              <a:off x="3975363" y="3123047"/>
              <a:ext cx="147027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74" name="TextBox 73"/>
            <p:cNvSpPr txBox="1"/>
            <p:nvPr/>
          </p:nvSpPr>
          <p:spPr>
            <a:xfrm>
              <a:off x="4741151" y="1796633"/>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75" name="TextBox 74"/>
            <p:cNvSpPr txBox="1"/>
            <p:nvPr/>
          </p:nvSpPr>
          <p:spPr>
            <a:xfrm>
              <a:off x="4826111" y="231010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76" name="TextBox 75"/>
            <p:cNvSpPr txBox="1"/>
            <p:nvPr/>
          </p:nvSpPr>
          <p:spPr>
            <a:xfrm>
              <a:off x="4826111" y="2809059"/>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77" name="TextBox 76"/>
            <p:cNvSpPr txBox="1"/>
            <p:nvPr/>
          </p:nvSpPr>
          <p:spPr>
            <a:xfrm>
              <a:off x="4826111" y="3315966"/>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78" name="TextBox 77"/>
            <p:cNvSpPr txBox="1"/>
            <p:nvPr/>
          </p:nvSpPr>
          <p:spPr>
            <a:xfrm>
              <a:off x="4826111" y="382287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79" name="TextBox 78"/>
            <p:cNvSpPr txBox="1"/>
            <p:nvPr/>
          </p:nvSpPr>
          <p:spPr>
            <a:xfrm>
              <a:off x="4928400" y="4291463"/>
              <a:ext cx="252295" cy="35363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80" name="TextBox 79"/>
            <p:cNvSpPr txBox="1"/>
            <p:nvPr/>
          </p:nvSpPr>
          <p:spPr>
            <a:xfrm>
              <a:off x="5077850" y="4640964"/>
              <a:ext cx="252295" cy="353634"/>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81" name="TextBox 80"/>
            <p:cNvSpPr txBox="1"/>
            <p:nvPr/>
          </p:nvSpPr>
          <p:spPr>
            <a:xfrm>
              <a:off x="5563170"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200</a:t>
              </a:r>
            </a:p>
          </p:txBody>
        </p:sp>
        <p:sp>
          <p:nvSpPr>
            <p:cNvPr id="82" name="TextBox 81"/>
            <p:cNvSpPr txBox="1"/>
            <p:nvPr/>
          </p:nvSpPr>
          <p:spPr>
            <a:xfrm>
              <a:off x="6164862"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400</a:t>
              </a:r>
            </a:p>
          </p:txBody>
        </p:sp>
        <p:sp>
          <p:nvSpPr>
            <p:cNvPr id="83" name="TextBox 82"/>
            <p:cNvSpPr txBox="1"/>
            <p:nvPr/>
          </p:nvSpPr>
          <p:spPr>
            <a:xfrm>
              <a:off x="6766181"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600</a:t>
              </a:r>
            </a:p>
          </p:txBody>
        </p:sp>
        <p:sp>
          <p:nvSpPr>
            <p:cNvPr id="84" name="TextBox 83"/>
            <p:cNvSpPr txBox="1"/>
            <p:nvPr/>
          </p:nvSpPr>
          <p:spPr>
            <a:xfrm>
              <a:off x="7366767" y="4679281"/>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800</a:t>
              </a:r>
            </a:p>
          </p:txBody>
        </p:sp>
        <p:sp>
          <p:nvSpPr>
            <p:cNvPr id="85" name="TextBox 84"/>
            <p:cNvSpPr txBox="1"/>
            <p:nvPr/>
          </p:nvSpPr>
          <p:spPr>
            <a:xfrm>
              <a:off x="7895280" y="4679281"/>
              <a:ext cx="52450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1000</a:t>
              </a:r>
            </a:p>
          </p:txBody>
        </p:sp>
        <p:sp>
          <p:nvSpPr>
            <p:cNvPr id="86" name="TextBox 85"/>
            <p:cNvSpPr txBox="1"/>
            <p:nvPr/>
          </p:nvSpPr>
          <p:spPr>
            <a:xfrm>
              <a:off x="6958308" y="1820630"/>
              <a:ext cx="1840568" cy="1015663"/>
            </a:xfrm>
            <a:prstGeom prst="rect">
              <a:avLst/>
            </a:prstGeom>
            <a:noFill/>
          </p:spPr>
          <p:txBody>
            <a:bodyPr wrap="none" rtlCol="0" anchor="ctr" anchorCtr="0">
              <a:spAutoFit/>
            </a:bodyPr>
            <a:lstStyle/>
            <a:p>
              <a:r>
                <a:rPr lang="ja-JP" sz="1200" b="0" i="1" dirty="0" smtClean="0">
                  <a:solidFill>
                    <a:srgbClr val="4D4D4D"/>
                  </a:solidFill>
                  <a:ea typeface="MS UI Gothic" pitchFamily="18" charset="0"/>
                </a:rPr>
                <a:t>KRAS</a:t>
              </a:r>
              <a:r>
                <a:rPr lang="ja-JP" sz="1200" b="0" dirty="0" smtClean="0">
                  <a:solidFill>
                    <a:srgbClr val="4D4D4D"/>
                  </a:solidFill>
                  <a:ea typeface="MS UI Gothic" pitchFamily="18" charset="0"/>
                </a:rPr>
                <a:t>低値、</a:t>
              </a:r>
              <a:r>
                <a:rPr lang="ja-JP" sz="1200" b="0" i="0" dirty="0" smtClean="0">
                  <a:solidFill>
                    <a:srgbClr val="4D4D4D"/>
                  </a:solidFill>
                  <a:ea typeface="MS UI Gothic" pitchFamily="18" charset="0"/>
                </a:rPr>
                <a:t>CA19-9低値</a:t>
              </a:r>
            </a:p>
            <a:p>
              <a:r>
                <a:rPr lang="ja-JP" sz="1200" b="0" i="1" dirty="0" smtClean="0">
                  <a:solidFill>
                    <a:srgbClr val="4D4D4D"/>
                  </a:solidFill>
                  <a:ea typeface="MS UI Gothic" pitchFamily="18" charset="0"/>
                </a:rPr>
                <a:t>KRAS</a:t>
              </a:r>
              <a:r>
                <a:rPr lang="ja-JP" sz="1200" b="0" dirty="0" smtClean="0">
                  <a:solidFill>
                    <a:srgbClr val="4D4D4D"/>
                  </a:solidFill>
                  <a:ea typeface="MS UI Gothic" pitchFamily="18" charset="0"/>
                </a:rPr>
                <a:t>低値、</a:t>
              </a:r>
              <a:r>
                <a:rPr lang="ja-JP" sz="1200" b="0" i="0" dirty="0" smtClean="0">
                  <a:solidFill>
                    <a:srgbClr val="4D4D4D"/>
                  </a:solidFill>
                  <a:ea typeface="MS UI Gothic" pitchFamily="18" charset="0"/>
                </a:rPr>
                <a:t>CA19-9高値</a:t>
              </a:r>
            </a:p>
            <a:p>
              <a:r>
                <a:rPr lang="ja-JP" sz="1200" b="0" i="1" dirty="0" smtClean="0">
                  <a:solidFill>
                    <a:srgbClr val="4D4D4D"/>
                  </a:solidFill>
                  <a:ea typeface="MS UI Gothic" pitchFamily="18" charset="0"/>
                </a:rPr>
                <a:t>KRAS</a:t>
              </a:r>
              <a:r>
                <a:rPr lang="ja-JP" sz="1200" b="0" dirty="0" smtClean="0">
                  <a:solidFill>
                    <a:srgbClr val="4D4D4D"/>
                  </a:solidFill>
                  <a:ea typeface="MS UI Gothic" pitchFamily="18" charset="0"/>
                </a:rPr>
                <a:t>高値、</a:t>
              </a:r>
              <a:r>
                <a:rPr lang="ja-JP" sz="1200" b="0" i="0" dirty="0" smtClean="0">
                  <a:solidFill>
                    <a:srgbClr val="4D4D4D"/>
                  </a:solidFill>
                  <a:ea typeface="MS UI Gothic" pitchFamily="18" charset="0"/>
                </a:rPr>
                <a:t>CA19-9低値</a:t>
              </a:r>
            </a:p>
            <a:p>
              <a:r>
                <a:rPr lang="ja-JP" sz="1200" b="0" i="1" dirty="0" smtClean="0">
                  <a:solidFill>
                    <a:srgbClr val="4D4D4D"/>
                  </a:solidFill>
                  <a:ea typeface="MS UI Gothic" pitchFamily="18" charset="0"/>
                </a:rPr>
                <a:t>KRAS</a:t>
              </a:r>
              <a:r>
                <a:rPr lang="ja-JP" sz="1200" b="0" dirty="0" smtClean="0">
                  <a:solidFill>
                    <a:srgbClr val="4D4D4D"/>
                  </a:solidFill>
                  <a:ea typeface="MS UI Gothic" pitchFamily="18" charset="0"/>
                </a:rPr>
                <a:t>高値、</a:t>
              </a:r>
              <a:r>
                <a:rPr lang="ja-JP" sz="1200" b="0" i="0" dirty="0" smtClean="0">
                  <a:solidFill>
                    <a:srgbClr val="4D4D4D"/>
                  </a:solidFill>
                  <a:ea typeface="MS UI Gothic" pitchFamily="18" charset="0"/>
                </a:rPr>
                <a:t>CA19-9高値</a:t>
              </a:r>
            </a:p>
            <a:p>
              <a:endParaRPr lang="en-GB" sz="1200" dirty="0" smtClean="0">
                <a:solidFill>
                  <a:srgbClr val="4D4D4D"/>
                </a:solidFill>
              </a:endParaRPr>
            </a:p>
          </p:txBody>
        </p:sp>
        <p:cxnSp>
          <p:nvCxnSpPr>
            <p:cNvPr id="87" name="Straight Connector 86"/>
            <p:cNvCxnSpPr/>
            <p:nvPr/>
          </p:nvCxnSpPr>
          <p:spPr>
            <a:xfrm>
              <a:off x="6695622" y="1979927"/>
              <a:ext cx="28601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695622" y="2156180"/>
              <a:ext cx="286018" cy="0"/>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695622" y="2339806"/>
              <a:ext cx="28601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695622" y="2523758"/>
              <a:ext cx="286018" cy="0"/>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sp>
          <p:nvSpPr>
            <p:cNvPr id="91" name="Freeform 5"/>
            <p:cNvSpPr>
              <a:spLocks/>
            </p:cNvSpPr>
            <p:nvPr/>
          </p:nvSpPr>
          <p:spPr bwMode="auto">
            <a:xfrm>
              <a:off x="5218761" y="1925432"/>
              <a:ext cx="3309906" cy="2516307"/>
            </a:xfrm>
            <a:custGeom>
              <a:avLst/>
              <a:gdLst>
                <a:gd name="T0" fmla="*/ 261 w 261"/>
                <a:gd name="T1" fmla="*/ 187 h 195"/>
                <a:gd name="T2" fmla="*/ 238 w 261"/>
                <a:gd name="T3" fmla="*/ 179 h 195"/>
                <a:gd name="T4" fmla="*/ 235 w 261"/>
                <a:gd name="T5" fmla="*/ 175 h 195"/>
                <a:gd name="T6" fmla="*/ 223 w 261"/>
                <a:gd name="T7" fmla="*/ 170 h 195"/>
                <a:gd name="T8" fmla="*/ 208 w 261"/>
                <a:gd name="T9" fmla="*/ 167 h 195"/>
                <a:gd name="T10" fmla="*/ 200 w 261"/>
                <a:gd name="T11" fmla="*/ 162 h 195"/>
                <a:gd name="T12" fmla="*/ 158 w 261"/>
                <a:gd name="T13" fmla="*/ 158 h 195"/>
                <a:gd name="T14" fmla="*/ 148 w 261"/>
                <a:gd name="T15" fmla="*/ 153 h 195"/>
                <a:gd name="T16" fmla="*/ 146 w 261"/>
                <a:gd name="T17" fmla="*/ 150 h 195"/>
                <a:gd name="T18" fmla="*/ 140 w 261"/>
                <a:gd name="T19" fmla="*/ 146 h 195"/>
                <a:gd name="T20" fmla="*/ 134 w 261"/>
                <a:gd name="T21" fmla="*/ 143 h 195"/>
                <a:gd name="T22" fmla="*/ 131 w 261"/>
                <a:gd name="T23" fmla="*/ 137 h 195"/>
                <a:gd name="T24" fmla="*/ 118 w 261"/>
                <a:gd name="T25" fmla="*/ 134 h 195"/>
                <a:gd name="T26" fmla="*/ 116 w 261"/>
                <a:gd name="T27" fmla="*/ 130 h 195"/>
                <a:gd name="T28" fmla="*/ 114 w 261"/>
                <a:gd name="T29" fmla="*/ 126 h 195"/>
                <a:gd name="T30" fmla="*/ 112 w 261"/>
                <a:gd name="T31" fmla="*/ 119 h 195"/>
                <a:gd name="T32" fmla="*/ 107 w 261"/>
                <a:gd name="T33" fmla="*/ 117 h 195"/>
                <a:gd name="T34" fmla="*/ 105 w 261"/>
                <a:gd name="T35" fmla="*/ 113 h 195"/>
                <a:gd name="T36" fmla="*/ 103 w 261"/>
                <a:gd name="T37" fmla="*/ 111 h 195"/>
                <a:gd name="T38" fmla="*/ 101 w 261"/>
                <a:gd name="T39" fmla="*/ 109 h 195"/>
                <a:gd name="T40" fmla="*/ 99 w 261"/>
                <a:gd name="T41" fmla="*/ 106 h 195"/>
                <a:gd name="T42" fmla="*/ 97 w 261"/>
                <a:gd name="T43" fmla="*/ 102 h 195"/>
                <a:gd name="T44" fmla="*/ 94 w 261"/>
                <a:gd name="T45" fmla="*/ 98 h 195"/>
                <a:gd name="T46" fmla="*/ 92 w 261"/>
                <a:gd name="T47" fmla="*/ 95 h 195"/>
                <a:gd name="T48" fmla="*/ 90 w 261"/>
                <a:gd name="T49" fmla="*/ 92 h 195"/>
                <a:gd name="T50" fmla="*/ 88 w 261"/>
                <a:gd name="T51" fmla="*/ 88 h 195"/>
                <a:gd name="T52" fmla="*/ 83 w 261"/>
                <a:gd name="T53" fmla="*/ 86 h 195"/>
                <a:gd name="T54" fmla="*/ 79 w 261"/>
                <a:gd name="T55" fmla="*/ 84 h 195"/>
                <a:gd name="T56" fmla="*/ 74 w 261"/>
                <a:gd name="T57" fmla="*/ 82 h 195"/>
                <a:gd name="T58" fmla="*/ 72 w 261"/>
                <a:gd name="T59" fmla="*/ 79 h 195"/>
                <a:gd name="T60" fmla="*/ 70 w 261"/>
                <a:gd name="T61" fmla="*/ 76 h 195"/>
                <a:gd name="T62" fmla="*/ 68 w 261"/>
                <a:gd name="T63" fmla="*/ 74 h 195"/>
                <a:gd name="T64" fmla="*/ 66 w 261"/>
                <a:gd name="T65" fmla="*/ 71 h 195"/>
                <a:gd name="T66" fmla="*/ 62 w 261"/>
                <a:gd name="T67" fmla="*/ 69 h 195"/>
                <a:gd name="T68" fmla="*/ 60 w 261"/>
                <a:gd name="T69" fmla="*/ 66 h 195"/>
                <a:gd name="T70" fmla="*/ 57 w 261"/>
                <a:gd name="T71" fmla="*/ 62 h 195"/>
                <a:gd name="T72" fmla="*/ 54 w 261"/>
                <a:gd name="T73" fmla="*/ 58 h 195"/>
                <a:gd name="T74" fmla="*/ 52 w 261"/>
                <a:gd name="T75" fmla="*/ 56 h 195"/>
                <a:gd name="T76" fmla="*/ 49 w 261"/>
                <a:gd name="T77" fmla="*/ 53 h 195"/>
                <a:gd name="T78" fmla="*/ 47 w 261"/>
                <a:gd name="T79" fmla="*/ 49 h 195"/>
                <a:gd name="T80" fmla="*/ 45 w 261"/>
                <a:gd name="T81" fmla="*/ 44 h 195"/>
                <a:gd name="T82" fmla="*/ 43 w 261"/>
                <a:gd name="T83" fmla="*/ 42 h 195"/>
                <a:gd name="T84" fmla="*/ 40 w 261"/>
                <a:gd name="T85" fmla="*/ 38 h 195"/>
                <a:gd name="T86" fmla="*/ 38 w 261"/>
                <a:gd name="T87" fmla="*/ 36 h 195"/>
                <a:gd name="T88" fmla="*/ 35 w 261"/>
                <a:gd name="T89" fmla="*/ 33 h 195"/>
                <a:gd name="T90" fmla="*/ 33 w 261"/>
                <a:gd name="T91" fmla="*/ 30 h 195"/>
                <a:gd name="T92" fmla="*/ 31 w 261"/>
                <a:gd name="T93" fmla="*/ 27 h 195"/>
                <a:gd name="T94" fmla="*/ 28 w 261"/>
                <a:gd name="T95" fmla="*/ 25 h 195"/>
                <a:gd name="T96" fmla="*/ 27 w 261"/>
                <a:gd name="T97" fmla="*/ 23 h 195"/>
                <a:gd name="T98" fmla="*/ 25 w 261"/>
                <a:gd name="T99" fmla="*/ 21 h 195"/>
                <a:gd name="T100" fmla="*/ 22 w 261"/>
                <a:gd name="T101" fmla="*/ 18 h 195"/>
                <a:gd name="T102" fmla="*/ 20 w 261"/>
                <a:gd name="T103" fmla="*/ 14 h 195"/>
                <a:gd name="T104" fmla="*/ 18 w 261"/>
                <a:gd name="T105" fmla="*/ 12 h 195"/>
                <a:gd name="T106" fmla="*/ 18 w 261"/>
                <a:gd name="T107" fmla="*/ 8 h 195"/>
                <a:gd name="T108" fmla="*/ 15 w 261"/>
                <a:gd name="T109" fmla="*/ 6 h 195"/>
                <a:gd name="T110" fmla="*/ 13 w 261"/>
                <a:gd name="T111" fmla="*/ 4 h 195"/>
                <a:gd name="T112" fmla="*/ 11 w 261"/>
                <a:gd name="T113" fmla="*/ 2 h 195"/>
                <a:gd name="T114" fmla="*/ 5 w 261"/>
                <a:gd name="T11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1" h="195">
                  <a:moveTo>
                    <a:pt x="261" y="195"/>
                  </a:moveTo>
                  <a:lnTo>
                    <a:pt x="261" y="187"/>
                  </a:lnTo>
                  <a:lnTo>
                    <a:pt x="238" y="187"/>
                  </a:lnTo>
                  <a:lnTo>
                    <a:pt x="238" y="179"/>
                  </a:lnTo>
                  <a:lnTo>
                    <a:pt x="235" y="179"/>
                  </a:lnTo>
                  <a:lnTo>
                    <a:pt x="235" y="175"/>
                  </a:lnTo>
                  <a:lnTo>
                    <a:pt x="223" y="175"/>
                  </a:lnTo>
                  <a:lnTo>
                    <a:pt x="223" y="170"/>
                  </a:lnTo>
                  <a:lnTo>
                    <a:pt x="208" y="170"/>
                  </a:lnTo>
                  <a:lnTo>
                    <a:pt x="208" y="167"/>
                  </a:lnTo>
                  <a:lnTo>
                    <a:pt x="200" y="167"/>
                  </a:lnTo>
                  <a:lnTo>
                    <a:pt x="200" y="162"/>
                  </a:lnTo>
                  <a:lnTo>
                    <a:pt x="158" y="162"/>
                  </a:lnTo>
                  <a:lnTo>
                    <a:pt x="158" y="158"/>
                  </a:lnTo>
                  <a:lnTo>
                    <a:pt x="148" y="158"/>
                  </a:lnTo>
                  <a:lnTo>
                    <a:pt x="148" y="153"/>
                  </a:lnTo>
                  <a:lnTo>
                    <a:pt x="146" y="153"/>
                  </a:lnTo>
                  <a:lnTo>
                    <a:pt x="146" y="150"/>
                  </a:lnTo>
                  <a:lnTo>
                    <a:pt x="140" y="150"/>
                  </a:lnTo>
                  <a:lnTo>
                    <a:pt x="140" y="146"/>
                  </a:lnTo>
                  <a:lnTo>
                    <a:pt x="134" y="146"/>
                  </a:lnTo>
                  <a:lnTo>
                    <a:pt x="134" y="143"/>
                  </a:lnTo>
                  <a:lnTo>
                    <a:pt x="131" y="143"/>
                  </a:lnTo>
                  <a:lnTo>
                    <a:pt x="131" y="137"/>
                  </a:lnTo>
                  <a:lnTo>
                    <a:pt x="118" y="137"/>
                  </a:lnTo>
                  <a:lnTo>
                    <a:pt x="118" y="134"/>
                  </a:lnTo>
                  <a:lnTo>
                    <a:pt x="116" y="134"/>
                  </a:lnTo>
                  <a:lnTo>
                    <a:pt x="116" y="130"/>
                  </a:lnTo>
                  <a:lnTo>
                    <a:pt x="114" y="130"/>
                  </a:lnTo>
                  <a:lnTo>
                    <a:pt x="114" y="126"/>
                  </a:lnTo>
                  <a:lnTo>
                    <a:pt x="112" y="126"/>
                  </a:lnTo>
                  <a:lnTo>
                    <a:pt x="112" y="119"/>
                  </a:lnTo>
                  <a:lnTo>
                    <a:pt x="107" y="119"/>
                  </a:lnTo>
                  <a:lnTo>
                    <a:pt x="107" y="117"/>
                  </a:lnTo>
                  <a:lnTo>
                    <a:pt x="105" y="117"/>
                  </a:lnTo>
                  <a:lnTo>
                    <a:pt x="105" y="113"/>
                  </a:lnTo>
                  <a:lnTo>
                    <a:pt x="103" y="113"/>
                  </a:lnTo>
                  <a:lnTo>
                    <a:pt x="103" y="111"/>
                  </a:lnTo>
                  <a:lnTo>
                    <a:pt x="101" y="111"/>
                  </a:lnTo>
                  <a:lnTo>
                    <a:pt x="101" y="109"/>
                  </a:lnTo>
                  <a:lnTo>
                    <a:pt x="99" y="109"/>
                  </a:lnTo>
                  <a:lnTo>
                    <a:pt x="99" y="106"/>
                  </a:lnTo>
                  <a:lnTo>
                    <a:pt x="97" y="106"/>
                  </a:lnTo>
                  <a:lnTo>
                    <a:pt x="97" y="102"/>
                  </a:lnTo>
                  <a:lnTo>
                    <a:pt x="94" y="102"/>
                  </a:lnTo>
                  <a:lnTo>
                    <a:pt x="94" y="98"/>
                  </a:lnTo>
                  <a:lnTo>
                    <a:pt x="92" y="98"/>
                  </a:lnTo>
                  <a:lnTo>
                    <a:pt x="92" y="95"/>
                  </a:lnTo>
                  <a:lnTo>
                    <a:pt x="90" y="95"/>
                  </a:lnTo>
                  <a:lnTo>
                    <a:pt x="90" y="92"/>
                  </a:lnTo>
                  <a:lnTo>
                    <a:pt x="88" y="92"/>
                  </a:lnTo>
                  <a:lnTo>
                    <a:pt x="88" y="88"/>
                  </a:lnTo>
                  <a:lnTo>
                    <a:pt x="83" y="88"/>
                  </a:lnTo>
                  <a:lnTo>
                    <a:pt x="83" y="86"/>
                  </a:lnTo>
                  <a:lnTo>
                    <a:pt x="79" y="86"/>
                  </a:lnTo>
                  <a:lnTo>
                    <a:pt x="79" y="84"/>
                  </a:lnTo>
                  <a:lnTo>
                    <a:pt x="74" y="84"/>
                  </a:lnTo>
                  <a:lnTo>
                    <a:pt x="74" y="82"/>
                  </a:lnTo>
                  <a:lnTo>
                    <a:pt x="72" y="82"/>
                  </a:lnTo>
                  <a:lnTo>
                    <a:pt x="72" y="79"/>
                  </a:lnTo>
                  <a:lnTo>
                    <a:pt x="70" y="79"/>
                  </a:lnTo>
                  <a:lnTo>
                    <a:pt x="70" y="76"/>
                  </a:lnTo>
                  <a:lnTo>
                    <a:pt x="68" y="76"/>
                  </a:lnTo>
                  <a:lnTo>
                    <a:pt x="68" y="74"/>
                  </a:lnTo>
                  <a:lnTo>
                    <a:pt x="66" y="74"/>
                  </a:lnTo>
                  <a:lnTo>
                    <a:pt x="66" y="71"/>
                  </a:lnTo>
                  <a:lnTo>
                    <a:pt x="62" y="71"/>
                  </a:lnTo>
                  <a:lnTo>
                    <a:pt x="62" y="69"/>
                  </a:lnTo>
                  <a:lnTo>
                    <a:pt x="60" y="69"/>
                  </a:lnTo>
                  <a:lnTo>
                    <a:pt x="60" y="66"/>
                  </a:lnTo>
                  <a:lnTo>
                    <a:pt x="57" y="66"/>
                  </a:lnTo>
                  <a:lnTo>
                    <a:pt x="57" y="62"/>
                  </a:lnTo>
                  <a:lnTo>
                    <a:pt x="54" y="62"/>
                  </a:lnTo>
                  <a:cubicBezTo>
                    <a:pt x="54" y="62"/>
                    <a:pt x="55" y="58"/>
                    <a:pt x="54" y="58"/>
                  </a:cubicBezTo>
                  <a:cubicBezTo>
                    <a:pt x="53" y="58"/>
                    <a:pt x="52" y="58"/>
                    <a:pt x="52" y="58"/>
                  </a:cubicBezTo>
                  <a:lnTo>
                    <a:pt x="52" y="56"/>
                  </a:lnTo>
                  <a:lnTo>
                    <a:pt x="49" y="56"/>
                  </a:lnTo>
                  <a:lnTo>
                    <a:pt x="49" y="53"/>
                  </a:lnTo>
                  <a:lnTo>
                    <a:pt x="47" y="53"/>
                  </a:lnTo>
                  <a:lnTo>
                    <a:pt x="47" y="49"/>
                  </a:lnTo>
                  <a:lnTo>
                    <a:pt x="45" y="49"/>
                  </a:lnTo>
                  <a:lnTo>
                    <a:pt x="45" y="44"/>
                  </a:lnTo>
                  <a:lnTo>
                    <a:pt x="43" y="44"/>
                  </a:lnTo>
                  <a:lnTo>
                    <a:pt x="43" y="42"/>
                  </a:lnTo>
                  <a:lnTo>
                    <a:pt x="40" y="42"/>
                  </a:lnTo>
                  <a:lnTo>
                    <a:pt x="40" y="38"/>
                  </a:lnTo>
                  <a:lnTo>
                    <a:pt x="38" y="38"/>
                  </a:lnTo>
                  <a:lnTo>
                    <a:pt x="38" y="36"/>
                  </a:lnTo>
                  <a:lnTo>
                    <a:pt x="35" y="36"/>
                  </a:lnTo>
                  <a:lnTo>
                    <a:pt x="35" y="33"/>
                  </a:lnTo>
                  <a:lnTo>
                    <a:pt x="33" y="33"/>
                  </a:lnTo>
                  <a:lnTo>
                    <a:pt x="33" y="30"/>
                  </a:lnTo>
                  <a:lnTo>
                    <a:pt x="31" y="30"/>
                  </a:lnTo>
                  <a:lnTo>
                    <a:pt x="31" y="27"/>
                  </a:lnTo>
                  <a:lnTo>
                    <a:pt x="28" y="27"/>
                  </a:lnTo>
                  <a:lnTo>
                    <a:pt x="28" y="25"/>
                  </a:lnTo>
                  <a:lnTo>
                    <a:pt x="27" y="25"/>
                  </a:lnTo>
                  <a:lnTo>
                    <a:pt x="27" y="23"/>
                  </a:lnTo>
                  <a:lnTo>
                    <a:pt x="25" y="23"/>
                  </a:lnTo>
                  <a:lnTo>
                    <a:pt x="25" y="21"/>
                  </a:lnTo>
                  <a:lnTo>
                    <a:pt x="22" y="21"/>
                  </a:lnTo>
                  <a:lnTo>
                    <a:pt x="22" y="18"/>
                  </a:lnTo>
                  <a:lnTo>
                    <a:pt x="20" y="18"/>
                  </a:lnTo>
                  <a:lnTo>
                    <a:pt x="20" y="14"/>
                  </a:lnTo>
                  <a:lnTo>
                    <a:pt x="20" y="12"/>
                  </a:lnTo>
                  <a:lnTo>
                    <a:pt x="18" y="12"/>
                  </a:lnTo>
                  <a:lnTo>
                    <a:pt x="18" y="10"/>
                  </a:lnTo>
                  <a:lnTo>
                    <a:pt x="18" y="8"/>
                  </a:lnTo>
                  <a:lnTo>
                    <a:pt x="15" y="8"/>
                  </a:lnTo>
                  <a:lnTo>
                    <a:pt x="15" y="6"/>
                  </a:lnTo>
                  <a:lnTo>
                    <a:pt x="13" y="6"/>
                  </a:lnTo>
                  <a:lnTo>
                    <a:pt x="13" y="4"/>
                  </a:lnTo>
                  <a:lnTo>
                    <a:pt x="11" y="4"/>
                  </a:lnTo>
                  <a:lnTo>
                    <a:pt x="11" y="2"/>
                  </a:lnTo>
                  <a:lnTo>
                    <a:pt x="5" y="2"/>
                  </a:lnTo>
                  <a:lnTo>
                    <a:pt x="5"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Freeform 6"/>
            <p:cNvSpPr>
              <a:spLocks/>
            </p:cNvSpPr>
            <p:nvPr/>
          </p:nvSpPr>
          <p:spPr bwMode="auto">
            <a:xfrm>
              <a:off x="5218761" y="1925432"/>
              <a:ext cx="3309906" cy="2542115"/>
            </a:xfrm>
            <a:custGeom>
              <a:avLst/>
              <a:gdLst>
                <a:gd name="T0" fmla="*/ 240 w 261"/>
                <a:gd name="T1" fmla="*/ 197 h 197"/>
                <a:gd name="T2" fmla="*/ 237 w 261"/>
                <a:gd name="T3" fmla="*/ 195 h 197"/>
                <a:gd name="T4" fmla="*/ 234 w 261"/>
                <a:gd name="T5" fmla="*/ 193 h 197"/>
                <a:gd name="T6" fmla="*/ 223 w 261"/>
                <a:gd name="T7" fmla="*/ 192 h 197"/>
                <a:gd name="T8" fmla="*/ 208 w 261"/>
                <a:gd name="T9" fmla="*/ 190 h 197"/>
                <a:gd name="T10" fmla="*/ 201 w 261"/>
                <a:gd name="T11" fmla="*/ 188 h 197"/>
                <a:gd name="T12" fmla="*/ 157 w 261"/>
                <a:gd name="T13" fmla="*/ 186 h 197"/>
                <a:gd name="T14" fmla="*/ 148 w 261"/>
                <a:gd name="T15" fmla="*/ 183 h 197"/>
                <a:gd name="T16" fmla="*/ 146 w 261"/>
                <a:gd name="T17" fmla="*/ 180 h 197"/>
                <a:gd name="T18" fmla="*/ 141 w 261"/>
                <a:gd name="T19" fmla="*/ 178 h 197"/>
                <a:gd name="T20" fmla="*/ 134 w 261"/>
                <a:gd name="T21" fmla="*/ 175 h 197"/>
                <a:gd name="T22" fmla="*/ 132 w 261"/>
                <a:gd name="T23" fmla="*/ 174 h 197"/>
                <a:gd name="T24" fmla="*/ 117 w 261"/>
                <a:gd name="T25" fmla="*/ 169 h 197"/>
                <a:gd name="T26" fmla="*/ 115 w 261"/>
                <a:gd name="T27" fmla="*/ 166 h 197"/>
                <a:gd name="T28" fmla="*/ 113 w 261"/>
                <a:gd name="T29" fmla="*/ 160 h 197"/>
                <a:gd name="T30" fmla="*/ 107 w 261"/>
                <a:gd name="T31" fmla="*/ 154 h 197"/>
                <a:gd name="T32" fmla="*/ 104 w 261"/>
                <a:gd name="T33" fmla="*/ 150 h 197"/>
                <a:gd name="T34" fmla="*/ 102 w 261"/>
                <a:gd name="T35" fmla="*/ 147 h 197"/>
                <a:gd name="T36" fmla="*/ 99 w 261"/>
                <a:gd name="T37" fmla="*/ 144 h 197"/>
                <a:gd name="T38" fmla="*/ 97 w 261"/>
                <a:gd name="T39" fmla="*/ 140 h 197"/>
                <a:gd name="T40" fmla="*/ 94 w 261"/>
                <a:gd name="T41" fmla="*/ 136 h 197"/>
                <a:gd name="T42" fmla="*/ 91 w 261"/>
                <a:gd name="T43" fmla="*/ 131 h 197"/>
                <a:gd name="T44" fmla="*/ 89 w 261"/>
                <a:gd name="T45" fmla="*/ 127 h 197"/>
                <a:gd name="T46" fmla="*/ 81 w 261"/>
                <a:gd name="T47" fmla="*/ 122 h 197"/>
                <a:gd name="T48" fmla="*/ 78 w 261"/>
                <a:gd name="T49" fmla="*/ 120 h 197"/>
                <a:gd name="T50" fmla="*/ 73 w 261"/>
                <a:gd name="T51" fmla="*/ 117 h 197"/>
                <a:gd name="T52" fmla="*/ 71 w 261"/>
                <a:gd name="T53" fmla="*/ 111 h 197"/>
                <a:gd name="T54" fmla="*/ 68 w 261"/>
                <a:gd name="T55" fmla="*/ 107 h 197"/>
                <a:gd name="T56" fmla="*/ 65 w 261"/>
                <a:gd name="T57" fmla="*/ 106 h 197"/>
                <a:gd name="T58" fmla="*/ 63 w 261"/>
                <a:gd name="T59" fmla="*/ 102 h 197"/>
                <a:gd name="T60" fmla="*/ 60 w 261"/>
                <a:gd name="T61" fmla="*/ 100 h 197"/>
                <a:gd name="T62" fmla="*/ 58 w 261"/>
                <a:gd name="T63" fmla="*/ 98 h 197"/>
                <a:gd name="T64" fmla="*/ 58 w 261"/>
                <a:gd name="T65" fmla="*/ 93 h 197"/>
                <a:gd name="T66" fmla="*/ 57 w 261"/>
                <a:gd name="T67" fmla="*/ 90 h 197"/>
                <a:gd name="T68" fmla="*/ 54 w 261"/>
                <a:gd name="T69" fmla="*/ 88 h 197"/>
                <a:gd name="T70" fmla="*/ 53 w 261"/>
                <a:gd name="T71" fmla="*/ 84 h 197"/>
                <a:gd name="T72" fmla="*/ 51 w 261"/>
                <a:gd name="T73" fmla="*/ 81 h 197"/>
                <a:gd name="T74" fmla="*/ 49 w 261"/>
                <a:gd name="T75" fmla="*/ 79 h 197"/>
                <a:gd name="T76" fmla="*/ 48 w 261"/>
                <a:gd name="T77" fmla="*/ 75 h 197"/>
                <a:gd name="T78" fmla="*/ 46 w 261"/>
                <a:gd name="T79" fmla="*/ 72 h 197"/>
                <a:gd name="T80" fmla="*/ 44 w 261"/>
                <a:gd name="T81" fmla="*/ 68 h 197"/>
                <a:gd name="T82" fmla="*/ 42 w 261"/>
                <a:gd name="T83" fmla="*/ 66 h 197"/>
                <a:gd name="T84" fmla="*/ 39 w 261"/>
                <a:gd name="T85" fmla="*/ 63 h 197"/>
                <a:gd name="T86" fmla="*/ 37 w 261"/>
                <a:gd name="T87" fmla="*/ 58 h 197"/>
                <a:gd name="T88" fmla="*/ 35 w 261"/>
                <a:gd name="T89" fmla="*/ 55 h 197"/>
                <a:gd name="T90" fmla="*/ 33 w 261"/>
                <a:gd name="T91" fmla="*/ 51 h 197"/>
                <a:gd name="T92" fmla="*/ 31 w 261"/>
                <a:gd name="T93" fmla="*/ 47 h 197"/>
                <a:gd name="T94" fmla="*/ 29 w 261"/>
                <a:gd name="T95" fmla="*/ 42 h 197"/>
                <a:gd name="T96" fmla="*/ 27 w 261"/>
                <a:gd name="T97" fmla="*/ 40 h 197"/>
                <a:gd name="T98" fmla="*/ 25 w 261"/>
                <a:gd name="T99" fmla="*/ 37 h 197"/>
                <a:gd name="T100" fmla="*/ 23 w 261"/>
                <a:gd name="T101" fmla="*/ 33 h 197"/>
                <a:gd name="T102" fmla="*/ 22 w 261"/>
                <a:gd name="T103" fmla="*/ 30 h 197"/>
                <a:gd name="T104" fmla="*/ 20 w 261"/>
                <a:gd name="T105" fmla="*/ 26 h 197"/>
                <a:gd name="T106" fmla="*/ 19 w 261"/>
                <a:gd name="T107" fmla="*/ 22 h 197"/>
                <a:gd name="T108" fmla="*/ 17 w 261"/>
                <a:gd name="T109" fmla="*/ 17 h 197"/>
                <a:gd name="T110" fmla="*/ 15 w 261"/>
                <a:gd name="T111" fmla="*/ 12 h 197"/>
                <a:gd name="T112" fmla="*/ 14 w 261"/>
                <a:gd name="T113" fmla="*/ 10 h 197"/>
                <a:gd name="T114" fmla="*/ 11 w 261"/>
                <a:gd name="T115" fmla="*/ 6 h 197"/>
                <a:gd name="T116" fmla="*/ 11 w 261"/>
                <a:gd name="T117" fmla="*/ 3 h 197"/>
                <a:gd name="T118" fmla="*/ 6 w 26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197">
                  <a:moveTo>
                    <a:pt x="261" y="197"/>
                  </a:moveTo>
                  <a:lnTo>
                    <a:pt x="240" y="197"/>
                  </a:lnTo>
                  <a:lnTo>
                    <a:pt x="240" y="195"/>
                  </a:lnTo>
                  <a:lnTo>
                    <a:pt x="237" y="195"/>
                  </a:lnTo>
                  <a:lnTo>
                    <a:pt x="237" y="193"/>
                  </a:lnTo>
                  <a:lnTo>
                    <a:pt x="234" y="193"/>
                  </a:lnTo>
                  <a:lnTo>
                    <a:pt x="234" y="192"/>
                  </a:lnTo>
                  <a:lnTo>
                    <a:pt x="223" y="192"/>
                  </a:lnTo>
                  <a:lnTo>
                    <a:pt x="223" y="190"/>
                  </a:lnTo>
                  <a:lnTo>
                    <a:pt x="208" y="190"/>
                  </a:lnTo>
                  <a:lnTo>
                    <a:pt x="208" y="188"/>
                  </a:lnTo>
                  <a:lnTo>
                    <a:pt x="201" y="188"/>
                  </a:lnTo>
                  <a:lnTo>
                    <a:pt x="201" y="186"/>
                  </a:lnTo>
                  <a:lnTo>
                    <a:pt x="157" y="186"/>
                  </a:lnTo>
                  <a:lnTo>
                    <a:pt x="157" y="183"/>
                  </a:lnTo>
                  <a:lnTo>
                    <a:pt x="148" y="183"/>
                  </a:lnTo>
                  <a:lnTo>
                    <a:pt x="148" y="180"/>
                  </a:lnTo>
                  <a:lnTo>
                    <a:pt x="146" y="180"/>
                  </a:lnTo>
                  <a:lnTo>
                    <a:pt x="146" y="178"/>
                  </a:lnTo>
                  <a:lnTo>
                    <a:pt x="141" y="178"/>
                  </a:lnTo>
                  <a:lnTo>
                    <a:pt x="141" y="175"/>
                  </a:lnTo>
                  <a:lnTo>
                    <a:pt x="134" y="175"/>
                  </a:lnTo>
                  <a:lnTo>
                    <a:pt x="134" y="174"/>
                  </a:lnTo>
                  <a:lnTo>
                    <a:pt x="132" y="174"/>
                  </a:lnTo>
                  <a:lnTo>
                    <a:pt x="132" y="169"/>
                  </a:lnTo>
                  <a:lnTo>
                    <a:pt x="117" y="169"/>
                  </a:lnTo>
                  <a:lnTo>
                    <a:pt x="117" y="166"/>
                  </a:lnTo>
                  <a:lnTo>
                    <a:pt x="115" y="166"/>
                  </a:lnTo>
                  <a:lnTo>
                    <a:pt x="115" y="160"/>
                  </a:lnTo>
                  <a:lnTo>
                    <a:pt x="113" y="160"/>
                  </a:lnTo>
                  <a:lnTo>
                    <a:pt x="113" y="154"/>
                  </a:lnTo>
                  <a:lnTo>
                    <a:pt x="107" y="154"/>
                  </a:lnTo>
                  <a:lnTo>
                    <a:pt x="107" y="150"/>
                  </a:lnTo>
                  <a:lnTo>
                    <a:pt x="104" y="150"/>
                  </a:lnTo>
                  <a:lnTo>
                    <a:pt x="104" y="147"/>
                  </a:lnTo>
                  <a:lnTo>
                    <a:pt x="102" y="147"/>
                  </a:lnTo>
                  <a:lnTo>
                    <a:pt x="102" y="144"/>
                  </a:lnTo>
                  <a:lnTo>
                    <a:pt x="99" y="144"/>
                  </a:lnTo>
                  <a:lnTo>
                    <a:pt x="99" y="140"/>
                  </a:lnTo>
                  <a:lnTo>
                    <a:pt x="97" y="140"/>
                  </a:lnTo>
                  <a:lnTo>
                    <a:pt x="97" y="136"/>
                  </a:lnTo>
                  <a:lnTo>
                    <a:pt x="94" y="136"/>
                  </a:lnTo>
                  <a:lnTo>
                    <a:pt x="94" y="131"/>
                  </a:lnTo>
                  <a:lnTo>
                    <a:pt x="91" y="131"/>
                  </a:lnTo>
                  <a:lnTo>
                    <a:pt x="91" y="127"/>
                  </a:lnTo>
                  <a:lnTo>
                    <a:pt x="89" y="127"/>
                  </a:lnTo>
                  <a:lnTo>
                    <a:pt x="89" y="122"/>
                  </a:lnTo>
                  <a:lnTo>
                    <a:pt x="81" y="122"/>
                  </a:lnTo>
                  <a:lnTo>
                    <a:pt x="81" y="120"/>
                  </a:lnTo>
                  <a:lnTo>
                    <a:pt x="78" y="120"/>
                  </a:lnTo>
                  <a:lnTo>
                    <a:pt x="78" y="117"/>
                  </a:lnTo>
                  <a:lnTo>
                    <a:pt x="73" y="117"/>
                  </a:lnTo>
                  <a:lnTo>
                    <a:pt x="73" y="111"/>
                  </a:lnTo>
                  <a:lnTo>
                    <a:pt x="71" y="111"/>
                  </a:lnTo>
                  <a:lnTo>
                    <a:pt x="71" y="107"/>
                  </a:lnTo>
                  <a:lnTo>
                    <a:pt x="68" y="107"/>
                  </a:lnTo>
                  <a:lnTo>
                    <a:pt x="68" y="106"/>
                  </a:lnTo>
                  <a:lnTo>
                    <a:pt x="65" y="106"/>
                  </a:lnTo>
                  <a:lnTo>
                    <a:pt x="65" y="102"/>
                  </a:lnTo>
                  <a:lnTo>
                    <a:pt x="63" y="102"/>
                  </a:lnTo>
                  <a:lnTo>
                    <a:pt x="63" y="100"/>
                  </a:lnTo>
                  <a:lnTo>
                    <a:pt x="60" y="100"/>
                  </a:lnTo>
                  <a:lnTo>
                    <a:pt x="60" y="98"/>
                  </a:lnTo>
                  <a:lnTo>
                    <a:pt x="58" y="98"/>
                  </a:lnTo>
                  <a:lnTo>
                    <a:pt x="58" y="95"/>
                  </a:lnTo>
                  <a:lnTo>
                    <a:pt x="58" y="93"/>
                  </a:lnTo>
                  <a:lnTo>
                    <a:pt x="57" y="93"/>
                  </a:lnTo>
                  <a:lnTo>
                    <a:pt x="57" y="90"/>
                  </a:lnTo>
                  <a:lnTo>
                    <a:pt x="54" y="90"/>
                  </a:lnTo>
                  <a:lnTo>
                    <a:pt x="54" y="88"/>
                  </a:lnTo>
                  <a:lnTo>
                    <a:pt x="53" y="88"/>
                  </a:lnTo>
                  <a:lnTo>
                    <a:pt x="53" y="84"/>
                  </a:lnTo>
                  <a:lnTo>
                    <a:pt x="51" y="84"/>
                  </a:lnTo>
                  <a:lnTo>
                    <a:pt x="51" y="81"/>
                  </a:lnTo>
                  <a:lnTo>
                    <a:pt x="49" y="81"/>
                  </a:lnTo>
                  <a:lnTo>
                    <a:pt x="49" y="79"/>
                  </a:lnTo>
                  <a:lnTo>
                    <a:pt x="48" y="79"/>
                  </a:lnTo>
                  <a:lnTo>
                    <a:pt x="48" y="75"/>
                  </a:lnTo>
                  <a:lnTo>
                    <a:pt x="46" y="75"/>
                  </a:lnTo>
                  <a:lnTo>
                    <a:pt x="46" y="72"/>
                  </a:lnTo>
                  <a:lnTo>
                    <a:pt x="46" y="68"/>
                  </a:lnTo>
                  <a:lnTo>
                    <a:pt x="44" y="68"/>
                  </a:lnTo>
                  <a:lnTo>
                    <a:pt x="44" y="66"/>
                  </a:lnTo>
                  <a:lnTo>
                    <a:pt x="42" y="66"/>
                  </a:lnTo>
                  <a:lnTo>
                    <a:pt x="42" y="63"/>
                  </a:lnTo>
                  <a:lnTo>
                    <a:pt x="39" y="63"/>
                  </a:lnTo>
                  <a:lnTo>
                    <a:pt x="39" y="58"/>
                  </a:lnTo>
                  <a:lnTo>
                    <a:pt x="37" y="58"/>
                  </a:lnTo>
                  <a:lnTo>
                    <a:pt x="37" y="55"/>
                  </a:lnTo>
                  <a:lnTo>
                    <a:pt x="35" y="55"/>
                  </a:lnTo>
                  <a:lnTo>
                    <a:pt x="35" y="51"/>
                  </a:lnTo>
                  <a:lnTo>
                    <a:pt x="33" y="51"/>
                  </a:lnTo>
                  <a:lnTo>
                    <a:pt x="33" y="47"/>
                  </a:lnTo>
                  <a:lnTo>
                    <a:pt x="31" y="47"/>
                  </a:lnTo>
                  <a:lnTo>
                    <a:pt x="31" y="42"/>
                  </a:lnTo>
                  <a:lnTo>
                    <a:pt x="29" y="42"/>
                  </a:lnTo>
                  <a:lnTo>
                    <a:pt x="29" y="40"/>
                  </a:lnTo>
                  <a:lnTo>
                    <a:pt x="27" y="40"/>
                  </a:lnTo>
                  <a:lnTo>
                    <a:pt x="27" y="37"/>
                  </a:lnTo>
                  <a:lnTo>
                    <a:pt x="25" y="37"/>
                  </a:lnTo>
                  <a:lnTo>
                    <a:pt x="25" y="33"/>
                  </a:lnTo>
                  <a:lnTo>
                    <a:pt x="23" y="33"/>
                  </a:lnTo>
                  <a:lnTo>
                    <a:pt x="23" y="30"/>
                  </a:lnTo>
                  <a:lnTo>
                    <a:pt x="22" y="30"/>
                  </a:lnTo>
                  <a:lnTo>
                    <a:pt x="22" y="26"/>
                  </a:lnTo>
                  <a:lnTo>
                    <a:pt x="20" y="26"/>
                  </a:lnTo>
                  <a:lnTo>
                    <a:pt x="20" y="22"/>
                  </a:lnTo>
                  <a:lnTo>
                    <a:pt x="19" y="22"/>
                  </a:lnTo>
                  <a:lnTo>
                    <a:pt x="19" y="17"/>
                  </a:lnTo>
                  <a:lnTo>
                    <a:pt x="17" y="17"/>
                  </a:lnTo>
                  <a:lnTo>
                    <a:pt x="17" y="12"/>
                  </a:lnTo>
                  <a:lnTo>
                    <a:pt x="15" y="12"/>
                  </a:lnTo>
                  <a:lnTo>
                    <a:pt x="15" y="10"/>
                  </a:lnTo>
                  <a:lnTo>
                    <a:pt x="14" y="10"/>
                  </a:lnTo>
                  <a:lnTo>
                    <a:pt x="14" y="6"/>
                  </a:lnTo>
                  <a:lnTo>
                    <a:pt x="11" y="6"/>
                  </a:lnTo>
                  <a:lnTo>
                    <a:pt x="11" y="4"/>
                  </a:lnTo>
                  <a:lnTo>
                    <a:pt x="11" y="3"/>
                  </a:lnTo>
                  <a:lnTo>
                    <a:pt x="6" y="3"/>
                  </a:lnTo>
                  <a:lnTo>
                    <a:pt x="6" y="0"/>
                  </a:lnTo>
                  <a:lnTo>
                    <a:pt x="0" y="0"/>
                  </a:lnTo>
                </a:path>
              </a:pathLst>
            </a:custGeom>
            <a:ln w="1905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Freeform 7"/>
            <p:cNvSpPr>
              <a:spLocks/>
            </p:cNvSpPr>
            <p:nvPr/>
          </p:nvSpPr>
          <p:spPr bwMode="auto">
            <a:xfrm>
              <a:off x="5218761" y="1925432"/>
              <a:ext cx="3335269" cy="2542115"/>
            </a:xfrm>
            <a:custGeom>
              <a:avLst/>
              <a:gdLst>
                <a:gd name="T0" fmla="*/ 223 w 263"/>
                <a:gd name="T1" fmla="*/ 197 h 197"/>
                <a:gd name="T2" fmla="*/ 210 w 263"/>
                <a:gd name="T3" fmla="*/ 195 h 197"/>
                <a:gd name="T4" fmla="*/ 158 w 263"/>
                <a:gd name="T5" fmla="*/ 193 h 197"/>
                <a:gd name="T6" fmla="*/ 147 w 263"/>
                <a:gd name="T7" fmla="*/ 191 h 197"/>
                <a:gd name="T8" fmla="*/ 141 w 263"/>
                <a:gd name="T9" fmla="*/ 190 h 197"/>
                <a:gd name="T10" fmla="*/ 133 w 263"/>
                <a:gd name="T11" fmla="*/ 188 h 197"/>
                <a:gd name="T12" fmla="*/ 131 w 263"/>
                <a:gd name="T13" fmla="*/ 186 h 197"/>
                <a:gd name="T14" fmla="*/ 117 w 263"/>
                <a:gd name="T15" fmla="*/ 184 h 197"/>
                <a:gd name="T16" fmla="*/ 114 w 263"/>
                <a:gd name="T17" fmla="*/ 179 h 197"/>
                <a:gd name="T18" fmla="*/ 111 w 263"/>
                <a:gd name="T19" fmla="*/ 177 h 197"/>
                <a:gd name="T20" fmla="*/ 107 w 263"/>
                <a:gd name="T21" fmla="*/ 174 h 197"/>
                <a:gd name="T22" fmla="*/ 104 w 263"/>
                <a:gd name="T23" fmla="*/ 170 h 197"/>
                <a:gd name="T24" fmla="*/ 100 w 263"/>
                <a:gd name="T25" fmla="*/ 167 h 197"/>
                <a:gd name="T26" fmla="*/ 96 w 263"/>
                <a:gd name="T27" fmla="*/ 162 h 197"/>
                <a:gd name="T28" fmla="*/ 94 w 263"/>
                <a:gd name="T29" fmla="*/ 161 h 197"/>
                <a:gd name="T30" fmla="*/ 92 w 263"/>
                <a:gd name="T31" fmla="*/ 158 h 197"/>
                <a:gd name="T32" fmla="*/ 89 w 263"/>
                <a:gd name="T33" fmla="*/ 153 h 197"/>
                <a:gd name="T34" fmla="*/ 85 w 263"/>
                <a:gd name="T35" fmla="*/ 151 h 197"/>
                <a:gd name="T36" fmla="*/ 83 w 263"/>
                <a:gd name="T37" fmla="*/ 150 h 197"/>
                <a:gd name="T38" fmla="*/ 80 w 263"/>
                <a:gd name="T39" fmla="*/ 146 h 197"/>
                <a:gd name="T40" fmla="*/ 75 w 263"/>
                <a:gd name="T41" fmla="*/ 143 h 197"/>
                <a:gd name="T42" fmla="*/ 73 w 263"/>
                <a:gd name="T43" fmla="*/ 141 h 197"/>
                <a:gd name="T44" fmla="*/ 71 w 263"/>
                <a:gd name="T45" fmla="*/ 136 h 197"/>
                <a:gd name="T46" fmla="*/ 68 w 263"/>
                <a:gd name="T47" fmla="*/ 135 h 197"/>
                <a:gd name="T48" fmla="*/ 65 w 263"/>
                <a:gd name="T49" fmla="*/ 132 h 197"/>
                <a:gd name="T50" fmla="*/ 63 w 263"/>
                <a:gd name="T51" fmla="*/ 129 h 197"/>
                <a:gd name="T52" fmla="*/ 60 w 263"/>
                <a:gd name="T53" fmla="*/ 125 h 197"/>
                <a:gd name="T54" fmla="*/ 57 w 263"/>
                <a:gd name="T55" fmla="*/ 119 h 197"/>
                <a:gd name="T56" fmla="*/ 54 w 263"/>
                <a:gd name="T57" fmla="*/ 116 h 197"/>
                <a:gd name="T58" fmla="*/ 52 w 263"/>
                <a:gd name="T59" fmla="*/ 109 h 197"/>
                <a:gd name="T60" fmla="*/ 50 w 263"/>
                <a:gd name="T61" fmla="*/ 104 h 197"/>
                <a:gd name="T62" fmla="*/ 47 w 263"/>
                <a:gd name="T63" fmla="*/ 94 h 197"/>
                <a:gd name="T64" fmla="*/ 45 w 263"/>
                <a:gd name="T65" fmla="*/ 91 h 197"/>
                <a:gd name="T66" fmla="*/ 42 w 263"/>
                <a:gd name="T67" fmla="*/ 84 h 197"/>
                <a:gd name="T68" fmla="*/ 39 w 263"/>
                <a:gd name="T69" fmla="*/ 80 h 197"/>
                <a:gd name="T70" fmla="*/ 37 w 263"/>
                <a:gd name="T71" fmla="*/ 74 h 197"/>
                <a:gd name="T72" fmla="*/ 35 w 263"/>
                <a:gd name="T73" fmla="*/ 70 h 197"/>
                <a:gd name="T74" fmla="*/ 34 w 263"/>
                <a:gd name="T75" fmla="*/ 67 h 197"/>
                <a:gd name="T76" fmla="*/ 32 w 263"/>
                <a:gd name="T77" fmla="*/ 61 h 197"/>
                <a:gd name="T78" fmla="*/ 29 w 263"/>
                <a:gd name="T79" fmla="*/ 57 h 197"/>
                <a:gd name="T80" fmla="*/ 28 w 263"/>
                <a:gd name="T81" fmla="*/ 54 h 197"/>
                <a:gd name="T82" fmla="*/ 26 w 263"/>
                <a:gd name="T83" fmla="*/ 47 h 197"/>
                <a:gd name="T84" fmla="*/ 23 w 263"/>
                <a:gd name="T85" fmla="*/ 42 h 197"/>
                <a:gd name="T86" fmla="*/ 22 w 263"/>
                <a:gd name="T87" fmla="*/ 34 h 197"/>
                <a:gd name="T88" fmla="*/ 19 w 263"/>
                <a:gd name="T89" fmla="*/ 26 h 197"/>
                <a:gd name="T90" fmla="*/ 17 w 263"/>
                <a:gd name="T91" fmla="*/ 19 h 197"/>
                <a:gd name="T92" fmla="*/ 16 w 263"/>
                <a:gd name="T93" fmla="*/ 15 h 197"/>
                <a:gd name="T94" fmla="*/ 14 w 263"/>
                <a:gd name="T95" fmla="*/ 11 h 197"/>
                <a:gd name="T96" fmla="*/ 12 w 263"/>
                <a:gd name="T97" fmla="*/ 6 h 197"/>
                <a:gd name="T98" fmla="*/ 9 w 263"/>
                <a:gd name="T99" fmla="*/ 3 h 197"/>
                <a:gd name="T100" fmla="*/ 6 w 263"/>
                <a:gd name="T10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3" h="197">
                  <a:moveTo>
                    <a:pt x="263" y="197"/>
                  </a:moveTo>
                  <a:lnTo>
                    <a:pt x="223" y="197"/>
                  </a:lnTo>
                  <a:lnTo>
                    <a:pt x="210" y="197"/>
                  </a:lnTo>
                  <a:lnTo>
                    <a:pt x="210" y="195"/>
                  </a:lnTo>
                  <a:lnTo>
                    <a:pt x="158" y="195"/>
                  </a:lnTo>
                  <a:lnTo>
                    <a:pt x="158" y="193"/>
                  </a:lnTo>
                  <a:lnTo>
                    <a:pt x="147" y="193"/>
                  </a:lnTo>
                  <a:lnTo>
                    <a:pt x="147" y="191"/>
                  </a:lnTo>
                  <a:lnTo>
                    <a:pt x="141" y="191"/>
                  </a:lnTo>
                  <a:lnTo>
                    <a:pt x="141" y="190"/>
                  </a:lnTo>
                  <a:lnTo>
                    <a:pt x="133" y="190"/>
                  </a:lnTo>
                  <a:lnTo>
                    <a:pt x="133" y="188"/>
                  </a:lnTo>
                  <a:lnTo>
                    <a:pt x="131" y="188"/>
                  </a:lnTo>
                  <a:lnTo>
                    <a:pt x="131" y="186"/>
                  </a:lnTo>
                  <a:lnTo>
                    <a:pt x="117" y="186"/>
                  </a:lnTo>
                  <a:lnTo>
                    <a:pt x="117" y="184"/>
                  </a:lnTo>
                  <a:lnTo>
                    <a:pt x="114" y="184"/>
                  </a:lnTo>
                  <a:lnTo>
                    <a:pt x="114" y="179"/>
                  </a:lnTo>
                  <a:lnTo>
                    <a:pt x="111" y="179"/>
                  </a:lnTo>
                  <a:lnTo>
                    <a:pt x="111" y="177"/>
                  </a:lnTo>
                  <a:lnTo>
                    <a:pt x="107" y="177"/>
                  </a:lnTo>
                  <a:lnTo>
                    <a:pt x="107" y="174"/>
                  </a:lnTo>
                  <a:lnTo>
                    <a:pt x="104" y="174"/>
                  </a:lnTo>
                  <a:lnTo>
                    <a:pt x="104" y="170"/>
                  </a:lnTo>
                  <a:lnTo>
                    <a:pt x="100" y="170"/>
                  </a:lnTo>
                  <a:lnTo>
                    <a:pt x="100" y="167"/>
                  </a:lnTo>
                  <a:lnTo>
                    <a:pt x="96" y="167"/>
                  </a:lnTo>
                  <a:lnTo>
                    <a:pt x="96" y="162"/>
                  </a:lnTo>
                  <a:lnTo>
                    <a:pt x="94" y="162"/>
                  </a:lnTo>
                  <a:lnTo>
                    <a:pt x="94" y="161"/>
                  </a:lnTo>
                  <a:lnTo>
                    <a:pt x="92" y="161"/>
                  </a:lnTo>
                  <a:lnTo>
                    <a:pt x="92" y="158"/>
                  </a:lnTo>
                  <a:lnTo>
                    <a:pt x="89" y="158"/>
                  </a:lnTo>
                  <a:lnTo>
                    <a:pt x="89" y="153"/>
                  </a:lnTo>
                  <a:lnTo>
                    <a:pt x="85" y="153"/>
                  </a:lnTo>
                  <a:lnTo>
                    <a:pt x="85" y="151"/>
                  </a:lnTo>
                  <a:lnTo>
                    <a:pt x="83" y="151"/>
                  </a:lnTo>
                  <a:lnTo>
                    <a:pt x="83" y="150"/>
                  </a:lnTo>
                  <a:lnTo>
                    <a:pt x="80" y="150"/>
                  </a:lnTo>
                  <a:lnTo>
                    <a:pt x="80" y="146"/>
                  </a:lnTo>
                  <a:lnTo>
                    <a:pt x="75" y="146"/>
                  </a:lnTo>
                  <a:lnTo>
                    <a:pt x="75" y="143"/>
                  </a:lnTo>
                  <a:lnTo>
                    <a:pt x="73" y="143"/>
                  </a:lnTo>
                  <a:lnTo>
                    <a:pt x="73" y="141"/>
                  </a:lnTo>
                  <a:lnTo>
                    <a:pt x="71" y="141"/>
                  </a:lnTo>
                  <a:lnTo>
                    <a:pt x="71" y="136"/>
                  </a:lnTo>
                  <a:lnTo>
                    <a:pt x="68" y="136"/>
                  </a:lnTo>
                  <a:lnTo>
                    <a:pt x="68" y="135"/>
                  </a:lnTo>
                  <a:lnTo>
                    <a:pt x="65" y="135"/>
                  </a:lnTo>
                  <a:lnTo>
                    <a:pt x="65" y="132"/>
                  </a:lnTo>
                  <a:lnTo>
                    <a:pt x="63" y="132"/>
                  </a:lnTo>
                  <a:lnTo>
                    <a:pt x="63" y="129"/>
                  </a:lnTo>
                  <a:lnTo>
                    <a:pt x="60" y="129"/>
                  </a:lnTo>
                  <a:lnTo>
                    <a:pt x="60" y="125"/>
                  </a:lnTo>
                  <a:lnTo>
                    <a:pt x="57" y="125"/>
                  </a:lnTo>
                  <a:lnTo>
                    <a:pt x="57" y="119"/>
                  </a:lnTo>
                  <a:lnTo>
                    <a:pt x="54" y="119"/>
                  </a:lnTo>
                  <a:lnTo>
                    <a:pt x="54" y="116"/>
                  </a:lnTo>
                  <a:lnTo>
                    <a:pt x="52" y="116"/>
                  </a:lnTo>
                  <a:lnTo>
                    <a:pt x="52" y="109"/>
                  </a:lnTo>
                  <a:lnTo>
                    <a:pt x="50" y="109"/>
                  </a:lnTo>
                  <a:lnTo>
                    <a:pt x="50" y="104"/>
                  </a:lnTo>
                  <a:lnTo>
                    <a:pt x="47" y="104"/>
                  </a:lnTo>
                  <a:lnTo>
                    <a:pt x="47" y="94"/>
                  </a:lnTo>
                  <a:lnTo>
                    <a:pt x="45" y="94"/>
                  </a:lnTo>
                  <a:lnTo>
                    <a:pt x="45" y="91"/>
                  </a:lnTo>
                  <a:lnTo>
                    <a:pt x="42" y="91"/>
                  </a:lnTo>
                  <a:lnTo>
                    <a:pt x="42" y="84"/>
                  </a:lnTo>
                  <a:lnTo>
                    <a:pt x="39" y="84"/>
                  </a:lnTo>
                  <a:lnTo>
                    <a:pt x="39" y="80"/>
                  </a:lnTo>
                  <a:lnTo>
                    <a:pt x="37" y="80"/>
                  </a:lnTo>
                  <a:lnTo>
                    <a:pt x="37" y="74"/>
                  </a:lnTo>
                  <a:lnTo>
                    <a:pt x="35" y="74"/>
                  </a:lnTo>
                  <a:lnTo>
                    <a:pt x="35" y="70"/>
                  </a:lnTo>
                  <a:lnTo>
                    <a:pt x="34" y="70"/>
                  </a:lnTo>
                  <a:lnTo>
                    <a:pt x="34" y="67"/>
                  </a:lnTo>
                  <a:lnTo>
                    <a:pt x="32" y="67"/>
                  </a:lnTo>
                  <a:lnTo>
                    <a:pt x="32" y="61"/>
                  </a:lnTo>
                  <a:lnTo>
                    <a:pt x="29" y="61"/>
                  </a:lnTo>
                  <a:lnTo>
                    <a:pt x="29" y="57"/>
                  </a:lnTo>
                  <a:lnTo>
                    <a:pt x="28" y="57"/>
                  </a:lnTo>
                  <a:lnTo>
                    <a:pt x="28" y="54"/>
                  </a:lnTo>
                  <a:lnTo>
                    <a:pt x="26" y="54"/>
                  </a:lnTo>
                  <a:lnTo>
                    <a:pt x="26" y="47"/>
                  </a:lnTo>
                  <a:lnTo>
                    <a:pt x="23" y="47"/>
                  </a:lnTo>
                  <a:lnTo>
                    <a:pt x="23" y="42"/>
                  </a:lnTo>
                  <a:lnTo>
                    <a:pt x="22" y="42"/>
                  </a:lnTo>
                  <a:lnTo>
                    <a:pt x="22" y="34"/>
                  </a:lnTo>
                  <a:lnTo>
                    <a:pt x="19" y="34"/>
                  </a:lnTo>
                  <a:lnTo>
                    <a:pt x="19" y="26"/>
                  </a:lnTo>
                  <a:lnTo>
                    <a:pt x="17" y="26"/>
                  </a:lnTo>
                  <a:lnTo>
                    <a:pt x="17" y="19"/>
                  </a:lnTo>
                  <a:lnTo>
                    <a:pt x="16" y="19"/>
                  </a:lnTo>
                  <a:lnTo>
                    <a:pt x="16" y="15"/>
                  </a:lnTo>
                  <a:lnTo>
                    <a:pt x="14" y="15"/>
                  </a:lnTo>
                  <a:lnTo>
                    <a:pt x="14" y="11"/>
                  </a:lnTo>
                  <a:lnTo>
                    <a:pt x="12" y="11"/>
                  </a:lnTo>
                  <a:lnTo>
                    <a:pt x="12" y="6"/>
                  </a:lnTo>
                  <a:lnTo>
                    <a:pt x="9" y="6"/>
                  </a:lnTo>
                  <a:lnTo>
                    <a:pt x="9" y="3"/>
                  </a:lnTo>
                  <a:lnTo>
                    <a:pt x="6" y="3"/>
                  </a:lnTo>
                  <a:lnTo>
                    <a:pt x="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Freeform 8"/>
            <p:cNvSpPr>
              <a:spLocks/>
            </p:cNvSpPr>
            <p:nvPr/>
          </p:nvSpPr>
          <p:spPr bwMode="auto">
            <a:xfrm>
              <a:off x="5218761" y="1938336"/>
              <a:ext cx="3309906" cy="2529211"/>
            </a:xfrm>
            <a:custGeom>
              <a:avLst/>
              <a:gdLst>
                <a:gd name="T0" fmla="*/ 159 w 261"/>
                <a:gd name="T1" fmla="*/ 196 h 196"/>
                <a:gd name="T2" fmla="*/ 131 w 261"/>
                <a:gd name="T3" fmla="*/ 196 h 196"/>
                <a:gd name="T4" fmla="*/ 115 w 261"/>
                <a:gd name="T5" fmla="*/ 194 h 196"/>
                <a:gd name="T6" fmla="*/ 106 w 261"/>
                <a:gd name="T7" fmla="*/ 193 h 196"/>
                <a:gd name="T8" fmla="*/ 100 w 261"/>
                <a:gd name="T9" fmla="*/ 190 h 196"/>
                <a:gd name="T10" fmla="*/ 96 w 261"/>
                <a:gd name="T11" fmla="*/ 188 h 196"/>
                <a:gd name="T12" fmla="*/ 91 w 261"/>
                <a:gd name="T13" fmla="*/ 185 h 196"/>
                <a:gd name="T14" fmla="*/ 89 w 261"/>
                <a:gd name="T15" fmla="*/ 182 h 196"/>
                <a:gd name="T16" fmla="*/ 83 w 261"/>
                <a:gd name="T17" fmla="*/ 180 h 196"/>
                <a:gd name="T18" fmla="*/ 81 w 261"/>
                <a:gd name="T19" fmla="*/ 178 h 196"/>
                <a:gd name="T20" fmla="*/ 79 w 261"/>
                <a:gd name="T21" fmla="*/ 176 h 196"/>
                <a:gd name="T22" fmla="*/ 74 w 261"/>
                <a:gd name="T23" fmla="*/ 172 h 196"/>
                <a:gd name="T24" fmla="*/ 71 w 261"/>
                <a:gd name="T25" fmla="*/ 170 h 196"/>
                <a:gd name="T26" fmla="*/ 69 w 261"/>
                <a:gd name="T27" fmla="*/ 168 h 196"/>
                <a:gd name="T28" fmla="*/ 66 w 261"/>
                <a:gd name="T29" fmla="*/ 166 h 196"/>
                <a:gd name="T30" fmla="*/ 63 w 261"/>
                <a:gd name="T31" fmla="*/ 163 h 196"/>
                <a:gd name="T32" fmla="*/ 60 w 261"/>
                <a:gd name="T33" fmla="*/ 158 h 196"/>
                <a:gd name="T34" fmla="*/ 57 w 261"/>
                <a:gd name="T35" fmla="*/ 154 h 196"/>
                <a:gd name="T36" fmla="*/ 54 w 261"/>
                <a:gd name="T37" fmla="*/ 149 h 196"/>
                <a:gd name="T38" fmla="*/ 52 w 261"/>
                <a:gd name="T39" fmla="*/ 146 h 196"/>
                <a:gd name="T40" fmla="*/ 49 w 261"/>
                <a:gd name="T41" fmla="*/ 139 h 196"/>
                <a:gd name="T42" fmla="*/ 47 w 261"/>
                <a:gd name="T43" fmla="*/ 133 h 196"/>
                <a:gd name="T44" fmla="*/ 45 w 261"/>
                <a:gd name="T45" fmla="*/ 127 h 196"/>
                <a:gd name="T46" fmla="*/ 43 w 261"/>
                <a:gd name="T47" fmla="*/ 120 h 196"/>
                <a:gd name="T48" fmla="*/ 40 w 261"/>
                <a:gd name="T49" fmla="*/ 117 h 196"/>
                <a:gd name="T50" fmla="*/ 39 w 261"/>
                <a:gd name="T51" fmla="*/ 110 h 196"/>
                <a:gd name="T52" fmla="*/ 36 w 261"/>
                <a:gd name="T53" fmla="*/ 103 h 196"/>
                <a:gd name="T54" fmla="*/ 34 w 261"/>
                <a:gd name="T55" fmla="*/ 95 h 196"/>
                <a:gd name="T56" fmla="*/ 32 w 261"/>
                <a:gd name="T57" fmla="*/ 89 h 196"/>
                <a:gd name="T58" fmla="*/ 29 w 261"/>
                <a:gd name="T59" fmla="*/ 84 h 196"/>
                <a:gd name="T60" fmla="*/ 27 w 261"/>
                <a:gd name="T61" fmla="*/ 80 h 196"/>
                <a:gd name="T62" fmla="*/ 25 w 261"/>
                <a:gd name="T63" fmla="*/ 70 h 196"/>
                <a:gd name="T64" fmla="*/ 23 w 261"/>
                <a:gd name="T65" fmla="*/ 60 h 196"/>
                <a:gd name="T66" fmla="*/ 21 w 261"/>
                <a:gd name="T67" fmla="*/ 49 h 196"/>
                <a:gd name="T68" fmla="*/ 19 w 261"/>
                <a:gd name="T69" fmla="*/ 38 h 196"/>
                <a:gd name="T70" fmla="*/ 17 w 261"/>
                <a:gd name="T71" fmla="*/ 29 h 196"/>
                <a:gd name="T72" fmla="*/ 15 w 261"/>
                <a:gd name="T73" fmla="*/ 23 h 196"/>
                <a:gd name="T74" fmla="*/ 13 w 261"/>
                <a:gd name="T75" fmla="*/ 16 h 196"/>
                <a:gd name="T76" fmla="*/ 12 w 261"/>
                <a:gd name="T77" fmla="*/ 12 h 196"/>
                <a:gd name="T78" fmla="*/ 10 w 261"/>
                <a:gd name="T79" fmla="*/ 8 h 196"/>
                <a:gd name="T80" fmla="*/ 8 w 261"/>
                <a:gd name="T81" fmla="*/ 5 h 196"/>
                <a:gd name="T82" fmla="*/ 5 w 261"/>
                <a:gd name="T8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196">
                  <a:moveTo>
                    <a:pt x="261" y="196"/>
                  </a:moveTo>
                  <a:lnTo>
                    <a:pt x="159" y="196"/>
                  </a:lnTo>
                  <a:lnTo>
                    <a:pt x="141" y="196"/>
                  </a:lnTo>
                  <a:lnTo>
                    <a:pt x="131" y="196"/>
                  </a:lnTo>
                  <a:lnTo>
                    <a:pt x="131" y="194"/>
                  </a:lnTo>
                  <a:lnTo>
                    <a:pt x="115" y="194"/>
                  </a:lnTo>
                  <a:lnTo>
                    <a:pt x="115" y="193"/>
                  </a:lnTo>
                  <a:lnTo>
                    <a:pt x="106" y="193"/>
                  </a:lnTo>
                  <a:lnTo>
                    <a:pt x="106" y="190"/>
                  </a:lnTo>
                  <a:lnTo>
                    <a:pt x="100" y="190"/>
                  </a:lnTo>
                  <a:lnTo>
                    <a:pt x="100" y="188"/>
                  </a:lnTo>
                  <a:lnTo>
                    <a:pt x="96" y="188"/>
                  </a:lnTo>
                  <a:lnTo>
                    <a:pt x="96" y="185"/>
                  </a:lnTo>
                  <a:lnTo>
                    <a:pt x="91" y="185"/>
                  </a:lnTo>
                  <a:lnTo>
                    <a:pt x="91" y="182"/>
                  </a:lnTo>
                  <a:lnTo>
                    <a:pt x="89" y="182"/>
                  </a:lnTo>
                  <a:lnTo>
                    <a:pt x="89" y="180"/>
                  </a:lnTo>
                  <a:lnTo>
                    <a:pt x="83" y="180"/>
                  </a:lnTo>
                  <a:lnTo>
                    <a:pt x="83" y="178"/>
                  </a:lnTo>
                  <a:lnTo>
                    <a:pt x="81" y="178"/>
                  </a:lnTo>
                  <a:lnTo>
                    <a:pt x="79" y="178"/>
                  </a:lnTo>
                  <a:lnTo>
                    <a:pt x="79" y="176"/>
                  </a:lnTo>
                  <a:lnTo>
                    <a:pt x="74" y="176"/>
                  </a:lnTo>
                  <a:lnTo>
                    <a:pt x="74" y="172"/>
                  </a:lnTo>
                  <a:lnTo>
                    <a:pt x="71" y="172"/>
                  </a:lnTo>
                  <a:lnTo>
                    <a:pt x="71" y="170"/>
                  </a:lnTo>
                  <a:lnTo>
                    <a:pt x="69" y="170"/>
                  </a:lnTo>
                  <a:lnTo>
                    <a:pt x="69" y="168"/>
                  </a:lnTo>
                  <a:lnTo>
                    <a:pt x="66" y="168"/>
                  </a:lnTo>
                  <a:cubicBezTo>
                    <a:pt x="66" y="168"/>
                    <a:pt x="67" y="166"/>
                    <a:pt x="66" y="166"/>
                  </a:cubicBezTo>
                  <a:cubicBezTo>
                    <a:pt x="65" y="166"/>
                    <a:pt x="63" y="166"/>
                    <a:pt x="63" y="166"/>
                  </a:cubicBezTo>
                  <a:lnTo>
                    <a:pt x="63" y="163"/>
                  </a:lnTo>
                  <a:lnTo>
                    <a:pt x="60" y="163"/>
                  </a:lnTo>
                  <a:lnTo>
                    <a:pt x="60" y="158"/>
                  </a:lnTo>
                  <a:lnTo>
                    <a:pt x="57" y="158"/>
                  </a:lnTo>
                  <a:lnTo>
                    <a:pt x="57" y="154"/>
                  </a:lnTo>
                  <a:lnTo>
                    <a:pt x="54" y="154"/>
                  </a:lnTo>
                  <a:lnTo>
                    <a:pt x="54" y="149"/>
                  </a:lnTo>
                  <a:lnTo>
                    <a:pt x="52" y="149"/>
                  </a:lnTo>
                  <a:lnTo>
                    <a:pt x="52" y="146"/>
                  </a:lnTo>
                  <a:lnTo>
                    <a:pt x="49" y="146"/>
                  </a:lnTo>
                  <a:lnTo>
                    <a:pt x="49" y="139"/>
                  </a:lnTo>
                  <a:lnTo>
                    <a:pt x="47" y="139"/>
                  </a:lnTo>
                  <a:lnTo>
                    <a:pt x="47" y="133"/>
                  </a:lnTo>
                  <a:lnTo>
                    <a:pt x="45" y="133"/>
                  </a:lnTo>
                  <a:lnTo>
                    <a:pt x="45" y="127"/>
                  </a:lnTo>
                  <a:lnTo>
                    <a:pt x="43" y="127"/>
                  </a:lnTo>
                  <a:lnTo>
                    <a:pt x="43" y="120"/>
                  </a:lnTo>
                  <a:lnTo>
                    <a:pt x="40" y="120"/>
                  </a:lnTo>
                  <a:lnTo>
                    <a:pt x="40" y="117"/>
                  </a:lnTo>
                  <a:lnTo>
                    <a:pt x="39" y="117"/>
                  </a:lnTo>
                  <a:lnTo>
                    <a:pt x="39" y="110"/>
                  </a:lnTo>
                  <a:lnTo>
                    <a:pt x="36" y="110"/>
                  </a:lnTo>
                  <a:lnTo>
                    <a:pt x="36" y="103"/>
                  </a:lnTo>
                  <a:lnTo>
                    <a:pt x="34" y="103"/>
                  </a:lnTo>
                  <a:lnTo>
                    <a:pt x="34" y="95"/>
                  </a:lnTo>
                  <a:lnTo>
                    <a:pt x="32" y="95"/>
                  </a:lnTo>
                  <a:lnTo>
                    <a:pt x="32" y="89"/>
                  </a:lnTo>
                  <a:lnTo>
                    <a:pt x="29" y="89"/>
                  </a:lnTo>
                  <a:lnTo>
                    <a:pt x="29" y="84"/>
                  </a:lnTo>
                  <a:lnTo>
                    <a:pt x="27" y="84"/>
                  </a:lnTo>
                  <a:lnTo>
                    <a:pt x="27" y="80"/>
                  </a:lnTo>
                  <a:lnTo>
                    <a:pt x="25" y="80"/>
                  </a:lnTo>
                  <a:lnTo>
                    <a:pt x="25" y="70"/>
                  </a:lnTo>
                  <a:lnTo>
                    <a:pt x="23" y="70"/>
                  </a:lnTo>
                  <a:lnTo>
                    <a:pt x="23" y="60"/>
                  </a:lnTo>
                  <a:lnTo>
                    <a:pt x="21" y="60"/>
                  </a:lnTo>
                  <a:lnTo>
                    <a:pt x="21" y="49"/>
                  </a:lnTo>
                  <a:lnTo>
                    <a:pt x="19" y="49"/>
                  </a:lnTo>
                  <a:lnTo>
                    <a:pt x="19" y="38"/>
                  </a:lnTo>
                  <a:lnTo>
                    <a:pt x="17" y="38"/>
                  </a:lnTo>
                  <a:lnTo>
                    <a:pt x="17" y="29"/>
                  </a:lnTo>
                  <a:lnTo>
                    <a:pt x="15" y="29"/>
                  </a:lnTo>
                  <a:lnTo>
                    <a:pt x="15" y="23"/>
                  </a:lnTo>
                  <a:lnTo>
                    <a:pt x="13" y="23"/>
                  </a:lnTo>
                  <a:lnTo>
                    <a:pt x="13" y="16"/>
                  </a:lnTo>
                  <a:lnTo>
                    <a:pt x="12" y="16"/>
                  </a:lnTo>
                  <a:lnTo>
                    <a:pt x="12" y="12"/>
                  </a:lnTo>
                  <a:lnTo>
                    <a:pt x="10" y="12"/>
                  </a:lnTo>
                  <a:lnTo>
                    <a:pt x="10" y="8"/>
                  </a:lnTo>
                  <a:lnTo>
                    <a:pt x="8" y="8"/>
                  </a:lnTo>
                  <a:lnTo>
                    <a:pt x="8" y="5"/>
                  </a:lnTo>
                  <a:lnTo>
                    <a:pt x="5" y="5"/>
                  </a:lnTo>
                  <a:lnTo>
                    <a:pt x="5" y="0"/>
                  </a:lnTo>
                  <a:lnTo>
                    <a:pt x="0" y="0"/>
                  </a:lnTo>
                </a:path>
              </a:pathLst>
            </a:custGeom>
            <a:ln w="1905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95" name="Straight Connector 94"/>
            <p:cNvCxnSpPr/>
            <p:nvPr/>
          </p:nvCxnSpPr>
          <p:spPr>
            <a:xfrm>
              <a:off x="6670336" y="4395957"/>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604406" y="4376080"/>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59143" y="4324888"/>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23429" y="4292748"/>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340085" y="4232030"/>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309134" y="4223705"/>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604406" y="4180916"/>
              <a:ext cx="0" cy="7016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340085" y="3860743"/>
              <a:ext cx="0" cy="7016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29378" y="3965379"/>
              <a:ext cx="0" cy="7016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643646" y="3875032"/>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573532" y="3825660"/>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36746" y="3659320"/>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03544" y="3468754"/>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559634" y="4932682"/>
              <a:ext cx="891591"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生存期間（日間）</a:t>
              </a:r>
            </a:p>
          </p:txBody>
        </p:sp>
      </p:grpSp>
      <p:sp>
        <p:nvSpPr>
          <p:cNvPr id="109" name="Text Placeholder 4"/>
          <p:cNvSpPr>
            <a:spLocks noGrp="1"/>
          </p:cNvSpPr>
          <p:nvPr>
            <p:ph type="body" sz="quarter" idx="11"/>
          </p:nvPr>
        </p:nvSpPr>
        <p:spPr>
          <a:xfrm>
            <a:off x="4860925" y="6309320"/>
            <a:ext cx="4130675" cy="274043"/>
          </a:xfrm>
        </p:spPr>
        <p:txBody>
          <a:bodyPr/>
          <a:lstStyle/>
          <a:p>
            <a:r>
              <a:rPr lang="ja-JP" sz="1200" b="0" i="0" dirty="0" smtClean="0">
                <a:solidFill>
                  <a:srgbClr val="4D4D4D"/>
                </a:solidFill>
                <a:ea typeface="MS UI Gothic" pitchFamily="18" charset="0"/>
              </a:rPr>
              <a:t>Johansen et al. J Clin Oncol 2015; 33 (suppl): abstr 4022</a:t>
            </a:r>
          </a:p>
        </p:txBody>
      </p:sp>
    </p:spTree>
    <p:extLst>
      <p:ext uri="{BB962C8B-B14F-4D97-AF65-F5344CB8AC3E}">
        <p14:creationId xmlns:p14="http://schemas.microsoft.com/office/powerpoint/2010/main" xmlns="" val="5963400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4023: 膵管腺癌における</a:t>
            </a:r>
            <a:r>
              <a:rPr lang="ja-JP" sz="1800" b="1" i="1" dirty="0" smtClean="0">
                <a:solidFill>
                  <a:srgbClr val="043882"/>
                </a:solidFill>
                <a:ea typeface="MS UI Gothic" pitchFamily="18" charset="0"/>
              </a:rPr>
              <a:t>KRAS</a:t>
            </a:r>
            <a:r>
              <a:rPr lang="ja-JP" sz="1800" b="1" i="0" dirty="0" smtClean="0">
                <a:solidFill>
                  <a:srgbClr val="043882"/>
                </a:solidFill>
                <a:ea typeface="MS UI Gothic" pitchFamily="18" charset="0"/>
              </a:rPr>
              <a:t>変異の対立遺伝子比</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Lennerz JK, et al</a:t>
            </a:r>
          </a:p>
        </p:txBody>
      </p:sp>
      <p:sp>
        <p:nvSpPr>
          <p:cNvPr id="3" name="Content Placeholder 2"/>
          <p:cNvSpPr>
            <a:spLocks noGrp="1"/>
          </p:cNvSpPr>
          <p:nvPr>
            <p:ph idx="1"/>
          </p:nvPr>
        </p:nvSpPr>
        <p:spPr>
          <a:xfrm>
            <a:off x="365124" y="1254035"/>
            <a:ext cx="8515829"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対立遺伝子比の低い</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変異(この変異は、PDAC患者全体の約93%に認められ、OSの短縮に関連している)を有する膵管腺癌(PDAC)について、予後の差異が認められるか否かを探索すること</a:t>
            </a:r>
          </a:p>
          <a:p>
            <a:endParaRPr lang="en-GB" dirty="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International Cancer Genome Consortium (ICGC)から得られたPDACデータセット(n=142)を用いて、PDAC腫瘍における</a:t>
            </a:r>
            <a:r>
              <a:rPr lang="ja-JP" sz="1600" b="0" i="1" dirty="0" smtClean="0">
                <a:solidFill>
                  <a:srgbClr val="4D4D4D"/>
                </a:solidFill>
                <a:ea typeface="MS UI Gothic" pitchFamily="18" charset="0"/>
              </a:rPr>
              <a:t>KRAS</a:t>
            </a:r>
            <a:r>
              <a:rPr lang="ja-JP" dirty="0" smtClean="0">
                <a:ea typeface="MS UI Gothic" pitchFamily="18" charset="0"/>
              </a:rPr>
              <a:t>変異が同定された</a:t>
            </a:r>
          </a:p>
          <a:p>
            <a:r>
              <a:rPr lang="ja-JP" sz="1600" b="0" i="0" dirty="0" smtClean="0">
                <a:solidFill>
                  <a:srgbClr val="4D4D4D"/>
                </a:solidFill>
                <a:ea typeface="MS UI Gothic" pitchFamily="18" charset="0"/>
              </a:rPr>
              <a:t>腫瘍の純度は、補正対立遺伝子比（＝対立遺伝子比/細胞充実度）を算出することによって考慮された</a:t>
            </a:r>
          </a:p>
          <a:p>
            <a:r>
              <a:rPr lang="ja-JP" sz="1600" b="0" i="0" dirty="0" smtClean="0">
                <a:solidFill>
                  <a:srgbClr val="4D4D4D"/>
                </a:solidFill>
                <a:ea typeface="MS UI Gothic" pitchFamily="18" charset="0"/>
              </a:rPr>
              <a:t>生存率の差は、補正対立遺伝子比のカットオフ値を10%として算出された</a:t>
            </a:r>
          </a:p>
          <a:p>
            <a:endParaRPr lang="en-GB" dirty="0"/>
          </a:p>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115例(80.9%)において、対立遺伝子比が10%以上の変異</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が特定された</a:t>
            </a:r>
          </a:p>
          <a:p>
            <a:r>
              <a:rPr lang="ja-JP" altLang="en-US" dirty="0">
                <a:ea typeface="MS UI Gothic" pitchFamily="18" charset="0"/>
              </a:rPr>
              <a:t>対立遺伝子比は、野生型から</a:t>
            </a:r>
            <a:r>
              <a:rPr lang="en-US" altLang="ja-JP" dirty="0">
                <a:ea typeface="MS UI Gothic" pitchFamily="18" charset="0"/>
              </a:rPr>
              <a:t>100%</a:t>
            </a:r>
            <a:r>
              <a:rPr lang="ja-JP" altLang="en-US" dirty="0">
                <a:ea typeface="MS UI Gothic" pitchFamily="18" charset="0"/>
              </a:rPr>
              <a:t>変異体にまでの範囲にわたって</a:t>
            </a:r>
            <a:r>
              <a:rPr lang="ja-JP" altLang="en-US" dirty="0" smtClean="0">
                <a:ea typeface="MS UI Gothic" pitchFamily="18" charset="0"/>
              </a:rPr>
              <a:t>おり</a:t>
            </a:r>
            <a:r>
              <a:rPr lang="ja-JP" dirty="0" smtClean="0">
                <a:ea typeface="MS UI Gothic" pitchFamily="18" charset="0"/>
              </a:rPr>
              <a:t>、癌細胞集団の異質性（クローン性）またはDNA含有量のバラツキ（多倍数性）が示唆された</a:t>
            </a:r>
          </a:p>
          <a:p>
            <a:pPr marL="0" indent="0">
              <a:buNone/>
            </a:pPr>
            <a:endParaRPr lang="en-GB" dirty="0"/>
          </a:p>
          <a:p>
            <a:pPr marL="0" indent="0">
              <a:buNone/>
            </a:pPr>
            <a:endParaRPr lang="en-GB" dirty="0"/>
          </a:p>
        </p:txBody>
      </p:sp>
      <p:sp>
        <p:nvSpPr>
          <p:cNvPr id="5" name="Text Placeholder 4"/>
          <p:cNvSpPr>
            <a:spLocks noGrp="1"/>
          </p:cNvSpPr>
          <p:nvPr>
            <p:ph type="body" sz="quarter" idx="11"/>
          </p:nvPr>
        </p:nvSpPr>
        <p:spPr>
          <a:xfrm>
            <a:off x="4860925" y="6309320"/>
            <a:ext cx="4130675" cy="274043"/>
          </a:xfrm>
        </p:spPr>
        <p:txBody>
          <a:bodyPr/>
          <a:lstStyle/>
          <a:p>
            <a:r>
              <a:rPr lang="ja-JP" sz="1200" b="0" i="0" dirty="0" smtClean="0">
                <a:solidFill>
                  <a:srgbClr val="4D4D4D"/>
                </a:solidFill>
                <a:ea typeface="MS UI Gothic" pitchFamily="18" charset="0"/>
              </a:rPr>
              <a:t>Lennerz et al. J Clin Oncol 2015; 33 (suppl): abstr 4023</a:t>
            </a:r>
          </a:p>
        </p:txBody>
      </p:sp>
    </p:spTree>
    <p:extLst>
      <p:ext uri="{BB962C8B-B14F-4D97-AF65-F5344CB8AC3E}">
        <p14:creationId xmlns:p14="http://schemas.microsoft.com/office/powerpoint/2010/main" xmlns="" val="1572240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4023: 膵管腺癌におけるKRAS変異の対立遺伝子比</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Lennerz JK, et al</a:t>
            </a:r>
          </a:p>
        </p:txBody>
      </p:sp>
      <p:sp>
        <p:nvSpPr>
          <p:cNvPr id="3" name="Content Placeholder 2"/>
          <p:cNvSpPr>
            <a:spLocks noGrp="1"/>
          </p:cNvSpPr>
          <p:nvPr>
            <p:ph idx="1"/>
          </p:nvPr>
        </p:nvSpPr>
        <p:spPr/>
        <p:txBody>
          <a:bodyPr/>
          <a:lstStyle/>
          <a:p>
            <a:pPr marL="0" indent="0">
              <a:buNone/>
            </a:pPr>
            <a:r>
              <a:rPr lang="ja-JP" sz="1400" b="1" i="0" dirty="0" smtClean="0">
                <a:solidFill>
                  <a:srgbClr val="4D4D4D"/>
                </a:solidFill>
                <a:ea typeface="MS UI Gothic" pitchFamily="18" charset="0"/>
              </a:rPr>
              <a:t>主要な結果（続き）</a:t>
            </a:r>
            <a:endParaRPr lang="en-US" altLang="ja-JP" sz="1400" b="1" i="0" dirty="0" smtClean="0">
              <a:solidFill>
                <a:srgbClr val="4D4D4D"/>
              </a:solidFill>
              <a:ea typeface="MS UI Gothic" pitchFamily="18" charset="0"/>
            </a:endParaRPr>
          </a:p>
          <a:p>
            <a:pPr marL="0" indent="0">
              <a:buNone/>
            </a:pPr>
            <a:endParaRPr lang="en-US" altLang="ja-JP" sz="1400" b="1" dirty="0">
              <a:ea typeface="MS UI Gothic" pitchFamily="18" charset="0"/>
            </a:endParaRPr>
          </a:p>
          <a:p>
            <a:pPr marL="0" indent="0">
              <a:buNone/>
            </a:pPr>
            <a:endParaRPr lang="ja-JP" sz="1400" b="1" i="0" dirty="0" smtClean="0">
              <a:solidFill>
                <a:srgbClr val="4D4D4D"/>
              </a:solidFill>
              <a:ea typeface="MS UI Gothic" pitchFamily="18" charset="0"/>
            </a:endParaRPr>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smtClean="0"/>
          </a:p>
          <a:p>
            <a:endParaRPr lang="en-GB" sz="1400" dirty="0"/>
          </a:p>
          <a:p>
            <a:endParaRPr lang="en-GB" sz="1400" dirty="0" smtClean="0"/>
          </a:p>
          <a:p>
            <a:r>
              <a:rPr lang="ja-JP" sz="1400" b="0" i="0" dirty="0" smtClean="0">
                <a:solidFill>
                  <a:srgbClr val="4D4D4D"/>
                </a:solidFill>
                <a:ea typeface="MS UI Gothic" pitchFamily="18" charset="0"/>
              </a:rPr>
              <a:t>変異</a:t>
            </a:r>
            <a:r>
              <a:rPr lang="ja-JP" sz="1400" b="0" i="1" dirty="0" smtClean="0">
                <a:solidFill>
                  <a:srgbClr val="4D4D4D"/>
                </a:solidFill>
                <a:ea typeface="MS UI Gothic" pitchFamily="18" charset="0"/>
              </a:rPr>
              <a:t>KRAS</a:t>
            </a:r>
            <a:r>
              <a:rPr lang="ja-JP" sz="1400" b="0" i="0" dirty="0" smtClean="0">
                <a:solidFill>
                  <a:srgbClr val="4D4D4D"/>
                </a:solidFill>
                <a:ea typeface="MS UI Gothic" pitchFamily="18" charset="0"/>
              </a:rPr>
              <a:t>の対立遺伝子比の低い（&lt;10%）PDAC患者サブグループにおけるOSは14.5ヵ月間であったのに対して、対立遺伝子比の高い患者サブグループにおけるOSは20.3ヶ月間となっていた(HR 1.68 [95%CI 0.9, 3.13]; p=0.10)</a:t>
            </a:r>
          </a:p>
          <a:p>
            <a:pPr marL="0" indent="0">
              <a:buClr>
                <a:srgbClr val="043882"/>
              </a:buClr>
              <a:buNone/>
            </a:pPr>
            <a:r>
              <a:rPr lang="ja-JP" sz="14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400" b="0" i="1" dirty="0" smtClean="0">
                <a:solidFill>
                  <a:srgbClr val="4D4D4D"/>
                </a:solidFill>
                <a:ea typeface="MS UI Gothic" pitchFamily="18" charset="0"/>
              </a:rPr>
              <a:t>KRAS</a:t>
            </a:r>
            <a:r>
              <a:rPr lang="ja-JP" sz="1400" b="0" i="0" dirty="0" smtClean="0">
                <a:solidFill>
                  <a:srgbClr val="4D4D4D"/>
                </a:solidFill>
                <a:ea typeface="MS UI Gothic" pitchFamily="18" charset="0"/>
              </a:rPr>
              <a:t>変異腫瘍は、高い異質性を示すが、このことはPDACの生物学的特性について、腫瘍固有の対立遺伝子比や変異</a:t>
            </a:r>
            <a:r>
              <a:rPr lang="ja-JP" sz="1400" b="0" i="1" dirty="0" smtClean="0">
                <a:solidFill>
                  <a:srgbClr val="4D4D4D"/>
                </a:solidFill>
                <a:ea typeface="MS UI Gothic" pitchFamily="18" charset="0"/>
              </a:rPr>
              <a:t>KRAS</a:t>
            </a:r>
            <a:r>
              <a:rPr lang="ja-JP" sz="1400" dirty="0" smtClean="0">
                <a:ea typeface="MS UI Gothic" pitchFamily="18" charset="0"/>
              </a:rPr>
              <a:t>レベルに応じたバラツキが認められるということを示唆している</a:t>
            </a:r>
          </a:p>
          <a:p>
            <a:pPr marL="285750" indent="-285750">
              <a:buClr>
                <a:srgbClr val="043882"/>
              </a:buClr>
              <a:buFont typeface="Arial" panose="020B0604020202020204" pitchFamily="34" charset="0"/>
              <a:buChar char="•"/>
            </a:pPr>
            <a:r>
              <a:rPr lang="ja-JP" sz="1400" b="0" i="0" dirty="0" smtClean="0">
                <a:solidFill>
                  <a:srgbClr val="4D4D4D"/>
                </a:solidFill>
                <a:ea typeface="MS UI Gothic" pitchFamily="18" charset="0"/>
              </a:rPr>
              <a:t>包括的な分子的診断レポートを作成する際には、体細胞変異遺伝子の腫瘍固有の対立遺伝子比のデータを含める必要がある</a:t>
            </a:r>
          </a:p>
        </p:txBody>
      </p:sp>
      <p:sp>
        <p:nvSpPr>
          <p:cNvPr id="8" name="TextBox 7"/>
          <p:cNvSpPr txBox="1"/>
          <p:nvPr/>
        </p:nvSpPr>
        <p:spPr>
          <a:xfrm>
            <a:off x="279757" y="1600200"/>
            <a:ext cx="5649303" cy="338554"/>
          </a:xfrm>
          <a:prstGeom prst="rect">
            <a:avLst/>
          </a:prstGeom>
          <a:noFill/>
        </p:spPr>
        <p:txBody>
          <a:bodyPr wrap="none" rtlCol="0">
            <a:spAutoFit/>
          </a:bodyPr>
          <a:lstStyle/>
          <a:p>
            <a:r>
              <a:rPr lang="ja-JP" sz="1600" b="1" dirty="0" smtClean="0">
                <a:solidFill>
                  <a:srgbClr val="4D4D4D"/>
                </a:solidFill>
                <a:ea typeface="MS UI Gothic" pitchFamily="18" charset="0"/>
              </a:rPr>
              <a:t>PDACにおける</a:t>
            </a:r>
            <a:r>
              <a:rPr lang="ja-JP" sz="1600" b="1" i="1" dirty="0" smtClean="0">
                <a:solidFill>
                  <a:srgbClr val="4D4D4D"/>
                </a:solidFill>
                <a:ea typeface="MS UI Gothic" pitchFamily="18" charset="0"/>
              </a:rPr>
              <a:t>KRAS</a:t>
            </a:r>
            <a:r>
              <a:rPr lang="ja-JP" sz="1600" b="1" i="0" dirty="0" smtClean="0">
                <a:solidFill>
                  <a:srgbClr val="4D4D4D"/>
                </a:solidFill>
                <a:ea typeface="MS UI Gothic" pitchFamily="18" charset="0"/>
              </a:rPr>
              <a:t>変異：対立遺伝子比(A)および全生存率(B)</a:t>
            </a:r>
          </a:p>
        </p:txBody>
      </p:sp>
      <p:grpSp>
        <p:nvGrpSpPr>
          <p:cNvPr id="9" name="Group 8"/>
          <p:cNvGrpSpPr/>
          <p:nvPr/>
        </p:nvGrpSpPr>
        <p:grpSpPr>
          <a:xfrm>
            <a:off x="1409190" y="2286000"/>
            <a:ext cx="38100" cy="685800"/>
            <a:chOff x="1409700" y="2286000"/>
            <a:chExt cx="38100" cy="685800"/>
          </a:xfrm>
        </p:grpSpPr>
        <p:cxnSp>
          <p:nvCxnSpPr>
            <p:cNvPr id="11" name="Straight Connector 10"/>
            <p:cNvCxnSpPr/>
            <p:nvPr/>
          </p:nvCxnSpPr>
          <p:spPr>
            <a:xfrm>
              <a:off x="1447800" y="2286000"/>
              <a:ext cx="0" cy="685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2971800"/>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09700" y="2971800"/>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409700" y="2777835"/>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409700" y="2544750"/>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409190" y="3002124"/>
            <a:ext cx="38100" cy="751409"/>
            <a:chOff x="1411635" y="3002124"/>
            <a:chExt cx="38100" cy="751409"/>
          </a:xfrm>
        </p:grpSpPr>
        <p:cxnSp>
          <p:nvCxnSpPr>
            <p:cNvPr id="17" name="Straight Connector 16"/>
            <p:cNvCxnSpPr/>
            <p:nvPr/>
          </p:nvCxnSpPr>
          <p:spPr>
            <a:xfrm>
              <a:off x="1449735" y="3002124"/>
              <a:ext cx="0" cy="75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9735" y="3753533"/>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411635" y="3753533"/>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11635" y="3598688"/>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11635" y="3282473"/>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411635" y="3124369"/>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11635" y="3002124"/>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11635" y="3436915"/>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194293" y="3625892"/>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26" name="TextBox 25"/>
          <p:cNvSpPr txBox="1"/>
          <p:nvPr/>
        </p:nvSpPr>
        <p:spPr>
          <a:xfrm>
            <a:off x="1194293" y="3474332"/>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2</a:t>
            </a:r>
          </a:p>
        </p:txBody>
      </p:sp>
      <p:sp>
        <p:nvSpPr>
          <p:cNvPr id="27" name="TextBox 26"/>
          <p:cNvSpPr txBox="1"/>
          <p:nvPr/>
        </p:nvSpPr>
        <p:spPr>
          <a:xfrm>
            <a:off x="1194293" y="3317882"/>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4</a:t>
            </a:r>
          </a:p>
        </p:txBody>
      </p:sp>
      <p:sp>
        <p:nvSpPr>
          <p:cNvPr id="28" name="TextBox 27"/>
          <p:cNvSpPr txBox="1"/>
          <p:nvPr/>
        </p:nvSpPr>
        <p:spPr>
          <a:xfrm>
            <a:off x="1194293" y="3161432"/>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6</a:t>
            </a:r>
          </a:p>
        </p:txBody>
      </p:sp>
      <p:sp>
        <p:nvSpPr>
          <p:cNvPr id="29" name="TextBox 28"/>
          <p:cNvSpPr txBox="1"/>
          <p:nvPr/>
        </p:nvSpPr>
        <p:spPr>
          <a:xfrm>
            <a:off x="1194293" y="3002537"/>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8</a:t>
            </a:r>
          </a:p>
        </p:txBody>
      </p:sp>
      <p:sp>
        <p:nvSpPr>
          <p:cNvPr id="30" name="TextBox 29"/>
          <p:cNvSpPr txBox="1"/>
          <p:nvPr/>
        </p:nvSpPr>
        <p:spPr>
          <a:xfrm>
            <a:off x="1123761" y="2877872"/>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cxnSp>
        <p:nvCxnSpPr>
          <p:cNvPr id="31" name="Straight Connector 30"/>
          <p:cNvCxnSpPr/>
          <p:nvPr/>
        </p:nvCxnSpPr>
        <p:spPr>
          <a:xfrm>
            <a:off x="1484066" y="2991202"/>
            <a:ext cx="2425361" cy="0"/>
          </a:xfrm>
          <a:prstGeom prst="line">
            <a:avLst/>
          </a:prstGeom>
          <a:ln w="19050">
            <a:solidFill>
              <a:srgbClr val="04388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79604" y="239731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65749" y="242502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51894" y="244051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38039" y="244377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24184" y="245925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14404" y="246031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99734" y="246871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85064" y="249177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70394" y="251483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55724" y="253789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41054" y="256096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26384" y="257212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11714" y="25832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97044" y="259205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82374" y="261035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67704" y="261913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53034" y="262791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438364" y="263668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423694" y="264070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409024" y="264233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94354" y="264873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79684" y="265512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65014" y="266152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0344" y="266792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335674" y="26790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321004" y="268547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06334" y="271091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91664" y="271969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76994" y="272609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262324" y="273248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247654" y="273888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32984" y="274289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18314" y="274691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03644" y="275330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88974" y="275494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174304" y="276133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159634" y="276297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44964" y="276460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130294" y="276624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15624" y="276787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00954" y="277189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086284" y="277828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71614" y="278468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56944" y="27910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42274" y="279509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027604" y="279672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12934" y="279598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998264" y="279523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83594" y="279924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968924" y="280088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954254" y="280489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39584" y="280891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24914" y="281292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10244" y="281694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895574" y="282095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880904" y="282259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866234" y="282422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51564" y="28234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36894" y="282273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22224" y="282198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07554" y="282361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792884" y="282525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778214" y="282688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63544" y="282852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748874" y="283015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734204" y="283416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719534" y="284056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04864" y="284458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690194" y="284621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675524" y="284784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60854" y="284948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46184" y="285111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631514" y="285275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616844" y="285438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602174" y="285601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587504" y="285765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72834" y="285690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8164" y="285615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43494" y="285541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28824" y="285466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514154" y="285391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99484" y="285317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84814" y="285956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70144" y="286358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455474" y="286521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40804" y="286684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426134" y="286848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411464" y="287011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96794" y="287175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82124" y="287576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454" y="287978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52784" y="288379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338114" y="288543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323444" y="288706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308774" y="289584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94104" y="289747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279434" y="289672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64764" y="289598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250094" y="289523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235424" y="289448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220754" y="289374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6084" y="289299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191414" y="289462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176744" y="289626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074" y="289789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147404" y="289952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132734" y="290116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118064" y="290279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103394" y="290443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088724" y="290606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74054" y="290769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059384" y="291171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044714" y="291572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30044" y="291974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015374" y="292375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000704" y="292777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6034" y="293178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71364" y="294056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56694" y="2982677"/>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942024" y="3024788"/>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927354" y="3066899"/>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915065" y="3073295"/>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902776" y="3155883"/>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890487" y="3162279"/>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878198" y="3168675"/>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865909" y="3222691"/>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851239" y="3264802"/>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836569" y="3302151"/>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819518" y="3353786"/>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802467" y="3391135"/>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785416" y="3428484"/>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773127" y="3434880"/>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760838" y="3472229"/>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748549" y="3626247"/>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733879" y="3635024"/>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719209"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704539"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88252"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673582"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657295"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642625"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626338"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611668"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595381"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580711"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1964315" y="1957009"/>
            <a:ext cx="1247457" cy="461665"/>
          </a:xfrm>
          <a:prstGeom prst="rect">
            <a:avLst/>
          </a:prstGeom>
          <a:noFill/>
        </p:spPr>
        <p:txBody>
          <a:bodyPr wrap="none" rtlCol="0">
            <a:spAutoFit/>
          </a:bodyPr>
          <a:lstStyle/>
          <a:p>
            <a:pPr algn="ctr"/>
            <a:r>
              <a:rPr lang="ja-JP" sz="1200" b="1" i="0" dirty="0" smtClean="0">
                <a:solidFill>
                  <a:srgbClr val="4D4D4D"/>
                </a:solidFill>
                <a:ea typeface="MS UI Gothic" pitchFamily="18" charset="0"/>
              </a:rPr>
              <a:t>PDACデータセット</a:t>
            </a:r>
          </a:p>
          <a:p>
            <a:pPr algn="ctr"/>
            <a:r>
              <a:rPr lang="ja-JP" sz="1200" b="0" i="0" dirty="0" smtClean="0">
                <a:solidFill>
                  <a:srgbClr val="4D4D4D"/>
                </a:solidFill>
                <a:ea typeface="MS UI Gothic" pitchFamily="18" charset="0"/>
              </a:rPr>
              <a:t>(n=142例)</a:t>
            </a:r>
          </a:p>
        </p:txBody>
      </p:sp>
      <p:sp>
        <p:nvSpPr>
          <p:cNvPr id="179" name="TextBox 178"/>
          <p:cNvSpPr txBox="1"/>
          <p:nvPr/>
        </p:nvSpPr>
        <p:spPr>
          <a:xfrm>
            <a:off x="2569821" y="2965920"/>
            <a:ext cx="1723550" cy="400110"/>
          </a:xfrm>
          <a:prstGeom prst="rect">
            <a:avLst/>
          </a:prstGeom>
          <a:noFill/>
        </p:spPr>
        <p:txBody>
          <a:bodyPr wrap="none" rtlCol="0">
            <a:spAutoFit/>
          </a:bodyPr>
          <a:lstStyle/>
          <a:p>
            <a:pPr algn="ctr"/>
            <a:r>
              <a:rPr lang="ja-JP" sz="1000" b="0" i="0" dirty="0" smtClean="0">
                <a:solidFill>
                  <a:srgbClr val="043882"/>
                </a:solidFill>
                <a:ea typeface="MS UI Gothic" pitchFamily="18" charset="0"/>
              </a:rPr>
              <a:t>検出閾値</a:t>
            </a:r>
            <a:r>
              <a:rPr lang="en" sz="1000" dirty="0" smtClean="0"/>
              <a:t/>
            </a:r>
            <a:br>
              <a:rPr lang="en" sz="1000" dirty="0" smtClean="0"/>
            </a:br>
            <a:r>
              <a:rPr lang="ja-JP" sz="1000" b="0" i="0" dirty="0" smtClean="0">
                <a:solidFill>
                  <a:srgbClr val="043882"/>
                </a:solidFill>
                <a:ea typeface="MS UI Gothic" pitchFamily="18" charset="0"/>
              </a:rPr>
              <a:t>サンガー法によるシー</a:t>
            </a:r>
            <a:r>
              <a:rPr lang="ja-JP" altLang="en-US" sz="1000" b="0" i="0" dirty="0" smtClean="0">
                <a:solidFill>
                  <a:srgbClr val="043882"/>
                </a:solidFill>
                <a:ea typeface="MS UI Gothic" pitchFamily="18" charset="0"/>
              </a:rPr>
              <a:t>ケ</a:t>
            </a:r>
            <a:r>
              <a:rPr lang="ja-JP" sz="1000" b="0" i="0" dirty="0" smtClean="0">
                <a:solidFill>
                  <a:srgbClr val="043882"/>
                </a:solidFill>
                <a:ea typeface="MS UI Gothic" pitchFamily="18" charset="0"/>
              </a:rPr>
              <a:t>ンシング</a:t>
            </a:r>
          </a:p>
        </p:txBody>
      </p:sp>
      <p:sp>
        <p:nvSpPr>
          <p:cNvPr id="180" name="TextBox 179"/>
          <p:cNvSpPr txBox="1"/>
          <p:nvPr/>
        </p:nvSpPr>
        <p:spPr>
          <a:xfrm>
            <a:off x="2790234" y="3358428"/>
            <a:ext cx="1282723" cy="400110"/>
          </a:xfrm>
          <a:prstGeom prst="rect">
            <a:avLst/>
          </a:prstGeom>
          <a:noFill/>
        </p:spPr>
        <p:txBody>
          <a:bodyPr wrap="none" rtlCol="0">
            <a:spAutoFit/>
          </a:bodyPr>
          <a:lstStyle/>
          <a:p>
            <a:pPr algn="ctr"/>
            <a:r>
              <a:rPr lang="ja-JP" sz="1000" b="0" i="0" dirty="0" smtClean="0">
                <a:solidFill>
                  <a:srgbClr val="F7899A"/>
                </a:solidFill>
                <a:ea typeface="MS UI Gothic" pitchFamily="18" charset="0"/>
              </a:rPr>
              <a:t>検出閾値</a:t>
            </a:r>
            <a:r>
              <a:rPr lang="en" sz="1000" dirty="0" smtClean="0"/>
              <a:t/>
            </a:r>
            <a:br>
              <a:rPr lang="en" sz="1000" dirty="0" smtClean="0"/>
            </a:br>
            <a:r>
              <a:rPr lang="ja-JP" sz="1000" b="0" i="0" dirty="0" smtClean="0">
                <a:solidFill>
                  <a:srgbClr val="F7899A"/>
                </a:solidFill>
                <a:ea typeface="MS UI Gothic" pitchFamily="18" charset="0"/>
              </a:rPr>
              <a:t>大規模シー</a:t>
            </a:r>
            <a:r>
              <a:rPr lang="ja-JP" altLang="en-US" sz="1000" b="0" i="0" dirty="0" smtClean="0">
                <a:solidFill>
                  <a:srgbClr val="F7899A"/>
                </a:solidFill>
                <a:ea typeface="MS UI Gothic" pitchFamily="18" charset="0"/>
              </a:rPr>
              <a:t>ケ</a:t>
            </a:r>
            <a:r>
              <a:rPr lang="ja-JP" sz="1000" b="0" i="0" dirty="0" smtClean="0">
                <a:solidFill>
                  <a:srgbClr val="F7899A"/>
                </a:solidFill>
                <a:ea typeface="MS UI Gothic" pitchFamily="18" charset="0"/>
              </a:rPr>
              <a:t>ンシング</a:t>
            </a:r>
          </a:p>
        </p:txBody>
      </p:sp>
      <p:cxnSp>
        <p:nvCxnSpPr>
          <p:cNvPr id="181" name="Straight Connector 180"/>
          <p:cNvCxnSpPr/>
          <p:nvPr/>
        </p:nvCxnSpPr>
        <p:spPr>
          <a:xfrm>
            <a:off x="1484066" y="3719993"/>
            <a:ext cx="2425361" cy="0"/>
          </a:xfrm>
          <a:prstGeom prst="line">
            <a:avLst/>
          </a:prstGeom>
          <a:ln w="19050">
            <a:solidFill>
              <a:schemeClr val="accent3">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630647" y="2391993"/>
            <a:ext cx="1491114"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1例	</a:t>
            </a:r>
            <a:r>
              <a:rPr lang="ja-JP" sz="1000" b="0" i="0" dirty="0" smtClean="0">
                <a:solidFill>
                  <a:srgbClr val="B60D27"/>
                </a:solidFill>
                <a:ea typeface="MS UI Gothic" pitchFamily="18" charset="0"/>
              </a:rPr>
              <a:t>n=115例</a:t>
            </a:r>
          </a:p>
        </p:txBody>
      </p:sp>
      <p:sp>
        <p:nvSpPr>
          <p:cNvPr id="183" name="TextBox 182"/>
          <p:cNvSpPr txBox="1"/>
          <p:nvPr/>
        </p:nvSpPr>
        <p:spPr>
          <a:xfrm>
            <a:off x="2009125" y="3172382"/>
            <a:ext cx="840294" cy="246221"/>
          </a:xfrm>
          <a:prstGeom prst="rect">
            <a:avLst/>
          </a:prstGeom>
          <a:noFill/>
        </p:spPr>
        <p:txBody>
          <a:bodyPr wrap="none" rtlCol="0">
            <a:spAutoFit/>
          </a:bodyPr>
          <a:lstStyle/>
          <a:p>
            <a:pPr algn="ctr"/>
            <a:r>
              <a:rPr lang="ja-JP" sz="1000" b="0" i="0" dirty="0" smtClean="0">
                <a:solidFill>
                  <a:srgbClr val="043882"/>
                </a:solidFill>
                <a:ea typeface="MS UI Gothic" pitchFamily="18" charset="0"/>
              </a:rPr>
              <a:t>n=17例</a:t>
            </a:r>
          </a:p>
        </p:txBody>
      </p:sp>
      <p:sp>
        <p:nvSpPr>
          <p:cNvPr id="184" name="TextBox 183"/>
          <p:cNvSpPr txBox="1"/>
          <p:nvPr/>
        </p:nvSpPr>
        <p:spPr>
          <a:xfrm>
            <a:off x="1357659" y="3757087"/>
            <a:ext cx="1415772" cy="246221"/>
          </a:xfrm>
          <a:prstGeom prst="rect">
            <a:avLst/>
          </a:prstGeom>
          <a:noFill/>
        </p:spPr>
        <p:txBody>
          <a:bodyPr wrap="none" rtlCol="0">
            <a:spAutoFit/>
          </a:bodyPr>
          <a:lstStyle/>
          <a:p>
            <a:pPr algn="ctr"/>
            <a:r>
              <a:rPr lang="ja-JP" sz="1000" b="0" i="0" dirty="0" smtClean="0">
                <a:solidFill>
                  <a:srgbClr val="F7899A"/>
                </a:solidFill>
                <a:ea typeface="MS UI Gothic" pitchFamily="18" charset="0"/>
              </a:rPr>
              <a:t>n=野生型10例</a:t>
            </a:r>
          </a:p>
        </p:txBody>
      </p:sp>
      <p:sp>
        <p:nvSpPr>
          <p:cNvPr id="185" name="TextBox 184"/>
          <p:cNvSpPr txBox="1"/>
          <p:nvPr/>
        </p:nvSpPr>
        <p:spPr>
          <a:xfrm rot="16200000">
            <a:off x="95916" y="2915992"/>
            <a:ext cx="1906291"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補正対立遺伝子比(%)</a:t>
            </a:r>
          </a:p>
        </p:txBody>
      </p:sp>
      <p:sp>
        <p:nvSpPr>
          <p:cNvPr id="186" name="TextBox 185"/>
          <p:cNvSpPr txBox="1"/>
          <p:nvPr/>
        </p:nvSpPr>
        <p:spPr>
          <a:xfrm>
            <a:off x="963010" y="1957009"/>
            <a:ext cx="295274"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A</a:t>
            </a:r>
          </a:p>
        </p:txBody>
      </p:sp>
      <p:sp>
        <p:nvSpPr>
          <p:cNvPr id="187" name="TextBox 186"/>
          <p:cNvSpPr txBox="1"/>
          <p:nvPr/>
        </p:nvSpPr>
        <p:spPr>
          <a:xfrm>
            <a:off x="4829092" y="1957009"/>
            <a:ext cx="295274"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B</a:t>
            </a:r>
          </a:p>
        </p:txBody>
      </p:sp>
      <p:grpSp>
        <p:nvGrpSpPr>
          <p:cNvPr id="188" name="Group 187"/>
          <p:cNvGrpSpPr/>
          <p:nvPr/>
        </p:nvGrpSpPr>
        <p:grpSpPr>
          <a:xfrm>
            <a:off x="1716543" y="4006949"/>
            <a:ext cx="2175548" cy="119618"/>
            <a:chOff x="1733879" y="4006949"/>
            <a:chExt cx="2175548" cy="119618"/>
          </a:xfrm>
        </p:grpSpPr>
        <p:cxnSp>
          <p:nvCxnSpPr>
            <p:cNvPr id="189" name="Straight Connector 188"/>
            <p:cNvCxnSpPr/>
            <p:nvPr/>
          </p:nvCxnSpPr>
          <p:spPr>
            <a:xfrm>
              <a:off x="1733879" y="4066758"/>
              <a:ext cx="2175548" cy="0"/>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909427" y="4006949"/>
              <a:ext cx="0" cy="59809"/>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733879" y="4006949"/>
              <a:ext cx="0" cy="59809"/>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820660" y="4066758"/>
              <a:ext cx="0" cy="59809"/>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1993593" y="4099540"/>
            <a:ext cx="1898498" cy="119618"/>
            <a:chOff x="1986034" y="4099540"/>
            <a:chExt cx="1898498" cy="119618"/>
          </a:xfrm>
        </p:grpSpPr>
        <p:cxnSp>
          <p:nvCxnSpPr>
            <p:cNvPr id="194" name="Straight Connector 193"/>
            <p:cNvCxnSpPr/>
            <p:nvPr/>
          </p:nvCxnSpPr>
          <p:spPr>
            <a:xfrm>
              <a:off x="1986034" y="4159349"/>
              <a:ext cx="189849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884532" y="4099540"/>
              <a:ext cx="0" cy="59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986034" y="4099540"/>
              <a:ext cx="0" cy="59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2482162" y="4159349"/>
              <a:ext cx="0" cy="59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98" name="TextBox 197"/>
          <p:cNvSpPr txBox="1"/>
          <p:nvPr/>
        </p:nvSpPr>
        <p:spPr>
          <a:xfrm>
            <a:off x="1563054" y="4188820"/>
            <a:ext cx="2784737" cy="253916"/>
          </a:xfrm>
          <a:prstGeom prst="rect">
            <a:avLst/>
          </a:prstGeom>
          <a:noFill/>
        </p:spPr>
        <p:txBody>
          <a:bodyPr wrap="none" rtlCol="0">
            <a:spAutoFit/>
          </a:bodyPr>
          <a:lstStyle/>
          <a:p>
            <a:pPr algn="ctr"/>
            <a:r>
              <a:rPr lang="ja-JP" sz="1000" b="1" i="0" dirty="0" smtClean="0">
                <a:solidFill>
                  <a:srgbClr val="000000"/>
                </a:solidFill>
                <a:ea typeface="MS UI Gothic" pitchFamily="18" charset="0"/>
              </a:rPr>
              <a:t>92.9%</a:t>
            </a:r>
            <a:r>
              <a:rPr lang="ja-JP" sz="1000" b="0" i="0" dirty="0" smtClean="0">
                <a:solidFill>
                  <a:srgbClr val="000000"/>
                </a:solidFill>
                <a:ea typeface="MS UI Gothic" pitchFamily="18" charset="0"/>
              </a:rPr>
              <a:t> vs.</a:t>
            </a:r>
            <a:r>
              <a:rPr lang="ja-JP" sz="1000" b="0" i="0" dirty="0" smtClean="0">
                <a:solidFill>
                  <a:srgbClr val="043882"/>
                </a:solidFill>
                <a:ea typeface="MS UI Gothic" pitchFamily="18" charset="0"/>
              </a:rPr>
              <a:t> </a:t>
            </a:r>
            <a:r>
              <a:rPr lang="ja-JP" sz="1000" b="1" i="0" dirty="0" smtClean="0">
                <a:solidFill>
                  <a:srgbClr val="B60D27"/>
                </a:solidFill>
                <a:ea typeface="MS UI Gothic" pitchFamily="18" charset="0"/>
              </a:rPr>
              <a:t>80.9%</a:t>
            </a:r>
            <a:r>
              <a:rPr lang="ja-JP" sz="1000" b="0" i="0" dirty="0" smtClean="0">
                <a:solidFill>
                  <a:srgbClr val="043882"/>
                </a:solidFill>
                <a:ea typeface="MS UI Gothic" pitchFamily="18" charset="0"/>
              </a:rPr>
              <a:t> </a:t>
            </a:r>
            <a:r>
              <a:rPr lang="ja-JP" sz="1000" b="0" i="1" dirty="0" smtClean="0">
                <a:solidFill>
                  <a:srgbClr val="000000"/>
                </a:solidFill>
                <a:ea typeface="MS UI Gothic" pitchFamily="18" charset="0"/>
              </a:rPr>
              <a:t>KRAS</a:t>
            </a:r>
            <a:r>
              <a:rPr lang="ja-JP" sz="1000" b="0" i="0" dirty="0" smtClean="0">
                <a:solidFill>
                  <a:srgbClr val="000000"/>
                </a:solidFill>
                <a:ea typeface="MS UI Gothic" pitchFamily="18" charset="0"/>
              </a:rPr>
              <a:t>変異頻度</a:t>
            </a:r>
          </a:p>
        </p:txBody>
      </p:sp>
      <p:cxnSp>
        <p:nvCxnSpPr>
          <p:cNvPr id="199" name="Straight Arrow Connector 198"/>
          <p:cNvCxnSpPr/>
          <p:nvPr/>
        </p:nvCxnSpPr>
        <p:spPr>
          <a:xfrm>
            <a:off x="2000704" y="2642336"/>
            <a:ext cx="117360" cy="222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5700585" y="1957009"/>
            <a:ext cx="1766830" cy="461665"/>
          </a:xfrm>
          <a:prstGeom prst="rect">
            <a:avLst/>
          </a:prstGeom>
          <a:noFill/>
        </p:spPr>
        <p:txBody>
          <a:bodyPr wrap="none" rtlCol="0">
            <a:spAutoFit/>
          </a:bodyPr>
          <a:lstStyle/>
          <a:p>
            <a:pPr algn="ctr"/>
            <a:r>
              <a:rPr lang="ja-JP" sz="1200" b="1" i="0" dirty="0" smtClean="0">
                <a:solidFill>
                  <a:srgbClr val="4D4D4D"/>
                </a:solidFill>
                <a:ea typeface="MS UI Gothic" pitchFamily="18" charset="0"/>
              </a:rPr>
              <a:t>転帰の比較</a:t>
            </a:r>
          </a:p>
          <a:p>
            <a:pPr algn="ctr"/>
            <a:r>
              <a:rPr lang="ja-JP" sz="1200" b="0" i="0" dirty="0" smtClean="0">
                <a:solidFill>
                  <a:srgbClr val="4D4D4D"/>
                </a:solidFill>
                <a:ea typeface="MS UI Gothic" pitchFamily="18" charset="0"/>
              </a:rPr>
              <a:t>(n=90例)</a:t>
            </a:r>
          </a:p>
        </p:txBody>
      </p:sp>
      <p:grpSp>
        <p:nvGrpSpPr>
          <p:cNvPr id="201" name="Group 200"/>
          <p:cNvGrpSpPr/>
          <p:nvPr/>
        </p:nvGrpSpPr>
        <p:grpSpPr>
          <a:xfrm>
            <a:off x="4652010" y="2302164"/>
            <a:ext cx="3118472" cy="2220145"/>
            <a:chOff x="1682121" y="2223097"/>
            <a:chExt cx="4999013" cy="2888544"/>
          </a:xfrm>
        </p:grpSpPr>
        <p:grpSp>
          <p:nvGrpSpPr>
            <p:cNvPr id="202" name="Group 201"/>
            <p:cNvGrpSpPr/>
            <p:nvPr/>
          </p:nvGrpSpPr>
          <p:grpSpPr>
            <a:xfrm>
              <a:off x="2614623" y="2396465"/>
              <a:ext cx="3901681" cy="2171700"/>
              <a:chOff x="836615" y="2448719"/>
              <a:chExt cx="3901681" cy="2171700"/>
            </a:xfrm>
          </p:grpSpPr>
          <p:sp>
            <p:nvSpPr>
              <p:cNvPr id="220" name="Freeform 219"/>
              <p:cNvSpPr>
                <a:spLocks/>
              </p:cNvSpPr>
              <p:nvPr/>
            </p:nvSpPr>
            <p:spPr bwMode="auto">
              <a:xfrm>
                <a:off x="925516" y="2448720"/>
                <a:ext cx="3812780"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1" name="Line 6"/>
              <p:cNvSpPr>
                <a:spLocks noChangeShapeType="1"/>
              </p:cNvSpPr>
              <p:nvPr/>
            </p:nvSpPr>
            <p:spPr bwMode="auto">
              <a:xfrm>
                <a:off x="836615" y="2448719"/>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2" name="Line 7"/>
              <p:cNvSpPr>
                <a:spLocks noChangeShapeType="1"/>
              </p:cNvSpPr>
              <p:nvPr/>
            </p:nvSpPr>
            <p:spPr bwMode="auto">
              <a:xfrm>
                <a:off x="836615" y="2864644"/>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3" name="Line 8"/>
              <p:cNvSpPr>
                <a:spLocks noChangeShapeType="1"/>
              </p:cNvSpPr>
              <p:nvPr/>
            </p:nvSpPr>
            <p:spPr bwMode="auto">
              <a:xfrm>
                <a:off x="836615" y="3280569"/>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4" name="Line 9"/>
              <p:cNvSpPr>
                <a:spLocks noChangeShapeType="1"/>
              </p:cNvSpPr>
              <p:nvPr/>
            </p:nvSpPr>
            <p:spPr bwMode="auto">
              <a:xfrm>
                <a:off x="836615" y="3696494"/>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5" name="Line 10"/>
              <p:cNvSpPr>
                <a:spLocks noChangeShapeType="1"/>
              </p:cNvSpPr>
              <p:nvPr/>
            </p:nvSpPr>
            <p:spPr bwMode="auto">
              <a:xfrm>
                <a:off x="836615" y="4112419"/>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6" name="Line 11"/>
              <p:cNvSpPr>
                <a:spLocks noChangeShapeType="1"/>
              </p:cNvSpPr>
              <p:nvPr/>
            </p:nvSpPr>
            <p:spPr bwMode="auto">
              <a:xfrm>
                <a:off x="836615" y="4528344"/>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7" name="Line 12"/>
              <p:cNvSpPr>
                <a:spLocks noChangeShapeType="1"/>
              </p:cNvSpPr>
              <p:nvPr/>
            </p:nvSpPr>
            <p:spPr bwMode="auto">
              <a:xfrm>
                <a:off x="323502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Line 13"/>
              <p:cNvSpPr>
                <a:spLocks noChangeShapeType="1"/>
              </p:cNvSpPr>
              <p:nvPr/>
            </p:nvSpPr>
            <p:spPr bwMode="auto">
              <a:xfrm>
                <a:off x="278109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9" name="Line 14"/>
              <p:cNvSpPr>
                <a:spLocks noChangeShapeType="1"/>
              </p:cNvSpPr>
              <p:nvPr/>
            </p:nvSpPr>
            <p:spPr bwMode="auto">
              <a:xfrm>
                <a:off x="414608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0" name="Line 15"/>
              <p:cNvSpPr>
                <a:spLocks noChangeShapeType="1"/>
              </p:cNvSpPr>
              <p:nvPr/>
            </p:nvSpPr>
            <p:spPr bwMode="auto">
              <a:xfrm>
                <a:off x="3685776"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1" name="Line 17"/>
              <p:cNvSpPr>
                <a:spLocks noChangeShapeType="1"/>
              </p:cNvSpPr>
              <p:nvPr/>
            </p:nvSpPr>
            <p:spPr bwMode="auto">
              <a:xfrm>
                <a:off x="4615879"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2" name="Line 18"/>
              <p:cNvSpPr>
                <a:spLocks noChangeShapeType="1"/>
              </p:cNvSpPr>
              <p:nvPr/>
            </p:nvSpPr>
            <p:spPr bwMode="auto">
              <a:xfrm>
                <a:off x="2320787"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3" name="Line 19"/>
              <p:cNvSpPr>
                <a:spLocks noChangeShapeType="1"/>
              </p:cNvSpPr>
              <p:nvPr/>
            </p:nvSpPr>
            <p:spPr bwMode="auto">
              <a:xfrm>
                <a:off x="1871618"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4" name="Line 20"/>
              <p:cNvSpPr>
                <a:spLocks noChangeShapeType="1"/>
              </p:cNvSpPr>
              <p:nvPr/>
            </p:nvSpPr>
            <p:spPr bwMode="auto">
              <a:xfrm>
                <a:off x="140494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5" name="Line 21"/>
              <p:cNvSpPr>
                <a:spLocks noChangeShapeType="1"/>
              </p:cNvSpPr>
              <p:nvPr/>
            </p:nvSpPr>
            <p:spPr bwMode="auto">
              <a:xfrm>
                <a:off x="925515"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03" name="TextBox 202"/>
            <p:cNvSpPr txBox="1"/>
            <p:nvPr/>
          </p:nvSpPr>
          <p:spPr>
            <a:xfrm rot="16200000">
              <a:off x="918483" y="3220243"/>
              <a:ext cx="1971313" cy="444038"/>
            </a:xfrm>
            <a:prstGeom prst="rect">
              <a:avLst/>
            </a:prstGeom>
            <a:noFill/>
          </p:spPr>
          <p:txBody>
            <a:bodyPr wrap="none" rtlCol="0">
              <a:spAutoFit/>
            </a:bodyPr>
            <a:lstStyle/>
            <a:p>
              <a:pPr algn="ctr"/>
              <a:r>
                <a:rPr lang="ja-JP" sz="1200" b="0" i="0" dirty="0" smtClean="0">
                  <a:solidFill>
                    <a:srgbClr val="363636"/>
                  </a:solidFill>
                  <a:ea typeface="MS UI Gothic" pitchFamily="18" charset="0"/>
                </a:rPr>
                <a:t>全生存率(%)</a:t>
              </a:r>
            </a:p>
          </p:txBody>
        </p:sp>
        <p:sp>
          <p:nvSpPr>
            <p:cNvPr id="204" name="TextBox 203"/>
            <p:cNvSpPr txBox="1"/>
            <p:nvPr/>
          </p:nvSpPr>
          <p:spPr>
            <a:xfrm>
              <a:off x="3962351" y="4751248"/>
              <a:ext cx="1874930" cy="360393"/>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205" name="TextBox 204"/>
            <p:cNvSpPr txBox="1"/>
            <p:nvPr/>
          </p:nvSpPr>
          <p:spPr>
            <a:xfrm>
              <a:off x="1978871" y="2223097"/>
              <a:ext cx="704602" cy="3603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206" name="TextBox 205"/>
            <p:cNvSpPr txBox="1"/>
            <p:nvPr/>
          </p:nvSpPr>
          <p:spPr>
            <a:xfrm>
              <a:off x="2115067" y="2631522"/>
              <a:ext cx="568410" cy="3603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207" name="TextBox 206"/>
            <p:cNvSpPr txBox="1"/>
            <p:nvPr/>
          </p:nvSpPr>
          <p:spPr>
            <a:xfrm>
              <a:off x="2115067" y="3047262"/>
              <a:ext cx="568410" cy="3603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208" name="TextBox 207"/>
            <p:cNvSpPr txBox="1"/>
            <p:nvPr/>
          </p:nvSpPr>
          <p:spPr>
            <a:xfrm>
              <a:off x="2115067" y="3463002"/>
              <a:ext cx="568410" cy="3603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209" name="TextBox 208"/>
            <p:cNvSpPr txBox="1"/>
            <p:nvPr/>
          </p:nvSpPr>
          <p:spPr>
            <a:xfrm>
              <a:off x="2115067" y="3878741"/>
              <a:ext cx="568410" cy="3603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210" name="TextBox 209"/>
            <p:cNvSpPr txBox="1"/>
            <p:nvPr/>
          </p:nvSpPr>
          <p:spPr>
            <a:xfrm>
              <a:off x="2413848" y="4336177"/>
              <a:ext cx="269625" cy="276998"/>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11" name="TextBox 210"/>
            <p:cNvSpPr txBox="1"/>
            <p:nvPr/>
          </p:nvSpPr>
          <p:spPr>
            <a:xfrm>
              <a:off x="2573563" y="4551530"/>
              <a:ext cx="269625" cy="276998"/>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212" name="TextBox 211"/>
            <p:cNvSpPr txBox="1"/>
            <p:nvPr/>
          </p:nvSpPr>
          <p:spPr>
            <a:xfrm>
              <a:off x="2898432"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213" name="TextBox 212"/>
            <p:cNvSpPr txBox="1"/>
            <p:nvPr/>
          </p:nvSpPr>
          <p:spPr>
            <a:xfrm>
              <a:off x="3367260"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214" name="TextBox 213"/>
            <p:cNvSpPr txBox="1"/>
            <p:nvPr/>
          </p:nvSpPr>
          <p:spPr>
            <a:xfrm>
              <a:off x="3823338"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215" name="TextBox 214"/>
            <p:cNvSpPr txBox="1"/>
            <p:nvPr/>
          </p:nvSpPr>
          <p:spPr>
            <a:xfrm>
              <a:off x="4271162"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48</a:t>
              </a:r>
            </a:p>
          </p:txBody>
        </p:sp>
        <p:sp>
          <p:nvSpPr>
            <p:cNvPr id="216" name="TextBox 215"/>
            <p:cNvSpPr txBox="1"/>
            <p:nvPr/>
          </p:nvSpPr>
          <p:spPr>
            <a:xfrm>
              <a:off x="4734557"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60</a:t>
              </a:r>
            </a:p>
          </p:txBody>
        </p:sp>
        <p:sp>
          <p:nvSpPr>
            <p:cNvPr id="217" name="TextBox 216"/>
            <p:cNvSpPr txBox="1"/>
            <p:nvPr/>
          </p:nvSpPr>
          <p:spPr>
            <a:xfrm>
              <a:off x="5183323"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72</a:t>
              </a:r>
            </a:p>
          </p:txBody>
        </p:sp>
        <p:sp>
          <p:nvSpPr>
            <p:cNvPr id="218" name="TextBox 217"/>
            <p:cNvSpPr txBox="1"/>
            <p:nvPr/>
          </p:nvSpPr>
          <p:spPr>
            <a:xfrm>
              <a:off x="5638465"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84</a:t>
              </a:r>
            </a:p>
          </p:txBody>
        </p:sp>
        <p:sp>
          <p:nvSpPr>
            <p:cNvPr id="219" name="TextBox 218"/>
            <p:cNvSpPr txBox="1"/>
            <p:nvPr/>
          </p:nvSpPr>
          <p:spPr>
            <a:xfrm>
              <a:off x="6112724" y="4509834"/>
              <a:ext cx="568410" cy="360393"/>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96</a:t>
              </a:r>
            </a:p>
          </p:txBody>
        </p:sp>
      </p:grpSp>
      <p:sp>
        <p:nvSpPr>
          <p:cNvPr id="236" name="TextBox 235"/>
          <p:cNvSpPr txBox="1"/>
          <p:nvPr/>
        </p:nvSpPr>
        <p:spPr>
          <a:xfrm>
            <a:off x="6723240" y="2513576"/>
            <a:ext cx="1385316"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補正対立遺伝子比</a:t>
            </a:r>
          </a:p>
        </p:txBody>
      </p:sp>
      <p:sp>
        <p:nvSpPr>
          <p:cNvPr id="237" name="TextBox 236"/>
          <p:cNvSpPr txBox="1"/>
          <p:nvPr/>
        </p:nvSpPr>
        <p:spPr>
          <a:xfrm>
            <a:off x="7190705" y="2699562"/>
            <a:ext cx="954107" cy="400110"/>
          </a:xfrm>
          <a:prstGeom prst="rect">
            <a:avLst/>
          </a:prstGeom>
          <a:noFill/>
        </p:spPr>
        <p:txBody>
          <a:bodyPr wrap="none" rtlCol="0">
            <a:spAutoFit/>
          </a:bodyPr>
          <a:lstStyle/>
          <a:p>
            <a:r>
              <a:rPr lang="ja-JP" sz="1000" b="0" i="0" dirty="0" smtClean="0">
                <a:solidFill>
                  <a:srgbClr val="000000"/>
                </a:solidFill>
                <a:ea typeface="MS UI Gothic" pitchFamily="18" charset="0"/>
              </a:rPr>
              <a:t>&lt;10%(n=14)</a:t>
            </a:r>
          </a:p>
          <a:p>
            <a:r>
              <a:rPr lang="ja-JP" sz="1000" b="0" i="0" dirty="0" smtClean="0">
                <a:solidFill>
                  <a:srgbClr val="000000"/>
                </a:solidFill>
                <a:ea typeface="MS UI Gothic" pitchFamily="18" charset="0"/>
              </a:rPr>
              <a:t>≥10%(n=76)</a:t>
            </a:r>
          </a:p>
        </p:txBody>
      </p:sp>
      <p:sp>
        <p:nvSpPr>
          <p:cNvPr id="238" name="TextBox 237"/>
          <p:cNvSpPr txBox="1"/>
          <p:nvPr/>
        </p:nvSpPr>
        <p:spPr>
          <a:xfrm>
            <a:off x="7190705" y="3131607"/>
            <a:ext cx="577402" cy="246221"/>
          </a:xfrm>
          <a:prstGeom prst="rect">
            <a:avLst/>
          </a:prstGeom>
          <a:noFill/>
        </p:spPr>
        <p:txBody>
          <a:bodyPr wrap="none" rtlCol="0">
            <a:spAutoFit/>
          </a:bodyPr>
          <a:lstStyle/>
          <a:p>
            <a:r>
              <a:rPr lang="ja-JP" sz="1000" b="0" i="0" dirty="0" smtClean="0">
                <a:solidFill>
                  <a:srgbClr val="000000"/>
                </a:solidFill>
                <a:ea typeface="MS UI Gothic" pitchFamily="18" charset="0"/>
              </a:rPr>
              <a:t>p=0.10</a:t>
            </a:r>
          </a:p>
        </p:txBody>
      </p:sp>
      <p:grpSp>
        <p:nvGrpSpPr>
          <p:cNvPr id="239" name="Group 238"/>
          <p:cNvGrpSpPr/>
          <p:nvPr/>
        </p:nvGrpSpPr>
        <p:grpSpPr>
          <a:xfrm>
            <a:off x="5293256" y="2439392"/>
            <a:ext cx="2268000" cy="1571533"/>
            <a:chOff x="5293256" y="2439392"/>
            <a:chExt cx="2268000" cy="1571533"/>
          </a:xfrm>
        </p:grpSpPr>
        <p:sp>
          <p:nvSpPr>
            <p:cNvPr id="240" name="Freeform 2"/>
            <p:cNvSpPr>
              <a:spLocks/>
            </p:cNvSpPr>
            <p:nvPr/>
          </p:nvSpPr>
          <p:spPr bwMode="auto">
            <a:xfrm>
              <a:off x="5293256" y="2439392"/>
              <a:ext cx="2268000" cy="1571533"/>
            </a:xfrm>
            <a:custGeom>
              <a:avLst/>
              <a:gdLst>
                <a:gd name="T0" fmla="*/ 178 w 178"/>
                <a:gd name="T1" fmla="*/ 115 h 125"/>
                <a:gd name="T2" fmla="*/ 117 w 178"/>
                <a:gd name="T3" fmla="*/ 105 h 125"/>
                <a:gd name="T4" fmla="*/ 94 w 178"/>
                <a:gd name="T5" fmla="*/ 100 h 125"/>
                <a:gd name="T6" fmla="*/ 79 w 178"/>
                <a:gd name="T7" fmla="*/ 98 h 125"/>
                <a:gd name="T8" fmla="*/ 76 w 178"/>
                <a:gd name="T9" fmla="*/ 96 h 125"/>
                <a:gd name="T10" fmla="*/ 74 w 178"/>
                <a:gd name="T11" fmla="*/ 94 h 125"/>
                <a:gd name="T12" fmla="*/ 68 w 178"/>
                <a:gd name="T13" fmla="*/ 91 h 125"/>
                <a:gd name="T14" fmla="*/ 66 w 178"/>
                <a:gd name="T15" fmla="*/ 90 h 125"/>
                <a:gd name="T16" fmla="*/ 61 w 178"/>
                <a:gd name="T17" fmla="*/ 88 h 125"/>
                <a:gd name="T18" fmla="*/ 59 w 178"/>
                <a:gd name="T19" fmla="*/ 86 h 125"/>
                <a:gd name="T20" fmla="*/ 54 w 178"/>
                <a:gd name="T21" fmla="*/ 84 h 125"/>
                <a:gd name="T22" fmla="*/ 50 w 178"/>
                <a:gd name="T23" fmla="*/ 81 h 125"/>
                <a:gd name="T24" fmla="*/ 48 w 178"/>
                <a:gd name="T25" fmla="*/ 79 h 125"/>
                <a:gd name="T26" fmla="*/ 46 w 178"/>
                <a:gd name="T27" fmla="*/ 76 h 125"/>
                <a:gd name="T28" fmla="*/ 41 w 178"/>
                <a:gd name="T29" fmla="*/ 74 h 125"/>
                <a:gd name="T30" fmla="*/ 38 w 178"/>
                <a:gd name="T31" fmla="*/ 72 h 125"/>
                <a:gd name="T32" fmla="*/ 36 w 178"/>
                <a:gd name="T33" fmla="*/ 69 h 125"/>
                <a:gd name="T34" fmla="*/ 33 w 178"/>
                <a:gd name="T35" fmla="*/ 68 h 125"/>
                <a:gd name="T36" fmla="*/ 31 w 178"/>
                <a:gd name="T37" fmla="*/ 65 h 125"/>
                <a:gd name="T38" fmla="*/ 29 w 178"/>
                <a:gd name="T39" fmla="*/ 62 h 125"/>
                <a:gd name="T40" fmla="*/ 27 w 178"/>
                <a:gd name="T41" fmla="*/ 61 h 125"/>
                <a:gd name="T42" fmla="*/ 24 w 178"/>
                <a:gd name="T43" fmla="*/ 58 h 125"/>
                <a:gd name="T44" fmla="*/ 23 w 178"/>
                <a:gd name="T45" fmla="*/ 56 h 125"/>
                <a:gd name="T46" fmla="*/ 21 w 178"/>
                <a:gd name="T47" fmla="*/ 53 h 125"/>
                <a:gd name="T48" fmla="*/ 19 w 178"/>
                <a:gd name="T49" fmla="*/ 49 h 125"/>
                <a:gd name="T50" fmla="*/ 17 w 178"/>
                <a:gd name="T51" fmla="*/ 41 h 125"/>
                <a:gd name="T52" fmla="*/ 16 w 178"/>
                <a:gd name="T53" fmla="*/ 34 h 125"/>
                <a:gd name="T54" fmla="*/ 14 w 178"/>
                <a:gd name="T55" fmla="*/ 31 h 125"/>
                <a:gd name="T56" fmla="*/ 12 w 178"/>
                <a:gd name="T57" fmla="*/ 25 h 125"/>
                <a:gd name="T58" fmla="*/ 10 w 178"/>
                <a:gd name="T59" fmla="*/ 23 h 125"/>
                <a:gd name="T60" fmla="*/ 8 w 178"/>
                <a:gd name="T61" fmla="*/ 21 h 125"/>
                <a:gd name="T62" fmla="*/ 7 w 178"/>
                <a:gd name="T63" fmla="*/ 18 h 125"/>
                <a:gd name="T64" fmla="*/ 5 w 178"/>
                <a:gd name="T65" fmla="*/ 11 h 125"/>
                <a:gd name="T66" fmla="*/ 3 w 178"/>
                <a:gd name="T67" fmla="*/ 7 h 125"/>
                <a:gd name="T68" fmla="*/ 3 w 178"/>
                <a:gd name="T6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25">
                  <a:moveTo>
                    <a:pt x="178" y="125"/>
                  </a:moveTo>
                  <a:lnTo>
                    <a:pt x="178" y="115"/>
                  </a:lnTo>
                  <a:lnTo>
                    <a:pt x="117" y="115"/>
                  </a:lnTo>
                  <a:lnTo>
                    <a:pt x="117" y="105"/>
                  </a:lnTo>
                  <a:lnTo>
                    <a:pt x="94" y="105"/>
                  </a:lnTo>
                  <a:lnTo>
                    <a:pt x="94" y="100"/>
                  </a:lnTo>
                  <a:lnTo>
                    <a:pt x="79" y="100"/>
                  </a:lnTo>
                  <a:lnTo>
                    <a:pt x="79" y="98"/>
                  </a:lnTo>
                  <a:lnTo>
                    <a:pt x="76" y="98"/>
                  </a:lnTo>
                  <a:lnTo>
                    <a:pt x="76" y="96"/>
                  </a:lnTo>
                  <a:lnTo>
                    <a:pt x="74" y="96"/>
                  </a:lnTo>
                  <a:lnTo>
                    <a:pt x="74" y="94"/>
                  </a:lnTo>
                  <a:lnTo>
                    <a:pt x="68" y="94"/>
                  </a:lnTo>
                  <a:lnTo>
                    <a:pt x="68" y="91"/>
                  </a:lnTo>
                  <a:lnTo>
                    <a:pt x="66" y="91"/>
                  </a:lnTo>
                  <a:lnTo>
                    <a:pt x="66" y="90"/>
                  </a:lnTo>
                  <a:lnTo>
                    <a:pt x="61" y="90"/>
                  </a:lnTo>
                  <a:lnTo>
                    <a:pt x="61" y="88"/>
                  </a:lnTo>
                  <a:lnTo>
                    <a:pt x="59" y="88"/>
                  </a:lnTo>
                  <a:lnTo>
                    <a:pt x="59" y="86"/>
                  </a:lnTo>
                  <a:lnTo>
                    <a:pt x="54" y="86"/>
                  </a:lnTo>
                  <a:lnTo>
                    <a:pt x="54" y="84"/>
                  </a:lnTo>
                  <a:lnTo>
                    <a:pt x="50" y="84"/>
                  </a:lnTo>
                  <a:lnTo>
                    <a:pt x="50" y="81"/>
                  </a:lnTo>
                  <a:lnTo>
                    <a:pt x="48" y="81"/>
                  </a:lnTo>
                  <a:lnTo>
                    <a:pt x="48" y="79"/>
                  </a:lnTo>
                  <a:lnTo>
                    <a:pt x="46" y="79"/>
                  </a:lnTo>
                  <a:lnTo>
                    <a:pt x="46" y="76"/>
                  </a:lnTo>
                  <a:lnTo>
                    <a:pt x="41" y="76"/>
                  </a:lnTo>
                  <a:lnTo>
                    <a:pt x="41" y="74"/>
                  </a:lnTo>
                  <a:lnTo>
                    <a:pt x="38" y="74"/>
                  </a:lnTo>
                  <a:lnTo>
                    <a:pt x="38" y="72"/>
                  </a:lnTo>
                  <a:lnTo>
                    <a:pt x="36" y="72"/>
                  </a:lnTo>
                  <a:lnTo>
                    <a:pt x="36" y="69"/>
                  </a:lnTo>
                  <a:lnTo>
                    <a:pt x="33" y="69"/>
                  </a:lnTo>
                  <a:lnTo>
                    <a:pt x="33" y="68"/>
                  </a:lnTo>
                  <a:lnTo>
                    <a:pt x="31" y="68"/>
                  </a:lnTo>
                  <a:lnTo>
                    <a:pt x="31" y="65"/>
                  </a:lnTo>
                  <a:lnTo>
                    <a:pt x="29" y="65"/>
                  </a:lnTo>
                  <a:lnTo>
                    <a:pt x="29" y="62"/>
                  </a:lnTo>
                  <a:lnTo>
                    <a:pt x="27" y="62"/>
                  </a:lnTo>
                  <a:lnTo>
                    <a:pt x="27" y="61"/>
                  </a:lnTo>
                  <a:lnTo>
                    <a:pt x="27" y="58"/>
                  </a:lnTo>
                  <a:lnTo>
                    <a:pt x="24" y="58"/>
                  </a:lnTo>
                  <a:lnTo>
                    <a:pt x="24" y="56"/>
                  </a:lnTo>
                  <a:lnTo>
                    <a:pt x="23" y="56"/>
                  </a:lnTo>
                  <a:lnTo>
                    <a:pt x="23" y="53"/>
                  </a:lnTo>
                  <a:lnTo>
                    <a:pt x="21" y="53"/>
                  </a:lnTo>
                  <a:lnTo>
                    <a:pt x="21" y="49"/>
                  </a:lnTo>
                  <a:lnTo>
                    <a:pt x="19" y="49"/>
                  </a:lnTo>
                  <a:lnTo>
                    <a:pt x="19" y="41"/>
                  </a:lnTo>
                  <a:lnTo>
                    <a:pt x="17" y="41"/>
                  </a:lnTo>
                  <a:lnTo>
                    <a:pt x="17" y="34"/>
                  </a:lnTo>
                  <a:lnTo>
                    <a:pt x="16" y="34"/>
                  </a:lnTo>
                  <a:lnTo>
                    <a:pt x="16" y="31"/>
                  </a:lnTo>
                  <a:lnTo>
                    <a:pt x="14" y="31"/>
                  </a:lnTo>
                  <a:lnTo>
                    <a:pt x="14" y="25"/>
                  </a:lnTo>
                  <a:lnTo>
                    <a:pt x="12" y="25"/>
                  </a:lnTo>
                  <a:lnTo>
                    <a:pt x="12" y="23"/>
                  </a:lnTo>
                  <a:lnTo>
                    <a:pt x="10" y="23"/>
                  </a:lnTo>
                  <a:lnTo>
                    <a:pt x="10" y="21"/>
                  </a:lnTo>
                  <a:lnTo>
                    <a:pt x="8" y="21"/>
                  </a:lnTo>
                  <a:lnTo>
                    <a:pt x="8" y="18"/>
                  </a:lnTo>
                  <a:lnTo>
                    <a:pt x="7" y="18"/>
                  </a:lnTo>
                  <a:lnTo>
                    <a:pt x="7" y="11"/>
                  </a:lnTo>
                  <a:lnTo>
                    <a:pt x="5" y="11"/>
                  </a:lnTo>
                  <a:lnTo>
                    <a:pt x="5" y="7"/>
                  </a:lnTo>
                  <a:lnTo>
                    <a:pt x="3" y="7"/>
                  </a:lnTo>
                  <a:lnTo>
                    <a:pt x="3" y="4"/>
                  </a:lnTo>
                  <a:lnTo>
                    <a:pt x="3"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3"/>
            <p:cNvSpPr>
              <a:spLocks noChangeShapeType="1"/>
            </p:cNvSpPr>
            <p:nvPr/>
          </p:nvSpPr>
          <p:spPr bwMode="auto">
            <a:xfrm>
              <a:off x="6656604" y="3721763"/>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4"/>
            <p:cNvSpPr>
              <a:spLocks noChangeShapeType="1"/>
            </p:cNvSpPr>
            <p:nvPr/>
          </p:nvSpPr>
          <p:spPr bwMode="auto">
            <a:xfrm>
              <a:off x="6427256" y="3671474"/>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5"/>
            <p:cNvSpPr>
              <a:spLocks noChangeShapeType="1"/>
            </p:cNvSpPr>
            <p:nvPr/>
          </p:nvSpPr>
          <p:spPr bwMode="auto">
            <a:xfrm>
              <a:off x="6299840" y="3658902"/>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6"/>
            <p:cNvSpPr>
              <a:spLocks noChangeShapeType="1"/>
            </p:cNvSpPr>
            <p:nvPr/>
          </p:nvSpPr>
          <p:spPr bwMode="auto">
            <a:xfrm>
              <a:off x="6236132" y="3596040"/>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7"/>
            <p:cNvSpPr>
              <a:spLocks noChangeShapeType="1"/>
            </p:cNvSpPr>
            <p:nvPr/>
          </p:nvSpPr>
          <p:spPr bwMode="auto">
            <a:xfrm>
              <a:off x="6108717" y="3545751"/>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8"/>
            <p:cNvSpPr>
              <a:spLocks noChangeShapeType="1"/>
            </p:cNvSpPr>
            <p:nvPr/>
          </p:nvSpPr>
          <p:spPr bwMode="auto">
            <a:xfrm>
              <a:off x="6465481" y="3671474"/>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9"/>
            <p:cNvSpPr>
              <a:spLocks noChangeShapeType="1"/>
            </p:cNvSpPr>
            <p:nvPr/>
          </p:nvSpPr>
          <p:spPr bwMode="auto">
            <a:xfrm>
              <a:off x="6631121" y="3721763"/>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10"/>
            <p:cNvSpPr>
              <a:spLocks noChangeShapeType="1"/>
            </p:cNvSpPr>
            <p:nvPr/>
          </p:nvSpPr>
          <p:spPr bwMode="auto">
            <a:xfrm>
              <a:off x="6452739" y="3671474"/>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9"/>
            <p:cNvSpPr>
              <a:spLocks noChangeShapeType="1"/>
            </p:cNvSpPr>
            <p:nvPr/>
          </p:nvSpPr>
          <p:spPr bwMode="auto">
            <a:xfrm>
              <a:off x="7094927" y="2941061"/>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50" name="Straight Connector 249"/>
          <p:cNvCxnSpPr/>
          <p:nvPr/>
        </p:nvCxnSpPr>
        <p:spPr>
          <a:xfrm>
            <a:off x="6970159" y="2971800"/>
            <a:ext cx="232589" cy="0"/>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51" name="Freeform 11"/>
          <p:cNvSpPr>
            <a:spLocks/>
          </p:cNvSpPr>
          <p:nvPr/>
        </p:nvSpPr>
        <p:spPr bwMode="auto">
          <a:xfrm>
            <a:off x="5299392" y="2439392"/>
            <a:ext cx="1429984" cy="843081"/>
          </a:xfrm>
          <a:custGeom>
            <a:avLst/>
            <a:gdLst>
              <a:gd name="T0" fmla="*/ 111 w 111"/>
              <a:gd name="T1" fmla="*/ 66 h 66"/>
              <a:gd name="T2" fmla="*/ 38 w 111"/>
              <a:gd name="T3" fmla="*/ 66 h 66"/>
              <a:gd name="T4" fmla="*/ 38 w 111"/>
              <a:gd name="T5" fmla="*/ 56 h 66"/>
              <a:gd name="T6" fmla="*/ 35 w 111"/>
              <a:gd name="T7" fmla="*/ 56 h 66"/>
              <a:gd name="T8" fmla="*/ 35 w 111"/>
              <a:gd name="T9" fmla="*/ 46 h 66"/>
              <a:gd name="T10" fmla="*/ 32 w 111"/>
              <a:gd name="T11" fmla="*/ 46 h 66"/>
              <a:gd name="T12" fmla="*/ 32 w 111"/>
              <a:gd name="T13" fmla="*/ 36 h 66"/>
              <a:gd name="T14" fmla="*/ 30 w 111"/>
              <a:gd name="T15" fmla="*/ 36 h 66"/>
              <a:gd name="T16" fmla="*/ 30 w 111"/>
              <a:gd name="T17" fmla="*/ 27 h 66"/>
              <a:gd name="T18" fmla="*/ 15 w 111"/>
              <a:gd name="T19" fmla="*/ 27 h 66"/>
              <a:gd name="T20" fmla="*/ 15 w 111"/>
              <a:gd name="T21" fmla="*/ 18 h 66"/>
              <a:gd name="T22" fmla="*/ 13 w 111"/>
              <a:gd name="T23" fmla="*/ 18 h 66"/>
              <a:gd name="T24" fmla="*/ 13 w 111"/>
              <a:gd name="T25" fmla="*/ 9 h 66"/>
              <a:gd name="T26" fmla="*/ 0 w 111"/>
              <a:gd name="T27" fmla="*/ 9 h 66"/>
              <a:gd name="T28" fmla="*/ 0 w 11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66">
                <a:moveTo>
                  <a:pt x="111" y="66"/>
                </a:moveTo>
                <a:lnTo>
                  <a:pt x="38" y="66"/>
                </a:lnTo>
                <a:lnTo>
                  <a:pt x="38" y="56"/>
                </a:lnTo>
                <a:lnTo>
                  <a:pt x="35" y="56"/>
                </a:lnTo>
                <a:lnTo>
                  <a:pt x="35" y="46"/>
                </a:lnTo>
                <a:lnTo>
                  <a:pt x="32" y="46"/>
                </a:lnTo>
                <a:lnTo>
                  <a:pt x="32" y="36"/>
                </a:lnTo>
                <a:lnTo>
                  <a:pt x="30" y="36"/>
                </a:lnTo>
                <a:lnTo>
                  <a:pt x="30" y="27"/>
                </a:lnTo>
                <a:lnTo>
                  <a:pt x="15" y="27"/>
                </a:lnTo>
                <a:lnTo>
                  <a:pt x="15" y="18"/>
                </a:lnTo>
                <a:lnTo>
                  <a:pt x="13" y="18"/>
                </a:lnTo>
                <a:lnTo>
                  <a:pt x="13" y="9"/>
                </a:lnTo>
                <a:lnTo>
                  <a:pt x="0" y="9"/>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12"/>
          <p:cNvSpPr>
            <a:spLocks noChangeShapeType="1"/>
          </p:cNvSpPr>
          <p:nvPr/>
        </p:nvSpPr>
        <p:spPr bwMode="auto">
          <a:xfrm>
            <a:off x="6613431"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13"/>
          <p:cNvSpPr>
            <a:spLocks noChangeShapeType="1"/>
          </p:cNvSpPr>
          <p:nvPr/>
        </p:nvSpPr>
        <p:spPr bwMode="auto">
          <a:xfrm>
            <a:off x="6304246"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14"/>
          <p:cNvSpPr>
            <a:spLocks noChangeShapeType="1"/>
          </p:cNvSpPr>
          <p:nvPr/>
        </p:nvSpPr>
        <p:spPr bwMode="auto">
          <a:xfrm>
            <a:off x="6085239"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15"/>
          <p:cNvSpPr>
            <a:spLocks noChangeShapeType="1"/>
          </p:cNvSpPr>
          <p:nvPr/>
        </p:nvSpPr>
        <p:spPr bwMode="auto">
          <a:xfrm>
            <a:off x="5840467"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16"/>
          <p:cNvSpPr>
            <a:spLocks noChangeShapeType="1"/>
          </p:cNvSpPr>
          <p:nvPr/>
        </p:nvSpPr>
        <p:spPr bwMode="auto">
          <a:xfrm>
            <a:off x="5595695" y="2760736"/>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17"/>
          <p:cNvSpPr>
            <a:spLocks noChangeShapeType="1"/>
          </p:cNvSpPr>
          <p:nvPr/>
        </p:nvSpPr>
        <p:spPr bwMode="auto">
          <a:xfrm>
            <a:off x="6463133"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18"/>
          <p:cNvSpPr>
            <a:spLocks noChangeShapeType="1"/>
          </p:cNvSpPr>
          <p:nvPr/>
        </p:nvSpPr>
        <p:spPr bwMode="auto">
          <a:xfrm>
            <a:off x="6712199"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59" name="Group 258"/>
          <p:cNvGrpSpPr/>
          <p:nvPr/>
        </p:nvGrpSpPr>
        <p:grpSpPr>
          <a:xfrm>
            <a:off x="6970160" y="2808449"/>
            <a:ext cx="232589" cy="37565"/>
            <a:chOff x="6835690" y="2808449"/>
            <a:chExt cx="232589" cy="37565"/>
          </a:xfrm>
        </p:grpSpPr>
        <p:cxnSp>
          <p:nvCxnSpPr>
            <p:cNvPr id="260" name="Straight Connector 259"/>
            <p:cNvCxnSpPr/>
            <p:nvPr/>
          </p:nvCxnSpPr>
          <p:spPr>
            <a:xfrm>
              <a:off x="6835690" y="2846014"/>
              <a:ext cx="232589" cy="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61" name="Line 12"/>
            <p:cNvSpPr>
              <a:spLocks noChangeShapeType="1"/>
            </p:cNvSpPr>
            <p:nvPr/>
          </p:nvSpPr>
          <p:spPr bwMode="auto">
            <a:xfrm>
              <a:off x="6951984" y="2808449"/>
              <a:ext cx="0" cy="3756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62" name="TextBox 261"/>
          <p:cNvSpPr txBox="1"/>
          <p:nvPr/>
        </p:nvSpPr>
        <p:spPr>
          <a:xfrm>
            <a:off x="1123755" y="2657724"/>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263" name="TextBox 262"/>
          <p:cNvSpPr txBox="1"/>
          <p:nvPr/>
        </p:nvSpPr>
        <p:spPr>
          <a:xfrm>
            <a:off x="1061690" y="2412181"/>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100</a:t>
            </a:r>
          </a:p>
        </p:txBody>
      </p:sp>
      <p:sp>
        <p:nvSpPr>
          <p:cNvPr id="264" name="Text Placeholder 4"/>
          <p:cNvSpPr>
            <a:spLocks noGrp="1"/>
          </p:cNvSpPr>
          <p:nvPr>
            <p:ph type="body" sz="quarter" idx="11"/>
          </p:nvPr>
        </p:nvSpPr>
        <p:spPr>
          <a:xfrm>
            <a:off x="4860925" y="6309320"/>
            <a:ext cx="4130675" cy="274043"/>
          </a:xfrm>
        </p:spPr>
        <p:txBody>
          <a:bodyPr/>
          <a:lstStyle/>
          <a:p>
            <a:r>
              <a:rPr lang="ja-JP" sz="1200" b="0" i="0" dirty="0" smtClean="0">
                <a:solidFill>
                  <a:srgbClr val="4D4D4D"/>
                </a:solidFill>
                <a:ea typeface="MS UI Gothic" pitchFamily="18" charset="0"/>
              </a:rPr>
              <a:t>Lennerz et al. J Clin Oncol 2015; 33 (suppl): abstr 4023</a:t>
            </a:r>
          </a:p>
        </p:txBody>
      </p:sp>
    </p:spTree>
    <p:extLst>
      <p:ext uri="{BB962C8B-B14F-4D97-AF65-F5344CB8AC3E}">
        <p14:creationId xmlns:p14="http://schemas.microsoft.com/office/powerpoint/2010/main" xmlns="" val="434729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既成概念の枠外で: 膵癌における分子および細胞レベルの異質性</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Lou E</a:t>
            </a:r>
          </a:p>
        </p:txBody>
      </p:sp>
      <p:sp>
        <p:nvSpPr>
          <p:cNvPr id="8" name="TextBox 7"/>
          <p:cNvSpPr txBox="1"/>
          <p:nvPr/>
        </p:nvSpPr>
        <p:spPr>
          <a:xfrm>
            <a:off x="369888" y="1295400"/>
            <a:ext cx="8486013" cy="3847207"/>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抄録4021の考察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現在、膵癌の増殖を制御する遺伝的シグナルに関する知識は限られており、膵癌における分子標的化への妥当なアプローチの策定における重要な障壁となっている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新技術（次世代シーケンシングなど）を用いて、膵腫瘍における細胞および分子レベルの異質性を特定することは、妥当な治療のための指針の提供や、将来的な臨床試験の実施につながる可能性がある</a:t>
            </a:r>
            <a:endParaRPr lang="en-US" altLang="ja-JP" sz="1600" b="0" i="0" dirty="0" smtClean="0">
              <a:solidFill>
                <a:srgbClr val="4D4D4D"/>
              </a:solidFill>
              <a:ea typeface="MS UI Gothic" pitchFamily="18" charset="0"/>
            </a:endParaRPr>
          </a:p>
          <a:p>
            <a:pPr marL="285750" lvl="1" indent="-285750">
              <a:spcAft>
                <a:spcPts val="300"/>
              </a:spcAft>
              <a:buClr>
                <a:srgbClr val="043882"/>
              </a:buClr>
              <a:buFont typeface="Arial" panose="020B0604020202020204" pitchFamily="34" charset="0"/>
              <a:buChar char="•"/>
            </a:pPr>
            <a:endParaRPr lang="ja-JP" sz="1600" b="0" i="0" dirty="0" smtClean="0">
              <a:solidFill>
                <a:srgbClr val="4D4D4D"/>
              </a:solidFill>
              <a:ea typeface="MS UI Gothic" pitchFamily="18" charset="0"/>
            </a:endParaRPr>
          </a:p>
          <a:p>
            <a:pPr marL="0" lvl="1">
              <a:spcAft>
                <a:spcPts val="300"/>
              </a:spcAft>
              <a:buClr>
                <a:srgbClr val="043882"/>
              </a:buClr>
            </a:pPr>
            <a:r>
              <a:rPr lang="ja-JP" sz="1600" b="1" i="0" dirty="0" smtClean="0">
                <a:solidFill>
                  <a:srgbClr val="4D4D4D"/>
                </a:solidFill>
                <a:ea typeface="MS UI Gothic" pitchFamily="18" charset="0"/>
              </a:rPr>
              <a:t>抄録4023の考察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この試験では、膵癌がKRAS野生型または変異型のいずれであるか、という意味において、パラダイムシフトがもたらされた：すなわち、膵癌には、KRAS対立遺伝子比が様々に異なるサブクローン集団が存在してい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腫瘍内におけるKRASの異質性と腫瘍間質の相互作用は、腫瘍の免疫回避能力や化学療法への耐性獲得において、これまで考えられていたよりも大きな役割を担っていることが明らかになった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KRASの対立遺伝子比の範囲は広く、細胞レベルの異質性が患者142例で報告された</a:t>
            </a:r>
          </a:p>
          <a:p>
            <a:pPr marL="531813" lvl="2"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KRASの濃度の違いは、腫瘍の侵攻性や患者の生命予後の指標となる可能性がある</a:t>
            </a:r>
          </a:p>
        </p:txBody>
      </p:sp>
    </p:spTree>
    <p:extLst>
      <p:ext uri="{BB962C8B-B14F-4D97-AF65-F5344CB8AC3E}">
        <p14:creationId xmlns:p14="http://schemas.microsoft.com/office/powerpoint/2010/main" xmlns="" val="42288377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既成概念の枠外で: 膵癌における分子および細胞レベルの異質性</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Lou E</a:t>
            </a:r>
          </a:p>
        </p:txBody>
      </p:sp>
      <p:sp>
        <p:nvSpPr>
          <p:cNvPr id="8" name="TextBox 7"/>
          <p:cNvSpPr txBox="1"/>
          <p:nvPr/>
        </p:nvSpPr>
        <p:spPr>
          <a:xfrm>
            <a:off x="369888" y="1295400"/>
            <a:ext cx="8404225" cy="4031873"/>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抄録4022の考察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Johansenらは、「KRAS循環血中腫瘍(ct)DNAの低値」および「血清CA19-9の低値」双方の組み合わせにより、切除されていない膵癌患者において、OSの有意な改善が認められたことを報告した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考慮事項：</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ctDNAアッセイの感度/特異度は、まだ明らかになっていない</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単離されたctDNAの使用は、循環血中の腫瘍細胞に由来するDNAの使用や、循環血中の腫瘍細胞の計数と比較して、何らかの予後因子としてのメリットを伴うのか? </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経済的な考慮事項</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NCI RASイニシアチブでは、現在、6種のヒト腫瘍におけるRas遺伝子の変異の役割について、検討が進められている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間質は、膵癌において増殖を未然に防止する働きのある、非常にダイナミックな要素であり、腫瘍中の間質の密度には、患者間に大きな差異が認められる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分子技術の進歩および腫瘍の生物学的特性の理解は、複雑なKRASおよび腫瘍間質間の相互作用に関して、見識をもたらす可能性がある</a:t>
            </a:r>
          </a:p>
        </p:txBody>
      </p:sp>
    </p:spTree>
    <p:extLst>
      <p:ext uri="{BB962C8B-B14F-4D97-AF65-F5344CB8AC3E}">
        <p14:creationId xmlns:p14="http://schemas.microsoft.com/office/powerpoint/2010/main" xmlns="" val="304700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062651"/>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endParaRPr lang="en-US" altLang="ja-JP" sz="1600" b="1" i="0" dirty="0" smtClean="0">
              <a:solidFill>
                <a:srgbClr val="4D4D4D"/>
              </a:solidFill>
              <a:ea typeface="MS UI Gothic" pitchFamily="18" charset="0"/>
            </a:endParaRPr>
          </a:p>
          <a:p>
            <a:pPr>
              <a:buClr>
                <a:srgbClr val="043882"/>
              </a:buClr>
            </a:pPr>
            <a:endParaRPr lang="ja-JP" sz="1600" b="1" i="0" dirty="0" smtClean="0">
              <a:solidFill>
                <a:srgbClr val="4D4D4D"/>
              </a:solidFill>
              <a:ea typeface="MS UI Gothic" pitchFamily="18" charset="0"/>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OS中央値は、HCV群およびHBV群において、それぞれ10.9および9.3ヶ月間であった (p=0.9)</a:t>
            </a:r>
          </a:p>
          <a:p>
            <a:pPr>
              <a:buClr>
                <a:srgbClr val="043882"/>
              </a:buClr>
            </a:pPr>
            <a:endParaRPr lang="en-GB" sz="1600" b="1" dirty="0">
              <a:solidFill>
                <a:srgbClr val="4D4D4D"/>
              </a:solidFill>
            </a:endParaRP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進行癌の臨床病理学的特性の保有率は、HBV関連HCC群において、HCV関連HCC群よりも有意に高くなっていた。このことは、患者の治療に対する適格性には影響を及ぼす可能性があるが、予後には影響しないと考えられる。</a:t>
            </a:r>
          </a:p>
        </p:txBody>
      </p:sp>
      <p:sp>
        <p:nvSpPr>
          <p:cNvPr id="11" name="Title 5"/>
          <p:cNvSpPr>
            <a:spLocks noGrp="1"/>
          </p:cNvSpPr>
          <p:nvPr>
            <p:ph type="title"/>
          </p:nvPr>
        </p:nvSpPr>
        <p:spPr>
          <a:xfrm>
            <a:off x="365124" y="179614"/>
            <a:ext cx="8238945" cy="807720"/>
          </a:xfrm>
        </p:spPr>
        <p:txBody>
          <a:bodyPr/>
          <a:lstStyle/>
          <a:p>
            <a:r>
              <a:rPr lang="ja-JP" sz="1800" i="0" dirty="0" smtClean="0"/>
              <a:t>40</a:t>
            </a:r>
            <a:r>
              <a:rPr lang="en-US" altLang="ja-JP" sz="1800" i="0" dirty="0" smtClean="0"/>
              <a:t>1</a:t>
            </a:r>
            <a:r>
              <a:rPr lang="ja-JP" sz="1800" i="0" dirty="0" smtClean="0"/>
              <a:t>1</a:t>
            </a:r>
            <a:r>
              <a:rPr lang="en-GB" altLang="ja-JP" sz="1800" i="0" dirty="0" smtClean="0"/>
              <a:t>:</a:t>
            </a:r>
            <a:r>
              <a:rPr lang="ja-JP" sz="1800" i="0" dirty="0" smtClean="0">
                <a:solidFill>
                  <a:srgbClr val="043882"/>
                </a:solidFill>
                <a:ea typeface="MS UI Gothic" pitchFamily="18" charset="0"/>
              </a:rPr>
              <a:t> 米国内の大規模癌センターにおけるB型およびC型肝炎-関連肝細胞癌：臨床病理学的特性や患者転帰について、潜在的な原因ウイルスによる差異は認められるか? </a:t>
            </a:r>
            <a:r>
              <a:rPr lang="en-US" altLang="ja-JP" sz="1800" i="0" dirty="0" smtClean="0">
                <a:solidFill>
                  <a:srgbClr val="043882"/>
                </a:solidFill>
                <a:ea typeface="MS UI Gothic" pitchFamily="18" charset="0"/>
              </a:rPr>
              <a:t/>
            </a:r>
            <a:br>
              <a:rPr lang="en-US" altLang="ja-JP" sz="1800" i="0" dirty="0" smtClean="0">
                <a:solidFill>
                  <a:srgbClr val="043882"/>
                </a:solidFill>
                <a:ea typeface="MS UI Gothic" pitchFamily="18" charset="0"/>
              </a:rPr>
            </a:br>
            <a:r>
              <a:rPr lang="ja-JP" sz="1800" i="0" dirty="0" smtClean="0">
                <a:solidFill>
                  <a:srgbClr val="043882"/>
                </a:solidFill>
                <a:ea typeface="MS UI Gothic" pitchFamily="18" charset="0"/>
              </a:rPr>
              <a:t>– Uemura MI, et al</a:t>
            </a:r>
          </a:p>
        </p:txBody>
      </p:sp>
      <p:sp>
        <p:nvSpPr>
          <p:cNvPr id="12"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Uemura et al. J Clin Oncol 2015; 33 (suppl): abstr 4011</a:t>
            </a:r>
          </a:p>
        </p:txBody>
      </p:sp>
      <p:graphicFrame>
        <p:nvGraphicFramePr>
          <p:cNvPr id="6" name="Group 88"/>
          <p:cNvGraphicFramePr>
            <a:graphicFrameLocks noGrp="1"/>
          </p:cNvGraphicFramePr>
          <p:nvPr>
            <p:extLst>
              <p:ext uri="{D42A27DB-BD31-4B8C-83A1-F6EECF244321}">
                <p14:modId xmlns:p14="http://schemas.microsoft.com/office/powerpoint/2010/main" xmlns="" val="3697132389"/>
              </p:ext>
            </p:extLst>
          </p:nvPr>
        </p:nvGraphicFramePr>
        <p:xfrm>
          <a:off x="76202" y="1646905"/>
          <a:ext cx="8991598" cy="1818314"/>
        </p:xfrm>
        <a:graphic>
          <a:graphicData uri="http://schemas.openxmlformats.org/drawingml/2006/table">
            <a:tbl>
              <a:tblPr firstRow="1" bandRow="1">
                <a:tableStyleId>{69012ECD-51FC-41F1-AA8D-1B2483CD663E}</a:tableStyleId>
              </a:tblPr>
              <a:tblGrid>
                <a:gridCol w="602224"/>
                <a:gridCol w="759542"/>
                <a:gridCol w="796413"/>
                <a:gridCol w="707922"/>
                <a:gridCol w="604684"/>
                <a:gridCol w="661758"/>
                <a:gridCol w="563671"/>
                <a:gridCol w="538620"/>
                <a:gridCol w="563671"/>
                <a:gridCol w="710448"/>
                <a:gridCol w="567207"/>
                <a:gridCol w="626301"/>
                <a:gridCol w="646880"/>
                <a:gridCol w="642257"/>
              </a:tblGrid>
              <a:tr h="372074">
                <a:tc gridSpan="14">
                  <a:txBody>
                    <a:bodyPr/>
                    <a:lstStyle/>
                    <a:p>
                      <a:pPr algn="l">
                        <a:lnSpc>
                          <a:spcPct val="114000"/>
                        </a:lnSpc>
                      </a:pPr>
                      <a:r>
                        <a:rPr lang="ja-JP" sz="1400" b="1" i="0" dirty="0" smtClean="0">
                          <a:solidFill>
                            <a:srgbClr val="FFFFFF"/>
                          </a:solidFill>
                          <a:ea typeface="MS UI Gothic" pitchFamily="18" charset="0"/>
                        </a:rPr>
                        <a:t>HCV群およびHBV群における臨床的・病理学的特性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lnSpc>
                          <a:spcPct val="114000"/>
                        </a:lnSpc>
                      </a:pP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algn="ctr">
                        <a:lnSpc>
                          <a:spcPct val="114000"/>
                        </a:lnSpc>
                      </a:pP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algn="ctr">
                        <a:lnSpc>
                          <a:spcPct val="114000"/>
                        </a:lnSpc>
                      </a:pP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94775">
                <a:tc>
                  <a:txBody>
                    <a:bodyPr/>
                    <a:lstStyle/>
                    <a:p>
                      <a:pPr marL="76200" marR="76200" algn="l">
                        <a:lnSpc>
                          <a:spcPct val="114000"/>
                        </a:lnSpc>
                        <a:spcBef>
                          <a:spcPts val="0"/>
                        </a:spcBef>
                        <a:spcAft>
                          <a:spcPts val="0"/>
                        </a:spcAft>
                      </a:pPr>
                      <a:endParaRPr lang="en-US" sz="1400" b="0" dirty="0">
                        <a:solidFill>
                          <a:schemeClr val="tx1"/>
                        </a:solidFill>
                        <a:effectLst/>
                        <a:latin typeface="+mn-lt"/>
                        <a:ea typeface="Calibri"/>
                        <a:cs typeface="Tahoma"/>
                      </a:endParaRPr>
                    </a:p>
                  </a:txBody>
                  <a:tcPr marL="18000" marR="1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年齢(歳)、</a:t>
                      </a:r>
                      <a:endParaRPr lang="en-US" altLang="ja-JP" sz="800" b="1" i="0" dirty="0" smtClean="0">
                        <a:solidFill>
                          <a:srgbClr val="4D4D4D"/>
                        </a:solidFill>
                        <a:ea typeface="MS UI Gothic" pitchFamily="18" charset="0"/>
                      </a:endParaRPr>
                    </a:p>
                    <a:p>
                      <a:pPr algn="ctr"/>
                      <a:r>
                        <a:rPr lang="ja-JP" sz="800" b="1" i="0" dirty="0" smtClean="0">
                          <a:solidFill>
                            <a:srgbClr val="4D4D4D"/>
                          </a:solidFill>
                          <a:ea typeface="MS UI Gothic" pitchFamily="18" charset="0"/>
                        </a:rPr>
                        <a:t>平均±SD</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低分化型の</a:t>
                      </a:r>
                      <a:endParaRPr lang="en-US" altLang="ja-JP" sz="800" b="1" i="0" dirty="0" smtClean="0">
                        <a:solidFill>
                          <a:srgbClr val="4D4D4D"/>
                        </a:solidFill>
                        <a:ea typeface="MS UI Gothic" pitchFamily="18" charset="0"/>
                      </a:endParaRPr>
                    </a:p>
                    <a:p>
                      <a:pPr algn="ctr"/>
                      <a:r>
                        <a:rPr lang="ja-JP" sz="800" b="1" i="0" dirty="0" smtClean="0">
                          <a:solidFill>
                            <a:srgbClr val="4D4D4D"/>
                          </a:solidFill>
                          <a:ea typeface="MS UI Gothic" pitchFamily="18" charset="0"/>
                        </a:rPr>
                        <a:t>腫瘍、%</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門脈血栓症、%</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腫瘍サイズ</a:t>
                      </a:r>
                    </a:p>
                    <a:p>
                      <a:pPr algn="ctr"/>
                      <a:r>
                        <a:rPr lang="ja-JP" sz="800" b="1" i="0" dirty="0" smtClean="0">
                          <a:solidFill>
                            <a:srgbClr val="4D4D4D"/>
                          </a:solidFill>
                          <a:ea typeface="MS UI Gothic" pitchFamily="18" charset="0"/>
                        </a:rPr>
                        <a:t>(&gt;5 cm)、%</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腫瘍体積</a:t>
                      </a:r>
                    </a:p>
                    <a:p>
                      <a:pPr algn="ctr"/>
                      <a:r>
                        <a:rPr lang="ja-JP" sz="800" b="1" i="0" dirty="0" smtClean="0">
                          <a:solidFill>
                            <a:srgbClr val="4D4D4D"/>
                          </a:solidFill>
                          <a:ea typeface="MS UI Gothic" pitchFamily="18" charset="0"/>
                        </a:rPr>
                        <a:t>(&gt;50%)、%</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肝硬変、%</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CLIP病期分類スコア</a:t>
                      </a:r>
                    </a:p>
                    <a:p>
                      <a:pPr algn="ctr"/>
                      <a:r>
                        <a:rPr lang="ja-JP" sz="800" b="1" i="0" dirty="0" smtClean="0">
                          <a:solidFill>
                            <a:srgbClr val="4D4D4D"/>
                          </a:solidFill>
                          <a:ea typeface="MS UI Gothic" pitchFamily="18" charset="0"/>
                        </a:rPr>
                        <a:t>(4～6)、%</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喫煙の</a:t>
                      </a:r>
                      <a:endParaRPr lang="en-US" altLang="ja-JP" sz="800" b="1" i="0" dirty="0" smtClean="0">
                        <a:solidFill>
                          <a:srgbClr val="4D4D4D"/>
                        </a:solidFill>
                        <a:ea typeface="MS UI Gothic" pitchFamily="18" charset="0"/>
                      </a:endParaRPr>
                    </a:p>
                    <a:p>
                      <a:pPr algn="ctr"/>
                      <a:r>
                        <a:rPr lang="ja-JP" sz="800" b="1" i="0" dirty="0" smtClean="0">
                          <a:solidFill>
                            <a:srgbClr val="4D4D4D"/>
                          </a:solidFill>
                          <a:ea typeface="MS UI Gothic" pitchFamily="18" charset="0"/>
                        </a:rPr>
                        <a:t>習慣、%</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飲酒の</a:t>
                      </a:r>
                      <a:endParaRPr lang="en-US" altLang="ja-JP" sz="800" b="1" i="0" dirty="0" smtClean="0">
                        <a:solidFill>
                          <a:srgbClr val="4D4D4D"/>
                        </a:solidFill>
                        <a:ea typeface="MS UI Gothic" pitchFamily="18" charset="0"/>
                      </a:endParaRPr>
                    </a:p>
                    <a:p>
                      <a:pPr algn="ctr"/>
                      <a:r>
                        <a:rPr lang="ja-JP" sz="800" b="1" i="0" dirty="0" smtClean="0">
                          <a:solidFill>
                            <a:srgbClr val="4D4D4D"/>
                          </a:solidFill>
                          <a:ea typeface="MS UI Gothic" pitchFamily="18" charset="0"/>
                        </a:rPr>
                        <a:t>習慣、%</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2型</a:t>
                      </a:r>
                      <a:endParaRPr lang="en-US" altLang="ja-JP" sz="800" b="1" i="0" dirty="0" smtClean="0">
                        <a:solidFill>
                          <a:srgbClr val="4D4D4D"/>
                        </a:solidFill>
                        <a:ea typeface="MS UI Gothic" pitchFamily="18" charset="0"/>
                      </a:endParaRPr>
                    </a:p>
                    <a:p>
                      <a:pPr algn="ctr"/>
                      <a:r>
                        <a:rPr lang="ja-JP" sz="800" b="1" i="0" dirty="0" smtClean="0">
                          <a:solidFill>
                            <a:srgbClr val="4D4D4D"/>
                          </a:solidFill>
                          <a:ea typeface="MS UI Gothic" pitchFamily="18" charset="0"/>
                        </a:rPr>
                        <a:t>糖尿病、%</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全身治療、%</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局所治療、%</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800" b="1" i="0" dirty="0" smtClean="0">
                          <a:solidFill>
                            <a:srgbClr val="4D4D4D"/>
                          </a:solidFill>
                          <a:ea typeface="MS UI Gothic" pitchFamily="18" charset="0"/>
                        </a:rPr>
                        <a:t>AFP</a:t>
                      </a:r>
                    </a:p>
                    <a:p>
                      <a:pPr algn="ctr"/>
                      <a:r>
                        <a:rPr lang="ja-JP" sz="800" b="1" i="0" dirty="0" smtClean="0">
                          <a:solidFill>
                            <a:srgbClr val="4D4D4D"/>
                          </a:solidFill>
                          <a:ea typeface="MS UI Gothic" pitchFamily="18" charset="0"/>
                        </a:rPr>
                        <a:t>(IU/mL)、</a:t>
                      </a:r>
                      <a:endParaRPr lang="en-US" altLang="ja-JP" sz="800" b="1" i="0" dirty="0" smtClean="0">
                        <a:solidFill>
                          <a:srgbClr val="4D4D4D"/>
                        </a:solidFill>
                        <a:ea typeface="MS UI Gothic" pitchFamily="18" charset="0"/>
                      </a:endParaRPr>
                    </a:p>
                    <a:p>
                      <a:pPr algn="ctr"/>
                      <a:r>
                        <a:rPr lang="ja-JP" sz="800" b="1" i="0" dirty="0" smtClean="0">
                          <a:solidFill>
                            <a:srgbClr val="4D4D4D"/>
                          </a:solidFill>
                          <a:ea typeface="MS UI Gothic" pitchFamily="18" charset="0"/>
                        </a:rPr>
                        <a:t>平均±SD</a:t>
                      </a: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4775">
                <a:tc>
                  <a:txBody>
                    <a:bodyPr/>
                    <a:lstStyle/>
                    <a:p>
                      <a:r>
                        <a:rPr lang="ja-JP" sz="1200" b="0" i="0" dirty="0" smtClean="0">
                          <a:solidFill>
                            <a:srgbClr val="4D4D4D"/>
                          </a:solidFill>
                          <a:ea typeface="MS UI Gothic" pitchFamily="18" charset="0"/>
                        </a:rPr>
                        <a:t>HCV</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61.3±10</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18.8</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30.2</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35.2</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26.6</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86.0</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15.8</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73.0</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70.1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23.5</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27.5</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27.5</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17,894±</a:t>
                      </a:r>
                      <a:r>
                        <a:rPr lang="en" sz="1000" dirty="0" smtClean="0"/>
                        <a:t/>
                      </a:r>
                      <a:br>
                        <a:rPr lang="en" sz="1000" dirty="0" smtClean="0"/>
                      </a:br>
                      <a:r>
                        <a:rPr lang="ja-JP" sz="1000" b="0" i="0" dirty="0" smtClean="0">
                          <a:solidFill>
                            <a:srgbClr val="4D4D4D"/>
                          </a:solidFill>
                          <a:ea typeface="MS UI Gothic" pitchFamily="18" charset="0"/>
                        </a:rPr>
                        <a:t>4,662</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4775">
                <a:tc>
                  <a:txBody>
                    <a:bodyPr/>
                    <a:lstStyle/>
                    <a:p>
                      <a:r>
                        <a:rPr lang="ja-JP" sz="1200" b="0" i="0" dirty="0" smtClean="0">
                          <a:solidFill>
                            <a:srgbClr val="4D4D4D"/>
                          </a:solidFill>
                          <a:ea typeface="MS UI Gothic" pitchFamily="18" charset="0"/>
                        </a:rPr>
                        <a:t>HBV</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57.4±14</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26.5</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35.7</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49.4</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42.9</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59.5</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25.0</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56.4</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49.3</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18.3</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39.6</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17.6</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55,708±</a:t>
                      </a:r>
                      <a:r>
                        <a:rPr lang="en" sz="1000" dirty="0" smtClean="0"/>
                        <a:t/>
                      </a:r>
                      <a:br>
                        <a:rPr lang="en" sz="1000" dirty="0" smtClean="0"/>
                      </a:br>
                      <a:r>
                        <a:rPr lang="ja-JP" sz="1000" b="0" i="0" dirty="0" smtClean="0">
                          <a:solidFill>
                            <a:srgbClr val="4D4D4D"/>
                          </a:solidFill>
                          <a:ea typeface="MS UI Gothic" pitchFamily="18" charset="0"/>
                        </a:rPr>
                        <a:t>1,0950</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94775">
                <a:tc>
                  <a:txBody>
                    <a:bodyPr/>
                    <a:lstStyle/>
                    <a:p>
                      <a:r>
                        <a:rPr lang="ja-JP" sz="1200" b="0" i="0" dirty="0" smtClean="0">
                          <a:solidFill>
                            <a:srgbClr val="4D4D4D"/>
                          </a:solidFill>
                          <a:ea typeface="MS UI Gothic" pitchFamily="18" charset="0"/>
                        </a:rPr>
                        <a:t>P値</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0.05</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0.02</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0.008</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0.05</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&lt;0.001</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404733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肝細胞癌における類似点と相違点：原因とその他の因子– Abou-Alfa GK</a:t>
            </a:r>
          </a:p>
        </p:txBody>
      </p:sp>
      <p:sp>
        <p:nvSpPr>
          <p:cNvPr id="8" name="TextBox 7"/>
          <p:cNvSpPr txBox="1"/>
          <p:nvPr/>
        </p:nvSpPr>
        <p:spPr>
          <a:xfrm>
            <a:off x="369888" y="1295400"/>
            <a:ext cx="8404225" cy="4339650"/>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抄録4011の考察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HCCの原因を理解し、患者の人口統計学的特性や遺伝的因子とHCCを関連づける</a:t>
            </a:r>
          </a:p>
          <a:p>
            <a:pPr marL="558800" lvl="2"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分子レベルにおけるHCCの発生原因について、HBV感染者、HCV感染者、飲酒習慣のある患者、および肥満者の間に差異が認められる</a:t>
            </a:r>
          </a:p>
          <a:p>
            <a:pPr marL="558800" lvl="2"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人口統計学的特性に基づいて、HCCの根本的な発生原因の一部が予測されうる可能性がある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HCCについては、多数のスコア評価システム（Child-Pugh、Okuda、CLIP、CUPI、TNM6、JIS、GRETCHおよびBCLC）が利用可能となっており、それらのうちの一部は、発生原因に基づく評価システムとなっている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こうした背景のもとで、これまでの研究では、「異なる治療関連転帰がHCCの発生原因に基づいて認識されうる」ことが明らかにされてきている：</a:t>
            </a:r>
          </a:p>
          <a:p>
            <a:pPr marL="558800" lvl="2"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第</a:t>
            </a:r>
            <a:r>
              <a:rPr lang="en-US" altLang="ja-JP" sz="1600" b="0" i="0" dirty="0" smtClean="0">
                <a:solidFill>
                  <a:srgbClr val="4D4D4D"/>
                </a:solidFill>
                <a:ea typeface="MS UI Gothic" pitchFamily="18" charset="0"/>
              </a:rPr>
              <a:t>III</a:t>
            </a:r>
            <a:r>
              <a:rPr lang="ja-JP" sz="1600" b="0" i="0" dirty="0" smtClean="0">
                <a:solidFill>
                  <a:srgbClr val="4D4D4D"/>
                </a:solidFill>
                <a:ea typeface="MS UI Gothic" pitchFamily="18" charset="0"/>
              </a:rPr>
              <a:t>相SHARP試験では、ソラフェニブ群におけるOSが、プラセボ群におけるOSよりも有意に長くなっており(10.7 vs. 7.9 ヶ月間、HR 0.69[95%CI 0.55, 0.87]; p&lt;0.001)、そうした群間差は特に「HCV関連HCCの保有」という因子によって促進されていた</a:t>
            </a:r>
          </a:p>
          <a:p>
            <a:pPr marL="558800" lvl="2"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ニボルマブは、標的病変の変化という点からみて、HCV-HCCとHBV-HCCの比較において、安定した作用を示した</a:t>
            </a:r>
          </a:p>
          <a:p>
            <a:pPr marL="558800" lvl="2"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METの発現は、OSの予測因子として利用できる</a:t>
            </a:r>
          </a:p>
        </p:txBody>
      </p:sp>
    </p:spTree>
    <p:extLst>
      <p:ext uri="{BB962C8B-B14F-4D97-AF65-F5344CB8AC3E}">
        <p14:creationId xmlns:p14="http://schemas.microsoft.com/office/powerpoint/2010/main" xmlns="" val="42366475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27503</Words>
  <Application>Microsoft Office PowerPoint</Application>
  <PresentationFormat>Bildschirmpräsentation (4:3)</PresentationFormat>
  <Paragraphs>2720</Paragraphs>
  <Slides>75</Slides>
  <Notes>0</Notes>
  <HiddenSlides>0</HiddenSlides>
  <MMClips>0</MMClips>
  <ScaleCrop>false</ScaleCrop>
  <HeadingPairs>
    <vt:vector size="4" baseType="variant">
      <vt:variant>
        <vt:lpstr>Design</vt:lpstr>
      </vt:variant>
      <vt:variant>
        <vt:i4>2</vt:i4>
      </vt:variant>
      <vt:variant>
        <vt:lpstr>Folientitel</vt:lpstr>
      </vt:variant>
      <vt:variant>
        <vt:i4>75</vt:i4>
      </vt:variant>
    </vt:vector>
  </HeadingPairs>
  <TitlesOfParts>
    <vt:vector size="77" baseType="lpstr">
      <vt:lpstr>Default Design</vt:lpstr>
      <vt:lpstr>5_Default Design</vt:lpstr>
      <vt:lpstr>GIスライドデッキ2015 以下の会議で発表された非結腸直腸癌に関する特定の抄録：</vt:lpstr>
      <vt:lpstr>ESDOからの書簡</vt:lpstr>
      <vt:lpstr>ESDO腫瘍内科研究スライドデッキ 編集者（2015年）</vt:lpstr>
      <vt:lpstr>用語集</vt:lpstr>
      <vt:lpstr>目次</vt:lpstr>
      <vt:lpstr>肝細胞癌</vt:lpstr>
      <vt:lpstr>4011: 米国内の大規模癌センターにおけるB型およびC型肝炎-関連肝細胞癌：臨床病理学的特性や患者転帰について、潜在的な原因ウイルスによる差異は認められるか?  – Uemura MI, et al</vt:lpstr>
      <vt:lpstr>4011: 米国内の大規模癌センターにおけるB型およびC型肝炎-関連肝細胞癌：臨床病理学的特性や患者転帰について、潜在的な原因ウイルスによる差異は認められるか?  – Uemura MI, et al</vt:lpstr>
      <vt:lpstr>肝細胞癌における類似点と相違点：原因とその他の因子– Abou-Alfa GK</vt:lpstr>
      <vt:lpstr>LBA101: 進行肝細胞癌(HCC)患者において、ニボルマブの安全性および抗腫瘍作用を評価する第I/II相試験: CA209-040 – El-Khoueiry AB, et al</vt:lpstr>
      <vt:lpstr>LBA101: 進行肝細胞癌(HCC)患者において、ニボルマブの安全性および抗腫瘍作用を評価する第I/II相試験: CA209-040 – El-Khoueiry AB, et al</vt:lpstr>
      <vt:lpstr>LBA101: 進行肝細胞癌(HCC)患者において、ニボルマブの安全性および抗腫瘍作用を評価する第I/II相試験: CA209-040 – El-Khoueiry AB, et al</vt:lpstr>
      <vt:lpstr>LBA101: 進行肝細胞癌(HCC)患者において、ニボルマブの安全性および抗腫瘍作用を評価する第I/II相試験: CA209-040 – El-Khoueiry AB, et al</vt:lpstr>
      <vt:lpstr>LBA101: 進行肝細胞癌(HCC)患者において、ニボルマブの安全性および抗腫瘍作用を評価する第I/II相試験: CA209-040 – El-Khoueiry AB, et al</vt:lpstr>
      <vt:lpstr>4018: ソラフェニブによる治療に抵抗性の進行肝細胞癌を有する患者における、S-1の無作為化、二重盲検、プラセボ対照、第III相試験 (S-CUBE) – Kudo M, et al</vt:lpstr>
      <vt:lpstr>4018: ソラフェニブによる治療に抵抗性の進行肝細胞癌を有する患者における、S-1の無作為化、二重盲検、プラセボ対照、第III相試験 (S-CUBE) – Kudo M, et al</vt:lpstr>
      <vt:lpstr>4020: 切除不能の原発性肝癌に対する高線量の寡分割照射法での陽子線治療(HF-PBT)の多施設共同、第II相試験: 肝内胆管癌(ICC)患者における長期転帰 – Hong TS, et al</vt:lpstr>
      <vt:lpstr>4020: 切除不能の原発性肝癌に対する高線量の寡分割照射法での陽子線治療(HF-PBT)の多施設共同、第II相試験: 肝内胆管癌(ICC) 患者における長期転帰 – Hong TS, et al</vt:lpstr>
      <vt:lpstr>肝胆道系癌: 分類と検討– Kelley RK</vt:lpstr>
      <vt:lpstr>肝胆道系癌: 分類と検討– Kelley RK</vt:lpstr>
      <vt:lpstr>食道癌および胃癌</vt:lpstr>
      <vt:lpstr>4002: 切除可能な食道および接合部腺癌に対するネオアジュバント化学療法: 英国医学研究審議会（MRC）による無作為化OEO5試験から得られた結果 (ISRCTN 01852072) – Alderson D, et al</vt:lpstr>
      <vt:lpstr>4002: 切除可能な食道および接合部腺癌に対するネオアジュバント化学療法: 英国医学研究審議会（MRC）による無作為化OEO5試験から得られた結果 (ISRCTN 01852072) – Alderson D, et al</vt:lpstr>
      <vt:lpstr>4002: 切除可能な食道および接合部腺癌に対するネオアジュバント化学療法: 英国医学研究審議会（MRC）による無作為化OEO5試験から得られた結果 (ISRCTN 01852072) – Alderson D, et al</vt:lpstr>
      <vt:lpstr>4016: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 Pauligk C, et al</vt:lpstr>
      <vt:lpstr>4016: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 Pauligk C, et al</vt:lpstr>
      <vt:lpstr>切除可能な胃癌および食癌：治癒の確率の増大 – Ilson DH</vt:lpstr>
      <vt:lpstr>4000: 進行MET陽性(pos)の胃癌/胃食道接合部癌(G/GEJ)を有する患者における、リロツムマブ(R)＋エピルビシン/シスプラチン/カペシタビン(ECX)による一次治療に関する、第III相、無作為化、二重盲検、多施設共同、プラセボ(P)対照試験 RILOMET-1試験 – Cunningham D, et al</vt:lpstr>
      <vt:lpstr>4000: 進行MET陽性(pos)の胃癌/胃食道接合部癌(G/GEJ)を有する患者における、リロツムマブ(R)＋エピルビシン/シスプラチン/カペシタビン(ECX)による一次治療に関する、第III相、無作為化、二重盲検、多施設共同、プラセボ(P)対照試験 RILOMET-1試験 – Cunningham D, et al</vt:lpstr>
      <vt:lpstr>4000: 進行MET陽性(pos)の胃癌/胃食道接合部癌(G/GEJ)を有する患者における、リロツムマブ(R)＋エピルビシン/シスプラチン/カペシタビン(ECX)による一次治療に関する、第III相、無作為化、二重盲検、多施設共同、プラセボ(P)対照試験 RILOMET-1試験 – Cunningham D, et al</vt:lpstr>
      <vt:lpstr>4001: KEYNOTE-012試験においての抗PD-1モノクローナル抗体であるペムブロリズマブ(MK-3475)の投与を受ける進行胃癌患者における、PD-L1発現と臨床転帰の関係 – Bang YJ, et al</vt:lpstr>
      <vt:lpstr>4001: KEYNOTE-012試験においての抗PD-1モノクローナル抗体であるペムブロリズマブ(MK-3475)の投与を受ける進行胃癌患者における、PD-L1発現と臨床転帰の関係 – Bang YJ, et al</vt:lpstr>
      <vt:lpstr>4001: KEYNOTE-012試験においての抗PD-1モノクローナル抗体であるペムブロリズマブ(MK-3475)の投与を受ける進行胃癌患者における、PD-L1発現と臨床転帰の関係 – Bang YJ, et al</vt:lpstr>
      <vt:lpstr>4003: INTEGRATE: 治療抵抗性の進行食道胃癌(AOGC)を有する患者における、レゴラフェニブの無作為化、第II相、二重盲検、プラセボ対照試験: Australasian Gastrointestinal Trials Group (AGITG)による試験—最終的な全体的・サブグループ解析の結果 – Pavlakis N, et al</vt:lpstr>
      <vt:lpstr>4003: INTEGRATE: 治療抵抗性の進行食道胃癌(AOGC)を有する患者における、レゴラフェニブの無作為化、第II相、二重盲検、プラセボ対照試験: Australasian Gastrointestinal Trials Group (AGITG)による試験—最終的な全体的・サブグループ解析の結果 – Pavlakis N, et al</vt:lpstr>
      <vt:lpstr>4003: INTEGRATE: 治療抵抗性の進行食道胃癌(AOGC)を有する患者における、レゴラフェニブの無作為化、第II相、二重盲検、プラセボ対照試験: Australasian Gastrointestinal Trials Group (AGITG)による試験—最終的な全体的・サブグループ解析の結果 – Pavlakis N, et al</vt:lpstr>
      <vt:lpstr>胃食道癌における陽性シグナルの探索 – Ku GY</vt:lpstr>
      <vt:lpstr>胃食道癌における陽性シグナルの探索 – Ku GY</vt:lpstr>
      <vt:lpstr>4010: 進行食道癌患者におけるペムブロリズマブ(MK-3475): KEYNOTE-028から得られた予備解析結果 – Doi T, et al</vt:lpstr>
      <vt:lpstr>4010: 進行食道癌患者におけるペムブロリズマブ(MK-3475): KEYNOTE-028から得られた予備解析結果 – Doi T, et al</vt:lpstr>
      <vt:lpstr>胃食道癌のサブタイプ分類における臨床診療方針の潜在的影響 – Fuchs CS</vt:lpstr>
      <vt:lpstr>4012: METGastric: HER2陰性(HER2-)およびMET陽性(MET+)の転移性胃/胃食道接合部(GEC)腺癌を有する患者における、オナルツズマブ＋mFOLFOX6の第III相試験 – Shah MA, et al</vt:lpstr>
      <vt:lpstr>4012: METGastric: HER2陰性(HER2-)およびMET陽性(MET+)の転移性胃/胃食道接合部(GEC)腺癌を有する患者における、オナルツズマブ＋mFOLFOX6の第III相試験 – Shah MA, et al</vt:lpstr>
      <vt:lpstr>4012: METGastric: HER2陰性(HER2-)およびMET陽性(MET+)の転移性胃/胃食道接合部(GEC)腺癌を有する患者における、オナルツズマブ＋mFOLFOX6の第III相試験 – Shah MA, et al</vt:lpstr>
      <vt:lpstr>4013: 進行胃食道腺癌(AGEA)患者における一次治療としての、FOLFOXの単独投与、あるいは、リロツムマブまたはパニツムマブとの併用投与: 非盲検、無作為化、第II相試験(PRODIGE 17 ACCORD 20 MEGA) – Malka D, et al</vt:lpstr>
      <vt:lpstr>4013: 進行胃食道腺癌(AGEA)患者における一次治療としての、FOLFOXの単独投与、あるいは、リロツムマブまたはパニツムマブとの併用投与: 非盲検、無作為化、第II相試験(PRODIGE 17 ACCORD 20 MEGA) – Malka D, et al</vt:lpstr>
      <vt:lpstr>4014: 治療歴を有し、線維芽細胞増殖因子受容体2(FGFR2)多染色体性または遺伝子 増幅(amp)が認められる、進行胃癌(AGC)患者を対象に、AZD4547(AZD)について、パクリタキセル(P)との比較を行う、無作為化、非盲検、第II相試験 SHINE試験 – Bang Y, et al</vt:lpstr>
      <vt:lpstr>4014: 治療歴を有し、線維芽細胞増殖因子受容体2(FGFR2)多染色体性または遺伝子 増幅(amp)が認められる、進行胃癌(AGC)患者を対象に、AZD4547(AZD)について、パクリタキセル(P)との比較を行う、無作為化、非盲検、第II相試験 SHINE試験 – Bang Y, et al</vt:lpstr>
      <vt:lpstr>4015: 未治療の転移性びまん性胃腺癌(DGAC): S-1＋シスプラチンについて、5-FU＋シスプラチンとの比較検討を行う無作為化第III相試験(DIGEST試験) – Ajani JA, et al</vt:lpstr>
      <vt:lpstr>4015: 未治療の転移性びまん性胃腺癌(DGAC): S-1＋シスプラチンについて、5-FU＋シスプラチンとの比較検討を行う無作為化第III相試験(DIGEST試験) – Ajani JA, et al</vt:lpstr>
      <vt:lpstr>胃食道癌: 適切な標的の特定 – Iqbal S</vt:lpstr>
      <vt:lpstr>胃食道癌: 適切な標的の特定 – Iqbal S</vt:lpstr>
      <vt:lpstr>神経内分泌腫瘍</vt:lpstr>
      <vt:lpstr>4004: SWOG S0518: 予後不良な進行カルチノイド患者において、オクトレオチド（デポ製剤）＋インターフェロンα-2bについて、オクトレオチド（デポ製剤）＋ベバシズマブ(NSC #704865)との比較検討を行う、第III相、前向き、無作為化比較試験(NCT00569127)  – Yao JC, et al</vt:lpstr>
      <vt:lpstr>4004: SWOG S0518: 予後不良な進行カルチノイド患者において、オクトレオチド（デポ製剤）＋インターフェロンα-2bについて、オクトレオチド（デポ製剤）＋ベバシズマブ(NSC #704865)との比較検討を行う、第III相、前向き、無作為化比較試験(NCT00569127)  – Yao JC, et al</vt:lpstr>
      <vt:lpstr>4004: SWOG S0518: 予後不良な進行カルチノイド患者において、オクトレオチド（デポ製剤）＋インターフェロンα-2bについて、オクトレオチド（デポ製剤）＋ベバシズマブ(NSC #704865)との比較検討を行う、第III相、前向き、無作為化比較試験(NCT00569127)  – Yao JC, et al</vt:lpstr>
      <vt:lpstr>4005: 局所進行/転移性の膵神経内分泌腫瘍(pNET)を有する患者において、エベロリムス(E)について、エベロリムス＋ベバシズマブ(E+B)との比較を行う、無作為化、第II相試験、CALGB 80701 (Alliance) – Kulke MH, et al</vt:lpstr>
      <vt:lpstr>4005: 局所進行/転移性の膵神経内分泌腫瘍(pNET)を有する患者において、エベロリムス(E)について、エベロリムス＋ベバシズマブ(E+B)との比較を行う、無作為化、第II相試験、CALGB 80701 (Alliance) – Kulke MH, et al</vt:lpstr>
      <vt:lpstr>神経内分泌腫瘍における血管新生経路およびその他の分子経路の標的化 – Reidy DL</vt:lpstr>
      <vt:lpstr>神経内分泌腫瘍における血管新生経路およびその他の分子経路の標的化 – Reidy DL</vt:lpstr>
      <vt:lpstr>膵癌</vt:lpstr>
      <vt:lpstr>4007: CONKO-005: R0切除後の膵癌患者における、24週間にわたるアジュバント療法としてのゲムシタビン＋エルロチニブ投与について、ゲムシタビン単剤投与との比較を行う、前向き、無作為化、第III相試験 – Sinn M, et al</vt:lpstr>
      <vt:lpstr>4007: CONKO-005: R0切除後の膵癌患者における、24週間にわたるアジュバント療法としてのゲムシタビン＋エルロチニブ投与について、ゲムシタビン単剤投与との比較を行う、前向き、無作為化、第III相試験 – Sinn M, et al</vt:lpstr>
      <vt:lpstr>4006: HA高値の腫瘍を伴う、治療歴のないステージIVの膵癌患者では、PEGPH20＋nab-パクリタキセル/ゲムシタビン併用下において、高い奏効率とPFSが認められた: 無作為化、第II相試験1件における中間解析の結果 – Hingorani SR, et al</vt:lpstr>
      <vt:lpstr>4006: HA高値の腫瘍を伴う、治療歴のないステージIVの膵癌患者では、PEGPH20＋nab-パクリタキセル/ゲムシタビン併用下において、高い奏効率とPFSが認められた: 無作為化、第II相試験1件における中間解析の結果 – Hingorani SR, et al</vt:lpstr>
      <vt:lpstr>4006: HA高値の腫瘍を伴う、治療歴のないステージIVの膵癌患者では、PEGPH20＋nab-パクリタキセル/ゲムシタビン併用下において、高い奏効率とPFSが認められた: 無作為化、第II相試験1件における中間解析の結果 – Hingorani SR, et al</vt:lpstr>
      <vt:lpstr>膵癌: 研究の現状と今後 – Yu KH</vt:lpstr>
      <vt:lpstr>4021: 膵腺癌におけるバイオマーカーとしての腫瘍間質の定量 – Torphy RJ, et al</vt:lpstr>
      <vt:lpstr>4021: 膵腺癌におけるバイオマーカーとしての腫瘍間質の定量 – Torphy RJ, et al</vt:lpstr>
      <vt:lpstr>4022: 切除不能の膵癌(PC)患者における、循環血中腫瘍(ct)DNA KRAS変異および血清CA19-9の予後予測能 – Johansen JS, et al</vt:lpstr>
      <vt:lpstr>4022: 切除不能の膵癌(PC)患者における、循環血中腫瘍(ct)DNA KRAS変異および血清CA19-9の予後予測能 – Johansen JS, et al</vt:lpstr>
      <vt:lpstr>4023: 膵管腺癌におけるKRAS変異の対立遺伝子比 – Lennerz JK, et al</vt:lpstr>
      <vt:lpstr>4023: 膵管腺癌におけるKRAS変異の対立遺伝子比 – Lennerz JK, et al</vt:lpstr>
      <vt:lpstr>既成概念の枠外で: 膵癌における分子および細胞レベルの異質性 – Lou E</vt:lpstr>
      <vt:lpstr>既成概念の枠外で: 膵癌における分子および細胞レベルの異質性 – Lou E</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UK0060363</dc:title>
  <dc:creator>Anthony Paisley</dc:creator>
  <cp:lastModifiedBy>Andrea Robinson</cp:lastModifiedBy>
  <cp:revision>858</cp:revision>
  <dcterms:created xsi:type="dcterms:W3CDTF">2011-02-23T10:20:57Z</dcterms:created>
  <dcterms:modified xsi:type="dcterms:W3CDTF">2015-07-24T08:36:05Z</dcterms:modified>
</cp:coreProperties>
</file>