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9" r:id="rId2"/>
    <p:sldId id="297" r:id="rId3"/>
    <p:sldId id="300" r:id="rId4"/>
    <p:sldId id="291" r:id="rId5"/>
    <p:sldId id="292" r:id="rId6"/>
    <p:sldId id="293" r:id="rId7"/>
    <p:sldId id="301" r:id="rId8"/>
    <p:sldId id="302" r:id="rId9"/>
    <p:sldId id="304" r:id="rId10"/>
    <p:sldId id="305" r:id="rId11"/>
    <p:sldId id="294" r:id="rId12"/>
    <p:sldId id="295" r:id="rId13"/>
    <p:sldId id="296" r:id="rId14"/>
  </p:sldIdLst>
  <p:sldSz cx="9144000" cy="6858000" type="screen4x3"/>
  <p:notesSz cx="6858000" cy="9144000"/>
  <p:custDataLst>
    <p:tags r:id="rId17"/>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3636"/>
    <a:srgbClr val="000000"/>
    <a:srgbClr val="4D4D4D"/>
    <a:srgbClr val="A0A0A0"/>
    <a:srgbClr val="ECECEC"/>
    <a:srgbClr val="B60D27"/>
    <a:srgbClr val="043882"/>
    <a:srgbClr val="DDDDDD"/>
    <a:srgbClr val="C0C0C0"/>
    <a:srgbClr val="2894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snapToGrid="0" showGuides="1">
      <p:cViewPr varScale="1">
        <p:scale>
          <a:sx n="114" d="100"/>
          <a:sy n="114" d="100"/>
        </p:scale>
        <p:origin x="-1800" y="-108"/>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07/09/2015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009" b="43536"/>
          <a:stretch/>
        </p:blipFill>
        <p:spPr>
          <a:xfrm>
            <a:off x="-1" y="1371602"/>
            <a:ext cx="9144001" cy="4648198"/>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71160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66" b="47365"/>
          <a:stretch/>
        </p:blipFill>
        <p:spPr>
          <a:xfrm>
            <a:off x="-1" y="1460500"/>
            <a:ext cx="9144001"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1667989"/>
            <a:ext cx="4178300" cy="1352797"/>
          </a:xfrm>
        </p:spPr>
        <p:txBody>
          <a:bodyPr anchor="t"/>
          <a:lstStyle>
            <a:lvl1pPr marL="0" indent="0" algn="l">
              <a:buFontTx/>
              <a:buNone/>
              <a:defRPr b="1" u="none">
                <a:solidFill>
                  <a:schemeClr val="tx2"/>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578284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05" b="9754"/>
          <a:stretch/>
        </p:blipFill>
        <p:spPr>
          <a:xfrm>
            <a:off x="0" y="1474220"/>
            <a:ext cx="9144000" cy="4545579"/>
          </a:xfrm>
          <a:prstGeom prst="rect">
            <a:avLst/>
          </a:prstGeom>
        </p:spPr>
      </p:pic>
      <p:sp>
        <p:nvSpPr>
          <p:cNvPr id="4" name="Rectangle 3"/>
          <p:cNvSpPr/>
          <p:nvPr userDrawn="1"/>
        </p:nvSpPr>
        <p:spPr>
          <a:xfrm>
            <a:off x="0" y="4548052"/>
            <a:ext cx="4075611" cy="1064150"/>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4606834"/>
            <a:ext cx="3623401" cy="923110"/>
          </a:xfrm>
        </p:spPr>
        <p:txBody>
          <a:bodyPr anchor="ctr"/>
          <a:lstStyle>
            <a:lvl1pPr marL="0" indent="0" algn="l">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4231868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810" b="23788"/>
          <a:stretch/>
        </p:blipFill>
        <p:spPr>
          <a:xfrm>
            <a:off x="0" y="1481983"/>
            <a:ext cx="9144000" cy="4537816"/>
          </a:xfrm>
          <a:prstGeom prst="rect">
            <a:avLst/>
          </a:prstGeom>
        </p:spPr>
      </p:pic>
      <p:sp>
        <p:nvSpPr>
          <p:cNvPr id="4" name="Rectangle 3"/>
          <p:cNvSpPr/>
          <p:nvPr userDrawn="1"/>
        </p:nvSpPr>
        <p:spPr>
          <a:xfrm>
            <a:off x="0" y="5233851"/>
            <a:ext cx="9144000" cy="778946"/>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5285471"/>
            <a:ext cx="8413750" cy="675706"/>
          </a:xfrm>
        </p:spPr>
        <p:txBody>
          <a:bodyPr anchor="ctr"/>
          <a:lstStyle>
            <a:lvl1pPr marL="0" indent="0" algn="l">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2357240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072683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8" r:id="rId2"/>
    <p:sldLayoutId id="2147483665" r:id="rId3"/>
    <p:sldLayoutId id="2147483669"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2015</a:t>
            </a:r>
            <a:br>
              <a:rPr lang="en-US" dirty="0" smtClean="0"/>
            </a:br>
            <a:r>
              <a:rPr lang="en-US" sz="2800" b="0" dirty="0" smtClean="0"/>
              <a:t>Selected abstracts from:</a:t>
            </a:r>
            <a:endParaRPr lang="en-GB" sz="2800" b="0" dirty="0"/>
          </a:p>
        </p:txBody>
      </p:sp>
      <p:sp>
        <p:nvSpPr>
          <p:cNvPr id="5" name="Subtitle 4"/>
          <p:cNvSpPr>
            <a:spLocks noGrp="1"/>
          </p:cNvSpPr>
          <p:nvPr>
            <p:ph type="subTitle" idx="1"/>
          </p:nvPr>
        </p:nvSpPr>
        <p:spPr/>
        <p:txBody>
          <a:bodyPr/>
          <a:lstStyle/>
          <a:p>
            <a:r>
              <a:rPr lang="en-US" dirty="0" smtClean="0"/>
              <a:t>17</a:t>
            </a:r>
            <a:r>
              <a:rPr lang="en-US" baseline="30000" dirty="0" smtClean="0"/>
              <a:t>th</a:t>
            </a:r>
            <a:r>
              <a:rPr lang="en-US" dirty="0" smtClean="0"/>
              <a:t> WORLD CONGRESS ON GASTROINTESTINAL CANCER 2015</a:t>
            </a:r>
          </a:p>
          <a:p>
            <a:r>
              <a:rPr lang="en-GB" sz="1600" b="0" dirty="0" smtClean="0"/>
              <a:t>1–4 July 2015 </a:t>
            </a:r>
            <a:br>
              <a:rPr lang="en-GB" sz="1600" b="0" dirty="0" smtClean="0"/>
            </a:br>
            <a:r>
              <a:rPr lang="en-GB" sz="1600" b="0" dirty="0" smtClean="0"/>
              <a:t>Barcelona, Spain</a:t>
            </a:r>
            <a:endParaRPr lang="en-GB" sz="1600" b="0" dirty="0"/>
          </a:p>
        </p:txBody>
      </p:sp>
    </p:spTree>
    <p:extLst>
      <p:ext uri="{BB962C8B-B14F-4D97-AF65-F5344CB8AC3E}">
        <p14:creationId xmlns:p14="http://schemas.microsoft.com/office/powerpoint/2010/main" xmlns="" val="3198666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spc="-10" dirty="0" smtClean="0">
                <a:solidFill>
                  <a:srgbClr val="043882"/>
                </a:solidFill>
              </a:rPr>
              <a:t>LBA-03</a:t>
            </a:r>
            <a:r>
              <a:rPr lang="en-GB" sz="1800" spc="-10" dirty="0">
                <a:solidFill>
                  <a:srgbClr val="043882"/>
                </a:solidFill>
              </a:rPr>
              <a:t>: Neoadjuvant chemotherapy for resectable oesophageal and junctional adenocarcinoma: results from the UK Medical Research Council randomised OEO5 trial (ISRCTN 01852072)</a:t>
            </a:r>
            <a:r>
              <a:rPr lang="en-GB" sz="1800" dirty="0" smtClean="0">
                <a:solidFill>
                  <a:srgbClr val="043882"/>
                </a:solidFill>
              </a:rPr>
              <a:t> </a:t>
            </a:r>
            <a:r>
              <a:rPr lang="en-GB" sz="1800" dirty="0">
                <a:solidFill>
                  <a:srgbClr val="043882"/>
                </a:solidFill>
              </a:rPr>
              <a:t>– </a:t>
            </a:r>
            <a:r>
              <a:rPr lang="en-GB" sz="1800" dirty="0" smtClean="0">
                <a:solidFill>
                  <a:srgbClr val="043882"/>
                </a:solidFill>
              </a:rPr>
              <a:t>Cunningham D, </a:t>
            </a:r>
            <a:r>
              <a:rPr lang="en-GB" sz="1800" dirty="0">
                <a:solidFill>
                  <a:srgbClr val="043882"/>
                </a:solidFill>
              </a:rPr>
              <a:t>et al</a:t>
            </a:r>
            <a:endParaRPr lang="en-GB" sz="1800" dirty="0"/>
          </a:p>
        </p:txBody>
      </p:sp>
      <p:sp>
        <p:nvSpPr>
          <p:cNvPr id="3" name="Content Placeholder 2"/>
          <p:cNvSpPr>
            <a:spLocks noGrp="1"/>
          </p:cNvSpPr>
          <p:nvPr>
            <p:ph idx="1"/>
          </p:nvPr>
        </p:nvSpPr>
        <p:spPr>
          <a:xfrm>
            <a:off x="365124" y="1254035"/>
            <a:ext cx="8505921" cy="4746172"/>
          </a:xfrm>
        </p:spPr>
        <p:txBody>
          <a:bodyPr/>
          <a:lstStyle/>
          <a:p>
            <a:pPr>
              <a:spcBef>
                <a:spcPts val="900"/>
              </a:spcBef>
            </a:pPr>
            <a:r>
              <a:rPr lang="en-GB" b="1" dirty="0"/>
              <a:t>Key results (cont.)</a:t>
            </a:r>
          </a:p>
          <a:p>
            <a:pPr>
              <a:spcBef>
                <a:spcPts val="900"/>
              </a:spcBef>
            </a:pPr>
            <a:endParaRPr lang="en-GB" b="1" dirty="0" smtClean="0"/>
          </a:p>
          <a:p>
            <a:pPr>
              <a:spcBef>
                <a:spcPts val="900"/>
              </a:spcBef>
            </a:pPr>
            <a:endParaRPr lang="en-GB" b="1" dirty="0"/>
          </a:p>
          <a:p>
            <a:pPr>
              <a:spcBef>
                <a:spcPts val="900"/>
              </a:spcBef>
            </a:pPr>
            <a:endParaRPr lang="en-GB" b="1" dirty="0" smtClean="0"/>
          </a:p>
          <a:p>
            <a:pPr>
              <a:spcBef>
                <a:spcPts val="900"/>
              </a:spcBef>
            </a:pPr>
            <a:endParaRPr lang="en-GB" b="1" dirty="0"/>
          </a:p>
          <a:p>
            <a:pPr>
              <a:spcBef>
                <a:spcPts val="900"/>
              </a:spcBef>
            </a:pPr>
            <a:endParaRPr lang="en-GB" b="1" dirty="0" smtClean="0"/>
          </a:p>
          <a:p>
            <a:endParaRPr lang="en-GB" b="1" dirty="0" smtClean="0"/>
          </a:p>
          <a:p>
            <a:r>
              <a:rPr lang="en-GB" b="1" dirty="0" smtClean="0"/>
              <a:t>Conclusions</a:t>
            </a:r>
            <a:endParaRPr lang="en-GB" b="1" dirty="0"/>
          </a:p>
          <a:p>
            <a:pPr lvl="1"/>
            <a:r>
              <a:rPr lang="en-GB" b="1" dirty="0"/>
              <a:t>Survival in both treatment arms was better than anticipated</a:t>
            </a:r>
          </a:p>
          <a:p>
            <a:pPr lvl="1"/>
            <a:r>
              <a:rPr lang="en-GB" b="1" dirty="0"/>
              <a:t>A trend towards improved PFS and pathological tumour regression grade was seen with ECX but this did not </a:t>
            </a:r>
            <a:r>
              <a:rPr lang="en-GB" b="1" dirty="0" smtClean="0"/>
              <a:t>provide any </a:t>
            </a:r>
            <a:r>
              <a:rPr lang="en-GB" b="1" dirty="0"/>
              <a:t>survival advantage</a:t>
            </a:r>
          </a:p>
          <a:p>
            <a:pPr lvl="1"/>
            <a:r>
              <a:rPr lang="en-GB" b="1" dirty="0"/>
              <a:t>R0 resection </a:t>
            </a:r>
            <a:r>
              <a:rPr lang="en-GB" b="1" dirty="0" smtClean="0"/>
              <a:t>status was significantly correlated </a:t>
            </a:r>
            <a:r>
              <a:rPr lang="en-GB" b="1" dirty="0"/>
              <a:t>with improved long-term survival</a:t>
            </a:r>
          </a:p>
          <a:p>
            <a:pPr lvl="1"/>
            <a:r>
              <a:rPr lang="en-GB" b="1" spc="-30" dirty="0" smtClean="0"/>
              <a:t>Studies </a:t>
            </a:r>
            <a:r>
              <a:rPr lang="en-GB" b="1" spc="-30" dirty="0"/>
              <a:t>are ongoing to identify potential subsets </a:t>
            </a:r>
            <a:r>
              <a:rPr lang="en-GB" b="1" spc="-30" dirty="0" smtClean="0"/>
              <a:t>of patients who may benefit </a:t>
            </a:r>
            <a:r>
              <a:rPr lang="en-GB" b="1" spc="-30" dirty="0"/>
              <a:t>from additional </a:t>
            </a:r>
            <a:r>
              <a:rPr lang="en-GB" b="1" spc="-30" dirty="0" smtClean="0"/>
              <a:t>CT</a:t>
            </a:r>
            <a:endParaRPr lang="en-GB" b="1" spc="-30" dirty="0"/>
          </a:p>
        </p:txBody>
      </p:sp>
      <p:sp>
        <p:nvSpPr>
          <p:cNvPr id="4" name="Text Placeholder 3"/>
          <p:cNvSpPr>
            <a:spLocks noGrp="1"/>
          </p:cNvSpPr>
          <p:nvPr>
            <p:ph type="body" sz="quarter" idx="10"/>
          </p:nvPr>
        </p:nvSpPr>
        <p:spPr>
          <a:xfrm>
            <a:off x="365124" y="6096000"/>
            <a:ext cx="4184198" cy="487363"/>
          </a:xfrm>
        </p:spPr>
        <p:txBody>
          <a:bodyPr/>
          <a:lstStyle/>
          <a:p>
            <a:r>
              <a:rPr lang="en-GB" spc="-20" dirty="0" smtClean="0"/>
              <a:t> </a:t>
            </a:r>
            <a:endParaRPr lang="en-GB" dirty="0"/>
          </a:p>
        </p:txBody>
      </p:sp>
      <p:sp>
        <p:nvSpPr>
          <p:cNvPr id="9" name="Text Placeholder 8"/>
          <p:cNvSpPr>
            <a:spLocks noGrp="1"/>
          </p:cNvSpPr>
          <p:nvPr>
            <p:ph type="body" sz="quarter" idx="11"/>
          </p:nvPr>
        </p:nvSpPr>
        <p:spPr/>
        <p:txBody>
          <a:bodyPr/>
          <a:lstStyle/>
          <a:p>
            <a:r>
              <a:rPr lang="en-GB" spc="-20" dirty="0"/>
              <a:t>Cunningham et al. </a:t>
            </a:r>
            <a:r>
              <a:rPr lang="en-GB" i="1" spc="-20" dirty="0"/>
              <a:t>Ann </a:t>
            </a:r>
            <a:r>
              <a:rPr lang="en-GB" i="1" spc="-20" dirty="0" err="1"/>
              <a:t>Oncol</a:t>
            </a:r>
            <a:r>
              <a:rPr lang="en-GB" spc="-20" dirty="0"/>
              <a:t> 2015; 26 (</a:t>
            </a:r>
            <a:r>
              <a:rPr lang="en-GB" spc="-20" dirty="0" err="1"/>
              <a:t>suppl</a:t>
            </a:r>
            <a:r>
              <a:rPr lang="en-GB" spc="-20" dirty="0"/>
              <a:t> 4): </a:t>
            </a:r>
            <a:r>
              <a:rPr lang="en-GB" spc="-20" dirty="0" err="1"/>
              <a:t>abstr</a:t>
            </a:r>
            <a:r>
              <a:rPr lang="en-GB" spc="-20" dirty="0"/>
              <a:t> </a:t>
            </a:r>
            <a:r>
              <a:rPr lang="en-GB" spc="-20" dirty="0" smtClean="0"/>
              <a:t>LBA-03</a:t>
            </a:r>
            <a:endParaRPr lang="en-GB" spc="-20" dirty="0"/>
          </a:p>
        </p:txBody>
      </p:sp>
      <p:graphicFrame>
        <p:nvGraphicFramePr>
          <p:cNvPr id="6" name="Group 88"/>
          <p:cNvGraphicFramePr>
            <a:graphicFrameLocks noGrp="1"/>
          </p:cNvGraphicFramePr>
          <p:nvPr>
            <p:extLst>
              <p:ext uri="{D42A27DB-BD31-4B8C-83A1-F6EECF244321}">
                <p14:modId xmlns:p14="http://schemas.microsoft.com/office/powerpoint/2010/main" xmlns="" val="317520771"/>
              </p:ext>
            </p:extLst>
          </p:nvPr>
        </p:nvGraphicFramePr>
        <p:xfrm>
          <a:off x="457200" y="1669750"/>
          <a:ext cx="8229601" cy="1950720"/>
        </p:xfrm>
        <a:graphic>
          <a:graphicData uri="http://schemas.openxmlformats.org/drawingml/2006/table">
            <a:tbl>
              <a:tblPr firstRow="1" bandRow="1">
                <a:tableStyleId>{69012ECD-51FC-41F1-AA8D-1B2483CD663E}</a:tableStyleId>
              </a:tblPr>
              <a:tblGrid>
                <a:gridCol w="2817769"/>
                <a:gridCol w="1803944"/>
                <a:gridCol w="1803944"/>
                <a:gridCol w="1803944"/>
              </a:tblGrid>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Grade 3–4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en-GB" sz="1400" b="1" i="0" u="none" strike="noStrike" kern="1200" baseline="0" dirty="0" smtClean="0">
                          <a:solidFill>
                            <a:schemeClr val="tx2"/>
                          </a:solidFill>
                          <a:latin typeface="+mn-lt"/>
                          <a:ea typeface="+mn-ea"/>
                          <a:cs typeface="+mn-cs"/>
                        </a:rPr>
                        <a:t>ECX (n=440)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kumimoji="0" lang="en-GB" sz="1400" b="1" i="0" u="none" strike="noStrike" cap="none" normalizeH="0" baseline="0" dirty="0" smtClean="0">
                          <a:ln>
                            <a:noFill/>
                          </a:ln>
                          <a:solidFill>
                            <a:schemeClr val="tx2"/>
                          </a:solidFill>
                          <a:effectLst/>
                          <a:latin typeface="Arial" charset="0"/>
                          <a:cs typeface="Arial" charset="0"/>
                        </a:rPr>
                        <a:t>CF (n=446)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4048">
                <a:tc>
                  <a:txBody>
                    <a:bodyPr/>
                    <a:lstStyle/>
                    <a:p>
                      <a:pPr>
                        <a:lnSpc>
                          <a:spcPts val="1200"/>
                        </a:lnSpc>
                      </a:pPr>
                      <a:r>
                        <a:rPr kumimoji="0" lang="en-GB" sz="1400" b="0" i="0" u="none" strike="noStrike" cap="none" normalizeH="0" baseline="0" dirty="0" smtClean="0">
                          <a:ln>
                            <a:noFill/>
                          </a:ln>
                          <a:solidFill>
                            <a:schemeClr val="tx1"/>
                          </a:solidFill>
                          <a:effectLst/>
                          <a:latin typeface="Arial" charset="0"/>
                          <a:cs typeface="Arial" charset="0"/>
                        </a:rPr>
                        <a:t>Stomatitis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Infection/febrile 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PPE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4048">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Thrombotic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0.495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308772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en-GB" sz="1800" spc="-10" dirty="0" smtClean="0"/>
              <a:t>LBA-06: </a:t>
            </a:r>
            <a:r>
              <a:rPr lang="en-GB" sz="1800" spc="-10" dirty="0"/>
              <a:t>INTEGRATE: A randomized phase II </a:t>
            </a:r>
            <a:r>
              <a:rPr lang="en-GB" sz="1800" spc="-10" dirty="0" smtClean="0"/>
              <a:t>double-blind placebo-controlled </a:t>
            </a:r>
            <a:r>
              <a:rPr lang="en-GB" sz="1800" spc="-10" dirty="0"/>
              <a:t>study of regorafenib (REG) in </a:t>
            </a:r>
            <a:r>
              <a:rPr lang="en-GB" sz="1800" spc="-10" dirty="0" smtClean="0"/>
              <a:t>refractory advanced </a:t>
            </a:r>
            <a:r>
              <a:rPr lang="en-GB" sz="1800" dirty="0"/>
              <a:t>oesophagogastric cancer (AOGC) - A study </a:t>
            </a:r>
            <a:r>
              <a:rPr lang="en-GB" sz="1800" dirty="0" smtClean="0"/>
              <a:t>by the </a:t>
            </a:r>
            <a:r>
              <a:rPr lang="en-GB" sz="1800" dirty="0"/>
              <a:t>Australasian Gastrointestinal Trials Group (AGITG</a:t>
            </a:r>
            <a:r>
              <a:rPr lang="en-GB" sz="1800" dirty="0" smtClean="0"/>
              <a:t>): Final </a:t>
            </a:r>
            <a:r>
              <a:rPr lang="en-GB" sz="1800" dirty="0"/>
              <a:t>overall and subgroup results</a:t>
            </a:r>
            <a:r>
              <a:rPr lang="en-GB" sz="1800" dirty="0" smtClean="0"/>
              <a:t> – </a:t>
            </a:r>
            <a:r>
              <a:rPr lang="en-GB" sz="1800" dirty="0" err="1" smtClean="0"/>
              <a:t>Pavlakis</a:t>
            </a:r>
            <a:r>
              <a:rPr lang="en-GB" sz="1800" dirty="0" smtClean="0"/>
              <a:t> N,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smtClean="0"/>
              <a:t>To assess the efficacy and safety of </a:t>
            </a:r>
            <a:r>
              <a:rPr lang="en-GB" dirty="0"/>
              <a:t>regorafenib </a:t>
            </a:r>
            <a:r>
              <a:rPr lang="en-GB" dirty="0" smtClean="0"/>
              <a:t>in patients with refractory advanced OGC</a:t>
            </a:r>
            <a:endParaRPr lang="en-GB" dirty="0"/>
          </a:p>
        </p:txBody>
      </p:sp>
      <p:sp>
        <p:nvSpPr>
          <p:cNvPr id="4" name="Text Placeholder 3"/>
          <p:cNvSpPr>
            <a:spLocks noGrp="1"/>
          </p:cNvSpPr>
          <p:nvPr>
            <p:ph type="body" sz="quarter" idx="10"/>
          </p:nvPr>
        </p:nvSpPr>
        <p:spPr/>
        <p:txBody>
          <a:bodyPr/>
          <a:lstStyle/>
          <a:p>
            <a:r>
              <a:rPr lang="en-GB" dirty="0" smtClean="0"/>
              <a:t>*</a:t>
            </a:r>
            <a:r>
              <a:rPr lang="en-GB" altLang="zh-CN" dirty="0" smtClean="0">
                <a:ea typeface="SimSun" pitchFamily="2" charset="-122"/>
              </a:rPr>
              <a:t>d1–21 q4w </a:t>
            </a:r>
            <a:r>
              <a:rPr lang="en-GB" altLang="zh-CN" dirty="0">
                <a:ea typeface="SimSun" pitchFamily="2" charset="-122"/>
              </a:rPr>
              <a:t>cycle + BSC</a:t>
            </a:r>
            <a:endParaRPr lang="en-GB" dirty="0"/>
          </a:p>
        </p:txBody>
      </p:sp>
      <p:sp>
        <p:nvSpPr>
          <p:cNvPr id="5" name="Text Placeholder 4"/>
          <p:cNvSpPr>
            <a:spLocks noGrp="1"/>
          </p:cNvSpPr>
          <p:nvPr>
            <p:ph type="body" sz="quarter" idx="11"/>
          </p:nvPr>
        </p:nvSpPr>
        <p:spPr/>
        <p:txBody>
          <a:bodyPr/>
          <a:lstStyle/>
          <a:p>
            <a:r>
              <a:rPr lang="en-GB" dirty="0" err="1" smtClean="0"/>
              <a:t>Pavlakis</a:t>
            </a:r>
            <a:r>
              <a:rPr lang="en-GB" dirty="0" smtClean="0"/>
              <a:t> </a:t>
            </a:r>
            <a:r>
              <a:rPr lang="fr-FR" dirty="0"/>
              <a:t>et al. </a:t>
            </a:r>
            <a:r>
              <a:rPr lang="en-GB" i="1" dirty="0"/>
              <a:t>Ann </a:t>
            </a:r>
            <a:r>
              <a:rPr lang="en-GB" i="1" dirty="0" err="1"/>
              <a:t>Oncol</a:t>
            </a:r>
            <a:r>
              <a:rPr lang="en-GB" dirty="0"/>
              <a:t> 2015; 26 (</a:t>
            </a:r>
            <a:r>
              <a:rPr lang="en-GB" dirty="0" err="1"/>
              <a:t>suppl</a:t>
            </a:r>
            <a:r>
              <a:rPr lang="en-GB" dirty="0"/>
              <a:t> 4): </a:t>
            </a:r>
            <a:r>
              <a:rPr lang="en-GB" dirty="0" err="1"/>
              <a:t>abstr</a:t>
            </a:r>
            <a:r>
              <a:rPr lang="en-GB" dirty="0"/>
              <a:t> </a:t>
            </a:r>
            <a:r>
              <a:rPr lang="en-GB" dirty="0" smtClean="0"/>
              <a:t>LBA-06</a:t>
            </a:r>
            <a:endParaRPr lang="en-GB" dirty="0"/>
          </a:p>
        </p:txBody>
      </p:sp>
      <p:sp>
        <p:nvSpPr>
          <p:cNvPr id="6" name="Oval 14"/>
          <p:cNvSpPr>
            <a:spLocks noChangeArrowheads="1"/>
          </p:cNvSpPr>
          <p:nvPr/>
        </p:nvSpPr>
        <p:spPr bwMode="auto">
          <a:xfrm>
            <a:off x="3941537" y="31316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2:1</a:t>
            </a:r>
            <a:endParaRPr lang="en-GB" altLang="zh-CN" b="1" dirty="0">
              <a:solidFill>
                <a:schemeClr val="bg1"/>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483735"/>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2034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Content Placeholder 26"/>
          <p:cNvSpPr txBox="1">
            <a:spLocks/>
          </p:cNvSpPr>
          <p:nvPr/>
        </p:nvSpPr>
        <p:spPr bwMode="auto">
          <a:xfrm>
            <a:off x="4855936" y="2961906"/>
            <a:ext cx="369553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600" b="1" dirty="0">
                <a:solidFill>
                  <a:schemeClr val="bg1"/>
                </a:solidFill>
                <a:latin typeface="+mn-lt"/>
              </a:rPr>
              <a:t>Stratification</a:t>
            </a:r>
          </a:p>
          <a:p>
            <a:pPr marL="203200" indent="-203200" algn="l">
              <a:spcBef>
                <a:spcPts val="0"/>
              </a:spcBef>
              <a:spcAft>
                <a:spcPts val="400"/>
              </a:spcAft>
              <a:buFont typeface="Arial" pitchFamily="34" charset="0"/>
              <a:buChar char="•"/>
              <a:defRPr/>
            </a:pPr>
            <a:r>
              <a:rPr lang="en-GB" sz="1600" dirty="0" smtClean="0">
                <a:latin typeface="+mn-lt"/>
              </a:rPr>
              <a:t>Prior chemotherapy lines (1 vs. 2)</a:t>
            </a:r>
            <a:endParaRPr lang="en-GB" sz="1600" dirty="0">
              <a:latin typeface="+mn-lt"/>
            </a:endParaRPr>
          </a:p>
          <a:p>
            <a:pPr marL="203200" indent="-203200" algn="l">
              <a:spcBef>
                <a:spcPts val="0"/>
              </a:spcBef>
              <a:spcAft>
                <a:spcPts val="400"/>
              </a:spcAft>
              <a:buFont typeface="Arial" pitchFamily="34" charset="0"/>
              <a:buChar char="•"/>
              <a:defRPr/>
            </a:pPr>
            <a:r>
              <a:rPr lang="en-GB" sz="1600" dirty="0" smtClean="0">
                <a:latin typeface="+mn-lt"/>
              </a:rPr>
              <a:t>Geographic region</a:t>
            </a:r>
            <a:endParaRPr lang="en-GB" sz="1600" dirty="0">
              <a:latin typeface="+mn-lt"/>
            </a:endParaRPr>
          </a:p>
        </p:txBody>
      </p:sp>
      <p:cxnSp>
        <p:nvCxnSpPr>
          <p:cNvPr id="10" name="AutoShape 19"/>
          <p:cNvCxnSpPr>
            <a:cxnSpLocks noChangeShapeType="1"/>
          </p:cNvCxnSpPr>
          <p:nvPr/>
        </p:nvCxnSpPr>
        <p:spPr bwMode="auto">
          <a:xfrm>
            <a:off x="3684814" y="34237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4677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09" y="2057400"/>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Regorafenib* 160 mg (n=100)</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365124" y="2238375"/>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dirty="0" smtClean="0">
                <a:solidFill>
                  <a:schemeClr val="tx2"/>
                </a:solidFill>
              </a:rPr>
              <a:t>Metastatic </a:t>
            </a:r>
            <a:r>
              <a:rPr lang="en-GB" dirty="0">
                <a:solidFill>
                  <a:schemeClr val="tx2"/>
                </a:solidFill>
              </a:rPr>
              <a:t>or locally </a:t>
            </a:r>
            <a:r>
              <a:rPr lang="en-GB" dirty="0" smtClean="0">
                <a:solidFill>
                  <a:schemeClr val="tx2"/>
                </a:solidFill>
              </a:rPr>
              <a:t>recurrent OGC</a:t>
            </a:r>
          </a:p>
          <a:p>
            <a:pPr marL="228600" indent="-228600" defTabSz="892175" eaLnBrk="0" hangingPunct="0">
              <a:spcAft>
                <a:spcPct val="30000"/>
              </a:spcAft>
              <a:buFont typeface="Arial" pitchFamily="34" charset="0"/>
              <a:buChar char="•"/>
            </a:pPr>
            <a:r>
              <a:rPr lang="en-US" altLang="zh-CN" dirty="0" smtClean="0">
                <a:solidFill>
                  <a:schemeClr val="tx2"/>
                </a:solidFill>
                <a:ea typeface="SimSun" pitchFamily="2" charset="-122"/>
              </a:rPr>
              <a:t>Refractory to first- or second-line CT</a:t>
            </a:r>
          </a:p>
          <a:p>
            <a:pPr marL="228600" indent="-228600" defTabSz="892175" eaLnBrk="0" hangingPunct="0">
              <a:spcAft>
                <a:spcPct val="30000"/>
              </a:spcAft>
              <a:buFont typeface="Arial" pitchFamily="34" charset="0"/>
              <a:buChar char="•"/>
            </a:pPr>
            <a:r>
              <a:rPr lang="en-US" altLang="zh-CN" dirty="0" smtClean="0">
                <a:solidFill>
                  <a:schemeClr val="tx2"/>
                </a:solidFill>
                <a:ea typeface="SimSun" pitchFamily="2" charset="-122"/>
              </a:rPr>
              <a:t>ECOG PS 0–1 </a:t>
            </a:r>
            <a:r>
              <a:rPr lang="en-GB" altLang="zh-CN" dirty="0" smtClean="0">
                <a:solidFill>
                  <a:schemeClr val="tx2"/>
                </a:solidFill>
                <a:ea typeface="SimSun" pitchFamily="2" charset="-122"/>
              </a:rPr>
              <a:t> </a:t>
            </a:r>
            <a:endParaRPr lang="en-GB" altLang="zh-CN" dirty="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(n=152)</a:t>
            </a:r>
            <a:endParaRPr lang="en-GB" altLang="zh-CN" dirty="0">
              <a:solidFill>
                <a:schemeClr val="tx2"/>
              </a:solidFill>
              <a:ea typeface="SimSun" pitchFamily="2" charset="-122"/>
            </a:endParaRPr>
          </a:p>
        </p:txBody>
      </p:sp>
      <p:sp>
        <p:nvSpPr>
          <p:cNvPr id="14" name="Rectangle 9"/>
          <p:cNvSpPr txBox="1">
            <a:spLocks noChangeArrowheads="1"/>
          </p:cNvSpPr>
          <p:nvPr/>
        </p:nvSpPr>
        <p:spPr bwMode="auto">
          <a:xfrm>
            <a:off x="365124" y="4949824"/>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a:t>
            </a:r>
          </a:p>
          <a:p>
            <a:endParaRPr lang="en-GB" kern="0" dirty="0" smtClean="0"/>
          </a:p>
        </p:txBody>
      </p:sp>
      <p:sp>
        <p:nvSpPr>
          <p:cNvPr id="15" name="Content Placeholder 26"/>
          <p:cNvSpPr txBox="1">
            <a:spLocks/>
          </p:cNvSpPr>
          <p:nvPr/>
        </p:nvSpPr>
        <p:spPr>
          <a:xfrm>
            <a:off x="4648200" y="4949824"/>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clinical benefit, OS</a:t>
            </a:r>
          </a:p>
          <a:p>
            <a:r>
              <a:rPr lang="en-GB" kern="0" dirty="0" smtClean="0"/>
              <a:t>Safety, </a:t>
            </a:r>
            <a:r>
              <a:rPr lang="en-GB" kern="0" dirty="0" err="1" smtClean="0"/>
              <a:t>QoL</a:t>
            </a:r>
            <a:endParaRPr lang="en-GB" kern="0" dirty="0" smtClean="0"/>
          </a:p>
        </p:txBody>
      </p:sp>
      <p:cxnSp>
        <p:nvCxnSpPr>
          <p:cNvPr id="16" name="AutoShape 16"/>
          <p:cNvCxnSpPr>
            <a:cxnSpLocks noChangeShapeType="1"/>
            <a:endCxn id="19" idx="1"/>
          </p:cNvCxnSpPr>
          <p:nvPr/>
        </p:nvCxnSpPr>
        <p:spPr bwMode="auto">
          <a:xfrm rot="16200000" flipH="1">
            <a:off x="4215318" y="3733889"/>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1195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3838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3973512"/>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Placebo*</a:t>
            </a:r>
          </a:p>
          <a:p>
            <a:pPr algn="ctr" defTabSz="892175" eaLnBrk="0" hangingPunct="0"/>
            <a:r>
              <a:rPr lang="en-GB" altLang="zh-CN" dirty="0" smtClean="0">
                <a:ea typeface="SimSun" pitchFamily="2" charset="-122"/>
              </a:rPr>
              <a:t>(n=52)</a:t>
            </a:r>
            <a:endParaRPr lang="en-GB" altLang="zh-CN" dirty="0">
              <a:ea typeface="SimSun" pitchFamily="2" charset="-122"/>
            </a:endParaRPr>
          </a:p>
        </p:txBody>
      </p:sp>
    </p:spTree>
    <p:extLst>
      <p:ext uri="{BB962C8B-B14F-4D97-AF65-F5344CB8AC3E}">
        <p14:creationId xmlns:p14="http://schemas.microsoft.com/office/powerpoint/2010/main" xmlns="" val="280856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en-GB" sz="1800" spc="-10" dirty="0" smtClean="0"/>
              <a:t>LBA-06: </a:t>
            </a:r>
            <a:r>
              <a:rPr lang="en-GB" sz="1800" spc="-10" dirty="0"/>
              <a:t>INTEGRATE: A randomized phase II </a:t>
            </a:r>
            <a:r>
              <a:rPr lang="en-GB" sz="1800" spc="-10" dirty="0" smtClean="0"/>
              <a:t>double-blind placebo-controlled </a:t>
            </a:r>
            <a:r>
              <a:rPr lang="en-GB" sz="1800" spc="-10" dirty="0"/>
              <a:t>study of regorafenib (REG) in </a:t>
            </a:r>
            <a:r>
              <a:rPr lang="en-GB" sz="1800" spc="-10" dirty="0" smtClean="0"/>
              <a:t>refractory advanced </a:t>
            </a:r>
            <a:r>
              <a:rPr lang="en-GB" sz="1800" dirty="0"/>
              <a:t>oesophagogastric cancer (AOGC) - A study </a:t>
            </a:r>
            <a:r>
              <a:rPr lang="en-GB" sz="1800" dirty="0" smtClean="0"/>
              <a:t>by the </a:t>
            </a:r>
            <a:r>
              <a:rPr lang="en-GB" sz="1800" dirty="0"/>
              <a:t>Australasian Gastrointestinal Trials Group (AGITG</a:t>
            </a:r>
            <a:r>
              <a:rPr lang="en-GB" sz="1800" dirty="0" smtClean="0"/>
              <a:t>): Final </a:t>
            </a:r>
            <a:r>
              <a:rPr lang="en-GB" sz="1800" dirty="0"/>
              <a:t>overall and subgroup results</a:t>
            </a:r>
            <a:r>
              <a:rPr lang="en-GB" sz="1800" dirty="0" smtClean="0"/>
              <a:t> – </a:t>
            </a:r>
            <a:r>
              <a:rPr lang="en-GB" sz="1800" dirty="0" err="1" smtClean="0"/>
              <a:t>Pavlakis</a:t>
            </a:r>
            <a:r>
              <a:rPr lang="en-GB" sz="1800" dirty="0" smtClean="0"/>
              <a:t> N,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4" name="Text Placeholder 3"/>
          <p:cNvSpPr>
            <a:spLocks noGrp="1"/>
          </p:cNvSpPr>
          <p:nvPr>
            <p:ph type="body" sz="quarter" idx="10"/>
          </p:nvPr>
        </p:nvSpPr>
        <p:spPr/>
        <p:txBody>
          <a:bodyPr/>
          <a:lstStyle/>
          <a:p>
            <a:r>
              <a:rPr lang="en-GB" dirty="0" smtClean="0"/>
              <a:t>PBO, placebo; REG, regorafenib.</a:t>
            </a:r>
            <a:endParaRPr lang="en-GB" dirty="0"/>
          </a:p>
        </p:txBody>
      </p:sp>
      <p:sp>
        <p:nvSpPr>
          <p:cNvPr id="5" name="Text Placeholder 4"/>
          <p:cNvSpPr>
            <a:spLocks noGrp="1"/>
          </p:cNvSpPr>
          <p:nvPr>
            <p:ph type="body" sz="quarter" idx="11"/>
          </p:nvPr>
        </p:nvSpPr>
        <p:spPr/>
        <p:txBody>
          <a:bodyPr/>
          <a:lstStyle/>
          <a:p>
            <a:r>
              <a:rPr lang="en-GB" dirty="0" err="1"/>
              <a:t>Pavlakis</a:t>
            </a:r>
            <a:r>
              <a:rPr lang="en-GB" dirty="0"/>
              <a:t> </a:t>
            </a:r>
            <a:r>
              <a:rPr lang="fr-FR" dirty="0"/>
              <a:t>et al. </a:t>
            </a:r>
            <a:r>
              <a:rPr lang="en-GB" i="1" dirty="0"/>
              <a:t>Ann </a:t>
            </a:r>
            <a:r>
              <a:rPr lang="en-GB" i="1" dirty="0" err="1"/>
              <a:t>Oncol</a:t>
            </a:r>
            <a:r>
              <a:rPr lang="en-GB" dirty="0"/>
              <a:t> 2015; 26 (</a:t>
            </a:r>
            <a:r>
              <a:rPr lang="en-GB" dirty="0" err="1"/>
              <a:t>suppl</a:t>
            </a:r>
            <a:r>
              <a:rPr lang="en-GB" dirty="0"/>
              <a:t> 4): </a:t>
            </a:r>
            <a:r>
              <a:rPr lang="en-GB" dirty="0" err="1"/>
              <a:t>abstr</a:t>
            </a:r>
            <a:r>
              <a:rPr lang="en-GB" dirty="0"/>
              <a:t> </a:t>
            </a:r>
            <a:r>
              <a:rPr lang="en-GB" dirty="0" smtClean="0"/>
              <a:t>LBA-06</a:t>
            </a:r>
          </a:p>
        </p:txBody>
      </p:sp>
      <p:graphicFrame>
        <p:nvGraphicFramePr>
          <p:cNvPr id="20" name="Group 88"/>
          <p:cNvGraphicFramePr>
            <a:graphicFrameLocks noGrp="1"/>
          </p:cNvGraphicFramePr>
          <p:nvPr>
            <p:extLst>
              <p:ext uri="{D42A27DB-BD31-4B8C-83A1-F6EECF244321}">
                <p14:modId xmlns:p14="http://schemas.microsoft.com/office/powerpoint/2010/main" xmlns="" val="3975462607"/>
              </p:ext>
            </p:extLst>
          </p:nvPr>
        </p:nvGraphicFramePr>
        <p:xfrm>
          <a:off x="304800" y="1600200"/>
          <a:ext cx="8229600" cy="1524000"/>
        </p:xfrm>
        <a:graphic>
          <a:graphicData uri="http://schemas.openxmlformats.org/drawingml/2006/table">
            <a:tbl>
              <a:tblPr firstRow="1" bandRow="1">
                <a:tableStyleId>{69012ECD-51FC-41F1-AA8D-1B2483CD663E}</a:tableStyleId>
              </a:tblPr>
              <a:tblGrid>
                <a:gridCol w="3657600"/>
                <a:gridCol w="2286000"/>
                <a:gridCol w="2286000"/>
              </a:tblGrid>
              <a:tr h="243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400" b="1" i="0" u="none" strike="noStrike" kern="1200" baseline="0" dirty="0" smtClean="0">
                          <a:solidFill>
                            <a:schemeClr val="tx2"/>
                          </a:solidFill>
                          <a:latin typeface="+mn-lt"/>
                          <a:ea typeface="+mn-ea"/>
                          <a:cs typeface="+mn-cs"/>
                        </a:rPr>
                        <a:t>Regorafenib (n=97)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400" b="1" i="0" u="none" strike="noStrike" kern="1200" baseline="0" dirty="0" smtClean="0">
                          <a:solidFill>
                            <a:schemeClr val="tx2"/>
                          </a:solidFill>
                          <a:latin typeface="+mn-lt"/>
                          <a:ea typeface="+mn-ea"/>
                          <a:cs typeface="+mn-cs"/>
                        </a:rPr>
                        <a:t>Placebo (n=50)</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Clinical benefit at 2 months, n (% [95%CI])</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r>
                        <a:rPr lang="en-GB" sz="1400" b="0" i="0" u="none" strike="noStrike" kern="1200" baseline="0" dirty="0" smtClean="0">
                          <a:solidFill>
                            <a:schemeClr val="tx1"/>
                          </a:solidFill>
                          <a:latin typeface="+mn-lt"/>
                          <a:ea typeface="+mn-ea"/>
                          <a:cs typeface="+mn-cs"/>
                        </a:rPr>
                        <a:t>44 (45 [35, 56])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(18 [9,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2" name="Text Placeholder 3"/>
          <p:cNvSpPr txBox="1">
            <a:spLocks/>
          </p:cNvSpPr>
          <p:nvPr/>
        </p:nvSpPr>
        <p:spPr bwMode="auto">
          <a:xfrm>
            <a:off x="1498743" y="4296982"/>
            <a:ext cx="41306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kern="0" smtClean="0"/>
              <a:t> </a:t>
            </a:r>
            <a:endParaRPr lang="en-GB" kern="0" dirty="0"/>
          </a:p>
        </p:txBody>
      </p:sp>
      <p:grpSp>
        <p:nvGrpSpPr>
          <p:cNvPr id="13" name="Group 12"/>
          <p:cNvGrpSpPr/>
          <p:nvPr/>
        </p:nvGrpSpPr>
        <p:grpSpPr>
          <a:xfrm>
            <a:off x="44842" y="3200400"/>
            <a:ext cx="4426230" cy="3162057"/>
            <a:chOff x="44842" y="3300469"/>
            <a:chExt cx="4426230" cy="3162057"/>
          </a:xfrm>
        </p:grpSpPr>
        <p:cxnSp>
          <p:nvCxnSpPr>
            <p:cNvPr id="14" name="Straight Connector 13"/>
            <p:cNvCxnSpPr/>
            <p:nvPr/>
          </p:nvCxnSpPr>
          <p:spPr>
            <a:xfrm flipH="1">
              <a:off x="2618287" y="4511667"/>
              <a:ext cx="264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81175" y="3300469"/>
              <a:ext cx="914400" cy="36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srgbClr val="4D4D4D"/>
                  </a:solidFill>
                </a:rPr>
                <a:t>PFS</a:t>
              </a:r>
            </a:p>
          </p:txBody>
        </p:sp>
        <p:sp>
          <p:nvSpPr>
            <p:cNvPr id="16" name="Freeform 15"/>
            <p:cNvSpPr>
              <a:spLocks/>
            </p:cNvSpPr>
            <p:nvPr/>
          </p:nvSpPr>
          <p:spPr bwMode="auto">
            <a:xfrm>
              <a:off x="566768" y="3729435"/>
              <a:ext cx="3002830"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7" name="Line 6"/>
            <p:cNvSpPr>
              <a:spLocks noChangeShapeType="1"/>
            </p:cNvSpPr>
            <p:nvPr/>
          </p:nvSpPr>
          <p:spPr bwMode="auto">
            <a:xfrm>
              <a:off x="496752" y="3729434"/>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8" name="Line 7"/>
            <p:cNvSpPr>
              <a:spLocks noChangeShapeType="1"/>
            </p:cNvSpPr>
            <p:nvPr/>
          </p:nvSpPr>
          <p:spPr bwMode="auto">
            <a:xfrm>
              <a:off x="496752" y="4173737"/>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9" name="Line 8"/>
            <p:cNvSpPr>
              <a:spLocks noChangeShapeType="1"/>
            </p:cNvSpPr>
            <p:nvPr/>
          </p:nvSpPr>
          <p:spPr bwMode="auto">
            <a:xfrm>
              <a:off x="496752" y="4597568"/>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2" name="Line 9"/>
            <p:cNvSpPr>
              <a:spLocks noChangeShapeType="1"/>
            </p:cNvSpPr>
            <p:nvPr/>
          </p:nvSpPr>
          <p:spPr bwMode="auto">
            <a:xfrm>
              <a:off x="496752" y="5000927"/>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3" name="Line 10"/>
            <p:cNvSpPr>
              <a:spLocks noChangeShapeType="1"/>
            </p:cNvSpPr>
            <p:nvPr/>
          </p:nvSpPr>
          <p:spPr bwMode="auto">
            <a:xfrm>
              <a:off x="496752" y="5417934"/>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5" name="Line 11"/>
            <p:cNvSpPr>
              <a:spLocks noChangeShapeType="1"/>
            </p:cNvSpPr>
            <p:nvPr/>
          </p:nvSpPr>
          <p:spPr bwMode="auto">
            <a:xfrm>
              <a:off x="496752" y="5848589"/>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6" name="Line 12"/>
            <p:cNvSpPr>
              <a:spLocks noChangeShapeType="1"/>
            </p:cNvSpPr>
            <p:nvPr/>
          </p:nvSpPr>
          <p:spPr bwMode="auto">
            <a:xfrm>
              <a:off x="2441788"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7" name="Line 13"/>
            <p:cNvSpPr>
              <a:spLocks noChangeShapeType="1"/>
            </p:cNvSpPr>
            <p:nvPr/>
          </p:nvSpPr>
          <p:spPr bwMode="auto">
            <a:xfrm>
              <a:off x="2070401"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8" name="Line 14"/>
            <p:cNvSpPr>
              <a:spLocks noChangeShapeType="1"/>
            </p:cNvSpPr>
            <p:nvPr/>
          </p:nvSpPr>
          <p:spPr bwMode="auto">
            <a:xfrm>
              <a:off x="3175166"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9" name="Line 15"/>
            <p:cNvSpPr>
              <a:spLocks noChangeShapeType="1"/>
            </p:cNvSpPr>
            <p:nvPr/>
          </p:nvSpPr>
          <p:spPr bwMode="auto">
            <a:xfrm>
              <a:off x="2801653"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 name="Line 17"/>
            <p:cNvSpPr>
              <a:spLocks noChangeShapeType="1"/>
            </p:cNvSpPr>
            <p:nvPr/>
          </p:nvSpPr>
          <p:spPr bwMode="auto">
            <a:xfrm>
              <a:off x="3521382"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1" name="Line 18"/>
            <p:cNvSpPr>
              <a:spLocks noChangeShapeType="1"/>
            </p:cNvSpPr>
            <p:nvPr/>
          </p:nvSpPr>
          <p:spPr bwMode="auto">
            <a:xfrm>
              <a:off x="1702649"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2" name="Line 19"/>
            <p:cNvSpPr>
              <a:spLocks noChangeShapeType="1"/>
            </p:cNvSpPr>
            <p:nvPr/>
          </p:nvSpPr>
          <p:spPr bwMode="auto">
            <a:xfrm>
              <a:off x="1342400"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3" name="Line 20"/>
            <p:cNvSpPr>
              <a:spLocks noChangeShapeType="1"/>
            </p:cNvSpPr>
            <p:nvPr/>
          </p:nvSpPr>
          <p:spPr bwMode="auto">
            <a:xfrm>
              <a:off x="992116"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4" name="Line 21"/>
            <p:cNvSpPr>
              <a:spLocks noChangeShapeType="1"/>
            </p:cNvSpPr>
            <p:nvPr/>
          </p:nvSpPr>
          <p:spPr bwMode="auto">
            <a:xfrm>
              <a:off x="614535"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5" name="TextBox 34"/>
            <p:cNvSpPr txBox="1"/>
            <p:nvPr/>
          </p:nvSpPr>
          <p:spPr>
            <a:xfrm rot="16200000">
              <a:off x="-519094" y="4679583"/>
              <a:ext cx="1374094"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363636"/>
                  </a:solidFill>
                </a:rPr>
                <a:t>Proportion event free</a:t>
              </a:r>
              <a:endParaRPr lang="en-GB" sz="1000" dirty="0">
                <a:solidFill>
                  <a:srgbClr val="363636"/>
                </a:solidFill>
              </a:endParaRPr>
            </a:p>
          </p:txBody>
        </p:sp>
        <p:sp>
          <p:nvSpPr>
            <p:cNvPr id="36" name="TextBox 35"/>
            <p:cNvSpPr txBox="1"/>
            <p:nvPr/>
          </p:nvSpPr>
          <p:spPr>
            <a:xfrm>
              <a:off x="1775526" y="6216305"/>
              <a:ext cx="603050" cy="246221"/>
            </a:xfrm>
            <a:prstGeom prst="rect">
              <a:avLst/>
            </a:prstGeom>
            <a:noFill/>
          </p:spPr>
          <p:txBody>
            <a:bodyPr wrap="none" rtlCol="0">
              <a:spAutoFit/>
            </a:bodyPr>
            <a:lstStyle/>
            <a:p>
              <a:pPr algn="ctr" fontAlgn="base">
                <a:spcBef>
                  <a:spcPct val="0"/>
                </a:spcBef>
                <a:spcAft>
                  <a:spcPct val="0"/>
                </a:spcAft>
              </a:pPr>
              <a:r>
                <a:rPr lang="en-GB" sz="1000" dirty="0">
                  <a:solidFill>
                    <a:srgbClr val="363636"/>
                  </a:solidFill>
                </a:rPr>
                <a:t>Months</a:t>
              </a:r>
            </a:p>
          </p:txBody>
        </p:sp>
        <p:sp>
          <p:nvSpPr>
            <p:cNvPr id="37" name="TextBox 36"/>
            <p:cNvSpPr txBox="1"/>
            <p:nvPr/>
          </p:nvSpPr>
          <p:spPr>
            <a:xfrm>
              <a:off x="189980" y="3613616"/>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38" name="TextBox 37"/>
            <p:cNvSpPr txBox="1"/>
            <p:nvPr/>
          </p:nvSpPr>
          <p:spPr>
            <a:xfrm>
              <a:off x="189980" y="4049907"/>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39" name="TextBox 38"/>
            <p:cNvSpPr txBox="1"/>
            <p:nvPr/>
          </p:nvSpPr>
          <p:spPr>
            <a:xfrm>
              <a:off x="189980" y="4473540"/>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40" name="TextBox 39"/>
            <p:cNvSpPr txBox="1"/>
            <p:nvPr/>
          </p:nvSpPr>
          <p:spPr>
            <a:xfrm>
              <a:off x="189980" y="4876702"/>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41" name="TextBox 40"/>
            <p:cNvSpPr txBox="1"/>
            <p:nvPr/>
          </p:nvSpPr>
          <p:spPr>
            <a:xfrm>
              <a:off x="189980" y="5293511"/>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42" name="TextBox 41"/>
            <p:cNvSpPr txBox="1"/>
            <p:nvPr/>
          </p:nvSpPr>
          <p:spPr>
            <a:xfrm>
              <a:off x="295778" y="5723968"/>
              <a:ext cx="255198" cy="246221"/>
            </a:xfrm>
            <a:prstGeom prst="rect">
              <a:avLst/>
            </a:prstGeom>
            <a:noFill/>
          </p:spPr>
          <p:txBody>
            <a:bodyPr wrap="none" rtlCol="0" anchor="ctr" anchorCtr="0">
              <a:spAutoFit/>
            </a:bodyPr>
            <a:lstStyle/>
            <a:p>
              <a:pPr algn="r"/>
              <a:r>
                <a:rPr lang="en-GB" sz="1000" dirty="0" smtClean="0"/>
                <a:t>0</a:t>
              </a:r>
              <a:endParaRPr lang="en-GB" sz="1000" dirty="0"/>
            </a:p>
          </p:txBody>
        </p:sp>
        <p:sp>
          <p:nvSpPr>
            <p:cNvPr id="43" name="TextBox 42"/>
            <p:cNvSpPr txBox="1"/>
            <p:nvPr/>
          </p:nvSpPr>
          <p:spPr>
            <a:xfrm>
              <a:off x="490757" y="6025628"/>
              <a:ext cx="255199" cy="246221"/>
            </a:xfrm>
            <a:prstGeom prst="rect">
              <a:avLst/>
            </a:prstGeom>
            <a:noFill/>
          </p:spPr>
          <p:txBody>
            <a:bodyPr wrap="none" rtlCol="0" anchor="ctr" anchorCtr="0">
              <a:spAutoFit/>
            </a:bodyPr>
            <a:lstStyle/>
            <a:p>
              <a:pPr algn="ctr"/>
              <a:r>
                <a:rPr lang="en-GB" sz="1000" dirty="0" smtClean="0"/>
                <a:t>0</a:t>
              </a:r>
              <a:endParaRPr lang="en-GB" sz="1000" dirty="0"/>
            </a:p>
          </p:txBody>
        </p:sp>
        <p:sp>
          <p:nvSpPr>
            <p:cNvPr id="44" name="TextBox 43"/>
            <p:cNvSpPr txBox="1"/>
            <p:nvPr/>
          </p:nvSpPr>
          <p:spPr>
            <a:xfrm>
              <a:off x="864270" y="6025628"/>
              <a:ext cx="255199" cy="246221"/>
            </a:xfrm>
            <a:prstGeom prst="rect">
              <a:avLst/>
            </a:prstGeom>
            <a:noFill/>
          </p:spPr>
          <p:txBody>
            <a:bodyPr wrap="none" rtlCol="0" anchor="ctr" anchorCtr="0">
              <a:spAutoFit/>
            </a:bodyPr>
            <a:lstStyle/>
            <a:p>
              <a:pPr algn="ctr"/>
              <a:r>
                <a:rPr lang="en-GB" sz="1000" dirty="0" smtClean="0"/>
                <a:t>1</a:t>
              </a:r>
              <a:endParaRPr lang="en-GB" sz="1000" dirty="0"/>
            </a:p>
          </p:txBody>
        </p:sp>
        <p:sp>
          <p:nvSpPr>
            <p:cNvPr id="45" name="TextBox 44"/>
            <p:cNvSpPr txBox="1"/>
            <p:nvPr/>
          </p:nvSpPr>
          <p:spPr>
            <a:xfrm>
              <a:off x="1216248" y="6025628"/>
              <a:ext cx="255199" cy="246221"/>
            </a:xfrm>
            <a:prstGeom prst="rect">
              <a:avLst/>
            </a:prstGeom>
            <a:noFill/>
          </p:spPr>
          <p:txBody>
            <a:bodyPr wrap="none" rtlCol="0" anchor="ctr" anchorCtr="0">
              <a:spAutoFit/>
            </a:bodyPr>
            <a:lstStyle/>
            <a:p>
              <a:pPr algn="ctr"/>
              <a:r>
                <a:rPr lang="en-GB" sz="1000" dirty="0" smtClean="0"/>
                <a:t>2</a:t>
              </a:r>
              <a:endParaRPr lang="en-GB" sz="1000" dirty="0"/>
            </a:p>
          </p:txBody>
        </p:sp>
        <p:sp>
          <p:nvSpPr>
            <p:cNvPr id="46" name="TextBox 45"/>
            <p:cNvSpPr txBox="1"/>
            <p:nvPr/>
          </p:nvSpPr>
          <p:spPr>
            <a:xfrm>
              <a:off x="1575050" y="6025628"/>
              <a:ext cx="255199" cy="246221"/>
            </a:xfrm>
            <a:prstGeom prst="rect">
              <a:avLst/>
            </a:prstGeom>
            <a:noFill/>
          </p:spPr>
          <p:txBody>
            <a:bodyPr wrap="none" rtlCol="0" anchor="ctr" anchorCtr="0">
              <a:spAutoFit/>
            </a:bodyPr>
            <a:lstStyle/>
            <a:p>
              <a:pPr algn="ctr"/>
              <a:r>
                <a:rPr lang="en-GB" sz="1000" dirty="0" smtClean="0"/>
                <a:t>3</a:t>
              </a:r>
              <a:endParaRPr lang="en-GB" sz="1000" dirty="0"/>
            </a:p>
          </p:txBody>
        </p:sp>
        <p:sp>
          <p:nvSpPr>
            <p:cNvPr id="47" name="TextBox 46"/>
            <p:cNvSpPr txBox="1"/>
            <p:nvPr/>
          </p:nvSpPr>
          <p:spPr>
            <a:xfrm>
              <a:off x="1942802" y="6025628"/>
              <a:ext cx="255199" cy="246221"/>
            </a:xfrm>
            <a:prstGeom prst="rect">
              <a:avLst/>
            </a:prstGeom>
            <a:noFill/>
          </p:spPr>
          <p:txBody>
            <a:bodyPr wrap="none" rtlCol="0" anchor="ctr" anchorCtr="0">
              <a:spAutoFit/>
            </a:bodyPr>
            <a:lstStyle/>
            <a:p>
              <a:pPr algn="ctr"/>
              <a:r>
                <a:rPr lang="en-GB" sz="1000" dirty="0" smtClean="0"/>
                <a:t>4</a:t>
              </a:r>
              <a:endParaRPr lang="en-GB" sz="1000" dirty="0"/>
            </a:p>
          </p:txBody>
        </p:sp>
        <p:sp>
          <p:nvSpPr>
            <p:cNvPr id="48" name="TextBox 47"/>
            <p:cNvSpPr txBox="1"/>
            <p:nvPr/>
          </p:nvSpPr>
          <p:spPr>
            <a:xfrm>
              <a:off x="2314189" y="6025628"/>
              <a:ext cx="255199" cy="246221"/>
            </a:xfrm>
            <a:prstGeom prst="rect">
              <a:avLst/>
            </a:prstGeom>
            <a:noFill/>
          </p:spPr>
          <p:txBody>
            <a:bodyPr wrap="none" rtlCol="0" anchor="ctr" anchorCtr="0">
              <a:spAutoFit/>
            </a:bodyPr>
            <a:lstStyle/>
            <a:p>
              <a:pPr algn="ctr"/>
              <a:r>
                <a:rPr lang="en-GB" sz="1000" dirty="0" smtClean="0"/>
                <a:t>5</a:t>
              </a:r>
              <a:endParaRPr lang="en-GB" sz="1000" dirty="0"/>
            </a:p>
          </p:txBody>
        </p:sp>
        <p:sp>
          <p:nvSpPr>
            <p:cNvPr id="49" name="TextBox 48"/>
            <p:cNvSpPr txBox="1"/>
            <p:nvPr/>
          </p:nvSpPr>
          <p:spPr>
            <a:xfrm>
              <a:off x="2674054" y="6025628"/>
              <a:ext cx="255199" cy="246221"/>
            </a:xfrm>
            <a:prstGeom prst="rect">
              <a:avLst/>
            </a:prstGeom>
            <a:noFill/>
          </p:spPr>
          <p:txBody>
            <a:bodyPr wrap="none" rtlCol="0" anchor="ctr" anchorCtr="0">
              <a:spAutoFit/>
            </a:bodyPr>
            <a:lstStyle/>
            <a:p>
              <a:pPr algn="ctr"/>
              <a:r>
                <a:rPr lang="en-GB" sz="1000" dirty="0" smtClean="0"/>
                <a:t>6</a:t>
              </a:r>
              <a:endParaRPr lang="en-GB" sz="1000" dirty="0"/>
            </a:p>
          </p:txBody>
        </p:sp>
        <p:sp>
          <p:nvSpPr>
            <p:cNvPr id="50" name="TextBox 49"/>
            <p:cNvSpPr txBox="1"/>
            <p:nvPr/>
          </p:nvSpPr>
          <p:spPr>
            <a:xfrm>
              <a:off x="3047567" y="6025628"/>
              <a:ext cx="255199" cy="246221"/>
            </a:xfrm>
            <a:prstGeom prst="rect">
              <a:avLst/>
            </a:prstGeom>
            <a:noFill/>
          </p:spPr>
          <p:txBody>
            <a:bodyPr wrap="none" rtlCol="0" anchor="ctr" anchorCtr="0">
              <a:spAutoFit/>
            </a:bodyPr>
            <a:lstStyle/>
            <a:p>
              <a:pPr algn="ctr"/>
              <a:r>
                <a:rPr lang="en-GB" sz="1000" dirty="0" smtClean="0"/>
                <a:t>7</a:t>
              </a:r>
              <a:endParaRPr lang="en-GB" sz="1000" dirty="0"/>
            </a:p>
          </p:txBody>
        </p:sp>
        <p:sp>
          <p:nvSpPr>
            <p:cNvPr id="51" name="TextBox 50"/>
            <p:cNvSpPr txBox="1"/>
            <p:nvPr/>
          </p:nvSpPr>
          <p:spPr>
            <a:xfrm>
              <a:off x="3393783" y="6025628"/>
              <a:ext cx="255199" cy="246221"/>
            </a:xfrm>
            <a:prstGeom prst="rect">
              <a:avLst/>
            </a:prstGeom>
            <a:noFill/>
          </p:spPr>
          <p:txBody>
            <a:bodyPr wrap="none" rtlCol="0" anchor="ctr" anchorCtr="0">
              <a:spAutoFit/>
            </a:bodyPr>
            <a:lstStyle/>
            <a:p>
              <a:pPr algn="ctr"/>
              <a:r>
                <a:rPr lang="en-GB" sz="1000" dirty="0" smtClean="0"/>
                <a:t>8</a:t>
              </a:r>
              <a:endParaRPr lang="en-GB" sz="1000" dirty="0"/>
            </a:p>
          </p:txBody>
        </p:sp>
        <p:sp>
          <p:nvSpPr>
            <p:cNvPr id="52" name="TextBox 51"/>
            <p:cNvSpPr txBox="1"/>
            <p:nvPr/>
          </p:nvSpPr>
          <p:spPr>
            <a:xfrm>
              <a:off x="2200676" y="4383086"/>
              <a:ext cx="461986" cy="400110"/>
            </a:xfrm>
            <a:prstGeom prst="rect">
              <a:avLst/>
            </a:prstGeom>
            <a:noFill/>
          </p:spPr>
          <p:txBody>
            <a:bodyPr wrap="none" rtlCol="0">
              <a:spAutoFit/>
            </a:bodyPr>
            <a:lstStyle/>
            <a:p>
              <a:r>
                <a:rPr lang="en-GB" sz="1000" dirty="0" smtClean="0"/>
                <a:t>REG</a:t>
              </a:r>
            </a:p>
            <a:p>
              <a:r>
                <a:rPr lang="en-GB" sz="1000" dirty="0" smtClean="0"/>
                <a:t>PBO</a:t>
              </a:r>
              <a:endParaRPr lang="en-GB" sz="1000" dirty="0"/>
            </a:p>
          </p:txBody>
        </p:sp>
        <p:cxnSp>
          <p:nvCxnSpPr>
            <p:cNvPr id="53" name="Straight Connector 52"/>
            <p:cNvCxnSpPr/>
            <p:nvPr/>
          </p:nvCxnSpPr>
          <p:spPr>
            <a:xfrm flipH="1">
              <a:off x="2618287" y="4666193"/>
              <a:ext cx="264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522829" y="3772908"/>
              <a:ext cx="2948243" cy="507831"/>
            </a:xfrm>
            <a:prstGeom prst="rect">
              <a:avLst/>
            </a:prstGeom>
            <a:noFill/>
          </p:spPr>
          <p:txBody>
            <a:bodyPr wrap="none" rtlCol="0">
              <a:spAutoFit/>
            </a:bodyPr>
            <a:lstStyle/>
            <a:p>
              <a:r>
                <a:rPr lang="en-GB" sz="900" dirty="0" smtClean="0"/>
                <a:t>Median PFS: 2.6 months (REG) vs. 0.9 months (PBO)</a:t>
              </a:r>
            </a:p>
            <a:p>
              <a:r>
                <a:rPr lang="en-GB" sz="900" dirty="0" smtClean="0"/>
                <a:t>HR 0.40 (95%CI 0.28, 0.59)</a:t>
              </a:r>
            </a:p>
            <a:p>
              <a:r>
                <a:rPr lang="en-GB" sz="900" dirty="0" smtClean="0"/>
                <a:t>Log-rank p&lt;0.0001</a:t>
              </a:r>
              <a:endParaRPr lang="en-GB" sz="900" dirty="0"/>
            </a:p>
          </p:txBody>
        </p:sp>
      </p:grpSp>
      <p:grpSp>
        <p:nvGrpSpPr>
          <p:cNvPr id="55" name="Group 54"/>
          <p:cNvGrpSpPr/>
          <p:nvPr/>
        </p:nvGrpSpPr>
        <p:grpSpPr>
          <a:xfrm>
            <a:off x="4419885" y="3200400"/>
            <a:ext cx="4725028" cy="3162057"/>
            <a:chOff x="30211" y="3300469"/>
            <a:chExt cx="4725028" cy="3162057"/>
          </a:xfrm>
        </p:grpSpPr>
        <p:sp>
          <p:nvSpPr>
            <p:cNvPr id="56" name="Rectangle 55"/>
            <p:cNvSpPr/>
            <p:nvPr/>
          </p:nvSpPr>
          <p:spPr>
            <a:xfrm>
              <a:off x="1781175" y="3300469"/>
              <a:ext cx="914400" cy="36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smtClean="0">
                  <a:solidFill>
                    <a:srgbClr val="4D4D4D"/>
                  </a:solidFill>
                </a:rPr>
                <a:t>OS</a:t>
              </a:r>
              <a:endParaRPr lang="en-GB" b="1" dirty="0">
                <a:solidFill>
                  <a:srgbClr val="4D4D4D"/>
                </a:solidFill>
              </a:endParaRPr>
            </a:p>
          </p:txBody>
        </p:sp>
        <p:sp>
          <p:nvSpPr>
            <p:cNvPr id="57" name="Freeform 56"/>
            <p:cNvSpPr>
              <a:spLocks/>
            </p:cNvSpPr>
            <p:nvPr/>
          </p:nvSpPr>
          <p:spPr bwMode="auto">
            <a:xfrm>
              <a:off x="566768" y="3729435"/>
              <a:ext cx="3002830"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58" name="Line 6"/>
            <p:cNvSpPr>
              <a:spLocks noChangeShapeType="1"/>
            </p:cNvSpPr>
            <p:nvPr/>
          </p:nvSpPr>
          <p:spPr bwMode="auto">
            <a:xfrm>
              <a:off x="496752" y="3729434"/>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59" name="Line 7"/>
            <p:cNvSpPr>
              <a:spLocks noChangeShapeType="1"/>
            </p:cNvSpPr>
            <p:nvPr/>
          </p:nvSpPr>
          <p:spPr bwMode="auto">
            <a:xfrm>
              <a:off x="496752" y="4173737"/>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0" name="Line 8"/>
            <p:cNvSpPr>
              <a:spLocks noChangeShapeType="1"/>
            </p:cNvSpPr>
            <p:nvPr/>
          </p:nvSpPr>
          <p:spPr bwMode="auto">
            <a:xfrm>
              <a:off x="496752" y="4597568"/>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1" name="Line 9"/>
            <p:cNvSpPr>
              <a:spLocks noChangeShapeType="1"/>
            </p:cNvSpPr>
            <p:nvPr/>
          </p:nvSpPr>
          <p:spPr bwMode="auto">
            <a:xfrm>
              <a:off x="496752" y="5000927"/>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2" name="Line 10"/>
            <p:cNvSpPr>
              <a:spLocks noChangeShapeType="1"/>
            </p:cNvSpPr>
            <p:nvPr/>
          </p:nvSpPr>
          <p:spPr bwMode="auto">
            <a:xfrm>
              <a:off x="496752" y="5417934"/>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3" name="Line 11"/>
            <p:cNvSpPr>
              <a:spLocks noChangeShapeType="1"/>
            </p:cNvSpPr>
            <p:nvPr/>
          </p:nvSpPr>
          <p:spPr bwMode="auto">
            <a:xfrm>
              <a:off x="496752" y="5848589"/>
              <a:ext cx="7001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4" name="Line 12"/>
            <p:cNvSpPr>
              <a:spLocks noChangeShapeType="1"/>
            </p:cNvSpPr>
            <p:nvPr/>
          </p:nvSpPr>
          <p:spPr bwMode="auto">
            <a:xfrm>
              <a:off x="2441788"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5" name="Line 13"/>
            <p:cNvSpPr>
              <a:spLocks noChangeShapeType="1"/>
            </p:cNvSpPr>
            <p:nvPr/>
          </p:nvSpPr>
          <p:spPr bwMode="auto">
            <a:xfrm>
              <a:off x="2070401"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6" name="Line 14"/>
            <p:cNvSpPr>
              <a:spLocks noChangeShapeType="1"/>
            </p:cNvSpPr>
            <p:nvPr/>
          </p:nvSpPr>
          <p:spPr bwMode="auto">
            <a:xfrm>
              <a:off x="3175166"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7" name="Line 15"/>
            <p:cNvSpPr>
              <a:spLocks noChangeShapeType="1"/>
            </p:cNvSpPr>
            <p:nvPr/>
          </p:nvSpPr>
          <p:spPr bwMode="auto">
            <a:xfrm>
              <a:off x="2801653"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8" name="Line 17"/>
            <p:cNvSpPr>
              <a:spLocks noChangeShapeType="1"/>
            </p:cNvSpPr>
            <p:nvPr/>
          </p:nvSpPr>
          <p:spPr bwMode="auto">
            <a:xfrm>
              <a:off x="3521382"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69" name="Line 18"/>
            <p:cNvSpPr>
              <a:spLocks noChangeShapeType="1"/>
            </p:cNvSpPr>
            <p:nvPr/>
          </p:nvSpPr>
          <p:spPr bwMode="auto">
            <a:xfrm>
              <a:off x="1702649"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70" name="Line 19"/>
            <p:cNvSpPr>
              <a:spLocks noChangeShapeType="1"/>
            </p:cNvSpPr>
            <p:nvPr/>
          </p:nvSpPr>
          <p:spPr bwMode="auto">
            <a:xfrm>
              <a:off x="1342400"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71" name="Line 20"/>
            <p:cNvSpPr>
              <a:spLocks noChangeShapeType="1"/>
            </p:cNvSpPr>
            <p:nvPr/>
          </p:nvSpPr>
          <p:spPr bwMode="auto">
            <a:xfrm>
              <a:off x="992116"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72" name="Line 21"/>
            <p:cNvSpPr>
              <a:spLocks noChangeShapeType="1"/>
            </p:cNvSpPr>
            <p:nvPr/>
          </p:nvSpPr>
          <p:spPr bwMode="auto">
            <a:xfrm>
              <a:off x="614535" y="5950949"/>
              <a:ext cx="0" cy="9835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73" name="TextBox 72"/>
            <p:cNvSpPr txBox="1"/>
            <p:nvPr/>
          </p:nvSpPr>
          <p:spPr>
            <a:xfrm rot="16200000">
              <a:off x="-382242" y="4679583"/>
              <a:ext cx="107112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363636"/>
                  </a:solidFill>
                </a:rPr>
                <a:t>Proportion alive</a:t>
              </a:r>
              <a:endParaRPr lang="en-GB" sz="1000" dirty="0">
                <a:solidFill>
                  <a:srgbClr val="363636"/>
                </a:solidFill>
              </a:endParaRPr>
            </a:p>
          </p:txBody>
        </p:sp>
        <p:sp>
          <p:nvSpPr>
            <p:cNvPr id="74" name="TextBox 73"/>
            <p:cNvSpPr txBox="1"/>
            <p:nvPr/>
          </p:nvSpPr>
          <p:spPr>
            <a:xfrm>
              <a:off x="1768211" y="6216305"/>
              <a:ext cx="603050" cy="246221"/>
            </a:xfrm>
            <a:prstGeom prst="rect">
              <a:avLst/>
            </a:prstGeom>
            <a:noFill/>
          </p:spPr>
          <p:txBody>
            <a:bodyPr wrap="none" rtlCol="0">
              <a:spAutoFit/>
            </a:bodyPr>
            <a:lstStyle/>
            <a:p>
              <a:pPr algn="ctr" fontAlgn="base">
                <a:spcBef>
                  <a:spcPct val="0"/>
                </a:spcBef>
                <a:spcAft>
                  <a:spcPct val="0"/>
                </a:spcAft>
              </a:pPr>
              <a:r>
                <a:rPr lang="en-GB" sz="1000" dirty="0">
                  <a:solidFill>
                    <a:srgbClr val="363636"/>
                  </a:solidFill>
                </a:rPr>
                <a:t>Months</a:t>
              </a:r>
            </a:p>
          </p:txBody>
        </p:sp>
        <p:sp>
          <p:nvSpPr>
            <p:cNvPr id="75" name="TextBox 74"/>
            <p:cNvSpPr txBox="1"/>
            <p:nvPr/>
          </p:nvSpPr>
          <p:spPr>
            <a:xfrm>
              <a:off x="189980" y="3613616"/>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76" name="TextBox 75"/>
            <p:cNvSpPr txBox="1"/>
            <p:nvPr/>
          </p:nvSpPr>
          <p:spPr>
            <a:xfrm>
              <a:off x="189980" y="4049907"/>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77" name="TextBox 76"/>
            <p:cNvSpPr txBox="1"/>
            <p:nvPr/>
          </p:nvSpPr>
          <p:spPr>
            <a:xfrm>
              <a:off x="189980" y="4473540"/>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78" name="TextBox 77"/>
            <p:cNvSpPr txBox="1"/>
            <p:nvPr/>
          </p:nvSpPr>
          <p:spPr>
            <a:xfrm>
              <a:off x="189980" y="4876702"/>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79" name="TextBox 78"/>
            <p:cNvSpPr txBox="1"/>
            <p:nvPr/>
          </p:nvSpPr>
          <p:spPr>
            <a:xfrm>
              <a:off x="189980" y="5293511"/>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80" name="TextBox 79"/>
            <p:cNvSpPr txBox="1"/>
            <p:nvPr/>
          </p:nvSpPr>
          <p:spPr>
            <a:xfrm>
              <a:off x="295778" y="5723968"/>
              <a:ext cx="255198" cy="246221"/>
            </a:xfrm>
            <a:prstGeom prst="rect">
              <a:avLst/>
            </a:prstGeom>
            <a:noFill/>
          </p:spPr>
          <p:txBody>
            <a:bodyPr wrap="none" rtlCol="0" anchor="ctr" anchorCtr="0">
              <a:spAutoFit/>
            </a:bodyPr>
            <a:lstStyle/>
            <a:p>
              <a:pPr algn="r"/>
              <a:r>
                <a:rPr lang="en-GB" sz="1000" dirty="0" smtClean="0"/>
                <a:t>0</a:t>
              </a:r>
              <a:endParaRPr lang="en-GB" sz="1000" dirty="0"/>
            </a:p>
          </p:txBody>
        </p:sp>
        <p:sp>
          <p:nvSpPr>
            <p:cNvPr id="81" name="TextBox 80"/>
            <p:cNvSpPr txBox="1"/>
            <p:nvPr/>
          </p:nvSpPr>
          <p:spPr>
            <a:xfrm>
              <a:off x="490757" y="6025628"/>
              <a:ext cx="255199" cy="246221"/>
            </a:xfrm>
            <a:prstGeom prst="rect">
              <a:avLst/>
            </a:prstGeom>
            <a:noFill/>
          </p:spPr>
          <p:txBody>
            <a:bodyPr wrap="none" rtlCol="0" anchor="ctr" anchorCtr="0">
              <a:spAutoFit/>
            </a:bodyPr>
            <a:lstStyle/>
            <a:p>
              <a:pPr algn="ctr"/>
              <a:r>
                <a:rPr lang="en-GB" sz="1000" dirty="0" smtClean="0"/>
                <a:t>0</a:t>
              </a:r>
              <a:endParaRPr lang="en-GB" sz="1000" dirty="0"/>
            </a:p>
          </p:txBody>
        </p:sp>
        <p:sp>
          <p:nvSpPr>
            <p:cNvPr id="82" name="TextBox 81"/>
            <p:cNvSpPr txBox="1"/>
            <p:nvPr/>
          </p:nvSpPr>
          <p:spPr>
            <a:xfrm>
              <a:off x="864270" y="6025628"/>
              <a:ext cx="255199" cy="246221"/>
            </a:xfrm>
            <a:prstGeom prst="rect">
              <a:avLst/>
            </a:prstGeom>
            <a:noFill/>
          </p:spPr>
          <p:txBody>
            <a:bodyPr wrap="none" rtlCol="0" anchor="ctr" anchorCtr="0">
              <a:spAutoFit/>
            </a:bodyPr>
            <a:lstStyle/>
            <a:p>
              <a:pPr algn="ctr"/>
              <a:r>
                <a:rPr lang="en-GB" sz="1000" dirty="0" smtClean="0"/>
                <a:t>1</a:t>
              </a:r>
              <a:endParaRPr lang="en-GB" sz="1000" dirty="0"/>
            </a:p>
          </p:txBody>
        </p:sp>
        <p:sp>
          <p:nvSpPr>
            <p:cNvPr id="83" name="TextBox 82"/>
            <p:cNvSpPr txBox="1"/>
            <p:nvPr/>
          </p:nvSpPr>
          <p:spPr>
            <a:xfrm>
              <a:off x="1216248" y="6025628"/>
              <a:ext cx="255199" cy="246221"/>
            </a:xfrm>
            <a:prstGeom prst="rect">
              <a:avLst/>
            </a:prstGeom>
            <a:noFill/>
          </p:spPr>
          <p:txBody>
            <a:bodyPr wrap="none" rtlCol="0" anchor="ctr" anchorCtr="0">
              <a:spAutoFit/>
            </a:bodyPr>
            <a:lstStyle/>
            <a:p>
              <a:pPr algn="ctr"/>
              <a:r>
                <a:rPr lang="en-GB" sz="1000" dirty="0" smtClean="0"/>
                <a:t>2</a:t>
              </a:r>
              <a:endParaRPr lang="en-GB" sz="1000" dirty="0"/>
            </a:p>
          </p:txBody>
        </p:sp>
        <p:sp>
          <p:nvSpPr>
            <p:cNvPr id="84" name="TextBox 83"/>
            <p:cNvSpPr txBox="1"/>
            <p:nvPr/>
          </p:nvSpPr>
          <p:spPr>
            <a:xfrm>
              <a:off x="1575050" y="6025628"/>
              <a:ext cx="255199" cy="246221"/>
            </a:xfrm>
            <a:prstGeom prst="rect">
              <a:avLst/>
            </a:prstGeom>
            <a:noFill/>
          </p:spPr>
          <p:txBody>
            <a:bodyPr wrap="none" rtlCol="0" anchor="ctr" anchorCtr="0">
              <a:spAutoFit/>
            </a:bodyPr>
            <a:lstStyle/>
            <a:p>
              <a:pPr algn="ctr"/>
              <a:r>
                <a:rPr lang="en-GB" sz="1000" dirty="0" smtClean="0"/>
                <a:t>3</a:t>
              </a:r>
              <a:endParaRPr lang="en-GB" sz="1000" dirty="0"/>
            </a:p>
          </p:txBody>
        </p:sp>
        <p:sp>
          <p:nvSpPr>
            <p:cNvPr id="85" name="TextBox 84"/>
            <p:cNvSpPr txBox="1"/>
            <p:nvPr/>
          </p:nvSpPr>
          <p:spPr>
            <a:xfrm>
              <a:off x="1942802" y="6025628"/>
              <a:ext cx="255199" cy="246221"/>
            </a:xfrm>
            <a:prstGeom prst="rect">
              <a:avLst/>
            </a:prstGeom>
            <a:noFill/>
          </p:spPr>
          <p:txBody>
            <a:bodyPr wrap="none" rtlCol="0" anchor="ctr" anchorCtr="0">
              <a:spAutoFit/>
            </a:bodyPr>
            <a:lstStyle/>
            <a:p>
              <a:pPr algn="ctr"/>
              <a:r>
                <a:rPr lang="en-GB" sz="1000" dirty="0" smtClean="0"/>
                <a:t>4</a:t>
              </a:r>
              <a:endParaRPr lang="en-GB" sz="1000" dirty="0"/>
            </a:p>
          </p:txBody>
        </p:sp>
        <p:sp>
          <p:nvSpPr>
            <p:cNvPr id="86" name="TextBox 85"/>
            <p:cNvSpPr txBox="1"/>
            <p:nvPr/>
          </p:nvSpPr>
          <p:spPr>
            <a:xfrm>
              <a:off x="2314189" y="6025628"/>
              <a:ext cx="255199" cy="246221"/>
            </a:xfrm>
            <a:prstGeom prst="rect">
              <a:avLst/>
            </a:prstGeom>
            <a:noFill/>
          </p:spPr>
          <p:txBody>
            <a:bodyPr wrap="none" rtlCol="0" anchor="ctr" anchorCtr="0">
              <a:spAutoFit/>
            </a:bodyPr>
            <a:lstStyle/>
            <a:p>
              <a:pPr algn="ctr"/>
              <a:r>
                <a:rPr lang="en-GB" sz="1000" dirty="0" smtClean="0"/>
                <a:t>5</a:t>
              </a:r>
              <a:endParaRPr lang="en-GB" sz="1000" dirty="0"/>
            </a:p>
          </p:txBody>
        </p:sp>
        <p:sp>
          <p:nvSpPr>
            <p:cNvPr id="87" name="TextBox 86"/>
            <p:cNvSpPr txBox="1"/>
            <p:nvPr/>
          </p:nvSpPr>
          <p:spPr>
            <a:xfrm>
              <a:off x="2674054" y="6025628"/>
              <a:ext cx="255199" cy="246221"/>
            </a:xfrm>
            <a:prstGeom prst="rect">
              <a:avLst/>
            </a:prstGeom>
            <a:noFill/>
          </p:spPr>
          <p:txBody>
            <a:bodyPr wrap="none" rtlCol="0" anchor="ctr" anchorCtr="0">
              <a:spAutoFit/>
            </a:bodyPr>
            <a:lstStyle/>
            <a:p>
              <a:pPr algn="ctr"/>
              <a:r>
                <a:rPr lang="en-GB" sz="1000" dirty="0" smtClean="0"/>
                <a:t>6</a:t>
              </a:r>
              <a:endParaRPr lang="en-GB" sz="1000" dirty="0"/>
            </a:p>
          </p:txBody>
        </p:sp>
        <p:sp>
          <p:nvSpPr>
            <p:cNvPr id="88" name="TextBox 87"/>
            <p:cNvSpPr txBox="1"/>
            <p:nvPr/>
          </p:nvSpPr>
          <p:spPr>
            <a:xfrm>
              <a:off x="3047567" y="6025628"/>
              <a:ext cx="255199" cy="246221"/>
            </a:xfrm>
            <a:prstGeom prst="rect">
              <a:avLst/>
            </a:prstGeom>
            <a:noFill/>
          </p:spPr>
          <p:txBody>
            <a:bodyPr wrap="none" rtlCol="0" anchor="ctr" anchorCtr="0">
              <a:spAutoFit/>
            </a:bodyPr>
            <a:lstStyle/>
            <a:p>
              <a:pPr algn="ctr"/>
              <a:r>
                <a:rPr lang="en-GB" sz="1000" dirty="0" smtClean="0"/>
                <a:t>7</a:t>
              </a:r>
              <a:endParaRPr lang="en-GB" sz="1000" dirty="0"/>
            </a:p>
          </p:txBody>
        </p:sp>
        <p:sp>
          <p:nvSpPr>
            <p:cNvPr id="89" name="TextBox 88"/>
            <p:cNvSpPr txBox="1"/>
            <p:nvPr/>
          </p:nvSpPr>
          <p:spPr>
            <a:xfrm>
              <a:off x="3393783" y="6025628"/>
              <a:ext cx="255199" cy="246221"/>
            </a:xfrm>
            <a:prstGeom prst="rect">
              <a:avLst/>
            </a:prstGeom>
            <a:noFill/>
          </p:spPr>
          <p:txBody>
            <a:bodyPr wrap="none" rtlCol="0" anchor="ctr" anchorCtr="0">
              <a:spAutoFit/>
            </a:bodyPr>
            <a:lstStyle/>
            <a:p>
              <a:pPr algn="ctr"/>
              <a:r>
                <a:rPr lang="en-GB" sz="1000" dirty="0" smtClean="0"/>
                <a:t>8</a:t>
              </a:r>
              <a:endParaRPr lang="en-GB" sz="1000" dirty="0"/>
            </a:p>
          </p:txBody>
        </p:sp>
        <p:sp>
          <p:nvSpPr>
            <p:cNvPr id="90" name="TextBox 89"/>
            <p:cNvSpPr txBox="1"/>
            <p:nvPr/>
          </p:nvSpPr>
          <p:spPr>
            <a:xfrm>
              <a:off x="1864704" y="3772908"/>
              <a:ext cx="2890535" cy="507831"/>
            </a:xfrm>
            <a:prstGeom prst="rect">
              <a:avLst/>
            </a:prstGeom>
            <a:noFill/>
          </p:spPr>
          <p:txBody>
            <a:bodyPr wrap="none" rtlCol="0">
              <a:spAutoFit/>
            </a:bodyPr>
            <a:lstStyle/>
            <a:p>
              <a:r>
                <a:rPr lang="en-GB" sz="900" dirty="0" smtClean="0"/>
                <a:t>Median OS: 5.8 months (REG) vs. 4.5 months (PBO)</a:t>
              </a:r>
            </a:p>
            <a:p>
              <a:r>
                <a:rPr lang="en-GB" sz="900" dirty="0" smtClean="0"/>
                <a:t>HR 0.74 (95%CI 0.51, 1.08)</a:t>
              </a:r>
            </a:p>
            <a:p>
              <a:r>
                <a:rPr lang="en-GB" sz="900" dirty="0" smtClean="0"/>
                <a:t>Log-rank p&lt;0.11</a:t>
              </a:r>
              <a:endParaRPr lang="en-GB" sz="900" dirty="0"/>
            </a:p>
          </p:txBody>
        </p:sp>
      </p:grpSp>
      <p:sp>
        <p:nvSpPr>
          <p:cNvPr id="91" name="Freeform 2"/>
          <p:cNvSpPr>
            <a:spLocks/>
          </p:cNvSpPr>
          <p:nvPr/>
        </p:nvSpPr>
        <p:spPr bwMode="auto">
          <a:xfrm>
            <a:off x="610902" y="3648953"/>
            <a:ext cx="2657394" cy="2098056"/>
          </a:xfrm>
          <a:custGeom>
            <a:avLst/>
            <a:gdLst>
              <a:gd name="T0" fmla="*/ 210 w 210"/>
              <a:gd name="T1" fmla="*/ 166 h 166"/>
              <a:gd name="T2" fmla="*/ 210 w 210"/>
              <a:gd name="T3" fmla="*/ 161 h 166"/>
              <a:gd name="T4" fmla="*/ 131 w 210"/>
              <a:gd name="T5" fmla="*/ 161 h 166"/>
              <a:gd name="T6" fmla="*/ 131 w 210"/>
              <a:gd name="T7" fmla="*/ 157 h 166"/>
              <a:gd name="T8" fmla="*/ 119 w 210"/>
              <a:gd name="T9" fmla="*/ 157 h 166"/>
              <a:gd name="T10" fmla="*/ 119 w 210"/>
              <a:gd name="T11" fmla="*/ 153 h 166"/>
              <a:gd name="T12" fmla="*/ 100 w 210"/>
              <a:gd name="T13" fmla="*/ 153 h 166"/>
              <a:gd name="T14" fmla="*/ 100 w 210"/>
              <a:gd name="T15" fmla="*/ 150 h 166"/>
              <a:gd name="T16" fmla="*/ 79 w 210"/>
              <a:gd name="T17" fmla="*/ 150 h 166"/>
              <a:gd name="T18" fmla="*/ 79 w 210"/>
              <a:gd name="T19" fmla="*/ 142 h 166"/>
              <a:gd name="T20" fmla="*/ 77 w 210"/>
              <a:gd name="T21" fmla="*/ 142 h 166"/>
              <a:gd name="T22" fmla="*/ 77 w 210"/>
              <a:gd name="T23" fmla="*/ 138 h 166"/>
              <a:gd name="T24" fmla="*/ 75 w 210"/>
              <a:gd name="T25" fmla="*/ 138 h 166"/>
              <a:gd name="T26" fmla="*/ 75 w 210"/>
              <a:gd name="T27" fmla="*/ 134 h 166"/>
              <a:gd name="T28" fmla="*/ 54 w 210"/>
              <a:gd name="T29" fmla="*/ 134 h 166"/>
              <a:gd name="T30" fmla="*/ 54 w 210"/>
              <a:gd name="T31" fmla="*/ 131 h 166"/>
              <a:gd name="T32" fmla="*/ 52 w 210"/>
              <a:gd name="T33" fmla="*/ 131 h 166"/>
              <a:gd name="T34" fmla="*/ 52 w 210"/>
              <a:gd name="T35" fmla="*/ 128 h 166"/>
              <a:gd name="T36" fmla="*/ 50 w 210"/>
              <a:gd name="T37" fmla="*/ 128 h 166"/>
              <a:gd name="T38" fmla="*/ 50 w 210"/>
              <a:gd name="T39" fmla="*/ 121 h 166"/>
              <a:gd name="T40" fmla="*/ 46 w 210"/>
              <a:gd name="T41" fmla="*/ 121 h 166"/>
              <a:gd name="T42" fmla="*/ 46 w 210"/>
              <a:gd name="T43" fmla="*/ 119 h 166"/>
              <a:gd name="T44" fmla="*/ 31 w 210"/>
              <a:gd name="T45" fmla="*/ 119 h 166"/>
              <a:gd name="T46" fmla="*/ 31 w 210"/>
              <a:gd name="T47" fmla="*/ 114 h 166"/>
              <a:gd name="T48" fmla="*/ 30 w 210"/>
              <a:gd name="T49" fmla="*/ 114 h 166"/>
              <a:gd name="T50" fmla="*/ 30 w 210"/>
              <a:gd name="T51" fmla="*/ 111 h 166"/>
              <a:gd name="T52" fmla="*/ 28 w 210"/>
              <a:gd name="T53" fmla="*/ 111 h 166"/>
              <a:gd name="T54" fmla="*/ 28 w 210"/>
              <a:gd name="T55" fmla="*/ 107 h 166"/>
              <a:gd name="T56" fmla="*/ 26 w 210"/>
              <a:gd name="T57" fmla="*/ 107 h 166"/>
              <a:gd name="T58" fmla="*/ 26 w 210"/>
              <a:gd name="T59" fmla="*/ 84 h 166"/>
              <a:gd name="T60" fmla="*/ 25 w 210"/>
              <a:gd name="T61" fmla="*/ 84 h 166"/>
              <a:gd name="T62" fmla="*/ 25 w 210"/>
              <a:gd name="T63" fmla="*/ 67 h 166"/>
              <a:gd name="T64" fmla="*/ 25 w 210"/>
              <a:gd name="T65" fmla="*/ 44 h 166"/>
              <a:gd name="T66" fmla="*/ 23 w 210"/>
              <a:gd name="T67" fmla="*/ 44 h 166"/>
              <a:gd name="T68" fmla="*/ 23 w 210"/>
              <a:gd name="T69" fmla="*/ 28 h 166"/>
              <a:gd name="T70" fmla="*/ 22 w 210"/>
              <a:gd name="T71" fmla="*/ 28 h 166"/>
              <a:gd name="T72" fmla="*/ 22 w 210"/>
              <a:gd name="T73" fmla="*/ 20 h 166"/>
              <a:gd name="T74" fmla="*/ 20 w 210"/>
              <a:gd name="T75" fmla="*/ 20 h 166"/>
              <a:gd name="T76" fmla="*/ 20 w 210"/>
              <a:gd name="T77" fmla="*/ 17 h 166"/>
              <a:gd name="T78" fmla="*/ 19 w 210"/>
              <a:gd name="T79" fmla="*/ 17 h 166"/>
              <a:gd name="T80" fmla="*/ 19 w 210"/>
              <a:gd name="T81" fmla="*/ 13 h 166"/>
              <a:gd name="T82" fmla="*/ 17 w 210"/>
              <a:gd name="T83" fmla="*/ 13 h 166"/>
              <a:gd name="T84" fmla="*/ 17 w 210"/>
              <a:gd name="T85" fmla="*/ 7 h 166"/>
              <a:gd name="T86" fmla="*/ 12 w 210"/>
              <a:gd name="T87" fmla="*/ 7 h 166"/>
              <a:gd name="T88" fmla="*/ 12 w 210"/>
              <a:gd name="T89" fmla="*/ 4 h 166"/>
              <a:gd name="T90" fmla="*/ 7 w 210"/>
              <a:gd name="T91" fmla="*/ 4 h 166"/>
              <a:gd name="T92" fmla="*/ 7 w 210"/>
              <a:gd name="T93" fmla="*/ 0 h 166"/>
              <a:gd name="T94" fmla="*/ 0 w 210"/>
              <a:gd name="T9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166">
                <a:moveTo>
                  <a:pt x="210" y="166"/>
                </a:moveTo>
                <a:lnTo>
                  <a:pt x="210" y="161"/>
                </a:lnTo>
                <a:lnTo>
                  <a:pt x="131" y="161"/>
                </a:lnTo>
                <a:lnTo>
                  <a:pt x="131" y="157"/>
                </a:lnTo>
                <a:lnTo>
                  <a:pt x="119" y="157"/>
                </a:lnTo>
                <a:lnTo>
                  <a:pt x="119" y="153"/>
                </a:lnTo>
                <a:lnTo>
                  <a:pt x="100" y="153"/>
                </a:lnTo>
                <a:lnTo>
                  <a:pt x="100" y="150"/>
                </a:lnTo>
                <a:lnTo>
                  <a:pt x="79" y="150"/>
                </a:lnTo>
                <a:lnTo>
                  <a:pt x="79" y="142"/>
                </a:lnTo>
                <a:lnTo>
                  <a:pt x="77" y="142"/>
                </a:lnTo>
                <a:lnTo>
                  <a:pt x="77" y="138"/>
                </a:lnTo>
                <a:lnTo>
                  <a:pt x="75" y="138"/>
                </a:lnTo>
                <a:lnTo>
                  <a:pt x="75" y="134"/>
                </a:lnTo>
                <a:lnTo>
                  <a:pt x="54" y="134"/>
                </a:lnTo>
                <a:lnTo>
                  <a:pt x="54" y="131"/>
                </a:lnTo>
                <a:lnTo>
                  <a:pt x="52" y="131"/>
                </a:lnTo>
                <a:lnTo>
                  <a:pt x="52" y="128"/>
                </a:lnTo>
                <a:lnTo>
                  <a:pt x="50" y="128"/>
                </a:lnTo>
                <a:lnTo>
                  <a:pt x="50" y="121"/>
                </a:lnTo>
                <a:lnTo>
                  <a:pt x="46" y="121"/>
                </a:lnTo>
                <a:lnTo>
                  <a:pt x="46" y="119"/>
                </a:lnTo>
                <a:lnTo>
                  <a:pt x="31" y="119"/>
                </a:lnTo>
                <a:lnTo>
                  <a:pt x="31" y="114"/>
                </a:lnTo>
                <a:lnTo>
                  <a:pt x="30" y="114"/>
                </a:lnTo>
                <a:lnTo>
                  <a:pt x="30" y="111"/>
                </a:lnTo>
                <a:lnTo>
                  <a:pt x="28" y="111"/>
                </a:lnTo>
                <a:lnTo>
                  <a:pt x="28" y="107"/>
                </a:lnTo>
                <a:lnTo>
                  <a:pt x="26" y="107"/>
                </a:lnTo>
                <a:lnTo>
                  <a:pt x="26" y="84"/>
                </a:lnTo>
                <a:lnTo>
                  <a:pt x="25" y="84"/>
                </a:lnTo>
                <a:lnTo>
                  <a:pt x="25" y="67"/>
                </a:lnTo>
                <a:lnTo>
                  <a:pt x="25" y="44"/>
                </a:lnTo>
                <a:lnTo>
                  <a:pt x="23" y="44"/>
                </a:lnTo>
                <a:lnTo>
                  <a:pt x="23" y="28"/>
                </a:lnTo>
                <a:lnTo>
                  <a:pt x="22" y="28"/>
                </a:lnTo>
                <a:lnTo>
                  <a:pt x="22" y="20"/>
                </a:lnTo>
                <a:lnTo>
                  <a:pt x="20" y="20"/>
                </a:lnTo>
                <a:lnTo>
                  <a:pt x="20" y="17"/>
                </a:lnTo>
                <a:lnTo>
                  <a:pt x="19" y="17"/>
                </a:lnTo>
                <a:lnTo>
                  <a:pt x="19" y="13"/>
                </a:lnTo>
                <a:lnTo>
                  <a:pt x="17" y="13"/>
                </a:lnTo>
                <a:lnTo>
                  <a:pt x="17" y="7"/>
                </a:lnTo>
                <a:lnTo>
                  <a:pt x="12" y="7"/>
                </a:lnTo>
                <a:lnTo>
                  <a:pt x="12" y="4"/>
                </a:lnTo>
                <a:lnTo>
                  <a:pt x="7" y="4"/>
                </a:lnTo>
                <a:lnTo>
                  <a:pt x="7"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Freeform 3"/>
          <p:cNvSpPr>
            <a:spLocks/>
          </p:cNvSpPr>
          <p:nvPr/>
        </p:nvSpPr>
        <p:spPr bwMode="auto">
          <a:xfrm>
            <a:off x="623556" y="3648953"/>
            <a:ext cx="2897825" cy="1883195"/>
          </a:xfrm>
          <a:custGeom>
            <a:avLst/>
            <a:gdLst>
              <a:gd name="T0" fmla="*/ 210 w 229"/>
              <a:gd name="T1" fmla="*/ 149 h 149"/>
              <a:gd name="T2" fmla="*/ 195 w 229"/>
              <a:gd name="T3" fmla="*/ 146 h 149"/>
              <a:gd name="T4" fmla="*/ 193 w 229"/>
              <a:gd name="T5" fmla="*/ 144 h 149"/>
              <a:gd name="T6" fmla="*/ 189 w 229"/>
              <a:gd name="T7" fmla="*/ 142 h 149"/>
              <a:gd name="T8" fmla="*/ 178 w 229"/>
              <a:gd name="T9" fmla="*/ 140 h 149"/>
              <a:gd name="T10" fmla="*/ 157 w 229"/>
              <a:gd name="T11" fmla="*/ 138 h 149"/>
              <a:gd name="T12" fmla="*/ 156 w 229"/>
              <a:gd name="T13" fmla="*/ 136 h 149"/>
              <a:gd name="T14" fmla="*/ 154 w 229"/>
              <a:gd name="T15" fmla="*/ 134 h 149"/>
              <a:gd name="T16" fmla="*/ 145 w 229"/>
              <a:gd name="T17" fmla="*/ 132 h 149"/>
              <a:gd name="T18" fmla="*/ 142 w 229"/>
              <a:gd name="T19" fmla="*/ 130 h 149"/>
              <a:gd name="T20" fmla="*/ 141 w 229"/>
              <a:gd name="T21" fmla="*/ 128 h 149"/>
              <a:gd name="T22" fmla="*/ 140 w 229"/>
              <a:gd name="T23" fmla="*/ 125 h 149"/>
              <a:gd name="T24" fmla="*/ 127 w 229"/>
              <a:gd name="T25" fmla="*/ 124 h 149"/>
              <a:gd name="T26" fmla="*/ 124 w 229"/>
              <a:gd name="T27" fmla="*/ 120 h 149"/>
              <a:gd name="T28" fmla="*/ 121 w 229"/>
              <a:gd name="T29" fmla="*/ 118 h 149"/>
              <a:gd name="T30" fmla="*/ 119 w 229"/>
              <a:gd name="T31" fmla="*/ 113 h 149"/>
              <a:gd name="T32" fmla="*/ 117 w 229"/>
              <a:gd name="T33" fmla="*/ 112 h 149"/>
              <a:gd name="T34" fmla="*/ 113 w 229"/>
              <a:gd name="T35" fmla="*/ 110 h 149"/>
              <a:gd name="T36" fmla="*/ 108 w 229"/>
              <a:gd name="T37" fmla="*/ 108 h 149"/>
              <a:gd name="T38" fmla="*/ 106 w 229"/>
              <a:gd name="T39" fmla="*/ 106 h 149"/>
              <a:gd name="T40" fmla="*/ 105 w 229"/>
              <a:gd name="T41" fmla="*/ 104 h 149"/>
              <a:gd name="T42" fmla="*/ 97 w 229"/>
              <a:gd name="T43" fmla="*/ 101 h 149"/>
              <a:gd name="T44" fmla="*/ 87 w 229"/>
              <a:gd name="T45" fmla="*/ 100 h 149"/>
              <a:gd name="T46" fmla="*/ 81 w 229"/>
              <a:gd name="T47" fmla="*/ 97 h 149"/>
              <a:gd name="T48" fmla="*/ 80 w 229"/>
              <a:gd name="T49" fmla="*/ 96 h 149"/>
              <a:gd name="T50" fmla="*/ 78 w 229"/>
              <a:gd name="T51" fmla="*/ 92 h 149"/>
              <a:gd name="T52" fmla="*/ 76 w 229"/>
              <a:gd name="T53" fmla="*/ 86 h 149"/>
              <a:gd name="T54" fmla="*/ 73 w 229"/>
              <a:gd name="T55" fmla="*/ 84 h 149"/>
              <a:gd name="T56" fmla="*/ 63 w 229"/>
              <a:gd name="T57" fmla="*/ 81 h 149"/>
              <a:gd name="T58" fmla="*/ 56 w 229"/>
              <a:gd name="T59" fmla="*/ 78 h 149"/>
              <a:gd name="T60" fmla="*/ 54 w 229"/>
              <a:gd name="T61" fmla="*/ 75 h 149"/>
              <a:gd name="T62" fmla="*/ 53 w 229"/>
              <a:gd name="T63" fmla="*/ 73 h 149"/>
              <a:gd name="T64" fmla="*/ 51 w 229"/>
              <a:gd name="T65" fmla="*/ 72 h 149"/>
              <a:gd name="T66" fmla="*/ 50 w 229"/>
              <a:gd name="T67" fmla="*/ 68 h 149"/>
              <a:gd name="T68" fmla="*/ 48 w 229"/>
              <a:gd name="T69" fmla="*/ 62 h 149"/>
              <a:gd name="T70" fmla="*/ 35 w 229"/>
              <a:gd name="T71" fmla="*/ 59 h 149"/>
              <a:gd name="T72" fmla="*/ 33 w 229"/>
              <a:gd name="T73" fmla="*/ 58 h 149"/>
              <a:gd name="T74" fmla="*/ 31 w 229"/>
              <a:gd name="T75" fmla="*/ 55 h 149"/>
              <a:gd name="T76" fmla="*/ 29 w 229"/>
              <a:gd name="T77" fmla="*/ 54 h 149"/>
              <a:gd name="T78" fmla="*/ 26 w 229"/>
              <a:gd name="T79" fmla="*/ 51 h 149"/>
              <a:gd name="T80" fmla="*/ 24 w 229"/>
              <a:gd name="T81" fmla="*/ 36 h 149"/>
              <a:gd name="T82" fmla="*/ 23 w 229"/>
              <a:gd name="T83" fmla="*/ 29 h 149"/>
              <a:gd name="T84" fmla="*/ 22 w 229"/>
              <a:gd name="T85" fmla="*/ 26 h 149"/>
              <a:gd name="T86" fmla="*/ 21 w 229"/>
              <a:gd name="T87" fmla="*/ 14 h 149"/>
              <a:gd name="T88" fmla="*/ 19 w 229"/>
              <a:gd name="T89" fmla="*/ 12 h 149"/>
              <a:gd name="T90" fmla="*/ 17 w 229"/>
              <a:gd name="T91" fmla="*/ 6 h 149"/>
              <a:gd name="T92" fmla="*/ 13 w 229"/>
              <a:gd name="T93" fmla="*/ 3 h 149"/>
              <a:gd name="T94" fmla="*/ 0 w 229"/>
              <a:gd name="T9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149">
                <a:moveTo>
                  <a:pt x="229" y="149"/>
                </a:moveTo>
                <a:lnTo>
                  <a:pt x="210" y="149"/>
                </a:lnTo>
                <a:lnTo>
                  <a:pt x="210" y="146"/>
                </a:lnTo>
                <a:lnTo>
                  <a:pt x="195" y="146"/>
                </a:lnTo>
                <a:lnTo>
                  <a:pt x="195" y="144"/>
                </a:lnTo>
                <a:lnTo>
                  <a:pt x="193" y="144"/>
                </a:lnTo>
                <a:lnTo>
                  <a:pt x="193" y="142"/>
                </a:lnTo>
                <a:lnTo>
                  <a:pt x="189" y="142"/>
                </a:lnTo>
                <a:lnTo>
                  <a:pt x="189" y="140"/>
                </a:lnTo>
                <a:lnTo>
                  <a:pt x="178" y="140"/>
                </a:lnTo>
                <a:lnTo>
                  <a:pt x="178" y="138"/>
                </a:lnTo>
                <a:lnTo>
                  <a:pt x="157" y="138"/>
                </a:lnTo>
                <a:lnTo>
                  <a:pt x="157" y="136"/>
                </a:lnTo>
                <a:lnTo>
                  <a:pt x="156" y="136"/>
                </a:lnTo>
                <a:lnTo>
                  <a:pt x="156" y="134"/>
                </a:lnTo>
                <a:lnTo>
                  <a:pt x="154" y="134"/>
                </a:lnTo>
                <a:lnTo>
                  <a:pt x="154" y="132"/>
                </a:lnTo>
                <a:lnTo>
                  <a:pt x="145" y="132"/>
                </a:lnTo>
                <a:lnTo>
                  <a:pt x="145" y="130"/>
                </a:lnTo>
                <a:lnTo>
                  <a:pt x="142" y="130"/>
                </a:lnTo>
                <a:lnTo>
                  <a:pt x="142" y="128"/>
                </a:lnTo>
                <a:lnTo>
                  <a:pt x="141" y="128"/>
                </a:lnTo>
                <a:lnTo>
                  <a:pt x="141" y="125"/>
                </a:lnTo>
                <a:lnTo>
                  <a:pt x="140" y="125"/>
                </a:lnTo>
                <a:lnTo>
                  <a:pt x="140" y="124"/>
                </a:lnTo>
                <a:lnTo>
                  <a:pt x="127" y="124"/>
                </a:lnTo>
                <a:lnTo>
                  <a:pt x="127" y="120"/>
                </a:lnTo>
                <a:lnTo>
                  <a:pt x="124" y="120"/>
                </a:lnTo>
                <a:lnTo>
                  <a:pt x="124" y="118"/>
                </a:lnTo>
                <a:lnTo>
                  <a:pt x="121" y="118"/>
                </a:lnTo>
                <a:lnTo>
                  <a:pt x="121" y="113"/>
                </a:lnTo>
                <a:lnTo>
                  <a:pt x="119" y="113"/>
                </a:lnTo>
                <a:lnTo>
                  <a:pt x="119" y="112"/>
                </a:lnTo>
                <a:lnTo>
                  <a:pt x="117" y="112"/>
                </a:lnTo>
                <a:lnTo>
                  <a:pt x="117" y="110"/>
                </a:lnTo>
                <a:lnTo>
                  <a:pt x="113" y="110"/>
                </a:lnTo>
                <a:lnTo>
                  <a:pt x="113" y="108"/>
                </a:lnTo>
                <a:lnTo>
                  <a:pt x="108" y="108"/>
                </a:lnTo>
                <a:lnTo>
                  <a:pt x="108" y="106"/>
                </a:lnTo>
                <a:lnTo>
                  <a:pt x="106" y="106"/>
                </a:lnTo>
                <a:lnTo>
                  <a:pt x="106" y="104"/>
                </a:lnTo>
                <a:lnTo>
                  <a:pt x="105" y="104"/>
                </a:lnTo>
                <a:lnTo>
                  <a:pt x="105" y="101"/>
                </a:lnTo>
                <a:lnTo>
                  <a:pt x="97" y="101"/>
                </a:lnTo>
                <a:lnTo>
                  <a:pt x="97" y="100"/>
                </a:lnTo>
                <a:lnTo>
                  <a:pt x="87" y="100"/>
                </a:lnTo>
                <a:lnTo>
                  <a:pt x="87" y="97"/>
                </a:lnTo>
                <a:lnTo>
                  <a:pt x="81" y="97"/>
                </a:lnTo>
                <a:lnTo>
                  <a:pt x="81" y="96"/>
                </a:lnTo>
                <a:lnTo>
                  <a:pt x="80" y="96"/>
                </a:lnTo>
                <a:lnTo>
                  <a:pt x="80" y="92"/>
                </a:lnTo>
                <a:lnTo>
                  <a:pt x="78" y="92"/>
                </a:lnTo>
                <a:lnTo>
                  <a:pt x="78" y="86"/>
                </a:lnTo>
                <a:lnTo>
                  <a:pt x="76" y="86"/>
                </a:lnTo>
                <a:lnTo>
                  <a:pt x="76" y="84"/>
                </a:lnTo>
                <a:lnTo>
                  <a:pt x="73" y="84"/>
                </a:lnTo>
                <a:lnTo>
                  <a:pt x="73" y="81"/>
                </a:lnTo>
                <a:lnTo>
                  <a:pt x="63" y="81"/>
                </a:lnTo>
                <a:lnTo>
                  <a:pt x="63" y="78"/>
                </a:lnTo>
                <a:lnTo>
                  <a:pt x="56" y="78"/>
                </a:lnTo>
                <a:lnTo>
                  <a:pt x="56" y="75"/>
                </a:lnTo>
                <a:lnTo>
                  <a:pt x="54" y="75"/>
                </a:lnTo>
                <a:lnTo>
                  <a:pt x="54" y="73"/>
                </a:lnTo>
                <a:lnTo>
                  <a:pt x="53" y="73"/>
                </a:lnTo>
                <a:lnTo>
                  <a:pt x="53" y="72"/>
                </a:lnTo>
                <a:lnTo>
                  <a:pt x="51" y="72"/>
                </a:lnTo>
                <a:lnTo>
                  <a:pt x="51" y="68"/>
                </a:lnTo>
                <a:lnTo>
                  <a:pt x="50" y="68"/>
                </a:lnTo>
                <a:lnTo>
                  <a:pt x="50" y="62"/>
                </a:lnTo>
                <a:lnTo>
                  <a:pt x="48" y="62"/>
                </a:lnTo>
                <a:lnTo>
                  <a:pt x="48" y="59"/>
                </a:lnTo>
                <a:lnTo>
                  <a:pt x="35" y="59"/>
                </a:lnTo>
                <a:lnTo>
                  <a:pt x="35" y="58"/>
                </a:lnTo>
                <a:lnTo>
                  <a:pt x="33" y="58"/>
                </a:lnTo>
                <a:lnTo>
                  <a:pt x="33" y="55"/>
                </a:lnTo>
                <a:lnTo>
                  <a:pt x="31" y="55"/>
                </a:lnTo>
                <a:lnTo>
                  <a:pt x="31" y="54"/>
                </a:lnTo>
                <a:lnTo>
                  <a:pt x="29" y="54"/>
                </a:lnTo>
                <a:lnTo>
                  <a:pt x="29" y="51"/>
                </a:lnTo>
                <a:lnTo>
                  <a:pt x="26" y="51"/>
                </a:lnTo>
                <a:lnTo>
                  <a:pt x="26" y="36"/>
                </a:lnTo>
                <a:lnTo>
                  <a:pt x="24" y="36"/>
                </a:lnTo>
                <a:lnTo>
                  <a:pt x="24" y="29"/>
                </a:lnTo>
                <a:lnTo>
                  <a:pt x="23" y="29"/>
                </a:lnTo>
                <a:lnTo>
                  <a:pt x="23" y="26"/>
                </a:lnTo>
                <a:lnTo>
                  <a:pt x="22" y="26"/>
                </a:lnTo>
                <a:lnTo>
                  <a:pt x="22" y="14"/>
                </a:lnTo>
                <a:lnTo>
                  <a:pt x="21" y="14"/>
                </a:lnTo>
                <a:lnTo>
                  <a:pt x="21" y="12"/>
                </a:lnTo>
                <a:lnTo>
                  <a:pt x="19" y="12"/>
                </a:lnTo>
                <a:lnTo>
                  <a:pt x="19" y="6"/>
                </a:lnTo>
                <a:lnTo>
                  <a:pt x="17" y="6"/>
                </a:lnTo>
                <a:lnTo>
                  <a:pt x="17" y="3"/>
                </a:lnTo>
                <a:lnTo>
                  <a:pt x="13" y="3"/>
                </a:lnTo>
                <a:lnTo>
                  <a:pt x="13"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Freeform 4"/>
          <p:cNvSpPr>
            <a:spLocks/>
          </p:cNvSpPr>
          <p:nvPr/>
        </p:nvSpPr>
        <p:spPr bwMode="auto">
          <a:xfrm>
            <a:off x="5021716" y="3670766"/>
            <a:ext cx="2916000" cy="1632469"/>
          </a:xfrm>
          <a:custGeom>
            <a:avLst/>
            <a:gdLst>
              <a:gd name="T0" fmla="*/ 221 w 229"/>
              <a:gd name="T1" fmla="*/ 130 h 130"/>
              <a:gd name="T2" fmla="*/ 202 w 229"/>
              <a:gd name="T3" fmla="*/ 126 h 130"/>
              <a:gd name="T4" fmla="*/ 196 w 229"/>
              <a:gd name="T5" fmla="*/ 122 h 130"/>
              <a:gd name="T6" fmla="*/ 172 w 229"/>
              <a:gd name="T7" fmla="*/ 119 h 130"/>
              <a:gd name="T8" fmla="*/ 164 w 229"/>
              <a:gd name="T9" fmla="*/ 116 h 130"/>
              <a:gd name="T10" fmla="*/ 149 w 229"/>
              <a:gd name="T11" fmla="*/ 105 h 130"/>
              <a:gd name="T12" fmla="*/ 143 w 229"/>
              <a:gd name="T13" fmla="*/ 102 h 130"/>
              <a:gd name="T14" fmla="*/ 133 w 229"/>
              <a:gd name="T15" fmla="*/ 98 h 130"/>
              <a:gd name="T16" fmla="*/ 130 w 229"/>
              <a:gd name="T17" fmla="*/ 95 h 130"/>
              <a:gd name="T18" fmla="*/ 128 w 229"/>
              <a:gd name="T19" fmla="*/ 91 h 130"/>
              <a:gd name="T20" fmla="*/ 126 w 229"/>
              <a:gd name="T21" fmla="*/ 84 h 130"/>
              <a:gd name="T22" fmla="*/ 120 w 229"/>
              <a:gd name="T23" fmla="*/ 81 h 130"/>
              <a:gd name="T24" fmla="*/ 118 w 229"/>
              <a:gd name="T25" fmla="*/ 74 h 130"/>
              <a:gd name="T26" fmla="*/ 111 w 229"/>
              <a:gd name="T27" fmla="*/ 71 h 130"/>
              <a:gd name="T28" fmla="*/ 105 w 229"/>
              <a:gd name="T29" fmla="*/ 67 h 130"/>
              <a:gd name="T30" fmla="*/ 100 w 229"/>
              <a:gd name="T31" fmla="*/ 63 h 130"/>
              <a:gd name="T32" fmla="*/ 98 w 229"/>
              <a:gd name="T33" fmla="*/ 60 h 130"/>
              <a:gd name="T34" fmla="*/ 77 w 229"/>
              <a:gd name="T35" fmla="*/ 57 h 130"/>
              <a:gd name="T36" fmla="*/ 75 w 229"/>
              <a:gd name="T37" fmla="*/ 54 h 130"/>
              <a:gd name="T38" fmla="*/ 65 w 229"/>
              <a:gd name="T39" fmla="*/ 50 h 130"/>
              <a:gd name="T40" fmla="*/ 62 w 229"/>
              <a:gd name="T41" fmla="*/ 47 h 130"/>
              <a:gd name="T42" fmla="*/ 60 w 229"/>
              <a:gd name="T43" fmla="*/ 43 h 130"/>
              <a:gd name="T44" fmla="*/ 53 w 229"/>
              <a:gd name="T45" fmla="*/ 40 h 130"/>
              <a:gd name="T46" fmla="*/ 45 w 229"/>
              <a:gd name="T47" fmla="*/ 37 h 130"/>
              <a:gd name="T48" fmla="*/ 41 w 229"/>
              <a:gd name="T49" fmla="*/ 33 h 130"/>
              <a:gd name="T50" fmla="*/ 37 w 229"/>
              <a:gd name="T51" fmla="*/ 30 h 130"/>
              <a:gd name="T52" fmla="*/ 35 w 229"/>
              <a:gd name="T53" fmla="*/ 26 h 130"/>
              <a:gd name="T54" fmla="*/ 34 w 229"/>
              <a:gd name="T55" fmla="*/ 23 h 130"/>
              <a:gd name="T56" fmla="*/ 33 w 229"/>
              <a:gd name="T57" fmla="*/ 20 h 130"/>
              <a:gd name="T58" fmla="*/ 28 w 229"/>
              <a:gd name="T59" fmla="*/ 17 h 130"/>
              <a:gd name="T60" fmla="*/ 25 w 229"/>
              <a:gd name="T61" fmla="*/ 13 h 130"/>
              <a:gd name="T62" fmla="*/ 17 w 229"/>
              <a:gd name="T63" fmla="*/ 9 h 130"/>
              <a:gd name="T64" fmla="*/ 12 w 229"/>
              <a:gd name="T65" fmla="*/ 3 h 130"/>
              <a:gd name="T66" fmla="*/ 0 w 229"/>
              <a:gd name="T6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30">
                <a:moveTo>
                  <a:pt x="229" y="130"/>
                </a:moveTo>
                <a:lnTo>
                  <a:pt x="221" y="130"/>
                </a:lnTo>
                <a:lnTo>
                  <a:pt x="221" y="126"/>
                </a:lnTo>
                <a:lnTo>
                  <a:pt x="202" y="126"/>
                </a:lnTo>
                <a:lnTo>
                  <a:pt x="202" y="122"/>
                </a:lnTo>
                <a:lnTo>
                  <a:pt x="196" y="122"/>
                </a:lnTo>
                <a:lnTo>
                  <a:pt x="196" y="119"/>
                </a:lnTo>
                <a:lnTo>
                  <a:pt x="172" y="119"/>
                </a:lnTo>
                <a:lnTo>
                  <a:pt x="172" y="116"/>
                </a:lnTo>
                <a:lnTo>
                  <a:pt x="164" y="116"/>
                </a:lnTo>
                <a:lnTo>
                  <a:pt x="164" y="105"/>
                </a:lnTo>
                <a:lnTo>
                  <a:pt x="149" y="105"/>
                </a:lnTo>
                <a:lnTo>
                  <a:pt x="149" y="102"/>
                </a:lnTo>
                <a:lnTo>
                  <a:pt x="143" y="102"/>
                </a:lnTo>
                <a:lnTo>
                  <a:pt x="143" y="98"/>
                </a:lnTo>
                <a:lnTo>
                  <a:pt x="133" y="98"/>
                </a:lnTo>
                <a:lnTo>
                  <a:pt x="133" y="95"/>
                </a:lnTo>
                <a:lnTo>
                  <a:pt x="130" y="95"/>
                </a:lnTo>
                <a:lnTo>
                  <a:pt x="130" y="91"/>
                </a:lnTo>
                <a:lnTo>
                  <a:pt x="128" y="91"/>
                </a:lnTo>
                <a:lnTo>
                  <a:pt x="128" y="84"/>
                </a:lnTo>
                <a:lnTo>
                  <a:pt x="126" y="84"/>
                </a:lnTo>
                <a:lnTo>
                  <a:pt x="126" y="81"/>
                </a:lnTo>
                <a:lnTo>
                  <a:pt x="120" y="81"/>
                </a:lnTo>
                <a:lnTo>
                  <a:pt x="120" y="74"/>
                </a:lnTo>
                <a:lnTo>
                  <a:pt x="118" y="74"/>
                </a:lnTo>
                <a:lnTo>
                  <a:pt x="118" y="71"/>
                </a:lnTo>
                <a:lnTo>
                  <a:pt x="111" y="71"/>
                </a:lnTo>
                <a:lnTo>
                  <a:pt x="111" y="67"/>
                </a:lnTo>
                <a:lnTo>
                  <a:pt x="105" y="67"/>
                </a:lnTo>
                <a:lnTo>
                  <a:pt x="105" y="63"/>
                </a:lnTo>
                <a:lnTo>
                  <a:pt x="100" y="63"/>
                </a:lnTo>
                <a:lnTo>
                  <a:pt x="100" y="60"/>
                </a:lnTo>
                <a:lnTo>
                  <a:pt x="98" y="60"/>
                </a:lnTo>
                <a:lnTo>
                  <a:pt x="98" y="57"/>
                </a:lnTo>
                <a:lnTo>
                  <a:pt x="77" y="57"/>
                </a:lnTo>
                <a:lnTo>
                  <a:pt x="77" y="54"/>
                </a:lnTo>
                <a:lnTo>
                  <a:pt x="75" y="54"/>
                </a:lnTo>
                <a:lnTo>
                  <a:pt x="75" y="50"/>
                </a:lnTo>
                <a:lnTo>
                  <a:pt x="65" y="50"/>
                </a:lnTo>
                <a:lnTo>
                  <a:pt x="65" y="47"/>
                </a:lnTo>
                <a:lnTo>
                  <a:pt x="62" y="47"/>
                </a:lnTo>
                <a:lnTo>
                  <a:pt x="62" y="43"/>
                </a:lnTo>
                <a:lnTo>
                  <a:pt x="60" y="43"/>
                </a:lnTo>
                <a:lnTo>
                  <a:pt x="60" y="40"/>
                </a:lnTo>
                <a:lnTo>
                  <a:pt x="53" y="40"/>
                </a:lnTo>
                <a:lnTo>
                  <a:pt x="53" y="37"/>
                </a:lnTo>
                <a:lnTo>
                  <a:pt x="45" y="37"/>
                </a:lnTo>
                <a:lnTo>
                  <a:pt x="45" y="33"/>
                </a:lnTo>
                <a:lnTo>
                  <a:pt x="41" y="33"/>
                </a:lnTo>
                <a:lnTo>
                  <a:pt x="41" y="30"/>
                </a:lnTo>
                <a:lnTo>
                  <a:pt x="37" y="30"/>
                </a:lnTo>
                <a:lnTo>
                  <a:pt x="37" y="26"/>
                </a:lnTo>
                <a:lnTo>
                  <a:pt x="35" y="26"/>
                </a:lnTo>
                <a:lnTo>
                  <a:pt x="35" y="23"/>
                </a:lnTo>
                <a:lnTo>
                  <a:pt x="34" y="23"/>
                </a:lnTo>
                <a:lnTo>
                  <a:pt x="34" y="20"/>
                </a:lnTo>
                <a:lnTo>
                  <a:pt x="33" y="20"/>
                </a:lnTo>
                <a:lnTo>
                  <a:pt x="33" y="17"/>
                </a:lnTo>
                <a:lnTo>
                  <a:pt x="28" y="17"/>
                </a:lnTo>
                <a:lnTo>
                  <a:pt x="28" y="13"/>
                </a:lnTo>
                <a:lnTo>
                  <a:pt x="25" y="13"/>
                </a:lnTo>
                <a:lnTo>
                  <a:pt x="25" y="9"/>
                </a:lnTo>
                <a:lnTo>
                  <a:pt x="17" y="9"/>
                </a:lnTo>
                <a:lnTo>
                  <a:pt x="17" y="3"/>
                </a:lnTo>
                <a:cubicBezTo>
                  <a:pt x="17" y="2"/>
                  <a:pt x="12" y="3"/>
                  <a:pt x="12" y="3"/>
                </a:cubicBezTo>
                <a:lnTo>
                  <a:pt x="12"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5"/>
          <p:cNvSpPr>
            <a:spLocks/>
          </p:cNvSpPr>
          <p:nvPr/>
        </p:nvSpPr>
        <p:spPr bwMode="auto">
          <a:xfrm>
            <a:off x="5021716" y="3658209"/>
            <a:ext cx="2916000" cy="1318532"/>
          </a:xfrm>
          <a:custGeom>
            <a:avLst/>
            <a:gdLst>
              <a:gd name="T0" fmla="*/ 213 w 229"/>
              <a:gd name="T1" fmla="*/ 105 h 105"/>
              <a:gd name="T2" fmla="*/ 201 w 229"/>
              <a:gd name="T3" fmla="*/ 103 h 105"/>
              <a:gd name="T4" fmla="*/ 197 w 229"/>
              <a:gd name="T5" fmla="*/ 101 h 105"/>
              <a:gd name="T6" fmla="*/ 195 w 229"/>
              <a:gd name="T7" fmla="*/ 99 h 105"/>
              <a:gd name="T8" fmla="*/ 193 w 229"/>
              <a:gd name="T9" fmla="*/ 97 h 105"/>
              <a:gd name="T10" fmla="*/ 180 w 229"/>
              <a:gd name="T11" fmla="*/ 96 h 105"/>
              <a:gd name="T12" fmla="*/ 178 w 229"/>
              <a:gd name="T13" fmla="*/ 94 h 105"/>
              <a:gd name="T14" fmla="*/ 170 w 229"/>
              <a:gd name="T15" fmla="*/ 92 h 105"/>
              <a:gd name="T16" fmla="*/ 168 w 229"/>
              <a:gd name="T17" fmla="*/ 90 h 105"/>
              <a:gd name="T18" fmla="*/ 166 w 229"/>
              <a:gd name="T19" fmla="*/ 88 h 105"/>
              <a:gd name="T20" fmla="*/ 160 w 229"/>
              <a:gd name="T21" fmla="*/ 83 h 105"/>
              <a:gd name="T22" fmla="*/ 156 w 229"/>
              <a:gd name="T23" fmla="*/ 81 h 105"/>
              <a:gd name="T24" fmla="*/ 146 w 229"/>
              <a:gd name="T25" fmla="*/ 79 h 105"/>
              <a:gd name="T26" fmla="*/ 142 w 229"/>
              <a:gd name="T27" fmla="*/ 77 h 105"/>
              <a:gd name="T28" fmla="*/ 138 w 229"/>
              <a:gd name="T29" fmla="*/ 71 h 105"/>
              <a:gd name="T30" fmla="*/ 133 w 229"/>
              <a:gd name="T31" fmla="*/ 70 h 105"/>
              <a:gd name="T32" fmla="*/ 127 w 229"/>
              <a:gd name="T33" fmla="*/ 68 h 105"/>
              <a:gd name="T34" fmla="*/ 124 w 229"/>
              <a:gd name="T35" fmla="*/ 66 h 105"/>
              <a:gd name="T36" fmla="*/ 120 w 229"/>
              <a:gd name="T37" fmla="*/ 64 h 105"/>
              <a:gd name="T38" fmla="*/ 116 w 229"/>
              <a:gd name="T39" fmla="*/ 62 h 105"/>
              <a:gd name="T40" fmla="*/ 113 w 229"/>
              <a:gd name="T41" fmla="*/ 61 h 105"/>
              <a:gd name="T42" fmla="*/ 109 w 229"/>
              <a:gd name="T43" fmla="*/ 59 h 105"/>
              <a:gd name="T44" fmla="*/ 107 w 229"/>
              <a:gd name="T45" fmla="*/ 56 h 105"/>
              <a:gd name="T46" fmla="*/ 104 w 229"/>
              <a:gd name="T47" fmla="*/ 54 h 105"/>
              <a:gd name="T48" fmla="*/ 101 w 229"/>
              <a:gd name="T49" fmla="*/ 52 h 105"/>
              <a:gd name="T50" fmla="*/ 99 w 229"/>
              <a:gd name="T51" fmla="*/ 50 h 105"/>
              <a:gd name="T52" fmla="*/ 94 w 229"/>
              <a:gd name="T53" fmla="*/ 48 h 105"/>
              <a:gd name="T54" fmla="*/ 88 w 229"/>
              <a:gd name="T55" fmla="*/ 47 h 105"/>
              <a:gd name="T56" fmla="*/ 82 w 229"/>
              <a:gd name="T57" fmla="*/ 44 h 105"/>
              <a:gd name="T58" fmla="*/ 80 w 229"/>
              <a:gd name="T59" fmla="*/ 43 h 105"/>
              <a:gd name="T60" fmla="*/ 79 w 229"/>
              <a:gd name="T61" fmla="*/ 39 h 105"/>
              <a:gd name="T62" fmla="*/ 74 w 229"/>
              <a:gd name="T63" fmla="*/ 36 h 105"/>
              <a:gd name="T64" fmla="*/ 68 w 229"/>
              <a:gd name="T65" fmla="*/ 34 h 105"/>
              <a:gd name="T66" fmla="*/ 66 w 229"/>
              <a:gd name="T67" fmla="*/ 30 h 105"/>
              <a:gd name="T68" fmla="*/ 64 w 229"/>
              <a:gd name="T69" fmla="*/ 27 h 105"/>
              <a:gd name="T70" fmla="*/ 61 w 229"/>
              <a:gd name="T71" fmla="*/ 25 h 105"/>
              <a:gd name="T72" fmla="*/ 59 w 229"/>
              <a:gd name="T73" fmla="*/ 23 h 105"/>
              <a:gd name="T74" fmla="*/ 44 w 229"/>
              <a:gd name="T75" fmla="*/ 21 h 105"/>
              <a:gd name="T76" fmla="*/ 41 w 229"/>
              <a:gd name="T77" fmla="*/ 19 h 105"/>
              <a:gd name="T78" fmla="*/ 38 w 229"/>
              <a:gd name="T79" fmla="*/ 17 h 105"/>
              <a:gd name="T80" fmla="*/ 36 w 229"/>
              <a:gd name="T81" fmla="*/ 14 h 105"/>
              <a:gd name="T82" fmla="*/ 35 w 229"/>
              <a:gd name="T83" fmla="*/ 11 h 105"/>
              <a:gd name="T84" fmla="*/ 30 w 229"/>
              <a:gd name="T85" fmla="*/ 8 h 105"/>
              <a:gd name="T86" fmla="*/ 27 w 229"/>
              <a:gd name="T87" fmla="*/ 6 h 105"/>
              <a:gd name="T88" fmla="*/ 24 w 229"/>
              <a:gd name="T89" fmla="*/ 4 h 105"/>
              <a:gd name="T90" fmla="*/ 18 w 229"/>
              <a:gd name="T91" fmla="*/ 2 h 105"/>
              <a:gd name="T92" fmla="*/ 0 w 229"/>
              <a:gd name="T9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05">
                <a:moveTo>
                  <a:pt x="229" y="105"/>
                </a:moveTo>
                <a:lnTo>
                  <a:pt x="213" y="105"/>
                </a:lnTo>
                <a:lnTo>
                  <a:pt x="213" y="103"/>
                </a:lnTo>
                <a:lnTo>
                  <a:pt x="201" y="103"/>
                </a:lnTo>
                <a:lnTo>
                  <a:pt x="201" y="101"/>
                </a:lnTo>
                <a:lnTo>
                  <a:pt x="197" y="101"/>
                </a:lnTo>
                <a:lnTo>
                  <a:pt x="197" y="99"/>
                </a:lnTo>
                <a:lnTo>
                  <a:pt x="195" y="99"/>
                </a:lnTo>
                <a:lnTo>
                  <a:pt x="195" y="97"/>
                </a:lnTo>
                <a:lnTo>
                  <a:pt x="193" y="97"/>
                </a:lnTo>
                <a:lnTo>
                  <a:pt x="193" y="96"/>
                </a:lnTo>
                <a:lnTo>
                  <a:pt x="180" y="96"/>
                </a:lnTo>
                <a:lnTo>
                  <a:pt x="180" y="94"/>
                </a:lnTo>
                <a:lnTo>
                  <a:pt x="178" y="94"/>
                </a:lnTo>
                <a:lnTo>
                  <a:pt x="178" y="92"/>
                </a:lnTo>
                <a:lnTo>
                  <a:pt x="170" y="92"/>
                </a:lnTo>
                <a:lnTo>
                  <a:pt x="170" y="90"/>
                </a:lnTo>
                <a:lnTo>
                  <a:pt x="168" y="90"/>
                </a:lnTo>
                <a:lnTo>
                  <a:pt x="168" y="88"/>
                </a:lnTo>
                <a:lnTo>
                  <a:pt x="166" y="88"/>
                </a:lnTo>
                <a:lnTo>
                  <a:pt x="166" y="83"/>
                </a:lnTo>
                <a:lnTo>
                  <a:pt x="160" y="83"/>
                </a:lnTo>
                <a:lnTo>
                  <a:pt x="160" y="81"/>
                </a:lnTo>
                <a:lnTo>
                  <a:pt x="156" y="81"/>
                </a:lnTo>
                <a:lnTo>
                  <a:pt x="156" y="79"/>
                </a:lnTo>
                <a:lnTo>
                  <a:pt x="146" y="79"/>
                </a:lnTo>
                <a:lnTo>
                  <a:pt x="146" y="77"/>
                </a:lnTo>
                <a:lnTo>
                  <a:pt x="142" y="77"/>
                </a:lnTo>
                <a:lnTo>
                  <a:pt x="142" y="71"/>
                </a:lnTo>
                <a:lnTo>
                  <a:pt x="138" y="71"/>
                </a:lnTo>
                <a:lnTo>
                  <a:pt x="138" y="70"/>
                </a:lnTo>
                <a:lnTo>
                  <a:pt x="133" y="70"/>
                </a:lnTo>
                <a:lnTo>
                  <a:pt x="133" y="68"/>
                </a:lnTo>
                <a:lnTo>
                  <a:pt x="127" y="68"/>
                </a:lnTo>
                <a:lnTo>
                  <a:pt x="127" y="66"/>
                </a:lnTo>
                <a:lnTo>
                  <a:pt x="124" y="66"/>
                </a:lnTo>
                <a:lnTo>
                  <a:pt x="124" y="64"/>
                </a:lnTo>
                <a:lnTo>
                  <a:pt x="120" y="64"/>
                </a:lnTo>
                <a:lnTo>
                  <a:pt x="120" y="62"/>
                </a:lnTo>
                <a:lnTo>
                  <a:pt x="116" y="62"/>
                </a:lnTo>
                <a:lnTo>
                  <a:pt x="116" y="61"/>
                </a:lnTo>
                <a:lnTo>
                  <a:pt x="113" y="61"/>
                </a:lnTo>
                <a:lnTo>
                  <a:pt x="113" y="59"/>
                </a:lnTo>
                <a:lnTo>
                  <a:pt x="109" y="59"/>
                </a:lnTo>
                <a:lnTo>
                  <a:pt x="109" y="56"/>
                </a:lnTo>
                <a:lnTo>
                  <a:pt x="107" y="56"/>
                </a:lnTo>
                <a:lnTo>
                  <a:pt x="107" y="54"/>
                </a:lnTo>
                <a:lnTo>
                  <a:pt x="104" y="54"/>
                </a:lnTo>
                <a:lnTo>
                  <a:pt x="104" y="52"/>
                </a:lnTo>
                <a:lnTo>
                  <a:pt x="101" y="52"/>
                </a:lnTo>
                <a:lnTo>
                  <a:pt x="101" y="50"/>
                </a:lnTo>
                <a:lnTo>
                  <a:pt x="99" y="50"/>
                </a:lnTo>
                <a:lnTo>
                  <a:pt x="99" y="48"/>
                </a:lnTo>
                <a:lnTo>
                  <a:pt x="94" y="48"/>
                </a:lnTo>
                <a:lnTo>
                  <a:pt x="94" y="47"/>
                </a:lnTo>
                <a:lnTo>
                  <a:pt x="88" y="47"/>
                </a:lnTo>
                <a:lnTo>
                  <a:pt x="88" y="44"/>
                </a:lnTo>
                <a:lnTo>
                  <a:pt x="82" y="44"/>
                </a:lnTo>
                <a:lnTo>
                  <a:pt x="82" y="43"/>
                </a:lnTo>
                <a:lnTo>
                  <a:pt x="80" y="43"/>
                </a:lnTo>
                <a:lnTo>
                  <a:pt x="80" y="39"/>
                </a:lnTo>
                <a:lnTo>
                  <a:pt x="79" y="39"/>
                </a:lnTo>
                <a:lnTo>
                  <a:pt x="79" y="36"/>
                </a:lnTo>
                <a:lnTo>
                  <a:pt x="74" y="36"/>
                </a:lnTo>
                <a:lnTo>
                  <a:pt x="74" y="34"/>
                </a:lnTo>
                <a:lnTo>
                  <a:pt x="68" y="34"/>
                </a:lnTo>
                <a:lnTo>
                  <a:pt x="68" y="30"/>
                </a:lnTo>
                <a:lnTo>
                  <a:pt x="66" y="30"/>
                </a:lnTo>
                <a:lnTo>
                  <a:pt x="66" y="27"/>
                </a:lnTo>
                <a:lnTo>
                  <a:pt x="64" y="27"/>
                </a:lnTo>
                <a:lnTo>
                  <a:pt x="64" y="25"/>
                </a:lnTo>
                <a:lnTo>
                  <a:pt x="61" y="25"/>
                </a:lnTo>
                <a:lnTo>
                  <a:pt x="61" y="23"/>
                </a:lnTo>
                <a:lnTo>
                  <a:pt x="59" y="23"/>
                </a:lnTo>
                <a:lnTo>
                  <a:pt x="59" y="21"/>
                </a:lnTo>
                <a:lnTo>
                  <a:pt x="44" y="21"/>
                </a:lnTo>
                <a:lnTo>
                  <a:pt x="44" y="19"/>
                </a:lnTo>
                <a:lnTo>
                  <a:pt x="41" y="19"/>
                </a:lnTo>
                <a:lnTo>
                  <a:pt x="41" y="17"/>
                </a:lnTo>
                <a:lnTo>
                  <a:pt x="38" y="17"/>
                </a:lnTo>
                <a:lnTo>
                  <a:pt x="38" y="14"/>
                </a:lnTo>
                <a:lnTo>
                  <a:pt x="36" y="14"/>
                </a:lnTo>
                <a:lnTo>
                  <a:pt x="36" y="11"/>
                </a:lnTo>
                <a:lnTo>
                  <a:pt x="35" y="11"/>
                </a:lnTo>
                <a:lnTo>
                  <a:pt x="35" y="8"/>
                </a:lnTo>
                <a:lnTo>
                  <a:pt x="30" y="8"/>
                </a:lnTo>
                <a:lnTo>
                  <a:pt x="30" y="6"/>
                </a:lnTo>
                <a:lnTo>
                  <a:pt x="27" y="6"/>
                </a:lnTo>
                <a:lnTo>
                  <a:pt x="27" y="4"/>
                </a:lnTo>
                <a:lnTo>
                  <a:pt x="24" y="4"/>
                </a:lnTo>
                <a:lnTo>
                  <a:pt x="24" y="2"/>
                </a:lnTo>
                <a:lnTo>
                  <a:pt x="18" y="2"/>
                </a:lnTo>
                <a:lnTo>
                  <a:pt x="18"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95" name="Straight Connector 94"/>
          <p:cNvCxnSpPr/>
          <p:nvPr/>
        </p:nvCxnSpPr>
        <p:spPr>
          <a:xfrm flipH="1">
            <a:off x="7632663" y="4344198"/>
            <a:ext cx="26461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215052" y="4215617"/>
            <a:ext cx="461986" cy="400110"/>
          </a:xfrm>
          <a:prstGeom prst="rect">
            <a:avLst/>
          </a:prstGeom>
          <a:noFill/>
        </p:spPr>
        <p:txBody>
          <a:bodyPr wrap="none" rtlCol="0">
            <a:spAutoFit/>
          </a:bodyPr>
          <a:lstStyle/>
          <a:p>
            <a:r>
              <a:rPr lang="en-GB" sz="1000" dirty="0" smtClean="0"/>
              <a:t>REG</a:t>
            </a:r>
          </a:p>
          <a:p>
            <a:r>
              <a:rPr lang="en-GB" sz="1000" dirty="0" smtClean="0"/>
              <a:t>PBO</a:t>
            </a:r>
            <a:endParaRPr lang="en-GB" sz="1000" dirty="0"/>
          </a:p>
        </p:txBody>
      </p:sp>
      <p:cxnSp>
        <p:nvCxnSpPr>
          <p:cNvPr id="97" name="Straight Connector 96"/>
          <p:cNvCxnSpPr/>
          <p:nvPr/>
        </p:nvCxnSpPr>
        <p:spPr>
          <a:xfrm flipH="1">
            <a:off x="7632663" y="4498724"/>
            <a:ext cx="2646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3842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en-GB" sz="1800" spc="-10" dirty="0" smtClean="0"/>
              <a:t>LBA-06: </a:t>
            </a:r>
            <a:r>
              <a:rPr lang="en-GB" sz="1800" spc="-10" dirty="0"/>
              <a:t>INTEGRATE: A randomized phase II </a:t>
            </a:r>
            <a:r>
              <a:rPr lang="en-GB" sz="1800" spc="-10" dirty="0" smtClean="0"/>
              <a:t>double-blind placebo-controlled </a:t>
            </a:r>
            <a:r>
              <a:rPr lang="en-GB" sz="1800" spc="-10" dirty="0"/>
              <a:t>study of regorafenib (REG) in </a:t>
            </a:r>
            <a:r>
              <a:rPr lang="en-GB" sz="1800" spc="-10" dirty="0" smtClean="0"/>
              <a:t>refractory advanced </a:t>
            </a:r>
            <a:r>
              <a:rPr lang="en-GB" sz="1800" dirty="0"/>
              <a:t>oesophagogastric cancer (AOGC) - A study </a:t>
            </a:r>
            <a:r>
              <a:rPr lang="en-GB" sz="1800" dirty="0" smtClean="0"/>
              <a:t>by the </a:t>
            </a:r>
            <a:r>
              <a:rPr lang="en-GB" sz="1800" dirty="0"/>
              <a:t>Australasian Gastrointestinal Trials Group (AGITG</a:t>
            </a:r>
            <a:r>
              <a:rPr lang="en-GB" sz="1800" dirty="0" smtClean="0"/>
              <a:t>): Final </a:t>
            </a:r>
            <a:r>
              <a:rPr lang="en-GB" sz="1800" dirty="0"/>
              <a:t>overall and subgroup results</a:t>
            </a:r>
            <a:r>
              <a:rPr lang="en-GB" sz="1800" dirty="0" smtClean="0"/>
              <a:t> – </a:t>
            </a:r>
            <a:r>
              <a:rPr lang="en-GB" sz="1800" dirty="0" err="1" smtClean="0"/>
              <a:t>Pavlakis</a:t>
            </a:r>
            <a:r>
              <a:rPr lang="en-GB" sz="1800" dirty="0" smtClean="0"/>
              <a:t> N,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spcBef>
                <a:spcPts val="1500"/>
              </a:spcBef>
              <a:spcAft>
                <a:spcPts val="200"/>
              </a:spcAft>
              <a:buNone/>
            </a:pPr>
            <a:r>
              <a:rPr lang="en-GB" b="1" dirty="0" smtClean="0"/>
              <a:t>Conclusions</a:t>
            </a:r>
          </a:p>
          <a:p>
            <a:pPr>
              <a:spcAft>
                <a:spcPts val="200"/>
              </a:spcAft>
            </a:pPr>
            <a:r>
              <a:rPr lang="en-GB" b="1" dirty="0" smtClean="0"/>
              <a:t>Regorafenib prolonged PFS versus placebo in patients with advanced OGC</a:t>
            </a:r>
          </a:p>
          <a:p>
            <a:pPr lvl="1">
              <a:spcAft>
                <a:spcPts val="200"/>
              </a:spcAft>
            </a:pPr>
            <a:r>
              <a:rPr lang="en-GB" b="1" dirty="0" smtClean="0"/>
              <a:t>There was a non-significant trend in OS</a:t>
            </a:r>
          </a:p>
          <a:p>
            <a:pPr>
              <a:spcAft>
                <a:spcPts val="200"/>
              </a:spcAft>
            </a:pPr>
            <a:r>
              <a:rPr lang="en-GB" b="1" dirty="0" smtClean="0"/>
              <a:t>Regional differences were found but the PFS effect was positive for all subgroups</a:t>
            </a:r>
          </a:p>
          <a:p>
            <a:pPr>
              <a:spcAft>
                <a:spcPts val="200"/>
              </a:spcAft>
            </a:pPr>
            <a:r>
              <a:rPr lang="en-GB" b="1" dirty="0" smtClean="0"/>
              <a:t>Regorafenib was generally well tolerated, with similar </a:t>
            </a:r>
            <a:r>
              <a:rPr lang="en-GB" b="1" dirty="0"/>
              <a:t>toxicity </a:t>
            </a:r>
            <a:r>
              <a:rPr lang="en-GB" b="1" dirty="0" smtClean="0"/>
              <a:t>to previous studies</a:t>
            </a:r>
          </a:p>
          <a:p>
            <a:pPr>
              <a:spcAft>
                <a:spcPts val="200"/>
              </a:spcAft>
            </a:pPr>
            <a:r>
              <a:rPr lang="en-GB" b="1" dirty="0" smtClean="0"/>
              <a:t>Phase </a:t>
            </a:r>
            <a:r>
              <a:rPr lang="en-GB" b="1" dirty="0"/>
              <a:t>3</a:t>
            </a:r>
            <a:r>
              <a:rPr lang="en-GB" b="1" dirty="0" smtClean="0"/>
              <a:t> evaluation of regorafenib is warranted</a:t>
            </a:r>
          </a:p>
          <a:p>
            <a:pPr>
              <a:spcAft>
                <a:spcPts val="0"/>
              </a:spcAft>
            </a:pPr>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p:txBody>
          <a:bodyPr/>
          <a:lstStyle/>
          <a:p>
            <a:r>
              <a:rPr lang="en-GB" dirty="0" smtClean="0"/>
              <a:t> ANZ, Australia and New Zealand</a:t>
            </a:r>
            <a:endParaRPr lang="en-GB" dirty="0"/>
          </a:p>
        </p:txBody>
      </p:sp>
      <p:sp>
        <p:nvSpPr>
          <p:cNvPr id="5" name="Text Placeholder 4"/>
          <p:cNvSpPr>
            <a:spLocks noGrp="1"/>
          </p:cNvSpPr>
          <p:nvPr>
            <p:ph type="body" sz="quarter" idx="11"/>
          </p:nvPr>
        </p:nvSpPr>
        <p:spPr/>
        <p:txBody>
          <a:bodyPr/>
          <a:lstStyle/>
          <a:p>
            <a:r>
              <a:rPr lang="en-GB" dirty="0" err="1"/>
              <a:t>Pavlakis</a:t>
            </a:r>
            <a:r>
              <a:rPr lang="en-GB" dirty="0"/>
              <a:t> </a:t>
            </a:r>
            <a:r>
              <a:rPr lang="fr-FR" dirty="0"/>
              <a:t>et al. </a:t>
            </a:r>
            <a:r>
              <a:rPr lang="en-GB" i="1" dirty="0"/>
              <a:t>Ann </a:t>
            </a:r>
            <a:r>
              <a:rPr lang="en-GB" i="1" dirty="0" err="1"/>
              <a:t>Oncol</a:t>
            </a:r>
            <a:r>
              <a:rPr lang="en-GB" dirty="0"/>
              <a:t> 2015; 26 (</a:t>
            </a:r>
            <a:r>
              <a:rPr lang="en-GB" dirty="0" err="1"/>
              <a:t>suppl</a:t>
            </a:r>
            <a:r>
              <a:rPr lang="en-GB" dirty="0"/>
              <a:t> 4): </a:t>
            </a:r>
            <a:r>
              <a:rPr lang="en-GB" dirty="0" err="1"/>
              <a:t>abstr</a:t>
            </a:r>
            <a:r>
              <a:rPr lang="en-GB" dirty="0"/>
              <a:t> </a:t>
            </a:r>
            <a:r>
              <a:rPr lang="en-GB" dirty="0" smtClean="0"/>
              <a:t>LBA-06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224767622"/>
              </p:ext>
            </p:extLst>
          </p:nvPr>
        </p:nvGraphicFramePr>
        <p:xfrm>
          <a:off x="304800" y="1585570"/>
          <a:ext cx="8229600" cy="845820"/>
        </p:xfrm>
        <a:graphic>
          <a:graphicData uri="http://schemas.openxmlformats.org/drawingml/2006/table">
            <a:tbl>
              <a:tblPr firstRow="1" bandRow="1">
                <a:tableStyleId>{69012ECD-51FC-41F1-AA8D-1B2483CD663E}</a:tableStyleId>
              </a:tblPr>
              <a:tblGrid>
                <a:gridCol w="3657600"/>
                <a:gridCol w="2286000"/>
                <a:gridCol w="2286000"/>
              </a:tblGrid>
              <a:tr h="2032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PFS by region</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i="0" u="none" strike="noStrike" kern="1200" baseline="0" dirty="0" smtClean="0">
                          <a:solidFill>
                            <a:schemeClr val="tx2"/>
                          </a:solidFill>
                          <a:latin typeface="+mn-lt"/>
                          <a:ea typeface="+mn-ea"/>
                          <a:cs typeface="+mn-cs"/>
                        </a:rPr>
                        <a:t>ANZ/Canada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kumimoji="0" lang="en-GB" sz="1400" b="1" i="0" u="none" strike="noStrike" cap="none" normalizeH="0" baseline="0" dirty="0" smtClean="0">
                          <a:ln>
                            <a:noFill/>
                          </a:ln>
                          <a:solidFill>
                            <a:schemeClr val="tx2"/>
                          </a:solidFill>
                          <a:effectLst/>
                          <a:latin typeface="Arial" charset="0"/>
                          <a:cs typeface="Arial" charset="0"/>
                        </a:rPr>
                        <a:t>Korea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HR (95%CI);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0.61 (0.39, 0.97); 0.0324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0.12 (0.06, 0.27);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200">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 for heterogeneity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531234370"/>
              </p:ext>
            </p:extLst>
          </p:nvPr>
        </p:nvGraphicFramePr>
        <p:xfrm>
          <a:off x="304800" y="2478180"/>
          <a:ext cx="8229600" cy="2255520"/>
        </p:xfrm>
        <a:graphic>
          <a:graphicData uri="http://schemas.openxmlformats.org/drawingml/2006/table">
            <a:tbl>
              <a:tblPr firstRow="1" bandRow="1">
                <a:tableStyleId>{69012ECD-51FC-41F1-AA8D-1B2483CD663E}</a:tableStyleId>
              </a:tblPr>
              <a:tblGrid>
                <a:gridCol w="3608832"/>
                <a:gridCol w="2310384"/>
                <a:gridCol w="2310384"/>
              </a:tblGrid>
              <a:tr h="2003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Grade 3–5 AEs occurring in ≥5%,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i="0" u="none" strike="noStrike" kern="1200" baseline="0" dirty="0" smtClean="0">
                          <a:solidFill>
                            <a:schemeClr val="tx2"/>
                          </a:solidFill>
                          <a:latin typeface="+mn-lt"/>
                          <a:ea typeface="+mn-ea"/>
                          <a:cs typeface="+mn-cs"/>
                        </a:rPr>
                        <a:t>Regorafenib (n=100)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i="0" u="none" strike="noStrike" kern="1200" baseline="0" dirty="0" smtClean="0">
                          <a:solidFill>
                            <a:schemeClr val="tx2"/>
                          </a:solidFill>
                          <a:latin typeface="+mn-lt"/>
                          <a:ea typeface="+mn-ea"/>
                          <a:cs typeface="+mn-cs"/>
                        </a:rPr>
                        <a:t>Placebo (n=52)</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094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003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Anorexia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0359">
                <a:tc>
                  <a:txBody>
                    <a:bodyPr/>
                    <a:lstStyle/>
                    <a:p>
                      <a:pPr>
                        <a:lnSpc>
                          <a:spcPts val="1500"/>
                        </a:lnSpc>
                      </a:pPr>
                      <a:r>
                        <a:rPr lang="en-GB" sz="1400" b="0" i="0" u="none" strike="noStrike" kern="1200" baseline="0" dirty="0" smtClean="0">
                          <a:solidFill>
                            <a:schemeClr val="tx1"/>
                          </a:solidFill>
                          <a:latin typeface="+mn-lt"/>
                          <a:ea typeface="+mn-ea"/>
                          <a:cs typeface="+mn-cs"/>
                        </a:rPr>
                        <a:t>AST increased</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0094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003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Abdominal pain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3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ALT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003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391246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the 17</a:t>
            </a:r>
            <a:r>
              <a:rPr lang="en-US" sz="1400" baseline="30000" dirty="0" smtClean="0"/>
              <a:t>th</a:t>
            </a:r>
            <a:r>
              <a:rPr lang="en-US" sz="1400" dirty="0" smtClean="0"/>
              <a:t> World Congress on Gastrointestinal Cancer 2015.</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161363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155825"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155825"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155825" algn="l"/>
                </a:tabLst>
              </a:pPr>
              <a:r>
                <a:rPr lang="en-GB" sz="1200" b="1" dirty="0" smtClean="0">
                  <a:solidFill>
                    <a:srgbClr val="4D4D4D"/>
                  </a:solidFill>
                </a:rPr>
                <a:t>Prof Philippe </a:t>
              </a:r>
              <a:r>
                <a:rPr lang="en-GB" sz="1200" b="1" dirty="0" err="1" smtClean="0">
                  <a:solidFill>
                    <a:srgbClr val="4D4D4D"/>
                  </a:solidFill>
                </a:rPr>
                <a:t>Rougier</a:t>
              </a:r>
              <a:r>
                <a:rPr lang="en-GB" sz="1200" b="1" dirty="0" smtClean="0">
                  <a:solidFill>
                    <a:srgbClr val="4D4D4D"/>
                  </a:solidFill>
                </a:rPr>
                <a:t>	</a:t>
              </a:r>
              <a:r>
                <a:rPr lang="en-GB" sz="1200" dirty="0" smtClean="0">
                  <a:solidFill>
                    <a:srgbClr val="4D4D4D"/>
                  </a:solidFill>
                </a:rPr>
                <a:t>Digestive Oncology, Hospital Georges Pompidou, Paris, France</a:t>
              </a:r>
            </a:p>
            <a:p>
              <a:pPr>
                <a:lnSpc>
                  <a:spcPct val="150000"/>
                </a:lnSpc>
                <a:spcAft>
                  <a:spcPts val="0"/>
                </a:spcAft>
                <a:tabLst>
                  <a:tab pos="2155825" algn="l"/>
                </a:tabLst>
              </a:pPr>
              <a:r>
                <a:rPr lang="en-GB" sz="1200" b="1" dirty="0" smtClean="0">
                  <a:solidFill>
                    <a:srgbClr val="4D4D4D"/>
                  </a:solidFill>
                </a:rPr>
                <a:t>Prof Côme Lepage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Jean-Luc Van </a:t>
              </a:r>
              <a:r>
                <a:rPr lang="en-GB" sz="1200" b="1" dirty="0" err="1" smtClean="0">
                  <a:solidFill>
                    <a:srgbClr val="4D4D4D"/>
                  </a:solidFill>
                </a:rPr>
                <a:t>Laetham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155825"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155825"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12681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LBA-01</a:t>
            </a:r>
            <a:r>
              <a:rPr lang="en-GB" sz="1800" dirty="0"/>
              <a:t>: Survival outcomes according to body mass index (BMI): results from a pooled analysis of 5 observational or phase IV studies of bevacizumab in metastatic colorectal cancer (</a:t>
            </a:r>
            <a:r>
              <a:rPr lang="en-GB" sz="1800" dirty="0" err="1" smtClean="0"/>
              <a:t>mCRC</a:t>
            </a:r>
            <a:r>
              <a:rPr lang="en-GB" sz="1800" dirty="0" smtClean="0"/>
              <a:t>) – Zafar Y, et </a:t>
            </a:r>
            <a:r>
              <a:rPr lang="en-GB" sz="1800" dirty="0"/>
              <a:t>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p>
          <a:p>
            <a:r>
              <a:rPr lang="en-GB" dirty="0" smtClean="0"/>
              <a:t>To assess the impact of BMI on survival outcomes in patients with </a:t>
            </a:r>
            <a:r>
              <a:rPr lang="en-GB" dirty="0" err="1" smtClean="0"/>
              <a:t>mCRC</a:t>
            </a:r>
            <a:r>
              <a:rPr lang="en-GB" dirty="0" smtClean="0"/>
              <a:t> treated with bevacizumab + CT</a:t>
            </a:r>
          </a:p>
          <a:p>
            <a:endParaRPr lang="en-GB" dirty="0" smtClean="0"/>
          </a:p>
          <a:p>
            <a:endParaRPr lang="en-GB" dirty="0"/>
          </a:p>
          <a:p>
            <a:endParaRPr lang="en-GB" dirty="0" smtClean="0"/>
          </a:p>
          <a:p>
            <a:endParaRPr lang="en-GB" dirty="0"/>
          </a:p>
          <a:p>
            <a:endParaRPr lang="en-GB" dirty="0" smtClean="0"/>
          </a:p>
          <a:p>
            <a:pPr>
              <a:spcBef>
                <a:spcPts val="1200"/>
              </a:spcBef>
              <a:spcAft>
                <a:spcPts val="200"/>
              </a:spcAft>
            </a:pPr>
            <a:r>
              <a:rPr lang="en-GB" dirty="0" smtClean="0"/>
              <a:t>Data were pooled from five prospective, observational or phase 4 studies*</a:t>
            </a:r>
          </a:p>
          <a:p>
            <a:pPr>
              <a:spcAft>
                <a:spcPts val="200"/>
              </a:spcAft>
            </a:pPr>
            <a:r>
              <a:rPr lang="en-GB" dirty="0"/>
              <a:t>OS and PFS </a:t>
            </a:r>
            <a:r>
              <a:rPr lang="en-GB" dirty="0" smtClean="0"/>
              <a:t>were assessed using the following BMI categories:</a:t>
            </a:r>
          </a:p>
        </p:txBody>
      </p:sp>
      <p:sp>
        <p:nvSpPr>
          <p:cNvPr id="4" name="Text Placeholder 3"/>
          <p:cNvSpPr>
            <a:spLocks noGrp="1"/>
          </p:cNvSpPr>
          <p:nvPr>
            <p:ph type="body" sz="quarter" idx="10"/>
          </p:nvPr>
        </p:nvSpPr>
        <p:spPr>
          <a:xfrm>
            <a:off x="365125" y="6324600"/>
            <a:ext cx="4511675" cy="258763"/>
          </a:xfrm>
        </p:spPr>
        <p:txBody>
          <a:bodyPr/>
          <a:lstStyle/>
          <a:p>
            <a:r>
              <a:rPr lang="en-GB" dirty="0" smtClean="0"/>
              <a:t>*BEAT, </a:t>
            </a:r>
            <a:r>
              <a:rPr lang="en-GB" dirty="0" err="1" smtClean="0"/>
              <a:t>BRiTE</a:t>
            </a:r>
            <a:r>
              <a:rPr lang="en-GB" dirty="0" smtClean="0"/>
              <a:t>, AWB, CONCERT and ARIES studies (data from the ARIES study did not include BMI and were excluded)</a:t>
            </a:r>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a:t>Zafar</a:t>
            </a:r>
            <a:r>
              <a:rPr lang="en-GB" dirty="0" smtClean="0"/>
              <a:t> </a:t>
            </a:r>
            <a:r>
              <a:rPr lang="fr-FR" dirty="0"/>
              <a:t>et al. </a:t>
            </a:r>
            <a:r>
              <a:rPr lang="en-GB" i="1" dirty="0" smtClean="0"/>
              <a:t>Ann </a:t>
            </a:r>
            <a:r>
              <a:rPr lang="en-GB" i="1" dirty="0" err="1" smtClean="0"/>
              <a:t>Oncol</a:t>
            </a:r>
            <a:r>
              <a:rPr lang="en-GB" dirty="0" smtClean="0"/>
              <a:t> </a:t>
            </a:r>
            <a:r>
              <a:rPr lang="en-GB" dirty="0"/>
              <a:t>2015; </a:t>
            </a:r>
            <a:r>
              <a:rPr lang="en-GB" dirty="0" smtClean="0"/>
              <a:t>26 (</a:t>
            </a:r>
            <a:r>
              <a:rPr lang="en-GB" dirty="0" err="1" smtClean="0"/>
              <a:t>suppl</a:t>
            </a:r>
            <a:r>
              <a:rPr lang="en-GB" dirty="0" smtClean="0"/>
              <a:t> 4): </a:t>
            </a:r>
            <a:r>
              <a:rPr lang="en-GB" dirty="0" err="1"/>
              <a:t>abstr</a:t>
            </a:r>
            <a:r>
              <a:rPr lang="en-GB" dirty="0"/>
              <a:t> </a:t>
            </a:r>
            <a:r>
              <a:rPr lang="en-GB" dirty="0" smtClean="0"/>
              <a:t>LBA-01</a:t>
            </a:r>
            <a:endParaRPr lang="en-GB" dirty="0"/>
          </a:p>
        </p:txBody>
      </p:sp>
      <p:sp>
        <p:nvSpPr>
          <p:cNvPr id="8" name="AutoShape 12"/>
          <p:cNvSpPr>
            <a:spLocks noChangeArrowheads="1"/>
          </p:cNvSpPr>
          <p:nvPr/>
        </p:nvSpPr>
        <p:spPr bwMode="auto">
          <a:xfrm>
            <a:off x="4618241" y="2504723"/>
            <a:ext cx="2561167" cy="848519"/>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Bevacizumab + CT</a:t>
            </a:r>
            <a:endParaRPr lang="en-GB" altLang="zh-CN" dirty="0">
              <a:solidFill>
                <a:schemeClr val="tx2"/>
              </a:solidFill>
              <a:ea typeface="SimSun" pitchFamily="2" charset="-122"/>
            </a:endParaRPr>
          </a:p>
        </p:txBody>
      </p:sp>
      <p:cxnSp>
        <p:nvCxnSpPr>
          <p:cNvPr id="9" name="AutoShape 19"/>
          <p:cNvCxnSpPr>
            <a:cxnSpLocks noChangeShapeType="1"/>
          </p:cNvCxnSpPr>
          <p:nvPr/>
        </p:nvCxnSpPr>
        <p:spPr bwMode="auto">
          <a:xfrm>
            <a:off x="3684814" y="2936523"/>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2944143"/>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2679825"/>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2" name="AutoShape 9"/>
          <p:cNvSpPr>
            <a:spLocks noChangeArrowheads="1"/>
          </p:cNvSpPr>
          <p:nvPr/>
        </p:nvSpPr>
        <p:spPr bwMode="auto">
          <a:xfrm>
            <a:off x="365124" y="2199647"/>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dirty="0" smtClean="0">
                <a:solidFill>
                  <a:schemeClr val="tx2"/>
                </a:solidFill>
              </a:rPr>
              <a:t>Previously </a:t>
            </a:r>
            <a:r>
              <a:rPr lang="en-GB" dirty="0">
                <a:solidFill>
                  <a:schemeClr val="tx2"/>
                </a:solidFill>
              </a:rPr>
              <a:t>untreated </a:t>
            </a:r>
            <a:r>
              <a:rPr lang="en-GB" dirty="0" err="1" smtClean="0">
                <a:solidFill>
                  <a:schemeClr val="tx2"/>
                </a:solidFill>
              </a:rPr>
              <a:t>mCRC</a:t>
            </a:r>
            <a:endParaRPr lang="en-GB" dirty="0" smtClean="0">
              <a:solidFill>
                <a:schemeClr val="tx2"/>
              </a:solidFill>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Available BMI data</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(n=6128)</a:t>
            </a:r>
            <a:endParaRPr lang="en-GB" altLang="zh-CN" dirty="0">
              <a:solidFill>
                <a:schemeClr val="tx2"/>
              </a:solidFill>
              <a:ea typeface="SimSun" pitchFamily="2" charset="-122"/>
            </a:endParaRPr>
          </a:p>
        </p:txBody>
      </p:sp>
      <p:graphicFrame>
        <p:nvGraphicFramePr>
          <p:cNvPr id="14" name="Group 88"/>
          <p:cNvGraphicFramePr>
            <a:graphicFrameLocks noGrp="1"/>
          </p:cNvGraphicFramePr>
          <p:nvPr>
            <p:extLst>
              <p:ext uri="{D42A27DB-BD31-4B8C-83A1-F6EECF244321}">
                <p14:modId xmlns:p14="http://schemas.microsoft.com/office/powerpoint/2010/main" xmlns="" val="2700291782"/>
              </p:ext>
            </p:extLst>
          </p:nvPr>
        </p:nvGraphicFramePr>
        <p:xfrm>
          <a:off x="2629573" y="4324884"/>
          <a:ext cx="3884854" cy="1795780"/>
        </p:xfrm>
        <a:graphic>
          <a:graphicData uri="http://schemas.openxmlformats.org/drawingml/2006/table">
            <a:tbl>
              <a:tblPr firstRow="1" bandRow="1">
                <a:tableStyleId>{69012ECD-51FC-41F1-AA8D-1B2483CD663E}</a:tableStyleId>
              </a:tblPr>
              <a:tblGrid>
                <a:gridCol w="1942427"/>
                <a:gridCol w="1942427"/>
              </a:tblGrid>
              <a:tr h="215900">
                <a:tc>
                  <a:txBody>
                    <a:bodyPr/>
                    <a:lstStyle/>
                    <a:p>
                      <a:pPr marL="0" marR="0" lvl="0" indent="0" algn="l" defTabSz="914400" rtl="0" eaLnBrk="1" fontAlgn="base" latinLnBrk="0" hangingPunct="1">
                        <a:lnSpc>
                          <a:spcPts val="13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BMI (</a:t>
                      </a:r>
                      <a:r>
                        <a:rPr lang="en-GB" sz="1400" dirty="0" smtClean="0">
                          <a:solidFill>
                            <a:schemeClr val="tx2"/>
                          </a:solidFill>
                        </a:rPr>
                        <a:t>kg/m</a:t>
                      </a:r>
                      <a:r>
                        <a:rPr lang="en-GB" sz="1400" baseline="30000" dirty="0" smtClean="0">
                          <a:solidFill>
                            <a:schemeClr val="tx2"/>
                          </a:solidFill>
                        </a:rPr>
                        <a:t>2</a:t>
                      </a:r>
                      <a:r>
                        <a:rPr kumimoji="0" lang="en-US"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900">
                <a:tc>
                  <a:txBody>
                    <a:bodyPr/>
                    <a:lstStyle/>
                    <a:p>
                      <a:pPr marL="0" marR="0" lvl="0" indent="0" algn="l" defTabSz="914400" rtl="0" eaLnBrk="1" fontAlgn="base" latinLnBrk="0" hangingPunct="1">
                        <a:lnSpc>
                          <a:spcPts val="13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180000" marR="0" lvl="0" indent="0" algn="l"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&lt;20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532</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180000" marR="0" lvl="0" indent="0" algn="l"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20–24</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2,328</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25–29</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2,119</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0" marR="0" lvl="0" indent="0" algn="l"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30–35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821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300"/>
                        </a:lnSpc>
                        <a:spcBef>
                          <a:spcPts val="0"/>
                        </a:spcBef>
                        <a:spcAft>
                          <a:spcPct val="0"/>
                        </a:spcAft>
                        <a:buClr>
                          <a:schemeClr val="tx2"/>
                        </a:buClr>
                        <a:buSzPct val="110000"/>
                        <a:buFontTx/>
                        <a:buNone/>
                        <a:tabLst/>
                      </a:pPr>
                      <a:r>
                        <a:rPr lang="en-GB" sz="1400" dirty="0" smtClean="0"/>
                        <a:t>≥35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07309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LBA-01</a:t>
            </a:r>
            <a:r>
              <a:rPr lang="en-GB" sz="1800" dirty="0"/>
              <a:t>: Survival outcomes according to body mass index (BMI): results from a pooled analysis of 5 observational or phase IV studies of bevacizumab in metastatic colorectal cancer (</a:t>
            </a:r>
            <a:r>
              <a:rPr lang="en-GB" sz="1800" dirty="0" err="1" smtClean="0"/>
              <a:t>mCRC</a:t>
            </a:r>
            <a:r>
              <a:rPr lang="en-GB" sz="1800" dirty="0" smtClean="0"/>
              <a:t>) – Zafar Y, et </a:t>
            </a:r>
            <a:r>
              <a:rPr lang="en-GB" sz="1800" dirty="0"/>
              <a:t>al</a:t>
            </a:r>
          </a:p>
        </p:txBody>
      </p:sp>
      <p:sp>
        <p:nvSpPr>
          <p:cNvPr id="3" name="Content Placeholder 2"/>
          <p:cNvSpPr>
            <a:spLocks noGrp="1"/>
          </p:cNvSpPr>
          <p:nvPr>
            <p:ph idx="1"/>
          </p:nvPr>
        </p:nvSpPr>
        <p:spPr/>
        <p:txBody>
          <a:bodyPr/>
          <a:lstStyle/>
          <a:p>
            <a:r>
              <a:rPr lang="en-GB" b="1" dirty="0" smtClean="0"/>
              <a:t>Key results</a:t>
            </a:r>
          </a:p>
        </p:txBody>
      </p:sp>
      <p:sp>
        <p:nvSpPr>
          <p:cNvPr id="4" name="Text Placeholder 3"/>
          <p:cNvSpPr>
            <a:spLocks noGrp="1"/>
          </p:cNvSpPr>
          <p:nvPr>
            <p:ph type="body" sz="quarter" idx="10"/>
          </p:nvPr>
        </p:nvSpPr>
        <p:spPr>
          <a:xfrm>
            <a:off x="365125" y="6324600"/>
            <a:ext cx="4511675" cy="258763"/>
          </a:xfrm>
        </p:spPr>
        <p:txBody>
          <a:bodyPr/>
          <a:lstStyle/>
          <a:p>
            <a:r>
              <a:rPr lang="en-GB" dirty="0" smtClean="0"/>
              <a:t> </a:t>
            </a:r>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a:t>Zafar</a:t>
            </a:r>
            <a:r>
              <a:rPr lang="en-GB" dirty="0" smtClean="0"/>
              <a:t> </a:t>
            </a:r>
            <a:r>
              <a:rPr lang="fr-FR" dirty="0"/>
              <a:t>et al. </a:t>
            </a:r>
            <a:r>
              <a:rPr lang="en-GB" i="1" dirty="0" smtClean="0"/>
              <a:t>Ann </a:t>
            </a:r>
            <a:r>
              <a:rPr lang="en-GB" i="1" dirty="0" err="1" smtClean="0"/>
              <a:t>Oncol</a:t>
            </a:r>
            <a:r>
              <a:rPr lang="en-GB" dirty="0" smtClean="0"/>
              <a:t> </a:t>
            </a:r>
            <a:r>
              <a:rPr lang="en-GB" dirty="0"/>
              <a:t>2015; </a:t>
            </a:r>
            <a:r>
              <a:rPr lang="en-GB" dirty="0" smtClean="0"/>
              <a:t>26 (</a:t>
            </a:r>
            <a:r>
              <a:rPr lang="en-GB" dirty="0" err="1" smtClean="0"/>
              <a:t>suppl</a:t>
            </a:r>
            <a:r>
              <a:rPr lang="en-GB" dirty="0" smtClean="0"/>
              <a:t> 4): </a:t>
            </a:r>
            <a:r>
              <a:rPr lang="en-GB" dirty="0" err="1"/>
              <a:t>abstr</a:t>
            </a:r>
            <a:r>
              <a:rPr lang="en-GB" dirty="0"/>
              <a:t> </a:t>
            </a:r>
            <a:r>
              <a:rPr lang="en-GB" dirty="0" smtClean="0"/>
              <a:t>LBA-01</a:t>
            </a:r>
            <a:endParaRPr lang="en-GB" dirty="0"/>
          </a:p>
        </p:txBody>
      </p:sp>
      <p:graphicFrame>
        <p:nvGraphicFramePr>
          <p:cNvPr id="13" name="Group 88"/>
          <p:cNvGraphicFramePr>
            <a:graphicFrameLocks noGrp="1"/>
          </p:cNvGraphicFramePr>
          <p:nvPr>
            <p:extLst>
              <p:ext uri="{D42A27DB-BD31-4B8C-83A1-F6EECF244321}">
                <p14:modId xmlns:p14="http://schemas.microsoft.com/office/powerpoint/2010/main" xmlns="" val="917645116"/>
              </p:ext>
            </p:extLst>
          </p:nvPr>
        </p:nvGraphicFramePr>
        <p:xfrm>
          <a:off x="638444" y="1676400"/>
          <a:ext cx="7771897" cy="1127760"/>
        </p:xfrm>
        <a:graphic>
          <a:graphicData uri="http://schemas.openxmlformats.org/drawingml/2006/table">
            <a:tbl>
              <a:tblPr firstRow="1" bandRow="1">
                <a:tableStyleId>{69012ECD-51FC-41F1-AA8D-1B2483CD663E}</a:tableStyleId>
              </a:tblPr>
              <a:tblGrid>
                <a:gridCol w="1558005"/>
                <a:gridCol w="1553473"/>
                <a:gridCol w="1553473"/>
                <a:gridCol w="1553473"/>
                <a:gridCol w="1553473"/>
              </a:tblGrid>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ts val="1400"/>
                        </a:lnSpc>
                        <a:spcBef>
                          <a:spcPts val="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BMI (</a:t>
                      </a:r>
                      <a:r>
                        <a:rPr lang="en-GB" sz="1400" b="1" dirty="0" smtClean="0">
                          <a:solidFill>
                            <a:schemeClr val="tx2"/>
                          </a:solidFill>
                        </a:rPr>
                        <a:t>kg/m</a:t>
                      </a:r>
                      <a:r>
                        <a:rPr lang="en-GB" sz="1400" b="1" baseline="30000" dirty="0" smtClean="0">
                          <a:solidFill>
                            <a:schemeClr val="tx2"/>
                          </a:solidFill>
                        </a:rPr>
                        <a:t>2</a:t>
                      </a:r>
                      <a:r>
                        <a:rPr kumimoji="0" lang="en-GB"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i="0" u="none" strike="noStrike" kern="1200" baseline="0" dirty="0" smtClean="0">
                          <a:solidFill>
                            <a:schemeClr val="tx2"/>
                          </a:solidFill>
                          <a:latin typeface="+mn-lt"/>
                          <a:ea typeface="+mn-ea"/>
                          <a:cs typeface="+mn-cs"/>
                        </a:rPr>
                        <a:t>&lt;25</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solidFill>
                            <a:schemeClr val="tx2"/>
                          </a:solidFill>
                        </a:rPr>
                        <a:t>25–29</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1" dirty="0" smtClean="0">
                          <a:solidFill>
                            <a:schemeClr val="tx2"/>
                          </a:solidFill>
                        </a:rPr>
                        <a:t>30–35</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≥35</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0" i="0" u="none" strike="noStrike" kern="1200" baseline="0" dirty="0" smtClean="0">
                          <a:solidFill>
                            <a:schemeClr val="tx1"/>
                          </a:solidFill>
                          <a:latin typeface="+mn-lt"/>
                          <a:ea typeface="+mn-ea"/>
                          <a:cs typeface="+mn-cs"/>
                        </a:rPr>
                        <a:t>10.0</a:t>
                      </a:r>
                    </a:p>
                    <a:p>
                      <a:pPr algn="ctr"/>
                      <a:r>
                        <a:rPr lang="en-GB" sz="1400" b="0" i="0" u="none" strike="noStrike" kern="1200" baseline="0" dirty="0" smtClean="0">
                          <a:solidFill>
                            <a:schemeClr val="tx1"/>
                          </a:solidFill>
                          <a:latin typeface="+mn-lt"/>
                          <a:ea typeface="+mn-ea"/>
                          <a:cs typeface="+mn-cs"/>
                        </a:rPr>
                        <a:t>(9.7, 10.4)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0" i="0" u="none" strike="noStrike" kern="1200" baseline="0" dirty="0" smtClean="0">
                          <a:solidFill>
                            <a:schemeClr val="tx1"/>
                          </a:solidFill>
                          <a:latin typeface="+mn-lt"/>
                          <a:ea typeface="+mn-ea"/>
                          <a:cs typeface="+mn-cs"/>
                        </a:rPr>
                        <a:t>10.6</a:t>
                      </a:r>
                    </a:p>
                    <a:p>
                      <a:pPr algn="ctr"/>
                      <a:r>
                        <a:rPr lang="en-GB" sz="1400" b="0" i="0" u="none" strike="noStrike" kern="1200" baseline="0" dirty="0" smtClean="0">
                          <a:solidFill>
                            <a:schemeClr val="tx1"/>
                          </a:solidFill>
                          <a:latin typeface="+mn-lt"/>
                          <a:ea typeface="+mn-ea"/>
                          <a:cs typeface="+mn-cs"/>
                        </a:rPr>
                        <a:t>(10.2, 11.0)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0" i="0" u="none" strike="noStrike" kern="1200" baseline="0" dirty="0" smtClean="0">
                          <a:solidFill>
                            <a:schemeClr val="tx1"/>
                          </a:solidFill>
                          <a:latin typeface="+mn-lt"/>
                          <a:ea typeface="+mn-ea"/>
                          <a:cs typeface="+mn-cs"/>
                        </a:rPr>
                        <a:t>10.5</a:t>
                      </a:r>
                    </a:p>
                    <a:p>
                      <a:pPr algn="ctr"/>
                      <a:r>
                        <a:rPr lang="en-GB" sz="1400" b="0" i="0" u="none" strike="noStrike" kern="1200" baseline="0" dirty="0" smtClean="0">
                          <a:solidFill>
                            <a:schemeClr val="tx1"/>
                          </a:solidFill>
                          <a:latin typeface="+mn-lt"/>
                          <a:ea typeface="+mn-ea"/>
                          <a:cs typeface="+mn-cs"/>
                        </a:rPr>
                        <a:t>(9.9, 11.4)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0" i="0" u="none" strike="noStrike" kern="1200" baseline="0" dirty="0" smtClean="0">
                          <a:solidFill>
                            <a:schemeClr val="tx1"/>
                          </a:solidFill>
                          <a:latin typeface="+mn-lt"/>
                          <a:ea typeface="+mn-ea"/>
                          <a:cs typeface="+mn-cs"/>
                        </a:rPr>
                        <a:t>10.9</a:t>
                      </a:r>
                    </a:p>
                    <a:p>
                      <a:pPr algn="ctr"/>
                      <a:r>
                        <a:rPr lang="en-GB" sz="1400" b="0" i="0" u="none" strike="noStrike" kern="1200" baseline="0" dirty="0" smtClean="0">
                          <a:solidFill>
                            <a:schemeClr val="tx1"/>
                          </a:solidFill>
                          <a:latin typeface="+mn-lt"/>
                          <a:ea typeface="+mn-ea"/>
                          <a:cs typeface="+mn-cs"/>
                        </a:rPr>
                        <a:t>(9.5, 12.3)</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10" name="Group 9"/>
          <p:cNvGrpSpPr/>
          <p:nvPr/>
        </p:nvGrpSpPr>
        <p:grpSpPr>
          <a:xfrm>
            <a:off x="1690918" y="3234364"/>
            <a:ext cx="4509987" cy="2267459"/>
            <a:chOff x="1835695" y="3189630"/>
            <a:chExt cx="4297909" cy="2267459"/>
          </a:xfrm>
        </p:grpSpPr>
        <p:sp>
          <p:nvSpPr>
            <p:cNvPr id="11" name="Freeform 2"/>
            <p:cNvSpPr>
              <a:spLocks/>
            </p:cNvSpPr>
            <p:nvPr/>
          </p:nvSpPr>
          <p:spPr bwMode="auto">
            <a:xfrm>
              <a:off x="1835695" y="3212976"/>
              <a:ext cx="4297909" cy="2202172"/>
            </a:xfrm>
            <a:custGeom>
              <a:avLst/>
              <a:gdLst>
                <a:gd name="T0" fmla="*/ 243 w 341"/>
                <a:gd name="T1" fmla="*/ 174 h 174"/>
                <a:gd name="T2" fmla="*/ 228 w 341"/>
                <a:gd name="T3" fmla="*/ 168 h 174"/>
                <a:gd name="T4" fmla="*/ 224 w 341"/>
                <a:gd name="T5" fmla="*/ 164 h 174"/>
                <a:gd name="T6" fmla="*/ 218 w 341"/>
                <a:gd name="T7" fmla="*/ 158 h 174"/>
                <a:gd name="T8" fmla="*/ 216 w 341"/>
                <a:gd name="T9" fmla="*/ 155 h 174"/>
                <a:gd name="T10" fmla="*/ 207 w 341"/>
                <a:gd name="T11" fmla="*/ 149 h 174"/>
                <a:gd name="T12" fmla="*/ 198 w 341"/>
                <a:gd name="T13" fmla="*/ 146 h 174"/>
                <a:gd name="T14" fmla="*/ 192 w 341"/>
                <a:gd name="T15" fmla="*/ 144 h 174"/>
                <a:gd name="T16" fmla="*/ 188 w 341"/>
                <a:gd name="T17" fmla="*/ 142 h 174"/>
                <a:gd name="T18" fmla="*/ 186 w 341"/>
                <a:gd name="T19" fmla="*/ 138 h 174"/>
                <a:gd name="T20" fmla="*/ 181 w 341"/>
                <a:gd name="T21" fmla="*/ 134 h 174"/>
                <a:gd name="T22" fmla="*/ 177 w 341"/>
                <a:gd name="T23" fmla="*/ 130 h 174"/>
                <a:gd name="T24" fmla="*/ 174 w 341"/>
                <a:gd name="T25" fmla="*/ 127 h 174"/>
                <a:gd name="T26" fmla="*/ 166 w 341"/>
                <a:gd name="T27" fmla="*/ 125 h 174"/>
                <a:gd name="T28" fmla="*/ 163 w 341"/>
                <a:gd name="T29" fmla="*/ 120 h 174"/>
                <a:gd name="T30" fmla="*/ 159 w 341"/>
                <a:gd name="T31" fmla="*/ 119 h 174"/>
                <a:gd name="T32" fmla="*/ 151 w 341"/>
                <a:gd name="T33" fmla="*/ 115 h 174"/>
                <a:gd name="T34" fmla="*/ 149 w 341"/>
                <a:gd name="T35" fmla="*/ 112 h 174"/>
                <a:gd name="T36" fmla="*/ 147 w 341"/>
                <a:gd name="T37" fmla="*/ 110 h 174"/>
                <a:gd name="T38" fmla="*/ 145 w 341"/>
                <a:gd name="T39" fmla="*/ 109 h 174"/>
                <a:gd name="T40" fmla="*/ 142 w 341"/>
                <a:gd name="T41" fmla="*/ 106 h 174"/>
                <a:gd name="T42" fmla="*/ 138 w 341"/>
                <a:gd name="T43" fmla="*/ 105 h 174"/>
                <a:gd name="T44" fmla="*/ 134 w 341"/>
                <a:gd name="T45" fmla="*/ 100 h 174"/>
                <a:gd name="T46" fmla="*/ 131 w 341"/>
                <a:gd name="T47" fmla="*/ 97 h 174"/>
                <a:gd name="T48" fmla="*/ 128 w 341"/>
                <a:gd name="T49" fmla="*/ 94 h 174"/>
                <a:gd name="T50" fmla="*/ 126 w 341"/>
                <a:gd name="T51" fmla="*/ 91 h 174"/>
                <a:gd name="T52" fmla="*/ 123 w 341"/>
                <a:gd name="T53" fmla="*/ 88 h 174"/>
                <a:gd name="T54" fmla="*/ 120 w 341"/>
                <a:gd name="T55" fmla="*/ 86 h 174"/>
                <a:gd name="T56" fmla="*/ 116 w 341"/>
                <a:gd name="T57" fmla="*/ 83 h 174"/>
                <a:gd name="T58" fmla="*/ 112 w 341"/>
                <a:gd name="T59" fmla="*/ 80 h 174"/>
                <a:gd name="T60" fmla="*/ 108 w 341"/>
                <a:gd name="T61" fmla="*/ 78 h 174"/>
                <a:gd name="T62" fmla="*/ 102 w 341"/>
                <a:gd name="T63" fmla="*/ 76 h 174"/>
                <a:gd name="T64" fmla="*/ 99 w 341"/>
                <a:gd name="T65" fmla="*/ 73 h 174"/>
                <a:gd name="T66" fmla="*/ 97 w 341"/>
                <a:gd name="T67" fmla="*/ 72 h 174"/>
                <a:gd name="T68" fmla="*/ 95 w 341"/>
                <a:gd name="T69" fmla="*/ 70 h 174"/>
                <a:gd name="T70" fmla="*/ 92 w 341"/>
                <a:gd name="T71" fmla="*/ 67 h 174"/>
                <a:gd name="T72" fmla="*/ 90 w 341"/>
                <a:gd name="T73" fmla="*/ 65 h 174"/>
                <a:gd name="T74" fmla="*/ 87 w 341"/>
                <a:gd name="T75" fmla="*/ 62 h 174"/>
                <a:gd name="T76" fmla="*/ 84 w 341"/>
                <a:gd name="T77" fmla="*/ 60 h 174"/>
                <a:gd name="T78" fmla="*/ 82 w 341"/>
                <a:gd name="T79" fmla="*/ 57 h 174"/>
                <a:gd name="T80" fmla="*/ 79 w 341"/>
                <a:gd name="T81" fmla="*/ 54 h 174"/>
                <a:gd name="T82" fmla="*/ 77 w 341"/>
                <a:gd name="T83" fmla="*/ 52 h 174"/>
                <a:gd name="T84" fmla="*/ 73 w 341"/>
                <a:gd name="T85" fmla="*/ 50 h 174"/>
                <a:gd name="T86" fmla="*/ 71 w 341"/>
                <a:gd name="T87" fmla="*/ 48 h 174"/>
                <a:gd name="T88" fmla="*/ 68 w 341"/>
                <a:gd name="T89" fmla="*/ 45 h 174"/>
                <a:gd name="T90" fmla="*/ 66 w 341"/>
                <a:gd name="T91" fmla="*/ 42 h 174"/>
                <a:gd name="T92" fmla="*/ 62 w 341"/>
                <a:gd name="T93" fmla="*/ 41 h 174"/>
                <a:gd name="T94" fmla="*/ 59 w 341"/>
                <a:gd name="T95" fmla="*/ 38 h 174"/>
                <a:gd name="T96" fmla="*/ 57 w 341"/>
                <a:gd name="T97" fmla="*/ 37 h 174"/>
                <a:gd name="T98" fmla="*/ 55 w 341"/>
                <a:gd name="T99" fmla="*/ 34 h 174"/>
                <a:gd name="T100" fmla="*/ 53 w 341"/>
                <a:gd name="T101" fmla="*/ 30 h 174"/>
                <a:gd name="T102" fmla="*/ 51 w 341"/>
                <a:gd name="T103" fmla="*/ 29 h 174"/>
                <a:gd name="T104" fmla="*/ 47 w 341"/>
                <a:gd name="T105" fmla="*/ 24 h 174"/>
                <a:gd name="T106" fmla="*/ 43 w 341"/>
                <a:gd name="T107" fmla="*/ 22 h 174"/>
                <a:gd name="T108" fmla="*/ 42 w 341"/>
                <a:gd name="T109" fmla="*/ 19 h 174"/>
                <a:gd name="T110" fmla="*/ 40 w 341"/>
                <a:gd name="T111" fmla="*/ 16 h 174"/>
                <a:gd name="T112" fmla="*/ 37 w 341"/>
                <a:gd name="T113" fmla="*/ 12 h 174"/>
                <a:gd name="T114" fmla="*/ 34 w 341"/>
                <a:gd name="T115" fmla="*/ 8 h 174"/>
                <a:gd name="T116" fmla="*/ 25 w 341"/>
                <a:gd name="T117" fmla="*/ 6 h 174"/>
                <a:gd name="T118" fmla="*/ 18 w 341"/>
                <a:gd name="T119" fmla="*/ 4 h 174"/>
                <a:gd name="T120" fmla="*/ 11 w 341"/>
                <a:gd name="T121" fmla="*/ 3 h 174"/>
                <a:gd name="T122" fmla="*/ 7 w 341"/>
                <a:gd name="T12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174">
                  <a:moveTo>
                    <a:pt x="341" y="174"/>
                  </a:moveTo>
                  <a:lnTo>
                    <a:pt x="243" y="174"/>
                  </a:lnTo>
                  <a:lnTo>
                    <a:pt x="243" y="168"/>
                  </a:lnTo>
                  <a:lnTo>
                    <a:pt x="228" y="168"/>
                  </a:lnTo>
                  <a:lnTo>
                    <a:pt x="228" y="164"/>
                  </a:lnTo>
                  <a:lnTo>
                    <a:pt x="224" y="164"/>
                  </a:lnTo>
                  <a:lnTo>
                    <a:pt x="224" y="158"/>
                  </a:lnTo>
                  <a:lnTo>
                    <a:pt x="218" y="158"/>
                  </a:lnTo>
                  <a:lnTo>
                    <a:pt x="218" y="155"/>
                  </a:lnTo>
                  <a:lnTo>
                    <a:pt x="216" y="155"/>
                  </a:lnTo>
                  <a:lnTo>
                    <a:pt x="216" y="149"/>
                  </a:lnTo>
                  <a:lnTo>
                    <a:pt x="207" y="149"/>
                  </a:lnTo>
                  <a:lnTo>
                    <a:pt x="207" y="146"/>
                  </a:lnTo>
                  <a:lnTo>
                    <a:pt x="198" y="146"/>
                  </a:lnTo>
                  <a:lnTo>
                    <a:pt x="198" y="144"/>
                  </a:lnTo>
                  <a:lnTo>
                    <a:pt x="192" y="144"/>
                  </a:lnTo>
                  <a:lnTo>
                    <a:pt x="192" y="142"/>
                  </a:lnTo>
                  <a:lnTo>
                    <a:pt x="188" y="142"/>
                  </a:lnTo>
                  <a:lnTo>
                    <a:pt x="188" y="138"/>
                  </a:lnTo>
                  <a:lnTo>
                    <a:pt x="186" y="138"/>
                  </a:lnTo>
                  <a:lnTo>
                    <a:pt x="186" y="134"/>
                  </a:lnTo>
                  <a:lnTo>
                    <a:pt x="181" y="134"/>
                  </a:lnTo>
                  <a:lnTo>
                    <a:pt x="181" y="130"/>
                  </a:lnTo>
                  <a:lnTo>
                    <a:pt x="177" y="130"/>
                  </a:lnTo>
                  <a:lnTo>
                    <a:pt x="177" y="127"/>
                  </a:lnTo>
                  <a:lnTo>
                    <a:pt x="174" y="127"/>
                  </a:lnTo>
                  <a:lnTo>
                    <a:pt x="174" y="125"/>
                  </a:lnTo>
                  <a:lnTo>
                    <a:pt x="166" y="125"/>
                  </a:lnTo>
                  <a:lnTo>
                    <a:pt x="166" y="120"/>
                  </a:lnTo>
                  <a:lnTo>
                    <a:pt x="163" y="120"/>
                  </a:lnTo>
                  <a:lnTo>
                    <a:pt x="163" y="119"/>
                  </a:lnTo>
                  <a:lnTo>
                    <a:pt x="159" y="119"/>
                  </a:lnTo>
                  <a:lnTo>
                    <a:pt x="159" y="115"/>
                  </a:lnTo>
                  <a:lnTo>
                    <a:pt x="151" y="115"/>
                  </a:lnTo>
                  <a:lnTo>
                    <a:pt x="151" y="112"/>
                  </a:lnTo>
                  <a:lnTo>
                    <a:pt x="149" y="112"/>
                  </a:lnTo>
                  <a:lnTo>
                    <a:pt x="149" y="110"/>
                  </a:lnTo>
                  <a:lnTo>
                    <a:pt x="147" y="110"/>
                  </a:lnTo>
                  <a:lnTo>
                    <a:pt x="147" y="109"/>
                  </a:lnTo>
                  <a:lnTo>
                    <a:pt x="145" y="109"/>
                  </a:lnTo>
                  <a:lnTo>
                    <a:pt x="145" y="106"/>
                  </a:lnTo>
                  <a:lnTo>
                    <a:pt x="142" y="106"/>
                  </a:lnTo>
                  <a:lnTo>
                    <a:pt x="142" y="105"/>
                  </a:lnTo>
                  <a:lnTo>
                    <a:pt x="138" y="105"/>
                  </a:lnTo>
                  <a:lnTo>
                    <a:pt x="138" y="100"/>
                  </a:lnTo>
                  <a:lnTo>
                    <a:pt x="134" y="100"/>
                  </a:lnTo>
                  <a:lnTo>
                    <a:pt x="134" y="97"/>
                  </a:lnTo>
                  <a:lnTo>
                    <a:pt x="131" y="97"/>
                  </a:lnTo>
                  <a:lnTo>
                    <a:pt x="131" y="94"/>
                  </a:lnTo>
                  <a:lnTo>
                    <a:pt x="128" y="94"/>
                  </a:lnTo>
                  <a:lnTo>
                    <a:pt x="128" y="91"/>
                  </a:lnTo>
                  <a:lnTo>
                    <a:pt x="126" y="91"/>
                  </a:lnTo>
                  <a:lnTo>
                    <a:pt x="126" y="88"/>
                  </a:lnTo>
                  <a:lnTo>
                    <a:pt x="123" y="88"/>
                  </a:lnTo>
                  <a:lnTo>
                    <a:pt x="123" y="86"/>
                  </a:lnTo>
                  <a:lnTo>
                    <a:pt x="120" y="86"/>
                  </a:lnTo>
                  <a:lnTo>
                    <a:pt x="120" y="83"/>
                  </a:lnTo>
                  <a:lnTo>
                    <a:pt x="116" y="83"/>
                  </a:lnTo>
                  <a:lnTo>
                    <a:pt x="116" y="80"/>
                  </a:lnTo>
                  <a:lnTo>
                    <a:pt x="112" y="80"/>
                  </a:lnTo>
                  <a:lnTo>
                    <a:pt x="112" y="78"/>
                  </a:lnTo>
                  <a:lnTo>
                    <a:pt x="108" y="78"/>
                  </a:lnTo>
                  <a:lnTo>
                    <a:pt x="108" y="76"/>
                  </a:lnTo>
                  <a:lnTo>
                    <a:pt x="102" y="76"/>
                  </a:lnTo>
                  <a:lnTo>
                    <a:pt x="102" y="73"/>
                  </a:lnTo>
                  <a:lnTo>
                    <a:pt x="99" y="73"/>
                  </a:lnTo>
                  <a:lnTo>
                    <a:pt x="99" y="72"/>
                  </a:lnTo>
                  <a:lnTo>
                    <a:pt x="97" y="72"/>
                  </a:lnTo>
                  <a:lnTo>
                    <a:pt x="97" y="70"/>
                  </a:lnTo>
                  <a:lnTo>
                    <a:pt x="95" y="70"/>
                  </a:lnTo>
                  <a:lnTo>
                    <a:pt x="95" y="67"/>
                  </a:lnTo>
                  <a:lnTo>
                    <a:pt x="92" y="67"/>
                  </a:lnTo>
                  <a:lnTo>
                    <a:pt x="92" y="65"/>
                  </a:lnTo>
                  <a:lnTo>
                    <a:pt x="90" y="65"/>
                  </a:lnTo>
                  <a:lnTo>
                    <a:pt x="90" y="62"/>
                  </a:lnTo>
                  <a:lnTo>
                    <a:pt x="87" y="62"/>
                  </a:lnTo>
                  <a:lnTo>
                    <a:pt x="87" y="60"/>
                  </a:lnTo>
                  <a:lnTo>
                    <a:pt x="84" y="60"/>
                  </a:lnTo>
                  <a:lnTo>
                    <a:pt x="84" y="57"/>
                  </a:lnTo>
                  <a:lnTo>
                    <a:pt x="82" y="57"/>
                  </a:lnTo>
                  <a:lnTo>
                    <a:pt x="82" y="54"/>
                  </a:lnTo>
                  <a:lnTo>
                    <a:pt x="79" y="54"/>
                  </a:lnTo>
                  <a:lnTo>
                    <a:pt x="79" y="52"/>
                  </a:lnTo>
                  <a:lnTo>
                    <a:pt x="77" y="52"/>
                  </a:lnTo>
                  <a:lnTo>
                    <a:pt x="77" y="50"/>
                  </a:lnTo>
                  <a:lnTo>
                    <a:pt x="73" y="50"/>
                  </a:lnTo>
                  <a:lnTo>
                    <a:pt x="73" y="48"/>
                  </a:lnTo>
                  <a:lnTo>
                    <a:pt x="71" y="48"/>
                  </a:lnTo>
                  <a:lnTo>
                    <a:pt x="71" y="45"/>
                  </a:lnTo>
                  <a:lnTo>
                    <a:pt x="68" y="45"/>
                  </a:lnTo>
                  <a:lnTo>
                    <a:pt x="68" y="42"/>
                  </a:lnTo>
                  <a:lnTo>
                    <a:pt x="66" y="42"/>
                  </a:lnTo>
                  <a:lnTo>
                    <a:pt x="66" y="41"/>
                  </a:lnTo>
                  <a:lnTo>
                    <a:pt x="62" y="41"/>
                  </a:lnTo>
                  <a:lnTo>
                    <a:pt x="62" y="38"/>
                  </a:lnTo>
                  <a:lnTo>
                    <a:pt x="59" y="38"/>
                  </a:lnTo>
                  <a:lnTo>
                    <a:pt x="59" y="37"/>
                  </a:lnTo>
                  <a:lnTo>
                    <a:pt x="57" y="37"/>
                  </a:lnTo>
                  <a:lnTo>
                    <a:pt x="57" y="34"/>
                  </a:lnTo>
                  <a:lnTo>
                    <a:pt x="55" y="34"/>
                  </a:lnTo>
                  <a:lnTo>
                    <a:pt x="55" y="30"/>
                  </a:lnTo>
                  <a:lnTo>
                    <a:pt x="53" y="30"/>
                  </a:lnTo>
                  <a:lnTo>
                    <a:pt x="53" y="29"/>
                  </a:lnTo>
                  <a:lnTo>
                    <a:pt x="51" y="29"/>
                  </a:lnTo>
                  <a:lnTo>
                    <a:pt x="51" y="24"/>
                  </a:lnTo>
                  <a:lnTo>
                    <a:pt x="47" y="24"/>
                  </a:lnTo>
                  <a:lnTo>
                    <a:pt x="47" y="22"/>
                  </a:lnTo>
                  <a:lnTo>
                    <a:pt x="43" y="22"/>
                  </a:lnTo>
                  <a:lnTo>
                    <a:pt x="43" y="19"/>
                  </a:lnTo>
                  <a:lnTo>
                    <a:pt x="42" y="19"/>
                  </a:lnTo>
                  <a:lnTo>
                    <a:pt x="42" y="16"/>
                  </a:lnTo>
                  <a:lnTo>
                    <a:pt x="40" y="16"/>
                  </a:lnTo>
                  <a:lnTo>
                    <a:pt x="40" y="12"/>
                  </a:lnTo>
                  <a:lnTo>
                    <a:pt x="37" y="12"/>
                  </a:lnTo>
                  <a:lnTo>
                    <a:pt x="37" y="8"/>
                  </a:lnTo>
                  <a:lnTo>
                    <a:pt x="34" y="8"/>
                  </a:lnTo>
                  <a:lnTo>
                    <a:pt x="34" y="6"/>
                  </a:lnTo>
                  <a:lnTo>
                    <a:pt x="25" y="6"/>
                  </a:lnTo>
                  <a:lnTo>
                    <a:pt x="25" y="4"/>
                  </a:lnTo>
                  <a:lnTo>
                    <a:pt x="18" y="4"/>
                  </a:lnTo>
                  <a:lnTo>
                    <a:pt x="18" y="3"/>
                  </a:lnTo>
                  <a:lnTo>
                    <a:pt x="11" y="3"/>
                  </a:lnTo>
                  <a:lnTo>
                    <a:pt x="7" y="3"/>
                  </a:lnTo>
                  <a:lnTo>
                    <a:pt x="7" y="0"/>
                  </a:lnTo>
                  <a:lnTo>
                    <a:pt x="0" y="0"/>
                  </a:lnTo>
                </a:path>
              </a:pathLst>
            </a:cu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rot="5400000">
              <a:off x="6097604" y="5416140"/>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 name="Straight Connector 13"/>
            <p:cNvCxnSpPr/>
            <p:nvPr/>
          </p:nvCxnSpPr>
          <p:spPr>
            <a:xfrm rot="5400000">
              <a:off x="4887929" y="5421089"/>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 name="Straight Connector 14"/>
            <p:cNvCxnSpPr/>
            <p:nvPr/>
          </p:nvCxnSpPr>
          <p:spPr>
            <a:xfrm rot="5400000">
              <a:off x="4718114" y="5344140"/>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 name="Straight Connector 15"/>
            <p:cNvCxnSpPr/>
            <p:nvPr/>
          </p:nvCxnSpPr>
          <p:spPr>
            <a:xfrm rot="5400000">
              <a:off x="4651439" y="529861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 name="Straight Connector 16"/>
            <p:cNvCxnSpPr/>
            <p:nvPr/>
          </p:nvCxnSpPr>
          <p:spPr>
            <a:xfrm rot="5400000">
              <a:off x="4590665" y="5221901"/>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 name="Straight Connector 17"/>
            <p:cNvCxnSpPr/>
            <p:nvPr/>
          </p:nvCxnSpPr>
          <p:spPr>
            <a:xfrm rot="5400000">
              <a:off x="4491791" y="5109188"/>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 name="Straight Connector 18"/>
            <p:cNvCxnSpPr/>
            <p:nvPr/>
          </p:nvCxnSpPr>
          <p:spPr>
            <a:xfrm rot="5400000">
              <a:off x="4435779" y="5105038"/>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0" name="Straight Connector 19"/>
            <p:cNvCxnSpPr/>
            <p:nvPr/>
          </p:nvCxnSpPr>
          <p:spPr>
            <a:xfrm rot="5400000">
              <a:off x="4379767" y="506427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1" name="Straight Connector 20"/>
            <p:cNvCxnSpPr/>
            <p:nvPr/>
          </p:nvCxnSpPr>
          <p:spPr>
            <a:xfrm rot="5400000">
              <a:off x="4335347" y="506427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2" name="Straight Connector 21"/>
            <p:cNvCxnSpPr/>
            <p:nvPr/>
          </p:nvCxnSpPr>
          <p:spPr>
            <a:xfrm rot="5400000">
              <a:off x="4279755" y="5034776"/>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3" name="Straight Connector 22"/>
            <p:cNvCxnSpPr/>
            <p:nvPr/>
          </p:nvCxnSpPr>
          <p:spPr>
            <a:xfrm rot="5400000">
              <a:off x="4235335" y="5034776"/>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4" name="Straight Connector 23"/>
            <p:cNvCxnSpPr/>
            <p:nvPr/>
          </p:nvCxnSpPr>
          <p:spPr>
            <a:xfrm rot="5400000">
              <a:off x="4141643" y="491422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5" name="Straight Connector 24"/>
            <p:cNvCxnSpPr/>
            <p:nvPr/>
          </p:nvCxnSpPr>
          <p:spPr>
            <a:xfrm rot="5400000">
              <a:off x="4097223" y="491422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6" name="Straight Connector 25"/>
            <p:cNvCxnSpPr/>
            <p:nvPr/>
          </p:nvCxnSpPr>
          <p:spPr>
            <a:xfrm rot="5400000">
              <a:off x="4203028" y="502827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 name="Straight Connector 26"/>
            <p:cNvCxnSpPr/>
            <p:nvPr/>
          </p:nvCxnSpPr>
          <p:spPr>
            <a:xfrm rot="5400000">
              <a:off x="4059123" y="485651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 name="Straight Connector 27"/>
            <p:cNvCxnSpPr/>
            <p:nvPr/>
          </p:nvCxnSpPr>
          <p:spPr>
            <a:xfrm rot="5400000">
              <a:off x="4013880" y="482051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 name="Straight Connector 28"/>
            <p:cNvCxnSpPr/>
            <p:nvPr/>
          </p:nvCxnSpPr>
          <p:spPr>
            <a:xfrm rot="5400000">
              <a:off x="3948649" y="479462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 name="Straight Connector 29"/>
            <p:cNvCxnSpPr/>
            <p:nvPr/>
          </p:nvCxnSpPr>
          <p:spPr>
            <a:xfrm rot="5400000">
              <a:off x="3835793" y="472262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 name="Straight Connector 30"/>
            <p:cNvCxnSpPr/>
            <p:nvPr/>
          </p:nvCxnSpPr>
          <p:spPr>
            <a:xfrm rot="5400000">
              <a:off x="3808662" y="472262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rot="5400000">
              <a:off x="3693424" y="462737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rot="5400000">
              <a:off x="3666293" y="4603881"/>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 name="Straight Connector 33"/>
            <p:cNvCxnSpPr/>
            <p:nvPr/>
          </p:nvCxnSpPr>
          <p:spPr>
            <a:xfrm rot="5400000">
              <a:off x="3608206" y="455537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 name="Straight Connector 34"/>
            <p:cNvCxnSpPr/>
            <p:nvPr/>
          </p:nvCxnSpPr>
          <p:spPr>
            <a:xfrm rot="5400000">
              <a:off x="3516781" y="448337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 name="Straight Connector 35"/>
            <p:cNvCxnSpPr/>
            <p:nvPr/>
          </p:nvCxnSpPr>
          <p:spPr>
            <a:xfrm rot="5400000">
              <a:off x="3470600" y="444737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 name="Straight Connector 36"/>
            <p:cNvCxnSpPr/>
            <p:nvPr/>
          </p:nvCxnSpPr>
          <p:spPr>
            <a:xfrm rot="5400000">
              <a:off x="3105332" y="418067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 name="Straight Connector 37"/>
            <p:cNvCxnSpPr/>
            <p:nvPr/>
          </p:nvCxnSpPr>
          <p:spPr>
            <a:xfrm rot="5400000">
              <a:off x="3066295" y="414467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 name="Straight Connector 38"/>
            <p:cNvCxnSpPr/>
            <p:nvPr/>
          </p:nvCxnSpPr>
          <p:spPr>
            <a:xfrm rot="5400000">
              <a:off x="3037720" y="412909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 name="Straight Connector 39"/>
            <p:cNvCxnSpPr/>
            <p:nvPr/>
          </p:nvCxnSpPr>
          <p:spPr>
            <a:xfrm rot="5400000">
              <a:off x="2975808" y="406431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 name="Straight Connector 40"/>
            <p:cNvCxnSpPr/>
            <p:nvPr/>
          </p:nvCxnSpPr>
          <p:spPr>
            <a:xfrm rot="5400000">
              <a:off x="2878177" y="398040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 name="Straight Connector 41"/>
            <p:cNvCxnSpPr/>
            <p:nvPr/>
          </p:nvCxnSpPr>
          <p:spPr>
            <a:xfrm rot="5400000">
              <a:off x="2842458" y="3934883"/>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 name="Straight Connector 42"/>
            <p:cNvCxnSpPr/>
            <p:nvPr/>
          </p:nvCxnSpPr>
          <p:spPr>
            <a:xfrm rot="5400000">
              <a:off x="2806739" y="3889359"/>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rot="5400000">
              <a:off x="2744826" y="384383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 name="Straight Connector 44"/>
            <p:cNvCxnSpPr/>
            <p:nvPr/>
          </p:nvCxnSpPr>
          <p:spPr>
            <a:xfrm rot="5400000">
              <a:off x="2682438" y="379138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 name="Straight Connector 45"/>
            <p:cNvCxnSpPr/>
            <p:nvPr/>
          </p:nvCxnSpPr>
          <p:spPr>
            <a:xfrm rot="5400000">
              <a:off x="2646244" y="3738933"/>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 name="Straight Connector 46"/>
            <p:cNvCxnSpPr/>
            <p:nvPr/>
          </p:nvCxnSpPr>
          <p:spPr>
            <a:xfrm rot="5400000">
              <a:off x="2610050" y="372962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rot="5400000">
              <a:off x="2573856" y="372031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p:cNvCxnSpPr/>
            <p:nvPr/>
          </p:nvCxnSpPr>
          <p:spPr>
            <a:xfrm rot="5400000">
              <a:off x="2537193" y="368431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p:cNvCxnSpPr/>
            <p:nvPr/>
          </p:nvCxnSpPr>
          <p:spPr>
            <a:xfrm rot="5400000">
              <a:off x="2500530" y="364831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rot="5400000">
              <a:off x="2461040" y="357631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rot="5400000">
              <a:off x="2419269" y="3509079"/>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rot="5400000">
              <a:off x="2369262" y="349124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 name="Straight Connector 53"/>
            <p:cNvCxnSpPr/>
            <p:nvPr/>
          </p:nvCxnSpPr>
          <p:spPr>
            <a:xfrm rot="5400000">
              <a:off x="2324216" y="3413880"/>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rot="5400000">
              <a:off x="2289289" y="3370517"/>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rot="5400000">
              <a:off x="2204355" y="329137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rot="5400000">
              <a:off x="2181334" y="329137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 name="Straight Connector 57"/>
            <p:cNvCxnSpPr/>
            <p:nvPr/>
          </p:nvCxnSpPr>
          <p:spPr>
            <a:xfrm rot="5400000">
              <a:off x="2163874" y="329137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rot="5400000">
              <a:off x="2140853" y="3291374"/>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rot="5400000">
              <a:off x="2080530" y="326538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rot="5400000">
              <a:off x="2057509" y="3265385"/>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rot="5400000">
              <a:off x="1997186" y="325368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rot="5400000">
              <a:off x="1974165" y="3253682"/>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rot="5400000">
              <a:off x="1944799" y="3248976"/>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rot="5400000">
              <a:off x="1921778" y="3248976"/>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rot="5400000">
              <a:off x="1849550" y="3225630"/>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rot="5400000">
              <a:off x="1826529" y="3225630"/>
              <a:ext cx="72000"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68" name="Group 67"/>
          <p:cNvGrpSpPr/>
          <p:nvPr/>
        </p:nvGrpSpPr>
        <p:grpSpPr>
          <a:xfrm>
            <a:off x="1690918" y="3234364"/>
            <a:ext cx="5224232" cy="2296121"/>
            <a:chOff x="1818469" y="3149465"/>
            <a:chExt cx="5084834" cy="2313611"/>
          </a:xfrm>
        </p:grpSpPr>
        <p:sp>
          <p:nvSpPr>
            <p:cNvPr id="69" name="Freeform 3"/>
            <p:cNvSpPr>
              <a:spLocks/>
            </p:cNvSpPr>
            <p:nvPr/>
          </p:nvSpPr>
          <p:spPr bwMode="auto">
            <a:xfrm>
              <a:off x="1852084" y="3229385"/>
              <a:ext cx="5051219" cy="2191704"/>
            </a:xfrm>
            <a:custGeom>
              <a:avLst/>
              <a:gdLst>
                <a:gd name="T0" fmla="*/ 336 w 402"/>
                <a:gd name="T1" fmla="*/ 168 h 174"/>
                <a:gd name="T2" fmla="*/ 302 w 402"/>
                <a:gd name="T3" fmla="*/ 163 h 174"/>
                <a:gd name="T4" fmla="*/ 258 w 402"/>
                <a:gd name="T5" fmla="*/ 157 h 174"/>
                <a:gd name="T6" fmla="*/ 245 w 402"/>
                <a:gd name="T7" fmla="*/ 155 h 174"/>
                <a:gd name="T8" fmla="*/ 244 w 402"/>
                <a:gd name="T9" fmla="*/ 152 h 174"/>
                <a:gd name="T10" fmla="*/ 239 w 402"/>
                <a:gd name="T11" fmla="*/ 150 h 174"/>
                <a:gd name="T12" fmla="*/ 230 w 402"/>
                <a:gd name="T13" fmla="*/ 146 h 174"/>
                <a:gd name="T14" fmla="*/ 213 w 402"/>
                <a:gd name="T15" fmla="*/ 144 h 174"/>
                <a:gd name="T16" fmla="*/ 210 w 402"/>
                <a:gd name="T17" fmla="*/ 139 h 174"/>
                <a:gd name="T18" fmla="*/ 204 w 402"/>
                <a:gd name="T19" fmla="*/ 137 h 174"/>
                <a:gd name="T20" fmla="*/ 195 w 402"/>
                <a:gd name="T21" fmla="*/ 136 h 174"/>
                <a:gd name="T22" fmla="*/ 192 w 402"/>
                <a:gd name="T23" fmla="*/ 131 h 174"/>
                <a:gd name="T24" fmla="*/ 184 w 402"/>
                <a:gd name="T25" fmla="*/ 128 h 174"/>
                <a:gd name="T26" fmla="*/ 180 w 402"/>
                <a:gd name="T27" fmla="*/ 125 h 174"/>
                <a:gd name="T28" fmla="*/ 174 w 402"/>
                <a:gd name="T29" fmla="*/ 123 h 174"/>
                <a:gd name="T30" fmla="*/ 170 w 402"/>
                <a:gd name="T31" fmla="*/ 119 h 174"/>
                <a:gd name="T32" fmla="*/ 161 w 402"/>
                <a:gd name="T33" fmla="*/ 116 h 174"/>
                <a:gd name="T34" fmla="*/ 158 w 402"/>
                <a:gd name="T35" fmla="*/ 111 h 174"/>
                <a:gd name="T36" fmla="*/ 151 w 402"/>
                <a:gd name="T37" fmla="*/ 108 h 174"/>
                <a:gd name="T38" fmla="*/ 149 w 402"/>
                <a:gd name="T39" fmla="*/ 104 h 174"/>
                <a:gd name="T40" fmla="*/ 143 w 402"/>
                <a:gd name="T41" fmla="*/ 102 h 174"/>
                <a:gd name="T42" fmla="*/ 135 w 402"/>
                <a:gd name="T43" fmla="*/ 98 h 174"/>
                <a:gd name="T44" fmla="*/ 131 w 402"/>
                <a:gd name="T45" fmla="*/ 92 h 174"/>
                <a:gd name="T46" fmla="*/ 126 w 402"/>
                <a:gd name="T47" fmla="*/ 90 h 174"/>
                <a:gd name="T48" fmla="*/ 124 w 402"/>
                <a:gd name="T49" fmla="*/ 85 h 174"/>
                <a:gd name="T50" fmla="*/ 118 w 402"/>
                <a:gd name="T51" fmla="*/ 82 h 174"/>
                <a:gd name="T52" fmla="*/ 115 w 402"/>
                <a:gd name="T53" fmla="*/ 76 h 174"/>
                <a:gd name="T54" fmla="*/ 111 w 402"/>
                <a:gd name="T55" fmla="*/ 72 h 174"/>
                <a:gd name="T56" fmla="*/ 103 w 402"/>
                <a:gd name="T57" fmla="*/ 70 h 174"/>
                <a:gd name="T58" fmla="*/ 101 w 402"/>
                <a:gd name="T59" fmla="*/ 65 h 174"/>
                <a:gd name="T60" fmla="*/ 94 w 402"/>
                <a:gd name="T61" fmla="*/ 63 h 174"/>
                <a:gd name="T62" fmla="*/ 92 w 402"/>
                <a:gd name="T63" fmla="*/ 58 h 174"/>
                <a:gd name="T64" fmla="*/ 85 w 402"/>
                <a:gd name="T65" fmla="*/ 55 h 174"/>
                <a:gd name="T66" fmla="*/ 81 w 402"/>
                <a:gd name="T67" fmla="*/ 50 h 174"/>
                <a:gd name="T68" fmla="*/ 75 w 402"/>
                <a:gd name="T69" fmla="*/ 47 h 174"/>
                <a:gd name="T70" fmla="*/ 73 w 402"/>
                <a:gd name="T71" fmla="*/ 41 h 174"/>
                <a:gd name="T72" fmla="*/ 68 w 402"/>
                <a:gd name="T73" fmla="*/ 38 h 174"/>
                <a:gd name="T74" fmla="*/ 65 w 402"/>
                <a:gd name="T75" fmla="*/ 32 h 174"/>
                <a:gd name="T76" fmla="*/ 58 w 402"/>
                <a:gd name="T77" fmla="*/ 30 h 174"/>
                <a:gd name="T78" fmla="*/ 54 w 402"/>
                <a:gd name="T79" fmla="*/ 26 h 174"/>
                <a:gd name="T80" fmla="*/ 49 w 402"/>
                <a:gd name="T81" fmla="*/ 24 h 174"/>
                <a:gd name="T82" fmla="*/ 46 w 402"/>
                <a:gd name="T83" fmla="*/ 19 h 174"/>
                <a:gd name="T84" fmla="*/ 41 w 402"/>
                <a:gd name="T85" fmla="*/ 17 h 174"/>
                <a:gd name="T86" fmla="*/ 37 w 402"/>
                <a:gd name="T87" fmla="*/ 12 h 174"/>
                <a:gd name="T88" fmla="*/ 30 w 402"/>
                <a:gd name="T89" fmla="*/ 10 h 174"/>
                <a:gd name="T90" fmla="*/ 25 w 402"/>
                <a:gd name="T91" fmla="*/ 6 h 174"/>
                <a:gd name="T92" fmla="*/ 18 w 402"/>
                <a:gd name="T93" fmla="*/ 4 h 174"/>
                <a:gd name="T94" fmla="*/ 5 w 402"/>
                <a:gd name="T95" fmla="*/ 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2" h="174">
                  <a:moveTo>
                    <a:pt x="402" y="174"/>
                  </a:moveTo>
                  <a:lnTo>
                    <a:pt x="336" y="174"/>
                  </a:lnTo>
                  <a:lnTo>
                    <a:pt x="336" y="168"/>
                  </a:lnTo>
                  <a:lnTo>
                    <a:pt x="331" y="168"/>
                  </a:lnTo>
                  <a:lnTo>
                    <a:pt x="331" y="163"/>
                  </a:lnTo>
                  <a:lnTo>
                    <a:pt x="302" y="163"/>
                  </a:lnTo>
                  <a:lnTo>
                    <a:pt x="302" y="160"/>
                  </a:lnTo>
                  <a:lnTo>
                    <a:pt x="258" y="160"/>
                  </a:lnTo>
                  <a:lnTo>
                    <a:pt x="258" y="157"/>
                  </a:lnTo>
                  <a:lnTo>
                    <a:pt x="253" y="157"/>
                  </a:lnTo>
                  <a:lnTo>
                    <a:pt x="253" y="155"/>
                  </a:lnTo>
                  <a:lnTo>
                    <a:pt x="245" y="155"/>
                  </a:lnTo>
                  <a:lnTo>
                    <a:pt x="245" y="153"/>
                  </a:lnTo>
                  <a:lnTo>
                    <a:pt x="244" y="153"/>
                  </a:lnTo>
                  <a:lnTo>
                    <a:pt x="244" y="152"/>
                  </a:lnTo>
                  <a:lnTo>
                    <a:pt x="241" y="152"/>
                  </a:lnTo>
                  <a:lnTo>
                    <a:pt x="241" y="150"/>
                  </a:lnTo>
                  <a:lnTo>
                    <a:pt x="239" y="150"/>
                  </a:lnTo>
                  <a:lnTo>
                    <a:pt x="239" y="148"/>
                  </a:lnTo>
                  <a:lnTo>
                    <a:pt x="230" y="148"/>
                  </a:lnTo>
                  <a:lnTo>
                    <a:pt x="230" y="146"/>
                  </a:lnTo>
                  <a:lnTo>
                    <a:pt x="218" y="146"/>
                  </a:lnTo>
                  <a:lnTo>
                    <a:pt x="218" y="144"/>
                  </a:lnTo>
                  <a:lnTo>
                    <a:pt x="213" y="144"/>
                  </a:lnTo>
                  <a:lnTo>
                    <a:pt x="213" y="141"/>
                  </a:lnTo>
                  <a:lnTo>
                    <a:pt x="210" y="141"/>
                  </a:lnTo>
                  <a:lnTo>
                    <a:pt x="210" y="139"/>
                  </a:lnTo>
                  <a:lnTo>
                    <a:pt x="208" y="139"/>
                  </a:lnTo>
                  <a:lnTo>
                    <a:pt x="208" y="137"/>
                  </a:lnTo>
                  <a:lnTo>
                    <a:pt x="204" y="137"/>
                  </a:lnTo>
                  <a:lnTo>
                    <a:pt x="204" y="136"/>
                  </a:lnTo>
                  <a:lnTo>
                    <a:pt x="197" y="136"/>
                  </a:lnTo>
                  <a:lnTo>
                    <a:pt x="195" y="136"/>
                  </a:lnTo>
                  <a:lnTo>
                    <a:pt x="195" y="133"/>
                  </a:lnTo>
                  <a:lnTo>
                    <a:pt x="192" y="133"/>
                  </a:lnTo>
                  <a:lnTo>
                    <a:pt x="192" y="131"/>
                  </a:lnTo>
                  <a:lnTo>
                    <a:pt x="188" y="131"/>
                  </a:lnTo>
                  <a:lnTo>
                    <a:pt x="188" y="128"/>
                  </a:lnTo>
                  <a:lnTo>
                    <a:pt x="184" y="128"/>
                  </a:lnTo>
                  <a:lnTo>
                    <a:pt x="184" y="126"/>
                  </a:lnTo>
                  <a:lnTo>
                    <a:pt x="180" y="126"/>
                  </a:lnTo>
                  <a:lnTo>
                    <a:pt x="180" y="125"/>
                  </a:lnTo>
                  <a:lnTo>
                    <a:pt x="177" y="125"/>
                  </a:lnTo>
                  <a:lnTo>
                    <a:pt x="177" y="123"/>
                  </a:lnTo>
                  <a:lnTo>
                    <a:pt x="174" y="123"/>
                  </a:lnTo>
                  <a:lnTo>
                    <a:pt x="174" y="121"/>
                  </a:lnTo>
                  <a:lnTo>
                    <a:pt x="170" y="121"/>
                  </a:lnTo>
                  <a:lnTo>
                    <a:pt x="170" y="119"/>
                  </a:lnTo>
                  <a:lnTo>
                    <a:pt x="166" y="119"/>
                  </a:lnTo>
                  <a:lnTo>
                    <a:pt x="166" y="116"/>
                  </a:lnTo>
                  <a:lnTo>
                    <a:pt x="161" y="116"/>
                  </a:lnTo>
                  <a:lnTo>
                    <a:pt x="161" y="114"/>
                  </a:lnTo>
                  <a:lnTo>
                    <a:pt x="158" y="114"/>
                  </a:lnTo>
                  <a:lnTo>
                    <a:pt x="158" y="111"/>
                  </a:lnTo>
                  <a:lnTo>
                    <a:pt x="155" y="111"/>
                  </a:lnTo>
                  <a:lnTo>
                    <a:pt x="155" y="108"/>
                  </a:lnTo>
                  <a:lnTo>
                    <a:pt x="151" y="108"/>
                  </a:lnTo>
                  <a:lnTo>
                    <a:pt x="151" y="106"/>
                  </a:lnTo>
                  <a:lnTo>
                    <a:pt x="149" y="106"/>
                  </a:lnTo>
                  <a:lnTo>
                    <a:pt x="149" y="104"/>
                  </a:lnTo>
                  <a:lnTo>
                    <a:pt x="145" y="104"/>
                  </a:lnTo>
                  <a:lnTo>
                    <a:pt x="143" y="104"/>
                  </a:lnTo>
                  <a:lnTo>
                    <a:pt x="143" y="102"/>
                  </a:lnTo>
                  <a:lnTo>
                    <a:pt x="138" y="102"/>
                  </a:lnTo>
                  <a:lnTo>
                    <a:pt x="138" y="98"/>
                  </a:lnTo>
                  <a:lnTo>
                    <a:pt x="135" y="98"/>
                  </a:lnTo>
                  <a:lnTo>
                    <a:pt x="135" y="94"/>
                  </a:lnTo>
                  <a:lnTo>
                    <a:pt x="131" y="94"/>
                  </a:lnTo>
                  <a:lnTo>
                    <a:pt x="131" y="92"/>
                  </a:lnTo>
                  <a:lnTo>
                    <a:pt x="129" y="92"/>
                  </a:lnTo>
                  <a:lnTo>
                    <a:pt x="129" y="90"/>
                  </a:lnTo>
                  <a:lnTo>
                    <a:pt x="126" y="90"/>
                  </a:lnTo>
                  <a:lnTo>
                    <a:pt x="126" y="87"/>
                  </a:lnTo>
                  <a:lnTo>
                    <a:pt x="124" y="87"/>
                  </a:lnTo>
                  <a:lnTo>
                    <a:pt x="124" y="85"/>
                  </a:lnTo>
                  <a:lnTo>
                    <a:pt x="122" y="85"/>
                  </a:lnTo>
                  <a:lnTo>
                    <a:pt x="122" y="82"/>
                  </a:lnTo>
                  <a:lnTo>
                    <a:pt x="118" y="82"/>
                  </a:lnTo>
                  <a:lnTo>
                    <a:pt x="118" y="79"/>
                  </a:lnTo>
                  <a:lnTo>
                    <a:pt x="115" y="79"/>
                  </a:lnTo>
                  <a:lnTo>
                    <a:pt x="115" y="76"/>
                  </a:lnTo>
                  <a:lnTo>
                    <a:pt x="111" y="76"/>
                  </a:lnTo>
                  <a:lnTo>
                    <a:pt x="111" y="75"/>
                  </a:lnTo>
                  <a:lnTo>
                    <a:pt x="111" y="72"/>
                  </a:lnTo>
                  <a:lnTo>
                    <a:pt x="107" y="72"/>
                  </a:lnTo>
                  <a:lnTo>
                    <a:pt x="107" y="70"/>
                  </a:lnTo>
                  <a:lnTo>
                    <a:pt x="103" y="70"/>
                  </a:lnTo>
                  <a:lnTo>
                    <a:pt x="103" y="67"/>
                  </a:lnTo>
                  <a:lnTo>
                    <a:pt x="101" y="67"/>
                  </a:lnTo>
                  <a:lnTo>
                    <a:pt x="101" y="65"/>
                  </a:lnTo>
                  <a:lnTo>
                    <a:pt x="98" y="65"/>
                  </a:lnTo>
                  <a:lnTo>
                    <a:pt x="98" y="63"/>
                  </a:lnTo>
                  <a:lnTo>
                    <a:pt x="94" y="63"/>
                  </a:lnTo>
                  <a:lnTo>
                    <a:pt x="94" y="60"/>
                  </a:lnTo>
                  <a:lnTo>
                    <a:pt x="92" y="60"/>
                  </a:lnTo>
                  <a:lnTo>
                    <a:pt x="92" y="58"/>
                  </a:lnTo>
                  <a:lnTo>
                    <a:pt x="89" y="58"/>
                  </a:lnTo>
                  <a:lnTo>
                    <a:pt x="89" y="55"/>
                  </a:lnTo>
                  <a:lnTo>
                    <a:pt x="85" y="55"/>
                  </a:lnTo>
                  <a:lnTo>
                    <a:pt x="85" y="52"/>
                  </a:lnTo>
                  <a:lnTo>
                    <a:pt x="81" y="52"/>
                  </a:lnTo>
                  <a:lnTo>
                    <a:pt x="81" y="50"/>
                  </a:lnTo>
                  <a:lnTo>
                    <a:pt x="78" y="50"/>
                  </a:lnTo>
                  <a:lnTo>
                    <a:pt x="78" y="47"/>
                  </a:lnTo>
                  <a:lnTo>
                    <a:pt x="75" y="47"/>
                  </a:lnTo>
                  <a:lnTo>
                    <a:pt x="75" y="44"/>
                  </a:lnTo>
                  <a:lnTo>
                    <a:pt x="73" y="44"/>
                  </a:lnTo>
                  <a:lnTo>
                    <a:pt x="73" y="41"/>
                  </a:lnTo>
                  <a:lnTo>
                    <a:pt x="69" y="41"/>
                  </a:lnTo>
                  <a:lnTo>
                    <a:pt x="69" y="38"/>
                  </a:lnTo>
                  <a:lnTo>
                    <a:pt x="68" y="38"/>
                  </a:lnTo>
                  <a:lnTo>
                    <a:pt x="68" y="36"/>
                  </a:lnTo>
                  <a:lnTo>
                    <a:pt x="65" y="36"/>
                  </a:lnTo>
                  <a:lnTo>
                    <a:pt x="65" y="32"/>
                  </a:lnTo>
                  <a:lnTo>
                    <a:pt x="61" y="32"/>
                  </a:lnTo>
                  <a:lnTo>
                    <a:pt x="61" y="30"/>
                  </a:lnTo>
                  <a:lnTo>
                    <a:pt x="58" y="30"/>
                  </a:lnTo>
                  <a:lnTo>
                    <a:pt x="58" y="28"/>
                  </a:lnTo>
                  <a:lnTo>
                    <a:pt x="54" y="28"/>
                  </a:lnTo>
                  <a:lnTo>
                    <a:pt x="54" y="26"/>
                  </a:lnTo>
                  <a:lnTo>
                    <a:pt x="51" y="26"/>
                  </a:lnTo>
                  <a:lnTo>
                    <a:pt x="51" y="24"/>
                  </a:lnTo>
                  <a:lnTo>
                    <a:pt x="49" y="24"/>
                  </a:lnTo>
                  <a:lnTo>
                    <a:pt x="49" y="22"/>
                  </a:lnTo>
                  <a:lnTo>
                    <a:pt x="46" y="22"/>
                  </a:lnTo>
                  <a:lnTo>
                    <a:pt x="46" y="19"/>
                  </a:lnTo>
                  <a:lnTo>
                    <a:pt x="44" y="19"/>
                  </a:lnTo>
                  <a:lnTo>
                    <a:pt x="44" y="17"/>
                  </a:lnTo>
                  <a:lnTo>
                    <a:pt x="41" y="17"/>
                  </a:lnTo>
                  <a:lnTo>
                    <a:pt x="41" y="15"/>
                  </a:lnTo>
                  <a:lnTo>
                    <a:pt x="37" y="15"/>
                  </a:lnTo>
                  <a:lnTo>
                    <a:pt x="37" y="12"/>
                  </a:lnTo>
                  <a:lnTo>
                    <a:pt x="33" y="12"/>
                  </a:lnTo>
                  <a:lnTo>
                    <a:pt x="33" y="10"/>
                  </a:lnTo>
                  <a:lnTo>
                    <a:pt x="30" y="10"/>
                  </a:lnTo>
                  <a:lnTo>
                    <a:pt x="30" y="8"/>
                  </a:lnTo>
                  <a:lnTo>
                    <a:pt x="25" y="8"/>
                  </a:lnTo>
                  <a:lnTo>
                    <a:pt x="25" y="6"/>
                  </a:lnTo>
                  <a:lnTo>
                    <a:pt x="22" y="6"/>
                  </a:lnTo>
                  <a:lnTo>
                    <a:pt x="18" y="6"/>
                  </a:lnTo>
                  <a:lnTo>
                    <a:pt x="18" y="4"/>
                  </a:lnTo>
                  <a:lnTo>
                    <a:pt x="14" y="4"/>
                  </a:lnTo>
                  <a:lnTo>
                    <a:pt x="14" y="2"/>
                  </a:lnTo>
                  <a:lnTo>
                    <a:pt x="5" y="2"/>
                  </a:lnTo>
                  <a:lnTo>
                    <a:pt x="5" y="0"/>
                  </a:lnTo>
                  <a:lnTo>
                    <a:pt x="0" y="0"/>
                  </a:lnTo>
                </a:path>
              </a:pathLst>
            </a:custGeom>
            <a:noFill/>
            <a:ln w="127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0" name="Straight Connector 69"/>
            <p:cNvCxnSpPr/>
            <p:nvPr/>
          </p:nvCxnSpPr>
          <p:spPr>
            <a:xfrm rot="5400000">
              <a:off x="6864322" y="5424470"/>
              <a:ext cx="72000" cy="0"/>
            </a:xfrm>
            <a:prstGeom prst="line">
              <a:avLst/>
            </a:prstGeom>
            <a:noFill/>
            <a:ln w="9525">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1" name="Straight Connector 70"/>
            <p:cNvCxnSpPr/>
            <p:nvPr/>
          </p:nvCxnSpPr>
          <p:spPr>
            <a:xfrm rot="5400000">
              <a:off x="6356764" y="5427076"/>
              <a:ext cx="72000" cy="0"/>
            </a:xfrm>
            <a:prstGeom prst="line">
              <a:avLst/>
            </a:prstGeom>
            <a:noFill/>
            <a:ln w="9525">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2" name="Straight Connector 71"/>
            <p:cNvCxnSpPr/>
            <p:nvPr/>
          </p:nvCxnSpPr>
          <p:spPr>
            <a:xfrm rot="5400000">
              <a:off x="6036061" y="5355076"/>
              <a:ext cx="72000" cy="0"/>
            </a:xfrm>
            <a:prstGeom prst="line">
              <a:avLst/>
            </a:prstGeom>
            <a:noFill/>
            <a:ln w="9525">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3" name="Straight Connector 72"/>
            <p:cNvCxnSpPr/>
            <p:nvPr/>
          </p:nvCxnSpPr>
          <p:spPr>
            <a:xfrm rot="5400000">
              <a:off x="6856286" y="542707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4" name="Straight Connector 73"/>
            <p:cNvCxnSpPr/>
            <p:nvPr/>
          </p:nvCxnSpPr>
          <p:spPr>
            <a:xfrm rot="5400000">
              <a:off x="6361980" y="542707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5" name="Straight Connector 74"/>
            <p:cNvCxnSpPr/>
            <p:nvPr/>
          </p:nvCxnSpPr>
          <p:spPr>
            <a:xfrm rot="5400000">
              <a:off x="6036061" y="535867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6" name="Straight Connector 75"/>
            <p:cNvCxnSpPr/>
            <p:nvPr/>
          </p:nvCxnSpPr>
          <p:spPr>
            <a:xfrm rot="5400000">
              <a:off x="5849290" y="5287052"/>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7" name="Straight Connector 76"/>
            <p:cNvCxnSpPr/>
            <p:nvPr/>
          </p:nvCxnSpPr>
          <p:spPr>
            <a:xfrm rot="5400000">
              <a:off x="5722154" y="528307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8" name="Straight Connector 77"/>
            <p:cNvCxnSpPr/>
            <p:nvPr/>
          </p:nvCxnSpPr>
          <p:spPr>
            <a:xfrm rot="5400000">
              <a:off x="5595018" y="5243808"/>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79" name="Straight Connector 78"/>
            <p:cNvCxnSpPr/>
            <p:nvPr/>
          </p:nvCxnSpPr>
          <p:spPr>
            <a:xfrm rot="5400000">
              <a:off x="5564790" y="5243808"/>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0" name="Straight Connector 79"/>
            <p:cNvCxnSpPr/>
            <p:nvPr/>
          </p:nvCxnSpPr>
          <p:spPr>
            <a:xfrm rot="5400000">
              <a:off x="5441293" y="524505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1" name="Straight Connector 80"/>
            <p:cNvCxnSpPr/>
            <p:nvPr/>
          </p:nvCxnSpPr>
          <p:spPr>
            <a:xfrm rot="5400000">
              <a:off x="5411065" y="5245056"/>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2" name="Straight Connector 81"/>
            <p:cNvCxnSpPr/>
            <p:nvPr/>
          </p:nvCxnSpPr>
          <p:spPr>
            <a:xfrm rot="5400000">
              <a:off x="5200104" y="5251052"/>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3" name="Straight Connector 82"/>
            <p:cNvCxnSpPr/>
            <p:nvPr/>
          </p:nvCxnSpPr>
          <p:spPr>
            <a:xfrm rot="5400000">
              <a:off x="5169876" y="5251052"/>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4" name="Straight Connector 83"/>
            <p:cNvCxnSpPr/>
            <p:nvPr/>
          </p:nvCxnSpPr>
          <p:spPr>
            <a:xfrm rot="5400000">
              <a:off x="4620893" y="5070448"/>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5" name="Straight Connector 84"/>
            <p:cNvCxnSpPr/>
            <p:nvPr/>
          </p:nvCxnSpPr>
          <p:spPr>
            <a:xfrm rot="5400000">
              <a:off x="4590665" y="5070448"/>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6" name="Straight Connector 85"/>
            <p:cNvCxnSpPr/>
            <p:nvPr/>
          </p:nvCxnSpPr>
          <p:spPr>
            <a:xfrm rot="5400000">
              <a:off x="4937962" y="5195100"/>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7" name="Straight Connector 86"/>
            <p:cNvCxnSpPr/>
            <p:nvPr/>
          </p:nvCxnSpPr>
          <p:spPr>
            <a:xfrm rot="5400000">
              <a:off x="4741970" y="51002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8" name="Straight Connector 87"/>
            <p:cNvCxnSpPr/>
            <p:nvPr/>
          </p:nvCxnSpPr>
          <p:spPr>
            <a:xfrm rot="5400000">
              <a:off x="4784517" y="50964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89" name="Straight Connector 88"/>
            <p:cNvCxnSpPr/>
            <p:nvPr/>
          </p:nvCxnSpPr>
          <p:spPr>
            <a:xfrm rot="5400000">
              <a:off x="4532866" y="505255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0" name="Straight Connector 89"/>
            <p:cNvCxnSpPr/>
            <p:nvPr/>
          </p:nvCxnSpPr>
          <p:spPr>
            <a:xfrm rot="5400000">
              <a:off x="4471568" y="501206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1" name="Straight Connector 90"/>
            <p:cNvCxnSpPr/>
            <p:nvPr/>
          </p:nvCxnSpPr>
          <p:spPr>
            <a:xfrm rot="5400000">
              <a:off x="4450030" y="498350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2" name="Straight Connector 91"/>
            <p:cNvCxnSpPr/>
            <p:nvPr/>
          </p:nvCxnSpPr>
          <p:spPr>
            <a:xfrm rot="5400000">
              <a:off x="4408612" y="496289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3" name="Straight Connector 92"/>
            <p:cNvCxnSpPr/>
            <p:nvPr/>
          </p:nvCxnSpPr>
          <p:spPr>
            <a:xfrm rot="5400000">
              <a:off x="4367194" y="494229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4" name="Straight Connector 93"/>
            <p:cNvCxnSpPr/>
            <p:nvPr/>
          </p:nvCxnSpPr>
          <p:spPr>
            <a:xfrm rot="5400000">
              <a:off x="4353608" y="492963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5" name="Straight Connector 94"/>
            <p:cNvCxnSpPr/>
            <p:nvPr/>
          </p:nvCxnSpPr>
          <p:spPr>
            <a:xfrm rot="5400000">
              <a:off x="4157043" y="485488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6" name="Straight Connector 95"/>
            <p:cNvCxnSpPr/>
            <p:nvPr/>
          </p:nvCxnSpPr>
          <p:spPr>
            <a:xfrm rot="5400000">
              <a:off x="4143457" y="484222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7" name="Straight Connector 96"/>
            <p:cNvCxnSpPr/>
            <p:nvPr/>
          </p:nvCxnSpPr>
          <p:spPr>
            <a:xfrm rot="5400000">
              <a:off x="4121836" y="48310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8" name="Straight Connector 97"/>
            <p:cNvCxnSpPr/>
            <p:nvPr/>
          </p:nvCxnSpPr>
          <p:spPr>
            <a:xfrm rot="5400000">
              <a:off x="4108250" y="48184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99" name="Straight Connector 98"/>
            <p:cNvCxnSpPr/>
            <p:nvPr/>
          </p:nvCxnSpPr>
          <p:spPr>
            <a:xfrm rot="5400000">
              <a:off x="4086629" y="48152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0" name="Straight Connector 99"/>
            <p:cNvCxnSpPr/>
            <p:nvPr/>
          </p:nvCxnSpPr>
          <p:spPr>
            <a:xfrm rot="5400000">
              <a:off x="4073043" y="48025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1" name="Straight Connector 100"/>
            <p:cNvCxnSpPr/>
            <p:nvPr/>
          </p:nvCxnSpPr>
          <p:spPr>
            <a:xfrm rot="5400000">
              <a:off x="4051422" y="47994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2" name="Straight Connector 101"/>
            <p:cNvCxnSpPr/>
            <p:nvPr/>
          </p:nvCxnSpPr>
          <p:spPr>
            <a:xfrm rot="5400000">
              <a:off x="4037836" y="478674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3" name="Straight Connector 102"/>
            <p:cNvCxnSpPr/>
            <p:nvPr/>
          </p:nvCxnSpPr>
          <p:spPr>
            <a:xfrm rot="5400000">
              <a:off x="4016215" y="478356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4" name="Straight Connector 103"/>
            <p:cNvCxnSpPr/>
            <p:nvPr/>
          </p:nvCxnSpPr>
          <p:spPr>
            <a:xfrm rot="5400000">
              <a:off x="4002629" y="477090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5" name="Straight Connector 104"/>
            <p:cNvCxnSpPr/>
            <p:nvPr/>
          </p:nvCxnSpPr>
          <p:spPr>
            <a:xfrm rot="5400000">
              <a:off x="3981008" y="47677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6" name="Straight Connector 105"/>
            <p:cNvCxnSpPr/>
            <p:nvPr/>
          </p:nvCxnSpPr>
          <p:spPr>
            <a:xfrm rot="5400000">
              <a:off x="3967422" y="47550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7" name="Straight Connector 106"/>
            <p:cNvCxnSpPr/>
            <p:nvPr/>
          </p:nvCxnSpPr>
          <p:spPr>
            <a:xfrm rot="5400000">
              <a:off x="3945801" y="475187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8" name="Straight Connector 107"/>
            <p:cNvCxnSpPr/>
            <p:nvPr/>
          </p:nvCxnSpPr>
          <p:spPr>
            <a:xfrm rot="5400000">
              <a:off x="3932215" y="473922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09" name="Straight Connector 108"/>
            <p:cNvCxnSpPr/>
            <p:nvPr/>
          </p:nvCxnSpPr>
          <p:spPr>
            <a:xfrm rot="5400000">
              <a:off x="3910594" y="473603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0" name="Straight Connector 109"/>
            <p:cNvCxnSpPr/>
            <p:nvPr/>
          </p:nvCxnSpPr>
          <p:spPr>
            <a:xfrm rot="5400000">
              <a:off x="3897008" y="472337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1" name="Straight Connector 110"/>
            <p:cNvCxnSpPr/>
            <p:nvPr/>
          </p:nvCxnSpPr>
          <p:spPr>
            <a:xfrm rot="5400000">
              <a:off x="3875387" y="471224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2" name="Straight Connector 111"/>
            <p:cNvCxnSpPr/>
            <p:nvPr/>
          </p:nvCxnSpPr>
          <p:spPr>
            <a:xfrm rot="5400000">
              <a:off x="3861801" y="469958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3" name="Straight Connector 112"/>
            <p:cNvCxnSpPr/>
            <p:nvPr/>
          </p:nvCxnSpPr>
          <p:spPr>
            <a:xfrm rot="5400000">
              <a:off x="3840180" y="468447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4" name="Straight Connector 113"/>
            <p:cNvCxnSpPr/>
            <p:nvPr/>
          </p:nvCxnSpPr>
          <p:spPr>
            <a:xfrm rot="5400000">
              <a:off x="3826594" y="467181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5" name="Straight Connector 114"/>
            <p:cNvCxnSpPr/>
            <p:nvPr/>
          </p:nvCxnSpPr>
          <p:spPr>
            <a:xfrm rot="5400000">
              <a:off x="3812925" y="46567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6" name="Straight Connector 115"/>
            <p:cNvCxnSpPr/>
            <p:nvPr/>
          </p:nvCxnSpPr>
          <p:spPr>
            <a:xfrm rot="5400000">
              <a:off x="3799339" y="46440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7" name="Straight Connector 116"/>
            <p:cNvCxnSpPr/>
            <p:nvPr/>
          </p:nvCxnSpPr>
          <p:spPr>
            <a:xfrm rot="5400000">
              <a:off x="3785670" y="463290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8" name="Straight Connector 117"/>
            <p:cNvCxnSpPr/>
            <p:nvPr/>
          </p:nvCxnSpPr>
          <p:spPr>
            <a:xfrm rot="5400000">
              <a:off x="3772084" y="462025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19" name="Straight Connector 118"/>
            <p:cNvCxnSpPr/>
            <p:nvPr/>
          </p:nvCxnSpPr>
          <p:spPr>
            <a:xfrm rot="5400000">
              <a:off x="3758415" y="460911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0" name="Straight Connector 119"/>
            <p:cNvCxnSpPr/>
            <p:nvPr/>
          </p:nvCxnSpPr>
          <p:spPr>
            <a:xfrm rot="5400000">
              <a:off x="3744829" y="459645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1" name="Straight Connector 120"/>
            <p:cNvCxnSpPr/>
            <p:nvPr/>
          </p:nvCxnSpPr>
          <p:spPr>
            <a:xfrm rot="5400000">
              <a:off x="3731160" y="45853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2" name="Straight Connector 121"/>
            <p:cNvCxnSpPr/>
            <p:nvPr/>
          </p:nvCxnSpPr>
          <p:spPr>
            <a:xfrm rot="5400000">
              <a:off x="3717574" y="45726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3" name="Straight Connector 122"/>
            <p:cNvCxnSpPr/>
            <p:nvPr/>
          </p:nvCxnSpPr>
          <p:spPr>
            <a:xfrm rot="5400000">
              <a:off x="3703905" y="456947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4" name="Straight Connector 123"/>
            <p:cNvCxnSpPr/>
            <p:nvPr/>
          </p:nvCxnSpPr>
          <p:spPr>
            <a:xfrm rot="5400000">
              <a:off x="3690319" y="455682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5" name="Straight Connector 124"/>
            <p:cNvCxnSpPr/>
            <p:nvPr/>
          </p:nvCxnSpPr>
          <p:spPr>
            <a:xfrm rot="5400000">
              <a:off x="3676650" y="45615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6" name="Straight Connector 125"/>
            <p:cNvCxnSpPr/>
            <p:nvPr/>
          </p:nvCxnSpPr>
          <p:spPr>
            <a:xfrm rot="5400000">
              <a:off x="3663064" y="45489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7" name="Straight Connector 126"/>
            <p:cNvCxnSpPr/>
            <p:nvPr/>
          </p:nvCxnSpPr>
          <p:spPr>
            <a:xfrm rot="5400000">
              <a:off x="3649395" y="455369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8" name="Straight Connector 127"/>
            <p:cNvCxnSpPr/>
            <p:nvPr/>
          </p:nvCxnSpPr>
          <p:spPr>
            <a:xfrm rot="5400000">
              <a:off x="3635809" y="454104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29" name="Straight Connector 128"/>
            <p:cNvCxnSpPr/>
            <p:nvPr/>
          </p:nvCxnSpPr>
          <p:spPr>
            <a:xfrm rot="5400000">
              <a:off x="3622140" y="45418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0" name="Straight Connector 129"/>
            <p:cNvCxnSpPr/>
            <p:nvPr/>
          </p:nvCxnSpPr>
          <p:spPr>
            <a:xfrm rot="5400000">
              <a:off x="3608554" y="45291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1" name="Straight Connector 130"/>
            <p:cNvCxnSpPr/>
            <p:nvPr/>
          </p:nvCxnSpPr>
          <p:spPr>
            <a:xfrm rot="5400000">
              <a:off x="3594885" y="452996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2" name="Straight Connector 131"/>
            <p:cNvCxnSpPr/>
            <p:nvPr/>
          </p:nvCxnSpPr>
          <p:spPr>
            <a:xfrm rot="5400000">
              <a:off x="3581299" y="451730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3" name="Straight Connector 132"/>
            <p:cNvCxnSpPr/>
            <p:nvPr/>
          </p:nvCxnSpPr>
          <p:spPr>
            <a:xfrm rot="5400000">
              <a:off x="3567630" y="451014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4" name="Straight Connector 133"/>
            <p:cNvCxnSpPr/>
            <p:nvPr/>
          </p:nvCxnSpPr>
          <p:spPr>
            <a:xfrm rot="5400000">
              <a:off x="3554044" y="449749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5" name="Straight Connector 134"/>
            <p:cNvCxnSpPr/>
            <p:nvPr/>
          </p:nvCxnSpPr>
          <p:spPr>
            <a:xfrm rot="5400000">
              <a:off x="3540375" y="449032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6" name="Straight Connector 135"/>
            <p:cNvCxnSpPr/>
            <p:nvPr/>
          </p:nvCxnSpPr>
          <p:spPr>
            <a:xfrm rot="5400000">
              <a:off x="3526789" y="447767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7" name="Straight Connector 136"/>
            <p:cNvCxnSpPr/>
            <p:nvPr/>
          </p:nvCxnSpPr>
          <p:spPr>
            <a:xfrm rot="5400000">
              <a:off x="3513120" y="446255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8" name="Straight Connector 137"/>
            <p:cNvCxnSpPr/>
            <p:nvPr/>
          </p:nvCxnSpPr>
          <p:spPr>
            <a:xfrm rot="5400000">
              <a:off x="3499534" y="44499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39" name="Straight Connector 138"/>
            <p:cNvCxnSpPr/>
            <p:nvPr/>
          </p:nvCxnSpPr>
          <p:spPr>
            <a:xfrm rot="5400000">
              <a:off x="3485865" y="44347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0" name="Straight Connector 139"/>
            <p:cNvCxnSpPr/>
            <p:nvPr/>
          </p:nvCxnSpPr>
          <p:spPr>
            <a:xfrm rot="5400000">
              <a:off x="3472279" y="442213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1" name="Straight Connector 140"/>
            <p:cNvCxnSpPr/>
            <p:nvPr/>
          </p:nvCxnSpPr>
          <p:spPr>
            <a:xfrm rot="5400000">
              <a:off x="3458610" y="44070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2" name="Straight Connector 141"/>
            <p:cNvCxnSpPr/>
            <p:nvPr/>
          </p:nvCxnSpPr>
          <p:spPr>
            <a:xfrm rot="5400000">
              <a:off x="3445024" y="43943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3" name="Straight Connector 142"/>
            <p:cNvCxnSpPr/>
            <p:nvPr/>
          </p:nvCxnSpPr>
          <p:spPr>
            <a:xfrm rot="5400000">
              <a:off x="3431355" y="437924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4" name="Straight Connector 143"/>
            <p:cNvCxnSpPr/>
            <p:nvPr/>
          </p:nvCxnSpPr>
          <p:spPr>
            <a:xfrm rot="5400000">
              <a:off x="3417769" y="436659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5" name="Straight Connector 144"/>
            <p:cNvCxnSpPr/>
            <p:nvPr/>
          </p:nvCxnSpPr>
          <p:spPr>
            <a:xfrm rot="5400000">
              <a:off x="3404100" y="434352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6" name="Straight Connector 145"/>
            <p:cNvCxnSpPr/>
            <p:nvPr/>
          </p:nvCxnSpPr>
          <p:spPr>
            <a:xfrm rot="5400000">
              <a:off x="3390514" y="433087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7" name="Straight Connector 146"/>
            <p:cNvCxnSpPr/>
            <p:nvPr/>
          </p:nvCxnSpPr>
          <p:spPr>
            <a:xfrm rot="5400000">
              <a:off x="3376845" y="430780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8" name="Straight Connector 147"/>
            <p:cNvCxnSpPr/>
            <p:nvPr/>
          </p:nvCxnSpPr>
          <p:spPr>
            <a:xfrm rot="5400000">
              <a:off x="3363259" y="429514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49" name="Straight Connector 148"/>
            <p:cNvCxnSpPr/>
            <p:nvPr/>
          </p:nvCxnSpPr>
          <p:spPr>
            <a:xfrm rot="5400000">
              <a:off x="3349590" y="427605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0" name="Straight Connector 149"/>
            <p:cNvCxnSpPr/>
            <p:nvPr/>
          </p:nvCxnSpPr>
          <p:spPr>
            <a:xfrm rot="5400000">
              <a:off x="3336004" y="42634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1" name="Straight Connector 150"/>
            <p:cNvCxnSpPr/>
            <p:nvPr/>
          </p:nvCxnSpPr>
          <p:spPr>
            <a:xfrm rot="5400000">
              <a:off x="3322335" y="42482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2" name="Straight Connector 151"/>
            <p:cNvCxnSpPr/>
            <p:nvPr/>
          </p:nvCxnSpPr>
          <p:spPr>
            <a:xfrm rot="5400000">
              <a:off x="3308749" y="423563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3" name="Straight Connector 152"/>
            <p:cNvCxnSpPr/>
            <p:nvPr/>
          </p:nvCxnSpPr>
          <p:spPr>
            <a:xfrm rot="5400000">
              <a:off x="3295080" y="422449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4" name="Straight Connector 153"/>
            <p:cNvCxnSpPr/>
            <p:nvPr/>
          </p:nvCxnSpPr>
          <p:spPr>
            <a:xfrm rot="5400000">
              <a:off x="3281494" y="421183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5" name="Straight Connector 154"/>
            <p:cNvCxnSpPr/>
            <p:nvPr/>
          </p:nvCxnSpPr>
          <p:spPr>
            <a:xfrm rot="5400000">
              <a:off x="3267825" y="42007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6" name="Straight Connector 155"/>
            <p:cNvCxnSpPr/>
            <p:nvPr/>
          </p:nvCxnSpPr>
          <p:spPr>
            <a:xfrm rot="5400000">
              <a:off x="3254239" y="41880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7" name="Straight Connector 156"/>
            <p:cNvCxnSpPr/>
            <p:nvPr/>
          </p:nvCxnSpPr>
          <p:spPr>
            <a:xfrm rot="5400000">
              <a:off x="3240570" y="417690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8" name="Straight Connector 157"/>
            <p:cNvCxnSpPr/>
            <p:nvPr/>
          </p:nvCxnSpPr>
          <p:spPr>
            <a:xfrm rot="5400000">
              <a:off x="3226984" y="416425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59" name="Straight Connector 158"/>
            <p:cNvCxnSpPr/>
            <p:nvPr/>
          </p:nvCxnSpPr>
          <p:spPr>
            <a:xfrm rot="5400000">
              <a:off x="3213315" y="41570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0" name="Straight Connector 159"/>
            <p:cNvCxnSpPr/>
            <p:nvPr/>
          </p:nvCxnSpPr>
          <p:spPr>
            <a:xfrm rot="5400000">
              <a:off x="3199729" y="414443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1" name="Straight Connector 160"/>
            <p:cNvCxnSpPr/>
            <p:nvPr/>
          </p:nvCxnSpPr>
          <p:spPr>
            <a:xfrm rot="5400000">
              <a:off x="3186060" y="413727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2" name="Straight Connector 161"/>
            <p:cNvCxnSpPr/>
            <p:nvPr/>
          </p:nvCxnSpPr>
          <p:spPr>
            <a:xfrm rot="5400000">
              <a:off x="3172474" y="412461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3" name="Straight Connector 162"/>
            <p:cNvCxnSpPr/>
            <p:nvPr/>
          </p:nvCxnSpPr>
          <p:spPr>
            <a:xfrm rot="5400000">
              <a:off x="3158805" y="412142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4" name="Straight Connector 163"/>
            <p:cNvCxnSpPr/>
            <p:nvPr/>
          </p:nvCxnSpPr>
          <p:spPr>
            <a:xfrm rot="5400000">
              <a:off x="3145219" y="410877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5" name="Straight Connector 164"/>
            <p:cNvCxnSpPr/>
            <p:nvPr/>
          </p:nvCxnSpPr>
          <p:spPr>
            <a:xfrm rot="5400000">
              <a:off x="3131550" y="41055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6" name="Straight Connector 165"/>
            <p:cNvCxnSpPr/>
            <p:nvPr/>
          </p:nvCxnSpPr>
          <p:spPr>
            <a:xfrm rot="5400000">
              <a:off x="3117964" y="40929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7" name="Straight Connector 166"/>
            <p:cNvCxnSpPr/>
            <p:nvPr/>
          </p:nvCxnSpPr>
          <p:spPr>
            <a:xfrm rot="5400000">
              <a:off x="3104295" y="40897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8" name="Straight Connector 167"/>
            <p:cNvCxnSpPr/>
            <p:nvPr/>
          </p:nvCxnSpPr>
          <p:spPr>
            <a:xfrm rot="5400000">
              <a:off x="3090709" y="40770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69" name="Straight Connector 168"/>
            <p:cNvCxnSpPr/>
            <p:nvPr/>
          </p:nvCxnSpPr>
          <p:spPr>
            <a:xfrm rot="5400000">
              <a:off x="3077040" y="40739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0" name="Straight Connector 169"/>
            <p:cNvCxnSpPr/>
            <p:nvPr/>
          </p:nvCxnSpPr>
          <p:spPr>
            <a:xfrm rot="5400000">
              <a:off x="3063454" y="406124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1" name="Straight Connector 170"/>
            <p:cNvCxnSpPr/>
            <p:nvPr/>
          </p:nvCxnSpPr>
          <p:spPr>
            <a:xfrm rot="5400000">
              <a:off x="3049785" y="405806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2" name="Straight Connector 171"/>
            <p:cNvCxnSpPr/>
            <p:nvPr/>
          </p:nvCxnSpPr>
          <p:spPr>
            <a:xfrm rot="5400000">
              <a:off x="3036199" y="404540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3" name="Straight Connector 172"/>
            <p:cNvCxnSpPr/>
            <p:nvPr/>
          </p:nvCxnSpPr>
          <p:spPr>
            <a:xfrm rot="5400000">
              <a:off x="3022530" y="40422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4" name="Straight Connector 173"/>
            <p:cNvCxnSpPr/>
            <p:nvPr/>
          </p:nvCxnSpPr>
          <p:spPr>
            <a:xfrm rot="5400000">
              <a:off x="3008944" y="40295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5" name="Straight Connector 174"/>
            <p:cNvCxnSpPr/>
            <p:nvPr/>
          </p:nvCxnSpPr>
          <p:spPr>
            <a:xfrm rot="5400000">
              <a:off x="2995275" y="401842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6" name="Straight Connector 175"/>
            <p:cNvCxnSpPr/>
            <p:nvPr/>
          </p:nvCxnSpPr>
          <p:spPr>
            <a:xfrm rot="5400000">
              <a:off x="2981689" y="400576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7" name="Straight Connector 176"/>
            <p:cNvCxnSpPr/>
            <p:nvPr/>
          </p:nvCxnSpPr>
          <p:spPr>
            <a:xfrm rot="5400000">
              <a:off x="2968020" y="39946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8" name="Straight Connector 177"/>
            <p:cNvCxnSpPr/>
            <p:nvPr/>
          </p:nvCxnSpPr>
          <p:spPr>
            <a:xfrm rot="5400000">
              <a:off x="2954434" y="39819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79" name="Straight Connector 178"/>
            <p:cNvCxnSpPr/>
            <p:nvPr/>
          </p:nvCxnSpPr>
          <p:spPr>
            <a:xfrm rot="5400000">
              <a:off x="2940765" y="397083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0" name="Straight Connector 179"/>
            <p:cNvCxnSpPr/>
            <p:nvPr/>
          </p:nvCxnSpPr>
          <p:spPr>
            <a:xfrm rot="5400000">
              <a:off x="2927179" y="395818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1" name="Straight Connector 180"/>
            <p:cNvCxnSpPr/>
            <p:nvPr/>
          </p:nvCxnSpPr>
          <p:spPr>
            <a:xfrm rot="5400000">
              <a:off x="2913510" y="394704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2" name="Straight Connector 181"/>
            <p:cNvCxnSpPr/>
            <p:nvPr/>
          </p:nvCxnSpPr>
          <p:spPr>
            <a:xfrm rot="5400000">
              <a:off x="2899924" y="39343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3" name="Straight Connector 182"/>
            <p:cNvCxnSpPr/>
            <p:nvPr/>
          </p:nvCxnSpPr>
          <p:spPr>
            <a:xfrm rot="5400000">
              <a:off x="2886255" y="39312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4" name="Straight Connector 183"/>
            <p:cNvCxnSpPr/>
            <p:nvPr/>
          </p:nvCxnSpPr>
          <p:spPr>
            <a:xfrm rot="5400000">
              <a:off x="2872669" y="39185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5" name="Straight Connector 184"/>
            <p:cNvCxnSpPr/>
            <p:nvPr/>
          </p:nvCxnSpPr>
          <p:spPr>
            <a:xfrm rot="5400000">
              <a:off x="2859000" y="391535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6" name="Straight Connector 185"/>
            <p:cNvCxnSpPr/>
            <p:nvPr/>
          </p:nvCxnSpPr>
          <p:spPr>
            <a:xfrm rot="5400000">
              <a:off x="2845414" y="390270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7" name="Straight Connector 186"/>
            <p:cNvCxnSpPr/>
            <p:nvPr/>
          </p:nvCxnSpPr>
          <p:spPr>
            <a:xfrm rot="5400000">
              <a:off x="2831745" y="389951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8" name="Straight Connector 187"/>
            <p:cNvCxnSpPr/>
            <p:nvPr/>
          </p:nvCxnSpPr>
          <p:spPr>
            <a:xfrm rot="5400000">
              <a:off x="2818159" y="388686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89" name="Straight Connector 188"/>
            <p:cNvCxnSpPr/>
            <p:nvPr/>
          </p:nvCxnSpPr>
          <p:spPr>
            <a:xfrm rot="5400000">
              <a:off x="2804490" y="38836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0" name="Straight Connector 189"/>
            <p:cNvCxnSpPr/>
            <p:nvPr/>
          </p:nvCxnSpPr>
          <p:spPr>
            <a:xfrm rot="5400000">
              <a:off x="2790904" y="38710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1" name="Straight Connector 190"/>
            <p:cNvCxnSpPr/>
            <p:nvPr/>
          </p:nvCxnSpPr>
          <p:spPr>
            <a:xfrm rot="5400000">
              <a:off x="2777235" y="385988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2" name="Straight Connector 191"/>
            <p:cNvCxnSpPr/>
            <p:nvPr/>
          </p:nvCxnSpPr>
          <p:spPr>
            <a:xfrm rot="5400000">
              <a:off x="2763649" y="384722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3" name="Straight Connector 192"/>
            <p:cNvCxnSpPr/>
            <p:nvPr/>
          </p:nvCxnSpPr>
          <p:spPr>
            <a:xfrm rot="5400000">
              <a:off x="2749980" y="38360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4" name="Straight Connector 193"/>
            <p:cNvCxnSpPr/>
            <p:nvPr/>
          </p:nvCxnSpPr>
          <p:spPr>
            <a:xfrm rot="5400000">
              <a:off x="2736394" y="38234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5" name="Straight Connector 194"/>
            <p:cNvCxnSpPr/>
            <p:nvPr/>
          </p:nvCxnSpPr>
          <p:spPr>
            <a:xfrm rot="5400000">
              <a:off x="2722725" y="381229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6" name="Straight Connector 195"/>
            <p:cNvCxnSpPr/>
            <p:nvPr/>
          </p:nvCxnSpPr>
          <p:spPr>
            <a:xfrm rot="5400000">
              <a:off x="2709139" y="379963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7" name="Straight Connector 196"/>
            <p:cNvCxnSpPr/>
            <p:nvPr/>
          </p:nvCxnSpPr>
          <p:spPr>
            <a:xfrm rot="5400000">
              <a:off x="2695470" y="378452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8" name="Straight Connector 197"/>
            <p:cNvCxnSpPr/>
            <p:nvPr/>
          </p:nvCxnSpPr>
          <p:spPr>
            <a:xfrm rot="5400000">
              <a:off x="2681884" y="377186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199" name="Straight Connector 198"/>
            <p:cNvCxnSpPr/>
            <p:nvPr/>
          </p:nvCxnSpPr>
          <p:spPr>
            <a:xfrm rot="5400000">
              <a:off x="2668215" y="37488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0" name="Straight Connector 199"/>
            <p:cNvCxnSpPr/>
            <p:nvPr/>
          </p:nvCxnSpPr>
          <p:spPr>
            <a:xfrm rot="5400000">
              <a:off x="2654629" y="373614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1" name="Straight Connector 200"/>
            <p:cNvCxnSpPr/>
            <p:nvPr/>
          </p:nvCxnSpPr>
          <p:spPr>
            <a:xfrm rot="5400000">
              <a:off x="2640960" y="371307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2" name="Straight Connector 201"/>
            <p:cNvCxnSpPr/>
            <p:nvPr/>
          </p:nvCxnSpPr>
          <p:spPr>
            <a:xfrm rot="5400000">
              <a:off x="2627374" y="370042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3" name="Straight Connector 202"/>
            <p:cNvCxnSpPr/>
            <p:nvPr/>
          </p:nvCxnSpPr>
          <p:spPr>
            <a:xfrm rot="5400000">
              <a:off x="2613705" y="367735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4" name="Straight Connector 203"/>
            <p:cNvCxnSpPr/>
            <p:nvPr/>
          </p:nvCxnSpPr>
          <p:spPr>
            <a:xfrm rot="5400000">
              <a:off x="2600119" y="36647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5" name="Straight Connector 204"/>
            <p:cNvCxnSpPr/>
            <p:nvPr/>
          </p:nvCxnSpPr>
          <p:spPr>
            <a:xfrm rot="5400000">
              <a:off x="2586450" y="364163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6" name="Straight Connector 205"/>
            <p:cNvCxnSpPr/>
            <p:nvPr/>
          </p:nvCxnSpPr>
          <p:spPr>
            <a:xfrm rot="5400000">
              <a:off x="2572864" y="362897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7" name="Straight Connector 206"/>
            <p:cNvCxnSpPr/>
            <p:nvPr/>
          </p:nvCxnSpPr>
          <p:spPr>
            <a:xfrm rot="5400000">
              <a:off x="2559195" y="360591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8" name="Straight Connector 207"/>
            <p:cNvCxnSpPr/>
            <p:nvPr/>
          </p:nvCxnSpPr>
          <p:spPr>
            <a:xfrm rot="5400000">
              <a:off x="2545609" y="359325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09" name="Straight Connector 208"/>
            <p:cNvCxnSpPr/>
            <p:nvPr/>
          </p:nvCxnSpPr>
          <p:spPr>
            <a:xfrm rot="5400000">
              <a:off x="2531940" y="357814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0" name="Straight Connector 209"/>
            <p:cNvCxnSpPr/>
            <p:nvPr/>
          </p:nvCxnSpPr>
          <p:spPr>
            <a:xfrm rot="5400000">
              <a:off x="2518354" y="35654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1" name="Straight Connector 210"/>
            <p:cNvCxnSpPr/>
            <p:nvPr/>
          </p:nvCxnSpPr>
          <p:spPr>
            <a:xfrm rot="5400000">
              <a:off x="2504685" y="355434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2" name="Straight Connector 211"/>
            <p:cNvCxnSpPr/>
            <p:nvPr/>
          </p:nvCxnSpPr>
          <p:spPr>
            <a:xfrm rot="5400000">
              <a:off x="2491099" y="354169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3" name="Straight Connector 212"/>
            <p:cNvCxnSpPr/>
            <p:nvPr/>
          </p:nvCxnSpPr>
          <p:spPr>
            <a:xfrm rot="5400000">
              <a:off x="2477430" y="35345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4" name="Straight Connector 213"/>
            <p:cNvCxnSpPr/>
            <p:nvPr/>
          </p:nvCxnSpPr>
          <p:spPr>
            <a:xfrm rot="5400000">
              <a:off x="2463844" y="35218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5" name="Straight Connector 214"/>
            <p:cNvCxnSpPr/>
            <p:nvPr/>
          </p:nvCxnSpPr>
          <p:spPr>
            <a:xfrm rot="5400000">
              <a:off x="2450175" y="351868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6" name="Straight Connector 215"/>
            <p:cNvCxnSpPr/>
            <p:nvPr/>
          </p:nvCxnSpPr>
          <p:spPr>
            <a:xfrm rot="5400000">
              <a:off x="2436589" y="350603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7" name="Straight Connector 216"/>
            <p:cNvCxnSpPr/>
            <p:nvPr/>
          </p:nvCxnSpPr>
          <p:spPr>
            <a:xfrm rot="5400000">
              <a:off x="2422920" y="350682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8" name="Straight Connector 217"/>
            <p:cNvCxnSpPr/>
            <p:nvPr/>
          </p:nvCxnSpPr>
          <p:spPr>
            <a:xfrm rot="5400000">
              <a:off x="2409334" y="349416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19" name="Straight Connector 218"/>
            <p:cNvCxnSpPr/>
            <p:nvPr/>
          </p:nvCxnSpPr>
          <p:spPr>
            <a:xfrm rot="5400000">
              <a:off x="2395665" y="349495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0" name="Straight Connector 219"/>
            <p:cNvCxnSpPr/>
            <p:nvPr/>
          </p:nvCxnSpPr>
          <p:spPr>
            <a:xfrm rot="5400000">
              <a:off x="2382079" y="348230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1" name="Straight Connector 220"/>
            <p:cNvCxnSpPr/>
            <p:nvPr/>
          </p:nvCxnSpPr>
          <p:spPr>
            <a:xfrm rot="5400000">
              <a:off x="2368410" y="348309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2" name="Straight Connector 221"/>
            <p:cNvCxnSpPr/>
            <p:nvPr/>
          </p:nvCxnSpPr>
          <p:spPr>
            <a:xfrm rot="5400000">
              <a:off x="2354824" y="347043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3" name="Straight Connector 222"/>
            <p:cNvCxnSpPr/>
            <p:nvPr/>
          </p:nvCxnSpPr>
          <p:spPr>
            <a:xfrm rot="5400000">
              <a:off x="2341155" y="346724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4" name="Straight Connector 223"/>
            <p:cNvCxnSpPr/>
            <p:nvPr/>
          </p:nvCxnSpPr>
          <p:spPr>
            <a:xfrm rot="5400000">
              <a:off x="2327569" y="345459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5" name="Straight Connector 224"/>
            <p:cNvCxnSpPr/>
            <p:nvPr/>
          </p:nvCxnSpPr>
          <p:spPr>
            <a:xfrm rot="5400000">
              <a:off x="2313900" y="34474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6" name="Straight Connector 225"/>
            <p:cNvCxnSpPr/>
            <p:nvPr/>
          </p:nvCxnSpPr>
          <p:spPr>
            <a:xfrm rot="5400000">
              <a:off x="2300314" y="34347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7" name="Straight Connector 226"/>
            <p:cNvCxnSpPr/>
            <p:nvPr/>
          </p:nvCxnSpPr>
          <p:spPr>
            <a:xfrm rot="5400000">
              <a:off x="2286645" y="342363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8" name="Straight Connector 227"/>
            <p:cNvCxnSpPr/>
            <p:nvPr/>
          </p:nvCxnSpPr>
          <p:spPr>
            <a:xfrm rot="5400000">
              <a:off x="2273059" y="341098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29" name="Straight Connector 228"/>
            <p:cNvCxnSpPr/>
            <p:nvPr/>
          </p:nvCxnSpPr>
          <p:spPr>
            <a:xfrm rot="5400000">
              <a:off x="2259390" y="339984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0" name="Straight Connector 229"/>
            <p:cNvCxnSpPr/>
            <p:nvPr/>
          </p:nvCxnSpPr>
          <p:spPr>
            <a:xfrm rot="5400000">
              <a:off x="2245804" y="33871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1" name="Straight Connector 230"/>
            <p:cNvCxnSpPr/>
            <p:nvPr/>
          </p:nvCxnSpPr>
          <p:spPr>
            <a:xfrm rot="5400000">
              <a:off x="2232135" y="337604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2" name="Straight Connector 231"/>
            <p:cNvCxnSpPr/>
            <p:nvPr/>
          </p:nvCxnSpPr>
          <p:spPr>
            <a:xfrm rot="5400000">
              <a:off x="2218549" y="336339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3" name="Straight Connector 232"/>
            <p:cNvCxnSpPr/>
            <p:nvPr/>
          </p:nvCxnSpPr>
          <p:spPr>
            <a:xfrm rot="5400000">
              <a:off x="2204880" y="33562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4" name="Straight Connector 233"/>
            <p:cNvCxnSpPr/>
            <p:nvPr/>
          </p:nvCxnSpPr>
          <p:spPr>
            <a:xfrm rot="5400000">
              <a:off x="2191294" y="334357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5" name="Straight Connector 234"/>
            <p:cNvCxnSpPr/>
            <p:nvPr/>
          </p:nvCxnSpPr>
          <p:spPr>
            <a:xfrm rot="5400000">
              <a:off x="2177625" y="333641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6" name="Straight Connector 235"/>
            <p:cNvCxnSpPr/>
            <p:nvPr/>
          </p:nvCxnSpPr>
          <p:spPr>
            <a:xfrm rot="5400000">
              <a:off x="2164039" y="332375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7" name="Straight Connector 236"/>
            <p:cNvCxnSpPr/>
            <p:nvPr/>
          </p:nvCxnSpPr>
          <p:spPr>
            <a:xfrm rot="5400000">
              <a:off x="2150370" y="331659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8" name="Straight Connector 237"/>
            <p:cNvCxnSpPr/>
            <p:nvPr/>
          </p:nvCxnSpPr>
          <p:spPr>
            <a:xfrm rot="5400000">
              <a:off x="2136784" y="330393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39" name="Straight Connector 238"/>
            <p:cNvCxnSpPr/>
            <p:nvPr/>
          </p:nvCxnSpPr>
          <p:spPr>
            <a:xfrm rot="5400000">
              <a:off x="2123115" y="330472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0" name="Straight Connector 239"/>
            <p:cNvCxnSpPr/>
            <p:nvPr/>
          </p:nvCxnSpPr>
          <p:spPr>
            <a:xfrm rot="5400000">
              <a:off x="2109529" y="329207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1" name="Straight Connector 240"/>
            <p:cNvCxnSpPr/>
            <p:nvPr/>
          </p:nvCxnSpPr>
          <p:spPr>
            <a:xfrm rot="5400000">
              <a:off x="2095860" y="330081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2" name="Straight Connector 241"/>
            <p:cNvCxnSpPr/>
            <p:nvPr/>
          </p:nvCxnSpPr>
          <p:spPr>
            <a:xfrm rot="5400000">
              <a:off x="2082274" y="328815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3" name="Straight Connector 242"/>
            <p:cNvCxnSpPr/>
            <p:nvPr/>
          </p:nvCxnSpPr>
          <p:spPr>
            <a:xfrm rot="5400000">
              <a:off x="2068605" y="330087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4" name="Straight Connector 243"/>
            <p:cNvCxnSpPr/>
            <p:nvPr/>
          </p:nvCxnSpPr>
          <p:spPr>
            <a:xfrm rot="5400000">
              <a:off x="2055019" y="328822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5" name="Straight Connector 244"/>
            <p:cNvCxnSpPr/>
            <p:nvPr/>
          </p:nvCxnSpPr>
          <p:spPr>
            <a:xfrm rot="5400000">
              <a:off x="2041350" y="32969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6" name="Straight Connector 245"/>
            <p:cNvCxnSpPr/>
            <p:nvPr/>
          </p:nvCxnSpPr>
          <p:spPr>
            <a:xfrm rot="5400000">
              <a:off x="2027764" y="328430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7" name="Straight Connector 246"/>
            <p:cNvCxnSpPr/>
            <p:nvPr/>
          </p:nvCxnSpPr>
          <p:spPr>
            <a:xfrm rot="5400000">
              <a:off x="2014095" y="328907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8" name="Straight Connector 247"/>
            <p:cNvCxnSpPr/>
            <p:nvPr/>
          </p:nvCxnSpPr>
          <p:spPr>
            <a:xfrm rot="5400000">
              <a:off x="2000509" y="327641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49" name="Straight Connector 248"/>
            <p:cNvCxnSpPr/>
            <p:nvPr/>
          </p:nvCxnSpPr>
          <p:spPr>
            <a:xfrm rot="5400000">
              <a:off x="1986840" y="328118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0" name="Straight Connector 249"/>
            <p:cNvCxnSpPr/>
            <p:nvPr/>
          </p:nvCxnSpPr>
          <p:spPr>
            <a:xfrm rot="5400000">
              <a:off x="1973254" y="326852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1" name="Straight Connector 250"/>
            <p:cNvCxnSpPr/>
            <p:nvPr/>
          </p:nvCxnSpPr>
          <p:spPr>
            <a:xfrm rot="5400000">
              <a:off x="1959585" y="326931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2" name="Straight Connector 251"/>
            <p:cNvCxnSpPr/>
            <p:nvPr/>
          </p:nvCxnSpPr>
          <p:spPr>
            <a:xfrm rot="5400000">
              <a:off x="1945999" y="325666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3" name="Straight Connector 252"/>
            <p:cNvCxnSpPr/>
            <p:nvPr/>
          </p:nvCxnSpPr>
          <p:spPr>
            <a:xfrm rot="5400000">
              <a:off x="1932330" y="325745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4" name="Straight Connector 253"/>
            <p:cNvCxnSpPr/>
            <p:nvPr/>
          </p:nvCxnSpPr>
          <p:spPr>
            <a:xfrm rot="5400000">
              <a:off x="1918744" y="324479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5" name="Straight Connector 254"/>
            <p:cNvCxnSpPr/>
            <p:nvPr/>
          </p:nvCxnSpPr>
          <p:spPr>
            <a:xfrm rot="5400000">
              <a:off x="1905075" y="324558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6" name="Straight Connector 255"/>
            <p:cNvCxnSpPr/>
            <p:nvPr/>
          </p:nvCxnSpPr>
          <p:spPr>
            <a:xfrm rot="5400000">
              <a:off x="1891489" y="323292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7" name="Straight Connector 256"/>
            <p:cNvCxnSpPr/>
            <p:nvPr/>
          </p:nvCxnSpPr>
          <p:spPr>
            <a:xfrm rot="5400000">
              <a:off x="1877820" y="3233719"/>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8" name="Straight Connector 257"/>
            <p:cNvCxnSpPr/>
            <p:nvPr/>
          </p:nvCxnSpPr>
          <p:spPr>
            <a:xfrm rot="5400000">
              <a:off x="1864234" y="322106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59" name="Straight Connector 258"/>
            <p:cNvCxnSpPr/>
            <p:nvPr/>
          </p:nvCxnSpPr>
          <p:spPr>
            <a:xfrm rot="5400000">
              <a:off x="1850565" y="3221853"/>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60" name="Straight Connector 259"/>
            <p:cNvCxnSpPr/>
            <p:nvPr/>
          </p:nvCxnSpPr>
          <p:spPr>
            <a:xfrm rot="5400000">
              <a:off x="1836979" y="320919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61" name="Straight Connector 260"/>
            <p:cNvCxnSpPr/>
            <p:nvPr/>
          </p:nvCxnSpPr>
          <p:spPr>
            <a:xfrm rot="5400000">
              <a:off x="1823310" y="3209987"/>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62" name="Straight Connector 261"/>
            <p:cNvCxnSpPr/>
            <p:nvPr/>
          </p:nvCxnSpPr>
          <p:spPr>
            <a:xfrm rot="5400000">
              <a:off x="1809724" y="3197331"/>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cxnSp>
          <p:nvCxnSpPr>
            <p:cNvPr id="263" name="Straight Connector 262"/>
            <p:cNvCxnSpPr/>
            <p:nvPr/>
          </p:nvCxnSpPr>
          <p:spPr>
            <a:xfrm rot="5400000">
              <a:off x="1782469" y="3185465"/>
              <a:ext cx="72000" cy="0"/>
            </a:xfrm>
            <a:prstGeom prst="line">
              <a:avLst/>
            </a:prstGeom>
            <a:noFill/>
            <a:ln w="12700">
              <a:solidFill>
                <a:srgbClr val="C00000"/>
              </a:solidFill>
              <a:miter lim="800000"/>
              <a:headEnd/>
              <a:tailEnd/>
            </a:ln>
            <a:extLst>
              <a:ext uri="{909E8E84-426E-40DD-AFC4-6F175D3DCCD1}">
                <a14:hiddenFill xmlns:a14="http://schemas.microsoft.com/office/drawing/2010/main" xmlns="">
                  <a:solidFill>
                    <a:schemeClr val="accent1"/>
                  </a:solidFill>
                </a14:hiddenFill>
              </a:ext>
            </a:extLst>
          </p:spPr>
        </p:cxnSp>
      </p:grpSp>
      <p:grpSp>
        <p:nvGrpSpPr>
          <p:cNvPr id="264" name="Group 263"/>
          <p:cNvGrpSpPr/>
          <p:nvPr/>
        </p:nvGrpSpPr>
        <p:grpSpPr>
          <a:xfrm>
            <a:off x="1690918" y="3234364"/>
            <a:ext cx="5522682" cy="2233409"/>
            <a:chOff x="1834948" y="3187680"/>
            <a:chExt cx="5372302" cy="2233409"/>
          </a:xfrm>
        </p:grpSpPr>
        <p:cxnSp>
          <p:nvCxnSpPr>
            <p:cNvPr id="265" name="Straight Connector 264"/>
            <p:cNvCxnSpPr/>
            <p:nvPr/>
          </p:nvCxnSpPr>
          <p:spPr>
            <a:xfrm rot="5400000">
              <a:off x="7125779" y="538508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66" name="Freeform 4"/>
            <p:cNvSpPr>
              <a:spLocks/>
            </p:cNvSpPr>
            <p:nvPr/>
          </p:nvSpPr>
          <p:spPr bwMode="auto">
            <a:xfrm>
              <a:off x="1834948" y="3201096"/>
              <a:ext cx="5372302" cy="2179044"/>
            </a:xfrm>
            <a:custGeom>
              <a:avLst/>
              <a:gdLst>
                <a:gd name="T0" fmla="*/ 323 w 421"/>
                <a:gd name="T1" fmla="*/ 168 h 170"/>
                <a:gd name="T2" fmla="*/ 298 w 421"/>
                <a:gd name="T3" fmla="*/ 166 h 170"/>
                <a:gd name="T4" fmla="*/ 273 w 421"/>
                <a:gd name="T5" fmla="*/ 161 h 170"/>
                <a:gd name="T6" fmla="*/ 253 w 421"/>
                <a:gd name="T7" fmla="*/ 159 h 170"/>
                <a:gd name="T8" fmla="*/ 246 w 421"/>
                <a:gd name="T9" fmla="*/ 155 h 170"/>
                <a:gd name="T10" fmla="*/ 228 w 421"/>
                <a:gd name="T11" fmla="*/ 153 h 170"/>
                <a:gd name="T12" fmla="*/ 227 w 421"/>
                <a:gd name="T13" fmla="*/ 150 h 170"/>
                <a:gd name="T14" fmla="*/ 209 w 421"/>
                <a:gd name="T15" fmla="*/ 146 h 170"/>
                <a:gd name="T16" fmla="*/ 205 w 421"/>
                <a:gd name="T17" fmla="*/ 142 h 170"/>
                <a:gd name="T18" fmla="*/ 197 w 421"/>
                <a:gd name="T19" fmla="*/ 139 h 170"/>
                <a:gd name="T20" fmla="*/ 189 w 421"/>
                <a:gd name="T21" fmla="*/ 135 h 170"/>
                <a:gd name="T22" fmla="*/ 182 w 421"/>
                <a:gd name="T23" fmla="*/ 132 h 170"/>
                <a:gd name="T24" fmla="*/ 178 w 421"/>
                <a:gd name="T25" fmla="*/ 126 h 170"/>
                <a:gd name="T26" fmla="*/ 171 w 421"/>
                <a:gd name="T27" fmla="*/ 125 h 170"/>
                <a:gd name="T28" fmla="*/ 167 w 421"/>
                <a:gd name="T29" fmla="*/ 122 h 170"/>
                <a:gd name="T30" fmla="*/ 158 w 421"/>
                <a:gd name="T31" fmla="*/ 119 h 170"/>
                <a:gd name="T32" fmla="*/ 154 w 421"/>
                <a:gd name="T33" fmla="*/ 114 h 170"/>
                <a:gd name="T34" fmla="*/ 149 w 421"/>
                <a:gd name="T35" fmla="*/ 112 h 170"/>
                <a:gd name="T36" fmla="*/ 146 w 421"/>
                <a:gd name="T37" fmla="*/ 107 h 170"/>
                <a:gd name="T38" fmla="*/ 140 w 421"/>
                <a:gd name="T39" fmla="*/ 104 h 170"/>
                <a:gd name="T40" fmla="*/ 136 w 421"/>
                <a:gd name="T41" fmla="*/ 99 h 170"/>
                <a:gd name="T42" fmla="*/ 129 w 421"/>
                <a:gd name="T43" fmla="*/ 97 h 170"/>
                <a:gd name="T44" fmla="*/ 127 w 421"/>
                <a:gd name="T45" fmla="*/ 92 h 170"/>
                <a:gd name="T46" fmla="*/ 120 w 421"/>
                <a:gd name="T47" fmla="*/ 90 h 170"/>
                <a:gd name="T48" fmla="*/ 118 w 421"/>
                <a:gd name="T49" fmla="*/ 85 h 170"/>
                <a:gd name="T50" fmla="*/ 113 w 421"/>
                <a:gd name="T51" fmla="*/ 84 h 170"/>
                <a:gd name="T52" fmla="*/ 111 w 421"/>
                <a:gd name="T53" fmla="*/ 80 h 170"/>
                <a:gd name="T54" fmla="*/ 105 w 421"/>
                <a:gd name="T55" fmla="*/ 78 h 170"/>
                <a:gd name="T56" fmla="*/ 100 w 421"/>
                <a:gd name="T57" fmla="*/ 72 h 170"/>
                <a:gd name="T58" fmla="*/ 94 w 421"/>
                <a:gd name="T59" fmla="*/ 69 h 170"/>
                <a:gd name="T60" fmla="*/ 91 w 421"/>
                <a:gd name="T61" fmla="*/ 64 h 170"/>
                <a:gd name="T62" fmla="*/ 85 w 421"/>
                <a:gd name="T63" fmla="*/ 61 h 170"/>
                <a:gd name="T64" fmla="*/ 82 w 421"/>
                <a:gd name="T65" fmla="*/ 54 h 170"/>
                <a:gd name="T66" fmla="*/ 75 w 421"/>
                <a:gd name="T67" fmla="*/ 52 h 170"/>
                <a:gd name="T68" fmla="*/ 72 w 421"/>
                <a:gd name="T69" fmla="*/ 46 h 170"/>
                <a:gd name="T70" fmla="*/ 65 w 421"/>
                <a:gd name="T71" fmla="*/ 44 h 170"/>
                <a:gd name="T72" fmla="*/ 63 w 421"/>
                <a:gd name="T73" fmla="*/ 38 h 170"/>
                <a:gd name="T74" fmla="*/ 57 w 421"/>
                <a:gd name="T75" fmla="*/ 36 h 170"/>
                <a:gd name="T76" fmla="*/ 54 w 421"/>
                <a:gd name="T77" fmla="*/ 31 h 170"/>
                <a:gd name="T78" fmla="*/ 48 w 421"/>
                <a:gd name="T79" fmla="*/ 28 h 170"/>
                <a:gd name="T80" fmla="*/ 45 w 421"/>
                <a:gd name="T81" fmla="*/ 24 h 170"/>
                <a:gd name="T82" fmla="*/ 40 w 421"/>
                <a:gd name="T83" fmla="*/ 23 h 170"/>
                <a:gd name="T84" fmla="*/ 37 w 421"/>
                <a:gd name="T85" fmla="*/ 18 h 170"/>
                <a:gd name="T86" fmla="*/ 34 w 421"/>
                <a:gd name="T87" fmla="*/ 16 h 170"/>
                <a:gd name="T88" fmla="*/ 30 w 421"/>
                <a:gd name="T89" fmla="*/ 15 h 170"/>
                <a:gd name="T90" fmla="*/ 27 w 421"/>
                <a:gd name="T91" fmla="*/ 11 h 170"/>
                <a:gd name="T92" fmla="*/ 21 w 421"/>
                <a:gd name="T93" fmla="*/ 10 h 170"/>
                <a:gd name="T94" fmla="*/ 17 w 421"/>
                <a:gd name="T95" fmla="*/ 5 h 170"/>
                <a:gd name="T96" fmla="*/ 11 w 421"/>
                <a:gd name="T97" fmla="*/ 3 h 170"/>
                <a:gd name="T98" fmla="*/ 6 w 421"/>
                <a:gd name="T9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1" h="170">
                  <a:moveTo>
                    <a:pt x="421" y="170"/>
                  </a:moveTo>
                  <a:lnTo>
                    <a:pt x="323" y="170"/>
                  </a:lnTo>
                  <a:lnTo>
                    <a:pt x="323" y="168"/>
                  </a:lnTo>
                  <a:lnTo>
                    <a:pt x="314" y="168"/>
                  </a:lnTo>
                  <a:lnTo>
                    <a:pt x="314" y="166"/>
                  </a:lnTo>
                  <a:lnTo>
                    <a:pt x="298" y="166"/>
                  </a:lnTo>
                  <a:lnTo>
                    <a:pt x="298" y="164"/>
                  </a:lnTo>
                  <a:lnTo>
                    <a:pt x="273" y="164"/>
                  </a:lnTo>
                  <a:lnTo>
                    <a:pt x="273" y="161"/>
                  </a:lnTo>
                  <a:lnTo>
                    <a:pt x="257" y="161"/>
                  </a:lnTo>
                  <a:lnTo>
                    <a:pt x="257" y="159"/>
                  </a:lnTo>
                  <a:lnTo>
                    <a:pt x="253" y="159"/>
                  </a:lnTo>
                  <a:lnTo>
                    <a:pt x="253" y="157"/>
                  </a:lnTo>
                  <a:lnTo>
                    <a:pt x="246" y="157"/>
                  </a:lnTo>
                  <a:lnTo>
                    <a:pt x="246" y="155"/>
                  </a:lnTo>
                  <a:lnTo>
                    <a:pt x="234" y="155"/>
                  </a:lnTo>
                  <a:lnTo>
                    <a:pt x="234" y="153"/>
                  </a:lnTo>
                  <a:lnTo>
                    <a:pt x="228" y="153"/>
                  </a:lnTo>
                  <a:lnTo>
                    <a:pt x="228" y="152"/>
                  </a:lnTo>
                  <a:lnTo>
                    <a:pt x="227" y="152"/>
                  </a:lnTo>
                  <a:lnTo>
                    <a:pt x="227" y="150"/>
                  </a:lnTo>
                  <a:lnTo>
                    <a:pt x="219" y="150"/>
                  </a:lnTo>
                  <a:lnTo>
                    <a:pt x="219" y="146"/>
                  </a:lnTo>
                  <a:lnTo>
                    <a:pt x="209" y="146"/>
                  </a:lnTo>
                  <a:lnTo>
                    <a:pt x="209" y="143"/>
                  </a:lnTo>
                  <a:lnTo>
                    <a:pt x="205" y="143"/>
                  </a:lnTo>
                  <a:lnTo>
                    <a:pt x="205" y="142"/>
                  </a:lnTo>
                  <a:lnTo>
                    <a:pt x="201" y="142"/>
                  </a:lnTo>
                  <a:lnTo>
                    <a:pt x="201" y="139"/>
                  </a:lnTo>
                  <a:lnTo>
                    <a:pt x="197" y="139"/>
                  </a:lnTo>
                  <a:lnTo>
                    <a:pt x="197" y="137"/>
                  </a:lnTo>
                  <a:lnTo>
                    <a:pt x="189" y="137"/>
                  </a:lnTo>
                  <a:lnTo>
                    <a:pt x="189" y="135"/>
                  </a:lnTo>
                  <a:lnTo>
                    <a:pt x="187" y="135"/>
                  </a:lnTo>
                  <a:lnTo>
                    <a:pt x="187" y="132"/>
                  </a:lnTo>
                  <a:lnTo>
                    <a:pt x="182" y="132"/>
                  </a:lnTo>
                  <a:lnTo>
                    <a:pt x="182" y="129"/>
                  </a:lnTo>
                  <a:lnTo>
                    <a:pt x="178" y="129"/>
                  </a:lnTo>
                  <a:lnTo>
                    <a:pt x="178" y="126"/>
                  </a:lnTo>
                  <a:lnTo>
                    <a:pt x="175" y="126"/>
                  </a:lnTo>
                  <a:lnTo>
                    <a:pt x="175" y="125"/>
                  </a:lnTo>
                  <a:lnTo>
                    <a:pt x="171" y="125"/>
                  </a:lnTo>
                  <a:lnTo>
                    <a:pt x="171" y="123"/>
                  </a:lnTo>
                  <a:lnTo>
                    <a:pt x="167" y="123"/>
                  </a:lnTo>
                  <a:lnTo>
                    <a:pt x="167" y="122"/>
                  </a:lnTo>
                  <a:lnTo>
                    <a:pt x="164" y="122"/>
                  </a:lnTo>
                  <a:cubicBezTo>
                    <a:pt x="164" y="122"/>
                    <a:pt x="165" y="119"/>
                    <a:pt x="164" y="119"/>
                  </a:cubicBezTo>
                  <a:cubicBezTo>
                    <a:pt x="163" y="119"/>
                    <a:pt x="158" y="119"/>
                    <a:pt x="158" y="119"/>
                  </a:cubicBezTo>
                  <a:lnTo>
                    <a:pt x="158" y="117"/>
                  </a:lnTo>
                  <a:lnTo>
                    <a:pt x="154" y="117"/>
                  </a:lnTo>
                  <a:lnTo>
                    <a:pt x="154" y="114"/>
                  </a:lnTo>
                  <a:lnTo>
                    <a:pt x="152" y="114"/>
                  </a:lnTo>
                  <a:lnTo>
                    <a:pt x="152" y="112"/>
                  </a:lnTo>
                  <a:lnTo>
                    <a:pt x="149" y="112"/>
                  </a:lnTo>
                  <a:lnTo>
                    <a:pt x="149" y="109"/>
                  </a:lnTo>
                  <a:lnTo>
                    <a:pt x="146" y="109"/>
                  </a:lnTo>
                  <a:lnTo>
                    <a:pt x="146" y="107"/>
                  </a:lnTo>
                  <a:lnTo>
                    <a:pt x="143" y="107"/>
                  </a:lnTo>
                  <a:lnTo>
                    <a:pt x="143" y="104"/>
                  </a:lnTo>
                  <a:lnTo>
                    <a:pt x="140" y="104"/>
                  </a:lnTo>
                  <a:lnTo>
                    <a:pt x="140" y="102"/>
                  </a:lnTo>
                  <a:lnTo>
                    <a:pt x="136" y="102"/>
                  </a:lnTo>
                  <a:lnTo>
                    <a:pt x="136" y="99"/>
                  </a:lnTo>
                  <a:lnTo>
                    <a:pt x="133" y="99"/>
                  </a:lnTo>
                  <a:cubicBezTo>
                    <a:pt x="133" y="99"/>
                    <a:pt x="135" y="97"/>
                    <a:pt x="133" y="97"/>
                  </a:cubicBezTo>
                  <a:cubicBezTo>
                    <a:pt x="132" y="97"/>
                    <a:pt x="129" y="97"/>
                    <a:pt x="129" y="97"/>
                  </a:cubicBezTo>
                  <a:lnTo>
                    <a:pt x="129" y="95"/>
                  </a:lnTo>
                  <a:lnTo>
                    <a:pt x="127" y="95"/>
                  </a:lnTo>
                  <a:lnTo>
                    <a:pt x="127" y="92"/>
                  </a:lnTo>
                  <a:lnTo>
                    <a:pt x="124" y="92"/>
                  </a:lnTo>
                  <a:cubicBezTo>
                    <a:pt x="124" y="92"/>
                    <a:pt x="123" y="90"/>
                    <a:pt x="124" y="90"/>
                  </a:cubicBezTo>
                  <a:cubicBezTo>
                    <a:pt x="125" y="90"/>
                    <a:pt x="120" y="90"/>
                    <a:pt x="120" y="90"/>
                  </a:cubicBezTo>
                  <a:lnTo>
                    <a:pt x="120" y="88"/>
                  </a:lnTo>
                  <a:lnTo>
                    <a:pt x="118" y="88"/>
                  </a:lnTo>
                  <a:lnTo>
                    <a:pt x="118" y="85"/>
                  </a:lnTo>
                  <a:lnTo>
                    <a:pt x="115" y="85"/>
                  </a:lnTo>
                  <a:lnTo>
                    <a:pt x="115" y="84"/>
                  </a:lnTo>
                  <a:lnTo>
                    <a:pt x="113" y="84"/>
                  </a:lnTo>
                  <a:lnTo>
                    <a:pt x="113" y="82"/>
                  </a:lnTo>
                  <a:lnTo>
                    <a:pt x="111" y="82"/>
                  </a:lnTo>
                  <a:lnTo>
                    <a:pt x="111" y="80"/>
                  </a:lnTo>
                  <a:lnTo>
                    <a:pt x="107" y="80"/>
                  </a:lnTo>
                  <a:lnTo>
                    <a:pt x="107" y="78"/>
                  </a:lnTo>
                  <a:lnTo>
                    <a:pt x="105" y="78"/>
                  </a:lnTo>
                  <a:lnTo>
                    <a:pt x="105" y="75"/>
                  </a:lnTo>
                  <a:lnTo>
                    <a:pt x="100" y="75"/>
                  </a:lnTo>
                  <a:lnTo>
                    <a:pt x="100" y="72"/>
                  </a:lnTo>
                  <a:lnTo>
                    <a:pt x="97" y="72"/>
                  </a:lnTo>
                  <a:lnTo>
                    <a:pt x="97" y="69"/>
                  </a:lnTo>
                  <a:lnTo>
                    <a:pt x="94" y="69"/>
                  </a:lnTo>
                  <a:lnTo>
                    <a:pt x="94" y="66"/>
                  </a:lnTo>
                  <a:lnTo>
                    <a:pt x="91" y="66"/>
                  </a:lnTo>
                  <a:lnTo>
                    <a:pt x="91" y="64"/>
                  </a:lnTo>
                  <a:lnTo>
                    <a:pt x="89" y="64"/>
                  </a:lnTo>
                  <a:lnTo>
                    <a:pt x="89" y="61"/>
                  </a:lnTo>
                  <a:lnTo>
                    <a:pt x="85" y="61"/>
                  </a:lnTo>
                  <a:lnTo>
                    <a:pt x="85" y="58"/>
                  </a:lnTo>
                  <a:lnTo>
                    <a:pt x="82" y="58"/>
                  </a:lnTo>
                  <a:lnTo>
                    <a:pt x="82" y="54"/>
                  </a:lnTo>
                  <a:lnTo>
                    <a:pt x="78" y="54"/>
                  </a:lnTo>
                  <a:lnTo>
                    <a:pt x="78" y="52"/>
                  </a:lnTo>
                  <a:cubicBezTo>
                    <a:pt x="78" y="52"/>
                    <a:pt x="75" y="53"/>
                    <a:pt x="75" y="52"/>
                  </a:cubicBezTo>
                  <a:cubicBezTo>
                    <a:pt x="75" y="51"/>
                    <a:pt x="75" y="49"/>
                    <a:pt x="75" y="49"/>
                  </a:cubicBezTo>
                  <a:lnTo>
                    <a:pt x="72" y="49"/>
                  </a:lnTo>
                  <a:lnTo>
                    <a:pt x="72" y="46"/>
                  </a:lnTo>
                  <a:lnTo>
                    <a:pt x="69" y="46"/>
                  </a:lnTo>
                  <a:cubicBezTo>
                    <a:pt x="69" y="46"/>
                    <a:pt x="72" y="44"/>
                    <a:pt x="69" y="44"/>
                  </a:cubicBezTo>
                  <a:cubicBezTo>
                    <a:pt x="67" y="44"/>
                    <a:pt x="65" y="44"/>
                    <a:pt x="65" y="44"/>
                  </a:cubicBezTo>
                  <a:lnTo>
                    <a:pt x="65" y="41"/>
                  </a:lnTo>
                  <a:lnTo>
                    <a:pt x="63" y="41"/>
                  </a:lnTo>
                  <a:cubicBezTo>
                    <a:pt x="63" y="41"/>
                    <a:pt x="64" y="38"/>
                    <a:pt x="63" y="38"/>
                  </a:cubicBezTo>
                  <a:cubicBezTo>
                    <a:pt x="62" y="38"/>
                    <a:pt x="59" y="38"/>
                    <a:pt x="59" y="38"/>
                  </a:cubicBezTo>
                  <a:lnTo>
                    <a:pt x="59" y="36"/>
                  </a:lnTo>
                  <a:lnTo>
                    <a:pt x="57" y="36"/>
                  </a:lnTo>
                  <a:cubicBezTo>
                    <a:pt x="57" y="36"/>
                    <a:pt x="59" y="34"/>
                    <a:pt x="57" y="34"/>
                  </a:cubicBezTo>
                  <a:cubicBezTo>
                    <a:pt x="56" y="34"/>
                    <a:pt x="54" y="34"/>
                    <a:pt x="54" y="34"/>
                  </a:cubicBezTo>
                  <a:lnTo>
                    <a:pt x="54" y="31"/>
                  </a:lnTo>
                  <a:lnTo>
                    <a:pt x="51" y="31"/>
                  </a:lnTo>
                  <a:lnTo>
                    <a:pt x="51" y="28"/>
                  </a:lnTo>
                  <a:lnTo>
                    <a:pt x="48" y="28"/>
                  </a:lnTo>
                  <a:lnTo>
                    <a:pt x="48" y="27"/>
                  </a:lnTo>
                  <a:lnTo>
                    <a:pt x="45" y="27"/>
                  </a:lnTo>
                  <a:lnTo>
                    <a:pt x="45" y="24"/>
                  </a:lnTo>
                  <a:lnTo>
                    <a:pt x="43" y="24"/>
                  </a:lnTo>
                  <a:lnTo>
                    <a:pt x="43" y="23"/>
                  </a:lnTo>
                  <a:lnTo>
                    <a:pt x="40" y="23"/>
                  </a:lnTo>
                  <a:lnTo>
                    <a:pt x="40" y="20"/>
                  </a:lnTo>
                  <a:lnTo>
                    <a:pt x="37" y="20"/>
                  </a:lnTo>
                  <a:lnTo>
                    <a:pt x="37" y="18"/>
                  </a:lnTo>
                  <a:lnTo>
                    <a:pt x="35" y="18"/>
                  </a:lnTo>
                  <a:lnTo>
                    <a:pt x="34" y="18"/>
                  </a:lnTo>
                  <a:lnTo>
                    <a:pt x="34" y="16"/>
                  </a:lnTo>
                  <a:lnTo>
                    <a:pt x="32" y="16"/>
                  </a:lnTo>
                  <a:lnTo>
                    <a:pt x="32" y="15"/>
                  </a:lnTo>
                  <a:lnTo>
                    <a:pt x="30" y="15"/>
                  </a:lnTo>
                  <a:lnTo>
                    <a:pt x="30" y="13"/>
                  </a:lnTo>
                  <a:lnTo>
                    <a:pt x="27" y="13"/>
                  </a:lnTo>
                  <a:lnTo>
                    <a:pt x="27" y="11"/>
                  </a:lnTo>
                  <a:lnTo>
                    <a:pt x="24" y="11"/>
                  </a:lnTo>
                  <a:lnTo>
                    <a:pt x="24" y="10"/>
                  </a:lnTo>
                  <a:lnTo>
                    <a:pt x="21" y="10"/>
                  </a:lnTo>
                  <a:lnTo>
                    <a:pt x="21" y="8"/>
                  </a:lnTo>
                  <a:lnTo>
                    <a:pt x="17" y="8"/>
                  </a:lnTo>
                  <a:lnTo>
                    <a:pt x="17" y="5"/>
                  </a:lnTo>
                  <a:lnTo>
                    <a:pt x="14" y="5"/>
                  </a:lnTo>
                  <a:lnTo>
                    <a:pt x="14" y="3"/>
                  </a:lnTo>
                  <a:lnTo>
                    <a:pt x="11" y="3"/>
                  </a:lnTo>
                  <a:lnTo>
                    <a:pt x="11" y="2"/>
                  </a:lnTo>
                  <a:lnTo>
                    <a:pt x="6" y="2"/>
                  </a:lnTo>
                  <a:lnTo>
                    <a:pt x="6"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67" name="Straight Connector 266"/>
            <p:cNvCxnSpPr/>
            <p:nvPr/>
          </p:nvCxnSpPr>
          <p:spPr>
            <a:xfrm rot="5400000">
              <a:off x="6871045" y="538490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68" name="Straight Connector 267"/>
            <p:cNvCxnSpPr/>
            <p:nvPr/>
          </p:nvCxnSpPr>
          <p:spPr>
            <a:xfrm rot="5400000">
              <a:off x="6187686" y="53706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69" name="Straight Connector 268"/>
            <p:cNvCxnSpPr/>
            <p:nvPr/>
          </p:nvCxnSpPr>
          <p:spPr>
            <a:xfrm rot="5400000">
              <a:off x="6159108" y="53706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0" name="Straight Connector 269"/>
            <p:cNvCxnSpPr/>
            <p:nvPr/>
          </p:nvCxnSpPr>
          <p:spPr>
            <a:xfrm rot="5400000">
              <a:off x="6130530" y="53706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1" name="Straight Connector 270"/>
            <p:cNvCxnSpPr/>
            <p:nvPr/>
          </p:nvCxnSpPr>
          <p:spPr>
            <a:xfrm rot="5400000">
              <a:off x="6087663" y="53706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2" name="Straight Connector 271"/>
            <p:cNvCxnSpPr/>
            <p:nvPr/>
          </p:nvCxnSpPr>
          <p:spPr>
            <a:xfrm rot="5400000">
              <a:off x="6044796" y="53706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3" name="Straight Connector 272"/>
            <p:cNvCxnSpPr/>
            <p:nvPr/>
          </p:nvCxnSpPr>
          <p:spPr>
            <a:xfrm rot="5400000">
              <a:off x="5863802" y="535632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4" name="Straight Connector 273"/>
            <p:cNvCxnSpPr/>
            <p:nvPr/>
          </p:nvCxnSpPr>
          <p:spPr>
            <a:xfrm rot="5400000">
              <a:off x="5735201" y="53325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5" name="Straight Connector 274"/>
            <p:cNvCxnSpPr/>
            <p:nvPr/>
          </p:nvCxnSpPr>
          <p:spPr>
            <a:xfrm rot="5400000">
              <a:off x="5687571" y="532774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6" name="Straight Connector 275"/>
            <p:cNvCxnSpPr/>
            <p:nvPr/>
          </p:nvCxnSpPr>
          <p:spPr>
            <a:xfrm rot="5400000">
              <a:off x="5639941" y="532298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7" name="Straight Connector 276"/>
            <p:cNvCxnSpPr/>
            <p:nvPr/>
          </p:nvCxnSpPr>
          <p:spPr>
            <a:xfrm rot="5400000">
              <a:off x="5592311" y="53086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8" name="Straight Connector 277"/>
            <p:cNvCxnSpPr/>
            <p:nvPr/>
          </p:nvCxnSpPr>
          <p:spPr>
            <a:xfrm rot="5400000">
              <a:off x="5568496" y="530393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79" name="Straight Connector 278"/>
            <p:cNvCxnSpPr/>
            <p:nvPr/>
          </p:nvCxnSpPr>
          <p:spPr>
            <a:xfrm rot="5400000">
              <a:off x="5482771" y="53086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0" name="Straight Connector 279"/>
            <p:cNvCxnSpPr/>
            <p:nvPr/>
          </p:nvCxnSpPr>
          <p:spPr>
            <a:xfrm rot="5400000">
              <a:off x="5397046" y="53086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1" name="Straight Connector 280"/>
            <p:cNvCxnSpPr/>
            <p:nvPr/>
          </p:nvCxnSpPr>
          <p:spPr>
            <a:xfrm rot="5400000">
              <a:off x="5339899" y="53086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2" name="Straight Connector 281"/>
            <p:cNvCxnSpPr/>
            <p:nvPr/>
          </p:nvCxnSpPr>
          <p:spPr>
            <a:xfrm rot="5400000">
              <a:off x="5282752" y="53086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3" name="Straight Connector 282"/>
            <p:cNvCxnSpPr/>
            <p:nvPr/>
          </p:nvCxnSpPr>
          <p:spPr>
            <a:xfrm rot="5400000">
              <a:off x="5225605" y="527535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4" name="Straight Connector 283"/>
            <p:cNvCxnSpPr/>
            <p:nvPr/>
          </p:nvCxnSpPr>
          <p:spPr>
            <a:xfrm rot="5400000">
              <a:off x="5168458" y="527059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5" name="Straight Connector 284"/>
            <p:cNvCxnSpPr/>
            <p:nvPr/>
          </p:nvCxnSpPr>
          <p:spPr>
            <a:xfrm rot="5400000">
              <a:off x="5111311" y="526582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6" name="Straight Connector 285"/>
            <p:cNvCxnSpPr/>
            <p:nvPr/>
          </p:nvCxnSpPr>
          <p:spPr>
            <a:xfrm rot="5400000">
              <a:off x="5054164" y="525153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7" name="Straight Connector 286"/>
            <p:cNvCxnSpPr/>
            <p:nvPr/>
          </p:nvCxnSpPr>
          <p:spPr>
            <a:xfrm rot="5400000">
              <a:off x="4997017" y="522296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8" name="Straight Connector 287"/>
            <p:cNvCxnSpPr/>
            <p:nvPr/>
          </p:nvCxnSpPr>
          <p:spPr>
            <a:xfrm rot="5400000">
              <a:off x="4939870" y="519438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89" name="Straight Connector 288"/>
            <p:cNvCxnSpPr/>
            <p:nvPr/>
          </p:nvCxnSpPr>
          <p:spPr>
            <a:xfrm rot="5400000">
              <a:off x="4882723" y="518485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0" name="Straight Connector 289"/>
            <p:cNvCxnSpPr/>
            <p:nvPr/>
          </p:nvCxnSpPr>
          <p:spPr>
            <a:xfrm rot="5400000">
              <a:off x="4825576" y="518485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1" name="Straight Connector 290"/>
            <p:cNvCxnSpPr/>
            <p:nvPr/>
          </p:nvCxnSpPr>
          <p:spPr>
            <a:xfrm rot="5400000">
              <a:off x="4768429" y="517056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2" name="Straight Connector 291"/>
            <p:cNvCxnSpPr/>
            <p:nvPr/>
          </p:nvCxnSpPr>
          <p:spPr>
            <a:xfrm rot="5400000">
              <a:off x="4711282" y="515627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3" name="Straight Connector 292"/>
            <p:cNvCxnSpPr/>
            <p:nvPr/>
          </p:nvCxnSpPr>
          <p:spPr>
            <a:xfrm rot="5400000">
              <a:off x="4654135" y="513246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4" name="Straight Connector 293"/>
            <p:cNvCxnSpPr/>
            <p:nvPr/>
          </p:nvCxnSpPr>
          <p:spPr>
            <a:xfrm rot="5400000">
              <a:off x="4596988" y="509436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5" name="Straight Connector 294"/>
            <p:cNvCxnSpPr/>
            <p:nvPr/>
          </p:nvCxnSpPr>
          <p:spPr>
            <a:xfrm rot="5400000">
              <a:off x="4539841" y="507054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6" name="Straight Connector 295"/>
            <p:cNvCxnSpPr/>
            <p:nvPr/>
          </p:nvCxnSpPr>
          <p:spPr>
            <a:xfrm rot="5400000">
              <a:off x="4482694" y="506101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7" name="Straight Connector 296"/>
            <p:cNvCxnSpPr/>
            <p:nvPr/>
          </p:nvCxnSpPr>
          <p:spPr>
            <a:xfrm rot="5400000">
              <a:off x="4425547" y="503244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8" name="Straight Connector 297"/>
            <p:cNvCxnSpPr/>
            <p:nvPr/>
          </p:nvCxnSpPr>
          <p:spPr>
            <a:xfrm rot="5400000">
              <a:off x="4368400" y="500386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9" name="Straight Connector 298"/>
            <p:cNvCxnSpPr/>
            <p:nvPr/>
          </p:nvCxnSpPr>
          <p:spPr>
            <a:xfrm rot="5400000">
              <a:off x="4349357" y="49752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0" name="Straight Connector 299"/>
            <p:cNvCxnSpPr/>
            <p:nvPr/>
          </p:nvCxnSpPr>
          <p:spPr>
            <a:xfrm rot="5400000">
              <a:off x="4294036" y="496213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1" name="Straight Connector 300"/>
            <p:cNvCxnSpPr/>
            <p:nvPr/>
          </p:nvCxnSpPr>
          <p:spPr>
            <a:xfrm rot="5400000">
              <a:off x="4279755" y="495022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2" name="Straight Connector 301"/>
            <p:cNvCxnSpPr/>
            <p:nvPr/>
          </p:nvCxnSpPr>
          <p:spPr>
            <a:xfrm rot="5400000">
              <a:off x="4265480" y="496215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3" name="Straight Connector 302"/>
            <p:cNvCxnSpPr/>
            <p:nvPr/>
          </p:nvCxnSpPr>
          <p:spPr>
            <a:xfrm rot="5400000">
              <a:off x="4251199" y="495024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4" name="Straight Connector 303"/>
            <p:cNvCxnSpPr/>
            <p:nvPr/>
          </p:nvCxnSpPr>
          <p:spPr>
            <a:xfrm rot="5400000">
              <a:off x="4249616" y="495119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5" name="Straight Connector 304"/>
            <p:cNvCxnSpPr/>
            <p:nvPr/>
          </p:nvCxnSpPr>
          <p:spPr>
            <a:xfrm rot="5400000">
              <a:off x="4235335" y="49392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6" name="Straight Connector 305"/>
            <p:cNvCxnSpPr/>
            <p:nvPr/>
          </p:nvCxnSpPr>
          <p:spPr>
            <a:xfrm rot="5400000">
              <a:off x="4221060" y="495121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7" name="Straight Connector 306"/>
            <p:cNvCxnSpPr/>
            <p:nvPr/>
          </p:nvCxnSpPr>
          <p:spPr>
            <a:xfrm rot="5400000">
              <a:off x="4206779" y="493930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8" name="Straight Connector 307"/>
            <p:cNvCxnSpPr/>
            <p:nvPr/>
          </p:nvCxnSpPr>
          <p:spPr>
            <a:xfrm rot="5400000">
              <a:off x="4205196" y="492597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9" name="Straight Connector 308"/>
            <p:cNvCxnSpPr/>
            <p:nvPr/>
          </p:nvCxnSpPr>
          <p:spPr>
            <a:xfrm rot="5400000">
              <a:off x="4190915" y="491405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0" name="Straight Connector 309"/>
            <p:cNvCxnSpPr/>
            <p:nvPr/>
          </p:nvCxnSpPr>
          <p:spPr>
            <a:xfrm rot="5400000">
              <a:off x="4176640" y="492598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1" name="Straight Connector 310"/>
            <p:cNvCxnSpPr/>
            <p:nvPr/>
          </p:nvCxnSpPr>
          <p:spPr>
            <a:xfrm rot="5400000">
              <a:off x="4162359" y="491407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2" name="Straight Connector 311"/>
            <p:cNvCxnSpPr/>
            <p:nvPr/>
          </p:nvCxnSpPr>
          <p:spPr>
            <a:xfrm rot="5400000">
              <a:off x="4160776" y="489598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3" name="Straight Connector 312"/>
            <p:cNvCxnSpPr/>
            <p:nvPr/>
          </p:nvCxnSpPr>
          <p:spPr>
            <a:xfrm rot="5400000">
              <a:off x="4146495" y="488407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4" name="Straight Connector 313"/>
            <p:cNvCxnSpPr/>
            <p:nvPr/>
          </p:nvCxnSpPr>
          <p:spPr>
            <a:xfrm rot="5400000">
              <a:off x="4132220" y="489599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5" name="Straight Connector 314"/>
            <p:cNvCxnSpPr/>
            <p:nvPr/>
          </p:nvCxnSpPr>
          <p:spPr>
            <a:xfrm rot="5400000">
              <a:off x="4117939" y="488408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6" name="Straight Connector 315"/>
            <p:cNvCxnSpPr/>
            <p:nvPr/>
          </p:nvCxnSpPr>
          <p:spPr>
            <a:xfrm rot="5400000">
              <a:off x="4116356" y="486599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7" name="Straight Connector 316"/>
            <p:cNvCxnSpPr/>
            <p:nvPr/>
          </p:nvCxnSpPr>
          <p:spPr>
            <a:xfrm rot="5400000">
              <a:off x="4102075" y="485408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8" name="Straight Connector 317"/>
            <p:cNvCxnSpPr/>
            <p:nvPr/>
          </p:nvCxnSpPr>
          <p:spPr>
            <a:xfrm rot="5400000">
              <a:off x="4087800" y="48660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9" name="Straight Connector 318"/>
            <p:cNvCxnSpPr/>
            <p:nvPr/>
          </p:nvCxnSpPr>
          <p:spPr>
            <a:xfrm rot="5400000">
              <a:off x="4073519" y="485409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0" name="Straight Connector 319"/>
            <p:cNvCxnSpPr/>
            <p:nvPr/>
          </p:nvCxnSpPr>
          <p:spPr>
            <a:xfrm rot="5400000">
              <a:off x="4071936" y="483600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1" name="Straight Connector 320"/>
            <p:cNvCxnSpPr/>
            <p:nvPr/>
          </p:nvCxnSpPr>
          <p:spPr>
            <a:xfrm rot="5400000">
              <a:off x="4057655" y="482409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2" name="Straight Connector 321"/>
            <p:cNvCxnSpPr/>
            <p:nvPr/>
          </p:nvCxnSpPr>
          <p:spPr>
            <a:xfrm rot="5400000">
              <a:off x="4043380" y="483602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3" name="Straight Connector 322"/>
            <p:cNvCxnSpPr/>
            <p:nvPr/>
          </p:nvCxnSpPr>
          <p:spPr>
            <a:xfrm rot="5400000">
              <a:off x="4029099" y="482411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4" name="Straight Connector 323"/>
            <p:cNvCxnSpPr/>
            <p:nvPr/>
          </p:nvCxnSpPr>
          <p:spPr>
            <a:xfrm rot="5400000">
              <a:off x="4027516" y="48060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5" name="Straight Connector 324"/>
            <p:cNvCxnSpPr/>
            <p:nvPr/>
          </p:nvCxnSpPr>
          <p:spPr>
            <a:xfrm rot="5400000">
              <a:off x="4013235" y="47941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6" name="Straight Connector 325"/>
            <p:cNvCxnSpPr/>
            <p:nvPr/>
          </p:nvCxnSpPr>
          <p:spPr>
            <a:xfrm rot="5400000">
              <a:off x="3998960" y="480603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7" name="Straight Connector 326"/>
            <p:cNvCxnSpPr/>
            <p:nvPr/>
          </p:nvCxnSpPr>
          <p:spPr>
            <a:xfrm rot="5400000">
              <a:off x="3984679" y="479412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8" name="Straight Connector 327"/>
            <p:cNvCxnSpPr/>
            <p:nvPr/>
          </p:nvCxnSpPr>
          <p:spPr>
            <a:xfrm rot="5400000">
              <a:off x="3983096" y="477603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9" name="Straight Connector 328"/>
            <p:cNvCxnSpPr/>
            <p:nvPr/>
          </p:nvCxnSpPr>
          <p:spPr>
            <a:xfrm rot="5400000">
              <a:off x="3968815" y="476411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0" name="Straight Connector 329"/>
            <p:cNvCxnSpPr/>
            <p:nvPr/>
          </p:nvCxnSpPr>
          <p:spPr>
            <a:xfrm rot="5400000">
              <a:off x="3954540" y="477604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1" name="Straight Connector 330"/>
            <p:cNvCxnSpPr/>
            <p:nvPr/>
          </p:nvCxnSpPr>
          <p:spPr>
            <a:xfrm rot="5400000">
              <a:off x="3940259" y="476413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2" name="Straight Connector 331"/>
            <p:cNvCxnSpPr/>
            <p:nvPr/>
          </p:nvCxnSpPr>
          <p:spPr>
            <a:xfrm rot="5400000">
              <a:off x="3938676" y="475556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3" name="Straight Connector 332"/>
            <p:cNvCxnSpPr/>
            <p:nvPr/>
          </p:nvCxnSpPr>
          <p:spPr>
            <a:xfrm rot="5400000">
              <a:off x="3924395" y="474365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4" name="Straight Connector 333"/>
            <p:cNvCxnSpPr/>
            <p:nvPr/>
          </p:nvCxnSpPr>
          <p:spPr>
            <a:xfrm rot="5400000">
              <a:off x="3910120" y="475558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5" name="Straight Connector 334"/>
            <p:cNvCxnSpPr/>
            <p:nvPr/>
          </p:nvCxnSpPr>
          <p:spPr>
            <a:xfrm rot="5400000">
              <a:off x="3895839" y="474367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6" name="Straight Connector 335"/>
            <p:cNvCxnSpPr/>
            <p:nvPr/>
          </p:nvCxnSpPr>
          <p:spPr>
            <a:xfrm rot="5400000">
              <a:off x="3894256" y="473510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7" name="Straight Connector 336"/>
            <p:cNvCxnSpPr/>
            <p:nvPr/>
          </p:nvCxnSpPr>
          <p:spPr>
            <a:xfrm rot="5400000">
              <a:off x="3879975" y="472319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8" name="Straight Connector 337"/>
            <p:cNvCxnSpPr/>
            <p:nvPr/>
          </p:nvCxnSpPr>
          <p:spPr>
            <a:xfrm rot="5400000">
              <a:off x="3865700" y="47351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9" name="Straight Connector 338"/>
            <p:cNvCxnSpPr/>
            <p:nvPr/>
          </p:nvCxnSpPr>
          <p:spPr>
            <a:xfrm rot="5400000">
              <a:off x="3851419" y="47232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0" name="Straight Connector 339"/>
            <p:cNvCxnSpPr/>
            <p:nvPr/>
          </p:nvCxnSpPr>
          <p:spPr>
            <a:xfrm rot="5400000">
              <a:off x="3849836" y="471463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1" name="Straight Connector 340"/>
            <p:cNvCxnSpPr/>
            <p:nvPr/>
          </p:nvCxnSpPr>
          <p:spPr>
            <a:xfrm rot="5400000">
              <a:off x="3835555" y="470272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2" name="Straight Connector 341"/>
            <p:cNvCxnSpPr/>
            <p:nvPr/>
          </p:nvCxnSpPr>
          <p:spPr>
            <a:xfrm rot="5400000">
              <a:off x="3821280" y="471465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3" name="Straight Connector 342"/>
            <p:cNvCxnSpPr/>
            <p:nvPr/>
          </p:nvCxnSpPr>
          <p:spPr>
            <a:xfrm rot="5400000">
              <a:off x="3806999" y="470274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4" name="Straight Connector 343"/>
            <p:cNvCxnSpPr/>
            <p:nvPr/>
          </p:nvCxnSpPr>
          <p:spPr>
            <a:xfrm rot="5400000">
              <a:off x="3805416" y="469417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5" name="Straight Connector 344"/>
            <p:cNvCxnSpPr/>
            <p:nvPr/>
          </p:nvCxnSpPr>
          <p:spPr>
            <a:xfrm rot="5400000">
              <a:off x="3791135" y="468226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6" name="Straight Connector 345"/>
            <p:cNvCxnSpPr/>
            <p:nvPr/>
          </p:nvCxnSpPr>
          <p:spPr>
            <a:xfrm rot="5400000">
              <a:off x="3776860" y="469419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7" name="Straight Connector 346"/>
            <p:cNvCxnSpPr/>
            <p:nvPr/>
          </p:nvCxnSpPr>
          <p:spPr>
            <a:xfrm rot="5400000">
              <a:off x="3762579" y="468227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8" name="Straight Connector 347"/>
            <p:cNvCxnSpPr/>
            <p:nvPr/>
          </p:nvCxnSpPr>
          <p:spPr>
            <a:xfrm rot="5400000">
              <a:off x="3760996" y="466656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9" name="Straight Connector 348"/>
            <p:cNvCxnSpPr/>
            <p:nvPr/>
          </p:nvCxnSpPr>
          <p:spPr>
            <a:xfrm rot="5400000">
              <a:off x="3746715" y="465465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0" name="Straight Connector 349"/>
            <p:cNvCxnSpPr/>
            <p:nvPr/>
          </p:nvCxnSpPr>
          <p:spPr>
            <a:xfrm rot="5400000">
              <a:off x="3732440" y="466658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1" name="Straight Connector 350"/>
            <p:cNvCxnSpPr/>
            <p:nvPr/>
          </p:nvCxnSpPr>
          <p:spPr>
            <a:xfrm rot="5400000">
              <a:off x="3718159" y="465467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2" name="Straight Connector 351"/>
            <p:cNvCxnSpPr/>
            <p:nvPr/>
          </p:nvCxnSpPr>
          <p:spPr>
            <a:xfrm rot="5400000">
              <a:off x="3716576" y="463419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3" name="Straight Connector 352"/>
            <p:cNvCxnSpPr/>
            <p:nvPr/>
          </p:nvCxnSpPr>
          <p:spPr>
            <a:xfrm rot="5400000">
              <a:off x="3702295" y="462228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4" name="Straight Connector 353"/>
            <p:cNvCxnSpPr/>
            <p:nvPr/>
          </p:nvCxnSpPr>
          <p:spPr>
            <a:xfrm rot="5400000">
              <a:off x="3688020" y="463421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5" name="Straight Connector 354"/>
            <p:cNvCxnSpPr/>
            <p:nvPr/>
          </p:nvCxnSpPr>
          <p:spPr>
            <a:xfrm rot="5400000">
              <a:off x="3673739" y="462230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6" name="Straight Connector 355"/>
            <p:cNvCxnSpPr/>
            <p:nvPr/>
          </p:nvCxnSpPr>
          <p:spPr>
            <a:xfrm rot="5400000">
              <a:off x="3672156" y="459706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7" name="Straight Connector 356"/>
            <p:cNvCxnSpPr/>
            <p:nvPr/>
          </p:nvCxnSpPr>
          <p:spPr>
            <a:xfrm rot="5400000">
              <a:off x="3657875" y="458515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8" name="Straight Connector 357"/>
            <p:cNvCxnSpPr/>
            <p:nvPr/>
          </p:nvCxnSpPr>
          <p:spPr>
            <a:xfrm rot="5400000">
              <a:off x="3643600" y="459708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9" name="Straight Connector 358"/>
            <p:cNvCxnSpPr/>
            <p:nvPr/>
          </p:nvCxnSpPr>
          <p:spPr>
            <a:xfrm rot="5400000">
              <a:off x="3629319" y="458517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0" name="Straight Connector 359"/>
            <p:cNvCxnSpPr/>
            <p:nvPr/>
          </p:nvCxnSpPr>
          <p:spPr>
            <a:xfrm rot="5400000">
              <a:off x="3627736" y="455993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1" name="Straight Connector 360"/>
            <p:cNvCxnSpPr/>
            <p:nvPr/>
          </p:nvCxnSpPr>
          <p:spPr>
            <a:xfrm rot="5400000">
              <a:off x="3613455" y="454802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2" name="Straight Connector 361"/>
            <p:cNvCxnSpPr/>
            <p:nvPr/>
          </p:nvCxnSpPr>
          <p:spPr>
            <a:xfrm rot="5400000">
              <a:off x="3599180" y="455995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3" name="Straight Connector 362"/>
            <p:cNvCxnSpPr/>
            <p:nvPr/>
          </p:nvCxnSpPr>
          <p:spPr>
            <a:xfrm rot="5400000">
              <a:off x="3584899" y="454804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4" name="Straight Connector 363"/>
            <p:cNvCxnSpPr/>
            <p:nvPr/>
          </p:nvCxnSpPr>
          <p:spPr>
            <a:xfrm rot="5400000">
              <a:off x="3583316" y="452280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5" name="Straight Connector 364"/>
            <p:cNvCxnSpPr/>
            <p:nvPr/>
          </p:nvCxnSpPr>
          <p:spPr>
            <a:xfrm rot="5400000">
              <a:off x="3569035" y="451089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6" name="Straight Connector 365"/>
            <p:cNvCxnSpPr/>
            <p:nvPr/>
          </p:nvCxnSpPr>
          <p:spPr>
            <a:xfrm rot="5400000">
              <a:off x="3554760" y="452282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7" name="Straight Connector 366"/>
            <p:cNvCxnSpPr/>
            <p:nvPr/>
          </p:nvCxnSpPr>
          <p:spPr>
            <a:xfrm rot="5400000">
              <a:off x="3540479" y="45109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8" name="Straight Connector 367"/>
            <p:cNvCxnSpPr/>
            <p:nvPr/>
          </p:nvCxnSpPr>
          <p:spPr>
            <a:xfrm rot="5400000">
              <a:off x="3538896" y="448567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9" name="Straight Connector 368"/>
            <p:cNvCxnSpPr/>
            <p:nvPr/>
          </p:nvCxnSpPr>
          <p:spPr>
            <a:xfrm rot="5400000">
              <a:off x="3524615" y="447376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0" name="Straight Connector 369"/>
            <p:cNvCxnSpPr/>
            <p:nvPr/>
          </p:nvCxnSpPr>
          <p:spPr>
            <a:xfrm rot="5400000">
              <a:off x="3510340" y="448569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1" name="Straight Connector 370"/>
            <p:cNvCxnSpPr/>
            <p:nvPr/>
          </p:nvCxnSpPr>
          <p:spPr>
            <a:xfrm rot="5400000">
              <a:off x="3496059" y="447377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2" name="Straight Connector 371"/>
            <p:cNvCxnSpPr/>
            <p:nvPr/>
          </p:nvCxnSpPr>
          <p:spPr>
            <a:xfrm rot="5400000">
              <a:off x="3494476" y="444854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3" name="Straight Connector 372"/>
            <p:cNvCxnSpPr/>
            <p:nvPr/>
          </p:nvCxnSpPr>
          <p:spPr>
            <a:xfrm rot="5400000">
              <a:off x="3480195" y="443663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4" name="Straight Connector 373"/>
            <p:cNvCxnSpPr/>
            <p:nvPr/>
          </p:nvCxnSpPr>
          <p:spPr>
            <a:xfrm rot="5400000">
              <a:off x="3465920" y="444855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5" name="Straight Connector 374"/>
            <p:cNvCxnSpPr/>
            <p:nvPr/>
          </p:nvCxnSpPr>
          <p:spPr>
            <a:xfrm rot="5400000">
              <a:off x="3451639" y="443664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6" name="Straight Connector 375"/>
            <p:cNvCxnSpPr/>
            <p:nvPr/>
          </p:nvCxnSpPr>
          <p:spPr>
            <a:xfrm rot="5400000">
              <a:off x="3450056" y="441141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7" name="Straight Connector 376"/>
            <p:cNvCxnSpPr/>
            <p:nvPr/>
          </p:nvCxnSpPr>
          <p:spPr>
            <a:xfrm rot="5400000">
              <a:off x="3435775" y="439950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8" name="Straight Connector 377"/>
            <p:cNvCxnSpPr/>
            <p:nvPr/>
          </p:nvCxnSpPr>
          <p:spPr>
            <a:xfrm rot="5400000">
              <a:off x="3421500" y="441142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9" name="Straight Connector 378"/>
            <p:cNvCxnSpPr/>
            <p:nvPr/>
          </p:nvCxnSpPr>
          <p:spPr>
            <a:xfrm rot="5400000">
              <a:off x="3407219" y="439951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0" name="Straight Connector 379"/>
            <p:cNvCxnSpPr/>
            <p:nvPr/>
          </p:nvCxnSpPr>
          <p:spPr>
            <a:xfrm rot="5400000">
              <a:off x="3405636" y="437428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1" name="Straight Connector 380"/>
            <p:cNvCxnSpPr/>
            <p:nvPr/>
          </p:nvCxnSpPr>
          <p:spPr>
            <a:xfrm rot="5400000">
              <a:off x="3391355" y="436237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2" name="Straight Connector 381"/>
            <p:cNvCxnSpPr/>
            <p:nvPr/>
          </p:nvCxnSpPr>
          <p:spPr>
            <a:xfrm rot="5400000">
              <a:off x="3377080" y="437429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3" name="Straight Connector 382"/>
            <p:cNvCxnSpPr/>
            <p:nvPr/>
          </p:nvCxnSpPr>
          <p:spPr>
            <a:xfrm rot="5400000">
              <a:off x="3362799" y="436238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4" name="Straight Connector 383"/>
            <p:cNvCxnSpPr/>
            <p:nvPr/>
          </p:nvCxnSpPr>
          <p:spPr>
            <a:xfrm rot="5400000">
              <a:off x="3361216" y="433715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5" name="Straight Connector 384"/>
            <p:cNvCxnSpPr/>
            <p:nvPr/>
          </p:nvCxnSpPr>
          <p:spPr>
            <a:xfrm rot="5400000">
              <a:off x="3346935" y="432523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6" name="Straight Connector 385"/>
            <p:cNvCxnSpPr/>
            <p:nvPr/>
          </p:nvCxnSpPr>
          <p:spPr>
            <a:xfrm rot="5400000">
              <a:off x="3332660" y="433716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7" name="Straight Connector 386"/>
            <p:cNvCxnSpPr/>
            <p:nvPr/>
          </p:nvCxnSpPr>
          <p:spPr>
            <a:xfrm rot="5400000">
              <a:off x="3318379" y="432525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8" name="Straight Connector 387"/>
            <p:cNvCxnSpPr/>
            <p:nvPr/>
          </p:nvCxnSpPr>
          <p:spPr>
            <a:xfrm rot="5400000">
              <a:off x="3316796" y="430001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9" name="Straight Connector 388"/>
            <p:cNvCxnSpPr/>
            <p:nvPr/>
          </p:nvCxnSpPr>
          <p:spPr>
            <a:xfrm rot="5400000">
              <a:off x="3302515" y="428810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0" name="Straight Connector 389"/>
            <p:cNvCxnSpPr/>
            <p:nvPr/>
          </p:nvCxnSpPr>
          <p:spPr>
            <a:xfrm rot="5400000">
              <a:off x="3288240" y="430003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1" name="Straight Connector 390"/>
            <p:cNvCxnSpPr/>
            <p:nvPr/>
          </p:nvCxnSpPr>
          <p:spPr>
            <a:xfrm rot="5400000">
              <a:off x="3273959" y="428812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2" name="Straight Connector 391"/>
            <p:cNvCxnSpPr/>
            <p:nvPr/>
          </p:nvCxnSpPr>
          <p:spPr>
            <a:xfrm rot="5400000">
              <a:off x="3272376" y="426288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3" name="Straight Connector 392"/>
            <p:cNvCxnSpPr/>
            <p:nvPr/>
          </p:nvCxnSpPr>
          <p:spPr>
            <a:xfrm rot="5400000">
              <a:off x="3258095" y="425097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4" name="Straight Connector 393"/>
            <p:cNvCxnSpPr/>
            <p:nvPr/>
          </p:nvCxnSpPr>
          <p:spPr>
            <a:xfrm rot="5400000">
              <a:off x="3243820" y="426290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5" name="Straight Connector 394"/>
            <p:cNvCxnSpPr/>
            <p:nvPr/>
          </p:nvCxnSpPr>
          <p:spPr>
            <a:xfrm rot="5400000">
              <a:off x="3229539" y="425099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6" name="Straight Connector 395"/>
            <p:cNvCxnSpPr/>
            <p:nvPr/>
          </p:nvCxnSpPr>
          <p:spPr>
            <a:xfrm rot="5400000">
              <a:off x="3227956" y="422575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7" name="Straight Connector 396"/>
            <p:cNvCxnSpPr/>
            <p:nvPr/>
          </p:nvCxnSpPr>
          <p:spPr>
            <a:xfrm rot="5400000">
              <a:off x="3213675" y="421384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8" name="Straight Connector 397"/>
            <p:cNvCxnSpPr/>
            <p:nvPr/>
          </p:nvCxnSpPr>
          <p:spPr>
            <a:xfrm rot="5400000">
              <a:off x="3199400" y="422577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9" name="Straight Connector 398"/>
            <p:cNvCxnSpPr/>
            <p:nvPr/>
          </p:nvCxnSpPr>
          <p:spPr>
            <a:xfrm rot="5400000">
              <a:off x="3185119" y="421386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0" name="Straight Connector 399"/>
            <p:cNvCxnSpPr/>
            <p:nvPr/>
          </p:nvCxnSpPr>
          <p:spPr>
            <a:xfrm rot="5400000">
              <a:off x="3183536" y="41910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1" name="Straight Connector 400"/>
            <p:cNvCxnSpPr/>
            <p:nvPr/>
          </p:nvCxnSpPr>
          <p:spPr>
            <a:xfrm rot="5400000">
              <a:off x="3169255" y="417909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2" name="Straight Connector 401"/>
            <p:cNvCxnSpPr/>
            <p:nvPr/>
          </p:nvCxnSpPr>
          <p:spPr>
            <a:xfrm rot="5400000">
              <a:off x="3154980" y="419102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3" name="Straight Connector 402"/>
            <p:cNvCxnSpPr/>
            <p:nvPr/>
          </p:nvCxnSpPr>
          <p:spPr>
            <a:xfrm rot="5400000">
              <a:off x="3140699" y="417911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4" name="Straight Connector 403"/>
            <p:cNvCxnSpPr/>
            <p:nvPr/>
          </p:nvCxnSpPr>
          <p:spPr>
            <a:xfrm rot="5400000">
              <a:off x="3139116" y="415863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5" name="Straight Connector 404"/>
            <p:cNvCxnSpPr/>
            <p:nvPr/>
          </p:nvCxnSpPr>
          <p:spPr>
            <a:xfrm rot="5400000">
              <a:off x="3124835" y="414672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6" name="Straight Connector 405"/>
            <p:cNvCxnSpPr/>
            <p:nvPr/>
          </p:nvCxnSpPr>
          <p:spPr>
            <a:xfrm rot="5400000">
              <a:off x="3110560" y="415865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7" name="Straight Connector 406"/>
            <p:cNvCxnSpPr/>
            <p:nvPr/>
          </p:nvCxnSpPr>
          <p:spPr>
            <a:xfrm rot="5400000">
              <a:off x="3096279" y="414674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8" name="Straight Connector 407"/>
            <p:cNvCxnSpPr/>
            <p:nvPr/>
          </p:nvCxnSpPr>
          <p:spPr>
            <a:xfrm rot="5400000">
              <a:off x="3094696" y="412626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9" name="Straight Connector 408"/>
            <p:cNvCxnSpPr/>
            <p:nvPr/>
          </p:nvCxnSpPr>
          <p:spPr>
            <a:xfrm rot="5400000">
              <a:off x="3080415" y="411435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0" name="Straight Connector 409"/>
            <p:cNvCxnSpPr/>
            <p:nvPr/>
          </p:nvCxnSpPr>
          <p:spPr>
            <a:xfrm rot="5400000">
              <a:off x="3066140" y="41262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1" name="Straight Connector 410"/>
            <p:cNvCxnSpPr/>
            <p:nvPr/>
          </p:nvCxnSpPr>
          <p:spPr>
            <a:xfrm rot="5400000">
              <a:off x="3051859" y="411437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2" name="Straight Connector 411"/>
            <p:cNvCxnSpPr/>
            <p:nvPr/>
          </p:nvCxnSpPr>
          <p:spPr>
            <a:xfrm rot="5400000">
              <a:off x="3050276" y="409390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3" name="Straight Connector 412"/>
            <p:cNvCxnSpPr/>
            <p:nvPr/>
          </p:nvCxnSpPr>
          <p:spPr>
            <a:xfrm rot="5400000">
              <a:off x="3035995" y="408198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4" name="Straight Connector 413"/>
            <p:cNvCxnSpPr/>
            <p:nvPr/>
          </p:nvCxnSpPr>
          <p:spPr>
            <a:xfrm rot="5400000">
              <a:off x="3021720" y="409391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5" name="Straight Connector 414"/>
            <p:cNvCxnSpPr/>
            <p:nvPr/>
          </p:nvCxnSpPr>
          <p:spPr>
            <a:xfrm rot="5400000">
              <a:off x="3007439" y="408200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6" name="Straight Connector 415"/>
            <p:cNvCxnSpPr/>
            <p:nvPr/>
          </p:nvCxnSpPr>
          <p:spPr>
            <a:xfrm rot="5400000">
              <a:off x="3005856" y="406153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7" name="Straight Connector 416"/>
            <p:cNvCxnSpPr/>
            <p:nvPr/>
          </p:nvCxnSpPr>
          <p:spPr>
            <a:xfrm rot="5400000">
              <a:off x="2991575" y="404962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8" name="Straight Connector 417"/>
            <p:cNvCxnSpPr/>
            <p:nvPr/>
          </p:nvCxnSpPr>
          <p:spPr>
            <a:xfrm rot="5400000">
              <a:off x="2977300" y="406154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9" name="Straight Connector 418"/>
            <p:cNvCxnSpPr/>
            <p:nvPr/>
          </p:nvCxnSpPr>
          <p:spPr>
            <a:xfrm rot="5400000">
              <a:off x="2963019" y="404963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0" name="Straight Connector 419"/>
            <p:cNvCxnSpPr/>
            <p:nvPr/>
          </p:nvCxnSpPr>
          <p:spPr>
            <a:xfrm rot="5400000">
              <a:off x="2961436" y="402916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1" name="Straight Connector 420"/>
            <p:cNvCxnSpPr/>
            <p:nvPr/>
          </p:nvCxnSpPr>
          <p:spPr>
            <a:xfrm rot="5400000">
              <a:off x="2947155" y="401725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2" name="Straight Connector 421"/>
            <p:cNvCxnSpPr/>
            <p:nvPr/>
          </p:nvCxnSpPr>
          <p:spPr>
            <a:xfrm rot="5400000">
              <a:off x="2932880" y="40291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3" name="Straight Connector 422"/>
            <p:cNvCxnSpPr/>
            <p:nvPr/>
          </p:nvCxnSpPr>
          <p:spPr>
            <a:xfrm rot="5400000">
              <a:off x="2918599" y="401726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4" name="Straight Connector 423"/>
            <p:cNvCxnSpPr/>
            <p:nvPr/>
          </p:nvCxnSpPr>
          <p:spPr>
            <a:xfrm rot="5400000">
              <a:off x="2917016" y="399441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5" name="Straight Connector 424"/>
            <p:cNvCxnSpPr/>
            <p:nvPr/>
          </p:nvCxnSpPr>
          <p:spPr>
            <a:xfrm rot="5400000">
              <a:off x="2902735" y="398250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6" name="Straight Connector 425"/>
            <p:cNvCxnSpPr/>
            <p:nvPr/>
          </p:nvCxnSpPr>
          <p:spPr>
            <a:xfrm rot="5400000">
              <a:off x="2888460" y="399442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7" name="Straight Connector 426"/>
            <p:cNvCxnSpPr/>
            <p:nvPr/>
          </p:nvCxnSpPr>
          <p:spPr>
            <a:xfrm rot="5400000">
              <a:off x="2874179" y="398251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8" name="Straight Connector 427"/>
            <p:cNvCxnSpPr/>
            <p:nvPr/>
          </p:nvCxnSpPr>
          <p:spPr>
            <a:xfrm rot="5400000">
              <a:off x="2872596" y="395728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9" name="Straight Connector 428"/>
            <p:cNvCxnSpPr/>
            <p:nvPr/>
          </p:nvCxnSpPr>
          <p:spPr>
            <a:xfrm rot="5400000">
              <a:off x="2858315" y="394537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0" name="Straight Connector 429"/>
            <p:cNvCxnSpPr/>
            <p:nvPr/>
          </p:nvCxnSpPr>
          <p:spPr>
            <a:xfrm rot="5400000">
              <a:off x="2844040" y="395729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1" name="Straight Connector 430"/>
            <p:cNvCxnSpPr/>
            <p:nvPr/>
          </p:nvCxnSpPr>
          <p:spPr>
            <a:xfrm rot="5400000">
              <a:off x="2829759" y="394538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2" name="Straight Connector 431"/>
            <p:cNvCxnSpPr/>
            <p:nvPr/>
          </p:nvCxnSpPr>
          <p:spPr>
            <a:xfrm rot="5400000">
              <a:off x="2828176" y="392015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3" name="Straight Connector 432"/>
            <p:cNvCxnSpPr/>
            <p:nvPr/>
          </p:nvCxnSpPr>
          <p:spPr>
            <a:xfrm rot="5400000">
              <a:off x="2813895" y="390823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4" name="Straight Connector 433"/>
            <p:cNvCxnSpPr/>
            <p:nvPr/>
          </p:nvCxnSpPr>
          <p:spPr>
            <a:xfrm rot="5400000">
              <a:off x="2799620" y="392016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5" name="Straight Connector 434"/>
            <p:cNvCxnSpPr/>
            <p:nvPr/>
          </p:nvCxnSpPr>
          <p:spPr>
            <a:xfrm rot="5400000">
              <a:off x="2785339" y="390825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6" name="Straight Connector 435"/>
            <p:cNvCxnSpPr/>
            <p:nvPr/>
          </p:nvCxnSpPr>
          <p:spPr>
            <a:xfrm rot="5400000">
              <a:off x="2783756" y="388063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7" name="Straight Connector 436"/>
            <p:cNvCxnSpPr/>
            <p:nvPr/>
          </p:nvCxnSpPr>
          <p:spPr>
            <a:xfrm rot="5400000">
              <a:off x="2769475" y="386872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8" name="Straight Connector 437"/>
            <p:cNvCxnSpPr/>
            <p:nvPr/>
          </p:nvCxnSpPr>
          <p:spPr>
            <a:xfrm rot="5400000">
              <a:off x="2755200" y="388065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9" name="Straight Connector 438"/>
            <p:cNvCxnSpPr/>
            <p:nvPr/>
          </p:nvCxnSpPr>
          <p:spPr>
            <a:xfrm rot="5400000">
              <a:off x="2740919" y="386874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0" name="Straight Connector 439"/>
            <p:cNvCxnSpPr/>
            <p:nvPr/>
          </p:nvCxnSpPr>
          <p:spPr>
            <a:xfrm rot="5400000">
              <a:off x="2739336" y="383874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1" name="Straight Connector 440"/>
            <p:cNvCxnSpPr/>
            <p:nvPr/>
          </p:nvCxnSpPr>
          <p:spPr>
            <a:xfrm rot="5400000">
              <a:off x="2725055" y="382683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2" name="Straight Connector 441"/>
            <p:cNvCxnSpPr/>
            <p:nvPr/>
          </p:nvCxnSpPr>
          <p:spPr>
            <a:xfrm rot="5400000">
              <a:off x="2710780" y="383876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3" name="Straight Connector 442"/>
            <p:cNvCxnSpPr/>
            <p:nvPr/>
          </p:nvCxnSpPr>
          <p:spPr>
            <a:xfrm rot="5400000">
              <a:off x="2696499" y="382685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4" name="Straight Connector 443"/>
            <p:cNvCxnSpPr/>
            <p:nvPr/>
          </p:nvCxnSpPr>
          <p:spPr>
            <a:xfrm rot="5400000">
              <a:off x="2694916" y="379685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5" name="Straight Connector 444"/>
            <p:cNvCxnSpPr/>
            <p:nvPr/>
          </p:nvCxnSpPr>
          <p:spPr>
            <a:xfrm rot="5400000">
              <a:off x="2680635" y="378494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6" name="Straight Connector 445"/>
            <p:cNvCxnSpPr/>
            <p:nvPr/>
          </p:nvCxnSpPr>
          <p:spPr>
            <a:xfrm rot="5400000">
              <a:off x="2666360" y="379686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7" name="Straight Connector 446"/>
            <p:cNvCxnSpPr/>
            <p:nvPr/>
          </p:nvCxnSpPr>
          <p:spPr>
            <a:xfrm rot="5400000">
              <a:off x="2652079" y="378495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8" name="Straight Connector 447"/>
            <p:cNvCxnSpPr/>
            <p:nvPr/>
          </p:nvCxnSpPr>
          <p:spPr>
            <a:xfrm rot="5400000">
              <a:off x="2650496" y="37525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9" name="Straight Connector 448"/>
            <p:cNvCxnSpPr/>
            <p:nvPr/>
          </p:nvCxnSpPr>
          <p:spPr>
            <a:xfrm rot="5400000">
              <a:off x="2636215" y="374066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0" name="Straight Connector 449"/>
            <p:cNvCxnSpPr/>
            <p:nvPr/>
          </p:nvCxnSpPr>
          <p:spPr>
            <a:xfrm rot="5400000">
              <a:off x="2621940" y="375259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1" name="Straight Connector 450"/>
            <p:cNvCxnSpPr/>
            <p:nvPr/>
          </p:nvCxnSpPr>
          <p:spPr>
            <a:xfrm rot="5400000">
              <a:off x="2607659" y="374068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2" name="Straight Connector 451"/>
            <p:cNvCxnSpPr/>
            <p:nvPr/>
          </p:nvCxnSpPr>
          <p:spPr>
            <a:xfrm rot="5400000">
              <a:off x="2606076" y="370830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3" name="Straight Connector 452"/>
            <p:cNvCxnSpPr/>
            <p:nvPr/>
          </p:nvCxnSpPr>
          <p:spPr>
            <a:xfrm rot="5400000">
              <a:off x="2591795" y="369639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4" name="Straight Connector 453"/>
            <p:cNvCxnSpPr/>
            <p:nvPr/>
          </p:nvCxnSpPr>
          <p:spPr>
            <a:xfrm rot="5400000">
              <a:off x="2577520" y="370832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5" name="Straight Connector 454"/>
            <p:cNvCxnSpPr/>
            <p:nvPr/>
          </p:nvCxnSpPr>
          <p:spPr>
            <a:xfrm rot="5400000">
              <a:off x="2563239" y="369640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6" name="Straight Connector 455"/>
            <p:cNvCxnSpPr/>
            <p:nvPr/>
          </p:nvCxnSpPr>
          <p:spPr>
            <a:xfrm rot="5400000">
              <a:off x="2561656" y="366403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7" name="Straight Connector 456"/>
            <p:cNvCxnSpPr/>
            <p:nvPr/>
          </p:nvCxnSpPr>
          <p:spPr>
            <a:xfrm rot="5400000">
              <a:off x="2547375" y="365211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8" name="Straight Connector 457"/>
            <p:cNvCxnSpPr/>
            <p:nvPr/>
          </p:nvCxnSpPr>
          <p:spPr>
            <a:xfrm rot="5400000">
              <a:off x="2533100" y="366404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9" name="Straight Connector 458"/>
            <p:cNvCxnSpPr/>
            <p:nvPr/>
          </p:nvCxnSpPr>
          <p:spPr>
            <a:xfrm rot="5400000">
              <a:off x="2518819" y="365213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0" name="Straight Connector 459"/>
            <p:cNvCxnSpPr/>
            <p:nvPr/>
          </p:nvCxnSpPr>
          <p:spPr>
            <a:xfrm rot="5400000">
              <a:off x="2517236" y="361975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1" name="Straight Connector 460"/>
            <p:cNvCxnSpPr/>
            <p:nvPr/>
          </p:nvCxnSpPr>
          <p:spPr>
            <a:xfrm rot="5400000">
              <a:off x="2502955" y="360784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2" name="Straight Connector 461"/>
            <p:cNvCxnSpPr/>
            <p:nvPr/>
          </p:nvCxnSpPr>
          <p:spPr>
            <a:xfrm rot="5400000">
              <a:off x="2488680" y="361977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3" name="Straight Connector 462"/>
            <p:cNvCxnSpPr/>
            <p:nvPr/>
          </p:nvCxnSpPr>
          <p:spPr>
            <a:xfrm rot="5400000">
              <a:off x="2474399" y="360786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4" name="Straight Connector 463"/>
            <p:cNvCxnSpPr/>
            <p:nvPr/>
          </p:nvCxnSpPr>
          <p:spPr>
            <a:xfrm rot="5400000">
              <a:off x="2472816" y="357786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5" name="Straight Connector 464"/>
            <p:cNvCxnSpPr/>
            <p:nvPr/>
          </p:nvCxnSpPr>
          <p:spPr>
            <a:xfrm rot="5400000">
              <a:off x="2458535" y="356595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6" name="Straight Connector 465"/>
            <p:cNvCxnSpPr/>
            <p:nvPr/>
          </p:nvCxnSpPr>
          <p:spPr>
            <a:xfrm rot="5400000">
              <a:off x="2444260" y="357787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7" name="Straight Connector 466"/>
            <p:cNvCxnSpPr/>
            <p:nvPr/>
          </p:nvCxnSpPr>
          <p:spPr>
            <a:xfrm rot="5400000">
              <a:off x="2429979" y="356596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8" name="Straight Connector 467"/>
            <p:cNvCxnSpPr/>
            <p:nvPr/>
          </p:nvCxnSpPr>
          <p:spPr>
            <a:xfrm rot="5400000">
              <a:off x="2428396" y="353835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9" name="Straight Connector 468"/>
            <p:cNvCxnSpPr/>
            <p:nvPr/>
          </p:nvCxnSpPr>
          <p:spPr>
            <a:xfrm rot="5400000">
              <a:off x="2414115" y="352644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0" name="Straight Connector 469"/>
            <p:cNvCxnSpPr/>
            <p:nvPr/>
          </p:nvCxnSpPr>
          <p:spPr>
            <a:xfrm rot="5400000">
              <a:off x="2399840" y="353836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1" name="Straight Connector 470"/>
            <p:cNvCxnSpPr/>
            <p:nvPr/>
          </p:nvCxnSpPr>
          <p:spPr>
            <a:xfrm rot="5400000">
              <a:off x="2385559" y="352645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2" name="Straight Connector 471"/>
            <p:cNvCxnSpPr/>
            <p:nvPr/>
          </p:nvCxnSpPr>
          <p:spPr>
            <a:xfrm rot="5400000">
              <a:off x="2383976" y="350122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3" name="Straight Connector 472"/>
            <p:cNvCxnSpPr/>
            <p:nvPr/>
          </p:nvCxnSpPr>
          <p:spPr>
            <a:xfrm rot="5400000">
              <a:off x="2369695" y="348930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4" name="Straight Connector 473"/>
            <p:cNvCxnSpPr/>
            <p:nvPr/>
          </p:nvCxnSpPr>
          <p:spPr>
            <a:xfrm rot="5400000">
              <a:off x="2355420" y="350123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5" name="Straight Connector 474"/>
            <p:cNvCxnSpPr/>
            <p:nvPr/>
          </p:nvCxnSpPr>
          <p:spPr>
            <a:xfrm rot="5400000">
              <a:off x="2341139" y="348932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6" name="Straight Connector 475"/>
            <p:cNvCxnSpPr/>
            <p:nvPr/>
          </p:nvCxnSpPr>
          <p:spPr>
            <a:xfrm rot="5400000">
              <a:off x="2339556" y="346647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7" name="Straight Connector 476"/>
            <p:cNvCxnSpPr/>
            <p:nvPr/>
          </p:nvCxnSpPr>
          <p:spPr>
            <a:xfrm rot="5400000">
              <a:off x="2325275" y="3454559"/>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8" name="Straight Connector 477"/>
            <p:cNvCxnSpPr/>
            <p:nvPr/>
          </p:nvCxnSpPr>
          <p:spPr>
            <a:xfrm rot="5400000">
              <a:off x="2311000" y="3466486"/>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9" name="Straight Connector 478"/>
            <p:cNvCxnSpPr/>
            <p:nvPr/>
          </p:nvCxnSpPr>
          <p:spPr>
            <a:xfrm rot="5400000">
              <a:off x="2296719" y="345457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0" name="Straight Connector 479"/>
            <p:cNvCxnSpPr/>
            <p:nvPr/>
          </p:nvCxnSpPr>
          <p:spPr>
            <a:xfrm rot="5400000">
              <a:off x="2295136" y="3436482"/>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1" name="Straight Connector 480"/>
            <p:cNvCxnSpPr/>
            <p:nvPr/>
          </p:nvCxnSpPr>
          <p:spPr>
            <a:xfrm rot="5400000">
              <a:off x="2280855" y="3424571"/>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2" name="Straight Connector 481"/>
            <p:cNvCxnSpPr/>
            <p:nvPr/>
          </p:nvCxnSpPr>
          <p:spPr>
            <a:xfrm rot="5400000">
              <a:off x="2266580" y="343649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3" name="Straight Connector 482"/>
            <p:cNvCxnSpPr/>
            <p:nvPr/>
          </p:nvCxnSpPr>
          <p:spPr>
            <a:xfrm rot="5400000">
              <a:off x="2252299" y="342458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4" name="Straight Connector 483"/>
            <p:cNvCxnSpPr/>
            <p:nvPr/>
          </p:nvCxnSpPr>
          <p:spPr>
            <a:xfrm rot="5400000">
              <a:off x="2250716" y="340648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5" name="Straight Connector 484"/>
            <p:cNvCxnSpPr/>
            <p:nvPr/>
          </p:nvCxnSpPr>
          <p:spPr>
            <a:xfrm rot="5400000">
              <a:off x="2236435" y="340648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6" name="Straight Connector 485"/>
            <p:cNvCxnSpPr/>
            <p:nvPr/>
          </p:nvCxnSpPr>
          <p:spPr>
            <a:xfrm rot="5400000">
              <a:off x="2222160" y="340648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7" name="Straight Connector 486"/>
            <p:cNvCxnSpPr/>
            <p:nvPr/>
          </p:nvCxnSpPr>
          <p:spPr>
            <a:xfrm rot="5400000">
              <a:off x="2207879" y="340648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8" name="Straight Connector 487"/>
            <p:cNvCxnSpPr/>
            <p:nvPr/>
          </p:nvCxnSpPr>
          <p:spPr>
            <a:xfrm rot="5400000">
              <a:off x="2206296" y="33860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9" name="Straight Connector 488"/>
            <p:cNvCxnSpPr/>
            <p:nvPr/>
          </p:nvCxnSpPr>
          <p:spPr>
            <a:xfrm rot="5400000">
              <a:off x="2192015" y="33860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0" name="Straight Connector 489"/>
            <p:cNvCxnSpPr/>
            <p:nvPr/>
          </p:nvCxnSpPr>
          <p:spPr>
            <a:xfrm rot="5400000">
              <a:off x="2177740" y="33860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1" name="Straight Connector 490"/>
            <p:cNvCxnSpPr/>
            <p:nvPr/>
          </p:nvCxnSpPr>
          <p:spPr>
            <a:xfrm rot="5400000">
              <a:off x="2163459" y="338601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2" name="Straight Connector 491"/>
            <p:cNvCxnSpPr/>
            <p:nvPr/>
          </p:nvCxnSpPr>
          <p:spPr>
            <a:xfrm rot="5400000">
              <a:off x="2161876" y="33703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3" name="Straight Connector 492"/>
            <p:cNvCxnSpPr/>
            <p:nvPr/>
          </p:nvCxnSpPr>
          <p:spPr>
            <a:xfrm rot="5400000">
              <a:off x="2147595" y="33703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4" name="Straight Connector 493"/>
            <p:cNvCxnSpPr/>
            <p:nvPr/>
          </p:nvCxnSpPr>
          <p:spPr>
            <a:xfrm rot="5400000">
              <a:off x="2133320" y="33703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5" name="Straight Connector 494"/>
            <p:cNvCxnSpPr/>
            <p:nvPr/>
          </p:nvCxnSpPr>
          <p:spPr>
            <a:xfrm rot="5400000">
              <a:off x="2119039" y="337031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6" name="Straight Connector 495"/>
            <p:cNvCxnSpPr/>
            <p:nvPr/>
          </p:nvCxnSpPr>
          <p:spPr>
            <a:xfrm rot="5400000">
              <a:off x="2117456" y="33450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7" name="Straight Connector 496"/>
            <p:cNvCxnSpPr/>
            <p:nvPr/>
          </p:nvCxnSpPr>
          <p:spPr>
            <a:xfrm rot="5400000">
              <a:off x="2103175" y="33450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8" name="Straight Connector 497"/>
            <p:cNvCxnSpPr/>
            <p:nvPr/>
          </p:nvCxnSpPr>
          <p:spPr>
            <a:xfrm rot="5400000">
              <a:off x="2088900" y="33450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9" name="Straight Connector 498"/>
            <p:cNvCxnSpPr/>
            <p:nvPr/>
          </p:nvCxnSpPr>
          <p:spPr>
            <a:xfrm rot="5400000">
              <a:off x="2074619" y="3345078"/>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0" name="Straight Connector 499"/>
            <p:cNvCxnSpPr/>
            <p:nvPr/>
          </p:nvCxnSpPr>
          <p:spPr>
            <a:xfrm rot="5400000">
              <a:off x="2073036" y="331508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1" name="Straight Connector 500"/>
            <p:cNvCxnSpPr/>
            <p:nvPr/>
          </p:nvCxnSpPr>
          <p:spPr>
            <a:xfrm rot="5400000">
              <a:off x="2058755" y="331508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2" name="Straight Connector 501"/>
            <p:cNvCxnSpPr/>
            <p:nvPr/>
          </p:nvCxnSpPr>
          <p:spPr>
            <a:xfrm rot="5400000">
              <a:off x="2044480" y="331508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3" name="Straight Connector 502"/>
            <p:cNvCxnSpPr/>
            <p:nvPr/>
          </p:nvCxnSpPr>
          <p:spPr>
            <a:xfrm rot="5400000">
              <a:off x="2030199" y="3315084"/>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4" name="Straight Connector 503"/>
            <p:cNvCxnSpPr/>
            <p:nvPr/>
          </p:nvCxnSpPr>
          <p:spPr>
            <a:xfrm rot="5400000">
              <a:off x="2028616" y="32731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5" name="Straight Connector 504"/>
            <p:cNvCxnSpPr/>
            <p:nvPr/>
          </p:nvCxnSpPr>
          <p:spPr>
            <a:xfrm rot="5400000">
              <a:off x="2014335" y="32731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6" name="Straight Connector 505"/>
            <p:cNvCxnSpPr/>
            <p:nvPr/>
          </p:nvCxnSpPr>
          <p:spPr>
            <a:xfrm rot="5400000">
              <a:off x="2000060" y="32731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7" name="Straight Connector 506"/>
            <p:cNvCxnSpPr/>
            <p:nvPr/>
          </p:nvCxnSpPr>
          <p:spPr>
            <a:xfrm rot="5400000">
              <a:off x="1985779" y="3273185"/>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8" name="Straight Connector 507"/>
            <p:cNvCxnSpPr/>
            <p:nvPr/>
          </p:nvCxnSpPr>
          <p:spPr>
            <a:xfrm rot="5400000">
              <a:off x="1984196" y="324795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9" name="Straight Connector 508"/>
            <p:cNvCxnSpPr/>
            <p:nvPr/>
          </p:nvCxnSpPr>
          <p:spPr>
            <a:xfrm rot="5400000">
              <a:off x="1969915" y="324795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0" name="Straight Connector 509"/>
            <p:cNvCxnSpPr/>
            <p:nvPr/>
          </p:nvCxnSpPr>
          <p:spPr>
            <a:xfrm rot="5400000">
              <a:off x="1955640" y="324795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1" name="Straight Connector 510"/>
            <p:cNvCxnSpPr/>
            <p:nvPr/>
          </p:nvCxnSpPr>
          <p:spPr>
            <a:xfrm rot="5400000">
              <a:off x="1941359" y="3247953"/>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2" name="Straight Connector 511"/>
            <p:cNvCxnSpPr/>
            <p:nvPr/>
          </p:nvCxnSpPr>
          <p:spPr>
            <a:xfrm rot="5400000">
              <a:off x="1939776" y="32370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3" name="Straight Connector 512"/>
            <p:cNvCxnSpPr/>
            <p:nvPr/>
          </p:nvCxnSpPr>
          <p:spPr>
            <a:xfrm rot="5400000">
              <a:off x="1925495" y="32370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4" name="Straight Connector 513"/>
            <p:cNvCxnSpPr/>
            <p:nvPr/>
          </p:nvCxnSpPr>
          <p:spPr>
            <a:xfrm rot="5400000">
              <a:off x="1911220" y="32370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5" name="Straight Connector 514"/>
            <p:cNvCxnSpPr/>
            <p:nvPr/>
          </p:nvCxnSpPr>
          <p:spPr>
            <a:xfrm rot="5400000">
              <a:off x="1896939" y="3237007"/>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6" name="Straight Connector 515"/>
            <p:cNvCxnSpPr/>
            <p:nvPr/>
          </p:nvCxnSpPr>
          <p:spPr>
            <a:xfrm rot="5400000">
              <a:off x="1876308" y="322368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7" name="Straight Connector 516"/>
            <p:cNvCxnSpPr/>
            <p:nvPr/>
          </p:nvCxnSpPr>
          <p:spPr>
            <a:xfrm rot="5400000">
              <a:off x="1862027" y="322368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8" name="Straight Connector 517"/>
            <p:cNvCxnSpPr/>
            <p:nvPr/>
          </p:nvCxnSpPr>
          <p:spPr>
            <a:xfrm rot="5400000">
              <a:off x="1847752" y="322368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9" name="Straight Connector 518"/>
            <p:cNvCxnSpPr/>
            <p:nvPr/>
          </p:nvCxnSpPr>
          <p:spPr>
            <a:xfrm rot="5400000">
              <a:off x="1833471" y="3223680"/>
              <a:ext cx="72000"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520" name="Group 519"/>
          <p:cNvGrpSpPr/>
          <p:nvPr/>
        </p:nvGrpSpPr>
        <p:grpSpPr>
          <a:xfrm>
            <a:off x="1690918" y="3234364"/>
            <a:ext cx="5097232" cy="2227622"/>
            <a:chOff x="1784350" y="3181612"/>
            <a:chExt cx="4995808" cy="2227622"/>
          </a:xfrm>
        </p:grpSpPr>
        <p:cxnSp>
          <p:nvCxnSpPr>
            <p:cNvPr id="521" name="Straight Connector 520"/>
            <p:cNvCxnSpPr/>
            <p:nvPr/>
          </p:nvCxnSpPr>
          <p:spPr>
            <a:xfrm rot="5400000">
              <a:off x="6743814" y="53715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522" name="Freeform 5"/>
            <p:cNvSpPr>
              <a:spLocks/>
            </p:cNvSpPr>
            <p:nvPr/>
          </p:nvSpPr>
          <p:spPr bwMode="auto">
            <a:xfrm>
              <a:off x="1784350" y="3206659"/>
              <a:ext cx="4995808" cy="2166575"/>
            </a:xfrm>
            <a:custGeom>
              <a:avLst/>
              <a:gdLst>
                <a:gd name="T0" fmla="*/ 357 w 393"/>
                <a:gd name="T1" fmla="*/ 168 h 171"/>
                <a:gd name="T2" fmla="*/ 343 w 393"/>
                <a:gd name="T3" fmla="*/ 165 h 171"/>
                <a:gd name="T4" fmla="*/ 277 w 393"/>
                <a:gd name="T5" fmla="*/ 162 h 171"/>
                <a:gd name="T6" fmla="*/ 258 w 393"/>
                <a:gd name="T7" fmla="*/ 161 h 171"/>
                <a:gd name="T8" fmla="*/ 251 w 393"/>
                <a:gd name="T9" fmla="*/ 157 h 171"/>
                <a:gd name="T10" fmla="*/ 236 w 393"/>
                <a:gd name="T11" fmla="*/ 154 h 171"/>
                <a:gd name="T12" fmla="*/ 229 w 393"/>
                <a:gd name="T13" fmla="*/ 151 h 171"/>
                <a:gd name="T14" fmla="*/ 218 w 393"/>
                <a:gd name="T15" fmla="*/ 149 h 171"/>
                <a:gd name="T16" fmla="*/ 210 w 393"/>
                <a:gd name="T17" fmla="*/ 147 h 171"/>
                <a:gd name="T18" fmla="*/ 203 w 393"/>
                <a:gd name="T19" fmla="*/ 144 h 171"/>
                <a:gd name="T20" fmla="*/ 199 w 393"/>
                <a:gd name="T21" fmla="*/ 141 h 171"/>
                <a:gd name="T22" fmla="*/ 193 w 393"/>
                <a:gd name="T23" fmla="*/ 139 h 171"/>
                <a:gd name="T24" fmla="*/ 189 w 393"/>
                <a:gd name="T25" fmla="*/ 136 h 171"/>
                <a:gd name="T26" fmla="*/ 181 w 393"/>
                <a:gd name="T27" fmla="*/ 134 h 171"/>
                <a:gd name="T28" fmla="*/ 178 w 393"/>
                <a:gd name="T29" fmla="*/ 129 h 171"/>
                <a:gd name="T30" fmla="*/ 171 w 393"/>
                <a:gd name="T31" fmla="*/ 128 h 171"/>
                <a:gd name="T32" fmla="*/ 167 w 393"/>
                <a:gd name="T33" fmla="*/ 124 h 171"/>
                <a:gd name="T34" fmla="*/ 162 w 393"/>
                <a:gd name="T35" fmla="*/ 123 h 171"/>
                <a:gd name="T36" fmla="*/ 159 w 393"/>
                <a:gd name="T37" fmla="*/ 120 h 171"/>
                <a:gd name="T38" fmla="*/ 154 w 393"/>
                <a:gd name="T39" fmla="*/ 118 h 171"/>
                <a:gd name="T40" fmla="*/ 150 w 393"/>
                <a:gd name="T41" fmla="*/ 114 h 171"/>
                <a:gd name="T42" fmla="*/ 140 w 393"/>
                <a:gd name="T43" fmla="*/ 111 h 171"/>
                <a:gd name="T44" fmla="*/ 137 w 393"/>
                <a:gd name="T45" fmla="*/ 107 h 171"/>
                <a:gd name="T46" fmla="*/ 132 w 393"/>
                <a:gd name="T47" fmla="*/ 106 h 171"/>
                <a:gd name="T48" fmla="*/ 129 w 393"/>
                <a:gd name="T49" fmla="*/ 102 h 171"/>
                <a:gd name="T50" fmla="*/ 124 w 393"/>
                <a:gd name="T51" fmla="*/ 101 h 171"/>
                <a:gd name="T52" fmla="*/ 122 w 393"/>
                <a:gd name="T53" fmla="*/ 97 h 171"/>
                <a:gd name="T54" fmla="*/ 116 w 393"/>
                <a:gd name="T55" fmla="*/ 94 h 171"/>
                <a:gd name="T56" fmla="*/ 113 w 393"/>
                <a:gd name="T57" fmla="*/ 89 h 171"/>
                <a:gd name="T58" fmla="*/ 107 w 393"/>
                <a:gd name="T59" fmla="*/ 87 h 171"/>
                <a:gd name="T60" fmla="*/ 104 w 393"/>
                <a:gd name="T61" fmla="*/ 82 h 171"/>
                <a:gd name="T62" fmla="*/ 98 w 393"/>
                <a:gd name="T63" fmla="*/ 80 h 171"/>
                <a:gd name="T64" fmla="*/ 94 w 393"/>
                <a:gd name="T65" fmla="*/ 76 h 171"/>
                <a:gd name="T66" fmla="*/ 89 w 393"/>
                <a:gd name="T67" fmla="*/ 73 h 171"/>
                <a:gd name="T68" fmla="*/ 87 w 393"/>
                <a:gd name="T69" fmla="*/ 68 h 171"/>
                <a:gd name="T70" fmla="*/ 84 w 393"/>
                <a:gd name="T71" fmla="*/ 66 h 171"/>
                <a:gd name="T72" fmla="*/ 81 w 393"/>
                <a:gd name="T73" fmla="*/ 63 h 171"/>
                <a:gd name="T74" fmla="*/ 78 w 393"/>
                <a:gd name="T75" fmla="*/ 60 h 171"/>
                <a:gd name="T76" fmla="*/ 75 w 393"/>
                <a:gd name="T77" fmla="*/ 56 h 171"/>
                <a:gd name="T78" fmla="*/ 70 w 393"/>
                <a:gd name="T79" fmla="*/ 53 h 171"/>
                <a:gd name="T80" fmla="*/ 67 w 393"/>
                <a:gd name="T81" fmla="*/ 49 h 171"/>
                <a:gd name="T82" fmla="*/ 63 w 393"/>
                <a:gd name="T83" fmla="*/ 46 h 171"/>
                <a:gd name="T84" fmla="*/ 60 w 393"/>
                <a:gd name="T85" fmla="*/ 42 h 171"/>
                <a:gd name="T86" fmla="*/ 56 w 393"/>
                <a:gd name="T87" fmla="*/ 39 h 171"/>
                <a:gd name="T88" fmla="*/ 54 w 393"/>
                <a:gd name="T89" fmla="*/ 33 h 171"/>
                <a:gd name="T90" fmla="*/ 48 w 393"/>
                <a:gd name="T91" fmla="*/ 31 h 171"/>
                <a:gd name="T92" fmla="*/ 46 w 393"/>
                <a:gd name="T93" fmla="*/ 26 h 171"/>
                <a:gd name="T94" fmla="*/ 41 w 393"/>
                <a:gd name="T95" fmla="*/ 24 h 171"/>
                <a:gd name="T96" fmla="*/ 37 w 393"/>
                <a:gd name="T97" fmla="*/ 19 h 171"/>
                <a:gd name="T98" fmla="*/ 32 w 393"/>
                <a:gd name="T99" fmla="*/ 18 h 171"/>
                <a:gd name="T100" fmla="*/ 29 w 393"/>
                <a:gd name="T101" fmla="*/ 14 h 171"/>
                <a:gd name="T102" fmla="*/ 24 w 393"/>
                <a:gd name="T103" fmla="*/ 12 h 171"/>
                <a:gd name="T104" fmla="*/ 21 w 393"/>
                <a:gd name="T105" fmla="*/ 9 h 171"/>
                <a:gd name="T106" fmla="*/ 14 w 393"/>
                <a:gd name="T107" fmla="*/ 7 h 171"/>
                <a:gd name="T108" fmla="*/ 10 w 393"/>
                <a:gd name="T109" fmla="*/ 4 h 171"/>
                <a:gd name="T110" fmla="*/ 7 w 393"/>
                <a:gd name="T111" fmla="*/ 2 h 171"/>
                <a:gd name="T112" fmla="*/ 0 w 393"/>
                <a:gd name="T11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171">
                  <a:moveTo>
                    <a:pt x="393" y="171"/>
                  </a:moveTo>
                  <a:lnTo>
                    <a:pt x="357" y="171"/>
                  </a:lnTo>
                  <a:cubicBezTo>
                    <a:pt x="357" y="171"/>
                    <a:pt x="358" y="168"/>
                    <a:pt x="357" y="168"/>
                  </a:cubicBezTo>
                  <a:cubicBezTo>
                    <a:pt x="356" y="168"/>
                    <a:pt x="354" y="168"/>
                    <a:pt x="354" y="168"/>
                  </a:cubicBezTo>
                  <a:lnTo>
                    <a:pt x="354" y="165"/>
                  </a:lnTo>
                  <a:lnTo>
                    <a:pt x="343" y="165"/>
                  </a:lnTo>
                  <a:lnTo>
                    <a:pt x="343" y="163"/>
                  </a:lnTo>
                  <a:lnTo>
                    <a:pt x="277" y="163"/>
                  </a:lnTo>
                  <a:lnTo>
                    <a:pt x="277" y="162"/>
                  </a:lnTo>
                  <a:lnTo>
                    <a:pt x="273" y="162"/>
                  </a:lnTo>
                  <a:lnTo>
                    <a:pt x="273" y="161"/>
                  </a:lnTo>
                  <a:lnTo>
                    <a:pt x="258" y="161"/>
                  </a:lnTo>
                  <a:lnTo>
                    <a:pt x="258" y="158"/>
                  </a:lnTo>
                  <a:lnTo>
                    <a:pt x="251" y="158"/>
                  </a:lnTo>
                  <a:lnTo>
                    <a:pt x="251" y="157"/>
                  </a:lnTo>
                  <a:lnTo>
                    <a:pt x="246" y="157"/>
                  </a:lnTo>
                  <a:lnTo>
                    <a:pt x="246" y="154"/>
                  </a:lnTo>
                  <a:lnTo>
                    <a:pt x="236" y="154"/>
                  </a:lnTo>
                  <a:lnTo>
                    <a:pt x="236" y="153"/>
                  </a:lnTo>
                  <a:lnTo>
                    <a:pt x="229" y="153"/>
                  </a:lnTo>
                  <a:lnTo>
                    <a:pt x="229" y="151"/>
                  </a:lnTo>
                  <a:lnTo>
                    <a:pt x="224" y="151"/>
                  </a:lnTo>
                  <a:lnTo>
                    <a:pt x="224" y="149"/>
                  </a:lnTo>
                  <a:lnTo>
                    <a:pt x="218" y="149"/>
                  </a:lnTo>
                  <a:lnTo>
                    <a:pt x="218" y="147"/>
                  </a:lnTo>
                  <a:lnTo>
                    <a:pt x="214" y="147"/>
                  </a:lnTo>
                  <a:lnTo>
                    <a:pt x="210" y="147"/>
                  </a:lnTo>
                  <a:lnTo>
                    <a:pt x="210" y="144"/>
                  </a:lnTo>
                  <a:lnTo>
                    <a:pt x="205" y="144"/>
                  </a:lnTo>
                  <a:lnTo>
                    <a:pt x="203" y="144"/>
                  </a:lnTo>
                  <a:lnTo>
                    <a:pt x="203" y="142"/>
                  </a:lnTo>
                  <a:lnTo>
                    <a:pt x="199" y="142"/>
                  </a:lnTo>
                  <a:lnTo>
                    <a:pt x="199" y="141"/>
                  </a:lnTo>
                  <a:lnTo>
                    <a:pt x="196" y="141"/>
                  </a:lnTo>
                  <a:lnTo>
                    <a:pt x="196" y="139"/>
                  </a:lnTo>
                  <a:lnTo>
                    <a:pt x="193" y="139"/>
                  </a:lnTo>
                  <a:lnTo>
                    <a:pt x="193" y="137"/>
                  </a:lnTo>
                  <a:lnTo>
                    <a:pt x="189" y="137"/>
                  </a:lnTo>
                  <a:lnTo>
                    <a:pt x="189" y="136"/>
                  </a:lnTo>
                  <a:lnTo>
                    <a:pt x="186" y="136"/>
                  </a:lnTo>
                  <a:lnTo>
                    <a:pt x="186" y="134"/>
                  </a:lnTo>
                  <a:lnTo>
                    <a:pt x="181" y="134"/>
                  </a:lnTo>
                  <a:lnTo>
                    <a:pt x="181" y="132"/>
                  </a:lnTo>
                  <a:lnTo>
                    <a:pt x="178" y="132"/>
                  </a:lnTo>
                  <a:lnTo>
                    <a:pt x="178" y="129"/>
                  </a:lnTo>
                  <a:lnTo>
                    <a:pt x="174" y="129"/>
                  </a:lnTo>
                  <a:lnTo>
                    <a:pt x="174" y="128"/>
                  </a:lnTo>
                  <a:lnTo>
                    <a:pt x="171" y="128"/>
                  </a:lnTo>
                  <a:lnTo>
                    <a:pt x="171" y="126"/>
                  </a:lnTo>
                  <a:lnTo>
                    <a:pt x="167" y="126"/>
                  </a:lnTo>
                  <a:lnTo>
                    <a:pt x="167" y="124"/>
                  </a:lnTo>
                  <a:lnTo>
                    <a:pt x="165" y="124"/>
                  </a:lnTo>
                  <a:lnTo>
                    <a:pt x="165" y="123"/>
                  </a:lnTo>
                  <a:lnTo>
                    <a:pt x="162" y="123"/>
                  </a:lnTo>
                  <a:lnTo>
                    <a:pt x="162" y="122"/>
                  </a:lnTo>
                  <a:lnTo>
                    <a:pt x="159" y="122"/>
                  </a:lnTo>
                  <a:lnTo>
                    <a:pt x="159" y="120"/>
                  </a:lnTo>
                  <a:lnTo>
                    <a:pt x="157" y="120"/>
                  </a:lnTo>
                  <a:lnTo>
                    <a:pt x="157" y="118"/>
                  </a:lnTo>
                  <a:lnTo>
                    <a:pt x="154" y="118"/>
                  </a:lnTo>
                  <a:lnTo>
                    <a:pt x="154" y="116"/>
                  </a:lnTo>
                  <a:lnTo>
                    <a:pt x="150" y="116"/>
                  </a:lnTo>
                  <a:cubicBezTo>
                    <a:pt x="150" y="116"/>
                    <a:pt x="151" y="114"/>
                    <a:pt x="150" y="114"/>
                  </a:cubicBezTo>
                  <a:cubicBezTo>
                    <a:pt x="149" y="114"/>
                    <a:pt x="145" y="114"/>
                    <a:pt x="145" y="114"/>
                  </a:cubicBezTo>
                  <a:lnTo>
                    <a:pt x="145" y="111"/>
                  </a:lnTo>
                  <a:lnTo>
                    <a:pt x="140" y="111"/>
                  </a:lnTo>
                  <a:lnTo>
                    <a:pt x="140" y="109"/>
                  </a:lnTo>
                  <a:lnTo>
                    <a:pt x="137" y="109"/>
                  </a:lnTo>
                  <a:lnTo>
                    <a:pt x="137" y="107"/>
                  </a:lnTo>
                  <a:lnTo>
                    <a:pt x="135" y="107"/>
                  </a:lnTo>
                  <a:lnTo>
                    <a:pt x="135" y="106"/>
                  </a:lnTo>
                  <a:lnTo>
                    <a:pt x="132" y="106"/>
                  </a:lnTo>
                  <a:lnTo>
                    <a:pt x="132" y="104"/>
                  </a:lnTo>
                  <a:lnTo>
                    <a:pt x="129" y="104"/>
                  </a:lnTo>
                  <a:lnTo>
                    <a:pt x="129" y="102"/>
                  </a:lnTo>
                  <a:lnTo>
                    <a:pt x="126" y="102"/>
                  </a:lnTo>
                  <a:lnTo>
                    <a:pt x="126" y="101"/>
                  </a:lnTo>
                  <a:lnTo>
                    <a:pt x="124" y="101"/>
                  </a:lnTo>
                  <a:lnTo>
                    <a:pt x="124" y="99"/>
                  </a:lnTo>
                  <a:lnTo>
                    <a:pt x="122" y="99"/>
                  </a:lnTo>
                  <a:lnTo>
                    <a:pt x="122" y="97"/>
                  </a:lnTo>
                  <a:lnTo>
                    <a:pt x="119" y="97"/>
                  </a:lnTo>
                  <a:lnTo>
                    <a:pt x="119" y="94"/>
                  </a:lnTo>
                  <a:lnTo>
                    <a:pt x="116" y="94"/>
                  </a:lnTo>
                  <a:lnTo>
                    <a:pt x="116" y="91"/>
                  </a:lnTo>
                  <a:lnTo>
                    <a:pt x="113" y="91"/>
                  </a:lnTo>
                  <a:cubicBezTo>
                    <a:pt x="113" y="91"/>
                    <a:pt x="112" y="89"/>
                    <a:pt x="113" y="89"/>
                  </a:cubicBezTo>
                  <a:cubicBezTo>
                    <a:pt x="114" y="89"/>
                    <a:pt x="111" y="89"/>
                    <a:pt x="111" y="89"/>
                  </a:cubicBezTo>
                  <a:lnTo>
                    <a:pt x="111" y="87"/>
                  </a:lnTo>
                  <a:lnTo>
                    <a:pt x="107" y="87"/>
                  </a:lnTo>
                  <a:lnTo>
                    <a:pt x="107" y="85"/>
                  </a:lnTo>
                  <a:lnTo>
                    <a:pt x="104" y="85"/>
                  </a:lnTo>
                  <a:lnTo>
                    <a:pt x="104" y="82"/>
                  </a:lnTo>
                  <a:lnTo>
                    <a:pt x="100" y="82"/>
                  </a:lnTo>
                  <a:lnTo>
                    <a:pt x="100" y="80"/>
                  </a:lnTo>
                  <a:lnTo>
                    <a:pt x="98" y="80"/>
                  </a:lnTo>
                  <a:lnTo>
                    <a:pt x="98" y="78"/>
                  </a:lnTo>
                  <a:lnTo>
                    <a:pt x="94" y="78"/>
                  </a:lnTo>
                  <a:cubicBezTo>
                    <a:pt x="94" y="78"/>
                    <a:pt x="94" y="76"/>
                    <a:pt x="94" y="76"/>
                  </a:cubicBezTo>
                  <a:cubicBezTo>
                    <a:pt x="95" y="76"/>
                    <a:pt x="93" y="76"/>
                    <a:pt x="93" y="76"/>
                  </a:cubicBezTo>
                  <a:lnTo>
                    <a:pt x="93" y="73"/>
                  </a:lnTo>
                  <a:lnTo>
                    <a:pt x="89" y="73"/>
                  </a:lnTo>
                  <a:lnTo>
                    <a:pt x="89" y="70"/>
                  </a:lnTo>
                  <a:lnTo>
                    <a:pt x="87" y="70"/>
                  </a:lnTo>
                  <a:lnTo>
                    <a:pt x="87" y="68"/>
                  </a:lnTo>
                  <a:lnTo>
                    <a:pt x="85" y="68"/>
                  </a:lnTo>
                  <a:lnTo>
                    <a:pt x="85" y="66"/>
                  </a:lnTo>
                  <a:lnTo>
                    <a:pt x="84" y="66"/>
                  </a:lnTo>
                  <a:lnTo>
                    <a:pt x="84" y="64"/>
                  </a:lnTo>
                  <a:lnTo>
                    <a:pt x="81" y="64"/>
                  </a:lnTo>
                  <a:lnTo>
                    <a:pt x="81" y="63"/>
                  </a:lnTo>
                  <a:lnTo>
                    <a:pt x="79" y="63"/>
                  </a:lnTo>
                  <a:lnTo>
                    <a:pt x="79" y="60"/>
                  </a:lnTo>
                  <a:lnTo>
                    <a:pt x="78" y="60"/>
                  </a:lnTo>
                  <a:lnTo>
                    <a:pt x="78" y="59"/>
                  </a:lnTo>
                  <a:lnTo>
                    <a:pt x="75" y="59"/>
                  </a:lnTo>
                  <a:lnTo>
                    <a:pt x="75" y="56"/>
                  </a:lnTo>
                  <a:lnTo>
                    <a:pt x="72" y="56"/>
                  </a:lnTo>
                  <a:lnTo>
                    <a:pt x="72" y="53"/>
                  </a:lnTo>
                  <a:lnTo>
                    <a:pt x="70" y="53"/>
                  </a:lnTo>
                  <a:lnTo>
                    <a:pt x="70" y="51"/>
                  </a:lnTo>
                  <a:lnTo>
                    <a:pt x="67" y="51"/>
                  </a:lnTo>
                  <a:lnTo>
                    <a:pt x="67" y="49"/>
                  </a:lnTo>
                  <a:lnTo>
                    <a:pt x="65" y="49"/>
                  </a:lnTo>
                  <a:lnTo>
                    <a:pt x="65" y="46"/>
                  </a:lnTo>
                  <a:lnTo>
                    <a:pt x="63" y="46"/>
                  </a:lnTo>
                  <a:lnTo>
                    <a:pt x="63" y="44"/>
                  </a:lnTo>
                  <a:lnTo>
                    <a:pt x="60" y="44"/>
                  </a:lnTo>
                  <a:lnTo>
                    <a:pt x="60" y="42"/>
                  </a:lnTo>
                  <a:cubicBezTo>
                    <a:pt x="60" y="42"/>
                    <a:pt x="58" y="43"/>
                    <a:pt x="58" y="42"/>
                  </a:cubicBezTo>
                  <a:cubicBezTo>
                    <a:pt x="58" y="41"/>
                    <a:pt x="58" y="39"/>
                    <a:pt x="58" y="39"/>
                  </a:cubicBezTo>
                  <a:lnTo>
                    <a:pt x="56" y="39"/>
                  </a:lnTo>
                  <a:lnTo>
                    <a:pt x="56" y="36"/>
                  </a:lnTo>
                  <a:lnTo>
                    <a:pt x="54" y="36"/>
                  </a:lnTo>
                  <a:lnTo>
                    <a:pt x="54" y="33"/>
                  </a:lnTo>
                  <a:lnTo>
                    <a:pt x="51" y="33"/>
                  </a:lnTo>
                  <a:lnTo>
                    <a:pt x="51" y="31"/>
                  </a:lnTo>
                  <a:lnTo>
                    <a:pt x="48" y="31"/>
                  </a:lnTo>
                  <a:lnTo>
                    <a:pt x="48" y="29"/>
                  </a:lnTo>
                  <a:lnTo>
                    <a:pt x="46" y="29"/>
                  </a:lnTo>
                  <a:lnTo>
                    <a:pt x="46" y="26"/>
                  </a:lnTo>
                  <a:lnTo>
                    <a:pt x="43" y="26"/>
                  </a:lnTo>
                  <a:lnTo>
                    <a:pt x="43" y="24"/>
                  </a:lnTo>
                  <a:lnTo>
                    <a:pt x="41" y="24"/>
                  </a:lnTo>
                  <a:lnTo>
                    <a:pt x="41" y="22"/>
                  </a:lnTo>
                  <a:lnTo>
                    <a:pt x="37" y="22"/>
                  </a:lnTo>
                  <a:lnTo>
                    <a:pt x="37" y="19"/>
                  </a:lnTo>
                  <a:lnTo>
                    <a:pt x="35" y="19"/>
                  </a:lnTo>
                  <a:lnTo>
                    <a:pt x="35" y="18"/>
                  </a:lnTo>
                  <a:lnTo>
                    <a:pt x="32" y="18"/>
                  </a:lnTo>
                  <a:lnTo>
                    <a:pt x="32" y="16"/>
                  </a:lnTo>
                  <a:lnTo>
                    <a:pt x="29" y="16"/>
                  </a:lnTo>
                  <a:lnTo>
                    <a:pt x="29" y="14"/>
                  </a:lnTo>
                  <a:lnTo>
                    <a:pt x="26" y="14"/>
                  </a:lnTo>
                  <a:lnTo>
                    <a:pt x="26" y="12"/>
                  </a:lnTo>
                  <a:lnTo>
                    <a:pt x="24" y="12"/>
                  </a:lnTo>
                  <a:lnTo>
                    <a:pt x="24" y="11"/>
                  </a:lnTo>
                  <a:lnTo>
                    <a:pt x="21" y="11"/>
                  </a:lnTo>
                  <a:lnTo>
                    <a:pt x="21" y="9"/>
                  </a:lnTo>
                  <a:lnTo>
                    <a:pt x="17" y="9"/>
                  </a:lnTo>
                  <a:lnTo>
                    <a:pt x="17" y="7"/>
                  </a:lnTo>
                  <a:lnTo>
                    <a:pt x="14" y="7"/>
                  </a:lnTo>
                  <a:lnTo>
                    <a:pt x="12" y="7"/>
                  </a:lnTo>
                  <a:lnTo>
                    <a:pt x="12" y="4"/>
                  </a:lnTo>
                  <a:lnTo>
                    <a:pt x="10" y="4"/>
                  </a:lnTo>
                  <a:lnTo>
                    <a:pt x="10" y="3"/>
                  </a:lnTo>
                  <a:lnTo>
                    <a:pt x="7" y="3"/>
                  </a:lnTo>
                  <a:lnTo>
                    <a:pt x="7" y="2"/>
                  </a:lnTo>
                  <a:lnTo>
                    <a:pt x="4" y="2"/>
                  </a:lnTo>
                  <a:lnTo>
                    <a:pt x="4" y="0"/>
                  </a:lnTo>
                  <a:lnTo>
                    <a:pt x="0" y="0"/>
                  </a:lnTo>
                </a:path>
              </a:pathLst>
            </a:cu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523" name="Straight Connector 522"/>
            <p:cNvCxnSpPr/>
            <p:nvPr/>
          </p:nvCxnSpPr>
          <p:spPr>
            <a:xfrm rot="5400000">
              <a:off x="6611293" y="53715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4" name="Straight Connector 523"/>
            <p:cNvCxnSpPr/>
            <p:nvPr/>
          </p:nvCxnSpPr>
          <p:spPr>
            <a:xfrm rot="5400000">
              <a:off x="6562107" y="53715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5" name="Straight Connector 524"/>
            <p:cNvCxnSpPr/>
            <p:nvPr/>
          </p:nvCxnSpPr>
          <p:spPr>
            <a:xfrm rot="5400000">
              <a:off x="6537897" y="53726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6" name="Straight Connector 525"/>
            <p:cNvCxnSpPr/>
            <p:nvPr/>
          </p:nvCxnSpPr>
          <p:spPr>
            <a:xfrm rot="5400000">
              <a:off x="6488711" y="53726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7" name="Straight Connector 526"/>
            <p:cNvCxnSpPr/>
            <p:nvPr/>
          </p:nvCxnSpPr>
          <p:spPr>
            <a:xfrm rot="5400000">
              <a:off x="6402081" y="537323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8" name="Straight Connector 527"/>
            <p:cNvCxnSpPr/>
            <p:nvPr/>
          </p:nvCxnSpPr>
          <p:spPr>
            <a:xfrm rot="5400000">
              <a:off x="6352895" y="537323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9" name="Straight Connector 528"/>
            <p:cNvCxnSpPr/>
            <p:nvPr/>
          </p:nvCxnSpPr>
          <p:spPr>
            <a:xfrm rot="5400000">
              <a:off x="6265046" y="533179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0" name="Straight Connector 529"/>
            <p:cNvCxnSpPr/>
            <p:nvPr/>
          </p:nvCxnSpPr>
          <p:spPr>
            <a:xfrm rot="5400000">
              <a:off x="6217079" y="52959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1" name="Straight Connector 530"/>
            <p:cNvCxnSpPr/>
            <p:nvPr/>
          </p:nvCxnSpPr>
          <p:spPr>
            <a:xfrm rot="5400000">
              <a:off x="6187686" y="52959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2" name="Straight Connector 531"/>
            <p:cNvCxnSpPr/>
            <p:nvPr/>
          </p:nvCxnSpPr>
          <p:spPr>
            <a:xfrm rot="5400000">
              <a:off x="6158293" y="52959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3" name="Straight Connector 532"/>
            <p:cNvCxnSpPr/>
            <p:nvPr/>
          </p:nvCxnSpPr>
          <p:spPr>
            <a:xfrm rot="5400000">
              <a:off x="6063585" y="527476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4" name="Straight Connector 533"/>
            <p:cNvCxnSpPr/>
            <p:nvPr/>
          </p:nvCxnSpPr>
          <p:spPr>
            <a:xfrm rot="5400000">
              <a:off x="5953100" y="52720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5" name="Straight Connector 534"/>
            <p:cNvCxnSpPr/>
            <p:nvPr/>
          </p:nvCxnSpPr>
          <p:spPr>
            <a:xfrm rot="5400000">
              <a:off x="5923707" y="52720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6" name="Straight Connector 535"/>
            <p:cNvCxnSpPr/>
            <p:nvPr/>
          </p:nvCxnSpPr>
          <p:spPr>
            <a:xfrm rot="5400000">
              <a:off x="5894314" y="52720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7" name="Straight Connector 536"/>
            <p:cNvCxnSpPr/>
            <p:nvPr/>
          </p:nvCxnSpPr>
          <p:spPr>
            <a:xfrm rot="5400000">
              <a:off x="5727215" y="527264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8" name="Straight Connector 537"/>
            <p:cNvCxnSpPr/>
            <p:nvPr/>
          </p:nvCxnSpPr>
          <p:spPr>
            <a:xfrm rot="5400000">
              <a:off x="5697822" y="527264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9" name="Straight Connector 538"/>
            <p:cNvCxnSpPr/>
            <p:nvPr/>
          </p:nvCxnSpPr>
          <p:spPr>
            <a:xfrm rot="5400000">
              <a:off x="5390844" y="52720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0" name="Straight Connector 539"/>
            <p:cNvCxnSpPr/>
            <p:nvPr/>
          </p:nvCxnSpPr>
          <p:spPr>
            <a:xfrm rot="5400000">
              <a:off x="5501330" y="52732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1" name="Straight Connector 540"/>
            <p:cNvCxnSpPr/>
            <p:nvPr/>
          </p:nvCxnSpPr>
          <p:spPr>
            <a:xfrm rot="5400000">
              <a:off x="5210680" y="52514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2" name="Straight Connector 541"/>
            <p:cNvCxnSpPr/>
            <p:nvPr/>
          </p:nvCxnSpPr>
          <p:spPr>
            <a:xfrm rot="5400000">
              <a:off x="5442544" y="52732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3" name="Straight Connector 542"/>
            <p:cNvCxnSpPr/>
            <p:nvPr/>
          </p:nvCxnSpPr>
          <p:spPr>
            <a:xfrm rot="5400000">
              <a:off x="5150809" y="52514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4" name="Straight Connector 543"/>
            <p:cNvCxnSpPr/>
            <p:nvPr/>
          </p:nvCxnSpPr>
          <p:spPr>
            <a:xfrm rot="5400000">
              <a:off x="5112710" y="52514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5" name="Straight Connector 544"/>
            <p:cNvCxnSpPr/>
            <p:nvPr/>
          </p:nvCxnSpPr>
          <p:spPr>
            <a:xfrm rot="5400000">
              <a:off x="5074611" y="52514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6" name="Straight Connector 545"/>
            <p:cNvCxnSpPr/>
            <p:nvPr/>
          </p:nvCxnSpPr>
          <p:spPr>
            <a:xfrm rot="5400000">
              <a:off x="5036512" y="524598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7" name="Straight Connector 546"/>
            <p:cNvCxnSpPr/>
            <p:nvPr/>
          </p:nvCxnSpPr>
          <p:spPr>
            <a:xfrm rot="5400000">
              <a:off x="4998413" y="521605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8" name="Straight Connector 547"/>
            <p:cNvCxnSpPr/>
            <p:nvPr/>
          </p:nvCxnSpPr>
          <p:spPr>
            <a:xfrm rot="5400000">
              <a:off x="4960314" y="521333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9" name="Straight Connector 548"/>
            <p:cNvCxnSpPr/>
            <p:nvPr/>
          </p:nvCxnSpPr>
          <p:spPr>
            <a:xfrm rot="5400000">
              <a:off x="4922215" y="52106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0" name="Straight Connector 549"/>
            <p:cNvCxnSpPr/>
            <p:nvPr/>
          </p:nvCxnSpPr>
          <p:spPr>
            <a:xfrm rot="5400000">
              <a:off x="4884116" y="52024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1" name="Straight Connector 550"/>
            <p:cNvCxnSpPr/>
            <p:nvPr/>
          </p:nvCxnSpPr>
          <p:spPr>
            <a:xfrm rot="5400000">
              <a:off x="4846017" y="51670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2" name="Straight Connector 551"/>
            <p:cNvCxnSpPr/>
            <p:nvPr/>
          </p:nvCxnSpPr>
          <p:spPr>
            <a:xfrm rot="5400000">
              <a:off x="4807918" y="51616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3" name="Straight Connector 552"/>
            <p:cNvCxnSpPr/>
            <p:nvPr/>
          </p:nvCxnSpPr>
          <p:spPr>
            <a:xfrm rot="5400000">
              <a:off x="4769819" y="51616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4" name="Straight Connector 553"/>
            <p:cNvCxnSpPr/>
            <p:nvPr/>
          </p:nvCxnSpPr>
          <p:spPr>
            <a:xfrm rot="5400000">
              <a:off x="4731720" y="51616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5" name="Straight Connector 554"/>
            <p:cNvCxnSpPr/>
            <p:nvPr/>
          </p:nvCxnSpPr>
          <p:spPr>
            <a:xfrm rot="5400000">
              <a:off x="4693621" y="515619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6" name="Straight Connector 555"/>
            <p:cNvCxnSpPr/>
            <p:nvPr/>
          </p:nvCxnSpPr>
          <p:spPr>
            <a:xfrm rot="5400000">
              <a:off x="4655522" y="51344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7" name="Straight Connector 556"/>
            <p:cNvCxnSpPr/>
            <p:nvPr/>
          </p:nvCxnSpPr>
          <p:spPr>
            <a:xfrm rot="5400000">
              <a:off x="4636470" y="512082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8" name="Straight Connector 557"/>
            <p:cNvCxnSpPr/>
            <p:nvPr/>
          </p:nvCxnSpPr>
          <p:spPr>
            <a:xfrm rot="5400000">
              <a:off x="4617418" y="511537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9" name="Straight Connector 558"/>
            <p:cNvCxnSpPr/>
            <p:nvPr/>
          </p:nvCxnSpPr>
          <p:spPr>
            <a:xfrm rot="5400000">
              <a:off x="4598366" y="51099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0" name="Straight Connector 559"/>
            <p:cNvCxnSpPr/>
            <p:nvPr/>
          </p:nvCxnSpPr>
          <p:spPr>
            <a:xfrm rot="5400000">
              <a:off x="4557546" y="509905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1" name="Straight Connector 560"/>
            <p:cNvCxnSpPr/>
            <p:nvPr/>
          </p:nvCxnSpPr>
          <p:spPr>
            <a:xfrm rot="5400000">
              <a:off x="4516726" y="507728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2" name="Straight Connector 561"/>
            <p:cNvCxnSpPr/>
            <p:nvPr/>
          </p:nvCxnSpPr>
          <p:spPr>
            <a:xfrm rot="5400000">
              <a:off x="4475906" y="506640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3" name="Straight Connector 562"/>
            <p:cNvCxnSpPr/>
            <p:nvPr/>
          </p:nvCxnSpPr>
          <p:spPr>
            <a:xfrm rot="5400000">
              <a:off x="4435086" y="506640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4" name="Straight Connector 563"/>
            <p:cNvCxnSpPr/>
            <p:nvPr/>
          </p:nvCxnSpPr>
          <p:spPr>
            <a:xfrm rot="5400000">
              <a:off x="4425219" y="506163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5" name="Straight Connector 564"/>
            <p:cNvCxnSpPr/>
            <p:nvPr/>
          </p:nvCxnSpPr>
          <p:spPr>
            <a:xfrm rot="5400000">
              <a:off x="4415352" y="50568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6" name="Straight Connector 565"/>
            <p:cNvCxnSpPr/>
            <p:nvPr/>
          </p:nvCxnSpPr>
          <p:spPr>
            <a:xfrm rot="5400000">
              <a:off x="4405485" y="505211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7" name="Straight Connector 566"/>
            <p:cNvCxnSpPr/>
            <p:nvPr/>
          </p:nvCxnSpPr>
          <p:spPr>
            <a:xfrm rot="5400000">
              <a:off x="4395618" y="504735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8" name="Straight Connector 567"/>
            <p:cNvCxnSpPr/>
            <p:nvPr/>
          </p:nvCxnSpPr>
          <p:spPr>
            <a:xfrm rot="5400000">
              <a:off x="4401768" y="505927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9" name="Straight Connector 568"/>
            <p:cNvCxnSpPr/>
            <p:nvPr/>
          </p:nvCxnSpPr>
          <p:spPr>
            <a:xfrm rot="5400000">
              <a:off x="4391901" y="50545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0" name="Straight Connector 569"/>
            <p:cNvCxnSpPr/>
            <p:nvPr/>
          </p:nvCxnSpPr>
          <p:spPr>
            <a:xfrm rot="5400000">
              <a:off x="4382034" y="50497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1" name="Straight Connector 570"/>
            <p:cNvCxnSpPr/>
            <p:nvPr/>
          </p:nvCxnSpPr>
          <p:spPr>
            <a:xfrm rot="5400000">
              <a:off x="4372167" y="50449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2" name="Straight Connector 571"/>
            <p:cNvCxnSpPr/>
            <p:nvPr/>
          </p:nvCxnSpPr>
          <p:spPr>
            <a:xfrm rot="5400000">
              <a:off x="4362300" y="50402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3" name="Straight Connector 572"/>
            <p:cNvCxnSpPr/>
            <p:nvPr/>
          </p:nvCxnSpPr>
          <p:spPr>
            <a:xfrm rot="5400000">
              <a:off x="4368450" y="504738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4" name="Straight Connector 573"/>
            <p:cNvCxnSpPr/>
            <p:nvPr/>
          </p:nvCxnSpPr>
          <p:spPr>
            <a:xfrm rot="5400000">
              <a:off x="4358583" y="504262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5" name="Straight Connector 574"/>
            <p:cNvCxnSpPr/>
            <p:nvPr/>
          </p:nvCxnSpPr>
          <p:spPr>
            <a:xfrm rot="5400000">
              <a:off x="4348716" y="503786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6" name="Straight Connector 575"/>
            <p:cNvCxnSpPr/>
            <p:nvPr/>
          </p:nvCxnSpPr>
          <p:spPr>
            <a:xfrm rot="5400000">
              <a:off x="4338849" y="503309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7" name="Straight Connector 576"/>
            <p:cNvCxnSpPr/>
            <p:nvPr/>
          </p:nvCxnSpPr>
          <p:spPr>
            <a:xfrm rot="5400000">
              <a:off x="4328982" y="50283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8" name="Straight Connector 577"/>
            <p:cNvCxnSpPr/>
            <p:nvPr/>
          </p:nvCxnSpPr>
          <p:spPr>
            <a:xfrm rot="5400000">
              <a:off x="4335132" y="503073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9" name="Straight Connector 578"/>
            <p:cNvCxnSpPr/>
            <p:nvPr/>
          </p:nvCxnSpPr>
          <p:spPr>
            <a:xfrm rot="5400000">
              <a:off x="4325265" y="502597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0" name="Straight Connector 579"/>
            <p:cNvCxnSpPr/>
            <p:nvPr/>
          </p:nvCxnSpPr>
          <p:spPr>
            <a:xfrm rot="5400000">
              <a:off x="4315398" y="502121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1" name="Straight Connector 580"/>
            <p:cNvCxnSpPr/>
            <p:nvPr/>
          </p:nvCxnSpPr>
          <p:spPr>
            <a:xfrm rot="5400000">
              <a:off x="4305531" y="501644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2" name="Straight Connector 581"/>
            <p:cNvCxnSpPr/>
            <p:nvPr/>
          </p:nvCxnSpPr>
          <p:spPr>
            <a:xfrm rot="5400000">
              <a:off x="4295664" y="501168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3" name="Straight Connector 582"/>
            <p:cNvCxnSpPr/>
            <p:nvPr/>
          </p:nvCxnSpPr>
          <p:spPr>
            <a:xfrm rot="5400000">
              <a:off x="4301814" y="501170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4" name="Straight Connector 583"/>
            <p:cNvCxnSpPr/>
            <p:nvPr/>
          </p:nvCxnSpPr>
          <p:spPr>
            <a:xfrm rot="5400000">
              <a:off x="4291947" y="50069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5" name="Straight Connector 584"/>
            <p:cNvCxnSpPr/>
            <p:nvPr/>
          </p:nvCxnSpPr>
          <p:spPr>
            <a:xfrm rot="5400000">
              <a:off x="4282080" y="50021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6" name="Straight Connector 585"/>
            <p:cNvCxnSpPr/>
            <p:nvPr/>
          </p:nvCxnSpPr>
          <p:spPr>
            <a:xfrm rot="5400000">
              <a:off x="4272213" y="499741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7" name="Straight Connector 586"/>
            <p:cNvCxnSpPr/>
            <p:nvPr/>
          </p:nvCxnSpPr>
          <p:spPr>
            <a:xfrm rot="5400000">
              <a:off x="4262346" y="499265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8" name="Straight Connector 587"/>
            <p:cNvCxnSpPr/>
            <p:nvPr/>
          </p:nvCxnSpPr>
          <p:spPr>
            <a:xfrm rot="5400000">
              <a:off x="4268496" y="499267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9" name="Straight Connector 588"/>
            <p:cNvCxnSpPr/>
            <p:nvPr/>
          </p:nvCxnSpPr>
          <p:spPr>
            <a:xfrm rot="5400000">
              <a:off x="4258629" y="498790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0" name="Straight Connector 589"/>
            <p:cNvCxnSpPr/>
            <p:nvPr/>
          </p:nvCxnSpPr>
          <p:spPr>
            <a:xfrm rot="5400000">
              <a:off x="4248762" y="49831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1" name="Straight Connector 590"/>
            <p:cNvCxnSpPr/>
            <p:nvPr/>
          </p:nvCxnSpPr>
          <p:spPr>
            <a:xfrm rot="5400000">
              <a:off x="4238895" y="497838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2" name="Straight Connector 591"/>
            <p:cNvCxnSpPr/>
            <p:nvPr/>
          </p:nvCxnSpPr>
          <p:spPr>
            <a:xfrm rot="5400000">
              <a:off x="4229028" y="497362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3" name="Straight Connector 592"/>
            <p:cNvCxnSpPr/>
            <p:nvPr/>
          </p:nvCxnSpPr>
          <p:spPr>
            <a:xfrm rot="5400000">
              <a:off x="4235178" y="49736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4" name="Straight Connector 593"/>
            <p:cNvCxnSpPr/>
            <p:nvPr/>
          </p:nvCxnSpPr>
          <p:spPr>
            <a:xfrm rot="5400000">
              <a:off x="4225311" y="49688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5" name="Straight Connector 594"/>
            <p:cNvCxnSpPr/>
            <p:nvPr/>
          </p:nvCxnSpPr>
          <p:spPr>
            <a:xfrm rot="5400000">
              <a:off x="4215444" y="49641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6" name="Straight Connector 595"/>
            <p:cNvCxnSpPr/>
            <p:nvPr/>
          </p:nvCxnSpPr>
          <p:spPr>
            <a:xfrm rot="5400000">
              <a:off x="4205577" y="495935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7" name="Straight Connector 596"/>
            <p:cNvCxnSpPr/>
            <p:nvPr/>
          </p:nvCxnSpPr>
          <p:spPr>
            <a:xfrm rot="5400000">
              <a:off x="4195710" y="495459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8" name="Straight Connector 597"/>
            <p:cNvCxnSpPr/>
            <p:nvPr/>
          </p:nvCxnSpPr>
          <p:spPr>
            <a:xfrm rot="5400000">
              <a:off x="4201860" y="49546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9" name="Straight Connector 598"/>
            <p:cNvCxnSpPr/>
            <p:nvPr/>
          </p:nvCxnSpPr>
          <p:spPr>
            <a:xfrm rot="5400000">
              <a:off x="4191993" y="49498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0" name="Straight Connector 599"/>
            <p:cNvCxnSpPr/>
            <p:nvPr/>
          </p:nvCxnSpPr>
          <p:spPr>
            <a:xfrm rot="5400000">
              <a:off x="4182126" y="49450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1" name="Straight Connector 600"/>
            <p:cNvCxnSpPr/>
            <p:nvPr/>
          </p:nvCxnSpPr>
          <p:spPr>
            <a:xfrm rot="5400000">
              <a:off x="4172259" y="49403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2" name="Straight Connector 601"/>
            <p:cNvCxnSpPr/>
            <p:nvPr/>
          </p:nvCxnSpPr>
          <p:spPr>
            <a:xfrm rot="5400000">
              <a:off x="4162392" y="49355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3" name="Straight Connector 602"/>
            <p:cNvCxnSpPr/>
            <p:nvPr/>
          </p:nvCxnSpPr>
          <p:spPr>
            <a:xfrm rot="5400000">
              <a:off x="4168542" y="493557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4" name="Straight Connector 603"/>
            <p:cNvCxnSpPr/>
            <p:nvPr/>
          </p:nvCxnSpPr>
          <p:spPr>
            <a:xfrm rot="5400000">
              <a:off x="4158675" y="49308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5" name="Straight Connector 604"/>
            <p:cNvCxnSpPr/>
            <p:nvPr/>
          </p:nvCxnSpPr>
          <p:spPr>
            <a:xfrm rot="5400000">
              <a:off x="4148808" y="49260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6" name="Straight Connector 605"/>
            <p:cNvCxnSpPr/>
            <p:nvPr/>
          </p:nvCxnSpPr>
          <p:spPr>
            <a:xfrm rot="5400000">
              <a:off x="4138941" y="49212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7" name="Straight Connector 606"/>
            <p:cNvCxnSpPr/>
            <p:nvPr/>
          </p:nvCxnSpPr>
          <p:spPr>
            <a:xfrm rot="5400000">
              <a:off x="4129074" y="49165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8" name="Straight Connector 607"/>
            <p:cNvCxnSpPr/>
            <p:nvPr/>
          </p:nvCxnSpPr>
          <p:spPr>
            <a:xfrm rot="5400000">
              <a:off x="4135224" y="49165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9" name="Straight Connector 608"/>
            <p:cNvCxnSpPr/>
            <p:nvPr/>
          </p:nvCxnSpPr>
          <p:spPr>
            <a:xfrm rot="5400000">
              <a:off x="4125357" y="491178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0" name="Straight Connector 609"/>
            <p:cNvCxnSpPr/>
            <p:nvPr/>
          </p:nvCxnSpPr>
          <p:spPr>
            <a:xfrm rot="5400000">
              <a:off x="4115490" y="490701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1" name="Straight Connector 610"/>
            <p:cNvCxnSpPr/>
            <p:nvPr/>
          </p:nvCxnSpPr>
          <p:spPr>
            <a:xfrm rot="5400000">
              <a:off x="4105623" y="490225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2" name="Straight Connector 611"/>
            <p:cNvCxnSpPr/>
            <p:nvPr/>
          </p:nvCxnSpPr>
          <p:spPr>
            <a:xfrm rot="5400000">
              <a:off x="4095756" y="489749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3" name="Straight Connector 612"/>
            <p:cNvCxnSpPr/>
            <p:nvPr/>
          </p:nvCxnSpPr>
          <p:spPr>
            <a:xfrm rot="5400000">
              <a:off x="4101906" y="489751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4" name="Straight Connector 613"/>
            <p:cNvCxnSpPr/>
            <p:nvPr/>
          </p:nvCxnSpPr>
          <p:spPr>
            <a:xfrm rot="5400000">
              <a:off x="4092039" y="489274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5" name="Straight Connector 614"/>
            <p:cNvCxnSpPr/>
            <p:nvPr/>
          </p:nvCxnSpPr>
          <p:spPr>
            <a:xfrm rot="5400000">
              <a:off x="4082172" y="488798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6" name="Straight Connector 615"/>
            <p:cNvCxnSpPr/>
            <p:nvPr/>
          </p:nvCxnSpPr>
          <p:spPr>
            <a:xfrm rot="5400000">
              <a:off x="4072305" y="48832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7" name="Straight Connector 616"/>
            <p:cNvCxnSpPr/>
            <p:nvPr/>
          </p:nvCxnSpPr>
          <p:spPr>
            <a:xfrm rot="5400000">
              <a:off x="4062438" y="48784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8" name="Straight Connector 617"/>
            <p:cNvCxnSpPr/>
            <p:nvPr/>
          </p:nvCxnSpPr>
          <p:spPr>
            <a:xfrm rot="5400000">
              <a:off x="4068588" y="48784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9" name="Straight Connector 618"/>
            <p:cNvCxnSpPr/>
            <p:nvPr/>
          </p:nvCxnSpPr>
          <p:spPr>
            <a:xfrm rot="5400000">
              <a:off x="4058721" y="487371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0" name="Straight Connector 619"/>
            <p:cNvCxnSpPr/>
            <p:nvPr/>
          </p:nvCxnSpPr>
          <p:spPr>
            <a:xfrm rot="5400000">
              <a:off x="4048854" y="486895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1" name="Straight Connector 620"/>
            <p:cNvCxnSpPr/>
            <p:nvPr/>
          </p:nvCxnSpPr>
          <p:spPr>
            <a:xfrm rot="5400000">
              <a:off x="4038987" y="486419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2" name="Straight Connector 621"/>
            <p:cNvCxnSpPr/>
            <p:nvPr/>
          </p:nvCxnSpPr>
          <p:spPr>
            <a:xfrm rot="5400000">
              <a:off x="4029120" y="485943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3" name="Straight Connector 622"/>
            <p:cNvCxnSpPr/>
            <p:nvPr/>
          </p:nvCxnSpPr>
          <p:spPr>
            <a:xfrm rot="5400000">
              <a:off x="4035270" y="48594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4" name="Straight Connector 623"/>
            <p:cNvCxnSpPr/>
            <p:nvPr/>
          </p:nvCxnSpPr>
          <p:spPr>
            <a:xfrm rot="5400000">
              <a:off x="4025403" y="485468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5" name="Straight Connector 624"/>
            <p:cNvCxnSpPr/>
            <p:nvPr/>
          </p:nvCxnSpPr>
          <p:spPr>
            <a:xfrm rot="5400000">
              <a:off x="4015536" y="484992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6" name="Straight Connector 625"/>
            <p:cNvCxnSpPr/>
            <p:nvPr/>
          </p:nvCxnSpPr>
          <p:spPr>
            <a:xfrm rot="5400000">
              <a:off x="4005669" y="484516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7" name="Straight Connector 626"/>
            <p:cNvCxnSpPr/>
            <p:nvPr/>
          </p:nvCxnSpPr>
          <p:spPr>
            <a:xfrm rot="5400000">
              <a:off x="3995802" y="484039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8" name="Straight Connector 627"/>
            <p:cNvCxnSpPr/>
            <p:nvPr/>
          </p:nvCxnSpPr>
          <p:spPr>
            <a:xfrm rot="5400000">
              <a:off x="4001952" y="48404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9" name="Straight Connector 628"/>
            <p:cNvCxnSpPr/>
            <p:nvPr/>
          </p:nvCxnSpPr>
          <p:spPr>
            <a:xfrm rot="5400000">
              <a:off x="3992085" y="483565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0" name="Straight Connector 629"/>
            <p:cNvCxnSpPr/>
            <p:nvPr/>
          </p:nvCxnSpPr>
          <p:spPr>
            <a:xfrm rot="5400000">
              <a:off x="3982218" y="483089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1" name="Straight Connector 630"/>
            <p:cNvCxnSpPr/>
            <p:nvPr/>
          </p:nvCxnSpPr>
          <p:spPr>
            <a:xfrm rot="5400000">
              <a:off x="3972351" y="482612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2" name="Straight Connector 631"/>
            <p:cNvCxnSpPr/>
            <p:nvPr/>
          </p:nvCxnSpPr>
          <p:spPr>
            <a:xfrm rot="5400000">
              <a:off x="3962484" y="482136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3" name="Straight Connector 632"/>
            <p:cNvCxnSpPr/>
            <p:nvPr/>
          </p:nvCxnSpPr>
          <p:spPr>
            <a:xfrm rot="5400000">
              <a:off x="3968634" y="482376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4" name="Straight Connector 633"/>
            <p:cNvCxnSpPr/>
            <p:nvPr/>
          </p:nvCxnSpPr>
          <p:spPr>
            <a:xfrm rot="5400000">
              <a:off x="3958767" y="481900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5" name="Straight Connector 634"/>
            <p:cNvCxnSpPr/>
            <p:nvPr/>
          </p:nvCxnSpPr>
          <p:spPr>
            <a:xfrm rot="5400000">
              <a:off x="3948900" y="481423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6" name="Straight Connector 635"/>
            <p:cNvCxnSpPr/>
            <p:nvPr/>
          </p:nvCxnSpPr>
          <p:spPr>
            <a:xfrm rot="5400000">
              <a:off x="3939033" y="48094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7" name="Straight Connector 636"/>
            <p:cNvCxnSpPr/>
            <p:nvPr/>
          </p:nvCxnSpPr>
          <p:spPr>
            <a:xfrm rot="5400000">
              <a:off x="3929166" y="480471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8" name="Straight Connector 637"/>
            <p:cNvCxnSpPr/>
            <p:nvPr/>
          </p:nvCxnSpPr>
          <p:spPr>
            <a:xfrm rot="5400000">
              <a:off x="3935316" y="48071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9" name="Straight Connector 638"/>
            <p:cNvCxnSpPr/>
            <p:nvPr/>
          </p:nvCxnSpPr>
          <p:spPr>
            <a:xfrm rot="5400000">
              <a:off x="3925449" y="48023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0" name="Straight Connector 639"/>
            <p:cNvCxnSpPr/>
            <p:nvPr/>
          </p:nvCxnSpPr>
          <p:spPr>
            <a:xfrm rot="5400000">
              <a:off x="3915582" y="47975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1" name="Straight Connector 640"/>
            <p:cNvCxnSpPr/>
            <p:nvPr/>
          </p:nvCxnSpPr>
          <p:spPr>
            <a:xfrm rot="5400000">
              <a:off x="3905715" y="47928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2" name="Straight Connector 641"/>
            <p:cNvCxnSpPr/>
            <p:nvPr/>
          </p:nvCxnSpPr>
          <p:spPr>
            <a:xfrm rot="5400000">
              <a:off x="3895848" y="478806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3" name="Straight Connector 642"/>
            <p:cNvCxnSpPr/>
            <p:nvPr/>
          </p:nvCxnSpPr>
          <p:spPr>
            <a:xfrm rot="5400000">
              <a:off x="3901998" y="479046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4" name="Straight Connector 643"/>
            <p:cNvCxnSpPr/>
            <p:nvPr/>
          </p:nvCxnSpPr>
          <p:spPr>
            <a:xfrm rot="5400000">
              <a:off x="3892131" y="478569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5" name="Straight Connector 644"/>
            <p:cNvCxnSpPr/>
            <p:nvPr/>
          </p:nvCxnSpPr>
          <p:spPr>
            <a:xfrm rot="5400000">
              <a:off x="3882264" y="47809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6" name="Straight Connector 645"/>
            <p:cNvCxnSpPr/>
            <p:nvPr/>
          </p:nvCxnSpPr>
          <p:spPr>
            <a:xfrm rot="5400000">
              <a:off x="3872397" y="47761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7" name="Straight Connector 646"/>
            <p:cNvCxnSpPr/>
            <p:nvPr/>
          </p:nvCxnSpPr>
          <p:spPr>
            <a:xfrm rot="5400000">
              <a:off x="3862530" y="47714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8" name="Straight Connector 647"/>
            <p:cNvCxnSpPr/>
            <p:nvPr/>
          </p:nvCxnSpPr>
          <p:spPr>
            <a:xfrm rot="5400000">
              <a:off x="3868680" y="477381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9" name="Straight Connector 648"/>
            <p:cNvCxnSpPr/>
            <p:nvPr/>
          </p:nvCxnSpPr>
          <p:spPr>
            <a:xfrm rot="5400000">
              <a:off x="3858813" y="476904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0" name="Straight Connector 649"/>
            <p:cNvCxnSpPr/>
            <p:nvPr/>
          </p:nvCxnSpPr>
          <p:spPr>
            <a:xfrm rot="5400000">
              <a:off x="3848946" y="476428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1" name="Straight Connector 650"/>
            <p:cNvCxnSpPr/>
            <p:nvPr/>
          </p:nvCxnSpPr>
          <p:spPr>
            <a:xfrm rot="5400000">
              <a:off x="3839079" y="47595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2" name="Straight Connector 651"/>
            <p:cNvCxnSpPr/>
            <p:nvPr/>
          </p:nvCxnSpPr>
          <p:spPr>
            <a:xfrm rot="5400000">
              <a:off x="3829212" y="47547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3" name="Straight Connector 652"/>
            <p:cNvCxnSpPr/>
            <p:nvPr/>
          </p:nvCxnSpPr>
          <p:spPr>
            <a:xfrm rot="5400000">
              <a:off x="3835362" y="475715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4" name="Straight Connector 653"/>
            <p:cNvCxnSpPr/>
            <p:nvPr/>
          </p:nvCxnSpPr>
          <p:spPr>
            <a:xfrm rot="5400000">
              <a:off x="3825495" y="475239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5" name="Straight Connector 654"/>
            <p:cNvCxnSpPr/>
            <p:nvPr/>
          </p:nvCxnSpPr>
          <p:spPr>
            <a:xfrm rot="5400000">
              <a:off x="3815628" y="474763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6" name="Straight Connector 655"/>
            <p:cNvCxnSpPr/>
            <p:nvPr/>
          </p:nvCxnSpPr>
          <p:spPr>
            <a:xfrm rot="5400000">
              <a:off x="3805761" y="474287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7" name="Straight Connector 656"/>
            <p:cNvCxnSpPr/>
            <p:nvPr/>
          </p:nvCxnSpPr>
          <p:spPr>
            <a:xfrm rot="5400000">
              <a:off x="3795894" y="473811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8" name="Straight Connector 657"/>
            <p:cNvCxnSpPr/>
            <p:nvPr/>
          </p:nvCxnSpPr>
          <p:spPr>
            <a:xfrm rot="5400000">
              <a:off x="3802044" y="474050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9" name="Straight Connector 658"/>
            <p:cNvCxnSpPr/>
            <p:nvPr/>
          </p:nvCxnSpPr>
          <p:spPr>
            <a:xfrm rot="5400000">
              <a:off x="3792177" y="47357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0" name="Straight Connector 659"/>
            <p:cNvCxnSpPr/>
            <p:nvPr/>
          </p:nvCxnSpPr>
          <p:spPr>
            <a:xfrm rot="5400000">
              <a:off x="3782310" y="473098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1" name="Straight Connector 660"/>
            <p:cNvCxnSpPr/>
            <p:nvPr/>
          </p:nvCxnSpPr>
          <p:spPr>
            <a:xfrm rot="5400000">
              <a:off x="3772443" y="472622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2" name="Straight Connector 661"/>
            <p:cNvCxnSpPr/>
            <p:nvPr/>
          </p:nvCxnSpPr>
          <p:spPr>
            <a:xfrm rot="5400000">
              <a:off x="3762576" y="472146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3" name="Straight Connector 662"/>
            <p:cNvCxnSpPr/>
            <p:nvPr/>
          </p:nvCxnSpPr>
          <p:spPr>
            <a:xfrm rot="5400000">
              <a:off x="3768726" y="47238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4" name="Straight Connector 663"/>
            <p:cNvCxnSpPr/>
            <p:nvPr/>
          </p:nvCxnSpPr>
          <p:spPr>
            <a:xfrm rot="5400000">
              <a:off x="3758859" y="471909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5" name="Straight Connector 664"/>
            <p:cNvCxnSpPr/>
            <p:nvPr/>
          </p:nvCxnSpPr>
          <p:spPr>
            <a:xfrm rot="5400000">
              <a:off x="3748992" y="471433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6" name="Straight Connector 665"/>
            <p:cNvCxnSpPr/>
            <p:nvPr/>
          </p:nvCxnSpPr>
          <p:spPr>
            <a:xfrm rot="5400000">
              <a:off x="3739125" y="470957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7" name="Straight Connector 666"/>
            <p:cNvCxnSpPr/>
            <p:nvPr/>
          </p:nvCxnSpPr>
          <p:spPr>
            <a:xfrm rot="5400000">
              <a:off x="3729258" y="470480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8" name="Straight Connector 667"/>
            <p:cNvCxnSpPr/>
            <p:nvPr/>
          </p:nvCxnSpPr>
          <p:spPr>
            <a:xfrm rot="5400000">
              <a:off x="3735408" y="47072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9" name="Straight Connector 668"/>
            <p:cNvCxnSpPr/>
            <p:nvPr/>
          </p:nvCxnSpPr>
          <p:spPr>
            <a:xfrm rot="5400000">
              <a:off x="3725541" y="47024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0" name="Straight Connector 669"/>
            <p:cNvCxnSpPr/>
            <p:nvPr/>
          </p:nvCxnSpPr>
          <p:spPr>
            <a:xfrm rot="5400000">
              <a:off x="3715674" y="46976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1" name="Straight Connector 670"/>
            <p:cNvCxnSpPr/>
            <p:nvPr/>
          </p:nvCxnSpPr>
          <p:spPr>
            <a:xfrm rot="5400000">
              <a:off x="3705807" y="46929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2" name="Straight Connector 671"/>
            <p:cNvCxnSpPr/>
            <p:nvPr/>
          </p:nvCxnSpPr>
          <p:spPr>
            <a:xfrm rot="5400000">
              <a:off x="3695940" y="46881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3" name="Straight Connector 672"/>
            <p:cNvCxnSpPr/>
            <p:nvPr/>
          </p:nvCxnSpPr>
          <p:spPr>
            <a:xfrm rot="5400000">
              <a:off x="3702090" y="469055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4" name="Straight Connector 673"/>
            <p:cNvCxnSpPr/>
            <p:nvPr/>
          </p:nvCxnSpPr>
          <p:spPr>
            <a:xfrm rot="5400000">
              <a:off x="3692223" y="468579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5" name="Straight Connector 674"/>
            <p:cNvCxnSpPr/>
            <p:nvPr/>
          </p:nvCxnSpPr>
          <p:spPr>
            <a:xfrm rot="5400000">
              <a:off x="3682356" y="468103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6" name="Straight Connector 675"/>
            <p:cNvCxnSpPr/>
            <p:nvPr/>
          </p:nvCxnSpPr>
          <p:spPr>
            <a:xfrm rot="5400000">
              <a:off x="3672489" y="467626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7" name="Straight Connector 676"/>
            <p:cNvCxnSpPr/>
            <p:nvPr/>
          </p:nvCxnSpPr>
          <p:spPr>
            <a:xfrm rot="5400000">
              <a:off x="3662622" y="467150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8" name="Straight Connector 677"/>
            <p:cNvCxnSpPr/>
            <p:nvPr/>
          </p:nvCxnSpPr>
          <p:spPr>
            <a:xfrm rot="5400000">
              <a:off x="3668772" y="467390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9" name="Straight Connector 678"/>
            <p:cNvCxnSpPr/>
            <p:nvPr/>
          </p:nvCxnSpPr>
          <p:spPr>
            <a:xfrm rot="5400000">
              <a:off x="3658905" y="46691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0" name="Straight Connector 679"/>
            <p:cNvCxnSpPr/>
            <p:nvPr/>
          </p:nvCxnSpPr>
          <p:spPr>
            <a:xfrm rot="5400000">
              <a:off x="3649038" y="466438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1" name="Straight Connector 680"/>
            <p:cNvCxnSpPr/>
            <p:nvPr/>
          </p:nvCxnSpPr>
          <p:spPr>
            <a:xfrm rot="5400000">
              <a:off x="3639171" y="465961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2" name="Straight Connector 681"/>
            <p:cNvCxnSpPr/>
            <p:nvPr/>
          </p:nvCxnSpPr>
          <p:spPr>
            <a:xfrm rot="5400000">
              <a:off x="3629304" y="465485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3" name="Straight Connector 682"/>
            <p:cNvCxnSpPr/>
            <p:nvPr/>
          </p:nvCxnSpPr>
          <p:spPr>
            <a:xfrm rot="5400000">
              <a:off x="3635454" y="465725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4" name="Straight Connector 683"/>
            <p:cNvCxnSpPr/>
            <p:nvPr/>
          </p:nvCxnSpPr>
          <p:spPr>
            <a:xfrm rot="5400000">
              <a:off x="3625587" y="465249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5" name="Straight Connector 684"/>
            <p:cNvCxnSpPr/>
            <p:nvPr/>
          </p:nvCxnSpPr>
          <p:spPr>
            <a:xfrm rot="5400000">
              <a:off x="3615720" y="46477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6" name="Straight Connector 685"/>
            <p:cNvCxnSpPr/>
            <p:nvPr/>
          </p:nvCxnSpPr>
          <p:spPr>
            <a:xfrm rot="5400000">
              <a:off x="3605853" y="464296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7" name="Straight Connector 686"/>
            <p:cNvCxnSpPr/>
            <p:nvPr/>
          </p:nvCxnSpPr>
          <p:spPr>
            <a:xfrm rot="5400000">
              <a:off x="3595986" y="463820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8" name="Straight Connector 687"/>
            <p:cNvCxnSpPr/>
            <p:nvPr/>
          </p:nvCxnSpPr>
          <p:spPr>
            <a:xfrm rot="5400000">
              <a:off x="3602136" y="464060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9" name="Straight Connector 688"/>
            <p:cNvCxnSpPr/>
            <p:nvPr/>
          </p:nvCxnSpPr>
          <p:spPr>
            <a:xfrm rot="5400000">
              <a:off x="3592269" y="46358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0" name="Straight Connector 689"/>
            <p:cNvCxnSpPr/>
            <p:nvPr/>
          </p:nvCxnSpPr>
          <p:spPr>
            <a:xfrm rot="5400000">
              <a:off x="3582402" y="46310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1" name="Straight Connector 690"/>
            <p:cNvCxnSpPr/>
            <p:nvPr/>
          </p:nvCxnSpPr>
          <p:spPr>
            <a:xfrm rot="5400000">
              <a:off x="3572535" y="462631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2" name="Straight Connector 691"/>
            <p:cNvCxnSpPr/>
            <p:nvPr/>
          </p:nvCxnSpPr>
          <p:spPr>
            <a:xfrm rot="5400000">
              <a:off x="3562668" y="462155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3" name="Straight Connector 692"/>
            <p:cNvCxnSpPr/>
            <p:nvPr/>
          </p:nvCxnSpPr>
          <p:spPr>
            <a:xfrm rot="5400000">
              <a:off x="3568818" y="46239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4" name="Straight Connector 693"/>
            <p:cNvCxnSpPr/>
            <p:nvPr/>
          </p:nvCxnSpPr>
          <p:spPr>
            <a:xfrm rot="5400000">
              <a:off x="3558951" y="46191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5" name="Straight Connector 694"/>
            <p:cNvCxnSpPr/>
            <p:nvPr/>
          </p:nvCxnSpPr>
          <p:spPr>
            <a:xfrm rot="5400000">
              <a:off x="3549084" y="461442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6" name="Straight Connector 695"/>
            <p:cNvCxnSpPr/>
            <p:nvPr/>
          </p:nvCxnSpPr>
          <p:spPr>
            <a:xfrm rot="5400000">
              <a:off x="3539217" y="460966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7" name="Straight Connector 696"/>
            <p:cNvCxnSpPr/>
            <p:nvPr/>
          </p:nvCxnSpPr>
          <p:spPr>
            <a:xfrm rot="5400000">
              <a:off x="3529350" y="460490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8" name="Straight Connector 697"/>
            <p:cNvCxnSpPr/>
            <p:nvPr/>
          </p:nvCxnSpPr>
          <p:spPr>
            <a:xfrm rot="5400000">
              <a:off x="3535500" y="460491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9" name="Straight Connector 698"/>
            <p:cNvCxnSpPr/>
            <p:nvPr/>
          </p:nvCxnSpPr>
          <p:spPr>
            <a:xfrm rot="5400000">
              <a:off x="3525633" y="46001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0" name="Straight Connector 699"/>
            <p:cNvCxnSpPr/>
            <p:nvPr/>
          </p:nvCxnSpPr>
          <p:spPr>
            <a:xfrm rot="5400000">
              <a:off x="3515766" y="459539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1" name="Straight Connector 700"/>
            <p:cNvCxnSpPr/>
            <p:nvPr/>
          </p:nvCxnSpPr>
          <p:spPr>
            <a:xfrm rot="5400000">
              <a:off x="3505899" y="459063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2" name="Straight Connector 701"/>
            <p:cNvCxnSpPr/>
            <p:nvPr/>
          </p:nvCxnSpPr>
          <p:spPr>
            <a:xfrm rot="5400000">
              <a:off x="3496032" y="458587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3" name="Straight Connector 702"/>
            <p:cNvCxnSpPr/>
            <p:nvPr/>
          </p:nvCxnSpPr>
          <p:spPr>
            <a:xfrm rot="5400000">
              <a:off x="3502182" y="45835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4" name="Straight Connector 703"/>
            <p:cNvCxnSpPr/>
            <p:nvPr/>
          </p:nvCxnSpPr>
          <p:spPr>
            <a:xfrm rot="5400000">
              <a:off x="3492315" y="45787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5" name="Straight Connector 704"/>
            <p:cNvCxnSpPr/>
            <p:nvPr/>
          </p:nvCxnSpPr>
          <p:spPr>
            <a:xfrm rot="5400000">
              <a:off x="3482448" y="45739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6" name="Straight Connector 705"/>
            <p:cNvCxnSpPr/>
            <p:nvPr/>
          </p:nvCxnSpPr>
          <p:spPr>
            <a:xfrm rot="5400000">
              <a:off x="3472581" y="45692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7" name="Straight Connector 706"/>
            <p:cNvCxnSpPr/>
            <p:nvPr/>
          </p:nvCxnSpPr>
          <p:spPr>
            <a:xfrm rot="5400000">
              <a:off x="3462714" y="45644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8" name="Straight Connector 707"/>
            <p:cNvCxnSpPr/>
            <p:nvPr/>
          </p:nvCxnSpPr>
          <p:spPr>
            <a:xfrm rot="5400000">
              <a:off x="3468864" y="456209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9" name="Straight Connector 708"/>
            <p:cNvCxnSpPr/>
            <p:nvPr/>
          </p:nvCxnSpPr>
          <p:spPr>
            <a:xfrm rot="5400000">
              <a:off x="3458997" y="455733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0" name="Straight Connector 709"/>
            <p:cNvCxnSpPr/>
            <p:nvPr/>
          </p:nvCxnSpPr>
          <p:spPr>
            <a:xfrm rot="5400000">
              <a:off x="3449130" y="455256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1" name="Straight Connector 710"/>
            <p:cNvCxnSpPr/>
            <p:nvPr/>
          </p:nvCxnSpPr>
          <p:spPr>
            <a:xfrm rot="5400000">
              <a:off x="3439263" y="454780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2" name="Straight Connector 711"/>
            <p:cNvCxnSpPr/>
            <p:nvPr/>
          </p:nvCxnSpPr>
          <p:spPr>
            <a:xfrm rot="5400000">
              <a:off x="3429396" y="454304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3" name="Straight Connector 712"/>
            <p:cNvCxnSpPr/>
            <p:nvPr/>
          </p:nvCxnSpPr>
          <p:spPr>
            <a:xfrm rot="5400000">
              <a:off x="3435546" y="453829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4" name="Straight Connector 713"/>
            <p:cNvCxnSpPr/>
            <p:nvPr/>
          </p:nvCxnSpPr>
          <p:spPr>
            <a:xfrm rot="5400000">
              <a:off x="3425679" y="45335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5" name="Straight Connector 714"/>
            <p:cNvCxnSpPr/>
            <p:nvPr/>
          </p:nvCxnSpPr>
          <p:spPr>
            <a:xfrm rot="5400000">
              <a:off x="3415812" y="45287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6" name="Straight Connector 715"/>
            <p:cNvCxnSpPr/>
            <p:nvPr/>
          </p:nvCxnSpPr>
          <p:spPr>
            <a:xfrm rot="5400000">
              <a:off x="3405945" y="45240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7" name="Straight Connector 716"/>
            <p:cNvCxnSpPr/>
            <p:nvPr/>
          </p:nvCxnSpPr>
          <p:spPr>
            <a:xfrm rot="5400000">
              <a:off x="3396078" y="45192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8" name="Straight Connector 717"/>
            <p:cNvCxnSpPr/>
            <p:nvPr/>
          </p:nvCxnSpPr>
          <p:spPr>
            <a:xfrm rot="5400000">
              <a:off x="3402228" y="451450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9" name="Straight Connector 718"/>
            <p:cNvCxnSpPr/>
            <p:nvPr/>
          </p:nvCxnSpPr>
          <p:spPr>
            <a:xfrm rot="5400000">
              <a:off x="3392361" y="450974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0" name="Straight Connector 719"/>
            <p:cNvCxnSpPr/>
            <p:nvPr/>
          </p:nvCxnSpPr>
          <p:spPr>
            <a:xfrm rot="5400000">
              <a:off x="3382494" y="450498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1" name="Straight Connector 720"/>
            <p:cNvCxnSpPr/>
            <p:nvPr/>
          </p:nvCxnSpPr>
          <p:spPr>
            <a:xfrm rot="5400000">
              <a:off x="3372627" y="450021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2" name="Straight Connector 721"/>
            <p:cNvCxnSpPr/>
            <p:nvPr/>
          </p:nvCxnSpPr>
          <p:spPr>
            <a:xfrm rot="5400000">
              <a:off x="3362760" y="44954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3" name="Straight Connector 722"/>
            <p:cNvCxnSpPr/>
            <p:nvPr/>
          </p:nvCxnSpPr>
          <p:spPr>
            <a:xfrm rot="5400000">
              <a:off x="3368910" y="448833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4" name="Straight Connector 723"/>
            <p:cNvCxnSpPr/>
            <p:nvPr/>
          </p:nvCxnSpPr>
          <p:spPr>
            <a:xfrm rot="5400000">
              <a:off x="3359043" y="448356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5" name="Straight Connector 724"/>
            <p:cNvCxnSpPr/>
            <p:nvPr/>
          </p:nvCxnSpPr>
          <p:spPr>
            <a:xfrm rot="5400000">
              <a:off x="3349176" y="44788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6" name="Straight Connector 725"/>
            <p:cNvCxnSpPr/>
            <p:nvPr/>
          </p:nvCxnSpPr>
          <p:spPr>
            <a:xfrm rot="5400000">
              <a:off x="3339309" y="44740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7" name="Straight Connector 726"/>
            <p:cNvCxnSpPr/>
            <p:nvPr/>
          </p:nvCxnSpPr>
          <p:spPr>
            <a:xfrm rot="5400000">
              <a:off x="3329442" y="44692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8" name="Straight Connector 727"/>
            <p:cNvCxnSpPr/>
            <p:nvPr/>
          </p:nvCxnSpPr>
          <p:spPr>
            <a:xfrm rot="5400000">
              <a:off x="3335592" y="445977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9" name="Straight Connector 728"/>
            <p:cNvCxnSpPr/>
            <p:nvPr/>
          </p:nvCxnSpPr>
          <p:spPr>
            <a:xfrm rot="5400000">
              <a:off x="3325725" y="44550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0" name="Straight Connector 729"/>
            <p:cNvCxnSpPr/>
            <p:nvPr/>
          </p:nvCxnSpPr>
          <p:spPr>
            <a:xfrm rot="5400000">
              <a:off x="3315858" y="44502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1" name="Straight Connector 730"/>
            <p:cNvCxnSpPr/>
            <p:nvPr/>
          </p:nvCxnSpPr>
          <p:spPr>
            <a:xfrm rot="5400000">
              <a:off x="3305991" y="44454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2" name="Straight Connector 731"/>
            <p:cNvCxnSpPr/>
            <p:nvPr/>
          </p:nvCxnSpPr>
          <p:spPr>
            <a:xfrm rot="5400000">
              <a:off x="3296124" y="44407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3" name="Straight Connector 732"/>
            <p:cNvCxnSpPr/>
            <p:nvPr/>
          </p:nvCxnSpPr>
          <p:spPr>
            <a:xfrm rot="5400000">
              <a:off x="3302274" y="44288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4" name="Straight Connector 733"/>
            <p:cNvCxnSpPr/>
            <p:nvPr/>
          </p:nvCxnSpPr>
          <p:spPr>
            <a:xfrm rot="5400000">
              <a:off x="3292407" y="44240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5" name="Straight Connector 734"/>
            <p:cNvCxnSpPr/>
            <p:nvPr/>
          </p:nvCxnSpPr>
          <p:spPr>
            <a:xfrm rot="5400000">
              <a:off x="3282540" y="44193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6" name="Straight Connector 735"/>
            <p:cNvCxnSpPr/>
            <p:nvPr/>
          </p:nvCxnSpPr>
          <p:spPr>
            <a:xfrm rot="5400000">
              <a:off x="3272673" y="44145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7" name="Straight Connector 736"/>
            <p:cNvCxnSpPr/>
            <p:nvPr/>
          </p:nvCxnSpPr>
          <p:spPr>
            <a:xfrm rot="5400000">
              <a:off x="3262806" y="44097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8" name="Straight Connector 737"/>
            <p:cNvCxnSpPr/>
            <p:nvPr/>
          </p:nvCxnSpPr>
          <p:spPr>
            <a:xfrm rot="5400000">
              <a:off x="3268956" y="439790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9" name="Straight Connector 738"/>
            <p:cNvCxnSpPr/>
            <p:nvPr/>
          </p:nvCxnSpPr>
          <p:spPr>
            <a:xfrm rot="5400000">
              <a:off x="3259089" y="43931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0" name="Straight Connector 739"/>
            <p:cNvCxnSpPr/>
            <p:nvPr/>
          </p:nvCxnSpPr>
          <p:spPr>
            <a:xfrm rot="5400000">
              <a:off x="3249222" y="43883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1" name="Straight Connector 740"/>
            <p:cNvCxnSpPr/>
            <p:nvPr/>
          </p:nvCxnSpPr>
          <p:spPr>
            <a:xfrm rot="5400000">
              <a:off x="3239355" y="43836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2" name="Straight Connector 741"/>
            <p:cNvCxnSpPr/>
            <p:nvPr/>
          </p:nvCxnSpPr>
          <p:spPr>
            <a:xfrm rot="5400000">
              <a:off x="3229488" y="437885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3" name="Straight Connector 742"/>
            <p:cNvCxnSpPr/>
            <p:nvPr/>
          </p:nvCxnSpPr>
          <p:spPr>
            <a:xfrm rot="5400000">
              <a:off x="3235638" y="436696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4" name="Straight Connector 743"/>
            <p:cNvCxnSpPr/>
            <p:nvPr/>
          </p:nvCxnSpPr>
          <p:spPr>
            <a:xfrm rot="5400000">
              <a:off x="3225771" y="436220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5" name="Straight Connector 744"/>
            <p:cNvCxnSpPr/>
            <p:nvPr/>
          </p:nvCxnSpPr>
          <p:spPr>
            <a:xfrm rot="5400000">
              <a:off x="3215904" y="435743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6" name="Straight Connector 745"/>
            <p:cNvCxnSpPr/>
            <p:nvPr/>
          </p:nvCxnSpPr>
          <p:spPr>
            <a:xfrm rot="5400000">
              <a:off x="3206037" y="43526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7" name="Straight Connector 746"/>
            <p:cNvCxnSpPr/>
            <p:nvPr/>
          </p:nvCxnSpPr>
          <p:spPr>
            <a:xfrm rot="5400000">
              <a:off x="3196170" y="434791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8" name="Straight Connector 747"/>
            <p:cNvCxnSpPr/>
            <p:nvPr/>
          </p:nvCxnSpPr>
          <p:spPr>
            <a:xfrm rot="5400000">
              <a:off x="3202320" y="433840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9" name="Straight Connector 748"/>
            <p:cNvCxnSpPr/>
            <p:nvPr/>
          </p:nvCxnSpPr>
          <p:spPr>
            <a:xfrm rot="5400000">
              <a:off x="3192453" y="433364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0" name="Straight Connector 749"/>
            <p:cNvCxnSpPr/>
            <p:nvPr/>
          </p:nvCxnSpPr>
          <p:spPr>
            <a:xfrm rot="5400000">
              <a:off x="3182586" y="432888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1" name="Straight Connector 750"/>
            <p:cNvCxnSpPr/>
            <p:nvPr/>
          </p:nvCxnSpPr>
          <p:spPr>
            <a:xfrm rot="5400000">
              <a:off x="3172719" y="432412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2" name="Straight Connector 751"/>
            <p:cNvCxnSpPr/>
            <p:nvPr/>
          </p:nvCxnSpPr>
          <p:spPr>
            <a:xfrm rot="5400000">
              <a:off x="3162852" y="431935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3" name="Straight Connector 752"/>
            <p:cNvCxnSpPr/>
            <p:nvPr/>
          </p:nvCxnSpPr>
          <p:spPr>
            <a:xfrm rot="5400000">
              <a:off x="3169002" y="43098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4" name="Straight Connector 753"/>
            <p:cNvCxnSpPr/>
            <p:nvPr/>
          </p:nvCxnSpPr>
          <p:spPr>
            <a:xfrm rot="5400000">
              <a:off x="3159135" y="43050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5" name="Straight Connector 754"/>
            <p:cNvCxnSpPr/>
            <p:nvPr/>
          </p:nvCxnSpPr>
          <p:spPr>
            <a:xfrm rot="5400000">
              <a:off x="3149268" y="430032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6" name="Straight Connector 755"/>
            <p:cNvCxnSpPr/>
            <p:nvPr/>
          </p:nvCxnSpPr>
          <p:spPr>
            <a:xfrm rot="5400000">
              <a:off x="3139401" y="429556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7" name="Straight Connector 756"/>
            <p:cNvCxnSpPr/>
            <p:nvPr/>
          </p:nvCxnSpPr>
          <p:spPr>
            <a:xfrm rot="5400000">
              <a:off x="3129534" y="429080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8" name="Straight Connector 757"/>
            <p:cNvCxnSpPr/>
            <p:nvPr/>
          </p:nvCxnSpPr>
          <p:spPr>
            <a:xfrm rot="5400000">
              <a:off x="3135684" y="42860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9" name="Straight Connector 758"/>
            <p:cNvCxnSpPr/>
            <p:nvPr/>
          </p:nvCxnSpPr>
          <p:spPr>
            <a:xfrm rot="5400000">
              <a:off x="3125817" y="428129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0" name="Straight Connector 759"/>
            <p:cNvCxnSpPr/>
            <p:nvPr/>
          </p:nvCxnSpPr>
          <p:spPr>
            <a:xfrm rot="5400000">
              <a:off x="3115950" y="427653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1" name="Straight Connector 760"/>
            <p:cNvCxnSpPr/>
            <p:nvPr/>
          </p:nvCxnSpPr>
          <p:spPr>
            <a:xfrm rot="5400000">
              <a:off x="3106083" y="427177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2" name="Straight Connector 761"/>
            <p:cNvCxnSpPr/>
            <p:nvPr/>
          </p:nvCxnSpPr>
          <p:spPr>
            <a:xfrm rot="5400000">
              <a:off x="3096216" y="426700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3" name="Straight Connector 762"/>
            <p:cNvCxnSpPr/>
            <p:nvPr/>
          </p:nvCxnSpPr>
          <p:spPr>
            <a:xfrm rot="5400000">
              <a:off x="3102366" y="42646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4" name="Straight Connector 763"/>
            <p:cNvCxnSpPr/>
            <p:nvPr/>
          </p:nvCxnSpPr>
          <p:spPr>
            <a:xfrm rot="5400000">
              <a:off x="3092499" y="42598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5" name="Straight Connector 764"/>
            <p:cNvCxnSpPr/>
            <p:nvPr/>
          </p:nvCxnSpPr>
          <p:spPr>
            <a:xfrm rot="5400000">
              <a:off x="3082632" y="42551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6" name="Straight Connector 765"/>
            <p:cNvCxnSpPr/>
            <p:nvPr/>
          </p:nvCxnSpPr>
          <p:spPr>
            <a:xfrm rot="5400000">
              <a:off x="3072765" y="42503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7" name="Straight Connector 766"/>
            <p:cNvCxnSpPr/>
            <p:nvPr/>
          </p:nvCxnSpPr>
          <p:spPr>
            <a:xfrm rot="5400000">
              <a:off x="3062898" y="424559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8" name="Straight Connector 767"/>
            <p:cNvCxnSpPr/>
            <p:nvPr/>
          </p:nvCxnSpPr>
          <p:spPr>
            <a:xfrm rot="5400000">
              <a:off x="3069048" y="424323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9" name="Straight Connector 768"/>
            <p:cNvCxnSpPr/>
            <p:nvPr/>
          </p:nvCxnSpPr>
          <p:spPr>
            <a:xfrm rot="5400000">
              <a:off x="3059181" y="423846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0" name="Straight Connector 769"/>
            <p:cNvCxnSpPr/>
            <p:nvPr/>
          </p:nvCxnSpPr>
          <p:spPr>
            <a:xfrm rot="5400000">
              <a:off x="3049314" y="423370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1" name="Straight Connector 770"/>
            <p:cNvCxnSpPr/>
            <p:nvPr/>
          </p:nvCxnSpPr>
          <p:spPr>
            <a:xfrm rot="5400000">
              <a:off x="3039447" y="422894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2" name="Straight Connector 771"/>
            <p:cNvCxnSpPr/>
            <p:nvPr/>
          </p:nvCxnSpPr>
          <p:spPr>
            <a:xfrm rot="5400000">
              <a:off x="3029580" y="422418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3" name="Straight Connector 772"/>
            <p:cNvCxnSpPr/>
            <p:nvPr/>
          </p:nvCxnSpPr>
          <p:spPr>
            <a:xfrm rot="5400000">
              <a:off x="3035730" y="422181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4" name="Straight Connector 773"/>
            <p:cNvCxnSpPr/>
            <p:nvPr/>
          </p:nvCxnSpPr>
          <p:spPr>
            <a:xfrm rot="5400000">
              <a:off x="3025863" y="421705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5" name="Straight Connector 774"/>
            <p:cNvCxnSpPr/>
            <p:nvPr/>
          </p:nvCxnSpPr>
          <p:spPr>
            <a:xfrm rot="5400000">
              <a:off x="3015996" y="421229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6" name="Straight Connector 775"/>
            <p:cNvCxnSpPr/>
            <p:nvPr/>
          </p:nvCxnSpPr>
          <p:spPr>
            <a:xfrm rot="5400000">
              <a:off x="3006129" y="420753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7" name="Straight Connector 776"/>
            <p:cNvCxnSpPr/>
            <p:nvPr/>
          </p:nvCxnSpPr>
          <p:spPr>
            <a:xfrm rot="5400000">
              <a:off x="2996262" y="420277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8" name="Straight Connector 777"/>
            <p:cNvCxnSpPr/>
            <p:nvPr/>
          </p:nvCxnSpPr>
          <p:spPr>
            <a:xfrm rot="5400000">
              <a:off x="3002412" y="420040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9" name="Straight Connector 778"/>
            <p:cNvCxnSpPr/>
            <p:nvPr/>
          </p:nvCxnSpPr>
          <p:spPr>
            <a:xfrm rot="5400000">
              <a:off x="2992545" y="419564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0" name="Straight Connector 779"/>
            <p:cNvCxnSpPr/>
            <p:nvPr/>
          </p:nvCxnSpPr>
          <p:spPr>
            <a:xfrm rot="5400000">
              <a:off x="2982678" y="419088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1" name="Straight Connector 780"/>
            <p:cNvCxnSpPr/>
            <p:nvPr/>
          </p:nvCxnSpPr>
          <p:spPr>
            <a:xfrm rot="5400000">
              <a:off x="2972811" y="418611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2" name="Straight Connector 781"/>
            <p:cNvCxnSpPr/>
            <p:nvPr/>
          </p:nvCxnSpPr>
          <p:spPr>
            <a:xfrm rot="5400000">
              <a:off x="2962944" y="41813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3" name="Straight Connector 782"/>
            <p:cNvCxnSpPr/>
            <p:nvPr/>
          </p:nvCxnSpPr>
          <p:spPr>
            <a:xfrm rot="5400000">
              <a:off x="2969094" y="417899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4" name="Straight Connector 783"/>
            <p:cNvCxnSpPr/>
            <p:nvPr/>
          </p:nvCxnSpPr>
          <p:spPr>
            <a:xfrm rot="5400000">
              <a:off x="2959227" y="417423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5" name="Straight Connector 784"/>
            <p:cNvCxnSpPr/>
            <p:nvPr/>
          </p:nvCxnSpPr>
          <p:spPr>
            <a:xfrm rot="5400000">
              <a:off x="2949360" y="416946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6" name="Straight Connector 785"/>
            <p:cNvCxnSpPr/>
            <p:nvPr/>
          </p:nvCxnSpPr>
          <p:spPr>
            <a:xfrm rot="5400000">
              <a:off x="2939493" y="41647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7" name="Straight Connector 786"/>
            <p:cNvCxnSpPr/>
            <p:nvPr/>
          </p:nvCxnSpPr>
          <p:spPr>
            <a:xfrm rot="5400000">
              <a:off x="2929626" y="41599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8" name="Straight Connector 787"/>
            <p:cNvCxnSpPr/>
            <p:nvPr/>
          </p:nvCxnSpPr>
          <p:spPr>
            <a:xfrm rot="5400000">
              <a:off x="2935776" y="415281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9" name="Straight Connector 788"/>
            <p:cNvCxnSpPr/>
            <p:nvPr/>
          </p:nvCxnSpPr>
          <p:spPr>
            <a:xfrm rot="5400000">
              <a:off x="2925909" y="414805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0" name="Straight Connector 789"/>
            <p:cNvCxnSpPr/>
            <p:nvPr/>
          </p:nvCxnSpPr>
          <p:spPr>
            <a:xfrm rot="5400000">
              <a:off x="2916042" y="414329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1" name="Straight Connector 790"/>
            <p:cNvCxnSpPr/>
            <p:nvPr/>
          </p:nvCxnSpPr>
          <p:spPr>
            <a:xfrm rot="5400000">
              <a:off x="2906175" y="413853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2" name="Straight Connector 791"/>
            <p:cNvCxnSpPr/>
            <p:nvPr/>
          </p:nvCxnSpPr>
          <p:spPr>
            <a:xfrm rot="5400000">
              <a:off x="2896308" y="413376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3" name="Straight Connector 792"/>
            <p:cNvCxnSpPr/>
            <p:nvPr/>
          </p:nvCxnSpPr>
          <p:spPr>
            <a:xfrm rot="5400000">
              <a:off x="2902458" y="412426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4" name="Straight Connector 793"/>
            <p:cNvCxnSpPr/>
            <p:nvPr/>
          </p:nvCxnSpPr>
          <p:spPr>
            <a:xfrm rot="5400000">
              <a:off x="2892591" y="411949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5" name="Straight Connector 794"/>
            <p:cNvCxnSpPr/>
            <p:nvPr/>
          </p:nvCxnSpPr>
          <p:spPr>
            <a:xfrm rot="5400000">
              <a:off x="2882724" y="41147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6" name="Straight Connector 795"/>
            <p:cNvCxnSpPr/>
            <p:nvPr/>
          </p:nvCxnSpPr>
          <p:spPr>
            <a:xfrm rot="5400000">
              <a:off x="2872857" y="41099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7" name="Straight Connector 796"/>
            <p:cNvCxnSpPr/>
            <p:nvPr/>
          </p:nvCxnSpPr>
          <p:spPr>
            <a:xfrm rot="5400000">
              <a:off x="2862990" y="41052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8" name="Straight Connector 797"/>
            <p:cNvCxnSpPr/>
            <p:nvPr/>
          </p:nvCxnSpPr>
          <p:spPr>
            <a:xfrm rot="5400000">
              <a:off x="2869140" y="40933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9" name="Straight Connector 798"/>
            <p:cNvCxnSpPr/>
            <p:nvPr/>
          </p:nvCxnSpPr>
          <p:spPr>
            <a:xfrm rot="5400000">
              <a:off x="2859273" y="40885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0" name="Straight Connector 799"/>
            <p:cNvCxnSpPr/>
            <p:nvPr/>
          </p:nvCxnSpPr>
          <p:spPr>
            <a:xfrm rot="5400000">
              <a:off x="2849406" y="408380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1" name="Straight Connector 800"/>
            <p:cNvCxnSpPr/>
            <p:nvPr/>
          </p:nvCxnSpPr>
          <p:spPr>
            <a:xfrm rot="5400000">
              <a:off x="2839539" y="40790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2" name="Straight Connector 801"/>
            <p:cNvCxnSpPr/>
            <p:nvPr/>
          </p:nvCxnSpPr>
          <p:spPr>
            <a:xfrm rot="5400000">
              <a:off x="2829672" y="40742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3" name="Straight Connector 802"/>
            <p:cNvCxnSpPr/>
            <p:nvPr/>
          </p:nvCxnSpPr>
          <p:spPr>
            <a:xfrm rot="5400000">
              <a:off x="2835822" y="40600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4" name="Straight Connector 803"/>
            <p:cNvCxnSpPr/>
            <p:nvPr/>
          </p:nvCxnSpPr>
          <p:spPr>
            <a:xfrm rot="5400000">
              <a:off x="2825955" y="40552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5" name="Straight Connector 804"/>
            <p:cNvCxnSpPr/>
            <p:nvPr/>
          </p:nvCxnSpPr>
          <p:spPr>
            <a:xfrm rot="5400000">
              <a:off x="2816088" y="40504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6" name="Straight Connector 805"/>
            <p:cNvCxnSpPr/>
            <p:nvPr/>
          </p:nvCxnSpPr>
          <p:spPr>
            <a:xfrm rot="5400000">
              <a:off x="2806221" y="40457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7" name="Straight Connector 806"/>
            <p:cNvCxnSpPr/>
            <p:nvPr/>
          </p:nvCxnSpPr>
          <p:spPr>
            <a:xfrm rot="5400000">
              <a:off x="2796354" y="40409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8" name="Straight Connector 807"/>
            <p:cNvCxnSpPr/>
            <p:nvPr/>
          </p:nvCxnSpPr>
          <p:spPr>
            <a:xfrm rot="5400000">
              <a:off x="2802504" y="40219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9" name="Straight Connector 808"/>
            <p:cNvCxnSpPr/>
            <p:nvPr/>
          </p:nvCxnSpPr>
          <p:spPr>
            <a:xfrm rot="5400000">
              <a:off x="2792637" y="401716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0" name="Straight Connector 809"/>
            <p:cNvCxnSpPr/>
            <p:nvPr/>
          </p:nvCxnSpPr>
          <p:spPr>
            <a:xfrm rot="5400000">
              <a:off x="2782770" y="401240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1" name="Straight Connector 810"/>
            <p:cNvCxnSpPr/>
            <p:nvPr/>
          </p:nvCxnSpPr>
          <p:spPr>
            <a:xfrm rot="5400000">
              <a:off x="2772903" y="40076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2" name="Straight Connector 811"/>
            <p:cNvCxnSpPr/>
            <p:nvPr/>
          </p:nvCxnSpPr>
          <p:spPr>
            <a:xfrm rot="5400000">
              <a:off x="2763036" y="40028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3" name="Straight Connector 812"/>
            <p:cNvCxnSpPr/>
            <p:nvPr/>
          </p:nvCxnSpPr>
          <p:spPr>
            <a:xfrm rot="5400000">
              <a:off x="2769186" y="39838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4" name="Straight Connector 813"/>
            <p:cNvCxnSpPr/>
            <p:nvPr/>
          </p:nvCxnSpPr>
          <p:spPr>
            <a:xfrm rot="5400000">
              <a:off x="2759319" y="397908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5" name="Straight Connector 814"/>
            <p:cNvCxnSpPr/>
            <p:nvPr/>
          </p:nvCxnSpPr>
          <p:spPr>
            <a:xfrm rot="5400000">
              <a:off x="2749452" y="397432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6" name="Straight Connector 815"/>
            <p:cNvCxnSpPr/>
            <p:nvPr/>
          </p:nvCxnSpPr>
          <p:spPr>
            <a:xfrm rot="5400000">
              <a:off x="2739585" y="396956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7" name="Straight Connector 816"/>
            <p:cNvCxnSpPr/>
            <p:nvPr/>
          </p:nvCxnSpPr>
          <p:spPr>
            <a:xfrm rot="5400000">
              <a:off x="2729718" y="396479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8" name="Straight Connector 817"/>
            <p:cNvCxnSpPr/>
            <p:nvPr/>
          </p:nvCxnSpPr>
          <p:spPr>
            <a:xfrm rot="5400000">
              <a:off x="2735868" y="394576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9" name="Straight Connector 818"/>
            <p:cNvCxnSpPr/>
            <p:nvPr/>
          </p:nvCxnSpPr>
          <p:spPr>
            <a:xfrm rot="5400000">
              <a:off x="2726001" y="394100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0" name="Straight Connector 819"/>
            <p:cNvCxnSpPr/>
            <p:nvPr/>
          </p:nvCxnSpPr>
          <p:spPr>
            <a:xfrm rot="5400000">
              <a:off x="2716134" y="39362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1" name="Straight Connector 820"/>
            <p:cNvCxnSpPr/>
            <p:nvPr/>
          </p:nvCxnSpPr>
          <p:spPr>
            <a:xfrm rot="5400000">
              <a:off x="2706267" y="393148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2" name="Straight Connector 821"/>
            <p:cNvCxnSpPr/>
            <p:nvPr/>
          </p:nvCxnSpPr>
          <p:spPr>
            <a:xfrm rot="5400000">
              <a:off x="2696400" y="392671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3" name="Straight Connector 822"/>
            <p:cNvCxnSpPr/>
            <p:nvPr/>
          </p:nvCxnSpPr>
          <p:spPr>
            <a:xfrm rot="5400000">
              <a:off x="2702550" y="390768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4" name="Straight Connector 823"/>
            <p:cNvCxnSpPr/>
            <p:nvPr/>
          </p:nvCxnSpPr>
          <p:spPr>
            <a:xfrm rot="5400000">
              <a:off x="2692683" y="39029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5" name="Straight Connector 824"/>
            <p:cNvCxnSpPr/>
            <p:nvPr/>
          </p:nvCxnSpPr>
          <p:spPr>
            <a:xfrm rot="5400000">
              <a:off x="2682816" y="38981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6" name="Straight Connector 825"/>
            <p:cNvCxnSpPr/>
            <p:nvPr/>
          </p:nvCxnSpPr>
          <p:spPr>
            <a:xfrm rot="5400000">
              <a:off x="2672949" y="389340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7" name="Straight Connector 826"/>
            <p:cNvCxnSpPr/>
            <p:nvPr/>
          </p:nvCxnSpPr>
          <p:spPr>
            <a:xfrm rot="5400000">
              <a:off x="2663082" y="38886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8" name="Straight Connector 827"/>
            <p:cNvCxnSpPr/>
            <p:nvPr/>
          </p:nvCxnSpPr>
          <p:spPr>
            <a:xfrm rot="5400000">
              <a:off x="2669232" y="38696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9" name="Straight Connector 828"/>
            <p:cNvCxnSpPr/>
            <p:nvPr/>
          </p:nvCxnSpPr>
          <p:spPr>
            <a:xfrm rot="5400000">
              <a:off x="2659365" y="38648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0" name="Straight Connector 829"/>
            <p:cNvCxnSpPr/>
            <p:nvPr/>
          </p:nvCxnSpPr>
          <p:spPr>
            <a:xfrm rot="5400000">
              <a:off x="2649498" y="386008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1" name="Straight Connector 830"/>
            <p:cNvCxnSpPr/>
            <p:nvPr/>
          </p:nvCxnSpPr>
          <p:spPr>
            <a:xfrm rot="5400000">
              <a:off x="2639631" y="38553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2" name="Straight Connector 831"/>
            <p:cNvCxnSpPr/>
            <p:nvPr/>
          </p:nvCxnSpPr>
          <p:spPr>
            <a:xfrm rot="5400000">
              <a:off x="2629764" y="38505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3" name="Straight Connector 832"/>
            <p:cNvCxnSpPr/>
            <p:nvPr/>
          </p:nvCxnSpPr>
          <p:spPr>
            <a:xfrm rot="5400000">
              <a:off x="2635914" y="383390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4" name="Straight Connector 833"/>
            <p:cNvCxnSpPr/>
            <p:nvPr/>
          </p:nvCxnSpPr>
          <p:spPr>
            <a:xfrm rot="5400000">
              <a:off x="2626047" y="38362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5" name="Straight Connector 834"/>
            <p:cNvCxnSpPr/>
            <p:nvPr/>
          </p:nvCxnSpPr>
          <p:spPr>
            <a:xfrm rot="5400000">
              <a:off x="2616180" y="382438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6" name="Straight Connector 835"/>
            <p:cNvCxnSpPr/>
            <p:nvPr/>
          </p:nvCxnSpPr>
          <p:spPr>
            <a:xfrm rot="5400000">
              <a:off x="2606313" y="381962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7" name="Straight Connector 836"/>
            <p:cNvCxnSpPr/>
            <p:nvPr/>
          </p:nvCxnSpPr>
          <p:spPr>
            <a:xfrm rot="5400000">
              <a:off x="2596446" y="38315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8" name="Straight Connector 837"/>
            <p:cNvCxnSpPr/>
            <p:nvPr/>
          </p:nvCxnSpPr>
          <p:spPr>
            <a:xfrm rot="5400000">
              <a:off x="2602596" y="379820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9" name="Straight Connector 838"/>
            <p:cNvCxnSpPr/>
            <p:nvPr/>
          </p:nvCxnSpPr>
          <p:spPr>
            <a:xfrm rot="5400000">
              <a:off x="2592729" y="37934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0" name="Straight Connector 839"/>
            <p:cNvCxnSpPr/>
            <p:nvPr/>
          </p:nvCxnSpPr>
          <p:spPr>
            <a:xfrm rot="5400000">
              <a:off x="2582862" y="378868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1" name="Straight Connector 840"/>
            <p:cNvCxnSpPr/>
            <p:nvPr/>
          </p:nvCxnSpPr>
          <p:spPr>
            <a:xfrm rot="5400000">
              <a:off x="2572995" y="378392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2" name="Straight Connector 841"/>
            <p:cNvCxnSpPr/>
            <p:nvPr/>
          </p:nvCxnSpPr>
          <p:spPr>
            <a:xfrm rot="5400000">
              <a:off x="2563128" y="377916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3" name="Straight Connector 842"/>
            <p:cNvCxnSpPr/>
            <p:nvPr/>
          </p:nvCxnSpPr>
          <p:spPr>
            <a:xfrm rot="5400000">
              <a:off x="2569278" y="378155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4" name="Straight Connector 843"/>
            <p:cNvCxnSpPr/>
            <p:nvPr/>
          </p:nvCxnSpPr>
          <p:spPr>
            <a:xfrm rot="5400000">
              <a:off x="2559411" y="375774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5" name="Straight Connector 844"/>
            <p:cNvCxnSpPr/>
            <p:nvPr/>
          </p:nvCxnSpPr>
          <p:spPr>
            <a:xfrm rot="5400000">
              <a:off x="2549544" y="375298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6" name="Straight Connector 845"/>
            <p:cNvCxnSpPr/>
            <p:nvPr/>
          </p:nvCxnSpPr>
          <p:spPr>
            <a:xfrm rot="5400000">
              <a:off x="2539677" y="374822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7" name="Straight Connector 846"/>
            <p:cNvCxnSpPr/>
            <p:nvPr/>
          </p:nvCxnSpPr>
          <p:spPr>
            <a:xfrm rot="5400000">
              <a:off x="2529810" y="374346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8" name="Straight Connector 847"/>
            <p:cNvCxnSpPr/>
            <p:nvPr/>
          </p:nvCxnSpPr>
          <p:spPr>
            <a:xfrm rot="5400000">
              <a:off x="2535960" y="372681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9" name="Straight Connector 848"/>
            <p:cNvCxnSpPr/>
            <p:nvPr/>
          </p:nvCxnSpPr>
          <p:spPr>
            <a:xfrm rot="5400000">
              <a:off x="2526093" y="372204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0" name="Straight Connector 849"/>
            <p:cNvCxnSpPr/>
            <p:nvPr/>
          </p:nvCxnSpPr>
          <p:spPr>
            <a:xfrm rot="5400000">
              <a:off x="2516226" y="373633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1" name="Straight Connector 850"/>
            <p:cNvCxnSpPr/>
            <p:nvPr/>
          </p:nvCxnSpPr>
          <p:spPr>
            <a:xfrm rot="5400000">
              <a:off x="2506359" y="37125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2" name="Straight Connector 851"/>
            <p:cNvCxnSpPr/>
            <p:nvPr/>
          </p:nvCxnSpPr>
          <p:spPr>
            <a:xfrm rot="5400000">
              <a:off x="2496492" y="37077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3" name="Straight Connector 852"/>
            <p:cNvCxnSpPr/>
            <p:nvPr/>
          </p:nvCxnSpPr>
          <p:spPr>
            <a:xfrm rot="5400000">
              <a:off x="2502642" y="369111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4" name="Straight Connector 853"/>
            <p:cNvCxnSpPr/>
            <p:nvPr/>
          </p:nvCxnSpPr>
          <p:spPr>
            <a:xfrm rot="5400000">
              <a:off x="2492775" y="37125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5" name="Straight Connector 854"/>
            <p:cNvCxnSpPr/>
            <p:nvPr/>
          </p:nvCxnSpPr>
          <p:spPr>
            <a:xfrm rot="5400000">
              <a:off x="2482908" y="368158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6" name="Straight Connector 855"/>
            <p:cNvCxnSpPr/>
            <p:nvPr/>
          </p:nvCxnSpPr>
          <p:spPr>
            <a:xfrm rot="5400000">
              <a:off x="2473041" y="367682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7" name="Straight Connector 856"/>
            <p:cNvCxnSpPr/>
            <p:nvPr/>
          </p:nvCxnSpPr>
          <p:spPr>
            <a:xfrm rot="5400000">
              <a:off x="2463174" y="367206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8" name="Straight Connector 857"/>
            <p:cNvCxnSpPr/>
            <p:nvPr/>
          </p:nvCxnSpPr>
          <p:spPr>
            <a:xfrm rot="5400000">
              <a:off x="2469324" y="36554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9" name="Straight Connector 858"/>
            <p:cNvCxnSpPr/>
            <p:nvPr/>
          </p:nvCxnSpPr>
          <p:spPr>
            <a:xfrm rot="5400000">
              <a:off x="2459457" y="36506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0" name="Straight Connector 859"/>
            <p:cNvCxnSpPr/>
            <p:nvPr/>
          </p:nvCxnSpPr>
          <p:spPr>
            <a:xfrm rot="5400000">
              <a:off x="2449590" y="36458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1" name="Straight Connector 860"/>
            <p:cNvCxnSpPr/>
            <p:nvPr/>
          </p:nvCxnSpPr>
          <p:spPr>
            <a:xfrm rot="5400000">
              <a:off x="2439723" y="36411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2" name="Straight Connector 861"/>
            <p:cNvCxnSpPr/>
            <p:nvPr/>
          </p:nvCxnSpPr>
          <p:spPr>
            <a:xfrm rot="5400000">
              <a:off x="2429856" y="363636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3" name="Straight Connector 862"/>
            <p:cNvCxnSpPr/>
            <p:nvPr/>
          </p:nvCxnSpPr>
          <p:spPr>
            <a:xfrm rot="5400000">
              <a:off x="2436006" y="362209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4" name="Straight Connector 863"/>
            <p:cNvCxnSpPr/>
            <p:nvPr/>
          </p:nvCxnSpPr>
          <p:spPr>
            <a:xfrm rot="5400000">
              <a:off x="2426139" y="361733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5" name="Straight Connector 864"/>
            <p:cNvCxnSpPr/>
            <p:nvPr/>
          </p:nvCxnSpPr>
          <p:spPr>
            <a:xfrm rot="5400000">
              <a:off x="2416272" y="361257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6" name="Straight Connector 865"/>
            <p:cNvCxnSpPr/>
            <p:nvPr/>
          </p:nvCxnSpPr>
          <p:spPr>
            <a:xfrm rot="5400000">
              <a:off x="2406405" y="360780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7" name="Straight Connector 866"/>
            <p:cNvCxnSpPr/>
            <p:nvPr/>
          </p:nvCxnSpPr>
          <p:spPr>
            <a:xfrm rot="5400000">
              <a:off x="2396538" y="360304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8" name="Straight Connector 867"/>
            <p:cNvCxnSpPr/>
            <p:nvPr/>
          </p:nvCxnSpPr>
          <p:spPr>
            <a:xfrm rot="5400000">
              <a:off x="2402688" y="35887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9" name="Straight Connector 868"/>
            <p:cNvCxnSpPr/>
            <p:nvPr/>
          </p:nvCxnSpPr>
          <p:spPr>
            <a:xfrm rot="5400000">
              <a:off x="2392821" y="35840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0" name="Straight Connector 869"/>
            <p:cNvCxnSpPr/>
            <p:nvPr/>
          </p:nvCxnSpPr>
          <p:spPr>
            <a:xfrm rot="5400000">
              <a:off x="2382954" y="357925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1" name="Straight Connector 870"/>
            <p:cNvCxnSpPr/>
            <p:nvPr/>
          </p:nvCxnSpPr>
          <p:spPr>
            <a:xfrm rot="5400000">
              <a:off x="2373087" y="357449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2" name="Straight Connector 871"/>
            <p:cNvCxnSpPr/>
            <p:nvPr/>
          </p:nvCxnSpPr>
          <p:spPr>
            <a:xfrm rot="5400000">
              <a:off x="2363220" y="356972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3" name="Straight Connector 872"/>
            <p:cNvCxnSpPr/>
            <p:nvPr/>
          </p:nvCxnSpPr>
          <p:spPr>
            <a:xfrm rot="5400000">
              <a:off x="2369370" y="356022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4" name="Straight Connector 873"/>
            <p:cNvCxnSpPr/>
            <p:nvPr/>
          </p:nvCxnSpPr>
          <p:spPr>
            <a:xfrm rot="5400000">
              <a:off x="2359503" y="355545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5" name="Straight Connector 874"/>
            <p:cNvCxnSpPr/>
            <p:nvPr/>
          </p:nvCxnSpPr>
          <p:spPr>
            <a:xfrm rot="5400000">
              <a:off x="2349636" y="355069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6" name="Straight Connector 875"/>
            <p:cNvCxnSpPr/>
            <p:nvPr/>
          </p:nvCxnSpPr>
          <p:spPr>
            <a:xfrm rot="5400000">
              <a:off x="2339769" y="354593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7" name="Straight Connector 876"/>
            <p:cNvCxnSpPr/>
            <p:nvPr/>
          </p:nvCxnSpPr>
          <p:spPr>
            <a:xfrm rot="5400000">
              <a:off x="2329902" y="354117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8" name="Straight Connector 877"/>
            <p:cNvCxnSpPr/>
            <p:nvPr/>
          </p:nvCxnSpPr>
          <p:spPr>
            <a:xfrm rot="5400000">
              <a:off x="2336052" y="353166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9" name="Straight Connector 878"/>
            <p:cNvCxnSpPr/>
            <p:nvPr/>
          </p:nvCxnSpPr>
          <p:spPr>
            <a:xfrm rot="5400000">
              <a:off x="2326185" y="352690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0" name="Straight Connector 879"/>
            <p:cNvCxnSpPr/>
            <p:nvPr/>
          </p:nvCxnSpPr>
          <p:spPr>
            <a:xfrm rot="5400000">
              <a:off x="2316318" y="352214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1" name="Straight Connector 880"/>
            <p:cNvCxnSpPr/>
            <p:nvPr/>
          </p:nvCxnSpPr>
          <p:spPr>
            <a:xfrm rot="5400000">
              <a:off x="2306451" y="351737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2" name="Straight Connector 881"/>
            <p:cNvCxnSpPr/>
            <p:nvPr/>
          </p:nvCxnSpPr>
          <p:spPr>
            <a:xfrm rot="5400000">
              <a:off x="2296584" y="351261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3" name="Straight Connector 882"/>
            <p:cNvCxnSpPr/>
            <p:nvPr/>
          </p:nvCxnSpPr>
          <p:spPr>
            <a:xfrm rot="5400000">
              <a:off x="2302734" y="35054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4" name="Straight Connector 883"/>
            <p:cNvCxnSpPr/>
            <p:nvPr/>
          </p:nvCxnSpPr>
          <p:spPr>
            <a:xfrm rot="5400000">
              <a:off x="2292867" y="350072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5" name="Straight Connector 884"/>
            <p:cNvCxnSpPr/>
            <p:nvPr/>
          </p:nvCxnSpPr>
          <p:spPr>
            <a:xfrm rot="5400000">
              <a:off x="2283000" y="349596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6" name="Straight Connector 885"/>
            <p:cNvCxnSpPr/>
            <p:nvPr/>
          </p:nvCxnSpPr>
          <p:spPr>
            <a:xfrm rot="5400000">
              <a:off x="2273133" y="349120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7" name="Straight Connector 886"/>
            <p:cNvCxnSpPr/>
            <p:nvPr/>
          </p:nvCxnSpPr>
          <p:spPr>
            <a:xfrm rot="5400000">
              <a:off x="2263266" y="348644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8" name="Straight Connector 887"/>
            <p:cNvCxnSpPr/>
            <p:nvPr/>
          </p:nvCxnSpPr>
          <p:spPr>
            <a:xfrm rot="5400000">
              <a:off x="2269416" y="34840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9" name="Straight Connector 888"/>
            <p:cNvCxnSpPr/>
            <p:nvPr/>
          </p:nvCxnSpPr>
          <p:spPr>
            <a:xfrm rot="5400000">
              <a:off x="2259549" y="347931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0" name="Straight Connector 889"/>
            <p:cNvCxnSpPr/>
            <p:nvPr/>
          </p:nvCxnSpPr>
          <p:spPr>
            <a:xfrm rot="5400000">
              <a:off x="2249682" y="347455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1" name="Straight Connector 890"/>
            <p:cNvCxnSpPr/>
            <p:nvPr/>
          </p:nvCxnSpPr>
          <p:spPr>
            <a:xfrm rot="5400000">
              <a:off x="2239815" y="346979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2" name="Straight Connector 891"/>
            <p:cNvCxnSpPr/>
            <p:nvPr/>
          </p:nvCxnSpPr>
          <p:spPr>
            <a:xfrm rot="5400000">
              <a:off x="2229948" y="346502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3" name="Straight Connector 892"/>
            <p:cNvCxnSpPr/>
            <p:nvPr/>
          </p:nvCxnSpPr>
          <p:spPr>
            <a:xfrm rot="5400000">
              <a:off x="2236098" y="346266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4" name="Straight Connector 893"/>
            <p:cNvCxnSpPr/>
            <p:nvPr/>
          </p:nvCxnSpPr>
          <p:spPr>
            <a:xfrm rot="5400000">
              <a:off x="2226231" y="345790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5" name="Straight Connector 894"/>
            <p:cNvCxnSpPr/>
            <p:nvPr/>
          </p:nvCxnSpPr>
          <p:spPr>
            <a:xfrm rot="5400000">
              <a:off x="2216364" y="345313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6" name="Straight Connector 895"/>
            <p:cNvCxnSpPr/>
            <p:nvPr/>
          </p:nvCxnSpPr>
          <p:spPr>
            <a:xfrm rot="5400000">
              <a:off x="2206497" y="344837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7" name="Straight Connector 896"/>
            <p:cNvCxnSpPr/>
            <p:nvPr/>
          </p:nvCxnSpPr>
          <p:spPr>
            <a:xfrm rot="5400000">
              <a:off x="2196630" y="344361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8" name="Straight Connector 897"/>
            <p:cNvCxnSpPr/>
            <p:nvPr/>
          </p:nvCxnSpPr>
          <p:spPr>
            <a:xfrm rot="5400000">
              <a:off x="2202780" y="34412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9" name="Straight Connector 898"/>
            <p:cNvCxnSpPr/>
            <p:nvPr/>
          </p:nvCxnSpPr>
          <p:spPr>
            <a:xfrm rot="5400000">
              <a:off x="2192913" y="343648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0" name="Straight Connector 899"/>
            <p:cNvCxnSpPr/>
            <p:nvPr/>
          </p:nvCxnSpPr>
          <p:spPr>
            <a:xfrm rot="5400000">
              <a:off x="2183046" y="343172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1" name="Straight Connector 900"/>
            <p:cNvCxnSpPr/>
            <p:nvPr/>
          </p:nvCxnSpPr>
          <p:spPr>
            <a:xfrm rot="5400000">
              <a:off x="2173179" y="342696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2" name="Straight Connector 901"/>
            <p:cNvCxnSpPr/>
            <p:nvPr/>
          </p:nvCxnSpPr>
          <p:spPr>
            <a:xfrm rot="5400000">
              <a:off x="2163312" y="342220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3" name="Straight Connector 902"/>
            <p:cNvCxnSpPr/>
            <p:nvPr/>
          </p:nvCxnSpPr>
          <p:spPr>
            <a:xfrm rot="5400000">
              <a:off x="2169462" y="341983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4" name="Straight Connector 903"/>
            <p:cNvCxnSpPr/>
            <p:nvPr/>
          </p:nvCxnSpPr>
          <p:spPr>
            <a:xfrm rot="5400000">
              <a:off x="2159595" y="34150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5" name="Straight Connector 904"/>
            <p:cNvCxnSpPr/>
            <p:nvPr/>
          </p:nvCxnSpPr>
          <p:spPr>
            <a:xfrm rot="5400000">
              <a:off x="2149728" y="34103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6" name="Straight Connector 905"/>
            <p:cNvCxnSpPr/>
            <p:nvPr/>
          </p:nvCxnSpPr>
          <p:spPr>
            <a:xfrm rot="5400000">
              <a:off x="2139861" y="34055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7" name="Straight Connector 906"/>
            <p:cNvCxnSpPr/>
            <p:nvPr/>
          </p:nvCxnSpPr>
          <p:spPr>
            <a:xfrm rot="5400000">
              <a:off x="2129994" y="34007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8" name="Straight Connector 907"/>
            <p:cNvCxnSpPr/>
            <p:nvPr/>
          </p:nvCxnSpPr>
          <p:spPr>
            <a:xfrm rot="5400000">
              <a:off x="2136144" y="33984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9" name="Straight Connector 908"/>
            <p:cNvCxnSpPr/>
            <p:nvPr/>
          </p:nvCxnSpPr>
          <p:spPr>
            <a:xfrm rot="5400000">
              <a:off x="2126277" y="33936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0" name="Straight Connector 909"/>
            <p:cNvCxnSpPr/>
            <p:nvPr/>
          </p:nvCxnSpPr>
          <p:spPr>
            <a:xfrm rot="5400000">
              <a:off x="2116410" y="338890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1" name="Straight Connector 910"/>
            <p:cNvCxnSpPr/>
            <p:nvPr/>
          </p:nvCxnSpPr>
          <p:spPr>
            <a:xfrm rot="5400000">
              <a:off x="2106543" y="33841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2" name="Straight Connector 911"/>
            <p:cNvCxnSpPr/>
            <p:nvPr/>
          </p:nvCxnSpPr>
          <p:spPr>
            <a:xfrm rot="5400000">
              <a:off x="2096676" y="33793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3" name="Straight Connector 912"/>
            <p:cNvCxnSpPr/>
            <p:nvPr/>
          </p:nvCxnSpPr>
          <p:spPr>
            <a:xfrm rot="5400000">
              <a:off x="2102826" y="337701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4" name="Straight Connector 913"/>
            <p:cNvCxnSpPr/>
            <p:nvPr/>
          </p:nvCxnSpPr>
          <p:spPr>
            <a:xfrm rot="5400000">
              <a:off x="2092959" y="337224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5" name="Straight Connector 914"/>
            <p:cNvCxnSpPr/>
            <p:nvPr/>
          </p:nvCxnSpPr>
          <p:spPr>
            <a:xfrm rot="5400000">
              <a:off x="2083092" y="336748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6" name="Straight Connector 915"/>
            <p:cNvCxnSpPr/>
            <p:nvPr/>
          </p:nvCxnSpPr>
          <p:spPr>
            <a:xfrm rot="5400000">
              <a:off x="2073225" y="336272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7" name="Straight Connector 916"/>
            <p:cNvCxnSpPr/>
            <p:nvPr/>
          </p:nvCxnSpPr>
          <p:spPr>
            <a:xfrm rot="5400000">
              <a:off x="2063358" y="335796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8" name="Straight Connector 917"/>
            <p:cNvCxnSpPr/>
            <p:nvPr/>
          </p:nvCxnSpPr>
          <p:spPr>
            <a:xfrm rot="5400000">
              <a:off x="2069508" y="335559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9" name="Straight Connector 918"/>
            <p:cNvCxnSpPr/>
            <p:nvPr/>
          </p:nvCxnSpPr>
          <p:spPr>
            <a:xfrm rot="5400000">
              <a:off x="2059641" y="33508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0" name="Straight Connector 919"/>
            <p:cNvCxnSpPr/>
            <p:nvPr/>
          </p:nvCxnSpPr>
          <p:spPr>
            <a:xfrm rot="5400000">
              <a:off x="2049774" y="334607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1" name="Straight Connector 920"/>
            <p:cNvCxnSpPr/>
            <p:nvPr/>
          </p:nvCxnSpPr>
          <p:spPr>
            <a:xfrm rot="5400000">
              <a:off x="2039907" y="33413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2" name="Straight Connector 921"/>
            <p:cNvCxnSpPr/>
            <p:nvPr/>
          </p:nvCxnSpPr>
          <p:spPr>
            <a:xfrm rot="5400000">
              <a:off x="2030040" y="333655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3" name="Straight Connector 922"/>
            <p:cNvCxnSpPr/>
            <p:nvPr/>
          </p:nvCxnSpPr>
          <p:spPr>
            <a:xfrm rot="5400000">
              <a:off x="2036190" y="333656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4" name="Straight Connector 923"/>
            <p:cNvCxnSpPr/>
            <p:nvPr/>
          </p:nvCxnSpPr>
          <p:spPr>
            <a:xfrm rot="5400000">
              <a:off x="2026323" y="333180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5" name="Straight Connector 924"/>
            <p:cNvCxnSpPr/>
            <p:nvPr/>
          </p:nvCxnSpPr>
          <p:spPr>
            <a:xfrm rot="5400000">
              <a:off x="2016456" y="332704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6" name="Straight Connector 925"/>
            <p:cNvCxnSpPr/>
            <p:nvPr/>
          </p:nvCxnSpPr>
          <p:spPr>
            <a:xfrm rot="5400000">
              <a:off x="2006589" y="332228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7" name="Straight Connector 926"/>
            <p:cNvCxnSpPr/>
            <p:nvPr/>
          </p:nvCxnSpPr>
          <p:spPr>
            <a:xfrm rot="5400000">
              <a:off x="1996722" y="331751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8" name="Straight Connector 927"/>
            <p:cNvCxnSpPr/>
            <p:nvPr/>
          </p:nvCxnSpPr>
          <p:spPr>
            <a:xfrm rot="5400000">
              <a:off x="2002872" y="331991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9" name="Straight Connector 928"/>
            <p:cNvCxnSpPr/>
            <p:nvPr/>
          </p:nvCxnSpPr>
          <p:spPr>
            <a:xfrm rot="5400000">
              <a:off x="1993005" y="331515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0" name="Straight Connector 929"/>
            <p:cNvCxnSpPr/>
            <p:nvPr/>
          </p:nvCxnSpPr>
          <p:spPr>
            <a:xfrm rot="5400000">
              <a:off x="1983138" y="331039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1" name="Straight Connector 930"/>
            <p:cNvCxnSpPr/>
            <p:nvPr/>
          </p:nvCxnSpPr>
          <p:spPr>
            <a:xfrm rot="5400000">
              <a:off x="1973271" y="330562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2" name="Straight Connector 931"/>
            <p:cNvCxnSpPr/>
            <p:nvPr/>
          </p:nvCxnSpPr>
          <p:spPr>
            <a:xfrm rot="5400000">
              <a:off x="1963404" y="330086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3" name="Straight Connector 932"/>
            <p:cNvCxnSpPr/>
            <p:nvPr/>
          </p:nvCxnSpPr>
          <p:spPr>
            <a:xfrm rot="5400000">
              <a:off x="1969554" y="330564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4" name="Straight Connector 933"/>
            <p:cNvCxnSpPr/>
            <p:nvPr/>
          </p:nvCxnSpPr>
          <p:spPr>
            <a:xfrm rot="5400000">
              <a:off x="1959687" y="330088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5" name="Straight Connector 934"/>
            <p:cNvCxnSpPr/>
            <p:nvPr/>
          </p:nvCxnSpPr>
          <p:spPr>
            <a:xfrm rot="5400000">
              <a:off x="1949820" y="329612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6" name="Straight Connector 935"/>
            <p:cNvCxnSpPr/>
            <p:nvPr/>
          </p:nvCxnSpPr>
          <p:spPr>
            <a:xfrm rot="5400000">
              <a:off x="1939953" y="329135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7" name="Straight Connector 936"/>
            <p:cNvCxnSpPr/>
            <p:nvPr/>
          </p:nvCxnSpPr>
          <p:spPr>
            <a:xfrm rot="5400000">
              <a:off x="1930086" y="328659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8" name="Straight Connector 937"/>
            <p:cNvCxnSpPr/>
            <p:nvPr/>
          </p:nvCxnSpPr>
          <p:spPr>
            <a:xfrm rot="5400000">
              <a:off x="1936236" y="3291375"/>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9" name="Straight Connector 938"/>
            <p:cNvCxnSpPr/>
            <p:nvPr/>
          </p:nvCxnSpPr>
          <p:spPr>
            <a:xfrm rot="5400000">
              <a:off x="1926369" y="3286613"/>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0" name="Straight Connector 939"/>
            <p:cNvCxnSpPr/>
            <p:nvPr/>
          </p:nvCxnSpPr>
          <p:spPr>
            <a:xfrm rot="5400000">
              <a:off x="1916502" y="3281851"/>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1" name="Straight Connector 940"/>
            <p:cNvCxnSpPr/>
            <p:nvPr/>
          </p:nvCxnSpPr>
          <p:spPr>
            <a:xfrm rot="5400000">
              <a:off x="1906635" y="3277089"/>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2" name="Straight Connector 941"/>
            <p:cNvCxnSpPr/>
            <p:nvPr/>
          </p:nvCxnSpPr>
          <p:spPr>
            <a:xfrm rot="5400000">
              <a:off x="1896768" y="3272327"/>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3" name="Straight Connector 942"/>
            <p:cNvCxnSpPr/>
            <p:nvPr/>
          </p:nvCxnSpPr>
          <p:spPr>
            <a:xfrm rot="5400000">
              <a:off x="1902918" y="327472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4" name="Straight Connector 943"/>
            <p:cNvCxnSpPr/>
            <p:nvPr/>
          </p:nvCxnSpPr>
          <p:spPr>
            <a:xfrm rot="5400000">
              <a:off x="1893051" y="326996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5" name="Straight Connector 944"/>
            <p:cNvCxnSpPr/>
            <p:nvPr/>
          </p:nvCxnSpPr>
          <p:spPr>
            <a:xfrm rot="5400000">
              <a:off x="1883184" y="326520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6" name="Straight Connector 945"/>
            <p:cNvCxnSpPr/>
            <p:nvPr/>
          </p:nvCxnSpPr>
          <p:spPr>
            <a:xfrm rot="5400000">
              <a:off x="1873317" y="326043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7" name="Straight Connector 946"/>
            <p:cNvCxnSpPr/>
            <p:nvPr/>
          </p:nvCxnSpPr>
          <p:spPr>
            <a:xfrm rot="5400000">
              <a:off x="1863450" y="325567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8" name="Straight Connector 947"/>
            <p:cNvCxnSpPr/>
            <p:nvPr/>
          </p:nvCxnSpPr>
          <p:spPr>
            <a:xfrm rot="5400000">
              <a:off x="1869600" y="325569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9" name="Straight Connector 948"/>
            <p:cNvCxnSpPr/>
            <p:nvPr/>
          </p:nvCxnSpPr>
          <p:spPr>
            <a:xfrm rot="5400000">
              <a:off x="1859733" y="325093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0" name="Straight Connector 949"/>
            <p:cNvCxnSpPr/>
            <p:nvPr/>
          </p:nvCxnSpPr>
          <p:spPr>
            <a:xfrm rot="5400000">
              <a:off x="1849866" y="324616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1" name="Straight Connector 950"/>
            <p:cNvCxnSpPr/>
            <p:nvPr/>
          </p:nvCxnSpPr>
          <p:spPr>
            <a:xfrm rot="5400000">
              <a:off x="1839999" y="324140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2" name="Straight Connector 951"/>
            <p:cNvCxnSpPr/>
            <p:nvPr/>
          </p:nvCxnSpPr>
          <p:spPr>
            <a:xfrm rot="5400000">
              <a:off x="1830132" y="323664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3" name="Straight Connector 952"/>
            <p:cNvCxnSpPr/>
            <p:nvPr/>
          </p:nvCxnSpPr>
          <p:spPr>
            <a:xfrm rot="5400000">
              <a:off x="1836282" y="3236660"/>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4" name="Straight Connector 953"/>
            <p:cNvCxnSpPr/>
            <p:nvPr/>
          </p:nvCxnSpPr>
          <p:spPr>
            <a:xfrm rot="5400000">
              <a:off x="1826415" y="3231898"/>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5" name="Straight Connector 954"/>
            <p:cNvCxnSpPr/>
            <p:nvPr/>
          </p:nvCxnSpPr>
          <p:spPr>
            <a:xfrm rot="5400000">
              <a:off x="1816548" y="3227136"/>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6" name="Straight Connector 955"/>
            <p:cNvCxnSpPr/>
            <p:nvPr/>
          </p:nvCxnSpPr>
          <p:spPr>
            <a:xfrm rot="5400000">
              <a:off x="1806681" y="3222374"/>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7" name="Straight Connector 956"/>
            <p:cNvCxnSpPr/>
            <p:nvPr/>
          </p:nvCxnSpPr>
          <p:spPr>
            <a:xfrm rot="5400000">
              <a:off x="1796814" y="3217612"/>
              <a:ext cx="72000" cy="0"/>
            </a:xfrm>
            <a:prstGeom prst="line">
              <a:avLst/>
            </a:prstGeom>
            <a:noFill/>
            <a:ln w="12700">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grpSp>
      <p:graphicFrame>
        <p:nvGraphicFramePr>
          <p:cNvPr id="958" name="Table 957"/>
          <p:cNvGraphicFramePr>
            <a:graphicFrameLocks noGrp="1"/>
          </p:cNvGraphicFramePr>
          <p:nvPr>
            <p:extLst>
              <p:ext uri="{D42A27DB-BD31-4B8C-83A1-F6EECF244321}">
                <p14:modId xmlns:p14="http://schemas.microsoft.com/office/powerpoint/2010/main" xmlns="" val="2298626721"/>
              </p:ext>
            </p:extLst>
          </p:nvPr>
        </p:nvGraphicFramePr>
        <p:xfrm>
          <a:off x="3604260" y="3024501"/>
          <a:ext cx="4782536" cy="1263360"/>
        </p:xfrm>
        <a:graphic>
          <a:graphicData uri="http://schemas.openxmlformats.org/drawingml/2006/table">
            <a:tbl>
              <a:tblPr firstRow="1" bandRow="1">
                <a:tableStyleId>{5C22544A-7EE6-4342-B048-85BDC9FD1C3A}</a:tableStyleId>
              </a:tblPr>
              <a:tblGrid>
                <a:gridCol w="1092836"/>
                <a:gridCol w="816305"/>
                <a:gridCol w="1004056"/>
                <a:gridCol w="1061197"/>
                <a:gridCol w="808142"/>
              </a:tblGrid>
              <a:tr h="288000">
                <a:tc>
                  <a:txBody>
                    <a:bodyPr/>
                    <a:lstStyle/>
                    <a:p>
                      <a:endParaRPr lang="en-GB" sz="10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&lt;25 kg/m</a:t>
                      </a:r>
                      <a:r>
                        <a:rPr lang="en-GB" sz="1000" baseline="30000" dirty="0" smtClean="0">
                          <a:solidFill>
                            <a:schemeClr val="tx1"/>
                          </a:solidFill>
                          <a:latin typeface="+mn-lt"/>
                        </a:rPr>
                        <a:t>2</a:t>
                      </a:r>
                      <a:endParaRPr lang="en-GB" sz="1000" baseline="30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rPr>
                        <a:t>25–&lt;30 kg/m</a:t>
                      </a:r>
                      <a:r>
                        <a:rPr lang="en-GB" sz="1000" baseline="30000" dirty="0" smtClean="0">
                          <a:solidFill>
                            <a:schemeClr val="tx1"/>
                          </a:solidFill>
                          <a:latin typeface="+mn-lt"/>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rPr>
                        <a:t>30–&lt;35 kg/m</a:t>
                      </a:r>
                      <a:r>
                        <a:rPr lang="en-GB" sz="1000" baseline="30000" dirty="0" smtClean="0">
                          <a:solidFill>
                            <a:schemeClr val="tx1"/>
                          </a:solidFill>
                          <a:latin typeface="+mn-lt"/>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rPr>
                        <a:t>≥35 kg/m</a:t>
                      </a:r>
                      <a:r>
                        <a:rPr lang="en-GB" sz="1000" baseline="30000" dirty="0" smtClean="0">
                          <a:solidFill>
                            <a:schemeClr val="tx1"/>
                          </a:solidFill>
                          <a:latin typeface="+mn-lt"/>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8528">
                <a:tc>
                  <a:txBody>
                    <a:bodyPr/>
                    <a:lstStyle/>
                    <a:p>
                      <a:r>
                        <a:rPr lang="en-GB" sz="1000" dirty="0" smtClean="0">
                          <a:solidFill>
                            <a:schemeClr val="tx1"/>
                          </a:solidFill>
                          <a:latin typeface="+mn-lt"/>
                        </a:rPr>
                        <a:t>No. of patients</a:t>
                      </a:r>
                      <a:endParaRPr lang="en-GB" sz="1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2,842</a:t>
                      </a:r>
                      <a:endParaRPr lang="en-GB" sz="1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2,093</a:t>
                      </a:r>
                      <a:endParaRPr lang="en-GB" sz="1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810</a:t>
                      </a:r>
                      <a:endParaRPr lang="en-GB" sz="1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326</a:t>
                      </a:r>
                      <a:endParaRPr lang="en-GB" sz="1000" dirty="0">
                        <a:solidFill>
                          <a:schemeClr val="tx1"/>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08528">
                <a:tc>
                  <a:txBody>
                    <a:bodyPr/>
                    <a:lstStyle/>
                    <a:p>
                      <a:r>
                        <a:rPr lang="en-GB" sz="1000" dirty="0" smtClean="0">
                          <a:solidFill>
                            <a:schemeClr val="tx1"/>
                          </a:solidFill>
                          <a:latin typeface="+mn-lt"/>
                        </a:rPr>
                        <a:t>Events</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1,719</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1,223</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468</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196</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8528">
                <a:tc>
                  <a:txBody>
                    <a:bodyPr/>
                    <a:lstStyle/>
                    <a:p>
                      <a:r>
                        <a:rPr lang="en-GB" sz="1000" dirty="0" smtClean="0">
                          <a:solidFill>
                            <a:schemeClr val="tx1"/>
                          </a:solidFill>
                          <a:latin typeface="+mn-lt"/>
                        </a:rPr>
                        <a:t>Censored</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1,123</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870</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342</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130</a:t>
                      </a:r>
                      <a:endParaRPr lang="en-GB" sz="10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8528">
                <a:tc>
                  <a:txBody>
                    <a:bodyPr/>
                    <a:lstStyle/>
                    <a:p>
                      <a:r>
                        <a:rPr lang="en-GB" sz="1000" dirty="0" smtClean="0">
                          <a:solidFill>
                            <a:schemeClr val="tx1"/>
                          </a:solidFill>
                          <a:latin typeface="+mn-lt"/>
                        </a:rPr>
                        <a:t>Median</a:t>
                      </a:r>
                      <a:endParaRPr lang="en-GB" sz="1000" dirty="0">
                        <a:solidFill>
                          <a:schemeClr val="tx1"/>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21.13</a:t>
                      </a:r>
                      <a:endParaRPr lang="en-GB" sz="1000" dirty="0">
                        <a:solidFill>
                          <a:schemeClr val="tx1"/>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23.46</a:t>
                      </a:r>
                      <a:endParaRPr lang="en-GB" sz="1000" dirty="0">
                        <a:solidFill>
                          <a:schemeClr val="tx1"/>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24.02</a:t>
                      </a:r>
                      <a:endParaRPr lang="en-GB" sz="1000" dirty="0">
                        <a:solidFill>
                          <a:schemeClr val="tx1"/>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mn-lt"/>
                        </a:rPr>
                        <a:t>23.69</a:t>
                      </a:r>
                      <a:endParaRPr lang="en-GB" sz="1000" dirty="0">
                        <a:solidFill>
                          <a:schemeClr val="tx1"/>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59" name="Straight Connector 958"/>
          <p:cNvCxnSpPr/>
          <p:nvPr/>
        </p:nvCxnSpPr>
        <p:spPr>
          <a:xfrm>
            <a:off x="1686753" y="5322647"/>
            <a:ext cx="0" cy="7367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960" name="Rectangle 959"/>
          <p:cNvSpPr/>
          <p:nvPr/>
        </p:nvSpPr>
        <p:spPr>
          <a:xfrm>
            <a:off x="1656415" y="5220984"/>
            <a:ext cx="848309" cy="276999"/>
          </a:xfrm>
          <a:prstGeom prst="rect">
            <a:avLst/>
          </a:prstGeom>
        </p:spPr>
        <p:txBody>
          <a:bodyPr wrap="none">
            <a:spAutoFit/>
          </a:bodyPr>
          <a:lstStyle/>
          <a:p>
            <a:r>
              <a:rPr lang="en-GB" sz="1200" dirty="0"/>
              <a:t>Censored</a:t>
            </a:r>
          </a:p>
        </p:txBody>
      </p:sp>
      <p:grpSp>
        <p:nvGrpSpPr>
          <p:cNvPr id="961" name="Group 960"/>
          <p:cNvGrpSpPr/>
          <p:nvPr/>
        </p:nvGrpSpPr>
        <p:grpSpPr>
          <a:xfrm>
            <a:off x="1405962" y="3264250"/>
            <a:ext cx="6066984" cy="2517909"/>
            <a:chOff x="836615" y="2448719"/>
            <a:chExt cx="3906738" cy="2171700"/>
          </a:xfrm>
        </p:grpSpPr>
        <p:sp>
          <p:nvSpPr>
            <p:cNvPr id="962" name="Freeform 9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3" name="Line 6"/>
            <p:cNvSpPr>
              <a:spLocks noChangeShapeType="1"/>
            </p:cNvSpPr>
            <p:nvPr/>
          </p:nvSpPr>
          <p:spPr bwMode="auto">
            <a:xfrm>
              <a:off x="836615" y="2448719"/>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4" name="Line 7"/>
            <p:cNvSpPr>
              <a:spLocks noChangeShapeType="1"/>
            </p:cNvSpPr>
            <p:nvPr/>
          </p:nvSpPr>
          <p:spPr bwMode="auto">
            <a:xfrm>
              <a:off x="836615" y="2864644"/>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5" name="Line 8"/>
            <p:cNvSpPr>
              <a:spLocks noChangeShapeType="1"/>
            </p:cNvSpPr>
            <p:nvPr/>
          </p:nvSpPr>
          <p:spPr bwMode="auto">
            <a:xfrm>
              <a:off x="836615" y="3280569"/>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6" name="Line 9"/>
            <p:cNvSpPr>
              <a:spLocks noChangeShapeType="1"/>
            </p:cNvSpPr>
            <p:nvPr/>
          </p:nvSpPr>
          <p:spPr bwMode="auto">
            <a:xfrm>
              <a:off x="836615" y="3696494"/>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7" name="Line 10"/>
            <p:cNvSpPr>
              <a:spLocks noChangeShapeType="1"/>
            </p:cNvSpPr>
            <p:nvPr/>
          </p:nvSpPr>
          <p:spPr bwMode="auto">
            <a:xfrm>
              <a:off x="836615" y="4112419"/>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8" name="Line 11"/>
            <p:cNvSpPr>
              <a:spLocks noChangeShapeType="1"/>
            </p:cNvSpPr>
            <p:nvPr/>
          </p:nvSpPr>
          <p:spPr bwMode="auto">
            <a:xfrm>
              <a:off x="836615" y="4528344"/>
              <a:ext cx="889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69" name="Line 12"/>
            <p:cNvSpPr>
              <a:spLocks noChangeShapeType="1"/>
            </p:cNvSpPr>
            <p:nvPr/>
          </p:nvSpPr>
          <p:spPr bwMode="auto">
            <a:xfrm>
              <a:off x="3317878"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0" name="Line 13"/>
            <p:cNvSpPr>
              <a:spLocks noChangeShapeType="1"/>
            </p:cNvSpPr>
            <p:nvPr/>
          </p:nvSpPr>
          <p:spPr bwMode="auto">
            <a:xfrm>
              <a:off x="2838453"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1" name="Line 14"/>
            <p:cNvSpPr>
              <a:spLocks noChangeShapeType="1"/>
            </p:cNvSpPr>
            <p:nvPr/>
          </p:nvSpPr>
          <p:spPr bwMode="auto">
            <a:xfrm>
              <a:off x="4273553"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2" name="Line 15"/>
            <p:cNvSpPr>
              <a:spLocks noChangeShapeType="1"/>
            </p:cNvSpPr>
            <p:nvPr/>
          </p:nvSpPr>
          <p:spPr bwMode="auto">
            <a:xfrm>
              <a:off x="3794128"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3" name="Line 17"/>
            <p:cNvSpPr>
              <a:spLocks noChangeShapeType="1"/>
            </p:cNvSpPr>
            <p:nvPr/>
          </p:nvSpPr>
          <p:spPr bwMode="auto">
            <a:xfrm>
              <a:off x="4743353"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4" name="Line 18"/>
            <p:cNvSpPr>
              <a:spLocks noChangeShapeType="1"/>
            </p:cNvSpPr>
            <p:nvPr/>
          </p:nvSpPr>
          <p:spPr bwMode="auto">
            <a:xfrm>
              <a:off x="2359028"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5" name="Line 19"/>
            <p:cNvSpPr>
              <a:spLocks noChangeShapeType="1"/>
            </p:cNvSpPr>
            <p:nvPr/>
          </p:nvSpPr>
          <p:spPr bwMode="auto">
            <a:xfrm>
              <a:off x="1884365"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6" name="Line 20"/>
            <p:cNvSpPr>
              <a:spLocks noChangeShapeType="1"/>
            </p:cNvSpPr>
            <p:nvPr/>
          </p:nvSpPr>
          <p:spPr bwMode="auto">
            <a:xfrm>
              <a:off x="1404940"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7" name="Line 21"/>
            <p:cNvSpPr>
              <a:spLocks noChangeShapeType="1"/>
            </p:cNvSpPr>
            <p:nvPr/>
          </p:nvSpPr>
          <p:spPr bwMode="auto">
            <a:xfrm>
              <a:off x="1090505" y="4528344"/>
              <a:ext cx="0" cy="920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978" name="TextBox 977"/>
          <p:cNvSpPr txBox="1"/>
          <p:nvPr/>
        </p:nvSpPr>
        <p:spPr>
          <a:xfrm rot="16200000">
            <a:off x="7342" y="4330951"/>
            <a:ext cx="153920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Proportion surviving</a:t>
            </a:r>
            <a:endParaRPr lang="en-GB" sz="1200" dirty="0">
              <a:solidFill>
                <a:srgbClr val="363636"/>
              </a:solidFill>
            </a:endParaRPr>
          </a:p>
        </p:txBody>
      </p:sp>
      <p:sp>
        <p:nvSpPr>
          <p:cNvPr id="979" name="TextBox 978"/>
          <p:cNvSpPr txBox="1"/>
          <p:nvPr/>
        </p:nvSpPr>
        <p:spPr>
          <a:xfrm>
            <a:off x="3928468" y="5994429"/>
            <a:ext cx="116961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sp>
        <p:nvSpPr>
          <p:cNvPr id="980" name="TextBox 979"/>
          <p:cNvSpPr txBox="1"/>
          <p:nvPr/>
        </p:nvSpPr>
        <p:spPr>
          <a:xfrm>
            <a:off x="800319" y="3111587"/>
            <a:ext cx="617386" cy="321158"/>
          </a:xfrm>
          <a:prstGeom prst="rect">
            <a:avLst/>
          </a:prstGeom>
          <a:noFill/>
        </p:spPr>
        <p:txBody>
          <a:bodyPr wrap="none" rtlCol="0" anchor="ctr" anchorCtr="0">
            <a:spAutoFit/>
          </a:bodyPr>
          <a:lstStyle/>
          <a:p>
            <a:pPr algn="r"/>
            <a:r>
              <a:rPr lang="en-GB" sz="1200" dirty="0" smtClean="0"/>
              <a:t>1.0</a:t>
            </a:r>
            <a:endParaRPr lang="en-GB" sz="1200" dirty="0"/>
          </a:p>
        </p:txBody>
      </p:sp>
      <p:sp>
        <p:nvSpPr>
          <p:cNvPr id="981" name="TextBox 980"/>
          <p:cNvSpPr txBox="1"/>
          <p:nvPr/>
        </p:nvSpPr>
        <p:spPr>
          <a:xfrm>
            <a:off x="800319" y="3585123"/>
            <a:ext cx="617386" cy="321158"/>
          </a:xfrm>
          <a:prstGeom prst="rect">
            <a:avLst/>
          </a:prstGeom>
          <a:noFill/>
        </p:spPr>
        <p:txBody>
          <a:bodyPr wrap="none" rtlCol="0" anchor="ctr" anchorCtr="0">
            <a:spAutoFit/>
          </a:bodyPr>
          <a:lstStyle/>
          <a:p>
            <a:pPr algn="r"/>
            <a:r>
              <a:rPr lang="en-GB" sz="1200" dirty="0" smtClean="0"/>
              <a:t>0.8</a:t>
            </a:r>
            <a:endParaRPr lang="en-GB" sz="1200" dirty="0"/>
          </a:p>
        </p:txBody>
      </p:sp>
      <p:sp>
        <p:nvSpPr>
          <p:cNvPr id="982" name="TextBox 981"/>
          <p:cNvSpPr txBox="1"/>
          <p:nvPr/>
        </p:nvSpPr>
        <p:spPr>
          <a:xfrm>
            <a:off x="800319" y="4067139"/>
            <a:ext cx="617386" cy="321158"/>
          </a:xfrm>
          <a:prstGeom prst="rect">
            <a:avLst/>
          </a:prstGeom>
          <a:noFill/>
        </p:spPr>
        <p:txBody>
          <a:bodyPr wrap="none" rtlCol="0" anchor="ctr" anchorCtr="0">
            <a:spAutoFit/>
          </a:bodyPr>
          <a:lstStyle/>
          <a:p>
            <a:pPr algn="r"/>
            <a:r>
              <a:rPr lang="en-GB" sz="1200" dirty="0" smtClean="0"/>
              <a:t>0.6</a:t>
            </a:r>
            <a:endParaRPr lang="en-GB" sz="1200" dirty="0"/>
          </a:p>
        </p:txBody>
      </p:sp>
      <p:sp>
        <p:nvSpPr>
          <p:cNvPr id="983" name="TextBox 982"/>
          <p:cNvSpPr txBox="1"/>
          <p:nvPr/>
        </p:nvSpPr>
        <p:spPr>
          <a:xfrm>
            <a:off x="800319" y="4549156"/>
            <a:ext cx="617386" cy="321158"/>
          </a:xfrm>
          <a:prstGeom prst="rect">
            <a:avLst/>
          </a:prstGeom>
          <a:noFill/>
        </p:spPr>
        <p:txBody>
          <a:bodyPr wrap="none" rtlCol="0" anchor="ctr" anchorCtr="0">
            <a:spAutoFit/>
          </a:bodyPr>
          <a:lstStyle/>
          <a:p>
            <a:pPr algn="r"/>
            <a:r>
              <a:rPr lang="en-GB" sz="1200" dirty="0" smtClean="0"/>
              <a:t>0.4</a:t>
            </a:r>
            <a:endParaRPr lang="en-GB" sz="1200" dirty="0"/>
          </a:p>
        </p:txBody>
      </p:sp>
      <p:sp>
        <p:nvSpPr>
          <p:cNvPr id="984" name="TextBox 983"/>
          <p:cNvSpPr txBox="1"/>
          <p:nvPr/>
        </p:nvSpPr>
        <p:spPr>
          <a:xfrm>
            <a:off x="800319" y="5031172"/>
            <a:ext cx="617386" cy="321158"/>
          </a:xfrm>
          <a:prstGeom prst="rect">
            <a:avLst/>
          </a:prstGeom>
          <a:noFill/>
        </p:spPr>
        <p:txBody>
          <a:bodyPr wrap="none" rtlCol="0" anchor="ctr" anchorCtr="0">
            <a:spAutoFit/>
          </a:bodyPr>
          <a:lstStyle/>
          <a:p>
            <a:pPr algn="r"/>
            <a:r>
              <a:rPr lang="en-GB" sz="1200" dirty="0" smtClean="0"/>
              <a:t>0.2</a:t>
            </a:r>
            <a:endParaRPr lang="en-GB" sz="1200" dirty="0"/>
          </a:p>
        </p:txBody>
      </p:sp>
      <p:sp>
        <p:nvSpPr>
          <p:cNvPr id="985" name="TextBox 984"/>
          <p:cNvSpPr txBox="1"/>
          <p:nvPr/>
        </p:nvSpPr>
        <p:spPr>
          <a:xfrm>
            <a:off x="999315" y="5513189"/>
            <a:ext cx="418390" cy="321158"/>
          </a:xfrm>
          <a:prstGeom prst="rect">
            <a:avLst/>
          </a:prstGeom>
          <a:noFill/>
        </p:spPr>
        <p:txBody>
          <a:bodyPr wrap="none" rtlCol="0" anchor="ctr" anchorCtr="0">
            <a:spAutoFit/>
          </a:bodyPr>
          <a:lstStyle/>
          <a:p>
            <a:pPr algn="r"/>
            <a:r>
              <a:rPr lang="en-GB" sz="1200" dirty="0" smtClean="0"/>
              <a:t>0</a:t>
            </a:r>
            <a:endParaRPr lang="en-GB" sz="1200" dirty="0"/>
          </a:p>
        </p:txBody>
      </p:sp>
      <p:sp>
        <p:nvSpPr>
          <p:cNvPr id="986" name="TextBox 985"/>
          <p:cNvSpPr txBox="1"/>
          <p:nvPr/>
        </p:nvSpPr>
        <p:spPr>
          <a:xfrm>
            <a:off x="1598272" y="5729502"/>
            <a:ext cx="418390" cy="321158"/>
          </a:xfrm>
          <a:prstGeom prst="rect">
            <a:avLst/>
          </a:prstGeom>
          <a:noFill/>
        </p:spPr>
        <p:txBody>
          <a:bodyPr wrap="none" rtlCol="0" anchor="ctr" anchorCtr="0">
            <a:spAutoFit/>
          </a:bodyPr>
          <a:lstStyle/>
          <a:p>
            <a:pPr algn="ctr"/>
            <a:r>
              <a:rPr lang="en-GB" sz="1200" dirty="0" smtClean="0"/>
              <a:t>0</a:t>
            </a:r>
            <a:endParaRPr lang="en-GB" sz="1200" dirty="0"/>
          </a:p>
        </p:txBody>
      </p:sp>
      <p:sp>
        <p:nvSpPr>
          <p:cNvPr id="987" name="TextBox 986"/>
          <p:cNvSpPr txBox="1"/>
          <p:nvPr/>
        </p:nvSpPr>
        <p:spPr>
          <a:xfrm>
            <a:off x="2117396" y="5751581"/>
            <a:ext cx="354584"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988" name="TextBox 987"/>
          <p:cNvSpPr txBox="1"/>
          <p:nvPr/>
        </p:nvSpPr>
        <p:spPr>
          <a:xfrm>
            <a:off x="2864679" y="5751581"/>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989" name="TextBox 988"/>
          <p:cNvSpPr txBox="1"/>
          <p:nvPr/>
        </p:nvSpPr>
        <p:spPr>
          <a:xfrm>
            <a:off x="3597331" y="5751581"/>
            <a:ext cx="354584" cy="276999"/>
          </a:xfrm>
          <a:prstGeom prst="rect">
            <a:avLst/>
          </a:prstGeom>
          <a:noFill/>
        </p:spPr>
        <p:txBody>
          <a:bodyPr wrap="none" rtlCol="0" anchor="ctr" anchorCtr="0">
            <a:spAutoFit/>
          </a:bodyPr>
          <a:lstStyle/>
          <a:p>
            <a:pPr algn="ctr"/>
            <a:r>
              <a:rPr lang="en-GB" sz="1200" dirty="0" smtClean="0"/>
              <a:t>30</a:t>
            </a:r>
            <a:endParaRPr lang="en-GB" sz="1200" dirty="0"/>
          </a:p>
        </p:txBody>
      </p:sp>
      <p:sp>
        <p:nvSpPr>
          <p:cNvPr id="990" name="TextBox 989"/>
          <p:cNvSpPr txBox="1"/>
          <p:nvPr/>
        </p:nvSpPr>
        <p:spPr>
          <a:xfrm>
            <a:off x="4343857" y="5751581"/>
            <a:ext cx="354584" cy="276999"/>
          </a:xfrm>
          <a:prstGeom prst="rect">
            <a:avLst/>
          </a:prstGeom>
          <a:noFill/>
        </p:spPr>
        <p:txBody>
          <a:bodyPr wrap="none" rtlCol="0" anchor="ctr" anchorCtr="0">
            <a:spAutoFit/>
          </a:bodyPr>
          <a:lstStyle/>
          <a:p>
            <a:pPr algn="ctr"/>
            <a:r>
              <a:rPr lang="en-GB" sz="1200" dirty="0" smtClean="0"/>
              <a:t>40</a:t>
            </a:r>
            <a:endParaRPr lang="en-GB" sz="1200" dirty="0"/>
          </a:p>
        </p:txBody>
      </p:sp>
      <p:sp>
        <p:nvSpPr>
          <p:cNvPr id="991" name="TextBox 990"/>
          <p:cNvSpPr txBox="1"/>
          <p:nvPr/>
        </p:nvSpPr>
        <p:spPr>
          <a:xfrm>
            <a:off x="5087860" y="5751581"/>
            <a:ext cx="354584" cy="276999"/>
          </a:xfrm>
          <a:prstGeom prst="rect">
            <a:avLst/>
          </a:prstGeom>
          <a:noFill/>
        </p:spPr>
        <p:txBody>
          <a:bodyPr wrap="none" rtlCol="0" anchor="ctr" anchorCtr="0">
            <a:spAutoFit/>
          </a:bodyPr>
          <a:lstStyle/>
          <a:p>
            <a:pPr algn="ctr"/>
            <a:r>
              <a:rPr lang="en-GB" sz="1200" dirty="0" smtClean="0"/>
              <a:t>50</a:t>
            </a:r>
            <a:endParaRPr lang="en-GB" sz="1200" dirty="0"/>
          </a:p>
        </p:txBody>
      </p:sp>
      <p:sp>
        <p:nvSpPr>
          <p:cNvPr id="992" name="TextBox 991"/>
          <p:cNvSpPr txBox="1"/>
          <p:nvPr/>
        </p:nvSpPr>
        <p:spPr>
          <a:xfrm>
            <a:off x="5823792" y="5751581"/>
            <a:ext cx="354584" cy="276999"/>
          </a:xfrm>
          <a:prstGeom prst="rect">
            <a:avLst/>
          </a:prstGeom>
          <a:noFill/>
        </p:spPr>
        <p:txBody>
          <a:bodyPr wrap="none" rtlCol="0" anchor="ctr" anchorCtr="0">
            <a:spAutoFit/>
          </a:bodyPr>
          <a:lstStyle/>
          <a:p>
            <a:pPr algn="ctr"/>
            <a:r>
              <a:rPr lang="en-GB" sz="1200" dirty="0" smtClean="0"/>
              <a:t>60</a:t>
            </a:r>
            <a:endParaRPr lang="en-GB" sz="1200" dirty="0"/>
          </a:p>
        </p:txBody>
      </p:sp>
      <p:sp>
        <p:nvSpPr>
          <p:cNvPr id="993" name="TextBox 992"/>
          <p:cNvSpPr txBox="1"/>
          <p:nvPr/>
        </p:nvSpPr>
        <p:spPr>
          <a:xfrm>
            <a:off x="6603613" y="5751581"/>
            <a:ext cx="354584" cy="276999"/>
          </a:xfrm>
          <a:prstGeom prst="rect">
            <a:avLst/>
          </a:prstGeom>
          <a:noFill/>
        </p:spPr>
        <p:txBody>
          <a:bodyPr wrap="none" rtlCol="0" anchor="ctr" anchorCtr="0">
            <a:spAutoFit/>
          </a:bodyPr>
          <a:lstStyle/>
          <a:p>
            <a:pPr algn="ctr"/>
            <a:r>
              <a:rPr lang="en-GB" sz="1200" dirty="0" smtClean="0"/>
              <a:t>70</a:t>
            </a:r>
            <a:endParaRPr lang="en-GB" sz="1200" dirty="0"/>
          </a:p>
        </p:txBody>
      </p:sp>
      <p:sp>
        <p:nvSpPr>
          <p:cNvPr id="994" name="TextBox 993"/>
          <p:cNvSpPr txBox="1"/>
          <p:nvPr/>
        </p:nvSpPr>
        <p:spPr>
          <a:xfrm>
            <a:off x="7339544" y="5751581"/>
            <a:ext cx="354584" cy="276999"/>
          </a:xfrm>
          <a:prstGeom prst="rect">
            <a:avLst/>
          </a:prstGeom>
          <a:noFill/>
        </p:spPr>
        <p:txBody>
          <a:bodyPr wrap="none" rtlCol="0" anchor="ctr" anchorCtr="0">
            <a:spAutoFit/>
          </a:bodyPr>
          <a:lstStyle/>
          <a:p>
            <a:pPr algn="ctr"/>
            <a:r>
              <a:rPr lang="en-GB" sz="1200" dirty="0" smtClean="0"/>
              <a:t>80</a:t>
            </a:r>
            <a:endParaRPr lang="en-GB" sz="1200" dirty="0"/>
          </a:p>
        </p:txBody>
      </p:sp>
      <p:cxnSp>
        <p:nvCxnSpPr>
          <p:cNvPr id="995" name="Straight Connector 994"/>
          <p:cNvCxnSpPr/>
          <p:nvPr/>
        </p:nvCxnSpPr>
        <p:spPr>
          <a:xfrm>
            <a:off x="1556690" y="4454820"/>
            <a:ext cx="5882868" cy="0"/>
          </a:xfrm>
          <a:prstGeom prst="line">
            <a:avLst/>
          </a:prstGeom>
          <a:ln w="15875">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a:off x="6787584" y="3253602"/>
            <a:ext cx="468000" cy="0"/>
          </a:xfrm>
          <a:prstGeom prst="line">
            <a:avLst/>
          </a:prstGeom>
          <a:noFill/>
          <a:ln w="28575">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97" name="Straight Connector 996"/>
          <p:cNvCxnSpPr/>
          <p:nvPr/>
        </p:nvCxnSpPr>
        <p:spPr>
          <a:xfrm>
            <a:off x="5778291" y="3260510"/>
            <a:ext cx="468000" cy="0"/>
          </a:xfrm>
          <a:prstGeom prst="line">
            <a:avLst/>
          </a:prstGeom>
          <a:noFill/>
          <a:ln w="285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98" name="Straight Connector 997"/>
          <p:cNvCxnSpPr/>
          <p:nvPr/>
        </p:nvCxnSpPr>
        <p:spPr>
          <a:xfrm>
            <a:off x="4845104" y="3260510"/>
            <a:ext cx="468000" cy="0"/>
          </a:xfrm>
          <a:prstGeom prst="line">
            <a:avLst/>
          </a:prstGeom>
          <a:noFill/>
          <a:ln w="28575">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99" name="Straight Connector 998"/>
          <p:cNvCxnSpPr/>
          <p:nvPr/>
        </p:nvCxnSpPr>
        <p:spPr>
          <a:xfrm>
            <a:off x="7747290" y="3253602"/>
            <a:ext cx="468000" cy="0"/>
          </a:xfrm>
          <a:prstGeom prst="line">
            <a:avLst/>
          </a:prstGeom>
          <a:noFill/>
          <a:ln w="28575">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 name="TextBox 5"/>
          <p:cNvSpPr txBox="1"/>
          <p:nvPr/>
        </p:nvSpPr>
        <p:spPr>
          <a:xfrm>
            <a:off x="518093" y="3084325"/>
            <a:ext cx="481222" cy="338554"/>
          </a:xfrm>
          <a:prstGeom prst="rect">
            <a:avLst/>
          </a:prstGeom>
          <a:noFill/>
        </p:spPr>
        <p:txBody>
          <a:bodyPr wrap="none" rtlCol="0">
            <a:spAutoFit/>
          </a:bodyPr>
          <a:lstStyle/>
          <a:p>
            <a:r>
              <a:rPr lang="en-GB" sz="1600" b="1" dirty="0" smtClean="0"/>
              <a:t>OS</a:t>
            </a:r>
            <a:endParaRPr lang="en-GB" sz="1600" b="1" dirty="0"/>
          </a:p>
        </p:txBody>
      </p:sp>
    </p:spTree>
    <p:extLst>
      <p:ext uri="{BB962C8B-B14F-4D97-AF65-F5344CB8AC3E}">
        <p14:creationId xmlns:p14="http://schemas.microsoft.com/office/powerpoint/2010/main" xmlns="" val="174433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LBA-01</a:t>
            </a:r>
            <a:r>
              <a:rPr lang="en-GB" sz="1800" dirty="0"/>
              <a:t>: Survival outcomes according to body mass index (BMI): results from a pooled analysis of 5 observational or phase IV studies of bevacizumab in metastatic colorectal cancer (</a:t>
            </a:r>
            <a:r>
              <a:rPr lang="en-GB" sz="1800" dirty="0" err="1" smtClean="0"/>
              <a:t>mCRC</a:t>
            </a:r>
            <a:r>
              <a:rPr lang="en-GB" sz="1800" dirty="0" smtClean="0"/>
              <a:t>) – Zafar Y, et </a:t>
            </a:r>
            <a:r>
              <a:rPr lang="en-GB" sz="1800" dirty="0"/>
              <a:t>al</a:t>
            </a:r>
          </a:p>
        </p:txBody>
      </p:sp>
      <p:sp>
        <p:nvSpPr>
          <p:cNvPr id="3" name="Content Placeholder 2"/>
          <p:cNvSpPr>
            <a:spLocks noGrp="1"/>
          </p:cNvSpPr>
          <p:nvPr>
            <p:ph idx="1"/>
          </p:nvPr>
        </p:nvSpPr>
        <p:spPr>
          <a:xfrm>
            <a:off x="365124" y="1254035"/>
            <a:ext cx="8515529" cy="4746172"/>
          </a:xfrm>
        </p:spPr>
        <p:txBody>
          <a:bodyPr/>
          <a:lstStyle/>
          <a:p>
            <a:pPr marL="0" indent="0">
              <a:buNone/>
            </a:pPr>
            <a:r>
              <a:rPr lang="en-GB" b="1" dirty="0" smtClean="0"/>
              <a:t>Key results (cont.)</a:t>
            </a:r>
          </a:p>
          <a:p>
            <a:r>
              <a:rPr lang="en-GB" dirty="0"/>
              <a:t>Proportional </a:t>
            </a:r>
            <a:r>
              <a:rPr lang="en-GB" dirty="0" smtClean="0"/>
              <a:t>hazard models</a:t>
            </a:r>
          </a:p>
          <a:p>
            <a:pPr lvl="1"/>
            <a:r>
              <a:rPr lang="en-GB" dirty="0" smtClean="0"/>
              <a:t>A </a:t>
            </a:r>
            <a:r>
              <a:rPr lang="en-GB" dirty="0"/>
              <a:t>BMI increase of 5 kg/m</a:t>
            </a:r>
            <a:r>
              <a:rPr lang="en-GB" baseline="30000" dirty="0"/>
              <a:t>2</a:t>
            </a:r>
            <a:r>
              <a:rPr lang="en-GB" dirty="0"/>
              <a:t> </a:t>
            </a:r>
            <a:r>
              <a:rPr lang="en-GB" dirty="0" smtClean="0"/>
              <a:t>reduced </a:t>
            </a:r>
            <a:r>
              <a:rPr lang="en-GB" dirty="0"/>
              <a:t>the risk of </a:t>
            </a:r>
            <a:r>
              <a:rPr lang="en-GB" dirty="0" smtClean="0"/>
              <a:t>death: HR </a:t>
            </a:r>
            <a:r>
              <a:rPr lang="en-GB" dirty="0"/>
              <a:t>0.911 </a:t>
            </a:r>
            <a:r>
              <a:rPr lang="en-GB" dirty="0" smtClean="0"/>
              <a:t>(95%CI 0.879, 0.944)</a:t>
            </a:r>
          </a:p>
          <a:p>
            <a:pPr marL="252412" lvl="1" indent="0">
              <a:buNone/>
            </a:pPr>
            <a:endParaRPr lang="en-GB" dirty="0" smtClean="0"/>
          </a:p>
          <a:p>
            <a:pPr marL="252412" lvl="1" indent="0">
              <a:buNone/>
            </a:pPr>
            <a:endParaRPr lang="en-GB" dirty="0"/>
          </a:p>
          <a:p>
            <a:pPr marL="252412" lvl="1" indent="0">
              <a:buNone/>
            </a:pPr>
            <a:endParaRPr lang="en-GB" dirty="0" smtClean="0"/>
          </a:p>
          <a:p>
            <a:pPr marL="252412" lvl="1" indent="0">
              <a:buNone/>
            </a:pPr>
            <a:endParaRPr lang="en-GB" dirty="0"/>
          </a:p>
          <a:p>
            <a:pPr marL="252412" lvl="1" indent="0">
              <a:buNone/>
            </a:pPr>
            <a:endParaRPr lang="en-GB" dirty="0" smtClean="0"/>
          </a:p>
          <a:p>
            <a:pPr marL="0" indent="0">
              <a:buNone/>
            </a:pPr>
            <a:r>
              <a:rPr lang="en-GB" b="1" dirty="0" smtClean="0"/>
              <a:t>Conclusions</a:t>
            </a:r>
            <a:endParaRPr lang="en-GB" dirty="0"/>
          </a:p>
          <a:p>
            <a:r>
              <a:rPr lang="en-GB" b="1" dirty="0" smtClean="0"/>
              <a:t>A lower BMI was associated with shorter </a:t>
            </a:r>
            <a:r>
              <a:rPr lang="en-GB" b="1" dirty="0" err="1"/>
              <a:t>mOS</a:t>
            </a:r>
            <a:r>
              <a:rPr lang="en-GB" b="1" dirty="0"/>
              <a:t> </a:t>
            </a:r>
            <a:r>
              <a:rPr lang="en-GB" b="1" dirty="0" smtClean="0"/>
              <a:t>in patients with </a:t>
            </a:r>
            <a:r>
              <a:rPr lang="en-GB" b="1" dirty="0" err="1" smtClean="0"/>
              <a:t>mCRC</a:t>
            </a:r>
            <a:r>
              <a:rPr lang="en-GB" b="1" dirty="0" smtClean="0"/>
              <a:t> treated with bevacizumab + CT</a:t>
            </a:r>
          </a:p>
          <a:p>
            <a:pPr lvl="1"/>
            <a:r>
              <a:rPr lang="en-GB" b="1" dirty="0" err="1" smtClean="0"/>
              <a:t>mPFS</a:t>
            </a:r>
            <a:r>
              <a:rPr lang="en-GB" b="1" dirty="0" smtClean="0"/>
              <a:t> was similar between BMI categories</a:t>
            </a:r>
            <a:endParaRPr lang="en-GB" b="1" dirty="0"/>
          </a:p>
          <a:p>
            <a:r>
              <a:rPr lang="en-GB" b="1" dirty="0" smtClean="0"/>
              <a:t>Adjusted proportional hazard models confirmed that low BMI was associated with shorter OS</a:t>
            </a:r>
          </a:p>
          <a:p>
            <a:r>
              <a:rPr lang="en-GB" b="1" dirty="0" smtClean="0"/>
              <a:t>Low </a:t>
            </a:r>
            <a:r>
              <a:rPr lang="en-GB" b="1" dirty="0"/>
              <a:t>BMI may be a </a:t>
            </a:r>
            <a:r>
              <a:rPr lang="en-GB" b="1" dirty="0" smtClean="0"/>
              <a:t>poor prognostic </a:t>
            </a:r>
            <a:r>
              <a:rPr lang="en-GB" b="1" dirty="0"/>
              <a:t>factor </a:t>
            </a:r>
            <a:r>
              <a:rPr lang="en-GB" b="1" dirty="0" smtClean="0"/>
              <a:t>in </a:t>
            </a:r>
            <a:r>
              <a:rPr lang="en-GB" b="1" dirty="0" err="1" smtClean="0"/>
              <a:t>mCRC</a:t>
            </a:r>
            <a:endParaRPr lang="en-GB" b="1" dirty="0" smtClean="0"/>
          </a:p>
        </p:txBody>
      </p:sp>
      <p:sp>
        <p:nvSpPr>
          <p:cNvPr id="4" name="Text Placeholder 3"/>
          <p:cNvSpPr>
            <a:spLocks noGrp="1"/>
          </p:cNvSpPr>
          <p:nvPr>
            <p:ph type="body" sz="quarter" idx="10"/>
          </p:nvPr>
        </p:nvSpPr>
        <p:spPr>
          <a:xfrm>
            <a:off x="365125" y="6324600"/>
            <a:ext cx="4511675" cy="258763"/>
          </a:xfrm>
        </p:spPr>
        <p:txBody>
          <a:bodyPr/>
          <a:lstStyle/>
          <a:p>
            <a:r>
              <a:rPr lang="en-GB" dirty="0" smtClean="0"/>
              <a:t> </a:t>
            </a:r>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a:t>Zafar</a:t>
            </a:r>
            <a:r>
              <a:rPr lang="en-GB" dirty="0" smtClean="0"/>
              <a:t> </a:t>
            </a:r>
            <a:r>
              <a:rPr lang="fr-FR" dirty="0"/>
              <a:t>et al. </a:t>
            </a:r>
            <a:r>
              <a:rPr lang="en-GB" i="1" dirty="0" smtClean="0"/>
              <a:t>Ann </a:t>
            </a:r>
            <a:r>
              <a:rPr lang="en-GB" i="1" dirty="0" err="1" smtClean="0"/>
              <a:t>Oncol</a:t>
            </a:r>
            <a:r>
              <a:rPr lang="en-GB" dirty="0" smtClean="0"/>
              <a:t> </a:t>
            </a:r>
            <a:r>
              <a:rPr lang="en-GB" dirty="0"/>
              <a:t>2015; </a:t>
            </a:r>
            <a:r>
              <a:rPr lang="en-GB" dirty="0" smtClean="0"/>
              <a:t>26 (</a:t>
            </a:r>
            <a:r>
              <a:rPr lang="en-GB" dirty="0" err="1" smtClean="0"/>
              <a:t>suppl</a:t>
            </a:r>
            <a:r>
              <a:rPr lang="en-GB" dirty="0" smtClean="0"/>
              <a:t> 4): </a:t>
            </a:r>
            <a:r>
              <a:rPr lang="en-GB" dirty="0" err="1"/>
              <a:t>abstr</a:t>
            </a:r>
            <a:r>
              <a:rPr lang="en-GB" dirty="0"/>
              <a:t> </a:t>
            </a:r>
            <a:r>
              <a:rPr lang="en-GB" dirty="0" smtClean="0"/>
              <a:t>LBA-01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449817622"/>
              </p:ext>
            </p:extLst>
          </p:nvPr>
        </p:nvGraphicFramePr>
        <p:xfrm>
          <a:off x="369888" y="2301876"/>
          <a:ext cx="8408988" cy="944562"/>
        </p:xfrm>
        <a:graphic>
          <a:graphicData uri="http://schemas.openxmlformats.org/drawingml/2006/table">
            <a:tbl>
              <a:tblPr firstRow="1" bandRow="1">
                <a:tableStyleId>{69012ECD-51FC-41F1-AA8D-1B2483CD663E}</a:tableStyleId>
              </a:tblPr>
              <a:tblGrid>
                <a:gridCol w="1622787"/>
                <a:gridCol w="2262067"/>
                <a:gridCol w="2262067"/>
                <a:gridCol w="2262067"/>
              </a:tblGrid>
              <a:tr h="31454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2"/>
                          </a:solidFill>
                        </a:rPr>
                        <a:t>Proportional hazard models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BMI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454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2"/>
                          </a:solidFill>
                          <a:latin typeface="+mn-lt"/>
                          <a:ea typeface="+mn-ea"/>
                          <a:cs typeface="+mn-cs"/>
                        </a:rPr>
                        <a:t>&lt;20 vs. &lt;25 </a:t>
                      </a:r>
                      <a:r>
                        <a:rPr lang="en-GB" sz="1400" dirty="0" smtClean="0">
                          <a:solidFill>
                            <a:schemeClr val="tx2"/>
                          </a:solidFill>
                        </a:rPr>
                        <a:t>kg/m</a:t>
                      </a:r>
                      <a:r>
                        <a:rPr lang="en-GB" sz="1400" baseline="30000" dirty="0" smtClean="0">
                          <a:solidFill>
                            <a:schemeClr val="tx2"/>
                          </a:solidFill>
                        </a:rPr>
                        <a:t>2</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2"/>
                          </a:solidFill>
                          <a:latin typeface="+mn-lt"/>
                          <a:ea typeface="+mn-ea"/>
                          <a:cs typeface="+mn-cs"/>
                        </a:rPr>
                        <a:t>&lt;20 vs. &gt;25 </a:t>
                      </a:r>
                      <a:r>
                        <a:rPr lang="en-GB" sz="1400" dirty="0" smtClean="0">
                          <a:solidFill>
                            <a:schemeClr val="tx2"/>
                          </a:solidFill>
                        </a:rPr>
                        <a:t>kg/m</a:t>
                      </a:r>
                      <a:r>
                        <a:rPr lang="en-GB" sz="1400" baseline="30000" dirty="0" smtClean="0">
                          <a:solidFill>
                            <a:schemeClr val="tx2"/>
                          </a:solidFill>
                        </a:rPr>
                        <a:t>2</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2"/>
                          </a:solidFill>
                          <a:latin typeface="+mn-lt"/>
                          <a:ea typeface="+mn-ea"/>
                          <a:cs typeface="+mn-cs"/>
                        </a:rPr>
                        <a:t>&lt;25 vs. &gt;25 </a:t>
                      </a:r>
                      <a:r>
                        <a:rPr lang="en-GB" sz="1400" dirty="0" smtClean="0">
                          <a:solidFill>
                            <a:schemeClr val="tx2"/>
                          </a:solidFill>
                        </a:rPr>
                        <a:t>kg/m</a:t>
                      </a:r>
                      <a:r>
                        <a:rPr lang="en-GB" sz="1400" baseline="30000" dirty="0" smtClean="0">
                          <a:solidFill>
                            <a:schemeClr val="tx2"/>
                          </a:solidFill>
                        </a:rPr>
                        <a:t>2</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54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OS, 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1.18 (1.05, 1.34)</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1.32 (1.17, 1.49)</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1.12 (1.04, 1.20)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99044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spc="-10" dirty="0" smtClean="0">
                <a:solidFill>
                  <a:srgbClr val="043882"/>
                </a:solidFill>
              </a:rPr>
              <a:t>LBA-03</a:t>
            </a:r>
            <a:r>
              <a:rPr lang="en-GB" sz="1800" spc="-10" dirty="0">
                <a:solidFill>
                  <a:srgbClr val="043882"/>
                </a:solidFill>
              </a:rPr>
              <a:t>: Neoadjuvant chemotherapy for resectable oesophageal and junctional adenocarcinoma: results from the UK Medical Research Council randomised OEO5 trial (ISRCTN 01852072)</a:t>
            </a:r>
            <a:r>
              <a:rPr lang="en-GB" sz="1800" dirty="0" smtClean="0">
                <a:solidFill>
                  <a:srgbClr val="043882"/>
                </a:solidFill>
              </a:rPr>
              <a:t> </a:t>
            </a:r>
            <a:r>
              <a:rPr lang="en-GB" sz="1800" dirty="0">
                <a:solidFill>
                  <a:srgbClr val="043882"/>
                </a:solidFill>
              </a:rPr>
              <a:t>– </a:t>
            </a:r>
            <a:r>
              <a:rPr lang="en-GB" sz="1800" dirty="0" smtClean="0">
                <a:solidFill>
                  <a:srgbClr val="043882"/>
                </a:solidFill>
              </a:rPr>
              <a:t>Cunningham D, </a:t>
            </a:r>
            <a:r>
              <a:rPr lang="en-GB" sz="1800" dirty="0">
                <a:solidFill>
                  <a:srgbClr val="043882"/>
                </a:solidFill>
              </a:rPr>
              <a:t>et al</a:t>
            </a:r>
            <a:endParaRPr lang="en-GB" sz="1800" dirty="0"/>
          </a:p>
        </p:txBody>
      </p:sp>
      <p:sp>
        <p:nvSpPr>
          <p:cNvPr id="3" name="Content Placeholder 2"/>
          <p:cNvSpPr>
            <a:spLocks noGrp="1"/>
          </p:cNvSpPr>
          <p:nvPr>
            <p:ph idx="1"/>
          </p:nvPr>
        </p:nvSpPr>
        <p:spPr/>
        <p:txBody>
          <a:bodyPr/>
          <a:lstStyle/>
          <a:p>
            <a:r>
              <a:rPr lang="en-GB" b="1" dirty="0"/>
              <a:t>Objective</a:t>
            </a:r>
          </a:p>
          <a:p>
            <a:pPr lvl="1"/>
            <a:r>
              <a:rPr lang="en-GB" dirty="0"/>
              <a:t>To evaluate </a:t>
            </a:r>
            <a:r>
              <a:rPr lang="en-GB" dirty="0" smtClean="0"/>
              <a:t>the efficacy and safety of </a:t>
            </a:r>
            <a:r>
              <a:rPr lang="en-GB" dirty="0"/>
              <a:t>4 cycles of neoadjuvant ECX followed by surgery </a:t>
            </a:r>
            <a:r>
              <a:rPr lang="en-GB" dirty="0" smtClean="0"/>
              <a:t>vs. 2 </a:t>
            </a:r>
            <a:r>
              <a:rPr lang="en-GB" dirty="0"/>
              <a:t>cycles of neoadjuvant CF followed by </a:t>
            </a:r>
            <a:r>
              <a:rPr lang="en-GB" dirty="0" smtClean="0"/>
              <a:t>surgery in </a:t>
            </a:r>
            <a:r>
              <a:rPr lang="en-GB" dirty="0"/>
              <a:t>patients with </a:t>
            </a:r>
            <a:r>
              <a:rPr lang="en-GB" dirty="0" smtClean="0"/>
              <a:t>resectable oesophageal and </a:t>
            </a:r>
            <a:r>
              <a:rPr lang="en-GB" dirty="0"/>
              <a:t>junctional adenocarcinoma</a:t>
            </a:r>
          </a:p>
        </p:txBody>
      </p:sp>
      <p:sp>
        <p:nvSpPr>
          <p:cNvPr id="4" name="Text Placeholder 3"/>
          <p:cNvSpPr>
            <a:spLocks noGrp="1"/>
          </p:cNvSpPr>
          <p:nvPr>
            <p:ph type="body" sz="quarter" idx="10"/>
          </p:nvPr>
        </p:nvSpPr>
        <p:spPr>
          <a:xfrm>
            <a:off x="365124" y="6096000"/>
            <a:ext cx="4184198" cy="487363"/>
          </a:xfrm>
        </p:spPr>
        <p:txBody>
          <a:bodyPr/>
          <a:lstStyle/>
          <a:p>
            <a:r>
              <a:rPr lang="en-GB" spc="-20" dirty="0" smtClean="0"/>
              <a:t>*Epirubicin 50 mg/m</a:t>
            </a:r>
            <a:r>
              <a:rPr lang="en-GB" spc="-20" baseline="30000" dirty="0" smtClean="0"/>
              <a:t>2</a:t>
            </a:r>
            <a:r>
              <a:rPr lang="en-GB" spc="-20" dirty="0" smtClean="0"/>
              <a:t> d1, </a:t>
            </a:r>
            <a:r>
              <a:rPr lang="en-GB" spc="-20" dirty="0"/>
              <a:t>cisplatin </a:t>
            </a:r>
            <a:r>
              <a:rPr lang="en-GB" spc="-20" dirty="0" smtClean="0"/>
              <a:t>60 mg/m</a:t>
            </a:r>
            <a:r>
              <a:rPr lang="en-GB" spc="-20" baseline="30000" dirty="0" smtClean="0"/>
              <a:t>2</a:t>
            </a:r>
            <a:r>
              <a:rPr lang="en-GB" spc="-20" dirty="0" smtClean="0"/>
              <a:t> d1, </a:t>
            </a:r>
            <a:r>
              <a:rPr lang="en-GB" spc="-20" dirty="0"/>
              <a:t>capecitabine </a:t>
            </a:r>
            <a:r>
              <a:rPr lang="en-GB" spc="-20" dirty="0" smtClean="0"/>
              <a:t>1250 mg/m</a:t>
            </a:r>
            <a:r>
              <a:rPr lang="en-GB" spc="-20" baseline="30000" dirty="0" smtClean="0"/>
              <a:t>2</a:t>
            </a:r>
            <a:r>
              <a:rPr lang="en-GB" spc="-20" dirty="0" smtClean="0"/>
              <a:t> daily; </a:t>
            </a:r>
            <a:r>
              <a:rPr lang="en-GB" altLang="zh-CN" spc="-20" baseline="30000" dirty="0" smtClean="0">
                <a:solidFill>
                  <a:srgbClr val="080808"/>
                </a:solidFill>
                <a:ea typeface="SimSun" pitchFamily="2" charset="-122"/>
              </a:rPr>
              <a:t>†</a:t>
            </a:r>
            <a:r>
              <a:rPr lang="en-GB" altLang="zh-CN" spc="-20" dirty="0"/>
              <a:t>C</a:t>
            </a:r>
            <a:r>
              <a:rPr lang="en-GB" altLang="en-US" spc="-20" dirty="0" smtClean="0"/>
              <a:t>isplatin 80 mg/m</a:t>
            </a:r>
            <a:r>
              <a:rPr lang="en-GB" altLang="en-US" spc="-20" baseline="30000" dirty="0" smtClean="0"/>
              <a:t>2</a:t>
            </a:r>
            <a:r>
              <a:rPr lang="en-GB" altLang="en-US" spc="-20" dirty="0" smtClean="0"/>
              <a:t> d1, 5-FU 1 g/m</a:t>
            </a:r>
            <a:r>
              <a:rPr lang="en-GB" altLang="en-US" spc="-20" baseline="30000" dirty="0" smtClean="0"/>
              <a:t>2</a:t>
            </a:r>
            <a:r>
              <a:rPr lang="en-GB" altLang="en-US" spc="-20" dirty="0" smtClean="0"/>
              <a:t> d1–4</a:t>
            </a:r>
            <a:r>
              <a:rPr lang="en-GB" dirty="0" smtClean="0"/>
              <a:t>.</a:t>
            </a:r>
            <a:endParaRPr lang="en-GB" dirty="0"/>
          </a:p>
        </p:txBody>
      </p:sp>
      <p:sp>
        <p:nvSpPr>
          <p:cNvPr id="5" name="Text Placeholder 4"/>
          <p:cNvSpPr>
            <a:spLocks noGrp="1"/>
          </p:cNvSpPr>
          <p:nvPr>
            <p:ph type="body" sz="quarter" idx="11"/>
          </p:nvPr>
        </p:nvSpPr>
        <p:spPr>
          <a:xfrm>
            <a:off x="4493624" y="6096000"/>
            <a:ext cx="4285252" cy="487363"/>
          </a:xfrm>
        </p:spPr>
        <p:txBody>
          <a:bodyPr/>
          <a:lstStyle/>
          <a:p>
            <a:r>
              <a:rPr lang="en-GB" spc="-20" dirty="0"/>
              <a:t>Cunningham et al. </a:t>
            </a:r>
            <a:r>
              <a:rPr lang="en-GB" i="1" spc="-20" dirty="0"/>
              <a:t>Ann </a:t>
            </a:r>
            <a:r>
              <a:rPr lang="en-GB" i="1" spc="-20" dirty="0" err="1"/>
              <a:t>Oncol</a:t>
            </a:r>
            <a:r>
              <a:rPr lang="en-GB" spc="-20" dirty="0"/>
              <a:t> 2015; 26 (</a:t>
            </a:r>
            <a:r>
              <a:rPr lang="en-GB" spc="-20" dirty="0" err="1"/>
              <a:t>suppl</a:t>
            </a:r>
            <a:r>
              <a:rPr lang="en-GB" spc="-20" dirty="0"/>
              <a:t> 4): </a:t>
            </a:r>
            <a:r>
              <a:rPr lang="en-GB" spc="-20" dirty="0" err="1"/>
              <a:t>abstr</a:t>
            </a:r>
            <a:r>
              <a:rPr lang="en-GB" spc="-20" dirty="0"/>
              <a:t> LBA-03</a:t>
            </a:r>
          </a:p>
        </p:txBody>
      </p:sp>
      <p:sp>
        <p:nvSpPr>
          <p:cNvPr id="6" name="Oval 14"/>
          <p:cNvSpPr>
            <a:spLocks noChangeArrowheads="1"/>
          </p:cNvSpPr>
          <p:nvPr/>
        </p:nvSpPr>
        <p:spPr bwMode="auto">
          <a:xfrm>
            <a:off x="3941537" y="343215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7" name="AutoShape 15"/>
          <p:cNvCxnSpPr>
            <a:cxnSpLocks noChangeShapeType="1"/>
            <a:endCxn id="12" idx="1"/>
          </p:cNvCxnSpPr>
          <p:nvPr/>
        </p:nvCxnSpPr>
        <p:spPr bwMode="auto">
          <a:xfrm rot="5400000" flipH="1" flipV="1">
            <a:off x="4212962" y="2962799"/>
            <a:ext cx="468000" cy="42725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830117" y="2678106"/>
            <a:ext cx="117740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Surgery</a:t>
            </a:r>
            <a:endParaRPr lang="en-GB" altLang="zh-CN" b="1" dirty="0">
              <a:solidFill>
                <a:schemeClr val="tx2"/>
              </a:solidFill>
              <a:ea typeface="SimSun" pitchFamily="2" charset="-122"/>
            </a:endParaRPr>
          </a:p>
        </p:txBody>
      </p:sp>
      <p:cxnSp>
        <p:nvCxnSpPr>
          <p:cNvPr id="10" name="AutoShape 19"/>
          <p:cNvCxnSpPr>
            <a:cxnSpLocks noChangeShapeType="1"/>
          </p:cNvCxnSpPr>
          <p:nvPr/>
        </p:nvCxnSpPr>
        <p:spPr bwMode="auto">
          <a:xfrm>
            <a:off x="3684814" y="372425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8" idx="1"/>
          </p:cNvCxnSpPr>
          <p:nvPr/>
        </p:nvCxnSpPr>
        <p:spPr bwMode="auto">
          <a:xfrm>
            <a:off x="7339080" y="2942425"/>
            <a:ext cx="491037"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60590" y="253205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ECX*, 4 cycles</a:t>
            </a:r>
          </a:p>
          <a:p>
            <a:pPr algn="ctr" defTabSz="892175" eaLnBrk="0" hangingPunct="0"/>
            <a:r>
              <a:rPr lang="en-GB" altLang="zh-CN" dirty="0" smtClean="0">
                <a:solidFill>
                  <a:schemeClr val="tx2"/>
                </a:solidFill>
                <a:ea typeface="SimSun" pitchFamily="2" charset="-122"/>
              </a:rPr>
              <a:t>(n=446)</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365124" y="2776980"/>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Adenocarcinoma </a:t>
            </a:r>
            <a:r>
              <a:rPr lang="en-GB" altLang="zh-CN" dirty="0">
                <a:solidFill>
                  <a:schemeClr val="tx2"/>
                </a:solidFill>
                <a:ea typeface="SimSun" pitchFamily="2" charset="-122"/>
              </a:rPr>
              <a:t>lower oesophagus and </a:t>
            </a:r>
            <a:r>
              <a:rPr lang="en-GB" altLang="zh-CN" dirty="0" smtClean="0">
                <a:solidFill>
                  <a:schemeClr val="tx2"/>
                </a:solidFill>
                <a:ea typeface="SimSun" pitchFamily="2" charset="-122"/>
              </a:rPr>
              <a:t>GEJ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(type </a:t>
            </a:r>
            <a:r>
              <a:rPr lang="en-GB" altLang="zh-CN" dirty="0">
                <a:solidFill>
                  <a:schemeClr val="tx2"/>
                </a:solidFill>
                <a:ea typeface="SimSun" pitchFamily="2" charset="-122"/>
              </a:rPr>
              <a:t>I and II</a:t>
            </a:r>
            <a:r>
              <a:rPr lang="en-GB" altLang="zh-CN" dirty="0" smtClean="0">
                <a:solidFill>
                  <a:schemeClr val="tx2"/>
                </a:solidFill>
                <a:ea typeface="SimSun" pitchFamily="2" charset="-122"/>
              </a:rPr>
              <a:t>)</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Resectable</a:t>
            </a:r>
            <a:endParaRPr lang="en-GB" altLang="zh-CN" dirty="0">
              <a:solidFill>
                <a:schemeClr val="tx2"/>
              </a:solidFill>
              <a:ea typeface="SimSun" pitchFamily="2" charset="-122"/>
            </a:endParaRPr>
          </a:p>
          <a:p>
            <a:pPr marL="292100" indent="-292100" defTabSz="892175" eaLnBrk="0" hangingPunct="0">
              <a:spcAft>
                <a:spcPct val="30000"/>
              </a:spcAft>
            </a:pPr>
            <a:r>
              <a:rPr lang="en-GB" altLang="zh-CN" dirty="0" smtClean="0">
                <a:solidFill>
                  <a:schemeClr val="tx2"/>
                </a:solidFill>
                <a:ea typeface="SimSun" pitchFamily="2" charset="-122"/>
              </a:rPr>
              <a:t>(</a:t>
            </a:r>
            <a:r>
              <a:rPr lang="en-GB" altLang="zh-CN" dirty="0">
                <a:solidFill>
                  <a:schemeClr val="tx2"/>
                </a:solidFill>
                <a:ea typeface="SimSun" pitchFamily="2" charset="-122"/>
              </a:rPr>
              <a:t>n=897)</a:t>
            </a:r>
          </a:p>
        </p:txBody>
      </p:sp>
      <p:sp>
        <p:nvSpPr>
          <p:cNvPr id="14" name="Rectangle 9"/>
          <p:cNvSpPr txBox="1">
            <a:spLocks noChangeArrowheads="1"/>
          </p:cNvSpPr>
          <p:nvPr/>
        </p:nvSpPr>
        <p:spPr bwMode="auto">
          <a:xfrm>
            <a:off x="365124" y="5054356"/>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endParaRPr lang="en-GB" kern="0" dirty="0" smtClean="0"/>
          </a:p>
        </p:txBody>
      </p:sp>
      <p:sp>
        <p:nvSpPr>
          <p:cNvPr id="15" name="Content Placeholder 26"/>
          <p:cNvSpPr txBox="1">
            <a:spLocks/>
          </p:cNvSpPr>
          <p:nvPr/>
        </p:nvSpPr>
        <p:spPr>
          <a:xfrm>
            <a:off x="4648200" y="505435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a:t>
            </a:r>
          </a:p>
          <a:p>
            <a:r>
              <a:rPr lang="en-GB" kern="0" dirty="0" smtClean="0"/>
              <a:t>Toxicity, pathological R0 resection rate</a:t>
            </a:r>
          </a:p>
          <a:p>
            <a:r>
              <a:rPr lang="en-GB" kern="0" dirty="0" smtClean="0"/>
              <a:t>Mandard tumour regression grade</a:t>
            </a:r>
          </a:p>
        </p:txBody>
      </p:sp>
      <p:cxnSp>
        <p:nvCxnSpPr>
          <p:cNvPr id="16" name="AutoShape 16"/>
          <p:cNvCxnSpPr>
            <a:cxnSpLocks noChangeShapeType="1"/>
            <a:endCxn id="19" idx="1"/>
          </p:cNvCxnSpPr>
          <p:nvPr/>
        </p:nvCxnSpPr>
        <p:spPr bwMode="auto">
          <a:xfrm rot="16200000" flipH="1">
            <a:off x="4212962" y="4051670"/>
            <a:ext cx="468000" cy="42725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830117" y="4234979"/>
            <a:ext cx="117740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Surgery</a:t>
            </a:r>
            <a:endParaRPr lang="en-GB" altLang="zh-CN" b="1" dirty="0">
              <a:solidFill>
                <a:schemeClr val="tx2"/>
              </a:solidFill>
              <a:ea typeface="SimSun" pitchFamily="2" charset="-122"/>
            </a:endParaRPr>
          </a:p>
        </p:txBody>
      </p:sp>
      <p:cxnSp>
        <p:nvCxnSpPr>
          <p:cNvPr id="18" name="AutoShape 20"/>
          <p:cNvCxnSpPr>
            <a:cxnSpLocks noChangeShapeType="1"/>
            <a:stCxn id="19" idx="3"/>
            <a:endCxn id="17" idx="1"/>
          </p:cNvCxnSpPr>
          <p:nvPr/>
        </p:nvCxnSpPr>
        <p:spPr bwMode="auto">
          <a:xfrm>
            <a:off x="7337500" y="4499298"/>
            <a:ext cx="492617"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60590" y="408893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CF</a:t>
            </a:r>
            <a:r>
              <a:rPr lang="en-GB" altLang="zh-CN" baseline="30000" dirty="0" smtClean="0">
                <a:solidFill>
                  <a:srgbClr val="4D4D4D"/>
                </a:solidFill>
                <a:ea typeface="SimSun" pitchFamily="2" charset="-122"/>
              </a:rPr>
              <a:t>†</a:t>
            </a:r>
            <a:r>
              <a:rPr lang="en-GB" altLang="zh-CN" dirty="0" smtClean="0">
                <a:ea typeface="SimSun" pitchFamily="2" charset="-122"/>
              </a:rPr>
              <a:t>, 2 cycles</a:t>
            </a:r>
          </a:p>
          <a:p>
            <a:pPr algn="ctr" defTabSz="892175" eaLnBrk="0" hangingPunct="0"/>
            <a:r>
              <a:rPr lang="en-GB" altLang="zh-CN" dirty="0" smtClean="0">
                <a:ea typeface="SimSun" pitchFamily="2" charset="-122"/>
              </a:rPr>
              <a:t>(</a:t>
            </a:r>
            <a:r>
              <a:rPr lang="en-GB" altLang="zh-CN" dirty="0">
                <a:ea typeface="SimSun" pitchFamily="2" charset="-122"/>
              </a:rPr>
              <a:t>n=451)</a:t>
            </a:r>
          </a:p>
        </p:txBody>
      </p:sp>
    </p:spTree>
    <p:extLst>
      <p:ext uri="{BB962C8B-B14F-4D97-AF65-F5344CB8AC3E}">
        <p14:creationId xmlns:p14="http://schemas.microsoft.com/office/powerpoint/2010/main" xmlns="" val="204777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spc="-10" dirty="0" smtClean="0">
                <a:solidFill>
                  <a:srgbClr val="043882"/>
                </a:solidFill>
              </a:rPr>
              <a:t>LBA-03</a:t>
            </a:r>
            <a:r>
              <a:rPr lang="en-GB" sz="1800" spc="-10" dirty="0">
                <a:solidFill>
                  <a:srgbClr val="043882"/>
                </a:solidFill>
              </a:rPr>
              <a:t>: Neoadjuvant chemotherapy for resectable oesophageal and junctional adenocarcinoma: results from the UK Medical Research Council randomised OEO5 trial (ISRCTN 01852072)</a:t>
            </a:r>
            <a:r>
              <a:rPr lang="en-GB" sz="1800" dirty="0" smtClean="0">
                <a:solidFill>
                  <a:srgbClr val="043882"/>
                </a:solidFill>
              </a:rPr>
              <a:t> </a:t>
            </a:r>
            <a:r>
              <a:rPr lang="en-GB" sz="1800" dirty="0">
                <a:solidFill>
                  <a:srgbClr val="043882"/>
                </a:solidFill>
              </a:rPr>
              <a:t>– </a:t>
            </a:r>
            <a:r>
              <a:rPr lang="en-GB" sz="1800" dirty="0" smtClean="0">
                <a:solidFill>
                  <a:srgbClr val="043882"/>
                </a:solidFill>
              </a:rPr>
              <a:t>Cunningham D, </a:t>
            </a:r>
            <a:r>
              <a:rPr lang="en-GB" sz="1800" dirty="0">
                <a:solidFill>
                  <a:srgbClr val="043882"/>
                </a:solidFill>
              </a:rPr>
              <a:t>et al</a:t>
            </a:r>
            <a:endParaRPr lang="en-GB" sz="1800" dirty="0"/>
          </a:p>
        </p:txBody>
      </p:sp>
      <p:sp>
        <p:nvSpPr>
          <p:cNvPr id="3" name="Content Placeholder 2"/>
          <p:cNvSpPr>
            <a:spLocks noGrp="1"/>
          </p:cNvSpPr>
          <p:nvPr>
            <p:ph idx="1"/>
          </p:nvPr>
        </p:nvSpPr>
        <p:spPr/>
        <p:txBody>
          <a:bodyPr/>
          <a:lstStyle/>
          <a:p>
            <a:r>
              <a:rPr lang="en-GB" b="1" dirty="0" smtClean="0"/>
              <a:t>Key results</a:t>
            </a:r>
          </a:p>
          <a:p>
            <a:pPr lvl="1"/>
            <a:r>
              <a:rPr lang="en-GB" dirty="0"/>
              <a:t>Mandard tumour regression grade 1–3:</a:t>
            </a:r>
          </a:p>
          <a:p>
            <a:pPr lvl="2"/>
            <a:r>
              <a:rPr lang="en-GB" dirty="0" smtClean="0"/>
              <a:t>32% </a:t>
            </a:r>
            <a:r>
              <a:rPr lang="en-GB" dirty="0"/>
              <a:t>with ECX vs. 15% with CF (p&lt;0.001)</a:t>
            </a:r>
          </a:p>
          <a:p>
            <a:pPr lvl="1"/>
            <a:r>
              <a:rPr lang="en-GB" dirty="0" smtClean="0"/>
              <a:t>OS: 2.15 vs. 2.02 years for ECX vs. CF (HR 0.92 [0.79, 1.08]; p=0.8582)</a:t>
            </a:r>
            <a:endParaRPr lang="en-GB" dirty="0"/>
          </a:p>
        </p:txBody>
      </p:sp>
      <p:sp>
        <p:nvSpPr>
          <p:cNvPr id="4" name="Text Placeholder 3"/>
          <p:cNvSpPr>
            <a:spLocks noGrp="1"/>
          </p:cNvSpPr>
          <p:nvPr>
            <p:ph type="body" sz="quarter" idx="10"/>
          </p:nvPr>
        </p:nvSpPr>
        <p:spPr>
          <a:xfrm>
            <a:off x="365124" y="6096000"/>
            <a:ext cx="4184198" cy="487363"/>
          </a:xfrm>
        </p:spPr>
        <p:txBody>
          <a:bodyPr/>
          <a:lstStyle/>
          <a:p>
            <a:r>
              <a:rPr lang="en-GB" spc="-20" dirty="0"/>
              <a:t> </a:t>
            </a:r>
            <a:endParaRPr lang="en-GB" dirty="0"/>
          </a:p>
        </p:txBody>
      </p:sp>
      <p:sp>
        <p:nvSpPr>
          <p:cNvPr id="5" name="Text Placeholder 4"/>
          <p:cNvSpPr>
            <a:spLocks noGrp="1"/>
          </p:cNvSpPr>
          <p:nvPr>
            <p:ph type="body" sz="quarter" idx="11"/>
          </p:nvPr>
        </p:nvSpPr>
        <p:spPr>
          <a:xfrm>
            <a:off x="4493624" y="6096000"/>
            <a:ext cx="4285252" cy="487363"/>
          </a:xfrm>
        </p:spPr>
        <p:txBody>
          <a:bodyPr/>
          <a:lstStyle/>
          <a:p>
            <a:r>
              <a:rPr lang="en-GB" spc="-20" dirty="0"/>
              <a:t>Cunningham et al. </a:t>
            </a:r>
            <a:r>
              <a:rPr lang="en-GB" i="1" spc="-20" dirty="0"/>
              <a:t>Ann </a:t>
            </a:r>
            <a:r>
              <a:rPr lang="en-GB" i="1" spc="-20" dirty="0" err="1"/>
              <a:t>Oncol</a:t>
            </a:r>
            <a:r>
              <a:rPr lang="en-GB" spc="-20" dirty="0"/>
              <a:t> 2015; 26 (</a:t>
            </a:r>
            <a:r>
              <a:rPr lang="en-GB" spc="-20" dirty="0" err="1"/>
              <a:t>suppl</a:t>
            </a:r>
            <a:r>
              <a:rPr lang="en-GB" spc="-20" dirty="0"/>
              <a:t> 4): </a:t>
            </a:r>
            <a:r>
              <a:rPr lang="en-GB" spc="-20" dirty="0" err="1"/>
              <a:t>abstr</a:t>
            </a:r>
            <a:r>
              <a:rPr lang="en-GB" spc="-20" dirty="0"/>
              <a:t> LBA-03</a:t>
            </a:r>
          </a:p>
        </p:txBody>
      </p:sp>
      <p:graphicFrame>
        <p:nvGraphicFramePr>
          <p:cNvPr id="10" name="Table 9"/>
          <p:cNvGraphicFramePr>
            <a:graphicFrameLocks noGrp="1"/>
          </p:cNvGraphicFramePr>
          <p:nvPr>
            <p:extLst>
              <p:ext uri="{D42A27DB-BD31-4B8C-83A1-F6EECF244321}">
                <p14:modId xmlns:p14="http://schemas.microsoft.com/office/powerpoint/2010/main" xmlns="" val="1787582755"/>
              </p:ext>
            </p:extLst>
          </p:nvPr>
        </p:nvGraphicFramePr>
        <p:xfrm>
          <a:off x="4679576" y="3361672"/>
          <a:ext cx="2612572" cy="1155700"/>
        </p:xfrm>
        <a:graphic>
          <a:graphicData uri="http://schemas.openxmlformats.org/drawingml/2006/table">
            <a:tbl>
              <a:tblPr firstRow="1" bandRow="1">
                <a:tableStyleId>{69012ECD-51FC-41F1-AA8D-1B2483CD663E}</a:tableStyleId>
              </a:tblPr>
              <a:tblGrid>
                <a:gridCol w="741584"/>
                <a:gridCol w="1870988"/>
              </a:tblGrid>
              <a:tr h="118005">
                <a:tc gridSpan="2">
                  <a:txBody>
                    <a:bodyPr/>
                    <a:lstStyle/>
                    <a:p>
                      <a:pPr algn="ctr">
                        <a:lnSpc>
                          <a:spcPts val="1100"/>
                        </a:lnSpc>
                      </a:pPr>
                      <a:r>
                        <a:rPr lang="en-GB" sz="1200" dirty="0" err="1" smtClean="0">
                          <a:solidFill>
                            <a:srgbClr val="4D4D4D"/>
                          </a:solidFill>
                        </a:rPr>
                        <a:t>mPFS</a:t>
                      </a:r>
                      <a:r>
                        <a:rPr lang="en-GB" sz="1200" dirty="0" smtClean="0">
                          <a:solidFill>
                            <a:srgbClr val="4D4D4D"/>
                          </a:solidFill>
                        </a:rPr>
                        <a:t> (95%</a:t>
                      </a:r>
                      <a:r>
                        <a:rPr lang="en-GB" sz="1200" baseline="0" dirty="0" smtClean="0">
                          <a:solidFill>
                            <a:srgbClr val="4D4D4D"/>
                          </a:solidFill>
                        </a:rPr>
                        <a:t>CI)</a:t>
                      </a:r>
                      <a:endParaRPr lang="en-GB" sz="1200" dirty="0">
                        <a:solidFill>
                          <a:srgbClr val="4D4D4D"/>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50" dirty="0"/>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8005">
                <a:tc>
                  <a:txBody>
                    <a:bodyPr/>
                    <a:lstStyle/>
                    <a:p>
                      <a:pPr>
                        <a:lnSpc>
                          <a:spcPts val="1100"/>
                        </a:lnSpc>
                      </a:pPr>
                      <a:r>
                        <a:rPr lang="en-GB" sz="1200" dirty="0" smtClean="0"/>
                        <a:t>ECX</a:t>
                      </a:r>
                      <a:endParaRPr lang="en-GB" sz="1200" dirty="0"/>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ts val="1100"/>
                        </a:lnSpc>
                      </a:pPr>
                      <a:r>
                        <a:rPr lang="en-GB" sz="1200" dirty="0" smtClean="0"/>
                        <a:t>1.53 (1.29, 2.74)</a:t>
                      </a:r>
                      <a:endParaRPr lang="en-GB" sz="1200" dirty="0"/>
                    </a:p>
                  </a:txBody>
                  <a:tcPr marL="91434" marR="91434">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118005">
                <a:tc>
                  <a:txBody>
                    <a:bodyPr/>
                    <a:lstStyle/>
                    <a:p>
                      <a:pPr>
                        <a:lnSpc>
                          <a:spcPts val="1100"/>
                        </a:lnSpc>
                      </a:pPr>
                      <a:r>
                        <a:rPr lang="en-GB" sz="1200" dirty="0" smtClean="0"/>
                        <a:t>CF</a:t>
                      </a:r>
                      <a:endParaRPr lang="en-GB" sz="1200" dirty="0"/>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lang="en-GB" sz="1200" dirty="0" smtClean="0"/>
                        <a:t>1.78 (1.61, 2.00)</a:t>
                      </a:r>
                      <a:endParaRPr lang="en-GB" sz="1200" dirty="0"/>
                    </a:p>
                  </a:txBody>
                  <a:tcPr marL="91434" marR="91434">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005">
                <a:tc>
                  <a:txBody>
                    <a:bodyPr/>
                    <a:lstStyle/>
                    <a:p>
                      <a:pPr>
                        <a:lnSpc>
                          <a:spcPts val="1100"/>
                        </a:lnSpc>
                      </a:pPr>
                      <a:r>
                        <a:rPr lang="en-GB" sz="1200" dirty="0" smtClean="0"/>
                        <a:t>HR</a:t>
                      </a:r>
                      <a:endParaRPr lang="en-GB" sz="1200" dirty="0"/>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lang="en-GB" sz="1200" dirty="0" smtClean="0"/>
                        <a:t>0.86 (0.74,</a:t>
                      </a:r>
                      <a:r>
                        <a:rPr lang="en-GB" sz="1200" baseline="0" dirty="0" smtClean="0"/>
                        <a:t> 1.01)</a:t>
                      </a:r>
                      <a:endParaRPr lang="en-GB" sz="1200" dirty="0"/>
                    </a:p>
                  </a:txBody>
                  <a:tcPr marL="91434" marR="91434">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8005">
                <a:tc>
                  <a:txBody>
                    <a:bodyPr/>
                    <a:lstStyle/>
                    <a:p>
                      <a:pPr>
                        <a:lnSpc>
                          <a:spcPts val="1100"/>
                        </a:lnSpc>
                      </a:pPr>
                      <a:r>
                        <a:rPr lang="en-GB" sz="1200" dirty="0" smtClean="0"/>
                        <a:t>p-value</a:t>
                      </a:r>
                      <a:endParaRPr lang="en-GB" sz="1200" dirty="0"/>
                    </a:p>
                  </a:txBody>
                  <a:tcPr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100"/>
                        </a:lnSpc>
                      </a:pPr>
                      <a:r>
                        <a:rPr lang="en-GB" sz="1200" dirty="0" smtClean="0"/>
                        <a:t>0.0580</a:t>
                      </a:r>
                      <a:endParaRPr lang="en-GB" sz="1200" dirty="0"/>
                    </a:p>
                  </a:txBody>
                  <a:tcPr marL="91434" marR="91434">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Box 11"/>
          <p:cNvSpPr txBox="1"/>
          <p:nvPr/>
        </p:nvSpPr>
        <p:spPr>
          <a:xfrm>
            <a:off x="4255247" y="2560334"/>
            <a:ext cx="534121" cy="307777"/>
          </a:xfrm>
          <a:prstGeom prst="rect">
            <a:avLst/>
          </a:prstGeom>
          <a:noFill/>
        </p:spPr>
        <p:txBody>
          <a:bodyPr wrap="none" rtlCol="0">
            <a:spAutoFit/>
          </a:bodyPr>
          <a:lstStyle/>
          <a:p>
            <a:r>
              <a:rPr lang="en-GB" sz="1400" b="1" dirty="0" smtClean="0">
                <a:solidFill>
                  <a:srgbClr val="363636"/>
                </a:solidFill>
              </a:rPr>
              <a:t>PFS</a:t>
            </a:r>
            <a:endParaRPr lang="en-GB" sz="1400" b="1" dirty="0">
              <a:solidFill>
                <a:srgbClr val="363636"/>
              </a:solidFill>
            </a:endParaRPr>
          </a:p>
        </p:txBody>
      </p:sp>
      <p:sp>
        <p:nvSpPr>
          <p:cNvPr id="13" name="Line 629"/>
          <p:cNvSpPr>
            <a:spLocks noChangeShapeType="1"/>
          </p:cNvSpPr>
          <p:nvPr/>
        </p:nvSpPr>
        <p:spPr bwMode="auto">
          <a:xfrm flipV="1">
            <a:off x="2454276" y="2744788"/>
            <a:ext cx="0" cy="2986087"/>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14" name="Line 630"/>
          <p:cNvSpPr>
            <a:spLocks noChangeShapeType="1"/>
          </p:cNvSpPr>
          <p:nvPr/>
        </p:nvSpPr>
        <p:spPr bwMode="auto">
          <a:xfrm flipH="1">
            <a:off x="2398713" y="5635625"/>
            <a:ext cx="555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15" name="Rectangle 631"/>
          <p:cNvSpPr>
            <a:spLocks noChangeArrowheads="1"/>
          </p:cNvSpPr>
          <p:nvPr/>
        </p:nvSpPr>
        <p:spPr bwMode="auto">
          <a:xfrm>
            <a:off x="1996422" y="5527769"/>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0.00</a:t>
            </a:r>
          </a:p>
        </p:txBody>
      </p:sp>
      <p:sp>
        <p:nvSpPr>
          <p:cNvPr id="16" name="Line 632"/>
          <p:cNvSpPr>
            <a:spLocks noChangeShapeType="1"/>
          </p:cNvSpPr>
          <p:nvPr/>
        </p:nvSpPr>
        <p:spPr bwMode="auto">
          <a:xfrm flipH="1">
            <a:off x="2398713" y="4935538"/>
            <a:ext cx="555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17" name="Rectangle 633"/>
          <p:cNvSpPr>
            <a:spLocks noChangeArrowheads="1"/>
          </p:cNvSpPr>
          <p:nvPr/>
        </p:nvSpPr>
        <p:spPr bwMode="auto">
          <a:xfrm>
            <a:off x="1996422" y="4829269"/>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0.25</a:t>
            </a:r>
          </a:p>
        </p:txBody>
      </p:sp>
      <p:sp>
        <p:nvSpPr>
          <p:cNvPr id="18" name="Line 634"/>
          <p:cNvSpPr>
            <a:spLocks noChangeShapeType="1"/>
          </p:cNvSpPr>
          <p:nvPr/>
        </p:nvSpPr>
        <p:spPr bwMode="auto">
          <a:xfrm flipH="1">
            <a:off x="2398713" y="4235450"/>
            <a:ext cx="555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19" name="Rectangle 635"/>
          <p:cNvSpPr>
            <a:spLocks noChangeArrowheads="1"/>
          </p:cNvSpPr>
          <p:nvPr/>
        </p:nvSpPr>
        <p:spPr bwMode="auto">
          <a:xfrm>
            <a:off x="1996422" y="4129181"/>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0.50</a:t>
            </a:r>
          </a:p>
        </p:txBody>
      </p:sp>
      <p:sp>
        <p:nvSpPr>
          <p:cNvPr id="22" name="Line 636"/>
          <p:cNvSpPr>
            <a:spLocks noChangeShapeType="1"/>
          </p:cNvSpPr>
          <p:nvPr/>
        </p:nvSpPr>
        <p:spPr bwMode="auto">
          <a:xfrm flipH="1">
            <a:off x="2398713" y="3536950"/>
            <a:ext cx="555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23" name="Rectangle 637"/>
          <p:cNvSpPr>
            <a:spLocks noChangeArrowheads="1"/>
          </p:cNvSpPr>
          <p:nvPr/>
        </p:nvSpPr>
        <p:spPr bwMode="auto">
          <a:xfrm>
            <a:off x="1996422" y="3429094"/>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0.75</a:t>
            </a:r>
          </a:p>
        </p:txBody>
      </p:sp>
      <p:sp>
        <p:nvSpPr>
          <p:cNvPr id="24" name="Line 638"/>
          <p:cNvSpPr>
            <a:spLocks noChangeShapeType="1"/>
          </p:cNvSpPr>
          <p:nvPr/>
        </p:nvSpPr>
        <p:spPr bwMode="auto">
          <a:xfrm flipH="1">
            <a:off x="2398713" y="2836863"/>
            <a:ext cx="55563"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25" name="Rectangle 639"/>
          <p:cNvSpPr>
            <a:spLocks noChangeArrowheads="1"/>
          </p:cNvSpPr>
          <p:nvPr/>
        </p:nvSpPr>
        <p:spPr bwMode="auto">
          <a:xfrm>
            <a:off x="1996422" y="2729006"/>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1.00</a:t>
            </a:r>
          </a:p>
        </p:txBody>
      </p:sp>
      <p:sp>
        <p:nvSpPr>
          <p:cNvPr id="26" name="Rectangle 640"/>
          <p:cNvSpPr>
            <a:spLocks noChangeArrowheads="1"/>
          </p:cNvSpPr>
          <p:nvPr/>
        </p:nvSpPr>
        <p:spPr bwMode="auto">
          <a:xfrm rot="16200000">
            <a:off x="676722" y="4074547"/>
            <a:ext cx="21672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Proportion progression free</a:t>
            </a:r>
          </a:p>
        </p:txBody>
      </p:sp>
      <p:sp>
        <p:nvSpPr>
          <p:cNvPr id="27" name="Line 662"/>
          <p:cNvSpPr>
            <a:spLocks noChangeShapeType="1"/>
          </p:cNvSpPr>
          <p:nvPr/>
        </p:nvSpPr>
        <p:spPr bwMode="auto">
          <a:xfrm>
            <a:off x="2454276" y="5730875"/>
            <a:ext cx="4870450"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28" name="Line 663"/>
          <p:cNvSpPr>
            <a:spLocks noChangeShapeType="1"/>
          </p:cNvSpPr>
          <p:nvPr/>
        </p:nvSpPr>
        <p:spPr bwMode="auto">
          <a:xfrm>
            <a:off x="2549526"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29" name="Rectangle 664"/>
          <p:cNvSpPr>
            <a:spLocks noChangeArrowheads="1"/>
          </p:cNvSpPr>
          <p:nvPr/>
        </p:nvSpPr>
        <p:spPr bwMode="auto">
          <a:xfrm>
            <a:off x="2509838"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0</a:t>
            </a:r>
          </a:p>
        </p:txBody>
      </p:sp>
      <p:sp>
        <p:nvSpPr>
          <p:cNvPr id="30" name="Line 665"/>
          <p:cNvSpPr>
            <a:spLocks noChangeShapeType="1"/>
          </p:cNvSpPr>
          <p:nvPr/>
        </p:nvSpPr>
        <p:spPr bwMode="auto">
          <a:xfrm>
            <a:off x="3044826"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31" name="Rectangle 666"/>
          <p:cNvSpPr>
            <a:spLocks noChangeArrowheads="1"/>
          </p:cNvSpPr>
          <p:nvPr/>
        </p:nvSpPr>
        <p:spPr bwMode="auto">
          <a:xfrm>
            <a:off x="3006726"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1</a:t>
            </a:r>
          </a:p>
        </p:txBody>
      </p:sp>
      <p:sp>
        <p:nvSpPr>
          <p:cNvPr id="32" name="Line 667"/>
          <p:cNvSpPr>
            <a:spLocks noChangeShapeType="1"/>
          </p:cNvSpPr>
          <p:nvPr/>
        </p:nvSpPr>
        <p:spPr bwMode="auto">
          <a:xfrm>
            <a:off x="3544888"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33" name="Rectangle 668"/>
          <p:cNvSpPr>
            <a:spLocks noChangeArrowheads="1"/>
          </p:cNvSpPr>
          <p:nvPr/>
        </p:nvSpPr>
        <p:spPr bwMode="auto">
          <a:xfrm>
            <a:off x="3505201"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2</a:t>
            </a:r>
          </a:p>
        </p:txBody>
      </p:sp>
      <p:sp>
        <p:nvSpPr>
          <p:cNvPr id="34" name="Line 669"/>
          <p:cNvSpPr>
            <a:spLocks noChangeShapeType="1"/>
          </p:cNvSpPr>
          <p:nvPr/>
        </p:nvSpPr>
        <p:spPr bwMode="auto">
          <a:xfrm>
            <a:off x="4040188"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35" name="Rectangle 670"/>
          <p:cNvSpPr>
            <a:spLocks noChangeArrowheads="1"/>
          </p:cNvSpPr>
          <p:nvPr/>
        </p:nvSpPr>
        <p:spPr bwMode="auto">
          <a:xfrm>
            <a:off x="4002088"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3</a:t>
            </a:r>
          </a:p>
        </p:txBody>
      </p:sp>
      <p:sp>
        <p:nvSpPr>
          <p:cNvPr id="36" name="Line 671"/>
          <p:cNvSpPr>
            <a:spLocks noChangeShapeType="1"/>
          </p:cNvSpPr>
          <p:nvPr/>
        </p:nvSpPr>
        <p:spPr bwMode="auto">
          <a:xfrm>
            <a:off x="4538663"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37" name="Rectangle 672"/>
          <p:cNvSpPr>
            <a:spLocks noChangeArrowheads="1"/>
          </p:cNvSpPr>
          <p:nvPr/>
        </p:nvSpPr>
        <p:spPr bwMode="auto">
          <a:xfrm>
            <a:off x="4500563"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4</a:t>
            </a:r>
          </a:p>
        </p:txBody>
      </p:sp>
      <p:sp>
        <p:nvSpPr>
          <p:cNvPr id="38" name="Line 673"/>
          <p:cNvSpPr>
            <a:spLocks noChangeShapeType="1"/>
          </p:cNvSpPr>
          <p:nvPr/>
        </p:nvSpPr>
        <p:spPr bwMode="auto">
          <a:xfrm>
            <a:off x="5035551"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39" name="Rectangle 674"/>
          <p:cNvSpPr>
            <a:spLocks noChangeArrowheads="1"/>
          </p:cNvSpPr>
          <p:nvPr/>
        </p:nvSpPr>
        <p:spPr bwMode="auto">
          <a:xfrm>
            <a:off x="4995863"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5</a:t>
            </a:r>
          </a:p>
        </p:txBody>
      </p:sp>
      <p:sp>
        <p:nvSpPr>
          <p:cNvPr id="40" name="Line 675"/>
          <p:cNvSpPr>
            <a:spLocks noChangeShapeType="1"/>
          </p:cNvSpPr>
          <p:nvPr/>
        </p:nvSpPr>
        <p:spPr bwMode="auto">
          <a:xfrm>
            <a:off x="5534026"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41" name="Rectangle 676"/>
          <p:cNvSpPr>
            <a:spLocks noChangeArrowheads="1"/>
          </p:cNvSpPr>
          <p:nvPr/>
        </p:nvSpPr>
        <p:spPr bwMode="auto">
          <a:xfrm>
            <a:off x="5495926"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6</a:t>
            </a:r>
          </a:p>
        </p:txBody>
      </p:sp>
      <p:sp>
        <p:nvSpPr>
          <p:cNvPr id="42" name="Line 677"/>
          <p:cNvSpPr>
            <a:spLocks noChangeShapeType="1"/>
          </p:cNvSpPr>
          <p:nvPr/>
        </p:nvSpPr>
        <p:spPr bwMode="auto">
          <a:xfrm>
            <a:off x="6030913"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43" name="Rectangle 678"/>
          <p:cNvSpPr>
            <a:spLocks noChangeArrowheads="1"/>
          </p:cNvSpPr>
          <p:nvPr/>
        </p:nvSpPr>
        <p:spPr bwMode="auto">
          <a:xfrm>
            <a:off x="5991226"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7</a:t>
            </a:r>
          </a:p>
        </p:txBody>
      </p:sp>
      <p:sp>
        <p:nvSpPr>
          <p:cNvPr id="44" name="Line 679"/>
          <p:cNvSpPr>
            <a:spLocks noChangeShapeType="1"/>
          </p:cNvSpPr>
          <p:nvPr/>
        </p:nvSpPr>
        <p:spPr bwMode="auto">
          <a:xfrm>
            <a:off x="6529388" y="5730875"/>
            <a:ext cx="0" cy="55562"/>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45" name="Rectangle 680"/>
          <p:cNvSpPr>
            <a:spLocks noChangeArrowheads="1"/>
          </p:cNvSpPr>
          <p:nvPr/>
        </p:nvSpPr>
        <p:spPr bwMode="auto">
          <a:xfrm>
            <a:off x="6491288" y="581818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363636"/>
                </a:solidFill>
                <a:effectLst/>
                <a:latin typeface="Arial" pitchFamily="34" charset="0"/>
                <a:cs typeface="Arial" pitchFamily="34" charset="0"/>
              </a:rPr>
              <a:t>8</a:t>
            </a:r>
          </a:p>
        </p:txBody>
      </p:sp>
      <p:sp>
        <p:nvSpPr>
          <p:cNvPr id="46" name="Rectangle 681"/>
          <p:cNvSpPr>
            <a:spLocks noChangeArrowheads="1"/>
          </p:cNvSpPr>
          <p:nvPr/>
        </p:nvSpPr>
        <p:spPr bwMode="auto">
          <a:xfrm>
            <a:off x="3262861" y="6064881"/>
            <a:ext cx="2577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Time from </a:t>
            </a:r>
            <a:r>
              <a:rPr kumimoji="0" lang="en-US" altLang="en-US" sz="1400" b="0" i="0" u="none" strike="noStrike" cap="none" normalizeH="0" baseline="0" dirty="0" err="1" smtClean="0">
                <a:ln>
                  <a:noFill/>
                </a:ln>
                <a:solidFill>
                  <a:srgbClr val="363636"/>
                </a:solidFill>
                <a:effectLst/>
                <a:latin typeface="Arial" pitchFamily="34" charset="0"/>
                <a:cs typeface="Arial" pitchFamily="34" charset="0"/>
              </a:rPr>
              <a:t>randomisation</a:t>
            </a: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 (years)</a:t>
            </a:r>
          </a:p>
        </p:txBody>
      </p:sp>
      <p:sp>
        <p:nvSpPr>
          <p:cNvPr id="48" name="Line 688"/>
          <p:cNvSpPr>
            <a:spLocks noChangeShapeType="1"/>
          </p:cNvSpPr>
          <p:nvPr/>
        </p:nvSpPr>
        <p:spPr bwMode="auto">
          <a:xfrm>
            <a:off x="5219635" y="2875668"/>
            <a:ext cx="547688"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49" name="Rectangle 689"/>
          <p:cNvSpPr>
            <a:spLocks noChangeArrowheads="1"/>
          </p:cNvSpPr>
          <p:nvPr/>
        </p:nvSpPr>
        <p:spPr bwMode="auto">
          <a:xfrm>
            <a:off x="5851526" y="3013081"/>
            <a:ext cx="2388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CF</a:t>
            </a:r>
          </a:p>
        </p:txBody>
      </p:sp>
      <p:sp>
        <p:nvSpPr>
          <p:cNvPr id="50" name="Rectangle 690"/>
          <p:cNvSpPr>
            <a:spLocks noChangeArrowheads="1"/>
          </p:cNvSpPr>
          <p:nvPr/>
        </p:nvSpPr>
        <p:spPr bwMode="auto">
          <a:xfrm>
            <a:off x="5851526" y="2767946"/>
            <a:ext cx="3702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63636"/>
                </a:solidFill>
                <a:effectLst/>
                <a:latin typeface="Arial" pitchFamily="34" charset="0"/>
                <a:cs typeface="Arial" pitchFamily="34" charset="0"/>
              </a:rPr>
              <a:t>ECX</a:t>
            </a:r>
          </a:p>
        </p:txBody>
      </p:sp>
      <p:sp>
        <p:nvSpPr>
          <p:cNvPr id="51" name="Freeform 628"/>
          <p:cNvSpPr>
            <a:spLocks/>
          </p:cNvSpPr>
          <p:nvPr/>
        </p:nvSpPr>
        <p:spPr bwMode="auto">
          <a:xfrm>
            <a:off x="2549526" y="2836863"/>
            <a:ext cx="4654550" cy="2124075"/>
          </a:xfrm>
          <a:custGeom>
            <a:avLst/>
            <a:gdLst>
              <a:gd name="T0" fmla="*/ 20 w 1324"/>
              <a:gd name="T1" fmla="*/ 6 h 604"/>
              <a:gd name="T2" fmla="*/ 39 w 1324"/>
              <a:gd name="T3" fmla="*/ 18 h 604"/>
              <a:gd name="T4" fmla="*/ 52 w 1324"/>
              <a:gd name="T5" fmla="*/ 34 h 604"/>
              <a:gd name="T6" fmla="*/ 60 w 1324"/>
              <a:gd name="T7" fmla="*/ 45 h 604"/>
              <a:gd name="T8" fmla="*/ 63 w 1324"/>
              <a:gd name="T9" fmla="*/ 58 h 604"/>
              <a:gd name="T10" fmla="*/ 73 w 1324"/>
              <a:gd name="T11" fmla="*/ 72 h 604"/>
              <a:gd name="T12" fmla="*/ 77 w 1324"/>
              <a:gd name="T13" fmla="*/ 85 h 604"/>
              <a:gd name="T14" fmla="*/ 81 w 1324"/>
              <a:gd name="T15" fmla="*/ 101 h 604"/>
              <a:gd name="T16" fmla="*/ 84 w 1324"/>
              <a:gd name="T17" fmla="*/ 121 h 604"/>
              <a:gd name="T18" fmla="*/ 88 w 1324"/>
              <a:gd name="T19" fmla="*/ 133 h 604"/>
              <a:gd name="T20" fmla="*/ 92 w 1324"/>
              <a:gd name="T21" fmla="*/ 148 h 604"/>
              <a:gd name="T22" fmla="*/ 101 w 1324"/>
              <a:gd name="T23" fmla="*/ 160 h 604"/>
              <a:gd name="T24" fmla="*/ 108 w 1324"/>
              <a:gd name="T25" fmla="*/ 176 h 604"/>
              <a:gd name="T26" fmla="*/ 113 w 1324"/>
              <a:gd name="T27" fmla="*/ 193 h 604"/>
              <a:gd name="T28" fmla="*/ 121 w 1324"/>
              <a:gd name="T29" fmla="*/ 211 h 604"/>
              <a:gd name="T30" fmla="*/ 128 w 1324"/>
              <a:gd name="T31" fmla="*/ 223 h 604"/>
              <a:gd name="T32" fmla="*/ 138 w 1324"/>
              <a:gd name="T33" fmla="*/ 238 h 604"/>
              <a:gd name="T34" fmla="*/ 149 w 1324"/>
              <a:gd name="T35" fmla="*/ 248 h 604"/>
              <a:gd name="T36" fmla="*/ 156 w 1324"/>
              <a:gd name="T37" fmla="*/ 265 h 604"/>
              <a:gd name="T38" fmla="*/ 161 w 1324"/>
              <a:gd name="T39" fmla="*/ 283 h 604"/>
              <a:gd name="T40" fmla="*/ 171 w 1324"/>
              <a:gd name="T41" fmla="*/ 295 h 604"/>
              <a:gd name="T42" fmla="*/ 189 w 1324"/>
              <a:gd name="T43" fmla="*/ 306 h 604"/>
              <a:gd name="T44" fmla="*/ 195 w 1324"/>
              <a:gd name="T45" fmla="*/ 321 h 604"/>
              <a:gd name="T46" fmla="*/ 200 w 1324"/>
              <a:gd name="T47" fmla="*/ 333 h 604"/>
              <a:gd name="T48" fmla="*/ 209 w 1324"/>
              <a:gd name="T49" fmla="*/ 344 h 604"/>
              <a:gd name="T50" fmla="*/ 225 w 1324"/>
              <a:gd name="T51" fmla="*/ 355 h 604"/>
              <a:gd name="T52" fmla="*/ 231 w 1324"/>
              <a:gd name="T53" fmla="*/ 368 h 604"/>
              <a:gd name="T54" fmla="*/ 241 w 1324"/>
              <a:gd name="T55" fmla="*/ 383 h 604"/>
              <a:gd name="T56" fmla="*/ 250 w 1324"/>
              <a:gd name="T57" fmla="*/ 395 h 604"/>
              <a:gd name="T58" fmla="*/ 257 w 1324"/>
              <a:gd name="T59" fmla="*/ 408 h 604"/>
              <a:gd name="T60" fmla="*/ 267 w 1324"/>
              <a:gd name="T61" fmla="*/ 425 h 604"/>
              <a:gd name="T62" fmla="*/ 285 w 1324"/>
              <a:gd name="T63" fmla="*/ 436 h 604"/>
              <a:gd name="T64" fmla="*/ 297 w 1324"/>
              <a:gd name="T65" fmla="*/ 448 h 604"/>
              <a:gd name="T66" fmla="*/ 306 w 1324"/>
              <a:gd name="T67" fmla="*/ 461 h 604"/>
              <a:gd name="T68" fmla="*/ 326 w 1324"/>
              <a:gd name="T69" fmla="*/ 474 h 604"/>
              <a:gd name="T70" fmla="*/ 335 w 1324"/>
              <a:gd name="T71" fmla="*/ 481 h 604"/>
              <a:gd name="T72" fmla="*/ 343 w 1324"/>
              <a:gd name="T73" fmla="*/ 485 h 604"/>
              <a:gd name="T74" fmla="*/ 373 w 1324"/>
              <a:gd name="T75" fmla="*/ 493 h 604"/>
              <a:gd name="T76" fmla="*/ 411 w 1324"/>
              <a:gd name="T77" fmla="*/ 507 h 604"/>
              <a:gd name="T78" fmla="*/ 449 w 1324"/>
              <a:gd name="T79" fmla="*/ 518 h 604"/>
              <a:gd name="T80" fmla="*/ 459 w 1324"/>
              <a:gd name="T81" fmla="*/ 524 h 604"/>
              <a:gd name="T82" fmla="*/ 479 w 1324"/>
              <a:gd name="T83" fmla="*/ 530 h 604"/>
              <a:gd name="T84" fmla="*/ 489 w 1324"/>
              <a:gd name="T85" fmla="*/ 532 h 604"/>
              <a:gd name="T86" fmla="*/ 569 w 1324"/>
              <a:gd name="T87" fmla="*/ 537 h 604"/>
              <a:gd name="T88" fmla="*/ 610 w 1324"/>
              <a:gd name="T89" fmla="*/ 546 h 604"/>
              <a:gd name="T90" fmla="*/ 621 w 1324"/>
              <a:gd name="T91" fmla="*/ 546 h 604"/>
              <a:gd name="T92" fmla="*/ 636 w 1324"/>
              <a:gd name="T93" fmla="*/ 548 h 604"/>
              <a:gd name="T94" fmla="*/ 753 w 1324"/>
              <a:gd name="T95" fmla="*/ 548 h 604"/>
              <a:gd name="T96" fmla="*/ 768 w 1324"/>
              <a:gd name="T97" fmla="*/ 554 h 604"/>
              <a:gd name="T98" fmla="*/ 836 w 1324"/>
              <a:gd name="T99" fmla="*/ 554 h 604"/>
              <a:gd name="T100" fmla="*/ 894 w 1324"/>
              <a:gd name="T101" fmla="*/ 558 h 604"/>
              <a:gd name="T102" fmla="*/ 911 w 1324"/>
              <a:gd name="T103" fmla="*/ 565 h 604"/>
              <a:gd name="T104" fmla="*/ 934 w 1324"/>
              <a:gd name="T105" fmla="*/ 569 h 604"/>
              <a:gd name="T106" fmla="*/ 1028 w 1324"/>
              <a:gd name="T107" fmla="*/ 569 h 604"/>
              <a:gd name="T108" fmla="*/ 1046 w 1324"/>
              <a:gd name="T109" fmla="*/ 580 h 604"/>
              <a:gd name="T110" fmla="*/ 1060 w 1324"/>
              <a:gd name="T111" fmla="*/ 580 h 604"/>
              <a:gd name="T112" fmla="*/ 1091 w 1324"/>
              <a:gd name="T113" fmla="*/ 595 h 604"/>
              <a:gd name="T114" fmla="*/ 1160 w 1324"/>
              <a:gd name="T115" fmla="*/ 604 h 604"/>
              <a:gd name="T116" fmla="*/ 1185 w 1324"/>
              <a:gd name="T117" fmla="*/ 604 h 604"/>
              <a:gd name="T118" fmla="*/ 1213 w 1324"/>
              <a:gd name="T119"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4" h="604">
                <a:moveTo>
                  <a:pt x="0" y="0"/>
                </a:moveTo>
                <a:lnTo>
                  <a:pt x="0" y="0"/>
                </a:lnTo>
                <a:lnTo>
                  <a:pt x="0" y="0"/>
                </a:lnTo>
                <a:lnTo>
                  <a:pt x="0" y="0"/>
                </a:lnTo>
                <a:lnTo>
                  <a:pt x="0" y="0"/>
                </a:lnTo>
                <a:lnTo>
                  <a:pt x="6" y="0"/>
                </a:lnTo>
                <a:lnTo>
                  <a:pt x="6" y="2"/>
                </a:lnTo>
                <a:lnTo>
                  <a:pt x="14" y="2"/>
                </a:lnTo>
                <a:lnTo>
                  <a:pt x="14" y="2"/>
                </a:lnTo>
                <a:lnTo>
                  <a:pt x="15" y="2"/>
                </a:lnTo>
                <a:lnTo>
                  <a:pt x="15" y="4"/>
                </a:lnTo>
                <a:lnTo>
                  <a:pt x="20" y="4"/>
                </a:lnTo>
                <a:lnTo>
                  <a:pt x="20" y="6"/>
                </a:lnTo>
                <a:lnTo>
                  <a:pt x="25" y="6"/>
                </a:lnTo>
                <a:lnTo>
                  <a:pt x="25" y="8"/>
                </a:lnTo>
                <a:lnTo>
                  <a:pt x="30" y="8"/>
                </a:lnTo>
                <a:lnTo>
                  <a:pt x="30" y="9"/>
                </a:lnTo>
                <a:lnTo>
                  <a:pt x="34" y="9"/>
                </a:lnTo>
                <a:lnTo>
                  <a:pt x="34" y="11"/>
                </a:lnTo>
                <a:lnTo>
                  <a:pt x="36" y="11"/>
                </a:lnTo>
                <a:lnTo>
                  <a:pt x="36" y="15"/>
                </a:lnTo>
                <a:lnTo>
                  <a:pt x="37" y="15"/>
                </a:lnTo>
                <a:lnTo>
                  <a:pt x="37" y="17"/>
                </a:lnTo>
                <a:lnTo>
                  <a:pt x="38" y="17"/>
                </a:lnTo>
                <a:lnTo>
                  <a:pt x="38" y="18"/>
                </a:lnTo>
                <a:lnTo>
                  <a:pt x="39" y="18"/>
                </a:lnTo>
                <a:lnTo>
                  <a:pt x="39" y="20"/>
                </a:lnTo>
                <a:lnTo>
                  <a:pt x="40" y="20"/>
                </a:lnTo>
                <a:lnTo>
                  <a:pt x="40" y="26"/>
                </a:lnTo>
                <a:lnTo>
                  <a:pt x="42" y="26"/>
                </a:lnTo>
                <a:lnTo>
                  <a:pt x="42" y="27"/>
                </a:lnTo>
                <a:lnTo>
                  <a:pt x="45" y="27"/>
                </a:lnTo>
                <a:lnTo>
                  <a:pt x="45" y="29"/>
                </a:lnTo>
                <a:lnTo>
                  <a:pt x="47" y="29"/>
                </a:lnTo>
                <a:lnTo>
                  <a:pt x="47" y="31"/>
                </a:lnTo>
                <a:lnTo>
                  <a:pt x="50" y="31"/>
                </a:lnTo>
                <a:lnTo>
                  <a:pt x="50" y="33"/>
                </a:lnTo>
                <a:lnTo>
                  <a:pt x="52" y="33"/>
                </a:lnTo>
                <a:lnTo>
                  <a:pt x="52" y="34"/>
                </a:lnTo>
                <a:lnTo>
                  <a:pt x="53" y="34"/>
                </a:lnTo>
                <a:lnTo>
                  <a:pt x="53" y="36"/>
                </a:lnTo>
                <a:lnTo>
                  <a:pt x="54" y="36"/>
                </a:lnTo>
                <a:lnTo>
                  <a:pt x="54" y="38"/>
                </a:lnTo>
                <a:lnTo>
                  <a:pt x="56" y="38"/>
                </a:lnTo>
                <a:lnTo>
                  <a:pt x="56" y="40"/>
                </a:lnTo>
                <a:lnTo>
                  <a:pt x="56" y="40"/>
                </a:lnTo>
                <a:lnTo>
                  <a:pt x="56" y="42"/>
                </a:lnTo>
                <a:lnTo>
                  <a:pt x="58" y="42"/>
                </a:lnTo>
                <a:lnTo>
                  <a:pt x="58" y="43"/>
                </a:lnTo>
                <a:lnTo>
                  <a:pt x="59" y="43"/>
                </a:lnTo>
                <a:lnTo>
                  <a:pt x="59" y="45"/>
                </a:lnTo>
                <a:lnTo>
                  <a:pt x="60" y="45"/>
                </a:lnTo>
                <a:lnTo>
                  <a:pt x="60" y="47"/>
                </a:lnTo>
                <a:lnTo>
                  <a:pt x="60" y="47"/>
                </a:lnTo>
                <a:lnTo>
                  <a:pt x="60" y="49"/>
                </a:lnTo>
                <a:lnTo>
                  <a:pt x="61" y="49"/>
                </a:lnTo>
                <a:lnTo>
                  <a:pt x="61" y="51"/>
                </a:lnTo>
                <a:lnTo>
                  <a:pt x="62" y="51"/>
                </a:lnTo>
                <a:lnTo>
                  <a:pt x="62" y="52"/>
                </a:lnTo>
                <a:lnTo>
                  <a:pt x="62" y="52"/>
                </a:lnTo>
                <a:lnTo>
                  <a:pt x="62" y="54"/>
                </a:lnTo>
                <a:lnTo>
                  <a:pt x="63" y="54"/>
                </a:lnTo>
                <a:lnTo>
                  <a:pt x="63" y="56"/>
                </a:lnTo>
                <a:lnTo>
                  <a:pt x="63" y="56"/>
                </a:lnTo>
                <a:lnTo>
                  <a:pt x="63" y="58"/>
                </a:lnTo>
                <a:lnTo>
                  <a:pt x="63" y="58"/>
                </a:lnTo>
                <a:lnTo>
                  <a:pt x="63" y="60"/>
                </a:lnTo>
                <a:lnTo>
                  <a:pt x="64" y="60"/>
                </a:lnTo>
                <a:lnTo>
                  <a:pt x="64" y="63"/>
                </a:lnTo>
                <a:lnTo>
                  <a:pt x="65" y="63"/>
                </a:lnTo>
                <a:lnTo>
                  <a:pt x="65" y="67"/>
                </a:lnTo>
                <a:lnTo>
                  <a:pt x="69" y="67"/>
                </a:lnTo>
                <a:lnTo>
                  <a:pt x="69" y="69"/>
                </a:lnTo>
                <a:lnTo>
                  <a:pt x="69" y="69"/>
                </a:lnTo>
                <a:lnTo>
                  <a:pt x="69" y="70"/>
                </a:lnTo>
                <a:lnTo>
                  <a:pt x="70" y="70"/>
                </a:lnTo>
                <a:lnTo>
                  <a:pt x="70" y="72"/>
                </a:lnTo>
                <a:lnTo>
                  <a:pt x="73" y="72"/>
                </a:lnTo>
                <a:lnTo>
                  <a:pt x="73" y="74"/>
                </a:lnTo>
                <a:lnTo>
                  <a:pt x="73" y="74"/>
                </a:lnTo>
                <a:lnTo>
                  <a:pt x="73" y="76"/>
                </a:lnTo>
                <a:lnTo>
                  <a:pt x="74" y="76"/>
                </a:lnTo>
                <a:lnTo>
                  <a:pt x="74" y="78"/>
                </a:lnTo>
                <a:lnTo>
                  <a:pt x="74" y="78"/>
                </a:lnTo>
                <a:lnTo>
                  <a:pt x="74" y="79"/>
                </a:lnTo>
                <a:lnTo>
                  <a:pt x="75" y="79"/>
                </a:lnTo>
                <a:lnTo>
                  <a:pt x="75" y="81"/>
                </a:lnTo>
                <a:lnTo>
                  <a:pt x="76" y="81"/>
                </a:lnTo>
                <a:lnTo>
                  <a:pt x="76" y="83"/>
                </a:lnTo>
                <a:lnTo>
                  <a:pt x="77" y="83"/>
                </a:lnTo>
                <a:lnTo>
                  <a:pt x="77" y="85"/>
                </a:lnTo>
                <a:lnTo>
                  <a:pt x="78" y="85"/>
                </a:lnTo>
                <a:lnTo>
                  <a:pt x="78" y="87"/>
                </a:lnTo>
                <a:lnTo>
                  <a:pt x="78" y="87"/>
                </a:lnTo>
                <a:lnTo>
                  <a:pt x="78" y="88"/>
                </a:lnTo>
                <a:lnTo>
                  <a:pt x="79" y="88"/>
                </a:lnTo>
                <a:lnTo>
                  <a:pt x="79" y="92"/>
                </a:lnTo>
                <a:lnTo>
                  <a:pt x="80" y="92"/>
                </a:lnTo>
                <a:lnTo>
                  <a:pt x="80" y="96"/>
                </a:lnTo>
                <a:lnTo>
                  <a:pt x="80" y="96"/>
                </a:lnTo>
                <a:lnTo>
                  <a:pt x="80" y="97"/>
                </a:lnTo>
                <a:lnTo>
                  <a:pt x="80" y="97"/>
                </a:lnTo>
                <a:lnTo>
                  <a:pt x="80" y="101"/>
                </a:lnTo>
                <a:lnTo>
                  <a:pt x="81" y="101"/>
                </a:lnTo>
                <a:lnTo>
                  <a:pt x="81" y="103"/>
                </a:lnTo>
                <a:lnTo>
                  <a:pt x="82" y="103"/>
                </a:lnTo>
                <a:lnTo>
                  <a:pt x="82" y="108"/>
                </a:lnTo>
                <a:lnTo>
                  <a:pt x="83" y="108"/>
                </a:lnTo>
                <a:lnTo>
                  <a:pt x="83" y="110"/>
                </a:lnTo>
                <a:lnTo>
                  <a:pt x="83" y="110"/>
                </a:lnTo>
                <a:lnTo>
                  <a:pt x="83" y="112"/>
                </a:lnTo>
                <a:lnTo>
                  <a:pt x="83" y="112"/>
                </a:lnTo>
                <a:lnTo>
                  <a:pt x="83" y="115"/>
                </a:lnTo>
                <a:lnTo>
                  <a:pt x="84" y="115"/>
                </a:lnTo>
                <a:lnTo>
                  <a:pt x="84" y="119"/>
                </a:lnTo>
                <a:lnTo>
                  <a:pt x="84" y="119"/>
                </a:lnTo>
                <a:lnTo>
                  <a:pt x="84" y="121"/>
                </a:lnTo>
                <a:lnTo>
                  <a:pt x="85" y="121"/>
                </a:lnTo>
                <a:lnTo>
                  <a:pt x="85" y="123"/>
                </a:lnTo>
                <a:lnTo>
                  <a:pt x="86" y="123"/>
                </a:lnTo>
                <a:lnTo>
                  <a:pt x="86" y="124"/>
                </a:lnTo>
                <a:lnTo>
                  <a:pt x="87" y="124"/>
                </a:lnTo>
                <a:lnTo>
                  <a:pt x="87" y="126"/>
                </a:lnTo>
                <a:lnTo>
                  <a:pt x="87" y="126"/>
                </a:lnTo>
                <a:lnTo>
                  <a:pt x="87" y="128"/>
                </a:lnTo>
                <a:lnTo>
                  <a:pt x="87" y="128"/>
                </a:lnTo>
                <a:lnTo>
                  <a:pt x="87" y="131"/>
                </a:lnTo>
                <a:lnTo>
                  <a:pt x="88" y="131"/>
                </a:lnTo>
                <a:lnTo>
                  <a:pt x="88" y="133"/>
                </a:lnTo>
                <a:lnTo>
                  <a:pt x="88" y="133"/>
                </a:lnTo>
                <a:lnTo>
                  <a:pt x="88" y="135"/>
                </a:lnTo>
                <a:lnTo>
                  <a:pt x="89" y="135"/>
                </a:lnTo>
                <a:lnTo>
                  <a:pt x="89" y="137"/>
                </a:lnTo>
                <a:lnTo>
                  <a:pt x="89" y="137"/>
                </a:lnTo>
                <a:lnTo>
                  <a:pt x="89" y="139"/>
                </a:lnTo>
                <a:lnTo>
                  <a:pt x="90" y="139"/>
                </a:lnTo>
                <a:lnTo>
                  <a:pt x="90" y="142"/>
                </a:lnTo>
                <a:lnTo>
                  <a:pt x="91" y="142"/>
                </a:lnTo>
                <a:lnTo>
                  <a:pt x="91" y="144"/>
                </a:lnTo>
                <a:lnTo>
                  <a:pt x="92" y="144"/>
                </a:lnTo>
                <a:lnTo>
                  <a:pt x="92" y="146"/>
                </a:lnTo>
                <a:lnTo>
                  <a:pt x="92" y="146"/>
                </a:lnTo>
                <a:lnTo>
                  <a:pt x="92" y="148"/>
                </a:lnTo>
                <a:lnTo>
                  <a:pt x="93" y="148"/>
                </a:lnTo>
                <a:lnTo>
                  <a:pt x="93" y="149"/>
                </a:lnTo>
                <a:lnTo>
                  <a:pt x="95" y="149"/>
                </a:lnTo>
                <a:lnTo>
                  <a:pt x="95" y="151"/>
                </a:lnTo>
                <a:lnTo>
                  <a:pt x="96" y="151"/>
                </a:lnTo>
                <a:lnTo>
                  <a:pt x="96" y="155"/>
                </a:lnTo>
                <a:lnTo>
                  <a:pt x="97" y="155"/>
                </a:lnTo>
                <a:lnTo>
                  <a:pt x="97" y="157"/>
                </a:lnTo>
                <a:lnTo>
                  <a:pt x="99" y="157"/>
                </a:lnTo>
                <a:lnTo>
                  <a:pt x="99" y="158"/>
                </a:lnTo>
                <a:lnTo>
                  <a:pt x="99" y="158"/>
                </a:lnTo>
                <a:lnTo>
                  <a:pt x="99" y="160"/>
                </a:lnTo>
                <a:lnTo>
                  <a:pt x="101" y="160"/>
                </a:lnTo>
                <a:lnTo>
                  <a:pt x="101" y="162"/>
                </a:lnTo>
                <a:lnTo>
                  <a:pt x="102" y="162"/>
                </a:lnTo>
                <a:lnTo>
                  <a:pt x="102" y="164"/>
                </a:lnTo>
                <a:lnTo>
                  <a:pt x="103" y="164"/>
                </a:lnTo>
                <a:lnTo>
                  <a:pt x="103" y="166"/>
                </a:lnTo>
                <a:lnTo>
                  <a:pt x="104" y="166"/>
                </a:lnTo>
                <a:lnTo>
                  <a:pt x="104" y="167"/>
                </a:lnTo>
                <a:lnTo>
                  <a:pt x="105" y="167"/>
                </a:lnTo>
                <a:lnTo>
                  <a:pt x="105" y="171"/>
                </a:lnTo>
                <a:lnTo>
                  <a:pt x="107" y="171"/>
                </a:lnTo>
                <a:lnTo>
                  <a:pt x="107" y="173"/>
                </a:lnTo>
                <a:lnTo>
                  <a:pt x="108" y="173"/>
                </a:lnTo>
                <a:lnTo>
                  <a:pt x="108" y="176"/>
                </a:lnTo>
                <a:lnTo>
                  <a:pt x="108" y="176"/>
                </a:lnTo>
                <a:lnTo>
                  <a:pt x="108" y="180"/>
                </a:lnTo>
                <a:lnTo>
                  <a:pt x="109" y="180"/>
                </a:lnTo>
                <a:lnTo>
                  <a:pt x="109" y="182"/>
                </a:lnTo>
                <a:lnTo>
                  <a:pt x="111" y="182"/>
                </a:lnTo>
                <a:lnTo>
                  <a:pt x="111" y="187"/>
                </a:lnTo>
                <a:lnTo>
                  <a:pt x="111" y="187"/>
                </a:lnTo>
                <a:lnTo>
                  <a:pt x="111" y="189"/>
                </a:lnTo>
                <a:lnTo>
                  <a:pt x="111" y="189"/>
                </a:lnTo>
                <a:lnTo>
                  <a:pt x="111" y="191"/>
                </a:lnTo>
                <a:lnTo>
                  <a:pt x="113" y="191"/>
                </a:lnTo>
                <a:lnTo>
                  <a:pt x="113" y="193"/>
                </a:lnTo>
                <a:lnTo>
                  <a:pt x="113" y="193"/>
                </a:lnTo>
                <a:lnTo>
                  <a:pt x="113" y="196"/>
                </a:lnTo>
                <a:lnTo>
                  <a:pt x="114" y="196"/>
                </a:lnTo>
                <a:lnTo>
                  <a:pt x="114" y="198"/>
                </a:lnTo>
                <a:lnTo>
                  <a:pt x="117" y="198"/>
                </a:lnTo>
                <a:lnTo>
                  <a:pt x="117" y="200"/>
                </a:lnTo>
                <a:lnTo>
                  <a:pt x="118" y="200"/>
                </a:lnTo>
                <a:lnTo>
                  <a:pt x="118" y="203"/>
                </a:lnTo>
                <a:lnTo>
                  <a:pt x="119" y="203"/>
                </a:lnTo>
                <a:lnTo>
                  <a:pt x="119" y="207"/>
                </a:lnTo>
                <a:lnTo>
                  <a:pt x="119" y="207"/>
                </a:lnTo>
                <a:lnTo>
                  <a:pt x="119" y="209"/>
                </a:lnTo>
                <a:lnTo>
                  <a:pt x="121" y="209"/>
                </a:lnTo>
                <a:lnTo>
                  <a:pt x="121" y="211"/>
                </a:lnTo>
                <a:lnTo>
                  <a:pt x="121" y="211"/>
                </a:lnTo>
                <a:lnTo>
                  <a:pt x="121" y="212"/>
                </a:lnTo>
                <a:lnTo>
                  <a:pt x="122" y="212"/>
                </a:lnTo>
                <a:lnTo>
                  <a:pt x="122" y="214"/>
                </a:lnTo>
                <a:lnTo>
                  <a:pt x="123" y="214"/>
                </a:lnTo>
                <a:lnTo>
                  <a:pt x="123" y="216"/>
                </a:lnTo>
                <a:lnTo>
                  <a:pt x="125" y="216"/>
                </a:lnTo>
                <a:lnTo>
                  <a:pt x="125" y="220"/>
                </a:lnTo>
                <a:lnTo>
                  <a:pt x="125" y="220"/>
                </a:lnTo>
                <a:lnTo>
                  <a:pt x="125" y="221"/>
                </a:lnTo>
                <a:lnTo>
                  <a:pt x="127" y="221"/>
                </a:lnTo>
                <a:lnTo>
                  <a:pt x="127" y="223"/>
                </a:lnTo>
                <a:lnTo>
                  <a:pt x="128" y="223"/>
                </a:lnTo>
                <a:lnTo>
                  <a:pt x="128" y="225"/>
                </a:lnTo>
                <a:lnTo>
                  <a:pt x="129" y="225"/>
                </a:lnTo>
                <a:lnTo>
                  <a:pt x="129" y="229"/>
                </a:lnTo>
                <a:lnTo>
                  <a:pt x="132" y="229"/>
                </a:lnTo>
                <a:lnTo>
                  <a:pt x="132" y="230"/>
                </a:lnTo>
                <a:lnTo>
                  <a:pt x="134" y="230"/>
                </a:lnTo>
                <a:lnTo>
                  <a:pt x="134" y="232"/>
                </a:lnTo>
                <a:lnTo>
                  <a:pt x="135" y="232"/>
                </a:lnTo>
                <a:lnTo>
                  <a:pt x="135" y="234"/>
                </a:lnTo>
                <a:lnTo>
                  <a:pt x="137" y="234"/>
                </a:lnTo>
                <a:lnTo>
                  <a:pt x="137" y="236"/>
                </a:lnTo>
                <a:lnTo>
                  <a:pt x="138" y="236"/>
                </a:lnTo>
                <a:lnTo>
                  <a:pt x="138" y="238"/>
                </a:lnTo>
                <a:lnTo>
                  <a:pt x="141" y="238"/>
                </a:lnTo>
                <a:lnTo>
                  <a:pt x="141" y="239"/>
                </a:lnTo>
                <a:lnTo>
                  <a:pt x="144" y="239"/>
                </a:lnTo>
                <a:lnTo>
                  <a:pt x="144" y="241"/>
                </a:lnTo>
                <a:lnTo>
                  <a:pt x="144" y="241"/>
                </a:lnTo>
                <a:lnTo>
                  <a:pt x="144" y="243"/>
                </a:lnTo>
                <a:lnTo>
                  <a:pt x="144" y="243"/>
                </a:lnTo>
                <a:lnTo>
                  <a:pt x="144" y="245"/>
                </a:lnTo>
                <a:lnTo>
                  <a:pt x="145" y="245"/>
                </a:lnTo>
                <a:lnTo>
                  <a:pt x="145" y="247"/>
                </a:lnTo>
                <a:lnTo>
                  <a:pt x="146" y="247"/>
                </a:lnTo>
                <a:lnTo>
                  <a:pt x="146" y="248"/>
                </a:lnTo>
                <a:lnTo>
                  <a:pt x="149" y="248"/>
                </a:lnTo>
                <a:lnTo>
                  <a:pt x="149" y="252"/>
                </a:lnTo>
                <a:lnTo>
                  <a:pt x="151" y="252"/>
                </a:lnTo>
                <a:lnTo>
                  <a:pt x="151" y="256"/>
                </a:lnTo>
                <a:lnTo>
                  <a:pt x="151" y="256"/>
                </a:lnTo>
                <a:lnTo>
                  <a:pt x="151" y="257"/>
                </a:lnTo>
                <a:lnTo>
                  <a:pt x="152" y="257"/>
                </a:lnTo>
                <a:lnTo>
                  <a:pt x="152" y="259"/>
                </a:lnTo>
                <a:lnTo>
                  <a:pt x="154" y="259"/>
                </a:lnTo>
                <a:lnTo>
                  <a:pt x="154" y="261"/>
                </a:lnTo>
                <a:lnTo>
                  <a:pt x="155" y="261"/>
                </a:lnTo>
                <a:lnTo>
                  <a:pt x="155" y="263"/>
                </a:lnTo>
                <a:lnTo>
                  <a:pt x="156" y="263"/>
                </a:lnTo>
                <a:lnTo>
                  <a:pt x="156" y="265"/>
                </a:lnTo>
                <a:lnTo>
                  <a:pt x="156" y="265"/>
                </a:lnTo>
                <a:lnTo>
                  <a:pt x="156" y="270"/>
                </a:lnTo>
                <a:lnTo>
                  <a:pt x="157" y="270"/>
                </a:lnTo>
                <a:lnTo>
                  <a:pt x="157" y="272"/>
                </a:lnTo>
                <a:lnTo>
                  <a:pt x="158" y="272"/>
                </a:lnTo>
                <a:lnTo>
                  <a:pt x="158" y="274"/>
                </a:lnTo>
                <a:lnTo>
                  <a:pt x="159" y="274"/>
                </a:lnTo>
                <a:lnTo>
                  <a:pt x="159" y="275"/>
                </a:lnTo>
                <a:lnTo>
                  <a:pt x="159" y="275"/>
                </a:lnTo>
                <a:lnTo>
                  <a:pt x="159" y="277"/>
                </a:lnTo>
                <a:lnTo>
                  <a:pt x="160" y="277"/>
                </a:lnTo>
                <a:lnTo>
                  <a:pt x="160" y="283"/>
                </a:lnTo>
                <a:lnTo>
                  <a:pt x="161" y="283"/>
                </a:lnTo>
                <a:lnTo>
                  <a:pt x="161" y="284"/>
                </a:lnTo>
                <a:lnTo>
                  <a:pt x="162" y="284"/>
                </a:lnTo>
                <a:lnTo>
                  <a:pt x="162" y="286"/>
                </a:lnTo>
                <a:lnTo>
                  <a:pt x="163" y="286"/>
                </a:lnTo>
                <a:lnTo>
                  <a:pt x="163" y="288"/>
                </a:lnTo>
                <a:lnTo>
                  <a:pt x="163" y="288"/>
                </a:lnTo>
                <a:lnTo>
                  <a:pt x="163" y="290"/>
                </a:lnTo>
                <a:lnTo>
                  <a:pt x="165" y="290"/>
                </a:lnTo>
                <a:lnTo>
                  <a:pt x="165" y="292"/>
                </a:lnTo>
                <a:lnTo>
                  <a:pt x="168" y="292"/>
                </a:lnTo>
                <a:lnTo>
                  <a:pt x="168" y="294"/>
                </a:lnTo>
                <a:lnTo>
                  <a:pt x="171" y="294"/>
                </a:lnTo>
                <a:lnTo>
                  <a:pt x="171" y="295"/>
                </a:lnTo>
                <a:lnTo>
                  <a:pt x="174" y="295"/>
                </a:lnTo>
                <a:lnTo>
                  <a:pt x="174" y="297"/>
                </a:lnTo>
                <a:lnTo>
                  <a:pt x="174" y="297"/>
                </a:lnTo>
                <a:lnTo>
                  <a:pt x="174" y="299"/>
                </a:lnTo>
                <a:lnTo>
                  <a:pt x="178" y="299"/>
                </a:lnTo>
                <a:lnTo>
                  <a:pt x="178" y="301"/>
                </a:lnTo>
                <a:lnTo>
                  <a:pt x="179" y="301"/>
                </a:lnTo>
                <a:lnTo>
                  <a:pt x="179" y="303"/>
                </a:lnTo>
                <a:lnTo>
                  <a:pt x="181" y="303"/>
                </a:lnTo>
                <a:lnTo>
                  <a:pt x="181" y="304"/>
                </a:lnTo>
                <a:lnTo>
                  <a:pt x="184" y="304"/>
                </a:lnTo>
                <a:lnTo>
                  <a:pt x="184" y="306"/>
                </a:lnTo>
                <a:lnTo>
                  <a:pt x="189" y="306"/>
                </a:lnTo>
                <a:lnTo>
                  <a:pt x="189" y="308"/>
                </a:lnTo>
                <a:lnTo>
                  <a:pt x="189" y="308"/>
                </a:lnTo>
                <a:lnTo>
                  <a:pt x="189" y="312"/>
                </a:lnTo>
                <a:lnTo>
                  <a:pt x="190" y="312"/>
                </a:lnTo>
                <a:lnTo>
                  <a:pt x="190" y="313"/>
                </a:lnTo>
                <a:lnTo>
                  <a:pt x="192" y="313"/>
                </a:lnTo>
                <a:lnTo>
                  <a:pt x="192" y="315"/>
                </a:lnTo>
                <a:lnTo>
                  <a:pt x="193" y="315"/>
                </a:lnTo>
                <a:lnTo>
                  <a:pt x="193" y="317"/>
                </a:lnTo>
                <a:lnTo>
                  <a:pt x="193" y="317"/>
                </a:lnTo>
                <a:lnTo>
                  <a:pt x="193" y="319"/>
                </a:lnTo>
                <a:lnTo>
                  <a:pt x="195" y="319"/>
                </a:lnTo>
                <a:lnTo>
                  <a:pt x="195" y="321"/>
                </a:lnTo>
                <a:lnTo>
                  <a:pt x="196" y="321"/>
                </a:lnTo>
                <a:lnTo>
                  <a:pt x="196" y="322"/>
                </a:lnTo>
                <a:lnTo>
                  <a:pt x="197" y="322"/>
                </a:lnTo>
                <a:lnTo>
                  <a:pt x="197" y="324"/>
                </a:lnTo>
                <a:lnTo>
                  <a:pt x="198" y="324"/>
                </a:lnTo>
                <a:lnTo>
                  <a:pt x="198" y="328"/>
                </a:lnTo>
                <a:lnTo>
                  <a:pt x="199" y="328"/>
                </a:lnTo>
                <a:lnTo>
                  <a:pt x="199" y="330"/>
                </a:lnTo>
                <a:lnTo>
                  <a:pt x="199" y="330"/>
                </a:lnTo>
                <a:lnTo>
                  <a:pt x="199" y="331"/>
                </a:lnTo>
                <a:lnTo>
                  <a:pt x="200" y="331"/>
                </a:lnTo>
                <a:lnTo>
                  <a:pt x="200" y="333"/>
                </a:lnTo>
                <a:lnTo>
                  <a:pt x="200" y="333"/>
                </a:lnTo>
                <a:lnTo>
                  <a:pt x="200" y="335"/>
                </a:lnTo>
                <a:lnTo>
                  <a:pt x="202" y="335"/>
                </a:lnTo>
                <a:lnTo>
                  <a:pt x="202" y="337"/>
                </a:lnTo>
                <a:lnTo>
                  <a:pt x="203" y="337"/>
                </a:lnTo>
                <a:lnTo>
                  <a:pt x="203" y="339"/>
                </a:lnTo>
                <a:lnTo>
                  <a:pt x="204" y="339"/>
                </a:lnTo>
                <a:lnTo>
                  <a:pt x="204" y="341"/>
                </a:lnTo>
                <a:lnTo>
                  <a:pt x="206" y="341"/>
                </a:lnTo>
                <a:lnTo>
                  <a:pt x="206" y="342"/>
                </a:lnTo>
                <a:lnTo>
                  <a:pt x="209" y="342"/>
                </a:lnTo>
                <a:lnTo>
                  <a:pt x="209" y="344"/>
                </a:lnTo>
                <a:lnTo>
                  <a:pt x="209" y="344"/>
                </a:lnTo>
                <a:lnTo>
                  <a:pt x="209" y="344"/>
                </a:lnTo>
                <a:lnTo>
                  <a:pt x="211" y="344"/>
                </a:lnTo>
                <a:lnTo>
                  <a:pt x="211" y="346"/>
                </a:lnTo>
                <a:lnTo>
                  <a:pt x="214" y="346"/>
                </a:lnTo>
                <a:lnTo>
                  <a:pt x="214" y="348"/>
                </a:lnTo>
                <a:lnTo>
                  <a:pt x="216" y="348"/>
                </a:lnTo>
                <a:lnTo>
                  <a:pt x="216" y="350"/>
                </a:lnTo>
                <a:lnTo>
                  <a:pt x="219" y="350"/>
                </a:lnTo>
                <a:lnTo>
                  <a:pt x="219" y="351"/>
                </a:lnTo>
                <a:lnTo>
                  <a:pt x="220" y="351"/>
                </a:lnTo>
                <a:lnTo>
                  <a:pt x="220" y="353"/>
                </a:lnTo>
                <a:lnTo>
                  <a:pt x="223" y="353"/>
                </a:lnTo>
                <a:lnTo>
                  <a:pt x="223" y="355"/>
                </a:lnTo>
                <a:lnTo>
                  <a:pt x="225" y="355"/>
                </a:lnTo>
                <a:lnTo>
                  <a:pt x="225" y="357"/>
                </a:lnTo>
                <a:lnTo>
                  <a:pt x="225" y="357"/>
                </a:lnTo>
                <a:lnTo>
                  <a:pt x="225" y="359"/>
                </a:lnTo>
                <a:lnTo>
                  <a:pt x="228" y="359"/>
                </a:lnTo>
                <a:lnTo>
                  <a:pt x="228" y="361"/>
                </a:lnTo>
                <a:lnTo>
                  <a:pt x="229" y="361"/>
                </a:lnTo>
                <a:lnTo>
                  <a:pt x="229" y="362"/>
                </a:lnTo>
                <a:lnTo>
                  <a:pt x="230" y="362"/>
                </a:lnTo>
                <a:lnTo>
                  <a:pt x="230" y="364"/>
                </a:lnTo>
                <a:lnTo>
                  <a:pt x="231" y="364"/>
                </a:lnTo>
                <a:lnTo>
                  <a:pt x="231" y="366"/>
                </a:lnTo>
                <a:lnTo>
                  <a:pt x="231" y="366"/>
                </a:lnTo>
                <a:lnTo>
                  <a:pt x="231" y="368"/>
                </a:lnTo>
                <a:lnTo>
                  <a:pt x="231" y="368"/>
                </a:lnTo>
                <a:lnTo>
                  <a:pt x="231" y="370"/>
                </a:lnTo>
                <a:lnTo>
                  <a:pt x="232" y="370"/>
                </a:lnTo>
                <a:lnTo>
                  <a:pt x="232" y="372"/>
                </a:lnTo>
                <a:lnTo>
                  <a:pt x="237" y="372"/>
                </a:lnTo>
                <a:lnTo>
                  <a:pt x="237" y="373"/>
                </a:lnTo>
                <a:lnTo>
                  <a:pt x="237" y="373"/>
                </a:lnTo>
                <a:lnTo>
                  <a:pt x="237" y="375"/>
                </a:lnTo>
                <a:lnTo>
                  <a:pt x="238" y="375"/>
                </a:lnTo>
                <a:lnTo>
                  <a:pt x="238" y="377"/>
                </a:lnTo>
                <a:lnTo>
                  <a:pt x="240" y="377"/>
                </a:lnTo>
                <a:lnTo>
                  <a:pt x="240" y="383"/>
                </a:lnTo>
                <a:lnTo>
                  <a:pt x="241" y="383"/>
                </a:lnTo>
                <a:lnTo>
                  <a:pt x="241" y="384"/>
                </a:lnTo>
                <a:lnTo>
                  <a:pt x="242" y="384"/>
                </a:lnTo>
                <a:lnTo>
                  <a:pt x="242" y="384"/>
                </a:lnTo>
                <a:lnTo>
                  <a:pt x="244" y="384"/>
                </a:lnTo>
                <a:lnTo>
                  <a:pt x="244" y="386"/>
                </a:lnTo>
                <a:lnTo>
                  <a:pt x="245" y="386"/>
                </a:lnTo>
                <a:lnTo>
                  <a:pt x="245" y="390"/>
                </a:lnTo>
                <a:lnTo>
                  <a:pt x="246" y="390"/>
                </a:lnTo>
                <a:lnTo>
                  <a:pt x="246" y="392"/>
                </a:lnTo>
                <a:lnTo>
                  <a:pt x="247" y="392"/>
                </a:lnTo>
                <a:lnTo>
                  <a:pt x="247" y="393"/>
                </a:lnTo>
                <a:lnTo>
                  <a:pt x="250" y="393"/>
                </a:lnTo>
                <a:lnTo>
                  <a:pt x="250" y="395"/>
                </a:lnTo>
                <a:lnTo>
                  <a:pt x="251" y="395"/>
                </a:lnTo>
                <a:lnTo>
                  <a:pt x="251" y="397"/>
                </a:lnTo>
                <a:lnTo>
                  <a:pt x="252" y="397"/>
                </a:lnTo>
                <a:lnTo>
                  <a:pt x="252" y="401"/>
                </a:lnTo>
                <a:lnTo>
                  <a:pt x="254" y="401"/>
                </a:lnTo>
                <a:lnTo>
                  <a:pt x="254" y="403"/>
                </a:lnTo>
                <a:lnTo>
                  <a:pt x="255" y="403"/>
                </a:lnTo>
                <a:lnTo>
                  <a:pt x="255" y="404"/>
                </a:lnTo>
                <a:lnTo>
                  <a:pt x="255" y="404"/>
                </a:lnTo>
                <a:lnTo>
                  <a:pt x="255" y="406"/>
                </a:lnTo>
                <a:lnTo>
                  <a:pt x="256" y="406"/>
                </a:lnTo>
                <a:lnTo>
                  <a:pt x="256" y="408"/>
                </a:lnTo>
                <a:lnTo>
                  <a:pt x="257" y="408"/>
                </a:lnTo>
                <a:lnTo>
                  <a:pt x="257" y="410"/>
                </a:lnTo>
                <a:lnTo>
                  <a:pt x="257" y="410"/>
                </a:lnTo>
                <a:lnTo>
                  <a:pt x="257" y="412"/>
                </a:lnTo>
                <a:lnTo>
                  <a:pt x="261" y="412"/>
                </a:lnTo>
                <a:lnTo>
                  <a:pt x="261" y="414"/>
                </a:lnTo>
                <a:lnTo>
                  <a:pt x="264" y="414"/>
                </a:lnTo>
                <a:lnTo>
                  <a:pt x="264" y="417"/>
                </a:lnTo>
                <a:lnTo>
                  <a:pt x="265" y="417"/>
                </a:lnTo>
                <a:lnTo>
                  <a:pt x="265" y="419"/>
                </a:lnTo>
                <a:lnTo>
                  <a:pt x="266" y="419"/>
                </a:lnTo>
                <a:lnTo>
                  <a:pt x="266" y="423"/>
                </a:lnTo>
                <a:lnTo>
                  <a:pt x="267" y="423"/>
                </a:lnTo>
                <a:lnTo>
                  <a:pt x="267" y="425"/>
                </a:lnTo>
                <a:lnTo>
                  <a:pt x="273" y="425"/>
                </a:lnTo>
                <a:lnTo>
                  <a:pt x="273" y="426"/>
                </a:lnTo>
                <a:lnTo>
                  <a:pt x="274" y="426"/>
                </a:lnTo>
                <a:lnTo>
                  <a:pt x="274" y="428"/>
                </a:lnTo>
                <a:lnTo>
                  <a:pt x="276" y="428"/>
                </a:lnTo>
                <a:lnTo>
                  <a:pt x="276" y="430"/>
                </a:lnTo>
                <a:lnTo>
                  <a:pt x="276" y="430"/>
                </a:lnTo>
                <a:lnTo>
                  <a:pt x="276" y="432"/>
                </a:lnTo>
                <a:lnTo>
                  <a:pt x="278" y="432"/>
                </a:lnTo>
                <a:lnTo>
                  <a:pt x="278" y="434"/>
                </a:lnTo>
                <a:lnTo>
                  <a:pt x="283" y="434"/>
                </a:lnTo>
                <a:lnTo>
                  <a:pt x="283" y="436"/>
                </a:lnTo>
                <a:lnTo>
                  <a:pt x="285" y="436"/>
                </a:lnTo>
                <a:lnTo>
                  <a:pt x="285" y="437"/>
                </a:lnTo>
                <a:lnTo>
                  <a:pt x="286" y="437"/>
                </a:lnTo>
                <a:lnTo>
                  <a:pt x="286" y="439"/>
                </a:lnTo>
                <a:lnTo>
                  <a:pt x="287" y="439"/>
                </a:lnTo>
                <a:lnTo>
                  <a:pt x="287" y="441"/>
                </a:lnTo>
                <a:lnTo>
                  <a:pt x="288" y="441"/>
                </a:lnTo>
                <a:lnTo>
                  <a:pt x="288" y="443"/>
                </a:lnTo>
                <a:lnTo>
                  <a:pt x="293" y="443"/>
                </a:lnTo>
                <a:lnTo>
                  <a:pt x="293" y="445"/>
                </a:lnTo>
                <a:lnTo>
                  <a:pt x="293" y="445"/>
                </a:lnTo>
                <a:lnTo>
                  <a:pt x="293" y="447"/>
                </a:lnTo>
                <a:lnTo>
                  <a:pt x="297" y="447"/>
                </a:lnTo>
                <a:lnTo>
                  <a:pt x="297" y="448"/>
                </a:lnTo>
                <a:lnTo>
                  <a:pt x="298" y="448"/>
                </a:lnTo>
                <a:lnTo>
                  <a:pt x="298" y="450"/>
                </a:lnTo>
                <a:lnTo>
                  <a:pt x="299" y="450"/>
                </a:lnTo>
                <a:lnTo>
                  <a:pt x="299" y="454"/>
                </a:lnTo>
                <a:lnTo>
                  <a:pt x="299" y="454"/>
                </a:lnTo>
                <a:lnTo>
                  <a:pt x="299" y="456"/>
                </a:lnTo>
                <a:lnTo>
                  <a:pt x="302" y="456"/>
                </a:lnTo>
                <a:lnTo>
                  <a:pt x="302" y="458"/>
                </a:lnTo>
                <a:lnTo>
                  <a:pt x="303" y="458"/>
                </a:lnTo>
                <a:lnTo>
                  <a:pt x="303" y="459"/>
                </a:lnTo>
                <a:lnTo>
                  <a:pt x="305" y="459"/>
                </a:lnTo>
                <a:lnTo>
                  <a:pt x="305" y="461"/>
                </a:lnTo>
                <a:lnTo>
                  <a:pt x="306" y="461"/>
                </a:lnTo>
                <a:lnTo>
                  <a:pt x="306" y="463"/>
                </a:lnTo>
                <a:lnTo>
                  <a:pt x="316" y="463"/>
                </a:lnTo>
                <a:lnTo>
                  <a:pt x="316" y="465"/>
                </a:lnTo>
                <a:lnTo>
                  <a:pt x="317" y="465"/>
                </a:lnTo>
                <a:lnTo>
                  <a:pt x="317" y="467"/>
                </a:lnTo>
                <a:lnTo>
                  <a:pt x="318" y="467"/>
                </a:lnTo>
                <a:lnTo>
                  <a:pt x="318" y="469"/>
                </a:lnTo>
                <a:lnTo>
                  <a:pt x="319" y="469"/>
                </a:lnTo>
                <a:lnTo>
                  <a:pt x="319" y="470"/>
                </a:lnTo>
                <a:lnTo>
                  <a:pt x="324" y="470"/>
                </a:lnTo>
                <a:lnTo>
                  <a:pt x="324" y="472"/>
                </a:lnTo>
                <a:lnTo>
                  <a:pt x="326" y="472"/>
                </a:lnTo>
                <a:lnTo>
                  <a:pt x="326" y="474"/>
                </a:lnTo>
                <a:lnTo>
                  <a:pt x="327" y="474"/>
                </a:lnTo>
                <a:lnTo>
                  <a:pt x="327" y="476"/>
                </a:lnTo>
                <a:lnTo>
                  <a:pt x="329" y="476"/>
                </a:lnTo>
                <a:lnTo>
                  <a:pt x="329" y="476"/>
                </a:lnTo>
                <a:lnTo>
                  <a:pt x="330" y="476"/>
                </a:lnTo>
                <a:lnTo>
                  <a:pt x="330" y="478"/>
                </a:lnTo>
                <a:lnTo>
                  <a:pt x="330" y="478"/>
                </a:lnTo>
                <a:lnTo>
                  <a:pt x="330" y="480"/>
                </a:lnTo>
                <a:lnTo>
                  <a:pt x="331" y="480"/>
                </a:lnTo>
                <a:lnTo>
                  <a:pt x="331" y="480"/>
                </a:lnTo>
                <a:lnTo>
                  <a:pt x="332" y="480"/>
                </a:lnTo>
                <a:lnTo>
                  <a:pt x="332" y="481"/>
                </a:lnTo>
                <a:lnTo>
                  <a:pt x="335" y="481"/>
                </a:lnTo>
                <a:lnTo>
                  <a:pt x="335" y="481"/>
                </a:lnTo>
                <a:lnTo>
                  <a:pt x="336" y="481"/>
                </a:lnTo>
                <a:lnTo>
                  <a:pt x="336" y="481"/>
                </a:lnTo>
                <a:lnTo>
                  <a:pt x="338" y="481"/>
                </a:lnTo>
                <a:lnTo>
                  <a:pt x="338" y="483"/>
                </a:lnTo>
                <a:lnTo>
                  <a:pt x="340" y="483"/>
                </a:lnTo>
                <a:lnTo>
                  <a:pt x="340" y="483"/>
                </a:lnTo>
                <a:lnTo>
                  <a:pt x="341" y="483"/>
                </a:lnTo>
                <a:lnTo>
                  <a:pt x="341" y="483"/>
                </a:lnTo>
                <a:lnTo>
                  <a:pt x="343" y="483"/>
                </a:lnTo>
                <a:lnTo>
                  <a:pt x="343" y="485"/>
                </a:lnTo>
                <a:lnTo>
                  <a:pt x="343" y="485"/>
                </a:lnTo>
                <a:lnTo>
                  <a:pt x="343" y="485"/>
                </a:lnTo>
                <a:lnTo>
                  <a:pt x="349" y="485"/>
                </a:lnTo>
                <a:lnTo>
                  <a:pt x="349" y="485"/>
                </a:lnTo>
                <a:lnTo>
                  <a:pt x="357" y="485"/>
                </a:lnTo>
                <a:lnTo>
                  <a:pt x="357" y="485"/>
                </a:lnTo>
                <a:lnTo>
                  <a:pt x="357" y="485"/>
                </a:lnTo>
                <a:lnTo>
                  <a:pt x="357" y="487"/>
                </a:lnTo>
                <a:lnTo>
                  <a:pt x="369" y="487"/>
                </a:lnTo>
                <a:lnTo>
                  <a:pt x="369" y="489"/>
                </a:lnTo>
                <a:lnTo>
                  <a:pt x="371" y="489"/>
                </a:lnTo>
                <a:lnTo>
                  <a:pt x="371" y="491"/>
                </a:lnTo>
                <a:lnTo>
                  <a:pt x="371" y="491"/>
                </a:lnTo>
                <a:lnTo>
                  <a:pt x="371" y="493"/>
                </a:lnTo>
                <a:lnTo>
                  <a:pt x="373" y="493"/>
                </a:lnTo>
                <a:lnTo>
                  <a:pt x="373" y="495"/>
                </a:lnTo>
                <a:lnTo>
                  <a:pt x="374" y="495"/>
                </a:lnTo>
                <a:lnTo>
                  <a:pt x="374" y="497"/>
                </a:lnTo>
                <a:lnTo>
                  <a:pt x="382" y="497"/>
                </a:lnTo>
                <a:lnTo>
                  <a:pt x="382" y="499"/>
                </a:lnTo>
                <a:lnTo>
                  <a:pt x="384" y="499"/>
                </a:lnTo>
                <a:lnTo>
                  <a:pt x="384" y="501"/>
                </a:lnTo>
                <a:lnTo>
                  <a:pt x="404" y="501"/>
                </a:lnTo>
                <a:lnTo>
                  <a:pt x="404" y="503"/>
                </a:lnTo>
                <a:lnTo>
                  <a:pt x="409" y="503"/>
                </a:lnTo>
                <a:lnTo>
                  <a:pt x="409" y="505"/>
                </a:lnTo>
                <a:lnTo>
                  <a:pt x="411" y="505"/>
                </a:lnTo>
                <a:lnTo>
                  <a:pt x="411" y="507"/>
                </a:lnTo>
                <a:lnTo>
                  <a:pt x="434" y="507"/>
                </a:lnTo>
                <a:lnTo>
                  <a:pt x="434" y="509"/>
                </a:lnTo>
                <a:lnTo>
                  <a:pt x="435" y="509"/>
                </a:lnTo>
                <a:lnTo>
                  <a:pt x="435" y="510"/>
                </a:lnTo>
                <a:lnTo>
                  <a:pt x="438" y="510"/>
                </a:lnTo>
                <a:lnTo>
                  <a:pt x="438" y="512"/>
                </a:lnTo>
                <a:lnTo>
                  <a:pt x="439" y="512"/>
                </a:lnTo>
                <a:lnTo>
                  <a:pt x="439" y="514"/>
                </a:lnTo>
                <a:lnTo>
                  <a:pt x="443" y="514"/>
                </a:lnTo>
                <a:lnTo>
                  <a:pt x="443" y="516"/>
                </a:lnTo>
                <a:lnTo>
                  <a:pt x="445" y="516"/>
                </a:lnTo>
                <a:lnTo>
                  <a:pt x="445" y="518"/>
                </a:lnTo>
                <a:lnTo>
                  <a:pt x="449" y="518"/>
                </a:lnTo>
                <a:lnTo>
                  <a:pt x="449" y="518"/>
                </a:lnTo>
                <a:lnTo>
                  <a:pt x="450" y="518"/>
                </a:lnTo>
                <a:lnTo>
                  <a:pt x="450" y="520"/>
                </a:lnTo>
                <a:lnTo>
                  <a:pt x="451" y="520"/>
                </a:lnTo>
                <a:lnTo>
                  <a:pt x="451" y="522"/>
                </a:lnTo>
                <a:lnTo>
                  <a:pt x="453" y="522"/>
                </a:lnTo>
                <a:lnTo>
                  <a:pt x="453" y="522"/>
                </a:lnTo>
                <a:lnTo>
                  <a:pt x="454" y="522"/>
                </a:lnTo>
                <a:lnTo>
                  <a:pt x="454" y="522"/>
                </a:lnTo>
                <a:lnTo>
                  <a:pt x="457" y="522"/>
                </a:lnTo>
                <a:lnTo>
                  <a:pt x="457" y="524"/>
                </a:lnTo>
                <a:lnTo>
                  <a:pt x="459" y="524"/>
                </a:lnTo>
                <a:lnTo>
                  <a:pt x="459" y="524"/>
                </a:lnTo>
                <a:lnTo>
                  <a:pt x="464" y="524"/>
                </a:lnTo>
                <a:lnTo>
                  <a:pt x="464" y="526"/>
                </a:lnTo>
                <a:lnTo>
                  <a:pt x="465" y="526"/>
                </a:lnTo>
                <a:lnTo>
                  <a:pt x="465" y="528"/>
                </a:lnTo>
                <a:lnTo>
                  <a:pt x="466" y="528"/>
                </a:lnTo>
                <a:lnTo>
                  <a:pt x="466" y="528"/>
                </a:lnTo>
                <a:lnTo>
                  <a:pt x="467" y="528"/>
                </a:lnTo>
                <a:lnTo>
                  <a:pt x="467" y="530"/>
                </a:lnTo>
                <a:lnTo>
                  <a:pt x="469" y="530"/>
                </a:lnTo>
                <a:lnTo>
                  <a:pt x="469" y="530"/>
                </a:lnTo>
                <a:lnTo>
                  <a:pt x="471" y="530"/>
                </a:lnTo>
                <a:lnTo>
                  <a:pt x="471" y="530"/>
                </a:lnTo>
                <a:lnTo>
                  <a:pt x="479" y="530"/>
                </a:lnTo>
                <a:lnTo>
                  <a:pt x="479" y="532"/>
                </a:lnTo>
                <a:lnTo>
                  <a:pt x="480" y="532"/>
                </a:lnTo>
                <a:lnTo>
                  <a:pt x="480" y="532"/>
                </a:lnTo>
                <a:lnTo>
                  <a:pt x="483" y="532"/>
                </a:lnTo>
                <a:lnTo>
                  <a:pt x="483" y="532"/>
                </a:lnTo>
                <a:lnTo>
                  <a:pt x="487" y="532"/>
                </a:lnTo>
                <a:lnTo>
                  <a:pt x="487" y="532"/>
                </a:lnTo>
                <a:lnTo>
                  <a:pt x="488" y="532"/>
                </a:lnTo>
                <a:lnTo>
                  <a:pt x="488" y="532"/>
                </a:lnTo>
                <a:lnTo>
                  <a:pt x="488" y="532"/>
                </a:lnTo>
                <a:lnTo>
                  <a:pt x="488" y="532"/>
                </a:lnTo>
                <a:lnTo>
                  <a:pt x="489" y="532"/>
                </a:lnTo>
                <a:lnTo>
                  <a:pt x="489" y="532"/>
                </a:lnTo>
                <a:lnTo>
                  <a:pt x="492" y="532"/>
                </a:lnTo>
                <a:lnTo>
                  <a:pt x="492" y="534"/>
                </a:lnTo>
                <a:lnTo>
                  <a:pt x="494" y="534"/>
                </a:lnTo>
                <a:lnTo>
                  <a:pt x="494" y="537"/>
                </a:lnTo>
                <a:lnTo>
                  <a:pt x="497" y="537"/>
                </a:lnTo>
                <a:lnTo>
                  <a:pt x="497" y="537"/>
                </a:lnTo>
                <a:lnTo>
                  <a:pt x="518" y="537"/>
                </a:lnTo>
                <a:lnTo>
                  <a:pt x="518" y="537"/>
                </a:lnTo>
                <a:lnTo>
                  <a:pt x="521" y="537"/>
                </a:lnTo>
                <a:lnTo>
                  <a:pt x="521" y="537"/>
                </a:lnTo>
                <a:lnTo>
                  <a:pt x="532" y="537"/>
                </a:lnTo>
                <a:lnTo>
                  <a:pt x="532" y="537"/>
                </a:lnTo>
                <a:lnTo>
                  <a:pt x="569" y="537"/>
                </a:lnTo>
                <a:lnTo>
                  <a:pt x="569" y="539"/>
                </a:lnTo>
                <a:lnTo>
                  <a:pt x="588" y="539"/>
                </a:lnTo>
                <a:lnTo>
                  <a:pt x="588" y="539"/>
                </a:lnTo>
                <a:lnTo>
                  <a:pt x="591" y="539"/>
                </a:lnTo>
                <a:lnTo>
                  <a:pt x="591" y="541"/>
                </a:lnTo>
                <a:lnTo>
                  <a:pt x="597" y="541"/>
                </a:lnTo>
                <a:lnTo>
                  <a:pt x="597" y="543"/>
                </a:lnTo>
                <a:lnTo>
                  <a:pt x="605" y="543"/>
                </a:lnTo>
                <a:lnTo>
                  <a:pt x="605" y="546"/>
                </a:lnTo>
                <a:lnTo>
                  <a:pt x="609" y="546"/>
                </a:lnTo>
                <a:lnTo>
                  <a:pt x="609" y="546"/>
                </a:lnTo>
                <a:lnTo>
                  <a:pt x="610" y="546"/>
                </a:lnTo>
                <a:lnTo>
                  <a:pt x="610" y="546"/>
                </a:lnTo>
                <a:lnTo>
                  <a:pt x="612" y="546"/>
                </a:lnTo>
                <a:lnTo>
                  <a:pt x="612" y="546"/>
                </a:lnTo>
                <a:lnTo>
                  <a:pt x="613" y="546"/>
                </a:lnTo>
                <a:lnTo>
                  <a:pt x="613" y="546"/>
                </a:lnTo>
                <a:lnTo>
                  <a:pt x="614" y="546"/>
                </a:lnTo>
                <a:lnTo>
                  <a:pt x="614" y="546"/>
                </a:lnTo>
                <a:lnTo>
                  <a:pt x="615" y="546"/>
                </a:lnTo>
                <a:lnTo>
                  <a:pt x="615" y="546"/>
                </a:lnTo>
                <a:lnTo>
                  <a:pt x="618" y="546"/>
                </a:lnTo>
                <a:lnTo>
                  <a:pt x="618" y="546"/>
                </a:lnTo>
                <a:lnTo>
                  <a:pt x="621" y="546"/>
                </a:lnTo>
                <a:lnTo>
                  <a:pt x="621" y="546"/>
                </a:lnTo>
                <a:lnTo>
                  <a:pt x="621" y="546"/>
                </a:lnTo>
                <a:lnTo>
                  <a:pt x="621" y="546"/>
                </a:lnTo>
                <a:lnTo>
                  <a:pt x="622" y="546"/>
                </a:lnTo>
                <a:lnTo>
                  <a:pt x="622" y="546"/>
                </a:lnTo>
                <a:lnTo>
                  <a:pt x="624" y="546"/>
                </a:lnTo>
                <a:lnTo>
                  <a:pt x="624" y="546"/>
                </a:lnTo>
                <a:lnTo>
                  <a:pt x="625" y="546"/>
                </a:lnTo>
                <a:lnTo>
                  <a:pt x="625" y="546"/>
                </a:lnTo>
                <a:lnTo>
                  <a:pt x="626" y="546"/>
                </a:lnTo>
                <a:lnTo>
                  <a:pt x="626" y="546"/>
                </a:lnTo>
                <a:lnTo>
                  <a:pt x="628" y="546"/>
                </a:lnTo>
                <a:lnTo>
                  <a:pt x="628" y="548"/>
                </a:lnTo>
                <a:lnTo>
                  <a:pt x="636" y="548"/>
                </a:lnTo>
                <a:lnTo>
                  <a:pt x="636" y="548"/>
                </a:lnTo>
                <a:lnTo>
                  <a:pt x="657" y="548"/>
                </a:lnTo>
                <a:lnTo>
                  <a:pt x="657" y="548"/>
                </a:lnTo>
                <a:lnTo>
                  <a:pt x="707" y="548"/>
                </a:lnTo>
                <a:lnTo>
                  <a:pt x="707" y="548"/>
                </a:lnTo>
                <a:lnTo>
                  <a:pt x="717" y="548"/>
                </a:lnTo>
                <a:lnTo>
                  <a:pt x="717" y="548"/>
                </a:lnTo>
                <a:lnTo>
                  <a:pt x="736" y="548"/>
                </a:lnTo>
                <a:lnTo>
                  <a:pt x="736" y="548"/>
                </a:lnTo>
                <a:lnTo>
                  <a:pt x="741" y="548"/>
                </a:lnTo>
                <a:lnTo>
                  <a:pt x="741" y="548"/>
                </a:lnTo>
                <a:lnTo>
                  <a:pt x="744" y="548"/>
                </a:lnTo>
                <a:lnTo>
                  <a:pt x="744" y="548"/>
                </a:lnTo>
                <a:lnTo>
                  <a:pt x="753" y="548"/>
                </a:lnTo>
                <a:lnTo>
                  <a:pt x="753" y="548"/>
                </a:lnTo>
                <a:lnTo>
                  <a:pt x="756" y="548"/>
                </a:lnTo>
                <a:lnTo>
                  <a:pt x="756" y="551"/>
                </a:lnTo>
                <a:lnTo>
                  <a:pt x="759" y="551"/>
                </a:lnTo>
                <a:lnTo>
                  <a:pt x="759" y="551"/>
                </a:lnTo>
                <a:lnTo>
                  <a:pt x="760" y="551"/>
                </a:lnTo>
                <a:lnTo>
                  <a:pt x="760" y="551"/>
                </a:lnTo>
                <a:lnTo>
                  <a:pt x="763" y="551"/>
                </a:lnTo>
                <a:lnTo>
                  <a:pt x="763" y="551"/>
                </a:lnTo>
                <a:lnTo>
                  <a:pt x="765" y="551"/>
                </a:lnTo>
                <a:lnTo>
                  <a:pt x="765" y="554"/>
                </a:lnTo>
                <a:lnTo>
                  <a:pt x="768" y="554"/>
                </a:lnTo>
                <a:lnTo>
                  <a:pt x="768" y="554"/>
                </a:lnTo>
                <a:lnTo>
                  <a:pt x="769" y="554"/>
                </a:lnTo>
                <a:lnTo>
                  <a:pt x="769" y="554"/>
                </a:lnTo>
                <a:lnTo>
                  <a:pt x="770" y="554"/>
                </a:lnTo>
                <a:lnTo>
                  <a:pt x="770" y="554"/>
                </a:lnTo>
                <a:lnTo>
                  <a:pt x="782" y="554"/>
                </a:lnTo>
                <a:lnTo>
                  <a:pt x="782" y="554"/>
                </a:lnTo>
                <a:lnTo>
                  <a:pt x="789" y="554"/>
                </a:lnTo>
                <a:lnTo>
                  <a:pt x="789" y="554"/>
                </a:lnTo>
                <a:lnTo>
                  <a:pt x="817" y="554"/>
                </a:lnTo>
                <a:lnTo>
                  <a:pt x="817" y="554"/>
                </a:lnTo>
                <a:lnTo>
                  <a:pt x="830" y="554"/>
                </a:lnTo>
                <a:lnTo>
                  <a:pt x="830" y="554"/>
                </a:lnTo>
                <a:lnTo>
                  <a:pt x="836" y="554"/>
                </a:lnTo>
                <a:lnTo>
                  <a:pt x="836" y="554"/>
                </a:lnTo>
                <a:lnTo>
                  <a:pt x="844" y="554"/>
                </a:lnTo>
                <a:lnTo>
                  <a:pt x="844" y="558"/>
                </a:lnTo>
                <a:lnTo>
                  <a:pt x="860" y="558"/>
                </a:lnTo>
                <a:lnTo>
                  <a:pt x="860" y="558"/>
                </a:lnTo>
                <a:lnTo>
                  <a:pt x="869" y="558"/>
                </a:lnTo>
                <a:lnTo>
                  <a:pt x="869" y="558"/>
                </a:lnTo>
                <a:lnTo>
                  <a:pt x="887" y="558"/>
                </a:lnTo>
                <a:lnTo>
                  <a:pt x="887" y="558"/>
                </a:lnTo>
                <a:lnTo>
                  <a:pt x="893" y="558"/>
                </a:lnTo>
                <a:lnTo>
                  <a:pt x="893" y="558"/>
                </a:lnTo>
                <a:lnTo>
                  <a:pt x="894" y="558"/>
                </a:lnTo>
                <a:lnTo>
                  <a:pt x="894" y="558"/>
                </a:lnTo>
                <a:lnTo>
                  <a:pt x="896" y="558"/>
                </a:lnTo>
                <a:lnTo>
                  <a:pt x="896" y="561"/>
                </a:lnTo>
                <a:lnTo>
                  <a:pt x="896" y="561"/>
                </a:lnTo>
                <a:lnTo>
                  <a:pt x="896" y="561"/>
                </a:lnTo>
                <a:lnTo>
                  <a:pt x="898" y="561"/>
                </a:lnTo>
                <a:lnTo>
                  <a:pt x="898" y="561"/>
                </a:lnTo>
                <a:lnTo>
                  <a:pt x="902" y="561"/>
                </a:lnTo>
                <a:lnTo>
                  <a:pt x="902" y="561"/>
                </a:lnTo>
                <a:lnTo>
                  <a:pt x="903" y="561"/>
                </a:lnTo>
                <a:lnTo>
                  <a:pt x="903" y="561"/>
                </a:lnTo>
                <a:lnTo>
                  <a:pt x="908" y="561"/>
                </a:lnTo>
                <a:lnTo>
                  <a:pt x="908" y="565"/>
                </a:lnTo>
                <a:lnTo>
                  <a:pt x="911" y="565"/>
                </a:lnTo>
                <a:lnTo>
                  <a:pt x="911" y="565"/>
                </a:lnTo>
                <a:lnTo>
                  <a:pt x="912" y="565"/>
                </a:lnTo>
                <a:lnTo>
                  <a:pt x="912" y="565"/>
                </a:lnTo>
                <a:lnTo>
                  <a:pt x="912" y="565"/>
                </a:lnTo>
                <a:lnTo>
                  <a:pt x="912" y="569"/>
                </a:lnTo>
                <a:lnTo>
                  <a:pt x="913" y="569"/>
                </a:lnTo>
                <a:lnTo>
                  <a:pt x="913" y="569"/>
                </a:lnTo>
                <a:lnTo>
                  <a:pt x="922" y="569"/>
                </a:lnTo>
                <a:lnTo>
                  <a:pt x="922" y="569"/>
                </a:lnTo>
                <a:lnTo>
                  <a:pt x="933" y="569"/>
                </a:lnTo>
                <a:lnTo>
                  <a:pt x="933" y="569"/>
                </a:lnTo>
                <a:lnTo>
                  <a:pt x="934" y="569"/>
                </a:lnTo>
                <a:lnTo>
                  <a:pt x="934" y="569"/>
                </a:lnTo>
                <a:lnTo>
                  <a:pt x="936" y="569"/>
                </a:lnTo>
                <a:lnTo>
                  <a:pt x="936" y="569"/>
                </a:lnTo>
                <a:lnTo>
                  <a:pt x="939" y="569"/>
                </a:lnTo>
                <a:lnTo>
                  <a:pt x="939" y="569"/>
                </a:lnTo>
                <a:lnTo>
                  <a:pt x="948" y="569"/>
                </a:lnTo>
                <a:lnTo>
                  <a:pt x="948" y="569"/>
                </a:lnTo>
                <a:lnTo>
                  <a:pt x="951" y="569"/>
                </a:lnTo>
                <a:lnTo>
                  <a:pt x="951" y="569"/>
                </a:lnTo>
                <a:lnTo>
                  <a:pt x="968" y="569"/>
                </a:lnTo>
                <a:lnTo>
                  <a:pt x="968" y="569"/>
                </a:lnTo>
                <a:lnTo>
                  <a:pt x="989" y="569"/>
                </a:lnTo>
                <a:lnTo>
                  <a:pt x="989" y="569"/>
                </a:lnTo>
                <a:lnTo>
                  <a:pt x="1028" y="569"/>
                </a:lnTo>
                <a:lnTo>
                  <a:pt x="1028" y="575"/>
                </a:lnTo>
                <a:lnTo>
                  <a:pt x="1033" y="575"/>
                </a:lnTo>
                <a:lnTo>
                  <a:pt x="1033" y="580"/>
                </a:lnTo>
                <a:lnTo>
                  <a:pt x="1034" y="580"/>
                </a:lnTo>
                <a:lnTo>
                  <a:pt x="1034" y="580"/>
                </a:lnTo>
                <a:lnTo>
                  <a:pt x="1034" y="580"/>
                </a:lnTo>
                <a:lnTo>
                  <a:pt x="1034" y="580"/>
                </a:lnTo>
                <a:lnTo>
                  <a:pt x="1040" y="580"/>
                </a:lnTo>
                <a:lnTo>
                  <a:pt x="1040" y="580"/>
                </a:lnTo>
                <a:lnTo>
                  <a:pt x="1045" y="580"/>
                </a:lnTo>
                <a:lnTo>
                  <a:pt x="1045" y="580"/>
                </a:lnTo>
                <a:lnTo>
                  <a:pt x="1046" y="580"/>
                </a:lnTo>
                <a:lnTo>
                  <a:pt x="1046" y="580"/>
                </a:lnTo>
                <a:lnTo>
                  <a:pt x="1048" y="580"/>
                </a:lnTo>
                <a:lnTo>
                  <a:pt x="1048" y="580"/>
                </a:lnTo>
                <a:lnTo>
                  <a:pt x="1052" y="580"/>
                </a:lnTo>
                <a:lnTo>
                  <a:pt x="1052" y="580"/>
                </a:lnTo>
                <a:lnTo>
                  <a:pt x="1053" y="580"/>
                </a:lnTo>
                <a:lnTo>
                  <a:pt x="1053" y="580"/>
                </a:lnTo>
                <a:lnTo>
                  <a:pt x="1055" y="580"/>
                </a:lnTo>
                <a:lnTo>
                  <a:pt x="1055" y="580"/>
                </a:lnTo>
                <a:lnTo>
                  <a:pt x="1055" y="580"/>
                </a:lnTo>
                <a:lnTo>
                  <a:pt x="1055" y="580"/>
                </a:lnTo>
                <a:lnTo>
                  <a:pt x="1058" y="580"/>
                </a:lnTo>
                <a:lnTo>
                  <a:pt x="1058" y="580"/>
                </a:lnTo>
                <a:lnTo>
                  <a:pt x="1060" y="580"/>
                </a:lnTo>
                <a:lnTo>
                  <a:pt x="1060" y="580"/>
                </a:lnTo>
                <a:lnTo>
                  <a:pt x="1065" y="580"/>
                </a:lnTo>
                <a:lnTo>
                  <a:pt x="1065" y="587"/>
                </a:lnTo>
                <a:lnTo>
                  <a:pt x="1065" y="587"/>
                </a:lnTo>
                <a:lnTo>
                  <a:pt x="1065" y="587"/>
                </a:lnTo>
                <a:lnTo>
                  <a:pt x="1067" y="587"/>
                </a:lnTo>
                <a:lnTo>
                  <a:pt x="1067" y="587"/>
                </a:lnTo>
                <a:lnTo>
                  <a:pt x="1069" y="587"/>
                </a:lnTo>
                <a:lnTo>
                  <a:pt x="1069" y="587"/>
                </a:lnTo>
                <a:lnTo>
                  <a:pt x="1082" y="587"/>
                </a:lnTo>
                <a:lnTo>
                  <a:pt x="1082" y="587"/>
                </a:lnTo>
                <a:lnTo>
                  <a:pt x="1091" y="587"/>
                </a:lnTo>
                <a:lnTo>
                  <a:pt x="1091" y="595"/>
                </a:lnTo>
                <a:lnTo>
                  <a:pt x="1092" y="595"/>
                </a:lnTo>
                <a:lnTo>
                  <a:pt x="1092" y="595"/>
                </a:lnTo>
                <a:lnTo>
                  <a:pt x="1103" y="595"/>
                </a:lnTo>
                <a:lnTo>
                  <a:pt x="1103" y="595"/>
                </a:lnTo>
                <a:lnTo>
                  <a:pt x="1142" y="595"/>
                </a:lnTo>
                <a:lnTo>
                  <a:pt x="1142" y="595"/>
                </a:lnTo>
                <a:lnTo>
                  <a:pt x="1142" y="595"/>
                </a:lnTo>
                <a:lnTo>
                  <a:pt x="1142" y="604"/>
                </a:lnTo>
                <a:lnTo>
                  <a:pt x="1150" y="604"/>
                </a:lnTo>
                <a:lnTo>
                  <a:pt x="1150" y="604"/>
                </a:lnTo>
                <a:lnTo>
                  <a:pt x="1153" y="604"/>
                </a:lnTo>
                <a:lnTo>
                  <a:pt x="1153" y="604"/>
                </a:lnTo>
                <a:lnTo>
                  <a:pt x="1160" y="604"/>
                </a:lnTo>
                <a:lnTo>
                  <a:pt x="1160" y="604"/>
                </a:lnTo>
                <a:lnTo>
                  <a:pt x="1167" y="604"/>
                </a:lnTo>
                <a:lnTo>
                  <a:pt x="1167" y="604"/>
                </a:lnTo>
                <a:lnTo>
                  <a:pt x="1176" y="604"/>
                </a:lnTo>
                <a:lnTo>
                  <a:pt x="1176" y="604"/>
                </a:lnTo>
                <a:lnTo>
                  <a:pt x="1180" y="604"/>
                </a:lnTo>
                <a:lnTo>
                  <a:pt x="1180" y="604"/>
                </a:lnTo>
                <a:lnTo>
                  <a:pt x="1183" y="604"/>
                </a:lnTo>
                <a:lnTo>
                  <a:pt x="1183" y="604"/>
                </a:lnTo>
                <a:lnTo>
                  <a:pt x="1184" y="604"/>
                </a:lnTo>
                <a:lnTo>
                  <a:pt x="1184" y="604"/>
                </a:lnTo>
                <a:lnTo>
                  <a:pt x="1185" y="604"/>
                </a:lnTo>
                <a:lnTo>
                  <a:pt x="1185" y="604"/>
                </a:lnTo>
                <a:lnTo>
                  <a:pt x="1187" y="604"/>
                </a:lnTo>
                <a:lnTo>
                  <a:pt x="1187" y="604"/>
                </a:lnTo>
                <a:lnTo>
                  <a:pt x="1188" y="604"/>
                </a:lnTo>
                <a:lnTo>
                  <a:pt x="1188" y="604"/>
                </a:lnTo>
                <a:lnTo>
                  <a:pt x="1190" y="604"/>
                </a:lnTo>
                <a:lnTo>
                  <a:pt x="1190" y="604"/>
                </a:lnTo>
                <a:lnTo>
                  <a:pt x="1192" y="604"/>
                </a:lnTo>
                <a:lnTo>
                  <a:pt x="1192" y="604"/>
                </a:lnTo>
                <a:lnTo>
                  <a:pt x="1194" y="604"/>
                </a:lnTo>
                <a:lnTo>
                  <a:pt x="1194" y="604"/>
                </a:lnTo>
                <a:lnTo>
                  <a:pt x="1206" y="604"/>
                </a:lnTo>
                <a:lnTo>
                  <a:pt x="1206" y="604"/>
                </a:lnTo>
                <a:lnTo>
                  <a:pt x="1213" y="604"/>
                </a:lnTo>
                <a:lnTo>
                  <a:pt x="1213" y="604"/>
                </a:lnTo>
                <a:lnTo>
                  <a:pt x="1219" y="604"/>
                </a:lnTo>
                <a:lnTo>
                  <a:pt x="1219" y="604"/>
                </a:lnTo>
                <a:lnTo>
                  <a:pt x="1233" y="604"/>
                </a:lnTo>
                <a:lnTo>
                  <a:pt x="1233" y="604"/>
                </a:lnTo>
                <a:lnTo>
                  <a:pt x="1318" y="604"/>
                </a:lnTo>
                <a:lnTo>
                  <a:pt x="1318" y="604"/>
                </a:lnTo>
                <a:lnTo>
                  <a:pt x="1324" y="604"/>
                </a:lnTo>
                <a:lnTo>
                  <a:pt x="1324" y="604"/>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52" name="Freeform 691"/>
          <p:cNvSpPr>
            <a:spLocks/>
          </p:cNvSpPr>
          <p:nvPr/>
        </p:nvSpPr>
        <p:spPr bwMode="auto">
          <a:xfrm>
            <a:off x="2550413" y="2855072"/>
            <a:ext cx="4693443" cy="2424274"/>
          </a:xfrm>
          <a:custGeom>
            <a:avLst/>
            <a:gdLst>
              <a:gd name="T0" fmla="*/ 359 w 368"/>
              <a:gd name="T1" fmla="*/ 179 h 194"/>
              <a:gd name="T2" fmla="*/ 305 w 368"/>
              <a:gd name="T3" fmla="*/ 177 h 194"/>
              <a:gd name="T4" fmla="*/ 252 w 368"/>
              <a:gd name="T5" fmla="*/ 171 h 194"/>
              <a:gd name="T6" fmla="*/ 247 w 368"/>
              <a:gd name="T7" fmla="*/ 169 h 194"/>
              <a:gd name="T8" fmla="*/ 202 w 368"/>
              <a:gd name="T9" fmla="*/ 165 h 194"/>
              <a:gd name="T10" fmla="*/ 186 w 368"/>
              <a:gd name="T11" fmla="*/ 164 h 194"/>
              <a:gd name="T12" fmla="*/ 169 w 368"/>
              <a:gd name="T13" fmla="*/ 161 h 194"/>
              <a:gd name="T14" fmla="*/ 162 w 368"/>
              <a:gd name="T15" fmla="*/ 159 h 194"/>
              <a:gd name="T16" fmla="*/ 147 w 368"/>
              <a:gd name="T17" fmla="*/ 156 h 194"/>
              <a:gd name="T18" fmla="*/ 128 w 368"/>
              <a:gd name="T19" fmla="*/ 154 h 194"/>
              <a:gd name="T20" fmla="*/ 125 w 368"/>
              <a:gd name="T21" fmla="*/ 149 h 194"/>
              <a:gd name="T22" fmla="*/ 117 w 368"/>
              <a:gd name="T23" fmla="*/ 147 h 194"/>
              <a:gd name="T24" fmla="*/ 113 w 368"/>
              <a:gd name="T25" fmla="*/ 144 h 194"/>
              <a:gd name="T26" fmla="*/ 99 w 368"/>
              <a:gd name="T27" fmla="*/ 142 h 194"/>
              <a:gd name="T28" fmla="*/ 95 w 368"/>
              <a:gd name="T29" fmla="*/ 138 h 194"/>
              <a:gd name="T30" fmla="*/ 88 w 368"/>
              <a:gd name="T31" fmla="*/ 136 h 194"/>
              <a:gd name="T32" fmla="*/ 86 w 368"/>
              <a:gd name="T33" fmla="*/ 132 h 194"/>
              <a:gd name="T34" fmla="*/ 80 w 368"/>
              <a:gd name="T35" fmla="*/ 131 h 194"/>
              <a:gd name="T36" fmla="*/ 77 w 368"/>
              <a:gd name="T37" fmla="*/ 126 h 194"/>
              <a:gd name="T38" fmla="*/ 72 w 368"/>
              <a:gd name="T39" fmla="*/ 124 h 194"/>
              <a:gd name="T40" fmla="*/ 68 w 368"/>
              <a:gd name="T41" fmla="*/ 119 h 194"/>
              <a:gd name="T42" fmla="*/ 64 w 368"/>
              <a:gd name="T43" fmla="*/ 116 h 194"/>
              <a:gd name="T44" fmla="*/ 61 w 368"/>
              <a:gd name="T45" fmla="*/ 111 h 194"/>
              <a:gd name="T46" fmla="*/ 57 w 368"/>
              <a:gd name="T47" fmla="*/ 107 h 194"/>
              <a:gd name="T48" fmla="*/ 56 w 368"/>
              <a:gd name="T49" fmla="*/ 103 h 194"/>
              <a:gd name="T50" fmla="*/ 52 w 368"/>
              <a:gd name="T51" fmla="*/ 101 h 194"/>
              <a:gd name="T52" fmla="*/ 50 w 368"/>
              <a:gd name="T53" fmla="*/ 97 h 194"/>
              <a:gd name="T54" fmla="*/ 47 w 368"/>
              <a:gd name="T55" fmla="*/ 95 h 194"/>
              <a:gd name="T56" fmla="*/ 46 w 368"/>
              <a:gd name="T57" fmla="*/ 91 h 194"/>
              <a:gd name="T58" fmla="*/ 43 w 368"/>
              <a:gd name="T59" fmla="*/ 88 h 194"/>
              <a:gd name="T60" fmla="*/ 41 w 368"/>
              <a:gd name="T61" fmla="*/ 81 h 194"/>
              <a:gd name="T62" fmla="*/ 38 w 368"/>
              <a:gd name="T63" fmla="*/ 77 h 194"/>
              <a:gd name="T64" fmla="*/ 36 w 368"/>
              <a:gd name="T65" fmla="*/ 69 h 194"/>
              <a:gd name="T66" fmla="*/ 33 w 368"/>
              <a:gd name="T67" fmla="*/ 67 h 194"/>
              <a:gd name="T68" fmla="*/ 32 w 368"/>
              <a:gd name="T69" fmla="*/ 61 h 194"/>
              <a:gd name="T70" fmla="*/ 29 w 368"/>
              <a:gd name="T71" fmla="*/ 58 h 194"/>
              <a:gd name="T72" fmla="*/ 27 w 368"/>
              <a:gd name="T73" fmla="*/ 48 h 194"/>
              <a:gd name="T74" fmla="*/ 25 w 368"/>
              <a:gd name="T75" fmla="*/ 42 h 194"/>
              <a:gd name="T76" fmla="*/ 23 w 368"/>
              <a:gd name="T77" fmla="*/ 39 h 194"/>
              <a:gd name="T78" fmla="*/ 20 w 368"/>
              <a:gd name="T79" fmla="*/ 36 h 194"/>
              <a:gd name="T80" fmla="*/ 18 w 368"/>
              <a:gd name="T81" fmla="*/ 27 h 194"/>
              <a:gd name="T82" fmla="*/ 16 w 368"/>
              <a:gd name="T83" fmla="*/ 24 h 194"/>
              <a:gd name="T84" fmla="*/ 14 w 368"/>
              <a:gd name="T85" fmla="*/ 17 h 194"/>
              <a:gd name="T86" fmla="*/ 11 w 368"/>
              <a:gd name="T87" fmla="*/ 15 h 194"/>
              <a:gd name="T88" fmla="*/ 10 w 368"/>
              <a:gd name="T89" fmla="*/ 10 h 194"/>
              <a:gd name="T90" fmla="*/ 8 w 368"/>
              <a:gd name="T91" fmla="*/ 6 h 194"/>
              <a:gd name="T92" fmla="*/ 6 w 368"/>
              <a:gd name="T93" fmla="*/ 2 h 194"/>
              <a:gd name="T94" fmla="*/ 2 w 368"/>
              <a:gd name="T95"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8" h="194">
                <a:moveTo>
                  <a:pt x="368" y="194"/>
                </a:moveTo>
                <a:lnTo>
                  <a:pt x="359" y="194"/>
                </a:lnTo>
                <a:lnTo>
                  <a:pt x="359" y="179"/>
                </a:lnTo>
                <a:lnTo>
                  <a:pt x="322" y="179"/>
                </a:lnTo>
                <a:lnTo>
                  <a:pt x="322" y="177"/>
                </a:lnTo>
                <a:lnTo>
                  <a:pt x="305" y="177"/>
                </a:lnTo>
                <a:lnTo>
                  <a:pt x="305" y="173"/>
                </a:lnTo>
                <a:lnTo>
                  <a:pt x="252" y="173"/>
                </a:lnTo>
                <a:lnTo>
                  <a:pt x="252" y="171"/>
                </a:lnTo>
                <a:lnTo>
                  <a:pt x="250" y="171"/>
                </a:lnTo>
                <a:lnTo>
                  <a:pt x="250" y="169"/>
                </a:lnTo>
                <a:lnTo>
                  <a:pt x="247" y="169"/>
                </a:lnTo>
                <a:lnTo>
                  <a:pt x="247" y="167"/>
                </a:lnTo>
                <a:lnTo>
                  <a:pt x="202" y="167"/>
                </a:lnTo>
                <a:lnTo>
                  <a:pt x="202" y="165"/>
                </a:lnTo>
                <a:lnTo>
                  <a:pt x="187" y="165"/>
                </a:lnTo>
                <a:lnTo>
                  <a:pt x="187" y="164"/>
                </a:lnTo>
                <a:lnTo>
                  <a:pt x="186" y="164"/>
                </a:lnTo>
                <a:lnTo>
                  <a:pt x="186" y="162"/>
                </a:lnTo>
                <a:lnTo>
                  <a:pt x="169" y="162"/>
                </a:lnTo>
                <a:lnTo>
                  <a:pt x="169" y="161"/>
                </a:lnTo>
                <a:lnTo>
                  <a:pt x="167" y="161"/>
                </a:lnTo>
                <a:lnTo>
                  <a:pt x="167" y="159"/>
                </a:lnTo>
                <a:lnTo>
                  <a:pt x="162" y="159"/>
                </a:lnTo>
                <a:lnTo>
                  <a:pt x="162" y="157"/>
                </a:lnTo>
                <a:lnTo>
                  <a:pt x="147" y="157"/>
                </a:lnTo>
                <a:lnTo>
                  <a:pt x="147" y="156"/>
                </a:lnTo>
                <a:lnTo>
                  <a:pt x="139" y="156"/>
                </a:lnTo>
                <a:lnTo>
                  <a:pt x="139" y="154"/>
                </a:lnTo>
                <a:lnTo>
                  <a:pt x="128" y="154"/>
                </a:lnTo>
                <a:lnTo>
                  <a:pt x="128" y="152"/>
                </a:lnTo>
                <a:lnTo>
                  <a:pt x="125" y="152"/>
                </a:lnTo>
                <a:lnTo>
                  <a:pt x="125" y="149"/>
                </a:lnTo>
                <a:lnTo>
                  <a:pt x="122" y="149"/>
                </a:lnTo>
                <a:lnTo>
                  <a:pt x="122" y="147"/>
                </a:lnTo>
                <a:lnTo>
                  <a:pt x="117" y="147"/>
                </a:lnTo>
                <a:lnTo>
                  <a:pt x="117" y="146"/>
                </a:lnTo>
                <a:lnTo>
                  <a:pt x="113" y="146"/>
                </a:lnTo>
                <a:lnTo>
                  <a:pt x="113" y="144"/>
                </a:lnTo>
                <a:lnTo>
                  <a:pt x="106" y="144"/>
                </a:lnTo>
                <a:lnTo>
                  <a:pt x="106" y="142"/>
                </a:lnTo>
                <a:lnTo>
                  <a:pt x="99" y="142"/>
                </a:lnTo>
                <a:lnTo>
                  <a:pt x="99" y="140"/>
                </a:lnTo>
                <a:lnTo>
                  <a:pt x="95" y="140"/>
                </a:lnTo>
                <a:lnTo>
                  <a:pt x="95" y="138"/>
                </a:lnTo>
                <a:lnTo>
                  <a:pt x="93" y="138"/>
                </a:lnTo>
                <a:lnTo>
                  <a:pt x="93" y="136"/>
                </a:lnTo>
                <a:lnTo>
                  <a:pt x="88" y="136"/>
                </a:lnTo>
                <a:lnTo>
                  <a:pt x="88" y="135"/>
                </a:lnTo>
                <a:lnTo>
                  <a:pt x="86" y="135"/>
                </a:lnTo>
                <a:lnTo>
                  <a:pt x="86" y="132"/>
                </a:lnTo>
                <a:lnTo>
                  <a:pt x="82" y="132"/>
                </a:lnTo>
                <a:lnTo>
                  <a:pt x="82" y="131"/>
                </a:lnTo>
                <a:lnTo>
                  <a:pt x="80" y="131"/>
                </a:lnTo>
                <a:lnTo>
                  <a:pt x="80" y="128"/>
                </a:lnTo>
                <a:lnTo>
                  <a:pt x="77" y="128"/>
                </a:lnTo>
                <a:lnTo>
                  <a:pt x="77" y="126"/>
                </a:lnTo>
                <a:lnTo>
                  <a:pt x="76" y="126"/>
                </a:lnTo>
                <a:lnTo>
                  <a:pt x="76" y="124"/>
                </a:lnTo>
                <a:lnTo>
                  <a:pt x="72" y="124"/>
                </a:lnTo>
                <a:lnTo>
                  <a:pt x="72" y="122"/>
                </a:lnTo>
                <a:lnTo>
                  <a:pt x="68" y="122"/>
                </a:lnTo>
                <a:lnTo>
                  <a:pt x="68" y="119"/>
                </a:lnTo>
                <a:lnTo>
                  <a:pt x="66" y="119"/>
                </a:lnTo>
                <a:lnTo>
                  <a:pt x="66" y="116"/>
                </a:lnTo>
                <a:lnTo>
                  <a:pt x="64" y="116"/>
                </a:lnTo>
                <a:lnTo>
                  <a:pt x="64" y="114"/>
                </a:lnTo>
                <a:lnTo>
                  <a:pt x="61" y="114"/>
                </a:lnTo>
                <a:lnTo>
                  <a:pt x="61" y="111"/>
                </a:lnTo>
                <a:lnTo>
                  <a:pt x="59" y="111"/>
                </a:lnTo>
                <a:lnTo>
                  <a:pt x="59" y="107"/>
                </a:lnTo>
                <a:lnTo>
                  <a:pt x="57" y="107"/>
                </a:lnTo>
                <a:lnTo>
                  <a:pt x="57" y="105"/>
                </a:lnTo>
                <a:lnTo>
                  <a:pt x="56" y="105"/>
                </a:lnTo>
                <a:lnTo>
                  <a:pt x="56" y="103"/>
                </a:lnTo>
                <a:lnTo>
                  <a:pt x="54" y="103"/>
                </a:lnTo>
                <a:lnTo>
                  <a:pt x="54" y="101"/>
                </a:lnTo>
                <a:lnTo>
                  <a:pt x="52" y="101"/>
                </a:lnTo>
                <a:lnTo>
                  <a:pt x="52" y="100"/>
                </a:lnTo>
                <a:lnTo>
                  <a:pt x="50" y="100"/>
                </a:lnTo>
                <a:lnTo>
                  <a:pt x="50" y="97"/>
                </a:lnTo>
                <a:lnTo>
                  <a:pt x="48" y="97"/>
                </a:lnTo>
                <a:lnTo>
                  <a:pt x="48" y="95"/>
                </a:lnTo>
                <a:lnTo>
                  <a:pt x="47" y="95"/>
                </a:lnTo>
                <a:lnTo>
                  <a:pt x="47" y="94"/>
                </a:lnTo>
                <a:lnTo>
                  <a:pt x="46" y="94"/>
                </a:lnTo>
                <a:lnTo>
                  <a:pt x="46" y="91"/>
                </a:lnTo>
                <a:lnTo>
                  <a:pt x="45" y="91"/>
                </a:lnTo>
                <a:lnTo>
                  <a:pt x="45" y="88"/>
                </a:lnTo>
                <a:lnTo>
                  <a:pt x="43" y="88"/>
                </a:lnTo>
                <a:lnTo>
                  <a:pt x="43" y="84"/>
                </a:lnTo>
                <a:lnTo>
                  <a:pt x="41" y="84"/>
                </a:lnTo>
                <a:lnTo>
                  <a:pt x="41" y="81"/>
                </a:lnTo>
                <a:lnTo>
                  <a:pt x="39" y="81"/>
                </a:lnTo>
                <a:lnTo>
                  <a:pt x="39" y="77"/>
                </a:lnTo>
                <a:lnTo>
                  <a:pt x="38" y="77"/>
                </a:lnTo>
                <a:lnTo>
                  <a:pt x="38" y="73"/>
                </a:lnTo>
                <a:lnTo>
                  <a:pt x="36" y="73"/>
                </a:lnTo>
                <a:lnTo>
                  <a:pt x="36" y="69"/>
                </a:lnTo>
                <a:lnTo>
                  <a:pt x="35" y="69"/>
                </a:lnTo>
                <a:lnTo>
                  <a:pt x="35" y="67"/>
                </a:lnTo>
                <a:lnTo>
                  <a:pt x="33" y="67"/>
                </a:lnTo>
                <a:lnTo>
                  <a:pt x="33" y="64"/>
                </a:lnTo>
                <a:lnTo>
                  <a:pt x="32" y="64"/>
                </a:lnTo>
                <a:lnTo>
                  <a:pt x="32" y="61"/>
                </a:lnTo>
                <a:lnTo>
                  <a:pt x="31" y="61"/>
                </a:lnTo>
                <a:lnTo>
                  <a:pt x="31" y="58"/>
                </a:lnTo>
                <a:lnTo>
                  <a:pt x="29" y="58"/>
                </a:lnTo>
                <a:lnTo>
                  <a:pt x="29" y="54"/>
                </a:lnTo>
                <a:lnTo>
                  <a:pt x="27" y="54"/>
                </a:lnTo>
                <a:lnTo>
                  <a:pt x="27" y="48"/>
                </a:lnTo>
                <a:lnTo>
                  <a:pt x="26" y="48"/>
                </a:lnTo>
                <a:lnTo>
                  <a:pt x="26" y="42"/>
                </a:lnTo>
                <a:lnTo>
                  <a:pt x="25" y="42"/>
                </a:lnTo>
                <a:lnTo>
                  <a:pt x="25" y="41"/>
                </a:lnTo>
                <a:lnTo>
                  <a:pt x="23" y="41"/>
                </a:lnTo>
                <a:lnTo>
                  <a:pt x="23" y="39"/>
                </a:lnTo>
                <a:lnTo>
                  <a:pt x="22" y="39"/>
                </a:lnTo>
                <a:lnTo>
                  <a:pt x="22" y="36"/>
                </a:lnTo>
                <a:lnTo>
                  <a:pt x="20" y="36"/>
                </a:lnTo>
                <a:lnTo>
                  <a:pt x="20" y="33"/>
                </a:lnTo>
                <a:lnTo>
                  <a:pt x="18" y="33"/>
                </a:lnTo>
                <a:lnTo>
                  <a:pt x="18" y="27"/>
                </a:lnTo>
                <a:lnTo>
                  <a:pt x="17" y="27"/>
                </a:lnTo>
                <a:lnTo>
                  <a:pt x="17" y="24"/>
                </a:lnTo>
                <a:lnTo>
                  <a:pt x="16" y="24"/>
                </a:lnTo>
                <a:lnTo>
                  <a:pt x="16" y="19"/>
                </a:lnTo>
                <a:lnTo>
                  <a:pt x="14" y="19"/>
                </a:lnTo>
                <a:lnTo>
                  <a:pt x="14" y="17"/>
                </a:lnTo>
                <a:lnTo>
                  <a:pt x="13" y="17"/>
                </a:lnTo>
                <a:lnTo>
                  <a:pt x="13" y="15"/>
                </a:lnTo>
                <a:lnTo>
                  <a:pt x="11" y="15"/>
                </a:lnTo>
                <a:lnTo>
                  <a:pt x="11" y="12"/>
                </a:lnTo>
                <a:lnTo>
                  <a:pt x="10" y="12"/>
                </a:lnTo>
                <a:lnTo>
                  <a:pt x="10" y="10"/>
                </a:lnTo>
                <a:lnTo>
                  <a:pt x="9" y="10"/>
                </a:lnTo>
                <a:lnTo>
                  <a:pt x="9" y="6"/>
                </a:lnTo>
                <a:lnTo>
                  <a:pt x="8" y="6"/>
                </a:lnTo>
                <a:lnTo>
                  <a:pt x="8" y="5"/>
                </a:lnTo>
                <a:lnTo>
                  <a:pt x="6" y="5"/>
                </a:lnTo>
                <a:lnTo>
                  <a:pt x="6" y="2"/>
                </a:lnTo>
                <a:lnTo>
                  <a:pt x="4" y="2"/>
                </a:lnTo>
                <a:lnTo>
                  <a:pt x="4" y="1"/>
                </a:lnTo>
                <a:lnTo>
                  <a:pt x="2" y="1"/>
                </a:lnTo>
                <a:lnTo>
                  <a:pt x="2" y="0"/>
                </a:lnTo>
                <a:lnTo>
                  <a:pt x="0" y="0"/>
                </a:lnTo>
              </a:path>
            </a:pathLst>
          </a:custGeom>
          <a:noFill/>
          <a:ln w="25400" cap="flat">
            <a:solidFill>
              <a:schemeClr val="accent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
        <p:nvSpPr>
          <p:cNvPr id="53" name="Line 688"/>
          <p:cNvSpPr>
            <a:spLocks noChangeShapeType="1"/>
          </p:cNvSpPr>
          <p:nvPr/>
        </p:nvSpPr>
        <p:spPr bwMode="auto">
          <a:xfrm>
            <a:off x="5219635" y="3120803"/>
            <a:ext cx="547688" cy="0"/>
          </a:xfrm>
          <a:prstGeom prst="line">
            <a:avLst/>
          </a:prstGeom>
          <a:noFill/>
          <a:ln w="25400" cap="flat">
            <a:solidFill>
              <a:schemeClr val="accent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chemeClr val="bg1"/>
              </a:solidFill>
            </a:endParaRPr>
          </a:p>
        </p:txBody>
      </p:sp>
    </p:spTree>
    <p:extLst>
      <p:ext uri="{BB962C8B-B14F-4D97-AF65-F5344CB8AC3E}">
        <p14:creationId xmlns:p14="http://schemas.microsoft.com/office/powerpoint/2010/main" xmlns="" val="161975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spc="-10" dirty="0" smtClean="0">
                <a:solidFill>
                  <a:srgbClr val="043882"/>
                </a:solidFill>
              </a:rPr>
              <a:t>LBA-03</a:t>
            </a:r>
            <a:r>
              <a:rPr lang="en-GB" sz="1800" spc="-10" dirty="0">
                <a:solidFill>
                  <a:srgbClr val="043882"/>
                </a:solidFill>
              </a:rPr>
              <a:t>: Neoadjuvant chemotherapy for resectable oesophageal and junctional adenocarcinoma: results from the UK Medical Research Council randomised OEO5 trial (ISRCTN 01852072)</a:t>
            </a:r>
            <a:r>
              <a:rPr lang="en-GB" sz="1800" dirty="0" smtClean="0">
                <a:solidFill>
                  <a:srgbClr val="043882"/>
                </a:solidFill>
              </a:rPr>
              <a:t> </a:t>
            </a:r>
            <a:r>
              <a:rPr lang="en-GB" sz="1800" dirty="0">
                <a:solidFill>
                  <a:srgbClr val="043882"/>
                </a:solidFill>
              </a:rPr>
              <a:t>– </a:t>
            </a:r>
            <a:r>
              <a:rPr lang="en-GB" sz="1800" dirty="0" smtClean="0">
                <a:solidFill>
                  <a:srgbClr val="043882"/>
                </a:solidFill>
              </a:rPr>
              <a:t>Cunningham D, </a:t>
            </a:r>
            <a:r>
              <a:rPr lang="en-GB" sz="1800" dirty="0">
                <a:solidFill>
                  <a:srgbClr val="043882"/>
                </a:solidFill>
              </a:rPr>
              <a:t>et al</a:t>
            </a:r>
            <a:endParaRPr lang="en-GB" sz="1800" dirty="0"/>
          </a:p>
        </p:txBody>
      </p:sp>
      <p:sp>
        <p:nvSpPr>
          <p:cNvPr id="3" name="Content Placeholder 2"/>
          <p:cNvSpPr>
            <a:spLocks noGrp="1"/>
          </p:cNvSpPr>
          <p:nvPr>
            <p:ph idx="1"/>
          </p:nvPr>
        </p:nvSpPr>
        <p:spPr/>
        <p:txBody>
          <a:bodyPr/>
          <a:lstStyle/>
          <a:p>
            <a:r>
              <a:rPr lang="en-GB" b="1" dirty="0" smtClean="0"/>
              <a:t>Key results (cont.)</a:t>
            </a:r>
          </a:p>
          <a:p>
            <a:endParaRPr lang="en-GB" b="1" dirty="0"/>
          </a:p>
          <a:p>
            <a:endParaRPr lang="en-GB" b="1" dirty="0" smtClean="0"/>
          </a:p>
          <a:p>
            <a:endParaRPr lang="en-GB" b="1" dirty="0" smtClean="0"/>
          </a:p>
          <a:p>
            <a:endParaRPr lang="en-GB" b="1" dirty="0"/>
          </a:p>
          <a:p>
            <a:endParaRPr lang="en-GB" b="1" dirty="0" smtClean="0"/>
          </a:p>
          <a:p>
            <a:endParaRPr lang="en-GB" b="1" dirty="0"/>
          </a:p>
          <a:p>
            <a:endParaRPr lang="en-GB" b="1" dirty="0" smtClean="0"/>
          </a:p>
          <a:p>
            <a:endParaRPr lang="en-GB" b="1" dirty="0"/>
          </a:p>
          <a:p>
            <a:pPr>
              <a:spcBef>
                <a:spcPts val="900"/>
              </a:spcBef>
            </a:pPr>
            <a:endParaRPr lang="en-GB" b="1" dirty="0" smtClean="0"/>
          </a:p>
          <a:p>
            <a:endParaRPr lang="en-GB" b="1" dirty="0"/>
          </a:p>
        </p:txBody>
      </p:sp>
      <p:sp>
        <p:nvSpPr>
          <p:cNvPr id="4" name="Text Placeholder 3"/>
          <p:cNvSpPr>
            <a:spLocks noGrp="1"/>
          </p:cNvSpPr>
          <p:nvPr>
            <p:ph type="body" sz="quarter" idx="10"/>
          </p:nvPr>
        </p:nvSpPr>
        <p:spPr>
          <a:xfrm>
            <a:off x="365124" y="6096000"/>
            <a:ext cx="4184198" cy="487363"/>
          </a:xfrm>
        </p:spPr>
        <p:txBody>
          <a:bodyPr/>
          <a:lstStyle/>
          <a:p>
            <a:r>
              <a:rPr lang="en-GB" spc="-20" dirty="0" smtClean="0"/>
              <a:t> </a:t>
            </a:r>
            <a:endParaRPr lang="en-GB" dirty="0"/>
          </a:p>
        </p:txBody>
      </p:sp>
      <p:sp>
        <p:nvSpPr>
          <p:cNvPr id="5" name="Text Placeholder 4"/>
          <p:cNvSpPr>
            <a:spLocks noGrp="1"/>
          </p:cNvSpPr>
          <p:nvPr>
            <p:ph type="body" sz="quarter" idx="11"/>
          </p:nvPr>
        </p:nvSpPr>
        <p:spPr>
          <a:xfrm>
            <a:off x="4493624" y="6096000"/>
            <a:ext cx="4285252" cy="487363"/>
          </a:xfrm>
        </p:spPr>
        <p:txBody>
          <a:bodyPr/>
          <a:lstStyle/>
          <a:p>
            <a:r>
              <a:rPr lang="en-GB" spc="-20" dirty="0" smtClean="0"/>
              <a:t>Cunningham et </a:t>
            </a:r>
            <a:r>
              <a:rPr lang="en-GB" spc="-20" dirty="0"/>
              <a:t>al. </a:t>
            </a:r>
            <a:r>
              <a:rPr lang="en-GB" i="1" spc="-20" dirty="0" smtClean="0"/>
              <a:t>Ann </a:t>
            </a:r>
            <a:r>
              <a:rPr lang="en-GB" i="1" spc="-20" dirty="0" err="1"/>
              <a:t>Oncol</a:t>
            </a:r>
            <a:r>
              <a:rPr lang="en-GB" spc="-20" dirty="0"/>
              <a:t> 2015; 26 (</a:t>
            </a:r>
            <a:r>
              <a:rPr lang="en-GB" spc="-20" dirty="0" err="1"/>
              <a:t>suppl</a:t>
            </a:r>
            <a:r>
              <a:rPr lang="en-GB" spc="-20" dirty="0"/>
              <a:t> 4): </a:t>
            </a:r>
            <a:r>
              <a:rPr lang="en-GB" spc="-20" dirty="0" err="1"/>
              <a:t>abstr</a:t>
            </a:r>
            <a:r>
              <a:rPr lang="en-GB" spc="-20" dirty="0"/>
              <a:t> </a:t>
            </a:r>
            <a:r>
              <a:rPr lang="en-GB" spc="-20" dirty="0" smtClean="0"/>
              <a:t>LBA-03</a:t>
            </a:r>
            <a:endParaRPr lang="en-GB" spc="-20" dirty="0"/>
          </a:p>
        </p:txBody>
      </p:sp>
      <p:sp>
        <p:nvSpPr>
          <p:cNvPr id="15" name="Rectangle 14"/>
          <p:cNvSpPr/>
          <p:nvPr/>
        </p:nvSpPr>
        <p:spPr>
          <a:xfrm>
            <a:off x="860570" y="1865203"/>
            <a:ext cx="3315331" cy="307777"/>
          </a:xfrm>
          <a:prstGeom prst="rect">
            <a:avLst/>
          </a:prstGeom>
        </p:spPr>
        <p:txBody>
          <a:bodyPr wrap="none">
            <a:spAutoFit/>
          </a:bodyPr>
          <a:lstStyle/>
          <a:p>
            <a:r>
              <a:rPr lang="en-GB" sz="1400" b="1" dirty="0"/>
              <a:t>Post-operative survival by R0 status </a:t>
            </a:r>
          </a:p>
        </p:txBody>
      </p:sp>
      <p:sp>
        <p:nvSpPr>
          <p:cNvPr id="16" name="Rectangle 15"/>
          <p:cNvSpPr/>
          <p:nvPr/>
        </p:nvSpPr>
        <p:spPr>
          <a:xfrm>
            <a:off x="5001474" y="1865203"/>
            <a:ext cx="3842719" cy="307777"/>
          </a:xfrm>
          <a:prstGeom prst="rect">
            <a:avLst/>
          </a:prstGeom>
        </p:spPr>
        <p:txBody>
          <a:bodyPr wrap="none">
            <a:spAutoFit/>
          </a:bodyPr>
          <a:lstStyle/>
          <a:p>
            <a:r>
              <a:rPr lang="en-GB" sz="1400" b="1" dirty="0"/>
              <a:t>Post-operative survival by Mandard grade  </a:t>
            </a:r>
          </a:p>
        </p:txBody>
      </p:sp>
      <p:graphicFrame>
        <p:nvGraphicFramePr>
          <p:cNvPr id="17" name="Table 16"/>
          <p:cNvGraphicFramePr>
            <a:graphicFrameLocks noGrp="1"/>
          </p:cNvGraphicFramePr>
          <p:nvPr>
            <p:extLst>
              <p:ext uri="{D42A27DB-BD31-4B8C-83A1-F6EECF244321}">
                <p14:modId xmlns:p14="http://schemas.microsoft.com/office/powerpoint/2010/main" xmlns="" val="1790564946"/>
              </p:ext>
            </p:extLst>
          </p:nvPr>
        </p:nvGraphicFramePr>
        <p:xfrm>
          <a:off x="2415884" y="2297910"/>
          <a:ext cx="2039489" cy="1187650"/>
        </p:xfrm>
        <a:graphic>
          <a:graphicData uri="http://schemas.openxmlformats.org/drawingml/2006/table">
            <a:tbl>
              <a:tblPr firstRow="1" bandRow="1">
                <a:tableStyleId>{EB9631B5-78F2-41C9-869B-9F39066F8104}</a:tableStyleId>
              </a:tblPr>
              <a:tblGrid>
                <a:gridCol w="1066801"/>
                <a:gridCol w="972688"/>
              </a:tblGrid>
              <a:tr h="178616">
                <a:tc gridSpan="2">
                  <a:txBody>
                    <a:bodyPr/>
                    <a:lstStyle/>
                    <a:p>
                      <a:pPr algn="ctr">
                        <a:lnSpc>
                          <a:spcPts val="500"/>
                        </a:lnSpc>
                      </a:pPr>
                      <a:r>
                        <a:rPr lang="en-GB" sz="800" dirty="0" smtClean="0"/>
                        <a:t>3-year survival,</a:t>
                      </a:r>
                      <a:r>
                        <a:rPr lang="en-GB" sz="800" baseline="0" dirty="0" smtClean="0"/>
                        <a:t> </a:t>
                      </a:r>
                      <a:r>
                        <a:rPr lang="en-GB" sz="800" dirty="0" smtClean="0"/>
                        <a:t>% (95%CI)</a:t>
                      </a:r>
                      <a:endParaRPr lang="en-GB" sz="800" b="1" dirty="0">
                        <a:solidFill>
                          <a:schemeClr val="bg1"/>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6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5999">
                        <a:alpha val="20000"/>
                      </a:srgbClr>
                    </a:solidFill>
                  </a:tcPr>
                </a:tc>
              </a:tr>
              <a:tr h="165593">
                <a:tc>
                  <a:txBody>
                    <a:bodyPr/>
                    <a:lstStyle/>
                    <a:p>
                      <a:pPr algn="l">
                        <a:lnSpc>
                          <a:spcPts val="500"/>
                        </a:lnSpc>
                      </a:pPr>
                      <a:r>
                        <a:rPr lang="en-GB" sz="800" b="1" dirty="0" smtClean="0">
                          <a:solidFill>
                            <a:srgbClr val="000000"/>
                          </a:solidFill>
                        </a:rPr>
                        <a:t>R0</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57 (52, 61)</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65593">
                <a:tc>
                  <a:txBody>
                    <a:bodyPr/>
                    <a:lstStyle/>
                    <a:p>
                      <a:pPr algn="l">
                        <a:lnSpc>
                          <a:spcPts val="500"/>
                        </a:lnSpc>
                      </a:pPr>
                      <a:r>
                        <a:rPr lang="en-GB" sz="800" b="1" dirty="0" smtClean="0">
                          <a:solidFill>
                            <a:srgbClr val="000000"/>
                          </a:solidFill>
                        </a:rPr>
                        <a:t>R1</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30 (24,</a:t>
                      </a:r>
                      <a:r>
                        <a:rPr lang="en-GB" sz="800" baseline="0" dirty="0" smtClean="0">
                          <a:solidFill>
                            <a:srgbClr val="000000"/>
                          </a:solidFill>
                        </a:rPr>
                        <a:t> 36)</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73331">
                <a:tc>
                  <a:txBody>
                    <a:bodyPr/>
                    <a:lstStyle/>
                    <a:p>
                      <a:pPr algn="l">
                        <a:lnSpc>
                          <a:spcPts val="500"/>
                        </a:lnSpc>
                      </a:pPr>
                      <a:r>
                        <a:rPr lang="en-GB" sz="800" b="1" dirty="0" smtClean="0">
                          <a:solidFill>
                            <a:srgbClr val="000000"/>
                          </a:solidFill>
                        </a:rPr>
                        <a:t>R2</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17 (6, 33)</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3331">
                <a:tc>
                  <a:txBody>
                    <a:bodyPr/>
                    <a:lstStyle/>
                    <a:p>
                      <a:pPr algn="l">
                        <a:lnSpc>
                          <a:spcPts val="500"/>
                        </a:lnSpc>
                      </a:pPr>
                      <a:r>
                        <a:rPr lang="en-GB" sz="800" b="1" dirty="0" smtClean="0">
                          <a:solidFill>
                            <a:srgbClr val="000000"/>
                          </a:solidFill>
                        </a:rPr>
                        <a:t>Unavailable</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18 (11, 27)</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593">
                <a:tc>
                  <a:txBody>
                    <a:bodyPr/>
                    <a:lstStyle/>
                    <a:p>
                      <a:pPr algn="ctr">
                        <a:lnSpc>
                          <a:spcPts val="500"/>
                        </a:lnSpc>
                      </a:pPr>
                      <a:r>
                        <a:rPr lang="en-GB" sz="800" b="1" dirty="0" smtClean="0">
                          <a:solidFill>
                            <a:srgbClr val="000000"/>
                          </a:solidFill>
                        </a:rPr>
                        <a:t>HR (R0 vs. other)</a:t>
                      </a:r>
                      <a:endParaRPr lang="en-GB" sz="800" b="1" dirty="0">
                        <a:solidFill>
                          <a:srgbClr val="000000"/>
                        </a:solidFill>
                      </a:endParaRPr>
                    </a:p>
                  </a:txBody>
                  <a:tcPr marL="91462" marR="91462" marT="45700" marB="45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2.41 (2.02, 2.88)</a:t>
                      </a:r>
                      <a:endParaRPr lang="en-GB" sz="800" dirty="0">
                        <a:solidFill>
                          <a:srgbClr val="000000"/>
                        </a:solidFill>
                      </a:endParaRPr>
                    </a:p>
                  </a:txBody>
                  <a:tcPr marL="91462" marR="91462" marT="45700" marB="45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593">
                <a:tc>
                  <a:txBody>
                    <a:bodyPr/>
                    <a:lstStyle/>
                    <a:p>
                      <a:pPr algn="ctr">
                        <a:lnSpc>
                          <a:spcPts val="500"/>
                        </a:lnSpc>
                      </a:pPr>
                      <a:r>
                        <a:rPr lang="en-GB" sz="800" b="1" dirty="0" smtClean="0">
                          <a:solidFill>
                            <a:srgbClr val="000000"/>
                          </a:solidFill>
                        </a:rPr>
                        <a:t>p-value</a:t>
                      </a:r>
                      <a:endParaRPr lang="en-GB" sz="800" b="1" dirty="0">
                        <a:solidFill>
                          <a:srgbClr val="000000"/>
                        </a:solidFill>
                      </a:endParaRPr>
                    </a:p>
                  </a:txBody>
                  <a:tcPr marL="91462" marR="91462" marT="45700" marB="45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&lt;0.001</a:t>
                      </a:r>
                      <a:endParaRPr lang="en-GB" sz="800" dirty="0">
                        <a:solidFill>
                          <a:srgbClr val="000000"/>
                        </a:solidFill>
                      </a:endParaRPr>
                    </a:p>
                  </a:txBody>
                  <a:tcPr marL="91462" marR="91462" marT="45700" marB="45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2689801083"/>
              </p:ext>
            </p:extLst>
          </p:nvPr>
        </p:nvGraphicFramePr>
        <p:xfrm>
          <a:off x="6807569" y="2440494"/>
          <a:ext cx="2036624" cy="619600"/>
        </p:xfrm>
        <a:graphic>
          <a:graphicData uri="http://schemas.openxmlformats.org/drawingml/2006/table">
            <a:tbl>
              <a:tblPr firstRow="1" bandRow="1">
                <a:tableStyleId>{EB9631B5-78F2-41C9-869B-9F39066F8104}</a:tableStyleId>
              </a:tblPr>
              <a:tblGrid>
                <a:gridCol w="1072348"/>
                <a:gridCol w="964276"/>
              </a:tblGrid>
              <a:tr h="120125">
                <a:tc gridSpan="2">
                  <a:txBody>
                    <a:bodyPr/>
                    <a:lstStyle/>
                    <a:p>
                      <a:pPr algn="ctr">
                        <a:lnSpc>
                          <a:spcPts val="500"/>
                        </a:lnSpc>
                      </a:pPr>
                      <a:r>
                        <a:rPr lang="en-GB" sz="800" dirty="0" smtClean="0"/>
                        <a:t>3-year survival, % (95%CI)</a:t>
                      </a:r>
                      <a:endParaRPr lang="en-GB" sz="800" b="1" dirty="0">
                        <a:solidFill>
                          <a:schemeClr val="bg1"/>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noFill/>
                  </a:tcPr>
                </a:tc>
                <a:tc hMerge="1">
                  <a:txBody>
                    <a:bodyPr/>
                    <a:lstStyle/>
                    <a:p>
                      <a:endParaRPr lang="en-GB" sz="16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5999">
                        <a:alpha val="20000"/>
                      </a:srgbClr>
                    </a:solidFill>
                  </a:tcPr>
                </a:tc>
              </a:tr>
              <a:tr h="120125">
                <a:tc>
                  <a:txBody>
                    <a:bodyPr/>
                    <a:lstStyle/>
                    <a:p>
                      <a:pPr algn="ctr">
                        <a:lnSpc>
                          <a:spcPts val="500"/>
                        </a:lnSpc>
                      </a:pPr>
                      <a:r>
                        <a:rPr lang="en-GB" sz="800" dirty="0" smtClean="0">
                          <a:solidFill>
                            <a:srgbClr val="000000"/>
                          </a:solidFill>
                        </a:rPr>
                        <a:t>Grade 1-2</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78 (66, 86)</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r>
              <a:tr h="120125">
                <a:tc>
                  <a:txBody>
                    <a:bodyPr/>
                    <a:lstStyle/>
                    <a:p>
                      <a:pPr algn="ctr">
                        <a:lnSpc>
                          <a:spcPts val="500"/>
                        </a:lnSpc>
                      </a:pPr>
                      <a:r>
                        <a:rPr lang="en-GB" sz="800" dirty="0" smtClean="0">
                          <a:solidFill>
                            <a:srgbClr val="000000"/>
                          </a:solidFill>
                        </a:rPr>
                        <a:t>Grade</a:t>
                      </a:r>
                      <a:r>
                        <a:rPr lang="en-GB" sz="800" baseline="0" dirty="0" smtClean="0">
                          <a:solidFill>
                            <a:srgbClr val="000000"/>
                          </a:solidFill>
                        </a:rPr>
                        <a:t> 3</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60 (48, 71)</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20125">
                <a:tc>
                  <a:txBody>
                    <a:bodyPr/>
                    <a:lstStyle/>
                    <a:p>
                      <a:pPr algn="ctr">
                        <a:lnSpc>
                          <a:spcPts val="500"/>
                        </a:lnSpc>
                      </a:pPr>
                      <a:r>
                        <a:rPr lang="en-GB" sz="800" dirty="0" smtClean="0">
                          <a:solidFill>
                            <a:srgbClr val="000000"/>
                          </a:solidFill>
                        </a:rPr>
                        <a:t>Grade</a:t>
                      </a:r>
                      <a:r>
                        <a:rPr lang="en-GB" sz="800" baseline="0" dirty="0" smtClean="0">
                          <a:solidFill>
                            <a:srgbClr val="000000"/>
                          </a:solidFill>
                        </a:rPr>
                        <a:t> 4-5</a:t>
                      </a:r>
                      <a:endParaRPr lang="en-GB" sz="800" b="1"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500"/>
                        </a:lnSpc>
                      </a:pPr>
                      <a:r>
                        <a:rPr lang="en-GB" sz="800" dirty="0" smtClean="0">
                          <a:solidFill>
                            <a:srgbClr val="000000"/>
                          </a:solidFill>
                        </a:rPr>
                        <a:t>38 (33, 42)</a:t>
                      </a:r>
                      <a:endParaRPr lang="en-GB" sz="800" dirty="0">
                        <a:solidFill>
                          <a:srgbClr val="000000"/>
                        </a:solidFill>
                      </a:endParaRPr>
                    </a:p>
                  </a:txBody>
                  <a:tcPr marL="91462" marR="91462" marT="45700" marB="45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Freeform 671"/>
          <p:cNvSpPr>
            <a:spLocks/>
          </p:cNvSpPr>
          <p:nvPr/>
        </p:nvSpPr>
        <p:spPr bwMode="auto">
          <a:xfrm>
            <a:off x="844550" y="2643987"/>
            <a:ext cx="3346450" cy="1484313"/>
          </a:xfrm>
          <a:custGeom>
            <a:avLst/>
            <a:gdLst>
              <a:gd name="T0" fmla="*/ 2 w 1195"/>
              <a:gd name="T1" fmla="*/ 0 h 530"/>
              <a:gd name="T2" fmla="*/ 10 w 1195"/>
              <a:gd name="T3" fmla="*/ 11 h 530"/>
              <a:gd name="T4" fmla="*/ 17 w 1195"/>
              <a:gd name="T5" fmla="*/ 22 h 530"/>
              <a:gd name="T6" fmla="*/ 30 w 1195"/>
              <a:gd name="T7" fmla="*/ 33 h 530"/>
              <a:gd name="T8" fmla="*/ 34 w 1195"/>
              <a:gd name="T9" fmla="*/ 46 h 530"/>
              <a:gd name="T10" fmla="*/ 46 w 1195"/>
              <a:gd name="T11" fmla="*/ 55 h 530"/>
              <a:gd name="T12" fmla="*/ 50 w 1195"/>
              <a:gd name="T13" fmla="*/ 66 h 530"/>
              <a:gd name="T14" fmla="*/ 55 w 1195"/>
              <a:gd name="T15" fmla="*/ 77 h 530"/>
              <a:gd name="T16" fmla="*/ 65 w 1195"/>
              <a:gd name="T17" fmla="*/ 90 h 530"/>
              <a:gd name="T18" fmla="*/ 68 w 1195"/>
              <a:gd name="T19" fmla="*/ 101 h 530"/>
              <a:gd name="T20" fmla="*/ 70 w 1195"/>
              <a:gd name="T21" fmla="*/ 112 h 530"/>
              <a:gd name="T22" fmla="*/ 76 w 1195"/>
              <a:gd name="T23" fmla="*/ 124 h 530"/>
              <a:gd name="T24" fmla="*/ 81 w 1195"/>
              <a:gd name="T25" fmla="*/ 135 h 530"/>
              <a:gd name="T26" fmla="*/ 91 w 1195"/>
              <a:gd name="T27" fmla="*/ 146 h 530"/>
              <a:gd name="T28" fmla="*/ 96 w 1195"/>
              <a:gd name="T29" fmla="*/ 159 h 530"/>
              <a:gd name="T30" fmla="*/ 101 w 1195"/>
              <a:gd name="T31" fmla="*/ 170 h 530"/>
              <a:gd name="T32" fmla="*/ 107 w 1195"/>
              <a:gd name="T33" fmla="*/ 181 h 530"/>
              <a:gd name="T34" fmla="*/ 112 w 1195"/>
              <a:gd name="T35" fmla="*/ 192 h 530"/>
              <a:gd name="T36" fmla="*/ 117 w 1195"/>
              <a:gd name="T37" fmla="*/ 204 h 530"/>
              <a:gd name="T38" fmla="*/ 127 w 1195"/>
              <a:gd name="T39" fmla="*/ 217 h 530"/>
              <a:gd name="T40" fmla="*/ 139 w 1195"/>
              <a:gd name="T41" fmla="*/ 228 h 530"/>
              <a:gd name="T42" fmla="*/ 142 w 1195"/>
              <a:gd name="T43" fmla="*/ 242 h 530"/>
              <a:gd name="T44" fmla="*/ 149 w 1195"/>
              <a:gd name="T45" fmla="*/ 253 h 530"/>
              <a:gd name="T46" fmla="*/ 152 w 1195"/>
              <a:gd name="T47" fmla="*/ 264 h 530"/>
              <a:gd name="T48" fmla="*/ 165 w 1195"/>
              <a:gd name="T49" fmla="*/ 275 h 530"/>
              <a:gd name="T50" fmla="*/ 168 w 1195"/>
              <a:gd name="T51" fmla="*/ 286 h 530"/>
              <a:gd name="T52" fmla="*/ 175 w 1195"/>
              <a:gd name="T53" fmla="*/ 297 h 530"/>
              <a:gd name="T54" fmla="*/ 181 w 1195"/>
              <a:gd name="T55" fmla="*/ 308 h 530"/>
              <a:gd name="T56" fmla="*/ 191 w 1195"/>
              <a:gd name="T57" fmla="*/ 319 h 530"/>
              <a:gd name="T58" fmla="*/ 209 w 1195"/>
              <a:gd name="T59" fmla="*/ 330 h 530"/>
              <a:gd name="T60" fmla="*/ 219 w 1195"/>
              <a:gd name="T61" fmla="*/ 341 h 530"/>
              <a:gd name="T62" fmla="*/ 232 w 1195"/>
              <a:gd name="T63" fmla="*/ 353 h 530"/>
              <a:gd name="T64" fmla="*/ 249 w 1195"/>
              <a:gd name="T65" fmla="*/ 366 h 530"/>
              <a:gd name="T66" fmla="*/ 256 w 1195"/>
              <a:gd name="T67" fmla="*/ 377 h 530"/>
              <a:gd name="T68" fmla="*/ 262 w 1195"/>
              <a:gd name="T69" fmla="*/ 388 h 530"/>
              <a:gd name="T70" fmla="*/ 280 w 1195"/>
              <a:gd name="T71" fmla="*/ 394 h 530"/>
              <a:gd name="T72" fmla="*/ 294 w 1195"/>
              <a:gd name="T73" fmla="*/ 402 h 530"/>
              <a:gd name="T74" fmla="*/ 313 w 1195"/>
              <a:gd name="T75" fmla="*/ 411 h 530"/>
              <a:gd name="T76" fmla="*/ 325 w 1195"/>
              <a:gd name="T77" fmla="*/ 426 h 530"/>
              <a:gd name="T78" fmla="*/ 350 w 1195"/>
              <a:gd name="T79" fmla="*/ 437 h 530"/>
              <a:gd name="T80" fmla="*/ 385 w 1195"/>
              <a:gd name="T81" fmla="*/ 449 h 530"/>
              <a:gd name="T82" fmla="*/ 403 w 1195"/>
              <a:gd name="T83" fmla="*/ 449 h 530"/>
              <a:gd name="T84" fmla="*/ 419 w 1195"/>
              <a:gd name="T85" fmla="*/ 455 h 530"/>
              <a:gd name="T86" fmla="*/ 447 w 1195"/>
              <a:gd name="T87" fmla="*/ 468 h 530"/>
              <a:gd name="T88" fmla="*/ 467 w 1195"/>
              <a:gd name="T89" fmla="*/ 474 h 530"/>
              <a:gd name="T90" fmla="*/ 508 w 1195"/>
              <a:gd name="T91" fmla="*/ 481 h 530"/>
              <a:gd name="T92" fmla="*/ 530 w 1195"/>
              <a:gd name="T93" fmla="*/ 485 h 530"/>
              <a:gd name="T94" fmla="*/ 556 w 1195"/>
              <a:gd name="T95" fmla="*/ 489 h 530"/>
              <a:gd name="T96" fmla="*/ 582 w 1195"/>
              <a:gd name="T97" fmla="*/ 502 h 530"/>
              <a:gd name="T98" fmla="*/ 625 w 1195"/>
              <a:gd name="T99" fmla="*/ 516 h 530"/>
              <a:gd name="T100" fmla="*/ 685 w 1195"/>
              <a:gd name="T101" fmla="*/ 521 h 530"/>
              <a:gd name="T102" fmla="*/ 799 w 1195"/>
              <a:gd name="T103" fmla="*/ 521 h 530"/>
              <a:gd name="T104" fmla="*/ 833 w 1195"/>
              <a:gd name="T105" fmla="*/ 521 h 530"/>
              <a:gd name="T106" fmla="*/ 949 w 1195"/>
              <a:gd name="T107" fmla="*/ 530 h 530"/>
              <a:gd name="T108" fmla="*/ 1037 w 1195"/>
              <a:gd name="T109" fmla="*/ 530 h 530"/>
              <a:gd name="T110" fmla="*/ 1078 w 1195"/>
              <a:gd name="T111" fmla="*/ 5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530">
                <a:moveTo>
                  <a:pt x="0" y="0"/>
                </a:moveTo>
                <a:lnTo>
                  <a:pt x="0" y="0"/>
                </a:lnTo>
                <a:lnTo>
                  <a:pt x="0" y="0"/>
                </a:lnTo>
                <a:lnTo>
                  <a:pt x="0" y="0"/>
                </a:lnTo>
                <a:lnTo>
                  <a:pt x="0" y="0"/>
                </a:lnTo>
                <a:lnTo>
                  <a:pt x="0" y="0"/>
                </a:lnTo>
                <a:lnTo>
                  <a:pt x="0" y="0"/>
                </a:lnTo>
                <a:lnTo>
                  <a:pt x="2" y="0"/>
                </a:lnTo>
                <a:lnTo>
                  <a:pt x="2" y="2"/>
                </a:lnTo>
                <a:lnTo>
                  <a:pt x="4" y="2"/>
                </a:lnTo>
                <a:lnTo>
                  <a:pt x="4" y="5"/>
                </a:lnTo>
                <a:lnTo>
                  <a:pt x="6" y="5"/>
                </a:lnTo>
                <a:lnTo>
                  <a:pt x="6" y="8"/>
                </a:lnTo>
                <a:lnTo>
                  <a:pt x="8" y="8"/>
                </a:lnTo>
                <a:lnTo>
                  <a:pt x="8" y="11"/>
                </a:lnTo>
                <a:lnTo>
                  <a:pt x="10" y="11"/>
                </a:lnTo>
                <a:lnTo>
                  <a:pt x="10" y="13"/>
                </a:lnTo>
                <a:lnTo>
                  <a:pt x="11" y="13"/>
                </a:lnTo>
                <a:lnTo>
                  <a:pt x="11" y="16"/>
                </a:lnTo>
                <a:lnTo>
                  <a:pt x="13" y="16"/>
                </a:lnTo>
                <a:lnTo>
                  <a:pt x="13" y="19"/>
                </a:lnTo>
                <a:lnTo>
                  <a:pt x="16" y="19"/>
                </a:lnTo>
                <a:lnTo>
                  <a:pt x="16" y="22"/>
                </a:lnTo>
                <a:lnTo>
                  <a:pt x="17" y="22"/>
                </a:lnTo>
                <a:lnTo>
                  <a:pt x="17" y="24"/>
                </a:lnTo>
                <a:lnTo>
                  <a:pt x="21" y="24"/>
                </a:lnTo>
                <a:lnTo>
                  <a:pt x="21" y="27"/>
                </a:lnTo>
                <a:lnTo>
                  <a:pt x="21" y="27"/>
                </a:lnTo>
                <a:lnTo>
                  <a:pt x="21" y="30"/>
                </a:lnTo>
                <a:lnTo>
                  <a:pt x="25" y="30"/>
                </a:lnTo>
                <a:lnTo>
                  <a:pt x="25" y="33"/>
                </a:lnTo>
                <a:lnTo>
                  <a:pt x="30" y="33"/>
                </a:lnTo>
                <a:lnTo>
                  <a:pt x="30" y="35"/>
                </a:lnTo>
                <a:lnTo>
                  <a:pt x="32" y="35"/>
                </a:lnTo>
                <a:lnTo>
                  <a:pt x="32" y="38"/>
                </a:lnTo>
                <a:lnTo>
                  <a:pt x="33" y="38"/>
                </a:lnTo>
                <a:lnTo>
                  <a:pt x="33" y="43"/>
                </a:lnTo>
                <a:lnTo>
                  <a:pt x="33" y="43"/>
                </a:lnTo>
                <a:lnTo>
                  <a:pt x="33" y="46"/>
                </a:lnTo>
                <a:lnTo>
                  <a:pt x="34" y="46"/>
                </a:lnTo>
                <a:lnTo>
                  <a:pt x="34" y="46"/>
                </a:lnTo>
                <a:lnTo>
                  <a:pt x="35" y="46"/>
                </a:lnTo>
                <a:lnTo>
                  <a:pt x="35" y="49"/>
                </a:lnTo>
                <a:lnTo>
                  <a:pt x="36" y="49"/>
                </a:lnTo>
                <a:lnTo>
                  <a:pt x="36" y="52"/>
                </a:lnTo>
                <a:lnTo>
                  <a:pt x="43" y="52"/>
                </a:lnTo>
                <a:lnTo>
                  <a:pt x="43" y="55"/>
                </a:lnTo>
                <a:lnTo>
                  <a:pt x="46" y="55"/>
                </a:lnTo>
                <a:lnTo>
                  <a:pt x="46" y="57"/>
                </a:lnTo>
                <a:lnTo>
                  <a:pt x="46" y="57"/>
                </a:lnTo>
                <a:lnTo>
                  <a:pt x="46" y="60"/>
                </a:lnTo>
                <a:lnTo>
                  <a:pt x="47" y="60"/>
                </a:lnTo>
                <a:lnTo>
                  <a:pt x="47" y="63"/>
                </a:lnTo>
                <a:lnTo>
                  <a:pt x="49" y="63"/>
                </a:lnTo>
                <a:lnTo>
                  <a:pt x="49" y="66"/>
                </a:lnTo>
                <a:lnTo>
                  <a:pt x="50" y="66"/>
                </a:lnTo>
                <a:lnTo>
                  <a:pt x="50" y="68"/>
                </a:lnTo>
                <a:lnTo>
                  <a:pt x="52" y="68"/>
                </a:lnTo>
                <a:lnTo>
                  <a:pt x="52" y="71"/>
                </a:lnTo>
                <a:lnTo>
                  <a:pt x="53" y="71"/>
                </a:lnTo>
                <a:lnTo>
                  <a:pt x="53" y="74"/>
                </a:lnTo>
                <a:lnTo>
                  <a:pt x="54" y="74"/>
                </a:lnTo>
                <a:lnTo>
                  <a:pt x="54" y="77"/>
                </a:lnTo>
                <a:lnTo>
                  <a:pt x="55" y="77"/>
                </a:lnTo>
                <a:lnTo>
                  <a:pt x="55" y="79"/>
                </a:lnTo>
                <a:lnTo>
                  <a:pt x="60" y="79"/>
                </a:lnTo>
                <a:lnTo>
                  <a:pt x="60" y="82"/>
                </a:lnTo>
                <a:lnTo>
                  <a:pt x="63" y="82"/>
                </a:lnTo>
                <a:lnTo>
                  <a:pt x="63" y="88"/>
                </a:lnTo>
                <a:lnTo>
                  <a:pt x="64" y="88"/>
                </a:lnTo>
                <a:lnTo>
                  <a:pt x="64" y="90"/>
                </a:lnTo>
                <a:lnTo>
                  <a:pt x="65" y="90"/>
                </a:lnTo>
                <a:lnTo>
                  <a:pt x="65" y="93"/>
                </a:lnTo>
                <a:lnTo>
                  <a:pt x="66" y="93"/>
                </a:lnTo>
                <a:lnTo>
                  <a:pt x="66" y="96"/>
                </a:lnTo>
                <a:lnTo>
                  <a:pt x="66" y="96"/>
                </a:lnTo>
                <a:lnTo>
                  <a:pt x="66" y="99"/>
                </a:lnTo>
                <a:lnTo>
                  <a:pt x="67" y="99"/>
                </a:lnTo>
                <a:lnTo>
                  <a:pt x="67" y="101"/>
                </a:lnTo>
                <a:lnTo>
                  <a:pt x="68" y="101"/>
                </a:lnTo>
                <a:lnTo>
                  <a:pt x="68" y="104"/>
                </a:lnTo>
                <a:lnTo>
                  <a:pt x="69" y="104"/>
                </a:lnTo>
                <a:lnTo>
                  <a:pt x="69" y="107"/>
                </a:lnTo>
                <a:lnTo>
                  <a:pt x="70" y="107"/>
                </a:lnTo>
                <a:lnTo>
                  <a:pt x="70" y="110"/>
                </a:lnTo>
                <a:lnTo>
                  <a:pt x="70" y="110"/>
                </a:lnTo>
                <a:lnTo>
                  <a:pt x="70" y="112"/>
                </a:lnTo>
                <a:lnTo>
                  <a:pt x="70" y="112"/>
                </a:lnTo>
                <a:lnTo>
                  <a:pt x="70" y="115"/>
                </a:lnTo>
                <a:lnTo>
                  <a:pt x="71" y="115"/>
                </a:lnTo>
                <a:lnTo>
                  <a:pt x="71" y="118"/>
                </a:lnTo>
                <a:lnTo>
                  <a:pt x="73" y="118"/>
                </a:lnTo>
                <a:lnTo>
                  <a:pt x="73" y="121"/>
                </a:lnTo>
                <a:lnTo>
                  <a:pt x="74" y="121"/>
                </a:lnTo>
                <a:lnTo>
                  <a:pt x="74" y="124"/>
                </a:lnTo>
                <a:lnTo>
                  <a:pt x="76" y="124"/>
                </a:lnTo>
                <a:lnTo>
                  <a:pt x="76" y="126"/>
                </a:lnTo>
                <a:lnTo>
                  <a:pt x="77" y="126"/>
                </a:lnTo>
                <a:lnTo>
                  <a:pt x="77" y="129"/>
                </a:lnTo>
                <a:lnTo>
                  <a:pt x="80" y="129"/>
                </a:lnTo>
                <a:lnTo>
                  <a:pt x="80" y="132"/>
                </a:lnTo>
                <a:lnTo>
                  <a:pt x="80" y="132"/>
                </a:lnTo>
                <a:lnTo>
                  <a:pt x="80" y="135"/>
                </a:lnTo>
                <a:lnTo>
                  <a:pt x="81" y="135"/>
                </a:lnTo>
                <a:lnTo>
                  <a:pt x="81" y="137"/>
                </a:lnTo>
                <a:lnTo>
                  <a:pt x="82" y="137"/>
                </a:lnTo>
                <a:lnTo>
                  <a:pt x="82" y="140"/>
                </a:lnTo>
                <a:lnTo>
                  <a:pt x="84" y="140"/>
                </a:lnTo>
                <a:lnTo>
                  <a:pt x="84" y="143"/>
                </a:lnTo>
                <a:lnTo>
                  <a:pt x="85" y="143"/>
                </a:lnTo>
                <a:lnTo>
                  <a:pt x="85" y="146"/>
                </a:lnTo>
                <a:lnTo>
                  <a:pt x="91" y="146"/>
                </a:lnTo>
                <a:lnTo>
                  <a:pt x="91" y="151"/>
                </a:lnTo>
                <a:lnTo>
                  <a:pt x="92" y="151"/>
                </a:lnTo>
                <a:lnTo>
                  <a:pt x="92" y="154"/>
                </a:lnTo>
                <a:lnTo>
                  <a:pt x="94" y="154"/>
                </a:lnTo>
                <a:lnTo>
                  <a:pt x="94" y="157"/>
                </a:lnTo>
                <a:lnTo>
                  <a:pt x="96" y="157"/>
                </a:lnTo>
                <a:lnTo>
                  <a:pt x="96" y="159"/>
                </a:lnTo>
                <a:lnTo>
                  <a:pt x="96" y="159"/>
                </a:lnTo>
                <a:lnTo>
                  <a:pt x="96" y="162"/>
                </a:lnTo>
                <a:lnTo>
                  <a:pt x="98" y="162"/>
                </a:lnTo>
                <a:lnTo>
                  <a:pt x="98" y="165"/>
                </a:lnTo>
                <a:lnTo>
                  <a:pt x="98" y="165"/>
                </a:lnTo>
                <a:lnTo>
                  <a:pt x="98" y="168"/>
                </a:lnTo>
                <a:lnTo>
                  <a:pt x="100" y="168"/>
                </a:lnTo>
                <a:lnTo>
                  <a:pt x="100" y="170"/>
                </a:lnTo>
                <a:lnTo>
                  <a:pt x="101" y="170"/>
                </a:lnTo>
                <a:lnTo>
                  <a:pt x="101" y="173"/>
                </a:lnTo>
                <a:lnTo>
                  <a:pt x="102" y="173"/>
                </a:lnTo>
                <a:lnTo>
                  <a:pt x="102" y="176"/>
                </a:lnTo>
                <a:lnTo>
                  <a:pt x="105" y="176"/>
                </a:lnTo>
                <a:lnTo>
                  <a:pt x="105" y="179"/>
                </a:lnTo>
                <a:lnTo>
                  <a:pt x="107" y="179"/>
                </a:lnTo>
                <a:lnTo>
                  <a:pt x="107" y="181"/>
                </a:lnTo>
                <a:lnTo>
                  <a:pt x="107" y="181"/>
                </a:lnTo>
                <a:lnTo>
                  <a:pt x="107" y="184"/>
                </a:lnTo>
                <a:lnTo>
                  <a:pt x="109" y="184"/>
                </a:lnTo>
                <a:lnTo>
                  <a:pt x="109" y="187"/>
                </a:lnTo>
                <a:lnTo>
                  <a:pt x="110" y="187"/>
                </a:lnTo>
                <a:lnTo>
                  <a:pt x="110" y="190"/>
                </a:lnTo>
                <a:lnTo>
                  <a:pt x="110" y="190"/>
                </a:lnTo>
                <a:lnTo>
                  <a:pt x="110" y="192"/>
                </a:lnTo>
                <a:lnTo>
                  <a:pt x="112" y="192"/>
                </a:lnTo>
                <a:lnTo>
                  <a:pt x="112" y="195"/>
                </a:lnTo>
                <a:lnTo>
                  <a:pt x="113" y="195"/>
                </a:lnTo>
                <a:lnTo>
                  <a:pt x="113" y="198"/>
                </a:lnTo>
                <a:lnTo>
                  <a:pt x="114" y="198"/>
                </a:lnTo>
                <a:lnTo>
                  <a:pt x="114" y="201"/>
                </a:lnTo>
                <a:lnTo>
                  <a:pt x="115" y="201"/>
                </a:lnTo>
                <a:lnTo>
                  <a:pt x="115" y="204"/>
                </a:lnTo>
                <a:lnTo>
                  <a:pt x="117" y="204"/>
                </a:lnTo>
                <a:lnTo>
                  <a:pt x="117" y="209"/>
                </a:lnTo>
                <a:lnTo>
                  <a:pt x="122" y="209"/>
                </a:lnTo>
                <a:lnTo>
                  <a:pt x="122" y="212"/>
                </a:lnTo>
                <a:lnTo>
                  <a:pt x="123" y="212"/>
                </a:lnTo>
                <a:lnTo>
                  <a:pt x="123" y="215"/>
                </a:lnTo>
                <a:lnTo>
                  <a:pt x="124" y="215"/>
                </a:lnTo>
                <a:lnTo>
                  <a:pt x="124" y="217"/>
                </a:lnTo>
                <a:lnTo>
                  <a:pt x="127" y="217"/>
                </a:lnTo>
                <a:lnTo>
                  <a:pt x="127" y="220"/>
                </a:lnTo>
                <a:lnTo>
                  <a:pt x="127" y="220"/>
                </a:lnTo>
                <a:lnTo>
                  <a:pt x="127" y="223"/>
                </a:lnTo>
                <a:lnTo>
                  <a:pt x="133" y="223"/>
                </a:lnTo>
                <a:lnTo>
                  <a:pt x="133" y="226"/>
                </a:lnTo>
                <a:lnTo>
                  <a:pt x="136" y="226"/>
                </a:lnTo>
                <a:lnTo>
                  <a:pt x="136" y="228"/>
                </a:lnTo>
                <a:lnTo>
                  <a:pt x="139" y="228"/>
                </a:lnTo>
                <a:lnTo>
                  <a:pt x="139" y="234"/>
                </a:lnTo>
                <a:lnTo>
                  <a:pt x="139" y="234"/>
                </a:lnTo>
                <a:lnTo>
                  <a:pt x="139" y="237"/>
                </a:lnTo>
                <a:lnTo>
                  <a:pt x="140" y="237"/>
                </a:lnTo>
                <a:lnTo>
                  <a:pt x="140" y="239"/>
                </a:lnTo>
                <a:lnTo>
                  <a:pt x="142" y="239"/>
                </a:lnTo>
                <a:lnTo>
                  <a:pt x="142" y="242"/>
                </a:lnTo>
                <a:lnTo>
                  <a:pt x="142" y="242"/>
                </a:lnTo>
                <a:lnTo>
                  <a:pt x="142" y="245"/>
                </a:lnTo>
                <a:lnTo>
                  <a:pt x="143" y="245"/>
                </a:lnTo>
                <a:lnTo>
                  <a:pt x="143" y="248"/>
                </a:lnTo>
                <a:lnTo>
                  <a:pt x="146" y="248"/>
                </a:lnTo>
                <a:lnTo>
                  <a:pt x="146" y="250"/>
                </a:lnTo>
                <a:lnTo>
                  <a:pt x="148" y="250"/>
                </a:lnTo>
                <a:lnTo>
                  <a:pt x="148" y="253"/>
                </a:lnTo>
                <a:lnTo>
                  <a:pt x="149" y="253"/>
                </a:lnTo>
                <a:lnTo>
                  <a:pt x="149" y="256"/>
                </a:lnTo>
                <a:lnTo>
                  <a:pt x="151" y="256"/>
                </a:lnTo>
                <a:lnTo>
                  <a:pt x="151" y="259"/>
                </a:lnTo>
                <a:lnTo>
                  <a:pt x="151" y="259"/>
                </a:lnTo>
                <a:lnTo>
                  <a:pt x="151" y="261"/>
                </a:lnTo>
                <a:lnTo>
                  <a:pt x="151" y="261"/>
                </a:lnTo>
                <a:lnTo>
                  <a:pt x="151" y="264"/>
                </a:lnTo>
                <a:lnTo>
                  <a:pt x="152" y="264"/>
                </a:lnTo>
                <a:lnTo>
                  <a:pt x="152" y="267"/>
                </a:lnTo>
                <a:lnTo>
                  <a:pt x="155" y="267"/>
                </a:lnTo>
                <a:lnTo>
                  <a:pt x="155" y="270"/>
                </a:lnTo>
                <a:lnTo>
                  <a:pt x="155" y="270"/>
                </a:lnTo>
                <a:lnTo>
                  <a:pt x="155" y="273"/>
                </a:lnTo>
                <a:lnTo>
                  <a:pt x="161" y="273"/>
                </a:lnTo>
                <a:lnTo>
                  <a:pt x="161" y="275"/>
                </a:lnTo>
                <a:lnTo>
                  <a:pt x="165" y="275"/>
                </a:lnTo>
                <a:lnTo>
                  <a:pt x="165" y="278"/>
                </a:lnTo>
                <a:lnTo>
                  <a:pt x="166" y="278"/>
                </a:lnTo>
                <a:lnTo>
                  <a:pt x="166" y="281"/>
                </a:lnTo>
                <a:lnTo>
                  <a:pt x="166" y="281"/>
                </a:lnTo>
                <a:lnTo>
                  <a:pt x="166" y="284"/>
                </a:lnTo>
                <a:lnTo>
                  <a:pt x="167" y="284"/>
                </a:lnTo>
                <a:lnTo>
                  <a:pt x="167" y="286"/>
                </a:lnTo>
                <a:lnTo>
                  <a:pt x="168" y="286"/>
                </a:lnTo>
                <a:lnTo>
                  <a:pt x="168" y="289"/>
                </a:lnTo>
                <a:lnTo>
                  <a:pt x="170" y="289"/>
                </a:lnTo>
                <a:lnTo>
                  <a:pt x="170" y="292"/>
                </a:lnTo>
                <a:lnTo>
                  <a:pt x="170" y="292"/>
                </a:lnTo>
                <a:lnTo>
                  <a:pt x="170" y="295"/>
                </a:lnTo>
                <a:lnTo>
                  <a:pt x="173" y="295"/>
                </a:lnTo>
                <a:lnTo>
                  <a:pt x="173" y="297"/>
                </a:lnTo>
                <a:lnTo>
                  <a:pt x="175" y="297"/>
                </a:lnTo>
                <a:lnTo>
                  <a:pt x="175" y="300"/>
                </a:lnTo>
                <a:lnTo>
                  <a:pt x="178" y="300"/>
                </a:lnTo>
                <a:lnTo>
                  <a:pt x="178" y="303"/>
                </a:lnTo>
                <a:lnTo>
                  <a:pt x="179" y="303"/>
                </a:lnTo>
                <a:lnTo>
                  <a:pt x="179" y="306"/>
                </a:lnTo>
                <a:lnTo>
                  <a:pt x="179" y="306"/>
                </a:lnTo>
                <a:lnTo>
                  <a:pt x="179" y="308"/>
                </a:lnTo>
                <a:lnTo>
                  <a:pt x="181" y="308"/>
                </a:lnTo>
                <a:lnTo>
                  <a:pt x="181" y="311"/>
                </a:lnTo>
                <a:lnTo>
                  <a:pt x="184" y="311"/>
                </a:lnTo>
                <a:lnTo>
                  <a:pt x="184" y="314"/>
                </a:lnTo>
                <a:lnTo>
                  <a:pt x="187" y="314"/>
                </a:lnTo>
                <a:lnTo>
                  <a:pt x="187" y="317"/>
                </a:lnTo>
                <a:lnTo>
                  <a:pt x="189" y="317"/>
                </a:lnTo>
                <a:lnTo>
                  <a:pt x="189" y="319"/>
                </a:lnTo>
                <a:lnTo>
                  <a:pt x="191" y="319"/>
                </a:lnTo>
                <a:lnTo>
                  <a:pt x="191" y="322"/>
                </a:lnTo>
                <a:lnTo>
                  <a:pt x="192" y="322"/>
                </a:lnTo>
                <a:lnTo>
                  <a:pt x="192" y="325"/>
                </a:lnTo>
                <a:lnTo>
                  <a:pt x="203" y="325"/>
                </a:lnTo>
                <a:lnTo>
                  <a:pt x="203" y="328"/>
                </a:lnTo>
                <a:lnTo>
                  <a:pt x="205" y="328"/>
                </a:lnTo>
                <a:lnTo>
                  <a:pt x="205" y="330"/>
                </a:lnTo>
                <a:lnTo>
                  <a:pt x="209" y="330"/>
                </a:lnTo>
                <a:lnTo>
                  <a:pt x="209" y="333"/>
                </a:lnTo>
                <a:lnTo>
                  <a:pt x="210" y="333"/>
                </a:lnTo>
                <a:lnTo>
                  <a:pt x="210" y="336"/>
                </a:lnTo>
                <a:lnTo>
                  <a:pt x="219" y="336"/>
                </a:lnTo>
                <a:lnTo>
                  <a:pt x="219" y="339"/>
                </a:lnTo>
                <a:lnTo>
                  <a:pt x="219" y="339"/>
                </a:lnTo>
                <a:lnTo>
                  <a:pt x="219" y="341"/>
                </a:lnTo>
                <a:lnTo>
                  <a:pt x="219" y="341"/>
                </a:lnTo>
                <a:lnTo>
                  <a:pt x="219" y="344"/>
                </a:lnTo>
                <a:lnTo>
                  <a:pt x="223" y="344"/>
                </a:lnTo>
                <a:lnTo>
                  <a:pt x="223" y="347"/>
                </a:lnTo>
                <a:lnTo>
                  <a:pt x="226" y="347"/>
                </a:lnTo>
                <a:lnTo>
                  <a:pt x="226" y="350"/>
                </a:lnTo>
                <a:lnTo>
                  <a:pt x="228" y="350"/>
                </a:lnTo>
                <a:lnTo>
                  <a:pt x="228" y="353"/>
                </a:lnTo>
                <a:lnTo>
                  <a:pt x="232" y="353"/>
                </a:lnTo>
                <a:lnTo>
                  <a:pt x="232" y="355"/>
                </a:lnTo>
                <a:lnTo>
                  <a:pt x="243" y="355"/>
                </a:lnTo>
                <a:lnTo>
                  <a:pt x="243" y="361"/>
                </a:lnTo>
                <a:lnTo>
                  <a:pt x="247" y="361"/>
                </a:lnTo>
                <a:lnTo>
                  <a:pt x="247" y="364"/>
                </a:lnTo>
                <a:lnTo>
                  <a:pt x="248" y="364"/>
                </a:lnTo>
                <a:lnTo>
                  <a:pt x="248" y="366"/>
                </a:lnTo>
                <a:lnTo>
                  <a:pt x="249" y="366"/>
                </a:lnTo>
                <a:lnTo>
                  <a:pt x="249" y="369"/>
                </a:lnTo>
                <a:lnTo>
                  <a:pt x="249" y="369"/>
                </a:lnTo>
                <a:lnTo>
                  <a:pt x="249" y="372"/>
                </a:lnTo>
                <a:lnTo>
                  <a:pt x="251" y="372"/>
                </a:lnTo>
                <a:lnTo>
                  <a:pt x="251" y="375"/>
                </a:lnTo>
                <a:lnTo>
                  <a:pt x="253" y="375"/>
                </a:lnTo>
                <a:lnTo>
                  <a:pt x="253" y="377"/>
                </a:lnTo>
                <a:lnTo>
                  <a:pt x="256" y="377"/>
                </a:lnTo>
                <a:lnTo>
                  <a:pt x="256" y="380"/>
                </a:lnTo>
                <a:lnTo>
                  <a:pt x="260" y="380"/>
                </a:lnTo>
                <a:lnTo>
                  <a:pt x="260" y="383"/>
                </a:lnTo>
                <a:lnTo>
                  <a:pt x="260" y="383"/>
                </a:lnTo>
                <a:lnTo>
                  <a:pt x="260" y="386"/>
                </a:lnTo>
                <a:lnTo>
                  <a:pt x="261" y="386"/>
                </a:lnTo>
                <a:lnTo>
                  <a:pt x="261" y="388"/>
                </a:lnTo>
                <a:lnTo>
                  <a:pt x="262" y="388"/>
                </a:lnTo>
                <a:lnTo>
                  <a:pt x="262" y="391"/>
                </a:lnTo>
                <a:lnTo>
                  <a:pt x="266" y="391"/>
                </a:lnTo>
                <a:lnTo>
                  <a:pt x="266" y="391"/>
                </a:lnTo>
                <a:lnTo>
                  <a:pt x="272" y="391"/>
                </a:lnTo>
                <a:lnTo>
                  <a:pt x="272" y="394"/>
                </a:lnTo>
                <a:lnTo>
                  <a:pt x="274" y="394"/>
                </a:lnTo>
                <a:lnTo>
                  <a:pt x="274" y="394"/>
                </a:lnTo>
                <a:lnTo>
                  <a:pt x="280" y="394"/>
                </a:lnTo>
                <a:lnTo>
                  <a:pt x="280" y="397"/>
                </a:lnTo>
                <a:lnTo>
                  <a:pt x="282" y="397"/>
                </a:lnTo>
                <a:lnTo>
                  <a:pt x="282" y="397"/>
                </a:lnTo>
                <a:lnTo>
                  <a:pt x="282" y="397"/>
                </a:lnTo>
                <a:lnTo>
                  <a:pt x="282" y="400"/>
                </a:lnTo>
                <a:lnTo>
                  <a:pt x="286" y="400"/>
                </a:lnTo>
                <a:lnTo>
                  <a:pt x="286" y="402"/>
                </a:lnTo>
                <a:lnTo>
                  <a:pt x="294" y="402"/>
                </a:lnTo>
                <a:lnTo>
                  <a:pt x="294" y="405"/>
                </a:lnTo>
                <a:lnTo>
                  <a:pt x="297" y="405"/>
                </a:lnTo>
                <a:lnTo>
                  <a:pt x="297" y="408"/>
                </a:lnTo>
                <a:lnTo>
                  <a:pt x="297" y="408"/>
                </a:lnTo>
                <a:lnTo>
                  <a:pt x="297" y="411"/>
                </a:lnTo>
                <a:lnTo>
                  <a:pt x="305" y="411"/>
                </a:lnTo>
                <a:lnTo>
                  <a:pt x="305" y="411"/>
                </a:lnTo>
                <a:lnTo>
                  <a:pt x="313" y="411"/>
                </a:lnTo>
                <a:lnTo>
                  <a:pt x="313" y="414"/>
                </a:lnTo>
                <a:lnTo>
                  <a:pt x="315" y="414"/>
                </a:lnTo>
                <a:lnTo>
                  <a:pt x="315" y="417"/>
                </a:lnTo>
                <a:lnTo>
                  <a:pt x="317" y="417"/>
                </a:lnTo>
                <a:lnTo>
                  <a:pt x="317" y="420"/>
                </a:lnTo>
                <a:lnTo>
                  <a:pt x="318" y="420"/>
                </a:lnTo>
                <a:lnTo>
                  <a:pt x="318" y="426"/>
                </a:lnTo>
                <a:lnTo>
                  <a:pt x="325" y="426"/>
                </a:lnTo>
                <a:lnTo>
                  <a:pt x="325" y="428"/>
                </a:lnTo>
                <a:lnTo>
                  <a:pt x="330" y="428"/>
                </a:lnTo>
                <a:lnTo>
                  <a:pt x="330" y="431"/>
                </a:lnTo>
                <a:lnTo>
                  <a:pt x="337" y="431"/>
                </a:lnTo>
                <a:lnTo>
                  <a:pt x="337" y="434"/>
                </a:lnTo>
                <a:lnTo>
                  <a:pt x="347" y="434"/>
                </a:lnTo>
                <a:lnTo>
                  <a:pt x="347" y="437"/>
                </a:lnTo>
                <a:lnTo>
                  <a:pt x="350" y="437"/>
                </a:lnTo>
                <a:lnTo>
                  <a:pt x="350" y="440"/>
                </a:lnTo>
                <a:lnTo>
                  <a:pt x="352" y="440"/>
                </a:lnTo>
                <a:lnTo>
                  <a:pt x="352" y="443"/>
                </a:lnTo>
                <a:lnTo>
                  <a:pt x="358" y="443"/>
                </a:lnTo>
                <a:lnTo>
                  <a:pt x="358" y="446"/>
                </a:lnTo>
                <a:lnTo>
                  <a:pt x="370" y="446"/>
                </a:lnTo>
                <a:lnTo>
                  <a:pt x="370" y="449"/>
                </a:lnTo>
                <a:lnTo>
                  <a:pt x="385" y="449"/>
                </a:lnTo>
                <a:lnTo>
                  <a:pt x="385" y="449"/>
                </a:lnTo>
                <a:lnTo>
                  <a:pt x="395" y="449"/>
                </a:lnTo>
                <a:lnTo>
                  <a:pt x="395" y="449"/>
                </a:lnTo>
                <a:lnTo>
                  <a:pt x="397" y="449"/>
                </a:lnTo>
                <a:lnTo>
                  <a:pt x="397" y="449"/>
                </a:lnTo>
                <a:lnTo>
                  <a:pt x="402" y="449"/>
                </a:lnTo>
                <a:lnTo>
                  <a:pt x="402" y="449"/>
                </a:lnTo>
                <a:lnTo>
                  <a:pt x="403" y="449"/>
                </a:lnTo>
                <a:lnTo>
                  <a:pt x="403" y="449"/>
                </a:lnTo>
                <a:lnTo>
                  <a:pt x="405" y="449"/>
                </a:lnTo>
                <a:lnTo>
                  <a:pt x="405" y="452"/>
                </a:lnTo>
                <a:lnTo>
                  <a:pt x="412" y="452"/>
                </a:lnTo>
                <a:lnTo>
                  <a:pt x="412" y="455"/>
                </a:lnTo>
                <a:lnTo>
                  <a:pt x="417" y="455"/>
                </a:lnTo>
                <a:lnTo>
                  <a:pt x="417" y="455"/>
                </a:lnTo>
                <a:lnTo>
                  <a:pt x="419" y="455"/>
                </a:lnTo>
                <a:lnTo>
                  <a:pt x="419" y="458"/>
                </a:lnTo>
                <a:lnTo>
                  <a:pt x="423" y="458"/>
                </a:lnTo>
                <a:lnTo>
                  <a:pt x="423" y="461"/>
                </a:lnTo>
                <a:lnTo>
                  <a:pt x="429" y="461"/>
                </a:lnTo>
                <a:lnTo>
                  <a:pt x="429" y="465"/>
                </a:lnTo>
                <a:lnTo>
                  <a:pt x="446" y="465"/>
                </a:lnTo>
                <a:lnTo>
                  <a:pt x="446" y="468"/>
                </a:lnTo>
                <a:lnTo>
                  <a:pt x="447" y="468"/>
                </a:lnTo>
                <a:lnTo>
                  <a:pt x="447" y="471"/>
                </a:lnTo>
                <a:lnTo>
                  <a:pt x="454" y="471"/>
                </a:lnTo>
                <a:lnTo>
                  <a:pt x="454" y="471"/>
                </a:lnTo>
                <a:lnTo>
                  <a:pt x="458" y="471"/>
                </a:lnTo>
                <a:lnTo>
                  <a:pt x="458" y="474"/>
                </a:lnTo>
                <a:lnTo>
                  <a:pt x="459" y="474"/>
                </a:lnTo>
                <a:lnTo>
                  <a:pt x="459" y="474"/>
                </a:lnTo>
                <a:lnTo>
                  <a:pt x="467" y="474"/>
                </a:lnTo>
                <a:lnTo>
                  <a:pt x="467" y="478"/>
                </a:lnTo>
                <a:lnTo>
                  <a:pt x="475" y="478"/>
                </a:lnTo>
                <a:lnTo>
                  <a:pt x="475" y="478"/>
                </a:lnTo>
                <a:lnTo>
                  <a:pt x="501" y="478"/>
                </a:lnTo>
                <a:lnTo>
                  <a:pt x="501" y="481"/>
                </a:lnTo>
                <a:lnTo>
                  <a:pt x="501" y="481"/>
                </a:lnTo>
                <a:lnTo>
                  <a:pt x="501" y="481"/>
                </a:lnTo>
                <a:lnTo>
                  <a:pt x="508" y="481"/>
                </a:lnTo>
                <a:lnTo>
                  <a:pt x="508" y="481"/>
                </a:lnTo>
                <a:lnTo>
                  <a:pt x="516" y="481"/>
                </a:lnTo>
                <a:lnTo>
                  <a:pt x="516" y="485"/>
                </a:lnTo>
                <a:lnTo>
                  <a:pt x="523" y="485"/>
                </a:lnTo>
                <a:lnTo>
                  <a:pt x="523" y="485"/>
                </a:lnTo>
                <a:lnTo>
                  <a:pt x="528" y="485"/>
                </a:lnTo>
                <a:lnTo>
                  <a:pt x="528" y="485"/>
                </a:lnTo>
                <a:lnTo>
                  <a:pt x="530" y="485"/>
                </a:lnTo>
                <a:lnTo>
                  <a:pt x="530" y="485"/>
                </a:lnTo>
                <a:lnTo>
                  <a:pt x="533" y="485"/>
                </a:lnTo>
                <a:lnTo>
                  <a:pt x="533" y="485"/>
                </a:lnTo>
                <a:lnTo>
                  <a:pt x="544" y="485"/>
                </a:lnTo>
                <a:lnTo>
                  <a:pt x="544" y="489"/>
                </a:lnTo>
                <a:lnTo>
                  <a:pt x="554" y="489"/>
                </a:lnTo>
                <a:lnTo>
                  <a:pt x="554" y="489"/>
                </a:lnTo>
                <a:lnTo>
                  <a:pt x="556" y="489"/>
                </a:lnTo>
                <a:lnTo>
                  <a:pt x="556" y="489"/>
                </a:lnTo>
                <a:lnTo>
                  <a:pt x="556" y="489"/>
                </a:lnTo>
                <a:lnTo>
                  <a:pt x="556" y="493"/>
                </a:lnTo>
                <a:lnTo>
                  <a:pt x="563" y="493"/>
                </a:lnTo>
                <a:lnTo>
                  <a:pt x="563" y="498"/>
                </a:lnTo>
                <a:lnTo>
                  <a:pt x="568" y="498"/>
                </a:lnTo>
                <a:lnTo>
                  <a:pt x="568" y="502"/>
                </a:lnTo>
                <a:lnTo>
                  <a:pt x="582" y="502"/>
                </a:lnTo>
                <a:lnTo>
                  <a:pt x="582" y="507"/>
                </a:lnTo>
                <a:lnTo>
                  <a:pt x="586" y="507"/>
                </a:lnTo>
                <a:lnTo>
                  <a:pt x="586" y="511"/>
                </a:lnTo>
                <a:lnTo>
                  <a:pt x="589" y="511"/>
                </a:lnTo>
                <a:lnTo>
                  <a:pt x="589" y="516"/>
                </a:lnTo>
                <a:lnTo>
                  <a:pt x="602" y="516"/>
                </a:lnTo>
                <a:lnTo>
                  <a:pt x="602" y="516"/>
                </a:lnTo>
                <a:lnTo>
                  <a:pt x="625" y="516"/>
                </a:lnTo>
                <a:lnTo>
                  <a:pt x="625" y="516"/>
                </a:lnTo>
                <a:lnTo>
                  <a:pt x="644" y="516"/>
                </a:lnTo>
                <a:lnTo>
                  <a:pt x="644" y="521"/>
                </a:lnTo>
                <a:lnTo>
                  <a:pt x="663" y="521"/>
                </a:lnTo>
                <a:lnTo>
                  <a:pt x="663" y="521"/>
                </a:lnTo>
                <a:lnTo>
                  <a:pt x="665" y="521"/>
                </a:lnTo>
                <a:lnTo>
                  <a:pt x="665" y="521"/>
                </a:lnTo>
                <a:lnTo>
                  <a:pt x="685" y="521"/>
                </a:lnTo>
                <a:lnTo>
                  <a:pt x="685" y="521"/>
                </a:lnTo>
                <a:lnTo>
                  <a:pt x="687" y="521"/>
                </a:lnTo>
                <a:lnTo>
                  <a:pt x="687" y="521"/>
                </a:lnTo>
                <a:lnTo>
                  <a:pt x="708" y="521"/>
                </a:lnTo>
                <a:lnTo>
                  <a:pt x="708" y="521"/>
                </a:lnTo>
                <a:lnTo>
                  <a:pt x="790" y="521"/>
                </a:lnTo>
                <a:lnTo>
                  <a:pt x="790" y="521"/>
                </a:lnTo>
                <a:lnTo>
                  <a:pt x="799" y="521"/>
                </a:lnTo>
                <a:lnTo>
                  <a:pt x="799" y="521"/>
                </a:lnTo>
                <a:lnTo>
                  <a:pt x="803" y="521"/>
                </a:lnTo>
                <a:lnTo>
                  <a:pt x="803" y="521"/>
                </a:lnTo>
                <a:lnTo>
                  <a:pt x="810" y="521"/>
                </a:lnTo>
                <a:lnTo>
                  <a:pt x="810" y="521"/>
                </a:lnTo>
                <a:lnTo>
                  <a:pt x="813" y="521"/>
                </a:lnTo>
                <a:lnTo>
                  <a:pt x="813" y="521"/>
                </a:lnTo>
                <a:lnTo>
                  <a:pt x="833" y="521"/>
                </a:lnTo>
                <a:lnTo>
                  <a:pt x="833" y="521"/>
                </a:lnTo>
                <a:lnTo>
                  <a:pt x="863" y="521"/>
                </a:lnTo>
                <a:lnTo>
                  <a:pt x="863" y="521"/>
                </a:lnTo>
                <a:lnTo>
                  <a:pt x="866" y="521"/>
                </a:lnTo>
                <a:lnTo>
                  <a:pt x="866" y="530"/>
                </a:lnTo>
                <a:lnTo>
                  <a:pt x="940" y="530"/>
                </a:lnTo>
                <a:lnTo>
                  <a:pt x="940" y="530"/>
                </a:lnTo>
                <a:lnTo>
                  <a:pt x="949" y="530"/>
                </a:lnTo>
                <a:lnTo>
                  <a:pt x="949" y="530"/>
                </a:lnTo>
                <a:lnTo>
                  <a:pt x="951" y="530"/>
                </a:lnTo>
                <a:lnTo>
                  <a:pt x="951" y="530"/>
                </a:lnTo>
                <a:lnTo>
                  <a:pt x="968" y="530"/>
                </a:lnTo>
                <a:lnTo>
                  <a:pt x="968" y="530"/>
                </a:lnTo>
                <a:lnTo>
                  <a:pt x="1032" y="530"/>
                </a:lnTo>
                <a:lnTo>
                  <a:pt x="1032" y="530"/>
                </a:lnTo>
                <a:lnTo>
                  <a:pt x="1037" y="530"/>
                </a:lnTo>
                <a:lnTo>
                  <a:pt x="1037" y="530"/>
                </a:lnTo>
                <a:lnTo>
                  <a:pt x="1065" y="530"/>
                </a:lnTo>
                <a:lnTo>
                  <a:pt x="1065" y="530"/>
                </a:lnTo>
                <a:lnTo>
                  <a:pt x="1069" y="530"/>
                </a:lnTo>
                <a:lnTo>
                  <a:pt x="1069" y="530"/>
                </a:lnTo>
                <a:lnTo>
                  <a:pt x="1075" y="530"/>
                </a:lnTo>
                <a:lnTo>
                  <a:pt x="1075" y="530"/>
                </a:lnTo>
                <a:lnTo>
                  <a:pt x="1078" y="530"/>
                </a:lnTo>
                <a:lnTo>
                  <a:pt x="1078" y="530"/>
                </a:lnTo>
                <a:lnTo>
                  <a:pt x="1195" y="530"/>
                </a:lnTo>
                <a:lnTo>
                  <a:pt x="1195" y="53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0" name="Group 19"/>
          <p:cNvGrpSpPr/>
          <p:nvPr/>
        </p:nvGrpSpPr>
        <p:grpSpPr>
          <a:xfrm>
            <a:off x="844550" y="2643987"/>
            <a:ext cx="382588" cy="674688"/>
            <a:chOff x="844550" y="2156292"/>
            <a:chExt cx="382588" cy="674688"/>
          </a:xfrm>
        </p:grpSpPr>
        <p:sp>
          <p:nvSpPr>
            <p:cNvPr id="21" name="Line 672"/>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73"/>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674"/>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675"/>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676"/>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677"/>
            <p:cNvSpPr>
              <a:spLocks noChangeShapeType="1"/>
            </p:cNvSpPr>
            <p:nvPr/>
          </p:nvSpPr>
          <p:spPr bwMode="auto">
            <a:xfrm>
              <a:off x="844550" y="215629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678"/>
            <p:cNvSpPr>
              <a:spLocks noChangeShapeType="1"/>
            </p:cNvSpPr>
            <p:nvPr/>
          </p:nvSpPr>
          <p:spPr bwMode="auto">
            <a:xfrm>
              <a:off x="844550" y="2156292"/>
              <a:ext cx="3810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679"/>
            <p:cNvSpPr>
              <a:spLocks noChangeShapeType="1"/>
            </p:cNvSpPr>
            <p:nvPr/>
          </p:nvSpPr>
          <p:spPr bwMode="auto">
            <a:xfrm>
              <a:off x="882650" y="2156292"/>
              <a:ext cx="0" cy="2540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680"/>
            <p:cNvSpPr>
              <a:spLocks noChangeShapeType="1"/>
            </p:cNvSpPr>
            <p:nvPr/>
          </p:nvSpPr>
          <p:spPr bwMode="auto">
            <a:xfrm>
              <a:off x="882650" y="2215029"/>
              <a:ext cx="0" cy="31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681"/>
            <p:cNvSpPr>
              <a:spLocks noChangeShapeType="1"/>
            </p:cNvSpPr>
            <p:nvPr/>
          </p:nvSpPr>
          <p:spPr bwMode="auto">
            <a:xfrm>
              <a:off x="882650" y="2218204"/>
              <a:ext cx="428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682"/>
            <p:cNvSpPr>
              <a:spLocks noChangeShapeType="1"/>
            </p:cNvSpPr>
            <p:nvPr/>
          </p:nvSpPr>
          <p:spPr bwMode="auto">
            <a:xfrm>
              <a:off x="925513" y="2218204"/>
              <a:ext cx="0" cy="2540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683"/>
            <p:cNvSpPr>
              <a:spLocks noChangeShapeType="1"/>
            </p:cNvSpPr>
            <p:nvPr/>
          </p:nvSpPr>
          <p:spPr bwMode="auto">
            <a:xfrm>
              <a:off x="925513" y="227694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684"/>
            <p:cNvSpPr>
              <a:spLocks noChangeShapeType="1"/>
            </p:cNvSpPr>
            <p:nvPr/>
          </p:nvSpPr>
          <p:spPr bwMode="auto">
            <a:xfrm>
              <a:off x="925513" y="2276942"/>
              <a:ext cx="6350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685"/>
            <p:cNvSpPr>
              <a:spLocks noChangeShapeType="1"/>
            </p:cNvSpPr>
            <p:nvPr/>
          </p:nvSpPr>
          <p:spPr bwMode="auto">
            <a:xfrm>
              <a:off x="1022350" y="2276942"/>
              <a:ext cx="2540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686"/>
            <p:cNvSpPr>
              <a:spLocks noChangeShapeType="1"/>
            </p:cNvSpPr>
            <p:nvPr/>
          </p:nvSpPr>
          <p:spPr bwMode="auto">
            <a:xfrm>
              <a:off x="1047750" y="2276942"/>
              <a:ext cx="0" cy="4286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687"/>
            <p:cNvSpPr>
              <a:spLocks noChangeShapeType="1"/>
            </p:cNvSpPr>
            <p:nvPr/>
          </p:nvSpPr>
          <p:spPr bwMode="auto">
            <a:xfrm>
              <a:off x="1062038" y="2338854"/>
              <a:ext cx="31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688"/>
            <p:cNvSpPr>
              <a:spLocks noChangeShapeType="1"/>
            </p:cNvSpPr>
            <p:nvPr/>
          </p:nvSpPr>
          <p:spPr bwMode="auto">
            <a:xfrm>
              <a:off x="1065213" y="2338854"/>
              <a:ext cx="0" cy="6191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689"/>
            <p:cNvSpPr>
              <a:spLocks noChangeShapeType="1"/>
            </p:cNvSpPr>
            <p:nvPr/>
          </p:nvSpPr>
          <p:spPr bwMode="auto">
            <a:xfrm>
              <a:off x="1065213" y="2400767"/>
              <a:ext cx="31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690"/>
            <p:cNvSpPr>
              <a:spLocks noChangeShapeType="1"/>
            </p:cNvSpPr>
            <p:nvPr/>
          </p:nvSpPr>
          <p:spPr bwMode="auto">
            <a:xfrm>
              <a:off x="1069975" y="2430929"/>
              <a:ext cx="0" cy="3175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91"/>
            <p:cNvSpPr>
              <a:spLocks noChangeShapeType="1"/>
            </p:cNvSpPr>
            <p:nvPr/>
          </p:nvSpPr>
          <p:spPr bwMode="auto">
            <a:xfrm>
              <a:off x="1069975" y="2462679"/>
              <a:ext cx="31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692"/>
            <p:cNvSpPr>
              <a:spLocks noChangeShapeType="1"/>
            </p:cNvSpPr>
            <p:nvPr/>
          </p:nvSpPr>
          <p:spPr bwMode="auto">
            <a:xfrm>
              <a:off x="1073150" y="2462679"/>
              <a:ext cx="0" cy="333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693"/>
            <p:cNvSpPr>
              <a:spLocks noChangeShapeType="1"/>
            </p:cNvSpPr>
            <p:nvPr/>
          </p:nvSpPr>
          <p:spPr bwMode="auto">
            <a:xfrm>
              <a:off x="1079500" y="2523004"/>
              <a:ext cx="31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694"/>
            <p:cNvSpPr>
              <a:spLocks noChangeShapeType="1"/>
            </p:cNvSpPr>
            <p:nvPr/>
          </p:nvSpPr>
          <p:spPr bwMode="auto">
            <a:xfrm>
              <a:off x="1082675" y="2523004"/>
              <a:ext cx="0" cy="6191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695"/>
            <p:cNvSpPr>
              <a:spLocks noChangeShapeType="1"/>
            </p:cNvSpPr>
            <p:nvPr/>
          </p:nvSpPr>
          <p:spPr bwMode="auto">
            <a:xfrm>
              <a:off x="1082675" y="2584917"/>
              <a:ext cx="158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696"/>
            <p:cNvSpPr>
              <a:spLocks noChangeShapeType="1"/>
            </p:cNvSpPr>
            <p:nvPr/>
          </p:nvSpPr>
          <p:spPr bwMode="auto">
            <a:xfrm>
              <a:off x="1117600" y="2584917"/>
              <a:ext cx="5080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697"/>
            <p:cNvSpPr>
              <a:spLocks noChangeShapeType="1"/>
            </p:cNvSpPr>
            <p:nvPr/>
          </p:nvSpPr>
          <p:spPr bwMode="auto">
            <a:xfrm>
              <a:off x="1168400" y="2584917"/>
              <a:ext cx="0" cy="1746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698"/>
            <p:cNvSpPr>
              <a:spLocks noChangeShapeType="1"/>
            </p:cNvSpPr>
            <p:nvPr/>
          </p:nvSpPr>
          <p:spPr bwMode="auto">
            <a:xfrm>
              <a:off x="1168400" y="2635717"/>
              <a:ext cx="0" cy="1111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699"/>
            <p:cNvSpPr>
              <a:spLocks noChangeShapeType="1"/>
            </p:cNvSpPr>
            <p:nvPr/>
          </p:nvSpPr>
          <p:spPr bwMode="auto">
            <a:xfrm>
              <a:off x="1168400" y="2646829"/>
              <a:ext cx="285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700"/>
            <p:cNvSpPr>
              <a:spLocks noChangeShapeType="1"/>
            </p:cNvSpPr>
            <p:nvPr/>
          </p:nvSpPr>
          <p:spPr bwMode="auto">
            <a:xfrm>
              <a:off x="1196975" y="2646829"/>
              <a:ext cx="0" cy="285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01"/>
            <p:cNvSpPr>
              <a:spLocks noChangeShapeType="1"/>
            </p:cNvSpPr>
            <p:nvPr/>
          </p:nvSpPr>
          <p:spPr bwMode="auto">
            <a:xfrm>
              <a:off x="1196975" y="2708742"/>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702"/>
            <p:cNvSpPr>
              <a:spLocks noChangeShapeType="1"/>
            </p:cNvSpPr>
            <p:nvPr/>
          </p:nvSpPr>
          <p:spPr bwMode="auto">
            <a:xfrm>
              <a:off x="1196975" y="2708742"/>
              <a:ext cx="1905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703"/>
            <p:cNvSpPr>
              <a:spLocks noChangeShapeType="1"/>
            </p:cNvSpPr>
            <p:nvPr/>
          </p:nvSpPr>
          <p:spPr bwMode="auto">
            <a:xfrm>
              <a:off x="1216025" y="2708742"/>
              <a:ext cx="0" cy="4762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704"/>
            <p:cNvSpPr>
              <a:spLocks noChangeShapeType="1"/>
            </p:cNvSpPr>
            <p:nvPr/>
          </p:nvSpPr>
          <p:spPr bwMode="auto">
            <a:xfrm>
              <a:off x="1227138" y="2778592"/>
              <a:ext cx="0" cy="5238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p:cNvGrpSpPr/>
          <p:nvPr/>
        </p:nvGrpSpPr>
        <p:grpSpPr>
          <a:xfrm>
            <a:off x="1227138" y="3318674"/>
            <a:ext cx="306388" cy="617538"/>
            <a:chOff x="1227138" y="2830979"/>
            <a:chExt cx="306388" cy="617538"/>
          </a:xfrm>
        </p:grpSpPr>
        <p:sp>
          <p:nvSpPr>
            <p:cNvPr id="55" name="Line 705"/>
            <p:cNvSpPr>
              <a:spLocks noChangeShapeType="1"/>
            </p:cNvSpPr>
            <p:nvPr/>
          </p:nvSpPr>
          <p:spPr bwMode="auto">
            <a:xfrm>
              <a:off x="1227138" y="2830979"/>
              <a:ext cx="1428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706"/>
            <p:cNvSpPr>
              <a:spLocks noChangeShapeType="1"/>
            </p:cNvSpPr>
            <p:nvPr/>
          </p:nvSpPr>
          <p:spPr bwMode="auto">
            <a:xfrm>
              <a:off x="1244600" y="2862729"/>
              <a:ext cx="0" cy="666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707"/>
            <p:cNvSpPr>
              <a:spLocks noChangeShapeType="1"/>
            </p:cNvSpPr>
            <p:nvPr/>
          </p:nvSpPr>
          <p:spPr bwMode="auto">
            <a:xfrm>
              <a:off x="1252538" y="2954804"/>
              <a:ext cx="635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08"/>
            <p:cNvSpPr>
              <a:spLocks noChangeShapeType="1"/>
            </p:cNvSpPr>
            <p:nvPr/>
          </p:nvSpPr>
          <p:spPr bwMode="auto">
            <a:xfrm>
              <a:off x="1258888" y="2954804"/>
              <a:ext cx="0" cy="6191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709"/>
            <p:cNvSpPr>
              <a:spLocks noChangeShapeType="1"/>
            </p:cNvSpPr>
            <p:nvPr/>
          </p:nvSpPr>
          <p:spPr bwMode="auto">
            <a:xfrm>
              <a:off x="1258888" y="3016717"/>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710"/>
            <p:cNvSpPr>
              <a:spLocks noChangeShapeType="1"/>
            </p:cNvSpPr>
            <p:nvPr/>
          </p:nvSpPr>
          <p:spPr bwMode="auto">
            <a:xfrm>
              <a:off x="1292225" y="3016717"/>
              <a:ext cx="1111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711"/>
            <p:cNvSpPr>
              <a:spLocks noChangeShapeType="1"/>
            </p:cNvSpPr>
            <p:nvPr/>
          </p:nvSpPr>
          <p:spPr bwMode="auto">
            <a:xfrm>
              <a:off x="1303338" y="3016717"/>
              <a:ext cx="0" cy="55563"/>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712"/>
            <p:cNvSpPr>
              <a:spLocks noChangeShapeType="1"/>
            </p:cNvSpPr>
            <p:nvPr/>
          </p:nvSpPr>
          <p:spPr bwMode="auto">
            <a:xfrm>
              <a:off x="1331913" y="3078629"/>
              <a:ext cx="793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713"/>
            <p:cNvSpPr>
              <a:spLocks noChangeShapeType="1"/>
            </p:cNvSpPr>
            <p:nvPr/>
          </p:nvSpPr>
          <p:spPr bwMode="auto">
            <a:xfrm>
              <a:off x="1339850" y="3078629"/>
              <a:ext cx="0" cy="587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14"/>
            <p:cNvSpPr>
              <a:spLocks noChangeShapeType="1"/>
            </p:cNvSpPr>
            <p:nvPr/>
          </p:nvSpPr>
          <p:spPr bwMode="auto">
            <a:xfrm>
              <a:off x="1347788" y="3162767"/>
              <a:ext cx="0" cy="3810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715"/>
            <p:cNvSpPr>
              <a:spLocks noChangeShapeType="1"/>
            </p:cNvSpPr>
            <p:nvPr/>
          </p:nvSpPr>
          <p:spPr bwMode="auto">
            <a:xfrm>
              <a:off x="1347788" y="3200867"/>
              <a:ext cx="793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716"/>
            <p:cNvSpPr>
              <a:spLocks noChangeShapeType="1"/>
            </p:cNvSpPr>
            <p:nvPr/>
          </p:nvSpPr>
          <p:spPr bwMode="auto">
            <a:xfrm>
              <a:off x="1355725" y="3200867"/>
              <a:ext cx="0" cy="206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717"/>
            <p:cNvSpPr>
              <a:spLocks noChangeShapeType="1"/>
            </p:cNvSpPr>
            <p:nvPr/>
          </p:nvSpPr>
          <p:spPr bwMode="auto">
            <a:xfrm>
              <a:off x="1355725" y="3254842"/>
              <a:ext cx="0" cy="79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718"/>
            <p:cNvSpPr>
              <a:spLocks noChangeShapeType="1"/>
            </p:cNvSpPr>
            <p:nvPr/>
          </p:nvSpPr>
          <p:spPr bwMode="auto">
            <a:xfrm>
              <a:off x="1355725" y="3262779"/>
              <a:ext cx="635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719"/>
            <p:cNvSpPr>
              <a:spLocks noChangeShapeType="1"/>
            </p:cNvSpPr>
            <p:nvPr/>
          </p:nvSpPr>
          <p:spPr bwMode="auto">
            <a:xfrm>
              <a:off x="1362075" y="3262779"/>
              <a:ext cx="0" cy="539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20"/>
            <p:cNvSpPr>
              <a:spLocks noChangeShapeType="1"/>
            </p:cNvSpPr>
            <p:nvPr/>
          </p:nvSpPr>
          <p:spPr bwMode="auto">
            <a:xfrm>
              <a:off x="1387475" y="3324692"/>
              <a:ext cx="301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21"/>
            <p:cNvSpPr>
              <a:spLocks noChangeShapeType="1"/>
            </p:cNvSpPr>
            <p:nvPr/>
          </p:nvSpPr>
          <p:spPr bwMode="auto">
            <a:xfrm>
              <a:off x="1417638" y="3324692"/>
              <a:ext cx="0" cy="333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722"/>
            <p:cNvSpPr>
              <a:spLocks noChangeShapeType="1"/>
            </p:cNvSpPr>
            <p:nvPr/>
          </p:nvSpPr>
          <p:spPr bwMode="auto">
            <a:xfrm>
              <a:off x="1427163" y="3386604"/>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23"/>
            <p:cNvSpPr>
              <a:spLocks noChangeShapeType="1"/>
            </p:cNvSpPr>
            <p:nvPr/>
          </p:nvSpPr>
          <p:spPr bwMode="auto">
            <a:xfrm>
              <a:off x="1516063" y="3394542"/>
              <a:ext cx="0" cy="539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24"/>
            <p:cNvSpPr>
              <a:spLocks noChangeShapeType="1"/>
            </p:cNvSpPr>
            <p:nvPr/>
          </p:nvSpPr>
          <p:spPr bwMode="auto">
            <a:xfrm>
              <a:off x="1516063" y="3448517"/>
              <a:ext cx="174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5" name="Group 74"/>
          <p:cNvGrpSpPr/>
          <p:nvPr/>
        </p:nvGrpSpPr>
        <p:grpSpPr>
          <a:xfrm>
            <a:off x="1533525" y="3969549"/>
            <a:ext cx="352426" cy="114300"/>
            <a:chOff x="1533525" y="3481854"/>
            <a:chExt cx="352426" cy="114300"/>
          </a:xfrm>
        </p:grpSpPr>
        <p:sp>
          <p:nvSpPr>
            <p:cNvPr id="76" name="Line 725"/>
            <p:cNvSpPr>
              <a:spLocks noChangeShapeType="1"/>
            </p:cNvSpPr>
            <p:nvPr/>
          </p:nvSpPr>
          <p:spPr bwMode="auto">
            <a:xfrm>
              <a:off x="1533525" y="3481854"/>
              <a:ext cx="0" cy="285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726"/>
            <p:cNvSpPr>
              <a:spLocks noChangeShapeType="1"/>
            </p:cNvSpPr>
            <p:nvPr/>
          </p:nvSpPr>
          <p:spPr bwMode="auto">
            <a:xfrm>
              <a:off x="1533525" y="3510429"/>
              <a:ext cx="1905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27"/>
            <p:cNvSpPr>
              <a:spLocks noChangeShapeType="1"/>
            </p:cNvSpPr>
            <p:nvPr/>
          </p:nvSpPr>
          <p:spPr bwMode="auto">
            <a:xfrm>
              <a:off x="1552575" y="3510429"/>
              <a:ext cx="0" cy="1905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728"/>
            <p:cNvSpPr>
              <a:spLocks noChangeShapeType="1"/>
            </p:cNvSpPr>
            <p:nvPr/>
          </p:nvSpPr>
          <p:spPr bwMode="auto">
            <a:xfrm>
              <a:off x="1552575" y="3562817"/>
              <a:ext cx="0" cy="7938"/>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729"/>
            <p:cNvSpPr>
              <a:spLocks noChangeShapeType="1"/>
            </p:cNvSpPr>
            <p:nvPr/>
          </p:nvSpPr>
          <p:spPr bwMode="auto">
            <a:xfrm>
              <a:off x="1552575" y="3570754"/>
              <a:ext cx="5873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730"/>
            <p:cNvSpPr>
              <a:spLocks noChangeShapeType="1"/>
            </p:cNvSpPr>
            <p:nvPr/>
          </p:nvSpPr>
          <p:spPr bwMode="auto">
            <a:xfrm>
              <a:off x="1644650" y="3570754"/>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31"/>
            <p:cNvSpPr>
              <a:spLocks noChangeShapeType="1"/>
            </p:cNvSpPr>
            <p:nvPr/>
          </p:nvSpPr>
          <p:spPr bwMode="auto">
            <a:xfrm>
              <a:off x="1746250" y="3570754"/>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732"/>
            <p:cNvSpPr>
              <a:spLocks noChangeShapeType="1"/>
            </p:cNvSpPr>
            <p:nvPr/>
          </p:nvSpPr>
          <p:spPr bwMode="auto">
            <a:xfrm>
              <a:off x="1846263" y="3570754"/>
              <a:ext cx="3968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733"/>
            <p:cNvSpPr>
              <a:spLocks noChangeShapeType="1"/>
            </p:cNvSpPr>
            <p:nvPr/>
          </p:nvSpPr>
          <p:spPr bwMode="auto">
            <a:xfrm>
              <a:off x="1885950" y="3570754"/>
              <a:ext cx="0" cy="2540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5" name="Group 84"/>
          <p:cNvGrpSpPr/>
          <p:nvPr/>
        </p:nvGrpSpPr>
        <p:grpSpPr>
          <a:xfrm>
            <a:off x="1885950" y="4117187"/>
            <a:ext cx="2081213" cy="3175"/>
            <a:chOff x="1885950" y="3629492"/>
            <a:chExt cx="2081213" cy="3175"/>
          </a:xfrm>
        </p:grpSpPr>
        <p:sp>
          <p:nvSpPr>
            <p:cNvPr id="86" name="Line 734"/>
            <p:cNvSpPr>
              <a:spLocks noChangeShapeType="1"/>
            </p:cNvSpPr>
            <p:nvPr/>
          </p:nvSpPr>
          <p:spPr bwMode="auto">
            <a:xfrm>
              <a:off x="1885950" y="3629492"/>
              <a:ext cx="0" cy="3175"/>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735"/>
            <p:cNvSpPr>
              <a:spLocks noChangeShapeType="1"/>
            </p:cNvSpPr>
            <p:nvPr/>
          </p:nvSpPr>
          <p:spPr bwMode="auto">
            <a:xfrm>
              <a:off x="1885950"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736"/>
            <p:cNvSpPr>
              <a:spLocks noChangeShapeType="1"/>
            </p:cNvSpPr>
            <p:nvPr/>
          </p:nvSpPr>
          <p:spPr bwMode="auto">
            <a:xfrm>
              <a:off x="1985963" y="3632667"/>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737"/>
            <p:cNvSpPr>
              <a:spLocks noChangeShapeType="1"/>
            </p:cNvSpPr>
            <p:nvPr/>
          </p:nvSpPr>
          <p:spPr bwMode="auto">
            <a:xfrm>
              <a:off x="2087563"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738"/>
            <p:cNvSpPr>
              <a:spLocks noChangeShapeType="1"/>
            </p:cNvSpPr>
            <p:nvPr/>
          </p:nvSpPr>
          <p:spPr bwMode="auto">
            <a:xfrm>
              <a:off x="2189163"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739"/>
            <p:cNvSpPr>
              <a:spLocks noChangeShapeType="1"/>
            </p:cNvSpPr>
            <p:nvPr/>
          </p:nvSpPr>
          <p:spPr bwMode="auto">
            <a:xfrm>
              <a:off x="2289175" y="3632667"/>
              <a:ext cx="285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740"/>
            <p:cNvSpPr>
              <a:spLocks noChangeShapeType="1"/>
            </p:cNvSpPr>
            <p:nvPr/>
          </p:nvSpPr>
          <p:spPr bwMode="auto">
            <a:xfrm>
              <a:off x="2317750" y="3632667"/>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741"/>
            <p:cNvSpPr>
              <a:spLocks noChangeShapeType="1"/>
            </p:cNvSpPr>
            <p:nvPr/>
          </p:nvSpPr>
          <p:spPr bwMode="auto">
            <a:xfrm>
              <a:off x="2317750" y="3632667"/>
              <a:ext cx="3810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42"/>
            <p:cNvSpPr>
              <a:spLocks noChangeShapeType="1"/>
            </p:cNvSpPr>
            <p:nvPr/>
          </p:nvSpPr>
          <p:spPr bwMode="auto">
            <a:xfrm>
              <a:off x="2390775"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743"/>
            <p:cNvSpPr>
              <a:spLocks noChangeShapeType="1"/>
            </p:cNvSpPr>
            <p:nvPr/>
          </p:nvSpPr>
          <p:spPr bwMode="auto">
            <a:xfrm>
              <a:off x="2490788" y="3632667"/>
              <a:ext cx="6508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744"/>
            <p:cNvSpPr>
              <a:spLocks noChangeShapeType="1"/>
            </p:cNvSpPr>
            <p:nvPr/>
          </p:nvSpPr>
          <p:spPr bwMode="auto">
            <a:xfrm>
              <a:off x="2592388" y="3632667"/>
              <a:ext cx="1111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745"/>
            <p:cNvSpPr>
              <a:spLocks noChangeShapeType="1"/>
            </p:cNvSpPr>
            <p:nvPr/>
          </p:nvSpPr>
          <p:spPr bwMode="auto">
            <a:xfrm>
              <a:off x="2603500" y="3632667"/>
              <a:ext cx="0"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746"/>
            <p:cNvSpPr>
              <a:spLocks noChangeShapeType="1"/>
            </p:cNvSpPr>
            <p:nvPr/>
          </p:nvSpPr>
          <p:spPr bwMode="auto">
            <a:xfrm>
              <a:off x="2603500" y="3632667"/>
              <a:ext cx="52388"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747"/>
            <p:cNvSpPr>
              <a:spLocks noChangeShapeType="1"/>
            </p:cNvSpPr>
            <p:nvPr/>
          </p:nvSpPr>
          <p:spPr bwMode="auto">
            <a:xfrm>
              <a:off x="2689225" y="3632667"/>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748"/>
            <p:cNvSpPr>
              <a:spLocks noChangeShapeType="1"/>
            </p:cNvSpPr>
            <p:nvPr/>
          </p:nvSpPr>
          <p:spPr bwMode="auto">
            <a:xfrm>
              <a:off x="2790825"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749"/>
            <p:cNvSpPr>
              <a:spLocks noChangeShapeType="1"/>
            </p:cNvSpPr>
            <p:nvPr/>
          </p:nvSpPr>
          <p:spPr bwMode="auto">
            <a:xfrm>
              <a:off x="2890838" y="3632667"/>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750"/>
            <p:cNvSpPr>
              <a:spLocks noChangeShapeType="1"/>
            </p:cNvSpPr>
            <p:nvPr/>
          </p:nvSpPr>
          <p:spPr bwMode="auto">
            <a:xfrm>
              <a:off x="2992438"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751"/>
            <p:cNvSpPr>
              <a:spLocks noChangeShapeType="1"/>
            </p:cNvSpPr>
            <p:nvPr/>
          </p:nvSpPr>
          <p:spPr bwMode="auto">
            <a:xfrm>
              <a:off x="3092450" y="3632667"/>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752"/>
            <p:cNvSpPr>
              <a:spLocks noChangeShapeType="1"/>
            </p:cNvSpPr>
            <p:nvPr/>
          </p:nvSpPr>
          <p:spPr bwMode="auto">
            <a:xfrm>
              <a:off x="3194050"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753"/>
            <p:cNvSpPr>
              <a:spLocks noChangeShapeType="1"/>
            </p:cNvSpPr>
            <p:nvPr/>
          </p:nvSpPr>
          <p:spPr bwMode="auto">
            <a:xfrm>
              <a:off x="3295650"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754"/>
            <p:cNvSpPr>
              <a:spLocks noChangeShapeType="1"/>
            </p:cNvSpPr>
            <p:nvPr/>
          </p:nvSpPr>
          <p:spPr bwMode="auto">
            <a:xfrm>
              <a:off x="3395663"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55"/>
            <p:cNvSpPr>
              <a:spLocks noChangeShapeType="1"/>
            </p:cNvSpPr>
            <p:nvPr/>
          </p:nvSpPr>
          <p:spPr bwMode="auto">
            <a:xfrm>
              <a:off x="3497263"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56"/>
            <p:cNvSpPr>
              <a:spLocks noChangeShapeType="1"/>
            </p:cNvSpPr>
            <p:nvPr/>
          </p:nvSpPr>
          <p:spPr bwMode="auto">
            <a:xfrm>
              <a:off x="3597275"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57"/>
            <p:cNvSpPr>
              <a:spLocks noChangeShapeType="1"/>
            </p:cNvSpPr>
            <p:nvPr/>
          </p:nvSpPr>
          <p:spPr bwMode="auto">
            <a:xfrm>
              <a:off x="3698875"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58"/>
            <p:cNvSpPr>
              <a:spLocks noChangeShapeType="1"/>
            </p:cNvSpPr>
            <p:nvPr/>
          </p:nvSpPr>
          <p:spPr bwMode="auto">
            <a:xfrm>
              <a:off x="3798888" y="3632667"/>
              <a:ext cx="68263"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59"/>
            <p:cNvSpPr>
              <a:spLocks noChangeShapeType="1"/>
            </p:cNvSpPr>
            <p:nvPr/>
          </p:nvSpPr>
          <p:spPr bwMode="auto">
            <a:xfrm>
              <a:off x="3900488" y="3632667"/>
              <a:ext cx="66675" cy="0"/>
            </a:xfrm>
            <a:prstGeom prst="line">
              <a:avLst/>
            </a:prstGeom>
            <a:noFill/>
            <a:ln w="19050" cap="flat">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2" name="Freeform 760"/>
          <p:cNvSpPr>
            <a:spLocks/>
          </p:cNvSpPr>
          <p:nvPr/>
        </p:nvSpPr>
        <p:spPr bwMode="auto">
          <a:xfrm>
            <a:off x="844550" y="2643987"/>
            <a:ext cx="2914650" cy="1608138"/>
          </a:xfrm>
          <a:custGeom>
            <a:avLst/>
            <a:gdLst>
              <a:gd name="T0" fmla="*/ 0 w 1041"/>
              <a:gd name="T1" fmla="*/ 0 h 574"/>
              <a:gd name="T2" fmla="*/ 0 w 1041"/>
              <a:gd name="T3" fmla="*/ 0 h 574"/>
              <a:gd name="T4" fmla="*/ 4 w 1041"/>
              <a:gd name="T5" fmla="*/ 7 h 574"/>
              <a:gd name="T6" fmla="*/ 8 w 1041"/>
              <a:gd name="T7" fmla="*/ 14 h 574"/>
              <a:gd name="T8" fmla="*/ 9 w 1041"/>
              <a:gd name="T9" fmla="*/ 28 h 574"/>
              <a:gd name="T10" fmla="*/ 15 w 1041"/>
              <a:gd name="T11" fmla="*/ 35 h 574"/>
              <a:gd name="T12" fmla="*/ 17 w 1041"/>
              <a:gd name="T13" fmla="*/ 49 h 574"/>
              <a:gd name="T14" fmla="*/ 24 w 1041"/>
              <a:gd name="T15" fmla="*/ 56 h 574"/>
              <a:gd name="T16" fmla="*/ 31 w 1041"/>
              <a:gd name="T17" fmla="*/ 70 h 574"/>
              <a:gd name="T18" fmla="*/ 35 w 1041"/>
              <a:gd name="T19" fmla="*/ 77 h 574"/>
              <a:gd name="T20" fmla="*/ 40 w 1041"/>
              <a:gd name="T21" fmla="*/ 91 h 574"/>
              <a:gd name="T22" fmla="*/ 42 w 1041"/>
              <a:gd name="T23" fmla="*/ 105 h 574"/>
              <a:gd name="T24" fmla="*/ 42 w 1041"/>
              <a:gd name="T25" fmla="*/ 119 h 574"/>
              <a:gd name="T26" fmla="*/ 67 w 1041"/>
              <a:gd name="T27" fmla="*/ 126 h 574"/>
              <a:gd name="T28" fmla="*/ 68 w 1041"/>
              <a:gd name="T29" fmla="*/ 140 h 574"/>
              <a:gd name="T30" fmla="*/ 69 w 1041"/>
              <a:gd name="T31" fmla="*/ 147 h 574"/>
              <a:gd name="T32" fmla="*/ 70 w 1041"/>
              <a:gd name="T33" fmla="*/ 154 h 574"/>
              <a:gd name="T34" fmla="*/ 75 w 1041"/>
              <a:gd name="T35" fmla="*/ 161 h 574"/>
              <a:gd name="T36" fmla="*/ 79 w 1041"/>
              <a:gd name="T37" fmla="*/ 175 h 574"/>
              <a:gd name="T38" fmla="*/ 82 w 1041"/>
              <a:gd name="T39" fmla="*/ 182 h 574"/>
              <a:gd name="T40" fmla="*/ 83 w 1041"/>
              <a:gd name="T41" fmla="*/ 196 h 574"/>
              <a:gd name="T42" fmla="*/ 97 w 1041"/>
              <a:gd name="T43" fmla="*/ 203 h 574"/>
              <a:gd name="T44" fmla="*/ 97 w 1041"/>
              <a:gd name="T45" fmla="*/ 218 h 574"/>
              <a:gd name="T46" fmla="*/ 103 w 1041"/>
              <a:gd name="T47" fmla="*/ 225 h 574"/>
              <a:gd name="T48" fmla="*/ 104 w 1041"/>
              <a:gd name="T49" fmla="*/ 239 h 574"/>
              <a:gd name="T50" fmla="*/ 108 w 1041"/>
              <a:gd name="T51" fmla="*/ 246 h 574"/>
              <a:gd name="T52" fmla="*/ 108 w 1041"/>
              <a:gd name="T53" fmla="*/ 260 h 574"/>
              <a:gd name="T54" fmla="*/ 117 w 1041"/>
              <a:gd name="T55" fmla="*/ 267 h 574"/>
              <a:gd name="T56" fmla="*/ 117 w 1041"/>
              <a:gd name="T57" fmla="*/ 282 h 574"/>
              <a:gd name="T58" fmla="*/ 123 w 1041"/>
              <a:gd name="T59" fmla="*/ 289 h 574"/>
              <a:gd name="T60" fmla="*/ 129 w 1041"/>
              <a:gd name="T61" fmla="*/ 303 h 574"/>
              <a:gd name="T62" fmla="*/ 137 w 1041"/>
              <a:gd name="T63" fmla="*/ 310 h 574"/>
              <a:gd name="T64" fmla="*/ 139 w 1041"/>
              <a:gd name="T65" fmla="*/ 324 h 574"/>
              <a:gd name="T66" fmla="*/ 144 w 1041"/>
              <a:gd name="T67" fmla="*/ 331 h 574"/>
              <a:gd name="T68" fmla="*/ 147 w 1041"/>
              <a:gd name="T69" fmla="*/ 353 h 574"/>
              <a:gd name="T70" fmla="*/ 159 w 1041"/>
              <a:gd name="T71" fmla="*/ 360 h 574"/>
              <a:gd name="T72" fmla="*/ 168 w 1041"/>
              <a:gd name="T73" fmla="*/ 374 h 574"/>
              <a:gd name="T74" fmla="*/ 176 w 1041"/>
              <a:gd name="T75" fmla="*/ 381 h 574"/>
              <a:gd name="T76" fmla="*/ 181 w 1041"/>
              <a:gd name="T77" fmla="*/ 388 h 574"/>
              <a:gd name="T78" fmla="*/ 186 w 1041"/>
              <a:gd name="T79" fmla="*/ 395 h 574"/>
              <a:gd name="T80" fmla="*/ 193 w 1041"/>
              <a:gd name="T81" fmla="*/ 410 h 574"/>
              <a:gd name="T82" fmla="*/ 219 w 1041"/>
              <a:gd name="T83" fmla="*/ 417 h 574"/>
              <a:gd name="T84" fmla="*/ 226 w 1041"/>
              <a:gd name="T85" fmla="*/ 432 h 574"/>
              <a:gd name="T86" fmla="*/ 241 w 1041"/>
              <a:gd name="T87" fmla="*/ 439 h 574"/>
              <a:gd name="T88" fmla="*/ 242 w 1041"/>
              <a:gd name="T89" fmla="*/ 454 h 574"/>
              <a:gd name="T90" fmla="*/ 256 w 1041"/>
              <a:gd name="T91" fmla="*/ 454 h 574"/>
              <a:gd name="T92" fmla="*/ 261 w 1041"/>
              <a:gd name="T93" fmla="*/ 469 h 574"/>
              <a:gd name="T94" fmla="*/ 268 w 1041"/>
              <a:gd name="T95" fmla="*/ 477 h 574"/>
              <a:gd name="T96" fmla="*/ 275 w 1041"/>
              <a:gd name="T97" fmla="*/ 492 h 574"/>
              <a:gd name="T98" fmla="*/ 295 w 1041"/>
              <a:gd name="T99" fmla="*/ 500 h 574"/>
              <a:gd name="T100" fmla="*/ 325 w 1041"/>
              <a:gd name="T101" fmla="*/ 515 h 574"/>
              <a:gd name="T102" fmla="*/ 346 w 1041"/>
              <a:gd name="T103" fmla="*/ 522 h 574"/>
              <a:gd name="T104" fmla="*/ 381 w 1041"/>
              <a:gd name="T105" fmla="*/ 522 h 574"/>
              <a:gd name="T106" fmla="*/ 410 w 1041"/>
              <a:gd name="T107" fmla="*/ 522 h 574"/>
              <a:gd name="T108" fmla="*/ 435 w 1041"/>
              <a:gd name="T109" fmla="*/ 533 h 574"/>
              <a:gd name="T110" fmla="*/ 493 w 1041"/>
              <a:gd name="T111" fmla="*/ 543 h 574"/>
              <a:gd name="T112" fmla="*/ 500 w 1041"/>
              <a:gd name="T113" fmla="*/ 554 h 574"/>
              <a:gd name="T114" fmla="*/ 529 w 1041"/>
              <a:gd name="T115" fmla="*/ 554 h 574"/>
              <a:gd name="T116" fmla="*/ 552 w 1041"/>
              <a:gd name="T117" fmla="*/ 554 h 574"/>
              <a:gd name="T118" fmla="*/ 672 w 1041"/>
              <a:gd name="T119" fmla="*/ 574 h 574"/>
              <a:gd name="T120" fmla="*/ 681 w 1041"/>
              <a:gd name="T1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1" h="574">
                <a:moveTo>
                  <a:pt x="0" y="0"/>
                </a:moveTo>
                <a:lnTo>
                  <a:pt x="0" y="0"/>
                </a:lnTo>
                <a:lnTo>
                  <a:pt x="0" y="0"/>
                </a:lnTo>
                <a:lnTo>
                  <a:pt x="0" y="0"/>
                </a:lnTo>
                <a:lnTo>
                  <a:pt x="0" y="0"/>
                </a:lnTo>
                <a:lnTo>
                  <a:pt x="0" y="0"/>
                </a:lnTo>
                <a:lnTo>
                  <a:pt x="0" y="0"/>
                </a:lnTo>
                <a:lnTo>
                  <a:pt x="4" y="0"/>
                </a:lnTo>
                <a:lnTo>
                  <a:pt x="4" y="7"/>
                </a:lnTo>
                <a:lnTo>
                  <a:pt x="6" y="7"/>
                </a:lnTo>
                <a:lnTo>
                  <a:pt x="6" y="14"/>
                </a:lnTo>
                <a:lnTo>
                  <a:pt x="8" y="14"/>
                </a:lnTo>
                <a:lnTo>
                  <a:pt x="8" y="21"/>
                </a:lnTo>
                <a:lnTo>
                  <a:pt x="9" y="21"/>
                </a:lnTo>
                <a:lnTo>
                  <a:pt x="9" y="28"/>
                </a:lnTo>
                <a:lnTo>
                  <a:pt x="14" y="28"/>
                </a:lnTo>
                <a:lnTo>
                  <a:pt x="14" y="35"/>
                </a:lnTo>
                <a:lnTo>
                  <a:pt x="15" y="35"/>
                </a:lnTo>
                <a:lnTo>
                  <a:pt x="15" y="42"/>
                </a:lnTo>
                <a:lnTo>
                  <a:pt x="17" y="42"/>
                </a:lnTo>
                <a:lnTo>
                  <a:pt x="17" y="49"/>
                </a:lnTo>
                <a:lnTo>
                  <a:pt x="19" y="49"/>
                </a:lnTo>
                <a:lnTo>
                  <a:pt x="19" y="56"/>
                </a:lnTo>
                <a:lnTo>
                  <a:pt x="24" y="56"/>
                </a:lnTo>
                <a:lnTo>
                  <a:pt x="24" y="63"/>
                </a:lnTo>
                <a:lnTo>
                  <a:pt x="31" y="63"/>
                </a:lnTo>
                <a:lnTo>
                  <a:pt x="31" y="70"/>
                </a:lnTo>
                <a:lnTo>
                  <a:pt x="32" y="70"/>
                </a:lnTo>
                <a:lnTo>
                  <a:pt x="32" y="77"/>
                </a:lnTo>
                <a:lnTo>
                  <a:pt x="35" y="77"/>
                </a:lnTo>
                <a:lnTo>
                  <a:pt x="35" y="84"/>
                </a:lnTo>
                <a:lnTo>
                  <a:pt x="40" y="84"/>
                </a:lnTo>
                <a:lnTo>
                  <a:pt x="40" y="91"/>
                </a:lnTo>
                <a:lnTo>
                  <a:pt x="40" y="91"/>
                </a:lnTo>
                <a:lnTo>
                  <a:pt x="40" y="105"/>
                </a:lnTo>
                <a:lnTo>
                  <a:pt x="42" y="105"/>
                </a:lnTo>
                <a:lnTo>
                  <a:pt x="42" y="112"/>
                </a:lnTo>
                <a:lnTo>
                  <a:pt x="42" y="112"/>
                </a:lnTo>
                <a:lnTo>
                  <a:pt x="42" y="119"/>
                </a:lnTo>
                <a:lnTo>
                  <a:pt x="56" y="119"/>
                </a:lnTo>
                <a:lnTo>
                  <a:pt x="56" y="126"/>
                </a:lnTo>
                <a:lnTo>
                  <a:pt x="67" y="126"/>
                </a:lnTo>
                <a:lnTo>
                  <a:pt x="67" y="133"/>
                </a:lnTo>
                <a:lnTo>
                  <a:pt x="68" y="133"/>
                </a:lnTo>
                <a:lnTo>
                  <a:pt x="68" y="140"/>
                </a:lnTo>
                <a:lnTo>
                  <a:pt x="68" y="140"/>
                </a:lnTo>
                <a:lnTo>
                  <a:pt x="68" y="147"/>
                </a:lnTo>
                <a:lnTo>
                  <a:pt x="69" y="147"/>
                </a:lnTo>
                <a:lnTo>
                  <a:pt x="69" y="147"/>
                </a:lnTo>
                <a:lnTo>
                  <a:pt x="70" y="147"/>
                </a:lnTo>
                <a:lnTo>
                  <a:pt x="70" y="154"/>
                </a:lnTo>
                <a:lnTo>
                  <a:pt x="74" y="154"/>
                </a:lnTo>
                <a:lnTo>
                  <a:pt x="74" y="161"/>
                </a:lnTo>
                <a:lnTo>
                  <a:pt x="75" y="161"/>
                </a:lnTo>
                <a:lnTo>
                  <a:pt x="75" y="168"/>
                </a:lnTo>
                <a:lnTo>
                  <a:pt x="79" y="168"/>
                </a:lnTo>
                <a:lnTo>
                  <a:pt x="79" y="175"/>
                </a:lnTo>
                <a:lnTo>
                  <a:pt x="82" y="175"/>
                </a:lnTo>
                <a:lnTo>
                  <a:pt x="82" y="182"/>
                </a:lnTo>
                <a:lnTo>
                  <a:pt x="82" y="182"/>
                </a:lnTo>
                <a:lnTo>
                  <a:pt x="82" y="189"/>
                </a:lnTo>
                <a:lnTo>
                  <a:pt x="83" y="189"/>
                </a:lnTo>
                <a:lnTo>
                  <a:pt x="83" y="196"/>
                </a:lnTo>
                <a:lnTo>
                  <a:pt x="89" y="196"/>
                </a:lnTo>
                <a:lnTo>
                  <a:pt x="89" y="203"/>
                </a:lnTo>
                <a:lnTo>
                  <a:pt x="97" y="203"/>
                </a:lnTo>
                <a:lnTo>
                  <a:pt x="97" y="211"/>
                </a:lnTo>
                <a:lnTo>
                  <a:pt x="97" y="211"/>
                </a:lnTo>
                <a:lnTo>
                  <a:pt x="97" y="218"/>
                </a:lnTo>
                <a:lnTo>
                  <a:pt x="101" y="218"/>
                </a:lnTo>
                <a:lnTo>
                  <a:pt x="101" y="225"/>
                </a:lnTo>
                <a:lnTo>
                  <a:pt x="103" y="225"/>
                </a:lnTo>
                <a:lnTo>
                  <a:pt x="103" y="232"/>
                </a:lnTo>
                <a:lnTo>
                  <a:pt x="104" y="232"/>
                </a:lnTo>
                <a:lnTo>
                  <a:pt x="104" y="239"/>
                </a:lnTo>
                <a:lnTo>
                  <a:pt x="107" y="239"/>
                </a:lnTo>
                <a:lnTo>
                  <a:pt x="107" y="246"/>
                </a:lnTo>
                <a:lnTo>
                  <a:pt x="108" y="246"/>
                </a:lnTo>
                <a:lnTo>
                  <a:pt x="108" y="253"/>
                </a:lnTo>
                <a:lnTo>
                  <a:pt x="108" y="253"/>
                </a:lnTo>
                <a:lnTo>
                  <a:pt x="108" y="260"/>
                </a:lnTo>
                <a:lnTo>
                  <a:pt x="109" y="260"/>
                </a:lnTo>
                <a:lnTo>
                  <a:pt x="109" y="267"/>
                </a:lnTo>
                <a:lnTo>
                  <a:pt x="117" y="267"/>
                </a:lnTo>
                <a:lnTo>
                  <a:pt x="117" y="274"/>
                </a:lnTo>
                <a:lnTo>
                  <a:pt x="117" y="274"/>
                </a:lnTo>
                <a:lnTo>
                  <a:pt x="117" y="282"/>
                </a:lnTo>
                <a:lnTo>
                  <a:pt x="122" y="282"/>
                </a:lnTo>
                <a:lnTo>
                  <a:pt x="122" y="289"/>
                </a:lnTo>
                <a:lnTo>
                  <a:pt x="123" y="289"/>
                </a:lnTo>
                <a:lnTo>
                  <a:pt x="123" y="296"/>
                </a:lnTo>
                <a:lnTo>
                  <a:pt x="129" y="296"/>
                </a:lnTo>
                <a:lnTo>
                  <a:pt x="129" y="303"/>
                </a:lnTo>
                <a:lnTo>
                  <a:pt x="130" y="303"/>
                </a:lnTo>
                <a:lnTo>
                  <a:pt x="130" y="310"/>
                </a:lnTo>
                <a:lnTo>
                  <a:pt x="137" y="310"/>
                </a:lnTo>
                <a:lnTo>
                  <a:pt x="137" y="317"/>
                </a:lnTo>
                <a:lnTo>
                  <a:pt x="139" y="317"/>
                </a:lnTo>
                <a:lnTo>
                  <a:pt x="139" y="324"/>
                </a:lnTo>
                <a:lnTo>
                  <a:pt x="140" y="324"/>
                </a:lnTo>
                <a:lnTo>
                  <a:pt x="140" y="331"/>
                </a:lnTo>
                <a:lnTo>
                  <a:pt x="144" y="331"/>
                </a:lnTo>
                <a:lnTo>
                  <a:pt x="144" y="338"/>
                </a:lnTo>
                <a:lnTo>
                  <a:pt x="147" y="338"/>
                </a:lnTo>
                <a:lnTo>
                  <a:pt x="147" y="353"/>
                </a:lnTo>
                <a:lnTo>
                  <a:pt x="154" y="353"/>
                </a:lnTo>
                <a:lnTo>
                  <a:pt x="154" y="360"/>
                </a:lnTo>
                <a:lnTo>
                  <a:pt x="159" y="360"/>
                </a:lnTo>
                <a:lnTo>
                  <a:pt x="159" y="367"/>
                </a:lnTo>
                <a:lnTo>
                  <a:pt x="168" y="367"/>
                </a:lnTo>
                <a:lnTo>
                  <a:pt x="168" y="374"/>
                </a:lnTo>
                <a:lnTo>
                  <a:pt x="171" y="374"/>
                </a:lnTo>
                <a:lnTo>
                  <a:pt x="171" y="381"/>
                </a:lnTo>
                <a:lnTo>
                  <a:pt x="176" y="381"/>
                </a:lnTo>
                <a:lnTo>
                  <a:pt x="176" y="388"/>
                </a:lnTo>
                <a:lnTo>
                  <a:pt x="181" y="388"/>
                </a:lnTo>
                <a:lnTo>
                  <a:pt x="181" y="388"/>
                </a:lnTo>
                <a:lnTo>
                  <a:pt x="184" y="388"/>
                </a:lnTo>
                <a:lnTo>
                  <a:pt x="184" y="395"/>
                </a:lnTo>
                <a:lnTo>
                  <a:pt x="186" y="395"/>
                </a:lnTo>
                <a:lnTo>
                  <a:pt x="186" y="403"/>
                </a:lnTo>
                <a:lnTo>
                  <a:pt x="193" y="403"/>
                </a:lnTo>
                <a:lnTo>
                  <a:pt x="193" y="410"/>
                </a:lnTo>
                <a:lnTo>
                  <a:pt x="196" y="410"/>
                </a:lnTo>
                <a:lnTo>
                  <a:pt x="196" y="417"/>
                </a:lnTo>
                <a:lnTo>
                  <a:pt x="219" y="417"/>
                </a:lnTo>
                <a:lnTo>
                  <a:pt x="219" y="425"/>
                </a:lnTo>
                <a:lnTo>
                  <a:pt x="226" y="425"/>
                </a:lnTo>
                <a:lnTo>
                  <a:pt x="226" y="432"/>
                </a:lnTo>
                <a:lnTo>
                  <a:pt x="237" y="432"/>
                </a:lnTo>
                <a:lnTo>
                  <a:pt x="237" y="439"/>
                </a:lnTo>
                <a:lnTo>
                  <a:pt x="241" y="439"/>
                </a:lnTo>
                <a:lnTo>
                  <a:pt x="241" y="447"/>
                </a:lnTo>
                <a:lnTo>
                  <a:pt x="242" y="447"/>
                </a:lnTo>
                <a:lnTo>
                  <a:pt x="242" y="454"/>
                </a:lnTo>
                <a:lnTo>
                  <a:pt x="252" y="454"/>
                </a:lnTo>
                <a:lnTo>
                  <a:pt x="252" y="454"/>
                </a:lnTo>
                <a:lnTo>
                  <a:pt x="256" y="454"/>
                </a:lnTo>
                <a:lnTo>
                  <a:pt x="256" y="462"/>
                </a:lnTo>
                <a:lnTo>
                  <a:pt x="261" y="462"/>
                </a:lnTo>
                <a:lnTo>
                  <a:pt x="261" y="469"/>
                </a:lnTo>
                <a:lnTo>
                  <a:pt x="264" y="469"/>
                </a:lnTo>
                <a:lnTo>
                  <a:pt x="264" y="477"/>
                </a:lnTo>
                <a:lnTo>
                  <a:pt x="268" y="477"/>
                </a:lnTo>
                <a:lnTo>
                  <a:pt x="268" y="484"/>
                </a:lnTo>
                <a:lnTo>
                  <a:pt x="275" y="484"/>
                </a:lnTo>
                <a:lnTo>
                  <a:pt x="275" y="492"/>
                </a:lnTo>
                <a:lnTo>
                  <a:pt x="278" y="492"/>
                </a:lnTo>
                <a:lnTo>
                  <a:pt x="278" y="500"/>
                </a:lnTo>
                <a:lnTo>
                  <a:pt x="295" y="500"/>
                </a:lnTo>
                <a:lnTo>
                  <a:pt x="295" y="507"/>
                </a:lnTo>
                <a:lnTo>
                  <a:pt x="325" y="507"/>
                </a:lnTo>
                <a:lnTo>
                  <a:pt x="325" y="515"/>
                </a:lnTo>
                <a:lnTo>
                  <a:pt x="328" y="515"/>
                </a:lnTo>
                <a:lnTo>
                  <a:pt x="328" y="522"/>
                </a:lnTo>
                <a:lnTo>
                  <a:pt x="346" y="522"/>
                </a:lnTo>
                <a:lnTo>
                  <a:pt x="346" y="522"/>
                </a:lnTo>
                <a:lnTo>
                  <a:pt x="381" y="522"/>
                </a:lnTo>
                <a:lnTo>
                  <a:pt x="381" y="522"/>
                </a:lnTo>
                <a:lnTo>
                  <a:pt x="396" y="522"/>
                </a:lnTo>
                <a:lnTo>
                  <a:pt x="396" y="522"/>
                </a:lnTo>
                <a:lnTo>
                  <a:pt x="410" y="522"/>
                </a:lnTo>
                <a:lnTo>
                  <a:pt x="410" y="522"/>
                </a:lnTo>
                <a:lnTo>
                  <a:pt x="435" y="522"/>
                </a:lnTo>
                <a:lnTo>
                  <a:pt x="435" y="533"/>
                </a:lnTo>
                <a:lnTo>
                  <a:pt x="442" y="533"/>
                </a:lnTo>
                <a:lnTo>
                  <a:pt x="442" y="543"/>
                </a:lnTo>
                <a:lnTo>
                  <a:pt x="493" y="543"/>
                </a:lnTo>
                <a:lnTo>
                  <a:pt x="493" y="554"/>
                </a:lnTo>
                <a:lnTo>
                  <a:pt x="500" y="554"/>
                </a:lnTo>
                <a:lnTo>
                  <a:pt x="500" y="554"/>
                </a:lnTo>
                <a:lnTo>
                  <a:pt x="513" y="554"/>
                </a:lnTo>
                <a:lnTo>
                  <a:pt x="513" y="554"/>
                </a:lnTo>
                <a:lnTo>
                  <a:pt x="529" y="554"/>
                </a:lnTo>
                <a:lnTo>
                  <a:pt x="529" y="554"/>
                </a:lnTo>
                <a:lnTo>
                  <a:pt x="552" y="554"/>
                </a:lnTo>
                <a:lnTo>
                  <a:pt x="552" y="554"/>
                </a:lnTo>
                <a:lnTo>
                  <a:pt x="629" y="554"/>
                </a:lnTo>
                <a:lnTo>
                  <a:pt x="629" y="574"/>
                </a:lnTo>
                <a:lnTo>
                  <a:pt x="672" y="574"/>
                </a:lnTo>
                <a:lnTo>
                  <a:pt x="672" y="574"/>
                </a:lnTo>
                <a:lnTo>
                  <a:pt x="681" y="574"/>
                </a:lnTo>
                <a:lnTo>
                  <a:pt x="681" y="574"/>
                </a:lnTo>
                <a:lnTo>
                  <a:pt x="1041" y="574"/>
                </a:lnTo>
                <a:lnTo>
                  <a:pt x="1041" y="574"/>
                </a:lnTo>
              </a:path>
            </a:pathLst>
          </a:cu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61"/>
          <p:cNvSpPr>
            <a:spLocks noChangeShapeType="1"/>
          </p:cNvSpPr>
          <p:nvPr/>
        </p:nvSpPr>
        <p:spPr bwMode="auto">
          <a:xfrm flipV="1">
            <a:off x="768350" y="2569374"/>
            <a:ext cx="0" cy="1931988"/>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4" name="Line 762"/>
          <p:cNvSpPr>
            <a:spLocks noChangeShapeType="1"/>
          </p:cNvSpPr>
          <p:nvPr/>
        </p:nvSpPr>
        <p:spPr bwMode="auto">
          <a:xfrm flipH="1">
            <a:off x="723900" y="4428337"/>
            <a:ext cx="444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5" name="Line 764"/>
          <p:cNvSpPr>
            <a:spLocks noChangeShapeType="1"/>
          </p:cNvSpPr>
          <p:nvPr/>
        </p:nvSpPr>
        <p:spPr bwMode="auto">
          <a:xfrm flipH="1">
            <a:off x="723900" y="3980662"/>
            <a:ext cx="444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6" name="Line 766"/>
          <p:cNvSpPr>
            <a:spLocks noChangeShapeType="1"/>
          </p:cNvSpPr>
          <p:nvPr/>
        </p:nvSpPr>
        <p:spPr bwMode="auto">
          <a:xfrm flipH="1">
            <a:off x="723900" y="3534574"/>
            <a:ext cx="444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7" name="Line 768"/>
          <p:cNvSpPr>
            <a:spLocks noChangeShapeType="1"/>
          </p:cNvSpPr>
          <p:nvPr/>
        </p:nvSpPr>
        <p:spPr bwMode="auto">
          <a:xfrm flipH="1">
            <a:off x="723900" y="3090074"/>
            <a:ext cx="444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8" name="Line 770"/>
          <p:cNvSpPr>
            <a:spLocks noChangeShapeType="1"/>
          </p:cNvSpPr>
          <p:nvPr/>
        </p:nvSpPr>
        <p:spPr bwMode="auto">
          <a:xfrm flipH="1">
            <a:off x="723900" y="2643987"/>
            <a:ext cx="444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9" name="Line 815"/>
          <p:cNvSpPr>
            <a:spLocks noChangeShapeType="1"/>
          </p:cNvSpPr>
          <p:nvPr/>
        </p:nvSpPr>
        <p:spPr bwMode="auto">
          <a:xfrm>
            <a:off x="768350" y="4501362"/>
            <a:ext cx="35655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0" name="Line 816"/>
          <p:cNvSpPr>
            <a:spLocks noChangeShapeType="1"/>
          </p:cNvSpPr>
          <p:nvPr/>
        </p:nvSpPr>
        <p:spPr bwMode="auto">
          <a:xfrm>
            <a:off x="844550"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1" name="Line 818"/>
          <p:cNvSpPr>
            <a:spLocks noChangeShapeType="1"/>
          </p:cNvSpPr>
          <p:nvPr/>
        </p:nvSpPr>
        <p:spPr bwMode="auto">
          <a:xfrm>
            <a:off x="1216025"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2" name="Line 820"/>
          <p:cNvSpPr>
            <a:spLocks noChangeShapeType="1"/>
          </p:cNvSpPr>
          <p:nvPr/>
        </p:nvSpPr>
        <p:spPr bwMode="auto">
          <a:xfrm>
            <a:off x="1589087"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3" name="Line 822"/>
          <p:cNvSpPr>
            <a:spLocks noChangeShapeType="1"/>
          </p:cNvSpPr>
          <p:nvPr/>
        </p:nvSpPr>
        <p:spPr bwMode="auto">
          <a:xfrm>
            <a:off x="1962150"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4" name="Line 824"/>
          <p:cNvSpPr>
            <a:spLocks noChangeShapeType="1"/>
          </p:cNvSpPr>
          <p:nvPr/>
        </p:nvSpPr>
        <p:spPr bwMode="auto">
          <a:xfrm>
            <a:off x="2333625"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5" name="Line 826"/>
          <p:cNvSpPr>
            <a:spLocks noChangeShapeType="1"/>
          </p:cNvSpPr>
          <p:nvPr/>
        </p:nvSpPr>
        <p:spPr bwMode="auto">
          <a:xfrm>
            <a:off x="2709862"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6" name="Line 828"/>
          <p:cNvSpPr>
            <a:spLocks noChangeShapeType="1"/>
          </p:cNvSpPr>
          <p:nvPr/>
        </p:nvSpPr>
        <p:spPr bwMode="auto">
          <a:xfrm>
            <a:off x="3081337"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7" name="Line 830"/>
          <p:cNvSpPr>
            <a:spLocks noChangeShapeType="1"/>
          </p:cNvSpPr>
          <p:nvPr/>
        </p:nvSpPr>
        <p:spPr bwMode="auto">
          <a:xfrm>
            <a:off x="3454400"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8" name="Line 832"/>
          <p:cNvSpPr>
            <a:spLocks noChangeShapeType="1"/>
          </p:cNvSpPr>
          <p:nvPr/>
        </p:nvSpPr>
        <p:spPr bwMode="auto">
          <a:xfrm>
            <a:off x="3827462" y="4501362"/>
            <a:ext cx="0" cy="47625"/>
          </a:xfrm>
          <a:prstGeom prst="line">
            <a:avLst/>
          </a:prstGeom>
          <a:noFill/>
          <a:ln w="476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9" name="Rectangle 763"/>
          <p:cNvSpPr>
            <a:spLocks noChangeArrowheads="1"/>
          </p:cNvSpPr>
          <p:nvPr/>
        </p:nvSpPr>
        <p:spPr bwMode="auto">
          <a:xfrm>
            <a:off x="442778" y="4352123"/>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0.00</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765"/>
          <p:cNvSpPr>
            <a:spLocks noChangeArrowheads="1"/>
          </p:cNvSpPr>
          <p:nvPr/>
        </p:nvSpPr>
        <p:spPr bwMode="auto">
          <a:xfrm>
            <a:off x="442778" y="3902861"/>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0.25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767"/>
          <p:cNvSpPr>
            <a:spLocks noChangeArrowheads="1"/>
          </p:cNvSpPr>
          <p:nvPr/>
        </p:nvSpPr>
        <p:spPr bwMode="auto">
          <a:xfrm>
            <a:off x="442778" y="3458361"/>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0.50</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769"/>
          <p:cNvSpPr>
            <a:spLocks noChangeArrowheads="1"/>
          </p:cNvSpPr>
          <p:nvPr/>
        </p:nvSpPr>
        <p:spPr bwMode="auto">
          <a:xfrm>
            <a:off x="442778" y="3012273"/>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0.75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771"/>
          <p:cNvSpPr>
            <a:spLocks noChangeArrowheads="1"/>
          </p:cNvSpPr>
          <p:nvPr/>
        </p:nvSpPr>
        <p:spPr bwMode="auto">
          <a:xfrm>
            <a:off x="442778" y="2566186"/>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1.00</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772"/>
          <p:cNvSpPr>
            <a:spLocks noChangeArrowheads="1"/>
          </p:cNvSpPr>
          <p:nvPr/>
        </p:nvSpPr>
        <p:spPr bwMode="auto">
          <a:xfrm rot="16200000">
            <a:off x="-273961" y="3470465"/>
            <a:ext cx="112851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Proportion surviving</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Rectangle 817"/>
          <p:cNvSpPr>
            <a:spLocks noChangeArrowheads="1"/>
          </p:cNvSpPr>
          <p:nvPr/>
        </p:nvSpPr>
        <p:spPr bwMode="auto">
          <a:xfrm>
            <a:off x="812800"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819"/>
          <p:cNvSpPr>
            <a:spLocks noChangeArrowheads="1"/>
          </p:cNvSpPr>
          <p:nvPr/>
        </p:nvSpPr>
        <p:spPr bwMode="auto">
          <a:xfrm>
            <a:off x="1184275"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821"/>
          <p:cNvSpPr>
            <a:spLocks noChangeArrowheads="1"/>
          </p:cNvSpPr>
          <p:nvPr/>
        </p:nvSpPr>
        <p:spPr bwMode="auto">
          <a:xfrm>
            <a:off x="1557337"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823"/>
          <p:cNvSpPr>
            <a:spLocks noChangeArrowheads="1"/>
          </p:cNvSpPr>
          <p:nvPr/>
        </p:nvSpPr>
        <p:spPr bwMode="auto">
          <a:xfrm>
            <a:off x="1930400"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825"/>
          <p:cNvSpPr>
            <a:spLocks noChangeArrowheads="1"/>
          </p:cNvSpPr>
          <p:nvPr/>
        </p:nvSpPr>
        <p:spPr bwMode="auto">
          <a:xfrm>
            <a:off x="2301875"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827"/>
          <p:cNvSpPr>
            <a:spLocks noChangeArrowheads="1"/>
          </p:cNvSpPr>
          <p:nvPr/>
        </p:nvSpPr>
        <p:spPr bwMode="auto">
          <a:xfrm>
            <a:off x="2678112"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829"/>
          <p:cNvSpPr>
            <a:spLocks noChangeArrowheads="1"/>
          </p:cNvSpPr>
          <p:nvPr/>
        </p:nvSpPr>
        <p:spPr bwMode="auto">
          <a:xfrm>
            <a:off x="3051175"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831"/>
          <p:cNvSpPr>
            <a:spLocks noChangeArrowheads="1"/>
          </p:cNvSpPr>
          <p:nvPr/>
        </p:nvSpPr>
        <p:spPr bwMode="auto">
          <a:xfrm>
            <a:off x="3422650"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833"/>
          <p:cNvSpPr>
            <a:spLocks noChangeArrowheads="1"/>
          </p:cNvSpPr>
          <p:nvPr/>
        </p:nvSpPr>
        <p:spPr bwMode="auto">
          <a:xfrm>
            <a:off x="3795712" y="4569611"/>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834"/>
          <p:cNvSpPr>
            <a:spLocks noChangeArrowheads="1"/>
          </p:cNvSpPr>
          <p:nvPr/>
        </p:nvSpPr>
        <p:spPr bwMode="auto">
          <a:xfrm>
            <a:off x="1601321" y="4719090"/>
            <a:ext cx="1473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Time from surgery (years)</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5" name="Straight Connector 144"/>
          <p:cNvCxnSpPr/>
          <p:nvPr/>
        </p:nvCxnSpPr>
        <p:spPr>
          <a:xfrm>
            <a:off x="2495068" y="2436129"/>
            <a:ext cx="183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495068" y="2283436"/>
            <a:ext cx="183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844550" y="2643987"/>
            <a:ext cx="3416300" cy="1039812"/>
            <a:chOff x="844550" y="2062163"/>
            <a:chExt cx="3416300" cy="1039812"/>
          </a:xfrm>
        </p:grpSpPr>
        <p:sp>
          <p:nvSpPr>
            <p:cNvPr id="148" name="Line 53"/>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4"/>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55"/>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56"/>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57"/>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58"/>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9"/>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0"/>
            <p:cNvSpPr>
              <a:spLocks noChangeShapeType="1"/>
            </p:cNvSpPr>
            <p:nvPr/>
          </p:nvSpPr>
          <p:spPr bwMode="auto">
            <a:xfrm>
              <a:off x="844550" y="206216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61"/>
            <p:cNvSpPr>
              <a:spLocks noChangeShapeType="1"/>
            </p:cNvSpPr>
            <p:nvPr/>
          </p:nvSpPr>
          <p:spPr bwMode="auto">
            <a:xfrm>
              <a:off x="844550" y="2065338"/>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62"/>
            <p:cNvSpPr>
              <a:spLocks noChangeShapeType="1"/>
            </p:cNvSpPr>
            <p:nvPr/>
          </p:nvSpPr>
          <p:spPr bwMode="auto">
            <a:xfrm>
              <a:off x="849312" y="206533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63"/>
            <p:cNvSpPr>
              <a:spLocks noChangeShapeType="1"/>
            </p:cNvSpPr>
            <p:nvPr/>
          </p:nvSpPr>
          <p:spPr bwMode="auto">
            <a:xfrm>
              <a:off x="849312" y="206851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64"/>
            <p:cNvSpPr>
              <a:spLocks noChangeShapeType="1"/>
            </p:cNvSpPr>
            <p:nvPr/>
          </p:nvSpPr>
          <p:spPr bwMode="auto">
            <a:xfrm>
              <a:off x="849312" y="2068513"/>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65"/>
            <p:cNvSpPr>
              <a:spLocks noChangeShapeType="1"/>
            </p:cNvSpPr>
            <p:nvPr/>
          </p:nvSpPr>
          <p:spPr bwMode="auto">
            <a:xfrm>
              <a:off x="849312" y="20732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66"/>
            <p:cNvSpPr>
              <a:spLocks noChangeShapeType="1"/>
            </p:cNvSpPr>
            <p:nvPr/>
          </p:nvSpPr>
          <p:spPr bwMode="auto">
            <a:xfrm>
              <a:off x="852487" y="2073275"/>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67"/>
            <p:cNvSpPr>
              <a:spLocks noChangeShapeType="1"/>
            </p:cNvSpPr>
            <p:nvPr/>
          </p:nvSpPr>
          <p:spPr bwMode="auto">
            <a:xfrm>
              <a:off x="852487" y="2076450"/>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68"/>
            <p:cNvSpPr>
              <a:spLocks noChangeShapeType="1"/>
            </p:cNvSpPr>
            <p:nvPr/>
          </p:nvSpPr>
          <p:spPr bwMode="auto">
            <a:xfrm>
              <a:off x="855662" y="207645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69"/>
            <p:cNvSpPr>
              <a:spLocks noChangeShapeType="1"/>
            </p:cNvSpPr>
            <p:nvPr/>
          </p:nvSpPr>
          <p:spPr bwMode="auto">
            <a:xfrm>
              <a:off x="855662" y="2082800"/>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70"/>
            <p:cNvSpPr>
              <a:spLocks noChangeShapeType="1"/>
            </p:cNvSpPr>
            <p:nvPr/>
          </p:nvSpPr>
          <p:spPr bwMode="auto">
            <a:xfrm>
              <a:off x="860425" y="2082800"/>
              <a:ext cx="0" cy="793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71"/>
            <p:cNvSpPr>
              <a:spLocks noChangeShapeType="1"/>
            </p:cNvSpPr>
            <p:nvPr/>
          </p:nvSpPr>
          <p:spPr bwMode="auto">
            <a:xfrm>
              <a:off x="860425" y="209073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72"/>
            <p:cNvSpPr>
              <a:spLocks noChangeShapeType="1"/>
            </p:cNvSpPr>
            <p:nvPr/>
          </p:nvSpPr>
          <p:spPr bwMode="auto">
            <a:xfrm>
              <a:off x="860425" y="209073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73"/>
            <p:cNvSpPr>
              <a:spLocks noChangeShapeType="1"/>
            </p:cNvSpPr>
            <p:nvPr/>
          </p:nvSpPr>
          <p:spPr bwMode="auto">
            <a:xfrm>
              <a:off x="860425" y="2093913"/>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74"/>
            <p:cNvSpPr>
              <a:spLocks noChangeShapeType="1"/>
            </p:cNvSpPr>
            <p:nvPr/>
          </p:nvSpPr>
          <p:spPr bwMode="auto">
            <a:xfrm>
              <a:off x="866775" y="2093913"/>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75"/>
            <p:cNvSpPr>
              <a:spLocks noChangeShapeType="1"/>
            </p:cNvSpPr>
            <p:nvPr/>
          </p:nvSpPr>
          <p:spPr bwMode="auto">
            <a:xfrm>
              <a:off x="866775" y="2098675"/>
              <a:ext cx="15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76"/>
            <p:cNvSpPr>
              <a:spLocks noChangeShapeType="1"/>
            </p:cNvSpPr>
            <p:nvPr/>
          </p:nvSpPr>
          <p:spPr bwMode="auto">
            <a:xfrm>
              <a:off x="868362" y="2098675"/>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77"/>
            <p:cNvSpPr>
              <a:spLocks noChangeShapeType="1"/>
            </p:cNvSpPr>
            <p:nvPr/>
          </p:nvSpPr>
          <p:spPr bwMode="auto">
            <a:xfrm>
              <a:off x="868362" y="210185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78"/>
            <p:cNvSpPr>
              <a:spLocks noChangeShapeType="1"/>
            </p:cNvSpPr>
            <p:nvPr/>
          </p:nvSpPr>
          <p:spPr bwMode="auto">
            <a:xfrm>
              <a:off x="892175" y="2112963"/>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79"/>
            <p:cNvSpPr>
              <a:spLocks noChangeShapeType="1"/>
            </p:cNvSpPr>
            <p:nvPr/>
          </p:nvSpPr>
          <p:spPr bwMode="auto">
            <a:xfrm>
              <a:off x="903287" y="2112963"/>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80"/>
            <p:cNvSpPr>
              <a:spLocks noChangeShapeType="1"/>
            </p:cNvSpPr>
            <p:nvPr/>
          </p:nvSpPr>
          <p:spPr bwMode="auto">
            <a:xfrm>
              <a:off x="903287" y="2119313"/>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81"/>
            <p:cNvSpPr>
              <a:spLocks noChangeShapeType="1"/>
            </p:cNvSpPr>
            <p:nvPr/>
          </p:nvSpPr>
          <p:spPr bwMode="auto">
            <a:xfrm>
              <a:off x="908050" y="2119313"/>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82"/>
            <p:cNvSpPr>
              <a:spLocks noChangeShapeType="1"/>
            </p:cNvSpPr>
            <p:nvPr/>
          </p:nvSpPr>
          <p:spPr bwMode="auto">
            <a:xfrm>
              <a:off x="908050" y="2120900"/>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83"/>
            <p:cNvSpPr>
              <a:spLocks noChangeShapeType="1"/>
            </p:cNvSpPr>
            <p:nvPr/>
          </p:nvSpPr>
          <p:spPr bwMode="auto">
            <a:xfrm>
              <a:off x="915987" y="212090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84"/>
            <p:cNvSpPr>
              <a:spLocks noChangeShapeType="1"/>
            </p:cNvSpPr>
            <p:nvPr/>
          </p:nvSpPr>
          <p:spPr bwMode="auto">
            <a:xfrm>
              <a:off x="915987" y="2127250"/>
              <a:ext cx="285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85"/>
            <p:cNvSpPr>
              <a:spLocks noChangeShapeType="1"/>
            </p:cNvSpPr>
            <p:nvPr/>
          </p:nvSpPr>
          <p:spPr bwMode="auto">
            <a:xfrm>
              <a:off x="944562" y="212725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86"/>
            <p:cNvSpPr>
              <a:spLocks noChangeShapeType="1"/>
            </p:cNvSpPr>
            <p:nvPr/>
          </p:nvSpPr>
          <p:spPr bwMode="auto">
            <a:xfrm>
              <a:off x="973137" y="213518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87"/>
            <p:cNvSpPr>
              <a:spLocks noChangeShapeType="1"/>
            </p:cNvSpPr>
            <p:nvPr/>
          </p:nvSpPr>
          <p:spPr bwMode="auto">
            <a:xfrm>
              <a:off x="973137" y="213518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88"/>
            <p:cNvSpPr>
              <a:spLocks noChangeShapeType="1"/>
            </p:cNvSpPr>
            <p:nvPr/>
          </p:nvSpPr>
          <p:spPr bwMode="auto">
            <a:xfrm>
              <a:off x="973137" y="2138363"/>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89"/>
            <p:cNvSpPr>
              <a:spLocks noChangeShapeType="1"/>
            </p:cNvSpPr>
            <p:nvPr/>
          </p:nvSpPr>
          <p:spPr bwMode="auto">
            <a:xfrm>
              <a:off x="984250" y="213836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90"/>
            <p:cNvSpPr>
              <a:spLocks noChangeShapeType="1"/>
            </p:cNvSpPr>
            <p:nvPr/>
          </p:nvSpPr>
          <p:spPr bwMode="auto">
            <a:xfrm>
              <a:off x="984250" y="214153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91"/>
            <p:cNvSpPr>
              <a:spLocks noChangeShapeType="1"/>
            </p:cNvSpPr>
            <p:nvPr/>
          </p:nvSpPr>
          <p:spPr bwMode="auto">
            <a:xfrm>
              <a:off x="984250" y="2141538"/>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92"/>
            <p:cNvSpPr>
              <a:spLocks noChangeShapeType="1"/>
            </p:cNvSpPr>
            <p:nvPr/>
          </p:nvSpPr>
          <p:spPr bwMode="auto">
            <a:xfrm>
              <a:off x="984250" y="2146300"/>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93"/>
            <p:cNvSpPr>
              <a:spLocks noChangeShapeType="1"/>
            </p:cNvSpPr>
            <p:nvPr/>
          </p:nvSpPr>
          <p:spPr bwMode="auto">
            <a:xfrm>
              <a:off x="992187" y="2146300"/>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94"/>
            <p:cNvSpPr>
              <a:spLocks noChangeShapeType="1"/>
            </p:cNvSpPr>
            <p:nvPr/>
          </p:nvSpPr>
          <p:spPr bwMode="auto">
            <a:xfrm>
              <a:off x="992187" y="21494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95"/>
            <p:cNvSpPr>
              <a:spLocks noChangeShapeType="1"/>
            </p:cNvSpPr>
            <p:nvPr/>
          </p:nvSpPr>
          <p:spPr bwMode="auto">
            <a:xfrm>
              <a:off x="995362" y="2149475"/>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96"/>
            <p:cNvSpPr>
              <a:spLocks noChangeShapeType="1"/>
            </p:cNvSpPr>
            <p:nvPr/>
          </p:nvSpPr>
          <p:spPr bwMode="auto">
            <a:xfrm>
              <a:off x="995362" y="215423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97"/>
            <p:cNvSpPr>
              <a:spLocks noChangeShapeType="1"/>
            </p:cNvSpPr>
            <p:nvPr/>
          </p:nvSpPr>
          <p:spPr bwMode="auto">
            <a:xfrm>
              <a:off x="998537" y="215423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98"/>
            <p:cNvSpPr>
              <a:spLocks noChangeShapeType="1"/>
            </p:cNvSpPr>
            <p:nvPr/>
          </p:nvSpPr>
          <p:spPr bwMode="auto">
            <a:xfrm>
              <a:off x="998537" y="2157413"/>
              <a:ext cx="15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99"/>
            <p:cNvSpPr>
              <a:spLocks noChangeShapeType="1"/>
            </p:cNvSpPr>
            <p:nvPr/>
          </p:nvSpPr>
          <p:spPr bwMode="auto">
            <a:xfrm>
              <a:off x="1000125" y="2157413"/>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00"/>
            <p:cNvSpPr>
              <a:spLocks noChangeShapeType="1"/>
            </p:cNvSpPr>
            <p:nvPr/>
          </p:nvSpPr>
          <p:spPr bwMode="auto">
            <a:xfrm>
              <a:off x="1000125" y="2163763"/>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01"/>
            <p:cNvSpPr>
              <a:spLocks noChangeShapeType="1"/>
            </p:cNvSpPr>
            <p:nvPr/>
          </p:nvSpPr>
          <p:spPr bwMode="auto">
            <a:xfrm>
              <a:off x="1028700" y="2178050"/>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02"/>
            <p:cNvSpPr>
              <a:spLocks noChangeShapeType="1"/>
            </p:cNvSpPr>
            <p:nvPr/>
          </p:nvSpPr>
          <p:spPr bwMode="auto">
            <a:xfrm>
              <a:off x="1028700" y="218281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03"/>
            <p:cNvSpPr>
              <a:spLocks noChangeShapeType="1"/>
            </p:cNvSpPr>
            <p:nvPr/>
          </p:nvSpPr>
          <p:spPr bwMode="auto">
            <a:xfrm>
              <a:off x="1031875" y="218281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04"/>
            <p:cNvSpPr>
              <a:spLocks noChangeShapeType="1"/>
            </p:cNvSpPr>
            <p:nvPr/>
          </p:nvSpPr>
          <p:spPr bwMode="auto">
            <a:xfrm>
              <a:off x="1031875" y="218598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05"/>
            <p:cNvSpPr>
              <a:spLocks noChangeShapeType="1"/>
            </p:cNvSpPr>
            <p:nvPr/>
          </p:nvSpPr>
          <p:spPr bwMode="auto">
            <a:xfrm>
              <a:off x="1035050" y="2185988"/>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06"/>
            <p:cNvSpPr>
              <a:spLocks noChangeShapeType="1"/>
            </p:cNvSpPr>
            <p:nvPr/>
          </p:nvSpPr>
          <p:spPr bwMode="auto">
            <a:xfrm>
              <a:off x="1035050" y="219075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07"/>
            <p:cNvSpPr>
              <a:spLocks noChangeShapeType="1"/>
            </p:cNvSpPr>
            <p:nvPr/>
          </p:nvSpPr>
          <p:spPr bwMode="auto">
            <a:xfrm>
              <a:off x="1035050" y="2190750"/>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08"/>
            <p:cNvSpPr>
              <a:spLocks noChangeShapeType="1"/>
            </p:cNvSpPr>
            <p:nvPr/>
          </p:nvSpPr>
          <p:spPr bwMode="auto">
            <a:xfrm>
              <a:off x="1035050" y="219392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09"/>
            <p:cNvSpPr>
              <a:spLocks noChangeShapeType="1"/>
            </p:cNvSpPr>
            <p:nvPr/>
          </p:nvSpPr>
          <p:spPr bwMode="auto">
            <a:xfrm>
              <a:off x="1035050" y="2193925"/>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10"/>
            <p:cNvSpPr>
              <a:spLocks noChangeShapeType="1"/>
            </p:cNvSpPr>
            <p:nvPr/>
          </p:nvSpPr>
          <p:spPr bwMode="auto">
            <a:xfrm>
              <a:off x="1035050" y="22002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11"/>
            <p:cNvSpPr>
              <a:spLocks noChangeShapeType="1"/>
            </p:cNvSpPr>
            <p:nvPr/>
          </p:nvSpPr>
          <p:spPr bwMode="auto">
            <a:xfrm>
              <a:off x="1039812" y="2200275"/>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12"/>
            <p:cNvSpPr>
              <a:spLocks noChangeShapeType="1"/>
            </p:cNvSpPr>
            <p:nvPr/>
          </p:nvSpPr>
          <p:spPr bwMode="auto">
            <a:xfrm>
              <a:off x="1039812" y="2201863"/>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13"/>
            <p:cNvSpPr>
              <a:spLocks noChangeShapeType="1"/>
            </p:cNvSpPr>
            <p:nvPr/>
          </p:nvSpPr>
          <p:spPr bwMode="auto">
            <a:xfrm>
              <a:off x="1050925" y="2201863"/>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14"/>
            <p:cNvSpPr>
              <a:spLocks noChangeShapeType="1"/>
            </p:cNvSpPr>
            <p:nvPr/>
          </p:nvSpPr>
          <p:spPr bwMode="auto">
            <a:xfrm>
              <a:off x="1050925" y="2208213"/>
              <a:ext cx="174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15"/>
            <p:cNvSpPr>
              <a:spLocks noChangeShapeType="1"/>
            </p:cNvSpPr>
            <p:nvPr/>
          </p:nvSpPr>
          <p:spPr bwMode="auto">
            <a:xfrm>
              <a:off x="1093787" y="2212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16"/>
            <p:cNvSpPr>
              <a:spLocks noChangeShapeType="1"/>
            </p:cNvSpPr>
            <p:nvPr/>
          </p:nvSpPr>
          <p:spPr bwMode="auto">
            <a:xfrm>
              <a:off x="1093787" y="2212975"/>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17"/>
            <p:cNvSpPr>
              <a:spLocks noChangeShapeType="1"/>
            </p:cNvSpPr>
            <p:nvPr/>
          </p:nvSpPr>
          <p:spPr bwMode="auto">
            <a:xfrm>
              <a:off x="1093787" y="2219325"/>
              <a:ext cx="158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18"/>
            <p:cNvSpPr>
              <a:spLocks noChangeShapeType="1"/>
            </p:cNvSpPr>
            <p:nvPr/>
          </p:nvSpPr>
          <p:spPr bwMode="auto">
            <a:xfrm>
              <a:off x="1109662" y="2219325"/>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19"/>
            <p:cNvSpPr>
              <a:spLocks noChangeShapeType="1"/>
            </p:cNvSpPr>
            <p:nvPr/>
          </p:nvSpPr>
          <p:spPr bwMode="auto">
            <a:xfrm>
              <a:off x="1109662" y="2222500"/>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0"/>
            <p:cNvSpPr>
              <a:spLocks noChangeShapeType="1"/>
            </p:cNvSpPr>
            <p:nvPr/>
          </p:nvSpPr>
          <p:spPr bwMode="auto">
            <a:xfrm>
              <a:off x="1120775" y="22225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1"/>
            <p:cNvSpPr>
              <a:spLocks noChangeShapeType="1"/>
            </p:cNvSpPr>
            <p:nvPr/>
          </p:nvSpPr>
          <p:spPr bwMode="auto">
            <a:xfrm>
              <a:off x="1120775" y="2222500"/>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22"/>
            <p:cNvSpPr>
              <a:spLocks noChangeShapeType="1"/>
            </p:cNvSpPr>
            <p:nvPr/>
          </p:nvSpPr>
          <p:spPr bwMode="auto">
            <a:xfrm>
              <a:off x="1123950" y="2222500"/>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23"/>
            <p:cNvSpPr>
              <a:spLocks noChangeShapeType="1"/>
            </p:cNvSpPr>
            <p:nvPr/>
          </p:nvSpPr>
          <p:spPr bwMode="auto">
            <a:xfrm>
              <a:off x="1123950" y="2227263"/>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24"/>
            <p:cNvSpPr>
              <a:spLocks noChangeShapeType="1"/>
            </p:cNvSpPr>
            <p:nvPr/>
          </p:nvSpPr>
          <p:spPr bwMode="auto">
            <a:xfrm>
              <a:off x="1131887" y="222726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25"/>
            <p:cNvSpPr>
              <a:spLocks noChangeShapeType="1"/>
            </p:cNvSpPr>
            <p:nvPr/>
          </p:nvSpPr>
          <p:spPr bwMode="auto">
            <a:xfrm>
              <a:off x="1131887" y="223043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26"/>
            <p:cNvSpPr>
              <a:spLocks noChangeShapeType="1"/>
            </p:cNvSpPr>
            <p:nvPr/>
          </p:nvSpPr>
          <p:spPr bwMode="auto">
            <a:xfrm>
              <a:off x="1131887" y="2230438"/>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27"/>
            <p:cNvSpPr>
              <a:spLocks noChangeShapeType="1"/>
            </p:cNvSpPr>
            <p:nvPr/>
          </p:nvSpPr>
          <p:spPr bwMode="auto">
            <a:xfrm>
              <a:off x="1131887" y="2236788"/>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28"/>
            <p:cNvSpPr>
              <a:spLocks noChangeShapeType="1"/>
            </p:cNvSpPr>
            <p:nvPr/>
          </p:nvSpPr>
          <p:spPr bwMode="auto">
            <a:xfrm>
              <a:off x="1138237" y="223678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29"/>
            <p:cNvSpPr>
              <a:spLocks noChangeShapeType="1"/>
            </p:cNvSpPr>
            <p:nvPr/>
          </p:nvSpPr>
          <p:spPr bwMode="auto">
            <a:xfrm>
              <a:off x="1157287" y="22526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30"/>
            <p:cNvSpPr>
              <a:spLocks noChangeShapeType="1"/>
            </p:cNvSpPr>
            <p:nvPr/>
          </p:nvSpPr>
          <p:spPr bwMode="auto">
            <a:xfrm>
              <a:off x="1157287" y="225266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31"/>
            <p:cNvSpPr>
              <a:spLocks noChangeShapeType="1"/>
            </p:cNvSpPr>
            <p:nvPr/>
          </p:nvSpPr>
          <p:spPr bwMode="auto">
            <a:xfrm>
              <a:off x="1157287" y="225583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32"/>
            <p:cNvSpPr>
              <a:spLocks noChangeShapeType="1"/>
            </p:cNvSpPr>
            <p:nvPr/>
          </p:nvSpPr>
          <p:spPr bwMode="auto">
            <a:xfrm>
              <a:off x="1157287" y="225583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33"/>
            <p:cNvSpPr>
              <a:spLocks noChangeShapeType="1"/>
            </p:cNvSpPr>
            <p:nvPr/>
          </p:nvSpPr>
          <p:spPr bwMode="auto">
            <a:xfrm>
              <a:off x="1157287" y="2259013"/>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34"/>
            <p:cNvSpPr>
              <a:spLocks noChangeShapeType="1"/>
            </p:cNvSpPr>
            <p:nvPr/>
          </p:nvSpPr>
          <p:spPr bwMode="auto">
            <a:xfrm>
              <a:off x="1163637" y="2259013"/>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35"/>
            <p:cNvSpPr>
              <a:spLocks noChangeShapeType="1"/>
            </p:cNvSpPr>
            <p:nvPr/>
          </p:nvSpPr>
          <p:spPr bwMode="auto">
            <a:xfrm>
              <a:off x="1163637" y="2263775"/>
              <a:ext cx="158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36"/>
            <p:cNvSpPr>
              <a:spLocks noChangeShapeType="1"/>
            </p:cNvSpPr>
            <p:nvPr/>
          </p:nvSpPr>
          <p:spPr bwMode="auto">
            <a:xfrm>
              <a:off x="1179512" y="2263775"/>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37"/>
            <p:cNvSpPr>
              <a:spLocks noChangeShapeType="1"/>
            </p:cNvSpPr>
            <p:nvPr/>
          </p:nvSpPr>
          <p:spPr bwMode="auto">
            <a:xfrm>
              <a:off x="1179512" y="2266950"/>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38"/>
            <p:cNvSpPr>
              <a:spLocks noChangeShapeType="1"/>
            </p:cNvSpPr>
            <p:nvPr/>
          </p:nvSpPr>
          <p:spPr bwMode="auto">
            <a:xfrm>
              <a:off x="1190625" y="226695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39"/>
            <p:cNvSpPr>
              <a:spLocks noChangeShapeType="1"/>
            </p:cNvSpPr>
            <p:nvPr/>
          </p:nvSpPr>
          <p:spPr bwMode="auto">
            <a:xfrm>
              <a:off x="1190625" y="2273300"/>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40"/>
            <p:cNvSpPr>
              <a:spLocks noChangeShapeType="1"/>
            </p:cNvSpPr>
            <p:nvPr/>
          </p:nvSpPr>
          <p:spPr bwMode="auto">
            <a:xfrm>
              <a:off x="1193800" y="2273300"/>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41"/>
            <p:cNvSpPr>
              <a:spLocks noChangeShapeType="1"/>
            </p:cNvSpPr>
            <p:nvPr/>
          </p:nvSpPr>
          <p:spPr bwMode="auto">
            <a:xfrm>
              <a:off x="1193800" y="227488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42"/>
            <p:cNvSpPr>
              <a:spLocks noChangeShapeType="1"/>
            </p:cNvSpPr>
            <p:nvPr/>
          </p:nvSpPr>
          <p:spPr bwMode="auto">
            <a:xfrm>
              <a:off x="1196975" y="2274888"/>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43"/>
            <p:cNvSpPr>
              <a:spLocks noChangeShapeType="1"/>
            </p:cNvSpPr>
            <p:nvPr/>
          </p:nvSpPr>
          <p:spPr bwMode="auto">
            <a:xfrm>
              <a:off x="1212850" y="2295525"/>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44"/>
            <p:cNvSpPr>
              <a:spLocks noChangeShapeType="1"/>
            </p:cNvSpPr>
            <p:nvPr/>
          </p:nvSpPr>
          <p:spPr bwMode="auto">
            <a:xfrm>
              <a:off x="1212850" y="229711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45"/>
            <p:cNvSpPr>
              <a:spLocks noChangeShapeType="1"/>
            </p:cNvSpPr>
            <p:nvPr/>
          </p:nvSpPr>
          <p:spPr bwMode="auto">
            <a:xfrm>
              <a:off x="1216025" y="229711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46"/>
            <p:cNvSpPr>
              <a:spLocks noChangeShapeType="1"/>
            </p:cNvSpPr>
            <p:nvPr/>
          </p:nvSpPr>
          <p:spPr bwMode="auto">
            <a:xfrm>
              <a:off x="1216025" y="230028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47"/>
            <p:cNvSpPr>
              <a:spLocks noChangeShapeType="1"/>
            </p:cNvSpPr>
            <p:nvPr/>
          </p:nvSpPr>
          <p:spPr bwMode="auto">
            <a:xfrm>
              <a:off x="1219200" y="230028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48"/>
            <p:cNvSpPr>
              <a:spLocks noChangeShapeType="1"/>
            </p:cNvSpPr>
            <p:nvPr/>
          </p:nvSpPr>
          <p:spPr bwMode="auto">
            <a:xfrm>
              <a:off x="1219200" y="230346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49"/>
            <p:cNvSpPr>
              <a:spLocks noChangeShapeType="1"/>
            </p:cNvSpPr>
            <p:nvPr/>
          </p:nvSpPr>
          <p:spPr bwMode="auto">
            <a:xfrm>
              <a:off x="1222375" y="2303463"/>
              <a:ext cx="0" cy="793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50"/>
            <p:cNvSpPr>
              <a:spLocks noChangeShapeType="1"/>
            </p:cNvSpPr>
            <p:nvPr/>
          </p:nvSpPr>
          <p:spPr bwMode="auto">
            <a:xfrm>
              <a:off x="1222375" y="23114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51"/>
            <p:cNvSpPr>
              <a:spLocks noChangeShapeType="1"/>
            </p:cNvSpPr>
            <p:nvPr/>
          </p:nvSpPr>
          <p:spPr bwMode="auto">
            <a:xfrm>
              <a:off x="1222375" y="231140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52"/>
            <p:cNvSpPr>
              <a:spLocks noChangeShapeType="1"/>
            </p:cNvSpPr>
            <p:nvPr/>
          </p:nvSpPr>
          <p:spPr bwMode="auto">
            <a:xfrm>
              <a:off x="1222375" y="2317750"/>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53"/>
            <p:cNvSpPr>
              <a:spLocks noChangeShapeType="1"/>
            </p:cNvSpPr>
            <p:nvPr/>
          </p:nvSpPr>
          <p:spPr bwMode="auto">
            <a:xfrm>
              <a:off x="1225550" y="2317750"/>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54"/>
            <p:cNvSpPr>
              <a:spLocks noChangeShapeType="1"/>
            </p:cNvSpPr>
            <p:nvPr/>
          </p:nvSpPr>
          <p:spPr bwMode="auto">
            <a:xfrm>
              <a:off x="1225550" y="232092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55"/>
            <p:cNvSpPr>
              <a:spLocks noChangeShapeType="1"/>
            </p:cNvSpPr>
            <p:nvPr/>
          </p:nvSpPr>
          <p:spPr bwMode="auto">
            <a:xfrm>
              <a:off x="1230312" y="2320925"/>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56"/>
            <p:cNvSpPr>
              <a:spLocks noChangeShapeType="1"/>
            </p:cNvSpPr>
            <p:nvPr/>
          </p:nvSpPr>
          <p:spPr bwMode="auto">
            <a:xfrm>
              <a:off x="1230312" y="232568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57"/>
            <p:cNvSpPr>
              <a:spLocks noChangeShapeType="1"/>
            </p:cNvSpPr>
            <p:nvPr/>
          </p:nvSpPr>
          <p:spPr bwMode="auto">
            <a:xfrm>
              <a:off x="1233487" y="232568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58"/>
            <p:cNvSpPr>
              <a:spLocks noChangeShapeType="1"/>
            </p:cNvSpPr>
            <p:nvPr/>
          </p:nvSpPr>
          <p:spPr bwMode="auto">
            <a:xfrm>
              <a:off x="1233487" y="232886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59"/>
            <p:cNvSpPr>
              <a:spLocks noChangeShapeType="1"/>
            </p:cNvSpPr>
            <p:nvPr/>
          </p:nvSpPr>
          <p:spPr bwMode="auto">
            <a:xfrm>
              <a:off x="1236662" y="2328863"/>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60"/>
            <p:cNvSpPr>
              <a:spLocks noChangeShapeType="1"/>
            </p:cNvSpPr>
            <p:nvPr/>
          </p:nvSpPr>
          <p:spPr bwMode="auto">
            <a:xfrm>
              <a:off x="1236662" y="2333625"/>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61"/>
            <p:cNvSpPr>
              <a:spLocks noChangeShapeType="1"/>
            </p:cNvSpPr>
            <p:nvPr/>
          </p:nvSpPr>
          <p:spPr bwMode="auto">
            <a:xfrm>
              <a:off x="1255712" y="235426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62"/>
            <p:cNvSpPr>
              <a:spLocks noChangeShapeType="1"/>
            </p:cNvSpPr>
            <p:nvPr/>
          </p:nvSpPr>
          <p:spPr bwMode="auto">
            <a:xfrm>
              <a:off x="1258887" y="2354263"/>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63"/>
            <p:cNvSpPr>
              <a:spLocks noChangeShapeType="1"/>
            </p:cNvSpPr>
            <p:nvPr/>
          </p:nvSpPr>
          <p:spPr bwMode="auto">
            <a:xfrm>
              <a:off x="1258887" y="2355850"/>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64"/>
            <p:cNvSpPr>
              <a:spLocks noChangeShapeType="1"/>
            </p:cNvSpPr>
            <p:nvPr/>
          </p:nvSpPr>
          <p:spPr bwMode="auto">
            <a:xfrm>
              <a:off x="1266825" y="235585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65"/>
            <p:cNvSpPr>
              <a:spLocks noChangeShapeType="1"/>
            </p:cNvSpPr>
            <p:nvPr/>
          </p:nvSpPr>
          <p:spPr bwMode="auto">
            <a:xfrm>
              <a:off x="1266825" y="23622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66"/>
            <p:cNvSpPr>
              <a:spLocks noChangeShapeType="1"/>
            </p:cNvSpPr>
            <p:nvPr/>
          </p:nvSpPr>
          <p:spPr bwMode="auto">
            <a:xfrm>
              <a:off x="1266825" y="2362200"/>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67"/>
            <p:cNvSpPr>
              <a:spLocks noChangeShapeType="1"/>
            </p:cNvSpPr>
            <p:nvPr/>
          </p:nvSpPr>
          <p:spPr bwMode="auto">
            <a:xfrm>
              <a:off x="1266825" y="23653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68"/>
            <p:cNvSpPr>
              <a:spLocks noChangeShapeType="1"/>
            </p:cNvSpPr>
            <p:nvPr/>
          </p:nvSpPr>
          <p:spPr bwMode="auto">
            <a:xfrm>
              <a:off x="1266825" y="2365375"/>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69"/>
            <p:cNvSpPr>
              <a:spLocks noChangeShapeType="1"/>
            </p:cNvSpPr>
            <p:nvPr/>
          </p:nvSpPr>
          <p:spPr bwMode="auto">
            <a:xfrm>
              <a:off x="1266825" y="237013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70"/>
            <p:cNvSpPr>
              <a:spLocks noChangeShapeType="1"/>
            </p:cNvSpPr>
            <p:nvPr/>
          </p:nvSpPr>
          <p:spPr bwMode="auto">
            <a:xfrm>
              <a:off x="1270000" y="2370138"/>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71"/>
            <p:cNvSpPr>
              <a:spLocks noChangeShapeType="1"/>
            </p:cNvSpPr>
            <p:nvPr/>
          </p:nvSpPr>
          <p:spPr bwMode="auto">
            <a:xfrm>
              <a:off x="1270000" y="2373313"/>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72"/>
            <p:cNvSpPr>
              <a:spLocks noChangeShapeType="1"/>
            </p:cNvSpPr>
            <p:nvPr/>
          </p:nvSpPr>
          <p:spPr bwMode="auto">
            <a:xfrm>
              <a:off x="1274762" y="2373313"/>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73"/>
            <p:cNvSpPr>
              <a:spLocks noChangeShapeType="1"/>
            </p:cNvSpPr>
            <p:nvPr/>
          </p:nvSpPr>
          <p:spPr bwMode="auto">
            <a:xfrm>
              <a:off x="1274762" y="2379663"/>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74"/>
            <p:cNvSpPr>
              <a:spLocks noChangeShapeType="1"/>
            </p:cNvSpPr>
            <p:nvPr/>
          </p:nvSpPr>
          <p:spPr bwMode="auto">
            <a:xfrm>
              <a:off x="1277937" y="23796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75"/>
            <p:cNvSpPr>
              <a:spLocks noChangeShapeType="1"/>
            </p:cNvSpPr>
            <p:nvPr/>
          </p:nvSpPr>
          <p:spPr bwMode="auto">
            <a:xfrm>
              <a:off x="1277937" y="23796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76"/>
            <p:cNvSpPr>
              <a:spLocks noChangeShapeType="1"/>
            </p:cNvSpPr>
            <p:nvPr/>
          </p:nvSpPr>
          <p:spPr bwMode="auto">
            <a:xfrm>
              <a:off x="1277937" y="2379663"/>
              <a:ext cx="0" cy="158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77"/>
            <p:cNvSpPr>
              <a:spLocks noChangeShapeType="1"/>
            </p:cNvSpPr>
            <p:nvPr/>
          </p:nvSpPr>
          <p:spPr bwMode="auto">
            <a:xfrm>
              <a:off x="1277937" y="2381250"/>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78"/>
            <p:cNvSpPr>
              <a:spLocks noChangeShapeType="1"/>
            </p:cNvSpPr>
            <p:nvPr/>
          </p:nvSpPr>
          <p:spPr bwMode="auto">
            <a:xfrm>
              <a:off x="1284287" y="2381250"/>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79"/>
            <p:cNvSpPr>
              <a:spLocks noChangeShapeType="1"/>
            </p:cNvSpPr>
            <p:nvPr/>
          </p:nvSpPr>
          <p:spPr bwMode="auto">
            <a:xfrm>
              <a:off x="1284287" y="2387600"/>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80"/>
            <p:cNvSpPr>
              <a:spLocks noChangeShapeType="1"/>
            </p:cNvSpPr>
            <p:nvPr/>
          </p:nvSpPr>
          <p:spPr bwMode="auto">
            <a:xfrm>
              <a:off x="1289050" y="23876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81"/>
            <p:cNvSpPr>
              <a:spLocks noChangeShapeType="1"/>
            </p:cNvSpPr>
            <p:nvPr/>
          </p:nvSpPr>
          <p:spPr bwMode="auto">
            <a:xfrm>
              <a:off x="1300162" y="240982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82"/>
            <p:cNvSpPr>
              <a:spLocks noChangeShapeType="1"/>
            </p:cNvSpPr>
            <p:nvPr/>
          </p:nvSpPr>
          <p:spPr bwMode="auto">
            <a:xfrm>
              <a:off x="1300162" y="240982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83"/>
            <p:cNvSpPr>
              <a:spLocks noChangeShapeType="1"/>
            </p:cNvSpPr>
            <p:nvPr/>
          </p:nvSpPr>
          <p:spPr bwMode="auto">
            <a:xfrm>
              <a:off x="1303337" y="2409825"/>
              <a:ext cx="0" cy="7938"/>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84"/>
            <p:cNvSpPr>
              <a:spLocks noChangeShapeType="1"/>
            </p:cNvSpPr>
            <p:nvPr/>
          </p:nvSpPr>
          <p:spPr bwMode="auto">
            <a:xfrm>
              <a:off x="1303337" y="2417763"/>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85"/>
            <p:cNvSpPr>
              <a:spLocks noChangeShapeType="1"/>
            </p:cNvSpPr>
            <p:nvPr/>
          </p:nvSpPr>
          <p:spPr bwMode="auto">
            <a:xfrm>
              <a:off x="1311275" y="2417763"/>
              <a:ext cx="0" cy="63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86"/>
            <p:cNvSpPr>
              <a:spLocks noChangeShapeType="1"/>
            </p:cNvSpPr>
            <p:nvPr/>
          </p:nvSpPr>
          <p:spPr bwMode="auto">
            <a:xfrm>
              <a:off x="1311275" y="2424113"/>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87"/>
            <p:cNvSpPr>
              <a:spLocks noChangeShapeType="1"/>
            </p:cNvSpPr>
            <p:nvPr/>
          </p:nvSpPr>
          <p:spPr bwMode="auto">
            <a:xfrm>
              <a:off x="1317625" y="242411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88"/>
            <p:cNvSpPr>
              <a:spLocks noChangeShapeType="1"/>
            </p:cNvSpPr>
            <p:nvPr/>
          </p:nvSpPr>
          <p:spPr bwMode="auto">
            <a:xfrm>
              <a:off x="1317625" y="2427288"/>
              <a:ext cx="15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89"/>
            <p:cNvSpPr>
              <a:spLocks noChangeShapeType="1"/>
            </p:cNvSpPr>
            <p:nvPr/>
          </p:nvSpPr>
          <p:spPr bwMode="auto">
            <a:xfrm>
              <a:off x="1319212" y="2427288"/>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90"/>
            <p:cNvSpPr>
              <a:spLocks noChangeShapeType="1"/>
            </p:cNvSpPr>
            <p:nvPr/>
          </p:nvSpPr>
          <p:spPr bwMode="auto">
            <a:xfrm>
              <a:off x="1319212" y="243205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91"/>
            <p:cNvSpPr>
              <a:spLocks noChangeShapeType="1"/>
            </p:cNvSpPr>
            <p:nvPr/>
          </p:nvSpPr>
          <p:spPr bwMode="auto">
            <a:xfrm>
              <a:off x="1319212" y="2432050"/>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92"/>
            <p:cNvSpPr>
              <a:spLocks noChangeShapeType="1"/>
            </p:cNvSpPr>
            <p:nvPr/>
          </p:nvSpPr>
          <p:spPr bwMode="auto">
            <a:xfrm>
              <a:off x="1319212" y="243522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93"/>
            <p:cNvSpPr>
              <a:spLocks noChangeShapeType="1"/>
            </p:cNvSpPr>
            <p:nvPr/>
          </p:nvSpPr>
          <p:spPr bwMode="auto">
            <a:xfrm>
              <a:off x="1322387" y="2435225"/>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94"/>
            <p:cNvSpPr>
              <a:spLocks noChangeShapeType="1"/>
            </p:cNvSpPr>
            <p:nvPr/>
          </p:nvSpPr>
          <p:spPr bwMode="auto">
            <a:xfrm>
              <a:off x="1322387" y="24384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95"/>
            <p:cNvSpPr>
              <a:spLocks noChangeShapeType="1"/>
            </p:cNvSpPr>
            <p:nvPr/>
          </p:nvSpPr>
          <p:spPr bwMode="auto">
            <a:xfrm>
              <a:off x="1322387" y="2438400"/>
              <a:ext cx="0" cy="476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96"/>
            <p:cNvSpPr>
              <a:spLocks noChangeShapeType="1"/>
            </p:cNvSpPr>
            <p:nvPr/>
          </p:nvSpPr>
          <p:spPr bwMode="auto">
            <a:xfrm>
              <a:off x="1322387" y="2443163"/>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97"/>
            <p:cNvSpPr>
              <a:spLocks noChangeShapeType="1"/>
            </p:cNvSpPr>
            <p:nvPr/>
          </p:nvSpPr>
          <p:spPr bwMode="auto">
            <a:xfrm>
              <a:off x="1328737" y="2443163"/>
              <a:ext cx="0" cy="317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98"/>
            <p:cNvSpPr>
              <a:spLocks noChangeShapeType="1"/>
            </p:cNvSpPr>
            <p:nvPr/>
          </p:nvSpPr>
          <p:spPr bwMode="auto">
            <a:xfrm>
              <a:off x="1328737" y="2446338"/>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94" name="Group 293"/>
            <p:cNvGrpSpPr/>
            <p:nvPr/>
          </p:nvGrpSpPr>
          <p:grpSpPr>
            <a:xfrm>
              <a:off x="1355725" y="2476500"/>
              <a:ext cx="2905125" cy="625475"/>
              <a:chOff x="1355725" y="2476500"/>
              <a:chExt cx="2905125" cy="625475"/>
            </a:xfrm>
          </p:grpSpPr>
          <p:grpSp>
            <p:nvGrpSpPr>
              <p:cNvPr id="301" name="Group 406"/>
              <p:cNvGrpSpPr>
                <a:grpSpLocks/>
              </p:cNvGrpSpPr>
              <p:nvPr/>
            </p:nvGrpSpPr>
            <p:grpSpPr bwMode="auto">
              <a:xfrm>
                <a:off x="1355725" y="2476500"/>
                <a:ext cx="787400" cy="438150"/>
                <a:chOff x="854" y="1560"/>
                <a:chExt cx="496" cy="276"/>
              </a:xfrm>
            </p:grpSpPr>
            <p:sp>
              <p:nvSpPr>
                <p:cNvPr id="566" name="Line 206"/>
                <p:cNvSpPr>
                  <a:spLocks noChangeShapeType="1"/>
                </p:cNvSpPr>
                <p:nvPr/>
              </p:nvSpPr>
              <p:spPr bwMode="auto">
                <a:xfrm>
                  <a:off x="854" y="1560"/>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207"/>
                <p:cNvSpPr>
                  <a:spLocks noChangeShapeType="1"/>
                </p:cNvSpPr>
                <p:nvPr/>
              </p:nvSpPr>
              <p:spPr bwMode="auto">
                <a:xfrm>
                  <a:off x="854" y="1562"/>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208"/>
                <p:cNvSpPr>
                  <a:spLocks noChangeShapeType="1"/>
                </p:cNvSpPr>
                <p:nvPr/>
              </p:nvSpPr>
              <p:spPr bwMode="auto">
                <a:xfrm>
                  <a:off x="856" y="1562"/>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209"/>
                <p:cNvSpPr>
                  <a:spLocks noChangeShapeType="1"/>
                </p:cNvSpPr>
                <p:nvPr/>
              </p:nvSpPr>
              <p:spPr bwMode="auto">
                <a:xfrm>
                  <a:off x="856" y="156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210"/>
                <p:cNvSpPr>
                  <a:spLocks noChangeShapeType="1"/>
                </p:cNvSpPr>
                <p:nvPr/>
              </p:nvSpPr>
              <p:spPr bwMode="auto">
                <a:xfrm>
                  <a:off x="858" y="1566"/>
                  <a:ext cx="0" cy="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211"/>
                <p:cNvSpPr>
                  <a:spLocks noChangeShapeType="1"/>
                </p:cNvSpPr>
                <p:nvPr/>
              </p:nvSpPr>
              <p:spPr bwMode="auto">
                <a:xfrm>
                  <a:off x="858" y="1567"/>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212"/>
                <p:cNvSpPr>
                  <a:spLocks noChangeShapeType="1"/>
                </p:cNvSpPr>
                <p:nvPr/>
              </p:nvSpPr>
              <p:spPr bwMode="auto">
                <a:xfrm>
                  <a:off x="860" y="1567"/>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213"/>
                <p:cNvSpPr>
                  <a:spLocks noChangeShapeType="1"/>
                </p:cNvSpPr>
                <p:nvPr/>
              </p:nvSpPr>
              <p:spPr bwMode="auto">
                <a:xfrm>
                  <a:off x="860" y="156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214"/>
                <p:cNvSpPr>
                  <a:spLocks noChangeShapeType="1"/>
                </p:cNvSpPr>
                <p:nvPr/>
              </p:nvSpPr>
              <p:spPr bwMode="auto">
                <a:xfrm>
                  <a:off x="865" y="1569"/>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215"/>
                <p:cNvSpPr>
                  <a:spLocks noChangeShapeType="1"/>
                </p:cNvSpPr>
                <p:nvPr/>
              </p:nvSpPr>
              <p:spPr bwMode="auto">
                <a:xfrm>
                  <a:off x="865" y="157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216"/>
                <p:cNvSpPr>
                  <a:spLocks noChangeShapeType="1"/>
                </p:cNvSpPr>
                <p:nvPr/>
              </p:nvSpPr>
              <p:spPr bwMode="auto">
                <a:xfrm>
                  <a:off x="867" y="157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217"/>
                <p:cNvSpPr>
                  <a:spLocks noChangeShapeType="1"/>
                </p:cNvSpPr>
                <p:nvPr/>
              </p:nvSpPr>
              <p:spPr bwMode="auto">
                <a:xfrm>
                  <a:off x="876" y="158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218"/>
                <p:cNvSpPr>
                  <a:spLocks noChangeShapeType="1"/>
                </p:cNvSpPr>
                <p:nvPr/>
              </p:nvSpPr>
              <p:spPr bwMode="auto">
                <a:xfrm>
                  <a:off x="881" y="1589"/>
                  <a:ext cx="0" cy="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219"/>
                <p:cNvSpPr>
                  <a:spLocks noChangeShapeType="1"/>
                </p:cNvSpPr>
                <p:nvPr/>
              </p:nvSpPr>
              <p:spPr bwMode="auto">
                <a:xfrm>
                  <a:off x="881" y="1590"/>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220"/>
                <p:cNvSpPr>
                  <a:spLocks noChangeShapeType="1"/>
                </p:cNvSpPr>
                <p:nvPr/>
              </p:nvSpPr>
              <p:spPr bwMode="auto">
                <a:xfrm>
                  <a:off x="884" y="1590"/>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221"/>
                <p:cNvSpPr>
                  <a:spLocks noChangeShapeType="1"/>
                </p:cNvSpPr>
                <p:nvPr/>
              </p:nvSpPr>
              <p:spPr bwMode="auto">
                <a:xfrm>
                  <a:off x="884" y="1594"/>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222"/>
                <p:cNvSpPr>
                  <a:spLocks noChangeShapeType="1"/>
                </p:cNvSpPr>
                <p:nvPr/>
              </p:nvSpPr>
              <p:spPr bwMode="auto">
                <a:xfrm>
                  <a:off x="888" y="159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223"/>
                <p:cNvSpPr>
                  <a:spLocks noChangeShapeType="1"/>
                </p:cNvSpPr>
                <p:nvPr/>
              </p:nvSpPr>
              <p:spPr bwMode="auto">
                <a:xfrm>
                  <a:off x="888" y="1596"/>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224"/>
                <p:cNvSpPr>
                  <a:spLocks noChangeShapeType="1"/>
                </p:cNvSpPr>
                <p:nvPr/>
              </p:nvSpPr>
              <p:spPr bwMode="auto">
                <a:xfrm>
                  <a:off x="891" y="1596"/>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225"/>
                <p:cNvSpPr>
                  <a:spLocks noChangeShapeType="1"/>
                </p:cNvSpPr>
                <p:nvPr/>
              </p:nvSpPr>
              <p:spPr bwMode="auto">
                <a:xfrm>
                  <a:off x="891" y="159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226"/>
                <p:cNvSpPr>
                  <a:spLocks noChangeShapeType="1"/>
                </p:cNvSpPr>
                <p:nvPr/>
              </p:nvSpPr>
              <p:spPr bwMode="auto">
                <a:xfrm>
                  <a:off x="891" y="159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227"/>
                <p:cNvSpPr>
                  <a:spLocks noChangeShapeType="1"/>
                </p:cNvSpPr>
                <p:nvPr/>
              </p:nvSpPr>
              <p:spPr bwMode="auto">
                <a:xfrm>
                  <a:off x="891" y="1601"/>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228"/>
                <p:cNvSpPr>
                  <a:spLocks noChangeShapeType="1"/>
                </p:cNvSpPr>
                <p:nvPr/>
              </p:nvSpPr>
              <p:spPr bwMode="auto">
                <a:xfrm>
                  <a:off x="895" y="1601"/>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229"/>
                <p:cNvSpPr>
                  <a:spLocks noChangeShapeType="1"/>
                </p:cNvSpPr>
                <p:nvPr/>
              </p:nvSpPr>
              <p:spPr bwMode="auto">
                <a:xfrm>
                  <a:off x="895" y="1603"/>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230"/>
                <p:cNvSpPr>
                  <a:spLocks noChangeShapeType="1"/>
                </p:cNvSpPr>
                <p:nvPr/>
              </p:nvSpPr>
              <p:spPr bwMode="auto">
                <a:xfrm>
                  <a:off x="897" y="160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231"/>
                <p:cNvSpPr>
                  <a:spLocks noChangeShapeType="1"/>
                </p:cNvSpPr>
                <p:nvPr/>
              </p:nvSpPr>
              <p:spPr bwMode="auto">
                <a:xfrm>
                  <a:off x="897" y="160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232"/>
                <p:cNvSpPr>
                  <a:spLocks noChangeShapeType="1"/>
                </p:cNvSpPr>
                <p:nvPr/>
              </p:nvSpPr>
              <p:spPr bwMode="auto">
                <a:xfrm>
                  <a:off x="897" y="1603"/>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233"/>
                <p:cNvSpPr>
                  <a:spLocks noChangeShapeType="1"/>
                </p:cNvSpPr>
                <p:nvPr/>
              </p:nvSpPr>
              <p:spPr bwMode="auto">
                <a:xfrm>
                  <a:off x="897" y="1608"/>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234"/>
                <p:cNvSpPr>
                  <a:spLocks noChangeShapeType="1"/>
                </p:cNvSpPr>
                <p:nvPr/>
              </p:nvSpPr>
              <p:spPr bwMode="auto">
                <a:xfrm>
                  <a:off x="907" y="1620"/>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235"/>
                <p:cNvSpPr>
                  <a:spLocks noChangeShapeType="1"/>
                </p:cNvSpPr>
                <p:nvPr/>
              </p:nvSpPr>
              <p:spPr bwMode="auto">
                <a:xfrm>
                  <a:off x="907" y="1622"/>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236"/>
                <p:cNvSpPr>
                  <a:spLocks noChangeShapeType="1"/>
                </p:cNvSpPr>
                <p:nvPr/>
              </p:nvSpPr>
              <p:spPr bwMode="auto">
                <a:xfrm>
                  <a:off x="911" y="1622"/>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237"/>
                <p:cNvSpPr>
                  <a:spLocks noChangeShapeType="1"/>
                </p:cNvSpPr>
                <p:nvPr/>
              </p:nvSpPr>
              <p:spPr bwMode="auto">
                <a:xfrm>
                  <a:off x="911" y="162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238"/>
                <p:cNvSpPr>
                  <a:spLocks noChangeShapeType="1"/>
                </p:cNvSpPr>
                <p:nvPr/>
              </p:nvSpPr>
              <p:spPr bwMode="auto">
                <a:xfrm>
                  <a:off x="913" y="1624"/>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239"/>
                <p:cNvSpPr>
                  <a:spLocks noChangeShapeType="1"/>
                </p:cNvSpPr>
                <p:nvPr/>
              </p:nvSpPr>
              <p:spPr bwMode="auto">
                <a:xfrm>
                  <a:off x="913" y="1627"/>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240"/>
                <p:cNvSpPr>
                  <a:spLocks noChangeShapeType="1"/>
                </p:cNvSpPr>
                <p:nvPr/>
              </p:nvSpPr>
              <p:spPr bwMode="auto">
                <a:xfrm>
                  <a:off x="913" y="1627"/>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241"/>
                <p:cNvSpPr>
                  <a:spLocks noChangeShapeType="1"/>
                </p:cNvSpPr>
                <p:nvPr/>
              </p:nvSpPr>
              <p:spPr bwMode="auto">
                <a:xfrm>
                  <a:off x="913" y="162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242"/>
                <p:cNvSpPr>
                  <a:spLocks noChangeShapeType="1"/>
                </p:cNvSpPr>
                <p:nvPr/>
              </p:nvSpPr>
              <p:spPr bwMode="auto">
                <a:xfrm>
                  <a:off x="918" y="1629"/>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243"/>
                <p:cNvSpPr>
                  <a:spLocks noChangeShapeType="1"/>
                </p:cNvSpPr>
                <p:nvPr/>
              </p:nvSpPr>
              <p:spPr bwMode="auto">
                <a:xfrm>
                  <a:off x="918" y="1633"/>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244"/>
                <p:cNvSpPr>
                  <a:spLocks noChangeShapeType="1"/>
                </p:cNvSpPr>
                <p:nvPr/>
              </p:nvSpPr>
              <p:spPr bwMode="auto">
                <a:xfrm>
                  <a:off x="925" y="1633"/>
                  <a:ext cx="0" cy="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245"/>
                <p:cNvSpPr>
                  <a:spLocks noChangeShapeType="1"/>
                </p:cNvSpPr>
                <p:nvPr/>
              </p:nvSpPr>
              <p:spPr bwMode="auto">
                <a:xfrm>
                  <a:off x="925" y="163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246"/>
                <p:cNvSpPr>
                  <a:spLocks noChangeShapeType="1"/>
                </p:cNvSpPr>
                <p:nvPr/>
              </p:nvSpPr>
              <p:spPr bwMode="auto">
                <a:xfrm>
                  <a:off x="925" y="1634"/>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247"/>
                <p:cNvSpPr>
                  <a:spLocks noChangeShapeType="1"/>
                </p:cNvSpPr>
                <p:nvPr/>
              </p:nvSpPr>
              <p:spPr bwMode="auto">
                <a:xfrm>
                  <a:off x="925" y="1638"/>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248"/>
                <p:cNvSpPr>
                  <a:spLocks noChangeShapeType="1"/>
                </p:cNvSpPr>
                <p:nvPr/>
              </p:nvSpPr>
              <p:spPr bwMode="auto">
                <a:xfrm>
                  <a:off x="927" y="1638"/>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249"/>
                <p:cNvSpPr>
                  <a:spLocks noChangeShapeType="1"/>
                </p:cNvSpPr>
                <p:nvPr/>
              </p:nvSpPr>
              <p:spPr bwMode="auto">
                <a:xfrm>
                  <a:off x="927" y="164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250"/>
                <p:cNvSpPr>
                  <a:spLocks noChangeShapeType="1"/>
                </p:cNvSpPr>
                <p:nvPr/>
              </p:nvSpPr>
              <p:spPr bwMode="auto">
                <a:xfrm>
                  <a:off x="927" y="1640"/>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251"/>
                <p:cNvSpPr>
                  <a:spLocks noChangeShapeType="1"/>
                </p:cNvSpPr>
                <p:nvPr/>
              </p:nvSpPr>
              <p:spPr bwMode="auto">
                <a:xfrm>
                  <a:off x="927" y="164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252"/>
                <p:cNvSpPr>
                  <a:spLocks noChangeShapeType="1"/>
                </p:cNvSpPr>
                <p:nvPr/>
              </p:nvSpPr>
              <p:spPr bwMode="auto">
                <a:xfrm>
                  <a:off x="939" y="165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253"/>
                <p:cNvSpPr>
                  <a:spLocks noChangeShapeType="1"/>
                </p:cNvSpPr>
                <p:nvPr/>
              </p:nvSpPr>
              <p:spPr bwMode="auto">
                <a:xfrm>
                  <a:off x="939" y="1652"/>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254"/>
                <p:cNvSpPr>
                  <a:spLocks noChangeShapeType="1"/>
                </p:cNvSpPr>
                <p:nvPr/>
              </p:nvSpPr>
              <p:spPr bwMode="auto">
                <a:xfrm>
                  <a:off x="941" y="165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255"/>
                <p:cNvSpPr>
                  <a:spLocks noChangeShapeType="1"/>
                </p:cNvSpPr>
                <p:nvPr/>
              </p:nvSpPr>
              <p:spPr bwMode="auto">
                <a:xfrm>
                  <a:off x="941" y="1652"/>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256"/>
                <p:cNvSpPr>
                  <a:spLocks noChangeShapeType="1"/>
                </p:cNvSpPr>
                <p:nvPr/>
              </p:nvSpPr>
              <p:spPr bwMode="auto">
                <a:xfrm>
                  <a:off x="946" y="1652"/>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257"/>
                <p:cNvSpPr>
                  <a:spLocks noChangeShapeType="1"/>
                </p:cNvSpPr>
                <p:nvPr/>
              </p:nvSpPr>
              <p:spPr bwMode="auto">
                <a:xfrm>
                  <a:off x="946" y="1657"/>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258"/>
                <p:cNvSpPr>
                  <a:spLocks noChangeShapeType="1"/>
                </p:cNvSpPr>
                <p:nvPr/>
              </p:nvSpPr>
              <p:spPr bwMode="auto">
                <a:xfrm>
                  <a:off x="953" y="1657"/>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259"/>
                <p:cNvSpPr>
                  <a:spLocks noChangeShapeType="1"/>
                </p:cNvSpPr>
                <p:nvPr/>
              </p:nvSpPr>
              <p:spPr bwMode="auto">
                <a:xfrm>
                  <a:off x="953" y="1661"/>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260"/>
                <p:cNvSpPr>
                  <a:spLocks noChangeShapeType="1"/>
                </p:cNvSpPr>
                <p:nvPr/>
              </p:nvSpPr>
              <p:spPr bwMode="auto">
                <a:xfrm>
                  <a:off x="953" y="1661"/>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261"/>
                <p:cNvSpPr>
                  <a:spLocks noChangeShapeType="1"/>
                </p:cNvSpPr>
                <p:nvPr/>
              </p:nvSpPr>
              <p:spPr bwMode="auto">
                <a:xfrm>
                  <a:off x="953" y="1663"/>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262"/>
                <p:cNvSpPr>
                  <a:spLocks noChangeShapeType="1"/>
                </p:cNvSpPr>
                <p:nvPr/>
              </p:nvSpPr>
              <p:spPr bwMode="auto">
                <a:xfrm>
                  <a:off x="957" y="1663"/>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263"/>
                <p:cNvSpPr>
                  <a:spLocks noChangeShapeType="1"/>
                </p:cNvSpPr>
                <p:nvPr/>
              </p:nvSpPr>
              <p:spPr bwMode="auto">
                <a:xfrm>
                  <a:off x="957" y="166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264"/>
                <p:cNvSpPr>
                  <a:spLocks noChangeShapeType="1"/>
                </p:cNvSpPr>
                <p:nvPr/>
              </p:nvSpPr>
              <p:spPr bwMode="auto">
                <a:xfrm>
                  <a:off x="959" y="1666"/>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265"/>
                <p:cNvSpPr>
                  <a:spLocks noChangeShapeType="1"/>
                </p:cNvSpPr>
                <p:nvPr/>
              </p:nvSpPr>
              <p:spPr bwMode="auto">
                <a:xfrm>
                  <a:off x="959" y="1668"/>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266"/>
                <p:cNvSpPr>
                  <a:spLocks noChangeShapeType="1"/>
                </p:cNvSpPr>
                <p:nvPr/>
              </p:nvSpPr>
              <p:spPr bwMode="auto">
                <a:xfrm>
                  <a:off x="962" y="1668"/>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267"/>
                <p:cNvSpPr>
                  <a:spLocks noChangeShapeType="1"/>
                </p:cNvSpPr>
                <p:nvPr/>
              </p:nvSpPr>
              <p:spPr bwMode="auto">
                <a:xfrm>
                  <a:off x="962" y="167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268"/>
                <p:cNvSpPr>
                  <a:spLocks noChangeShapeType="1"/>
                </p:cNvSpPr>
                <p:nvPr/>
              </p:nvSpPr>
              <p:spPr bwMode="auto">
                <a:xfrm>
                  <a:off x="976" y="1677"/>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269"/>
                <p:cNvSpPr>
                  <a:spLocks noChangeShapeType="1"/>
                </p:cNvSpPr>
                <p:nvPr/>
              </p:nvSpPr>
              <p:spPr bwMode="auto">
                <a:xfrm>
                  <a:off x="976" y="167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270"/>
                <p:cNvSpPr>
                  <a:spLocks noChangeShapeType="1"/>
                </p:cNvSpPr>
                <p:nvPr/>
              </p:nvSpPr>
              <p:spPr bwMode="auto">
                <a:xfrm>
                  <a:off x="981" y="1679"/>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271"/>
                <p:cNvSpPr>
                  <a:spLocks noChangeShapeType="1"/>
                </p:cNvSpPr>
                <p:nvPr/>
              </p:nvSpPr>
              <p:spPr bwMode="auto">
                <a:xfrm>
                  <a:off x="981" y="1682"/>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272"/>
                <p:cNvSpPr>
                  <a:spLocks noChangeShapeType="1"/>
                </p:cNvSpPr>
                <p:nvPr/>
              </p:nvSpPr>
              <p:spPr bwMode="auto">
                <a:xfrm>
                  <a:off x="983" y="1682"/>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273"/>
                <p:cNvSpPr>
                  <a:spLocks noChangeShapeType="1"/>
                </p:cNvSpPr>
                <p:nvPr/>
              </p:nvSpPr>
              <p:spPr bwMode="auto">
                <a:xfrm>
                  <a:off x="983" y="1684"/>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274"/>
                <p:cNvSpPr>
                  <a:spLocks noChangeShapeType="1"/>
                </p:cNvSpPr>
                <p:nvPr/>
              </p:nvSpPr>
              <p:spPr bwMode="auto">
                <a:xfrm>
                  <a:off x="987" y="1684"/>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275"/>
                <p:cNvSpPr>
                  <a:spLocks noChangeShapeType="1"/>
                </p:cNvSpPr>
                <p:nvPr/>
              </p:nvSpPr>
              <p:spPr bwMode="auto">
                <a:xfrm>
                  <a:off x="987" y="1687"/>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276"/>
                <p:cNvSpPr>
                  <a:spLocks noChangeShapeType="1"/>
                </p:cNvSpPr>
                <p:nvPr/>
              </p:nvSpPr>
              <p:spPr bwMode="auto">
                <a:xfrm>
                  <a:off x="996" y="1687"/>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277"/>
                <p:cNvSpPr>
                  <a:spLocks noChangeShapeType="1"/>
                </p:cNvSpPr>
                <p:nvPr/>
              </p:nvSpPr>
              <p:spPr bwMode="auto">
                <a:xfrm>
                  <a:off x="996" y="1689"/>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278"/>
                <p:cNvSpPr>
                  <a:spLocks noChangeShapeType="1"/>
                </p:cNvSpPr>
                <p:nvPr/>
              </p:nvSpPr>
              <p:spPr bwMode="auto">
                <a:xfrm>
                  <a:off x="997" y="168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279"/>
                <p:cNvSpPr>
                  <a:spLocks noChangeShapeType="1"/>
                </p:cNvSpPr>
                <p:nvPr/>
              </p:nvSpPr>
              <p:spPr bwMode="auto">
                <a:xfrm>
                  <a:off x="997" y="168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280"/>
                <p:cNvSpPr>
                  <a:spLocks noChangeShapeType="1"/>
                </p:cNvSpPr>
                <p:nvPr/>
              </p:nvSpPr>
              <p:spPr bwMode="auto">
                <a:xfrm>
                  <a:off x="997" y="168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281"/>
                <p:cNvSpPr>
                  <a:spLocks noChangeShapeType="1"/>
                </p:cNvSpPr>
                <p:nvPr/>
              </p:nvSpPr>
              <p:spPr bwMode="auto">
                <a:xfrm>
                  <a:off x="997" y="1691"/>
                  <a:ext cx="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282"/>
                <p:cNvSpPr>
                  <a:spLocks noChangeShapeType="1"/>
                </p:cNvSpPr>
                <p:nvPr/>
              </p:nvSpPr>
              <p:spPr bwMode="auto">
                <a:xfrm>
                  <a:off x="1003" y="1691"/>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283"/>
                <p:cNvSpPr>
                  <a:spLocks noChangeShapeType="1"/>
                </p:cNvSpPr>
                <p:nvPr/>
              </p:nvSpPr>
              <p:spPr bwMode="auto">
                <a:xfrm>
                  <a:off x="1003" y="1691"/>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284"/>
                <p:cNvSpPr>
                  <a:spLocks noChangeShapeType="1"/>
                </p:cNvSpPr>
                <p:nvPr/>
              </p:nvSpPr>
              <p:spPr bwMode="auto">
                <a:xfrm>
                  <a:off x="1003" y="169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285"/>
                <p:cNvSpPr>
                  <a:spLocks noChangeShapeType="1"/>
                </p:cNvSpPr>
                <p:nvPr/>
              </p:nvSpPr>
              <p:spPr bwMode="auto">
                <a:xfrm>
                  <a:off x="1020" y="169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286"/>
                <p:cNvSpPr>
                  <a:spLocks noChangeShapeType="1"/>
                </p:cNvSpPr>
                <p:nvPr/>
              </p:nvSpPr>
              <p:spPr bwMode="auto">
                <a:xfrm>
                  <a:off x="1022" y="169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287"/>
                <p:cNvSpPr>
                  <a:spLocks noChangeShapeType="1"/>
                </p:cNvSpPr>
                <p:nvPr/>
              </p:nvSpPr>
              <p:spPr bwMode="auto">
                <a:xfrm>
                  <a:off x="1022" y="169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288"/>
                <p:cNvSpPr>
                  <a:spLocks noChangeShapeType="1"/>
                </p:cNvSpPr>
                <p:nvPr/>
              </p:nvSpPr>
              <p:spPr bwMode="auto">
                <a:xfrm>
                  <a:off x="1022" y="169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289"/>
                <p:cNvSpPr>
                  <a:spLocks noChangeShapeType="1"/>
                </p:cNvSpPr>
                <p:nvPr/>
              </p:nvSpPr>
              <p:spPr bwMode="auto">
                <a:xfrm>
                  <a:off x="1022" y="1696"/>
                  <a:ext cx="1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290"/>
                <p:cNvSpPr>
                  <a:spLocks noChangeShapeType="1"/>
                </p:cNvSpPr>
                <p:nvPr/>
              </p:nvSpPr>
              <p:spPr bwMode="auto">
                <a:xfrm>
                  <a:off x="1033" y="1696"/>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291"/>
                <p:cNvSpPr>
                  <a:spLocks noChangeShapeType="1"/>
                </p:cNvSpPr>
                <p:nvPr/>
              </p:nvSpPr>
              <p:spPr bwMode="auto">
                <a:xfrm>
                  <a:off x="1033" y="170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292"/>
                <p:cNvSpPr>
                  <a:spLocks noChangeShapeType="1"/>
                </p:cNvSpPr>
                <p:nvPr/>
              </p:nvSpPr>
              <p:spPr bwMode="auto">
                <a:xfrm>
                  <a:off x="1033" y="1700"/>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293"/>
                <p:cNvSpPr>
                  <a:spLocks noChangeShapeType="1"/>
                </p:cNvSpPr>
                <p:nvPr/>
              </p:nvSpPr>
              <p:spPr bwMode="auto">
                <a:xfrm>
                  <a:off x="1033" y="1703"/>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294"/>
                <p:cNvSpPr>
                  <a:spLocks noChangeShapeType="1"/>
                </p:cNvSpPr>
                <p:nvPr/>
              </p:nvSpPr>
              <p:spPr bwMode="auto">
                <a:xfrm>
                  <a:off x="1034" y="170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295"/>
                <p:cNvSpPr>
                  <a:spLocks noChangeShapeType="1"/>
                </p:cNvSpPr>
                <p:nvPr/>
              </p:nvSpPr>
              <p:spPr bwMode="auto">
                <a:xfrm>
                  <a:off x="1034" y="1703"/>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296"/>
                <p:cNvSpPr>
                  <a:spLocks noChangeShapeType="1"/>
                </p:cNvSpPr>
                <p:nvPr/>
              </p:nvSpPr>
              <p:spPr bwMode="auto">
                <a:xfrm>
                  <a:off x="1036" y="170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297"/>
                <p:cNvSpPr>
                  <a:spLocks noChangeShapeType="1"/>
                </p:cNvSpPr>
                <p:nvPr/>
              </p:nvSpPr>
              <p:spPr bwMode="auto">
                <a:xfrm>
                  <a:off x="1036" y="1703"/>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298"/>
                <p:cNvSpPr>
                  <a:spLocks noChangeShapeType="1"/>
                </p:cNvSpPr>
                <p:nvPr/>
              </p:nvSpPr>
              <p:spPr bwMode="auto">
                <a:xfrm>
                  <a:off x="1045" y="1703"/>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299"/>
                <p:cNvSpPr>
                  <a:spLocks noChangeShapeType="1"/>
                </p:cNvSpPr>
                <p:nvPr/>
              </p:nvSpPr>
              <p:spPr bwMode="auto">
                <a:xfrm>
                  <a:off x="1045" y="1705"/>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300"/>
                <p:cNvSpPr>
                  <a:spLocks noChangeShapeType="1"/>
                </p:cNvSpPr>
                <p:nvPr/>
              </p:nvSpPr>
              <p:spPr bwMode="auto">
                <a:xfrm>
                  <a:off x="1049" y="170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301"/>
                <p:cNvSpPr>
                  <a:spLocks noChangeShapeType="1"/>
                </p:cNvSpPr>
                <p:nvPr/>
              </p:nvSpPr>
              <p:spPr bwMode="auto">
                <a:xfrm>
                  <a:off x="1049" y="1705"/>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302"/>
                <p:cNvSpPr>
                  <a:spLocks noChangeShapeType="1"/>
                </p:cNvSpPr>
                <p:nvPr/>
              </p:nvSpPr>
              <p:spPr bwMode="auto">
                <a:xfrm>
                  <a:off x="1050" y="1705"/>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303"/>
                <p:cNvSpPr>
                  <a:spLocks noChangeShapeType="1"/>
                </p:cNvSpPr>
                <p:nvPr/>
              </p:nvSpPr>
              <p:spPr bwMode="auto">
                <a:xfrm>
                  <a:off x="1050" y="170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304"/>
                <p:cNvSpPr>
                  <a:spLocks noChangeShapeType="1"/>
                </p:cNvSpPr>
                <p:nvPr/>
              </p:nvSpPr>
              <p:spPr bwMode="auto">
                <a:xfrm>
                  <a:off x="1066" y="171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305"/>
                <p:cNvSpPr>
                  <a:spLocks noChangeShapeType="1"/>
                </p:cNvSpPr>
                <p:nvPr/>
              </p:nvSpPr>
              <p:spPr bwMode="auto">
                <a:xfrm>
                  <a:off x="1066" y="1716"/>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306"/>
                <p:cNvSpPr>
                  <a:spLocks noChangeShapeType="1"/>
                </p:cNvSpPr>
                <p:nvPr/>
              </p:nvSpPr>
              <p:spPr bwMode="auto">
                <a:xfrm>
                  <a:off x="1066" y="171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307"/>
                <p:cNvSpPr>
                  <a:spLocks noChangeShapeType="1"/>
                </p:cNvSpPr>
                <p:nvPr/>
              </p:nvSpPr>
              <p:spPr bwMode="auto">
                <a:xfrm>
                  <a:off x="1071" y="171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308"/>
                <p:cNvSpPr>
                  <a:spLocks noChangeShapeType="1"/>
                </p:cNvSpPr>
                <p:nvPr/>
              </p:nvSpPr>
              <p:spPr bwMode="auto">
                <a:xfrm>
                  <a:off x="1071" y="1721"/>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309"/>
                <p:cNvSpPr>
                  <a:spLocks noChangeShapeType="1"/>
                </p:cNvSpPr>
                <p:nvPr/>
              </p:nvSpPr>
              <p:spPr bwMode="auto">
                <a:xfrm>
                  <a:off x="1073" y="172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310"/>
                <p:cNvSpPr>
                  <a:spLocks noChangeShapeType="1"/>
                </p:cNvSpPr>
                <p:nvPr/>
              </p:nvSpPr>
              <p:spPr bwMode="auto">
                <a:xfrm>
                  <a:off x="1073" y="172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311"/>
                <p:cNvSpPr>
                  <a:spLocks noChangeShapeType="1"/>
                </p:cNvSpPr>
                <p:nvPr/>
              </p:nvSpPr>
              <p:spPr bwMode="auto">
                <a:xfrm>
                  <a:off x="1075" y="172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312"/>
                <p:cNvSpPr>
                  <a:spLocks noChangeShapeType="1"/>
                </p:cNvSpPr>
                <p:nvPr/>
              </p:nvSpPr>
              <p:spPr bwMode="auto">
                <a:xfrm>
                  <a:off x="1075" y="172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313"/>
                <p:cNvSpPr>
                  <a:spLocks noChangeShapeType="1"/>
                </p:cNvSpPr>
                <p:nvPr/>
              </p:nvSpPr>
              <p:spPr bwMode="auto">
                <a:xfrm>
                  <a:off x="1075" y="1726"/>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314"/>
                <p:cNvSpPr>
                  <a:spLocks noChangeShapeType="1"/>
                </p:cNvSpPr>
                <p:nvPr/>
              </p:nvSpPr>
              <p:spPr bwMode="auto">
                <a:xfrm>
                  <a:off x="1075" y="1730"/>
                  <a:ext cx="1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315"/>
                <p:cNvSpPr>
                  <a:spLocks noChangeShapeType="1"/>
                </p:cNvSpPr>
                <p:nvPr/>
              </p:nvSpPr>
              <p:spPr bwMode="auto">
                <a:xfrm>
                  <a:off x="1093" y="173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316"/>
                <p:cNvSpPr>
                  <a:spLocks noChangeShapeType="1"/>
                </p:cNvSpPr>
                <p:nvPr/>
              </p:nvSpPr>
              <p:spPr bwMode="auto">
                <a:xfrm>
                  <a:off x="1110" y="173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317"/>
                <p:cNvSpPr>
                  <a:spLocks noChangeShapeType="1"/>
                </p:cNvSpPr>
                <p:nvPr/>
              </p:nvSpPr>
              <p:spPr bwMode="auto">
                <a:xfrm>
                  <a:off x="1110" y="1735"/>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318"/>
                <p:cNvSpPr>
                  <a:spLocks noChangeShapeType="1"/>
                </p:cNvSpPr>
                <p:nvPr/>
              </p:nvSpPr>
              <p:spPr bwMode="auto">
                <a:xfrm>
                  <a:off x="1110" y="1737"/>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319"/>
                <p:cNvSpPr>
                  <a:spLocks noChangeShapeType="1"/>
                </p:cNvSpPr>
                <p:nvPr/>
              </p:nvSpPr>
              <p:spPr bwMode="auto">
                <a:xfrm>
                  <a:off x="1112" y="1737"/>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320"/>
                <p:cNvSpPr>
                  <a:spLocks noChangeShapeType="1"/>
                </p:cNvSpPr>
                <p:nvPr/>
              </p:nvSpPr>
              <p:spPr bwMode="auto">
                <a:xfrm>
                  <a:off x="1112" y="1740"/>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321"/>
                <p:cNvSpPr>
                  <a:spLocks noChangeShapeType="1"/>
                </p:cNvSpPr>
                <p:nvPr/>
              </p:nvSpPr>
              <p:spPr bwMode="auto">
                <a:xfrm>
                  <a:off x="1114" y="174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322"/>
                <p:cNvSpPr>
                  <a:spLocks noChangeShapeType="1"/>
                </p:cNvSpPr>
                <p:nvPr/>
              </p:nvSpPr>
              <p:spPr bwMode="auto">
                <a:xfrm>
                  <a:off x="1114" y="1740"/>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323"/>
                <p:cNvSpPr>
                  <a:spLocks noChangeShapeType="1"/>
                </p:cNvSpPr>
                <p:nvPr/>
              </p:nvSpPr>
              <p:spPr bwMode="auto">
                <a:xfrm>
                  <a:off x="1123" y="1740"/>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324"/>
                <p:cNvSpPr>
                  <a:spLocks noChangeShapeType="1"/>
                </p:cNvSpPr>
                <p:nvPr/>
              </p:nvSpPr>
              <p:spPr bwMode="auto">
                <a:xfrm>
                  <a:off x="1123" y="174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325"/>
                <p:cNvSpPr>
                  <a:spLocks noChangeShapeType="1"/>
                </p:cNvSpPr>
                <p:nvPr/>
              </p:nvSpPr>
              <p:spPr bwMode="auto">
                <a:xfrm>
                  <a:off x="1126" y="174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326"/>
                <p:cNvSpPr>
                  <a:spLocks noChangeShapeType="1"/>
                </p:cNvSpPr>
                <p:nvPr/>
              </p:nvSpPr>
              <p:spPr bwMode="auto">
                <a:xfrm>
                  <a:off x="1126" y="1746"/>
                  <a:ext cx="1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327"/>
                <p:cNvSpPr>
                  <a:spLocks noChangeShapeType="1"/>
                </p:cNvSpPr>
                <p:nvPr/>
              </p:nvSpPr>
              <p:spPr bwMode="auto">
                <a:xfrm>
                  <a:off x="1163" y="174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328"/>
                <p:cNvSpPr>
                  <a:spLocks noChangeShapeType="1"/>
                </p:cNvSpPr>
                <p:nvPr/>
              </p:nvSpPr>
              <p:spPr bwMode="auto">
                <a:xfrm>
                  <a:off x="1163" y="1746"/>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329"/>
                <p:cNvSpPr>
                  <a:spLocks noChangeShapeType="1"/>
                </p:cNvSpPr>
                <p:nvPr/>
              </p:nvSpPr>
              <p:spPr bwMode="auto">
                <a:xfrm>
                  <a:off x="1163" y="174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330"/>
                <p:cNvSpPr>
                  <a:spLocks noChangeShapeType="1"/>
                </p:cNvSpPr>
                <p:nvPr/>
              </p:nvSpPr>
              <p:spPr bwMode="auto">
                <a:xfrm>
                  <a:off x="1165" y="174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331"/>
                <p:cNvSpPr>
                  <a:spLocks noChangeShapeType="1"/>
                </p:cNvSpPr>
                <p:nvPr/>
              </p:nvSpPr>
              <p:spPr bwMode="auto">
                <a:xfrm>
                  <a:off x="1165" y="1751"/>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332"/>
                <p:cNvSpPr>
                  <a:spLocks noChangeShapeType="1"/>
                </p:cNvSpPr>
                <p:nvPr/>
              </p:nvSpPr>
              <p:spPr bwMode="auto">
                <a:xfrm>
                  <a:off x="1170" y="175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333"/>
                <p:cNvSpPr>
                  <a:spLocks noChangeShapeType="1"/>
                </p:cNvSpPr>
                <p:nvPr/>
              </p:nvSpPr>
              <p:spPr bwMode="auto">
                <a:xfrm>
                  <a:off x="1170" y="1754"/>
                  <a:ext cx="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334"/>
                <p:cNvSpPr>
                  <a:spLocks noChangeShapeType="1"/>
                </p:cNvSpPr>
                <p:nvPr/>
              </p:nvSpPr>
              <p:spPr bwMode="auto">
                <a:xfrm>
                  <a:off x="1176" y="1754"/>
                  <a:ext cx="0" cy="6"/>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335"/>
                <p:cNvSpPr>
                  <a:spLocks noChangeShapeType="1"/>
                </p:cNvSpPr>
                <p:nvPr/>
              </p:nvSpPr>
              <p:spPr bwMode="auto">
                <a:xfrm>
                  <a:off x="1176" y="176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336"/>
                <p:cNvSpPr>
                  <a:spLocks noChangeShapeType="1"/>
                </p:cNvSpPr>
                <p:nvPr/>
              </p:nvSpPr>
              <p:spPr bwMode="auto">
                <a:xfrm>
                  <a:off x="1176" y="1760"/>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337"/>
                <p:cNvSpPr>
                  <a:spLocks noChangeShapeType="1"/>
                </p:cNvSpPr>
                <p:nvPr/>
              </p:nvSpPr>
              <p:spPr bwMode="auto">
                <a:xfrm>
                  <a:off x="1176" y="1762"/>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338"/>
                <p:cNvSpPr>
                  <a:spLocks noChangeShapeType="1"/>
                </p:cNvSpPr>
                <p:nvPr/>
              </p:nvSpPr>
              <p:spPr bwMode="auto">
                <a:xfrm>
                  <a:off x="1177" y="1762"/>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339"/>
                <p:cNvSpPr>
                  <a:spLocks noChangeShapeType="1"/>
                </p:cNvSpPr>
                <p:nvPr/>
              </p:nvSpPr>
              <p:spPr bwMode="auto">
                <a:xfrm>
                  <a:off x="1177" y="1765"/>
                  <a:ext cx="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340"/>
                <p:cNvSpPr>
                  <a:spLocks noChangeShapeType="1"/>
                </p:cNvSpPr>
                <p:nvPr/>
              </p:nvSpPr>
              <p:spPr bwMode="auto">
                <a:xfrm>
                  <a:off x="1183" y="176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341"/>
                <p:cNvSpPr>
                  <a:spLocks noChangeShapeType="1"/>
                </p:cNvSpPr>
                <p:nvPr/>
              </p:nvSpPr>
              <p:spPr bwMode="auto">
                <a:xfrm>
                  <a:off x="1183" y="1765"/>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342"/>
                <p:cNvSpPr>
                  <a:spLocks noChangeShapeType="1"/>
                </p:cNvSpPr>
                <p:nvPr/>
              </p:nvSpPr>
              <p:spPr bwMode="auto">
                <a:xfrm>
                  <a:off x="1199" y="177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343"/>
                <p:cNvSpPr>
                  <a:spLocks noChangeShapeType="1"/>
                </p:cNvSpPr>
                <p:nvPr/>
              </p:nvSpPr>
              <p:spPr bwMode="auto">
                <a:xfrm>
                  <a:off x="1202" y="177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344"/>
                <p:cNvSpPr>
                  <a:spLocks noChangeShapeType="1"/>
                </p:cNvSpPr>
                <p:nvPr/>
              </p:nvSpPr>
              <p:spPr bwMode="auto">
                <a:xfrm>
                  <a:off x="1202" y="177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345"/>
                <p:cNvSpPr>
                  <a:spLocks noChangeShapeType="1"/>
                </p:cNvSpPr>
                <p:nvPr/>
              </p:nvSpPr>
              <p:spPr bwMode="auto">
                <a:xfrm>
                  <a:off x="1202" y="177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346"/>
                <p:cNvSpPr>
                  <a:spLocks noChangeShapeType="1"/>
                </p:cNvSpPr>
                <p:nvPr/>
              </p:nvSpPr>
              <p:spPr bwMode="auto">
                <a:xfrm>
                  <a:off x="1202" y="1776"/>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347"/>
                <p:cNvSpPr>
                  <a:spLocks noChangeShapeType="1"/>
                </p:cNvSpPr>
                <p:nvPr/>
              </p:nvSpPr>
              <p:spPr bwMode="auto">
                <a:xfrm>
                  <a:off x="1206" y="1776"/>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348"/>
                <p:cNvSpPr>
                  <a:spLocks noChangeShapeType="1"/>
                </p:cNvSpPr>
                <p:nvPr/>
              </p:nvSpPr>
              <p:spPr bwMode="auto">
                <a:xfrm>
                  <a:off x="1206" y="1779"/>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349"/>
                <p:cNvSpPr>
                  <a:spLocks noChangeShapeType="1"/>
                </p:cNvSpPr>
                <p:nvPr/>
              </p:nvSpPr>
              <p:spPr bwMode="auto">
                <a:xfrm>
                  <a:off x="1209" y="177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350"/>
                <p:cNvSpPr>
                  <a:spLocks noChangeShapeType="1"/>
                </p:cNvSpPr>
                <p:nvPr/>
              </p:nvSpPr>
              <p:spPr bwMode="auto">
                <a:xfrm>
                  <a:off x="1209" y="177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351"/>
                <p:cNvSpPr>
                  <a:spLocks noChangeShapeType="1"/>
                </p:cNvSpPr>
                <p:nvPr/>
              </p:nvSpPr>
              <p:spPr bwMode="auto">
                <a:xfrm>
                  <a:off x="1214" y="177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352"/>
                <p:cNvSpPr>
                  <a:spLocks noChangeShapeType="1"/>
                </p:cNvSpPr>
                <p:nvPr/>
              </p:nvSpPr>
              <p:spPr bwMode="auto">
                <a:xfrm>
                  <a:off x="1214" y="1779"/>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353"/>
                <p:cNvSpPr>
                  <a:spLocks noChangeShapeType="1"/>
                </p:cNvSpPr>
                <p:nvPr/>
              </p:nvSpPr>
              <p:spPr bwMode="auto">
                <a:xfrm>
                  <a:off x="1223" y="177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354"/>
                <p:cNvSpPr>
                  <a:spLocks noChangeShapeType="1"/>
                </p:cNvSpPr>
                <p:nvPr/>
              </p:nvSpPr>
              <p:spPr bwMode="auto">
                <a:xfrm>
                  <a:off x="1223" y="177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355"/>
                <p:cNvSpPr>
                  <a:spLocks noChangeShapeType="1"/>
                </p:cNvSpPr>
                <p:nvPr/>
              </p:nvSpPr>
              <p:spPr bwMode="auto">
                <a:xfrm>
                  <a:off x="1225" y="177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356"/>
                <p:cNvSpPr>
                  <a:spLocks noChangeShapeType="1"/>
                </p:cNvSpPr>
                <p:nvPr/>
              </p:nvSpPr>
              <p:spPr bwMode="auto">
                <a:xfrm>
                  <a:off x="1225" y="177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357"/>
                <p:cNvSpPr>
                  <a:spLocks noChangeShapeType="1"/>
                </p:cNvSpPr>
                <p:nvPr/>
              </p:nvSpPr>
              <p:spPr bwMode="auto">
                <a:xfrm>
                  <a:off x="1225" y="177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358"/>
                <p:cNvSpPr>
                  <a:spLocks noChangeShapeType="1"/>
                </p:cNvSpPr>
                <p:nvPr/>
              </p:nvSpPr>
              <p:spPr bwMode="auto">
                <a:xfrm>
                  <a:off x="1225" y="1781"/>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359"/>
                <p:cNvSpPr>
                  <a:spLocks noChangeShapeType="1"/>
                </p:cNvSpPr>
                <p:nvPr/>
              </p:nvSpPr>
              <p:spPr bwMode="auto">
                <a:xfrm>
                  <a:off x="1229" y="178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360"/>
                <p:cNvSpPr>
                  <a:spLocks noChangeShapeType="1"/>
                </p:cNvSpPr>
                <p:nvPr/>
              </p:nvSpPr>
              <p:spPr bwMode="auto">
                <a:xfrm>
                  <a:off x="1229" y="178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361"/>
                <p:cNvSpPr>
                  <a:spLocks noChangeShapeType="1"/>
                </p:cNvSpPr>
                <p:nvPr/>
              </p:nvSpPr>
              <p:spPr bwMode="auto">
                <a:xfrm>
                  <a:off x="1229" y="178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362"/>
                <p:cNvSpPr>
                  <a:spLocks noChangeShapeType="1"/>
                </p:cNvSpPr>
                <p:nvPr/>
              </p:nvSpPr>
              <p:spPr bwMode="auto">
                <a:xfrm>
                  <a:off x="1229" y="178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363"/>
                <p:cNvSpPr>
                  <a:spLocks noChangeShapeType="1"/>
                </p:cNvSpPr>
                <p:nvPr/>
              </p:nvSpPr>
              <p:spPr bwMode="auto">
                <a:xfrm>
                  <a:off x="1229" y="178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364"/>
                <p:cNvSpPr>
                  <a:spLocks noChangeShapeType="1"/>
                </p:cNvSpPr>
                <p:nvPr/>
              </p:nvSpPr>
              <p:spPr bwMode="auto">
                <a:xfrm>
                  <a:off x="1229" y="1784"/>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365"/>
                <p:cNvSpPr>
                  <a:spLocks noChangeShapeType="1"/>
                </p:cNvSpPr>
                <p:nvPr/>
              </p:nvSpPr>
              <p:spPr bwMode="auto">
                <a:xfrm>
                  <a:off x="1244" y="1792"/>
                  <a:ext cx="0" cy="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366"/>
                <p:cNvSpPr>
                  <a:spLocks noChangeShapeType="1"/>
                </p:cNvSpPr>
                <p:nvPr/>
              </p:nvSpPr>
              <p:spPr bwMode="auto">
                <a:xfrm>
                  <a:off x="1244" y="1793"/>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367"/>
                <p:cNvSpPr>
                  <a:spLocks noChangeShapeType="1"/>
                </p:cNvSpPr>
                <p:nvPr/>
              </p:nvSpPr>
              <p:spPr bwMode="auto">
                <a:xfrm>
                  <a:off x="1246" y="1793"/>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368"/>
                <p:cNvSpPr>
                  <a:spLocks noChangeShapeType="1"/>
                </p:cNvSpPr>
                <p:nvPr/>
              </p:nvSpPr>
              <p:spPr bwMode="auto">
                <a:xfrm>
                  <a:off x="1246" y="1795"/>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369"/>
                <p:cNvSpPr>
                  <a:spLocks noChangeShapeType="1"/>
                </p:cNvSpPr>
                <p:nvPr/>
              </p:nvSpPr>
              <p:spPr bwMode="auto">
                <a:xfrm>
                  <a:off x="1251" y="1795"/>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370"/>
                <p:cNvSpPr>
                  <a:spLocks noChangeShapeType="1"/>
                </p:cNvSpPr>
                <p:nvPr/>
              </p:nvSpPr>
              <p:spPr bwMode="auto">
                <a:xfrm>
                  <a:off x="1251" y="179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371"/>
                <p:cNvSpPr>
                  <a:spLocks noChangeShapeType="1"/>
                </p:cNvSpPr>
                <p:nvPr/>
              </p:nvSpPr>
              <p:spPr bwMode="auto">
                <a:xfrm>
                  <a:off x="1251" y="1799"/>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372"/>
                <p:cNvSpPr>
                  <a:spLocks noChangeShapeType="1"/>
                </p:cNvSpPr>
                <p:nvPr/>
              </p:nvSpPr>
              <p:spPr bwMode="auto">
                <a:xfrm>
                  <a:off x="1251" y="180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373"/>
                <p:cNvSpPr>
                  <a:spLocks noChangeShapeType="1"/>
                </p:cNvSpPr>
                <p:nvPr/>
              </p:nvSpPr>
              <p:spPr bwMode="auto">
                <a:xfrm>
                  <a:off x="1251" y="180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374"/>
                <p:cNvSpPr>
                  <a:spLocks noChangeShapeType="1"/>
                </p:cNvSpPr>
                <p:nvPr/>
              </p:nvSpPr>
              <p:spPr bwMode="auto">
                <a:xfrm>
                  <a:off x="1251" y="1802"/>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375"/>
                <p:cNvSpPr>
                  <a:spLocks noChangeShapeType="1"/>
                </p:cNvSpPr>
                <p:nvPr/>
              </p:nvSpPr>
              <p:spPr bwMode="auto">
                <a:xfrm>
                  <a:off x="1255" y="180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376"/>
                <p:cNvSpPr>
                  <a:spLocks noChangeShapeType="1"/>
                </p:cNvSpPr>
                <p:nvPr/>
              </p:nvSpPr>
              <p:spPr bwMode="auto">
                <a:xfrm>
                  <a:off x="1255" y="1802"/>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377"/>
                <p:cNvSpPr>
                  <a:spLocks noChangeShapeType="1"/>
                </p:cNvSpPr>
                <p:nvPr/>
              </p:nvSpPr>
              <p:spPr bwMode="auto">
                <a:xfrm>
                  <a:off x="1257" y="1802"/>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378"/>
                <p:cNvSpPr>
                  <a:spLocks noChangeShapeType="1"/>
                </p:cNvSpPr>
                <p:nvPr/>
              </p:nvSpPr>
              <p:spPr bwMode="auto">
                <a:xfrm>
                  <a:off x="1257"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379"/>
                <p:cNvSpPr>
                  <a:spLocks noChangeShapeType="1"/>
                </p:cNvSpPr>
                <p:nvPr/>
              </p:nvSpPr>
              <p:spPr bwMode="auto">
                <a:xfrm>
                  <a:off x="1257"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380"/>
                <p:cNvSpPr>
                  <a:spLocks noChangeShapeType="1"/>
                </p:cNvSpPr>
                <p:nvPr/>
              </p:nvSpPr>
              <p:spPr bwMode="auto">
                <a:xfrm>
                  <a:off x="1257" y="18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381"/>
                <p:cNvSpPr>
                  <a:spLocks noChangeShapeType="1"/>
                </p:cNvSpPr>
                <p:nvPr/>
              </p:nvSpPr>
              <p:spPr bwMode="auto">
                <a:xfrm>
                  <a:off x="1259"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382"/>
                <p:cNvSpPr>
                  <a:spLocks noChangeShapeType="1"/>
                </p:cNvSpPr>
                <p:nvPr/>
              </p:nvSpPr>
              <p:spPr bwMode="auto">
                <a:xfrm>
                  <a:off x="1259"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383"/>
                <p:cNvSpPr>
                  <a:spLocks noChangeShapeType="1"/>
                </p:cNvSpPr>
                <p:nvPr/>
              </p:nvSpPr>
              <p:spPr bwMode="auto">
                <a:xfrm>
                  <a:off x="1259"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384"/>
                <p:cNvSpPr>
                  <a:spLocks noChangeShapeType="1"/>
                </p:cNvSpPr>
                <p:nvPr/>
              </p:nvSpPr>
              <p:spPr bwMode="auto">
                <a:xfrm>
                  <a:off x="1259" y="1804"/>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385"/>
                <p:cNvSpPr>
                  <a:spLocks noChangeShapeType="1"/>
                </p:cNvSpPr>
                <p:nvPr/>
              </p:nvSpPr>
              <p:spPr bwMode="auto">
                <a:xfrm>
                  <a:off x="1266"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386"/>
                <p:cNvSpPr>
                  <a:spLocks noChangeShapeType="1"/>
                </p:cNvSpPr>
                <p:nvPr/>
              </p:nvSpPr>
              <p:spPr bwMode="auto">
                <a:xfrm>
                  <a:off x="1266" y="1804"/>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387"/>
                <p:cNvSpPr>
                  <a:spLocks noChangeShapeType="1"/>
                </p:cNvSpPr>
                <p:nvPr/>
              </p:nvSpPr>
              <p:spPr bwMode="auto">
                <a:xfrm>
                  <a:off x="1271" y="18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388"/>
                <p:cNvSpPr>
                  <a:spLocks noChangeShapeType="1"/>
                </p:cNvSpPr>
                <p:nvPr/>
              </p:nvSpPr>
              <p:spPr bwMode="auto">
                <a:xfrm>
                  <a:off x="1271" y="18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389"/>
                <p:cNvSpPr>
                  <a:spLocks noChangeShapeType="1"/>
                </p:cNvSpPr>
                <p:nvPr/>
              </p:nvSpPr>
              <p:spPr bwMode="auto">
                <a:xfrm>
                  <a:off x="1289" y="1811"/>
                  <a:ext cx="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390"/>
                <p:cNvSpPr>
                  <a:spLocks noChangeShapeType="1"/>
                </p:cNvSpPr>
                <p:nvPr/>
              </p:nvSpPr>
              <p:spPr bwMode="auto">
                <a:xfrm>
                  <a:off x="1297" y="181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391"/>
                <p:cNvSpPr>
                  <a:spLocks noChangeShapeType="1"/>
                </p:cNvSpPr>
                <p:nvPr/>
              </p:nvSpPr>
              <p:spPr bwMode="auto">
                <a:xfrm>
                  <a:off x="1297" y="181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392"/>
                <p:cNvSpPr>
                  <a:spLocks noChangeShapeType="1"/>
                </p:cNvSpPr>
                <p:nvPr/>
              </p:nvSpPr>
              <p:spPr bwMode="auto">
                <a:xfrm>
                  <a:off x="1299" y="181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393"/>
                <p:cNvSpPr>
                  <a:spLocks noChangeShapeType="1"/>
                </p:cNvSpPr>
                <p:nvPr/>
              </p:nvSpPr>
              <p:spPr bwMode="auto">
                <a:xfrm>
                  <a:off x="1299" y="1814"/>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394"/>
                <p:cNvSpPr>
                  <a:spLocks noChangeShapeType="1"/>
                </p:cNvSpPr>
                <p:nvPr/>
              </p:nvSpPr>
              <p:spPr bwMode="auto">
                <a:xfrm>
                  <a:off x="1304" y="181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395"/>
                <p:cNvSpPr>
                  <a:spLocks noChangeShapeType="1"/>
                </p:cNvSpPr>
                <p:nvPr/>
              </p:nvSpPr>
              <p:spPr bwMode="auto">
                <a:xfrm>
                  <a:off x="1304" y="1816"/>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396"/>
                <p:cNvSpPr>
                  <a:spLocks noChangeShapeType="1"/>
                </p:cNvSpPr>
                <p:nvPr/>
              </p:nvSpPr>
              <p:spPr bwMode="auto">
                <a:xfrm>
                  <a:off x="1311" y="181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397"/>
                <p:cNvSpPr>
                  <a:spLocks noChangeShapeType="1"/>
                </p:cNvSpPr>
                <p:nvPr/>
              </p:nvSpPr>
              <p:spPr bwMode="auto">
                <a:xfrm>
                  <a:off x="1311" y="1816"/>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398"/>
                <p:cNvSpPr>
                  <a:spLocks noChangeShapeType="1"/>
                </p:cNvSpPr>
                <p:nvPr/>
              </p:nvSpPr>
              <p:spPr bwMode="auto">
                <a:xfrm>
                  <a:off x="1315" y="1816"/>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399"/>
                <p:cNvSpPr>
                  <a:spLocks noChangeShapeType="1"/>
                </p:cNvSpPr>
                <p:nvPr/>
              </p:nvSpPr>
              <p:spPr bwMode="auto">
                <a:xfrm>
                  <a:off x="1315" y="1820"/>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400"/>
                <p:cNvSpPr>
                  <a:spLocks noChangeShapeType="1"/>
                </p:cNvSpPr>
                <p:nvPr/>
              </p:nvSpPr>
              <p:spPr bwMode="auto">
                <a:xfrm>
                  <a:off x="1319" y="1820"/>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401"/>
                <p:cNvSpPr>
                  <a:spLocks noChangeShapeType="1"/>
                </p:cNvSpPr>
                <p:nvPr/>
              </p:nvSpPr>
              <p:spPr bwMode="auto">
                <a:xfrm>
                  <a:off x="1319" y="182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402"/>
                <p:cNvSpPr>
                  <a:spLocks noChangeShapeType="1"/>
                </p:cNvSpPr>
                <p:nvPr/>
              </p:nvSpPr>
              <p:spPr bwMode="auto">
                <a:xfrm>
                  <a:off x="1333" y="1829"/>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403"/>
                <p:cNvSpPr>
                  <a:spLocks noChangeShapeType="1"/>
                </p:cNvSpPr>
                <p:nvPr/>
              </p:nvSpPr>
              <p:spPr bwMode="auto">
                <a:xfrm>
                  <a:off x="1334" y="1829"/>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404"/>
                <p:cNvSpPr>
                  <a:spLocks noChangeShapeType="1"/>
                </p:cNvSpPr>
                <p:nvPr/>
              </p:nvSpPr>
              <p:spPr bwMode="auto">
                <a:xfrm>
                  <a:off x="1334" y="1832"/>
                  <a:ext cx="1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405"/>
                <p:cNvSpPr>
                  <a:spLocks noChangeShapeType="1"/>
                </p:cNvSpPr>
                <p:nvPr/>
              </p:nvSpPr>
              <p:spPr bwMode="auto">
                <a:xfrm>
                  <a:off x="1350" y="1832"/>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02" name="Group 607"/>
              <p:cNvGrpSpPr>
                <a:grpSpLocks/>
              </p:cNvGrpSpPr>
              <p:nvPr/>
            </p:nvGrpSpPr>
            <p:grpSpPr bwMode="auto">
              <a:xfrm>
                <a:off x="2143125" y="2914650"/>
                <a:ext cx="1330325" cy="187325"/>
                <a:chOff x="1350" y="1836"/>
                <a:chExt cx="838" cy="118"/>
              </a:xfrm>
            </p:grpSpPr>
            <p:sp>
              <p:nvSpPr>
                <p:cNvPr id="366" name="Line 407"/>
                <p:cNvSpPr>
                  <a:spLocks noChangeShapeType="1"/>
                </p:cNvSpPr>
                <p:nvPr/>
              </p:nvSpPr>
              <p:spPr bwMode="auto">
                <a:xfrm>
                  <a:off x="1350" y="1836"/>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408"/>
                <p:cNvSpPr>
                  <a:spLocks noChangeShapeType="1"/>
                </p:cNvSpPr>
                <p:nvPr/>
              </p:nvSpPr>
              <p:spPr bwMode="auto">
                <a:xfrm>
                  <a:off x="1354" y="1836"/>
                  <a:ext cx="0" cy="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409"/>
                <p:cNvSpPr>
                  <a:spLocks noChangeShapeType="1"/>
                </p:cNvSpPr>
                <p:nvPr/>
              </p:nvSpPr>
              <p:spPr bwMode="auto">
                <a:xfrm>
                  <a:off x="1354" y="1837"/>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410"/>
                <p:cNvSpPr>
                  <a:spLocks noChangeShapeType="1"/>
                </p:cNvSpPr>
                <p:nvPr/>
              </p:nvSpPr>
              <p:spPr bwMode="auto">
                <a:xfrm>
                  <a:off x="1361" y="1837"/>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411"/>
                <p:cNvSpPr>
                  <a:spLocks noChangeShapeType="1"/>
                </p:cNvSpPr>
                <p:nvPr/>
              </p:nvSpPr>
              <p:spPr bwMode="auto">
                <a:xfrm>
                  <a:off x="1361" y="1841"/>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412"/>
                <p:cNvSpPr>
                  <a:spLocks noChangeShapeType="1"/>
                </p:cNvSpPr>
                <p:nvPr/>
              </p:nvSpPr>
              <p:spPr bwMode="auto">
                <a:xfrm>
                  <a:off x="1363" y="1841"/>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413"/>
                <p:cNvSpPr>
                  <a:spLocks noChangeShapeType="1"/>
                </p:cNvSpPr>
                <p:nvPr/>
              </p:nvSpPr>
              <p:spPr bwMode="auto">
                <a:xfrm>
                  <a:off x="1363" y="1841"/>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414"/>
                <p:cNvSpPr>
                  <a:spLocks noChangeShapeType="1"/>
                </p:cNvSpPr>
                <p:nvPr/>
              </p:nvSpPr>
              <p:spPr bwMode="auto">
                <a:xfrm>
                  <a:off x="1384" y="1841"/>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415"/>
                <p:cNvSpPr>
                  <a:spLocks noChangeShapeType="1"/>
                </p:cNvSpPr>
                <p:nvPr/>
              </p:nvSpPr>
              <p:spPr bwMode="auto">
                <a:xfrm>
                  <a:off x="1391" y="1841"/>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416"/>
                <p:cNvSpPr>
                  <a:spLocks noChangeShapeType="1"/>
                </p:cNvSpPr>
                <p:nvPr/>
              </p:nvSpPr>
              <p:spPr bwMode="auto">
                <a:xfrm>
                  <a:off x="1391" y="1844"/>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417"/>
                <p:cNvSpPr>
                  <a:spLocks noChangeShapeType="1"/>
                </p:cNvSpPr>
                <p:nvPr/>
              </p:nvSpPr>
              <p:spPr bwMode="auto">
                <a:xfrm>
                  <a:off x="1396" y="1844"/>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418"/>
                <p:cNvSpPr>
                  <a:spLocks noChangeShapeType="1"/>
                </p:cNvSpPr>
                <p:nvPr/>
              </p:nvSpPr>
              <p:spPr bwMode="auto">
                <a:xfrm>
                  <a:off x="1396" y="1848"/>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19"/>
                <p:cNvSpPr>
                  <a:spLocks noChangeShapeType="1"/>
                </p:cNvSpPr>
                <p:nvPr/>
              </p:nvSpPr>
              <p:spPr bwMode="auto">
                <a:xfrm>
                  <a:off x="1401" y="1848"/>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20"/>
                <p:cNvSpPr>
                  <a:spLocks noChangeShapeType="1"/>
                </p:cNvSpPr>
                <p:nvPr/>
              </p:nvSpPr>
              <p:spPr bwMode="auto">
                <a:xfrm>
                  <a:off x="1401" y="185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421"/>
                <p:cNvSpPr>
                  <a:spLocks noChangeShapeType="1"/>
                </p:cNvSpPr>
                <p:nvPr/>
              </p:nvSpPr>
              <p:spPr bwMode="auto">
                <a:xfrm>
                  <a:off x="1401" y="1850"/>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422"/>
                <p:cNvSpPr>
                  <a:spLocks noChangeShapeType="1"/>
                </p:cNvSpPr>
                <p:nvPr/>
              </p:nvSpPr>
              <p:spPr bwMode="auto">
                <a:xfrm>
                  <a:off x="1401" y="1853"/>
                  <a:ext cx="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23"/>
                <p:cNvSpPr>
                  <a:spLocks noChangeShapeType="1"/>
                </p:cNvSpPr>
                <p:nvPr/>
              </p:nvSpPr>
              <p:spPr bwMode="auto">
                <a:xfrm>
                  <a:off x="1433" y="1857"/>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24"/>
                <p:cNvSpPr>
                  <a:spLocks noChangeShapeType="1"/>
                </p:cNvSpPr>
                <p:nvPr/>
              </p:nvSpPr>
              <p:spPr bwMode="auto">
                <a:xfrm>
                  <a:off x="1435" y="1857"/>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425"/>
                <p:cNvSpPr>
                  <a:spLocks noChangeShapeType="1"/>
                </p:cNvSpPr>
                <p:nvPr/>
              </p:nvSpPr>
              <p:spPr bwMode="auto">
                <a:xfrm>
                  <a:off x="1435" y="1860"/>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426"/>
                <p:cNvSpPr>
                  <a:spLocks noChangeShapeType="1"/>
                </p:cNvSpPr>
                <p:nvPr/>
              </p:nvSpPr>
              <p:spPr bwMode="auto">
                <a:xfrm>
                  <a:off x="1444" y="1860"/>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427"/>
                <p:cNvSpPr>
                  <a:spLocks noChangeShapeType="1"/>
                </p:cNvSpPr>
                <p:nvPr/>
              </p:nvSpPr>
              <p:spPr bwMode="auto">
                <a:xfrm>
                  <a:off x="1444" y="186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428"/>
                <p:cNvSpPr>
                  <a:spLocks noChangeShapeType="1"/>
                </p:cNvSpPr>
                <p:nvPr/>
              </p:nvSpPr>
              <p:spPr bwMode="auto">
                <a:xfrm>
                  <a:off x="1447" y="1864"/>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429"/>
                <p:cNvSpPr>
                  <a:spLocks noChangeShapeType="1"/>
                </p:cNvSpPr>
                <p:nvPr/>
              </p:nvSpPr>
              <p:spPr bwMode="auto">
                <a:xfrm>
                  <a:off x="1447" y="186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430"/>
                <p:cNvSpPr>
                  <a:spLocks noChangeShapeType="1"/>
                </p:cNvSpPr>
                <p:nvPr/>
              </p:nvSpPr>
              <p:spPr bwMode="auto">
                <a:xfrm>
                  <a:off x="1449" y="186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431"/>
                <p:cNvSpPr>
                  <a:spLocks noChangeShapeType="1"/>
                </p:cNvSpPr>
                <p:nvPr/>
              </p:nvSpPr>
              <p:spPr bwMode="auto">
                <a:xfrm>
                  <a:off x="1449" y="186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432"/>
                <p:cNvSpPr>
                  <a:spLocks noChangeShapeType="1"/>
                </p:cNvSpPr>
                <p:nvPr/>
              </p:nvSpPr>
              <p:spPr bwMode="auto">
                <a:xfrm>
                  <a:off x="1451" y="186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433"/>
                <p:cNvSpPr>
                  <a:spLocks noChangeShapeType="1"/>
                </p:cNvSpPr>
                <p:nvPr/>
              </p:nvSpPr>
              <p:spPr bwMode="auto">
                <a:xfrm>
                  <a:off x="1451" y="1866"/>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434"/>
                <p:cNvSpPr>
                  <a:spLocks noChangeShapeType="1"/>
                </p:cNvSpPr>
                <p:nvPr/>
              </p:nvSpPr>
              <p:spPr bwMode="auto">
                <a:xfrm>
                  <a:off x="1458" y="186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435"/>
                <p:cNvSpPr>
                  <a:spLocks noChangeShapeType="1"/>
                </p:cNvSpPr>
                <p:nvPr/>
              </p:nvSpPr>
              <p:spPr bwMode="auto">
                <a:xfrm>
                  <a:off x="1458" y="186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436"/>
                <p:cNvSpPr>
                  <a:spLocks noChangeShapeType="1"/>
                </p:cNvSpPr>
                <p:nvPr/>
              </p:nvSpPr>
              <p:spPr bwMode="auto">
                <a:xfrm>
                  <a:off x="1460" y="1866"/>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437"/>
                <p:cNvSpPr>
                  <a:spLocks noChangeShapeType="1"/>
                </p:cNvSpPr>
                <p:nvPr/>
              </p:nvSpPr>
              <p:spPr bwMode="auto">
                <a:xfrm>
                  <a:off x="1460" y="1869"/>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438"/>
                <p:cNvSpPr>
                  <a:spLocks noChangeShapeType="1"/>
                </p:cNvSpPr>
                <p:nvPr/>
              </p:nvSpPr>
              <p:spPr bwMode="auto">
                <a:xfrm>
                  <a:off x="1461" y="186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439"/>
                <p:cNvSpPr>
                  <a:spLocks noChangeShapeType="1"/>
                </p:cNvSpPr>
                <p:nvPr/>
              </p:nvSpPr>
              <p:spPr bwMode="auto">
                <a:xfrm>
                  <a:off x="1461" y="186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440"/>
                <p:cNvSpPr>
                  <a:spLocks noChangeShapeType="1"/>
                </p:cNvSpPr>
                <p:nvPr/>
              </p:nvSpPr>
              <p:spPr bwMode="auto">
                <a:xfrm>
                  <a:off x="1461" y="186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441"/>
                <p:cNvSpPr>
                  <a:spLocks noChangeShapeType="1"/>
                </p:cNvSpPr>
                <p:nvPr/>
              </p:nvSpPr>
              <p:spPr bwMode="auto">
                <a:xfrm>
                  <a:off x="1461" y="186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442"/>
                <p:cNvSpPr>
                  <a:spLocks noChangeShapeType="1"/>
                </p:cNvSpPr>
                <p:nvPr/>
              </p:nvSpPr>
              <p:spPr bwMode="auto">
                <a:xfrm>
                  <a:off x="1481"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443"/>
                <p:cNvSpPr>
                  <a:spLocks noChangeShapeType="1"/>
                </p:cNvSpPr>
                <p:nvPr/>
              </p:nvSpPr>
              <p:spPr bwMode="auto">
                <a:xfrm>
                  <a:off x="1481"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444"/>
                <p:cNvSpPr>
                  <a:spLocks noChangeShapeType="1"/>
                </p:cNvSpPr>
                <p:nvPr/>
              </p:nvSpPr>
              <p:spPr bwMode="auto">
                <a:xfrm>
                  <a:off x="1481" y="1873"/>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445"/>
                <p:cNvSpPr>
                  <a:spLocks noChangeShapeType="1"/>
                </p:cNvSpPr>
                <p:nvPr/>
              </p:nvSpPr>
              <p:spPr bwMode="auto">
                <a:xfrm>
                  <a:off x="1483"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446"/>
                <p:cNvSpPr>
                  <a:spLocks noChangeShapeType="1"/>
                </p:cNvSpPr>
                <p:nvPr/>
              </p:nvSpPr>
              <p:spPr bwMode="auto">
                <a:xfrm>
                  <a:off x="1483"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447"/>
                <p:cNvSpPr>
                  <a:spLocks noChangeShapeType="1"/>
                </p:cNvSpPr>
                <p:nvPr/>
              </p:nvSpPr>
              <p:spPr bwMode="auto">
                <a:xfrm>
                  <a:off x="1483"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448"/>
                <p:cNvSpPr>
                  <a:spLocks noChangeShapeType="1"/>
                </p:cNvSpPr>
                <p:nvPr/>
              </p:nvSpPr>
              <p:spPr bwMode="auto">
                <a:xfrm>
                  <a:off x="1483"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449"/>
                <p:cNvSpPr>
                  <a:spLocks noChangeShapeType="1"/>
                </p:cNvSpPr>
                <p:nvPr/>
              </p:nvSpPr>
              <p:spPr bwMode="auto">
                <a:xfrm>
                  <a:off x="1483"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450"/>
                <p:cNvSpPr>
                  <a:spLocks noChangeShapeType="1"/>
                </p:cNvSpPr>
                <p:nvPr/>
              </p:nvSpPr>
              <p:spPr bwMode="auto">
                <a:xfrm>
                  <a:off x="1483" y="1873"/>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451"/>
                <p:cNvSpPr>
                  <a:spLocks noChangeShapeType="1"/>
                </p:cNvSpPr>
                <p:nvPr/>
              </p:nvSpPr>
              <p:spPr bwMode="auto">
                <a:xfrm>
                  <a:off x="1486"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452"/>
                <p:cNvSpPr>
                  <a:spLocks noChangeShapeType="1"/>
                </p:cNvSpPr>
                <p:nvPr/>
              </p:nvSpPr>
              <p:spPr bwMode="auto">
                <a:xfrm>
                  <a:off x="1486"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453"/>
                <p:cNvSpPr>
                  <a:spLocks noChangeShapeType="1"/>
                </p:cNvSpPr>
                <p:nvPr/>
              </p:nvSpPr>
              <p:spPr bwMode="auto">
                <a:xfrm>
                  <a:off x="1486"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454"/>
                <p:cNvSpPr>
                  <a:spLocks noChangeShapeType="1"/>
                </p:cNvSpPr>
                <p:nvPr/>
              </p:nvSpPr>
              <p:spPr bwMode="auto">
                <a:xfrm>
                  <a:off x="1486" y="1873"/>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455"/>
                <p:cNvSpPr>
                  <a:spLocks noChangeShapeType="1"/>
                </p:cNvSpPr>
                <p:nvPr/>
              </p:nvSpPr>
              <p:spPr bwMode="auto">
                <a:xfrm>
                  <a:off x="1495"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456"/>
                <p:cNvSpPr>
                  <a:spLocks noChangeShapeType="1"/>
                </p:cNvSpPr>
                <p:nvPr/>
              </p:nvSpPr>
              <p:spPr bwMode="auto">
                <a:xfrm>
                  <a:off x="1495" y="1873"/>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457"/>
                <p:cNvSpPr>
                  <a:spLocks noChangeShapeType="1"/>
                </p:cNvSpPr>
                <p:nvPr/>
              </p:nvSpPr>
              <p:spPr bwMode="auto">
                <a:xfrm>
                  <a:off x="1504"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458"/>
                <p:cNvSpPr>
                  <a:spLocks noChangeShapeType="1"/>
                </p:cNvSpPr>
                <p:nvPr/>
              </p:nvSpPr>
              <p:spPr bwMode="auto">
                <a:xfrm>
                  <a:off x="1504" y="1873"/>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459"/>
                <p:cNvSpPr>
                  <a:spLocks noChangeShapeType="1"/>
                </p:cNvSpPr>
                <p:nvPr/>
              </p:nvSpPr>
              <p:spPr bwMode="auto">
                <a:xfrm>
                  <a:off x="1507"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460"/>
                <p:cNvSpPr>
                  <a:spLocks noChangeShapeType="1"/>
                </p:cNvSpPr>
                <p:nvPr/>
              </p:nvSpPr>
              <p:spPr bwMode="auto">
                <a:xfrm>
                  <a:off x="1507" y="1873"/>
                  <a:ext cx="1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461"/>
                <p:cNvSpPr>
                  <a:spLocks noChangeShapeType="1"/>
                </p:cNvSpPr>
                <p:nvPr/>
              </p:nvSpPr>
              <p:spPr bwMode="auto">
                <a:xfrm>
                  <a:off x="1521" y="187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462"/>
                <p:cNvSpPr>
                  <a:spLocks noChangeShapeType="1"/>
                </p:cNvSpPr>
                <p:nvPr/>
              </p:nvSpPr>
              <p:spPr bwMode="auto">
                <a:xfrm>
                  <a:off x="1536" y="1880"/>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463"/>
                <p:cNvSpPr>
                  <a:spLocks noChangeShapeType="1"/>
                </p:cNvSpPr>
                <p:nvPr/>
              </p:nvSpPr>
              <p:spPr bwMode="auto">
                <a:xfrm>
                  <a:off x="1537" y="188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464"/>
                <p:cNvSpPr>
                  <a:spLocks noChangeShapeType="1"/>
                </p:cNvSpPr>
                <p:nvPr/>
              </p:nvSpPr>
              <p:spPr bwMode="auto">
                <a:xfrm>
                  <a:off x="1537" y="1880"/>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465"/>
                <p:cNvSpPr>
                  <a:spLocks noChangeShapeType="1"/>
                </p:cNvSpPr>
                <p:nvPr/>
              </p:nvSpPr>
              <p:spPr bwMode="auto">
                <a:xfrm>
                  <a:off x="1539" y="188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466"/>
                <p:cNvSpPr>
                  <a:spLocks noChangeShapeType="1"/>
                </p:cNvSpPr>
                <p:nvPr/>
              </p:nvSpPr>
              <p:spPr bwMode="auto">
                <a:xfrm>
                  <a:off x="1539" y="1880"/>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467"/>
                <p:cNvSpPr>
                  <a:spLocks noChangeShapeType="1"/>
                </p:cNvSpPr>
                <p:nvPr/>
              </p:nvSpPr>
              <p:spPr bwMode="auto">
                <a:xfrm>
                  <a:off x="1541" y="1880"/>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468"/>
                <p:cNvSpPr>
                  <a:spLocks noChangeShapeType="1"/>
                </p:cNvSpPr>
                <p:nvPr/>
              </p:nvSpPr>
              <p:spPr bwMode="auto">
                <a:xfrm>
                  <a:off x="1541" y="1880"/>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469"/>
                <p:cNvSpPr>
                  <a:spLocks noChangeShapeType="1"/>
                </p:cNvSpPr>
                <p:nvPr/>
              </p:nvSpPr>
              <p:spPr bwMode="auto">
                <a:xfrm>
                  <a:off x="1544" y="1880"/>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470"/>
                <p:cNvSpPr>
                  <a:spLocks noChangeShapeType="1"/>
                </p:cNvSpPr>
                <p:nvPr/>
              </p:nvSpPr>
              <p:spPr bwMode="auto">
                <a:xfrm>
                  <a:off x="1544" y="1885"/>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471"/>
                <p:cNvSpPr>
                  <a:spLocks noChangeShapeType="1"/>
                </p:cNvSpPr>
                <p:nvPr/>
              </p:nvSpPr>
              <p:spPr bwMode="auto">
                <a:xfrm>
                  <a:off x="1551" y="188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472"/>
                <p:cNvSpPr>
                  <a:spLocks noChangeShapeType="1"/>
                </p:cNvSpPr>
                <p:nvPr/>
              </p:nvSpPr>
              <p:spPr bwMode="auto">
                <a:xfrm>
                  <a:off x="1551" y="1885"/>
                  <a:ext cx="2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473"/>
                <p:cNvSpPr>
                  <a:spLocks noChangeShapeType="1"/>
                </p:cNvSpPr>
                <p:nvPr/>
              </p:nvSpPr>
              <p:spPr bwMode="auto">
                <a:xfrm>
                  <a:off x="1592" y="188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474"/>
                <p:cNvSpPr>
                  <a:spLocks noChangeShapeType="1"/>
                </p:cNvSpPr>
                <p:nvPr/>
              </p:nvSpPr>
              <p:spPr bwMode="auto">
                <a:xfrm>
                  <a:off x="1594" y="1889"/>
                  <a:ext cx="0" cy="3"/>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475"/>
                <p:cNvSpPr>
                  <a:spLocks noChangeShapeType="1"/>
                </p:cNvSpPr>
                <p:nvPr/>
              </p:nvSpPr>
              <p:spPr bwMode="auto">
                <a:xfrm>
                  <a:off x="1594" y="1892"/>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476"/>
                <p:cNvSpPr>
                  <a:spLocks noChangeShapeType="1"/>
                </p:cNvSpPr>
                <p:nvPr/>
              </p:nvSpPr>
              <p:spPr bwMode="auto">
                <a:xfrm>
                  <a:off x="1599" y="1892"/>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477"/>
                <p:cNvSpPr>
                  <a:spLocks noChangeShapeType="1"/>
                </p:cNvSpPr>
                <p:nvPr/>
              </p:nvSpPr>
              <p:spPr bwMode="auto">
                <a:xfrm>
                  <a:off x="1599" y="1892"/>
                  <a:ext cx="1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478"/>
                <p:cNvSpPr>
                  <a:spLocks noChangeShapeType="1"/>
                </p:cNvSpPr>
                <p:nvPr/>
              </p:nvSpPr>
              <p:spPr bwMode="auto">
                <a:xfrm>
                  <a:off x="1613" y="1892"/>
                  <a:ext cx="0" cy="4"/>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479"/>
                <p:cNvSpPr>
                  <a:spLocks noChangeShapeType="1"/>
                </p:cNvSpPr>
                <p:nvPr/>
              </p:nvSpPr>
              <p:spPr bwMode="auto">
                <a:xfrm>
                  <a:off x="1613" y="1896"/>
                  <a:ext cx="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480"/>
                <p:cNvSpPr>
                  <a:spLocks noChangeShapeType="1"/>
                </p:cNvSpPr>
                <p:nvPr/>
              </p:nvSpPr>
              <p:spPr bwMode="auto">
                <a:xfrm>
                  <a:off x="1626" y="189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481"/>
                <p:cNvSpPr>
                  <a:spLocks noChangeShapeType="1"/>
                </p:cNvSpPr>
                <p:nvPr/>
              </p:nvSpPr>
              <p:spPr bwMode="auto">
                <a:xfrm>
                  <a:off x="1643" y="189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482"/>
                <p:cNvSpPr>
                  <a:spLocks noChangeShapeType="1"/>
                </p:cNvSpPr>
                <p:nvPr/>
              </p:nvSpPr>
              <p:spPr bwMode="auto">
                <a:xfrm>
                  <a:off x="1645" y="189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483"/>
                <p:cNvSpPr>
                  <a:spLocks noChangeShapeType="1"/>
                </p:cNvSpPr>
                <p:nvPr/>
              </p:nvSpPr>
              <p:spPr bwMode="auto">
                <a:xfrm>
                  <a:off x="1645" y="189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484"/>
                <p:cNvSpPr>
                  <a:spLocks noChangeShapeType="1"/>
                </p:cNvSpPr>
                <p:nvPr/>
              </p:nvSpPr>
              <p:spPr bwMode="auto">
                <a:xfrm>
                  <a:off x="1645" y="1899"/>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485"/>
                <p:cNvSpPr>
                  <a:spLocks noChangeShapeType="1"/>
                </p:cNvSpPr>
                <p:nvPr/>
              </p:nvSpPr>
              <p:spPr bwMode="auto">
                <a:xfrm>
                  <a:off x="1645" y="1904"/>
                  <a:ext cx="2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486"/>
                <p:cNvSpPr>
                  <a:spLocks noChangeShapeType="1"/>
                </p:cNvSpPr>
                <p:nvPr/>
              </p:nvSpPr>
              <p:spPr bwMode="auto">
                <a:xfrm>
                  <a:off x="166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487"/>
                <p:cNvSpPr>
                  <a:spLocks noChangeShapeType="1"/>
                </p:cNvSpPr>
                <p:nvPr/>
              </p:nvSpPr>
              <p:spPr bwMode="auto">
                <a:xfrm>
                  <a:off x="1666" y="1904"/>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488"/>
                <p:cNvSpPr>
                  <a:spLocks noChangeShapeType="1"/>
                </p:cNvSpPr>
                <p:nvPr/>
              </p:nvSpPr>
              <p:spPr bwMode="auto">
                <a:xfrm>
                  <a:off x="1671"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489"/>
                <p:cNvSpPr>
                  <a:spLocks noChangeShapeType="1"/>
                </p:cNvSpPr>
                <p:nvPr/>
              </p:nvSpPr>
              <p:spPr bwMode="auto">
                <a:xfrm>
                  <a:off x="1671" y="1904"/>
                  <a:ext cx="1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490"/>
                <p:cNvSpPr>
                  <a:spLocks noChangeShapeType="1"/>
                </p:cNvSpPr>
                <p:nvPr/>
              </p:nvSpPr>
              <p:spPr bwMode="auto">
                <a:xfrm>
                  <a:off x="1703"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491"/>
                <p:cNvSpPr>
                  <a:spLocks noChangeShapeType="1"/>
                </p:cNvSpPr>
                <p:nvPr/>
              </p:nvSpPr>
              <p:spPr bwMode="auto">
                <a:xfrm>
                  <a:off x="1703"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492"/>
                <p:cNvSpPr>
                  <a:spLocks noChangeShapeType="1"/>
                </p:cNvSpPr>
                <p:nvPr/>
              </p:nvSpPr>
              <p:spPr bwMode="auto">
                <a:xfrm>
                  <a:off x="1703" y="1904"/>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493"/>
                <p:cNvSpPr>
                  <a:spLocks noChangeShapeType="1"/>
                </p:cNvSpPr>
                <p:nvPr/>
              </p:nvSpPr>
              <p:spPr bwMode="auto">
                <a:xfrm>
                  <a:off x="1712"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494"/>
                <p:cNvSpPr>
                  <a:spLocks noChangeShapeType="1"/>
                </p:cNvSpPr>
                <p:nvPr/>
              </p:nvSpPr>
              <p:spPr bwMode="auto">
                <a:xfrm>
                  <a:off x="1712" y="1904"/>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495"/>
                <p:cNvSpPr>
                  <a:spLocks noChangeShapeType="1"/>
                </p:cNvSpPr>
                <p:nvPr/>
              </p:nvSpPr>
              <p:spPr bwMode="auto">
                <a:xfrm>
                  <a:off x="171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496"/>
                <p:cNvSpPr>
                  <a:spLocks noChangeShapeType="1"/>
                </p:cNvSpPr>
                <p:nvPr/>
              </p:nvSpPr>
              <p:spPr bwMode="auto">
                <a:xfrm>
                  <a:off x="171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497"/>
                <p:cNvSpPr>
                  <a:spLocks noChangeShapeType="1"/>
                </p:cNvSpPr>
                <p:nvPr/>
              </p:nvSpPr>
              <p:spPr bwMode="auto">
                <a:xfrm>
                  <a:off x="171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498"/>
                <p:cNvSpPr>
                  <a:spLocks noChangeShapeType="1"/>
                </p:cNvSpPr>
                <p:nvPr/>
              </p:nvSpPr>
              <p:spPr bwMode="auto">
                <a:xfrm>
                  <a:off x="171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499"/>
                <p:cNvSpPr>
                  <a:spLocks noChangeShapeType="1"/>
                </p:cNvSpPr>
                <p:nvPr/>
              </p:nvSpPr>
              <p:spPr bwMode="auto">
                <a:xfrm>
                  <a:off x="171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500"/>
                <p:cNvSpPr>
                  <a:spLocks noChangeShapeType="1"/>
                </p:cNvSpPr>
                <p:nvPr/>
              </p:nvSpPr>
              <p:spPr bwMode="auto">
                <a:xfrm>
                  <a:off x="1716" y="1904"/>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501"/>
                <p:cNvSpPr>
                  <a:spLocks noChangeShapeType="1"/>
                </p:cNvSpPr>
                <p:nvPr/>
              </p:nvSpPr>
              <p:spPr bwMode="auto">
                <a:xfrm>
                  <a:off x="1717"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502"/>
                <p:cNvSpPr>
                  <a:spLocks noChangeShapeType="1"/>
                </p:cNvSpPr>
                <p:nvPr/>
              </p:nvSpPr>
              <p:spPr bwMode="auto">
                <a:xfrm>
                  <a:off x="1717"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503"/>
                <p:cNvSpPr>
                  <a:spLocks noChangeShapeType="1"/>
                </p:cNvSpPr>
                <p:nvPr/>
              </p:nvSpPr>
              <p:spPr bwMode="auto">
                <a:xfrm>
                  <a:off x="1719"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504"/>
                <p:cNvSpPr>
                  <a:spLocks noChangeShapeType="1"/>
                </p:cNvSpPr>
                <p:nvPr/>
              </p:nvSpPr>
              <p:spPr bwMode="auto">
                <a:xfrm>
                  <a:off x="1719"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505"/>
                <p:cNvSpPr>
                  <a:spLocks noChangeShapeType="1"/>
                </p:cNvSpPr>
                <p:nvPr/>
              </p:nvSpPr>
              <p:spPr bwMode="auto">
                <a:xfrm>
                  <a:off x="1721"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506"/>
                <p:cNvSpPr>
                  <a:spLocks noChangeShapeType="1"/>
                </p:cNvSpPr>
                <p:nvPr/>
              </p:nvSpPr>
              <p:spPr bwMode="auto">
                <a:xfrm>
                  <a:off x="1721"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507"/>
                <p:cNvSpPr>
                  <a:spLocks noChangeShapeType="1"/>
                </p:cNvSpPr>
                <p:nvPr/>
              </p:nvSpPr>
              <p:spPr bwMode="auto">
                <a:xfrm>
                  <a:off x="1723"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508"/>
                <p:cNvSpPr>
                  <a:spLocks noChangeShapeType="1"/>
                </p:cNvSpPr>
                <p:nvPr/>
              </p:nvSpPr>
              <p:spPr bwMode="auto">
                <a:xfrm>
                  <a:off x="1723" y="1904"/>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509"/>
                <p:cNvSpPr>
                  <a:spLocks noChangeShapeType="1"/>
                </p:cNvSpPr>
                <p:nvPr/>
              </p:nvSpPr>
              <p:spPr bwMode="auto">
                <a:xfrm>
                  <a:off x="1724"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510"/>
                <p:cNvSpPr>
                  <a:spLocks noChangeShapeType="1"/>
                </p:cNvSpPr>
                <p:nvPr/>
              </p:nvSpPr>
              <p:spPr bwMode="auto">
                <a:xfrm>
                  <a:off x="1724"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511"/>
                <p:cNvSpPr>
                  <a:spLocks noChangeShapeType="1"/>
                </p:cNvSpPr>
                <p:nvPr/>
              </p:nvSpPr>
              <p:spPr bwMode="auto">
                <a:xfrm>
                  <a:off x="1726"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512"/>
                <p:cNvSpPr>
                  <a:spLocks noChangeShapeType="1"/>
                </p:cNvSpPr>
                <p:nvPr/>
              </p:nvSpPr>
              <p:spPr bwMode="auto">
                <a:xfrm>
                  <a:off x="1726"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513"/>
                <p:cNvSpPr>
                  <a:spLocks noChangeShapeType="1"/>
                </p:cNvSpPr>
                <p:nvPr/>
              </p:nvSpPr>
              <p:spPr bwMode="auto">
                <a:xfrm>
                  <a:off x="1728"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514"/>
                <p:cNvSpPr>
                  <a:spLocks noChangeShapeType="1"/>
                </p:cNvSpPr>
                <p:nvPr/>
              </p:nvSpPr>
              <p:spPr bwMode="auto">
                <a:xfrm>
                  <a:off x="1728" y="190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515"/>
                <p:cNvSpPr>
                  <a:spLocks noChangeShapeType="1"/>
                </p:cNvSpPr>
                <p:nvPr/>
              </p:nvSpPr>
              <p:spPr bwMode="auto">
                <a:xfrm>
                  <a:off x="1731"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516"/>
                <p:cNvSpPr>
                  <a:spLocks noChangeShapeType="1"/>
                </p:cNvSpPr>
                <p:nvPr/>
              </p:nvSpPr>
              <p:spPr bwMode="auto">
                <a:xfrm>
                  <a:off x="1731" y="1904"/>
                  <a:ext cx="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517"/>
                <p:cNvSpPr>
                  <a:spLocks noChangeShapeType="1"/>
                </p:cNvSpPr>
                <p:nvPr/>
              </p:nvSpPr>
              <p:spPr bwMode="auto">
                <a:xfrm>
                  <a:off x="1744" y="190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518"/>
                <p:cNvSpPr>
                  <a:spLocks noChangeShapeType="1"/>
                </p:cNvSpPr>
                <p:nvPr/>
              </p:nvSpPr>
              <p:spPr bwMode="auto">
                <a:xfrm>
                  <a:off x="1744" y="190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519"/>
                <p:cNvSpPr>
                  <a:spLocks noChangeShapeType="1"/>
                </p:cNvSpPr>
                <p:nvPr/>
              </p:nvSpPr>
              <p:spPr bwMode="auto">
                <a:xfrm>
                  <a:off x="1761" y="1908"/>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520"/>
                <p:cNvSpPr>
                  <a:spLocks noChangeShapeType="1"/>
                </p:cNvSpPr>
                <p:nvPr/>
              </p:nvSpPr>
              <p:spPr bwMode="auto">
                <a:xfrm>
                  <a:off x="1761" y="1908"/>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521"/>
                <p:cNvSpPr>
                  <a:spLocks noChangeShapeType="1"/>
                </p:cNvSpPr>
                <p:nvPr/>
              </p:nvSpPr>
              <p:spPr bwMode="auto">
                <a:xfrm>
                  <a:off x="1761" y="1913"/>
                  <a:ext cx="3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522"/>
                <p:cNvSpPr>
                  <a:spLocks noChangeShapeType="1"/>
                </p:cNvSpPr>
                <p:nvPr/>
              </p:nvSpPr>
              <p:spPr bwMode="auto">
                <a:xfrm>
                  <a:off x="1798" y="191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523"/>
                <p:cNvSpPr>
                  <a:spLocks noChangeShapeType="1"/>
                </p:cNvSpPr>
                <p:nvPr/>
              </p:nvSpPr>
              <p:spPr bwMode="auto">
                <a:xfrm>
                  <a:off x="1798" y="191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524"/>
                <p:cNvSpPr>
                  <a:spLocks noChangeShapeType="1"/>
                </p:cNvSpPr>
                <p:nvPr/>
              </p:nvSpPr>
              <p:spPr bwMode="auto">
                <a:xfrm>
                  <a:off x="1816" y="191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525"/>
                <p:cNvSpPr>
                  <a:spLocks noChangeShapeType="1"/>
                </p:cNvSpPr>
                <p:nvPr/>
              </p:nvSpPr>
              <p:spPr bwMode="auto">
                <a:xfrm>
                  <a:off x="1816" y="191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526"/>
                <p:cNvSpPr>
                  <a:spLocks noChangeShapeType="1"/>
                </p:cNvSpPr>
                <p:nvPr/>
              </p:nvSpPr>
              <p:spPr bwMode="auto">
                <a:xfrm>
                  <a:off x="1821" y="191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527"/>
                <p:cNvSpPr>
                  <a:spLocks noChangeShapeType="1"/>
                </p:cNvSpPr>
                <p:nvPr/>
              </p:nvSpPr>
              <p:spPr bwMode="auto">
                <a:xfrm>
                  <a:off x="1821" y="1919"/>
                  <a:ext cx="1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528"/>
                <p:cNvSpPr>
                  <a:spLocks noChangeShapeType="1"/>
                </p:cNvSpPr>
                <p:nvPr/>
              </p:nvSpPr>
              <p:spPr bwMode="auto">
                <a:xfrm>
                  <a:off x="1836" y="191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529"/>
                <p:cNvSpPr>
                  <a:spLocks noChangeShapeType="1"/>
                </p:cNvSpPr>
                <p:nvPr/>
              </p:nvSpPr>
              <p:spPr bwMode="auto">
                <a:xfrm>
                  <a:off x="1836" y="1919"/>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530"/>
                <p:cNvSpPr>
                  <a:spLocks noChangeShapeType="1"/>
                </p:cNvSpPr>
                <p:nvPr/>
              </p:nvSpPr>
              <p:spPr bwMode="auto">
                <a:xfrm>
                  <a:off x="1837" y="1919"/>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531"/>
                <p:cNvSpPr>
                  <a:spLocks noChangeShapeType="1"/>
                </p:cNvSpPr>
                <p:nvPr/>
              </p:nvSpPr>
              <p:spPr bwMode="auto">
                <a:xfrm>
                  <a:off x="1837" y="1924"/>
                  <a:ext cx="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532"/>
                <p:cNvSpPr>
                  <a:spLocks noChangeShapeType="1"/>
                </p:cNvSpPr>
                <p:nvPr/>
              </p:nvSpPr>
              <p:spPr bwMode="auto">
                <a:xfrm>
                  <a:off x="1843" y="1924"/>
                  <a:ext cx="0" cy="5"/>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533"/>
                <p:cNvSpPr>
                  <a:spLocks noChangeShapeType="1"/>
                </p:cNvSpPr>
                <p:nvPr/>
              </p:nvSpPr>
              <p:spPr bwMode="auto">
                <a:xfrm>
                  <a:off x="1843" y="1929"/>
                  <a:ext cx="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534"/>
                <p:cNvSpPr>
                  <a:spLocks noChangeShapeType="1"/>
                </p:cNvSpPr>
                <p:nvPr/>
              </p:nvSpPr>
              <p:spPr bwMode="auto">
                <a:xfrm>
                  <a:off x="1869" y="1929"/>
                  <a:ext cx="1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535"/>
                <p:cNvSpPr>
                  <a:spLocks noChangeShapeType="1"/>
                </p:cNvSpPr>
                <p:nvPr/>
              </p:nvSpPr>
              <p:spPr bwMode="auto">
                <a:xfrm>
                  <a:off x="1881"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536"/>
                <p:cNvSpPr>
                  <a:spLocks noChangeShapeType="1"/>
                </p:cNvSpPr>
                <p:nvPr/>
              </p:nvSpPr>
              <p:spPr bwMode="auto">
                <a:xfrm>
                  <a:off x="1881" y="1929"/>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537"/>
                <p:cNvSpPr>
                  <a:spLocks noChangeShapeType="1"/>
                </p:cNvSpPr>
                <p:nvPr/>
              </p:nvSpPr>
              <p:spPr bwMode="auto">
                <a:xfrm>
                  <a:off x="1890"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538"/>
                <p:cNvSpPr>
                  <a:spLocks noChangeShapeType="1"/>
                </p:cNvSpPr>
                <p:nvPr/>
              </p:nvSpPr>
              <p:spPr bwMode="auto">
                <a:xfrm>
                  <a:off x="1890" y="1929"/>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539"/>
                <p:cNvSpPr>
                  <a:spLocks noChangeShapeType="1"/>
                </p:cNvSpPr>
                <p:nvPr/>
              </p:nvSpPr>
              <p:spPr bwMode="auto">
                <a:xfrm>
                  <a:off x="1897"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540"/>
                <p:cNvSpPr>
                  <a:spLocks noChangeShapeType="1"/>
                </p:cNvSpPr>
                <p:nvPr/>
              </p:nvSpPr>
              <p:spPr bwMode="auto">
                <a:xfrm>
                  <a:off x="1897" y="1929"/>
                  <a:ext cx="1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541"/>
                <p:cNvSpPr>
                  <a:spLocks noChangeShapeType="1"/>
                </p:cNvSpPr>
                <p:nvPr/>
              </p:nvSpPr>
              <p:spPr bwMode="auto">
                <a:xfrm>
                  <a:off x="1933" y="1929"/>
                  <a:ext cx="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542"/>
                <p:cNvSpPr>
                  <a:spLocks noChangeShapeType="1"/>
                </p:cNvSpPr>
                <p:nvPr/>
              </p:nvSpPr>
              <p:spPr bwMode="auto">
                <a:xfrm>
                  <a:off x="1934"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543"/>
                <p:cNvSpPr>
                  <a:spLocks noChangeShapeType="1"/>
                </p:cNvSpPr>
                <p:nvPr/>
              </p:nvSpPr>
              <p:spPr bwMode="auto">
                <a:xfrm>
                  <a:off x="1934" y="192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544"/>
                <p:cNvSpPr>
                  <a:spLocks noChangeShapeType="1"/>
                </p:cNvSpPr>
                <p:nvPr/>
              </p:nvSpPr>
              <p:spPr bwMode="auto">
                <a:xfrm>
                  <a:off x="193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545"/>
                <p:cNvSpPr>
                  <a:spLocks noChangeShapeType="1"/>
                </p:cNvSpPr>
                <p:nvPr/>
              </p:nvSpPr>
              <p:spPr bwMode="auto">
                <a:xfrm>
                  <a:off x="193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546"/>
                <p:cNvSpPr>
                  <a:spLocks noChangeShapeType="1"/>
                </p:cNvSpPr>
                <p:nvPr/>
              </p:nvSpPr>
              <p:spPr bwMode="auto">
                <a:xfrm>
                  <a:off x="193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547"/>
                <p:cNvSpPr>
                  <a:spLocks noChangeShapeType="1"/>
                </p:cNvSpPr>
                <p:nvPr/>
              </p:nvSpPr>
              <p:spPr bwMode="auto">
                <a:xfrm>
                  <a:off x="1936" y="192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548"/>
                <p:cNvSpPr>
                  <a:spLocks noChangeShapeType="1"/>
                </p:cNvSpPr>
                <p:nvPr/>
              </p:nvSpPr>
              <p:spPr bwMode="auto">
                <a:xfrm>
                  <a:off x="1938"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549"/>
                <p:cNvSpPr>
                  <a:spLocks noChangeShapeType="1"/>
                </p:cNvSpPr>
                <p:nvPr/>
              </p:nvSpPr>
              <p:spPr bwMode="auto">
                <a:xfrm>
                  <a:off x="1938" y="1929"/>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550"/>
                <p:cNvSpPr>
                  <a:spLocks noChangeShapeType="1"/>
                </p:cNvSpPr>
                <p:nvPr/>
              </p:nvSpPr>
              <p:spPr bwMode="auto">
                <a:xfrm>
                  <a:off x="1941"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551"/>
                <p:cNvSpPr>
                  <a:spLocks noChangeShapeType="1"/>
                </p:cNvSpPr>
                <p:nvPr/>
              </p:nvSpPr>
              <p:spPr bwMode="auto">
                <a:xfrm>
                  <a:off x="1941"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552"/>
                <p:cNvSpPr>
                  <a:spLocks noChangeShapeType="1"/>
                </p:cNvSpPr>
                <p:nvPr/>
              </p:nvSpPr>
              <p:spPr bwMode="auto">
                <a:xfrm>
                  <a:off x="1941"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553"/>
                <p:cNvSpPr>
                  <a:spLocks noChangeShapeType="1"/>
                </p:cNvSpPr>
                <p:nvPr/>
              </p:nvSpPr>
              <p:spPr bwMode="auto">
                <a:xfrm>
                  <a:off x="1941" y="1929"/>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554"/>
                <p:cNvSpPr>
                  <a:spLocks noChangeShapeType="1"/>
                </p:cNvSpPr>
                <p:nvPr/>
              </p:nvSpPr>
              <p:spPr bwMode="auto">
                <a:xfrm>
                  <a:off x="1945"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555"/>
                <p:cNvSpPr>
                  <a:spLocks noChangeShapeType="1"/>
                </p:cNvSpPr>
                <p:nvPr/>
              </p:nvSpPr>
              <p:spPr bwMode="auto">
                <a:xfrm>
                  <a:off x="1945" y="1929"/>
                  <a:ext cx="16"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556"/>
                <p:cNvSpPr>
                  <a:spLocks noChangeShapeType="1"/>
                </p:cNvSpPr>
                <p:nvPr/>
              </p:nvSpPr>
              <p:spPr bwMode="auto">
                <a:xfrm>
                  <a:off x="1961"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557"/>
                <p:cNvSpPr>
                  <a:spLocks noChangeShapeType="1"/>
                </p:cNvSpPr>
                <p:nvPr/>
              </p:nvSpPr>
              <p:spPr bwMode="auto">
                <a:xfrm>
                  <a:off x="1961" y="192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558"/>
                <p:cNvSpPr>
                  <a:spLocks noChangeShapeType="1"/>
                </p:cNvSpPr>
                <p:nvPr/>
              </p:nvSpPr>
              <p:spPr bwMode="auto">
                <a:xfrm>
                  <a:off x="1963"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559"/>
                <p:cNvSpPr>
                  <a:spLocks noChangeShapeType="1"/>
                </p:cNvSpPr>
                <p:nvPr/>
              </p:nvSpPr>
              <p:spPr bwMode="auto">
                <a:xfrm>
                  <a:off x="1963" y="1929"/>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560"/>
                <p:cNvSpPr>
                  <a:spLocks noChangeShapeType="1"/>
                </p:cNvSpPr>
                <p:nvPr/>
              </p:nvSpPr>
              <p:spPr bwMode="auto">
                <a:xfrm>
                  <a:off x="196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561"/>
                <p:cNvSpPr>
                  <a:spLocks noChangeShapeType="1"/>
                </p:cNvSpPr>
                <p:nvPr/>
              </p:nvSpPr>
              <p:spPr bwMode="auto">
                <a:xfrm>
                  <a:off x="196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562"/>
                <p:cNvSpPr>
                  <a:spLocks noChangeShapeType="1"/>
                </p:cNvSpPr>
                <p:nvPr/>
              </p:nvSpPr>
              <p:spPr bwMode="auto">
                <a:xfrm>
                  <a:off x="1966"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563"/>
                <p:cNvSpPr>
                  <a:spLocks noChangeShapeType="1"/>
                </p:cNvSpPr>
                <p:nvPr/>
              </p:nvSpPr>
              <p:spPr bwMode="auto">
                <a:xfrm>
                  <a:off x="1966" y="1929"/>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564"/>
                <p:cNvSpPr>
                  <a:spLocks noChangeShapeType="1"/>
                </p:cNvSpPr>
                <p:nvPr/>
              </p:nvSpPr>
              <p:spPr bwMode="auto">
                <a:xfrm>
                  <a:off x="1968" y="1929"/>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565"/>
                <p:cNvSpPr>
                  <a:spLocks noChangeShapeType="1"/>
                </p:cNvSpPr>
                <p:nvPr/>
              </p:nvSpPr>
              <p:spPr bwMode="auto">
                <a:xfrm>
                  <a:off x="1968" y="1929"/>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566"/>
                <p:cNvSpPr>
                  <a:spLocks noChangeShapeType="1"/>
                </p:cNvSpPr>
                <p:nvPr/>
              </p:nvSpPr>
              <p:spPr bwMode="auto">
                <a:xfrm>
                  <a:off x="1971" y="1929"/>
                  <a:ext cx="0" cy="2"/>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567"/>
                <p:cNvSpPr>
                  <a:spLocks noChangeShapeType="1"/>
                </p:cNvSpPr>
                <p:nvPr/>
              </p:nvSpPr>
              <p:spPr bwMode="auto">
                <a:xfrm>
                  <a:off x="1989" y="193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568"/>
                <p:cNvSpPr>
                  <a:spLocks noChangeShapeType="1"/>
                </p:cNvSpPr>
                <p:nvPr/>
              </p:nvSpPr>
              <p:spPr bwMode="auto">
                <a:xfrm>
                  <a:off x="1991"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569"/>
                <p:cNvSpPr>
                  <a:spLocks noChangeShapeType="1"/>
                </p:cNvSpPr>
                <p:nvPr/>
              </p:nvSpPr>
              <p:spPr bwMode="auto">
                <a:xfrm>
                  <a:off x="1991" y="1936"/>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570"/>
                <p:cNvSpPr>
                  <a:spLocks noChangeShapeType="1"/>
                </p:cNvSpPr>
                <p:nvPr/>
              </p:nvSpPr>
              <p:spPr bwMode="auto">
                <a:xfrm>
                  <a:off x="1993"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571"/>
                <p:cNvSpPr>
                  <a:spLocks noChangeShapeType="1"/>
                </p:cNvSpPr>
                <p:nvPr/>
              </p:nvSpPr>
              <p:spPr bwMode="auto">
                <a:xfrm>
                  <a:off x="1993"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572"/>
                <p:cNvSpPr>
                  <a:spLocks noChangeShapeType="1"/>
                </p:cNvSpPr>
                <p:nvPr/>
              </p:nvSpPr>
              <p:spPr bwMode="auto">
                <a:xfrm>
                  <a:off x="1993"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573"/>
                <p:cNvSpPr>
                  <a:spLocks noChangeShapeType="1"/>
                </p:cNvSpPr>
                <p:nvPr/>
              </p:nvSpPr>
              <p:spPr bwMode="auto">
                <a:xfrm>
                  <a:off x="1993" y="1936"/>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574"/>
                <p:cNvSpPr>
                  <a:spLocks noChangeShapeType="1"/>
                </p:cNvSpPr>
                <p:nvPr/>
              </p:nvSpPr>
              <p:spPr bwMode="auto">
                <a:xfrm>
                  <a:off x="2000"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575"/>
                <p:cNvSpPr>
                  <a:spLocks noChangeShapeType="1"/>
                </p:cNvSpPr>
                <p:nvPr/>
              </p:nvSpPr>
              <p:spPr bwMode="auto">
                <a:xfrm>
                  <a:off x="2000"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576"/>
                <p:cNvSpPr>
                  <a:spLocks noChangeShapeType="1"/>
                </p:cNvSpPr>
                <p:nvPr/>
              </p:nvSpPr>
              <p:spPr bwMode="auto">
                <a:xfrm>
                  <a:off x="2000"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577"/>
                <p:cNvSpPr>
                  <a:spLocks noChangeShapeType="1"/>
                </p:cNvSpPr>
                <p:nvPr/>
              </p:nvSpPr>
              <p:spPr bwMode="auto">
                <a:xfrm>
                  <a:off x="2000" y="1936"/>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578"/>
                <p:cNvSpPr>
                  <a:spLocks noChangeShapeType="1"/>
                </p:cNvSpPr>
                <p:nvPr/>
              </p:nvSpPr>
              <p:spPr bwMode="auto">
                <a:xfrm>
                  <a:off x="2003"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579"/>
                <p:cNvSpPr>
                  <a:spLocks noChangeShapeType="1"/>
                </p:cNvSpPr>
                <p:nvPr/>
              </p:nvSpPr>
              <p:spPr bwMode="auto">
                <a:xfrm>
                  <a:off x="2003" y="1936"/>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580"/>
                <p:cNvSpPr>
                  <a:spLocks noChangeShapeType="1"/>
                </p:cNvSpPr>
                <p:nvPr/>
              </p:nvSpPr>
              <p:spPr bwMode="auto">
                <a:xfrm>
                  <a:off x="2007"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581"/>
                <p:cNvSpPr>
                  <a:spLocks noChangeShapeType="1"/>
                </p:cNvSpPr>
                <p:nvPr/>
              </p:nvSpPr>
              <p:spPr bwMode="auto">
                <a:xfrm>
                  <a:off x="2007" y="1936"/>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582"/>
                <p:cNvSpPr>
                  <a:spLocks noChangeShapeType="1"/>
                </p:cNvSpPr>
                <p:nvPr/>
              </p:nvSpPr>
              <p:spPr bwMode="auto">
                <a:xfrm>
                  <a:off x="2014"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583"/>
                <p:cNvSpPr>
                  <a:spLocks noChangeShapeType="1"/>
                </p:cNvSpPr>
                <p:nvPr/>
              </p:nvSpPr>
              <p:spPr bwMode="auto">
                <a:xfrm>
                  <a:off x="2014" y="1936"/>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584"/>
                <p:cNvSpPr>
                  <a:spLocks noChangeShapeType="1"/>
                </p:cNvSpPr>
                <p:nvPr/>
              </p:nvSpPr>
              <p:spPr bwMode="auto">
                <a:xfrm>
                  <a:off x="2014" y="1936"/>
                  <a:ext cx="0" cy="7"/>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585"/>
                <p:cNvSpPr>
                  <a:spLocks noChangeShapeType="1"/>
                </p:cNvSpPr>
                <p:nvPr/>
              </p:nvSpPr>
              <p:spPr bwMode="auto">
                <a:xfrm>
                  <a:off x="2014" y="1943"/>
                  <a:ext cx="9"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586"/>
                <p:cNvSpPr>
                  <a:spLocks noChangeShapeType="1"/>
                </p:cNvSpPr>
                <p:nvPr/>
              </p:nvSpPr>
              <p:spPr bwMode="auto">
                <a:xfrm>
                  <a:off x="2044" y="1943"/>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587"/>
                <p:cNvSpPr>
                  <a:spLocks noChangeShapeType="1"/>
                </p:cNvSpPr>
                <p:nvPr/>
              </p:nvSpPr>
              <p:spPr bwMode="auto">
                <a:xfrm>
                  <a:off x="2051"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588"/>
                <p:cNvSpPr>
                  <a:spLocks noChangeShapeType="1"/>
                </p:cNvSpPr>
                <p:nvPr/>
              </p:nvSpPr>
              <p:spPr bwMode="auto">
                <a:xfrm>
                  <a:off x="2051" y="1943"/>
                  <a:ext cx="21"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589"/>
                <p:cNvSpPr>
                  <a:spLocks noChangeShapeType="1"/>
                </p:cNvSpPr>
                <p:nvPr/>
              </p:nvSpPr>
              <p:spPr bwMode="auto">
                <a:xfrm>
                  <a:off x="2072"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590"/>
                <p:cNvSpPr>
                  <a:spLocks noChangeShapeType="1"/>
                </p:cNvSpPr>
                <p:nvPr/>
              </p:nvSpPr>
              <p:spPr bwMode="auto">
                <a:xfrm>
                  <a:off x="2072" y="1943"/>
                  <a:ext cx="1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591"/>
                <p:cNvSpPr>
                  <a:spLocks noChangeShapeType="1"/>
                </p:cNvSpPr>
                <p:nvPr/>
              </p:nvSpPr>
              <p:spPr bwMode="auto">
                <a:xfrm>
                  <a:off x="2107" y="1943"/>
                  <a:ext cx="4"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592"/>
                <p:cNvSpPr>
                  <a:spLocks noChangeShapeType="1"/>
                </p:cNvSpPr>
                <p:nvPr/>
              </p:nvSpPr>
              <p:spPr bwMode="auto">
                <a:xfrm>
                  <a:off x="2111"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593"/>
                <p:cNvSpPr>
                  <a:spLocks noChangeShapeType="1"/>
                </p:cNvSpPr>
                <p:nvPr/>
              </p:nvSpPr>
              <p:spPr bwMode="auto">
                <a:xfrm>
                  <a:off x="2111" y="1943"/>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594"/>
                <p:cNvSpPr>
                  <a:spLocks noChangeShapeType="1"/>
                </p:cNvSpPr>
                <p:nvPr/>
              </p:nvSpPr>
              <p:spPr bwMode="auto">
                <a:xfrm>
                  <a:off x="2118"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595"/>
                <p:cNvSpPr>
                  <a:spLocks noChangeShapeType="1"/>
                </p:cNvSpPr>
                <p:nvPr/>
              </p:nvSpPr>
              <p:spPr bwMode="auto">
                <a:xfrm>
                  <a:off x="2118" y="1943"/>
                  <a:ext cx="3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596"/>
                <p:cNvSpPr>
                  <a:spLocks noChangeShapeType="1"/>
                </p:cNvSpPr>
                <p:nvPr/>
              </p:nvSpPr>
              <p:spPr bwMode="auto">
                <a:xfrm>
                  <a:off x="2171"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597"/>
                <p:cNvSpPr>
                  <a:spLocks noChangeShapeType="1"/>
                </p:cNvSpPr>
                <p:nvPr/>
              </p:nvSpPr>
              <p:spPr bwMode="auto">
                <a:xfrm>
                  <a:off x="2171" y="194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598"/>
                <p:cNvSpPr>
                  <a:spLocks noChangeShapeType="1"/>
                </p:cNvSpPr>
                <p:nvPr/>
              </p:nvSpPr>
              <p:spPr bwMode="auto">
                <a:xfrm>
                  <a:off x="2171" y="1943"/>
                  <a:ext cx="7"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599"/>
                <p:cNvSpPr>
                  <a:spLocks noChangeShapeType="1"/>
                </p:cNvSpPr>
                <p:nvPr/>
              </p:nvSpPr>
              <p:spPr bwMode="auto">
                <a:xfrm>
                  <a:off x="2178" y="1943"/>
                  <a:ext cx="0" cy="11"/>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600"/>
                <p:cNvSpPr>
                  <a:spLocks noChangeShapeType="1"/>
                </p:cNvSpPr>
                <p:nvPr/>
              </p:nvSpPr>
              <p:spPr bwMode="auto">
                <a:xfrm>
                  <a:off x="2178" y="195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601"/>
                <p:cNvSpPr>
                  <a:spLocks noChangeShapeType="1"/>
                </p:cNvSpPr>
                <p:nvPr/>
              </p:nvSpPr>
              <p:spPr bwMode="auto">
                <a:xfrm>
                  <a:off x="2181" y="195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602"/>
                <p:cNvSpPr>
                  <a:spLocks noChangeShapeType="1"/>
                </p:cNvSpPr>
                <p:nvPr/>
              </p:nvSpPr>
              <p:spPr bwMode="auto">
                <a:xfrm>
                  <a:off x="2181" y="195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603"/>
                <p:cNvSpPr>
                  <a:spLocks noChangeShapeType="1"/>
                </p:cNvSpPr>
                <p:nvPr/>
              </p:nvSpPr>
              <p:spPr bwMode="auto">
                <a:xfrm>
                  <a:off x="2183" y="195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604"/>
                <p:cNvSpPr>
                  <a:spLocks noChangeShapeType="1"/>
                </p:cNvSpPr>
                <p:nvPr/>
              </p:nvSpPr>
              <p:spPr bwMode="auto">
                <a:xfrm>
                  <a:off x="2183" y="1954"/>
                  <a:ext cx="2"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605"/>
                <p:cNvSpPr>
                  <a:spLocks noChangeShapeType="1"/>
                </p:cNvSpPr>
                <p:nvPr/>
              </p:nvSpPr>
              <p:spPr bwMode="auto">
                <a:xfrm>
                  <a:off x="2185" y="1954"/>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606"/>
                <p:cNvSpPr>
                  <a:spLocks noChangeShapeType="1"/>
                </p:cNvSpPr>
                <p:nvPr/>
              </p:nvSpPr>
              <p:spPr bwMode="auto">
                <a:xfrm>
                  <a:off x="2185" y="1954"/>
                  <a:ext cx="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3" name="Line 608"/>
              <p:cNvSpPr>
                <a:spLocks noChangeShapeType="1"/>
              </p:cNvSpPr>
              <p:nvPr/>
            </p:nvSpPr>
            <p:spPr bwMode="auto">
              <a:xfrm>
                <a:off x="347345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609"/>
              <p:cNvSpPr>
                <a:spLocks noChangeShapeType="1"/>
              </p:cNvSpPr>
              <p:nvPr/>
            </p:nvSpPr>
            <p:spPr bwMode="auto">
              <a:xfrm>
                <a:off x="3473450" y="3101975"/>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610"/>
              <p:cNvSpPr>
                <a:spLocks noChangeShapeType="1"/>
              </p:cNvSpPr>
              <p:nvPr/>
            </p:nvSpPr>
            <p:spPr bwMode="auto">
              <a:xfrm>
                <a:off x="34798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611"/>
              <p:cNvSpPr>
                <a:spLocks noChangeShapeType="1"/>
              </p:cNvSpPr>
              <p:nvPr/>
            </p:nvSpPr>
            <p:spPr bwMode="auto">
              <a:xfrm>
                <a:off x="3479800" y="31019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612"/>
              <p:cNvSpPr>
                <a:spLocks noChangeShapeType="1"/>
              </p:cNvSpPr>
              <p:nvPr/>
            </p:nvSpPr>
            <p:spPr bwMode="auto">
              <a:xfrm>
                <a:off x="348297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613"/>
              <p:cNvSpPr>
                <a:spLocks noChangeShapeType="1"/>
              </p:cNvSpPr>
              <p:nvPr/>
            </p:nvSpPr>
            <p:spPr bwMode="auto">
              <a:xfrm>
                <a:off x="3482975" y="31019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614"/>
              <p:cNvSpPr>
                <a:spLocks noChangeShapeType="1"/>
              </p:cNvSpPr>
              <p:nvPr/>
            </p:nvSpPr>
            <p:spPr bwMode="auto">
              <a:xfrm>
                <a:off x="348773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615"/>
              <p:cNvSpPr>
                <a:spLocks noChangeShapeType="1"/>
              </p:cNvSpPr>
              <p:nvPr/>
            </p:nvSpPr>
            <p:spPr bwMode="auto">
              <a:xfrm>
                <a:off x="348773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616"/>
              <p:cNvSpPr>
                <a:spLocks noChangeShapeType="1"/>
              </p:cNvSpPr>
              <p:nvPr/>
            </p:nvSpPr>
            <p:spPr bwMode="auto">
              <a:xfrm>
                <a:off x="348773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617"/>
              <p:cNvSpPr>
                <a:spLocks noChangeShapeType="1"/>
              </p:cNvSpPr>
              <p:nvPr/>
            </p:nvSpPr>
            <p:spPr bwMode="auto">
              <a:xfrm>
                <a:off x="3487737" y="3101975"/>
                <a:ext cx="952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618"/>
              <p:cNvSpPr>
                <a:spLocks noChangeShapeType="1"/>
              </p:cNvSpPr>
              <p:nvPr/>
            </p:nvSpPr>
            <p:spPr bwMode="auto">
              <a:xfrm>
                <a:off x="3530600" y="31019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619"/>
              <p:cNvSpPr>
                <a:spLocks noChangeShapeType="1"/>
              </p:cNvSpPr>
              <p:nvPr/>
            </p:nvSpPr>
            <p:spPr bwMode="auto">
              <a:xfrm>
                <a:off x="353377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620"/>
              <p:cNvSpPr>
                <a:spLocks noChangeShapeType="1"/>
              </p:cNvSpPr>
              <p:nvPr/>
            </p:nvSpPr>
            <p:spPr bwMode="auto">
              <a:xfrm>
                <a:off x="3533775" y="3101975"/>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621"/>
              <p:cNvSpPr>
                <a:spLocks noChangeShapeType="1"/>
              </p:cNvSpPr>
              <p:nvPr/>
            </p:nvSpPr>
            <p:spPr bwMode="auto">
              <a:xfrm>
                <a:off x="3541712"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622"/>
              <p:cNvSpPr>
                <a:spLocks noChangeShapeType="1"/>
              </p:cNvSpPr>
              <p:nvPr/>
            </p:nvSpPr>
            <p:spPr bwMode="auto">
              <a:xfrm>
                <a:off x="3541712" y="3101975"/>
                <a:ext cx="158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623"/>
              <p:cNvSpPr>
                <a:spLocks noChangeShapeType="1"/>
              </p:cNvSpPr>
              <p:nvPr/>
            </p:nvSpPr>
            <p:spPr bwMode="auto">
              <a:xfrm>
                <a:off x="355758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624"/>
              <p:cNvSpPr>
                <a:spLocks noChangeShapeType="1"/>
              </p:cNvSpPr>
              <p:nvPr/>
            </p:nvSpPr>
            <p:spPr bwMode="auto">
              <a:xfrm>
                <a:off x="3557587" y="31019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625"/>
              <p:cNvSpPr>
                <a:spLocks noChangeShapeType="1"/>
              </p:cNvSpPr>
              <p:nvPr/>
            </p:nvSpPr>
            <p:spPr bwMode="auto">
              <a:xfrm>
                <a:off x="3560762"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626"/>
              <p:cNvSpPr>
                <a:spLocks noChangeShapeType="1"/>
              </p:cNvSpPr>
              <p:nvPr/>
            </p:nvSpPr>
            <p:spPr bwMode="auto">
              <a:xfrm>
                <a:off x="3560762" y="3101975"/>
                <a:ext cx="365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627"/>
              <p:cNvSpPr>
                <a:spLocks noChangeShapeType="1"/>
              </p:cNvSpPr>
              <p:nvPr/>
            </p:nvSpPr>
            <p:spPr bwMode="auto">
              <a:xfrm>
                <a:off x="3630612" y="3101975"/>
                <a:ext cx="285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628"/>
              <p:cNvSpPr>
                <a:spLocks noChangeShapeType="1"/>
              </p:cNvSpPr>
              <p:nvPr/>
            </p:nvSpPr>
            <p:spPr bwMode="auto">
              <a:xfrm>
                <a:off x="365918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629"/>
              <p:cNvSpPr>
                <a:spLocks noChangeShapeType="1"/>
              </p:cNvSpPr>
              <p:nvPr/>
            </p:nvSpPr>
            <p:spPr bwMode="auto">
              <a:xfrm>
                <a:off x="3659187" y="3101975"/>
                <a:ext cx="396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630"/>
              <p:cNvSpPr>
                <a:spLocks noChangeShapeType="1"/>
              </p:cNvSpPr>
              <p:nvPr/>
            </p:nvSpPr>
            <p:spPr bwMode="auto">
              <a:xfrm>
                <a:off x="3732212" y="31019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631"/>
              <p:cNvSpPr>
                <a:spLocks noChangeShapeType="1"/>
              </p:cNvSpPr>
              <p:nvPr/>
            </p:nvSpPr>
            <p:spPr bwMode="auto">
              <a:xfrm>
                <a:off x="373697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632"/>
              <p:cNvSpPr>
                <a:spLocks noChangeShapeType="1"/>
              </p:cNvSpPr>
              <p:nvPr/>
            </p:nvSpPr>
            <p:spPr bwMode="auto">
              <a:xfrm>
                <a:off x="3736975" y="3101975"/>
                <a:ext cx="285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633"/>
              <p:cNvSpPr>
                <a:spLocks noChangeShapeType="1"/>
              </p:cNvSpPr>
              <p:nvPr/>
            </p:nvSpPr>
            <p:spPr bwMode="auto">
              <a:xfrm>
                <a:off x="376555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634"/>
              <p:cNvSpPr>
                <a:spLocks noChangeShapeType="1"/>
              </p:cNvSpPr>
              <p:nvPr/>
            </p:nvSpPr>
            <p:spPr bwMode="auto">
              <a:xfrm>
                <a:off x="3765550" y="3101975"/>
                <a:ext cx="285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635"/>
              <p:cNvSpPr>
                <a:spLocks noChangeShapeType="1"/>
              </p:cNvSpPr>
              <p:nvPr/>
            </p:nvSpPr>
            <p:spPr bwMode="auto">
              <a:xfrm>
                <a:off x="379412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636"/>
              <p:cNvSpPr>
                <a:spLocks noChangeShapeType="1"/>
              </p:cNvSpPr>
              <p:nvPr/>
            </p:nvSpPr>
            <p:spPr bwMode="auto">
              <a:xfrm>
                <a:off x="3794125" y="31019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637"/>
              <p:cNvSpPr>
                <a:spLocks noChangeShapeType="1"/>
              </p:cNvSpPr>
              <p:nvPr/>
            </p:nvSpPr>
            <p:spPr bwMode="auto">
              <a:xfrm>
                <a:off x="3832225" y="31019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638"/>
              <p:cNvSpPr>
                <a:spLocks noChangeShapeType="1"/>
              </p:cNvSpPr>
              <p:nvPr/>
            </p:nvSpPr>
            <p:spPr bwMode="auto">
              <a:xfrm>
                <a:off x="38354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639"/>
              <p:cNvSpPr>
                <a:spLocks noChangeShapeType="1"/>
              </p:cNvSpPr>
              <p:nvPr/>
            </p:nvSpPr>
            <p:spPr bwMode="auto">
              <a:xfrm>
                <a:off x="38354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640"/>
              <p:cNvSpPr>
                <a:spLocks noChangeShapeType="1"/>
              </p:cNvSpPr>
              <p:nvPr/>
            </p:nvSpPr>
            <p:spPr bwMode="auto">
              <a:xfrm>
                <a:off x="38354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641"/>
              <p:cNvSpPr>
                <a:spLocks noChangeShapeType="1"/>
              </p:cNvSpPr>
              <p:nvPr/>
            </p:nvSpPr>
            <p:spPr bwMode="auto">
              <a:xfrm>
                <a:off x="38354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642"/>
              <p:cNvSpPr>
                <a:spLocks noChangeShapeType="1"/>
              </p:cNvSpPr>
              <p:nvPr/>
            </p:nvSpPr>
            <p:spPr bwMode="auto">
              <a:xfrm>
                <a:off x="38354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643"/>
              <p:cNvSpPr>
                <a:spLocks noChangeShapeType="1"/>
              </p:cNvSpPr>
              <p:nvPr/>
            </p:nvSpPr>
            <p:spPr bwMode="auto">
              <a:xfrm>
                <a:off x="3835400" y="3101975"/>
                <a:ext cx="190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644"/>
              <p:cNvSpPr>
                <a:spLocks noChangeShapeType="1"/>
              </p:cNvSpPr>
              <p:nvPr/>
            </p:nvSpPr>
            <p:spPr bwMode="auto">
              <a:xfrm>
                <a:off x="385445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645"/>
              <p:cNvSpPr>
                <a:spLocks noChangeShapeType="1"/>
              </p:cNvSpPr>
              <p:nvPr/>
            </p:nvSpPr>
            <p:spPr bwMode="auto">
              <a:xfrm>
                <a:off x="3854450" y="3101975"/>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646"/>
              <p:cNvSpPr>
                <a:spLocks noChangeShapeType="1"/>
              </p:cNvSpPr>
              <p:nvPr/>
            </p:nvSpPr>
            <p:spPr bwMode="auto">
              <a:xfrm>
                <a:off x="38608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647"/>
              <p:cNvSpPr>
                <a:spLocks noChangeShapeType="1"/>
              </p:cNvSpPr>
              <p:nvPr/>
            </p:nvSpPr>
            <p:spPr bwMode="auto">
              <a:xfrm>
                <a:off x="3860800" y="3101975"/>
                <a:ext cx="111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648"/>
              <p:cNvSpPr>
                <a:spLocks noChangeShapeType="1"/>
              </p:cNvSpPr>
              <p:nvPr/>
            </p:nvSpPr>
            <p:spPr bwMode="auto">
              <a:xfrm>
                <a:off x="3871912"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649"/>
              <p:cNvSpPr>
                <a:spLocks noChangeShapeType="1"/>
              </p:cNvSpPr>
              <p:nvPr/>
            </p:nvSpPr>
            <p:spPr bwMode="auto">
              <a:xfrm>
                <a:off x="3871912" y="3101975"/>
                <a:ext cx="2222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650"/>
              <p:cNvSpPr>
                <a:spLocks noChangeShapeType="1"/>
              </p:cNvSpPr>
              <p:nvPr/>
            </p:nvSpPr>
            <p:spPr bwMode="auto">
              <a:xfrm>
                <a:off x="389413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651"/>
              <p:cNvSpPr>
                <a:spLocks noChangeShapeType="1"/>
              </p:cNvSpPr>
              <p:nvPr/>
            </p:nvSpPr>
            <p:spPr bwMode="auto">
              <a:xfrm>
                <a:off x="3894137" y="3101975"/>
                <a:ext cx="635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652"/>
              <p:cNvSpPr>
                <a:spLocks noChangeShapeType="1"/>
              </p:cNvSpPr>
              <p:nvPr/>
            </p:nvSpPr>
            <p:spPr bwMode="auto">
              <a:xfrm>
                <a:off x="3933825" y="31019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653"/>
              <p:cNvSpPr>
                <a:spLocks noChangeShapeType="1"/>
              </p:cNvSpPr>
              <p:nvPr/>
            </p:nvSpPr>
            <p:spPr bwMode="auto">
              <a:xfrm>
                <a:off x="393858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654"/>
              <p:cNvSpPr>
                <a:spLocks noChangeShapeType="1"/>
              </p:cNvSpPr>
              <p:nvPr/>
            </p:nvSpPr>
            <p:spPr bwMode="auto">
              <a:xfrm>
                <a:off x="3938587" y="3101975"/>
                <a:ext cx="3651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655"/>
              <p:cNvSpPr>
                <a:spLocks noChangeShapeType="1"/>
              </p:cNvSpPr>
              <p:nvPr/>
            </p:nvSpPr>
            <p:spPr bwMode="auto">
              <a:xfrm>
                <a:off x="39751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656"/>
              <p:cNvSpPr>
                <a:spLocks noChangeShapeType="1"/>
              </p:cNvSpPr>
              <p:nvPr/>
            </p:nvSpPr>
            <p:spPr bwMode="auto">
              <a:xfrm>
                <a:off x="3975100" y="3101975"/>
                <a:ext cx="206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657"/>
              <p:cNvSpPr>
                <a:spLocks noChangeShapeType="1"/>
              </p:cNvSpPr>
              <p:nvPr/>
            </p:nvSpPr>
            <p:spPr bwMode="auto">
              <a:xfrm>
                <a:off x="3995737"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658"/>
              <p:cNvSpPr>
                <a:spLocks noChangeShapeType="1"/>
              </p:cNvSpPr>
              <p:nvPr/>
            </p:nvSpPr>
            <p:spPr bwMode="auto">
              <a:xfrm>
                <a:off x="3995737" y="3101975"/>
                <a:ext cx="47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659"/>
              <p:cNvSpPr>
                <a:spLocks noChangeShapeType="1"/>
              </p:cNvSpPr>
              <p:nvPr/>
            </p:nvSpPr>
            <p:spPr bwMode="auto">
              <a:xfrm>
                <a:off x="4033837" y="3101975"/>
                <a:ext cx="682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660"/>
              <p:cNvSpPr>
                <a:spLocks noChangeShapeType="1"/>
              </p:cNvSpPr>
              <p:nvPr/>
            </p:nvSpPr>
            <p:spPr bwMode="auto">
              <a:xfrm>
                <a:off x="4135437" y="3101975"/>
                <a:ext cx="142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661"/>
              <p:cNvSpPr>
                <a:spLocks noChangeShapeType="1"/>
              </p:cNvSpPr>
              <p:nvPr/>
            </p:nvSpPr>
            <p:spPr bwMode="auto">
              <a:xfrm>
                <a:off x="414972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662"/>
              <p:cNvSpPr>
                <a:spLocks noChangeShapeType="1"/>
              </p:cNvSpPr>
              <p:nvPr/>
            </p:nvSpPr>
            <p:spPr bwMode="auto">
              <a:xfrm>
                <a:off x="4149725" y="3101975"/>
                <a:ext cx="15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663"/>
              <p:cNvSpPr>
                <a:spLocks noChangeShapeType="1"/>
              </p:cNvSpPr>
              <p:nvPr/>
            </p:nvSpPr>
            <p:spPr bwMode="auto">
              <a:xfrm>
                <a:off x="4151312"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664"/>
              <p:cNvSpPr>
                <a:spLocks noChangeShapeType="1"/>
              </p:cNvSpPr>
              <p:nvPr/>
            </p:nvSpPr>
            <p:spPr bwMode="auto">
              <a:xfrm>
                <a:off x="4151312" y="3101975"/>
                <a:ext cx="3968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665"/>
              <p:cNvSpPr>
                <a:spLocks noChangeShapeType="1"/>
              </p:cNvSpPr>
              <p:nvPr/>
            </p:nvSpPr>
            <p:spPr bwMode="auto">
              <a:xfrm>
                <a:off x="419100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666"/>
              <p:cNvSpPr>
                <a:spLocks noChangeShapeType="1"/>
              </p:cNvSpPr>
              <p:nvPr/>
            </p:nvSpPr>
            <p:spPr bwMode="auto">
              <a:xfrm>
                <a:off x="4191000" y="3101975"/>
                <a:ext cx="3175"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667"/>
              <p:cNvSpPr>
                <a:spLocks noChangeShapeType="1"/>
              </p:cNvSpPr>
              <p:nvPr/>
            </p:nvSpPr>
            <p:spPr bwMode="auto">
              <a:xfrm>
                <a:off x="4194175"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668"/>
              <p:cNvSpPr>
                <a:spLocks noChangeShapeType="1"/>
              </p:cNvSpPr>
              <p:nvPr/>
            </p:nvSpPr>
            <p:spPr bwMode="auto">
              <a:xfrm>
                <a:off x="4194175" y="3101975"/>
                <a:ext cx="7938"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669"/>
              <p:cNvSpPr>
                <a:spLocks noChangeShapeType="1"/>
              </p:cNvSpPr>
              <p:nvPr/>
            </p:nvSpPr>
            <p:spPr bwMode="auto">
              <a:xfrm>
                <a:off x="4235450" y="3101975"/>
                <a:ext cx="2540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670"/>
              <p:cNvSpPr>
                <a:spLocks noChangeShapeType="1"/>
              </p:cNvSpPr>
              <p:nvPr/>
            </p:nvSpPr>
            <p:spPr bwMode="auto">
              <a:xfrm>
                <a:off x="4260850" y="3101975"/>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95" name="Line 672"/>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673"/>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674"/>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675"/>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676"/>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677"/>
            <p:cNvSpPr>
              <a:spLocks noChangeShapeType="1"/>
            </p:cNvSpPr>
            <p:nvPr/>
          </p:nvSpPr>
          <p:spPr bwMode="auto">
            <a:xfrm>
              <a:off x="844550" y="2062163"/>
              <a:ext cx="0"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66" name="Freeform 995"/>
          <p:cNvSpPr>
            <a:spLocks/>
          </p:cNvSpPr>
          <p:nvPr/>
        </p:nvSpPr>
        <p:spPr bwMode="auto">
          <a:xfrm>
            <a:off x="5076826" y="2663037"/>
            <a:ext cx="3055938" cy="803275"/>
          </a:xfrm>
          <a:custGeom>
            <a:avLst/>
            <a:gdLst>
              <a:gd name="T0" fmla="*/ 0 w 1141"/>
              <a:gd name="T1" fmla="*/ 0 h 287"/>
              <a:gd name="T2" fmla="*/ 0 w 1141"/>
              <a:gd name="T3" fmla="*/ 0 h 287"/>
              <a:gd name="T4" fmla="*/ 0 w 1141"/>
              <a:gd name="T5" fmla="*/ 0 h 287"/>
              <a:gd name="T6" fmla="*/ 0 w 1141"/>
              <a:gd name="T7" fmla="*/ 0 h 287"/>
              <a:gd name="T8" fmla="*/ 0 w 1141"/>
              <a:gd name="T9" fmla="*/ 0 h 287"/>
              <a:gd name="T10" fmla="*/ 0 w 1141"/>
              <a:gd name="T11" fmla="*/ 0 h 287"/>
              <a:gd name="T12" fmla="*/ 0 w 1141"/>
              <a:gd name="T13" fmla="*/ 0 h 287"/>
              <a:gd name="T14" fmla="*/ 0 w 1141"/>
              <a:gd name="T15" fmla="*/ 0 h 287"/>
              <a:gd name="T16" fmla="*/ 0 w 1141"/>
              <a:gd name="T17" fmla="*/ 0 h 287"/>
              <a:gd name="T18" fmla="*/ 15 w 1141"/>
              <a:gd name="T19" fmla="*/ 0 h 287"/>
              <a:gd name="T20" fmla="*/ 15 w 1141"/>
              <a:gd name="T21" fmla="*/ 26 h 287"/>
              <a:gd name="T22" fmla="*/ 15 w 1141"/>
              <a:gd name="T23" fmla="*/ 26 h 287"/>
              <a:gd name="T24" fmla="*/ 15 w 1141"/>
              <a:gd name="T25" fmla="*/ 52 h 287"/>
              <a:gd name="T26" fmla="*/ 110 w 1141"/>
              <a:gd name="T27" fmla="*/ 52 h 287"/>
              <a:gd name="T28" fmla="*/ 110 w 1141"/>
              <a:gd name="T29" fmla="*/ 78 h 287"/>
              <a:gd name="T30" fmla="*/ 192 w 1141"/>
              <a:gd name="T31" fmla="*/ 78 h 287"/>
              <a:gd name="T32" fmla="*/ 192 w 1141"/>
              <a:gd name="T33" fmla="*/ 78 h 287"/>
              <a:gd name="T34" fmla="*/ 219 w 1141"/>
              <a:gd name="T35" fmla="*/ 78 h 287"/>
              <a:gd name="T36" fmla="*/ 219 w 1141"/>
              <a:gd name="T37" fmla="*/ 78 h 287"/>
              <a:gd name="T38" fmla="*/ 237 w 1141"/>
              <a:gd name="T39" fmla="*/ 78 h 287"/>
              <a:gd name="T40" fmla="*/ 237 w 1141"/>
              <a:gd name="T41" fmla="*/ 106 h 287"/>
              <a:gd name="T42" fmla="*/ 323 w 1141"/>
              <a:gd name="T43" fmla="*/ 106 h 287"/>
              <a:gd name="T44" fmla="*/ 323 w 1141"/>
              <a:gd name="T45" fmla="*/ 135 h 287"/>
              <a:gd name="T46" fmla="*/ 372 w 1141"/>
              <a:gd name="T47" fmla="*/ 135 h 287"/>
              <a:gd name="T48" fmla="*/ 372 w 1141"/>
              <a:gd name="T49" fmla="*/ 135 h 287"/>
              <a:gd name="T50" fmla="*/ 402 w 1141"/>
              <a:gd name="T51" fmla="*/ 135 h 287"/>
              <a:gd name="T52" fmla="*/ 402 w 1141"/>
              <a:gd name="T53" fmla="*/ 135 h 287"/>
              <a:gd name="T54" fmla="*/ 418 w 1141"/>
              <a:gd name="T55" fmla="*/ 135 h 287"/>
              <a:gd name="T56" fmla="*/ 418 w 1141"/>
              <a:gd name="T57" fmla="*/ 135 h 287"/>
              <a:gd name="T58" fmla="*/ 418 w 1141"/>
              <a:gd name="T59" fmla="*/ 135 h 287"/>
              <a:gd name="T60" fmla="*/ 418 w 1141"/>
              <a:gd name="T61" fmla="*/ 135 h 287"/>
              <a:gd name="T62" fmla="*/ 440 w 1141"/>
              <a:gd name="T63" fmla="*/ 135 h 287"/>
              <a:gd name="T64" fmla="*/ 440 w 1141"/>
              <a:gd name="T65" fmla="*/ 135 h 287"/>
              <a:gd name="T66" fmla="*/ 463 w 1141"/>
              <a:gd name="T67" fmla="*/ 135 h 287"/>
              <a:gd name="T68" fmla="*/ 463 w 1141"/>
              <a:gd name="T69" fmla="*/ 174 h 287"/>
              <a:gd name="T70" fmla="*/ 472 w 1141"/>
              <a:gd name="T71" fmla="*/ 174 h 287"/>
              <a:gd name="T72" fmla="*/ 472 w 1141"/>
              <a:gd name="T73" fmla="*/ 174 h 287"/>
              <a:gd name="T74" fmla="*/ 560 w 1141"/>
              <a:gd name="T75" fmla="*/ 174 h 287"/>
              <a:gd name="T76" fmla="*/ 560 w 1141"/>
              <a:gd name="T77" fmla="*/ 174 h 287"/>
              <a:gd name="T78" fmla="*/ 564 w 1141"/>
              <a:gd name="T79" fmla="*/ 174 h 287"/>
              <a:gd name="T80" fmla="*/ 564 w 1141"/>
              <a:gd name="T81" fmla="*/ 174 h 287"/>
              <a:gd name="T82" fmla="*/ 655 w 1141"/>
              <a:gd name="T83" fmla="*/ 174 h 287"/>
              <a:gd name="T84" fmla="*/ 655 w 1141"/>
              <a:gd name="T85" fmla="*/ 227 h 287"/>
              <a:gd name="T86" fmla="*/ 712 w 1141"/>
              <a:gd name="T87" fmla="*/ 227 h 287"/>
              <a:gd name="T88" fmla="*/ 712 w 1141"/>
              <a:gd name="T89" fmla="*/ 227 h 287"/>
              <a:gd name="T90" fmla="*/ 769 w 1141"/>
              <a:gd name="T91" fmla="*/ 227 h 287"/>
              <a:gd name="T92" fmla="*/ 769 w 1141"/>
              <a:gd name="T93" fmla="*/ 287 h 287"/>
              <a:gd name="T94" fmla="*/ 841 w 1141"/>
              <a:gd name="T95" fmla="*/ 287 h 287"/>
              <a:gd name="T96" fmla="*/ 841 w 1141"/>
              <a:gd name="T97" fmla="*/ 287 h 287"/>
              <a:gd name="T98" fmla="*/ 843 w 1141"/>
              <a:gd name="T99" fmla="*/ 287 h 287"/>
              <a:gd name="T100" fmla="*/ 843 w 1141"/>
              <a:gd name="T101" fmla="*/ 287 h 287"/>
              <a:gd name="T102" fmla="*/ 859 w 1141"/>
              <a:gd name="T103" fmla="*/ 287 h 287"/>
              <a:gd name="T104" fmla="*/ 859 w 1141"/>
              <a:gd name="T105" fmla="*/ 287 h 287"/>
              <a:gd name="T106" fmla="*/ 859 w 1141"/>
              <a:gd name="T107" fmla="*/ 287 h 287"/>
              <a:gd name="T108" fmla="*/ 859 w 1141"/>
              <a:gd name="T109" fmla="*/ 287 h 287"/>
              <a:gd name="T110" fmla="*/ 1006 w 1141"/>
              <a:gd name="T111" fmla="*/ 287 h 287"/>
              <a:gd name="T112" fmla="*/ 1006 w 1141"/>
              <a:gd name="T113" fmla="*/ 287 h 287"/>
              <a:gd name="T114" fmla="*/ 1141 w 1141"/>
              <a:gd name="T115" fmla="*/ 287 h 287"/>
              <a:gd name="T116" fmla="*/ 1141 w 1141"/>
              <a:gd name="T11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1" h="287">
                <a:moveTo>
                  <a:pt x="0" y="0"/>
                </a:moveTo>
                <a:lnTo>
                  <a:pt x="0" y="0"/>
                </a:lnTo>
                <a:lnTo>
                  <a:pt x="0" y="0"/>
                </a:lnTo>
                <a:lnTo>
                  <a:pt x="0" y="0"/>
                </a:lnTo>
                <a:lnTo>
                  <a:pt x="0" y="0"/>
                </a:lnTo>
                <a:lnTo>
                  <a:pt x="0" y="0"/>
                </a:lnTo>
                <a:lnTo>
                  <a:pt x="0" y="0"/>
                </a:lnTo>
                <a:lnTo>
                  <a:pt x="0" y="0"/>
                </a:lnTo>
                <a:lnTo>
                  <a:pt x="0" y="0"/>
                </a:lnTo>
                <a:lnTo>
                  <a:pt x="15" y="0"/>
                </a:lnTo>
                <a:lnTo>
                  <a:pt x="15" y="26"/>
                </a:lnTo>
                <a:lnTo>
                  <a:pt x="15" y="26"/>
                </a:lnTo>
                <a:lnTo>
                  <a:pt x="15" y="52"/>
                </a:lnTo>
                <a:lnTo>
                  <a:pt x="110" y="52"/>
                </a:lnTo>
                <a:lnTo>
                  <a:pt x="110" y="78"/>
                </a:lnTo>
                <a:lnTo>
                  <a:pt x="192" y="78"/>
                </a:lnTo>
                <a:lnTo>
                  <a:pt x="192" y="78"/>
                </a:lnTo>
                <a:lnTo>
                  <a:pt x="219" y="78"/>
                </a:lnTo>
                <a:lnTo>
                  <a:pt x="219" y="78"/>
                </a:lnTo>
                <a:lnTo>
                  <a:pt x="237" y="78"/>
                </a:lnTo>
                <a:lnTo>
                  <a:pt x="237" y="106"/>
                </a:lnTo>
                <a:lnTo>
                  <a:pt x="323" y="106"/>
                </a:lnTo>
                <a:lnTo>
                  <a:pt x="323" y="135"/>
                </a:lnTo>
                <a:lnTo>
                  <a:pt x="372" y="135"/>
                </a:lnTo>
                <a:lnTo>
                  <a:pt x="372" y="135"/>
                </a:lnTo>
                <a:lnTo>
                  <a:pt x="402" y="135"/>
                </a:lnTo>
                <a:lnTo>
                  <a:pt x="402" y="135"/>
                </a:lnTo>
                <a:lnTo>
                  <a:pt x="418" y="135"/>
                </a:lnTo>
                <a:lnTo>
                  <a:pt x="418" y="135"/>
                </a:lnTo>
                <a:lnTo>
                  <a:pt x="418" y="135"/>
                </a:lnTo>
                <a:lnTo>
                  <a:pt x="418" y="135"/>
                </a:lnTo>
                <a:lnTo>
                  <a:pt x="440" y="135"/>
                </a:lnTo>
                <a:lnTo>
                  <a:pt x="440" y="135"/>
                </a:lnTo>
                <a:lnTo>
                  <a:pt x="463" y="135"/>
                </a:lnTo>
                <a:lnTo>
                  <a:pt x="463" y="174"/>
                </a:lnTo>
                <a:lnTo>
                  <a:pt x="472" y="174"/>
                </a:lnTo>
                <a:lnTo>
                  <a:pt x="472" y="174"/>
                </a:lnTo>
                <a:lnTo>
                  <a:pt x="560" y="174"/>
                </a:lnTo>
                <a:lnTo>
                  <a:pt x="560" y="174"/>
                </a:lnTo>
                <a:lnTo>
                  <a:pt x="564" y="174"/>
                </a:lnTo>
                <a:lnTo>
                  <a:pt x="564" y="174"/>
                </a:lnTo>
                <a:lnTo>
                  <a:pt x="655" y="174"/>
                </a:lnTo>
                <a:lnTo>
                  <a:pt x="655" y="227"/>
                </a:lnTo>
                <a:lnTo>
                  <a:pt x="712" y="227"/>
                </a:lnTo>
                <a:lnTo>
                  <a:pt x="712" y="227"/>
                </a:lnTo>
                <a:lnTo>
                  <a:pt x="769" y="227"/>
                </a:lnTo>
                <a:lnTo>
                  <a:pt x="769" y="287"/>
                </a:lnTo>
                <a:lnTo>
                  <a:pt x="841" y="287"/>
                </a:lnTo>
                <a:lnTo>
                  <a:pt x="841" y="287"/>
                </a:lnTo>
                <a:lnTo>
                  <a:pt x="843" y="287"/>
                </a:lnTo>
                <a:lnTo>
                  <a:pt x="843" y="287"/>
                </a:lnTo>
                <a:lnTo>
                  <a:pt x="859" y="287"/>
                </a:lnTo>
                <a:lnTo>
                  <a:pt x="859" y="287"/>
                </a:lnTo>
                <a:lnTo>
                  <a:pt x="859" y="287"/>
                </a:lnTo>
                <a:lnTo>
                  <a:pt x="859" y="287"/>
                </a:lnTo>
                <a:lnTo>
                  <a:pt x="1006" y="287"/>
                </a:lnTo>
                <a:lnTo>
                  <a:pt x="1006" y="287"/>
                </a:lnTo>
                <a:lnTo>
                  <a:pt x="1141" y="287"/>
                </a:lnTo>
                <a:lnTo>
                  <a:pt x="1141" y="287"/>
                </a:lnTo>
              </a:path>
            </a:pathLst>
          </a:custGeom>
          <a:ln w="19050">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767" name="Group 766"/>
          <p:cNvGrpSpPr/>
          <p:nvPr/>
        </p:nvGrpSpPr>
        <p:grpSpPr>
          <a:xfrm>
            <a:off x="5076826" y="2663037"/>
            <a:ext cx="3095625" cy="760412"/>
            <a:chOff x="5076826" y="2175342"/>
            <a:chExt cx="3095625" cy="760412"/>
          </a:xfrm>
        </p:grpSpPr>
        <p:sp>
          <p:nvSpPr>
            <p:cNvPr id="768" name="Line 907"/>
            <p:cNvSpPr>
              <a:spLocks noChangeShapeType="1"/>
            </p:cNvSpPr>
            <p:nvPr/>
          </p:nvSpPr>
          <p:spPr bwMode="auto">
            <a:xfrm>
              <a:off x="5270501" y="2219792"/>
              <a:ext cx="47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769" name="Group 768"/>
            <p:cNvGrpSpPr/>
            <p:nvPr/>
          </p:nvGrpSpPr>
          <p:grpSpPr>
            <a:xfrm>
              <a:off x="5076826" y="2175342"/>
              <a:ext cx="3095625" cy="760412"/>
              <a:chOff x="5076826" y="2175342"/>
              <a:chExt cx="3095625" cy="760412"/>
            </a:xfrm>
          </p:grpSpPr>
          <p:sp>
            <p:nvSpPr>
              <p:cNvPr id="770" name="Line 912"/>
              <p:cNvSpPr>
                <a:spLocks noChangeShapeType="1"/>
              </p:cNvSpPr>
              <p:nvPr/>
            </p:nvSpPr>
            <p:spPr bwMode="auto">
              <a:xfrm>
                <a:off x="5516563" y="2265829"/>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913"/>
              <p:cNvSpPr>
                <a:spLocks noChangeShapeType="1"/>
              </p:cNvSpPr>
              <p:nvPr/>
            </p:nvSpPr>
            <p:spPr bwMode="auto">
              <a:xfrm>
                <a:off x="5516563" y="2265829"/>
                <a:ext cx="1905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914"/>
              <p:cNvSpPr>
                <a:spLocks noChangeShapeType="1"/>
              </p:cNvSpPr>
              <p:nvPr/>
            </p:nvSpPr>
            <p:spPr bwMode="auto">
              <a:xfrm>
                <a:off x="5535613" y="2265829"/>
                <a:ext cx="0" cy="158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915"/>
              <p:cNvSpPr>
                <a:spLocks noChangeShapeType="1"/>
              </p:cNvSpPr>
              <p:nvPr/>
            </p:nvSpPr>
            <p:spPr bwMode="auto">
              <a:xfrm>
                <a:off x="5535613" y="2300754"/>
                <a:ext cx="0" cy="9525"/>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774" name="Group 773"/>
              <p:cNvGrpSpPr/>
              <p:nvPr/>
            </p:nvGrpSpPr>
            <p:grpSpPr>
              <a:xfrm>
                <a:off x="5076826" y="2175342"/>
                <a:ext cx="3095625" cy="760412"/>
                <a:chOff x="5076826" y="2175342"/>
                <a:chExt cx="3095625" cy="760412"/>
              </a:xfrm>
            </p:grpSpPr>
            <p:sp>
              <p:nvSpPr>
                <p:cNvPr id="775" name="Line 896"/>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897"/>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898"/>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899"/>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900"/>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901"/>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902"/>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903"/>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904"/>
                <p:cNvSpPr>
                  <a:spLocks noChangeShapeType="1"/>
                </p:cNvSpPr>
                <p:nvPr/>
              </p:nvSpPr>
              <p:spPr bwMode="auto">
                <a:xfrm>
                  <a:off x="5076826" y="2175342"/>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784" name="Group 783"/>
                <p:cNvGrpSpPr/>
                <p:nvPr/>
              </p:nvGrpSpPr>
              <p:grpSpPr>
                <a:xfrm>
                  <a:off x="5173663" y="2175342"/>
                  <a:ext cx="631825" cy="315912"/>
                  <a:chOff x="5173663" y="2175342"/>
                  <a:chExt cx="631825" cy="315912"/>
                </a:xfrm>
              </p:grpSpPr>
              <p:sp>
                <p:nvSpPr>
                  <p:cNvPr id="865" name="Line 906"/>
                  <p:cNvSpPr>
                    <a:spLocks noChangeShapeType="1"/>
                  </p:cNvSpPr>
                  <p:nvPr/>
                </p:nvSpPr>
                <p:spPr bwMode="auto">
                  <a:xfrm>
                    <a:off x="5270501" y="2178517"/>
                    <a:ext cx="0" cy="41275"/>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866" name="Group 865"/>
                  <p:cNvGrpSpPr/>
                  <p:nvPr/>
                </p:nvGrpSpPr>
                <p:grpSpPr>
                  <a:xfrm>
                    <a:off x="5173663" y="2175342"/>
                    <a:ext cx="631825" cy="315912"/>
                    <a:chOff x="5173663" y="2175342"/>
                    <a:chExt cx="631825" cy="315912"/>
                  </a:xfrm>
                </p:grpSpPr>
                <p:sp>
                  <p:nvSpPr>
                    <p:cNvPr id="867" name="Line 905"/>
                    <p:cNvSpPr>
                      <a:spLocks noChangeShapeType="1"/>
                    </p:cNvSpPr>
                    <p:nvPr/>
                  </p:nvSpPr>
                  <p:spPr bwMode="auto">
                    <a:xfrm>
                      <a:off x="5173663" y="2175342"/>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8" name="Line 908"/>
                    <p:cNvSpPr>
                      <a:spLocks noChangeShapeType="1"/>
                    </p:cNvSpPr>
                    <p:nvPr/>
                  </p:nvSpPr>
                  <p:spPr bwMode="auto">
                    <a:xfrm>
                      <a:off x="5275263" y="2219792"/>
                      <a:ext cx="0" cy="2063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9" name="Line 909"/>
                    <p:cNvSpPr>
                      <a:spLocks noChangeShapeType="1"/>
                    </p:cNvSpPr>
                    <p:nvPr/>
                  </p:nvSpPr>
                  <p:spPr bwMode="auto">
                    <a:xfrm>
                      <a:off x="5283201" y="2265829"/>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0" name="Line 910"/>
                    <p:cNvSpPr>
                      <a:spLocks noChangeShapeType="1"/>
                    </p:cNvSpPr>
                    <p:nvPr/>
                  </p:nvSpPr>
                  <p:spPr bwMode="auto">
                    <a:xfrm>
                      <a:off x="5380038" y="2265829"/>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1" name="Line 911"/>
                    <p:cNvSpPr>
                      <a:spLocks noChangeShapeType="1"/>
                    </p:cNvSpPr>
                    <p:nvPr/>
                  </p:nvSpPr>
                  <p:spPr bwMode="auto">
                    <a:xfrm>
                      <a:off x="5476876" y="2265829"/>
                      <a:ext cx="396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2" name="Line 916"/>
                    <p:cNvSpPr>
                      <a:spLocks noChangeShapeType="1"/>
                    </p:cNvSpPr>
                    <p:nvPr/>
                  </p:nvSpPr>
                  <p:spPr bwMode="auto">
                    <a:xfrm>
                      <a:off x="5535613" y="2310279"/>
                      <a:ext cx="555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3" name="Line 917"/>
                    <p:cNvSpPr>
                      <a:spLocks noChangeShapeType="1"/>
                    </p:cNvSpPr>
                    <p:nvPr/>
                  </p:nvSpPr>
                  <p:spPr bwMode="auto">
                    <a:xfrm>
                      <a:off x="5621338" y="2315042"/>
                      <a:ext cx="0" cy="3968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4" name="Line 918"/>
                    <p:cNvSpPr>
                      <a:spLocks noChangeShapeType="1"/>
                    </p:cNvSpPr>
                    <p:nvPr/>
                  </p:nvSpPr>
                  <p:spPr bwMode="auto">
                    <a:xfrm>
                      <a:off x="5621338" y="2354729"/>
                      <a:ext cx="31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5" name="Line 919"/>
                    <p:cNvSpPr>
                      <a:spLocks noChangeShapeType="1"/>
                    </p:cNvSpPr>
                    <p:nvPr/>
                  </p:nvSpPr>
                  <p:spPr bwMode="auto">
                    <a:xfrm>
                      <a:off x="5624513" y="2354729"/>
                      <a:ext cx="0" cy="22225"/>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920"/>
                    <p:cNvSpPr>
                      <a:spLocks noChangeShapeType="1"/>
                    </p:cNvSpPr>
                    <p:nvPr/>
                  </p:nvSpPr>
                  <p:spPr bwMode="auto">
                    <a:xfrm>
                      <a:off x="5634038" y="2399179"/>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921"/>
                    <p:cNvSpPr>
                      <a:spLocks noChangeShapeType="1"/>
                    </p:cNvSpPr>
                    <p:nvPr/>
                  </p:nvSpPr>
                  <p:spPr bwMode="auto">
                    <a:xfrm>
                      <a:off x="5699126" y="2399179"/>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922"/>
                    <p:cNvSpPr>
                      <a:spLocks noChangeShapeType="1"/>
                    </p:cNvSpPr>
                    <p:nvPr/>
                  </p:nvSpPr>
                  <p:spPr bwMode="auto">
                    <a:xfrm>
                      <a:off x="5699126" y="2432517"/>
                      <a:ext cx="0" cy="1428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923"/>
                    <p:cNvSpPr>
                      <a:spLocks noChangeShapeType="1"/>
                    </p:cNvSpPr>
                    <p:nvPr/>
                  </p:nvSpPr>
                  <p:spPr bwMode="auto">
                    <a:xfrm>
                      <a:off x="5699126" y="2446804"/>
                      <a:ext cx="269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924"/>
                    <p:cNvSpPr>
                      <a:spLocks noChangeShapeType="1"/>
                    </p:cNvSpPr>
                    <p:nvPr/>
                  </p:nvSpPr>
                  <p:spPr bwMode="auto">
                    <a:xfrm>
                      <a:off x="5726113" y="2446804"/>
                      <a:ext cx="0" cy="2540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925"/>
                    <p:cNvSpPr>
                      <a:spLocks noChangeShapeType="1"/>
                    </p:cNvSpPr>
                    <p:nvPr/>
                  </p:nvSpPr>
                  <p:spPr bwMode="auto">
                    <a:xfrm>
                      <a:off x="5741988" y="2491254"/>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785" name="Group 784"/>
                <p:cNvGrpSpPr/>
                <p:nvPr/>
              </p:nvGrpSpPr>
              <p:grpSpPr>
                <a:xfrm>
                  <a:off x="5837238" y="2491254"/>
                  <a:ext cx="2335213" cy="444500"/>
                  <a:chOff x="5837238" y="2491254"/>
                  <a:chExt cx="2335213" cy="444500"/>
                </a:xfrm>
              </p:grpSpPr>
              <p:sp>
                <p:nvSpPr>
                  <p:cNvPr id="795" name="Line 926"/>
                  <p:cNvSpPr>
                    <a:spLocks noChangeShapeType="1"/>
                  </p:cNvSpPr>
                  <p:nvPr/>
                </p:nvSpPr>
                <p:spPr bwMode="auto">
                  <a:xfrm>
                    <a:off x="5837238" y="2491254"/>
                    <a:ext cx="254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927"/>
                  <p:cNvSpPr>
                    <a:spLocks noChangeShapeType="1"/>
                  </p:cNvSpPr>
                  <p:nvPr/>
                </p:nvSpPr>
                <p:spPr bwMode="auto">
                  <a:xfrm>
                    <a:off x="5862638" y="24912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928"/>
                  <p:cNvSpPr>
                    <a:spLocks noChangeShapeType="1"/>
                  </p:cNvSpPr>
                  <p:nvPr/>
                </p:nvSpPr>
                <p:spPr bwMode="auto">
                  <a:xfrm>
                    <a:off x="5862638" y="2491254"/>
                    <a:ext cx="396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929"/>
                  <p:cNvSpPr>
                    <a:spLocks noChangeShapeType="1"/>
                  </p:cNvSpPr>
                  <p:nvPr/>
                </p:nvSpPr>
                <p:spPr bwMode="auto">
                  <a:xfrm>
                    <a:off x="5934076" y="2491254"/>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930"/>
                  <p:cNvSpPr>
                    <a:spLocks noChangeShapeType="1"/>
                  </p:cNvSpPr>
                  <p:nvPr/>
                </p:nvSpPr>
                <p:spPr bwMode="auto">
                  <a:xfrm>
                    <a:off x="6030913" y="2491254"/>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931"/>
                  <p:cNvSpPr>
                    <a:spLocks noChangeShapeType="1"/>
                  </p:cNvSpPr>
                  <p:nvPr/>
                </p:nvSpPr>
                <p:spPr bwMode="auto">
                  <a:xfrm>
                    <a:off x="6127751" y="24912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932"/>
                  <p:cNvSpPr>
                    <a:spLocks noChangeShapeType="1"/>
                  </p:cNvSpPr>
                  <p:nvPr/>
                </p:nvSpPr>
                <p:spPr bwMode="auto">
                  <a:xfrm>
                    <a:off x="6127751" y="2491254"/>
                    <a:ext cx="0" cy="4445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933"/>
                  <p:cNvSpPr>
                    <a:spLocks noChangeShapeType="1"/>
                  </p:cNvSpPr>
                  <p:nvPr/>
                </p:nvSpPr>
                <p:spPr bwMode="auto">
                  <a:xfrm>
                    <a:off x="6127751" y="2535704"/>
                    <a:ext cx="174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934"/>
                  <p:cNvSpPr>
                    <a:spLocks noChangeShapeType="1"/>
                  </p:cNvSpPr>
                  <p:nvPr/>
                </p:nvSpPr>
                <p:spPr bwMode="auto">
                  <a:xfrm>
                    <a:off x="6178551" y="2535704"/>
                    <a:ext cx="127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935"/>
                  <p:cNvSpPr>
                    <a:spLocks noChangeShapeType="1"/>
                  </p:cNvSpPr>
                  <p:nvPr/>
                </p:nvSpPr>
                <p:spPr bwMode="auto">
                  <a:xfrm>
                    <a:off x="6191251" y="2535704"/>
                    <a:ext cx="0" cy="5080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936"/>
                  <p:cNvSpPr>
                    <a:spLocks noChangeShapeType="1"/>
                  </p:cNvSpPr>
                  <p:nvPr/>
                </p:nvSpPr>
                <p:spPr bwMode="auto">
                  <a:xfrm>
                    <a:off x="6191251" y="2586504"/>
                    <a:ext cx="31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937"/>
                  <p:cNvSpPr>
                    <a:spLocks noChangeShapeType="1"/>
                  </p:cNvSpPr>
                  <p:nvPr/>
                </p:nvSpPr>
                <p:spPr bwMode="auto">
                  <a:xfrm>
                    <a:off x="6226176" y="2586504"/>
                    <a:ext cx="1111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938"/>
                  <p:cNvSpPr>
                    <a:spLocks noChangeShapeType="1"/>
                  </p:cNvSpPr>
                  <p:nvPr/>
                </p:nvSpPr>
                <p:spPr bwMode="auto">
                  <a:xfrm>
                    <a:off x="6237288" y="258650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939"/>
                  <p:cNvSpPr>
                    <a:spLocks noChangeShapeType="1"/>
                  </p:cNvSpPr>
                  <p:nvPr/>
                </p:nvSpPr>
                <p:spPr bwMode="auto">
                  <a:xfrm>
                    <a:off x="6237288" y="2586504"/>
                    <a:ext cx="47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940"/>
                  <p:cNvSpPr>
                    <a:spLocks noChangeShapeType="1"/>
                  </p:cNvSpPr>
                  <p:nvPr/>
                </p:nvSpPr>
                <p:spPr bwMode="auto">
                  <a:xfrm>
                    <a:off x="6242051" y="258650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941"/>
                  <p:cNvSpPr>
                    <a:spLocks noChangeShapeType="1"/>
                  </p:cNvSpPr>
                  <p:nvPr/>
                </p:nvSpPr>
                <p:spPr bwMode="auto">
                  <a:xfrm>
                    <a:off x="6242051" y="2586504"/>
                    <a:ext cx="4762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942"/>
                  <p:cNvSpPr>
                    <a:spLocks noChangeShapeType="1"/>
                  </p:cNvSpPr>
                  <p:nvPr/>
                </p:nvSpPr>
                <p:spPr bwMode="auto">
                  <a:xfrm>
                    <a:off x="6323013" y="2586504"/>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812" name="Group 811"/>
                  <p:cNvGrpSpPr/>
                  <p:nvPr/>
                </p:nvGrpSpPr>
                <p:grpSpPr>
                  <a:xfrm>
                    <a:off x="6418263" y="2586504"/>
                    <a:ext cx="1754188" cy="349250"/>
                    <a:chOff x="6418263" y="2586504"/>
                    <a:chExt cx="1754188" cy="349250"/>
                  </a:xfrm>
                </p:grpSpPr>
                <p:sp>
                  <p:nvSpPr>
                    <p:cNvPr id="813" name="Line 943"/>
                    <p:cNvSpPr>
                      <a:spLocks noChangeShapeType="1"/>
                    </p:cNvSpPr>
                    <p:nvPr/>
                  </p:nvSpPr>
                  <p:spPr bwMode="auto">
                    <a:xfrm>
                      <a:off x="6418263" y="2586504"/>
                      <a:ext cx="539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944"/>
                    <p:cNvSpPr>
                      <a:spLocks noChangeShapeType="1"/>
                    </p:cNvSpPr>
                    <p:nvPr/>
                  </p:nvSpPr>
                  <p:spPr bwMode="auto">
                    <a:xfrm>
                      <a:off x="6472238" y="2586504"/>
                      <a:ext cx="0" cy="11113"/>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945"/>
                    <p:cNvSpPr>
                      <a:spLocks noChangeShapeType="1"/>
                    </p:cNvSpPr>
                    <p:nvPr/>
                  </p:nvSpPr>
                  <p:spPr bwMode="auto">
                    <a:xfrm>
                      <a:off x="6472238" y="2630954"/>
                      <a:ext cx="0" cy="793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946"/>
                    <p:cNvSpPr>
                      <a:spLocks noChangeShapeType="1"/>
                    </p:cNvSpPr>
                    <p:nvPr/>
                  </p:nvSpPr>
                  <p:spPr bwMode="auto">
                    <a:xfrm>
                      <a:off x="6472238" y="2638892"/>
                      <a:ext cx="269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947"/>
                    <p:cNvSpPr>
                      <a:spLocks noChangeShapeType="1"/>
                    </p:cNvSpPr>
                    <p:nvPr/>
                  </p:nvSpPr>
                  <p:spPr bwMode="auto">
                    <a:xfrm>
                      <a:off x="6499226" y="263889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948"/>
                    <p:cNvSpPr>
                      <a:spLocks noChangeShapeType="1"/>
                    </p:cNvSpPr>
                    <p:nvPr/>
                  </p:nvSpPr>
                  <p:spPr bwMode="auto">
                    <a:xfrm>
                      <a:off x="6499226" y="2638892"/>
                      <a:ext cx="301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949"/>
                    <p:cNvSpPr>
                      <a:spLocks noChangeShapeType="1"/>
                    </p:cNvSpPr>
                    <p:nvPr/>
                  </p:nvSpPr>
                  <p:spPr bwMode="auto">
                    <a:xfrm>
                      <a:off x="6546851" y="2656354"/>
                      <a:ext cx="0" cy="39688"/>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950"/>
                    <p:cNvSpPr>
                      <a:spLocks noChangeShapeType="1"/>
                    </p:cNvSpPr>
                    <p:nvPr/>
                  </p:nvSpPr>
                  <p:spPr bwMode="auto">
                    <a:xfrm>
                      <a:off x="6546851" y="2696042"/>
                      <a:ext cx="254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951"/>
                    <p:cNvSpPr>
                      <a:spLocks noChangeShapeType="1"/>
                    </p:cNvSpPr>
                    <p:nvPr/>
                  </p:nvSpPr>
                  <p:spPr bwMode="auto">
                    <a:xfrm>
                      <a:off x="6604001" y="2696042"/>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952"/>
                    <p:cNvSpPr>
                      <a:spLocks noChangeShapeType="1"/>
                    </p:cNvSpPr>
                    <p:nvPr/>
                  </p:nvSpPr>
                  <p:spPr bwMode="auto">
                    <a:xfrm>
                      <a:off x="6700838" y="2696042"/>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953"/>
                    <p:cNvSpPr>
                      <a:spLocks noChangeShapeType="1"/>
                    </p:cNvSpPr>
                    <p:nvPr/>
                  </p:nvSpPr>
                  <p:spPr bwMode="auto">
                    <a:xfrm>
                      <a:off x="6796088" y="2696042"/>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954"/>
                    <p:cNvSpPr>
                      <a:spLocks noChangeShapeType="1"/>
                    </p:cNvSpPr>
                    <p:nvPr/>
                  </p:nvSpPr>
                  <p:spPr bwMode="auto">
                    <a:xfrm>
                      <a:off x="6892926" y="2696042"/>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955"/>
                    <p:cNvSpPr>
                      <a:spLocks noChangeShapeType="1"/>
                    </p:cNvSpPr>
                    <p:nvPr/>
                  </p:nvSpPr>
                  <p:spPr bwMode="auto">
                    <a:xfrm>
                      <a:off x="6989763" y="2696042"/>
                      <a:ext cx="4445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956"/>
                    <p:cNvSpPr>
                      <a:spLocks noChangeShapeType="1"/>
                    </p:cNvSpPr>
                    <p:nvPr/>
                  </p:nvSpPr>
                  <p:spPr bwMode="auto">
                    <a:xfrm>
                      <a:off x="7034213" y="2696042"/>
                      <a:ext cx="0" cy="1905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957"/>
                    <p:cNvSpPr>
                      <a:spLocks noChangeShapeType="1"/>
                    </p:cNvSpPr>
                    <p:nvPr/>
                  </p:nvSpPr>
                  <p:spPr bwMode="auto">
                    <a:xfrm>
                      <a:off x="7034213" y="2748429"/>
                      <a:ext cx="0" cy="11113"/>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958"/>
                    <p:cNvSpPr>
                      <a:spLocks noChangeShapeType="1"/>
                    </p:cNvSpPr>
                    <p:nvPr/>
                  </p:nvSpPr>
                  <p:spPr bwMode="auto">
                    <a:xfrm>
                      <a:off x="7034213" y="2759542"/>
                      <a:ext cx="539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959"/>
                    <p:cNvSpPr>
                      <a:spLocks noChangeShapeType="1"/>
                    </p:cNvSpPr>
                    <p:nvPr/>
                  </p:nvSpPr>
                  <p:spPr bwMode="auto">
                    <a:xfrm>
                      <a:off x="7118351" y="2759542"/>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960"/>
                    <p:cNvSpPr>
                      <a:spLocks noChangeShapeType="1"/>
                    </p:cNvSpPr>
                    <p:nvPr/>
                  </p:nvSpPr>
                  <p:spPr bwMode="auto">
                    <a:xfrm>
                      <a:off x="7213601" y="2759542"/>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961"/>
                    <p:cNvSpPr>
                      <a:spLocks noChangeShapeType="1"/>
                    </p:cNvSpPr>
                    <p:nvPr/>
                  </p:nvSpPr>
                  <p:spPr bwMode="auto">
                    <a:xfrm>
                      <a:off x="7310438" y="2759542"/>
                      <a:ext cx="158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962"/>
                    <p:cNvSpPr>
                      <a:spLocks noChangeShapeType="1"/>
                    </p:cNvSpPr>
                    <p:nvPr/>
                  </p:nvSpPr>
                  <p:spPr bwMode="auto">
                    <a:xfrm>
                      <a:off x="7326313"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Line 963"/>
                    <p:cNvSpPr>
                      <a:spLocks noChangeShapeType="1"/>
                    </p:cNvSpPr>
                    <p:nvPr/>
                  </p:nvSpPr>
                  <p:spPr bwMode="auto">
                    <a:xfrm>
                      <a:off x="7326313" y="2759542"/>
                      <a:ext cx="793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4" name="Line 964"/>
                    <p:cNvSpPr>
                      <a:spLocks noChangeShapeType="1"/>
                    </p:cNvSpPr>
                    <p:nvPr/>
                  </p:nvSpPr>
                  <p:spPr bwMode="auto">
                    <a:xfrm>
                      <a:off x="7334251"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5" name="Line 965"/>
                    <p:cNvSpPr>
                      <a:spLocks noChangeShapeType="1"/>
                    </p:cNvSpPr>
                    <p:nvPr/>
                  </p:nvSpPr>
                  <p:spPr bwMode="auto">
                    <a:xfrm>
                      <a:off x="7334251" y="2759542"/>
                      <a:ext cx="1111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966"/>
                    <p:cNvSpPr>
                      <a:spLocks noChangeShapeType="1"/>
                    </p:cNvSpPr>
                    <p:nvPr/>
                  </p:nvSpPr>
                  <p:spPr bwMode="auto">
                    <a:xfrm>
                      <a:off x="7345363"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967"/>
                    <p:cNvSpPr>
                      <a:spLocks noChangeShapeType="1"/>
                    </p:cNvSpPr>
                    <p:nvPr/>
                  </p:nvSpPr>
                  <p:spPr bwMode="auto">
                    <a:xfrm>
                      <a:off x="7345363" y="2759542"/>
                      <a:ext cx="301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968"/>
                    <p:cNvSpPr>
                      <a:spLocks noChangeShapeType="1"/>
                    </p:cNvSpPr>
                    <p:nvPr/>
                  </p:nvSpPr>
                  <p:spPr bwMode="auto">
                    <a:xfrm>
                      <a:off x="7407276" y="2759542"/>
                      <a:ext cx="127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969"/>
                    <p:cNvSpPr>
                      <a:spLocks noChangeShapeType="1"/>
                    </p:cNvSpPr>
                    <p:nvPr/>
                  </p:nvSpPr>
                  <p:spPr bwMode="auto">
                    <a:xfrm>
                      <a:off x="7419976"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970"/>
                    <p:cNvSpPr>
                      <a:spLocks noChangeShapeType="1"/>
                    </p:cNvSpPr>
                    <p:nvPr/>
                  </p:nvSpPr>
                  <p:spPr bwMode="auto">
                    <a:xfrm>
                      <a:off x="7419976" y="2759542"/>
                      <a:ext cx="793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971"/>
                    <p:cNvSpPr>
                      <a:spLocks noChangeShapeType="1"/>
                    </p:cNvSpPr>
                    <p:nvPr/>
                  </p:nvSpPr>
                  <p:spPr bwMode="auto">
                    <a:xfrm>
                      <a:off x="7427913"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972"/>
                    <p:cNvSpPr>
                      <a:spLocks noChangeShapeType="1"/>
                    </p:cNvSpPr>
                    <p:nvPr/>
                  </p:nvSpPr>
                  <p:spPr bwMode="auto">
                    <a:xfrm>
                      <a:off x="7427913" y="2759542"/>
                      <a:ext cx="793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973"/>
                    <p:cNvSpPr>
                      <a:spLocks noChangeShapeType="1"/>
                    </p:cNvSpPr>
                    <p:nvPr/>
                  </p:nvSpPr>
                  <p:spPr bwMode="auto">
                    <a:xfrm>
                      <a:off x="7435851"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974"/>
                    <p:cNvSpPr>
                      <a:spLocks noChangeShapeType="1"/>
                    </p:cNvSpPr>
                    <p:nvPr/>
                  </p:nvSpPr>
                  <p:spPr bwMode="auto">
                    <a:xfrm>
                      <a:off x="7435851" y="2759542"/>
                      <a:ext cx="3492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975"/>
                    <p:cNvSpPr>
                      <a:spLocks noChangeShapeType="1"/>
                    </p:cNvSpPr>
                    <p:nvPr/>
                  </p:nvSpPr>
                  <p:spPr bwMode="auto">
                    <a:xfrm>
                      <a:off x="7502526" y="2759542"/>
                      <a:ext cx="952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976"/>
                    <p:cNvSpPr>
                      <a:spLocks noChangeShapeType="1"/>
                    </p:cNvSpPr>
                    <p:nvPr/>
                  </p:nvSpPr>
                  <p:spPr bwMode="auto">
                    <a:xfrm>
                      <a:off x="7512051"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977"/>
                    <p:cNvSpPr>
                      <a:spLocks noChangeShapeType="1"/>
                    </p:cNvSpPr>
                    <p:nvPr/>
                  </p:nvSpPr>
                  <p:spPr bwMode="auto">
                    <a:xfrm>
                      <a:off x="7512051" y="2759542"/>
                      <a:ext cx="5556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978"/>
                    <p:cNvSpPr>
                      <a:spLocks noChangeShapeType="1"/>
                    </p:cNvSpPr>
                    <p:nvPr/>
                  </p:nvSpPr>
                  <p:spPr bwMode="auto">
                    <a:xfrm>
                      <a:off x="7599363" y="2759542"/>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979"/>
                    <p:cNvSpPr>
                      <a:spLocks noChangeShapeType="1"/>
                    </p:cNvSpPr>
                    <p:nvPr/>
                  </p:nvSpPr>
                  <p:spPr bwMode="auto">
                    <a:xfrm>
                      <a:off x="7696201" y="2759542"/>
                      <a:ext cx="793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980"/>
                    <p:cNvSpPr>
                      <a:spLocks noChangeShapeType="1"/>
                    </p:cNvSpPr>
                    <p:nvPr/>
                  </p:nvSpPr>
                  <p:spPr bwMode="auto">
                    <a:xfrm>
                      <a:off x="7704138" y="27595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981"/>
                    <p:cNvSpPr>
                      <a:spLocks noChangeShapeType="1"/>
                    </p:cNvSpPr>
                    <p:nvPr/>
                  </p:nvSpPr>
                  <p:spPr bwMode="auto">
                    <a:xfrm>
                      <a:off x="7704138" y="2759542"/>
                      <a:ext cx="1111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982"/>
                    <p:cNvSpPr>
                      <a:spLocks noChangeShapeType="1"/>
                    </p:cNvSpPr>
                    <p:nvPr/>
                  </p:nvSpPr>
                  <p:spPr bwMode="auto">
                    <a:xfrm>
                      <a:off x="7715251" y="2759542"/>
                      <a:ext cx="0" cy="5080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983"/>
                    <p:cNvSpPr>
                      <a:spLocks noChangeShapeType="1"/>
                    </p:cNvSpPr>
                    <p:nvPr/>
                  </p:nvSpPr>
                  <p:spPr bwMode="auto">
                    <a:xfrm>
                      <a:off x="7715251" y="2843679"/>
                      <a:ext cx="0" cy="66675"/>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984"/>
                    <p:cNvSpPr>
                      <a:spLocks noChangeShapeType="1"/>
                    </p:cNvSpPr>
                    <p:nvPr/>
                  </p:nvSpPr>
                  <p:spPr bwMode="auto">
                    <a:xfrm>
                      <a:off x="7723188" y="2935754"/>
                      <a:ext cx="15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985"/>
                    <p:cNvSpPr>
                      <a:spLocks noChangeShapeType="1"/>
                    </p:cNvSpPr>
                    <p:nvPr/>
                  </p:nvSpPr>
                  <p:spPr bwMode="auto">
                    <a:xfrm>
                      <a:off x="7724776" y="29357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Line 986"/>
                    <p:cNvSpPr>
                      <a:spLocks noChangeShapeType="1"/>
                    </p:cNvSpPr>
                    <p:nvPr/>
                  </p:nvSpPr>
                  <p:spPr bwMode="auto">
                    <a:xfrm>
                      <a:off x="7724776" y="2935754"/>
                      <a:ext cx="6191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7" name="Line 987"/>
                    <p:cNvSpPr>
                      <a:spLocks noChangeShapeType="1"/>
                    </p:cNvSpPr>
                    <p:nvPr/>
                  </p:nvSpPr>
                  <p:spPr bwMode="auto">
                    <a:xfrm>
                      <a:off x="7818438" y="29357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8" name="Line 988"/>
                    <p:cNvSpPr>
                      <a:spLocks noChangeShapeType="1"/>
                    </p:cNvSpPr>
                    <p:nvPr/>
                  </p:nvSpPr>
                  <p:spPr bwMode="auto">
                    <a:xfrm>
                      <a:off x="7818438" y="29357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9" name="Line 989"/>
                    <p:cNvSpPr>
                      <a:spLocks noChangeShapeType="1"/>
                    </p:cNvSpPr>
                    <p:nvPr/>
                  </p:nvSpPr>
                  <p:spPr bwMode="auto">
                    <a:xfrm>
                      <a:off x="7818438" y="2935754"/>
                      <a:ext cx="49213"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0" name="Line 990"/>
                    <p:cNvSpPr>
                      <a:spLocks noChangeShapeType="1"/>
                    </p:cNvSpPr>
                    <p:nvPr/>
                  </p:nvSpPr>
                  <p:spPr bwMode="auto">
                    <a:xfrm>
                      <a:off x="7867651" y="2935754"/>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1" name="Line 991"/>
                    <p:cNvSpPr>
                      <a:spLocks noChangeShapeType="1"/>
                    </p:cNvSpPr>
                    <p:nvPr/>
                  </p:nvSpPr>
                  <p:spPr bwMode="auto">
                    <a:xfrm>
                      <a:off x="7867651" y="2935754"/>
                      <a:ext cx="158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2" name="Line 992"/>
                    <p:cNvSpPr>
                      <a:spLocks noChangeShapeType="1"/>
                    </p:cNvSpPr>
                    <p:nvPr/>
                  </p:nvSpPr>
                  <p:spPr bwMode="auto">
                    <a:xfrm>
                      <a:off x="7915276" y="2935754"/>
                      <a:ext cx="65088"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3" name="Line 993"/>
                    <p:cNvSpPr>
                      <a:spLocks noChangeShapeType="1"/>
                    </p:cNvSpPr>
                    <p:nvPr/>
                  </p:nvSpPr>
                  <p:spPr bwMode="auto">
                    <a:xfrm>
                      <a:off x="8012113" y="2935754"/>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4" name="Line 994"/>
                    <p:cNvSpPr>
                      <a:spLocks noChangeShapeType="1"/>
                    </p:cNvSpPr>
                    <p:nvPr/>
                  </p:nvSpPr>
                  <p:spPr bwMode="auto">
                    <a:xfrm>
                      <a:off x="8108951" y="2935754"/>
                      <a:ext cx="6350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
              <p:nvSpPr>
                <p:cNvPr id="786" name="Line 996"/>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997"/>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998"/>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999"/>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1000"/>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1001"/>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1002"/>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1003"/>
                <p:cNvSpPr>
                  <a:spLocks noChangeShapeType="1"/>
                </p:cNvSpPr>
                <p:nvPr/>
              </p:nvSpPr>
              <p:spPr bwMode="auto">
                <a:xfrm>
                  <a:off x="5076826" y="2175342"/>
                  <a:ext cx="0"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1004"/>
                <p:cNvSpPr>
                  <a:spLocks noChangeShapeType="1"/>
                </p:cNvSpPr>
                <p:nvPr/>
              </p:nvSpPr>
              <p:spPr bwMode="auto">
                <a:xfrm>
                  <a:off x="5076826" y="2175342"/>
                  <a:ext cx="3175" cy="0"/>
                </a:xfrm>
                <a:prstGeom prst="line">
                  <a:avLst/>
                </a:prstGeom>
                <a:ln w="19050">
                  <a:solidFill>
                    <a:schemeClr val="accent1"/>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sp>
        <p:nvSpPr>
          <p:cNvPr id="882" name="Line 1005"/>
          <p:cNvSpPr>
            <a:spLocks noChangeShapeType="1"/>
          </p:cNvSpPr>
          <p:nvPr/>
        </p:nvSpPr>
        <p:spPr bwMode="auto">
          <a:xfrm>
            <a:off x="5080001" y="2663037"/>
            <a:ext cx="0" cy="25400"/>
          </a:xfrm>
          <a:prstGeom prst="line">
            <a:avLst/>
          </a:prstGeom>
          <a:noFill/>
          <a:ln w="14288" cap="flat">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1006"/>
          <p:cNvSpPr>
            <a:spLocks noChangeShapeType="1"/>
          </p:cNvSpPr>
          <p:nvPr/>
        </p:nvSpPr>
        <p:spPr bwMode="auto">
          <a:xfrm>
            <a:off x="5080001" y="2688437"/>
            <a:ext cx="11113" cy="0"/>
          </a:xfrm>
          <a:prstGeom prst="line">
            <a:avLst/>
          </a:prstGeom>
          <a:noFill/>
          <a:ln w="14288" cap="flat">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1074"/>
          <p:cNvSpPr>
            <a:spLocks noChangeShapeType="1"/>
          </p:cNvSpPr>
          <p:nvPr/>
        </p:nvSpPr>
        <p:spPr bwMode="auto">
          <a:xfrm>
            <a:off x="6272213" y="3437737"/>
            <a:ext cx="0" cy="28575"/>
          </a:xfrm>
          <a:prstGeom prst="line">
            <a:avLst/>
          </a:prstGeom>
          <a:noFill/>
          <a:ln w="14288" cap="flat">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1075"/>
          <p:cNvSpPr>
            <a:spLocks noChangeShapeType="1"/>
          </p:cNvSpPr>
          <p:nvPr/>
        </p:nvSpPr>
        <p:spPr bwMode="auto">
          <a:xfrm>
            <a:off x="6272213" y="3466312"/>
            <a:ext cx="285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886" name="Group 885"/>
          <p:cNvGrpSpPr/>
          <p:nvPr/>
        </p:nvGrpSpPr>
        <p:grpSpPr>
          <a:xfrm>
            <a:off x="5091113" y="2688437"/>
            <a:ext cx="3084513" cy="973138"/>
            <a:chOff x="5091113" y="2200742"/>
            <a:chExt cx="3084513" cy="973138"/>
          </a:xfrm>
        </p:grpSpPr>
        <p:sp>
          <p:nvSpPr>
            <p:cNvPr id="887" name="Line 1007"/>
            <p:cNvSpPr>
              <a:spLocks noChangeShapeType="1"/>
            </p:cNvSpPr>
            <p:nvPr/>
          </p:nvSpPr>
          <p:spPr bwMode="auto">
            <a:xfrm>
              <a:off x="5091113" y="2200742"/>
              <a:ext cx="0" cy="285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1008"/>
            <p:cNvSpPr>
              <a:spLocks noChangeShapeType="1"/>
            </p:cNvSpPr>
            <p:nvPr/>
          </p:nvSpPr>
          <p:spPr bwMode="auto">
            <a:xfrm>
              <a:off x="5091113" y="2229317"/>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1009"/>
            <p:cNvSpPr>
              <a:spLocks noChangeShapeType="1"/>
            </p:cNvSpPr>
            <p:nvPr/>
          </p:nvSpPr>
          <p:spPr bwMode="auto">
            <a:xfrm>
              <a:off x="5114926" y="2240429"/>
              <a:ext cx="0" cy="1428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1010"/>
            <p:cNvSpPr>
              <a:spLocks noChangeShapeType="1"/>
            </p:cNvSpPr>
            <p:nvPr/>
          </p:nvSpPr>
          <p:spPr bwMode="auto">
            <a:xfrm>
              <a:off x="5114926" y="2254717"/>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1011"/>
            <p:cNvSpPr>
              <a:spLocks noChangeShapeType="1"/>
            </p:cNvSpPr>
            <p:nvPr/>
          </p:nvSpPr>
          <p:spPr bwMode="auto">
            <a:xfrm>
              <a:off x="5118101" y="2254717"/>
              <a:ext cx="0" cy="2381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1012"/>
            <p:cNvSpPr>
              <a:spLocks noChangeShapeType="1"/>
            </p:cNvSpPr>
            <p:nvPr/>
          </p:nvSpPr>
          <p:spPr bwMode="auto">
            <a:xfrm>
              <a:off x="5118101" y="2278529"/>
              <a:ext cx="238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1013"/>
            <p:cNvSpPr>
              <a:spLocks noChangeShapeType="1"/>
            </p:cNvSpPr>
            <p:nvPr/>
          </p:nvSpPr>
          <p:spPr bwMode="auto">
            <a:xfrm>
              <a:off x="5173663" y="2278529"/>
              <a:ext cx="269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1014"/>
            <p:cNvSpPr>
              <a:spLocks noChangeShapeType="1"/>
            </p:cNvSpPr>
            <p:nvPr/>
          </p:nvSpPr>
          <p:spPr bwMode="auto">
            <a:xfrm>
              <a:off x="5200651" y="2278529"/>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1015"/>
            <p:cNvSpPr>
              <a:spLocks noChangeShapeType="1"/>
            </p:cNvSpPr>
            <p:nvPr/>
          </p:nvSpPr>
          <p:spPr bwMode="auto">
            <a:xfrm>
              <a:off x="5200651" y="2303929"/>
              <a:ext cx="127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896" name="Group 895"/>
            <p:cNvGrpSpPr/>
            <p:nvPr/>
          </p:nvGrpSpPr>
          <p:grpSpPr>
            <a:xfrm>
              <a:off x="5230813" y="2318217"/>
              <a:ext cx="2944813" cy="855663"/>
              <a:chOff x="5230813" y="2318217"/>
              <a:chExt cx="2944813" cy="855663"/>
            </a:xfrm>
          </p:grpSpPr>
          <p:sp>
            <p:nvSpPr>
              <p:cNvPr id="897" name="Line 1016"/>
              <p:cNvSpPr>
                <a:spLocks noChangeShapeType="1"/>
              </p:cNvSpPr>
              <p:nvPr/>
            </p:nvSpPr>
            <p:spPr bwMode="auto">
              <a:xfrm>
                <a:off x="5230813" y="2318217"/>
                <a:ext cx="0" cy="1111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1017"/>
              <p:cNvSpPr>
                <a:spLocks noChangeShapeType="1"/>
              </p:cNvSpPr>
              <p:nvPr/>
            </p:nvSpPr>
            <p:spPr bwMode="auto">
              <a:xfrm>
                <a:off x="5230813" y="2329329"/>
                <a:ext cx="4762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1018"/>
              <p:cNvSpPr>
                <a:spLocks noChangeShapeType="1"/>
              </p:cNvSpPr>
              <p:nvPr/>
            </p:nvSpPr>
            <p:spPr bwMode="auto">
              <a:xfrm>
                <a:off x="5278438" y="2329329"/>
                <a:ext cx="0" cy="793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1019"/>
              <p:cNvSpPr>
                <a:spLocks noChangeShapeType="1"/>
              </p:cNvSpPr>
              <p:nvPr/>
            </p:nvSpPr>
            <p:spPr bwMode="auto">
              <a:xfrm>
                <a:off x="5291138" y="2354729"/>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1020"/>
              <p:cNvSpPr>
                <a:spLocks noChangeShapeType="1"/>
              </p:cNvSpPr>
              <p:nvPr/>
            </p:nvSpPr>
            <p:spPr bwMode="auto">
              <a:xfrm>
                <a:off x="5294313" y="2354729"/>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1021"/>
              <p:cNvSpPr>
                <a:spLocks noChangeShapeType="1"/>
              </p:cNvSpPr>
              <p:nvPr/>
            </p:nvSpPr>
            <p:spPr bwMode="auto">
              <a:xfrm>
                <a:off x="5294313" y="238012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1022"/>
              <p:cNvSpPr>
                <a:spLocks noChangeShapeType="1"/>
              </p:cNvSpPr>
              <p:nvPr/>
            </p:nvSpPr>
            <p:spPr bwMode="auto">
              <a:xfrm>
                <a:off x="5302251" y="2380129"/>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1023"/>
              <p:cNvSpPr>
                <a:spLocks noChangeShapeType="1"/>
              </p:cNvSpPr>
              <p:nvPr/>
            </p:nvSpPr>
            <p:spPr bwMode="auto">
              <a:xfrm>
                <a:off x="5302251" y="2405529"/>
                <a:ext cx="63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1024"/>
              <p:cNvSpPr>
                <a:spLocks noChangeShapeType="1"/>
              </p:cNvSpPr>
              <p:nvPr/>
            </p:nvSpPr>
            <p:spPr bwMode="auto">
              <a:xfrm>
                <a:off x="5340351" y="2405529"/>
                <a:ext cx="619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1025"/>
              <p:cNvSpPr>
                <a:spLocks noChangeShapeType="1"/>
              </p:cNvSpPr>
              <p:nvPr/>
            </p:nvSpPr>
            <p:spPr bwMode="auto">
              <a:xfrm>
                <a:off x="5402263" y="2405529"/>
                <a:ext cx="0" cy="158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1026"/>
              <p:cNvSpPr>
                <a:spLocks noChangeShapeType="1"/>
              </p:cNvSpPr>
              <p:nvPr/>
            </p:nvSpPr>
            <p:spPr bwMode="auto">
              <a:xfrm>
                <a:off x="5411788" y="2429342"/>
                <a:ext cx="238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1027"/>
              <p:cNvSpPr>
                <a:spLocks noChangeShapeType="1"/>
              </p:cNvSpPr>
              <p:nvPr/>
            </p:nvSpPr>
            <p:spPr bwMode="auto">
              <a:xfrm>
                <a:off x="5435601" y="2429342"/>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1028"/>
              <p:cNvSpPr>
                <a:spLocks noChangeShapeType="1"/>
              </p:cNvSpPr>
              <p:nvPr/>
            </p:nvSpPr>
            <p:spPr bwMode="auto">
              <a:xfrm>
                <a:off x="5435601" y="2454742"/>
                <a:ext cx="174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1029"/>
              <p:cNvSpPr>
                <a:spLocks noChangeShapeType="1"/>
              </p:cNvSpPr>
              <p:nvPr/>
            </p:nvSpPr>
            <p:spPr bwMode="auto">
              <a:xfrm>
                <a:off x="5484813" y="2454742"/>
                <a:ext cx="111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1030"/>
              <p:cNvSpPr>
                <a:spLocks noChangeShapeType="1"/>
              </p:cNvSpPr>
              <p:nvPr/>
            </p:nvSpPr>
            <p:spPr bwMode="auto">
              <a:xfrm>
                <a:off x="5495926" y="2454742"/>
                <a:ext cx="0" cy="285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1031"/>
              <p:cNvSpPr>
                <a:spLocks noChangeShapeType="1"/>
              </p:cNvSpPr>
              <p:nvPr/>
            </p:nvSpPr>
            <p:spPr bwMode="auto">
              <a:xfrm>
                <a:off x="5495926" y="2483317"/>
                <a:ext cx="285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1032"/>
              <p:cNvSpPr>
                <a:spLocks noChangeShapeType="1"/>
              </p:cNvSpPr>
              <p:nvPr/>
            </p:nvSpPr>
            <p:spPr bwMode="auto">
              <a:xfrm>
                <a:off x="5532438" y="2508717"/>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1033"/>
              <p:cNvSpPr>
                <a:spLocks noChangeShapeType="1"/>
              </p:cNvSpPr>
              <p:nvPr/>
            </p:nvSpPr>
            <p:spPr bwMode="auto">
              <a:xfrm>
                <a:off x="5540376" y="2508717"/>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1034"/>
              <p:cNvSpPr>
                <a:spLocks noChangeShapeType="1"/>
              </p:cNvSpPr>
              <p:nvPr/>
            </p:nvSpPr>
            <p:spPr bwMode="auto">
              <a:xfrm>
                <a:off x="5540376" y="2534117"/>
                <a:ext cx="2222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1035"/>
              <p:cNvSpPr>
                <a:spLocks noChangeShapeType="1"/>
              </p:cNvSpPr>
              <p:nvPr/>
            </p:nvSpPr>
            <p:spPr bwMode="auto">
              <a:xfrm>
                <a:off x="5562601" y="2534117"/>
                <a:ext cx="0" cy="1111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1036"/>
              <p:cNvSpPr>
                <a:spLocks noChangeShapeType="1"/>
              </p:cNvSpPr>
              <p:nvPr/>
            </p:nvSpPr>
            <p:spPr bwMode="auto">
              <a:xfrm>
                <a:off x="5575301" y="2561104"/>
                <a:ext cx="0" cy="2222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1037"/>
              <p:cNvSpPr>
                <a:spLocks noChangeShapeType="1"/>
              </p:cNvSpPr>
              <p:nvPr/>
            </p:nvSpPr>
            <p:spPr bwMode="auto">
              <a:xfrm>
                <a:off x="5575301" y="2583329"/>
                <a:ext cx="269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1038"/>
              <p:cNvSpPr>
                <a:spLocks noChangeShapeType="1"/>
              </p:cNvSpPr>
              <p:nvPr/>
            </p:nvSpPr>
            <p:spPr bwMode="auto">
              <a:xfrm>
                <a:off x="5602288" y="2583329"/>
                <a:ext cx="0" cy="2063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1040"/>
              <p:cNvSpPr>
                <a:spLocks noChangeShapeType="1"/>
              </p:cNvSpPr>
              <p:nvPr/>
            </p:nvSpPr>
            <p:spPr bwMode="auto">
              <a:xfrm>
                <a:off x="5626101" y="2608729"/>
                <a:ext cx="63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1041"/>
              <p:cNvSpPr>
                <a:spLocks noChangeShapeType="1"/>
              </p:cNvSpPr>
              <p:nvPr/>
            </p:nvSpPr>
            <p:spPr bwMode="auto">
              <a:xfrm>
                <a:off x="5632451" y="2608729"/>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1042"/>
              <p:cNvSpPr>
                <a:spLocks noChangeShapeType="1"/>
              </p:cNvSpPr>
              <p:nvPr/>
            </p:nvSpPr>
            <p:spPr bwMode="auto">
              <a:xfrm>
                <a:off x="5632451" y="2634129"/>
                <a:ext cx="317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1043"/>
              <p:cNvSpPr>
                <a:spLocks noChangeShapeType="1"/>
              </p:cNvSpPr>
              <p:nvPr/>
            </p:nvSpPr>
            <p:spPr bwMode="auto">
              <a:xfrm>
                <a:off x="5664201" y="2634129"/>
                <a:ext cx="0" cy="31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1044"/>
              <p:cNvSpPr>
                <a:spLocks noChangeShapeType="1"/>
              </p:cNvSpPr>
              <p:nvPr/>
            </p:nvSpPr>
            <p:spPr bwMode="auto">
              <a:xfrm>
                <a:off x="5672138" y="2664292"/>
                <a:ext cx="0" cy="2063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1045"/>
              <p:cNvSpPr>
                <a:spLocks noChangeShapeType="1"/>
              </p:cNvSpPr>
              <p:nvPr/>
            </p:nvSpPr>
            <p:spPr bwMode="auto">
              <a:xfrm>
                <a:off x="5672138" y="2684929"/>
                <a:ext cx="428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1046"/>
              <p:cNvSpPr>
                <a:spLocks noChangeShapeType="1"/>
              </p:cNvSpPr>
              <p:nvPr/>
            </p:nvSpPr>
            <p:spPr bwMode="auto">
              <a:xfrm>
                <a:off x="5741988" y="2689692"/>
                <a:ext cx="0" cy="1905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1047"/>
              <p:cNvSpPr>
                <a:spLocks noChangeShapeType="1"/>
              </p:cNvSpPr>
              <p:nvPr/>
            </p:nvSpPr>
            <p:spPr bwMode="auto">
              <a:xfrm>
                <a:off x="5741988" y="2708742"/>
                <a:ext cx="396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1048"/>
              <p:cNvSpPr>
                <a:spLocks noChangeShapeType="1"/>
              </p:cNvSpPr>
              <p:nvPr/>
            </p:nvSpPr>
            <p:spPr bwMode="auto">
              <a:xfrm>
                <a:off x="5781676" y="2708742"/>
                <a:ext cx="0" cy="635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1049"/>
              <p:cNvSpPr>
                <a:spLocks noChangeShapeType="1"/>
              </p:cNvSpPr>
              <p:nvPr/>
            </p:nvSpPr>
            <p:spPr bwMode="auto">
              <a:xfrm>
                <a:off x="5794376" y="2737317"/>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Line 1050"/>
              <p:cNvSpPr>
                <a:spLocks noChangeShapeType="1"/>
              </p:cNvSpPr>
              <p:nvPr/>
            </p:nvSpPr>
            <p:spPr bwMode="auto">
              <a:xfrm>
                <a:off x="5794376" y="2762717"/>
                <a:ext cx="63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1" name="Line 1051"/>
              <p:cNvSpPr>
                <a:spLocks noChangeShapeType="1"/>
              </p:cNvSpPr>
              <p:nvPr/>
            </p:nvSpPr>
            <p:spPr bwMode="auto">
              <a:xfrm>
                <a:off x="5800726" y="2762717"/>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932" name="Group 931"/>
              <p:cNvGrpSpPr/>
              <p:nvPr/>
            </p:nvGrpSpPr>
            <p:grpSpPr>
              <a:xfrm>
                <a:off x="5800726" y="2788117"/>
                <a:ext cx="2374900" cy="385763"/>
                <a:chOff x="5800726" y="2788117"/>
                <a:chExt cx="2374900" cy="385763"/>
              </a:xfrm>
            </p:grpSpPr>
            <p:sp>
              <p:nvSpPr>
                <p:cNvPr id="933" name="Line 1052"/>
                <p:cNvSpPr>
                  <a:spLocks noChangeShapeType="1"/>
                </p:cNvSpPr>
                <p:nvPr/>
              </p:nvSpPr>
              <p:spPr bwMode="auto">
                <a:xfrm>
                  <a:off x="5800726" y="2788117"/>
                  <a:ext cx="111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4" name="Line 1053"/>
                <p:cNvSpPr>
                  <a:spLocks noChangeShapeType="1"/>
                </p:cNvSpPr>
                <p:nvPr/>
              </p:nvSpPr>
              <p:spPr bwMode="auto">
                <a:xfrm>
                  <a:off x="5819776" y="2813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5" name="Line 1054"/>
                <p:cNvSpPr>
                  <a:spLocks noChangeShapeType="1"/>
                </p:cNvSpPr>
                <p:nvPr/>
              </p:nvSpPr>
              <p:spPr bwMode="auto">
                <a:xfrm>
                  <a:off x="5819776" y="2813517"/>
                  <a:ext cx="47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6" name="Line 1055"/>
                <p:cNvSpPr>
                  <a:spLocks noChangeShapeType="1"/>
                </p:cNvSpPr>
                <p:nvPr/>
              </p:nvSpPr>
              <p:spPr bwMode="auto">
                <a:xfrm>
                  <a:off x="5824538" y="2813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7" name="Line 1056"/>
                <p:cNvSpPr>
                  <a:spLocks noChangeShapeType="1"/>
                </p:cNvSpPr>
                <p:nvPr/>
              </p:nvSpPr>
              <p:spPr bwMode="auto">
                <a:xfrm>
                  <a:off x="5824538" y="2813517"/>
                  <a:ext cx="555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8" name="Line 1057"/>
                <p:cNvSpPr>
                  <a:spLocks noChangeShapeType="1"/>
                </p:cNvSpPr>
                <p:nvPr/>
              </p:nvSpPr>
              <p:spPr bwMode="auto">
                <a:xfrm>
                  <a:off x="5910263" y="2815104"/>
                  <a:ext cx="0" cy="2222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9" name="Line 1058"/>
                <p:cNvSpPr>
                  <a:spLocks noChangeShapeType="1"/>
                </p:cNvSpPr>
                <p:nvPr/>
              </p:nvSpPr>
              <p:spPr bwMode="auto">
                <a:xfrm>
                  <a:off x="5910263" y="2837329"/>
                  <a:ext cx="428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0" name="Line 1059"/>
                <p:cNvSpPr>
                  <a:spLocks noChangeShapeType="1"/>
                </p:cNvSpPr>
                <p:nvPr/>
              </p:nvSpPr>
              <p:spPr bwMode="auto">
                <a:xfrm>
                  <a:off x="5980113" y="2846854"/>
                  <a:ext cx="0" cy="158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1" name="Line 1060"/>
                <p:cNvSpPr>
                  <a:spLocks noChangeShapeType="1"/>
                </p:cNvSpPr>
                <p:nvPr/>
              </p:nvSpPr>
              <p:spPr bwMode="auto">
                <a:xfrm>
                  <a:off x="5980113" y="2862729"/>
                  <a:ext cx="317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2" name="Line 1061"/>
                <p:cNvSpPr>
                  <a:spLocks noChangeShapeType="1"/>
                </p:cNvSpPr>
                <p:nvPr/>
              </p:nvSpPr>
              <p:spPr bwMode="auto">
                <a:xfrm>
                  <a:off x="6011863" y="286272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3" name="Line 1062"/>
                <p:cNvSpPr>
                  <a:spLocks noChangeShapeType="1"/>
                </p:cNvSpPr>
                <p:nvPr/>
              </p:nvSpPr>
              <p:spPr bwMode="auto">
                <a:xfrm>
                  <a:off x="6011863" y="2862729"/>
                  <a:ext cx="142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4" name="Line 1063"/>
                <p:cNvSpPr>
                  <a:spLocks noChangeShapeType="1"/>
                </p:cNvSpPr>
                <p:nvPr/>
              </p:nvSpPr>
              <p:spPr bwMode="auto">
                <a:xfrm>
                  <a:off x="6057901" y="286272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5" name="Line 1064"/>
                <p:cNvSpPr>
                  <a:spLocks noChangeShapeType="1"/>
                </p:cNvSpPr>
                <p:nvPr/>
              </p:nvSpPr>
              <p:spPr bwMode="auto">
                <a:xfrm>
                  <a:off x="6153151" y="286272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6" name="Line 1065"/>
                <p:cNvSpPr>
                  <a:spLocks noChangeShapeType="1"/>
                </p:cNvSpPr>
                <p:nvPr/>
              </p:nvSpPr>
              <p:spPr bwMode="auto">
                <a:xfrm>
                  <a:off x="6153151" y="2862729"/>
                  <a:ext cx="0" cy="285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7" name="Line 1066"/>
                <p:cNvSpPr>
                  <a:spLocks noChangeShapeType="1"/>
                </p:cNvSpPr>
                <p:nvPr/>
              </p:nvSpPr>
              <p:spPr bwMode="auto">
                <a:xfrm>
                  <a:off x="6153151" y="2891304"/>
                  <a:ext cx="190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8" name="Line 1067"/>
                <p:cNvSpPr>
                  <a:spLocks noChangeShapeType="1"/>
                </p:cNvSpPr>
                <p:nvPr/>
              </p:nvSpPr>
              <p:spPr bwMode="auto">
                <a:xfrm>
                  <a:off x="6172201" y="2891304"/>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9" name="Line 1068"/>
                <p:cNvSpPr>
                  <a:spLocks noChangeShapeType="1"/>
                </p:cNvSpPr>
                <p:nvPr/>
              </p:nvSpPr>
              <p:spPr bwMode="auto">
                <a:xfrm>
                  <a:off x="6172201" y="2891304"/>
                  <a:ext cx="190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0" name="Line 1069"/>
                <p:cNvSpPr>
                  <a:spLocks noChangeShapeType="1"/>
                </p:cNvSpPr>
                <p:nvPr/>
              </p:nvSpPr>
              <p:spPr bwMode="auto">
                <a:xfrm>
                  <a:off x="6221413" y="2894479"/>
                  <a:ext cx="0" cy="2540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1070"/>
                <p:cNvSpPr>
                  <a:spLocks noChangeShapeType="1"/>
                </p:cNvSpPr>
                <p:nvPr/>
              </p:nvSpPr>
              <p:spPr bwMode="auto">
                <a:xfrm>
                  <a:off x="6221413" y="2919879"/>
                  <a:ext cx="15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1071"/>
                <p:cNvSpPr>
                  <a:spLocks noChangeShapeType="1"/>
                </p:cNvSpPr>
                <p:nvPr/>
              </p:nvSpPr>
              <p:spPr bwMode="auto">
                <a:xfrm>
                  <a:off x="6223001" y="2919879"/>
                  <a:ext cx="0" cy="3016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3" name="Line 1072"/>
                <p:cNvSpPr>
                  <a:spLocks noChangeShapeType="1"/>
                </p:cNvSpPr>
                <p:nvPr/>
              </p:nvSpPr>
              <p:spPr bwMode="auto">
                <a:xfrm>
                  <a:off x="6223001" y="2950042"/>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4" name="Line 1073"/>
                <p:cNvSpPr>
                  <a:spLocks noChangeShapeType="1"/>
                </p:cNvSpPr>
                <p:nvPr/>
              </p:nvSpPr>
              <p:spPr bwMode="auto">
                <a:xfrm>
                  <a:off x="6264276" y="2950042"/>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955" name="Group 954"/>
                <p:cNvGrpSpPr/>
                <p:nvPr/>
              </p:nvGrpSpPr>
              <p:grpSpPr>
                <a:xfrm>
                  <a:off x="6303963" y="3008779"/>
                  <a:ext cx="1871663" cy="165101"/>
                  <a:chOff x="6303963" y="3008779"/>
                  <a:chExt cx="1871663" cy="165101"/>
                </a:xfrm>
              </p:grpSpPr>
              <p:sp>
                <p:nvSpPr>
                  <p:cNvPr id="956" name="Line 1076"/>
                  <p:cNvSpPr>
                    <a:spLocks noChangeShapeType="1"/>
                  </p:cNvSpPr>
                  <p:nvPr/>
                </p:nvSpPr>
                <p:spPr bwMode="auto">
                  <a:xfrm>
                    <a:off x="6303963" y="3008779"/>
                    <a:ext cx="47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7" name="Line 1077"/>
                  <p:cNvSpPr>
                    <a:spLocks noChangeShapeType="1"/>
                  </p:cNvSpPr>
                  <p:nvPr/>
                </p:nvSpPr>
                <p:spPr bwMode="auto">
                  <a:xfrm>
                    <a:off x="6308726" y="3008779"/>
                    <a:ext cx="0" cy="26988"/>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8" name="Line 1078"/>
                  <p:cNvSpPr>
                    <a:spLocks noChangeShapeType="1"/>
                  </p:cNvSpPr>
                  <p:nvPr/>
                </p:nvSpPr>
                <p:spPr bwMode="auto">
                  <a:xfrm>
                    <a:off x="6308726" y="3035767"/>
                    <a:ext cx="333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9" name="Line 1079"/>
                  <p:cNvSpPr>
                    <a:spLocks noChangeShapeType="1"/>
                  </p:cNvSpPr>
                  <p:nvPr/>
                </p:nvSpPr>
                <p:spPr bwMode="auto">
                  <a:xfrm>
                    <a:off x="6373813" y="3035767"/>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0" name="Line 1080"/>
                  <p:cNvSpPr>
                    <a:spLocks noChangeShapeType="1"/>
                  </p:cNvSpPr>
                  <p:nvPr/>
                </p:nvSpPr>
                <p:spPr bwMode="auto">
                  <a:xfrm>
                    <a:off x="6469063" y="3035767"/>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1" name="Line 1081"/>
                  <p:cNvSpPr>
                    <a:spLocks noChangeShapeType="1"/>
                  </p:cNvSpPr>
                  <p:nvPr/>
                </p:nvSpPr>
                <p:spPr bwMode="auto">
                  <a:xfrm>
                    <a:off x="6472238" y="3035767"/>
                    <a:ext cx="0" cy="3175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2" name="Line 1082"/>
                  <p:cNvSpPr>
                    <a:spLocks noChangeShapeType="1"/>
                  </p:cNvSpPr>
                  <p:nvPr/>
                </p:nvSpPr>
                <p:spPr bwMode="auto">
                  <a:xfrm>
                    <a:off x="6472238" y="3067517"/>
                    <a:ext cx="317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3" name="Line 1083"/>
                  <p:cNvSpPr>
                    <a:spLocks noChangeShapeType="1"/>
                  </p:cNvSpPr>
                  <p:nvPr/>
                </p:nvSpPr>
                <p:spPr bwMode="auto">
                  <a:xfrm>
                    <a:off x="6537326" y="3067517"/>
                    <a:ext cx="269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4" name="Line 1084"/>
                  <p:cNvSpPr>
                    <a:spLocks noChangeShapeType="1"/>
                  </p:cNvSpPr>
                  <p:nvPr/>
                </p:nvSpPr>
                <p:spPr bwMode="auto">
                  <a:xfrm>
                    <a:off x="6564313" y="3067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5" name="Line 1085"/>
                  <p:cNvSpPr>
                    <a:spLocks noChangeShapeType="1"/>
                  </p:cNvSpPr>
                  <p:nvPr/>
                </p:nvSpPr>
                <p:spPr bwMode="auto">
                  <a:xfrm>
                    <a:off x="6564313" y="3067517"/>
                    <a:ext cx="127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6" name="Line 1086"/>
                  <p:cNvSpPr>
                    <a:spLocks noChangeShapeType="1"/>
                  </p:cNvSpPr>
                  <p:nvPr/>
                </p:nvSpPr>
                <p:spPr bwMode="auto">
                  <a:xfrm>
                    <a:off x="6577013" y="3067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7" name="Line 1087"/>
                  <p:cNvSpPr>
                    <a:spLocks noChangeShapeType="1"/>
                  </p:cNvSpPr>
                  <p:nvPr/>
                </p:nvSpPr>
                <p:spPr bwMode="auto">
                  <a:xfrm>
                    <a:off x="6577013" y="3067517"/>
                    <a:ext cx="111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8" name="Line 1088"/>
                  <p:cNvSpPr>
                    <a:spLocks noChangeShapeType="1"/>
                  </p:cNvSpPr>
                  <p:nvPr/>
                </p:nvSpPr>
                <p:spPr bwMode="auto">
                  <a:xfrm>
                    <a:off x="6588126" y="3067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9" name="Line 1089"/>
                  <p:cNvSpPr>
                    <a:spLocks noChangeShapeType="1"/>
                  </p:cNvSpPr>
                  <p:nvPr/>
                </p:nvSpPr>
                <p:spPr bwMode="auto">
                  <a:xfrm>
                    <a:off x="6588126" y="3067517"/>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0" name="Line 1090"/>
                  <p:cNvSpPr>
                    <a:spLocks noChangeShapeType="1"/>
                  </p:cNvSpPr>
                  <p:nvPr/>
                </p:nvSpPr>
                <p:spPr bwMode="auto">
                  <a:xfrm>
                    <a:off x="6596063" y="3067517"/>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1" name="Line 1091"/>
                  <p:cNvSpPr>
                    <a:spLocks noChangeShapeType="1"/>
                  </p:cNvSpPr>
                  <p:nvPr/>
                </p:nvSpPr>
                <p:spPr bwMode="auto">
                  <a:xfrm>
                    <a:off x="6596063" y="3067517"/>
                    <a:ext cx="47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2" name="Line 1092"/>
                  <p:cNvSpPr>
                    <a:spLocks noChangeShapeType="1"/>
                  </p:cNvSpPr>
                  <p:nvPr/>
                </p:nvSpPr>
                <p:spPr bwMode="auto">
                  <a:xfrm>
                    <a:off x="6616701" y="3083392"/>
                    <a:ext cx="0" cy="1746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3" name="Line 1093"/>
                  <p:cNvSpPr>
                    <a:spLocks noChangeShapeType="1"/>
                  </p:cNvSpPr>
                  <p:nvPr/>
                </p:nvSpPr>
                <p:spPr bwMode="auto">
                  <a:xfrm>
                    <a:off x="6616701" y="3100854"/>
                    <a:ext cx="492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4" name="Line 1094"/>
                  <p:cNvSpPr>
                    <a:spLocks noChangeShapeType="1"/>
                  </p:cNvSpPr>
                  <p:nvPr/>
                </p:nvSpPr>
                <p:spPr bwMode="auto">
                  <a:xfrm>
                    <a:off x="6697663" y="3100854"/>
                    <a:ext cx="365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5" name="Line 1095"/>
                  <p:cNvSpPr>
                    <a:spLocks noChangeShapeType="1"/>
                  </p:cNvSpPr>
                  <p:nvPr/>
                </p:nvSpPr>
                <p:spPr bwMode="auto">
                  <a:xfrm>
                    <a:off x="6734176" y="3100854"/>
                    <a:ext cx="0" cy="28575"/>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6" name="Line 1096"/>
                  <p:cNvSpPr>
                    <a:spLocks noChangeShapeType="1"/>
                  </p:cNvSpPr>
                  <p:nvPr/>
                </p:nvSpPr>
                <p:spPr bwMode="auto">
                  <a:xfrm>
                    <a:off x="6759576" y="3137367"/>
                    <a:ext cx="206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7" name="Line 1097"/>
                  <p:cNvSpPr>
                    <a:spLocks noChangeShapeType="1"/>
                  </p:cNvSpPr>
                  <p:nvPr/>
                </p:nvSpPr>
                <p:spPr bwMode="auto">
                  <a:xfrm>
                    <a:off x="6780213" y="3137367"/>
                    <a:ext cx="0" cy="36513"/>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8" name="Line 1098"/>
                  <p:cNvSpPr>
                    <a:spLocks noChangeShapeType="1"/>
                  </p:cNvSpPr>
                  <p:nvPr/>
                </p:nvSpPr>
                <p:spPr bwMode="auto">
                  <a:xfrm>
                    <a:off x="6780213" y="317387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9" name="Line 1099"/>
                  <p:cNvSpPr>
                    <a:spLocks noChangeShapeType="1"/>
                  </p:cNvSpPr>
                  <p:nvPr/>
                </p:nvSpPr>
                <p:spPr bwMode="auto">
                  <a:xfrm>
                    <a:off x="6818313" y="317387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0" name="Line 1100"/>
                  <p:cNvSpPr>
                    <a:spLocks noChangeShapeType="1"/>
                  </p:cNvSpPr>
                  <p:nvPr/>
                </p:nvSpPr>
                <p:spPr bwMode="auto">
                  <a:xfrm>
                    <a:off x="6916738" y="3173879"/>
                    <a:ext cx="301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1" name="Line 1101"/>
                  <p:cNvSpPr>
                    <a:spLocks noChangeShapeType="1"/>
                  </p:cNvSpPr>
                  <p:nvPr/>
                </p:nvSpPr>
                <p:spPr bwMode="auto">
                  <a:xfrm>
                    <a:off x="6946901"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2" name="Line 1102"/>
                  <p:cNvSpPr>
                    <a:spLocks noChangeShapeType="1"/>
                  </p:cNvSpPr>
                  <p:nvPr/>
                </p:nvSpPr>
                <p:spPr bwMode="auto">
                  <a:xfrm>
                    <a:off x="6946901" y="317387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3" name="Line 1103"/>
                  <p:cNvSpPr>
                    <a:spLocks noChangeShapeType="1"/>
                  </p:cNvSpPr>
                  <p:nvPr/>
                </p:nvSpPr>
                <p:spPr bwMode="auto">
                  <a:xfrm>
                    <a:off x="695483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4" name="Line 1104"/>
                  <p:cNvSpPr>
                    <a:spLocks noChangeShapeType="1"/>
                  </p:cNvSpPr>
                  <p:nvPr/>
                </p:nvSpPr>
                <p:spPr bwMode="auto">
                  <a:xfrm>
                    <a:off x="6954838" y="3173879"/>
                    <a:ext cx="206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5" name="Line 1105"/>
                  <p:cNvSpPr>
                    <a:spLocks noChangeShapeType="1"/>
                  </p:cNvSpPr>
                  <p:nvPr/>
                </p:nvSpPr>
                <p:spPr bwMode="auto">
                  <a:xfrm>
                    <a:off x="6975476"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6" name="Line 1106"/>
                  <p:cNvSpPr>
                    <a:spLocks noChangeShapeType="1"/>
                  </p:cNvSpPr>
                  <p:nvPr/>
                </p:nvSpPr>
                <p:spPr bwMode="auto">
                  <a:xfrm>
                    <a:off x="6975476" y="3173879"/>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7" name="Line 1107"/>
                  <p:cNvSpPr>
                    <a:spLocks noChangeShapeType="1"/>
                  </p:cNvSpPr>
                  <p:nvPr/>
                </p:nvSpPr>
                <p:spPr bwMode="auto">
                  <a:xfrm>
                    <a:off x="7010401" y="3173879"/>
                    <a:ext cx="111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8" name="Line 1108"/>
                  <p:cNvSpPr>
                    <a:spLocks noChangeShapeType="1"/>
                  </p:cNvSpPr>
                  <p:nvPr/>
                </p:nvSpPr>
                <p:spPr bwMode="auto">
                  <a:xfrm>
                    <a:off x="7021513"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9" name="Line 1109"/>
                  <p:cNvSpPr>
                    <a:spLocks noChangeShapeType="1"/>
                  </p:cNvSpPr>
                  <p:nvPr/>
                </p:nvSpPr>
                <p:spPr bwMode="auto">
                  <a:xfrm>
                    <a:off x="7021513" y="3173879"/>
                    <a:ext cx="539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0" name="Line 1110"/>
                  <p:cNvSpPr>
                    <a:spLocks noChangeShapeType="1"/>
                  </p:cNvSpPr>
                  <p:nvPr/>
                </p:nvSpPr>
                <p:spPr bwMode="auto">
                  <a:xfrm>
                    <a:off x="7107238" y="317387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1" name="Line 1111"/>
                  <p:cNvSpPr>
                    <a:spLocks noChangeShapeType="1"/>
                  </p:cNvSpPr>
                  <p:nvPr/>
                </p:nvSpPr>
                <p:spPr bwMode="auto">
                  <a:xfrm>
                    <a:off x="7204076" y="317387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2" name="Line 1112"/>
                  <p:cNvSpPr>
                    <a:spLocks noChangeShapeType="1"/>
                  </p:cNvSpPr>
                  <p:nvPr/>
                </p:nvSpPr>
                <p:spPr bwMode="auto">
                  <a:xfrm>
                    <a:off x="7299326" y="3173879"/>
                    <a:ext cx="650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3" name="Line 1113"/>
                  <p:cNvSpPr>
                    <a:spLocks noChangeShapeType="1"/>
                  </p:cNvSpPr>
                  <p:nvPr/>
                </p:nvSpPr>
                <p:spPr bwMode="auto">
                  <a:xfrm>
                    <a:off x="7396163" y="3173879"/>
                    <a:ext cx="3492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4" name="Line 1114"/>
                  <p:cNvSpPr>
                    <a:spLocks noChangeShapeType="1"/>
                  </p:cNvSpPr>
                  <p:nvPr/>
                </p:nvSpPr>
                <p:spPr bwMode="auto">
                  <a:xfrm>
                    <a:off x="743108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5" name="Line 1115"/>
                  <p:cNvSpPr>
                    <a:spLocks noChangeShapeType="1"/>
                  </p:cNvSpPr>
                  <p:nvPr/>
                </p:nvSpPr>
                <p:spPr bwMode="auto">
                  <a:xfrm>
                    <a:off x="7431088" y="3173879"/>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6" name="Line 1116"/>
                  <p:cNvSpPr>
                    <a:spLocks noChangeShapeType="1"/>
                  </p:cNvSpPr>
                  <p:nvPr/>
                </p:nvSpPr>
                <p:spPr bwMode="auto">
                  <a:xfrm>
                    <a:off x="7434263"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7" name="Line 1117"/>
                  <p:cNvSpPr>
                    <a:spLocks noChangeShapeType="1"/>
                  </p:cNvSpPr>
                  <p:nvPr/>
                </p:nvSpPr>
                <p:spPr bwMode="auto">
                  <a:xfrm>
                    <a:off x="7434263" y="3173879"/>
                    <a:ext cx="1746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8" name="Line 1118"/>
                  <p:cNvSpPr>
                    <a:spLocks noChangeShapeType="1"/>
                  </p:cNvSpPr>
                  <p:nvPr/>
                </p:nvSpPr>
                <p:spPr bwMode="auto">
                  <a:xfrm>
                    <a:off x="7451726"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9" name="Line 1119"/>
                  <p:cNvSpPr>
                    <a:spLocks noChangeShapeType="1"/>
                  </p:cNvSpPr>
                  <p:nvPr/>
                </p:nvSpPr>
                <p:spPr bwMode="auto">
                  <a:xfrm>
                    <a:off x="7451726" y="317387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0" name="Line 1120"/>
                  <p:cNvSpPr>
                    <a:spLocks noChangeShapeType="1"/>
                  </p:cNvSpPr>
                  <p:nvPr/>
                </p:nvSpPr>
                <p:spPr bwMode="auto">
                  <a:xfrm>
                    <a:off x="7493001" y="317387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1" name="Line 1121"/>
                  <p:cNvSpPr>
                    <a:spLocks noChangeShapeType="1"/>
                  </p:cNvSpPr>
                  <p:nvPr/>
                </p:nvSpPr>
                <p:spPr bwMode="auto">
                  <a:xfrm>
                    <a:off x="7588251" y="3173879"/>
                    <a:ext cx="650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2" name="Line 1122"/>
                  <p:cNvSpPr>
                    <a:spLocks noChangeShapeType="1"/>
                  </p:cNvSpPr>
                  <p:nvPr/>
                </p:nvSpPr>
                <p:spPr bwMode="auto">
                  <a:xfrm>
                    <a:off x="768508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3" name="Line 1123"/>
                  <p:cNvSpPr>
                    <a:spLocks noChangeShapeType="1"/>
                  </p:cNvSpPr>
                  <p:nvPr/>
                </p:nvSpPr>
                <p:spPr bwMode="auto">
                  <a:xfrm>
                    <a:off x="768508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4" name="Line 1124"/>
                  <p:cNvSpPr>
                    <a:spLocks noChangeShapeType="1"/>
                  </p:cNvSpPr>
                  <p:nvPr/>
                </p:nvSpPr>
                <p:spPr bwMode="auto">
                  <a:xfrm>
                    <a:off x="7685088" y="3173879"/>
                    <a:ext cx="381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5" name="Line 1125"/>
                  <p:cNvSpPr>
                    <a:spLocks noChangeShapeType="1"/>
                  </p:cNvSpPr>
                  <p:nvPr/>
                </p:nvSpPr>
                <p:spPr bwMode="auto">
                  <a:xfrm>
                    <a:off x="772318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6" name="Line 1126"/>
                  <p:cNvSpPr>
                    <a:spLocks noChangeShapeType="1"/>
                  </p:cNvSpPr>
                  <p:nvPr/>
                </p:nvSpPr>
                <p:spPr bwMode="auto">
                  <a:xfrm>
                    <a:off x="7723188" y="3173879"/>
                    <a:ext cx="1905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7" name="Line 1127"/>
                  <p:cNvSpPr>
                    <a:spLocks noChangeShapeType="1"/>
                  </p:cNvSpPr>
                  <p:nvPr/>
                </p:nvSpPr>
                <p:spPr bwMode="auto">
                  <a:xfrm>
                    <a:off x="774223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8" name="Line 1128"/>
                  <p:cNvSpPr>
                    <a:spLocks noChangeShapeType="1"/>
                  </p:cNvSpPr>
                  <p:nvPr/>
                </p:nvSpPr>
                <p:spPr bwMode="auto">
                  <a:xfrm>
                    <a:off x="7742238" y="317387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9" name="Line 1129"/>
                  <p:cNvSpPr>
                    <a:spLocks noChangeShapeType="1"/>
                  </p:cNvSpPr>
                  <p:nvPr/>
                </p:nvSpPr>
                <p:spPr bwMode="auto">
                  <a:xfrm>
                    <a:off x="7781926" y="3173879"/>
                    <a:ext cx="6350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0" name="Line 1130"/>
                  <p:cNvSpPr>
                    <a:spLocks noChangeShapeType="1"/>
                  </p:cNvSpPr>
                  <p:nvPr/>
                </p:nvSpPr>
                <p:spPr bwMode="auto">
                  <a:xfrm>
                    <a:off x="7878763" y="3173879"/>
                    <a:ext cx="6032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1" name="Line 1131"/>
                  <p:cNvSpPr>
                    <a:spLocks noChangeShapeType="1"/>
                  </p:cNvSpPr>
                  <p:nvPr/>
                </p:nvSpPr>
                <p:spPr bwMode="auto">
                  <a:xfrm>
                    <a:off x="793908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2" name="Line 1132"/>
                  <p:cNvSpPr>
                    <a:spLocks noChangeShapeType="1"/>
                  </p:cNvSpPr>
                  <p:nvPr/>
                </p:nvSpPr>
                <p:spPr bwMode="auto">
                  <a:xfrm>
                    <a:off x="7939088" y="3173879"/>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3" name="Line 1133"/>
                  <p:cNvSpPr>
                    <a:spLocks noChangeShapeType="1"/>
                  </p:cNvSpPr>
                  <p:nvPr/>
                </p:nvSpPr>
                <p:spPr bwMode="auto">
                  <a:xfrm>
                    <a:off x="7974013" y="3173879"/>
                    <a:ext cx="650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4" name="Line 1134"/>
                  <p:cNvSpPr>
                    <a:spLocks noChangeShapeType="1"/>
                  </p:cNvSpPr>
                  <p:nvPr/>
                </p:nvSpPr>
                <p:spPr bwMode="auto">
                  <a:xfrm>
                    <a:off x="8070851" y="3173879"/>
                    <a:ext cx="238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5" name="Line 1135"/>
                  <p:cNvSpPr>
                    <a:spLocks noChangeShapeType="1"/>
                  </p:cNvSpPr>
                  <p:nvPr/>
                </p:nvSpPr>
                <p:spPr bwMode="auto">
                  <a:xfrm>
                    <a:off x="8094663"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6" name="Line 1136"/>
                  <p:cNvSpPr>
                    <a:spLocks noChangeShapeType="1"/>
                  </p:cNvSpPr>
                  <p:nvPr/>
                </p:nvSpPr>
                <p:spPr bwMode="auto">
                  <a:xfrm>
                    <a:off x="8094663" y="3173879"/>
                    <a:ext cx="3175"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7" name="Line 1137"/>
                  <p:cNvSpPr>
                    <a:spLocks noChangeShapeType="1"/>
                  </p:cNvSpPr>
                  <p:nvPr/>
                </p:nvSpPr>
                <p:spPr bwMode="auto">
                  <a:xfrm>
                    <a:off x="809783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8" name="Line 1138"/>
                  <p:cNvSpPr>
                    <a:spLocks noChangeShapeType="1"/>
                  </p:cNvSpPr>
                  <p:nvPr/>
                </p:nvSpPr>
                <p:spPr bwMode="auto">
                  <a:xfrm>
                    <a:off x="809783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9" name="Line 1139"/>
                  <p:cNvSpPr>
                    <a:spLocks noChangeShapeType="1"/>
                  </p:cNvSpPr>
                  <p:nvPr/>
                </p:nvSpPr>
                <p:spPr bwMode="auto">
                  <a:xfrm>
                    <a:off x="8097838"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0" name="Line 1140"/>
                  <p:cNvSpPr>
                    <a:spLocks noChangeShapeType="1"/>
                  </p:cNvSpPr>
                  <p:nvPr/>
                </p:nvSpPr>
                <p:spPr bwMode="auto">
                  <a:xfrm>
                    <a:off x="8097838" y="3173879"/>
                    <a:ext cx="23813"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1" name="Line 1141"/>
                  <p:cNvSpPr>
                    <a:spLocks noChangeShapeType="1"/>
                  </p:cNvSpPr>
                  <p:nvPr/>
                </p:nvSpPr>
                <p:spPr bwMode="auto">
                  <a:xfrm>
                    <a:off x="8121651"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2" name="Line 1142"/>
                  <p:cNvSpPr>
                    <a:spLocks noChangeShapeType="1"/>
                  </p:cNvSpPr>
                  <p:nvPr/>
                </p:nvSpPr>
                <p:spPr bwMode="auto">
                  <a:xfrm>
                    <a:off x="8121651" y="3173879"/>
                    <a:ext cx="1428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3" name="Line 1143"/>
                  <p:cNvSpPr>
                    <a:spLocks noChangeShapeType="1"/>
                  </p:cNvSpPr>
                  <p:nvPr/>
                </p:nvSpPr>
                <p:spPr bwMode="auto">
                  <a:xfrm>
                    <a:off x="8167688" y="3173879"/>
                    <a:ext cx="7938"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4" name="Line 1144"/>
                  <p:cNvSpPr>
                    <a:spLocks noChangeShapeType="1"/>
                  </p:cNvSpPr>
                  <p:nvPr/>
                </p:nvSpPr>
                <p:spPr bwMode="auto">
                  <a:xfrm>
                    <a:off x="8175626" y="3173879"/>
                    <a:ext cx="0" cy="0"/>
                  </a:xfrm>
                  <a:prstGeom prst="line">
                    <a:avLst/>
                  </a:prstGeom>
                  <a:ln w="19050">
                    <a:solidFill>
                      <a:schemeClr val="accent3"/>
                    </a:solidFill>
                    <a:prstDash val="dash"/>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grpSp>
      <p:sp>
        <p:nvSpPr>
          <p:cNvPr id="1025" name="Freeform 1145"/>
          <p:cNvSpPr>
            <a:spLocks/>
          </p:cNvSpPr>
          <p:nvPr/>
        </p:nvSpPr>
        <p:spPr bwMode="auto">
          <a:xfrm>
            <a:off x="5076826" y="2663037"/>
            <a:ext cx="3382963" cy="1336675"/>
          </a:xfrm>
          <a:custGeom>
            <a:avLst/>
            <a:gdLst>
              <a:gd name="T0" fmla="*/ 0 w 1263"/>
              <a:gd name="T1" fmla="*/ 0 h 478"/>
              <a:gd name="T2" fmla="*/ 7 w 1263"/>
              <a:gd name="T3" fmla="*/ 7 h 478"/>
              <a:gd name="T4" fmla="*/ 16 w 1263"/>
              <a:gd name="T5" fmla="*/ 19 h 478"/>
              <a:gd name="T6" fmla="*/ 35 w 1263"/>
              <a:gd name="T7" fmla="*/ 29 h 478"/>
              <a:gd name="T8" fmla="*/ 39 w 1263"/>
              <a:gd name="T9" fmla="*/ 42 h 478"/>
              <a:gd name="T10" fmla="*/ 52 w 1263"/>
              <a:gd name="T11" fmla="*/ 51 h 478"/>
              <a:gd name="T12" fmla="*/ 58 w 1263"/>
              <a:gd name="T13" fmla="*/ 64 h 478"/>
              <a:gd name="T14" fmla="*/ 72 w 1263"/>
              <a:gd name="T15" fmla="*/ 73 h 478"/>
              <a:gd name="T16" fmla="*/ 76 w 1263"/>
              <a:gd name="T17" fmla="*/ 86 h 478"/>
              <a:gd name="T18" fmla="*/ 88 w 1263"/>
              <a:gd name="T19" fmla="*/ 95 h 478"/>
              <a:gd name="T20" fmla="*/ 104 w 1263"/>
              <a:gd name="T21" fmla="*/ 108 h 478"/>
              <a:gd name="T22" fmla="*/ 119 w 1263"/>
              <a:gd name="T23" fmla="*/ 118 h 478"/>
              <a:gd name="T24" fmla="*/ 129 w 1263"/>
              <a:gd name="T25" fmla="*/ 130 h 478"/>
              <a:gd name="T26" fmla="*/ 134 w 1263"/>
              <a:gd name="T27" fmla="*/ 140 h 478"/>
              <a:gd name="T28" fmla="*/ 143 w 1263"/>
              <a:gd name="T29" fmla="*/ 153 h 478"/>
              <a:gd name="T30" fmla="*/ 152 w 1263"/>
              <a:gd name="T31" fmla="*/ 165 h 478"/>
              <a:gd name="T32" fmla="*/ 156 w 1263"/>
              <a:gd name="T33" fmla="*/ 178 h 478"/>
              <a:gd name="T34" fmla="*/ 169 w 1263"/>
              <a:gd name="T35" fmla="*/ 191 h 478"/>
              <a:gd name="T36" fmla="*/ 173 w 1263"/>
              <a:gd name="T37" fmla="*/ 204 h 478"/>
              <a:gd name="T38" fmla="*/ 178 w 1263"/>
              <a:gd name="T39" fmla="*/ 213 h 478"/>
              <a:gd name="T40" fmla="*/ 182 w 1263"/>
              <a:gd name="T41" fmla="*/ 229 h 478"/>
              <a:gd name="T42" fmla="*/ 200 w 1263"/>
              <a:gd name="T43" fmla="*/ 242 h 478"/>
              <a:gd name="T44" fmla="*/ 214 w 1263"/>
              <a:gd name="T45" fmla="*/ 261 h 478"/>
              <a:gd name="T46" fmla="*/ 222 w 1263"/>
              <a:gd name="T47" fmla="*/ 270 h 478"/>
              <a:gd name="T48" fmla="*/ 232 w 1263"/>
              <a:gd name="T49" fmla="*/ 286 h 478"/>
              <a:gd name="T50" fmla="*/ 248 w 1263"/>
              <a:gd name="T51" fmla="*/ 296 h 478"/>
              <a:gd name="T52" fmla="*/ 257 w 1263"/>
              <a:gd name="T53" fmla="*/ 309 h 478"/>
              <a:gd name="T54" fmla="*/ 263 w 1263"/>
              <a:gd name="T55" fmla="*/ 318 h 478"/>
              <a:gd name="T56" fmla="*/ 275 w 1263"/>
              <a:gd name="T57" fmla="*/ 331 h 478"/>
              <a:gd name="T58" fmla="*/ 284 w 1263"/>
              <a:gd name="T59" fmla="*/ 337 h 478"/>
              <a:gd name="T60" fmla="*/ 293 w 1263"/>
              <a:gd name="T61" fmla="*/ 344 h 478"/>
              <a:gd name="T62" fmla="*/ 314 w 1263"/>
              <a:gd name="T63" fmla="*/ 347 h 478"/>
              <a:gd name="T64" fmla="*/ 337 w 1263"/>
              <a:gd name="T65" fmla="*/ 361 h 478"/>
              <a:gd name="T66" fmla="*/ 354 w 1263"/>
              <a:gd name="T67" fmla="*/ 371 h 478"/>
              <a:gd name="T68" fmla="*/ 367 w 1263"/>
              <a:gd name="T69" fmla="*/ 381 h 478"/>
              <a:gd name="T70" fmla="*/ 385 w 1263"/>
              <a:gd name="T71" fmla="*/ 391 h 478"/>
              <a:gd name="T72" fmla="*/ 407 w 1263"/>
              <a:gd name="T73" fmla="*/ 401 h 478"/>
              <a:gd name="T74" fmla="*/ 434 w 1263"/>
              <a:gd name="T75" fmla="*/ 405 h 478"/>
              <a:gd name="T76" fmla="*/ 467 w 1263"/>
              <a:gd name="T77" fmla="*/ 409 h 478"/>
              <a:gd name="T78" fmla="*/ 480 w 1263"/>
              <a:gd name="T79" fmla="*/ 420 h 478"/>
              <a:gd name="T80" fmla="*/ 517 w 1263"/>
              <a:gd name="T81" fmla="*/ 427 h 478"/>
              <a:gd name="T82" fmla="*/ 539 w 1263"/>
              <a:gd name="T83" fmla="*/ 431 h 478"/>
              <a:gd name="T84" fmla="*/ 550 w 1263"/>
              <a:gd name="T85" fmla="*/ 435 h 478"/>
              <a:gd name="T86" fmla="*/ 559 w 1263"/>
              <a:gd name="T87" fmla="*/ 435 h 478"/>
              <a:gd name="T88" fmla="*/ 584 w 1263"/>
              <a:gd name="T89" fmla="*/ 435 h 478"/>
              <a:gd name="T90" fmla="*/ 595 w 1263"/>
              <a:gd name="T91" fmla="*/ 445 h 478"/>
              <a:gd name="T92" fmla="*/ 610 w 1263"/>
              <a:gd name="T93" fmla="*/ 456 h 478"/>
              <a:gd name="T94" fmla="*/ 663 w 1263"/>
              <a:gd name="T95" fmla="*/ 471 h 478"/>
              <a:gd name="T96" fmla="*/ 716 w 1263"/>
              <a:gd name="T97" fmla="*/ 471 h 478"/>
              <a:gd name="T98" fmla="*/ 797 w 1263"/>
              <a:gd name="T99" fmla="*/ 478 h 478"/>
              <a:gd name="T100" fmla="*/ 855 w 1263"/>
              <a:gd name="T101" fmla="*/ 478 h 478"/>
              <a:gd name="T102" fmla="*/ 911 w 1263"/>
              <a:gd name="T103" fmla="*/ 478 h 478"/>
              <a:gd name="T104" fmla="*/ 992 w 1263"/>
              <a:gd name="T105" fmla="*/ 478 h 478"/>
              <a:gd name="T106" fmla="*/ 1123 w 1263"/>
              <a:gd name="T107" fmla="*/ 478 h 478"/>
              <a:gd name="T108" fmla="*/ 1124 w 1263"/>
              <a:gd name="T109" fmla="*/ 478 h 478"/>
              <a:gd name="T110" fmla="*/ 1193 w 1263"/>
              <a:gd name="T111" fmla="*/ 478 h 478"/>
              <a:gd name="T112" fmla="*/ 1262 w 1263"/>
              <a:gd name="T113"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3" h="478">
                <a:moveTo>
                  <a:pt x="0" y="0"/>
                </a:moveTo>
                <a:lnTo>
                  <a:pt x="0" y="0"/>
                </a:lnTo>
                <a:lnTo>
                  <a:pt x="0" y="0"/>
                </a:lnTo>
                <a:lnTo>
                  <a:pt x="0" y="0"/>
                </a:lnTo>
                <a:lnTo>
                  <a:pt x="0" y="0"/>
                </a:lnTo>
                <a:lnTo>
                  <a:pt x="0" y="0"/>
                </a:lnTo>
                <a:lnTo>
                  <a:pt x="0" y="0"/>
                </a:lnTo>
                <a:lnTo>
                  <a:pt x="0" y="0"/>
                </a:lnTo>
                <a:lnTo>
                  <a:pt x="0" y="0"/>
                </a:lnTo>
                <a:lnTo>
                  <a:pt x="3" y="0"/>
                </a:lnTo>
                <a:lnTo>
                  <a:pt x="3" y="4"/>
                </a:lnTo>
                <a:lnTo>
                  <a:pt x="4" y="4"/>
                </a:lnTo>
                <a:lnTo>
                  <a:pt x="4" y="7"/>
                </a:lnTo>
                <a:lnTo>
                  <a:pt x="7" y="7"/>
                </a:lnTo>
                <a:lnTo>
                  <a:pt x="7" y="10"/>
                </a:lnTo>
                <a:lnTo>
                  <a:pt x="10" y="10"/>
                </a:lnTo>
                <a:lnTo>
                  <a:pt x="10" y="13"/>
                </a:lnTo>
                <a:lnTo>
                  <a:pt x="11" y="13"/>
                </a:lnTo>
                <a:lnTo>
                  <a:pt x="11" y="16"/>
                </a:lnTo>
                <a:lnTo>
                  <a:pt x="16" y="16"/>
                </a:lnTo>
                <a:lnTo>
                  <a:pt x="16" y="19"/>
                </a:lnTo>
                <a:lnTo>
                  <a:pt x="22" y="19"/>
                </a:lnTo>
                <a:lnTo>
                  <a:pt x="22" y="23"/>
                </a:lnTo>
                <a:lnTo>
                  <a:pt x="25" y="23"/>
                </a:lnTo>
                <a:lnTo>
                  <a:pt x="25" y="26"/>
                </a:lnTo>
                <a:lnTo>
                  <a:pt x="27" y="26"/>
                </a:lnTo>
                <a:lnTo>
                  <a:pt x="27" y="29"/>
                </a:lnTo>
                <a:lnTo>
                  <a:pt x="35" y="29"/>
                </a:lnTo>
                <a:lnTo>
                  <a:pt x="35" y="32"/>
                </a:lnTo>
                <a:lnTo>
                  <a:pt x="38" y="32"/>
                </a:lnTo>
                <a:lnTo>
                  <a:pt x="38" y="35"/>
                </a:lnTo>
                <a:lnTo>
                  <a:pt x="38" y="35"/>
                </a:lnTo>
                <a:lnTo>
                  <a:pt x="38" y="38"/>
                </a:lnTo>
                <a:lnTo>
                  <a:pt x="39" y="38"/>
                </a:lnTo>
                <a:lnTo>
                  <a:pt x="39" y="42"/>
                </a:lnTo>
                <a:lnTo>
                  <a:pt x="46" y="42"/>
                </a:lnTo>
                <a:lnTo>
                  <a:pt x="46" y="45"/>
                </a:lnTo>
                <a:lnTo>
                  <a:pt x="49" y="45"/>
                </a:lnTo>
                <a:lnTo>
                  <a:pt x="49" y="48"/>
                </a:lnTo>
                <a:lnTo>
                  <a:pt x="50" y="48"/>
                </a:lnTo>
                <a:lnTo>
                  <a:pt x="50" y="51"/>
                </a:lnTo>
                <a:lnTo>
                  <a:pt x="52" y="51"/>
                </a:lnTo>
                <a:lnTo>
                  <a:pt x="52" y="54"/>
                </a:lnTo>
                <a:lnTo>
                  <a:pt x="53" y="54"/>
                </a:lnTo>
                <a:lnTo>
                  <a:pt x="53" y="57"/>
                </a:lnTo>
                <a:lnTo>
                  <a:pt x="56" y="57"/>
                </a:lnTo>
                <a:lnTo>
                  <a:pt x="56" y="61"/>
                </a:lnTo>
                <a:lnTo>
                  <a:pt x="58" y="61"/>
                </a:lnTo>
                <a:lnTo>
                  <a:pt x="58" y="64"/>
                </a:lnTo>
                <a:lnTo>
                  <a:pt x="64" y="64"/>
                </a:lnTo>
                <a:lnTo>
                  <a:pt x="64" y="67"/>
                </a:lnTo>
                <a:lnTo>
                  <a:pt x="67" y="67"/>
                </a:lnTo>
                <a:lnTo>
                  <a:pt x="67" y="70"/>
                </a:lnTo>
                <a:lnTo>
                  <a:pt x="70" y="70"/>
                </a:lnTo>
                <a:lnTo>
                  <a:pt x="70" y="73"/>
                </a:lnTo>
                <a:lnTo>
                  <a:pt x="72" y="73"/>
                </a:lnTo>
                <a:lnTo>
                  <a:pt x="72" y="76"/>
                </a:lnTo>
                <a:lnTo>
                  <a:pt x="74" y="76"/>
                </a:lnTo>
                <a:lnTo>
                  <a:pt x="74" y="80"/>
                </a:lnTo>
                <a:lnTo>
                  <a:pt x="75" y="80"/>
                </a:lnTo>
                <a:lnTo>
                  <a:pt x="75" y="83"/>
                </a:lnTo>
                <a:lnTo>
                  <a:pt x="76" y="83"/>
                </a:lnTo>
                <a:lnTo>
                  <a:pt x="76" y="86"/>
                </a:lnTo>
                <a:lnTo>
                  <a:pt x="85" y="86"/>
                </a:lnTo>
                <a:lnTo>
                  <a:pt x="85" y="89"/>
                </a:lnTo>
                <a:lnTo>
                  <a:pt x="85" y="89"/>
                </a:lnTo>
                <a:lnTo>
                  <a:pt x="85" y="92"/>
                </a:lnTo>
                <a:lnTo>
                  <a:pt x="86" y="92"/>
                </a:lnTo>
                <a:lnTo>
                  <a:pt x="86" y="95"/>
                </a:lnTo>
                <a:lnTo>
                  <a:pt x="88" y="95"/>
                </a:lnTo>
                <a:lnTo>
                  <a:pt x="88" y="99"/>
                </a:lnTo>
                <a:lnTo>
                  <a:pt x="89" y="99"/>
                </a:lnTo>
                <a:lnTo>
                  <a:pt x="89" y="102"/>
                </a:lnTo>
                <a:lnTo>
                  <a:pt x="98" y="102"/>
                </a:lnTo>
                <a:lnTo>
                  <a:pt x="98" y="105"/>
                </a:lnTo>
                <a:lnTo>
                  <a:pt x="104" y="105"/>
                </a:lnTo>
                <a:lnTo>
                  <a:pt x="104" y="108"/>
                </a:lnTo>
                <a:lnTo>
                  <a:pt x="105" y="108"/>
                </a:lnTo>
                <a:lnTo>
                  <a:pt x="105" y="108"/>
                </a:lnTo>
                <a:lnTo>
                  <a:pt x="106" y="108"/>
                </a:lnTo>
                <a:lnTo>
                  <a:pt x="106" y="114"/>
                </a:lnTo>
                <a:lnTo>
                  <a:pt x="111" y="114"/>
                </a:lnTo>
                <a:lnTo>
                  <a:pt x="111" y="118"/>
                </a:lnTo>
                <a:lnTo>
                  <a:pt x="119" y="118"/>
                </a:lnTo>
                <a:lnTo>
                  <a:pt x="119" y="121"/>
                </a:lnTo>
                <a:lnTo>
                  <a:pt x="121" y="121"/>
                </a:lnTo>
                <a:lnTo>
                  <a:pt x="121" y="124"/>
                </a:lnTo>
                <a:lnTo>
                  <a:pt x="124" y="124"/>
                </a:lnTo>
                <a:lnTo>
                  <a:pt x="124" y="127"/>
                </a:lnTo>
                <a:lnTo>
                  <a:pt x="129" y="127"/>
                </a:lnTo>
                <a:lnTo>
                  <a:pt x="129" y="130"/>
                </a:lnTo>
                <a:lnTo>
                  <a:pt x="131" y="130"/>
                </a:lnTo>
                <a:lnTo>
                  <a:pt x="131" y="133"/>
                </a:lnTo>
                <a:lnTo>
                  <a:pt x="133" y="133"/>
                </a:lnTo>
                <a:lnTo>
                  <a:pt x="133" y="137"/>
                </a:lnTo>
                <a:lnTo>
                  <a:pt x="134" y="137"/>
                </a:lnTo>
                <a:lnTo>
                  <a:pt x="134" y="140"/>
                </a:lnTo>
                <a:lnTo>
                  <a:pt x="134" y="140"/>
                </a:lnTo>
                <a:lnTo>
                  <a:pt x="134" y="143"/>
                </a:lnTo>
                <a:lnTo>
                  <a:pt x="135" y="143"/>
                </a:lnTo>
                <a:lnTo>
                  <a:pt x="135" y="146"/>
                </a:lnTo>
                <a:lnTo>
                  <a:pt x="143" y="146"/>
                </a:lnTo>
                <a:lnTo>
                  <a:pt x="143" y="149"/>
                </a:lnTo>
                <a:lnTo>
                  <a:pt x="143" y="149"/>
                </a:lnTo>
                <a:lnTo>
                  <a:pt x="143" y="153"/>
                </a:lnTo>
                <a:lnTo>
                  <a:pt x="144" y="153"/>
                </a:lnTo>
                <a:lnTo>
                  <a:pt x="144" y="156"/>
                </a:lnTo>
                <a:lnTo>
                  <a:pt x="147" y="156"/>
                </a:lnTo>
                <a:lnTo>
                  <a:pt x="147" y="159"/>
                </a:lnTo>
                <a:lnTo>
                  <a:pt x="147" y="159"/>
                </a:lnTo>
                <a:lnTo>
                  <a:pt x="147" y="165"/>
                </a:lnTo>
                <a:lnTo>
                  <a:pt x="152" y="165"/>
                </a:lnTo>
                <a:lnTo>
                  <a:pt x="152" y="169"/>
                </a:lnTo>
                <a:lnTo>
                  <a:pt x="153" y="169"/>
                </a:lnTo>
                <a:lnTo>
                  <a:pt x="153" y="172"/>
                </a:lnTo>
                <a:lnTo>
                  <a:pt x="155" y="172"/>
                </a:lnTo>
                <a:lnTo>
                  <a:pt x="155" y="175"/>
                </a:lnTo>
                <a:lnTo>
                  <a:pt x="156" y="175"/>
                </a:lnTo>
                <a:lnTo>
                  <a:pt x="156" y="178"/>
                </a:lnTo>
                <a:lnTo>
                  <a:pt x="157" y="178"/>
                </a:lnTo>
                <a:lnTo>
                  <a:pt x="157" y="181"/>
                </a:lnTo>
                <a:lnTo>
                  <a:pt x="160" y="181"/>
                </a:lnTo>
                <a:lnTo>
                  <a:pt x="160" y="188"/>
                </a:lnTo>
                <a:lnTo>
                  <a:pt x="161" y="188"/>
                </a:lnTo>
                <a:lnTo>
                  <a:pt x="161" y="191"/>
                </a:lnTo>
                <a:lnTo>
                  <a:pt x="169" y="191"/>
                </a:lnTo>
                <a:lnTo>
                  <a:pt x="169" y="194"/>
                </a:lnTo>
                <a:lnTo>
                  <a:pt x="171" y="194"/>
                </a:lnTo>
                <a:lnTo>
                  <a:pt x="171" y="197"/>
                </a:lnTo>
                <a:lnTo>
                  <a:pt x="173" y="197"/>
                </a:lnTo>
                <a:lnTo>
                  <a:pt x="173" y="200"/>
                </a:lnTo>
                <a:lnTo>
                  <a:pt x="173" y="200"/>
                </a:lnTo>
                <a:lnTo>
                  <a:pt x="173" y="204"/>
                </a:lnTo>
                <a:lnTo>
                  <a:pt x="176" y="204"/>
                </a:lnTo>
                <a:lnTo>
                  <a:pt x="176" y="207"/>
                </a:lnTo>
                <a:lnTo>
                  <a:pt x="177" y="207"/>
                </a:lnTo>
                <a:lnTo>
                  <a:pt x="177" y="210"/>
                </a:lnTo>
                <a:lnTo>
                  <a:pt x="177" y="210"/>
                </a:lnTo>
                <a:lnTo>
                  <a:pt x="177" y="213"/>
                </a:lnTo>
                <a:lnTo>
                  <a:pt x="178" y="213"/>
                </a:lnTo>
                <a:lnTo>
                  <a:pt x="178" y="220"/>
                </a:lnTo>
                <a:lnTo>
                  <a:pt x="180" y="220"/>
                </a:lnTo>
                <a:lnTo>
                  <a:pt x="180" y="223"/>
                </a:lnTo>
                <a:lnTo>
                  <a:pt x="180" y="223"/>
                </a:lnTo>
                <a:lnTo>
                  <a:pt x="180" y="226"/>
                </a:lnTo>
                <a:lnTo>
                  <a:pt x="182" y="226"/>
                </a:lnTo>
                <a:lnTo>
                  <a:pt x="182" y="229"/>
                </a:lnTo>
                <a:lnTo>
                  <a:pt x="192" y="229"/>
                </a:lnTo>
                <a:lnTo>
                  <a:pt x="192" y="232"/>
                </a:lnTo>
                <a:lnTo>
                  <a:pt x="194" y="232"/>
                </a:lnTo>
                <a:lnTo>
                  <a:pt x="194" y="239"/>
                </a:lnTo>
                <a:lnTo>
                  <a:pt x="198" y="239"/>
                </a:lnTo>
                <a:lnTo>
                  <a:pt x="198" y="242"/>
                </a:lnTo>
                <a:lnTo>
                  <a:pt x="200" y="242"/>
                </a:lnTo>
                <a:lnTo>
                  <a:pt x="200" y="251"/>
                </a:lnTo>
                <a:lnTo>
                  <a:pt x="204" y="251"/>
                </a:lnTo>
                <a:lnTo>
                  <a:pt x="204" y="255"/>
                </a:lnTo>
                <a:lnTo>
                  <a:pt x="207" y="255"/>
                </a:lnTo>
                <a:lnTo>
                  <a:pt x="207" y="258"/>
                </a:lnTo>
                <a:lnTo>
                  <a:pt x="214" y="258"/>
                </a:lnTo>
                <a:lnTo>
                  <a:pt x="214" y="261"/>
                </a:lnTo>
                <a:lnTo>
                  <a:pt x="215" y="261"/>
                </a:lnTo>
                <a:lnTo>
                  <a:pt x="215" y="264"/>
                </a:lnTo>
                <a:lnTo>
                  <a:pt x="218" y="264"/>
                </a:lnTo>
                <a:lnTo>
                  <a:pt x="218" y="267"/>
                </a:lnTo>
                <a:lnTo>
                  <a:pt x="221" y="267"/>
                </a:lnTo>
                <a:lnTo>
                  <a:pt x="221" y="270"/>
                </a:lnTo>
                <a:lnTo>
                  <a:pt x="222" y="270"/>
                </a:lnTo>
                <a:lnTo>
                  <a:pt x="222" y="274"/>
                </a:lnTo>
                <a:lnTo>
                  <a:pt x="222" y="274"/>
                </a:lnTo>
                <a:lnTo>
                  <a:pt x="222" y="277"/>
                </a:lnTo>
                <a:lnTo>
                  <a:pt x="225" y="277"/>
                </a:lnTo>
                <a:lnTo>
                  <a:pt x="225" y="283"/>
                </a:lnTo>
                <a:lnTo>
                  <a:pt x="232" y="283"/>
                </a:lnTo>
                <a:lnTo>
                  <a:pt x="232" y="286"/>
                </a:lnTo>
                <a:lnTo>
                  <a:pt x="232" y="286"/>
                </a:lnTo>
                <a:lnTo>
                  <a:pt x="232" y="290"/>
                </a:lnTo>
                <a:lnTo>
                  <a:pt x="236" y="290"/>
                </a:lnTo>
                <a:lnTo>
                  <a:pt x="236" y="293"/>
                </a:lnTo>
                <a:lnTo>
                  <a:pt x="239" y="293"/>
                </a:lnTo>
                <a:lnTo>
                  <a:pt x="239" y="296"/>
                </a:lnTo>
                <a:lnTo>
                  <a:pt x="248" y="296"/>
                </a:lnTo>
                <a:lnTo>
                  <a:pt x="248" y="299"/>
                </a:lnTo>
                <a:lnTo>
                  <a:pt x="250" y="299"/>
                </a:lnTo>
                <a:lnTo>
                  <a:pt x="250" y="302"/>
                </a:lnTo>
                <a:lnTo>
                  <a:pt x="252" y="302"/>
                </a:lnTo>
                <a:lnTo>
                  <a:pt x="252" y="306"/>
                </a:lnTo>
                <a:lnTo>
                  <a:pt x="257" y="306"/>
                </a:lnTo>
                <a:lnTo>
                  <a:pt x="257" y="309"/>
                </a:lnTo>
                <a:lnTo>
                  <a:pt x="260" y="309"/>
                </a:lnTo>
                <a:lnTo>
                  <a:pt x="260" y="312"/>
                </a:lnTo>
                <a:lnTo>
                  <a:pt x="260" y="312"/>
                </a:lnTo>
                <a:lnTo>
                  <a:pt x="260" y="315"/>
                </a:lnTo>
                <a:lnTo>
                  <a:pt x="261" y="315"/>
                </a:lnTo>
                <a:lnTo>
                  <a:pt x="261" y="318"/>
                </a:lnTo>
                <a:lnTo>
                  <a:pt x="263" y="318"/>
                </a:lnTo>
                <a:lnTo>
                  <a:pt x="263" y="321"/>
                </a:lnTo>
                <a:lnTo>
                  <a:pt x="265" y="321"/>
                </a:lnTo>
                <a:lnTo>
                  <a:pt x="265" y="325"/>
                </a:lnTo>
                <a:lnTo>
                  <a:pt x="273" y="325"/>
                </a:lnTo>
                <a:lnTo>
                  <a:pt x="273" y="328"/>
                </a:lnTo>
                <a:lnTo>
                  <a:pt x="275" y="328"/>
                </a:lnTo>
                <a:lnTo>
                  <a:pt x="275" y="331"/>
                </a:lnTo>
                <a:lnTo>
                  <a:pt x="277" y="331"/>
                </a:lnTo>
                <a:lnTo>
                  <a:pt x="277" y="334"/>
                </a:lnTo>
                <a:lnTo>
                  <a:pt x="278" y="334"/>
                </a:lnTo>
                <a:lnTo>
                  <a:pt x="278" y="337"/>
                </a:lnTo>
                <a:lnTo>
                  <a:pt x="282" y="337"/>
                </a:lnTo>
                <a:lnTo>
                  <a:pt x="282" y="337"/>
                </a:lnTo>
                <a:lnTo>
                  <a:pt x="284" y="337"/>
                </a:lnTo>
                <a:lnTo>
                  <a:pt x="284" y="341"/>
                </a:lnTo>
                <a:lnTo>
                  <a:pt x="285" y="341"/>
                </a:lnTo>
                <a:lnTo>
                  <a:pt x="285" y="341"/>
                </a:lnTo>
                <a:lnTo>
                  <a:pt x="291" y="341"/>
                </a:lnTo>
                <a:lnTo>
                  <a:pt x="291" y="344"/>
                </a:lnTo>
                <a:lnTo>
                  <a:pt x="293" y="344"/>
                </a:lnTo>
                <a:lnTo>
                  <a:pt x="293" y="344"/>
                </a:lnTo>
                <a:lnTo>
                  <a:pt x="294" y="344"/>
                </a:lnTo>
                <a:lnTo>
                  <a:pt x="294" y="344"/>
                </a:lnTo>
                <a:lnTo>
                  <a:pt x="298" y="344"/>
                </a:lnTo>
                <a:lnTo>
                  <a:pt x="298" y="344"/>
                </a:lnTo>
                <a:lnTo>
                  <a:pt x="313" y="344"/>
                </a:lnTo>
                <a:lnTo>
                  <a:pt x="313" y="347"/>
                </a:lnTo>
                <a:lnTo>
                  <a:pt x="314" y="347"/>
                </a:lnTo>
                <a:lnTo>
                  <a:pt x="314" y="351"/>
                </a:lnTo>
                <a:lnTo>
                  <a:pt x="314" y="351"/>
                </a:lnTo>
                <a:lnTo>
                  <a:pt x="314" y="354"/>
                </a:lnTo>
                <a:lnTo>
                  <a:pt x="330" y="354"/>
                </a:lnTo>
                <a:lnTo>
                  <a:pt x="330" y="357"/>
                </a:lnTo>
                <a:lnTo>
                  <a:pt x="337" y="357"/>
                </a:lnTo>
                <a:lnTo>
                  <a:pt x="337" y="361"/>
                </a:lnTo>
                <a:lnTo>
                  <a:pt x="344" y="361"/>
                </a:lnTo>
                <a:lnTo>
                  <a:pt x="344" y="364"/>
                </a:lnTo>
                <a:lnTo>
                  <a:pt x="347" y="364"/>
                </a:lnTo>
                <a:lnTo>
                  <a:pt x="347" y="367"/>
                </a:lnTo>
                <a:lnTo>
                  <a:pt x="347" y="367"/>
                </a:lnTo>
                <a:lnTo>
                  <a:pt x="347" y="371"/>
                </a:lnTo>
                <a:lnTo>
                  <a:pt x="354" y="371"/>
                </a:lnTo>
                <a:lnTo>
                  <a:pt x="354" y="374"/>
                </a:lnTo>
                <a:lnTo>
                  <a:pt x="357" y="374"/>
                </a:lnTo>
                <a:lnTo>
                  <a:pt x="357" y="377"/>
                </a:lnTo>
                <a:lnTo>
                  <a:pt x="366" y="377"/>
                </a:lnTo>
                <a:lnTo>
                  <a:pt x="366" y="377"/>
                </a:lnTo>
                <a:lnTo>
                  <a:pt x="367" y="377"/>
                </a:lnTo>
                <a:lnTo>
                  <a:pt x="367" y="381"/>
                </a:lnTo>
                <a:lnTo>
                  <a:pt x="370" y="381"/>
                </a:lnTo>
                <a:lnTo>
                  <a:pt x="370" y="384"/>
                </a:lnTo>
                <a:lnTo>
                  <a:pt x="378" y="384"/>
                </a:lnTo>
                <a:lnTo>
                  <a:pt x="378" y="388"/>
                </a:lnTo>
                <a:lnTo>
                  <a:pt x="379" y="388"/>
                </a:lnTo>
                <a:lnTo>
                  <a:pt x="379" y="391"/>
                </a:lnTo>
                <a:lnTo>
                  <a:pt x="385" y="391"/>
                </a:lnTo>
                <a:lnTo>
                  <a:pt x="385" y="395"/>
                </a:lnTo>
                <a:lnTo>
                  <a:pt x="386" y="395"/>
                </a:lnTo>
                <a:lnTo>
                  <a:pt x="386" y="398"/>
                </a:lnTo>
                <a:lnTo>
                  <a:pt x="395" y="398"/>
                </a:lnTo>
                <a:lnTo>
                  <a:pt x="395" y="401"/>
                </a:lnTo>
                <a:lnTo>
                  <a:pt x="407" y="401"/>
                </a:lnTo>
                <a:lnTo>
                  <a:pt x="407" y="401"/>
                </a:lnTo>
                <a:lnTo>
                  <a:pt x="409" y="401"/>
                </a:lnTo>
                <a:lnTo>
                  <a:pt x="409" y="401"/>
                </a:lnTo>
                <a:lnTo>
                  <a:pt x="414" y="401"/>
                </a:lnTo>
                <a:lnTo>
                  <a:pt x="414" y="401"/>
                </a:lnTo>
                <a:lnTo>
                  <a:pt x="427" y="401"/>
                </a:lnTo>
                <a:lnTo>
                  <a:pt x="427" y="405"/>
                </a:lnTo>
                <a:lnTo>
                  <a:pt x="434" y="405"/>
                </a:lnTo>
                <a:lnTo>
                  <a:pt x="434" y="405"/>
                </a:lnTo>
                <a:lnTo>
                  <a:pt x="435" y="405"/>
                </a:lnTo>
                <a:lnTo>
                  <a:pt x="435" y="405"/>
                </a:lnTo>
                <a:lnTo>
                  <a:pt x="435" y="405"/>
                </a:lnTo>
                <a:lnTo>
                  <a:pt x="435" y="409"/>
                </a:lnTo>
                <a:lnTo>
                  <a:pt x="467" y="409"/>
                </a:lnTo>
                <a:lnTo>
                  <a:pt x="467" y="409"/>
                </a:lnTo>
                <a:lnTo>
                  <a:pt x="471" y="409"/>
                </a:lnTo>
                <a:lnTo>
                  <a:pt x="471" y="412"/>
                </a:lnTo>
                <a:lnTo>
                  <a:pt x="474" y="412"/>
                </a:lnTo>
                <a:lnTo>
                  <a:pt x="474" y="416"/>
                </a:lnTo>
                <a:lnTo>
                  <a:pt x="478" y="416"/>
                </a:lnTo>
                <a:lnTo>
                  <a:pt x="478" y="420"/>
                </a:lnTo>
                <a:lnTo>
                  <a:pt x="480" y="420"/>
                </a:lnTo>
                <a:lnTo>
                  <a:pt x="480" y="420"/>
                </a:lnTo>
                <a:lnTo>
                  <a:pt x="484" y="420"/>
                </a:lnTo>
                <a:lnTo>
                  <a:pt x="484" y="423"/>
                </a:lnTo>
                <a:lnTo>
                  <a:pt x="485" y="423"/>
                </a:lnTo>
                <a:lnTo>
                  <a:pt x="485" y="423"/>
                </a:lnTo>
                <a:lnTo>
                  <a:pt x="517" y="423"/>
                </a:lnTo>
                <a:lnTo>
                  <a:pt x="517" y="427"/>
                </a:lnTo>
                <a:lnTo>
                  <a:pt x="529" y="427"/>
                </a:lnTo>
                <a:lnTo>
                  <a:pt x="529" y="427"/>
                </a:lnTo>
                <a:lnTo>
                  <a:pt x="529" y="427"/>
                </a:lnTo>
                <a:lnTo>
                  <a:pt x="529" y="431"/>
                </a:lnTo>
                <a:lnTo>
                  <a:pt x="530" y="431"/>
                </a:lnTo>
                <a:lnTo>
                  <a:pt x="530" y="431"/>
                </a:lnTo>
                <a:lnTo>
                  <a:pt x="539" y="431"/>
                </a:lnTo>
                <a:lnTo>
                  <a:pt x="539" y="431"/>
                </a:lnTo>
                <a:lnTo>
                  <a:pt x="541" y="431"/>
                </a:lnTo>
                <a:lnTo>
                  <a:pt x="541" y="435"/>
                </a:lnTo>
                <a:lnTo>
                  <a:pt x="549" y="435"/>
                </a:lnTo>
                <a:lnTo>
                  <a:pt x="549" y="435"/>
                </a:lnTo>
                <a:lnTo>
                  <a:pt x="550" y="435"/>
                </a:lnTo>
                <a:lnTo>
                  <a:pt x="550" y="435"/>
                </a:lnTo>
                <a:lnTo>
                  <a:pt x="557" y="435"/>
                </a:lnTo>
                <a:lnTo>
                  <a:pt x="557" y="435"/>
                </a:lnTo>
                <a:lnTo>
                  <a:pt x="557" y="435"/>
                </a:lnTo>
                <a:lnTo>
                  <a:pt x="557" y="435"/>
                </a:lnTo>
                <a:lnTo>
                  <a:pt x="558" y="435"/>
                </a:lnTo>
                <a:lnTo>
                  <a:pt x="558" y="435"/>
                </a:lnTo>
                <a:lnTo>
                  <a:pt x="559" y="435"/>
                </a:lnTo>
                <a:lnTo>
                  <a:pt x="559" y="435"/>
                </a:lnTo>
                <a:lnTo>
                  <a:pt x="561" y="435"/>
                </a:lnTo>
                <a:lnTo>
                  <a:pt x="561" y="435"/>
                </a:lnTo>
                <a:lnTo>
                  <a:pt x="567" y="435"/>
                </a:lnTo>
                <a:lnTo>
                  <a:pt x="567" y="435"/>
                </a:lnTo>
                <a:lnTo>
                  <a:pt x="584" y="435"/>
                </a:lnTo>
                <a:lnTo>
                  <a:pt x="584" y="435"/>
                </a:lnTo>
                <a:lnTo>
                  <a:pt x="584" y="435"/>
                </a:lnTo>
                <a:lnTo>
                  <a:pt x="584" y="435"/>
                </a:lnTo>
                <a:lnTo>
                  <a:pt x="588" y="435"/>
                </a:lnTo>
                <a:lnTo>
                  <a:pt x="588" y="440"/>
                </a:lnTo>
                <a:lnTo>
                  <a:pt x="593" y="440"/>
                </a:lnTo>
                <a:lnTo>
                  <a:pt x="593" y="445"/>
                </a:lnTo>
                <a:lnTo>
                  <a:pt x="595" y="445"/>
                </a:lnTo>
                <a:lnTo>
                  <a:pt x="595" y="450"/>
                </a:lnTo>
                <a:lnTo>
                  <a:pt x="602" y="450"/>
                </a:lnTo>
                <a:lnTo>
                  <a:pt x="602" y="450"/>
                </a:lnTo>
                <a:lnTo>
                  <a:pt x="606" y="450"/>
                </a:lnTo>
                <a:lnTo>
                  <a:pt x="606" y="456"/>
                </a:lnTo>
                <a:lnTo>
                  <a:pt x="610" y="456"/>
                </a:lnTo>
                <a:lnTo>
                  <a:pt x="610" y="456"/>
                </a:lnTo>
                <a:lnTo>
                  <a:pt x="614" y="456"/>
                </a:lnTo>
                <a:lnTo>
                  <a:pt x="614" y="461"/>
                </a:lnTo>
                <a:lnTo>
                  <a:pt x="622" y="461"/>
                </a:lnTo>
                <a:lnTo>
                  <a:pt x="622" y="466"/>
                </a:lnTo>
                <a:lnTo>
                  <a:pt x="647" y="466"/>
                </a:lnTo>
                <a:lnTo>
                  <a:pt x="647" y="471"/>
                </a:lnTo>
                <a:lnTo>
                  <a:pt x="663" y="471"/>
                </a:lnTo>
                <a:lnTo>
                  <a:pt x="663" y="471"/>
                </a:lnTo>
                <a:lnTo>
                  <a:pt x="689" y="471"/>
                </a:lnTo>
                <a:lnTo>
                  <a:pt x="689" y="471"/>
                </a:lnTo>
                <a:lnTo>
                  <a:pt x="703" y="471"/>
                </a:lnTo>
                <a:lnTo>
                  <a:pt x="703" y="471"/>
                </a:lnTo>
                <a:lnTo>
                  <a:pt x="716" y="471"/>
                </a:lnTo>
                <a:lnTo>
                  <a:pt x="716" y="471"/>
                </a:lnTo>
                <a:lnTo>
                  <a:pt x="729" y="471"/>
                </a:lnTo>
                <a:lnTo>
                  <a:pt x="729" y="471"/>
                </a:lnTo>
                <a:lnTo>
                  <a:pt x="758" y="471"/>
                </a:lnTo>
                <a:lnTo>
                  <a:pt x="758" y="471"/>
                </a:lnTo>
                <a:lnTo>
                  <a:pt x="785" y="471"/>
                </a:lnTo>
                <a:lnTo>
                  <a:pt x="785" y="478"/>
                </a:lnTo>
                <a:lnTo>
                  <a:pt x="797" y="478"/>
                </a:lnTo>
                <a:lnTo>
                  <a:pt x="797" y="478"/>
                </a:lnTo>
                <a:lnTo>
                  <a:pt x="841" y="478"/>
                </a:lnTo>
                <a:lnTo>
                  <a:pt x="841" y="478"/>
                </a:lnTo>
                <a:lnTo>
                  <a:pt x="843" y="478"/>
                </a:lnTo>
                <a:lnTo>
                  <a:pt x="843" y="478"/>
                </a:lnTo>
                <a:lnTo>
                  <a:pt x="855" y="478"/>
                </a:lnTo>
                <a:lnTo>
                  <a:pt x="855" y="478"/>
                </a:lnTo>
                <a:lnTo>
                  <a:pt x="858" y="478"/>
                </a:lnTo>
                <a:lnTo>
                  <a:pt x="858" y="478"/>
                </a:lnTo>
                <a:lnTo>
                  <a:pt x="866" y="478"/>
                </a:lnTo>
                <a:lnTo>
                  <a:pt x="866" y="478"/>
                </a:lnTo>
                <a:lnTo>
                  <a:pt x="882" y="478"/>
                </a:lnTo>
                <a:lnTo>
                  <a:pt x="882" y="478"/>
                </a:lnTo>
                <a:lnTo>
                  <a:pt x="911" y="478"/>
                </a:lnTo>
                <a:lnTo>
                  <a:pt x="911" y="478"/>
                </a:lnTo>
                <a:lnTo>
                  <a:pt x="938" y="478"/>
                </a:lnTo>
                <a:lnTo>
                  <a:pt x="938" y="478"/>
                </a:lnTo>
                <a:lnTo>
                  <a:pt x="949" y="478"/>
                </a:lnTo>
                <a:lnTo>
                  <a:pt x="949" y="478"/>
                </a:lnTo>
                <a:lnTo>
                  <a:pt x="992" y="478"/>
                </a:lnTo>
                <a:lnTo>
                  <a:pt x="992" y="478"/>
                </a:lnTo>
                <a:lnTo>
                  <a:pt x="1013" y="478"/>
                </a:lnTo>
                <a:lnTo>
                  <a:pt x="1013" y="478"/>
                </a:lnTo>
                <a:lnTo>
                  <a:pt x="1017" y="478"/>
                </a:lnTo>
                <a:lnTo>
                  <a:pt x="1017" y="478"/>
                </a:lnTo>
                <a:lnTo>
                  <a:pt x="1046" y="478"/>
                </a:lnTo>
                <a:lnTo>
                  <a:pt x="1046" y="478"/>
                </a:lnTo>
                <a:lnTo>
                  <a:pt x="1123" y="478"/>
                </a:lnTo>
                <a:lnTo>
                  <a:pt x="1123" y="478"/>
                </a:lnTo>
                <a:lnTo>
                  <a:pt x="1124" y="478"/>
                </a:lnTo>
                <a:lnTo>
                  <a:pt x="1124" y="478"/>
                </a:lnTo>
                <a:lnTo>
                  <a:pt x="1124" y="478"/>
                </a:lnTo>
                <a:lnTo>
                  <a:pt x="1124" y="478"/>
                </a:lnTo>
                <a:lnTo>
                  <a:pt x="1124" y="478"/>
                </a:lnTo>
                <a:lnTo>
                  <a:pt x="1124" y="478"/>
                </a:lnTo>
                <a:lnTo>
                  <a:pt x="1135" y="478"/>
                </a:lnTo>
                <a:lnTo>
                  <a:pt x="1135" y="478"/>
                </a:lnTo>
                <a:lnTo>
                  <a:pt x="1150" y="478"/>
                </a:lnTo>
                <a:lnTo>
                  <a:pt x="1150" y="478"/>
                </a:lnTo>
                <a:lnTo>
                  <a:pt x="1188" y="478"/>
                </a:lnTo>
                <a:lnTo>
                  <a:pt x="1188" y="478"/>
                </a:lnTo>
                <a:lnTo>
                  <a:pt x="1193" y="478"/>
                </a:lnTo>
                <a:lnTo>
                  <a:pt x="1193" y="478"/>
                </a:lnTo>
                <a:lnTo>
                  <a:pt x="1247" y="478"/>
                </a:lnTo>
                <a:lnTo>
                  <a:pt x="1247" y="478"/>
                </a:lnTo>
                <a:lnTo>
                  <a:pt x="1261" y="478"/>
                </a:lnTo>
                <a:lnTo>
                  <a:pt x="1261" y="478"/>
                </a:lnTo>
                <a:lnTo>
                  <a:pt x="1262" y="478"/>
                </a:lnTo>
                <a:lnTo>
                  <a:pt x="1262" y="478"/>
                </a:lnTo>
                <a:lnTo>
                  <a:pt x="1263" y="478"/>
                </a:lnTo>
                <a:lnTo>
                  <a:pt x="1263" y="478"/>
                </a:lnTo>
              </a:path>
            </a:pathLst>
          </a:custGeom>
          <a:ln w="19050">
            <a:solidFill>
              <a:schemeClr val="accent3">
                <a:lumMod val="40000"/>
                <a:lumOff val="60000"/>
              </a:schemeClr>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6" name="Freeform 1146"/>
          <p:cNvSpPr>
            <a:spLocks/>
          </p:cNvSpPr>
          <p:nvPr/>
        </p:nvSpPr>
        <p:spPr bwMode="auto">
          <a:xfrm>
            <a:off x="5076826" y="2663037"/>
            <a:ext cx="3449638" cy="1322388"/>
          </a:xfrm>
          <a:custGeom>
            <a:avLst/>
            <a:gdLst>
              <a:gd name="T0" fmla="*/ 0 w 1288"/>
              <a:gd name="T1" fmla="*/ 0 h 473"/>
              <a:gd name="T2" fmla="*/ 9 w 1288"/>
              <a:gd name="T3" fmla="*/ 8 h 473"/>
              <a:gd name="T4" fmla="*/ 18 w 1288"/>
              <a:gd name="T5" fmla="*/ 19 h 473"/>
              <a:gd name="T6" fmla="*/ 34 w 1288"/>
              <a:gd name="T7" fmla="*/ 30 h 473"/>
              <a:gd name="T8" fmla="*/ 43 w 1288"/>
              <a:gd name="T9" fmla="*/ 38 h 473"/>
              <a:gd name="T10" fmla="*/ 59 w 1288"/>
              <a:gd name="T11" fmla="*/ 48 h 473"/>
              <a:gd name="T12" fmla="*/ 68 w 1288"/>
              <a:gd name="T13" fmla="*/ 56 h 473"/>
              <a:gd name="T14" fmla="*/ 73 w 1288"/>
              <a:gd name="T15" fmla="*/ 67 h 473"/>
              <a:gd name="T16" fmla="*/ 80 w 1288"/>
              <a:gd name="T17" fmla="*/ 83 h 473"/>
              <a:gd name="T18" fmla="*/ 90 w 1288"/>
              <a:gd name="T19" fmla="*/ 94 h 473"/>
              <a:gd name="T20" fmla="*/ 97 w 1288"/>
              <a:gd name="T21" fmla="*/ 105 h 473"/>
              <a:gd name="T22" fmla="*/ 104 w 1288"/>
              <a:gd name="T23" fmla="*/ 118 h 473"/>
              <a:gd name="T24" fmla="*/ 111 w 1288"/>
              <a:gd name="T25" fmla="*/ 129 h 473"/>
              <a:gd name="T26" fmla="*/ 115 w 1288"/>
              <a:gd name="T27" fmla="*/ 139 h 473"/>
              <a:gd name="T28" fmla="*/ 119 w 1288"/>
              <a:gd name="T29" fmla="*/ 153 h 473"/>
              <a:gd name="T30" fmla="*/ 132 w 1288"/>
              <a:gd name="T31" fmla="*/ 164 h 473"/>
              <a:gd name="T32" fmla="*/ 140 w 1288"/>
              <a:gd name="T33" fmla="*/ 177 h 473"/>
              <a:gd name="T34" fmla="*/ 143 w 1288"/>
              <a:gd name="T35" fmla="*/ 190 h 473"/>
              <a:gd name="T36" fmla="*/ 148 w 1288"/>
              <a:gd name="T37" fmla="*/ 201 h 473"/>
              <a:gd name="T38" fmla="*/ 152 w 1288"/>
              <a:gd name="T39" fmla="*/ 212 h 473"/>
              <a:gd name="T40" fmla="*/ 160 w 1288"/>
              <a:gd name="T41" fmla="*/ 223 h 473"/>
              <a:gd name="T42" fmla="*/ 171 w 1288"/>
              <a:gd name="T43" fmla="*/ 236 h 473"/>
              <a:gd name="T44" fmla="*/ 180 w 1288"/>
              <a:gd name="T45" fmla="*/ 247 h 473"/>
              <a:gd name="T46" fmla="*/ 185 w 1288"/>
              <a:gd name="T47" fmla="*/ 257 h 473"/>
              <a:gd name="T48" fmla="*/ 193 w 1288"/>
              <a:gd name="T49" fmla="*/ 271 h 473"/>
              <a:gd name="T50" fmla="*/ 201 w 1288"/>
              <a:gd name="T51" fmla="*/ 282 h 473"/>
              <a:gd name="T52" fmla="*/ 212 w 1288"/>
              <a:gd name="T53" fmla="*/ 292 h 473"/>
              <a:gd name="T54" fmla="*/ 223 w 1288"/>
              <a:gd name="T55" fmla="*/ 303 h 473"/>
              <a:gd name="T56" fmla="*/ 237 w 1288"/>
              <a:gd name="T57" fmla="*/ 311 h 473"/>
              <a:gd name="T58" fmla="*/ 253 w 1288"/>
              <a:gd name="T59" fmla="*/ 322 h 473"/>
              <a:gd name="T60" fmla="*/ 258 w 1288"/>
              <a:gd name="T61" fmla="*/ 333 h 473"/>
              <a:gd name="T62" fmla="*/ 271 w 1288"/>
              <a:gd name="T63" fmla="*/ 344 h 473"/>
              <a:gd name="T64" fmla="*/ 282 w 1288"/>
              <a:gd name="T65" fmla="*/ 354 h 473"/>
              <a:gd name="T66" fmla="*/ 297 w 1288"/>
              <a:gd name="T67" fmla="*/ 360 h 473"/>
              <a:gd name="T68" fmla="*/ 301 w 1288"/>
              <a:gd name="T69" fmla="*/ 371 h 473"/>
              <a:gd name="T70" fmla="*/ 310 w 1288"/>
              <a:gd name="T71" fmla="*/ 374 h 473"/>
              <a:gd name="T72" fmla="*/ 326 w 1288"/>
              <a:gd name="T73" fmla="*/ 385 h 473"/>
              <a:gd name="T74" fmla="*/ 383 w 1288"/>
              <a:gd name="T75" fmla="*/ 396 h 473"/>
              <a:gd name="T76" fmla="*/ 417 w 1288"/>
              <a:gd name="T77" fmla="*/ 405 h 473"/>
              <a:gd name="T78" fmla="*/ 425 w 1288"/>
              <a:gd name="T79" fmla="*/ 405 h 473"/>
              <a:gd name="T80" fmla="*/ 431 w 1288"/>
              <a:gd name="T81" fmla="*/ 414 h 473"/>
              <a:gd name="T82" fmla="*/ 443 w 1288"/>
              <a:gd name="T83" fmla="*/ 420 h 473"/>
              <a:gd name="T84" fmla="*/ 473 w 1288"/>
              <a:gd name="T85" fmla="*/ 430 h 473"/>
              <a:gd name="T86" fmla="*/ 498 w 1288"/>
              <a:gd name="T87" fmla="*/ 443 h 473"/>
              <a:gd name="T88" fmla="*/ 539 w 1288"/>
              <a:gd name="T89" fmla="*/ 450 h 473"/>
              <a:gd name="T90" fmla="*/ 555 w 1288"/>
              <a:gd name="T91" fmla="*/ 454 h 473"/>
              <a:gd name="T92" fmla="*/ 561 w 1288"/>
              <a:gd name="T93" fmla="*/ 457 h 473"/>
              <a:gd name="T94" fmla="*/ 570 w 1288"/>
              <a:gd name="T95" fmla="*/ 457 h 473"/>
              <a:gd name="T96" fmla="*/ 584 w 1288"/>
              <a:gd name="T97" fmla="*/ 457 h 473"/>
              <a:gd name="T98" fmla="*/ 660 w 1288"/>
              <a:gd name="T99" fmla="*/ 467 h 473"/>
              <a:gd name="T100" fmla="*/ 708 w 1288"/>
              <a:gd name="T101" fmla="*/ 467 h 473"/>
              <a:gd name="T102" fmla="*/ 747 w 1288"/>
              <a:gd name="T103" fmla="*/ 473 h 473"/>
              <a:gd name="T104" fmla="*/ 837 w 1288"/>
              <a:gd name="T105" fmla="*/ 473 h 473"/>
              <a:gd name="T106" fmla="*/ 856 w 1288"/>
              <a:gd name="T107" fmla="*/ 473 h 473"/>
              <a:gd name="T108" fmla="*/ 899 w 1288"/>
              <a:gd name="T109" fmla="*/ 473 h 473"/>
              <a:gd name="T110" fmla="*/ 995 w 1288"/>
              <a:gd name="T111" fmla="*/ 473 h 473"/>
              <a:gd name="T112" fmla="*/ 1102 w 1288"/>
              <a:gd name="T113" fmla="*/ 473 h 473"/>
              <a:gd name="T114" fmla="*/ 1153 w 1288"/>
              <a:gd name="T115"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8" h="473">
                <a:moveTo>
                  <a:pt x="0" y="0"/>
                </a:moveTo>
                <a:lnTo>
                  <a:pt x="0" y="0"/>
                </a:lnTo>
                <a:lnTo>
                  <a:pt x="0" y="0"/>
                </a:lnTo>
                <a:lnTo>
                  <a:pt x="0" y="0"/>
                </a:lnTo>
                <a:lnTo>
                  <a:pt x="0" y="0"/>
                </a:lnTo>
                <a:lnTo>
                  <a:pt x="0" y="0"/>
                </a:lnTo>
                <a:lnTo>
                  <a:pt x="0" y="0"/>
                </a:lnTo>
                <a:lnTo>
                  <a:pt x="0" y="0"/>
                </a:lnTo>
                <a:lnTo>
                  <a:pt x="0" y="0"/>
                </a:lnTo>
                <a:lnTo>
                  <a:pt x="2" y="0"/>
                </a:lnTo>
                <a:lnTo>
                  <a:pt x="2" y="3"/>
                </a:lnTo>
                <a:lnTo>
                  <a:pt x="6" y="3"/>
                </a:lnTo>
                <a:lnTo>
                  <a:pt x="6" y="6"/>
                </a:lnTo>
                <a:lnTo>
                  <a:pt x="7" y="6"/>
                </a:lnTo>
                <a:lnTo>
                  <a:pt x="7" y="8"/>
                </a:lnTo>
                <a:lnTo>
                  <a:pt x="9" y="8"/>
                </a:lnTo>
                <a:lnTo>
                  <a:pt x="9" y="11"/>
                </a:lnTo>
                <a:lnTo>
                  <a:pt x="9" y="11"/>
                </a:lnTo>
                <a:lnTo>
                  <a:pt x="9" y="14"/>
                </a:lnTo>
                <a:lnTo>
                  <a:pt x="10" y="14"/>
                </a:lnTo>
                <a:lnTo>
                  <a:pt x="10" y="16"/>
                </a:lnTo>
                <a:lnTo>
                  <a:pt x="12" y="16"/>
                </a:lnTo>
                <a:lnTo>
                  <a:pt x="12" y="19"/>
                </a:lnTo>
                <a:lnTo>
                  <a:pt x="18" y="19"/>
                </a:lnTo>
                <a:lnTo>
                  <a:pt x="18" y="22"/>
                </a:lnTo>
                <a:lnTo>
                  <a:pt x="23" y="22"/>
                </a:lnTo>
                <a:lnTo>
                  <a:pt x="23" y="24"/>
                </a:lnTo>
                <a:lnTo>
                  <a:pt x="31" y="24"/>
                </a:lnTo>
                <a:lnTo>
                  <a:pt x="31" y="27"/>
                </a:lnTo>
                <a:lnTo>
                  <a:pt x="32" y="27"/>
                </a:lnTo>
                <a:lnTo>
                  <a:pt x="32" y="30"/>
                </a:lnTo>
                <a:lnTo>
                  <a:pt x="34" y="30"/>
                </a:lnTo>
                <a:lnTo>
                  <a:pt x="34" y="32"/>
                </a:lnTo>
                <a:lnTo>
                  <a:pt x="35" y="32"/>
                </a:lnTo>
                <a:lnTo>
                  <a:pt x="35" y="35"/>
                </a:lnTo>
                <a:lnTo>
                  <a:pt x="36" y="35"/>
                </a:lnTo>
                <a:lnTo>
                  <a:pt x="36" y="38"/>
                </a:lnTo>
                <a:lnTo>
                  <a:pt x="36" y="38"/>
                </a:lnTo>
                <a:lnTo>
                  <a:pt x="36" y="38"/>
                </a:lnTo>
                <a:lnTo>
                  <a:pt x="43" y="38"/>
                </a:lnTo>
                <a:lnTo>
                  <a:pt x="43" y="40"/>
                </a:lnTo>
                <a:lnTo>
                  <a:pt x="50" y="40"/>
                </a:lnTo>
                <a:lnTo>
                  <a:pt x="50" y="43"/>
                </a:lnTo>
                <a:lnTo>
                  <a:pt x="53" y="43"/>
                </a:lnTo>
                <a:lnTo>
                  <a:pt x="53" y="46"/>
                </a:lnTo>
                <a:lnTo>
                  <a:pt x="56" y="46"/>
                </a:lnTo>
                <a:lnTo>
                  <a:pt x="56" y="48"/>
                </a:lnTo>
                <a:lnTo>
                  <a:pt x="59" y="48"/>
                </a:lnTo>
                <a:lnTo>
                  <a:pt x="59" y="48"/>
                </a:lnTo>
                <a:lnTo>
                  <a:pt x="65" y="48"/>
                </a:lnTo>
                <a:lnTo>
                  <a:pt x="65" y="51"/>
                </a:lnTo>
                <a:lnTo>
                  <a:pt x="67" y="51"/>
                </a:lnTo>
                <a:lnTo>
                  <a:pt x="67" y="54"/>
                </a:lnTo>
                <a:lnTo>
                  <a:pt x="67" y="54"/>
                </a:lnTo>
                <a:lnTo>
                  <a:pt x="67" y="56"/>
                </a:lnTo>
                <a:lnTo>
                  <a:pt x="68" y="56"/>
                </a:lnTo>
                <a:lnTo>
                  <a:pt x="68" y="59"/>
                </a:lnTo>
                <a:lnTo>
                  <a:pt x="68" y="59"/>
                </a:lnTo>
                <a:lnTo>
                  <a:pt x="68" y="62"/>
                </a:lnTo>
                <a:lnTo>
                  <a:pt x="69" y="62"/>
                </a:lnTo>
                <a:lnTo>
                  <a:pt x="69" y="64"/>
                </a:lnTo>
                <a:lnTo>
                  <a:pt x="70" y="64"/>
                </a:lnTo>
                <a:lnTo>
                  <a:pt x="70" y="67"/>
                </a:lnTo>
                <a:lnTo>
                  <a:pt x="73" y="67"/>
                </a:lnTo>
                <a:lnTo>
                  <a:pt x="73" y="72"/>
                </a:lnTo>
                <a:lnTo>
                  <a:pt x="75" y="72"/>
                </a:lnTo>
                <a:lnTo>
                  <a:pt x="75" y="75"/>
                </a:lnTo>
                <a:lnTo>
                  <a:pt x="78" y="75"/>
                </a:lnTo>
                <a:lnTo>
                  <a:pt x="78" y="80"/>
                </a:lnTo>
                <a:lnTo>
                  <a:pt x="79" y="80"/>
                </a:lnTo>
                <a:lnTo>
                  <a:pt x="79" y="83"/>
                </a:lnTo>
                <a:lnTo>
                  <a:pt x="80" y="83"/>
                </a:lnTo>
                <a:lnTo>
                  <a:pt x="80" y="86"/>
                </a:lnTo>
                <a:lnTo>
                  <a:pt x="82" y="86"/>
                </a:lnTo>
                <a:lnTo>
                  <a:pt x="82" y="89"/>
                </a:lnTo>
                <a:lnTo>
                  <a:pt x="87" y="89"/>
                </a:lnTo>
                <a:lnTo>
                  <a:pt x="87" y="91"/>
                </a:lnTo>
                <a:lnTo>
                  <a:pt x="88" y="91"/>
                </a:lnTo>
                <a:lnTo>
                  <a:pt x="88" y="94"/>
                </a:lnTo>
                <a:lnTo>
                  <a:pt x="90" y="94"/>
                </a:lnTo>
                <a:lnTo>
                  <a:pt x="90" y="97"/>
                </a:lnTo>
                <a:lnTo>
                  <a:pt x="91" y="97"/>
                </a:lnTo>
                <a:lnTo>
                  <a:pt x="91" y="99"/>
                </a:lnTo>
                <a:lnTo>
                  <a:pt x="92" y="99"/>
                </a:lnTo>
                <a:lnTo>
                  <a:pt x="92" y="102"/>
                </a:lnTo>
                <a:lnTo>
                  <a:pt x="95" y="102"/>
                </a:lnTo>
                <a:lnTo>
                  <a:pt x="95" y="105"/>
                </a:lnTo>
                <a:lnTo>
                  <a:pt x="97" y="105"/>
                </a:lnTo>
                <a:lnTo>
                  <a:pt x="97" y="110"/>
                </a:lnTo>
                <a:lnTo>
                  <a:pt x="100" y="110"/>
                </a:lnTo>
                <a:lnTo>
                  <a:pt x="100" y="113"/>
                </a:lnTo>
                <a:lnTo>
                  <a:pt x="102" y="113"/>
                </a:lnTo>
                <a:lnTo>
                  <a:pt x="102" y="115"/>
                </a:lnTo>
                <a:lnTo>
                  <a:pt x="102" y="115"/>
                </a:lnTo>
                <a:lnTo>
                  <a:pt x="102" y="118"/>
                </a:lnTo>
                <a:lnTo>
                  <a:pt x="104" y="118"/>
                </a:lnTo>
                <a:lnTo>
                  <a:pt x="104" y="121"/>
                </a:lnTo>
                <a:lnTo>
                  <a:pt x="108" y="121"/>
                </a:lnTo>
                <a:lnTo>
                  <a:pt x="108" y="123"/>
                </a:lnTo>
                <a:lnTo>
                  <a:pt x="108" y="123"/>
                </a:lnTo>
                <a:lnTo>
                  <a:pt x="108" y="126"/>
                </a:lnTo>
                <a:lnTo>
                  <a:pt x="110" y="126"/>
                </a:lnTo>
                <a:lnTo>
                  <a:pt x="110" y="129"/>
                </a:lnTo>
                <a:lnTo>
                  <a:pt x="111" y="129"/>
                </a:lnTo>
                <a:lnTo>
                  <a:pt x="111" y="131"/>
                </a:lnTo>
                <a:lnTo>
                  <a:pt x="112" y="131"/>
                </a:lnTo>
                <a:lnTo>
                  <a:pt x="112" y="134"/>
                </a:lnTo>
                <a:lnTo>
                  <a:pt x="113" y="134"/>
                </a:lnTo>
                <a:lnTo>
                  <a:pt x="113" y="137"/>
                </a:lnTo>
                <a:lnTo>
                  <a:pt x="114" y="137"/>
                </a:lnTo>
                <a:lnTo>
                  <a:pt x="114" y="139"/>
                </a:lnTo>
                <a:lnTo>
                  <a:pt x="115" y="139"/>
                </a:lnTo>
                <a:lnTo>
                  <a:pt x="115" y="145"/>
                </a:lnTo>
                <a:lnTo>
                  <a:pt x="116" y="145"/>
                </a:lnTo>
                <a:lnTo>
                  <a:pt x="116" y="148"/>
                </a:lnTo>
                <a:lnTo>
                  <a:pt x="117" y="148"/>
                </a:lnTo>
                <a:lnTo>
                  <a:pt x="117" y="150"/>
                </a:lnTo>
                <a:lnTo>
                  <a:pt x="119" y="150"/>
                </a:lnTo>
                <a:lnTo>
                  <a:pt x="119" y="153"/>
                </a:lnTo>
                <a:lnTo>
                  <a:pt x="119" y="153"/>
                </a:lnTo>
                <a:lnTo>
                  <a:pt x="119" y="156"/>
                </a:lnTo>
                <a:lnTo>
                  <a:pt x="120" y="156"/>
                </a:lnTo>
                <a:lnTo>
                  <a:pt x="120" y="158"/>
                </a:lnTo>
                <a:lnTo>
                  <a:pt x="122" y="158"/>
                </a:lnTo>
                <a:lnTo>
                  <a:pt x="122" y="161"/>
                </a:lnTo>
                <a:lnTo>
                  <a:pt x="124" y="161"/>
                </a:lnTo>
                <a:lnTo>
                  <a:pt x="124" y="164"/>
                </a:lnTo>
                <a:lnTo>
                  <a:pt x="132" y="164"/>
                </a:lnTo>
                <a:lnTo>
                  <a:pt x="132" y="169"/>
                </a:lnTo>
                <a:lnTo>
                  <a:pt x="133" y="169"/>
                </a:lnTo>
                <a:lnTo>
                  <a:pt x="133" y="172"/>
                </a:lnTo>
                <a:lnTo>
                  <a:pt x="137" y="172"/>
                </a:lnTo>
                <a:lnTo>
                  <a:pt x="137" y="174"/>
                </a:lnTo>
                <a:lnTo>
                  <a:pt x="138" y="174"/>
                </a:lnTo>
                <a:lnTo>
                  <a:pt x="138" y="177"/>
                </a:lnTo>
                <a:lnTo>
                  <a:pt x="140" y="177"/>
                </a:lnTo>
                <a:lnTo>
                  <a:pt x="140" y="180"/>
                </a:lnTo>
                <a:lnTo>
                  <a:pt x="141" y="180"/>
                </a:lnTo>
                <a:lnTo>
                  <a:pt x="141" y="182"/>
                </a:lnTo>
                <a:lnTo>
                  <a:pt x="141" y="182"/>
                </a:lnTo>
                <a:lnTo>
                  <a:pt x="141" y="188"/>
                </a:lnTo>
                <a:lnTo>
                  <a:pt x="142" y="188"/>
                </a:lnTo>
                <a:lnTo>
                  <a:pt x="142" y="190"/>
                </a:lnTo>
                <a:lnTo>
                  <a:pt x="143" y="190"/>
                </a:lnTo>
                <a:lnTo>
                  <a:pt x="143" y="193"/>
                </a:lnTo>
                <a:lnTo>
                  <a:pt x="144" y="193"/>
                </a:lnTo>
                <a:lnTo>
                  <a:pt x="144" y="196"/>
                </a:lnTo>
                <a:lnTo>
                  <a:pt x="145" y="196"/>
                </a:lnTo>
                <a:lnTo>
                  <a:pt x="145" y="198"/>
                </a:lnTo>
                <a:lnTo>
                  <a:pt x="146" y="198"/>
                </a:lnTo>
                <a:lnTo>
                  <a:pt x="146" y="201"/>
                </a:lnTo>
                <a:lnTo>
                  <a:pt x="148" y="201"/>
                </a:lnTo>
                <a:lnTo>
                  <a:pt x="148" y="204"/>
                </a:lnTo>
                <a:lnTo>
                  <a:pt x="148" y="204"/>
                </a:lnTo>
                <a:lnTo>
                  <a:pt x="148" y="207"/>
                </a:lnTo>
                <a:lnTo>
                  <a:pt x="150" y="207"/>
                </a:lnTo>
                <a:lnTo>
                  <a:pt x="150" y="209"/>
                </a:lnTo>
                <a:lnTo>
                  <a:pt x="151" y="209"/>
                </a:lnTo>
                <a:lnTo>
                  <a:pt x="151" y="212"/>
                </a:lnTo>
                <a:lnTo>
                  <a:pt x="152" y="212"/>
                </a:lnTo>
                <a:lnTo>
                  <a:pt x="152" y="215"/>
                </a:lnTo>
                <a:lnTo>
                  <a:pt x="153" y="215"/>
                </a:lnTo>
                <a:lnTo>
                  <a:pt x="153" y="217"/>
                </a:lnTo>
                <a:lnTo>
                  <a:pt x="157" y="217"/>
                </a:lnTo>
                <a:lnTo>
                  <a:pt x="157" y="220"/>
                </a:lnTo>
                <a:lnTo>
                  <a:pt x="157" y="220"/>
                </a:lnTo>
                <a:lnTo>
                  <a:pt x="157" y="223"/>
                </a:lnTo>
                <a:lnTo>
                  <a:pt x="160" y="223"/>
                </a:lnTo>
                <a:lnTo>
                  <a:pt x="160" y="228"/>
                </a:lnTo>
                <a:lnTo>
                  <a:pt x="163" y="228"/>
                </a:lnTo>
                <a:lnTo>
                  <a:pt x="163" y="231"/>
                </a:lnTo>
                <a:lnTo>
                  <a:pt x="164" y="231"/>
                </a:lnTo>
                <a:lnTo>
                  <a:pt x="164" y="233"/>
                </a:lnTo>
                <a:lnTo>
                  <a:pt x="167" y="233"/>
                </a:lnTo>
                <a:lnTo>
                  <a:pt x="167" y="236"/>
                </a:lnTo>
                <a:lnTo>
                  <a:pt x="171" y="236"/>
                </a:lnTo>
                <a:lnTo>
                  <a:pt x="171" y="239"/>
                </a:lnTo>
                <a:lnTo>
                  <a:pt x="175" y="239"/>
                </a:lnTo>
                <a:lnTo>
                  <a:pt x="175" y="241"/>
                </a:lnTo>
                <a:lnTo>
                  <a:pt x="175" y="241"/>
                </a:lnTo>
                <a:lnTo>
                  <a:pt x="175" y="244"/>
                </a:lnTo>
                <a:lnTo>
                  <a:pt x="179" y="244"/>
                </a:lnTo>
                <a:lnTo>
                  <a:pt x="179" y="247"/>
                </a:lnTo>
                <a:lnTo>
                  <a:pt x="180" y="247"/>
                </a:lnTo>
                <a:lnTo>
                  <a:pt x="180" y="249"/>
                </a:lnTo>
                <a:lnTo>
                  <a:pt x="183" y="249"/>
                </a:lnTo>
                <a:lnTo>
                  <a:pt x="183" y="252"/>
                </a:lnTo>
                <a:lnTo>
                  <a:pt x="184" y="252"/>
                </a:lnTo>
                <a:lnTo>
                  <a:pt x="184" y="255"/>
                </a:lnTo>
                <a:lnTo>
                  <a:pt x="185" y="255"/>
                </a:lnTo>
                <a:lnTo>
                  <a:pt x="185" y="257"/>
                </a:lnTo>
                <a:lnTo>
                  <a:pt x="185" y="257"/>
                </a:lnTo>
                <a:lnTo>
                  <a:pt x="185" y="260"/>
                </a:lnTo>
                <a:lnTo>
                  <a:pt x="188" y="260"/>
                </a:lnTo>
                <a:lnTo>
                  <a:pt x="188" y="263"/>
                </a:lnTo>
                <a:lnTo>
                  <a:pt x="189" y="263"/>
                </a:lnTo>
                <a:lnTo>
                  <a:pt x="189" y="265"/>
                </a:lnTo>
                <a:lnTo>
                  <a:pt x="190" y="265"/>
                </a:lnTo>
                <a:lnTo>
                  <a:pt x="190" y="271"/>
                </a:lnTo>
                <a:lnTo>
                  <a:pt x="193" y="271"/>
                </a:lnTo>
                <a:lnTo>
                  <a:pt x="193" y="274"/>
                </a:lnTo>
                <a:lnTo>
                  <a:pt x="195" y="274"/>
                </a:lnTo>
                <a:lnTo>
                  <a:pt x="195" y="276"/>
                </a:lnTo>
                <a:lnTo>
                  <a:pt x="197" y="276"/>
                </a:lnTo>
                <a:lnTo>
                  <a:pt x="197" y="279"/>
                </a:lnTo>
                <a:lnTo>
                  <a:pt x="197" y="279"/>
                </a:lnTo>
                <a:lnTo>
                  <a:pt x="197" y="282"/>
                </a:lnTo>
                <a:lnTo>
                  <a:pt x="201" y="282"/>
                </a:lnTo>
                <a:lnTo>
                  <a:pt x="201" y="284"/>
                </a:lnTo>
                <a:lnTo>
                  <a:pt x="202" y="284"/>
                </a:lnTo>
                <a:lnTo>
                  <a:pt x="202" y="287"/>
                </a:lnTo>
                <a:lnTo>
                  <a:pt x="207" y="287"/>
                </a:lnTo>
                <a:lnTo>
                  <a:pt x="207" y="290"/>
                </a:lnTo>
                <a:lnTo>
                  <a:pt x="210" y="290"/>
                </a:lnTo>
                <a:lnTo>
                  <a:pt x="210" y="292"/>
                </a:lnTo>
                <a:lnTo>
                  <a:pt x="212" y="292"/>
                </a:lnTo>
                <a:lnTo>
                  <a:pt x="212" y="295"/>
                </a:lnTo>
                <a:lnTo>
                  <a:pt x="215" y="295"/>
                </a:lnTo>
                <a:lnTo>
                  <a:pt x="215" y="298"/>
                </a:lnTo>
                <a:lnTo>
                  <a:pt x="216" y="298"/>
                </a:lnTo>
                <a:lnTo>
                  <a:pt x="216" y="300"/>
                </a:lnTo>
                <a:lnTo>
                  <a:pt x="217" y="300"/>
                </a:lnTo>
                <a:lnTo>
                  <a:pt x="217" y="303"/>
                </a:lnTo>
                <a:lnTo>
                  <a:pt x="223" y="303"/>
                </a:lnTo>
                <a:lnTo>
                  <a:pt x="223" y="306"/>
                </a:lnTo>
                <a:lnTo>
                  <a:pt x="224" y="306"/>
                </a:lnTo>
                <a:lnTo>
                  <a:pt x="224" y="306"/>
                </a:lnTo>
                <a:lnTo>
                  <a:pt x="228" y="306"/>
                </a:lnTo>
                <a:lnTo>
                  <a:pt x="228" y="308"/>
                </a:lnTo>
                <a:lnTo>
                  <a:pt x="231" y="308"/>
                </a:lnTo>
                <a:lnTo>
                  <a:pt x="231" y="311"/>
                </a:lnTo>
                <a:lnTo>
                  <a:pt x="237" y="311"/>
                </a:lnTo>
                <a:lnTo>
                  <a:pt x="237" y="314"/>
                </a:lnTo>
                <a:lnTo>
                  <a:pt x="242" y="314"/>
                </a:lnTo>
                <a:lnTo>
                  <a:pt x="242" y="317"/>
                </a:lnTo>
                <a:lnTo>
                  <a:pt x="242" y="317"/>
                </a:lnTo>
                <a:lnTo>
                  <a:pt x="242" y="319"/>
                </a:lnTo>
                <a:lnTo>
                  <a:pt x="244" y="319"/>
                </a:lnTo>
                <a:lnTo>
                  <a:pt x="244" y="322"/>
                </a:lnTo>
                <a:lnTo>
                  <a:pt x="253" y="322"/>
                </a:lnTo>
                <a:lnTo>
                  <a:pt x="253" y="325"/>
                </a:lnTo>
                <a:lnTo>
                  <a:pt x="254" y="325"/>
                </a:lnTo>
                <a:lnTo>
                  <a:pt x="254" y="327"/>
                </a:lnTo>
                <a:lnTo>
                  <a:pt x="255" y="327"/>
                </a:lnTo>
                <a:lnTo>
                  <a:pt x="255" y="330"/>
                </a:lnTo>
                <a:lnTo>
                  <a:pt x="257" y="330"/>
                </a:lnTo>
                <a:lnTo>
                  <a:pt x="257" y="333"/>
                </a:lnTo>
                <a:lnTo>
                  <a:pt x="258" y="333"/>
                </a:lnTo>
                <a:lnTo>
                  <a:pt x="258" y="336"/>
                </a:lnTo>
                <a:lnTo>
                  <a:pt x="262" y="336"/>
                </a:lnTo>
                <a:lnTo>
                  <a:pt x="262" y="338"/>
                </a:lnTo>
                <a:lnTo>
                  <a:pt x="263" y="338"/>
                </a:lnTo>
                <a:lnTo>
                  <a:pt x="263" y="341"/>
                </a:lnTo>
                <a:lnTo>
                  <a:pt x="268" y="341"/>
                </a:lnTo>
                <a:lnTo>
                  <a:pt x="268" y="344"/>
                </a:lnTo>
                <a:lnTo>
                  <a:pt x="271" y="344"/>
                </a:lnTo>
                <a:lnTo>
                  <a:pt x="271" y="346"/>
                </a:lnTo>
                <a:lnTo>
                  <a:pt x="271" y="346"/>
                </a:lnTo>
                <a:lnTo>
                  <a:pt x="271" y="349"/>
                </a:lnTo>
                <a:lnTo>
                  <a:pt x="275" y="349"/>
                </a:lnTo>
                <a:lnTo>
                  <a:pt x="275" y="352"/>
                </a:lnTo>
                <a:lnTo>
                  <a:pt x="276" y="352"/>
                </a:lnTo>
                <a:lnTo>
                  <a:pt x="276" y="354"/>
                </a:lnTo>
                <a:lnTo>
                  <a:pt x="282" y="354"/>
                </a:lnTo>
                <a:lnTo>
                  <a:pt x="282" y="354"/>
                </a:lnTo>
                <a:lnTo>
                  <a:pt x="283" y="354"/>
                </a:lnTo>
                <a:lnTo>
                  <a:pt x="283" y="357"/>
                </a:lnTo>
                <a:lnTo>
                  <a:pt x="286" y="357"/>
                </a:lnTo>
                <a:lnTo>
                  <a:pt x="286" y="357"/>
                </a:lnTo>
                <a:lnTo>
                  <a:pt x="288" y="357"/>
                </a:lnTo>
                <a:lnTo>
                  <a:pt x="288" y="360"/>
                </a:lnTo>
                <a:lnTo>
                  <a:pt x="297" y="360"/>
                </a:lnTo>
                <a:lnTo>
                  <a:pt x="297" y="363"/>
                </a:lnTo>
                <a:lnTo>
                  <a:pt x="298" y="363"/>
                </a:lnTo>
                <a:lnTo>
                  <a:pt x="298" y="365"/>
                </a:lnTo>
                <a:lnTo>
                  <a:pt x="300" y="365"/>
                </a:lnTo>
                <a:lnTo>
                  <a:pt x="300" y="368"/>
                </a:lnTo>
                <a:lnTo>
                  <a:pt x="301" y="368"/>
                </a:lnTo>
                <a:lnTo>
                  <a:pt x="301" y="371"/>
                </a:lnTo>
                <a:lnTo>
                  <a:pt x="301" y="371"/>
                </a:lnTo>
                <a:lnTo>
                  <a:pt x="301" y="371"/>
                </a:lnTo>
                <a:lnTo>
                  <a:pt x="302" y="371"/>
                </a:lnTo>
                <a:lnTo>
                  <a:pt x="302" y="374"/>
                </a:lnTo>
                <a:lnTo>
                  <a:pt x="303" y="374"/>
                </a:lnTo>
                <a:lnTo>
                  <a:pt x="303" y="374"/>
                </a:lnTo>
                <a:lnTo>
                  <a:pt x="310" y="374"/>
                </a:lnTo>
                <a:lnTo>
                  <a:pt x="310" y="374"/>
                </a:lnTo>
                <a:lnTo>
                  <a:pt x="310" y="374"/>
                </a:lnTo>
                <a:lnTo>
                  <a:pt x="310" y="377"/>
                </a:lnTo>
                <a:lnTo>
                  <a:pt x="313" y="377"/>
                </a:lnTo>
                <a:lnTo>
                  <a:pt x="313" y="379"/>
                </a:lnTo>
                <a:lnTo>
                  <a:pt x="325" y="379"/>
                </a:lnTo>
                <a:lnTo>
                  <a:pt x="325" y="382"/>
                </a:lnTo>
                <a:lnTo>
                  <a:pt x="325" y="382"/>
                </a:lnTo>
                <a:lnTo>
                  <a:pt x="325" y="385"/>
                </a:lnTo>
                <a:lnTo>
                  <a:pt x="326" y="385"/>
                </a:lnTo>
                <a:lnTo>
                  <a:pt x="326" y="388"/>
                </a:lnTo>
                <a:lnTo>
                  <a:pt x="335" y="388"/>
                </a:lnTo>
                <a:lnTo>
                  <a:pt x="335" y="391"/>
                </a:lnTo>
                <a:lnTo>
                  <a:pt x="337" y="391"/>
                </a:lnTo>
                <a:lnTo>
                  <a:pt x="337" y="394"/>
                </a:lnTo>
                <a:lnTo>
                  <a:pt x="372" y="394"/>
                </a:lnTo>
                <a:lnTo>
                  <a:pt x="372" y="396"/>
                </a:lnTo>
                <a:lnTo>
                  <a:pt x="383" y="396"/>
                </a:lnTo>
                <a:lnTo>
                  <a:pt x="383" y="399"/>
                </a:lnTo>
                <a:lnTo>
                  <a:pt x="385" y="399"/>
                </a:lnTo>
                <a:lnTo>
                  <a:pt x="385" y="402"/>
                </a:lnTo>
                <a:lnTo>
                  <a:pt x="390" y="402"/>
                </a:lnTo>
                <a:lnTo>
                  <a:pt x="390" y="402"/>
                </a:lnTo>
                <a:lnTo>
                  <a:pt x="396" y="402"/>
                </a:lnTo>
                <a:lnTo>
                  <a:pt x="396" y="405"/>
                </a:lnTo>
                <a:lnTo>
                  <a:pt x="417" y="405"/>
                </a:lnTo>
                <a:lnTo>
                  <a:pt x="417" y="405"/>
                </a:lnTo>
                <a:lnTo>
                  <a:pt x="419" y="405"/>
                </a:lnTo>
                <a:lnTo>
                  <a:pt x="419" y="405"/>
                </a:lnTo>
                <a:lnTo>
                  <a:pt x="421" y="405"/>
                </a:lnTo>
                <a:lnTo>
                  <a:pt x="421" y="405"/>
                </a:lnTo>
                <a:lnTo>
                  <a:pt x="424" y="405"/>
                </a:lnTo>
                <a:lnTo>
                  <a:pt x="424" y="405"/>
                </a:lnTo>
                <a:lnTo>
                  <a:pt x="425" y="405"/>
                </a:lnTo>
                <a:lnTo>
                  <a:pt x="425" y="405"/>
                </a:lnTo>
                <a:lnTo>
                  <a:pt x="425" y="405"/>
                </a:lnTo>
                <a:lnTo>
                  <a:pt x="425" y="408"/>
                </a:lnTo>
                <a:lnTo>
                  <a:pt x="428" y="408"/>
                </a:lnTo>
                <a:lnTo>
                  <a:pt x="428" y="411"/>
                </a:lnTo>
                <a:lnTo>
                  <a:pt x="431" y="411"/>
                </a:lnTo>
                <a:lnTo>
                  <a:pt x="431" y="414"/>
                </a:lnTo>
                <a:lnTo>
                  <a:pt x="431" y="414"/>
                </a:lnTo>
                <a:lnTo>
                  <a:pt x="431" y="417"/>
                </a:lnTo>
                <a:lnTo>
                  <a:pt x="434" y="417"/>
                </a:lnTo>
                <a:lnTo>
                  <a:pt x="434" y="420"/>
                </a:lnTo>
                <a:lnTo>
                  <a:pt x="435" y="420"/>
                </a:lnTo>
                <a:lnTo>
                  <a:pt x="435" y="420"/>
                </a:lnTo>
                <a:lnTo>
                  <a:pt x="435" y="420"/>
                </a:lnTo>
                <a:lnTo>
                  <a:pt x="435" y="420"/>
                </a:lnTo>
                <a:lnTo>
                  <a:pt x="443" y="420"/>
                </a:lnTo>
                <a:lnTo>
                  <a:pt x="443" y="424"/>
                </a:lnTo>
                <a:lnTo>
                  <a:pt x="447" y="424"/>
                </a:lnTo>
                <a:lnTo>
                  <a:pt x="447" y="427"/>
                </a:lnTo>
                <a:lnTo>
                  <a:pt x="460" y="427"/>
                </a:lnTo>
                <a:lnTo>
                  <a:pt x="460" y="427"/>
                </a:lnTo>
                <a:lnTo>
                  <a:pt x="472" y="427"/>
                </a:lnTo>
                <a:lnTo>
                  <a:pt x="472" y="430"/>
                </a:lnTo>
                <a:lnTo>
                  <a:pt x="473" y="430"/>
                </a:lnTo>
                <a:lnTo>
                  <a:pt x="473" y="434"/>
                </a:lnTo>
                <a:lnTo>
                  <a:pt x="480" y="434"/>
                </a:lnTo>
                <a:lnTo>
                  <a:pt x="480" y="437"/>
                </a:lnTo>
                <a:lnTo>
                  <a:pt x="490" y="437"/>
                </a:lnTo>
                <a:lnTo>
                  <a:pt x="490" y="440"/>
                </a:lnTo>
                <a:lnTo>
                  <a:pt x="494" y="440"/>
                </a:lnTo>
                <a:lnTo>
                  <a:pt x="494" y="443"/>
                </a:lnTo>
                <a:lnTo>
                  <a:pt x="498" y="443"/>
                </a:lnTo>
                <a:lnTo>
                  <a:pt x="498" y="443"/>
                </a:lnTo>
                <a:lnTo>
                  <a:pt x="502" y="443"/>
                </a:lnTo>
                <a:lnTo>
                  <a:pt x="502" y="443"/>
                </a:lnTo>
                <a:lnTo>
                  <a:pt x="515" y="443"/>
                </a:lnTo>
                <a:lnTo>
                  <a:pt x="515" y="447"/>
                </a:lnTo>
                <a:lnTo>
                  <a:pt x="529" y="447"/>
                </a:lnTo>
                <a:lnTo>
                  <a:pt x="529" y="450"/>
                </a:lnTo>
                <a:lnTo>
                  <a:pt x="539" y="450"/>
                </a:lnTo>
                <a:lnTo>
                  <a:pt x="539" y="450"/>
                </a:lnTo>
                <a:lnTo>
                  <a:pt x="542" y="450"/>
                </a:lnTo>
                <a:lnTo>
                  <a:pt x="542" y="450"/>
                </a:lnTo>
                <a:lnTo>
                  <a:pt x="545" y="450"/>
                </a:lnTo>
                <a:lnTo>
                  <a:pt x="545" y="454"/>
                </a:lnTo>
                <a:lnTo>
                  <a:pt x="552" y="454"/>
                </a:lnTo>
                <a:lnTo>
                  <a:pt x="552" y="454"/>
                </a:lnTo>
                <a:lnTo>
                  <a:pt x="555" y="454"/>
                </a:lnTo>
                <a:lnTo>
                  <a:pt x="555" y="457"/>
                </a:lnTo>
                <a:lnTo>
                  <a:pt x="556" y="457"/>
                </a:lnTo>
                <a:lnTo>
                  <a:pt x="556" y="457"/>
                </a:lnTo>
                <a:lnTo>
                  <a:pt x="557" y="457"/>
                </a:lnTo>
                <a:lnTo>
                  <a:pt x="557" y="457"/>
                </a:lnTo>
                <a:lnTo>
                  <a:pt x="560" y="457"/>
                </a:lnTo>
                <a:lnTo>
                  <a:pt x="560" y="457"/>
                </a:lnTo>
                <a:lnTo>
                  <a:pt x="561" y="457"/>
                </a:lnTo>
                <a:lnTo>
                  <a:pt x="561" y="457"/>
                </a:lnTo>
                <a:lnTo>
                  <a:pt x="564" y="457"/>
                </a:lnTo>
                <a:lnTo>
                  <a:pt x="564" y="457"/>
                </a:lnTo>
                <a:lnTo>
                  <a:pt x="565" y="457"/>
                </a:lnTo>
                <a:lnTo>
                  <a:pt x="565" y="457"/>
                </a:lnTo>
                <a:lnTo>
                  <a:pt x="569" y="457"/>
                </a:lnTo>
                <a:lnTo>
                  <a:pt x="569" y="457"/>
                </a:lnTo>
                <a:lnTo>
                  <a:pt x="570" y="457"/>
                </a:lnTo>
                <a:lnTo>
                  <a:pt x="570" y="457"/>
                </a:lnTo>
                <a:lnTo>
                  <a:pt x="572" y="457"/>
                </a:lnTo>
                <a:lnTo>
                  <a:pt x="572" y="457"/>
                </a:lnTo>
                <a:lnTo>
                  <a:pt x="575" y="457"/>
                </a:lnTo>
                <a:lnTo>
                  <a:pt x="575" y="457"/>
                </a:lnTo>
                <a:lnTo>
                  <a:pt x="582" y="457"/>
                </a:lnTo>
                <a:lnTo>
                  <a:pt x="582" y="457"/>
                </a:lnTo>
                <a:lnTo>
                  <a:pt x="584" y="457"/>
                </a:lnTo>
                <a:lnTo>
                  <a:pt x="584" y="457"/>
                </a:lnTo>
                <a:lnTo>
                  <a:pt x="596" y="457"/>
                </a:lnTo>
                <a:lnTo>
                  <a:pt x="596" y="462"/>
                </a:lnTo>
                <a:lnTo>
                  <a:pt x="628" y="462"/>
                </a:lnTo>
                <a:lnTo>
                  <a:pt x="628" y="467"/>
                </a:lnTo>
                <a:lnTo>
                  <a:pt x="636" y="467"/>
                </a:lnTo>
                <a:lnTo>
                  <a:pt x="636" y="467"/>
                </a:lnTo>
                <a:lnTo>
                  <a:pt x="660" y="467"/>
                </a:lnTo>
                <a:lnTo>
                  <a:pt x="660" y="467"/>
                </a:lnTo>
                <a:lnTo>
                  <a:pt x="666" y="467"/>
                </a:lnTo>
                <a:lnTo>
                  <a:pt x="666" y="467"/>
                </a:lnTo>
                <a:lnTo>
                  <a:pt x="693" y="467"/>
                </a:lnTo>
                <a:lnTo>
                  <a:pt x="693" y="467"/>
                </a:lnTo>
                <a:lnTo>
                  <a:pt x="701" y="467"/>
                </a:lnTo>
                <a:lnTo>
                  <a:pt x="701" y="467"/>
                </a:lnTo>
                <a:lnTo>
                  <a:pt x="708" y="467"/>
                </a:lnTo>
                <a:lnTo>
                  <a:pt x="708" y="467"/>
                </a:lnTo>
                <a:lnTo>
                  <a:pt x="714" y="467"/>
                </a:lnTo>
                <a:lnTo>
                  <a:pt x="714" y="467"/>
                </a:lnTo>
                <a:lnTo>
                  <a:pt x="720" y="467"/>
                </a:lnTo>
                <a:lnTo>
                  <a:pt x="720" y="467"/>
                </a:lnTo>
                <a:lnTo>
                  <a:pt x="736" y="467"/>
                </a:lnTo>
                <a:lnTo>
                  <a:pt x="736" y="473"/>
                </a:lnTo>
                <a:lnTo>
                  <a:pt x="747" y="473"/>
                </a:lnTo>
                <a:lnTo>
                  <a:pt x="747" y="473"/>
                </a:lnTo>
                <a:lnTo>
                  <a:pt x="765" y="473"/>
                </a:lnTo>
                <a:lnTo>
                  <a:pt x="765" y="473"/>
                </a:lnTo>
                <a:lnTo>
                  <a:pt x="798" y="473"/>
                </a:lnTo>
                <a:lnTo>
                  <a:pt x="798" y="473"/>
                </a:lnTo>
                <a:lnTo>
                  <a:pt x="829" y="473"/>
                </a:lnTo>
                <a:lnTo>
                  <a:pt x="829" y="473"/>
                </a:lnTo>
                <a:lnTo>
                  <a:pt x="837" y="473"/>
                </a:lnTo>
                <a:lnTo>
                  <a:pt x="837" y="473"/>
                </a:lnTo>
                <a:lnTo>
                  <a:pt x="842" y="473"/>
                </a:lnTo>
                <a:lnTo>
                  <a:pt x="842" y="473"/>
                </a:lnTo>
                <a:lnTo>
                  <a:pt x="844" y="473"/>
                </a:lnTo>
                <a:lnTo>
                  <a:pt x="844" y="473"/>
                </a:lnTo>
                <a:lnTo>
                  <a:pt x="846" y="473"/>
                </a:lnTo>
                <a:lnTo>
                  <a:pt x="846" y="473"/>
                </a:lnTo>
                <a:lnTo>
                  <a:pt x="856" y="473"/>
                </a:lnTo>
                <a:lnTo>
                  <a:pt x="856" y="473"/>
                </a:lnTo>
                <a:lnTo>
                  <a:pt x="859" y="473"/>
                </a:lnTo>
                <a:lnTo>
                  <a:pt x="859" y="473"/>
                </a:lnTo>
                <a:lnTo>
                  <a:pt x="870" y="473"/>
                </a:lnTo>
                <a:lnTo>
                  <a:pt x="870" y="473"/>
                </a:lnTo>
                <a:lnTo>
                  <a:pt x="873" y="473"/>
                </a:lnTo>
                <a:lnTo>
                  <a:pt x="873" y="473"/>
                </a:lnTo>
                <a:lnTo>
                  <a:pt x="899" y="473"/>
                </a:lnTo>
                <a:lnTo>
                  <a:pt x="899" y="473"/>
                </a:lnTo>
                <a:lnTo>
                  <a:pt x="987" y="473"/>
                </a:lnTo>
                <a:lnTo>
                  <a:pt x="987" y="473"/>
                </a:lnTo>
                <a:lnTo>
                  <a:pt x="991" y="473"/>
                </a:lnTo>
                <a:lnTo>
                  <a:pt x="991" y="473"/>
                </a:lnTo>
                <a:lnTo>
                  <a:pt x="994" y="473"/>
                </a:lnTo>
                <a:lnTo>
                  <a:pt x="994" y="473"/>
                </a:lnTo>
                <a:lnTo>
                  <a:pt x="995" y="473"/>
                </a:lnTo>
                <a:lnTo>
                  <a:pt x="995" y="473"/>
                </a:lnTo>
                <a:lnTo>
                  <a:pt x="1002" y="473"/>
                </a:lnTo>
                <a:lnTo>
                  <a:pt x="1002" y="473"/>
                </a:lnTo>
                <a:lnTo>
                  <a:pt x="1094" y="473"/>
                </a:lnTo>
                <a:lnTo>
                  <a:pt x="1094" y="473"/>
                </a:lnTo>
                <a:lnTo>
                  <a:pt x="1099" y="473"/>
                </a:lnTo>
                <a:lnTo>
                  <a:pt x="1099" y="473"/>
                </a:lnTo>
                <a:lnTo>
                  <a:pt x="1102" y="473"/>
                </a:lnTo>
                <a:lnTo>
                  <a:pt x="1102" y="473"/>
                </a:lnTo>
                <a:lnTo>
                  <a:pt x="1118" y="473"/>
                </a:lnTo>
                <a:lnTo>
                  <a:pt x="1118" y="473"/>
                </a:lnTo>
                <a:lnTo>
                  <a:pt x="1128" y="473"/>
                </a:lnTo>
                <a:lnTo>
                  <a:pt x="1128" y="473"/>
                </a:lnTo>
                <a:lnTo>
                  <a:pt x="1135" y="473"/>
                </a:lnTo>
                <a:lnTo>
                  <a:pt x="1135" y="473"/>
                </a:lnTo>
                <a:lnTo>
                  <a:pt x="1153" y="473"/>
                </a:lnTo>
                <a:lnTo>
                  <a:pt x="1153" y="473"/>
                </a:lnTo>
                <a:lnTo>
                  <a:pt x="1188" y="473"/>
                </a:lnTo>
                <a:lnTo>
                  <a:pt x="1188" y="473"/>
                </a:lnTo>
                <a:lnTo>
                  <a:pt x="1246" y="473"/>
                </a:lnTo>
                <a:lnTo>
                  <a:pt x="1246" y="473"/>
                </a:lnTo>
                <a:lnTo>
                  <a:pt x="1288" y="473"/>
                </a:lnTo>
                <a:lnTo>
                  <a:pt x="1288" y="473"/>
                </a:lnTo>
              </a:path>
            </a:pathLst>
          </a:custGeom>
          <a:ln w="19050">
            <a:solidFill>
              <a:srgbClr val="FFC000"/>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7" name="Line 1147"/>
          <p:cNvSpPr>
            <a:spLocks noChangeShapeType="1"/>
          </p:cNvSpPr>
          <p:nvPr/>
        </p:nvSpPr>
        <p:spPr bwMode="auto">
          <a:xfrm flipV="1">
            <a:off x="5008563" y="2590012"/>
            <a:ext cx="0" cy="1954213"/>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Line 1148"/>
          <p:cNvSpPr>
            <a:spLocks noChangeShapeType="1"/>
          </p:cNvSpPr>
          <p:nvPr/>
        </p:nvSpPr>
        <p:spPr bwMode="auto">
          <a:xfrm flipH="1">
            <a:off x="4962526" y="4469612"/>
            <a:ext cx="46038"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1150"/>
          <p:cNvSpPr>
            <a:spLocks noChangeShapeType="1"/>
          </p:cNvSpPr>
          <p:nvPr/>
        </p:nvSpPr>
        <p:spPr bwMode="auto">
          <a:xfrm flipH="1">
            <a:off x="4962526" y="4018762"/>
            <a:ext cx="46038"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en-GB"/>
          </a:p>
        </p:txBody>
      </p:sp>
      <p:sp>
        <p:nvSpPr>
          <p:cNvPr id="1030" name="Line 1152"/>
          <p:cNvSpPr>
            <a:spLocks noChangeShapeType="1"/>
          </p:cNvSpPr>
          <p:nvPr/>
        </p:nvSpPr>
        <p:spPr bwMode="auto">
          <a:xfrm flipH="1">
            <a:off x="4962526" y="3566324"/>
            <a:ext cx="46038"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1154"/>
          <p:cNvSpPr>
            <a:spLocks noChangeShapeType="1"/>
          </p:cNvSpPr>
          <p:nvPr/>
        </p:nvSpPr>
        <p:spPr bwMode="auto">
          <a:xfrm flipH="1">
            <a:off x="4962526" y="3115474"/>
            <a:ext cx="46038"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1156"/>
          <p:cNvSpPr>
            <a:spLocks noChangeShapeType="1"/>
          </p:cNvSpPr>
          <p:nvPr/>
        </p:nvSpPr>
        <p:spPr bwMode="auto">
          <a:xfrm flipH="1">
            <a:off x="4962526" y="2663037"/>
            <a:ext cx="46038"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1210"/>
          <p:cNvSpPr>
            <a:spLocks noChangeShapeType="1"/>
          </p:cNvSpPr>
          <p:nvPr/>
        </p:nvSpPr>
        <p:spPr bwMode="auto">
          <a:xfrm>
            <a:off x="5008563" y="4544224"/>
            <a:ext cx="3587750" cy="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1211"/>
          <p:cNvSpPr>
            <a:spLocks noChangeShapeType="1"/>
          </p:cNvSpPr>
          <p:nvPr/>
        </p:nvSpPr>
        <p:spPr bwMode="auto">
          <a:xfrm>
            <a:off x="5076826"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1213"/>
          <p:cNvSpPr>
            <a:spLocks noChangeShapeType="1"/>
          </p:cNvSpPr>
          <p:nvPr/>
        </p:nvSpPr>
        <p:spPr bwMode="auto">
          <a:xfrm>
            <a:off x="5454651"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1215"/>
          <p:cNvSpPr>
            <a:spLocks noChangeShapeType="1"/>
          </p:cNvSpPr>
          <p:nvPr/>
        </p:nvSpPr>
        <p:spPr bwMode="auto">
          <a:xfrm>
            <a:off x="5829301"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1217"/>
          <p:cNvSpPr>
            <a:spLocks noChangeShapeType="1"/>
          </p:cNvSpPr>
          <p:nvPr/>
        </p:nvSpPr>
        <p:spPr bwMode="auto">
          <a:xfrm>
            <a:off x="6207126"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Line 1219"/>
          <p:cNvSpPr>
            <a:spLocks noChangeShapeType="1"/>
          </p:cNvSpPr>
          <p:nvPr/>
        </p:nvSpPr>
        <p:spPr bwMode="auto">
          <a:xfrm>
            <a:off x="6581776"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1221"/>
          <p:cNvSpPr>
            <a:spLocks noChangeShapeType="1"/>
          </p:cNvSpPr>
          <p:nvPr/>
        </p:nvSpPr>
        <p:spPr bwMode="auto">
          <a:xfrm>
            <a:off x="6959601"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Line 1223"/>
          <p:cNvSpPr>
            <a:spLocks noChangeShapeType="1"/>
          </p:cNvSpPr>
          <p:nvPr/>
        </p:nvSpPr>
        <p:spPr bwMode="auto">
          <a:xfrm>
            <a:off x="7334251"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Line 1225"/>
          <p:cNvSpPr>
            <a:spLocks noChangeShapeType="1"/>
          </p:cNvSpPr>
          <p:nvPr/>
        </p:nvSpPr>
        <p:spPr bwMode="auto">
          <a:xfrm>
            <a:off x="7712076"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Line 1227"/>
          <p:cNvSpPr>
            <a:spLocks noChangeShapeType="1"/>
          </p:cNvSpPr>
          <p:nvPr/>
        </p:nvSpPr>
        <p:spPr bwMode="auto">
          <a:xfrm>
            <a:off x="8086726" y="4544224"/>
            <a:ext cx="0" cy="44450"/>
          </a:xfrm>
          <a:prstGeom prst="line">
            <a:avLst/>
          </a:prstGeom>
          <a:noFill/>
          <a:ln w="6350"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Rectangle 763"/>
          <p:cNvSpPr>
            <a:spLocks noChangeArrowheads="1"/>
          </p:cNvSpPr>
          <p:nvPr/>
        </p:nvSpPr>
        <p:spPr bwMode="auto">
          <a:xfrm>
            <a:off x="4681813" y="4375976"/>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0.00</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765"/>
          <p:cNvSpPr>
            <a:spLocks noChangeArrowheads="1"/>
          </p:cNvSpPr>
          <p:nvPr/>
        </p:nvSpPr>
        <p:spPr bwMode="auto">
          <a:xfrm>
            <a:off x="4681813" y="3926714"/>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0.25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767"/>
          <p:cNvSpPr>
            <a:spLocks noChangeArrowheads="1"/>
          </p:cNvSpPr>
          <p:nvPr/>
        </p:nvSpPr>
        <p:spPr bwMode="auto">
          <a:xfrm>
            <a:off x="4681813" y="3482214"/>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0.50</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769"/>
          <p:cNvSpPr>
            <a:spLocks noChangeArrowheads="1"/>
          </p:cNvSpPr>
          <p:nvPr/>
        </p:nvSpPr>
        <p:spPr bwMode="auto">
          <a:xfrm>
            <a:off x="4681813" y="3036126"/>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0.75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771"/>
          <p:cNvSpPr>
            <a:spLocks noChangeArrowheads="1"/>
          </p:cNvSpPr>
          <p:nvPr/>
        </p:nvSpPr>
        <p:spPr bwMode="auto">
          <a:xfrm>
            <a:off x="4681813" y="2590039"/>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1.00</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772"/>
          <p:cNvSpPr>
            <a:spLocks noChangeArrowheads="1"/>
          </p:cNvSpPr>
          <p:nvPr/>
        </p:nvSpPr>
        <p:spPr bwMode="auto">
          <a:xfrm rot="16200000">
            <a:off x="3991968" y="3406857"/>
            <a:ext cx="112851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Proportion surviving</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817"/>
          <p:cNvSpPr>
            <a:spLocks noChangeArrowheads="1"/>
          </p:cNvSpPr>
          <p:nvPr/>
        </p:nvSpPr>
        <p:spPr bwMode="auto">
          <a:xfrm>
            <a:off x="5051835"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819"/>
          <p:cNvSpPr>
            <a:spLocks noChangeArrowheads="1"/>
          </p:cNvSpPr>
          <p:nvPr/>
        </p:nvSpPr>
        <p:spPr bwMode="auto">
          <a:xfrm>
            <a:off x="5423310"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821"/>
          <p:cNvSpPr>
            <a:spLocks noChangeArrowheads="1"/>
          </p:cNvSpPr>
          <p:nvPr/>
        </p:nvSpPr>
        <p:spPr bwMode="auto">
          <a:xfrm>
            <a:off x="5796372"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823"/>
          <p:cNvSpPr>
            <a:spLocks noChangeArrowheads="1"/>
          </p:cNvSpPr>
          <p:nvPr/>
        </p:nvSpPr>
        <p:spPr bwMode="auto">
          <a:xfrm>
            <a:off x="6169435"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825"/>
          <p:cNvSpPr>
            <a:spLocks noChangeArrowheads="1"/>
          </p:cNvSpPr>
          <p:nvPr/>
        </p:nvSpPr>
        <p:spPr bwMode="auto">
          <a:xfrm>
            <a:off x="6540910"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4</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827"/>
          <p:cNvSpPr>
            <a:spLocks noChangeArrowheads="1"/>
          </p:cNvSpPr>
          <p:nvPr/>
        </p:nvSpPr>
        <p:spPr bwMode="auto">
          <a:xfrm>
            <a:off x="6936197"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829"/>
          <p:cNvSpPr>
            <a:spLocks noChangeArrowheads="1"/>
          </p:cNvSpPr>
          <p:nvPr/>
        </p:nvSpPr>
        <p:spPr bwMode="auto">
          <a:xfrm>
            <a:off x="7309260"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6</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831"/>
          <p:cNvSpPr>
            <a:spLocks noChangeArrowheads="1"/>
          </p:cNvSpPr>
          <p:nvPr/>
        </p:nvSpPr>
        <p:spPr bwMode="auto">
          <a:xfrm>
            <a:off x="7680735"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833"/>
          <p:cNvSpPr>
            <a:spLocks noChangeArrowheads="1"/>
          </p:cNvSpPr>
          <p:nvPr/>
        </p:nvSpPr>
        <p:spPr bwMode="auto">
          <a:xfrm>
            <a:off x="8053797" y="459346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834"/>
          <p:cNvSpPr>
            <a:spLocks noChangeArrowheads="1"/>
          </p:cNvSpPr>
          <p:nvPr/>
        </p:nvSpPr>
        <p:spPr bwMode="auto">
          <a:xfrm>
            <a:off x="5840356" y="4719090"/>
            <a:ext cx="1473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Time from surgery (years)</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9" name="Straight Connector 1058"/>
          <p:cNvCxnSpPr/>
          <p:nvPr/>
        </p:nvCxnSpPr>
        <p:spPr>
          <a:xfrm>
            <a:off x="2495068" y="3465357"/>
            <a:ext cx="183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a:off x="2495068" y="3140311"/>
            <a:ext cx="183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a:off x="2130716" y="2536234"/>
            <a:ext cx="303213"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a:off x="2130716" y="2697366"/>
            <a:ext cx="3032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a:off x="2130716" y="2869610"/>
            <a:ext cx="303213"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a:off x="2130716" y="3045334"/>
            <a:ext cx="303213"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65" name="TextBox 1064"/>
          <p:cNvSpPr txBox="1"/>
          <p:nvPr/>
        </p:nvSpPr>
        <p:spPr>
          <a:xfrm>
            <a:off x="4984589" y="4071766"/>
            <a:ext cx="903940" cy="276999"/>
          </a:xfrm>
          <a:prstGeom prst="rect">
            <a:avLst/>
          </a:prstGeom>
          <a:noFill/>
        </p:spPr>
        <p:txBody>
          <a:bodyPr wrap="square" rtlCol="0">
            <a:spAutoFit/>
          </a:bodyPr>
          <a:lstStyle/>
          <a:p>
            <a:pPr algn="ctr"/>
            <a:r>
              <a:rPr lang="en-GB" sz="1200" dirty="0" smtClean="0"/>
              <a:t>Grade 1</a:t>
            </a:r>
            <a:endParaRPr lang="en-GB" sz="1200" dirty="0"/>
          </a:p>
        </p:txBody>
      </p:sp>
      <p:sp>
        <p:nvSpPr>
          <p:cNvPr id="1066" name="TextBox 1065"/>
          <p:cNvSpPr txBox="1"/>
          <p:nvPr/>
        </p:nvSpPr>
        <p:spPr>
          <a:xfrm>
            <a:off x="5521952" y="4071766"/>
            <a:ext cx="1120391" cy="276999"/>
          </a:xfrm>
          <a:prstGeom prst="rect">
            <a:avLst/>
          </a:prstGeom>
          <a:noFill/>
        </p:spPr>
        <p:txBody>
          <a:bodyPr wrap="square" rtlCol="0">
            <a:spAutoFit/>
          </a:bodyPr>
          <a:lstStyle/>
          <a:p>
            <a:pPr algn="ctr"/>
            <a:r>
              <a:rPr lang="en-GB" sz="1200" dirty="0" smtClean="0"/>
              <a:t>Grade 2</a:t>
            </a:r>
            <a:endParaRPr lang="en-GB" sz="1200" dirty="0"/>
          </a:p>
        </p:txBody>
      </p:sp>
      <p:sp>
        <p:nvSpPr>
          <p:cNvPr id="1067" name="TextBox 1066"/>
          <p:cNvSpPr txBox="1"/>
          <p:nvPr/>
        </p:nvSpPr>
        <p:spPr>
          <a:xfrm>
            <a:off x="6275766" y="4071766"/>
            <a:ext cx="1120391" cy="276999"/>
          </a:xfrm>
          <a:prstGeom prst="rect">
            <a:avLst/>
          </a:prstGeom>
          <a:noFill/>
        </p:spPr>
        <p:txBody>
          <a:bodyPr wrap="square" rtlCol="0">
            <a:spAutoFit/>
          </a:bodyPr>
          <a:lstStyle/>
          <a:p>
            <a:pPr algn="ctr"/>
            <a:r>
              <a:rPr lang="en-GB" sz="1200" dirty="0" smtClean="0"/>
              <a:t>Grade 3</a:t>
            </a:r>
            <a:endParaRPr lang="en-GB" sz="1200" dirty="0"/>
          </a:p>
        </p:txBody>
      </p:sp>
      <p:sp>
        <p:nvSpPr>
          <p:cNvPr id="1068" name="TextBox 1067"/>
          <p:cNvSpPr txBox="1"/>
          <p:nvPr/>
        </p:nvSpPr>
        <p:spPr>
          <a:xfrm>
            <a:off x="7029580" y="4071766"/>
            <a:ext cx="1120391" cy="276999"/>
          </a:xfrm>
          <a:prstGeom prst="rect">
            <a:avLst/>
          </a:prstGeom>
          <a:noFill/>
        </p:spPr>
        <p:txBody>
          <a:bodyPr wrap="square" rtlCol="0">
            <a:spAutoFit/>
          </a:bodyPr>
          <a:lstStyle/>
          <a:p>
            <a:pPr algn="ctr"/>
            <a:r>
              <a:rPr lang="en-GB" sz="1200" dirty="0" smtClean="0"/>
              <a:t>Grade 4</a:t>
            </a:r>
            <a:endParaRPr lang="en-GB" sz="1200" dirty="0"/>
          </a:p>
        </p:txBody>
      </p:sp>
      <p:sp>
        <p:nvSpPr>
          <p:cNvPr id="1069" name="TextBox 1068"/>
          <p:cNvSpPr txBox="1"/>
          <p:nvPr/>
        </p:nvSpPr>
        <p:spPr>
          <a:xfrm>
            <a:off x="7783395" y="4071766"/>
            <a:ext cx="1120391" cy="276999"/>
          </a:xfrm>
          <a:prstGeom prst="rect">
            <a:avLst/>
          </a:prstGeom>
          <a:noFill/>
        </p:spPr>
        <p:txBody>
          <a:bodyPr wrap="square" rtlCol="0">
            <a:spAutoFit/>
          </a:bodyPr>
          <a:lstStyle/>
          <a:p>
            <a:pPr algn="ctr"/>
            <a:r>
              <a:rPr lang="en-GB" sz="1200" dirty="0" smtClean="0"/>
              <a:t>Grade 5</a:t>
            </a:r>
            <a:endParaRPr lang="en-GB" sz="1200" dirty="0"/>
          </a:p>
        </p:txBody>
      </p:sp>
      <p:cxnSp>
        <p:nvCxnSpPr>
          <p:cNvPr id="1070" name="Straight Connector 1069"/>
          <p:cNvCxnSpPr/>
          <p:nvPr/>
        </p:nvCxnSpPr>
        <p:spPr>
          <a:xfrm>
            <a:off x="5231771" y="4352123"/>
            <a:ext cx="409576"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71" name="Straight Connector 1070"/>
          <p:cNvCxnSpPr/>
          <p:nvPr/>
        </p:nvCxnSpPr>
        <p:spPr>
          <a:xfrm>
            <a:off x="5877359" y="4352123"/>
            <a:ext cx="40957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a:off x="6631173" y="4352123"/>
            <a:ext cx="409576"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73" name="Straight Connector 1072"/>
          <p:cNvCxnSpPr/>
          <p:nvPr/>
        </p:nvCxnSpPr>
        <p:spPr>
          <a:xfrm>
            <a:off x="7384987" y="4352123"/>
            <a:ext cx="409576"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p:nvPr/>
        </p:nvCxnSpPr>
        <p:spPr>
          <a:xfrm>
            <a:off x="8138802" y="4352123"/>
            <a:ext cx="409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2967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1981</Words>
  <Application>Microsoft Office PowerPoint</Application>
  <PresentationFormat>Bildschirmpräsentation (4:3)</PresentationFormat>
  <Paragraphs>463</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Default Design</vt:lpstr>
      <vt:lpstr>GI SLIDE DECK 2015 Selected abstracts from:</vt:lpstr>
      <vt:lpstr>Letter from ESDO</vt:lpstr>
      <vt:lpstr>ESDO Medical Oncology Slide Deck  Editors 2015</vt:lpstr>
      <vt:lpstr>LBA-01: Survival outcomes according to body mass index (BMI): results from a pooled analysis of 5 observational or phase IV studies of bevacizumab in metastatic colorectal cancer (mCRC) – Zafar Y, et al</vt:lpstr>
      <vt:lpstr>LBA-01: Survival outcomes according to body mass index (BMI): results from a pooled analysis of 5 observational or phase IV studies of bevacizumab in metastatic colorectal cancer (mCRC) – Zafar Y, et al</vt:lpstr>
      <vt:lpstr>LBA-01: Survival outcomes according to body mass index (BMI): results from a pooled analysis of 5 observational or phase IV studies of bevacizumab in metastatic colorectal cancer (mCRC) – Zafar Y, et al</vt:lpstr>
      <vt:lpstr>LBA-03: Neoadjuvant chemotherapy for resectable oesophageal and junctional adenocarcinoma: results from the UK Medical Research Council randomised OEO5 trial (ISRCTN 01852072) – Cunningham D, et al</vt:lpstr>
      <vt:lpstr>LBA-03: Neoadjuvant chemotherapy for resectable oesophageal and junctional adenocarcinoma: results from the UK Medical Research Council randomised OEO5 trial (ISRCTN 01852072) – Cunningham D, et al</vt:lpstr>
      <vt:lpstr>LBA-03: Neoadjuvant chemotherapy for resectable oesophageal and junctional adenocarcinoma: results from the UK Medical Research Council randomised OEO5 trial (ISRCTN 01852072) – Cunningham D, et al</vt:lpstr>
      <vt:lpstr>LBA-03: Neoadjuvant chemotherapy for resectable oesophageal and junctional adenocarcinoma: results from the UK Medical Research Council randomised OEO5 trial (ISRCTN 01852072) – Cunningham D, et al</vt:lpstr>
      <vt:lpstr>LBA-06: INTEGRATE: A randomized phase II double-blind placebo-controlled study of regorafenib (REG) in refractory advanced oesophagogastric cancer (AOGC) - A study by the Australasian Gastrointestinal Trials Group (AGITG): Final overall and subgroup results – Pavlakis N, et al</vt:lpstr>
      <vt:lpstr>LBA-06: INTEGRATE: A randomized phase II double-blind placebo-controlled study of regorafenib (REG) in refractory advanced oesophagogastric cancer (AOGC) - A study by the Australasian Gastrointestinal Trials Group (AGITG): Final overall and subgroup results – Pavlakis N, et al</vt:lpstr>
      <vt:lpstr>LBA-06: INTEGRATE: A randomized phase II double-blind placebo-controlled study of regorafenib (REG) in refractory advanced oesophagogastric cancer (AOGC) - A study by the Australasian Gastrointestinal Trials Group (AGITG): Final overall and subgroup results – Pavlakis N,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serfezi</cp:lastModifiedBy>
  <cp:revision>300</cp:revision>
  <dcterms:created xsi:type="dcterms:W3CDTF">2011-02-23T10:20:57Z</dcterms:created>
  <dcterms:modified xsi:type="dcterms:W3CDTF">2015-09-07T11:09:46Z</dcterms:modified>
</cp:coreProperties>
</file>